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4"/>
  </p:notesMasterIdLst>
  <p:handoutMasterIdLst>
    <p:handoutMasterId r:id="rId95"/>
  </p:handoutMasterIdLst>
  <p:sldIdLst>
    <p:sldId id="256" r:id="rId2"/>
    <p:sldId id="258" r:id="rId3"/>
    <p:sldId id="261" r:id="rId4"/>
    <p:sldId id="391" r:id="rId5"/>
    <p:sldId id="392" r:id="rId6"/>
    <p:sldId id="393" r:id="rId7"/>
    <p:sldId id="394" r:id="rId8"/>
    <p:sldId id="395" r:id="rId9"/>
    <p:sldId id="396" r:id="rId10"/>
    <p:sldId id="397" r:id="rId11"/>
    <p:sldId id="398" r:id="rId12"/>
    <p:sldId id="399" r:id="rId13"/>
    <p:sldId id="400" r:id="rId14"/>
    <p:sldId id="402" r:id="rId15"/>
    <p:sldId id="401"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1"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1" r:id="rId52"/>
    <p:sldId id="440"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390" r:id="rId93"/>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p:scale>
          <a:sx n="100" d="100"/>
          <a:sy n="100" d="100"/>
        </p:scale>
        <p:origin x="-1944" y="-112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二</a:t>
            </a:r>
            <a:r>
              <a:rPr lang="zh-CN" altLang="en-US" dirty="0" smtClean="0">
                <a:latin typeface="仿宋" panose="02010609060101010101" pitchFamily="49" charset="-122"/>
                <a:ea typeface="仿宋" panose="02010609060101010101" pitchFamily="49" charset="-122"/>
              </a:rPr>
              <a:t>章：物理层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2014.2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solidFill>
                  <a:srgbClr val="FF0000"/>
                </a:solidFill>
              </a:rPr>
              <a:t>目的系统，又称为接收端、接收方。</a:t>
            </a:r>
            <a:endParaRPr lang="en-US" altLang="zh-CN" dirty="0" smtClean="0">
              <a:solidFill>
                <a:srgbClr val="FF0000"/>
              </a:solidFill>
            </a:endParaRPr>
          </a:p>
          <a:p>
            <a:pPr marL="405217" lvl="1" indent="0">
              <a:buNone/>
            </a:pPr>
            <a:r>
              <a:rPr lang="zh-CN" altLang="en-US" dirty="0" smtClean="0"/>
              <a:t>目的系统一般包括两个部分：接收器和终点（</a:t>
            </a:r>
            <a:r>
              <a:rPr lang="en-US" altLang="zh-CN" dirty="0" smtClean="0"/>
              <a:t>destination</a:t>
            </a:r>
            <a:r>
              <a:rPr lang="zh-CN" altLang="en-US" dirty="0" smtClean="0"/>
              <a:t>）。接收器接收传输系统传送过来的信号，并把它转换为能够被目的设备处理的信息。典型的接收器就是调制解调器。终点设备从接收器获取传送过来的数字比特流，然后把信息输出。</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10192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solidFill>
                  <a:srgbClr val="FF0000"/>
                </a:solidFill>
              </a:rPr>
              <a:t>传输系统，又称为传输网络；</a:t>
            </a:r>
            <a:endParaRPr lang="en-US" altLang="zh-CN" dirty="0" smtClean="0">
              <a:solidFill>
                <a:srgbClr val="FF0000"/>
              </a:solidFill>
            </a:endParaRPr>
          </a:p>
          <a:p>
            <a:pPr marL="405217" lvl="1" indent="0">
              <a:buNone/>
            </a:pPr>
            <a:r>
              <a:rPr lang="zh-CN" altLang="en-US" dirty="0" smtClean="0"/>
              <a:t>传输系统可能是简单的传输线，也可以是连接在源系统和目的系统之间的复杂网络系统。</a:t>
            </a:r>
            <a:endParaRPr lang="en-US" altLang="zh-CN" dirty="0"/>
          </a:p>
          <a:p>
            <a:pPr lvl="1"/>
            <a:endParaRPr lang="en-US" altLang="zh-CN" dirty="0" smtClean="0"/>
          </a:p>
          <a:p>
            <a:pPr lvl="1"/>
            <a:r>
              <a:rPr lang="zh-CN" altLang="en-US" dirty="0" smtClean="0"/>
              <a:t>目的系统，又称为接收端、接收方。</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8231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消息</a:t>
            </a:r>
            <a:r>
              <a:rPr lang="zh-CN" altLang="en-US" dirty="0" smtClean="0"/>
              <a:t>（</a:t>
            </a:r>
            <a:r>
              <a:rPr lang="en-US" altLang="zh-CN" dirty="0"/>
              <a:t>m</a:t>
            </a:r>
            <a:r>
              <a:rPr lang="en-US" altLang="zh-CN" dirty="0" smtClean="0"/>
              <a:t>essage</a:t>
            </a:r>
            <a:r>
              <a:rPr lang="zh-CN" altLang="en-US" dirty="0" smtClean="0"/>
              <a:t>）：通信的目的就是传送消息。</a:t>
            </a:r>
            <a:endParaRPr lang="en-US" altLang="zh-CN" dirty="0" smtClean="0"/>
          </a:p>
          <a:p>
            <a:pPr>
              <a:lnSpc>
                <a:spcPct val="120000"/>
              </a:lnSpc>
            </a:pPr>
            <a:r>
              <a:rPr lang="zh-CN" altLang="en-US" dirty="0" smtClean="0">
                <a:solidFill>
                  <a:srgbClr val="FF0000"/>
                </a:solidFill>
              </a:rPr>
              <a:t>数据</a:t>
            </a:r>
            <a:r>
              <a:rPr lang="zh-CN" altLang="en-US" dirty="0" smtClean="0"/>
              <a:t>（</a:t>
            </a:r>
            <a:r>
              <a:rPr lang="en-US" altLang="zh-CN" dirty="0" smtClean="0"/>
              <a:t>data</a:t>
            </a:r>
            <a:r>
              <a:rPr lang="zh-CN" altLang="en-US" dirty="0" smtClean="0"/>
              <a:t>）：运送</a:t>
            </a:r>
            <a:r>
              <a:rPr lang="zh-CN" altLang="en-US" dirty="0"/>
              <a:t>消息的</a:t>
            </a:r>
            <a:r>
              <a:rPr lang="zh-CN" altLang="en-US" dirty="0" smtClean="0"/>
              <a:t>实体，通常是有意义的符号序列。</a:t>
            </a:r>
            <a:endParaRPr lang="zh-CN" altLang="en-US" dirty="0"/>
          </a:p>
          <a:p>
            <a:pPr>
              <a:lnSpc>
                <a:spcPct val="120000"/>
              </a:lnSpc>
            </a:pPr>
            <a:r>
              <a:rPr lang="zh-CN" altLang="en-US" dirty="0" smtClean="0">
                <a:solidFill>
                  <a:srgbClr val="FF0000"/>
                </a:solidFill>
              </a:rPr>
              <a:t>信号</a:t>
            </a:r>
            <a:r>
              <a:rPr lang="zh-CN" altLang="en-US" dirty="0" smtClean="0"/>
              <a:t>（</a:t>
            </a:r>
            <a:r>
              <a:rPr lang="en-US" altLang="zh-CN" dirty="0" smtClean="0"/>
              <a:t>signal</a:t>
            </a:r>
            <a:r>
              <a:rPr lang="zh-CN" altLang="en-US" dirty="0" smtClean="0"/>
              <a:t>）：数据</a:t>
            </a:r>
            <a:r>
              <a:rPr lang="zh-CN" altLang="en-US" dirty="0"/>
              <a:t>的电气的或电磁的</a:t>
            </a:r>
            <a:r>
              <a:rPr lang="zh-CN" altLang="en-US" dirty="0" smtClean="0"/>
              <a:t>表现离散的。</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2602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“模拟的”</a:t>
            </a:r>
            <a:r>
              <a:rPr lang="zh-CN" altLang="en-US" dirty="0"/>
              <a:t>（</a:t>
            </a:r>
            <a:r>
              <a:rPr lang="en-US" altLang="zh-CN" dirty="0" smtClean="0"/>
              <a:t>analogous</a:t>
            </a:r>
            <a:r>
              <a:rPr lang="zh-CN" altLang="en-US" dirty="0" smtClean="0"/>
              <a:t>）：代表</a:t>
            </a:r>
            <a:r>
              <a:rPr lang="zh-CN" altLang="en-US" dirty="0"/>
              <a:t>消息的参数的取值是连续的。 </a:t>
            </a:r>
          </a:p>
          <a:p>
            <a:pPr>
              <a:lnSpc>
                <a:spcPct val="120000"/>
              </a:lnSpc>
            </a:pPr>
            <a:r>
              <a:rPr lang="zh-CN" altLang="en-US" dirty="0" smtClean="0">
                <a:solidFill>
                  <a:srgbClr val="FF0000"/>
                </a:solidFill>
              </a:rPr>
              <a:t>“数字的”</a:t>
            </a:r>
            <a:r>
              <a:rPr lang="zh-CN" altLang="en-US" dirty="0" smtClean="0"/>
              <a:t>（</a:t>
            </a:r>
            <a:r>
              <a:rPr lang="en-US" altLang="zh-CN" dirty="0" smtClean="0"/>
              <a:t>digital</a:t>
            </a:r>
            <a:r>
              <a:rPr lang="zh-CN" altLang="en-US" dirty="0" smtClean="0"/>
              <a:t>）：代表</a:t>
            </a:r>
            <a:r>
              <a:rPr lang="zh-CN" altLang="en-US" dirty="0"/>
              <a:t>消息的参数的取值是离散的。 </a:t>
            </a:r>
          </a:p>
          <a:p>
            <a:pPr>
              <a:lnSpc>
                <a:spcPct val="120000"/>
              </a:lnSpc>
            </a:pPr>
            <a:r>
              <a:rPr lang="zh-CN" altLang="en-US" dirty="0" smtClean="0">
                <a:solidFill>
                  <a:srgbClr val="FF0000"/>
                </a:solidFill>
              </a:rPr>
              <a:t>码元</a:t>
            </a:r>
            <a:r>
              <a:rPr lang="zh-CN" altLang="en-US" dirty="0" smtClean="0"/>
              <a:t>（</a:t>
            </a:r>
            <a:r>
              <a:rPr lang="en-US" altLang="zh-CN" dirty="0" smtClean="0"/>
              <a:t>code</a:t>
            </a:r>
            <a:r>
              <a:rPr lang="zh-CN" altLang="en-US" dirty="0" smtClean="0"/>
              <a:t>）：在</a:t>
            </a:r>
            <a:r>
              <a:rPr lang="zh-CN" altLang="en-US" dirty="0"/>
              <a:t>使用时间域（或简称为时域）的波形表示数字信号时，代表不同离散数值的基本波形。</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6734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信道一般都是用来表示向某一个方向传送信息的媒体。</a:t>
            </a:r>
            <a:endParaRPr lang="en-US" altLang="zh-CN" dirty="0" smtClean="0"/>
          </a:p>
          <a:p>
            <a:r>
              <a:rPr lang="zh-CN" altLang="en-US" dirty="0" smtClean="0"/>
              <a:t>信道</a:t>
            </a:r>
            <a:r>
              <a:rPr lang="zh-CN" altLang="en-US" dirty="0"/>
              <a:t>是传送信息的物理性通道。信息是抽象的，但传送信息必须通过具体的媒质</a:t>
            </a:r>
            <a:r>
              <a:rPr lang="zh-CN" altLang="en-US" dirty="0" smtClean="0"/>
              <a:t>。</a:t>
            </a:r>
            <a:endParaRPr lang="en-US" altLang="zh-CN" dirty="0" smtClean="0"/>
          </a:p>
          <a:p>
            <a:r>
              <a:rPr lang="zh-CN" altLang="en-US" dirty="0" smtClean="0"/>
              <a:t>例如</a:t>
            </a:r>
            <a:r>
              <a:rPr lang="zh-CN" altLang="en-US" dirty="0"/>
              <a:t>二人对话，靠声波通过二人间的空气来传送，因而二人间的空气部分就是信道</a:t>
            </a:r>
            <a:r>
              <a:rPr lang="zh-CN" altLang="en-US" dirty="0" smtClean="0"/>
              <a:t>。物流的</a:t>
            </a:r>
            <a:r>
              <a:rPr lang="zh-CN" altLang="en-US" dirty="0"/>
              <a:t>信道是指运载工具及其经过的</a:t>
            </a:r>
            <a:r>
              <a:rPr lang="zh-CN" altLang="en-US" dirty="0" smtClean="0"/>
              <a:t>设施和道路。</a:t>
            </a:r>
            <a:r>
              <a:rPr lang="zh-CN" altLang="en-US" dirty="0"/>
              <a:t>无线电话的信道就是电波传播所通过的</a:t>
            </a:r>
            <a:r>
              <a:rPr lang="zh-CN" altLang="en-US" dirty="0" smtClean="0"/>
              <a:t>空间。有线电话</a:t>
            </a:r>
            <a:r>
              <a:rPr lang="zh-CN" altLang="en-US" dirty="0"/>
              <a:t>的信道是电缆</a:t>
            </a:r>
            <a:r>
              <a:rPr lang="zh-CN" altLang="en-US" dirty="0" smtClean="0"/>
              <a:t>。</a:t>
            </a:r>
            <a:endParaRPr lang="en-US" altLang="zh-CN" dirty="0" smtClean="0"/>
          </a:p>
          <a:p>
            <a:r>
              <a:rPr lang="zh-CN" altLang="en-US" dirty="0" smtClean="0"/>
              <a:t>每</a:t>
            </a:r>
            <a:r>
              <a:rPr lang="zh-CN" altLang="en-US" dirty="0"/>
              <a:t>条信道都有特定的信源和信宿</a:t>
            </a:r>
            <a:r>
              <a:rPr lang="zh-CN" altLang="en-US" dirty="0" smtClean="0"/>
              <a:t>。</a:t>
            </a:r>
            <a:endParaRPr lang="en-US" altLang="zh-CN" dirty="0" smtClean="0"/>
          </a:p>
          <a:p>
            <a:r>
              <a:rPr lang="zh-CN" altLang="en-US" dirty="0">
                <a:solidFill>
                  <a:srgbClr val="FF0000"/>
                </a:solidFill>
              </a:rPr>
              <a:t>一</a:t>
            </a:r>
            <a:r>
              <a:rPr lang="zh-CN" altLang="en-US" dirty="0" smtClean="0">
                <a:solidFill>
                  <a:srgbClr val="FF0000"/>
                </a:solidFill>
              </a:rPr>
              <a:t>条通信电路通常包含一条发送信道和一条接收信道。</a:t>
            </a:r>
            <a:endParaRPr lang="en-US" altLang="zh-CN" dirty="0" smtClean="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40779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从通信的双方信息交互的方式来看，可以有三种基本信道：</a:t>
            </a:r>
            <a:endParaRPr lang="en-US" altLang="zh-CN" dirty="0" smtClean="0"/>
          </a:p>
          <a:p>
            <a:r>
              <a:rPr lang="zh-CN" altLang="en-US" dirty="0">
                <a:solidFill>
                  <a:srgbClr val="FF0000"/>
                </a:solidFill>
              </a:rPr>
              <a:t>单向通信（单工通信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只能</a:t>
            </a:r>
            <a:r>
              <a:rPr lang="zh-CN" altLang="en-US" dirty="0"/>
              <a:t>有一个方向的通信而没有反方向的交互。</a:t>
            </a:r>
          </a:p>
          <a:p>
            <a:r>
              <a:rPr lang="zh-CN" altLang="en-US" dirty="0">
                <a:solidFill>
                  <a:srgbClr val="FF0000"/>
                </a:solidFill>
              </a:rPr>
              <a:t>双向交替通信（半双工通信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的双方都可以发送信息，但不能双方同时</a:t>
            </a:r>
            <a:r>
              <a:rPr lang="zh-CN" altLang="en-US" dirty="0" smtClean="0"/>
              <a:t>发送（当然</a:t>
            </a:r>
            <a:r>
              <a:rPr lang="zh-CN" altLang="en-US" dirty="0"/>
              <a:t>也就不能同时</a:t>
            </a:r>
            <a:r>
              <a:rPr lang="zh-CN" altLang="en-US" dirty="0" smtClean="0"/>
              <a:t>接收）。</a:t>
            </a:r>
            <a:endParaRPr lang="zh-CN" altLang="en-US" dirty="0"/>
          </a:p>
          <a:p>
            <a:r>
              <a:rPr lang="zh-CN" altLang="en-US" dirty="0">
                <a:solidFill>
                  <a:srgbClr val="FF0000"/>
                </a:solidFill>
              </a:rPr>
              <a:t>双向同时通信（全双工通信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的双方可以同时发送和接收信息。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15</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195860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基带信号（即基本频带信号</a:t>
            </a:r>
            <a:r>
              <a:rPr lang="zh-CN" altLang="en-US" dirty="0" smtClean="0">
                <a:solidFill>
                  <a:srgbClr val="FF0000"/>
                </a:solidFill>
              </a:rPr>
              <a:t>）</a:t>
            </a:r>
            <a:r>
              <a:rPr lang="zh-CN" altLang="en-US" dirty="0" smtClean="0"/>
              <a:t>：</a:t>
            </a:r>
            <a:endParaRPr lang="en-US" altLang="zh-CN" dirty="0" smtClean="0"/>
          </a:p>
          <a:p>
            <a:pPr lvl="1"/>
            <a:r>
              <a:rPr lang="zh-CN" altLang="en-US" dirty="0" smtClean="0"/>
              <a:t>来自</a:t>
            </a:r>
            <a:r>
              <a:rPr lang="zh-CN" altLang="en-US" dirty="0"/>
              <a:t>信源的信号。像计算机输出的代表各种文字或图像文件的数据信号都属于基带信号</a:t>
            </a:r>
            <a:r>
              <a:rPr lang="zh-CN" altLang="en-US" dirty="0" smtClean="0"/>
              <a:t>。</a:t>
            </a:r>
            <a:endParaRPr lang="en-US" altLang="zh-CN" dirty="0" smtClean="0"/>
          </a:p>
          <a:p>
            <a:pPr lvl="1"/>
            <a:r>
              <a:rPr lang="zh-CN" altLang="en-US" dirty="0" smtClean="0"/>
              <a:t>基带信号</a:t>
            </a:r>
            <a:r>
              <a:rPr lang="zh-CN" altLang="en-US" dirty="0"/>
              <a:t>往往包含有较多的低频成分，甚至有直流成分，而许多信道并不能传输这种低频分量或直流分量。因此必须对基带信号进行</a:t>
            </a:r>
            <a:r>
              <a:rPr lang="zh-CN" altLang="en-US" dirty="0">
                <a:solidFill>
                  <a:srgbClr val="FF0000"/>
                </a:solidFill>
              </a:rPr>
              <a:t>调制</a:t>
            </a:r>
            <a:r>
              <a:rPr lang="en-US" altLang="zh-CN" dirty="0"/>
              <a:t>(modulation)</a:t>
            </a:r>
            <a:r>
              <a:rPr lang="zh-CN" altLang="en-US" dirty="0"/>
              <a:t>。   </a:t>
            </a:r>
          </a:p>
          <a:p>
            <a:r>
              <a:rPr lang="zh-CN" altLang="en-US" dirty="0">
                <a:solidFill>
                  <a:srgbClr val="FF0000"/>
                </a:solidFill>
              </a:rPr>
              <a:t>带通信</a:t>
            </a:r>
            <a:r>
              <a:rPr lang="zh-CN" altLang="en-US" dirty="0" smtClean="0">
                <a:solidFill>
                  <a:srgbClr val="FF0000"/>
                </a:solidFill>
              </a:rPr>
              <a:t>号</a:t>
            </a:r>
            <a:r>
              <a:rPr lang="zh-CN" altLang="en-US" dirty="0" smtClean="0"/>
              <a:t>：</a:t>
            </a:r>
            <a:endParaRPr lang="en-US" altLang="zh-CN" dirty="0" smtClean="0"/>
          </a:p>
          <a:p>
            <a:pPr lvl="1"/>
            <a:r>
              <a:rPr lang="zh-CN" altLang="en-US" dirty="0" smtClean="0"/>
              <a:t>把</a:t>
            </a:r>
            <a:r>
              <a:rPr lang="zh-CN" altLang="en-US" dirty="0"/>
              <a:t>基带信号经过载波调制后，把信号的频率范围搬移到较高的频段以便在信道中传输（即仅在一段频率范围内能够通过信道）。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16</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3252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调制分为两大类：</a:t>
            </a:r>
            <a:endParaRPr lang="en-US" altLang="zh-CN" dirty="0" smtClean="0"/>
          </a:p>
          <a:p>
            <a:r>
              <a:rPr lang="zh-CN" altLang="en-US" dirty="0" smtClean="0">
                <a:solidFill>
                  <a:srgbClr val="FF0000"/>
                </a:solidFill>
              </a:rPr>
              <a:t>基带调制：</a:t>
            </a:r>
            <a:r>
              <a:rPr lang="zh-CN" altLang="en-US" dirty="0" smtClean="0"/>
              <a:t>仅仅对基带信号的波形进行变换，使它能够与信道特征相适应。变换后的信号仍然是基带信号。通常把这个过程叫做编码（</a:t>
            </a:r>
            <a:r>
              <a:rPr lang="en-US" altLang="zh-CN" dirty="0" smtClean="0"/>
              <a:t>coding</a:t>
            </a:r>
            <a:r>
              <a:rPr lang="zh-CN" altLang="en-US" dirty="0" smtClean="0"/>
              <a:t>）。</a:t>
            </a:r>
            <a:endParaRPr lang="en-US" altLang="zh-CN" dirty="0" smtClean="0"/>
          </a:p>
          <a:p>
            <a:r>
              <a:rPr lang="zh-CN" altLang="en-US" dirty="0">
                <a:solidFill>
                  <a:srgbClr val="FF0000"/>
                </a:solidFill>
              </a:rPr>
              <a:t>带通</a:t>
            </a:r>
            <a:r>
              <a:rPr lang="zh-CN" altLang="en-US" dirty="0" smtClean="0">
                <a:solidFill>
                  <a:srgbClr val="FF0000"/>
                </a:solidFill>
              </a:rPr>
              <a:t>调制：</a:t>
            </a:r>
            <a:r>
              <a:rPr lang="zh-CN" altLang="en-US" dirty="0" smtClean="0"/>
              <a:t>使用载波（</a:t>
            </a:r>
            <a:r>
              <a:rPr lang="en-US" altLang="zh-CN" dirty="0" smtClean="0"/>
              <a:t>carrier</a:t>
            </a:r>
            <a:r>
              <a:rPr lang="zh-CN" altLang="en-US" dirty="0" smtClean="0"/>
              <a:t>）进行调制，把基带信号的频率范围搬移到较高的频段，并转换为模拟信号，这样就能够更好地在模拟信道中传输。经过载波调制后的信号称为带通信号。</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17</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83249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18</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33600"/>
            <a:ext cx="80962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2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19</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4098" name="Picture 2" descr="C:\Users\RuanXiaolong\Desktop\基带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82316"/>
            <a:ext cx="8191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物理层的基本概念</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数据通信的基础知识</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传输媒体</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信道复用技术</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数字传输系统</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宽带接入技术</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基础知识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数字通信</a:t>
            </a:r>
            <a:r>
              <a:rPr lang="zh-CN" altLang="en-US" dirty="0"/>
              <a:t>技术</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20</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5" name="Picture 3" descr="C:\Users\RuanXiaolong\Desktop\带通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61356"/>
            <a:ext cx="6772250" cy="332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5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t>任何实际的信道都不是理想的，在传输信号时会产生各种失真以及带来多种干扰。 </a:t>
            </a:r>
          </a:p>
          <a:p>
            <a:r>
              <a:rPr lang="zh-CN" altLang="en-US" dirty="0"/>
              <a:t>码元传输的速率越高，或信号传输的距离越远，在信道的输出端的波形的失真就越严重。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21</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9418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22</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grpSp>
        <p:nvGrpSpPr>
          <p:cNvPr id="27" name="组合 26"/>
          <p:cNvGrpSpPr/>
          <p:nvPr/>
        </p:nvGrpSpPr>
        <p:grpSpPr>
          <a:xfrm>
            <a:off x="683568" y="1795125"/>
            <a:ext cx="7848600" cy="1350407"/>
            <a:chOff x="539750" y="2466975"/>
            <a:chExt cx="7848600" cy="1350407"/>
          </a:xfrm>
        </p:grpSpPr>
        <p:sp>
          <p:nvSpPr>
            <p:cNvPr id="28" name="AutoShape 4"/>
            <p:cNvSpPr>
              <a:spLocks noChangeArrowheads="1"/>
            </p:cNvSpPr>
            <p:nvPr/>
          </p:nvSpPr>
          <p:spPr bwMode="auto">
            <a:xfrm rot="16200000">
              <a:off x="4185444" y="1381919"/>
              <a:ext cx="395287" cy="4060825"/>
            </a:xfrm>
            <a:prstGeom prst="can">
              <a:avLst>
                <a:gd name="adj" fmla="val 66775"/>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9" name="Freeform 5"/>
            <p:cNvSpPr>
              <a:spLocks/>
            </p:cNvSpPr>
            <p:nvPr/>
          </p:nvSpPr>
          <p:spPr bwMode="auto">
            <a:xfrm>
              <a:off x="601663" y="2620963"/>
              <a:ext cx="1539875"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0" name="Line 6"/>
            <p:cNvSpPr>
              <a:spLocks noChangeShapeType="1"/>
            </p:cNvSpPr>
            <p:nvPr/>
          </p:nvSpPr>
          <p:spPr bwMode="auto">
            <a:xfrm>
              <a:off x="601663" y="3411538"/>
              <a:ext cx="1960562"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1" name="Freeform 7"/>
            <p:cNvSpPr>
              <a:spLocks/>
            </p:cNvSpPr>
            <p:nvPr/>
          </p:nvSpPr>
          <p:spPr bwMode="auto">
            <a:xfrm>
              <a:off x="6692900" y="2620963"/>
              <a:ext cx="1541463"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2" name="Line 8"/>
            <p:cNvSpPr>
              <a:spLocks noChangeShapeType="1"/>
            </p:cNvSpPr>
            <p:nvPr/>
          </p:nvSpPr>
          <p:spPr bwMode="auto">
            <a:xfrm>
              <a:off x="6413500" y="3411538"/>
              <a:ext cx="1960563"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3" name="Freeform 9"/>
            <p:cNvSpPr>
              <a:spLocks/>
            </p:cNvSpPr>
            <p:nvPr/>
          </p:nvSpPr>
          <p:spPr bwMode="auto">
            <a:xfrm>
              <a:off x="6707188" y="2657475"/>
              <a:ext cx="1495425" cy="633413"/>
            </a:xfrm>
            <a:custGeom>
              <a:avLst/>
              <a:gdLst>
                <a:gd name="T0" fmla="*/ 0 w 1026"/>
                <a:gd name="T1" fmla="*/ 447 h 461"/>
                <a:gd name="T2" fmla="*/ 57 w 1026"/>
                <a:gd name="T3" fmla="*/ 459 h 461"/>
                <a:gd name="T4" fmla="*/ 78 w 1026"/>
                <a:gd name="T5" fmla="*/ 456 h 461"/>
                <a:gd name="T6" fmla="*/ 105 w 1026"/>
                <a:gd name="T7" fmla="*/ 444 h 461"/>
                <a:gd name="T8" fmla="*/ 153 w 1026"/>
                <a:gd name="T9" fmla="*/ 444 h 461"/>
                <a:gd name="T10" fmla="*/ 177 w 1026"/>
                <a:gd name="T11" fmla="*/ 354 h 461"/>
                <a:gd name="T12" fmla="*/ 180 w 1026"/>
                <a:gd name="T13" fmla="*/ 258 h 461"/>
                <a:gd name="T14" fmla="*/ 183 w 1026"/>
                <a:gd name="T15" fmla="*/ 246 h 461"/>
                <a:gd name="T16" fmla="*/ 189 w 1026"/>
                <a:gd name="T17" fmla="*/ 207 h 461"/>
                <a:gd name="T18" fmla="*/ 198 w 1026"/>
                <a:gd name="T19" fmla="*/ 180 h 461"/>
                <a:gd name="T20" fmla="*/ 213 w 1026"/>
                <a:gd name="T21" fmla="*/ 96 h 461"/>
                <a:gd name="T22" fmla="*/ 228 w 1026"/>
                <a:gd name="T23" fmla="*/ 18 h 461"/>
                <a:gd name="T24" fmla="*/ 252 w 1026"/>
                <a:gd name="T25" fmla="*/ 3 h 461"/>
                <a:gd name="T26" fmla="*/ 261 w 1026"/>
                <a:gd name="T27" fmla="*/ 0 h 461"/>
                <a:gd name="T28" fmla="*/ 321 w 1026"/>
                <a:gd name="T29" fmla="*/ 27 h 461"/>
                <a:gd name="T30" fmla="*/ 363 w 1026"/>
                <a:gd name="T31" fmla="*/ 27 h 461"/>
                <a:gd name="T32" fmla="*/ 387 w 1026"/>
                <a:gd name="T33" fmla="*/ 81 h 461"/>
                <a:gd name="T34" fmla="*/ 399 w 1026"/>
                <a:gd name="T35" fmla="*/ 222 h 461"/>
                <a:gd name="T36" fmla="*/ 417 w 1026"/>
                <a:gd name="T37" fmla="*/ 366 h 461"/>
                <a:gd name="T38" fmla="*/ 450 w 1026"/>
                <a:gd name="T39" fmla="*/ 417 h 461"/>
                <a:gd name="T40" fmla="*/ 504 w 1026"/>
                <a:gd name="T41" fmla="*/ 444 h 461"/>
                <a:gd name="T42" fmla="*/ 540 w 1026"/>
                <a:gd name="T43" fmla="*/ 450 h 461"/>
                <a:gd name="T44" fmla="*/ 558 w 1026"/>
                <a:gd name="T45" fmla="*/ 444 h 461"/>
                <a:gd name="T46" fmla="*/ 615 w 1026"/>
                <a:gd name="T47" fmla="*/ 459 h 461"/>
                <a:gd name="T48" fmla="*/ 639 w 1026"/>
                <a:gd name="T49" fmla="*/ 450 h 461"/>
                <a:gd name="T50" fmla="*/ 642 w 1026"/>
                <a:gd name="T51" fmla="*/ 432 h 461"/>
                <a:gd name="T52" fmla="*/ 654 w 1026"/>
                <a:gd name="T53" fmla="*/ 405 h 461"/>
                <a:gd name="T54" fmla="*/ 672 w 1026"/>
                <a:gd name="T55" fmla="*/ 315 h 461"/>
                <a:gd name="T56" fmla="*/ 690 w 1026"/>
                <a:gd name="T57" fmla="*/ 171 h 461"/>
                <a:gd name="T58" fmla="*/ 711 w 1026"/>
                <a:gd name="T59" fmla="*/ 81 h 461"/>
                <a:gd name="T60" fmla="*/ 741 w 1026"/>
                <a:gd name="T61" fmla="*/ 24 h 461"/>
                <a:gd name="T62" fmla="*/ 804 w 1026"/>
                <a:gd name="T63" fmla="*/ 45 h 461"/>
                <a:gd name="T64" fmla="*/ 831 w 1026"/>
                <a:gd name="T65" fmla="*/ 66 h 461"/>
                <a:gd name="T66" fmla="*/ 867 w 1026"/>
                <a:gd name="T67" fmla="*/ 69 h 461"/>
                <a:gd name="T68" fmla="*/ 870 w 1026"/>
                <a:gd name="T69" fmla="*/ 84 h 461"/>
                <a:gd name="T70" fmla="*/ 879 w 1026"/>
                <a:gd name="T71" fmla="*/ 135 h 461"/>
                <a:gd name="T72" fmla="*/ 901 w 1026"/>
                <a:gd name="T73" fmla="*/ 267 h 461"/>
                <a:gd name="T74" fmla="*/ 924 w 1026"/>
                <a:gd name="T75" fmla="*/ 363 h 461"/>
                <a:gd name="T76" fmla="*/ 963 w 1026"/>
                <a:gd name="T77" fmla="*/ 432 h 461"/>
                <a:gd name="T78" fmla="*/ 1026 w 1026"/>
                <a:gd name="T79" fmla="*/ 45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6" h="461">
                  <a:moveTo>
                    <a:pt x="0" y="447"/>
                  </a:moveTo>
                  <a:cubicBezTo>
                    <a:pt x="9" y="449"/>
                    <a:pt x="44" y="457"/>
                    <a:pt x="57" y="459"/>
                  </a:cubicBezTo>
                  <a:cubicBezTo>
                    <a:pt x="64" y="461"/>
                    <a:pt x="71" y="457"/>
                    <a:pt x="78" y="456"/>
                  </a:cubicBezTo>
                  <a:cubicBezTo>
                    <a:pt x="88" y="453"/>
                    <a:pt x="95" y="447"/>
                    <a:pt x="105" y="444"/>
                  </a:cubicBezTo>
                  <a:cubicBezTo>
                    <a:pt x="121" y="445"/>
                    <a:pt x="142" y="455"/>
                    <a:pt x="153" y="444"/>
                  </a:cubicBezTo>
                  <a:cubicBezTo>
                    <a:pt x="163" y="434"/>
                    <a:pt x="174" y="371"/>
                    <a:pt x="177" y="354"/>
                  </a:cubicBezTo>
                  <a:cubicBezTo>
                    <a:pt x="178" y="322"/>
                    <a:pt x="178" y="290"/>
                    <a:pt x="180" y="258"/>
                  </a:cubicBezTo>
                  <a:cubicBezTo>
                    <a:pt x="180" y="254"/>
                    <a:pt x="182" y="250"/>
                    <a:pt x="183" y="246"/>
                  </a:cubicBezTo>
                  <a:cubicBezTo>
                    <a:pt x="187" y="221"/>
                    <a:pt x="184" y="225"/>
                    <a:pt x="189" y="207"/>
                  </a:cubicBezTo>
                  <a:cubicBezTo>
                    <a:pt x="192" y="198"/>
                    <a:pt x="198" y="180"/>
                    <a:pt x="198" y="180"/>
                  </a:cubicBezTo>
                  <a:cubicBezTo>
                    <a:pt x="200" y="148"/>
                    <a:pt x="206" y="126"/>
                    <a:pt x="213" y="96"/>
                  </a:cubicBezTo>
                  <a:cubicBezTo>
                    <a:pt x="215" y="75"/>
                    <a:pt x="214" y="38"/>
                    <a:pt x="228" y="18"/>
                  </a:cubicBezTo>
                  <a:cubicBezTo>
                    <a:pt x="238" y="4"/>
                    <a:pt x="231" y="10"/>
                    <a:pt x="252" y="3"/>
                  </a:cubicBezTo>
                  <a:cubicBezTo>
                    <a:pt x="255" y="2"/>
                    <a:pt x="261" y="0"/>
                    <a:pt x="261" y="0"/>
                  </a:cubicBezTo>
                  <a:cubicBezTo>
                    <a:pt x="284" y="11"/>
                    <a:pt x="295" y="23"/>
                    <a:pt x="321" y="27"/>
                  </a:cubicBezTo>
                  <a:cubicBezTo>
                    <a:pt x="335" y="26"/>
                    <a:pt x="355" y="16"/>
                    <a:pt x="363" y="27"/>
                  </a:cubicBezTo>
                  <a:cubicBezTo>
                    <a:pt x="374" y="42"/>
                    <a:pt x="376" y="65"/>
                    <a:pt x="387" y="81"/>
                  </a:cubicBezTo>
                  <a:cubicBezTo>
                    <a:pt x="389" y="141"/>
                    <a:pt x="399" y="159"/>
                    <a:pt x="399" y="222"/>
                  </a:cubicBezTo>
                  <a:cubicBezTo>
                    <a:pt x="401" y="267"/>
                    <a:pt x="413" y="321"/>
                    <a:pt x="417" y="366"/>
                  </a:cubicBezTo>
                  <a:cubicBezTo>
                    <a:pt x="425" y="397"/>
                    <a:pt x="436" y="404"/>
                    <a:pt x="450" y="417"/>
                  </a:cubicBezTo>
                  <a:cubicBezTo>
                    <a:pt x="462" y="435"/>
                    <a:pt x="483" y="440"/>
                    <a:pt x="504" y="444"/>
                  </a:cubicBezTo>
                  <a:cubicBezTo>
                    <a:pt x="518" y="453"/>
                    <a:pt x="522" y="454"/>
                    <a:pt x="540" y="450"/>
                  </a:cubicBezTo>
                  <a:cubicBezTo>
                    <a:pt x="546" y="448"/>
                    <a:pt x="558" y="444"/>
                    <a:pt x="558" y="444"/>
                  </a:cubicBezTo>
                  <a:cubicBezTo>
                    <a:pt x="570" y="445"/>
                    <a:pt x="602" y="458"/>
                    <a:pt x="615" y="459"/>
                  </a:cubicBezTo>
                  <a:cubicBezTo>
                    <a:pt x="622" y="454"/>
                    <a:pt x="633" y="456"/>
                    <a:pt x="639" y="450"/>
                  </a:cubicBezTo>
                  <a:cubicBezTo>
                    <a:pt x="643" y="445"/>
                    <a:pt x="641" y="438"/>
                    <a:pt x="642" y="432"/>
                  </a:cubicBezTo>
                  <a:cubicBezTo>
                    <a:pt x="644" y="422"/>
                    <a:pt x="651" y="415"/>
                    <a:pt x="654" y="405"/>
                  </a:cubicBezTo>
                  <a:cubicBezTo>
                    <a:pt x="658" y="327"/>
                    <a:pt x="656" y="363"/>
                    <a:pt x="672" y="315"/>
                  </a:cubicBezTo>
                  <a:cubicBezTo>
                    <a:pt x="677" y="266"/>
                    <a:pt x="678" y="219"/>
                    <a:pt x="690" y="171"/>
                  </a:cubicBezTo>
                  <a:cubicBezTo>
                    <a:pt x="693" y="134"/>
                    <a:pt x="700" y="113"/>
                    <a:pt x="711" y="81"/>
                  </a:cubicBezTo>
                  <a:cubicBezTo>
                    <a:pt x="714" y="53"/>
                    <a:pt x="712" y="34"/>
                    <a:pt x="741" y="24"/>
                  </a:cubicBezTo>
                  <a:cubicBezTo>
                    <a:pt x="783" y="28"/>
                    <a:pt x="771" y="37"/>
                    <a:pt x="804" y="45"/>
                  </a:cubicBezTo>
                  <a:cubicBezTo>
                    <a:pt x="815" y="52"/>
                    <a:pt x="843" y="54"/>
                    <a:pt x="831" y="66"/>
                  </a:cubicBezTo>
                  <a:cubicBezTo>
                    <a:pt x="842" y="64"/>
                    <a:pt x="856" y="62"/>
                    <a:pt x="867" y="69"/>
                  </a:cubicBezTo>
                  <a:cubicBezTo>
                    <a:pt x="871" y="72"/>
                    <a:pt x="868" y="79"/>
                    <a:pt x="870" y="84"/>
                  </a:cubicBezTo>
                  <a:cubicBezTo>
                    <a:pt x="873" y="91"/>
                    <a:pt x="875" y="129"/>
                    <a:pt x="879" y="135"/>
                  </a:cubicBezTo>
                  <a:cubicBezTo>
                    <a:pt x="884" y="165"/>
                    <a:pt x="893" y="229"/>
                    <a:pt x="901" y="267"/>
                  </a:cubicBezTo>
                  <a:cubicBezTo>
                    <a:pt x="909" y="305"/>
                    <a:pt x="914" y="335"/>
                    <a:pt x="924" y="363"/>
                  </a:cubicBezTo>
                  <a:cubicBezTo>
                    <a:pt x="934" y="391"/>
                    <a:pt x="946" y="417"/>
                    <a:pt x="963" y="432"/>
                  </a:cubicBezTo>
                  <a:cubicBezTo>
                    <a:pt x="980" y="447"/>
                    <a:pt x="1013" y="449"/>
                    <a:pt x="1026" y="45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4" name="Text Box 10"/>
            <p:cNvSpPr txBox="1">
              <a:spLocks noChangeArrowheads="1"/>
            </p:cNvSpPr>
            <p:nvPr/>
          </p:nvSpPr>
          <p:spPr bwMode="auto">
            <a:xfrm>
              <a:off x="2195513" y="2466975"/>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实际的信道</a:t>
              </a:r>
            </a:p>
            <a:p>
              <a:r>
                <a:rPr kumimoji="1" lang="zh-CN" altLang="en-US" dirty="0">
                  <a:latin typeface="+mj-ea"/>
                  <a:ea typeface="+mj-ea"/>
                </a:rPr>
                <a:t>（带宽受限、有噪声、干扰和失真）</a:t>
              </a:r>
            </a:p>
          </p:txBody>
        </p:sp>
        <p:sp>
          <p:nvSpPr>
            <p:cNvPr id="35" name="Text Box 11"/>
            <p:cNvSpPr txBox="1">
              <a:spLocks noChangeArrowheads="1"/>
            </p:cNvSpPr>
            <p:nvPr/>
          </p:nvSpPr>
          <p:spPr bwMode="auto">
            <a:xfrm>
              <a:off x="539750" y="3433763"/>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36" name="Text Box 12"/>
            <p:cNvSpPr txBox="1">
              <a:spLocks noChangeArrowheads="1"/>
            </p:cNvSpPr>
            <p:nvPr/>
          </p:nvSpPr>
          <p:spPr bwMode="auto">
            <a:xfrm>
              <a:off x="6464300" y="3448050"/>
              <a:ext cx="1924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grpSp>
        <p:nvGrpSpPr>
          <p:cNvPr id="37" name="Group 24"/>
          <p:cNvGrpSpPr>
            <a:grpSpLocks/>
          </p:cNvGrpSpPr>
          <p:nvPr/>
        </p:nvGrpSpPr>
        <p:grpSpPr bwMode="auto">
          <a:xfrm>
            <a:off x="745481" y="4052788"/>
            <a:ext cx="7834313" cy="1397000"/>
            <a:chOff x="304" y="2886"/>
            <a:chExt cx="4935" cy="880"/>
          </a:xfrm>
        </p:grpSpPr>
        <p:sp>
          <p:nvSpPr>
            <p:cNvPr id="38" name="AutoShape 13"/>
            <p:cNvSpPr>
              <a:spLocks noChangeArrowheads="1"/>
            </p:cNvSpPr>
            <p:nvPr/>
          </p:nvSpPr>
          <p:spPr bwMode="auto">
            <a:xfrm rot="-5400000">
              <a:off x="2600" y="2210"/>
              <a:ext cx="250" cy="2558"/>
            </a:xfrm>
            <a:prstGeom prst="can">
              <a:avLst>
                <a:gd name="adj" fmla="val 66508"/>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39" name="Freeform 14"/>
            <p:cNvSpPr>
              <a:spLocks/>
            </p:cNvSpPr>
            <p:nvPr/>
          </p:nvSpPr>
          <p:spPr bwMode="auto">
            <a:xfrm>
              <a:off x="343" y="2991"/>
              <a:ext cx="970"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0" name="Line 15"/>
            <p:cNvSpPr>
              <a:spLocks noChangeShapeType="1"/>
            </p:cNvSpPr>
            <p:nvPr/>
          </p:nvSpPr>
          <p:spPr bwMode="auto">
            <a:xfrm>
              <a:off x="343"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1" name="Freeform 16"/>
            <p:cNvSpPr>
              <a:spLocks/>
            </p:cNvSpPr>
            <p:nvPr/>
          </p:nvSpPr>
          <p:spPr bwMode="auto">
            <a:xfrm>
              <a:off x="4180" y="2991"/>
              <a:ext cx="971"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2" name="Line 17"/>
            <p:cNvSpPr>
              <a:spLocks noChangeShapeType="1"/>
            </p:cNvSpPr>
            <p:nvPr/>
          </p:nvSpPr>
          <p:spPr bwMode="auto">
            <a:xfrm>
              <a:off x="4004"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3" name="Freeform 18"/>
            <p:cNvSpPr>
              <a:spLocks/>
            </p:cNvSpPr>
            <p:nvPr/>
          </p:nvSpPr>
          <p:spPr bwMode="auto">
            <a:xfrm>
              <a:off x="4186" y="3270"/>
              <a:ext cx="934" cy="124"/>
            </a:xfrm>
            <a:custGeom>
              <a:avLst/>
              <a:gdLst>
                <a:gd name="T0" fmla="*/ 0 w 1017"/>
                <a:gd name="T1" fmla="*/ 109 h 143"/>
                <a:gd name="T2" fmla="*/ 57 w 1017"/>
                <a:gd name="T3" fmla="*/ 130 h 143"/>
                <a:gd name="T4" fmla="*/ 84 w 1017"/>
                <a:gd name="T5" fmla="*/ 130 h 143"/>
                <a:gd name="T6" fmla="*/ 114 w 1017"/>
                <a:gd name="T7" fmla="*/ 91 h 143"/>
                <a:gd name="T8" fmla="*/ 162 w 1017"/>
                <a:gd name="T9" fmla="*/ 34 h 143"/>
                <a:gd name="T10" fmla="*/ 180 w 1017"/>
                <a:gd name="T11" fmla="*/ 58 h 143"/>
                <a:gd name="T12" fmla="*/ 189 w 1017"/>
                <a:gd name="T13" fmla="*/ 109 h 143"/>
                <a:gd name="T14" fmla="*/ 201 w 1017"/>
                <a:gd name="T15" fmla="*/ 76 h 143"/>
                <a:gd name="T16" fmla="*/ 219 w 1017"/>
                <a:gd name="T17" fmla="*/ 82 h 143"/>
                <a:gd name="T18" fmla="*/ 252 w 1017"/>
                <a:gd name="T19" fmla="*/ 79 h 143"/>
                <a:gd name="T20" fmla="*/ 327 w 1017"/>
                <a:gd name="T21" fmla="*/ 100 h 143"/>
                <a:gd name="T22" fmla="*/ 351 w 1017"/>
                <a:gd name="T23" fmla="*/ 121 h 143"/>
                <a:gd name="T24" fmla="*/ 408 w 1017"/>
                <a:gd name="T25" fmla="*/ 79 h 143"/>
                <a:gd name="T26" fmla="*/ 465 w 1017"/>
                <a:gd name="T27" fmla="*/ 103 h 143"/>
                <a:gd name="T28" fmla="*/ 507 w 1017"/>
                <a:gd name="T29" fmla="*/ 121 h 143"/>
                <a:gd name="T30" fmla="*/ 564 w 1017"/>
                <a:gd name="T31" fmla="*/ 121 h 143"/>
                <a:gd name="T32" fmla="*/ 615 w 1017"/>
                <a:gd name="T33" fmla="*/ 88 h 143"/>
                <a:gd name="T34" fmla="*/ 639 w 1017"/>
                <a:gd name="T35" fmla="*/ 70 h 143"/>
                <a:gd name="T36" fmla="*/ 657 w 1017"/>
                <a:gd name="T37" fmla="*/ 109 h 143"/>
                <a:gd name="T38" fmla="*/ 672 w 1017"/>
                <a:gd name="T39" fmla="*/ 49 h 143"/>
                <a:gd name="T40" fmla="*/ 699 w 1017"/>
                <a:gd name="T41" fmla="*/ 40 h 143"/>
                <a:gd name="T42" fmla="*/ 756 w 1017"/>
                <a:gd name="T43" fmla="*/ 64 h 143"/>
                <a:gd name="T44" fmla="*/ 801 w 1017"/>
                <a:gd name="T45" fmla="*/ 67 h 143"/>
                <a:gd name="T46" fmla="*/ 834 w 1017"/>
                <a:gd name="T47" fmla="*/ 97 h 143"/>
                <a:gd name="T48" fmla="*/ 873 w 1017"/>
                <a:gd name="T49" fmla="*/ 115 h 143"/>
                <a:gd name="T50" fmla="*/ 891 w 1017"/>
                <a:gd name="T51" fmla="*/ 85 h 143"/>
                <a:gd name="T52" fmla="*/ 912 w 1017"/>
                <a:gd name="T53" fmla="*/ 103 h 143"/>
                <a:gd name="T54" fmla="*/ 927 w 1017"/>
                <a:gd name="T55" fmla="*/ 67 h 143"/>
                <a:gd name="T56" fmla="*/ 972 w 1017"/>
                <a:gd name="T57" fmla="*/ 112 h 143"/>
                <a:gd name="T58" fmla="*/ 1017 w 1017"/>
                <a:gd name="T59"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7" h="143">
                  <a:moveTo>
                    <a:pt x="0" y="109"/>
                  </a:moveTo>
                  <a:cubicBezTo>
                    <a:pt x="9" y="111"/>
                    <a:pt x="44" y="128"/>
                    <a:pt x="57" y="130"/>
                  </a:cubicBezTo>
                  <a:cubicBezTo>
                    <a:pt x="64" y="132"/>
                    <a:pt x="77" y="131"/>
                    <a:pt x="84" y="130"/>
                  </a:cubicBezTo>
                  <a:cubicBezTo>
                    <a:pt x="94" y="127"/>
                    <a:pt x="104" y="94"/>
                    <a:pt x="114" y="91"/>
                  </a:cubicBezTo>
                  <a:cubicBezTo>
                    <a:pt x="130" y="92"/>
                    <a:pt x="151" y="45"/>
                    <a:pt x="162" y="34"/>
                  </a:cubicBezTo>
                  <a:cubicBezTo>
                    <a:pt x="172" y="24"/>
                    <a:pt x="177" y="75"/>
                    <a:pt x="180" y="58"/>
                  </a:cubicBezTo>
                  <a:cubicBezTo>
                    <a:pt x="181" y="26"/>
                    <a:pt x="187" y="141"/>
                    <a:pt x="189" y="109"/>
                  </a:cubicBezTo>
                  <a:cubicBezTo>
                    <a:pt x="189" y="105"/>
                    <a:pt x="200" y="80"/>
                    <a:pt x="201" y="76"/>
                  </a:cubicBezTo>
                  <a:cubicBezTo>
                    <a:pt x="205" y="51"/>
                    <a:pt x="214" y="100"/>
                    <a:pt x="219" y="82"/>
                  </a:cubicBezTo>
                  <a:cubicBezTo>
                    <a:pt x="222" y="73"/>
                    <a:pt x="252" y="79"/>
                    <a:pt x="252" y="79"/>
                  </a:cubicBezTo>
                  <a:cubicBezTo>
                    <a:pt x="254" y="47"/>
                    <a:pt x="320" y="130"/>
                    <a:pt x="327" y="100"/>
                  </a:cubicBezTo>
                  <a:cubicBezTo>
                    <a:pt x="355" y="75"/>
                    <a:pt x="322" y="123"/>
                    <a:pt x="351" y="121"/>
                  </a:cubicBezTo>
                  <a:cubicBezTo>
                    <a:pt x="364" y="92"/>
                    <a:pt x="396" y="88"/>
                    <a:pt x="408" y="79"/>
                  </a:cubicBezTo>
                  <a:cubicBezTo>
                    <a:pt x="425" y="79"/>
                    <a:pt x="448" y="96"/>
                    <a:pt x="465" y="103"/>
                  </a:cubicBezTo>
                  <a:cubicBezTo>
                    <a:pt x="477" y="121"/>
                    <a:pt x="486" y="117"/>
                    <a:pt x="507" y="121"/>
                  </a:cubicBezTo>
                  <a:cubicBezTo>
                    <a:pt x="523" y="128"/>
                    <a:pt x="546" y="114"/>
                    <a:pt x="564" y="121"/>
                  </a:cubicBezTo>
                  <a:cubicBezTo>
                    <a:pt x="576" y="122"/>
                    <a:pt x="602" y="87"/>
                    <a:pt x="615" y="88"/>
                  </a:cubicBezTo>
                  <a:cubicBezTo>
                    <a:pt x="628" y="90"/>
                    <a:pt x="632" y="67"/>
                    <a:pt x="639" y="70"/>
                  </a:cubicBezTo>
                  <a:cubicBezTo>
                    <a:pt x="641" y="60"/>
                    <a:pt x="654" y="119"/>
                    <a:pt x="657" y="109"/>
                  </a:cubicBezTo>
                  <a:cubicBezTo>
                    <a:pt x="661" y="31"/>
                    <a:pt x="656" y="97"/>
                    <a:pt x="672" y="49"/>
                  </a:cubicBezTo>
                  <a:cubicBezTo>
                    <a:pt x="677" y="0"/>
                    <a:pt x="687" y="88"/>
                    <a:pt x="699" y="40"/>
                  </a:cubicBezTo>
                  <a:cubicBezTo>
                    <a:pt x="712" y="40"/>
                    <a:pt x="737" y="85"/>
                    <a:pt x="756" y="64"/>
                  </a:cubicBezTo>
                  <a:cubicBezTo>
                    <a:pt x="798" y="68"/>
                    <a:pt x="768" y="59"/>
                    <a:pt x="801" y="67"/>
                  </a:cubicBezTo>
                  <a:cubicBezTo>
                    <a:pt x="820" y="26"/>
                    <a:pt x="822" y="143"/>
                    <a:pt x="834" y="97"/>
                  </a:cubicBezTo>
                  <a:cubicBezTo>
                    <a:pt x="838" y="100"/>
                    <a:pt x="871" y="110"/>
                    <a:pt x="873" y="115"/>
                  </a:cubicBezTo>
                  <a:cubicBezTo>
                    <a:pt x="876" y="122"/>
                    <a:pt x="887" y="79"/>
                    <a:pt x="891" y="85"/>
                  </a:cubicBezTo>
                  <a:cubicBezTo>
                    <a:pt x="896" y="115"/>
                    <a:pt x="906" y="106"/>
                    <a:pt x="912" y="103"/>
                  </a:cubicBezTo>
                  <a:cubicBezTo>
                    <a:pt x="918" y="100"/>
                    <a:pt x="917" y="65"/>
                    <a:pt x="927" y="67"/>
                  </a:cubicBezTo>
                  <a:cubicBezTo>
                    <a:pt x="937" y="69"/>
                    <a:pt x="957" y="103"/>
                    <a:pt x="972" y="112"/>
                  </a:cubicBezTo>
                  <a:cubicBezTo>
                    <a:pt x="987" y="121"/>
                    <a:pt x="1005" y="112"/>
                    <a:pt x="1017" y="121"/>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4" name="Text Box 19"/>
            <p:cNvSpPr txBox="1">
              <a:spLocks noChangeArrowheads="1"/>
            </p:cNvSpPr>
            <p:nvPr/>
          </p:nvSpPr>
          <p:spPr bwMode="auto">
            <a:xfrm>
              <a:off x="304" y="3503"/>
              <a:ext cx="9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45" name="Text Box 22"/>
            <p:cNvSpPr txBox="1">
              <a:spLocks noChangeArrowheads="1"/>
            </p:cNvSpPr>
            <p:nvPr/>
          </p:nvSpPr>
          <p:spPr bwMode="auto">
            <a:xfrm>
              <a:off x="1361" y="2886"/>
              <a:ext cx="244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实际的信道</a:t>
              </a:r>
            </a:p>
            <a:p>
              <a:r>
                <a:rPr kumimoji="1" lang="zh-CN" altLang="en-US">
                  <a:latin typeface="+mj-ea"/>
                  <a:ea typeface="+mj-ea"/>
                </a:rPr>
                <a:t>（带宽受限、有噪声、干扰和失真）</a:t>
              </a:r>
            </a:p>
          </p:txBody>
        </p:sp>
        <p:sp>
          <p:nvSpPr>
            <p:cNvPr id="46" name="Text Box 23"/>
            <p:cNvSpPr txBox="1">
              <a:spLocks noChangeArrowheads="1"/>
            </p:cNvSpPr>
            <p:nvPr/>
          </p:nvSpPr>
          <p:spPr bwMode="auto">
            <a:xfrm>
              <a:off x="3991" y="3533"/>
              <a:ext cx="1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sp>
        <p:nvSpPr>
          <p:cNvPr id="47" name="TextBox 46"/>
          <p:cNvSpPr txBox="1"/>
          <p:nvPr/>
        </p:nvSpPr>
        <p:spPr>
          <a:xfrm>
            <a:off x="3400686" y="1284049"/>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有失真，可识别</a:t>
            </a:r>
            <a:endParaRPr lang="zh-CN" altLang="en-US" dirty="0">
              <a:solidFill>
                <a:srgbClr val="FF0000"/>
              </a:solidFill>
              <a:latin typeface="+mj-ea"/>
              <a:ea typeface="+mj-ea"/>
            </a:endParaRPr>
          </a:p>
        </p:txBody>
      </p:sp>
      <p:sp>
        <p:nvSpPr>
          <p:cNvPr id="48" name="TextBox 47"/>
          <p:cNvSpPr txBox="1"/>
          <p:nvPr/>
        </p:nvSpPr>
        <p:spPr>
          <a:xfrm>
            <a:off x="3400686" y="3568288"/>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失真大，不识别</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37518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信道能够通过的频率</a:t>
            </a:r>
            <a:r>
              <a:rPr lang="zh-CN" altLang="en-US" dirty="0" smtClean="0">
                <a:solidFill>
                  <a:srgbClr val="FF0000"/>
                </a:solidFill>
              </a:rPr>
              <a:t>范围</a:t>
            </a:r>
            <a:endParaRPr lang="en-US" altLang="zh-CN" dirty="0" smtClean="0">
              <a:solidFill>
                <a:srgbClr val="FF0000"/>
              </a:solidFill>
            </a:endParaRPr>
          </a:p>
          <a:p>
            <a:pPr lvl="1"/>
            <a:r>
              <a:rPr lang="en-US" altLang="zh-CN" dirty="0"/>
              <a:t>1924 </a:t>
            </a:r>
            <a:r>
              <a:rPr lang="zh-CN" altLang="en-US" dirty="0"/>
              <a:t>年，奈奎斯特</a:t>
            </a:r>
            <a:r>
              <a:rPr lang="en-US" altLang="zh-CN" dirty="0"/>
              <a:t>(</a:t>
            </a:r>
            <a:r>
              <a:rPr lang="en-US" altLang="zh-CN" dirty="0" err="1"/>
              <a:t>Nyquist</a:t>
            </a:r>
            <a:r>
              <a:rPr lang="en-US" altLang="zh-CN" dirty="0"/>
              <a:t>)</a:t>
            </a:r>
            <a:r>
              <a:rPr lang="zh-CN" altLang="en-US" dirty="0"/>
              <a:t>就推导出了著名的奈氏准则。他给出了在假定的理想条件下，为了避免码间串扰，码元的传输速率的上限值。</a:t>
            </a:r>
          </a:p>
          <a:p>
            <a:pPr lvl="1"/>
            <a:r>
              <a:rPr lang="zh-CN" altLang="en-US" dirty="0"/>
              <a:t>在任何信道中，码元传输的速率是有上限的，否则就会出现码间串扰的问题，使接收端对码元的判决（即识别）成为不可能。</a:t>
            </a:r>
          </a:p>
          <a:p>
            <a:pPr lvl="1"/>
            <a:r>
              <a:rPr lang="zh-CN" altLang="en-US" dirty="0"/>
              <a:t>如果信道的频带越宽，也就是能够通过的信号高频分量越多，那么就可以用更高的速率传送码元而不出现码间串扰。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23</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64027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噪声存在于所有的电子设备和通信信道中。由于噪声是随机产生的，它的瞬时值有时会很大。</a:t>
            </a:r>
            <a:endParaRPr lang="en-US" altLang="zh-CN" dirty="0" smtClean="0"/>
          </a:p>
          <a:p>
            <a:pPr lvl="1"/>
            <a:r>
              <a:rPr lang="zh-CN" altLang="en-US" dirty="0" smtClean="0"/>
              <a:t>噪声会使接收端对码元的判决发生错误，例如把</a:t>
            </a:r>
            <a:r>
              <a:rPr lang="en-US" altLang="zh-CN" dirty="0" smtClean="0"/>
              <a:t>1</a:t>
            </a:r>
            <a:r>
              <a:rPr lang="zh-CN" altLang="en-US" dirty="0" smtClean="0"/>
              <a:t>判为</a:t>
            </a:r>
            <a:r>
              <a:rPr lang="en-US" altLang="zh-CN" dirty="0" smtClean="0"/>
              <a:t>0</a:t>
            </a:r>
            <a:r>
              <a:rPr lang="zh-CN" altLang="en-US" dirty="0" smtClean="0"/>
              <a:t>或</a:t>
            </a:r>
            <a:r>
              <a:rPr lang="en-US" altLang="zh-CN" dirty="0" smtClean="0"/>
              <a:t>0</a:t>
            </a:r>
            <a:r>
              <a:rPr lang="zh-CN" altLang="en-US" dirty="0" smtClean="0"/>
              <a:t>判为</a:t>
            </a:r>
            <a:r>
              <a:rPr lang="en-US" altLang="zh-CN" dirty="0" smtClean="0"/>
              <a:t>1</a:t>
            </a:r>
            <a:r>
              <a:rPr lang="zh-CN" altLang="en-US" dirty="0" smtClean="0"/>
              <a:t>。</a:t>
            </a:r>
            <a:endParaRPr lang="en-US" altLang="zh-CN" dirty="0" smtClean="0"/>
          </a:p>
          <a:p>
            <a:pPr lvl="1"/>
            <a:r>
              <a:rPr lang="zh-CN" altLang="en-US" dirty="0" smtClean="0"/>
              <a:t>噪声对通信的影响是相对的，如果信号的强度很大，那么噪声的影响就会相对很小。</a:t>
            </a:r>
            <a:endParaRPr lang="en-US" altLang="zh-CN" dirty="0" smtClean="0"/>
          </a:p>
          <a:p>
            <a:pPr lvl="1"/>
            <a:r>
              <a:rPr lang="zh-CN" altLang="en-US" dirty="0" smtClean="0"/>
              <a:t>信噪比就是信号的平均功率和噪声的平均功率之比，常记作</a:t>
            </a:r>
            <a:r>
              <a:rPr lang="en-US" altLang="zh-CN" dirty="0" smtClean="0"/>
              <a:t>S/N</a:t>
            </a:r>
            <a:r>
              <a:rPr lang="zh-CN" altLang="en-US" dirty="0" smtClean="0"/>
              <a:t>，并用分贝（</a:t>
            </a:r>
            <a:r>
              <a:rPr lang="en-US" altLang="zh-CN" dirty="0" smtClean="0"/>
              <a:t>dB</a:t>
            </a:r>
            <a:r>
              <a:rPr lang="zh-CN" altLang="en-US" dirty="0" smtClean="0"/>
              <a:t>）作为度量单位。</a:t>
            </a:r>
            <a:endParaRPr lang="en-US" altLang="zh-CN" dirty="0" smtClean="0"/>
          </a:p>
          <a:p>
            <a:pPr lvl="1"/>
            <a:r>
              <a:rPr lang="zh-CN" altLang="en-US" dirty="0" smtClean="0">
                <a:solidFill>
                  <a:srgbClr val="FF0000"/>
                </a:solidFill>
              </a:rPr>
              <a:t>信噪比（</a:t>
            </a:r>
            <a:r>
              <a:rPr lang="en-US" altLang="zh-CN" dirty="0" smtClean="0">
                <a:solidFill>
                  <a:srgbClr val="FF0000"/>
                </a:solidFill>
              </a:rPr>
              <a:t>dB</a:t>
            </a:r>
            <a:r>
              <a:rPr lang="zh-CN" altLang="en-US" dirty="0" smtClean="0">
                <a:solidFill>
                  <a:srgbClr val="FF0000"/>
                </a:solidFill>
              </a:rPr>
              <a:t>）</a:t>
            </a:r>
            <a:r>
              <a:rPr lang="en-US" altLang="zh-CN" dirty="0" smtClean="0">
                <a:solidFill>
                  <a:srgbClr val="FF0000"/>
                </a:solidFill>
              </a:rPr>
              <a:t>=10 log</a:t>
            </a:r>
            <a:r>
              <a:rPr lang="en-US" altLang="zh-CN" baseline="-25000" dirty="0" smtClean="0">
                <a:solidFill>
                  <a:srgbClr val="FF0000"/>
                </a:solidFill>
              </a:rPr>
              <a:t>10</a:t>
            </a:r>
            <a:r>
              <a:rPr lang="en-US" altLang="zh-CN" dirty="0">
                <a:solidFill>
                  <a:srgbClr val="FF0000"/>
                </a:solidFill>
              </a:rPr>
              <a:t>(</a:t>
            </a:r>
            <a:r>
              <a:rPr lang="en-US" altLang="zh-CN" dirty="0" smtClean="0">
                <a:solidFill>
                  <a:srgbClr val="FF0000"/>
                </a:solidFill>
              </a:rPr>
              <a:t>S/N</a:t>
            </a:r>
            <a:r>
              <a:rPr lang="en-US" altLang="zh-CN" dirty="0">
                <a:solidFill>
                  <a:srgbClr val="FF0000"/>
                </a:solidFill>
              </a:rPr>
              <a:t>)</a:t>
            </a:r>
            <a:r>
              <a:rPr lang="en-US" altLang="zh-CN" dirty="0" smtClean="0">
                <a:solidFill>
                  <a:srgbClr val="FF0000"/>
                </a:solidFill>
              </a:rPr>
              <a:t>(dB)</a:t>
            </a:r>
            <a:endParaRPr lang="zh-CN" altLang="en-US" dirty="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24</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284827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香</a:t>
            </a:r>
            <a:r>
              <a:rPr lang="zh-CN" altLang="en-US" dirty="0"/>
              <a:t>农</a:t>
            </a:r>
            <a:r>
              <a:rPr lang="en-US" altLang="zh-CN" dirty="0"/>
              <a:t>(Shannon)</a:t>
            </a:r>
            <a:r>
              <a:rPr lang="zh-CN" altLang="en-US" dirty="0"/>
              <a:t>用信息论的理论推导出了带宽受限且有高斯白噪声干扰的信道的极限、无差错的信息传输速率</a:t>
            </a:r>
            <a:r>
              <a:rPr lang="zh-CN" altLang="en-US" dirty="0" smtClean="0"/>
              <a:t>。</a:t>
            </a:r>
            <a:endParaRPr lang="en-US" altLang="zh-CN" dirty="0" smtClean="0"/>
          </a:p>
          <a:p>
            <a:pPr lvl="1"/>
            <a:r>
              <a:rPr lang="zh-CN" altLang="en-US" dirty="0"/>
              <a:t>信道的极限信息传输速率 </a:t>
            </a:r>
            <a:r>
              <a:rPr lang="en-US" altLang="zh-CN" dirty="0"/>
              <a:t>C </a:t>
            </a:r>
            <a:r>
              <a:rPr lang="zh-CN" altLang="en-US" dirty="0"/>
              <a:t>可表达为</a:t>
            </a:r>
          </a:p>
          <a:p>
            <a:pPr marL="1215649" lvl="3" indent="0">
              <a:buNone/>
            </a:pPr>
            <a:r>
              <a:rPr lang="en-US" altLang="zh-CN" dirty="0" smtClean="0">
                <a:solidFill>
                  <a:srgbClr val="FF0000"/>
                </a:solidFill>
              </a:rPr>
              <a:t>C </a:t>
            </a:r>
            <a:r>
              <a:rPr lang="en-US" altLang="zh-CN" dirty="0">
                <a:solidFill>
                  <a:srgbClr val="FF0000"/>
                </a:solidFill>
              </a:rPr>
              <a:t>= W log2(1+S/N)  b/s </a:t>
            </a:r>
          </a:p>
          <a:p>
            <a:pPr marL="1620866" lvl="4" indent="0">
              <a:buNone/>
            </a:pPr>
            <a:r>
              <a:rPr lang="en-US" altLang="zh-CN" sz="1400" dirty="0"/>
              <a:t>W </a:t>
            </a:r>
            <a:r>
              <a:rPr lang="zh-CN" altLang="en-US" sz="1400" dirty="0"/>
              <a:t>为信道的带宽（以 </a:t>
            </a:r>
            <a:r>
              <a:rPr lang="en-US" altLang="zh-CN" sz="1400" dirty="0"/>
              <a:t>Hz </a:t>
            </a:r>
            <a:r>
              <a:rPr lang="zh-CN" altLang="en-US" sz="1400" dirty="0"/>
              <a:t>为单位）；</a:t>
            </a:r>
          </a:p>
          <a:p>
            <a:pPr marL="1620866" lvl="4" indent="0">
              <a:buNone/>
            </a:pPr>
            <a:r>
              <a:rPr lang="en-US" altLang="zh-CN" sz="1400" dirty="0"/>
              <a:t>S </a:t>
            </a:r>
            <a:r>
              <a:rPr lang="zh-CN" altLang="en-US" sz="1400" dirty="0"/>
              <a:t>为信道内所传信号的平均功率；</a:t>
            </a:r>
          </a:p>
          <a:p>
            <a:pPr marL="1620866" lvl="4" indent="0">
              <a:buNone/>
            </a:pPr>
            <a:r>
              <a:rPr lang="en-US" altLang="zh-CN" sz="1400" dirty="0"/>
              <a:t>N </a:t>
            </a:r>
            <a:r>
              <a:rPr lang="zh-CN" altLang="en-US" sz="1400" dirty="0"/>
              <a:t>为信道内部的高斯噪声功率。 </a:t>
            </a:r>
            <a:endParaRPr lang="en-US" altLang="zh-CN" dirty="0" smtClean="0"/>
          </a:p>
          <a:p>
            <a:pPr lvl="1"/>
            <a:r>
              <a:rPr lang="zh-CN" altLang="en-US" dirty="0" smtClean="0"/>
              <a:t>香农的理论说明，信道</a:t>
            </a:r>
            <a:r>
              <a:rPr lang="zh-CN" altLang="en-US" dirty="0"/>
              <a:t>的带宽或信道中的信噪比越大，则信息的极限传输速率就越高</a:t>
            </a:r>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1"/>
            <a:r>
              <a:rPr lang="zh-CN" altLang="en-US" dirty="0"/>
              <a:t>实际信道上能够达到的信息传输速率要比香农的极限传输速率低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25</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91351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a:t>香农的理论</a:t>
            </a:r>
            <a:r>
              <a:rPr lang="zh-CN" altLang="en-US" dirty="0" smtClean="0"/>
              <a:t>说明：</a:t>
            </a:r>
            <a:endParaRPr lang="en-US" altLang="zh-CN" dirty="0" smtClean="0"/>
          </a:p>
          <a:p>
            <a:pPr lvl="2"/>
            <a:r>
              <a:rPr lang="zh-CN" altLang="en-US" dirty="0" smtClean="0"/>
              <a:t>信道</a:t>
            </a:r>
            <a:r>
              <a:rPr lang="zh-CN" altLang="en-US" dirty="0"/>
              <a:t>的带宽或信道中的信噪比越大，则信息的极限传输速率就越高</a:t>
            </a:r>
            <a:r>
              <a:rPr lang="zh-CN" altLang="en-US" dirty="0" smtClean="0"/>
              <a:t>。</a:t>
            </a:r>
            <a:endParaRPr lang="en-US" altLang="zh-CN" dirty="0" smtClean="0"/>
          </a:p>
          <a:p>
            <a:pPr lvl="2"/>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2"/>
            <a:r>
              <a:rPr lang="zh-CN" altLang="en-US" dirty="0" smtClean="0"/>
              <a:t>若</a:t>
            </a:r>
            <a:r>
              <a:rPr lang="zh-CN" altLang="en-US" dirty="0"/>
              <a:t>信道带宽 </a:t>
            </a:r>
            <a:r>
              <a:rPr lang="en-US" altLang="zh-CN" dirty="0"/>
              <a:t>W </a:t>
            </a:r>
            <a:r>
              <a:rPr lang="zh-CN" altLang="en-US" dirty="0"/>
              <a:t>或信噪比 </a:t>
            </a:r>
            <a:r>
              <a:rPr lang="en-US" altLang="zh-CN" dirty="0"/>
              <a:t>S/N </a:t>
            </a:r>
            <a:r>
              <a:rPr lang="zh-CN" altLang="en-US" dirty="0"/>
              <a:t>没有上限（当然实际信道不可能是这样的），则信道的极限信息传输速率 </a:t>
            </a:r>
            <a:r>
              <a:rPr lang="en-US" altLang="zh-CN" dirty="0"/>
              <a:t>C </a:t>
            </a:r>
            <a:r>
              <a:rPr lang="zh-CN" altLang="en-US" dirty="0"/>
              <a:t>也就没有上限</a:t>
            </a:r>
            <a:r>
              <a:rPr lang="zh-CN" altLang="en-US" dirty="0" smtClean="0"/>
              <a:t>。</a:t>
            </a:r>
            <a:endParaRPr lang="en-US" altLang="zh-CN" dirty="0" smtClean="0"/>
          </a:p>
          <a:p>
            <a:pPr lvl="1"/>
            <a:r>
              <a:rPr lang="zh-CN" altLang="en-US" dirty="0" smtClean="0"/>
              <a:t>实际</a:t>
            </a:r>
            <a:r>
              <a:rPr lang="zh-CN" altLang="en-US" dirty="0"/>
              <a:t>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26</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40709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在极限中提升传输速率</a:t>
            </a:r>
            <a:endParaRPr lang="en-US" altLang="zh-CN" dirty="0" smtClean="0">
              <a:solidFill>
                <a:srgbClr val="FF0000"/>
              </a:solidFill>
            </a:endParaRPr>
          </a:p>
          <a:p>
            <a:pPr lvl="1"/>
            <a:r>
              <a:rPr lang="zh-CN" altLang="en-US" dirty="0" smtClean="0"/>
              <a:t>对于频带宽度已经确定的信道，如果信噪比也不能够再提高，并且码元传输速率也达到了上限值。</a:t>
            </a:r>
            <a:endParaRPr lang="en-US" altLang="zh-CN" dirty="0" smtClean="0"/>
          </a:p>
          <a:p>
            <a:pPr lvl="1"/>
            <a:r>
              <a:rPr lang="zh-CN" altLang="en-US" dirty="0" smtClean="0"/>
              <a:t>是否就没有办法来提升信息的传输速率呢？</a:t>
            </a:r>
            <a:endParaRPr lang="en-US" altLang="zh-CN" dirty="0" smtClean="0"/>
          </a:p>
          <a:p>
            <a:pPr marL="405217" lvl="1" indent="0">
              <a:buNone/>
            </a:pPr>
            <a:endParaRPr lang="en-US" altLang="zh-CN" dirty="0"/>
          </a:p>
          <a:p>
            <a:pPr lvl="1"/>
            <a:r>
              <a:rPr lang="zh-CN" altLang="en-US" dirty="0" smtClean="0"/>
              <a:t>用编码的方法让每一个码元携带更多比特的信息量。</a:t>
            </a:r>
            <a:endParaRPr lang="en-US" altLang="zh-CN" dirty="0" smtClean="0"/>
          </a:p>
          <a:p>
            <a:pPr lvl="1"/>
            <a:r>
              <a:rPr lang="zh-CN" altLang="en-US" dirty="0" smtClean="0"/>
              <a:t>提升信息传输速率的方式很多，例如提升码元的传输速率、提升信噪比、使用更有效率的信息编码算法等。</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27</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85064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传输媒体也称为传输介质或传输媒介，它就是数据传输系统中在发送器和接收器之间的物理通路。</a:t>
            </a:r>
            <a:endParaRPr lang="en-US" altLang="zh-CN" dirty="0" smtClean="0"/>
          </a:p>
          <a:p>
            <a:r>
              <a:rPr lang="zh-CN" altLang="en-US" dirty="0" smtClean="0"/>
              <a:t>传输媒体可分为两大类：</a:t>
            </a:r>
            <a:endParaRPr lang="en-US" altLang="zh-CN" dirty="0" smtClean="0"/>
          </a:p>
          <a:p>
            <a:pPr lvl="1"/>
            <a:r>
              <a:rPr lang="zh-CN" altLang="en-US" dirty="0" smtClean="0">
                <a:solidFill>
                  <a:srgbClr val="FF0000"/>
                </a:solidFill>
              </a:rPr>
              <a:t>引导型传输媒体</a:t>
            </a:r>
            <a:r>
              <a:rPr lang="zh-CN" altLang="en-US" dirty="0" smtClean="0"/>
              <a:t>：电磁波被沿着固定媒体传播。</a:t>
            </a:r>
            <a:endParaRPr lang="en-US" altLang="zh-CN" dirty="0" smtClean="0"/>
          </a:p>
          <a:p>
            <a:pPr lvl="1"/>
            <a:r>
              <a:rPr lang="zh-CN" altLang="en-US" dirty="0" smtClean="0">
                <a:solidFill>
                  <a:srgbClr val="FF0000"/>
                </a:solidFill>
              </a:rPr>
              <a:t>非引导型传输媒体</a:t>
            </a:r>
            <a:r>
              <a:rPr lang="zh-CN" altLang="en-US" dirty="0" smtClean="0"/>
              <a:t>：传输媒体就是自由空间，在非引导型传输媒体中电磁波的传输被称为无线传输。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32299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3" name="组合 102"/>
          <p:cNvGrpSpPr/>
          <p:nvPr/>
        </p:nvGrpSpPr>
        <p:grpSpPr>
          <a:xfrm>
            <a:off x="395536" y="1777380"/>
            <a:ext cx="8416925" cy="3617714"/>
            <a:chOff x="304800" y="2735263"/>
            <a:chExt cx="8416925" cy="3617714"/>
          </a:xfrm>
        </p:grpSpPr>
        <p:sp>
          <p:nvSpPr>
            <p:cNvPr id="8" name="Line 6"/>
            <p:cNvSpPr>
              <a:spLocks noChangeShapeType="1"/>
            </p:cNvSpPr>
            <p:nvPr/>
          </p:nvSpPr>
          <p:spPr bwMode="auto">
            <a:xfrm>
              <a:off x="5854700" y="3452813"/>
              <a:ext cx="23495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7"/>
            <p:cNvSpPr>
              <a:spLocks noChangeArrowheads="1"/>
            </p:cNvSpPr>
            <p:nvPr/>
          </p:nvSpPr>
          <p:spPr bwMode="auto">
            <a:xfrm>
              <a:off x="7543800" y="3978275"/>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8"/>
            <p:cNvSpPr>
              <a:spLocks noChangeShapeType="1"/>
            </p:cNvSpPr>
            <p:nvPr/>
          </p:nvSpPr>
          <p:spPr bwMode="auto">
            <a:xfrm flipV="1">
              <a:off x="1166813" y="3452813"/>
              <a:ext cx="1171575"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9"/>
            <p:cNvSpPr>
              <a:spLocks noChangeArrowheads="1"/>
            </p:cNvSpPr>
            <p:nvPr/>
          </p:nvSpPr>
          <p:spPr bwMode="auto">
            <a:xfrm>
              <a:off x="1066800" y="3978275"/>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10"/>
            <p:cNvSpPr>
              <a:spLocks noChangeShapeType="1"/>
            </p:cNvSpPr>
            <p:nvPr/>
          </p:nvSpPr>
          <p:spPr bwMode="auto">
            <a:xfrm>
              <a:off x="2336800" y="42719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11"/>
            <p:cNvSpPr>
              <a:spLocks noChangeArrowheads="1"/>
            </p:cNvSpPr>
            <p:nvPr/>
          </p:nvSpPr>
          <p:spPr bwMode="auto">
            <a:xfrm>
              <a:off x="2217738" y="5026025"/>
              <a:ext cx="320675" cy="560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Line 12"/>
            <p:cNvSpPr>
              <a:spLocks noChangeShapeType="1"/>
            </p:cNvSpPr>
            <p:nvPr/>
          </p:nvSpPr>
          <p:spPr bwMode="auto">
            <a:xfrm>
              <a:off x="1757363" y="427513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Rectangle 13"/>
            <p:cNvSpPr>
              <a:spLocks noChangeArrowheads="1"/>
            </p:cNvSpPr>
            <p:nvPr/>
          </p:nvSpPr>
          <p:spPr bwMode="auto">
            <a:xfrm>
              <a:off x="1671638" y="5045075"/>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Rectangle 14"/>
            <p:cNvSpPr>
              <a:spLocks noChangeArrowheads="1"/>
            </p:cNvSpPr>
            <p:nvPr/>
          </p:nvSpPr>
          <p:spPr bwMode="auto">
            <a:xfrm>
              <a:off x="1657350" y="4314825"/>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5"/>
            <p:cNvSpPr>
              <a:spLocks noChangeShapeType="1"/>
            </p:cNvSpPr>
            <p:nvPr/>
          </p:nvSpPr>
          <p:spPr bwMode="auto">
            <a:xfrm>
              <a:off x="2925763"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6"/>
            <p:cNvSpPr>
              <a:spLocks noChangeArrowheads="1"/>
            </p:cNvSpPr>
            <p:nvPr/>
          </p:nvSpPr>
          <p:spPr bwMode="auto">
            <a:xfrm>
              <a:off x="2514600" y="4667250"/>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17"/>
            <p:cNvSpPr>
              <a:spLocks noChangeShapeType="1"/>
            </p:cNvSpPr>
            <p:nvPr/>
          </p:nvSpPr>
          <p:spPr bwMode="auto">
            <a:xfrm>
              <a:off x="3509963"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8"/>
            <p:cNvSpPr>
              <a:spLocks noChangeArrowheads="1"/>
            </p:cNvSpPr>
            <p:nvPr/>
          </p:nvSpPr>
          <p:spPr bwMode="auto">
            <a:xfrm>
              <a:off x="3373438" y="5053013"/>
              <a:ext cx="266700" cy="496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9"/>
            <p:cNvSpPr>
              <a:spLocks noChangeShapeType="1"/>
            </p:cNvSpPr>
            <p:nvPr/>
          </p:nvSpPr>
          <p:spPr bwMode="auto">
            <a:xfrm>
              <a:off x="4683125"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20"/>
            <p:cNvSpPr>
              <a:spLocks noChangeArrowheads="1"/>
            </p:cNvSpPr>
            <p:nvPr/>
          </p:nvSpPr>
          <p:spPr bwMode="auto">
            <a:xfrm>
              <a:off x="4603750" y="4740275"/>
              <a:ext cx="230188" cy="277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1"/>
            <p:cNvSpPr>
              <a:spLocks noChangeShapeType="1"/>
            </p:cNvSpPr>
            <p:nvPr/>
          </p:nvSpPr>
          <p:spPr bwMode="auto">
            <a:xfrm>
              <a:off x="1158875" y="3071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2"/>
            <p:cNvSpPr>
              <a:spLocks noChangeShapeType="1"/>
            </p:cNvSpPr>
            <p:nvPr/>
          </p:nvSpPr>
          <p:spPr bwMode="auto">
            <a:xfrm>
              <a:off x="1177925" y="3452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3"/>
            <p:cNvSpPr>
              <a:spLocks noChangeShapeType="1"/>
            </p:cNvSpPr>
            <p:nvPr/>
          </p:nvSpPr>
          <p:spPr bwMode="auto">
            <a:xfrm>
              <a:off x="1155700" y="3071813"/>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4"/>
            <p:cNvSpPr>
              <a:spLocks noChangeShapeType="1"/>
            </p:cNvSpPr>
            <p:nvPr/>
          </p:nvSpPr>
          <p:spPr bwMode="auto">
            <a:xfrm>
              <a:off x="3365500" y="3076575"/>
              <a:ext cx="0"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5"/>
            <p:cNvSpPr>
              <a:spLocks noChangeShapeType="1"/>
            </p:cNvSpPr>
            <p:nvPr/>
          </p:nvSpPr>
          <p:spPr bwMode="auto">
            <a:xfrm>
              <a:off x="2346325" y="308768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
            <p:cNvSpPr>
              <a:spLocks noChangeShapeType="1"/>
            </p:cNvSpPr>
            <p:nvPr/>
          </p:nvSpPr>
          <p:spPr bwMode="auto">
            <a:xfrm>
              <a:off x="5489575"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7"/>
            <p:cNvSpPr>
              <a:spLocks noChangeShapeType="1"/>
            </p:cNvSpPr>
            <p:nvPr/>
          </p:nvSpPr>
          <p:spPr bwMode="auto">
            <a:xfrm>
              <a:off x="7699375" y="3081338"/>
              <a:ext cx="0" cy="36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8"/>
            <p:cNvSpPr>
              <a:spLocks noChangeShapeType="1"/>
            </p:cNvSpPr>
            <p:nvPr/>
          </p:nvSpPr>
          <p:spPr bwMode="auto">
            <a:xfrm flipV="1">
              <a:off x="1162050" y="4278313"/>
              <a:ext cx="7050088" cy="4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Text Box 29"/>
            <p:cNvSpPr txBox="1">
              <a:spLocks noChangeArrowheads="1"/>
            </p:cNvSpPr>
            <p:nvPr/>
          </p:nvSpPr>
          <p:spPr bwMode="auto">
            <a:xfrm>
              <a:off x="2524125"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无线电</a:t>
              </a:r>
            </a:p>
          </p:txBody>
        </p:sp>
        <p:sp>
          <p:nvSpPr>
            <p:cNvPr id="32" name="Text Box 30"/>
            <p:cNvSpPr txBox="1">
              <a:spLocks noChangeArrowheads="1"/>
            </p:cNvSpPr>
            <p:nvPr/>
          </p:nvSpPr>
          <p:spPr bwMode="auto">
            <a:xfrm>
              <a:off x="3505200"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微波</a:t>
              </a:r>
            </a:p>
          </p:txBody>
        </p:sp>
        <p:sp>
          <p:nvSpPr>
            <p:cNvPr id="33" name="Line 31"/>
            <p:cNvSpPr>
              <a:spLocks noChangeShapeType="1"/>
            </p:cNvSpPr>
            <p:nvPr/>
          </p:nvSpPr>
          <p:spPr bwMode="auto">
            <a:xfrm>
              <a:off x="441960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32"/>
            <p:cNvSpPr>
              <a:spLocks noChangeShapeType="1"/>
            </p:cNvSpPr>
            <p:nvPr/>
          </p:nvSpPr>
          <p:spPr bwMode="auto">
            <a:xfrm>
              <a:off x="539115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Text Box 33"/>
            <p:cNvSpPr txBox="1">
              <a:spLocks noChangeArrowheads="1"/>
            </p:cNvSpPr>
            <p:nvPr/>
          </p:nvSpPr>
          <p:spPr bwMode="auto">
            <a:xfrm>
              <a:off x="4546600"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红外线</a:t>
              </a:r>
            </a:p>
          </p:txBody>
        </p:sp>
        <p:sp>
          <p:nvSpPr>
            <p:cNvPr id="36" name="Text Box 34"/>
            <p:cNvSpPr txBox="1">
              <a:spLocks noChangeArrowheads="1"/>
            </p:cNvSpPr>
            <p:nvPr/>
          </p:nvSpPr>
          <p:spPr bwMode="auto">
            <a:xfrm>
              <a:off x="48133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可见光</a:t>
              </a:r>
            </a:p>
          </p:txBody>
        </p:sp>
        <p:sp>
          <p:nvSpPr>
            <p:cNvPr id="37" name="Text Box 35"/>
            <p:cNvSpPr txBox="1">
              <a:spLocks noChangeArrowheads="1"/>
            </p:cNvSpPr>
            <p:nvPr/>
          </p:nvSpPr>
          <p:spPr bwMode="auto">
            <a:xfrm>
              <a:off x="56134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紫外线</a:t>
              </a:r>
            </a:p>
          </p:txBody>
        </p:sp>
        <p:sp>
          <p:nvSpPr>
            <p:cNvPr id="38" name="Line 36"/>
            <p:cNvSpPr>
              <a:spLocks noChangeShapeType="1"/>
            </p:cNvSpPr>
            <p:nvPr/>
          </p:nvSpPr>
          <p:spPr bwMode="auto">
            <a:xfrm>
              <a:off x="5867400" y="3071813"/>
              <a:ext cx="0" cy="38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37"/>
            <p:cNvSpPr txBox="1">
              <a:spLocks noChangeArrowheads="1"/>
            </p:cNvSpPr>
            <p:nvPr/>
          </p:nvSpPr>
          <p:spPr bwMode="auto">
            <a:xfrm>
              <a:off x="6324600" y="3090863"/>
              <a:ext cx="65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rPr>
                <a:t>X</a:t>
              </a:r>
              <a:r>
                <a:rPr kumimoji="1" lang="zh-CN" altLang="en-US" sz="1400">
                  <a:latin typeface="+mj-ea"/>
                  <a:ea typeface="+mj-ea"/>
                </a:rPr>
                <a:t>射线</a:t>
              </a:r>
            </a:p>
          </p:txBody>
        </p:sp>
        <p:sp>
          <p:nvSpPr>
            <p:cNvPr id="40" name="Text Box 38"/>
            <p:cNvSpPr txBox="1">
              <a:spLocks noChangeArrowheads="1"/>
            </p:cNvSpPr>
            <p:nvPr/>
          </p:nvSpPr>
          <p:spPr bwMode="auto">
            <a:xfrm>
              <a:off x="7848600" y="3059113"/>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sym typeface="Symbol" pitchFamily="18" charset="2"/>
                </a:rPr>
                <a:t></a:t>
              </a:r>
            </a:p>
          </p:txBody>
        </p:sp>
        <p:sp>
          <p:nvSpPr>
            <p:cNvPr id="41" name="Text Box 39"/>
            <p:cNvSpPr txBox="1">
              <a:spLocks noChangeArrowheads="1"/>
            </p:cNvSpPr>
            <p:nvPr/>
          </p:nvSpPr>
          <p:spPr bwMode="auto">
            <a:xfrm>
              <a:off x="7997825"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射线</a:t>
              </a:r>
            </a:p>
          </p:txBody>
        </p:sp>
        <p:sp>
          <p:nvSpPr>
            <p:cNvPr id="42" name="Text Box 40"/>
            <p:cNvSpPr txBox="1">
              <a:spLocks noChangeArrowheads="1"/>
            </p:cNvSpPr>
            <p:nvPr/>
          </p:nvSpPr>
          <p:spPr bwMode="auto">
            <a:xfrm>
              <a:off x="1382713" y="42783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双绞线</a:t>
              </a:r>
            </a:p>
          </p:txBody>
        </p:sp>
        <p:sp>
          <p:nvSpPr>
            <p:cNvPr id="43" name="Line 41"/>
            <p:cNvSpPr>
              <a:spLocks noChangeShapeType="1"/>
            </p:cNvSpPr>
            <p:nvPr/>
          </p:nvSpPr>
          <p:spPr bwMode="auto">
            <a:xfrm>
              <a:off x="1162050" y="4595813"/>
              <a:ext cx="135255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42"/>
            <p:cNvSpPr txBox="1">
              <a:spLocks noChangeArrowheads="1"/>
            </p:cNvSpPr>
            <p:nvPr/>
          </p:nvSpPr>
          <p:spPr bwMode="auto">
            <a:xfrm>
              <a:off x="2422525" y="461962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同轴电缆</a:t>
              </a:r>
            </a:p>
          </p:txBody>
        </p:sp>
        <p:sp>
          <p:nvSpPr>
            <p:cNvPr id="45" name="Line 43"/>
            <p:cNvSpPr>
              <a:spLocks noChangeShapeType="1"/>
            </p:cNvSpPr>
            <p:nvPr/>
          </p:nvSpPr>
          <p:spPr bwMode="auto">
            <a:xfrm>
              <a:off x="1752600" y="4968875"/>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Text Box 44"/>
            <p:cNvSpPr txBox="1">
              <a:spLocks noChangeArrowheads="1"/>
            </p:cNvSpPr>
            <p:nvPr/>
          </p:nvSpPr>
          <p:spPr bwMode="auto">
            <a:xfrm>
              <a:off x="4225557" y="428307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卫星</a:t>
              </a:r>
            </a:p>
          </p:txBody>
        </p:sp>
        <p:sp>
          <p:nvSpPr>
            <p:cNvPr id="47" name="Line 45"/>
            <p:cNvSpPr>
              <a:spLocks noChangeShapeType="1"/>
            </p:cNvSpPr>
            <p:nvPr/>
          </p:nvSpPr>
          <p:spPr bwMode="auto">
            <a:xfrm>
              <a:off x="3886200" y="4625975"/>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6"/>
            <p:cNvSpPr txBox="1">
              <a:spLocks noChangeArrowheads="1"/>
            </p:cNvSpPr>
            <p:nvPr/>
          </p:nvSpPr>
          <p:spPr bwMode="auto">
            <a:xfrm>
              <a:off x="4264025" y="470217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地面微波</a:t>
              </a:r>
            </a:p>
          </p:txBody>
        </p:sp>
        <p:sp>
          <p:nvSpPr>
            <p:cNvPr id="49" name="Line 47"/>
            <p:cNvSpPr>
              <a:spLocks noChangeShapeType="1"/>
            </p:cNvSpPr>
            <p:nvPr/>
          </p:nvSpPr>
          <p:spPr bwMode="auto">
            <a:xfrm>
              <a:off x="4254500" y="5053013"/>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Text Box 48"/>
            <p:cNvSpPr txBox="1">
              <a:spLocks noChangeArrowheads="1"/>
            </p:cNvSpPr>
            <p:nvPr/>
          </p:nvSpPr>
          <p:spPr bwMode="auto">
            <a:xfrm>
              <a:off x="1981200" y="5084763"/>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调幅</a:t>
              </a:r>
            </a:p>
            <a:p>
              <a:pPr algn="l">
                <a:lnSpc>
                  <a:spcPct val="90000"/>
                </a:lnSpc>
              </a:pPr>
              <a:r>
                <a:rPr kumimoji="1" lang="zh-CN" altLang="en-US" sz="1400">
                  <a:latin typeface="+mj-ea"/>
                  <a:ea typeface="+mj-ea"/>
                </a:rPr>
                <a:t>无线电</a:t>
              </a:r>
            </a:p>
          </p:txBody>
        </p:sp>
        <p:sp>
          <p:nvSpPr>
            <p:cNvPr id="51" name="Text Box 49"/>
            <p:cNvSpPr txBox="1">
              <a:spLocks noChangeArrowheads="1"/>
            </p:cNvSpPr>
            <p:nvPr/>
          </p:nvSpPr>
          <p:spPr bwMode="auto">
            <a:xfrm>
              <a:off x="3048000" y="5032375"/>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调频</a:t>
              </a:r>
            </a:p>
            <a:p>
              <a:pPr algn="l">
                <a:lnSpc>
                  <a:spcPct val="90000"/>
                </a:lnSpc>
              </a:pPr>
              <a:r>
                <a:rPr kumimoji="1" lang="zh-CN" altLang="en-US" sz="1400">
                  <a:latin typeface="+mj-ea"/>
                  <a:ea typeface="+mj-ea"/>
                </a:rPr>
                <a:t>无线电</a:t>
              </a:r>
            </a:p>
          </p:txBody>
        </p:sp>
        <p:sp>
          <p:nvSpPr>
            <p:cNvPr id="52" name="Text Box 50"/>
            <p:cNvSpPr txBox="1">
              <a:spLocks noChangeArrowheads="1"/>
            </p:cNvSpPr>
            <p:nvPr/>
          </p:nvSpPr>
          <p:spPr bwMode="auto">
            <a:xfrm>
              <a:off x="1254125" y="5087938"/>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海事</a:t>
              </a:r>
            </a:p>
            <a:p>
              <a:pPr algn="l">
                <a:lnSpc>
                  <a:spcPct val="90000"/>
                </a:lnSpc>
              </a:pPr>
              <a:r>
                <a:rPr kumimoji="1" lang="zh-CN" altLang="en-US" sz="1400">
                  <a:latin typeface="+mj-ea"/>
                  <a:ea typeface="+mj-ea"/>
                </a:rPr>
                <a:t>无线电</a:t>
              </a:r>
            </a:p>
          </p:txBody>
        </p:sp>
        <p:sp>
          <p:nvSpPr>
            <p:cNvPr id="53" name="Line 51"/>
            <p:cNvSpPr>
              <a:spLocks noChangeShapeType="1"/>
            </p:cNvSpPr>
            <p:nvPr/>
          </p:nvSpPr>
          <p:spPr bwMode="auto">
            <a:xfrm>
              <a:off x="3314700" y="5586413"/>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Text Box 52"/>
            <p:cNvSpPr txBox="1">
              <a:spLocks noChangeArrowheads="1"/>
            </p:cNvSpPr>
            <p:nvPr/>
          </p:nvSpPr>
          <p:spPr bwMode="auto">
            <a:xfrm>
              <a:off x="7035800" y="4306888"/>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光纤</a:t>
              </a:r>
            </a:p>
          </p:txBody>
        </p:sp>
        <p:sp>
          <p:nvSpPr>
            <p:cNvPr id="55" name="Line 53"/>
            <p:cNvSpPr>
              <a:spLocks noChangeShapeType="1"/>
            </p:cNvSpPr>
            <p:nvPr/>
          </p:nvSpPr>
          <p:spPr bwMode="auto">
            <a:xfrm>
              <a:off x="7010400" y="4638675"/>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54"/>
            <p:cNvSpPr txBox="1">
              <a:spLocks noChangeArrowheads="1"/>
            </p:cNvSpPr>
            <p:nvPr/>
          </p:nvSpPr>
          <p:spPr bwMode="auto">
            <a:xfrm>
              <a:off x="3505200" y="563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电视</a:t>
              </a:r>
            </a:p>
          </p:txBody>
        </p:sp>
        <p:sp>
          <p:nvSpPr>
            <p:cNvPr id="57" name="Line 55"/>
            <p:cNvSpPr>
              <a:spLocks noChangeShapeType="1"/>
            </p:cNvSpPr>
            <p:nvPr/>
          </p:nvSpPr>
          <p:spPr bwMode="auto">
            <a:xfrm flipV="1">
              <a:off x="5257800" y="3224213"/>
              <a:ext cx="190500" cy="457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6"/>
            <p:cNvSpPr>
              <a:spLocks noChangeShapeType="1"/>
            </p:cNvSpPr>
            <p:nvPr/>
          </p:nvSpPr>
          <p:spPr bwMode="auto">
            <a:xfrm flipH="1" flipV="1">
              <a:off x="5689600" y="3224213"/>
              <a:ext cx="82550" cy="4540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7"/>
            <p:cNvSpPr>
              <a:spLocks noChangeShapeType="1"/>
            </p:cNvSpPr>
            <p:nvPr/>
          </p:nvSpPr>
          <p:spPr bwMode="auto">
            <a:xfrm>
              <a:off x="1295400" y="5662613"/>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8"/>
            <p:cNvSpPr>
              <a:spLocks noChangeShapeType="1"/>
            </p:cNvSpPr>
            <p:nvPr/>
          </p:nvSpPr>
          <p:spPr bwMode="auto">
            <a:xfrm>
              <a:off x="2133600" y="5662613"/>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9"/>
            <p:cNvSpPr>
              <a:spLocks noChangeShapeType="1"/>
            </p:cNvSpPr>
            <p:nvPr/>
          </p:nvSpPr>
          <p:spPr bwMode="auto">
            <a:xfrm>
              <a:off x="3352800" y="5967413"/>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60"/>
            <p:cNvSpPr>
              <a:spLocks noChangeShapeType="1"/>
            </p:cNvSpPr>
            <p:nvPr/>
          </p:nvSpPr>
          <p:spPr bwMode="auto">
            <a:xfrm>
              <a:off x="1157288" y="6035675"/>
              <a:ext cx="7059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61"/>
            <p:cNvSpPr>
              <a:spLocks noChangeShapeType="1"/>
            </p:cNvSpPr>
            <p:nvPr/>
          </p:nvSpPr>
          <p:spPr bwMode="auto">
            <a:xfrm>
              <a:off x="1168400"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62"/>
            <p:cNvSpPr>
              <a:spLocks noChangeShapeType="1"/>
            </p:cNvSpPr>
            <p:nvPr/>
          </p:nvSpPr>
          <p:spPr bwMode="auto">
            <a:xfrm>
              <a:off x="4098925" y="427672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63"/>
            <p:cNvSpPr>
              <a:spLocks noChangeShapeType="1"/>
            </p:cNvSpPr>
            <p:nvPr/>
          </p:nvSpPr>
          <p:spPr bwMode="auto">
            <a:xfrm>
              <a:off x="5267325"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4"/>
            <p:cNvSpPr>
              <a:spLocks noChangeShapeType="1"/>
            </p:cNvSpPr>
            <p:nvPr/>
          </p:nvSpPr>
          <p:spPr bwMode="auto">
            <a:xfrm>
              <a:off x="5851525" y="42814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5"/>
            <p:cNvSpPr>
              <a:spLocks noChangeShapeType="1"/>
            </p:cNvSpPr>
            <p:nvPr/>
          </p:nvSpPr>
          <p:spPr bwMode="auto">
            <a:xfrm>
              <a:off x="6440488"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6"/>
            <p:cNvSpPr>
              <a:spLocks noChangeShapeType="1"/>
            </p:cNvSpPr>
            <p:nvPr/>
          </p:nvSpPr>
          <p:spPr bwMode="auto">
            <a:xfrm>
              <a:off x="7029450" y="42941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7"/>
            <p:cNvSpPr>
              <a:spLocks noChangeShapeType="1"/>
            </p:cNvSpPr>
            <p:nvPr/>
          </p:nvSpPr>
          <p:spPr bwMode="auto">
            <a:xfrm>
              <a:off x="7613650" y="42862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8"/>
            <p:cNvSpPr>
              <a:spLocks noChangeShapeType="1"/>
            </p:cNvSpPr>
            <p:nvPr/>
          </p:nvSpPr>
          <p:spPr bwMode="auto">
            <a:xfrm>
              <a:off x="8202613"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1" name="Group 69"/>
            <p:cNvGrpSpPr>
              <a:grpSpLocks/>
            </p:cNvGrpSpPr>
            <p:nvPr/>
          </p:nvGrpSpPr>
          <p:grpSpPr bwMode="auto">
            <a:xfrm>
              <a:off x="304800" y="2767014"/>
              <a:ext cx="703263" cy="309563"/>
              <a:chOff x="6" y="352"/>
              <a:chExt cx="443" cy="195"/>
            </a:xfrm>
          </p:grpSpPr>
          <p:sp>
            <p:nvSpPr>
              <p:cNvPr id="72" name="Text Box 70"/>
              <p:cNvSpPr txBox="1">
                <a:spLocks noChangeArrowheads="1"/>
              </p:cNvSpPr>
              <p:nvPr/>
            </p:nvSpPr>
            <p:spPr bwMode="auto">
              <a:xfrm>
                <a:off x="92" y="353"/>
                <a:ext cx="3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(Hz)</a:t>
                </a:r>
              </a:p>
            </p:txBody>
          </p:sp>
          <p:sp>
            <p:nvSpPr>
              <p:cNvPr id="73" name="Text Box 71"/>
              <p:cNvSpPr txBox="1">
                <a:spLocks noChangeArrowheads="1"/>
              </p:cNvSpPr>
              <p:nvPr/>
            </p:nvSpPr>
            <p:spPr bwMode="auto">
              <a:xfrm>
                <a:off x="6" y="35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grpSp>
          <p:nvGrpSpPr>
            <p:cNvPr id="74" name="Group 72"/>
            <p:cNvGrpSpPr>
              <a:grpSpLocks/>
            </p:cNvGrpSpPr>
            <p:nvPr/>
          </p:nvGrpSpPr>
          <p:grpSpPr bwMode="auto">
            <a:xfrm>
              <a:off x="311150" y="3986217"/>
              <a:ext cx="692150" cy="312738"/>
              <a:chOff x="78" y="1589"/>
              <a:chExt cx="436" cy="197"/>
            </a:xfrm>
          </p:grpSpPr>
          <p:sp>
            <p:nvSpPr>
              <p:cNvPr id="75" name="Text Box 73"/>
              <p:cNvSpPr txBox="1">
                <a:spLocks noChangeArrowheads="1"/>
              </p:cNvSpPr>
              <p:nvPr/>
            </p:nvSpPr>
            <p:spPr bwMode="auto">
              <a:xfrm>
                <a:off x="124" y="1589"/>
                <a:ext cx="3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 (Hz)</a:t>
                </a:r>
              </a:p>
            </p:txBody>
          </p:sp>
          <p:sp>
            <p:nvSpPr>
              <p:cNvPr id="76" name="Text Box 74"/>
              <p:cNvSpPr txBox="1">
                <a:spLocks noChangeArrowheads="1"/>
              </p:cNvSpPr>
              <p:nvPr/>
            </p:nvSpPr>
            <p:spPr bwMode="auto">
              <a:xfrm>
                <a:off x="78" y="159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sp>
          <p:nvSpPr>
            <p:cNvPr id="77" name="Line 75"/>
            <p:cNvSpPr>
              <a:spLocks noChangeShapeType="1"/>
            </p:cNvSpPr>
            <p:nvPr/>
          </p:nvSpPr>
          <p:spPr bwMode="auto">
            <a:xfrm>
              <a:off x="1371600" y="603567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8" name="Line 76"/>
            <p:cNvSpPr>
              <a:spLocks noChangeShapeType="1"/>
            </p:cNvSpPr>
            <p:nvPr/>
          </p:nvSpPr>
          <p:spPr bwMode="auto">
            <a:xfrm>
              <a:off x="1943100"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77"/>
            <p:cNvSpPr>
              <a:spLocks noChangeShapeType="1"/>
            </p:cNvSpPr>
            <p:nvPr/>
          </p:nvSpPr>
          <p:spPr bwMode="auto">
            <a:xfrm>
              <a:off x="251936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0" name="Line 78"/>
            <p:cNvSpPr>
              <a:spLocks noChangeShapeType="1"/>
            </p:cNvSpPr>
            <p:nvPr/>
          </p:nvSpPr>
          <p:spPr bwMode="auto">
            <a:xfrm>
              <a:off x="31146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1" name="Line 79"/>
            <p:cNvSpPr>
              <a:spLocks noChangeShapeType="1"/>
            </p:cNvSpPr>
            <p:nvPr/>
          </p:nvSpPr>
          <p:spPr bwMode="auto">
            <a:xfrm>
              <a:off x="3681413"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2" name="Line 80"/>
            <p:cNvSpPr>
              <a:spLocks noChangeShapeType="1"/>
            </p:cNvSpPr>
            <p:nvPr/>
          </p:nvSpPr>
          <p:spPr bwMode="auto">
            <a:xfrm>
              <a:off x="427672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81"/>
            <p:cNvSpPr>
              <a:spLocks noChangeShapeType="1"/>
            </p:cNvSpPr>
            <p:nvPr/>
          </p:nvSpPr>
          <p:spPr bwMode="auto">
            <a:xfrm>
              <a:off x="48672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4" name="Line 82"/>
            <p:cNvSpPr>
              <a:spLocks noChangeShapeType="1"/>
            </p:cNvSpPr>
            <p:nvPr/>
          </p:nvSpPr>
          <p:spPr bwMode="auto">
            <a:xfrm>
              <a:off x="5443538"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5" name="Line 83"/>
            <p:cNvSpPr>
              <a:spLocks noChangeShapeType="1"/>
            </p:cNvSpPr>
            <p:nvPr/>
          </p:nvSpPr>
          <p:spPr bwMode="auto">
            <a:xfrm>
              <a:off x="60436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6" name="Line 84"/>
            <p:cNvSpPr>
              <a:spLocks noChangeShapeType="1"/>
            </p:cNvSpPr>
            <p:nvPr/>
          </p:nvSpPr>
          <p:spPr bwMode="auto">
            <a:xfrm>
              <a:off x="6629400"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Line 85"/>
            <p:cNvSpPr>
              <a:spLocks noChangeShapeType="1"/>
            </p:cNvSpPr>
            <p:nvPr/>
          </p:nvSpPr>
          <p:spPr bwMode="auto">
            <a:xfrm>
              <a:off x="72247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8" name="Line 86"/>
            <p:cNvSpPr>
              <a:spLocks noChangeShapeType="1"/>
            </p:cNvSpPr>
            <p:nvPr/>
          </p:nvSpPr>
          <p:spPr bwMode="auto">
            <a:xfrm>
              <a:off x="7815263"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9" name="Text Box 87"/>
            <p:cNvSpPr txBox="1">
              <a:spLocks noChangeArrowheads="1"/>
            </p:cNvSpPr>
            <p:nvPr/>
          </p:nvSpPr>
          <p:spPr bwMode="auto">
            <a:xfrm>
              <a:off x="1436688" y="6045200"/>
              <a:ext cx="3834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LF</a:t>
              </a:r>
            </a:p>
          </p:txBody>
        </p:sp>
        <p:sp>
          <p:nvSpPr>
            <p:cNvPr id="90" name="Text Box 88"/>
            <p:cNvSpPr txBox="1">
              <a:spLocks noChangeArrowheads="1"/>
            </p:cNvSpPr>
            <p:nvPr/>
          </p:nvSpPr>
          <p:spPr bwMode="auto">
            <a:xfrm>
              <a:off x="2022475" y="6045200"/>
              <a:ext cx="47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MF</a:t>
              </a:r>
            </a:p>
          </p:txBody>
        </p:sp>
        <p:sp>
          <p:nvSpPr>
            <p:cNvPr id="91" name="Text Box 89"/>
            <p:cNvSpPr txBox="1">
              <a:spLocks noChangeArrowheads="1"/>
            </p:cNvSpPr>
            <p:nvPr/>
          </p:nvSpPr>
          <p:spPr bwMode="auto">
            <a:xfrm>
              <a:off x="2608263" y="6045200"/>
              <a:ext cx="433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HF</a:t>
              </a:r>
            </a:p>
          </p:txBody>
        </p:sp>
        <p:sp>
          <p:nvSpPr>
            <p:cNvPr id="92" name="Text Box 90"/>
            <p:cNvSpPr txBox="1">
              <a:spLocks noChangeArrowheads="1"/>
            </p:cNvSpPr>
            <p:nvPr/>
          </p:nvSpPr>
          <p:spPr bwMode="auto">
            <a:xfrm>
              <a:off x="3127375" y="6045200"/>
              <a:ext cx="561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VHF</a:t>
              </a:r>
            </a:p>
          </p:txBody>
        </p:sp>
        <p:sp>
          <p:nvSpPr>
            <p:cNvPr id="93" name="Text Box 91"/>
            <p:cNvSpPr txBox="1">
              <a:spLocks noChangeArrowheads="1"/>
            </p:cNvSpPr>
            <p:nvPr/>
          </p:nvSpPr>
          <p:spPr bwMode="auto">
            <a:xfrm>
              <a:off x="3698875" y="6045200"/>
              <a:ext cx="572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UHF</a:t>
              </a:r>
            </a:p>
          </p:txBody>
        </p:sp>
        <p:sp>
          <p:nvSpPr>
            <p:cNvPr id="94" name="Text Box 92"/>
            <p:cNvSpPr txBox="1">
              <a:spLocks noChangeArrowheads="1"/>
            </p:cNvSpPr>
            <p:nvPr/>
          </p:nvSpPr>
          <p:spPr bwMode="auto">
            <a:xfrm>
              <a:off x="4265613" y="6045200"/>
              <a:ext cx="540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SHF</a:t>
              </a:r>
            </a:p>
          </p:txBody>
        </p:sp>
        <p:sp>
          <p:nvSpPr>
            <p:cNvPr id="95" name="Text Box 93"/>
            <p:cNvSpPr txBox="1">
              <a:spLocks noChangeArrowheads="1"/>
            </p:cNvSpPr>
            <p:nvPr/>
          </p:nvSpPr>
          <p:spPr bwMode="auto">
            <a:xfrm>
              <a:off x="4865688" y="6045200"/>
              <a:ext cx="535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EHF</a:t>
              </a:r>
            </a:p>
          </p:txBody>
        </p:sp>
        <p:sp>
          <p:nvSpPr>
            <p:cNvPr id="96" name="Text Box 94"/>
            <p:cNvSpPr txBox="1">
              <a:spLocks noChangeArrowheads="1"/>
            </p:cNvSpPr>
            <p:nvPr/>
          </p:nvSpPr>
          <p:spPr bwMode="auto">
            <a:xfrm>
              <a:off x="5446713" y="6045200"/>
              <a:ext cx="545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THF</a:t>
              </a:r>
            </a:p>
          </p:txBody>
        </p:sp>
        <p:sp>
          <p:nvSpPr>
            <p:cNvPr id="97" name="Text Box 95"/>
            <p:cNvSpPr txBox="1">
              <a:spLocks noChangeArrowheads="1"/>
            </p:cNvSpPr>
            <p:nvPr/>
          </p:nvSpPr>
          <p:spPr bwMode="auto">
            <a:xfrm>
              <a:off x="457200" y="596741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波段</a:t>
              </a:r>
            </a:p>
          </p:txBody>
        </p:sp>
        <p:sp>
          <p:nvSpPr>
            <p:cNvPr id="98" name="Text Box 96"/>
            <p:cNvSpPr txBox="1">
              <a:spLocks noChangeArrowheads="1"/>
            </p:cNvSpPr>
            <p:nvPr/>
          </p:nvSpPr>
          <p:spPr bwMode="auto">
            <a:xfrm>
              <a:off x="1051413" y="3957638"/>
              <a:ext cx="746229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5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7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9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11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13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15       </a:t>
              </a:r>
              <a:r>
                <a:rPr kumimoji="1" lang="en-US" altLang="zh-CN" sz="1300" b="1" dirty="0">
                  <a:latin typeface="+mj-ea"/>
                  <a:ea typeface="+mj-ea"/>
                </a:rPr>
                <a:t>10</a:t>
              </a:r>
              <a:r>
                <a:rPr kumimoji="1" lang="en-US" altLang="zh-CN" sz="1300" b="1" baseline="30000" dirty="0">
                  <a:latin typeface="+mj-ea"/>
                  <a:ea typeface="+mj-ea"/>
                </a:rPr>
                <a:t>16</a:t>
              </a:r>
              <a:endParaRPr kumimoji="1" lang="en-US" altLang="zh-CN" sz="1300" b="1" dirty="0">
                <a:latin typeface="+mj-ea"/>
                <a:ea typeface="+mj-ea"/>
              </a:endParaRPr>
            </a:p>
          </p:txBody>
        </p:sp>
        <p:sp>
          <p:nvSpPr>
            <p:cNvPr id="99" name="Text Box 97"/>
            <p:cNvSpPr txBox="1">
              <a:spLocks noChangeArrowheads="1"/>
            </p:cNvSpPr>
            <p:nvPr/>
          </p:nvSpPr>
          <p:spPr bwMode="auto">
            <a:xfrm>
              <a:off x="1096888" y="2735263"/>
              <a:ext cx="75312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0         </a:t>
              </a:r>
              <a:r>
                <a:rPr kumimoji="1" lang="en-US" altLang="zh-CN" sz="1300" b="1" dirty="0">
                  <a:latin typeface="+mj-ea"/>
                  <a:ea typeface="+mj-ea"/>
                </a:rPr>
                <a:t>10</a:t>
              </a:r>
              <a:r>
                <a:rPr kumimoji="1" lang="en-US" altLang="zh-CN" sz="1300" b="1" baseline="30000" dirty="0">
                  <a:latin typeface="+mj-ea"/>
                  <a:ea typeface="+mj-ea"/>
                </a:rPr>
                <a:t>2         </a:t>
              </a:r>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16       </a:t>
              </a:r>
              <a:r>
                <a:rPr kumimoji="1" lang="en-US" altLang="zh-CN" sz="1300" b="1" dirty="0">
                  <a:latin typeface="+mj-ea"/>
                  <a:ea typeface="+mj-ea"/>
                </a:rPr>
                <a:t>10</a:t>
              </a:r>
              <a:r>
                <a:rPr kumimoji="1" lang="en-US" altLang="zh-CN" sz="1300" b="1" baseline="30000" dirty="0">
                  <a:latin typeface="+mj-ea"/>
                  <a:ea typeface="+mj-ea"/>
                </a:rPr>
                <a:t>18       </a:t>
              </a:r>
              <a:r>
                <a:rPr kumimoji="1" lang="en-US" altLang="zh-CN" sz="1300" b="1" dirty="0">
                  <a:latin typeface="+mj-ea"/>
                  <a:ea typeface="+mj-ea"/>
                </a:rPr>
                <a:t>10</a:t>
              </a:r>
              <a:r>
                <a:rPr kumimoji="1" lang="en-US" altLang="zh-CN" sz="1300" b="1" baseline="30000" dirty="0">
                  <a:latin typeface="+mj-ea"/>
                  <a:ea typeface="+mj-ea"/>
                </a:rPr>
                <a:t>20       </a:t>
              </a:r>
              <a:r>
                <a:rPr kumimoji="1" lang="en-US" altLang="zh-CN" sz="1300" b="1" dirty="0">
                  <a:latin typeface="+mj-ea"/>
                  <a:ea typeface="+mj-ea"/>
                </a:rPr>
                <a:t>10</a:t>
              </a:r>
              <a:r>
                <a:rPr kumimoji="1" lang="en-US" altLang="zh-CN" sz="1300" b="1" baseline="30000" dirty="0">
                  <a:latin typeface="+mj-ea"/>
                  <a:ea typeface="+mj-ea"/>
                </a:rPr>
                <a:t>22       </a:t>
              </a:r>
              <a:r>
                <a:rPr kumimoji="1" lang="en-US" altLang="zh-CN" sz="1300" b="1" dirty="0">
                  <a:latin typeface="+mj-ea"/>
                  <a:ea typeface="+mj-ea"/>
                </a:rPr>
                <a:t>10</a:t>
              </a:r>
              <a:r>
                <a:rPr kumimoji="1" lang="en-US" altLang="zh-CN" sz="1300" b="1" baseline="30000" dirty="0">
                  <a:latin typeface="+mj-ea"/>
                  <a:ea typeface="+mj-ea"/>
                </a:rPr>
                <a:t>24</a:t>
              </a:r>
              <a:endParaRPr kumimoji="1" lang="en-US" altLang="zh-CN" sz="1300" b="1" dirty="0">
                <a:latin typeface="+mj-ea"/>
                <a:ea typeface="+mj-ea"/>
              </a:endParaRPr>
            </a:p>
          </p:txBody>
        </p:sp>
        <p:sp>
          <p:nvSpPr>
            <p:cNvPr id="100" name="Line 98"/>
            <p:cNvSpPr>
              <a:spLocks noChangeShapeType="1"/>
            </p:cNvSpPr>
            <p:nvPr/>
          </p:nvSpPr>
          <p:spPr bwMode="auto">
            <a:xfrm flipV="1">
              <a:off x="3911600" y="5583238"/>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Rectangle 99"/>
            <p:cNvSpPr>
              <a:spLocks noChangeArrowheads="1"/>
            </p:cNvSpPr>
            <p:nvPr/>
          </p:nvSpPr>
          <p:spPr bwMode="auto">
            <a:xfrm>
              <a:off x="4038600" y="5053013"/>
              <a:ext cx="84138" cy="442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2" name="Text Box 100"/>
            <p:cNvSpPr txBox="1">
              <a:spLocks noChangeArrowheads="1"/>
            </p:cNvSpPr>
            <p:nvPr/>
          </p:nvSpPr>
          <p:spPr bwMode="auto">
            <a:xfrm>
              <a:off x="3729038" y="5048250"/>
              <a:ext cx="7761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移动</a:t>
              </a:r>
            </a:p>
            <a:p>
              <a:pPr algn="l">
                <a:lnSpc>
                  <a:spcPct val="90000"/>
                </a:lnSpc>
              </a:pPr>
              <a:r>
                <a:rPr kumimoji="1" lang="zh-CN" altLang="en-US" sz="1400">
                  <a:latin typeface="+mj-ea"/>
                  <a:ea typeface="+mj-ea"/>
                </a:rPr>
                <a:t>无线电 </a:t>
              </a:r>
            </a:p>
          </p:txBody>
        </p:sp>
      </p:grpSp>
      <p:sp>
        <p:nvSpPr>
          <p:cNvPr id="104" name="Rectangle 101"/>
          <p:cNvSpPr>
            <a:spLocks noChangeArrowheads="1"/>
          </p:cNvSpPr>
          <p:nvPr/>
        </p:nvSpPr>
        <p:spPr bwMode="auto">
          <a:xfrm>
            <a:off x="2266284" y="1201316"/>
            <a:ext cx="4643755" cy="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sz="4400">
                <a:solidFill>
                  <a:srgbClr val="333399"/>
                </a:solidFill>
                <a:latin typeface="Arial" charset="0"/>
                <a:ea typeface="黑体" pitchFamily="2" charset="-122"/>
              </a:defRPr>
            </a:lvl1pPr>
            <a:lvl2pPr algn="l">
              <a:defRPr sz="4400">
                <a:solidFill>
                  <a:srgbClr val="333399"/>
                </a:solidFill>
                <a:latin typeface="Arial" charset="0"/>
                <a:ea typeface="黑体" pitchFamily="2" charset="-122"/>
              </a:defRPr>
            </a:lvl2pPr>
            <a:lvl3pPr algn="l">
              <a:defRPr sz="4400">
                <a:solidFill>
                  <a:srgbClr val="333399"/>
                </a:solidFill>
                <a:latin typeface="Arial" charset="0"/>
                <a:ea typeface="黑体" pitchFamily="2" charset="-122"/>
              </a:defRPr>
            </a:lvl3pPr>
            <a:lvl4pPr algn="l">
              <a:defRPr sz="4400">
                <a:solidFill>
                  <a:srgbClr val="333399"/>
                </a:solidFill>
                <a:latin typeface="Arial" charset="0"/>
                <a:ea typeface="黑体" pitchFamily="2" charset="-122"/>
              </a:defRPr>
            </a:lvl4pPr>
            <a:lvl5pPr algn="l">
              <a:defRPr sz="4400">
                <a:solidFill>
                  <a:srgbClr val="333399"/>
                </a:solidFill>
                <a:latin typeface="Arial" charset="0"/>
                <a:ea typeface="黑体" pitchFamily="2" charset="-122"/>
              </a:defRPr>
            </a:lvl5pPr>
            <a:lvl6pPr marL="457200" fontAlgn="base">
              <a:spcBef>
                <a:spcPct val="0"/>
              </a:spcBef>
              <a:spcAft>
                <a:spcPct val="0"/>
              </a:spcAft>
              <a:defRPr sz="4400">
                <a:solidFill>
                  <a:srgbClr val="333399"/>
                </a:solidFill>
                <a:latin typeface="Arial" charset="0"/>
                <a:ea typeface="黑体" pitchFamily="2" charset="-122"/>
              </a:defRPr>
            </a:lvl6pPr>
            <a:lvl7pPr marL="914400" fontAlgn="base">
              <a:spcBef>
                <a:spcPct val="0"/>
              </a:spcBef>
              <a:spcAft>
                <a:spcPct val="0"/>
              </a:spcAft>
              <a:defRPr sz="4400">
                <a:solidFill>
                  <a:srgbClr val="333399"/>
                </a:solidFill>
                <a:latin typeface="Arial" charset="0"/>
                <a:ea typeface="黑体" pitchFamily="2" charset="-122"/>
              </a:defRPr>
            </a:lvl7pPr>
            <a:lvl8pPr marL="1371600" fontAlgn="base">
              <a:spcBef>
                <a:spcPct val="0"/>
              </a:spcBef>
              <a:spcAft>
                <a:spcPct val="0"/>
              </a:spcAft>
              <a:defRPr sz="4400">
                <a:solidFill>
                  <a:srgbClr val="333399"/>
                </a:solidFill>
                <a:latin typeface="Arial" charset="0"/>
                <a:ea typeface="黑体" pitchFamily="2" charset="-122"/>
              </a:defRPr>
            </a:lvl8pPr>
            <a:lvl9pPr marL="1828800" fontAlgn="base">
              <a:spcBef>
                <a:spcPct val="0"/>
              </a:spcBef>
              <a:spcAft>
                <a:spcPct val="0"/>
              </a:spcAft>
              <a:defRPr sz="4400">
                <a:solidFill>
                  <a:srgbClr val="333399"/>
                </a:solidFill>
                <a:latin typeface="Arial" charset="0"/>
                <a:ea typeface="黑体" pitchFamily="2" charset="-122"/>
              </a:defRPr>
            </a:lvl9pPr>
          </a:lstStyle>
          <a:p>
            <a:pPr algn="ctr"/>
            <a:r>
              <a:rPr lang="zh-CN" altLang="en-US" sz="1800" dirty="0">
                <a:solidFill>
                  <a:srgbClr val="FF0000"/>
                </a:solidFill>
                <a:latin typeface="+mj-ea"/>
                <a:ea typeface="+mj-ea"/>
              </a:rPr>
              <a:t>电信领域使用的电磁波的频谱</a:t>
            </a:r>
          </a:p>
        </p:txBody>
      </p:sp>
    </p:spTree>
    <p:extLst>
      <p:ext uri="{BB962C8B-B14F-4D97-AF65-F5344CB8AC3E}">
        <p14:creationId xmlns:p14="http://schemas.microsoft.com/office/powerpoint/2010/main" val="21602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物理</a:t>
            </a:r>
            <a:r>
              <a:rPr lang="zh-CN" altLang="en-US" dirty="0"/>
              <a:t>层位于</a:t>
            </a:r>
            <a:r>
              <a:rPr lang="en-US" altLang="zh-CN" dirty="0"/>
              <a:t>OSI</a:t>
            </a:r>
            <a:r>
              <a:rPr lang="zh-CN" altLang="en-US" dirty="0"/>
              <a:t>参考模型的最底层，它直接面向实际承担数据传输的物理媒体（即通信通道），物理层的传输单位为比特（</a:t>
            </a:r>
            <a:r>
              <a:rPr lang="en-US" altLang="zh-CN" dirty="0"/>
              <a:t>bit</a:t>
            </a:r>
            <a:r>
              <a:rPr lang="zh-CN" altLang="en-US" dirty="0"/>
              <a:t>），即一个二进制位（“</a:t>
            </a:r>
            <a:r>
              <a:rPr lang="en-US" altLang="zh-CN" dirty="0"/>
              <a:t>0”</a:t>
            </a:r>
            <a:r>
              <a:rPr lang="zh-CN" altLang="en-US" dirty="0"/>
              <a:t>或“</a:t>
            </a:r>
            <a:r>
              <a:rPr lang="en-US" altLang="zh-CN" dirty="0"/>
              <a:t>1”</a:t>
            </a:r>
            <a:r>
              <a:rPr lang="zh-CN" altLang="en-US" dirty="0"/>
              <a:t>）</a:t>
            </a:r>
            <a:r>
              <a:rPr lang="zh-CN" altLang="en-US" dirty="0" smtClean="0"/>
              <a:t>。</a:t>
            </a:r>
            <a:endParaRPr lang="en-US" altLang="zh-CN" dirty="0" smtClean="0"/>
          </a:p>
          <a:p>
            <a:pPr>
              <a:lnSpc>
                <a:spcPct val="90000"/>
              </a:lnSpc>
            </a:pPr>
            <a:r>
              <a:rPr lang="zh-CN" altLang="en-US" dirty="0" smtClean="0"/>
              <a:t>实际</a:t>
            </a:r>
            <a:r>
              <a:rPr lang="zh-CN" altLang="en-US" dirty="0"/>
              <a:t>的比特传输必须依赖于传输设备和物理媒体，但是，物理层不是指具体的物理设备，也不是指信号传输的物理媒体，而是指在物理媒体之上为上一层（数据链路层）提供一个传输原始比特流的物理连接</a:t>
            </a:r>
            <a:r>
              <a:rPr lang="zh-CN" altLang="en-US" dirty="0" smtClean="0"/>
              <a:t>。</a:t>
            </a:r>
            <a:endParaRPr lang="en-US" altLang="zh-CN" dirty="0" smtClean="0"/>
          </a:p>
          <a:p>
            <a:pPr>
              <a:lnSpc>
                <a:spcPct val="90000"/>
              </a:lnSpc>
            </a:pPr>
            <a:r>
              <a:rPr lang="zh-CN" altLang="en-US" dirty="0"/>
              <a:t>物理层考虑的是怎样才能在连接各种计算机的传输媒体上传输数据比特流，而不是讨论具体的传输媒体</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双绞线是最常用的传输媒体。</a:t>
            </a:r>
            <a:endParaRPr lang="en-US" altLang="zh-CN" dirty="0" smtClean="0"/>
          </a:p>
          <a:p>
            <a:r>
              <a:rPr lang="zh-CN" altLang="en-US" dirty="0" smtClean="0"/>
              <a:t>把两根互相绝缘的铜导线并排放在一起，然后用规则的方法绞合（</a:t>
            </a:r>
            <a:r>
              <a:rPr lang="en-US" altLang="zh-CN" dirty="0" smtClean="0"/>
              <a:t>twist</a:t>
            </a:r>
            <a:r>
              <a:rPr lang="zh-CN" altLang="en-US" dirty="0" smtClean="0"/>
              <a:t>）起来，就构成了双绞线。</a:t>
            </a:r>
            <a:endParaRPr lang="en-US" altLang="zh-CN" dirty="0" smtClean="0"/>
          </a:p>
          <a:p>
            <a:r>
              <a:rPr lang="zh-CN" altLang="en-US" dirty="0" smtClean="0"/>
              <a:t>绞合的目的在于减少每根线缆对相邻导线的电磁干扰。</a:t>
            </a:r>
            <a:endParaRPr lang="en-US" altLang="zh-CN" dirty="0" smtClean="0"/>
          </a:p>
          <a:p>
            <a:r>
              <a:rPr lang="zh-CN" altLang="en-US" dirty="0" smtClean="0"/>
              <a:t>双绞线使用最广泛的就是电话系统，几乎所有的电话都用双绞线连接到电话交换机。这段线缆被称为用户线或用户环线（</a:t>
            </a:r>
            <a:r>
              <a:rPr lang="en-US" altLang="zh-CN" dirty="0" smtClean="0"/>
              <a:t>subscriber loop</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110033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pic>
        <p:nvPicPr>
          <p:cNvPr id="5122" name="Picture 2" descr="http://h.hiphotos.baidu.com/zhidao/pic/item/aa18972bd40735faa169e0389e510fb30e240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09228"/>
            <a:ext cx="6233726" cy="46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双绞线分为两种：</a:t>
            </a:r>
            <a:endParaRPr lang="en-US" altLang="zh-CN" dirty="0" smtClean="0"/>
          </a:p>
          <a:p>
            <a:r>
              <a:rPr lang="zh-CN" altLang="en-US" dirty="0">
                <a:solidFill>
                  <a:srgbClr val="FF0000"/>
                </a:solidFill>
              </a:rPr>
              <a:t>无</a:t>
            </a:r>
            <a:r>
              <a:rPr lang="zh-CN" altLang="en-US" dirty="0" smtClean="0">
                <a:solidFill>
                  <a:srgbClr val="FF0000"/>
                </a:solidFill>
              </a:rPr>
              <a:t>屏蔽双绞线（</a:t>
            </a:r>
            <a:r>
              <a:rPr lang="en-US" altLang="zh-CN" dirty="0" smtClean="0">
                <a:solidFill>
                  <a:srgbClr val="FF0000"/>
                </a:solidFill>
              </a:rPr>
              <a:t>UTP</a:t>
            </a:r>
            <a:r>
              <a:rPr lang="zh-CN" altLang="en-US" dirty="0" smtClean="0">
                <a:solidFill>
                  <a:srgbClr val="FF0000"/>
                </a:solidFill>
              </a:rPr>
              <a:t>，</a:t>
            </a:r>
            <a:r>
              <a:rPr lang="en-US" altLang="zh-CN" dirty="0" smtClean="0">
                <a:solidFill>
                  <a:srgbClr val="FF0000"/>
                </a:solidFill>
              </a:rPr>
              <a:t>Unshielded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UTP</a:t>
            </a:r>
            <a:r>
              <a:rPr lang="zh-CN" altLang="en-US" dirty="0"/>
              <a:t>无金属屏蔽材料，只有一层绝缘胶皮包裹，价格相对便宜，组网灵活。除某些特殊场合</a:t>
            </a:r>
            <a:r>
              <a:rPr lang="en-US" altLang="zh-CN" dirty="0"/>
              <a:t>(</a:t>
            </a:r>
            <a:r>
              <a:rPr lang="zh-CN" altLang="en-US" dirty="0"/>
              <a:t>如受电磁辐射严重、对传输质量要求较高等</a:t>
            </a:r>
            <a:r>
              <a:rPr lang="en-US" altLang="zh-CN" dirty="0"/>
              <a:t>)</a:t>
            </a:r>
            <a:r>
              <a:rPr lang="zh-CN" altLang="en-US" dirty="0"/>
              <a:t>在布线中使用</a:t>
            </a:r>
            <a:r>
              <a:rPr lang="en-US" altLang="zh-CN" dirty="0"/>
              <a:t>STP</a:t>
            </a:r>
            <a:r>
              <a:rPr lang="zh-CN" altLang="en-US" dirty="0"/>
              <a:t>外，一般情况</a:t>
            </a:r>
            <a:r>
              <a:rPr lang="zh-CN" altLang="en-US" dirty="0" smtClean="0"/>
              <a:t>下都</a:t>
            </a:r>
            <a:r>
              <a:rPr lang="zh-CN" altLang="en-US" dirty="0"/>
              <a:t>采用</a:t>
            </a:r>
            <a:r>
              <a:rPr lang="en-US" altLang="zh-CN" dirty="0"/>
              <a:t>UTP</a:t>
            </a:r>
            <a:r>
              <a:rPr lang="zh-CN" altLang="en-US" dirty="0"/>
              <a:t>。</a:t>
            </a:r>
            <a:endParaRPr lang="en-US" altLang="zh-CN" dirty="0"/>
          </a:p>
          <a:p>
            <a:r>
              <a:rPr lang="zh-CN" altLang="en-US" dirty="0" smtClean="0">
                <a:solidFill>
                  <a:srgbClr val="FF0000"/>
                </a:solidFill>
              </a:rPr>
              <a:t>屏蔽双绞线（</a:t>
            </a:r>
            <a:r>
              <a:rPr lang="en-US" altLang="zh-CN" dirty="0" smtClean="0">
                <a:solidFill>
                  <a:srgbClr val="FF0000"/>
                </a:solidFill>
              </a:rPr>
              <a:t>STP</a:t>
            </a:r>
            <a:r>
              <a:rPr lang="zh-CN" altLang="en-US" dirty="0" smtClean="0">
                <a:solidFill>
                  <a:srgbClr val="FF0000"/>
                </a:solidFill>
              </a:rPr>
              <a:t>，</a:t>
            </a:r>
            <a:r>
              <a:rPr lang="en-US" altLang="zh-CN" dirty="0" smtClean="0">
                <a:solidFill>
                  <a:srgbClr val="FF0000"/>
                </a:solidFill>
              </a:rPr>
              <a:t>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STP</a:t>
            </a:r>
            <a:r>
              <a:rPr lang="zh-CN" altLang="en-US" dirty="0"/>
              <a:t>外面由一层金属材料包裹，以减小辐射，防止信息被窃听，同时具有较高的数据传输速率，但价格较高，安装也比较</a:t>
            </a:r>
            <a:r>
              <a:rPr lang="zh-CN" altLang="en-US" dirty="0" smtClean="0"/>
              <a:t>复杂。</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251544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223b"/>
          <p:cNvPicPr>
            <a:picLocks noChangeAspect="1" noChangeArrowheads="1"/>
          </p:cNvPicPr>
          <p:nvPr/>
        </p:nvPicPr>
        <p:blipFill>
          <a:blip r:embed="rId2">
            <a:extLst>
              <a:ext uri="{28A0092B-C50C-407E-A947-70E740481C1C}">
                <a14:useLocalDpi xmlns:a14="http://schemas.microsoft.com/office/drawing/2010/main" val="0"/>
              </a:ext>
            </a:extLst>
          </a:blip>
          <a:srcRect t="24692" b="39763"/>
          <a:stretch>
            <a:fillRect/>
          </a:stretch>
        </p:blipFill>
        <p:spPr bwMode="auto">
          <a:xfrm>
            <a:off x="765175" y="2420938"/>
            <a:ext cx="371157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7" name="Picture 21" descr="223"/>
          <p:cNvPicPr>
            <a:picLocks noChangeAspect="1" noChangeArrowheads="1"/>
          </p:cNvPicPr>
          <p:nvPr/>
        </p:nvPicPr>
        <p:blipFill>
          <a:blip r:embed="rId3">
            <a:extLst>
              <a:ext uri="{28A0092B-C50C-407E-A947-70E740481C1C}">
                <a14:useLocalDpi xmlns:a14="http://schemas.microsoft.com/office/drawing/2010/main" val="0"/>
              </a:ext>
            </a:extLst>
          </a:blip>
          <a:srcRect t="17610" b="41142"/>
          <a:stretch>
            <a:fillRect/>
          </a:stretch>
        </p:blipFill>
        <p:spPr bwMode="auto">
          <a:xfrm>
            <a:off x="5138936" y="2444750"/>
            <a:ext cx="3465512" cy="862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3605897"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9" name="Text Box 23"/>
          <p:cNvSpPr txBox="1">
            <a:spLocks noChangeArrowheads="1"/>
          </p:cNvSpPr>
          <p:nvPr/>
        </p:nvSpPr>
        <p:spPr bwMode="auto">
          <a:xfrm>
            <a:off x="7873042"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10" name="Text Box 24"/>
          <p:cNvSpPr txBox="1">
            <a:spLocks noChangeArrowheads="1"/>
          </p:cNvSpPr>
          <p:nvPr/>
        </p:nvSpPr>
        <p:spPr bwMode="auto">
          <a:xfrm>
            <a:off x="485527" y="3438122"/>
            <a:ext cx="17822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dirty="0" smtClean="0">
                <a:latin typeface="+mj-ea"/>
                <a:ea typeface="+mj-ea"/>
              </a:rPr>
              <a:t>聚氯乙烯套层</a:t>
            </a:r>
            <a:endParaRPr kumimoji="1" lang="zh-CN" altLang="en-US" dirty="0">
              <a:latin typeface="+mj-ea"/>
              <a:ea typeface="+mj-ea"/>
            </a:endParaRPr>
          </a:p>
        </p:txBody>
      </p:sp>
      <p:sp>
        <p:nvSpPr>
          <p:cNvPr id="11" name="Text Box 25"/>
          <p:cNvSpPr txBox="1">
            <a:spLocks noChangeArrowheads="1"/>
          </p:cNvSpPr>
          <p:nvPr/>
        </p:nvSpPr>
        <p:spPr bwMode="auto">
          <a:xfrm>
            <a:off x="4651449" y="3419714"/>
            <a:ext cx="1555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dirty="0" smtClean="0">
                <a:latin typeface="+mj-ea"/>
                <a:ea typeface="+mj-ea"/>
              </a:rPr>
              <a:t>聚氯乙烯套层</a:t>
            </a:r>
            <a:endParaRPr kumimoji="1" lang="zh-CN" altLang="en-US" dirty="0">
              <a:latin typeface="+mj-ea"/>
              <a:ea typeface="+mj-ea"/>
            </a:endParaRPr>
          </a:p>
        </p:txBody>
      </p:sp>
      <p:sp>
        <p:nvSpPr>
          <p:cNvPr id="12" name="Text Box 26"/>
          <p:cNvSpPr txBox="1">
            <a:spLocks noChangeArrowheads="1"/>
          </p:cNvSpPr>
          <p:nvPr/>
        </p:nvSpPr>
        <p:spPr bwMode="auto">
          <a:xfrm>
            <a:off x="6261680" y="3409941"/>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屏蔽层</a:t>
            </a:r>
          </a:p>
        </p:txBody>
      </p:sp>
      <p:sp>
        <p:nvSpPr>
          <p:cNvPr id="13" name="Text Box 27"/>
          <p:cNvSpPr txBox="1">
            <a:spLocks noChangeArrowheads="1"/>
          </p:cNvSpPr>
          <p:nvPr/>
        </p:nvSpPr>
        <p:spPr bwMode="auto">
          <a:xfrm>
            <a:off x="2470701" y="3424272"/>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4" name="Text Box 28"/>
          <p:cNvSpPr txBox="1">
            <a:spLocks noChangeArrowheads="1"/>
          </p:cNvSpPr>
          <p:nvPr/>
        </p:nvSpPr>
        <p:spPr bwMode="auto">
          <a:xfrm>
            <a:off x="7079213" y="3419159"/>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5" name="Text Box 37"/>
          <p:cNvSpPr txBox="1">
            <a:spLocks noChangeArrowheads="1"/>
          </p:cNvSpPr>
          <p:nvPr/>
        </p:nvSpPr>
        <p:spPr bwMode="auto">
          <a:xfrm>
            <a:off x="1084263" y="1884363"/>
            <a:ext cx="20954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无屏蔽双绞线 </a:t>
            </a:r>
            <a:r>
              <a:rPr lang="en-US" altLang="zh-CN" dirty="0">
                <a:solidFill>
                  <a:srgbClr val="FF0000"/>
                </a:solidFill>
                <a:latin typeface="+mj-ea"/>
                <a:ea typeface="+mj-ea"/>
              </a:rPr>
              <a:t>UTP</a:t>
            </a:r>
          </a:p>
        </p:txBody>
      </p:sp>
      <p:sp>
        <p:nvSpPr>
          <p:cNvPr id="16" name="Text Box 38"/>
          <p:cNvSpPr txBox="1">
            <a:spLocks noChangeArrowheads="1"/>
          </p:cNvSpPr>
          <p:nvPr/>
        </p:nvSpPr>
        <p:spPr bwMode="auto">
          <a:xfrm>
            <a:off x="5429026" y="1884363"/>
            <a:ext cx="1851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屏蔽双绞线 </a:t>
            </a:r>
            <a:r>
              <a:rPr lang="en-US" altLang="zh-CN" dirty="0">
                <a:solidFill>
                  <a:srgbClr val="FF0000"/>
                </a:solidFill>
                <a:latin typeface="+mj-ea"/>
                <a:ea typeface="+mj-ea"/>
              </a:rPr>
              <a:t>STP</a:t>
            </a:r>
          </a:p>
        </p:txBody>
      </p:sp>
    </p:spTree>
    <p:extLst>
      <p:ext uri="{BB962C8B-B14F-4D97-AF65-F5344CB8AC3E}">
        <p14:creationId xmlns:p14="http://schemas.microsoft.com/office/powerpoint/2010/main" val="271330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05372"/>
            <a:ext cx="5257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62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90675"/>
            <a:ext cx="41529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3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500063"/>
            <a:ext cx="27241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09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同轴电缆由内导体铜质芯线、绝缘层、网状编织的外导体屏蔽层以及保护塑料外层所组成。</a:t>
            </a:r>
            <a:endParaRPr lang="en-US" altLang="zh-CN" dirty="0" smtClean="0"/>
          </a:p>
          <a:p>
            <a:r>
              <a:rPr lang="zh-CN" altLang="en-US" dirty="0" smtClean="0"/>
              <a:t>由于外导体屏蔽层的作用，同轴电缆具有很好的抗干扰特性，被广泛用于</a:t>
            </a:r>
            <a:r>
              <a:rPr lang="zh-CN" altLang="en-US" u="sng" dirty="0" smtClean="0">
                <a:solidFill>
                  <a:srgbClr val="FF0000"/>
                </a:solidFill>
              </a:rPr>
              <a:t>传输较高速率的数据</a:t>
            </a:r>
            <a:r>
              <a:rPr lang="zh-CN" altLang="en-US" dirty="0" smtClean="0"/>
              <a:t>。</a:t>
            </a:r>
            <a:endParaRPr lang="en-US" altLang="zh-CN" dirty="0" smtClean="0"/>
          </a:p>
          <a:p>
            <a:r>
              <a:rPr lang="zh-CN" altLang="en-US" dirty="0" smtClean="0"/>
              <a:t>同轴电缆</a:t>
            </a:r>
            <a:r>
              <a:rPr lang="zh-CN" altLang="en-US" dirty="0"/>
              <a:t>从用途上分可分为基带同轴电缆和宽带同轴电缆（即网络同轴电缆和视频同轴电缆）</a:t>
            </a:r>
            <a:r>
              <a:rPr lang="zh-CN" altLang="en-US" dirty="0" smtClean="0"/>
              <a:t>。</a:t>
            </a:r>
            <a:endParaRPr lang="en-US" altLang="zh-CN" dirty="0" smtClean="0"/>
          </a:p>
          <a:p>
            <a:r>
              <a:rPr lang="zh-CN" altLang="en-US" dirty="0" smtClean="0"/>
              <a:t>同轴电缆</a:t>
            </a:r>
            <a:r>
              <a:rPr lang="zh-CN" altLang="en-US" dirty="0"/>
              <a:t>分</a:t>
            </a:r>
            <a:r>
              <a:rPr lang="en-US" altLang="zh-CN" dirty="0"/>
              <a:t>50Ω </a:t>
            </a:r>
            <a:r>
              <a:rPr lang="zh-CN" altLang="en-US" dirty="0" smtClean="0"/>
              <a:t>基带同轴电缆</a:t>
            </a:r>
            <a:r>
              <a:rPr lang="zh-CN" altLang="en-US" dirty="0"/>
              <a:t>和</a:t>
            </a:r>
            <a:r>
              <a:rPr lang="en-US" altLang="zh-CN" dirty="0"/>
              <a:t>75Ω</a:t>
            </a:r>
            <a:r>
              <a:rPr lang="zh-CN" altLang="en-US" dirty="0" smtClean="0"/>
              <a:t>宽带同轴电缆</a:t>
            </a:r>
            <a:r>
              <a:rPr lang="zh-CN" altLang="en-US" dirty="0"/>
              <a:t>两类。基带电缆又分细同轴电缆和粗</a:t>
            </a:r>
            <a:r>
              <a:rPr lang="zh-CN" altLang="en-US" dirty="0" smtClean="0"/>
              <a:t>同轴电缆两类。</a:t>
            </a:r>
            <a:endParaRPr lang="en-US" altLang="zh-CN" dirty="0" smtClean="0"/>
          </a:p>
          <a:p>
            <a:r>
              <a:rPr lang="zh-CN" altLang="en-US" dirty="0" smtClean="0"/>
              <a:t>基带</a:t>
            </a:r>
            <a:r>
              <a:rPr lang="zh-CN" altLang="en-US" dirty="0"/>
              <a:t>电缆仅仅用于数字传输，数据率可达</a:t>
            </a:r>
            <a:r>
              <a:rPr lang="en-US" altLang="zh-CN" dirty="0"/>
              <a:t>10Mbps</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spTree>
    <p:extLst>
      <p:ext uri="{BB962C8B-B14F-4D97-AF65-F5344CB8AC3E}">
        <p14:creationId xmlns:p14="http://schemas.microsoft.com/office/powerpoint/2010/main" val="10110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pic>
        <p:nvPicPr>
          <p:cNvPr id="7" name="Picture 31" descr="222"/>
          <p:cNvPicPr>
            <a:picLocks noChangeAspect="1" noChangeArrowheads="1"/>
          </p:cNvPicPr>
          <p:nvPr/>
        </p:nvPicPr>
        <p:blipFill>
          <a:blip r:embed="rId2">
            <a:extLst>
              <a:ext uri="{28A0092B-C50C-407E-A947-70E740481C1C}">
                <a14:useLocalDpi xmlns:a14="http://schemas.microsoft.com/office/drawing/2010/main" val="0"/>
              </a:ext>
            </a:extLst>
          </a:blip>
          <a:srcRect t="37741" r="21053" b="25261"/>
          <a:stretch>
            <a:fillRect/>
          </a:stretch>
        </p:blipFill>
        <p:spPr bwMode="auto">
          <a:xfrm>
            <a:off x="2052638" y="2815158"/>
            <a:ext cx="4225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3"/>
          <p:cNvSpPr txBox="1">
            <a:spLocks noChangeArrowheads="1"/>
          </p:cNvSpPr>
          <p:nvPr/>
        </p:nvSpPr>
        <p:spPr bwMode="auto">
          <a:xfrm>
            <a:off x="3884215" y="2439441"/>
            <a:ext cx="183991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外导体屏蔽层</a:t>
            </a:r>
          </a:p>
        </p:txBody>
      </p:sp>
      <p:sp>
        <p:nvSpPr>
          <p:cNvPr id="9" name="Text Box 34"/>
          <p:cNvSpPr txBox="1">
            <a:spLocks noChangeArrowheads="1"/>
          </p:cNvSpPr>
          <p:nvPr/>
        </p:nvSpPr>
        <p:spPr bwMode="auto">
          <a:xfrm>
            <a:off x="5685630" y="2439441"/>
            <a:ext cx="963613" cy="36933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绝缘层</a:t>
            </a:r>
          </a:p>
        </p:txBody>
      </p:sp>
      <p:sp>
        <p:nvSpPr>
          <p:cNvPr id="10" name="Text Box 35"/>
          <p:cNvSpPr txBox="1">
            <a:spLocks noChangeArrowheads="1"/>
          </p:cNvSpPr>
          <p:nvPr/>
        </p:nvSpPr>
        <p:spPr bwMode="auto">
          <a:xfrm>
            <a:off x="2123728" y="2439441"/>
            <a:ext cx="17281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a:latin typeface="+mj-ea"/>
                <a:ea typeface="+mj-ea"/>
              </a:rPr>
              <a:t>绝缘保护套层</a:t>
            </a:r>
          </a:p>
        </p:txBody>
      </p:sp>
      <p:sp>
        <p:nvSpPr>
          <p:cNvPr id="11" name="Rectangle 36"/>
          <p:cNvSpPr>
            <a:spLocks noChangeArrowheads="1"/>
          </p:cNvSpPr>
          <p:nvPr/>
        </p:nvSpPr>
        <p:spPr bwMode="auto">
          <a:xfrm>
            <a:off x="5908675" y="3435871"/>
            <a:ext cx="517525"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Text Box 32"/>
          <p:cNvSpPr txBox="1">
            <a:spLocks noChangeArrowheads="1"/>
          </p:cNvSpPr>
          <p:nvPr/>
        </p:nvSpPr>
        <p:spPr bwMode="auto">
          <a:xfrm>
            <a:off x="6278563" y="3136240"/>
            <a:ext cx="11160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内导体</a:t>
            </a:r>
          </a:p>
        </p:txBody>
      </p:sp>
      <p:sp>
        <p:nvSpPr>
          <p:cNvPr id="13" name="Text Box 39"/>
          <p:cNvSpPr txBox="1">
            <a:spLocks noChangeArrowheads="1"/>
          </p:cNvSpPr>
          <p:nvPr/>
        </p:nvSpPr>
        <p:spPr bwMode="auto">
          <a:xfrm>
            <a:off x="4112021" y="176627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同轴电缆</a:t>
            </a:r>
          </a:p>
        </p:txBody>
      </p:sp>
    </p:spTree>
    <p:extLst>
      <p:ext uri="{BB962C8B-B14F-4D97-AF65-F5344CB8AC3E}">
        <p14:creationId xmlns:p14="http://schemas.microsoft.com/office/powerpoint/2010/main" val="299067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光缆</a:t>
            </a:r>
            <a:r>
              <a:rPr lang="en-US" altLang="zh-CN" dirty="0"/>
              <a:t>(optical fiber cable)</a:t>
            </a:r>
            <a:r>
              <a:rPr lang="zh-CN" altLang="en-US" dirty="0"/>
              <a:t>是为了满足光学、机械或环境的性能规范而制造的，它是利用置于包覆护套中的一根或多根光纤作为传输媒质并可以单独或成组使用的通信线缆组件</a:t>
            </a:r>
            <a:r>
              <a:rPr lang="zh-CN" altLang="en-US" dirty="0" smtClean="0"/>
              <a:t>。</a:t>
            </a:r>
            <a:endParaRPr lang="en-US" altLang="zh-CN" dirty="0" smtClean="0"/>
          </a:p>
          <a:p>
            <a:r>
              <a:rPr lang="zh-CN" altLang="en-US" dirty="0" smtClean="0"/>
              <a:t>光缆</a:t>
            </a:r>
            <a:r>
              <a:rPr lang="zh-CN" altLang="en-US" dirty="0"/>
              <a:t>主要是由光导纤维（细如头发的玻璃丝）和塑料保护套管及塑料外皮构成，光缆内没有金、银、铜铝等金属，一般无回收价值</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916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物理层的主要</a:t>
            </a:r>
            <a:r>
              <a:rPr lang="zh-CN" altLang="en-US" dirty="0" smtClean="0"/>
              <a:t>任务为</a:t>
            </a:r>
            <a:r>
              <a:rPr lang="zh-CN" altLang="en-US" dirty="0"/>
              <a:t>确定与传输媒体的接口的一些</a:t>
            </a:r>
            <a:r>
              <a:rPr lang="zh-CN" altLang="en-US" dirty="0" smtClean="0"/>
              <a:t>特性，主要包括的有： </a:t>
            </a:r>
            <a:endParaRPr lang="zh-CN" altLang="en-US" dirty="0"/>
          </a:p>
          <a:p>
            <a:pPr lvl="1">
              <a:lnSpc>
                <a:spcPct val="90000"/>
              </a:lnSpc>
            </a:pPr>
            <a:r>
              <a:rPr lang="zh-CN" altLang="en-US" dirty="0">
                <a:solidFill>
                  <a:srgbClr val="FF0000"/>
                </a:solidFill>
              </a:rPr>
              <a:t>机械</a:t>
            </a:r>
            <a:r>
              <a:rPr lang="zh-CN" altLang="en-US" dirty="0" smtClean="0">
                <a:solidFill>
                  <a:srgbClr val="FF0000"/>
                </a:solidFill>
              </a:rPr>
              <a:t>特性：</a:t>
            </a:r>
            <a:r>
              <a:rPr lang="zh-CN" altLang="en-US" dirty="0" smtClean="0"/>
              <a:t>指明</a:t>
            </a:r>
            <a:r>
              <a:rPr lang="zh-CN" altLang="en-US" dirty="0"/>
              <a:t>接口所用接线器的形状和尺寸、引线数目和排列、固定和锁定装置等等。</a:t>
            </a:r>
          </a:p>
          <a:p>
            <a:pPr lvl="1">
              <a:lnSpc>
                <a:spcPct val="90000"/>
              </a:lnSpc>
            </a:pPr>
            <a:r>
              <a:rPr lang="zh-CN" altLang="en-US" dirty="0">
                <a:solidFill>
                  <a:srgbClr val="FF0000"/>
                </a:solidFill>
              </a:rPr>
              <a:t>电气</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在接口电缆的各条线上出现的电压的范围。</a:t>
            </a:r>
          </a:p>
          <a:p>
            <a:pPr lvl="1">
              <a:lnSpc>
                <a:spcPct val="90000"/>
              </a:lnSpc>
            </a:pPr>
            <a:r>
              <a:rPr lang="zh-CN" altLang="en-US" dirty="0">
                <a:solidFill>
                  <a:srgbClr val="FF0000"/>
                </a:solidFill>
              </a:rPr>
              <a:t>功能</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某条线上出现的某一电平的电压表示何种意义。</a:t>
            </a:r>
          </a:p>
          <a:p>
            <a:pPr lvl="1">
              <a:lnSpc>
                <a:spcPct val="90000"/>
              </a:lnSpc>
            </a:pPr>
            <a:r>
              <a:rPr lang="zh-CN" altLang="en-US" dirty="0">
                <a:solidFill>
                  <a:srgbClr val="FF0000"/>
                </a:solidFill>
              </a:rPr>
              <a:t>过程</a:t>
            </a:r>
            <a:r>
              <a:rPr lang="zh-CN" altLang="en-US" dirty="0" smtClean="0">
                <a:solidFill>
                  <a:srgbClr val="FF0000"/>
                </a:solidFill>
              </a:rPr>
              <a:t>特性：</a:t>
            </a:r>
            <a:r>
              <a:rPr lang="zh-CN" altLang="en-US" dirty="0" smtClean="0"/>
              <a:t>指明</a:t>
            </a:r>
            <a:r>
              <a:rPr lang="zh-CN" altLang="en-US" dirty="0"/>
              <a:t>对于不同功能的各种可能事件的出现顺序。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702437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光缆</a:t>
            </a:r>
            <a:r>
              <a:rPr lang="zh-CN" altLang="en-US" dirty="0"/>
              <a:t>是一定数量的光纤按照一定方式组成缆心，外包有护套，有的还包覆外护层，用以实现光信号传输的一种通信线路</a:t>
            </a:r>
            <a:r>
              <a:rPr lang="zh-CN" altLang="en-US" dirty="0" smtClean="0"/>
              <a:t>。</a:t>
            </a:r>
            <a:endParaRPr lang="en-US" altLang="zh-CN" dirty="0"/>
          </a:p>
          <a:p>
            <a:r>
              <a:rPr lang="zh-CN" altLang="en-US" dirty="0" smtClean="0"/>
              <a:t>光缆由</a:t>
            </a:r>
            <a:r>
              <a:rPr lang="zh-CN" altLang="en-US" dirty="0"/>
              <a:t>光纤（光传输载体）经过一定的工艺而形成的线缆</a:t>
            </a:r>
            <a:r>
              <a:rPr lang="zh-CN" altLang="en-US" dirty="0" smtClean="0"/>
              <a:t>。</a:t>
            </a:r>
            <a:endParaRPr lang="en-US" altLang="zh-CN" dirty="0" smtClean="0"/>
          </a:p>
          <a:p>
            <a:r>
              <a:rPr lang="zh-CN" altLang="en-US" dirty="0" smtClean="0"/>
              <a:t>光缆</a:t>
            </a:r>
            <a:r>
              <a:rPr lang="zh-CN" altLang="en-US" dirty="0"/>
              <a:t>的基本结构一般是由缆芯、加强钢丝、填充物和护套等几部分组成，另外根据需要还有防水层、缓冲层、绝缘金属导线等构件。</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107752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grpSp>
        <p:nvGrpSpPr>
          <p:cNvPr id="7" name="Group 3"/>
          <p:cNvGrpSpPr>
            <a:grpSpLocks/>
          </p:cNvGrpSpPr>
          <p:nvPr/>
        </p:nvGrpSpPr>
        <p:grpSpPr bwMode="auto">
          <a:xfrm>
            <a:off x="1190625" y="1229519"/>
            <a:ext cx="7091363" cy="4321175"/>
            <a:chOff x="1044" y="1071"/>
            <a:chExt cx="4467" cy="2722"/>
          </a:xfrm>
        </p:grpSpPr>
        <p:sp>
          <p:nvSpPr>
            <p:cNvPr id="8" name="Text Box 4"/>
            <p:cNvSpPr txBox="1">
              <a:spLocks noChangeArrowheads="1"/>
            </p:cNvSpPr>
            <p:nvPr/>
          </p:nvSpPr>
          <p:spPr bwMode="auto">
            <a:xfrm>
              <a:off x="1044" y="2040"/>
              <a:ext cx="43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dirty="0">
                  <a:latin typeface="+mj-ea"/>
                  <a:ea typeface="+mj-ea"/>
                </a:rPr>
                <a:t>光纤</a:t>
              </a:r>
            </a:p>
          </p:txBody>
        </p:sp>
        <p:sp>
          <p:nvSpPr>
            <p:cNvPr id="9" name="Line 5"/>
            <p:cNvSpPr>
              <a:spLocks noChangeShapeType="1"/>
            </p:cNvSpPr>
            <p:nvPr/>
          </p:nvSpPr>
          <p:spPr bwMode="auto">
            <a:xfrm flipV="1">
              <a:off x="1474" y="1389"/>
              <a:ext cx="635" cy="7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Line 6"/>
            <p:cNvSpPr>
              <a:spLocks noChangeShapeType="1"/>
            </p:cNvSpPr>
            <p:nvPr/>
          </p:nvSpPr>
          <p:spPr bwMode="auto">
            <a:xfrm>
              <a:off x="1474" y="2160"/>
              <a:ext cx="725" cy="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nvGrpSpPr>
            <p:cNvPr id="11" name="Group 7"/>
            <p:cNvGrpSpPr>
              <a:grpSpLocks/>
            </p:cNvGrpSpPr>
            <p:nvPr/>
          </p:nvGrpSpPr>
          <p:grpSpPr bwMode="auto">
            <a:xfrm>
              <a:off x="2200" y="1615"/>
              <a:ext cx="1769" cy="507"/>
              <a:chOff x="1882" y="931"/>
              <a:chExt cx="1769" cy="507"/>
            </a:xfrm>
          </p:grpSpPr>
          <p:sp>
            <p:nvSpPr>
              <p:cNvPr id="33" name="Text Box 8"/>
              <p:cNvSpPr txBox="1">
                <a:spLocks noChangeArrowheads="1"/>
              </p:cNvSpPr>
              <p:nvPr/>
            </p:nvSpPr>
            <p:spPr bwMode="auto">
              <a:xfrm>
                <a:off x="1882" y="1071"/>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mj-ea"/>
                    <a:ea typeface="+mj-ea"/>
                  </a:rPr>
                  <a:t>传输模式</a:t>
                </a:r>
              </a:p>
            </p:txBody>
          </p:sp>
          <p:sp>
            <p:nvSpPr>
              <p:cNvPr id="34" name="Text Box 9"/>
              <p:cNvSpPr txBox="1">
                <a:spLocks noChangeArrowheads="1"/>
              </p:cNvSpPr>
              <p:nvPr/>
            </p:nvSpPr>
            <p:spPr bwMode="auto">
              <a:xfrm>
                <a:off x="2744" y="93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多模</a:t>
                </a:r>
              </a:p>
            </p:txBody>
          </p:sp>
          <p:sp>
            <p:nvSpPr>
              <p:cNvPr id="35" name="Text Box 10"/>
              <p:cNvSpPr txBox="1">
                <a:spLocks noChangeArrowheads="1"/>
              </p:cNvSpPr>
              <p:nvPr/>
            </p:nvSpPr>
            <p:spPr bwMode="auto">
              <a:xfrm>
                <a:off x="2744" y="1207"/>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单模</a:t>
                </a:r>
              </a:p>
            </p:txBody>
          </p:sp>
          <p:sp>
            <p:nvSpPr>
              <p:cNvPr id="36" name="Line 11"/>
              <p:cNvSpPr>
                <a:spLocks noChangeShapeType="1"/>
              </p:cNvSpPr>
              <p:nvPr/>
            </p:nvSpPr>
            <p:spPr bwMode="auto">
              <a:xfrm flipV="1">
                <a:off x="2517" y="1071"/>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12"/>
              <p:cNvSpPr>
                <a:spLocks noChangeShapeType="1"/>
              </p:cNvSpPr>
              <p:nvPr/>
            </p:nvSpPr>
            <p:spPr bwMode="auto">
              <a:xfrm>
                <a:off x="2517" y="1207"/>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12" name="Text Box 13"/>
            <p:cNvSpPr txBox="1">
              <a:spLocks noChangeArrowheads="1"/>
            </p:cNvSpPr>
            <p:nvPr/>
          </p:nvSpPr>
          <p:spPr bwMode="auto">
            <a:xfrm>
              <a:off x="2200" y="2287"/>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纤芯直径</a:t>
              </a:r>
            </a:p>
          </p:txBody>
        </p:sp>
        <p:sp>
          <p:nvSpPr>
            <p:cNvPr id="13" name="Text Box 14"/>
            <p:cNvSpPr txBox="1">
              <a:spLocks noChangeArrowheads="1"/>
            </p:cNvSpPr>
            <p:nvPr/>
          </p:nvSpPr>
          <p:spPr bwMode="auto">
            <a:xfrm>
              <a:off x="3062" y="2160"/>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MM 50μm/62.5μm</a:t>
              </a:r>
            </a:p>
          </p:txBody>
        </p:sp>
        <p:sp>
          <p:nvSpPr>
            <p:cNvPr id="14" name="Line 15"/>
            <p:cNvSpPr>
              <a:spLocks noChangeShapeType="1"/>
            </p:cNvSpPr>
            <p:nvPr/>
          </p:nvSpPr>
          <p:spPr bwMode="auto">
            <a:xfrm flipV="1">
              <a:off x="2835" y="2283"/>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6"/>
            <p:cNvSpPr>
              <a:spLocks noChangeShapeType="1"/>
            </p:cNvSpPr>
            <p:nvPr/>
          </p:nvSpPr>
          <p:spPr bwMode="auto">
            <a:xfrm>
              <a:off x="2835" y="2423"/>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Text Box 17"/>
            <p:cNvSpPr txBox="1">
              <a:spLocks noChangeArrowheads="1"/>
            </p:cNvSpPr>
            <p:nvPr/>
          </p:nvSpPr>
          <p:spPr bwMode="auto">
            <a:xfrm>
              <a:off x="3062" y="2432"/>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SM &lt;9μm</a:t>
              </a:r>
            </a:p>
          </p:txBody>
        </p:sp>
        <p:sp>
          <p:nvSpPr>
            <p:cNvPr id="17" name="Text Box 18"/>
            <p:cNvSpPr txBox="1">
              <a:spLocks noChangeArrowheads="1"/>
            </p:cNvSpPr>
            <p:nvPr/>
          </p:nvSpPr>
          <p:spPr bwMode="auto">
            <a:xfrm>
              <a:off x="2200" y="12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纤芯数量</a:t>
              </a:r>
            </a:p>
          </p:txBody>
        </p:sp>
        <p:sp>
          <p:nvSpPr>
            <p:cNvPr id="18" name="Text Box 19"/>
            <p:cNvSpPr txBox="1">
              <a:spLocks noChangeArrowheads="1"/>
            </p:cNvSpPr>
            <p:nvPr/>
          </p:nvSpPr>
          <p:spPr bwMode="auto">
            <a:xfrm>
              <a:off x="3061" y="1071"/>
              <a:ext cx="24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局域网使用</a:t>
              </a:r>
              <a:r>
                <a:rPr lang="en-US" altLang="zh-CN">
                  <a:latin typeface="+mj-ea"/>
                  <a:ea typeface="+mj-ea"/>
                </a:rPr>
                <a:t>2</a:t>
              </a:r>
              <a:r>
                <a:rPr lang="zh-CN" altLang="en-US">
                  <a:latin typeface="+mj-ea"/>
                  <a:ea typeface="+mj-ea"/>
                </a:rPr>
                <a:t>芯</a:t>
              </a:r>
              <a:r>
                <a:rPr lang="en-US" altLang="zh-CN">
                  <a:latin typeface="+mj-ea"/>
                  <a:ea typeface="+mj-ea"/>
                </a:rPr>
                <a:t>/ 4</a:t>
              </a:r>
              <a:r>
                <a:rPr lang="zh-CN" altLang="en-US">
                  <a:latin typeface="+mj-ea"/>
                  <a:ea typeface="+mj-ea"/>
                </a:rPr>
                <a:t>芯</a:t>
              </a:r>
              <a:r>
                <a:rPr lang="en-US" altLang="zh-CN">
                  <a:latin typeface="+mj-ea"/>
                  <a:ea typeface="+mj-ea"/>
                </a:rPr>
                <a:t>/ 8</a:t>
              </a:r>
              <a:r>
                <a:rPr lang="zh-CN" altLang="en-US">
                  <a:latin typeface="+mj-ea"/>
                  <a:ea typeface="+mj-ea"/>
                </a:rPr>
                <a:t>芯</a:t>
              </a:r>
              <a:r>
                <a:rPr lang="en-US" altLang="zh-CN">
                  <a:latin typeface="+mj-ea"/>
                  <a:ea typeface="+mj-ea"/>
                </a:rPr>
                <a:t>12</a:t>
              </a:r>
              <a:r>
                <a:rPr lang="zh-CN" altLang="en-US">
                  <a:latin typeface="+mj-ea"/>
                  <a:ea typeface="+mj-ea"/>
                </a:rPr>
                <a:t>芯</a:t>
              </a:r>
              <a:r>
                <a:rPr lang="en-US" altLang="zh-CN">
                  <a:latin typeface="+mj-ea"/>
                  <a:ea typeface="+mj-ea"/>
                </a:rPr>
                <a:t>/24</a:t>
              </a:r>
              <a:r>
                <a:rPr lang="zh-CN" altLang="en-US">
                  <a:latin typeface="+mj-ea"/>
                  <a:ea typeface="+mj-ea"/>
                </a:rPr>
                <a:t>芯</a:t>
              </a:r>
            </a:p>
          </p:txBody>
        </p:sp>
        <p:sp>
          <p:nvSpPr>
            <p:cNvPr id="19" name="Line 20"/>
            <p:cNvSpPr>
              <a:spLocks noChangeShapeType="1"/>
            </p:cNvSpPr>
            <p:nvPr/>
          </p:nvSpPr>
          <p:spPr bwMode="auto">
            <a:xfrm flipV="1">
              <a:off x="2835" y="1167"/>
              <a:ext cx="22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21"/>
            <p:cNvSpPr>
              <a:spLocks noChangeShapeType="1"/>
            </p:cNvSpPr>
            <p:nvPr/>
          </p:nvSpPr>
          <p:spPr bwMode="auto">
            <a:xfrm>
              <a:off x="2835" y="1348"/>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22"/>
            <p:cNvSpPr txBox="1">
              <a:spLocks noChangeArrowheads="1"/>
            </p:cNvSpPr>
            <p:nvPr/>
          </p:nvSpPr>
          <p:spPr bwMode="auto">
            <a:xfrm>
              <a:off x="2200" y="305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使用场合</a:t>
              </a:r>
            </a:p>
          </p:txBody>
        </p:sp>
        <p:sp>
          <p:nvSpPr>
            <p:cNvPr id="22" name="Text Box 23"/>
            <p:cNvSpPr txBox="1">
              <a:spLocks noChangeArrowheads="1"/>
            </p:cNvSpPr>
            <p:nvPr/>
          </p:nvSpPr>
          <p:spPr bwMode="auto">
            <a:xfrm>
              <a:off x="3062" y="265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p>
          </p:txBody>
        </p:sp>
        <p:sp>
          <p:nvSpPr>
            <p:cNvPr id="23" name="Line 24"/>
            <p:cNvSpPr>
              <a:spLocks noChangeShapeType="1"/>
            </p:cNvSpPr>
            <p:nvPr/>
          </p:nvSpPr>
          <p:spPr bwMode="auto">
            <a:xfrm flipV="1">
              <a:off x="2835" y="3050"/>
              <a:ext cx="227"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5"/>
            <p:cNvSpPr>
              <a:spLocks noChangeShapeType="1"/>
            </p:cNvSpPr>
            <p:nvPr/>
          </p:nvSpPr>
          <p:spPr bwMode="auto">
            <a:xfrm>
              <a:off x="2835" y="3203"/>
              <a:ext cx="227" cy="1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Text Box 26"/>
            <p:cNvSpPr txBox="1">
              <a:spLocks noChangeArrowheads="1"/>
            </p:cNvSpPr>
            <p:nvPr/>
          </p:nvSpPr>
          <p:spPr bwMode="auto">
            <a:xfrm>
              <a:off x="3061" y="3245"/>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r>
                <a:rPr lang="en-US" altLang="zh-CN">
                  <a:latin typeface="+mj-ea"/>
                  <a:ea typeface="+mj-ea"/>
                </a:rPr>
                <a:t>/</a:t>
              </a:r>
              <a:r>
                <a:rPr lang="zh-CN" altLang="en-US">
                  <a:latin typeface="+mj-ea"/>
                  <a:ea typeface="+mj-ea"/>
                </a:rPr>
                <a:t>外通用</a:t>
              </a:r>
            </a:p>
          </p:txBody>
        </p:sp>
        <p:sp>
          <p:nvSpPr>
            <p:cNvPr id="26" name="Line 27"/>
            <p:cNvSpPr>
              <a:spLocks noChangeShapeType="1"/>
            </p:cNvSpPr>
            <p:nvPr/>
          </p:nvSpPr>
          <p:spPr bwMode="auto">
            <a:xfrm flipV="1">
              <a:off x="1474" y="1888"/>
              <a:ext cx="725"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8"/>
            <p:cNvSpPr>
              <a:spLocks noChangeShapeType="1"/>
            </p:cNvSpPr>
            <p:nvPr/>
          </p:nvSpPr>
          <p:spPr bwMode="auto">
            <a:xfrm>
              <a:off x="1474" y="2160"/>
              <a:ext cx="726"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29"/>
            <p:cNvSpPr txBox="1">
              <a:spLocks noChangeArrowheads="1"/>
            </p:cNvSpPr>
            <p:nvPr/>
          </p:nvSpPr>
          <p:spPr bwMode="auto">
            <a:xfrm>
              <a:off x="3061" y="1389"/>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广域网使用</a:t>
              </a:r>
              <a:r>
                <a:rPr lang="en-US" altLang="zh-CN">
                  <a:latin typeface="+mj-ea"/>
                  <a:ea typeface="+mj-ea"/>
                </a:rPr>
                <a:t>144</a:t>
              </a:r>
              <a:r>
                <a:rPr lang="zh-CN" altLang="en-US">
                  <a:latin typeface="+mj-ea"/>
                  <a:ea typeface="+mj-ea"/>
                </a:rPr>
                <a:t>芯</a:t>
              </a:r>
              <a:r>
                <a:rPr lang="en-US" altLang="zh-CN">
                  <a:latin typeface="+mj-ea"/>
                  <a:ea typeface="+mj-ea"/>
                </a:rPr>
                <a:t>/ 288</a:t>
              </a:r>
              <a:r>
                <a:rPr lang="zh-CN" altLang="en-US">
                  <a:latin typeface="+mj-ea"/>
                  <a:ea typeface="+mj-ea"/>
                </a:rPr>
                <a:t>芯</a:t>
              </a:r>
            </a:p>
          </p:txBody>
        </p:sp>
        <p:sp>
          <p:nvSpPr>
            <p:cNvPr id="29" name="Text Box 30"/>
            <p:cNvSpPr txBox="1">
              <a:spLocks noChangeArrowheads="1"/>
            </p:cNvSpPr>
            <p:nvPr/>
          </p:nvSpPr>
          <p:spPr bwMode="auto">
            <a:xfrm>
              <a:off x="3061" y="292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a:t>
              </a:r>
            </a:p>
          </p:txBody>
        </p:sp>
        <p:sp>
          <p:nvSpPr>
            <p:cNvPr id="30" name="Text Box 31"/>
            <p:cNvSpPr txBox="1">
              <a:spLocks noChangeArrowheads="1"/>
            </p:cNvSpPr>
            <p:nvPr/>
          </p:nvSpPr>
          <p:spPr bwMode="auto">
            <a:xfrm>
              <a:off x="3061" y="3562"/>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室外铠装</a:t>
              </a:r>
            </a:p>
          </p:txBody>
        </p:sp>
        <p:sp>
          <p:nvSpPr>
            <p:cNvPr id="31" name="Line 32"/>
            <p:cNvSpPr>
              <a:spLocks noChangeShapeType="1"/>
            </p:cNvSpPr>
            <p:nvPr/>
          </p:nvSpPr>
          <p:spPr bwMode="auto">
            <a:xfrm flipV="1">
              <a:off x="2835" y="2795"/>
              <a:ext cx="272" cy="4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33"/>
            <p:cNvSpPr>
              <a:spLocks noChangeShapeType="1"/>
            </p:cNvSpPr>
            <p:nvPr/>
          </p:nvSpPr>
          <p:spPr bwMode="auto">
            <a:xfrm>
              <a:off x="2835" y="3203"/>
              <a:ext cx="272"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11236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光线在光纤中的折射 </a:t>
            </a:r>
            <a:endParaRPr lang="zh-CN" altLang="en-US" sz="2000" kern="0" dirty="0">
              <a:solidFill>
                <a:srgbClr val="FF0000"/>
              </a:solidFill>
            </a:endParaRPr>
          </a:p>
        </p:txBody>
      </p:sp>
      <p:grpSp>
        <p:nvGrpSpPr>
          <p:cNvPr id="6" name="组合 5"/>
          <p:cNvGrpSpPr/>
          <p:nvPr/>
        </p:nvGrpSpPr>
        <p:grpSpPr>
          <a:xfrm>
            <a:off x="615801" y="2065412"/>
            <a:ext cx="8852743" cy="2768655"/>
            <a:chOff x="304800" y="2316108"/>
            <a:chExt cx="8852743" cy="2768655"/>
          </a:xfrm>
        </p:grpSpPr>
        <p:sp>
          <p:nvSpPr>
            <p:cNvPr id="80" name="Arc 84"/>
            <p:cNvSpPr>
              <a:spLocks/>
            </p:cNvSpPr>
            <p:nvPr/>
          </p:nvSpPr>
          <p:spPr bwMode="auto">
            <a:xfrm rot="9720000">
              <a:off x="2987675" y="4030663"/>
              <a:ext cx="96838" cy="79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81" name="Group 85"/>
            <p:cNvGrpSpPr>
              <a:grpSpLocks/>
            </p:cNvGrpSpPr>
            <p:nvPr/>
          </p:nvGrpSpPr>
          <p:grpSpPr bwMode="auto">
            <a:xfrm>
              <a:off x="2511425" y="3211513"/>
              <a:ext cx="2944813" cy="488950"/>
              <a:chOff x="292" y="1032"/>
              <a:chExt cx="1732" cy="216"/>
            </a:xfrm>
          </p:grpSpPr>
          <p:grpSp>
            <p:nvGrpSpPr>
              <p:cNvPr id="82" name="Group 86"/>
              <p:cNvGrpSpPr>
                <a:grpSpLocks/>
              </p:cNvGrpSpPr>
              <p:nvPr/>
            </p:nvGrpSpPr>
            <p:grpSpPr bwMode="auto">
              <a:xfrm>
                <a:off x="292" y="1032"/>
                <a:ext cx="1732" cy="216"/>
                <a:chOff x="292" y="1032"/>
                <a:chExt cx="1732" cy="216"/>
              </a:xfrm>
            </p:grpSpPr>
            <p:sp>
              <p:nvSpPr>
                <p:cNvPr id="84" name="Line 87"/>
                <p:cNvSpPr>
                  <a:spLocks noChangeShapeType="1"/>
                </p:cNvSpPr>
                <p:nvPr/>
              </p:nvSpPr>
              <p:spPr bwMode="auto">
                <a:xfrm>
                  <a:off x="292" y="1032"/>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5" name="Line 88"/>
                <p:cNvSpPr>
                  <a:spLocks noChangeShapeType="1"/>
                </p:cNvSpPr>
                <p:nvPr/>
              </p:nvSpPr>
              <p:spPr bwMode="auto">
                <a:xfrm>
                  <a:off x="292" y="1248"/>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3" name="Rectangle 89"/>
              <p:cNvSpPr>
                <a:spLocks noChangeArrowheads="1"/>
              </p:cNvSpPr>
              <p:nvPr/>
            </p:nvSpPr>
            <p:spPr bwMode="auto">
              <a:xfrm>
                <a:off x="296" y="1041"/>
                <a:ext cx="1716" cy="198"/>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grpSp>
          <p:nvGrpSpPr>
            <p:cNvPr id="86" name="Group 90"/>
            <p:cNvGrpSpPr>
              <a:grpSpLocks/>
            </p:cNvGrpSpPr>
            <p:nvPr/>
          </p:nvGrpSpPr>
          <p:grpSpPr bwMode="auto">
            <a:xfrm>
              <a:off x="2498725" y="4633913"/>
              <a:ext cx="2924175" cy="436562"/>
              <a:chOff x="284" y="1656"/>
              <a:chExt cx="1720" cy="192"/>
            </a:xfrm>
          </p:grpSpPr>
          <p:grpSp>
            <p:nvGrpSpPr>
              <p:cNvPr id="87" name="Group 91"/>
              <p:cNvGrpSpPr>
                <a:grpSpLocks/>
              </p:cNvGrpSpPr>
              <p:nvPr/>
            </p:nvGrpSpPr>
            <p:grpSpPr bwMode="auto">
              <a:xfrm>
                <a:off x="284" y="1656"/>
                <a:ext cx="1720" cy="192"/>
                <a:chOff x="284" y="1656"/>
                <a:chExt cx="1720" cy="192"/>
              </a:xfrm>
            </p:grpSpPr>
            <p:sp>
              <p:nvSpPr>
                <p:cNvPr id="89" name="Line 92"/>
                <p:cNvSpPr>
                  <a:spLocks noChangeShapeType="1"/>
                </p:cNvSpPr>
                <p:nvPr/>
              </p:nvSpPr>
              <p:spPr bwMode="auto">
                <a:xfrm>
                  <a:off x="284" y="1656"/>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0" name="Line 93"/>
                <p:cNvSpPr>
                  <a:spLocks noChangeShapeType="1"/>
                </p:cNvSpPr>
                <p:nvPr/>
              </p:nvSpPr>
              <p:spPr bwMode="auto">
                <a:xfrm>
                  <a:off x="284" y="1848"/>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8" name="Rectangle 94"/>
              <p:cNvSpPr>
                <a:spLocks noChangeArrowheads="1"/>
              </p:cNvSpPr>
              <p:nvPr/>
            </p:nvSpPr>
            <p:spPr bwMode="auto">
              <a:xfrm>
                <a:off x="288" y="1664"/>
                <a:ext cx="1704"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91" name="Line 95"/>
            <p:cNvSpPr>
              <a:spLocks noChangeShapeType="1"/>
            </p:cNvSpPr>
            <p:nvPr/>
          </p:nvSpPr>
          <p:spPr bwMode="auto">
            <a:xfrm>
              <a:off x="3103563" y="268287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2" name="Line 96"/>
            <p:cNvSpPr>
              <a:spLocks noChangeShapeType="1"/>
            </p:cNvSpPr>
            <p:nvPr/>
          </p:nvSpPr>
          <p:spPr bwMode="auto">
            <a:xfrm flipV="1">
              <a:off x="3109913" y="3348038"/>
              <a:ext cx="395287" cy="36512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3" name="Line 97"/>
            <p:cNvSpPr>
              <a:spLocks noChangeShapeType="1"/>
            </p:cNvSpPr>
            <p:nvPr/>
          </p:nvSpPr>
          <p:spPr bwMode="auto">
            <a:xfrm flipV="1">
              <a:off x="2811463" y="3703638"/>
              <a:ext cx="292100" cy="7493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4" name="Arc 98"/>
            <p:cNvSpPr>
              <a:spLocks/>
            </p:cNvSpPr>
            <p:nvPr/>
          </p:nvSpPr>
          <p:spPr bwMode="auto">
            <a:xfrm>
              <a:off x="3106738" y="3452813"/>
              <a:ext cx="142875" cy="123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5" name="Line 99"/>
            <p:cNvSpPr>
              <a:spLocks noChangeShapeType="1"/>
            </p:cNvSpPr>
            <p:nvPr/>
          </p:nvSpPr>
          <p:spPr bwMode="auto">
            <a:xfrm>
              <a:off x="4422775" y="270192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6" name="Line 100"/>
            <p:cNvSpPr>
              <a:spLocks noChangeShapeType="1"/>
            </p:cNvSpPr>
            <p:nvPr/>
          </p:nvSpPr>
          <p:spPr bwMode="auto">
            <a:xfrm flipV="1">
              <a:off x="3654425" y="3703638"/>
              <a:ext cx="779463" cy="34607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Line 101"/>
            <p:cNvSpPr>
              <a:spLocks noChangeShapeType="1"/>
            </p:cNvSpPr>
            <p:nvPr/>
          </p:nvSpPr>
          <p:spPr bwMode="auto">
            <a:xfrm>
              <a:off x="4429125" y="3703638"/>
              <a:ext cx="892175" cy="3556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Arc 102"/>
            <p:cNvSpPr>
              <a:spLocks/>
            </p:cNvSpPr>
            <p:nvPr/>
          </p:nvSpPr>
          <p:spPr bwMode="auto">
            <a:xfrm rot="9840000">
              <a:off x="4144963" y="3806825"/>
              <a:ext cx="236537"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9" name="Freeform 103"/>
            <p:cNvSpPr>
              <a:spLocks/>
            </p:cNvSpPr>
            <p:nvPr/>
          </p:nvSpPr>
          <p:spPr bwMode="auto">
            <a:xfrm>
              <a:off x="2382838" y="3252788"/>
              <a:ext cx="153987" cy="1820862"/>
            </a:xfrm>
            <a:custGeom>
              <a:avLst/>
              <a:gdLst>
                <a:gd name="T0" fmla="*/ 78 w 91"/>
                <a:gd name="T1" fmla="*/ 0 h 799"/>
                <a:gd name="T2" fmla="*/ 78 w 91"/>
                <a:gd name="T3" fmla="*/ 18 h 799"/>
                <a:gd name="T4" fmla="*/ 78 w 91"/>
                <a:gd name="T5" fmla="*/ 36 h 799"/>
                <a:gd name="T6" fmla="*/ 60 w 91"/>
                <a:gd name="T7" fmla="*/ 54 h 799"/>
                <a:gd name="T8" fmla="*/ 60 w 91"/>
                <a:gd name="T9" fmla="*/ 72 h 799"/>
                <a:gd name="T10" fmla="*/ 54 w 91"/>
                <a:gd name="T11" fmla="*/ 90 h 799"/>
                <a:gd name="T12" fmla="*/ 54 w 91"/>
                <a:gd name="T13" fmla="*/ 108 h 799"/>
                <a:gd name="T14" fmla="*/ 72 w 91"/>
                <a:gd name="T15" fmla="*/ 126 h 799"/>
                <a:gd name="T16" fmla="*/ 90 w 91"/>
                <a:gd name="T17" fmla="*/ 144 h 799"/>
                <a:gd name="T18" fmla="*/ 90 w 91"/>
                <a:gd name="T19" fmla="*/ 162 h 799"/>
                <a:gd name="T20" fmla="*/ 90 w 91"/>
                <a:gd name="T21" fmla="*/ 180 h 799"/>
                <a:gd name="T22" fmla="*/ 90 w 91"/>
                <a:gd name="T23" fmla="*/ 198 h 799"/>
                <a:gd name="T24" fmla="*/ 84 w 91"/>
                <a:gd name="T25" fmla="*/ 198 h 799"/>
                <a:gd name="T26" fmla="*/ 66 w 91"/>
                <a:gd name="T27" fmla="*/ 210 h 799"/>
                <a:gd name="T28" fmla="*/ 48 w 91"/>
                <a:gd name="T29" fmla="*/ 228 h 799"/>
                <a:gd name="T30" fmla="*/ 36 w 91"/>
                <a:gd name="T31" fmla="*/ 246 h 799"/>
                <a:gd name="T32" fmla="*/ 18 w 91"/>
                <a:gd name="T33" fmla="*/ 258 h 799"/>
                <a:gd name="T34" fmla="*/ 12 w 91"/>
                <a:gd name="T35" fmla="*/ 276 h 799"/>
                <a:gd name="T36" fmla="*/ 12 w 91"/>
                <a:gd name="T37" fmla="*/ 294 h 799"/>
                <a:gd name="T38" fmla="*/ 12 w 91"/>
                <a:gd name="T39" fmla="*/ 312 h 799"/>
                <a:gd name="T40" fmla="*/ 12 w 91"/>
                <a:gd name="T41" fmla="*/ 330 h 799"/>
                <a:gd name="T42" fmla="*/ 0 w 91"/>
                <a:gd name="T43" fmla="*/ 348 h 799"/>
                <a:gd name="T44" fmla="*/ 0 w 91"/>
                <a:gd name="T45" fmla="*/ 366 h 799"/>
                <a:gd name="T46" fmla="*/ 0 w 91"/>
                <a:gd name="T47" fmla="*/ 384 h 799"/>
                <a:gd name="T48" fmla="*/ 0 w 91"/>
                <a:gd name="T49" fmla="*/ 402 h 799"/>
                <a:gd name="T50" fmla="*/ 0 w 91"/>
                <a:gd name="T51" fmla="*/ 420 h 799"/>
                <a:gd name="T52" fmla="*/ 0 w 91"/>
                <a:gd name="T53" fmla="*/ 438 h 799"/>
                <a:gd name="T54" fmla="*/ 18 w 91"/>
                <a:gd name="T55" fmla="*/ 450 h 799"/>
                <a:gd name="T56" fmla="*/ 36 w 91"/>
                <a:gd name="T57" fmla="*/ 462 h 799"/>
                <a:gd name="T58" fmla="*/ 54 w 91"/>
                <a:gd name="T59" fmla="*/ 474 h 799"/>
                <a:gd name="T60" fmla="*/ 60 w 91"/>
                <a:gd name="T61" fmla="*/ 492 h 799"/>
                <a:gd name="T62" fmla="*/ 78 w 91"/>
                <a:gd name="T63" fmla="*/ 510 h 799"/>
                <a:gd name="T64" fmla="*/ 84 w 91"/>
                <a:gd name="T65" fmla="*/ 528 h 799"/>
                <a:gd name="T66" fmla="*/ 90 w 91"/>
                <a:gd name="T67" fmla="*/ 546 h 799"/>
                <a:gd name="T68" fmla="*/ 90 w 91"/>
                <a:gd name="T69" fmla="*/ 564 h 799"/>
                <a:gd name="T70" fmla="*/ 90 w 91"/>
                <a:gd name="T71" fmla="*/ 582 h 799"/>
                <a:gd name="T72" fmla="*/ 90 w 91"/>
                <a:gd name="T73" fmla="*/ 600 h 799"/>
                <a:gd name="T74" fmla="*/ 72 w 91"/>
                <a:gd name="T75" fmla="*/ 600 h 799"/>
                <a:gd name="T76" fmla="*/ 66 w 91"/>
                <a:gd name="T77" fmla="*/ 618 h 799"/>
                <a:gd name="T78" fmla="*/ 60 w 91"/>
                <a:gd name="T79" fmla="*/ 636 h 799"/>
                <a:gd name="T80" fmla="*/ 54 w 91"/>
                <a:gd name="T81" fmla="*/ 654 h 799"/>
                <a:gd name="T82" fmla="*/ 48 w 91"/>
                <a:gd name="T83" fmla="*/ 672 h 799"/>
                <a:gd name="T84" fmla="*/ 48 w 91"/>
                <a:gd name="T85" fmla="*/ 690 h 799"/>
                <a:gd name="T86" fmla="*/ 48 w 91"/>
                <a:gd name="T87" fmla="*/ 708 h 799"/>
                <a:gd name="T88" fmla="*/ 48 w 91"/>
                <a:gd name="T89" fmla="*/ 726 h 799"/>
                <a:gd name="T90" fmla="*/ 48 w 91"/>
                <a:gd name="T91" fmla="*/ 744 h 799"/>
                <a:gd name="T92" fmla="*/ 54 w 91"/>
                <a:gd name="T93" fmla="*/ 762 h 799"/>
                <a:gd name="T94" fmla="*/ 60 w 91"/>
                <a:gd name="T95" fmla="*/ 780 h 799"/>
                <a:gd name="T96" fmla="*/ 72 w 91"/>
                <a:gd name="T97" fmla="*/ 798 h 799"/>
                <a:gd name="T98" fmla="*/ 72 w 91"/>
                <a:gd name="T99" fmla="*/ 792 h 799"/>
                <a:gd name="T100" fmla="*/ 72 w 91"/>
                <a:gd name="T101" fmla="*/ 78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0" name="Rectangle 104"/>
            <p:cNvSpPr>
              <a:spLocks noChangeArrowheads="1"/>
            </p:cNvSpPr>
            <p:nvPr/>
          </p:nvSpPr>
          <p:spPr bwMode="auto">
            <a:xfrm>
              <a:off x="3984587" y="2316108"/>
              <a:ext cx="87524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dirty="0">
                  <a:latin typeface="+mj-ea"/>
                  <a:ea typeface="+mj-ea"/>
                </a:rPr>
                <a:t>折射角</a:t>
              </a:r>
            </a:p>
          </p:txBody>
        </p:sp>
        <p:sp>
          <p:nvSpPr>
            <p:cNvPr id="101" name="Rectangle 105"/>
            <p:cNvSpPr>
              <a:spLocks noChangeArrowheads="1"/>
            </p:cNvSpPr>
            <p:nvPr/>
          </p:nvSpPr>
          <p:spPr bwMode="auto">
            <a:xfrm>
              <a:off x="3184525" y="4116388"/>
              <a:ext cx="10969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a:latin typeface="+mj-ea"/>
                  <a:ea typeface="+mj-ea"/>
                </a:rPr>
                <a:t>入射角</a:t>
              </a:r>
            </a:p>
          </p:txBody>
        </p:sp>
        <p:sp>
          <p:nvSpPr>
            <p:cNvPr id="102" name="Line 106"/>
            <p:cNvSpPr>
              <a:spLocks noChangeShapeType="1"/>
            </p:cNvSpPr>
            <p:nvPr/>
          </p:nvSpPr>
          <p:spPr bwMode="auto">
            <a:xfrm>
              <a:off x="4511675" y="2755900"/>
              <a:ext cx="119063"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3" name="Line 107"/>
            <p:cNvSpPr>
              <a:spLocks noChangeShapeType="1"/>
            </p:cNvSpPr>
            <p:nvPr/>
          </p:nvSpPr>
          <p:spPr bwMode="auto">
            <a:xfrm flipV="1">
              <a:off x="3184525" y="2711450"/>
              <a:ext cx="1047750" cy="768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4" name="Line 108"/>
            <p:cNvSpPr>
              <a:spLocks noChangeShapeType="1"/>
            </p:cNvSpPr>
            <p:nvPr/>
          </p:nvSpPr>
          <p:spPr bwMode="auto">
            <a:xfrm>
              <a:off x="3022600" y="4105275"/>
              <a:ext cx="298450" cy="255588"/>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5" name="Line 109"/>
            <p:cNvSpPr>
              <a:spLocks noChangeShapeType="1"/>
            </p:cNvSpPr>
            <p:nvPr/>
          </p:nvSpPr>
          <p:spPr bwMode="auto">
            <a:xfrm flipV="1">
              <a:off x="3994150" y="4049713"/>
              <a:ext cx="249238" cy="319087"/>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6" name="Line 110"/>
            <p:cNvSpPr>
              <a:spLocks noChangeShapeType="1"/>
            </p:cNvSpPr>
            <p:nvPr/>
          </p:nvSpPr>
          <p:spPr bwMode="auto">
            <a:xfrm flipV="1">
              <a:off x="5365750" y="3813175"/>
              <a:ext cx="608013" cy="3286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111"/>
            <p:cNvSpPr>
              <a:spLocks noChangeShapeType="1"/>
            </p:cNvSpPr>
            <p:nvPr/>
          </p:nvSpPr>
          <p:spPr bwMode="auto">
            <a:xfrm flipH="1">
              <a:off x="5321299" y="3416141"/>
              <a:ext cx="652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8" name="Freeform 112"/>
            <p:cNvSpPr>
              <a:spLocks/>
            </p:cNvSpPr>
            <p:nvPr/>
          </p:nvSpPr>
          <p:spPr bwMode="auto">
            <a:xfrm>
              <a:off x="5443538" y="3225800"/>
              <a:ext cx="22225" cy="493713"/>
            </a:xfrm>
            <a:custGeom>
              <a:avLst/>
              <a:gdLst>
                <a:gd name="T0" fmla="*/ 0 w 13"/>
                <a:gd name="T1" fmla="*/ 0 h 217"/>
                <a:gd name="T2" fmla="*/ 6 w 13"/>
                <a:gd name="T3" fmla="*/ 18 h 217"/>
                <a:gd name="T4" fmla="*/ 6 w 13"/>
                <a:gd name="T5" fmla="*/ 36 h 217"/>
                <a:gd name="T6" fmla="*/ 6 w 13"/>
                <a:gd name="T7" fmla="*/ 54 h 217"/>
                <a:gd name="T8" fmla="*/ 6 w 13"/>
                <a:gd name="T9" fmla="*/ 72 h 217"/>
                <a:gd name="T10" fmla="*/ 6 w 13"/>
                <a:gd name="T11" fmla="*/ 90 h 217"/>
                <a:gd name="T12" fmla="*/ 0 w 13"/>
                <a:gd name="T13" fmla="*/ 108 h 217"/>
                <a:gd name="T14" fmla="*/ 0 w 13"/>
                <a:gd name="T15" fmla="*/ 126 h 217"/>
                <a:gd name="T16" fmla="*/ 0 w 13"/>
                <a:gd name="T17" fmla="*/ 144 h 217"/>
                <a:gd name="T18" fmla="*/ 0 w 13"/>
                <a:gd name="T19" fmla="*/ 162 h 217"/>
                <a:gd name="T20" fmla="*/ 0 w 13"/>
                <a:gd name="T21" fmla="*/ 180 h 217"/>
                <a:gd name="T22" fmla="*/ 6 w 13"/>
                <a:gd name="T23" fmla="*/ 198 h 217"/>
                <a:gd name="T24" fmla="*/ 12 w 13"/>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Freeform 113"/>
            <p:cNvSpPr>
              <a:spLocks/>
            </p:cNvSpPr>
            <p:nvPr/>
          </p:nvSpPr>
          <p:spPr bwMode="auto">
            <a:xfrm>
              <a:off x="5413375" y="3703638"/>
              <a:ext cx="82550" cy="919162"/>
            </a:xfrm>
            <a:custGeom>
              <a:avLst/>
              <a:gdLst>
                <a:gd name="T0" fmla="*/ 18 w 49"/>
                <a:gd name="T1" fmla="*/ 0 h 403"/>
                <a:gd name="T2" fmla="*/ 12 w 49"/>
                <a:gd name="T3" fmla="*/ 18 h 403"/>
                <a:gd name="T4" fmla="*/ 12 w 49"/>
                <a:gd name="T5" fmla="*/ 36 h 403"/>
                <a:gd name="T6" fmla="*/ 12 w 49"/>
                <a:gd name="T7" fmla="*/ 54 h 403"/>
                <a:gd name="T8" fmla="*/ 12 w 49"/>
                <a:gd name="T9" fmla="*/ 72 h 403"/>
                <a:gd name="T10" fmla="*/ 24 w 49"/>
                <a:gd name="T11" fmla="*/ 90 h 403"/>
                <a:gd name="T12" fmla="*/ 24 w 49"/>
                <a:gd name="T13" fmla="*/ 108 h 403"/>
                <a:gd name="T14" fmla="*/ 30 w 49"/>
                <a:gd name="T15" fmla="*/ 126 h 403"/>
                <a:gd name="T16" fmla="*/ 36 w 49"/>
                <a:gd name="T17" fmla="*/ 144 h 403"/>
                <a:gd name="T18" fmla="*/ 36 w 49"/>
                <a:gd name="T19" fmla="*/ 162 h 403"/>
                <a:gd name="T20" fmla="*/ 48 w 49"/>
                <a:gd name="T21" fmla="*/ 180 h 403"/>
                <a:gd name="T22" fmla="*/ 48 w 49"/>
                <a:gd name="T23" fmla="*/ 198 h 403"/>
                <a:gd name="T24" fmla="*/ 48 w 49"/>
                <a:gd name="T25" fmla="*/ 216 h 403"/>
                <a:gd name="T26" fmla="*/ 48 w 49"/>
                <a:gd name="T27" fmla="*/ 234 h 403"/>
                <a:gd name="T28" fmla="*/ 48 w 49"/>
                <a:gd name="T29" fmla="*/ 252 h 403"/>
                <a:gd name="T30" fmla="*/ 48 w 49"/>
                <a:gd name="T31" fmla="*/ 270 h 403"/>
                <a:gd name="T32" fmla="*/ 42 w 49"/>
                <a:gd name="T33" fmla="*/ 288 h 403"/>
                <a:gd name="T34" fmla="*/ 36 w 49"/>
                <a:gd name="T35" fmla="*/ 306 h 403"/>
                <a:gd name="T36" fmla="*/ 30 w 49"/>
                <a:gd name="T37" fmla="*/ 324 h 403"/>
                <a:gd name="T38" fmla="*/ 18 w 49"/>
                <a:gd name="T39" fmla="*/ 342 h 403"/>
                <a:gd name="T40" fmla="*/ 12 w 49"/>
                <a:gd name="T41" fmla="*/ 366 h 403"/>
                <a:gd name="T42" fmla="*/ 12 w 49"/>
                <a:gd name="T43" fmla="*/ 384 h 403"/>
                <a:gd name="T44" fmla="*/ 0 w 49"/>
                <a:gd name="T45" fmla="*/ 402 h 403"/>
                <a:gd name="T46" fmla="*/ 0 w 49"/>
                <a:gd name="T47"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Freeform 114"/>
            <p:cNvSpPr>
              <a:spLocks/>
            </p:cNvSpPr>
            <p:nvPr/>
          </p:nvSpPr>
          <p:spPr bwMode="auto">
            <a:xfrm>
              <a:off x="5392738" y="4619625"/>
              <a:ext cx="22225" cy="454025"/>
            </a:xfrm>
            <a:custGeom>
              <a:avLst/>
              <a:gdLst>
                <a:gd name="T0" fmla="*/ 12 w 13"/>
                <a:gd name="T1" fmla="*/ 0 h 199"/>
                <a:gd name="T2" fmla="*/ 12 w 13"/>
                <a:gd name="T3" fmla="*/ 18 h 199"/>
                <a:gd name="T4" fmla="*/ 12 w 13"/>
                <a:gd name="T5" fmla="*/ 36 h 199"/>
                <a:gd name="T6" fmla="*/ 12 w 13"/>
                <a:gd name="T7" fmla="*/ 54 h 199"/>
                <a:gd name="T8" fmla="*/ 12 w 13"/>
                <a:gd name="T9" fmla="*/ 72 h 199"/>
                <a:gd name="T10" fmla="*/ 12 w 13"/>
                <a:gd name="T11" fmla="*/ 90 h 199"/>
                <a:gd name="T12" fmla="*/ 12 w 13"/>
                <a:gd name="T13" fmla="*/ 108 h 199"/>
                <a:gd name="T14" fmla="*/ 12 w 13"/>
                <a:gd name="T15" fmla="*/ 126 h 199"/>
                <a:gd name="T16" fmla="*/ 12 w 13"/>
                <a:gd name="T17" fmla="*/ 144 h 199"/>
                <a:gd name="T18" fmla="*/ 12 w 13"/>
                <a:gd name="T19" fmla="*/ 162 h 199"/>
                <a:gd name="T20" fmla="*/ 6 w 13"/>
                <a:gd name="T21" fmla="*/ 180 h 199"/>
                <a:gd name="T22" fmla="*/ 0 w 13"/>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1" name="Arc 115"/>
            <p:cNvSpPr>
              <a:spLocks/>
            </p:cNvSpPr>
            <p:nvPr/>
          </p:nvSpPr>
          <p:spPr bwMode="auto">
            <a:xfrm rot="540000">
              <a:off x="4416425" y="3441700"/>
              <a:ext cx="354013" cy="3460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2" name="Text Box 116"/>
            <p:cNvSpPr txBox="1">
              <a:spLocks noChangeArrowheads="1"/>
            </p:cNvSpPr>
            <p:nvPr/>
          </p:nvSpPr>
          <p:spPr bwMode="auto">
            <a:xfrm>
              <a:off x="5973760" y="3198812"/>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smtClean="0">
                  <a:latin typeface="+mj-ea"/>
                  <a:ea typeface="+mj-ea"/>
                </a:rPr>
                <a:t>包层（</a:t>
              </a:r>
              <a:r>
                <a:rPr kumimoji="1" lang="zh-CN" altLang="en-US" dirty="0">
                  <a:latin typeface="+mj-ea"/>
                  <a:ea typeface="+mj-ea"/>
                </a:rPr>
                <a:t>低折射率的媒体）</a:t>
              </a:r>
            </a:p>
          </p:txBody>
        </p:sp>
        <p:sp>
          <p:nvSpPr>
            <p:cNvPr id="113" name="Line 117"/>
            <p:cNvSpPr>
              <a:spLocks noChangeShapeType="1"/>
            </p:cNvSpPr>
            <p:nvPr/>
          </p:nvSpPr>
          <p:spPr bwMode="auto">
            <a:xfrm flipH="1">
              <a:off x="5202235" y="4233069"/>
              <a:ext cx="771525" cy="6738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4" name="Text Box 118"/>
            <p:cNvSpPr txBox="1">
              <a:spLocks noChangeArrowheads="1"/>
            </p:cNvSpPr>
            <p:nvPr/>
          </p:nvSpPr>
          <p:spPr bwMode="auto">
            <a:xfrm>
              <a:off x="5977781" y="4045908"/>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smtClean="0">
                  <a:latin typeface="+mj-ea"/>
                  <a:ea typeface="+mj-ea"/>
                </a:rPr>
                <a:t>包层（</a:t>
              </a:r>
              <a:r>
                <a:rPr kumimoji="1" lang="zh-CN" altLang="en-US" dirty="0">
                  <a:latin typeface="+mj-ea"/>
                  <a:ea typeface="+mj-ea"/>
                </a:rPr>
                <a:t>低折射率的媒体）</a:t>
              </a:r>
            </a:p>
          </p:txBody>
        </p:sp>
        <p:sp>
          <p:nvSpPr>
            <p:cNvPr id="115" name="Text Box 119"/>
            <p:cNvSpPr txBox="1">
              <a:spLocks noChangeArrowheads="1"/>
            </p:cNvSpPr>
            <p:nvPr/>
          </p:nvSpPr>
          <p:spPr bwMode="auto">
            <a:xfrm>
              <a:off x="5977781" y="3624644"/>
              <a:ext cx="3179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smtClean="0">
                  <a:latin typeface="+mj-ea"/>
                  <a:ea typeface="+mj-ea"/>
                </a:rPr>
                <a:t>纤芯（</a:t>
              </a:r>
              <a:r>
                <a:rPr kumimoji="1" lang="zh-CN" altLang="en-US" dirty="0">
                  <a:latin typeface="+mj-ea"/>
                  <a:ea typeface="+mj-ea"/>
                </a:rPr>
                <a:t>高折射率的媒体）            </a:t>
              </a:r>
            </a:p>
          </p:txBody>
        </p:sp>
        <p:sp>
          <p:nvSpPr>
            <p:cNvPr id="116" name="AutoShape 120"/>
            <p:cNvSpPr>
              <a:spLocks noChangeArrowheads="1"/>
            </p:cNvSpPr>
            <p:nvPr/>
          </p:nvSpPr>
          <p:spPr bwMode="auto">
            <a:xfrm rot="5400000">
              <a:off x="15082" y="3488531"/>
              <a:ext cx="1885950" cy="1306513"/>
            </a:xfrm>
            <a:prstGeom prst="can">
              <a:avLst>
                <a:gd name="adj" fmla="val 29815"/>
              </a:avLst>
            </a:prstGeom>
            <a:gradFill rotWithShape="1">
              <a:gsLst>
                <a:gs pos="0">
                  <a:srgbClr val="66FFFF">
                    <a:gamma/>
                    <a:shade val="46275"/>
                    <a:invGamma/>
                  </a:srgbClr>
                </a:gs>
                <a:gs pos="50000">
                  <a:srgbClr val="66FFFF"/>
                </a:gs>
                <a:gs pos="100000">
                  <a:srgbClr val="66FFFF">
                    <a:gamma/>
                    <a:shade val="46275"/>
                    <a:invGamma/>
                  </a:srgbClr>
                </a:gs>
              </a:gsLst>
              <a:lin ang="0" scaled="1"/>
            </a:gra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7" name="AutoShape 121"/>
            <p:cNvSpPr>
              <a:spLocks noChangeArrowheads="1"/>
            </p:cNvSpPr>
            <p:nvPr/>
          </p:nvSpPr>
          <p:spPr bwMode="auto">
            <a:xfrm rot="5400000">
              <a:off x="1241425" y="3841750"/>
              <a:ext cx="901700" cy="654050"/>
            </a:xfrm>
            <a:prstGeom prst="can">
              <a:avLst>
                <a:gd name="adj" fmla="val 27343"/>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8" name="Text Box 122"/>
            <p:cNvSpPr txBox="1">
              <a:spLocks noChangeArrowheads="1"/>
            </p:cNvSpPr>
            <p:nvPr/>
          </p:nvSpPr>
          <p:spPr bwMode="auto">
            <a:xfrm>
              <a:off x="712069" y="245959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包层</a:t>
              </a:r>
            </a:p>
          </p:txBody>
        </p:sp>
        <p:sp>
          <p:nvSpPr>
            <p:cNvPr id="119" name="Line 123"/>
            <p:cNvSpPr>
              <a:spLocks noChangeShapeType="1"/>
            </p:cNvSpPr>
            <p:nvPr/>
          </p:nvSpPr>
          <p:spPr bwMode="auto">
            <a:xfrm flipH="1">
              <a:off x="1039813" y="2828925"/>
              <a:ext cx="3175" cy="655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0" name="Text Box 124"/>
            <p:cNvSpPr txBox="1">
              <a:spLocks noChangeArrowheads="1"/>
            </p:cNvSpPr>
            <p:nvPr/>
          </p:nvSpPr>
          <p:spPr bwMode="auto">
            <a:xfrm>
              <a:off x="1547863" y="2749764"/>
              <a:ext cx="696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纤芯</a:t>
              </a:r>
            </a:p>
          </p:txBody>
        </p:sp>
        <p:sp>
          <p:nvSpPr>
            <p:cNvPr id="121" name="Line 125"/>
            <p:cNvSpPr>
              <a:spLocks noChangeShapeType="1"/>
            </p:cNvSpPr>
            <p:nvPr/>
          </p:nvSpPr>
          <p:spPr bwMode="auto">
            <a:xfrm flipH="1">
              <a:off x="1606550" y="3048000"/>
              <a:ext cx="249238" cy="874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Tree>
    <p:extLst>
      <p:ext uri="{BB962C8B-B14F-4D97-AF65-F5344CB8AC3E}">
        <p14:creationId xmlns:p14="http://schemas.microsoft.com/office/powerpoint/2010/main" val="419273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光纤的工作原理</a:t>
            </a:r>
            <a:endParaRPr lang="zh-CN" altLang="en-US" sz="2000" kern="0" dirty="0">
              <a:solidFill>
                <a:srgbClr val="FF0000"/>
              </a:solidFill>
            </a:endParaRPr>
          </a:p>
        </p:txBody>
      </p:sp>
      <p:grpSp>
        <p:nvGrpSpPr>
          <p:cNvPr id="3" name="组合 2"/>
          <p:cNvGrpSpPr/>
          <p:nvPr/>
        </p:nvGrpSpPr>
        <p:grpSpPr>
          <a:xfrm>
            <a:off x="400179" y="2189124"/>
            <a:ext cx="7592834" cy="1816139"/>
            <a:chOff x="400179" y="2189124"/>
            <a:chExt cx="7592834" cy="1816139"/>
          </a:xfrm>
        </p:grpSpPr>
        <p:sp>
          <p:nvSpPr>
            <p:cNvPr id="49" name="Rectangle 3"/>
            <p:cNvSpPr>
              <a:spLocks noChangeArrowheads="1"/>
            </p:cNvSpPr>
            <p:nvPr/>
          </p:nvSpPr>
          <p:spPr bwMode="auto">
            <a:xfrm>
              <a:off x="2914601" y="3170238"/>
              <a:ext cx="4891087" cy="2444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0" name="Rectangle 4"/>
            <p:cNvSpPr>
              <a:spLocks noChangeArrowheads="1"/>
            </p:cNvSpPr>
            <p:nvPr/>
          </p:nvSpPr>
          <p:spPr bwMode="auto">
            <a:xfrm>
              <a:off x="2914601" y="3414713"/>
              <a:ext cx="4891087" cy="3444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1" name="Rectangle 5"/>
            <p:cNvSpPr>
              <a:spLocks noChangeArrowheads="1"/>
            </p:cNvSpPr>
            <p:nvPr/>
          </p:nvSpPr>
          <p:spPr bwMode="auto">
            <a:xfrm>
              <a:off x="2914601" y="3759200"/>
              <a:ext cx="4891087" cy="246063"/>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2" name="AutoShape 6"/>
            <p:cNvSpPr>
              <a:spLocks noChangeArrowheads="1"/>
            </p:cNvSpPr>
            <p:nvPr/>
          </p:nvSpPr>
          <p:spPr bwMode="auto">
            <a:xfrm rot="5400000">
              <a:off x="1627138" y="3152776"/>
              <a:ext cx="835025" cy="869950"/>
            </a:xfrm>
            <a:prstGeom prst="can">
              <a:avLst>
                <a:gd name="adj" fmla="val 26046"/>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3" name="AutoShape 7"/>
            <p:cNvSpPr>
              <a:spLocks noChangeArrowheads="1"/>
            </p:cNvSpPr>
            <p:nvPr/>
          </p:nvSpPr>
          <p:spPr bwMode="auto">
            <a:xfrm rot="5400000">
              <a:off x="2361357" y="3369469"/>
              <a:ext cx="344487" cy="434975"/>
            </a:xfrm>
            <a:prstGeom prst="can">
              <a:avLst>
                <a:gd name="adj" fmla="val 207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54" name="Group 8"/>
            <p:cNvGrpSpPr>
              <a:grpSpLocks/>
            </p:cNvGrpSpPr>
            <p:nvPr/>
          </p:nvGrpSpPr>
          <p:grpSpPr bwMode="auto">
            <a:xfrm>
              <a:off x="2914601" y="3170238"/>
              <a:ext cx="4891087" cy="835025"/>
              <a:chOff x="912" y="912"/>
              <a:chExt cx="4608" cy="816"/>
            </a:xfrm>
          </p:grpSpPr>
          <p:sp>
            <p:nvSpPr>
              <p:cNvPr id="55" name="Line 9"/>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6" name="Line 10"/>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7" name="Line 11"/>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8" name="Line 12"/>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grpSp>
        <p:sp>
          <p:nvSpPr>
            <p:cNvPr id="59" name="Line 13"/>
            <p:cNvSpPr>
              <a:spLocks noChangeShapeType="1"/>
            </p:cNvSpPr>
            <p:nvPr/>
          </p:nvSpPr>
          <p:spPr bwMode="auto">
            <a:xfrm>
              <a:off x="2816176" y="3584575"/>
              <a:ext cx="5176837" cy="3175"/>
            </a:xfrm>
            <a:prstGeom prst="line">
              <a:avLst/>
            </a:prstGeom>
            <a:noFill/>
            <a:ln w="19050">
              <a:solidFill>
                <a:srgbClr val="333399"/>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0" name="Text Box 14"/>
            <p:cNvSpPr txBox="1">
              <a:spLocks noChangeArrowheads="1"/>
            </p:cNvSpPr>
            <p:nvPr/>
          </p:nvSpPr>
          <p:spPr bwMode="auto">
            <a:xfrm>
              <a:off x="2162363"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高</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纤芯</a:t>
              </a:r>
              <a:r>
                <a:rPr kumimoji="1" lang="en-US" altLang="zh-CN" dirty="0">
                  <a:latin typeface="+mj-ea"/>
                  <a:ea typeface="+mj-ea"/>
                </a:rPr>
                <a:t>)</a:t>
              </a:r>
            </a:p>
          </p:txBody>
        </p:sp>
        <p:sp>
          <p:nvSpPr>
            <p:cNvPr id="61" name="Text Box 15"/>
            <p:cNvSpPr txBox="1">
              <a:spLocks noChangeArrowheads="1"/>
            </p:cNvSpPr>
            <p:nvPr/>
          </p:nvSpPr>
          <p:spPr bwMode="auto">
            <a:xfrm>
              <a:off x="400179"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低</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包层</a:t>
              </a:r>
              <a:r>
                <a:rPr kumimoji="1" lang="en-US" altLang="zh-CN" dirty="0">
                  <a:latin typeface="+mj-ea"/>
                  <a:ea typeface="+mj-ea"/>
                </a:rPr>
                <a:t>)</a:t>
              </a:r>
            </a:p>
          </p:txBody>
        </p:sp>
        <p:sp>
          <p:nvSpPr>
            <p:cNvPr id="62" name="Line 16"/>
            <p:cNvSpPr>
              <a:spLocks noChangeShapeType="1"/>
            </p:cNvSpPr>
            <p:nvPr/>
          </p:nvSpPr>
          <p:spPr bwMode="auto">
            <a:xfrm flipH="1">
              <a:off x="2587576" y="2636838"/>
              <a:ext cx="163512"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3" name="Line 17"/>
            <p:cNvSpPr>
              <a:spLocks noChangeShapeType="1"/>
            </p:cNvSpPr>
            <p:nvPr/>
          </p:nvSpPr>
          <p:spPr bwMode="auto">
            <a:xfrm>
              <a:off x="1655713" y="2636838"/>
              <a:ext cx="388938"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4" name="Text Box 18"/>
            <p:cNvSpPr txBox="1">
              <a:spLocks noChangeArrowheads="1"/>
            </p:cNvSpPr>
            <p:nvPr/>
          </p:nvSpPr>
          <p:spPr bwMode="auto">
            <a:xfrm>
              <a:off x="3452321" y="277620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光线在纤芯中传输的方式是不断地全反射</a:t>
              </a:r>
            </a:p>
          </p:txBody>
        </p:sp>
        <p:sp>
          <p:nvSpPr>
            <p:cNvPr id="65" name="Freeform 19"/>
            <p:cNvSpPr>
              <a:spLocks/>
            </p:cNvSpPr>
            <p:nvPr/>
          </p:nvSpPr>
          <p:spPr bwMode="auto">
            <a:xfrm>
              <a:off x="2941588" y="3414713"/>
              <a:ext cx="4870450" cy="344487"/>
            </a:xfrm>
            <a:custGeom>
              <a:avLst/>
              <a:gdLst>
                <a:gd name="T0" fmla="*/ 0 w 4302"/>
                <a:gd name="T1" fmla="*/ 108 h 336"/>
                <a:gd name="T2" fmla="*/ 384 w 4302"/>
                <a:gd name="T3" fmla="*/ 0 h 336"/>
                <a:gd name="T4" fmla="*/ 1560 w 4302"/>
                <a:gd name="T5" fmla="*/ 336 h 336"/>
                <a:gd name="T6" fmla="*/ 2742 w 4302"/>
                <a:gd name="T7" fmla="*/ 0 h 336"/>
                <a:gd name="T8" fmla="*/ 3918 w 4302"/>
                <a:gd name="T9" fmla="*/ 330 h 336"/>
                <a:gd name="T10" fmla="*/ 4302 w 4302"/>
                <a:gd name="T11" fmla="*/ 204 h 336"/>
              </a:gdLst>
              <a:ahLst/>
              <a:cxnLst>
                <a:cxn ang="0">
                  <a:pos x="T0" y="T1"/>
                </a:cxn>
                <a:cxn ang="0">
                  <a:pos x="T2" y="T3"/>
                </a:cxn>
                <a:cxn ang="0">
                  <a:pos x="T4" y="T5"/>
                </a:cxn>
                <a:cxn ang="0">
                  <a:pos x="T6" y="T7"/>
                </a:cxn>
                <a:cxn ang="0">
                  <a:pos x="T8" y="T9"/>
                </a:cxn>
                <a:cxn ang="0">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926921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多模光纤的工作原理</a:t>
            </a:r>
            <a:endParaRPr lang="zh-CN" altLang="en-US" sz="2000" kern="0" dirty="0">
              <a:solidFill>
                <a:srgbClr val="FF0000"/>
              </a:solidFill>
            </a:endParaRPr>
          </a:p>
        </p:txBody>
      </p:sp>
      <p:grpSp>
        <p:nvGrpSpPr>
          <p:cNvPr id="24" name="Group 2"/>
          <p:cNvGrpSpPr>
            <a:grpSpLocks/>
          </p:cNvGrpSpPr>
          <p:nvPr/>
        </p:nvGrpSpPr>
        <p:grpSpPr bwMode="auto">
          <a:xfrm>
            <a:off x="395066" y="3702863"/>
            <a:ext cx="8425406" cy="1170861"/>
            <a:chOff x="90" y="2905"/>
            <a:chExt cx="5620" cy="781"/>
          </a:xfrm>
        </p:grpSpPr>
        <p:grpSp>
          <p:nvGrpSpPr>
            <p:cNvPr id="25" name="Group 3"/>
            <p:cNvGrpSpPr>
              <a:grpSpLocks/>
            </p:cNvGrpSpPr>
            <p:nvPr/>
          </p:nvGrpSpPr>
          <p:grpSpPr bwMode="auto">
            <a:xfrm>
              <a:off x="682" y="3158"/>
              <a:ext cx="4476" cy="528"/>
              <a:chOff x="682" y="3072"/>
              <a:chExt cx="4476" cy="528"/>
            </a:xfrm>
          </p:grpSpPr>
          <p:sp>
            <p:nvSpPr>
              <p:cNvPr id="42" name="Rectangle 4"/>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3" name="Group 5"/>
              <p:cNvGrpSpPr>
                <a:grpSpLocks/>
              </p:cNvGrpSpPr>
              <p:nvPr/>
            </p:nvGrpSpPr>
            <p:grpSpPr bwMode="auto">
              <a:xfrm>
                <a:off x="682" y="3072"/>
                <a:ext cx="4476" cy="528"/>
                <a:chOff x="682" y="3072"/>
                <a:chExt cx="4476" cy="528"/>
              </a:xfrm>
            </p:grpSpPr>
            <p:sp>
              <p:nvSpPr>
                <p:cNvPr id="44" name="Rectangle 6"/>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Rectangle 7"/>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8"/>
                <p:cNvSpPr>
                  <a:spLocks noChangeShapeType="1"/>
                </p:cNvSpPr>
                <p:nvPr/>
              </p:nvSpPr>
              <p:spPr bwMode="auto">
                <a:xfrm>
                  <a:off x="768" y="307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7" name="Line 9"/>
                <p:cNvSpPr>
                  <a:spLocks noChangeShapeType="1"/>
                </p:cNvSpPr>
                <p:nvPr/>
              </p:nvSpPr>
              <p:spPr bwMode="auto">
                <a:xfrm>
                  <a:off x="768" y="331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8" name="Line 10"/>
                <p:cNvSpPr>
                  <a:spLocks noChangeShapeType="1"/>
                </p:cNvSpPr>
                <p:nvPr/>
              </p:nvSpPr>
              <p:spPr bwMode="auto">
                <a:xfrm>
                  <a:off x="768" y="336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6" name="Line 11"/>
                <p:cNvSpPr>
                  <a:spLocks noChangeShapeType="1"/>
                </p:cNvSpPr>
                <p:nvPr/>
              </p:nvSpPr>
              <p:spPr bwMode="auto">
                <a:xfrm>
                  <a:off x="768" y="360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7" name="Line 12"/>
                <p:cNvSpPr>
                  <a:spLocks noChangeShapeType="1"/>
                </p:cNvSpPr>
                <p:nvPr/>
              </p:nvSpPr>
              <p:spPr bwMode="auto">
                <a:xfrm>
                  <a:off x="682" y="3333"/>
                  <a:ext cx="4476" cy="3"/>
                </a:xfrm>
                <a:prstGeom prst="line">
                  <a:avLst/>
                </a:prstGeom>
                <a:noFill/>
                <a:ln w="9525">
                  <a:solidFill>
                    <a:schemeClr val="tx1"/>
                  </a:solidFill>
                  <a:prstDash val="lg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nvGrpSpPr>
            <p:cNvPr id="26" name="Group 13"/>
            <p:cNvGrpSpPr>
              <a:grpSpLocks/>
            </p:cNvGrpSpPr>
            <p:nvPr/>
          </p:nvGrpSpPr>
          <p:grpSpPr bwMode="auto">
            <a:xfrm>
              <a:off x="90" y="2905"/>
              <a:ext cx="5620" cy="753"/>
              <a:chOff x="90" y="2995"/>
              <a:chExt cx="5620" cy="753"/>
            </a:xfrm>
          </p:grpSpPr>
          <p:grpSp>
            <p:nvGrpSpPr>
              <p:cNvPr id="27" name="Group 14"/>
              <p:cNvGrpSpPr>
                <a:grpSpLocks/>
              </p:cNvGrpSpPr>
              <p:nvPr/>
            </p:nvGrpSpPr>
            <p:grpSpPr bwMode="auto">
              <a:xfrm>
                <a:off x="90" y="2995"/>
                <a:ext cx="602" cy="753"/>
                <a:chOff x="90" y="2995"/>
                <a:chExt cx="602" cy="753"/>
              </a:xfrm>
            </p:grpSpPr>
            <p:grpSp>
              <p:nvGrpSpPr>
                <p:cNvPr id="35" name="Group 15"/>
                <p:cNvGrpSpPr>
                  <a:grpSpLocks/>
                </p:cNvGrpSpPr>
                <p:nvPr/>
              </p:nvGrpSpPr>
              <p:grpSpPr bwMode="auto">
                <a:xfrm>
                  <a:off x="158" y="3220"/>
                  <a:ext cx="480" cy="528"/>
                  <a:chOff x="240" y="2448"/>
                  <a:chExt cx="480" cy="528"/>
                </a:xfrm>
              </p:grpSpPr>
              <p:grpSp>
                <p:nvGrpSpPr>
                  <p:cNvPr id="37" name="Group 16"/>
                  <p:cNvGrpSpPr>
                    <a:grpSpLocks/>
                  </p:cNvGrpSpPr>
                  <p:nvPr/>
                </p:nvGrpSpPr>
                <p:grpSpPr bwMode="auto">
                  <a:xfrm>
                    <a:off x="240" y="2448"/>
                    <a:ext cx="480" cy="528"/>
                    <a:chOff x="240" y="2448"/>
                    <a:chExt cx="672" cy="672"/>
                  </a:xfrm>
                </p:grpSpPr>
                <p:sp>
                  <p:nvSpPr>
                    <p:cNvPr id="40" name="Rectangle 17"/>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18"/>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9" name="Freeform 19"/>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6" name="Text Box 20"/>
                <p:cNvSpPr txBox="1">
                  <a:spLocks noChangeArrowheads="1"/>
                </p:cNvSpPr>
                <p:nvPr/>
              </p:nvSpPr>
              <p:spPr bwMode="auto">
                <a:xfrm>
                  <a:off x="90"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28" name="Group 21"/>
              <p:cNvGrpSpPr>
                <a:grpSpLocks/>
              </p:cNvGrpSpPr>
              <p:nvPr/>
            </p:nvGrpSpPr>
            <p:grpSpPr bwMode="auto">
              <a:xfrm>
                <a:off x="5108" y="2995"/>
                <a:ext cx="602" cy="753"/>
                <a:chOff x="5108" y="2995"/>
                <a:chExt cx="602" cy="753"/>
              </a:xfrm>
            </p:grpSpPr>
            <p:sp>
              <p:nvSpPr>
                <p:cNvPr id="29" name="Text Box 22"/>
                <p:cNvSpPr txBox="1">
                  <a:spLocks noChangeArrowheads="1"/>
                </p:cNvSpPr>
                <p:nvPr/>
              </p:nvSpPr>
              <p:spPr bwMode="auto">
                <a:xfrm>
                  <a:off x="5108"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nvGrpSpPr>
                <p:cNvPr id="30" name="Group 23"/>
                <p:cNvGrpSpPr>
                  <a:grpSpLocks/>
                </p:cNvGrpSpPr>
                <p:nvPr/>
              </p:nvGrpSpPr>
              <p:grpSpPr bwMode="auto">
                <a:xfrm>
                  <a:off x="5148" y="3220"/>
                  <a:ext cx="480" cy="528"/>
                  <a:chOff x="240" y="2448"/>
                  <a:chExt cx="480" cy="528"/>
                </a:xfrm>
              </p:grpSpPr>
              <p:grpSp>
                <p:nvGrpSpPr>
                  <p:cNvPr id="31" name="Group 24"/>
                  <p:cNvGrpSpPr>
                    <a:grpSpLocks/>
                  </p:cNvGrpSpPr>
                  <p:nvPr/>
                </p:nvGrpSpPr>
                <p:grpSpPr bwMode="auto">
                  <a:xfrm>
                    <a:off x="240" y="2448"/>
                    <a:ext cx="480" cy="528"/>
                    <a:chOff x="240" y="2448"/>
                    <a:chExt cx="672" cy="672"/>
                  </a:xfrm>
                </p:grpSpPr>
                <p:sp>
                  <p:nvSpPr>
                    <p:cNvPr id="33"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6"/>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2" name="Freeform 27"/>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grpSp>
      <p:grpSp>
        <p:nvGrpSpPr>
          <p:cNvPr id="68" name="组合 67"/>
          <p:cNvGrpSpPr/>
          <p:nvPr/>
        </p:nvGrpSpPr>
        <p:grpSpPr>
          <a:xfrm>
            <a:off x="469900" y="1705372"/>
            <a:ext cx="8317773" cy="1375601"/>
            <a:chOff x="179388" y="2484439"/>
            <a:chExt cx="8850313" cy="1463674"/>
          </a:xfrm>
        </p:grpSpPr>
        <p:sp>
          <p:nvSpPr>
            <p:cNvPr id="69" name="Freeform 30"/>
            <p:cNvSpPr>
              <a:spLocks/>
            </p:cNvSpPr>
            <p:nvPr/>
          </p:nvSpPr>
          <p:spPr bwMode="auto">
            <a:xfrm>
              <a:off x="1295400" y="3025775"/>
              <a:ext cx="6762750" cy="533400"/>
            </a:xfrm>
            <a:custGeom>
              <a:avLst/>
              <a:gdLst>
                <a:gd name="T0" fmla="*/ 0 w 4260"/>
                <a:gd name="T1" fmla="*/ 150 h 336"/>
                <a:gd name="T2" fmla="*/ 666 w 4260"/>
                <a:gd name="T3" fmla="*/ 0 h 336"/>
                <a:gd name="T4" fmla="*/ 2310 w 4260"/>
                <a:gd name="T5" fmla="*/ 336 h 336"/>
                <a:gd name="T6" fmla="*/ 3936 w 4260"/>
                <a:gd name="T7" fmla="*/ 0 h 336"/>
                <a:gd name="T8" fmla="*/ 4260 w 4260"/>
                <a:gd name="T9" fmla="*/ 72 h 336"/>
              </a:gdLst>
              <a:ahLst/>
              <a:cxnLst>
                <a:cxn ang="0">
                  <a:pos x="T0" y="T1"/>
                </a:cxn>
                <a:cxn ang="0">
                  <a:pos x="T2" y="T3"/>
                </a:cxn>
                <a:cxn ang="0">
                  <a:pos x="T4" y="T5"/>
                </a:cxn>
                <a:cxn ang="0">
                  <a:pos x="T6" y="T7"/>
                </a:cxn>
                <a:cxn ang="0">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Rectangle 31"/>
            <p:cNvSpPr>
              <a:spLocks noChangeArrowheads="1"/>
            </p:cNvSpPr>
            <p:nvPr/>
          </p:nvSpPr>
          <p:spPr bwMode="auto">
            <a:xfrm>
              <a:off x="1187450" y="2654300"/>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2"/>
            <p:cNvSpPr>
              <a:spLocks noChangeArrowheads="1"/>
            </p:cNvSpPr>
            <p:nvPr/>
          </p:nvSpPr>
          <p:spPr bwMode="auto">
            <a:xfrm>
              <a:off x="1203325" y="3567113"/>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2" name="Group 33"/>
            <p:cNvGrpSpPr>
              <a:grpSpLocks/>
            </p:cNvGrpSpPr>
            <p:nvPr/>
          </p:nvGrpSpPr>
          <p:grpSpPr bwMode="auto">
            <a:xfrm>
              <a:off x="1203325" y="2652713"/>
              <a:ext cx="6858000" cy="1295400"/>
              <a:chOff x="912" y="912"/>
              <a:chExt cx="4608" cy="816"/>
            </a:xfrm>
          </p:grpSpPr>
          <p:sp>
            <p:nvSpPr>
              <p:cNvPr id="86" name="Line 34"/>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7" name="Line 35"/>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8" name="Line 36"/>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9" name="Line 37"/>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73" name="Line 38"/>
            <p:cNvSpPr>
              <a:spLocks noChangeShapeType="1"/>
            </p:cNvSpPr>
            <p:nvPr/>
          </p:nvSpPr>
          <p:spPr bwMode="auto">
            <a:xfrm>
              <a:off x="1066800" y="3295650"/>
              <a:ext cx="7105650" cy="476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nvGrpSpPr>
            <p:cNvPr id="74" name="Group 39"/>
            <p:cNvGrpSpPr>
              <a:grpSpLocks/>
            </p:cNvGrpSpPr>
            <p:nvPr/>
          </p:nvGrpSpPr>
          <p:grpSpPr bwMode="auto">
            <a:xfrm>
              <a:off x="179388" y="2484439"/>
              <a:ext cx="8850313" cy="1301751"/>
              <a:chOff x="113" y="1328"/>
              <a:chExt cx="5575" cy="820"/>
            </a:xfrm>
          </p:grpSpPr>
          <p:grpSp>
            <p:nvGrpSpPr>
              <p:cNvPr id="76" name="Group 40"/>
              <p:cNvGrpSpPr>
                <a:grpSpLocks/>
              </p:cNvGrpSpPr>
              <p:nvPr/>
            </p:nvGrpSpPr>
            <p:grpSpPr bwMode="auto">
              <a:xfrm>
                <a:off x="113" y="1333"/>
                <a:ext cx="605" cy="773"/>
                <a:chOff x="113" y="1333"/>
                <a:chExt cx="605" cy="773"/>
              </a:xfrm>
            </p:grpSpPr>
            <p:sp>
              <p:nvSpPr>
                <p:cNvPr id="82" name="Rectangle 41"/>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42"/>
                <p:cNvSpPr>
                  <a:spLocks noChangeShapeType="1"/>
                </p:cNvSpPr>
                <p:nvPr/>
              </p:nvSpPr>
              <p:spPr bwMode="auto">
                <a:xfrm>
                  <a:off x="417"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4" name="Freeform 43"/>
                <p:cNvSpPr>
                  <a:spLocks/>
                </p:cNvSpPr>
                <p:nvPr/>
              </p:nvSpPr>
              <p:spPr bwMode="auto">
                <a:xfrm>
                  <a:off x="177" y="158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5" name="Text Box 44"/>
                <p:cNvSpPr txBox="1">
                  <a:spLocks noChangeArrowheads="1"/>
                </p:cNvSpPr>
                <p:nvPr/>
              </p:nvSpPr>
              <p:spPr bwMode="auto">
                <a:xfrm>
                  <a:off x="113" y="1333"/>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77" name="Group 45"/>
              <p:cNvGrpSpPr>
                <a:grpSpLocks/>
              </p:cNvGrpSpPr>
              <p:nvPr/>
            </p:nvGrpSpPr>
            <p:grpSpPr bwMode="auto">
              <a:xfrm>
                <a:off x="5083" y="1328"/>
                <a:ext cx="605" cy="820"/>
                <a:chOff x="5083" y="1328"/>
                <a:chExt cx="605" cy="820"/>
              </a:xfrm>
            </p:grpSpPr>
            <p:sp>
              <p:nvSpPr>
                <p:cNvPr id="78" name="Rectangle 46"/>
                <p:cNvSpPr>
                  <a:spLocks noChangeArrowheads="1"/>
                </p:cNvSpPr>
                <p:nvPr/>
              </p:nvSpPr>
              <p:spPr bwMode="auto">
                <a:xfrm>
                  <a:off x="5137" y="1620"/>
                  <a:ext cx="476"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47"/>
                <p:cNvSpPr>
                  <a:spLocks noChangeShapeType="1"/>
                </p:cNvSpPr>
                <p:nvPr/>
              </p:nvSpPr>
              <p:spPr bwMode="auto">
                <a:xfrm>
                  <a:off x="5372" y="1620"/>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0" name="Freeform 48"/>
                <p:cNvSpPr>
                  <a:spLocks/>
                </p:cNvSpPr>
                <p:nvPr/>
              </p:nvSpPr>
              <p:spPr bwMode="auto">
                <a:xfrm>
                  <a:off x="5133" y="1733"/>
                  <a:ext cx="480" cy="222"/>
                </a:xfrm>
                <a:custGeom>
                  <a:avLst/>
                  <a:gdLst>
                    <a:gd name="T0" fmla="*/ 0 w 678"/>
                    <a:gd name="T1" fmla="*/ 280 h 283"/>
                    <a:gd name="T2" fmla="*/ 87 w 678"/>
                    <a:gd name="T3" fmla="*/ 244 h 283"/>
                    <a:gd name="T4" fmla="*/ 150 w 678"/>
                    <a:gd name="T5" fmla="*/ 193 h 283"/>
                    <a:gd name="T6" fmla="*/ 201 w 678"/>
                    <a:gd name="T7" fmla="*/ 130 h 283"/>
                    <a:gd name="T8" fmla="*/ 258 w 678"/>
                    <a:gd name="T9" fmla="*/ 43 h 283"/>
                    <a:gd name="T10" fmla="*/ 339 w 678"/>
                    <a:gd name="T11" fmla="*/ 1 h 283"/>
                    <a:gd name="T12" fmla="*/ 426 w 678"/>
                    <a:gd name="T13" fmla="*/ 37 h 283"/>
                    <a:gd name="T14" fmla="*/ 492 w 678"/>
                    <a:gd name="T15" fmla="*/ 139 h 283"/>
                    <a:gd name="T16" fmla="*/ 528 w 678"/>
                    <a:gd name="T17" fmla="*/ 190 h 283"/>
                    <a:gd name="T18" fmla="*/ 591 w 678"/>
                    <a:gd name="T19" fmla="*/ 238 h 283"/>
                    <a:gd name="T20" fmla="*/ 678 w 678"/>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1" name="Text Box 49"/>
                <p:cNvSpPr txBox="1">
                  <a:spLocks noChangeArrowheads="1"/>
                </p:cNvSpPr>
                <p:nvPr/>
              </p:nvSpPr>
              <p:spPr bwMode="auto">
                <a:xfrm>
                  <a:off x="5083" y="1328"/>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grpSp>
        <p:sp>
          <p:nvSpPr>
            <p:cNvPr id="75" name="Freeform 51"/>
            <p:cNvSpPr>
              <a:spLocks/>
            </p:cNvSpPr>
            <p:nvPr/>
          </p:nvSpPr>
          <p:spPr bwMode="auto">
            <a:xfrm>
              <a:off x="1187450" y="3025775"/>
              <a:ext cx="6851650" cy="523875"/>
            </a:xfrm>
            <a:custGeom>
              <a:avLst/>
              <a:gdLst>
                <a:gd name="T0" fmla="*/ 0 w 4316"/>
                <a:gd name="T1" fmla="*/ 128 h 330"/>
                <a:gd name="T2" fmla="*/ 434 w 4316"/>
                <a:gd name="T3" fmla="*/ 0 h 330"/>
                <a:gd name="T4" fmla="*/ 1586 w 4316"/>
                <a:gd name="T5" fmla="*/ 330 h 330"/>
                <a:gd name="T6" fmla="*/ 2738 w 4316"/>
                <a:gd name="T7" fmla="*/ 0 h 330"/>
                <a:gd name="T8" fmla="*/ 3944 w 4316"/>
                <a:gd name="T9" fmla="*/ 330 h 330"/>
                <a:gd name="T10" fmla="*/ 4316 w 4316"/>
                <a:gd name="T11" fmla="*/ 204 h 330"/>
              </a:gdLst>
              <a:ahLst/>
              <a:cxnLst>
                <a:cxn ang="0">
                  <a:pos x="T0" y="T1"/>
                </a:cxn>
                <a:cxn ang="0">
                  <a:pos x="T2" y="T3"/>
                </a:cxn>
                <a:cxn ang="0">
                  <a:pos x="T4" y="T5"/>
                </a:cxn>
                <a:cxn ang="0">
                  <a:pos x="T6" y="T7"/>
                </a:cxn>
                <a:cxn ang="0">
                  <a:pos x="T8" y="T9"/>
                </a:cxn>
                <a:cxn ang="0">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90" name="Rectangle 2"/>
          <p:cNvSpPr txBox="1">
            <a:spLocks noChangeArrowheads="1"/>
          </p:cNvSpPr>
          <p:nvPr/>
        </p:nvSpPr>
        <p:spPr bwMode="auto">
          <a:xfrm>
            <a:off x="2914601" y="3481356"/>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a:solidFill>
                  <a:srgbClr val="FF0000"/>
                </a:solidFill>
              </a:rPr>
              <a:t>单</a:t>
            </a:r>
            <a:r>
              <a:rPr lang="zh-CN" altLang="en-US" sz="2000" kern="0" dirty="0" smtClean="0">
                <a:solidFill>
                  <a:srgbClr val="FF0000"/>
                </a:solidFill>
              </a:rPr>
              <a:t>模光纤的工作原理</a:t>
            </a:r>
            <a:endParaRPr lang="zh-CN" altLang="en-US" sz="2000" kern="0" dirty="0">
              <a:solidFill>
                <a:srgbClr val="FF0000"/>
              </a:solidFill>
            </a:endParaRPr>
          </a:p>
        </p:txBody>
      </p:sp>
      <p:sp>
        <p:nvSpPr>
          <p:cNvPr id="91" name="Line 50"/>
          <p:cNvSpPr>
            <a:spLocks noChangeShapeType="1"/>
          </p:cNvSpPr>
          <p:nvPr/>
        </p:nvSpPr>
        <p:spPr bwMode="auto">
          <a:xfrm flipV="1">
            <a:off x="1406042" y="4477940"/>
            <a:ext cx="655955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40678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wipe(left)">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光纤剖面的示意图</a:t>
            </a:r>
            <a:endParaRPr lang="zh-CN" altLang="en-US" sz="2000" kern="0" dirty="0">
              <a:solidFill>
                <a:srgbClr val="FF0000"/>
              </a:solidFill>
            </a:endParaRPr>
          </a:p>
        </p:txBody>
      </p:sp>
      <p:pic>
        <p:nvPicPr>
          <p:cNvPr id="19458" name="Picture 2" descr="http://a4.att.hudong.com/16/74/01300000168780121491743303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6" y="2097410"/>
            <a:ext cx="4000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age.cn.made-in-china.com/2f0j01VBiEKrnynhpH/%E5%AE%A4%E5%A4%96%E5%85%89%E7%BC%86.jpg"/>
          <p:cNvPicPr>
            <a:picLocks noChangeAspect="1" noChangeArrowheads="1"/>
          </p:cNvPicPr>
          <p:nvPr/>
        </p:nvPicPr>
        <p:blipFill rotWithShape="1">
          <a:blip r:embed="rId3">
            <a:extLst>
              <a:ext uri="{28A0092B-C50C-407E-A947-70E740481C1C}">
                <a14:useLocalDpi xmlns:a14="http://schemas.microsoft.com/office/drawing/2010/main" val="0"/>
              </a:ext>
            </a:extLst>
          </a:blip>
          <a:srcRect r="4410"/>
          <a:stretch/>
        </p:blipFill>
        <p:spPr bwMode="auto">
          <a:xfrm>
            <a:off x="4635946" y="1829003"/>
            <a:ext cx="4508054" cy="388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15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光纤现在广泛应用在因特网、电信网和有线电视网的主干网络中，因为它提供了很好的带宽，而且性价比很高。</a:t>
            </a:r>
            <a:endParaRPr lang="en-US" altLang="zh-CN" dirty="0" smtClean="0"/>
          </a:p>
          <a:p>
            <a:r>
              <a:rPr lang="zh-CN" altLang="en-US" dirty="0" smtClean="0"/>
              <a:t>在高速局域网中，通常也采用光纤作为传输介质。例如</a:t>
            </a:r>
            <a:r>
              <a:rPr lang="en-US" altLang="zh-CN" dirty="0" smtClean="0"/>
              <a:t>FC-SAN</a:t>
            </a:r>
            <a:r>
              <a:rPr lang="zh-CN" altLang="en-US" dirty="0" smtClean="0"/>
              <a:t>的网络中。</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5431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在引导型传输媒体中，除了双绞线、同轴电缆、光缆之外，还有一种曾广泛应用的</a:t>
            </a:r>
            <a:r>
              <a:rPr lang="zh-CN" altLang="en-US" u="sng" dirty="0" smtClean="0">
                <a:solidFill>
                  <a:srgbClr val="FF0000"/>
                </a:solidFill>
              </a:rPr>
              <a:t>架空明线</a:t>
            </a:r>
            <a:r>
              <a:rPr lang="zh-CN" altLang="en-US" dirty="0" smtClean="0"/>
              <a:t>。</a:t>
            </a:r>
            <a:endParaRPr lang="en-US" altLang="zh-CN" dirty="0" smtClean="0"/>
          </a:p>
          <a:p>
            <a:r>
              <a:rPr lang="zh-CN" altLang="en-US" dirty="0" smtClean="0"/>
              <a:t>架空明线是由</a:t>
            </a:r>
            <a:r>
              <a:rPr lang="zh-CN" altLang="en-US" dirty="0"/>
              <a:t>电杆支持架于地面上的裸导线通信线路，简称明线线路。这是一种有线电通信线路，用于传送电报、电话、传真</a:t>
            </a:r>
            <a:r>
              <a:rPr lang="zh-CN" altLang="en-US" dirty="0" smtClean="0"/>
              <a:t>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288855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架空明线的主要特点是：</a:t>
            </a:r>
            <a:endParaRPr lang="en-US" altLang="zh-CN" dirty="0" smtClean="0"/>
          </a:p>
          <a:p>
            <a:pPr lvl="1"/>
            <a:r>
              <a:rPr lang="zh-CN" altLang="en-US" dirty="0" smtClean="0"/>
              <a:t>明线</a:t>
            </a:r>
            <a:r>
              <a:rPr lang="zh-CN" altLang="en-US" dirty="0"/>
              <a:t>线路设备简单，容易架设和拆除，发生故障时较易修理，初次架设投资较少，但每一电话电路的平均建设投资则高于电缆线路</a:t>
            </a:r>
            <a:r>
              <a:rPr lang="zh-CN" altLang="en-US" dirty="0" smtClean="0"/>
              <a:t>。</a:t>
            </a:r>
            <a:endParaRPr lang="en-US" altLang="zh-CN" dirty="0" smtClean="0"/>
          </a:p>
          <a:p>
            <a:pPr lvl="1"/>
            <a:r>
              <a:rPr lang="zh-CN" altLang="en-US" dirty="0" smtClean="0"/>
              <a:t>容易</a:t>
            </a:r>
            <a:r>
              <a:rPr lang="zh-CN" altLang="en-US" dirty="0"/>
              <a:t>受天气、自然灾害和外界电磁场的影响</a:t>
            </a:r>
            <a:r>
              <a:rPr lang="zh-CN" altLang="en-US" dirty="0" smtClean="0"/>
              <a:t>。</a:t>
            </a:r>
            <a:endParaRPr lang="en-US" altLang="zh-CN" dirty="0" smtClean="0"/>
          </a:p>
          <a:p>
            <a:pPr lvl="1"/>
            <a:r>
              <a:rPr lang="zh-CN" altLang="en-US" dirty="0" smtClean="0"/>
              <a:t>容量</a:t>
            </a:r>
            <a:r>
              <a:rPr lang="zh-CN" altLang="en-US" dirty="0"/>
              <a:t>较小</a:t>
            </a:r>
            <a:r>
              <a:rPr lang="zh-CN" altLang="en-US" dirty="0" smtClean="0"/>
              <a:t>。</a:t>
            </a:r>
            <a:endParaRPr lang="en-US" altLang="zh-CN" dirty="0" smtClean="0"/>
          </a:p>
          <a:p>
            <a:pPr lvl="1"/>
            <a:r>
              <a:rPr lang="zh-CN" altLang="en-US" dirty="0" smtClean="0"/>
              <a:t>传输</a:t>
            </a:r>
            <a:r>
              <a:rPr lang="zh-CN" altLang="en-US" dirty="0"/>
              <a:t>频带窄，不能传送电视等宽频带信号</a:t>
            </a:r>
            <a:r>
              <a:rPr lang="zh-CN" altLang="en-US" dirty="0" smtClean="0"/>
              <a:t>。</a:t>
            </a:r>
            <a:endParaRPr lang="en-US" altLang="zh-CN" dirty="0" smtClean="0"/>
          </a:p>
          <a:p>
            <a:r>
              <a:rPr lang="zh-CN" altLang="en-US" dirty="0" smtClean="0"/>
              <a:t>目前很多国家已经停止了铺设架空明线。</a:t>
            </a:r>
            <a:endParaRPr lang="en-US" altLang="zh-CN" dirty="0" smtClean="0"/>
          </a:p>
          <a:p>
            <a:r>
              <a:rPr lang="zh-CN" altLang="en-US" dirty="0" smtClean="0"/>
              <a:t>目前我国在一些农村和边缘地区的通信仍使用架空明线。</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1724659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pic>
        <p:nvPicPr>
          <p:cNvPr id="29698" name="Picture 2" descr="http://d.hiphotos.baidu.com/baike/c0%3Dbaike80%2C5%2C5%2C80%2C26/sign=ea1e81ab08fa513d45a7648c5c043e9e/8cb1cb1349540923a6c577099258d109b2de9c82d158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1356"/>
            <a:ext cx="27432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news.xinhuanet.com/mil/2011-09/22/122075507_31n.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0"/>
          <a:stretch/>
        </p:blipFill>
        <p:spPr bwMode="auto">
          <a:xfrm>
            <a:off x="3354760" y="1574899"/>
            <a:ext cx="5249688" cy="342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4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数据在计算机中多采用并行传输方式。数据在通信线路上多采用串行传输方式。</a:t>
            </a:r>
            <a:endParaRPr lang="en-US" altLang="zh-CN" dirty="0" smtClean="0"/>
          </a:p>
          <a:p>
            <a:pPr>
              <a:lnSpc>
                <a:spcPct val="90000"/>
              </a:lnSpc>
            </a:pPr>
            <a:r>
              <a:rPr lang="zh-CN" altLang="en-US" dirty="0" smtClean="0"/>
              <a:t>物理层还必须要完成传输方式的转换工作。</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pic>
        <p:nvPicPr>
          <p:cNvPr id="1026" name="Picture 2" descr="http://jpk.tjdz.net/jingpinke1/dz_dpj/lilunjiaocai/c7.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7460"/>
            <a:ext cx="52673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7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地面微波系统主要用于长途电信服务，可代替同轴电缆和光纤，通过地面接力站中继。 </a:t>
            </a:r>
          </a:p>
          <a:p>
            <a:r>
              <a:rPr lang="zh-CN" altLang="en-US" dirty="0"/>
              <a:t>用于建筑物之间的点对点线路。 </a:t>
            </a:r>
          </a:p>
          <a:p>
            <a:r>
              <a:rPr lang="zh-CN" altLang="en-US" dirty="0"/>
              <a:t>常见的用于传输的频率范围为</a:t>
            </a:r>
            <a:r>
              <a:rPr lang="en-US" altLang="zh-CN" dirty="0"/>
              <a:t>2GHz</a:t>
            </a:r>
            <a:r>
              <a:rPr lang="zh-CN" altLang="en-US" dirty="0"/>
              <a:t>～</a:t>
            </a:r>
            <a:r>
              <a:rPr lang="en-US" altLang="zh-CN" dirty="0"/>
              <a:t>40GHz</a:t>
            </a:r>
            <a:r>
              <a:rPr lang="zh-CN" altLang="en-US" dirty="0"/>
              <a:t>。频率越高，可能的带宽就越宽，因此可能的数据传输速率也就越高。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3.5</a:t>
            </a:r>
            <a:r>
              <a:rPr lang="zh-CN" altLang="en-US" dirty="0" smtClean="0"/>
              <a:t>地面微波</a:t>
            </a:r>
            <a:endParaRPr lang="zh-CN" altLang="en-US" dirty="0"/>
          </a:p>
        </p:txBody>
      </p:sp>
    </p:spTree>
    <p:extLst>
      <p:ext uri="{BB962C8B-B14F-4D97-AF65-F5344CB8AC3E}">
        <p14:creationId xmlns:p14="http://schemas.microsoft.com/office/powerpoint/2010/main" val="529195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通信卫星实际上一个微波接力站，用于将两个或多个称为地球站或地面站的地面微波发送器</a:t>
            </a:r>
            <a:r>
              <a:rPr lang="en-US" altLang="zh-CN" dirty="0"/>
              <a:t>/</a:t>
            </a:r>
            <a:r>
              <a:rPr lang="zh-CN" altLang="en-US" dirty="0"/>
              <a:t>接收器连接起来。</a:t>
            </a:r>
          </a:p>
          <a:p>
            <a:r>
              <a:rPr lang="zh-CN" altLang="en-US" dirty="0"/>
              <a:t>卫星使用上下行两个频段：接收一个频段</a:t>
            </a:r>
            <a:r>
              <a:rPr lang="en-US" altLang="zh-CN" dirty="0"/>
              <a:t>(</a:t>
            </a:r>
            <a:r>
              <a:rPr lang="zh-CN" altLang="en-US" dirty="0"/>
              <a:t>上行</a:t>
            </a:r>
            <a:r>
              <a:rPr lang="en-US" altLang="zh-CN" dirty="0"/>
              <a:t>)</a:t>
            </a:r>
            <a:r>
              <a:rPr lang="zh-CN" altLang="en-US" dirty="0"/>
              <a:t>上的传输信号，放大或再生信号后，再在另一个频段</a:t>
            </a:r>
            <a:r>
              <a:rPr lang="en-US" altLang="zh-CN" dirty="0"/>
              <a:t>(</a:t>
            </a:r>
            <a:r>
              <a:rPr lang="zh-CN" altLang="en-US" dirty="0"/>
              <a:t>下行</a:t>
            </a:r>
            <a:r>
              <a:rPr lang="en-US" altLang="zh-CN" dirty="0"/>
              <a:t>)</a:t>
            </a:r>
            <a:r>
              <a:rPr lang="zh-CN" altLang="en-US" dirty="0"/>
              <a:t>上将其发送出去。 </a:t>
            </a:r>
          </a:p>
          <a:p>
            <a:r>
              <a:rPr lang="zh-CN" altLang="en-US" dirty="0"/>
              <a:t>卫星主要应用：电视广播、长途电话传输和个人用商业</a:t>
            </a:r>
            <a:r>
              <a:rPr lang="zh-CN" altLang="en-US" dirty="0" smtClean="0"/>
              <a:t>网络。</a:t>
            </a:r>
            <a:endParaRPr lang="en-US" altLang="zh-CN" dirty="0" smtClean="0"/>
          </a:p>
          <a:p>
            <a:r>
              <a:rPr lang="zh-CN" altLang="en-US" dirty="0"/>
              <a:t>卫星传输的最佳频率范围为</a:t>
            </a:r>
            <a:r>
              <a:rPr lang="en-US" altLang="zh-CN" dirty="0"/>
              <a:t>1GHz</a:t>
            </a:r>
            <a:r>
              <a:rPr lang="zh-CN" altLang="en-US" dirty="0"/>
              <a:t>～</a:t>
            </a:r>
            <a:r>
              <a:rPr lang="en-US" altLang="zh-CN" dirty="0"/>
              <a:t>10GHz</a:t>
            </a:r>
            <a:r>
              <a:rPr lang="zh-CN" altLang="en-US" dirty="0"/>
              <a:t>。</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3.6</a:t>
            </a:r>
            <a:r>
              <a:rPr lang="zh-CN" altLang="en-US" dirty="0" smtClean="0"/>
              <a:t>卫星</a:t>
            </a:r>
            <a:r>
              <a:rPr lang="zh-CN" altLang="en-US" dirty="0" smtClean="0"/>
              <a:t>微波</a:t>
            </a:r>
            <a:endParaRPr lang="zh-CN" altLang="en-US" dirty="0"/>
          </a:p>
        </p:txBody>
      </p:sp>
    </p:spTree>
    <p:extLst>
      <p:ext uri="{BB962C8B-B14F-4D97-AF65-F5344CB8AC3E}">
        <p14:creationId xmlns:p14="http://schemas.microsoft.com/office/powerpoint/2010/main" val="1047594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广播无线电波是全向性的，不要求使用碟形天线，天线也无须严格地安装到一个精确地校准位置上。</a:t>
            </a:r>
          </a:p>
          <a:p>
            <a:r>
              <a:rPr lang="zh-CN" altLang="en-US" dirty="0"/>
              <a:t>无线电波</a:t>
            </a:r>
            <a:r>
              <a:rPr lang="en-US" altLang="zh-CN" dirty="0"/>
              <a:t>(Radio) </a:t>
            </a:r>
            <a:r>
              <a:rPr lang="zh-CN" altLang="en-US" dirty="0"/>
              <a:t>是笼统术语，频率范围为</a:t>
            </a:r>
            <a:r>
              <a:rPr lang="en-US" altLang="zh-CN" dirty="0"/>
              <a:t>3KHz~300GHz</a:t>
            </a:r>
            <a:r>
              <a:rPr lang="zh-CN" altLang="en-US" dirty="0"/>
              <a:t>。</a:t>
            </a:r>
          </a:p>
          <a:p>
            <a:r>
              <a:rPr lang="zh-CN" altLang="en-US" dirty="0"/>
              <a:t>非正式术语广播无线电波</a:t>
            </a:r>
            <a:r>
              <a:rPr lang="en-US" altLang="zh-CN" dirty="0"/>
              <a:t>(broadcast radio) </a:t>
            </a:r>
            <a:r>
              <a:rPr lang="zh-CN" altLang="en-US" dirty="0"/>
              <a:t>包括</a:t>
            </a:r>
            <a:r>
              <a:rPr lang="en-US" altLang="zh-CN" dirty="0"/>
              <a:t>VHF</a:t>
            </a:r>
            <a:r>
              <a:rPr lang="zh-CN" altLang="en-US" dirty="0"/>
              <a:t>频段和部分的</a:t>
            </a:r>
            <a:r>
              <a:rPr lang="en-US" altLang="zh-CN" dirty="0"/>
              <a:t>UHF</a:t>
            </a:r>
            <a:r>
              <a:rPr lang="zh-CN" altLang="en-US" dirty="0"/>
              <a:t>频段：</a:t>
            </a:r>
            <a:r>
              <a:rPr lang="en-US" altLang="zh-CN" dirty="0"/>
              <a:t>30MHz</a:t>
            </a:r>
            <a:r>
              <a:rPr lang="zh-CN" altLang="en-US" dirty="0"/>
              <a:t>～</a:t>
            </a:r>
            <a:r>
              <a:rPr lang="en-US" altLang="zh-CN" dirty="0"/>
              <a:t>1GHz</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3.7</a:t>
            </a:r>
            <a:r>
              <a:rPr lang="zh-CN" altLang="en-US" dirty="0" smtClean="0"/>
              <a:t>广播无线电波</a:t>
            </a:r>
            <a:endParaRPr lang="zh-CN" altLang="en-US" dirty="0"/>
          </a:p>
        </p:txBody>
      </p:sp>
    </p:spTree>
    <p:extLst>
      <p:ext uri="{BB962C8B-B14F-4D97-AF65-F5344CB8AC3E}">
        <p14:creationId xmlns:p14="http://schemas.microsoft.com/office/powerpoint/2010/main" val="2257777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红外线传输不能超过视线范围，距离短</a:t>
            </a:r>
          </a:p>
          <a:p>
            <a:r>
              <a:rPr lang="zh-CN" altLang="en-US" dirty="0"/>
              <a:t>红外线传输无法穿透墙体。微波系统中遇到的安全性和干扰问题在红外线传输中都不存在。</a:t>
            </a:r>
          </a:p>
          <a:p>
            <a:r>
              <a:rPr lang="zh-CN" altLang="en-US" dirty="0"/>
              <a:t>红外线不需要频率分配许可。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3.8</a:t>
            </a:r>
            <a:r>
              <a:rPr lang="zh-CN" altLang="en-US" dirty="0" smtClean="0"/>
              <a:t>红外线</a:t>
            </a:r>
            <a:endParaRPr lang="zh-CN" altLang="en-US" dirty="0"/>
          </a:p>
        </p:txBody>
      </p:sp>
    </p:spTree>
    <p:extLst>
      <p:ext uri="{BB962C8B-B14F-4D97-AF65-F5344CB8AC3E}">
        <p14:creationId xmlns:p14="http://schemas.microsoft.com/office/powerpoint/2010/main" val="3066684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频率更高的光波，主要指非导向光波，而非用于光纤的导向光波。</a:t>
            </a:r>
          </a:p>
          <a:p>
            <a:r>
              <a:rPr lang="zh-CN" altLang="en-US" dirty="0"/>
              <a:t>提供非常高的带宽，成本也很低，相对容易安装，而且与微波不同，不要求</a:t>
            </a:r>
            <a:r>
              <a:rPr lang="en-US" altLang="zh-CN" dirty="0"/>
              <a:t>FCC</a:t>
            </a:r>
            <a:r>
              <a:rPr lang="zh-CN" altLang="en-US" dirty="0"/>
              <a:t>许可。</a:t>
            </a:r>
          </a:p>
          <a:p>
            <a:r>
              <a:rPr lang="zh-CN" altLang="en-US" dirty="0"/>
              <a:t>激光的强度</a:t>
            </a:r>
            <a:r>
              <a:rPr lang="en-US" altLang="zh-CN" dirty="0"/>
              <a:t>(</a:t>
            </a:r>
            <a:r>
              <a:rPr lang="zh-CN" altLang="en-US" dirty="0"/>
              <a:t>非常窄的一束光</a:t>
            </a:r>
            <a:r>
              <a:rPr lang="en-US" altLang="zh-CN" dirty="0"/>
              <a:t>)</a:t>
            </a:r>
            <a:r>
              <a:rPr lang="zh-CN" altLang="en-US" dirty="0"/>
              <a:t>是它的弱点，不易瞄准。</a:t>
            </a:r>
          </a:p>
          <a:p>
            <a:r>
              <a:rPr lang="zh-CN" altLang="en-US" dirty="0"/>
              <a:t>激光束不能穿透雨或者浓雾，白天太阳的热量是气流上升也会激光束产生偏差。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3.9</a:t>
            </a:r>
            <a:r>
              <a:rPr lang="zh-CN" altLang="en-US" dirty="0" smtClean="0"/>
              <a:t>光波</a:t>
            </a:r>
            <a:endParaRPr lang="zh-CN" altLang="en-US" dirty="0"/>
          </a:p>
        </p:txBody>
      </p:sp>
    </p:spTree>
    <p:extLst>
      <p:ext uri="{BB962C8B-B14F-4D97-AF65-F5344CB8AC3E}">
        <p14:creationId xmlns:p14="http://schemas.microsoft.com/office/powerpoint/2010/main" val="1583370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复用</a:t>
            </a:r>
            <a:r>
              <a:rPr lang="en-US" altLang="zh-CN" dirty="0"/>
              <a:t>(multiplexing)</a:t>
            </a:r>
            <a:r>
              <a:rPr lang="zh-CN" altLang="en-US" dirty="0"/>
              <a:t>是通信技术中的基本概念。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4" name="组合 63"/>
          <p:cNvGrpSpPr/>
          <p:nvPr/>
        </p:nvGrpSpPr>
        <p:grpSpPr>
          <a:xfrm>
            <a:off x="1331168" y="1875458"/>
            <a:ext cx="6553200" cy="3430314"/>
            <a:chOff x="1331913" y="1705372"/>
            <a:chExt cx="6553200" cy="3430314"/>
          </a:xfrm>
        </p:grpSpPr>
        <p:sp>
          <p:nvSpPr>
            <p:cNvPr id="6" name="Text Box 92"/>
            <p:cNvSpPr txBox="1">
              <a:spLocks noChangeArrowheads="1"/>
            </p:cNvSpPr>
            <p:nvPr/>
          </p:nvSpPr>
          <p:spPr bwMode="auto">
            <a:xfrm>
              <a:off x="4138613"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7" name="Text Box 93"/>
            <p:cNvSpPr txBox="1">
              <a:spLocks noChangeArrowheads="1"/>
            </p:cNvSpPr>
            <p:nvPr/>
          </p:nvSpPr>
          <p:spPr bwMode="auto">
            <a:xfrm>
              <a:off x="3838575" y="3785542"/>
              <a:ext cx="1525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400">
                  <a:latin typeface="+mj-ea"/>
                  <a:ea typeface="+mj-ea"/>
                </a:rPr>
                <a:t>(                 )</a:t>
              </a:r>
            </a:p>
          </p:txBody>
        </p:sp>
        <p:sp>
          <p:nvSpPr>
            <p:cNvPr id="8" name="Text Box 37"/>
            <p:cNvSpPr txBox="1">
              <a:spLocks noChangeArrowheads="1"/>
            </p:cNvSpPr>
            <p:nvPr/>
          </p:nvSpPr>
          <p:spPr bwMode="auto">
            <a:xfrm>
              <a:off x="4514850"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9" name="Line 38"/>
            <p:cNvSpPr>
              <a:spLocks noChangeShapeType="1"/>
            </p:cNvSpPr>
            <p:nvPr/>
          </p:nvSpPr>
          <p:spPr bwMode="auto">
            <a:xfrm>
              <a:off x="1698625" y="426020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 name="Line 39"/>
            <p:cNvSpPr>
              <a:spLocks noChangeShapeType="1"/>
            </p:cNvSpPr>
            <p:nvPr/>
          </p:nvSpPr>
          <p:spPr bwMode="auto">
            <a:xfrm>
              <a:off x="1698625" y="204668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 name="Line 40"/>
            <p:cNvSpPr>
              <a:spLocks noChangeShapeType="1"/>
            </p:cNvSpPr>
            <p:nvPr/>
          </p:nvSpPr>
          <p:spPr bwMode="auto">
            <a:xfrm>
              <a:off x="1698625" y="2540397"/>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 name="Line 41"/>
            <p:cNvSpPr>
              <a:spLocks noChangeShapeType="1"/>
            </p:cNvSpPr>
            <p:nvPr/>
          </p:nvSpPr>
          <p:spPr bwMode="auto">
            <a:xfrm>
              <a:off x="1698625" y="3034110"/>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 name="Oval 42"/>
            <p:cNvSpPr>
              <a:spLocks noChangeArrowheads="1"/>
            </p:cNvSpPr>
            <p:nvPr/>
          </p:nvSpPr>
          <p:spPr bwMode="auto">
            <a:xfrm>
              <a:off x="1331913" y="1857772"/>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14" name="Oval 43"/>
            <p:cNvSpPr>
              <a:spLocks noChangeArrowheads="1"/>
            </p:cNvSpPr>
            <p:nvPr/>
          </p:nvSpPr>
          <p:spPr bwMode="auto">
            <a:xfrm>
              <a:off x="7518400" y="1857772"/>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15" name="Oval 44"/>
            <p:cNvSpPr>
              <a:spLocks noChangeArrowheads="1"/>
            </p:cNvSpPr>
            <p:nvPr/>
          </p:nvSpPr>
          <p:spPr bwMode="auto">
            <a:xfrm>
              <a:off x="1331913" y="235148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16" name="Oval 45"/>
            <p:cNvSpPr>
              <a:spLocks noChangeArrowheads="1"/>
            </p:cNvSpPr>
            <p:nvPr/>
          </p:nvSpPr>
          <p:spPr bwMode="auto">
            <a:xfrm>
              <a:off x="7518400" y="235148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17" name="Oval 46"/>
            <p:cNvSpPr>
              <a:spLocks noChangeArrowheads="1"/>
            </p:cNvSpPr>
            <p:nvPr/>
          </p:nvSpPr>
          <p:spPr bwMode="auto">
            <a:xfrm>
              <a:off x="1331913" y="2845197"/>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18" name="Oval 47"/>
            <p:cNvSpPr>
              <a:spLocks noChangeArrowheads="1"/>
            </p:cNvSpPr>
            <p:nvPr/>
          </p:nvSpPr>
          <p:spPr bwMode="auto">
            <a:xfrm>
              <a:off x="7518400" y="2845197"/>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2</a:t>
              </a:r>
            </a:p>
          </p:txBody>
        </p:sp>
        <p:sp>
          <p:nvSpPr>
            <p:cNvPr id="19" name="Line 48"/>
            <p:cNvSpPr>
              <a:spLocks noChangeShapeType="1"/>
            </p:cNvSpPr>
            <p:nvPr/>
          </p:nvSpPr>
          <p:spPr bwMode="auto">
            <a:xfrm>
              <a:off x="2508250" y="4260205"/>
              <a:ext cx="43465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0" name="Line 49"/>
            <p:cNvSpPr>
              <a:spLocks noChangeShapeType="1"/>
            </p:cNvSpPr>
            <p:nvPr/>
          </p:nvSpPr>
          <p:spPr bwMode="auto">
            <a:xfrm>
              <a:off x="6854825" y="4336405"/>
              <a:ext cx="809625"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1" name="Line 50"/>
            <p:cNvSpPr>
              <a:spLocks noChangeShapeType="1"/>
            </p:cNvSpPr>
            <p:nvPr/>
          </p:nvSpPr>
          <p:spPr bwMode="auto">
            <a:xfrm flipH="1">
              <a:off x="6854825" y="3804592"/>
              <a:ext cx="80962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2" name="Line 51"/>
            <p:cNvSpPr>
              <a:spLocks noChangeShapeType="1"/>
            </p:cNvSpPr>
            <p:nvPr/>
          </p:nvSpPr>
          <p:spPr bwMode="auto">
            <a:xfrm flipV="1">
              <a:off x="1624013" y="4336405"/>
              <a:ext cx="811212"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3" name="Line 52"/>
            <p:cNvSpPr>
              <a:spLocks noChangeShapeType="1"/>
            </p:cNvSpPr>
            <p:nvPr/>
          </p:nvSpPr>
          <p:spPr bwMode="auto">
            <a:xfrm>
              <a:off x="1624013" y="3804592"/>
              <a:ext cx="811212"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4" name="Oval 53"/>
            <p:cNvSpPr>
              <a:spLocks noChangeArrowheads="1"/>
            </p:cNvSpPr>
            <p:nvPr/>
          </p:nvSpPr>
          <p:spPr bwMode="auto">
            <a:xfrm>
              <a:off x="1331913" y="35775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25" name="Oval 54"/>
            <p:cNvSpPr>
              <a:spLocks noChangeArrowheads="1"/>
            </p:cNvSpPr>
            <p:nvPr/>
          </p:nvSpPr>
          <p:spPr bwMode="auto">
            <a:xfrm>
              <a:off x="7518400" y="35775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26" name="Oval 55"/>
            <p:cNvSpPr>
              <a:spLocks noChangeArrowheads="1"/>
            </p:cNvSpPr>
            <p:nvPr/>
          </p:nvSpPr>
          <p:spPr bwMode="auto">
            <a:xfrm>
              <a:off x="1331913" y="40601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27" name="Oval 56"/>
            <p:cNvSpPr>
              <a:spLocks noChangeArrowheads="1"/>
            </p:cNvSpPr>
            <p:nvPr/>
          </p:nvSpPr>
          <p:spPr bwMode="auto">
            <a:xfrm>
              <a:off x="7518400" y="40601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28" name="Oval 57"/>
            <p:cNvSpPr>
              <a:spLocks noChangeArrowheads="1"/>
            </p:cNvSpPr>
            <p:nvPr/>
          </p:nvSpPr>
          <p:spPr bwMode="auto">
            <a:xfrm>
              <a:off x="1331913" y="456500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29" name="Oval 58"/>
            <p:cNvSpPr>
              <a:spLocks noChangeArrowheads="1"/>
            </p:cNvSpPr>
            <p:nvPr/>
          </p:nvSpPr>
          <p:spPr bwMode="auto">
            <a:xfrm>
              <a:off x="7518400" y="456500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dirty="0">
                  <a:latin typeface="+mj-ea"/>
                  <a:ea typeface="+mj-ea"/>
                </a:rPr>
                <a:t>C</a:t>
              </a:r>
              <a:r>
                <a:rPr lang="en-US" altLang="zh-CN" sz="1400" baseline="-25000" dirty="0">
                  <a:latin typeface="+mj-ea"/>
                  <a:ea typeface="+mj-ea"/>
                </a:rPr>
                <a:t>2</a:t>
              </a:r>
            </a:p>
          </p:txBody>
        </p:sp>
        <p:sp>
          <p:nvSpPr>
            <p:cNvPr id="30" name="Text Box 59"/>
            <p:cNvSpPr txBox="1">
              <a:spLocks noChangeArrowheads="1"/>
            </p:cNvSpPr>
            <p:nvPr/>
          </p:nvSpPr>
          <p:spPr bwMode="auto">
            <a:xfrm>
              <a:off x="3995738" y="428560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a:latin typeface="+mj-ea"/>
                  <a:ea typeface="+mj-ea"/>
                </a:rPr>
                <a:t>共享信道</a:t>
              </a:r>
            </a:p>
          </p:txBody>
        </p:sp>
        <p:sp>
          <p:nvSpPr>
            <p:cNvPr id="31" name="Text Box 60"/>
            <p:cNvSpPr txBox="1">
              <a:spLocks noChangeArrowheads="1"/>
            </p:cNvSpPr>
            <p:nvPr/>
          </p:nvSpPr>
          <p:spPr bwMode="auto">
            <a:xfrm>
              <a:off x="3708400" y="3145532"/>
              <a:ext cx="17123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(a) </a:t>
              </a:r>
              <a:r>
                <a:rPr lang="zh-CN" altLang="en-US" sz="1400" dirty="0">
                  <a:latin typeface="+mj-ea"/>
                  <a:ea typeface="+mj-ea"/>
                </a:rPr>
                <a:t>使用单独的信道</a:t>
              </a:r>
            </a:p>
          </p:txBody>
        </p:sp>
        <p:sp>
          <p:nvSpPr>
            <p:cNvPr id="32" name="Text Box 61"/>
            <p:cNvSpPr txBox="1">
              <a:spLocks noChangeArrowheads="1"/>
            </p:cNvSpPr>
            <p:nvPr/>
          </p:nvSpPr>
          <p:spPr bwMode="auto">
            <a:xfrm>
              <a:off x="3851275" y="4827909"/>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(b) </a:t>
              </a:r>
              <a:r>
                <a:rPr lang="zh-CN" altLang="en-US" sz="1400" dirty="0">
                  <a:latin typeface="+mj-ea"/>
                  <a:ea typeface="+mj-ea"/>
                </a:rPr>
                <a:t>使用共享信道</a:t>
              </a:r>
            </a:p>
          </p:txBody>
        </p:sp>
        <p:sp>
          <p:nvSpPr>
            <p:cNvPr id="33" name="Oval 62"/>
            <p:cNvSpPr>
              <a:spLocks noChangeArrowheads="1"/>
            </p:cNvSpPr>
            <p:nvPr/>
          </p:nvSpPr>
          <p:spPr bwMode="auto">
            <a:xfrm>
              <a:off x="2244725" y="4058592"/>
              <a:ext cx="661988" cy="379413"/>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a:latin typeface="+mj-ea"/>
                  <a:ea typeface="+mj-ea"/>
                </a:rPr>
                <a:t>复用</a:t>
              </a:r>
            </a:p>
          </p:txBody>
        </p:sp>
        <p:sp>
          <p:nvSpPr>
            <p:cNvPr id="34" name="Oval 63"/>
            <p:cNvSpPr>
              <a:spLocks noChangeArrowheads="1"/>
            </p:cNvSpPr>
            <p:nvPr/>
          </p:nvSpPr>
          <p:spPr bwMode="auto">
            <a:xfrm>
              <a:off x="6505575" y="4072880"/>
              <a:ext cx="661988" cy="379412"/>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dirty="0">
                  <a:latin typeface="+mj-ea"/>
                  <a:ea typeface="+mj-ea"/>
                </a:rPr>
                <a:t>分用</a:t>
              </a:r>
            </a:p>
          </p:txBody>
        </p:sp>
        <p:sp>
          <p:nvSpPr>
            <p:cNvPr id="35" name="Line 64"/>
            <p:cNvSpPr>
              <a:spLocks noChangeShapeType="1"/>
            </p:cNvSpPr>
            <p:nvPr/>
          </p:nvSpPr>
          <p:spPr bwMode="auto">
            <a:xfrm>
              <a:off x="3394075" y="1932385"/>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6" name="Line 65"/>
            <p:cNvSpPr>
              <a:spLocks noChangeShapeType="1"/>
            </p:cNvSpPr>
            <p:nvPr/>
          </p:nvSpPr>
          <p:spPr bwMode="auto">
            <a:xfrm>
              <a:off x="3394075" y="2413397"/>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7" name="Line 66"/>
            <p:cNvSpPr>
              <a:spLocks noChangeShapeType="1"/>
            </p:cNvSpPr>
            <p:nvPr/>
          </p:nvSpPr>
          <p:spPr bwMode="auto">
            <a:xfrm>
              <a:off x="3394075" y="2918222"/>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8" name="Line 67"/>
            <p:cNvSpPr>
              <a:spLocks noChangeShapeType="1"/>
            </p:cNvSpPr>
            <p:nvPr/>
          </p:nvSpPr>
          <p:spPr bwMode="auto">
            <a:xfrm>
              <a:off x="3394075" y="4133205"/>
              <a:ext cx="220662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9" name="Line 68"/>
            <p:cNvSpPr>
              <a:spLocks noChangeShapeType="1"/>
            </p:cNvSpPr>
            <p:nvPr/>
          </p:nvSpPr>
          <p:spPr bwMode="auto">
            <a:xfrm>
              <a:off x="1763713" y="42157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0" name="Line 69"/>
            <p:cNvSpPr>
              <a:spLocks noChangeShapeType="1"/>
            </p:cNvSpPr>
            <p:nvPr/>
          </p:nvSpPr>
          <p:spPr bwMode="auto">
            <a:xfrm>
              <a:off x="7148513" y="41855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1" name="Line 70"/>
            <p:cNvSpPr>
              <a:spLocks noChangeShapeType="1"/>
            </p:cNvSpPr>
            <p:nvPr/>
          </p:nvSpPr>
          <p:spPr bwMode="auto">
            <a:xfrm rot="1484370">
              <a:off x="1827213" y="39109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2" name="Line 71"/>
            <p:cNvSpPr>
              <a:spLocks noChangeShapeType="1"/>
            </p:cNvSpPr>
            <p:nvPr/>
          </p:nvSpPr>
          <p:spPr bwMode="auto">
            <a:xfrm rot="1484370">
              <a:off x="7202488" y="45284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3" name="Line 72"/>
            <p:cNvSpPr>
              <a:spLocks noChangeShapeType="1"/>
            </p:cNvSpPr>
            <p:nvPr/>
          </p:nvSpPr>
          <p:spPr bwMode="auto">
            <a:xfrm rot="19951492">
              <a:off x="1774825" y="4495155"/>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4" name="Line 73"/>
            <p:cNvSpPr>
              <a:spLocks noChangeShapeType="1"/>
            </p:cNvSpPr>
            <p:nvPr/>
          </p:nvSpPr>
          <p:spPr bwMode="auto">
            <a:xfrm rot="19951492">
              <a:off x="7070725" y="3920480"/>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5" name="Oval 74"/>
            <p:cNvSpPr>
              <a:spLocks noChangeArrowheads="1"/>
            </p:cNvSpPr>
            <p:nvPr/>
          </p:nvSpPr>
          <p:spPr bwMode="auto">
            <a:xfrm>
              <a:off x="1936750" y="3731567"/>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6" name="Oval 75"/>
            <p:cNvSpPr>
              <a:spLocks noChangeArrowheads="1"/>
            </p:cNvSpPr>
            <p:nvPr/>
          </p:nvSpPr>
          <p:spPr bwMode="auto">
            <a:xfrm>
              <a:off x="7134225" y="3780780"/>
              <a:ext cx="147638" cy="150812"/>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7" name="Rectangle 76"/>
            <p:cNvSpPr>
              <a:spLocks noChangeArrowheads="1"/>
            </p:cNvSpPr>
            <p:nvPr/>
          </p:nvSpPr>
          <p:spPr bwMode="auto">
            <a:xfrm>
              <a:off x="1857375" y="4049067"/>
              <a:ext cx="119063"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8" name="Rectangle 77"/>
            <p:cNvSpPr>
              <a:spLocks noChangeArrowheads="1"/>
            </p:cNvSpPr>
            <p:nvPr/>
          </p:nvSpPr>
          <p:spPr bwMode="auto">
            <a:xfrm>
              <a:off x="7269163" y="403636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9" name="AutoShape 78"/>
            <p:cNvSpPr>
              <a:spLocks noChangeArrowheads="1"/>
            </p:cNvSpPr>
            <p:nvPr/>
          </p:nvSpPr>
          <p:spPr bwMode="auto">
            <a:xfrm>
              <a:off x="4424363" y="2692797"/>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0" name="AutoShape 79"/>
            <p:cNvSpPr>
              <a:spLocks noChangeArrowheads="1"/>
            </p:cNvSpPr>
            <p:nvPr/>
          </p:nvSpPr>
          <p:spPr bwMode="auto">
            <a:xfrm>
              <a:off x="7310438" y="431894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1" name="Oval 80"/>
            <p:cNvSpPr>
              <a:spLocks noChangeArrowheads="1"/>
            </p:cNvSpPr>
            <p:nvPr/>
          </p:nvSpPr>
          <p:spPr bwMode="auto">
            <a:xfrm>
              <a:off x="1773238" y="1857772"/>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2" name="Oval 81"/>
            <p:cNvSpPr>
              <a:spLocks noChangeArrowheads="1"/>
            </p:cNvSpPr>
            <p:nvPr/>
          </p:nvSpPr>
          <p:spPr bwMode="auto">
            <a:xfrm>
              <a:off x="4432300" y="17053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3" name="Oval 82"/>
            <p:cNvSpPr>
              <a:spLocks noChangeArrowheads="1"/>
            </p:cNvSpPr>
            <p:nvPr/>
          </p:nvSpPr>
          <p:spPr bwMode="auto">
            <a:xfrm>
              <a:off x="7296150" y="18577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4" name="Rectangle 83"/>
            <p:cNvSpPr>
              <a:spLocks noChangeArrowheads="1"/>
            </p:cNvSpPr>
            <p:nvPr/>
          </p:nvSpPr>
          <p:spPr bwMode="auto">
            <a:xfrm>
              <a:off x="7296150" y="2387997"/>
              <a:ext cx="117475"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5" name="Rectangle 84"/>
            <p:cNvSpPr>
              <a:spLocks noChangeArrowheads="1"/>
            </p:cNvSpPr>
            <p:nvPr/>
          </p:nvSpPr>
          <p:spPr bwMode="auto">
            <a:xfrm>
              <a:off x="1773238" y="238799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6" name="Rectangle 85"/>
            <p:cNvSpPr>
              <a:spLocks noChangeArrowheads="1"/>
            </p:cNvSpPr>
            <p:nvPr/>
          </p:nvSpPr>
          <p:spPr bwMode="auto">
            <a:xfrm>
              <a:off x="4446588" y="2237185"/>
              <a:ext cx="119062" cy="122237"/>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7" name="AutoShape 86"/>
            <p:cNvSpPr>
              <a:spLocks noChangeArrowheads="1"/>
            </p:cNvSpPr>
            <p:nvPr/>
          </p:nvSpPr>
          <p:spPr bwMode="auto">
            <a:xfrm>
              <a:off x="7313613" y="2810272"/>
              <a:ext cx="165100"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8" name="AutoShape 87"/>
            <p:cNvSpPr>
              <a:spLocks noChangeArrowheads="1"/>
            </p:cNvSpPr>
            <p:nvPr/>
          </p:nvSpPr>
          <p:spPr bwMode="auto">
            <a:xfrm>
              <a:off x="1749425" y="2824560"/>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9" name="AutoShape 88"/>
            <p:cNvSpPr>
              <a:spLocks noChangeArrowheads="1"/>
            </p:cNvSpPr>
            <p:nvPr/>
          </p:nvSpPr>
          <p:spPr bwMode="auto">
            <a:xfrm>
              <a:off x="1793875" y="4334817"/>
              <a:ext cx="166688"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0" name="Oval 89"/>
            <p:cNvSpPr>
              <a:spLocks noChangeArrowheads="1"/>
            </p:cNvSpPr>
            <p:nvPr/>
          </p:nvSpPr>
          <p:spPr bwMode="auto">
            <a:xfrm>
              <a:off x="4056063" y="3904605"/>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1" name="Rectangle 90"/>
            <p:cNvSpPr>
              <a:spLocks noChangeArrowheads="1"/>
            </p:cNvSpPr>
            <p:nvPr/>
          </p:nvSpPr>
          <p:spPr bwMode="auto">
            <a:xfrm>
              <a:off x="4424363" y="3918892"/>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2" name="AutoShape 91"/>
            <p:cNvSpPr>
              <a:spLocks noChangeArrowheads="1"/>
            </p:cNvSpPr>
            <p:nvPr/>
          </p:nvSpPr>
          <p:spPr bwMode="auto">
            <a:xfrm>
              <a:off x="4773613" y="389349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Tree>
    <p:extLst>
      <p:ext uri="{BB962C8B-B14F-4D97-AF65-F5344CB8AC3E}">
        <p14:creationId xmlns:p14="http://schemas.microsoft.com/office/powerpoint/2010/main" val="2479860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频分复用 </a:t>
            </a:r>
            <a:r>
              <a:rPr lang="en-US" altLang="zh-CN" dirty="0" smtClean="0"/>
              <a:t>FDM(Frequency </a:t>
            </a:r>
            <a:r>
              <a:rPr lang="en-US" altLang="zh-CN" dirty="0"/>
              <a:t>Division Multiplexing</a:t>
            </a:r>
            <a:r>
              <a:rPr lang="en-US" altLang="zh-CN" dirty="0" smtClean="0"/>
              <a:t>)</a:t>
            </a:r>
          </a:p>
          <a:p>
            <a:pPr lvl="1"/>
            <a:r>
              <a:rPr lang="zh-CN" altLang="en-US" dirty="0"/>
              <a:t>用户在分配到一定的频带后，在通信过程中自始至终都</a:t>
            </a:r>
            <a:r>
              <a:rPr lang="zh-CN" altLang="en-US" dirty="0" smtClean="0"/>
              <a:t>占用</a:t>
            </a:r>
            <a:r>
              <a:rPr lang="zh-CN" altLang="en-US" dirty="0"/>
              <a:t>该</a:t>
            </a:r>
            <a:r>
              <a:rPr lang="zh-CN" altLang="en-US" dirty="0" smtClean="0"/>
              <a:t>频带</a:t>
            </a:r>
            <a:r>
              <a:rPr lang="zh-CN" altLang="en-US" dirty="0"/>
              <a:t>。</a:t>
            </a:r>
          </a:p>
          <a:p>
            <a:pPr lvl="1"/>
            <a:r>
              <a:rPr lang="zh-CN" altLang="en-US" dirty="0"/>
              <a:t>频分复用的所有用户在同样的时间占用不同的带宽</a:t>
            </a:r>
            <a:r>
              <a:rPr lang="zh-CN" altLang="en-US" dirty="0" smtClean="0"/>
              <a:t>资源。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3" name="组合 62"/>
          <p:cNvGrpSpPr/>
          <p:nvPr/>
        </p:nvGrpSpPr>
        <p:grpSpPr>
          <a:xfrm>
            <a:off x="1763688" y="2817580"/>
            <a:ext cx="5509762" cy="2200160"/>
            <a:chOff x="1331913" y="3357563"/>
            <a:chExt cx="7554293" cy="3016582"/>
          </a:xfrm>
        </p:grpSpPr>
        <p:sp>
          <p:nvSpPr>
            <p:cNvPr id="65" name="Line 28"/>
            <p:cNvSpPr>
              <a:spLocks noChangeShapeType="1"/>
            </p:cNvSpPr>
            <p:nvPr/>
          </p:nvSpPr>
          <p:spPr bwMode="auto">
            <a:xfrm flipV="1">
              <a:off x="2024063" y="6169025"/>
              <a:ext cx="6116637" cy="9525"/>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Text Box 29"/>
            <p:cNvSpPr txBox="1">
              <a:spLocks noChangeArrowheads="1"/>
            </p:cNvSpPr>
            <p:nvPr/>
          </p:nvSpPr>
          <p:spPr bwMode="auto">
            <a:xfrm>
              <a:off x="1331913" y="3357563"/>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频率</a:t>
              </a:r>
            </a:p>
          </p:txBody>
        </p:sp>
        <p:sp>
          <p:nvSpPr>
            <p:cNvPr id="67" name="Text Box 30"/>
            <p:cNvSpPr txBox="1">
              <a:spLocks noChangeArrowheads="1"/>
            </p:cNvSpPr>
            <p:nvPr/>
          </p:nvSpPr>
          <p:spPr bwMode="auto">
            <a:xfrm>
              <a:off x="8140700" y="5981700"/>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时间</a:t>
              </a:r>
            </a:p>
          </p:txBody>
        </p:sp>
        <p:sp>
          <p:nvSpPr>
            <p:cNvPr id="68" name="Rectangle 31"/>
            <p:cNvSpPr>
              <a:spLocks noChangeArrowheads="1"/>
            </p:cNvSpPr>
            <p:nvPr/>
          </p:nvSpPr>
          <p:spPr bwMode="auto">
            <a:xfrm>
              <a:off x="2024063" y="3724275"/>
              <a:ext cx="5543550" cy="387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Rectangle 32"/>
            <p:cNvSpPr>
              <a:spLocks noChangeArrowheads="1"/>
            </p:cNvSpPr>
            <p:nvPr/>
          </p:nvSpPr>
          <p:spPr bwMode="auto">
            <a:xfrm>
              <a:off x="2024063" y="4111625"/>
              <a:ext cx="5543550" cy="387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Rectangle 33"/>
            <p:cNvSpPr>
              <a:spLocks noChangeArrowheads="1"/>
            </p:cNvSpPr>
            <p:nvPr/>
          </p:nvSpPr>
          <p:spPr bwMode="auto">
            <a:xfrm>
              <a:off x="2024063" y="4498975"/>
              <a:ext cx="5543550" cy="387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4"/>
            <p:cNvSpPr>
              <a:spLocks noChangeArrowheads="1"/>
            </p:cNvSpPr>
            <p:nvPr/>
          </p:nvSpPr>
          <p:spPr bwMode="auto">
            <a:xfrm>
              <a:off x="2024063" y="4886325"/>
              <a:ext cx="5543550"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35"/>
            <p:cNvSpPr>
              <a:spLocks noChangeArrowheads="1"/>
            </p:cNvSpPr>
            <p:nvPr/>
          </p:nvSpPr>
          <p:spPr bwMode="auto">
            <a:xfrm>
              <a:off x="2024063" y="5273675"/>
              <a:ext cx="5543550" cy="387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Text Box 36"/>
            <p:cNvSpPr txBox="1">
              <a:spLocks noChangeArrowheads="1"/>
            </p:cNvSpPr>
            <p:nvPr/>
          </p:nvSpPr>
          <p:spPr bwMode="auto">
            <a:xfrm>
              <a:off x="4398964" y="533082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1</a:t>
              </a:r>
            </a:p>
          </p:txBody>
        </p:sp>
        <p:sp>
          <p:nvSpPr>
            <p:cNvPr id="74" name="Text Box 37"/>
            <p:cNvSpPr txBox="1">
              <a:spLocks noChangeArrowheads="1"/>
            </p:cNvSpPr>
            <p:nvPr/>
          </p:nvSpPr>
          <p:spPr bwMode="auto">
            <a:xfrm>
              <a:off x="4398964" y="4941888"/>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2</a:t>
              </a:r>
            </a:p>
          </p:txBody>
        </p:sp>
        <p:sp>
          <p:nvSpPr>
            <p:cNvPr id="75" name="Text Box 38"/>
            <p:cNvSpPr txBox="1">
              <a:spLocks noChangeArrowheads="1"/>
            </p:cNvSpPr>
            <p:nvPr/>
          </p:nvSpPr>
          <p:spPr bwMode="auto">
            <a:xfrm>
              <a:off x="4398964" y="454977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3</a:t>
              </a:r>
            </a:p>
          </p:txBody>
        </p:sp>
        <p:sp>
          <p:nvSpPr>
            <p:cNvPr id="76" name="Text Box 39"/>
            <p:cNvSpPr txBox="1">
              <a:spLocks noChangeArrowheads="1"/>
            </p:cNvSpPr>
            <p:nvPr/>
          </p:nvSpPr>
          <p:spPr bwMode="auto">
            <a:xfrm>
              <a:off x="4537075" y="3933825"/>
              <a:ext cx="499348"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sym typeface="Symbol" pitchFamily="18" charset="2"/>
                </a:rPr>
                <a:t></a:t>
              </a:r>
              <a:endParaRPr kumimoji="1" lang="zh-CN" altLang="zh-CN" sz="1400">
                <a:latin typeface="+mj-ea"/>
                <a:ea typeface="+mj-ea"/>
                <a:sym typeface="Symbol" pitchFamily="18" charset="2"/>
              </a:endParaRPr>
            </a:p>
          </p:txBody>
        </p:sp>
        <p:sp>
          <p:nvSpPr>
            <p:cNvPr id="77" name="Text Box 40"/>
            <p:cNvSpPr txBox="1">
              <a:spLocks noChangeArrowheads="1"/>
            </p:cNvSpPr>
            <p:nvPr/>
          </p:nvSpPr>
          <p:spPr bwMode="auto">
            <a:xfrm>
              <a:off x="4398964" y="3767138"/>
              <a:ext cx="969685"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n</a:t>
              </a:r>
            </a:p>
          </p:txBody>
        </p:sp>
        <p:sp>
          <p:nvSpPr>
            <p:cNvPr id="78" name="Line 41"/>
            <p:cNvSpPr>
              <a:spLocks noChangeShapeType="1"/>
            </p:cNvSpPr>
            <p:nvPr/>
          </p:nvSpPr>
          <p:spPr bwMode="auto">
            <a:xfrm rot="16200000">
              <a:off x="692150" y="4843463"/>
              <a:ext cx="26638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1614413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时分复用则是将时间划分为一段段等长的时分复用帧（</a:t>
            </a:r>
            <a:r>
              <a:rPr lang="en-US" altLang="zh-CN" dirty="0"/>
              <a:t>TDM </a:t>
            </a:r>
            <a:r>
              <a:rPr lang="zh-CN" altLang="en-US" dirty="0"/>
              <a:t>帧）。每一个时分复用的用户在每一个 </a:t>
            </a:r>
            <a:r>
              <a:rPr lang="en-US" altLang="zh-CN" dirty="0"/>
              <a:t>TDM </a:t>
            </a:r>
            <a:r>
              <a:rPr lang="zh-CN" altLang="en-US" dirty="0"/>
              <a:t>帧中占用固定序号的时隙。</a:t>
            </a:r>
          </a:p>
          <a:p>
            <a:pPr lvl="1"/>
            <a:r>
              <a:rPr lang="zh-CN" altLang="en-US" dirty="0"/>
              <a:t>每一个用户所占用的时隙是周期性地出现（其周期就是 </a:t>
            </a:r>
            <a:r>
              <a:rPr lang="en-US" altLang="zh-CN" dirty="0"/>
              <a:t>TDM  </a:t>
            </a:r>
            <a:r>
              <a:rPr lang="zh-CN" altLang="en-US" dirty="0"/>
              <a:t>帧的长度）。</a:t>
            </a:r>
          </a:p>
          <a:p>
            <a:pPr lvl="1"/>
            <a:r>
              <a:rPr lang="en-US" altLang="zh-CN" dirty="0"/>
              <a:t>TDM </a:t>
            </a:r>
            <a:r>
              <a:rPr lang="zh-CN" altLang="en-US" dirty="0"/>
              <a:t>信号也称为等时</a:t>
            </a:r>
            <a:r>
              <a:rPr lang="en-US" altLang="zh-CN" dirty="0"/>
              <a:t>(isochronous)</a:t>
            </a:r>
            <a:r>
              <a:rPr lang="zh-CN" altLang="en-US" dirty="0"/>
              <a:t>信号。</a:t>
            </a:r>
          </a:p>
          <a:p>
            <a:pPr lvl="1"/>
            <a:r>
              <a:rPr lang="zh-CN" altLang="en-US" dirty="0"/>
              <a:t>时分复用的所有用户是在不同的时间占用同样的频带宽度。</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spTree>
    <p:extLst>
      <p:ext uri="{BB962C8B-B14F-4D97-AF65-F5344CB8AC3E}">
        <p14:creationId xmlns:p14="http://schemas.microsoft.com/office/powerpoint/2010/main" val="1626988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54" name="组合 53"/>
          <p:cNvGrpSpPr/>
          <p:nvPr/>
        </p:nvGrpSpPr>
        <p:grpSpPr>
          <a:xfrm>
            <a:off x="971600" y="1993404"/>
            <a:ext cx="7403823" cy="3334944"/>
            <a:chOff x="784225" y="1916113"/>
            <a:chExt cx="7403823" cy="3334944"/>
          </a:xfrm>
        </p:grpSpPr>
        <p:sp>
          <p:nvSpPr>
            <p:cNvPr id="6" name="Line 3"/>
            <p:cNvSpPr>
              <a:spLocks noChangeShapeType="1"/>
            </p:cNvSpPr>
            <p:nvPr/>
          </p:nvSpPr>
          <p:spPr bwMode="auto">
            <a:xfrm flipV="1">
              <a:off x="1476375" y="5146675"/>
              <a:ext cx="6116638" cy="1111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7" name="Text Box 4"/>
            <p:cNvSpPr txBox="1">
              <a:spLocks noChangeArrowheads="1"/>
            </p:cNvSpPr>
            <p:nvPr/>
          </p:nvSpPr>
          <p:spPr bwMode="auto">
            <a:xfrm>
              <a:off x="784225" y="2012950"/>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频率</a:t>
              </a:r>
            </a:p>
          </p:txBody>
        </p:sp>
        <p:sp>
          <p:nvSpPr>
            <p:cNvPr id="8" name="Text Box 5"/>
            <p:cNvSpPr txBox="1">
              <a:spLocks noChangeArrowheads="1"/>
            </p:cNvSpPr>
            <p:nvPr/>
          </p:nvSpPr>
          <p:spPr bwMode="auto">
            <a:xfrm>
              <a:off x="7593013" y="4937125"/>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时间</a:t>
              </a:r>
            </a:p>
          </p:txBody>
        </p:sp>
        <p:sp>
          <p:nvSpPr>
            <p:cNvPr id="9" name="Rectangle 6"/>
            <p:cNvSpPr>
              <a:spLocks noChangeArrowheads="1"/>
            </p:cNvSpPr>
            <p:nvPr/>
          </p:nvSpPr>
          <p:spPr bwMode="auto">
            <a:xfrm>
              <a:off x="176371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0" name="Rectangle 7"/>
            <p:cNvSpPr>
              <a:spLocks noChangeArrowheads="1"/>
            </p:cNvSpPr>
            <p:nvPr/>
          </p:nvSpPr>
          <p:spPr bwMode="auto">
            <a:xfrm>
              <a:off x="205263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1" name="Rectangle 8"/>
            <p:cNvSpPr>
              <a:spLocks noChangeArrowheads="1"/>
            </p:cNvSpPr>
            <p:nvPr/>
          </p:nvSpPr>
          <p:spPr bwMode="auto">
            <a:xfrm>
              <a:off x="233997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2" name="Rectangle 9"/>
            <p:cNvSpPr>
              <a:spLocks noChangeArrowheads="1"/>
            </p:cNvSpPr>
            <p:nvPr/>
          </p:nvSpPr>
          <p:spPr bwMode="auto">
            <a:xfrm>
              <a:off x="291623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3" name="Rectangle 10"/>
            <p:cNvSpPr>
              <a:spLocks noChangeArrowheads="1"/>
            </p:cNvSpPr>
            <p:nvPr/>
          </p:nvSpPr>
          <p:spPr bwMode="auto">
            <a:xfrm>
              <a:off x="320516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4" name="Rectangle 11"/>
            <p:cNvSpPr>
              <a:spLocks noChangeArrowheads="1"/>
            </p:cNvSpPr>
            <p:nvPr/>
          </p:nvSpPr>
          <p:spPr bwMode="auto">
            <a:xfrm>
              <a:off x="349250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5" name="Rectangle 12"/>
            <p:cNvSpPr>
              <a:spLocks noChangeArrowheads="1"/>
            </p:cNvSpPr>
            <p:nvPr/>
          </p:nvSpPr>
          <p:spPr bwMode="auto">
            <a:xfrm>
              <a:off x="406876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6" name="Rectangle 13"/>
            <p:cNvSpPr>
              <a:spLocks noChangeArrowheads="1"/>
            </p:cNvSpPr>
            <p:nvPr/>
          </p:nvSpPr>
          <p:spPr bwMode="auto">
            <a:xfrm>
              <a:off x="435768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7" name="Rectangle 14"/>
            <p:cNvSpPr>
              <a:spLocks noChangeArrowheads="1"/>
            </p:cNvSpPr>
            <p:nvPr/>
          </p:nvSpPr>
          <p:spPr bwMode="auto">
            <a:xfrm>
              <a:off x="464502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8" name="Rectangle 15"/>
            <p:cNvSpPr>
              <a:spLocks noChangeArrowheads="1"/>
            </p:cNvSpPr>
            <p:nvPr/>
          </p:nvSpPr>
          <p:spPr bwMode="auto">
            <a:xfrm>
              <a:off x="522128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9" name="Rectangle 16"/>
            <p:cNvSpPr>
              <a:spLocks noChangeArrowheads="1"/>
            </p:cNvSpPr>
            <p:nvPr/>
          </p:nvSpPr>
          <p:spPr bwMode="auto">
            <a:xfrm>
              <a:off x="551021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20" name="Rectangle 17"/>
            <p:cNvSpPr>
              <a:spLocks noChangeArrowheads="1"/>
            </p:cNvSpPr>
            <p:nvPr/>
          </p:nvSpPr>
          <p:spPr bwMode="auto">
            <a:xfrm>
              <a:off x="579755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grpSp>
          <p:nvGrpSpPr>
            <p:cNvPr id="21" name="Group 18"/>
            <p:cNvGrpSpPr>
              <a:grpSpLocks/>
            </p:cNvGrpSpPr>
            <p:nvPr/>
          </p:nvGrpSpPr>
          <p:grpSpPr bwMode="auto">
            <a:xfrm>
              <a:off x="1476375" y="2636838"/>
              <a:ext cx="3744913" cy="1871662"/>
              <a:chOff x="930" y="1661"/>
              <a:chExt cx="2359" cy="1179"/>
            </a:xfrm>
          </p:grpSpPr>
          <p:sp>
            <p:nvSpPr>
              <p:cNvPr id="22" name="Rectangle 19"/>
              <p:cNvSpPr>
                <a:spLocks noChangeArrowheads="1"/>
              </p:cNvSpPr>
              <p:nvPr/>
            </p:nvSpPr>
            <p:spPr bwMode="auto">
              <a:xfrm>
                <a:off x="930"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3" name="Rectangle 20"/>
              <p:cNvSpPr>
                <a:spLocks noChangeArrowheads="1"/>
              </p:cNvSpPr>
              <p:nvPr/>
            </p:nvSpPr>
            <p:spPr bwMode="auto">
              <a:xfrm>
                <a:off x="1656"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4" name="Rectangle 21"/>
              <p:cNvSpPr>
                <a:spLocks noChangeArrowheads="1"/>
              </p:cNvSpPr>
              <p:nvPr/>
            </p:nvSpPr>
            <p:spPr bwMode="auto">
              <a:xfrm>
                <a:off x="2382"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5" name="Rectangle 22"/>
              <p:cNvSpPr>
                <a:spLocks noChangeArrowheads="1"/>
              </p:cNvSpPr>
              <p:nvPr/>
            </p:nvSpPr>
            <p:spPr bwMode="auto">
              <a:xfrm>
                <a:off x="3108"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grpSp>
        <p:sp>
          <p:nvSpPr>
            <p:cNvPr id="26" name="Line 26"/>
            <p:cNvSpPr>
              <a:spLocks noChangeShapeType="1"/>
            </p:cNvSpPr>
            <p:nvPr/>
          </p:nvSpPr>
          <p:spPr bwMode="auto">
            <a:xfrm flipH="1">
              <a:off x="1619250" y="2205038"/>
              <a:ext cx="1152525"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7" name="Line 27"/>
            <p:cNvSpPr>
              <a:spLocks noChangeShapeType="1"/>
            </p:cNvSpPr>
            <p:nvPr/>
          </p:nvSpPr>
          <p:spPr bwMode="auto">
            <a:xfrm flipH="1">
              <a:off x="2765425" y="2205038"/>
              <a:ext cx="2936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8" name="Line 28"/>
            <p:cNvSpPr>
              <a:spLocks noChangeShapeType="1"/>
            </p:cNvSpPr>
            <p:nvPr/>
          </p:nvSpPr>
          <p:spPr bwMode="auto">
            <a:xfrm>
              <a:off x="3563938" y="2205038"/>
              <a:ext cx="349250"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9" name="Line 29"/>
            <p:cNvSpPr>
              <a:spLocks noChangeShapeType="1"/>
            </p:cNvSpPr>
            <p:nvPr/>
          </p:nvSpPr>
          <p:spPr bwMode="auto">
            <a:xfrm>
              <a:off x="4067175" y="2205038"/>
              <a:ext cx="9921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30" name="Group 30"/>
            <p:cNvGrpSpPr>
              <a:grpSpLocks/>
            </p:cNvGrpSpPr>
            <p:nvPr/>
          </p:nvGrpSpPr>
          <p:grpSpPr bwMode="auto">
            <a:xfrm>
              <a:off x="1476375" y="4581521"/>
              <a:ext cx="1150938" cy="457200"/>
              <a:chOff x="930" y="2886"/>
              <a:chExt cx="725" cy="288"/>
            </a:xfrm>
          </p:grpSpPr>
          <p:sp>
            <p:nvSpPr>
              <p:cNvPr id="31" name="Text Box 31"/>
              <p:cNvSpPr txBox="1">
                <a:spLocks noChangeArrowheads="1"/>
              </p:cNvSpPr>
              <p:nvPr/>
            </p:nvSpPr>
            <p:spPr bwMode="auto">
              <a:xfrm>
                <a:off x="965"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2" name="AutoShape 32"/>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3" name="Group 33"/>
            <p:cNvGrpSpPr>
              <a:grpSpLocks/>
            </p:cNvGrpSpPr>
            <p:nvPr/>
          </p:nvGrpSpPr>
          <p:grpSpPr bwMode="auto">
            <a:xfrm>
              <a:off x="2627313" y="4581521"/>
              <a:ext cx="1150937" cy="457200"/>
              <a:chOff x="1655" y="2886"/>
              <a:chExt cx="725" cy="288"/>
            </a:xfrm>
          </p:grpSpPr>
          <p:sp>
            <p:nvSpPr>
              <p:cNvPr id="34" name="Text Box 34"/>
              <p:cNvSpPr txBox="1">
                <a:spLocks noChangeArrowheads="1"/>
              </p:cNvSpPr>
              <p:nvPr/>
            </p:nvSpPr>
            <p:spPr bwMode="auto">
              <a:xfrm>
                <a:off x="1690"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5" name="AutoShape 35"/>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6" name="Group 36"/>
            <p:cNvGrpSpPr>
              <a:grpSpLocks/>
            </p:cNvGrpSpPr>
            <p:nvPr/>
          </p:nvGrpSpPr>
          <p:grpSpPr bwMode="auto">
            <a:xfrm>
              <a:off x="3778250" y="4581521"/>
              <a:ext cx="1150938" cy="457200"/>
              <a:chOff x="2380" y="2886"/>
              <a:chExt cx="725" cy="288"/>
            </a:xfrm>
          </p:grpSpPr>
          <p:sp>
            <p:nvSpPr>
              <p:cNvPr id="37" name="Text Box 37"/>
              <p:cNvSpPr txBox="1">
                <a:spLocks noChangeArrowheads="1"/>
              </p:cNvSpPr>
              <p:nvPr/>
            </p:nvSpPr>
            <p:spPr bwMode="auto">
              <a:xfrm>
                <a:off x="2416"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8" name="AutoShape 38"/>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9" name="Group 39"/>
            <p:cNvGrpSpPr>
              <a:grpSpLocks/>
            </p:cNvGrpSpPr>
            <p:nvPr/>
          </p:nvGrpSpPr>
          <p:grpSpPr bwMode="auto">
            <a:xfrm>
              <a:off x="4929188" y="4581521"/>
              <a:ext cx="1150937" cy="457200"/>
              <a:chOff x="3105" y="2886"/>
              <a:chExt cx="725" cy="288"/>
            </a:xfrm>
          </p:grpSpPr>
          <p:sp>
            <p:nvSpPr>
              <p:cNvPr id="40" name="Text Box 40"/>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1" name="AutoShape 41"/>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sp>
          <p:nvSpPr>
            <p:cNvPr id="42" name="Rectangle 42"/>
            <p:cNvSpPr>
              <a:spLocks noChangeArrowheads="1"/>
            </p:cNvSpPr>
            <p:nvPr/>
          </p:nvSpPr>
          <p:spPr bwMode="auto">
            <a:xfrm>
              <a:off x="6442075" y="3322638"/>
              <a:ext cx="38792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600" b="1">
                  <a:latin typeface="+mj-ea"/>
                  <a:ea typeface="+mj-ea"/>
                </a:rPr>
                <a:t>…</a:t>
              </a:r>
            </a:p>
          </p:txBody>
        </p:sp>
        <p:sp>
          <p:nvSpPr>
            <p:cNvPr id="43" name="Line 43"/>
            <p:cNvSpPr>
              <a:spLocks noChangeShapeType="1"/>
            </p:cNvSpPr>
            <p:nvPr/>
          </p:nvSpPr>
          <p:spPr bwMode="auto">
            <a:xfrm rot="16200000">
              <a:off x="-7938" y="3668713"/>
              <a:ext cx="29686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nvGrpSpPr>
            <p:cNvPr id="44" name="Group 44"/>
            <p:cNvGrpSpPr>
              <a:grpSpLocks/>
            </p:cNvGrpSpPr>
            <p:nvPr/>
          </p:nvGrpSpPr>
          <p:grpSpPr bwMode="auto">
            <a:xfrm>
              <a:off x="6084888" y="4581521"/>
              <a:ext cx="1150937" cy="457200"/>
              <a:chOff x="3105" y="2886"/>
              <a:chExt cx="725" cy="288"/>
            </a:xfrm>
          </p:grpSpPr>
          <p:sp>
            <p:nvSpPr>
              <p:cNvPr id="45" name="Text Box 45"/>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6"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47" name="Group 52"/>
            <p:cNvGrpSpPr>
              <a:grpSpLocks/>
            </p:cNvGrpSpPr>
            <p:nvPr/>
          </p:nvGrpSpPr>
          <p:grpSpPr bwMode="auto">
            <a:xfrm>
              <a:off x="2627313" y="2492375"/>
              <a:ext cx="4610100" cy="2376488"/>
              <a:chOff x="1655" y="1570"/>
              <a:chExt cx="2904" cy="1497"/>
            </a:xfrm>
          </p:grpSpPr>
          <p:sp>
            <p:nvSpPr>
              <p:cNvPr id="48" name="Line 47"/>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9" name="Line 48"/>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0" name="Line 49"/>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1" name="Line 50"/>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2" name="Line 51"/>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sp>
          <p:nvSpPr>
            <p:cNvPr id="53" name="Text Box 53"/>
            <p:cNvSpPr txBox="1">
              <a:spLocks noChangeArrowheads="1"/>
            </p:cNvSpPr>
            <p:nvPr/>
          </p:nvSpPr>
          <p:spPr bwMode="auto">
            <a:xfrm>
              <a:off x="2813997" y="1916113"/>
              <a:ext cx="121058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dirty="0">
                  <a:latin typeface="+mj-ea"/>
                  <a:ea typeface="+mj-ea"/>
                </a:rPr>
                <a:t>周期性出现</a:t>
              </a:r>
            </a:p>
          </p:txBody>
        </p:sp>
      </p:grpSp>
    </p:spTree>
    <p:extLst>
      <p:ext uri="{BB962C8B-B14F-4D97-AF65-F5344CB8AC3E}">
        <p14:creationId xmlns:p14="http://schemas.microsoft.com/office/powerpoint/2010/main" val="786911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使用时分复用系统传送计算机数据时，</a:t>
            </a:r>
          </a:p>
          <a:p>
            <a:pPr lvl="1"/>
            <a:r>
              <a:rPr lang="zh-CN" altLang="en-US" dirty="0"/>
              <a:t>由于计算机数据的突发性质，用户对</a:t>
            </a:r>
          </a:p>
          <a:p>
            <a:pPr lvl="1"/>
            <a:r>
              <a:rPr lang="zh-CN" altLang="en-US" dirty="0"/>
              <a:t>分配到的子信道的利用率一般是不高的。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43" name="组合 142"/>
          <p:cNvGrpSpPr/>
          <p:nvPr/>
        </p:nvGrpSpPr>
        <p:grpSpPr>
          <a:xfrm>
            <a:off x="1475656" y="3199625"/>
            <a:ext cx="6582909" cy="2034139"/>
            <a:chOff x="-373684" y="3530600"/>
            <a:chExt cx="9358571" cy="2891825"/>
          </a:xfrm>
        </p:grpSpPr>
        <p:sp>
          <p:nvSpPr>
            <p:cNvPr id="55" name="Freeform 3"/>
            <p:cNvSpPr>
              <a:spLocks/>
            </p:cNvSpPr>
            <p:nvPr/>
          </p:nvSpPr>
          <p:spPr bwMode="auto">
            <a:xfrm>
              <a:off x="6011863"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6" name="Freeform 4"/>
            <p:cNvSpPr>
              <a:spLocks/>
            </p:cNvSpPr>
            <p:nvPr/>
          </p:nvSpPr>
          <p:spPr bwMode="auto">
            <a:xfrm>
              <a:off x="6975475"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7" name="Freeform 5"/>
            <p:cNvSpPr>
              <a:spLocks/>
            </p:cNvSpPr>
            <p:nvPr/>
          </p:nvSpPr>
          <p:spPr bwMode="auto">
            <a:xfrm>
              <a:off x="7456488"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8" name="Freeform 6"/>
            <p:cNvSpPr>
              <a:spLocks/>
            </p:cNvSpPr>
            <p:nvPr/>
          </p:nvSpPr>
          <p:spPr bwMode="auto">
            <a:xfrm>
              <a:off x="817880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9" name="Freeform 7"/>
            <p:cNvSpPr>
              <a:spLocks/>
            </p:cNvSpPr>
            <p:nvPr/>
          </p:nvSpPr>
          <p:spPr bwMode="auto">
            <a:xfrm>
              <a:off x="577215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0" name="Freeform 8"/>
            <p:cNvSpPr>
              <a:spLocks/>
            </p:cNvSpPr>
            <p:nvPr/>
          </p:nvSpPr>
          <p:spPr bwMode="auto">
            <a:xfrm>
              <a:off x="4808538" y="4703763"/>
              <a:ext cx="241300"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1" name="Freeform 9"/>
            <p:cNvSpPr>
              <a:spLocks/>
            </p:cNvSpPr>
            <p:nvPr/>
          </p:nvSpPr>
          <p:spPr bwMode="auto">
            <a:xfrm>
              <a:off x="4568825" y="4703763"/>
              <a:ext cx="239713"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2" name="Freeform 10"/>
            <p:cNvSpPr>
              <a:spLocks/>
            </p:cNvSpPr>
            <p:nvPr/>
          </p:nvSpPr>
          <p:spPr bwMode="auto">
            <a:xfrm>
              <a:off x="2320925"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3" name="Freeform 11"/>
            <p:cNvSpPr>
              <a:spLocks/>
            </p:cNvSpPr>
            <p:nvPr/>
          </p:nvSpPr>
          <p:spPr bwMode="auto">
            <a:xfrm>
              <a:off x="636588" y="4324350"/>
              <a:ext cx="1123950"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4" name="Freeform 12"/>
            <p:cNvSpPr>
              <a:spLocks/>
            </p:cNvSpPr>
            <p:nvPr/>
          </p:nvSpPr>
          <p:spPr bwMode="auto">
            <a:xfrm>
              <a:off x="1198563" y="5075238"/>
              <a:ext cx="1122362"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5" name="Freeform 13"/>
            <p:cNvSpPr>
              <a:spLocks/>
            </p:cNvSpPr>
            <p:nvPr/>
          </p:nvSpPr>
          <p:spPr bwMode="auto">
            <a:xfrm>
              <a:off x="2320925" y="5827713"/>
              <a:ext cx="561975"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6" name="Text Box 14"/>
            <p:cNvSpPr txBox="1">
              <a:spLocks noChangeArrowheads="1"/>
            </p:cNvSpPr>
            <p:nvPr/>
          </p:nvSpPr>
          <p:spPr bwMode="auto">
            <a:xfrm>
              <a:off x="204992" y="3549650"/>
              <a:ext cx="442564"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67" name="Text Box 15"/>
            <p:cNvSpPr txBox="1">
              <a:spLocks noChangeArrowheads="1"/>
            </p:cNvSpPr>
            <p:nvPr/>
          </p:nvSpPr>
          <p:spPr bwMode="auto">
            <a:xfrm>
              <a:off x="209550" y="4302125"/>
              <a:ext cx="433449"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68" name="Text Box 16"/>
            <p:cNvSpPr txBox="1">
              <a:spLocks noChangeArrowheads="1"/>
            </p:cNvSpPr>
            <p:nvPr/>
          </p:nvSpPr>
          <p:spPr bwMode="auto">
            <a:xfrm>
              <a:off x="209550" y="5054601"/>
              <a:ext cx="4471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69" name="Text Box 17"/>
            <p:cNvSpPr txBox="1">
              <a:spLocks noChangeArrowheads="1"/>
            </p:cNvSpPr>
            <p:nvPr/>
          </p:nvSpPr>
          <p:spPr bwMode="auto">
            <a:xfrm>
              <a:off x="204992" y="5807075"/>
              <a:ext cx="45623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0" name="Line 18"/>
            <p:cNvSpPr>
              <a:spLocks noChangeShapeType="1"/>
            </p:cNvSpPr>
            <p:nvPr/>
          </p:nvSpPr>
          <p:spPr bwMode="auto">
            <a:xfrm>
              <a:off x="4406900" y="5075238"/>
              <a:ext cx="4252913"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1" name="Line 19"/>
            <p:cNvSpPr>
              <a:spLocks noChangeShapeType="1"/>
            </p:cNvSpPr>
            <p:nvPr/>
          </p:nvSpPr>
          <p:spPr bwMode="auto">
            <a:xfrm>
              <a:off x="5049838"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2" name="Text Box 20"/>
            <p:cNvSpPr txBox="1">
              <a:spLocks noChangeArrowheads="1"/>
            </p:cNvSpPr>
            <p:nvPr/>
          </p:nvSpPr>
          <p:spPr bwMode="auto">
            <a:xfrm>
              <a:off x="2441575" y="3533774"/>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3" name="Text Box 21"/>
            <p:cNvSpPr txBox="1">
              <a:spLocks noChangeArrowheads="1"/>
            </p:cNvSpPr>
            <p:nvPr/>
          </p:nvSpPr>
          <p:spPr bwMode="auto">
            <a:xfrm>
              <a:off x="7426324"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4" name="Text Box 22"/>
            <p:cNvSpPr txBox="1">
              <a:spLocks noChangeArrowheads="1"/>
            </p:cNvSpPr>
            <p:nvPr/>
          </p:nvSpPr>
          <p:spPr bwMode="auto">
            <a:xfrm>
              <a:off x="4757456"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5" name="Text Box 23"/>
            <p:cNvSpPr txBox="1">
              <a:spLocks noChangeArrowheads="1"/>
            </p:cNvSpPr>
            <p:nvPr/>
          </p:nvSpPr>
          <p:spPr bwMode="auto">
            <a:xfrm>
              <a:off x="728380" y="4321175"/>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6" name="Text Box 24"/>
            <p:cNvSpPr txBox="1">
              <a:spLocks noChangeArrowheads="1"/>
            </p:cNvSpPr>
            <p:nvPr/>
          </p:nvSpPr>
          <p:spPr bwMode="auto">
            <a:xfrm>
              <a:off x="1893888" y="50450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77" name="Text Box 25"/>
            <p:cNvSpPr txBox="1">
              <a:spLocks noChangeArrowheads="1"/>
            </p:cNvSpPr>
            <p:nvPr/>
          </p:nvSpPr>
          <p:spPr bwMode="auto">
            <a:xfrm>
              <a:off x="2396843" y="5802313"/>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8" name="Text Box 26"/>
            <p:cNvSpPr txBox="1">
              <a:spLocks noChangeArrowheads="1"/>
            </p:cNvSpPr>
            <p:nvPr/>
          </p:nvSpPr>
          <p:spPr bwMode="auto">
            <a:xfrm>
              <a:off x="5727418"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9" name="Text Box 27"/>
            <p:cNvSpPr txBox="1">
              <a:spLocks noChangeArrowheads="1"/>
            </p:cNvSpPr>
            <p:nvPr/>
          </p:nvSpPr>
          <p:spPr bwMode="auto">
            <a:xfrm>
              <a:off x="5972175"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80" name="Text Box 28"/>
            <p:cNvSpPr txBox="1">
              <a:spLocks noChangeArrowheads="1"/>
            </p:cNvSpPr>
            <p:nvPr/>
          </p:nvSpPr>
          <p:spPr bwMode="auto">
            <a:xfrm>
              <a:off x="4541837"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81" name="Text Box 29"/>
            <p:cNvSpPr txBox="1">
              <a:spLocks noChangeArrowheads="1"/>
            </p:cNvSpPr>
            <p:nvPr/>
          </p:nvSpPr>
          <p:spPr bwMode="auto">
            <a:xfrm>
              <a:off x="3091030" y="3549650"/>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2" name="Text Box 30"/>
            <p:cNvSpPr txBox="1">
              <a:spLocks noChangeArrowheads="1"/>
            </p:cNvSpPr>
            <p:nvPr/>
          </p:nvSpPr>
          <p:spPr bwMode="auto">
            <a:xfrm>
              <a:off x="3091030" y="4319588"/>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3" name="Text Box 31"/>
            <p:cNvSpPr txBox="1">
              <a:spLocks noChangeArrowheads="1"/>
            </p:cNvSpPr>
            <p:nvPr/>
          </p:nvSpPr>
          <p:spPr bwMode="auto">
            <a:xfrm>
              <a:off x="3091030" y="5089525"/>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4" name="Text Box 32"/>
            <p:cNvSpPr txBox="1">
              <a:spLocks noChangeArrowheads="1"/>
            </p:cNvSpPr>
            <p:nvPr/>
          </p:nvSpPr>
          <p:spPr bwMode="auto">
            <a:xfrm>
              <a:off x="3091030" y="58594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5" name="Text Box 33"/>
            <p:cNvSpPr txBox="1">
              <a:spLocks noChangeArrowheads="1"/>
            </p:cNvSpPr>
            <p:nvPr/>
          </p:nvSpPr>
          <p:spPr bwMode="auto">
            <a:xfrm>
              <a:off x="8626642" y="46783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6" name="Line 34"/>
            <p:cNvSpPr>
              <a:spLocks noChangeShapeType="1"/>
            </p:cNvSpPr>
            <p:nvPr/>
          </p:nvSpPr>
          <p:spPr bwMode="auto">
            <a:xfrm>
              <a:off x="67341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7" name="Line 35"/>
            <p:cNvSpPr>
              <a:spLocks noChangeShapeType="1"/>
            </p:cNvSpPr>
            <p:nvPr/>
          </p:nvSpPr>
          <p:spPr bwMode="auto">
            <a:xfrm>
              <a:off x="1198563"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8" name="Line 36"/>
            <p:cNvSpPr>
              <a:spLocks noChangeShapeType="1"/>
            </p:cNvSpPr>
            <p:nvPr/>
          </p:nvSpPr>
          <p:spPr bwMode="auto">
            <a:xfrm>
              <a:off x="1760538"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9" name="Line 37"/>
            <p:cNvSpPr>
              <a:spLocks noChangeShapeType="1"/>
            </p:cNvSpPr>
            <p:nvPr/>
          </p:nvSpPr>
          <p:spPr bwMode="auto">
            <a:xfrm>
              <a:off x="2320925"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0" name="Line 38"/>
            <p:cNvSpPr>
              <a:spLocks noChangeShapeType="1"/>
            </p:cNvSpPr>
            <p:nvPr/>
          </p:nvSpPr>
          <p:spPr bwMode="auto">
            <a:xfrm>
              <a:off x="1198563"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1" name="Line 39"/>
            <p:cNvSpPr>
              <a:spLocks noChangeShapeType="1"/>
            </p:cNvSpPr>
            <p:nvPr/>
          </p:nvSpPr>
          <p:spPr bwMode="auto">
            <a:xfrm>
              <a:off x="2882900"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2" name="Line 40"/>
            <p:cNvSpPr>
              <a:spLocks noChangeShapeType="1"/>
            </p:cNvSpPr>
            <p:nvPr/>
          </p:nvSpPr>
          <p:spPr bwMode="auto">
            <a:xfrm>
              <a:off x="2320925"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3" name="Line 41"/>
            <p:cNvSpPr>
              <a:spLocks noChangeShapeType="1"/>
            </p:cNvSpPr>
            <p:nvPr/>
          </p:nvSpPr>
          <p:spPr bwMode="auto">
            <a:xfrm>
              <a:off x="456882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4" name="Line 42"/>
            <p:cNvSpPr>
              <a:spLocks noChangeShapeType="1"/>
            </p:cNvSpPr>
            <p:nvPr/>
          </p:nvSpPr>
          <p:spPr bwMode="auto">
            <a:xfrm>
              <a:off x="5530850"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5" name="Line 43"/>
            <p:cNvSpPr>
              <a:spLocks noChangeShapeType="1"/>
            </p:cNvSpPr>
            <p:nvPr/>
          </p:nvSpPr>
          <p:spPr bwMode="auto">
            <a:xfrm>
              <a:off x="649287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6" name="Line 44"/>
            <p:cNvSpPr>
              <a:spLocks noChangeShapeType="1"/>
            </p:cNvSpPr>
            <p:nvPr/>
          </p:nvSpPr>
          <p:spPr bwMode="auto">
            <a:xfrm>
              <a:off x="7456488"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7" name="Line 45"/>
            <p:cNvSpPr>
              <a:spLocks noChangeShapeType="1"/>
            </p:cNvSpPr>
            <p:nvPr/>
          </p:nvSpPr>
          <p:spPr bwMode="auto">
            <a:xfrm>
              <a:off x="4568825"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8" name="Line 46"/>
            <p:cNvSpPr>
              <a:spLocks noChangeShapeType="1"/>
            </p:cNvSpPr>
            <p:nvPr/>
          </p:nvSpPr>
          <p:spPr bwMode="auto">
            <a:xfrm>
              <a:off x="5530850"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9" name="Line 47"/>
            <p:cNvSpPr>
              <a:spLocks noChangeShapeType="1"/>
            </p:cNvSpPr>
            <p:nvPr/>
          </p:nvSpPr>
          <p:spPr bwMode="auto">
            <a:xfrm>
              <a:off x="6492875" y="5264150"/>
              <a:ext cx="96361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0" name="Text Box 48"/>
            <p:cNvSpPr txBox="1">
              <a:spLocks noChangeArrowheads="1"/>
            </p:cNvSpPr>
            <p:nvPr/>
          </p:nvSpPr>
          <p:spPr bwMode="auto">
            <a:xfrm>
              <a:off x="5772150" y="5984875"/>
              <a:ext cx="200589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 </a:t>
              </a:r>
              <a:r>
                <a:rPr kumimoji="1" lang="zh-CN" altLang="en-US" sz="1400">
                  <a:latin typeface="+mj-ea"/>
                  <a:ea typeface="+mj-ea"/>
                </a:rPr>
                <a:t>个时分复用帧</a:t>
              </a:r>
            </a:p>
          </p:txBody>
        </p:sp>
        <p:sp>
          <p:nvSpPr>
            <p:cNvPr id="101" name="Text Box 49"/>
            <p:cNvSpPr txBox="1">
              <a:spLocks noChangeArrowheads="1"/>
            </p:cNvSpPr>
            <p:nvPr/>
          </p:nvSpPr>
          <p:spPr bwMode="auto">
            <a:xfrm>
              <a:off x="4793725"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#1</a:t>
              </a:r>
            </a:p>
          </p:txBody>
        </p:sp>
        <p:sp>
          <p:nvSpPr>
            <p:cNvPr id="102" name="Line 50"/>
            <p:cNvSpPr>
              <a:spLocks noChangeShapeType="1"/>
            </p:cNvSpPr>
            <p:nvPr/>
          </p:nvSpPr>
          <p:spPr bwMode="auto">
            <a:xfrm>
              <a:off x="3276600" y="4002088"/>
              <a:ext cx="1050925" cy="6985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3" name="Line 51"/>
            <p:cNvSpPr>
              <a:spLocks noChangeShapeType="1"/>
            </p:cNvSpPr>
            <p:nvPr/>
          </p:nvSpPr>
          <p:spPr bwMode="auto">
            <a:xfrm>
              <a:off x="3276600" y="4722813"/>
              <a:ext cx="969963" cy="1651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4" name="Line 52"/>
            <p:cNvSpPr>
              <a:spLocks noChangeShapeType="1"/>
            </p:cNvSpPr>
            <p:nvPr/>
          </p:nvSpPr>
          <p:spPr bwMode="auto">
            <a:xfrm flipV="1">
              <a:off x="3348038" y="5075238"/>
              <a:ext cx="898525" cy="3667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5" name="Line 53"/>
            <p:cNvSpPr>
              <a:spLocks noChangeShapeType="1"/>
            </p:cNvSpPr>
            <p:nvPr/>
          </p:nvSpPr>
          <p:spPr bwMode="auto">
            <a:xfrm flipV="1">
              <a:off x="3363913" y="5264150"/>
              <a:ext cx="963612" cy="846138"/>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6" name="Text Box 54"/>
            <p:cNvSpPr txBox="1">
              <a:spLocks noChangeArrowheads="1"/>
            </p:cNvSpPr>
            <p:nvPr/>
          </p:nvSpPr>
          <p:spPr bwMode="auto">
            <a:xfrm>
              <a:off x="3348038" y="5514975"/>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④</a:t>
              </a:r>
            </a:p>
          </p:txBody>
        </p:sp>
        <p:sp>
          <p:nvSpPr>
            <p:cNvPr id="107" name="Text Box 55"/>
            <p:cNvSpPr txBox="1">
              <a:spLocks noChangeArrowheads="1"/>
            </p:cNvSpPr>
            <p:nvPr/>
          </p:nvSpPr>
          <p:spPr bwMode="auto">
            <a:xfrm>
              <a:off x="3276600" y="5010150"/>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③</a:t>
              </a:r>
            </a:p>
          </p:txBody>
        </p:sp>
        <p:sp>
          <p:nvSpPr>
            <p:cNvPr id="108" name="Text Box 56"/>
            <p:cNvSpPr txBox="1">
              <a:spLocks noChangeArrowheads="1"/>
            </p:cNvSpPr>
            <p:nvPr/>
          </p:nvSpPr>
          <p:spPr bwMode="auto">
            <a:xfrm>
              <a:off x="3276600" y="4362449"/>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②</a:t>
              </a:r>
            </a:p>
          </p:txBody>
        </p:sp>
        <p:sp>
          <p:nvSpPr>
            <p:cNvPr id="109" name="Text Box 57"/>
            <p:cNvSpPr txBox="1">
              <a:spLocks noChangeArrowheads="1"/>
            </p:cNvSpPr>
            <p:nvPr/>
          </p:nvSpPr>
          <p:spPr bwMode="auto">
            <a:xfrm>
              <a:off x="3419474" y="3786188"/>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①</a:t>
              </a:r>
            </a:p>
          </p:txBody>
        </p:sp>
        <p:sp>
          <p:nvSpPr>
            <p:cNvPr id="110" name="Freeform 58"/>
            <p:cNvSpPr>
              <a:spLocks/>
            </p:cNvSpPr>
            <p:nvPr/>
          </p:nvSpPr>
          <p:spPr bwMode="auto">
            <a:xfrm>
              <a:off x="636588"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1" name="Line 59"/>
            <p:cNvSpPr>
              <a:spLocks noChangeShapeType="1"/>
            </p:cNvSpPr>
            <p:nvPr/>
          </p:nvSpPr>
          <p:spPr bwMode="auto">
            <a:xfrm>
              <a:off x="2882900"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2" name="Line 60"/>
            <p:cNvSpPr>
              <a:spLocks noChangeShapeType="1"/>
            </p:cNvSpPr>
            <p:nvPr/>
          </p:nvSpPr>
          <p:spPr bwMode="auto">
            <a:xfrm>
              <a:off x="636588" y="609123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3" name="Text Box 61"/>
            <p:cNvSpPr txBox="1">
              <a:spLocks noChangeArrowheads="1"/>
            </p:cNvSpPr>
            <p:nvPr/>
          </p:nvSpPr>
          <p:spPr bwMode="auto">
            <a:xfrm>
              <a:off x="739774" y="35306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114" name="Text Box 62"/>
            <p:cNvSpPr txBox="1">
              <a:spLocks noChangeArrowheads="1"/>
            </p:cNvSpPr>
            <p:nvPr/>
          </p:nvSpPr>
          <p:spPr bwMode="auto">
            <a:xfrm>
              <a:off x="1328738" y="50323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15" name="Text Box 63"/>
            <p:cNvSpPr txBox="1">
              <a:spLocks noChangeArrowheads="1"/>
            </p:cNvSpPr>
            <p:nvPr/>
          </p:nvSpPr>
          <p:spPr bwMode="auto">
            <a:xfrm>
              <a:off x="1344331" y="4324351"/>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116" name="Line 64"/>
            <p:cNvSpPr>
              <a:spLocks noChangeShapeType="1"/>
            </p:cNvSpPr>
            <p:nvPr/>
          </p:nvSpPr>
          <p:spPr bwMode="auto">
            <a:xfrm>
              <a:off x="52895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7" name="Line 65"/>
            <p:cNvSpPr>
              <a:spLocks noChangeShapeType="1"/>
            </p:cNvSpPr>
            <p:nvPr/>
          </p:nvSpPr>
          <p:spPr bwMode="auto">
            <a:xfrm>
              <a:off x="55308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8" name="Line 66"/>
            <p:cNvSpPr>
              <a:spLocks noChangeShapeType="1"/>
            </p:cNvSpPr>
            <p:nvPr/>
          </p:nvSpPr>
          <p:spPr bwMode="auto">
            <a:xfrm>
              <a:off x="7456488"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9" name="Line 67"/>
            <p:cNvSpPr>
              <a:spLocks noChangeShapeType="1"/>
            </p:cNvSpPr>
            <p:nvPr/>
          </p:nvSpPr>
          <p:spPr bwMode="auto">
            <a:xfrm>
              <a:off x="8418513"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0" name="Line 68"/>
            <p:cNvSpPr>
              <a:spLocks noChangeShapeType="1"/>
            </p:cNvSpPr>
            <p:nvPr/>
          </p:nvSpPr>
          <p:spPr bwMode="auto">
            <a:xfrm>
              <a:off x="793750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1" name="Line 69"/>
            <p:cNvSpPr>
              <a:spLocks noChangeShapeType="1"/>
            </p:cNvSpPr>
            <p:nvPr/>
          </p:nvSpPr>
          <p:spPr bwMode="auto">
            <a:xfrm>
              <a:off x="64928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2" name="Text Box 70"/>
            <p:cNvSpPr txBox="1">
              <a:spLocks noChangeArrowheads="1"/>
            </p:cNvSpPr>
            <p:nvPr/>
          </p:nvSpPr>
          <p:spPr bwMode="auto">
            <a:xfrm>
              <a:off x="6954838"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23" name="Text Box 71"/>
            <p:cNvSpPr txBox="1">
              <a:spLocks noChangeArrowheads="1"/>
            </p:cNvSpPr>
            <p:nvPr/>
          </p:nvSpPr>
          <p:spPr bwMode="auto">
            <a:xfrm>
              <a:off x="8127719"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125" name="Text Box 73"/>
            <p:cNvSpPr txBox="1">
              <a:spLocks noChangeArrowheads="1"/>
            </p:cNvSpPr>
            <p:nvPr/>
          </p:nvSpPr>
          <p:spPr bwMode="auto">
            <a:xfrm>
              <a:off x="5757337"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#2</a:t>
              </a:r>
            </a:p>
          </p:txBody>
        </p:sp>
        <p:sp>
          <p:nvSpPr>
            <p:cNvPr id="126" name="Text Box 74"/>
            <p:cNvSpPr txBox="1">
              <a:spLocks noChangeArrowheads="1"/>
            </p:cNvSpPr>
            <p:nvPr/>
          </p:nvSpPr>
          <p:spPr bwMode="auto">
            <a:xfrm>
              <a:off x="6766986"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#3</a:t>
              </a:r>
            </a:p>
          </p:txBody>
        </p:sp>
        <p:sp>
          <p:nvSpPr>
            <p:cNvPr id="127" name="Text Box 75"/>
            <p:cNvSpPr txBox="1">
              <a:spLocks noChangeArrowheads="1"/>
            </p:cNvSpPr>
            <p:nvPr/>
          </p:nvSpPr>
          <p:spPr bwMode="auto">
            <a:xfrm>
              <a:off x="7729011"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a:t>
              </a:r>
            </a:p>
          </p:txBody>
        </p:sp>
        <p:sp>
          <p:nvSpPr>
            <p:cNvPr id="128" name="Line 76"/>
            <p:cNvSpPr>
              <a:spLocks noChangeShapeType="1"/>
            </p:cNvSpPr>
            <p:nvPr/>
          </p:nvSpPr>
          <p:spPr bwMode="auto">
            <a:xfrm>
              <a:off x="5129213"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9" name="Line 77"/>
            <p:cNvSpPr>
              <a:spLocks noChangeShapeType="1"/>
            </p:cNvSpPr>
            <p:nvPr/>
          </p:nvSpPr>
          <p:spPr bwMode="auto">
            <a:xfrm>
              <a:off x="6011863" y="5610225"/>
              <a:ext cx="481012"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0" name="Line 78"/>
            <p:cNvSpPr>
              <a:spLocks noChangeShapeType="1"/>
            </p:cNvSpPr>
            <p:nvPr/>
          </p:nvSpPr>
          <p:spPr bwMode="auto">
            <a:xfrm flipH="1">
              <a:off x="6573838" y="5610225"/>
              <a:ext cx="401637"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1" name="Line 79"/>
            <p:cNvSpPr>
              <a:spLocks noChangeShapeType="1"/>
            </p:cNvSpPr>
            <p:nvPr/>
          </p:nvSpPr>
          <p:spPr bwMode="auto">
            <a:xfrm flipV="1">
              <a:off x="6734175"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2" name="Text Box 80"/>
            <p:cNvSpPr txBox="1">
              <a:spLocks noChangeArrowheads="1"/>
            </p:cNvSpPr>
            <p:nvPr/>
          </p:nvSpPr>
          <p:spPr bwMode="auto">
            <a:xfrm>
              <a:off x="-373684" y="3549650"/>
              <a:ext cx="77300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用户</a:t>
              </a:r>
            </a:p>
          </p:txBody>
        </p:sp>
        <p:sp>
          <p:nvSpPr>
            <p:cNvPr id="133" name="Line 81"/>
            <p:cNvSpPr>
              <a:spLocks noChangeShapeType="1"/>
            </p:cNvSpPr>
            <p:nvPr/>
          </p:nvSpPr>
          <p:spPr bwMode="auto">
            <a:xfrm>
              <a:off x="557213" y="3948113"/>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4" name="Line 82"/>
            <p:cNvSpPr>
              <a:spLocks noChangeShapeType="1"/>
            </p:cNvSpPr>
            <p:nvPr/>
          </p:nvSpPr>
          <p:spPr bwMode="auto">
            <a:xfrm>
              <a:off x="557213" y="4700588"/>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5" name="Line 83"/>
            <p:cNvSpPr>
              <a:spLocks noChangeShapeType="1"/>
            </p:cNvSpPr>
            <p:nvPr/>
          </p:nvSpPr>
          <p:spPr bwMode="auto">
            <a:xfrm>
              <a:off x="557213" y="5451475"/>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6" name="Line 84"/>
            <p:cNvSpPr>
              <a:spLocks noChangeShapeType="1"/>
            </p:cNvSpPr>
            <p:nvPr/>
          </p:nvSpPr>
          <p:spPr bwMode="auto">
            <a:xfrm>
              <a:off x="557213" y="6203950"/>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nvGrpSpPr>
            <p:cNvPr id="137" name="Group 85"/>
            <p:cNvGrpSpPr>
              <a:grpSpLocks/>
            </p:cNvGrpSpPr>
            <p:nvPr/>
          </p:nvGrpSpPr>
          <p:grpSpPr bwMode="auto">
            <a:xfrm>
              <a:off x="4572000" y="4506913"/>
              <a:ext cx="3830638" cy="1079500"/>
              <a:chOff x="1655" y="1570"/>
              <a:chExt cx="2904" cy="1497"/>
            </a:xfrm>
          </p:grpSpPr>
          <p:sp>
            <p:nvSpPr>
              <p:cNvPr id="138" name="Line 86"/>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9" name="Line 87"/>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0" name="Line 88"/>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1" name="Line 89"/>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2" name="Line 90"/>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grpSp>
    </p:spTree>
    <p:extLst>
      <p:ext uri="{BB962C8B-B14F-4D97-AF65-F5344CB8AC3E}">
        <p14:creationId xmlns:p14="http://schemas.microsoft.com/office/powerpoint/2010/main" val="331255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hiphotos.bdimg.com/album/w%3D2048/sign=7f6396fa10dfa9ecfd2e511756e8f503/1b4c510fd9f9d72aede9e4fbd52a2834359bbb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13484"/>
            <a:ext cx="2381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数据通信系统的模型</a:t>
            </a:r>
            <a:endParaRPr lang="zh-CN" altLang="en-US" dirty="0"/>
          </a:p>
        </p:txBody>
      </p:sp>
      <p:pic>
        <p:nvPicPr>
          <p:cNvPr id="2050"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539143"/>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82" y="3937620"/>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539" y="3110544"/>
            <a:ext cx="159789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32" y="1377506"/>
            <a:ext cx="1453419" cy="209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接箭头连接符 9"/>
          <p:cNvCxnSpPr/>
          <p:nvPr/>
        </p:nvCxnSpPr>
        <p:spPr bwMode="auto">
          <a:xfrm>
            <a:off x="3861805" y="2390149"/>
            <a:ext cx="0" cy="66641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004048" y="1869639"/>
            <a:ext cx="3554140" cy="523220"/>
          </a:xfrm>
          <a:prstGeom prst="rect">
            <a:avLst/>
          </a:prstGeom>
          <a:noFill/>
        </p:spPr>
        <p:txBody>
          <a:bodyPr wrap="square" rtlCol="0">
            <a:spAutoFit/>
          </a:bodyPr>
          <a:lstStyle/>
          <a:p>
            <a:r>
              <a:rPr lang="zh-CN" altLang="en-US" sz="1400" dirty="0" smtClean="0">
                <a:latin typeface="+mj-ea"/>
                <a:ea typeface="+mj-ea"/>
              </a:rPr>
              <a:t>两台计算机通过普通电话线连接，基于公共电话网进行通信。</a:t>
            </a:r>
            <a:endParaRPr lang="zh-CN" altLang="en-US" sz="1400" dirty="0">
              <a:latin typeface="+mj-ea"/>
              <a:ea typeface="+mj-ea"/>
            </a:endParaRPr>
          </a:p>
        </p:txBody>
      </p:sp>
      <p:cxnSp>
        <p:nvCxnSpPr>
          <p:cNvPr id="13" name="直接箭头连接符 12"/>
          <p:cNvCxnSpPr/>
          <p:nvPr/>
        </p:nvCxnSpPr>
        <p:spPr bwMode="auto">
          <a:xfrm>
            <a:off x="7308304" y="4519829"/>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Picture 8" descr="http://a0.att.hudong.com/37/91/01300000206900126075911604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557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10.3lian.com/d0214/file/2011/09/23/908b22533e3f3f699721a012a68c13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505572"/>
            <a:ext cx="8074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pic3.nipic.com/20090528/1943405_105532096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823" t="4205" r="11451" b="47135"/>
          <a:stretch/>
        </p:blipFill>
        <p:spPr bwMode="auto">
          <a:xfrm>
            <a:off x="4283968" y="3505572"/>
            <a:ext cx="762272" cy="85585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箭头连接符 20"/>
          <p:cNvCxnSpPr/>
          <p:nvPr/>
        </p:nvCxnSpPr>
        <p:spPr bwMode="auto">
          <a:xfrm>
            <a:off x="4504978" y="4585692"/>
            <a:ext cx="121915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2051720" y="2209428"/>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104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smtClean="0"/>
              <a:t>统计时分复用</a:t>
            </a:r>
            <a:r>
              <a:rPr lang="en-US" altLang="zh-CN" dirty="0" smtClean="0"/>
              <a:t>STDM(Statistic TDM)</a:t>
            </a:r>
          </a:p>
          <a:p>
            <a:pPr lvl="1"/>
            <a:r>
              <a:rPr lang="en-US" altLang="zh-CN" dirty="0" smtClean="0"/>
              <a:t>STDM</a:t>
            </a:r>
            <a:r>
              <a:rPr lang="zh-CN" altLang="en-US" dirty="0" smtClean="0"/>
              <a:t>是对</a:t>
            </a:r>
            <a:r>
              <a:rPr lang="en-US" altLang="zh-CN" dirty="0" smtClean="0"/>
              <a:t>TDM</a:t>
            </a:r>
            <a:r>
              <a:rPr lang="zh-CN" altLang="en-US" dirty="0" smtClean="0"/>
              <a:t>的改进，它能够明显的提高信道的利用率。</a:t>
            </a:r>
            <a:endParaRPr lang="zh-CN" altLang="en-US" dirty="0"/>
          </a:p>
          <a:p>
            <a:pPr lvl="1"/>
            <a:r>
              <a:rPr lang="en-US" altLang="zh-CN" dirty="0" smtClean="0"/>
              <a:t>STDM</a:t>
            </a:r>
            <a:r>
              <a:rPr lang="zh-CN" altLang="en-US" dirty="0" smtClean="0"/>
              <a:t>又称为异步时分复用，</a:t>
            </a:r>
            <a:r>
              <a:rPr lang="en-US" altLang="zh-CN" dirty="0" smtClean="0"/>
              <a:t>TDM</a:t>
            </a:r>
            <a:r>
              <a:rPr lang="zh-CN" altLang="en-US" dirty="0" smtClean="0"/>
              <a:t>则称为同步时分复用。</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0" name="组合 9"/>
          <p:cNvGrpSpPr/>
          <p:nvPr/>
        </p:nvGrpSpPr>
        <p:grpSpPr>
          <a:xfrm>
            <a:off x="539552" y="2785492"/>
            <a:ext cx="8463333" cy="2500013"/>
            <a:chOff x="933203" y="2785492"/>
            <a:chExt cx="8463333" cy="2500013"/>
          </a:xfrm>
        </p:grpSpPr>
        <p:sp>
          <p:nvSpPr>
            <p:cNvPr id="124" name="Freeform 85"/>
            <p:cNvSpPr>
              <a:spLocks/>
            </p:cNvSpPr>
            <p:nvPr/>
          </p:nvSpPr>
          <p:spPr bwMode="auto">
            <a:xfrm>
              <a:off x="7834490"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4" name="Freeform 86"/>
            <p:cNvSpPr>
              <a:spLocks/>
            </p:cNvSpPr>
            <p:nvPr/>
          </p:nvSpPr>
          <p:spPr bwMode="auto">
            <a:xfrm>
              <a:off x="8752999"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5" name="Freeform 87"/>
            <p:cNvSpPr>
              <a:spLocks/>
            </p:cNvSpPr>
            <p:nvPr/>
          </p:nvSpPr>
          <p:spPr bwMode="auto">
            <a:xfrm>
              <a:off x="8446381"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6" name="Freeform 88"/>
            <p:cNvSpPr>
              <a:spLocks/>
            </p:cNvSpPr>
            <p:nvPr/>
          </p:nvSpPr>
          <p:spPr bwMode="auto">
            <a:xfrm>
              <a:off x="8139763"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7" name="Freeform 89"/>
            <p:cNvSpPr>
              <a:spLocks/>
            </p:cNvSpPr>
            <p:nvPr/>
          </p:nvSpPr>
          <p:spPr bwMode="auto">
            <a:xfrm>
              <a:off x="7527872"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8" name="Freeform 90"/>
            <p:cNvSpPr>
              <a:spLocks/>
            </p:cNvSpPr>
            <p:nvPr/>
          </p:nvSpPr>
          <p:spPr bwMode="auto">
            <a:xfrm>
              <a:off x="7221254"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9" name="Freeform 91"/>
            <p:cNvSpPr>
              <a:spLocks/>
            </p:cNvSpPr>
            <p:nvPr/>
          </p:nvSpPr>
          <p:spPr bwMode="auto">
            <a:xfrm>
              <a:off x="6915981"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0" name="Text Box 92"/>
            <p:cNvSpPr txBox="1">
              <a:spLocks noChangeArrowheads="1"/>
            </p:cNvSpPr>
            <p:nvPr/>
          </p:nvSpPr>
          <p:spPr bwMode="auto">
            <a:xfrm>
              <a:off x="933203" y="2785492"/>
              <a:ext cx="595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dirty="0">
                  <a:latin typeface="+mj-ea"/>
                  <a:ea typeface="+mj-ea"/>
                </a:rPr>
                <a:t>用户</a:t>
              </a:r>
            </a:p>
          </p:txBody>
        </p:sp>
        <p:sp>
          <p:nvSpPr>
            <p:cNvPr id="151" name="Freeform 93"/>
            <p:cNvSpPr>
              <a:spLocks/>
            </p:cNvSpPr>
            <p:nvPr/>
          </p:nvSpPr>
          <p:spPr bwMode="auto">
            <a:xfrm>
              <a:off x="3521553" y="2816423"/>
              <a:ext cx="536581"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2" name="Freeform 94"/>
            <p:cNvSpPr>
              <a:spLocks/>
            </p:cNvSpPr>
            <p:nvPr/>
          </p:nvSpPr>
          <p:spPr bwMode="auto">
            <a:xfrm>
              <a:off x="1914497" y="3499590"/>
              <a:ext cx="1071819" cy="340239"/>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3" name="Freeform 95"/>
            <p:cNvSpPr>
              <a:spLocks/>
            </p:cNvSpPr>
            <p:nvPr/>
          </p:nvSpPr>
          <p:spPr bwMode="auto">
            <a:xfrm>
              <a:off x="2449734" y="4181412"/>
              <a:ext cx="1071819"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4" name="Freeform 96"/>
            <p:cNvSpPr>
              <a:spLocks/>
            </p:cNvSpPr>
            <p:nvPr/>
          </p:nvSpPr>
          <p:spPr bwMode="auto">
            <a:xfrm>
              <a:off x="2986316" y="486323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5" name="Text Box 97"/>
            <p:cNvSpPr txBox="1">
              <a:spLocks noChangeArrowheads="1"/>
            </p:cNvSpPr>
            <p:nvPr/>
          </p:nvSpPr>
          <p:spPr bwMode="auto">
            <a:xfrm>
              <a:off x="1462639" y="2785493"/>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56" name="Text Box 98"/>
            <p:cNvSpPr txBox="1">
              <a:spLocks noChangeArrowheads="1"/>
            </p:cNvSpPr>
            <p:nvPr/>
          </p:nvSpPr>
          <p:spPr bwMode="auto">
            <a:xfrm>
              <a:off x="1462639" y="3467314"/>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57" name="Text Box 99"/>
            <p:cNvSpPr txBox="1">
              <a:spLocks noChangeArrowheads="1"/>
            </p:cNvSpPr>
            <p:nvPr/>
          </p:nvSpPr>
          <p:spPr bwMode="auto">
            <a:xfrm>
              <a:off x="1462639" y="4150480"/>
              <a:ext cx="33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58" name="Text Box 100"/>
            <p:cNvSpPr txBox="1">
              <a:spLocks noChangeArrowheads="1"/>
            </p:cNvSpPr>
            <p:nvPr/>
          </p:nvSpPr>
          <p:spPr bwMode="auto">
            <a:xfrm>
              <a:off x="1462639" y="4832302"/>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59" name="Line 101"/>
            <p:cNvSpPr>
              <a:spLocks noChangeShapeType="1"/>
            </p:cNvSpPr>
            <p:nvPr/>
          </p:nvSpPr>
          <p:spPr bwMode="auto">
            <a:xfrm>
              <a:off x="6686018" y="4181412"/>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60" name="Text Box 102"/>
            <p:cNvSpPr txBox="1">
              <a:spLocks noChangeArrowheads="1"/>
            </p:cNvSpPr>
            <p:nvPr/>
          </p:nvSpPr>
          <p:spPr bwMode="auto">
            <a:xfrm>
              <a:off x="3637207" y="280297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61" name="Text Box 105"/>
            <p:cNvSpPr txBox="1">
              <a:spLocks noChangeArrowheads="1"/>
            </p:cNvSpPr>
            <p:nvPr/>
          </p:nvSpPr>
          <p:spPr bwMode="auto">
            <a:xfrm>
              <a:off x="2074531" y="3487487"/>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62" name="Text Box 106"/>
            <p:cNvSpPr txBox="1">
              <a:spLocks noChangeArrowheads="1"/>
            </p:cNvSpPr>
            <p:nvPr/>
          </p:nvSpPr>
          <p:spPr bwMode="auto">
            <a:xfrm>
              <a:off x="3114073" y="4161239"/>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63" name="Text Box 107"/>
            <p:cNvSpPr txBox="1">
              <a:spLocks noChangeArrowheads="1"/>
            </p:cNvSpPr>
            <p:nvPr/>
          </p:nvSpPr>
          <p:spPr bwMode="auto">
            <a:xfrm>
              <a:off x="3116763" y="4863233"/>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64" name="Text Box 111"/>
            <p:cNvSpPr txBox="1">
              <a:spLocks noChangeArrowheads="1"/>
            </p:cNvSpPr>
            <p:nvPr/>
          </p:nvSpPr>
          <p:spPr bwMode="auto">
            <a:xfrm>
              <a:off x="4267925" y="2850044"/>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5" name="Text Box 112"/>
            <p:cNvSpPr txBox="1">
              <a:spLocks noChangeArrowheads="1"/>
            </p:cNvSpPr>
            <p:nvPr/>
          </p:nvSpPr>
          <p:spPr bwMode="auto">
            <a:xfrm>
              <a:off x="4267925" y="3548003"/>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6" name="Text Box 113"/>
            <p:cNvSpPr txBox="1">
              <a:spLocks noChangeArrowheads="1"/>
            </p:cNvSpPr>
            <p:nvPr/>
          </p:nvSpPr>
          <p:spPr bwMode="auto">
            <a:xfrm>
              <a:off x="4267925" y="424730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7" name="Text Box 114"/>
            <p:cNvSpPr txBox="1">
              <a:spLocks noChangeArrowheads="1"/>
            </p:cNvSpPr>
            <p:nvPr/>
          </p:nvSpPr>
          <p:spPr bwMode="auto">
            <a:xfrm>
              <a:off x="4267925" y="494526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8" name="Text Box 115"/>
            <p:cNvSpPr txBox="1">
              <a:spLocks noChangeArrowheads="1"/>
            </p:cNvSpPr>
            <p:nvPr/>
          </p:nvSpPr>
          <p:spPr bwMode="auto">
            <a:xfrm>
              <a:off x="9134926" y="382369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9" name="Line 116"/>
            <p:cNvSpPr>
              <a:spLocks noChangeShapeType="1"/>
            </p:cNvSpPr>
            <p:nvPr/>
          </p:nvSpPr>
          <p:spPr bwMode="auto">
            <a:xfrm>
              <a:off x="24497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0" name="Line 117"/>
            <p:cNvSpPr>
              <a:spLocks noChangeShapeType="1"/>
            </p:cNvSpPr>
            <p:nvPr/>
          </p:nvSpPr>
          <p:spPr bwMode="auto">
            <a:xfrm>
              <a:off x="2986316"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1" name="Line 118"/>
            <p:cNvSpPr>
              <a:spLocks noChangeShapeType="1"/>
            </p:cNvSpPr>
            <p:nvPr/>
          </p:nvSpPr>
          <p:spPr bwMode="auto">
            <a:xfrm>
              <a:off x="3521553"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2" name="Line 119"/>
            <p:cNvSpPr>
              <a:spLocks noChangeShapeType="1"/>
            </p:cNvSpPr>
            <p:nvPr/>
          </p:nvSpPr>
          <p:spPr bwMode="auto">
            <a:xfrm>
              <a:off x="24497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3" name="Line 120"/>
            <p:cNvSpPr>
              <a:spLocks noChangeShapeType="1"/>
            </p:cNvSpPr>
            <p:nvPr/>
          </p:nvSpPr>
          <p:spPr bwMode="auto">
            <a:xfrm>
              <a:off x="4058134"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4" name="Line 121"/>
            <p:cNvSpPr>
              <a:spLocks noChangeShapeType="1"/>
            </p:cNvSpPr>
            <p:nvPr/>
          </p:nvSpPr>
          <p:spPr bwMode="auto">
            <a:xfrm>
              <a:off x="40581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5" name="Line 122"/>
            <p:cNvSpPr>
              <a:spLocks noChangeShapeType="1"/>
            </p:cNvSpPr>
            <p:nvPr/>
          </p:nvSpPr>
          <p:spPr bwMode="auto">
            <a:xfrm>
              <a:off x="6839327"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6" name="Line 123"/>
            <p:cNvSpPr>
              <a:spLocks noChangeShapeType="1"/>
            </p:cNvSpPr>
            <p:nvPr/>
          </p:nvSpPr>
          <p:spPr bwMode="auto">
            <a:xfrm>
              <a:off x="7451218"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7" name="Line 124"/>
            <p:cNvSpPr>
              <a:spLocks noChangeShapeType="1"/>
            </p:cNvSpPr>
            <p:nvPr/>
          </p:nvSpPr>
          <p:spPr bwMode="auto">
            <a:xfrm>
              <a:off x="8063109"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8" name="Line 125"/>
            <p:cNvSpPr>
              <a:spLocks noChangeShapeType="1"/>
            </p:cNvSpPr>
            <p:nvPr/>
          </p:nvSpPr>
          <p:spPr bwMode="auto">
            <a:xfrm>
              <a:off x="6839327" y="4352203"/>
              <a:ext cx="611891"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9" name="Line 126"/>
            <p:cNvSpPr>
              <a:spLocks noChangeShapeType="1"/>
            </p:cNvSpPr>
            <p:nvPr/>
          </p:nvSpPr>
          <p:spPr bwMode="auto">
            <a:xfrm>
              <a:off x="7451218" y="4352203"/>
              <a:ext cx="611892"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0" name="Line 127"/>
            <p:cNvSpPr>
              <a:spLocks noChangeShapeType="1"/>
            </p:cNvSpPr>
            <p:nvPr/>
          </p:nvSpPr>
          <p:spPr bwMode="auto">
            <a:xfrm>
              <a:off x="8063109" y="4352203"/>
              <a:ext cx="613236"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1" name="Text Box 128"/>
            <p:cNvSpPr txBox="1">
              <a:spLocks noChangeArrowheads="1"/>
            </p:cNvSpPr>
            <p:nvPr/>
          </p:nvSpPr>
          <p:spPr bwMode="auto">
            <a:xfrm>
              <a:off x="7144600" y="4949301"/>
              <a:ext cx="1494091" cy="3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3 </a:t>
              </a:r>
              <a:r>
                <a:rPr kumimoji="1" lang="zh-CN" altLang="en-US" sz="1600" dirty="0">
                  <a:latin typeface="+mj-ea"/>
                  <a:ea typeface="+mj-ea"/>
                </a:rPr>
                <a:t>个 </a:t>
              </a:r>
              <a:r>
                <a:rPr kumimoji="1" lang="en-US" altLang="zh-CN" sz="1600" dirty="0">
                  <a:latin typeface="+mj-ea"/>
                  <a:ea typeface="+mj-ea"/>
                </a:rPr>
                <a:t>STDM </a:t>
              </a:r>
              <a:r>
                <a:rPr kumimoji="1" lang="zh-CN" altLang="en-US" sz="1600" dirty="0">
                  <a:latin typeface="+mj-ea"/>
                  <a:ea typeface="+mj-ea"/>
                </a:rPr>
                <a:t>帧</a:t>
              </a:r>
            </a:p>
          </p:txBody>
        </p:sp>
        <p:sp>
          <p:nvSpPr>
            <p:cNvPr id="182" name="Text Box 129"/>
            <p:cNvSpPr txBox="1">
              <a:spLocks noChangeArrowheads="1"/>
            </p:cNvSpPr>
            <p:nvPr/>
          </p:nvSpPr>
          <p:spPr bwMode="auto">
            <a:xfrm>
              <a:off x="6932120" y="4274204"/>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#1</a:t>
              </a:r>
            </a:p>
          </p:txBody>
        </p:sp>
        <p:sp>
          <p:nvSpPr>
            <p:cNvPr id="183" name="Line 130"/>
            <p:cNvSpPr>
              <a:spLocks noChangeShapeType="1"/>
            </p:cNvSpPr>
            <p:nvPr/>
          </p:nvSpPr>
          <p:spPr bwMode="auto">
            <a:xfrm>
              <a:off x="4452165" y="3155317"/>
              <a:ext cx="983060" cy="684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4" name="Line 131"/>
            <p:cNvSpPr>
              <a:spLocks noChangeShapeType="1"/>
            </p:cNvSpPr>
            <p:nvPr/>
          </p:nvSpPr>
          <p:spPr bwMode="auto">
            <a:xfrm>
              <a:off x="4512681" y="3826380"/>
              <a:ext cx="845889" cy="184239"/>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5" name="Line 132"/>
            <p:cNvSpPr>
              <a:spLocks noChangeShapeType="1"/>
            </p:cNvSpPr>
            <p:nvPr/>
          </p:nvSpPr>
          <p:spPr bwMode="auto">
            <a:xfrm flipV="1">
              <a:off x="4512681" y="4181412"/>
              <a:ext cx="845889" cy="316031"/>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6" name="Line 133"/>
            <p:cNvSpPr>
              <a:spLocks noChangeShapeType="1"/>
            </p:cNvSpPr>
            <p:nvPr/>
          </p:nvSpPr>
          <p:spPr bwMode="auto">
            <a:xfrm flipV="1">
              <a:off x="4452165" y="4352203"/>
              <a:ext cx="983060" cy="816304"/>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7" name="Text Box 134"/>
            <p:cNvSpPr txBox="1">
              <a:spLocks noChangeArrowheads="1"/>
            </p:cNvSpPr>
            <p:nvPr/>
          </p:nvSpPr>
          <p:spPr bwMode="auto">
            <a:xfrm>
              <a:off x="4573198" y="4526471"/>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④</a:t>
              </a:r>
            </a:p>
          </p:txBody>
        </p:sp>
        <p:sp>
          <p:nvSpPr>
            <p:cNvPr id="188" name="Text Box 135"/>
            <p:cNvSpPr txBox="1">
              <a:spLocks noChangeArrowheads="1"/>
            </p:cNvSpPr>
            <p:nvPr/>
          </p:nvSpPr>
          <p:spPr bwMode="auto">
            <a:xfrm>
              <a:off x="4573198" y="4058258"/>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③</a:t>
              </a:r>
            </a:p>
          </p:txBody>
        </p:sp>
        <p:sp>
          <p:nvSpPr>
            <p:cNvPr id="189" name="Text Box 136"/>
            <p:cNvSpPr txBox="1">
              <a:spLocks noChangeArrowheads="1"/>
            </p:cNvSpPr>
            <p:nvPr/>
          </p:nvSpPr>
          <p:spPr bwMode="auto">
            <a:xfrm>
              <a:off x="4573198" y="3521107"/>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②</a:t>
              </a:r>
            </a:p>
          </p:txBody>
        </p:sp>
        <p:sp>
          <p:nvSpPr>
            <p:cNvPr id="190" name="Text Box 137"/>
            <p:cNvSpPr txBox="1">
              <a:spLocks noChangeArrowheads="1"/>
            </p:cNvSpPr>
            <p:nvPr/>
          </p:nvSpPr>
          <p:spPr bwMode="auto">
            <a:xfrm>
              <a:off x="4573198" y="2972422"/>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①</a:t>
              </a:r>
            </a:p>
          </p:txBody>
        </p:sp>
        <p:sp>
          <p:nvSpPr>
            <p:cNvPr id="191" name="Freeform 138"/>
            <p:cNvSpPr>
              <a:spLocks/>
            </p:cNvSpPr>
            <p:nvPr/>
          </p:nvSpPr>
          <p:spPr bwMode="auto">
            <a:xfrm>
              <a:off x="1914497" y="281642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2" name="Line 139"/>
            <p:cNvSpPr>
              <a:spLocks noChangeShapeType="1"/>
            </p:cNvSpPr>
            <p:nvPr/>
          </p:nvSpPr>
          <p:spPr bwMode="auto">
            <a:xfrm>
              <a:off x="40581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3" name="Line 140"/>
            <p:cNvSpPr>
              <a:spLocks noChangeShapeType="1"/>
            </p:cNvSpPr>
            <p:nvPr/>
          </p:nvSpPr>
          <p:spPr bwMode="auto">
            <a:xfrm>
              <a:off x="1991152"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4" name="Text Box 141"/>
            <p:cNvSpPr txBox="1">
              <a:spLocks noChangeArrowheads="1"/>
            </p:cNvSpPr>
            <p:nvPr/>
          </p:nvSpPr>
          <p:spPr bwMode="auto">
            <a:xfrm>
              <a:off x="2048979" y="278952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95" name="Text Box 142"/>
            <p:cNvSpPr txBox="1">
              <a:spLocks noChangeArrowheads="1"/>
            </p:cNvSpPr>
            <p:nvPr/>
          </p:nvSpPr>
          <p:spPr bwMode="auto">
            <a:xfrm>
              <a:off x="2574802" y="41504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96" name="Text Box 143"/>
            <p:cNvSpPr txBox="1">
              <a:spLocks noChangeArrowheads="1"/>
            </p:cNvSpPr>
            <p:nvPr/>
          </p:nvSpPr>
          <p:spPr bwMode="auto">
            <a:xfrm>
              <a:off x="2600353" y="3490176"/>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97" name="Line 144"/>
            <p:cNvSpPr>
              <a:spLocks noChangeShapeType="1"/>
            </p:cNvSpPr>
            <p:nvPr/>
          </p:nvSpPr>
          <p:spPr bwMode="auto">
            <a:xfrm>
              <a:off x="7527872"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8" name="Line 145"/>
            <p:cNvSpPr>
              <a:spLocks noChangeShapeType="1"/>
            </p:cNvSpPr>
            <p:nvPr/>
          </p:nvSpPr>
          <p:spPr bwMode="auto">
            <a:xfrm>
              <a:off x="7757836"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9" name="Line 146"/>
            <p:cNvSpPr>
              <a:spLocks noChangeShapeType="1"/>
            </p:cNvSpPr>
            <p:nvPr/>
          </p:nvSpPr>
          <p:spPr bwMode="auto">
            <a:xfrm>
              <a:off x="8676345"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0" name="Line 147"/>
            <p:cNvSpPr>
              <a:spLocks noChangeShapeType="1"/>
            </p:cNvSpPr>
            <p:nvPr/>
          </p:nvSpPr>
          <p:spPr bwMode="auto">
            <a:xfrm>
              <a:off x="8676345"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1" name="Text Box 103"/>
            <p:cNvSpPr txBox="1">
              <a:spLocks noChangeArrowheads="1"/>
            </p:cNvSpPr>
            <p:nvPr/>
          </p:nvSpPr>
          <p:spPr bwMode="auto">
            <a:xfrm>
              <a:off x="8732827"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2" name="Text Box 104"/>
            <p:cNvSpPr txBox="1">
              <a:spLocks noChangeArrowheads="1"/>
            </p:cNvSpPr>
            <p:nvPr/>
          </p:nvSpPr>
          <p:spPr bwMode="auto">
            <a:xfrm>
              <a:off x="7202427"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3" name="Text Box 108"/>
            <p:cNvSpPr txBox="1">
              <a:spLocks noChangeArrowheads="1"/>
            </p:cNvSpPr>
            <p:nvPr/>
          </p:nvSpPr>
          <p:spPr bwMode="auto">
            <a:xfrm>
              <a:off x="7490218"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4" name="Text Box 109"/>
            <p:cNvSpPr txBox="1">
              <a:spLocks noChangeArrowheads="1"/>
            </p:cNvSpPr>
            <p:nvPr/>
          </p:nvSpPr>
          <p:spPr bwMode="auto">
            <a:xfrm>
              <a:off x="7795490"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5" name="Text Box 110"/>
            <p:cNvSpPr txBox="1">
              <a:spLocks noChangeArrowheads="1"/>
            </p:cNvSpPr>
            <p:nvPr/>
          </p:nvSpPr>
          <p:spPr bwMode="auto">
            <a:xfrm>
              <a:off x="6890430"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6" name="Text Box 148"/>
            <p:cNvSpPr txBox="1">
              <a:spLocks noChangeArrowheads="1"/>
            </p:cNvSpPr>
            <p:nvPr/>
          </p:nvSpPr>
          <p:spPr bwMode="auto">
            <a:xfrm>
              <a:off x="8111522"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7" name="Text Box 149"/>
            <p:cNvSpPr txBox="1">
              <a:spLocks noChangeArrowheads="1"/>
            </p:cNvSpPr>
            <p:nvPr/>
          </p:nvSpPr>
          <p:spPr bwMode="auto">
            <a:xfrm>
              <a:off x="8408726"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208" name="Freeform 150"/>
            <p:cNvSpPr>
              <a:spLocks/>
            </p:cNvSpPr>
            <p:nvPr/>
          </p:nvSpPr>
          <p:spPr bwMode="auto">
            <a:xfrm>
              <a:off x="68393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9" name="Freeform 151"/>
            <p:cNvSpPr>
              <a:spLocks/>
            </p:cNvSpPr>
            <p:nvPr/>
          </p:nvSpPr>
          <p:spPr bwMode="auto">
            <a:xfrm>
              <a:off x="7144600"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0" name="Freeform 152"/>
            <p:cNvSpPr>
              <a:spLocks/>
            </p:cNvSpPr>
            <p:nvPr/>
          </p:nvSpPr>
          <p:spPr bwMode="auto">
            <a:xfrm>
              <a:off x="7451218"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1" name="Freeform 153"/>
            <p:cNvSpPr>
              <a:spLocks/>
            </p:cNvSpPr>
            <p:nvPr/>
          </p:nvSpPr>
          <p:spPr bwMode="auto">
            <a:xfrm>
              <a:off x="7757836"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2" name="Freeform 154"/>
            <p:cNvSpPr>
              <a:spLocks/>
            </p:cNvSpPr>
            <p:nvPr/>
          </p:nvSpPr>
          <p:spPr bwMode="auto">
            <a:xfrm>
              <a:off x="8063109"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3" name="Freeform 155"/>
            <p:cNvSpPr>
              <a:spLocks/>
            </p:cNvSpPr>
            <p:nvPr/>
          </p:nvSpPr>
          <p:spPr bwMode="auto">
            <a:xfrm>
              <a:off x="83697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4" name="Freeform 156"/>
            <p:cNvSpPr>
              <a:spLocks/>
            </p:cNvSpPr>
            <p:nvPr/>
          </p:nvSpPr>
          <p:spPr bwMode="auto">
            <a:xfrm>
              <a:off x="8676345"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5" name="Text Box 157"/>
            <p:cNvSpPr txBox="1">
              <a:spLocks noChangeArrowheads="1"/>
            </p:cNvSpPr>
            <p:nvPr/>
          </p:nvSpPr>
          <p:spPr bwMode="auto">
            <a:xfrm>
              <a:off x="7527872" y="4263445"/>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#2</a:t>
              </a:r>
            </a:p>
          </p:txBody>
        </p:sp>
        <p:sp>
          <p:nvSpPr>
            <p:cNvPr id="216" name="Text Box 158"/>
            <p:cNvSpPr txBox="1">
              <a:spLocks noChangeArrowheads="1"/>
            </p:cNvSpPr>
            <p:nvPr/>
          </p:nvSpPr>
          <p:spPr bwMode="auto">
            <a:xfrm>
              <a:off x="8123625" y="4252686"/>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#3</a:t>
              </a:r>
            </a:p>
          </p:txBody>
        </p:sp>
        <p:sp>
          <p:nvSpPr>
            <p:cNvPr id="217" name="Line 160"/>
            <p:cNvSpPr>
              <a:spLocks noChangeShapeType="1"/>
            </p:cNvSpPr>
            <p:nvPr/>
          </p:nvSpPr>
          <p:spPr bwMode="auto">
            <a:xfrm>
              <a:off x="7144600" y="4607718"/>
              <a:ext cx="536582"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8" name="Line 161"/>
            <p:cNvSpPr>
              <a:spLocks noChangeShapeType="1"/>
            </p:cNvSpPr>
            <p:nvPr/>
          </p:nvSpPr>
          <p:spPr bwMode="auto">
            <a:xfrm>
              <a:off x="7757836" y="4607718"/>
              <a:ext cx="0"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9" name="Line 162"/>
            <p:cNvSpPr>
              <a:spLocks noChangeShapeType="1"/>
            </p:cNvSpPr>
            <p:nvPr/>
          </p:nvSpPr>
          <p:spPr bwMode="auto">
            <a:xfrm flipH="1">
              <a:off x="7911145" y="4607718"/>
              <a:ext cx="381928"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0" name="Line 163"/>
            <p:cNvSpPr>
              <a:spLocks noChangeShapeType="1"/>
            </p:cNvSpPr>
            <p:nvPr/>
          </p:nvSpPr>
          <p:spPr bwMode="auto">
            <a:xfrm>
              <a:off x="1837843" y="315800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1" name="Line 164"/>
            <p:cNvSpPr>
              <a:spLocks noChangeShapeType="1"/>
            </p:cNvSpPr>
            <p:nvPr/>
          </p:nvSpPr>
          <p:spPr bwMode="auto">
            <a:xfrm>
              <a:off x="1837843" y="3839828"/>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2" name="Line 165"/>
            <p:cNvSpPr>
              <a:spLocks noChangeShapeType="1"/>
            </p:cNvSpPr>
            <p:nvPr/>
          </p:nvSpPr>
          <p:spPr bwMode="auto">
            <a:xfrm>
              <a:off x="1837843" y="4522995"/>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3" name="Line 166"/>
            <p:cNvSpPr>
              <a:spLocks noChangeShapeType="1"/>
            </p:cNvSpPr>
            <p:nvPr/>
          </p:nvSpPr>
          <p:spPr bwMode="auto">
            <a:xfrm>
              <a:off x="1837843" y="520481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4" name="Line 170"/>
            <p:cNvSpPr>
              <a:spLocks noChangeShapeType="1"/>
            </p:cNvSpPr>
            <p:nvPr/>
          </p:nvSpPr>
          <p:spPr bwMode="auto">
            <a:xfrm>
              <a:off x="6833948"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5" name="Line 171"/>
            <p:cNvSpPr>
              <a:spLocks noChangeShapeType="1"/>
            </p:cNvSpPr>
            <p:nvPr/>
          </p:nvSpPr>
          <p:spPr bwMode="auto">
            <a:xfrm>
              <a:off x="7447184"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6" name="Line 172"/>
            <p:cNvSpPr>
              <a:spLocks noChangeShapeType="1"/>
            </p:cNvSpPr>
            <p:nvPr/>
          </p:nvSpPr>
          <p:spPr bwMode="auto">
            <a:xfrm>
              <a:off x="8060419"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7" name="Line 173"/>
            <p:cNvSpPr>
              <a:spLocks noChangeShapeType="1"/>
            </p:cNvSpPr>
            <p:nvPr/>
          </p:nvSpPr>
          <p:spPr bwMode="auto">
            <a:xfrm>
              <a:off x="8672310"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 name="等腰三角形 6"/>
            <p:cNvSpPr/>
            <p:nvPr/>
          </p:nvSpPr>
          <p:spPr bwMode="auto">
            <a:xfrm rot="5400000">
              <a:off x="4694060" y="3782001"/>
              <a:ext cx="1814215" cy="71409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a:t>集中器</a:t>
              </a:r>
              <a:endParaRPr kumimoji="0" lang="zh-CN" altLang="en-US" sz="1800" b="0" i="0" u="none" strike="noStrike" cap="none" normalizeH="0" baseline="0" dirty="0" smtClean="0">
                <a:ln>
                  <a:noFill/>
                </a:ln>
                <a:solidFill>
                  <a:schemeClr val="tx1"/>
                </a:solidFill>
                <a:effectLst/>
                <a:latin typeface="Arial" charset="0"/>
              </a:endParaRPr>
            </a:p>
          </p:txBody>
        </p:sp>
        <p:cxnSp>
          <p:nvCxnSpPr>
            <p:cNvPr id="9" name="直接箭头连接符 8"/>
            <p:cNvCxnSpPr/>
            <p:nvPr/>
          </p:nvCxnSpPr>
          <p:spPr bwMode="auto">
            <a:xfrm>
              <a:off x="5958217" y="4139050"/>
              <a:ext cx="504056" cy="0"/>
            </a:xfrm>
            <a:prstGeom prst="straightConnector1">
              <a:avLst/>
            </a:prstGeom>
            <a:ln>
              <a:solidFill>
                <a:schemeClr val="tx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82908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波分复用 </a:t>
            </a:r>
            <a:r>
              <a:rPr lang="en-US" altLang="zh-CN" dirty="0" smtClean="0"/>
              <a:t>WDM(Wavelength </a:t>
            </a:r>
            <a:r>
              <a:rPr lang="en-US" altLang="zh-CN" dirty="0"/>
              <a:t>Division Multiplexing)</a:t>
            </a:r>
            <a:r>
              <a:rPr lang="en-US" altLang="zh-CN" sz="2800" dirty="0"/>
              <a:t> </a:t>
            </a:r>
            <a:endParaRPr lang="en-US" altLang="zh-CN" sz="2800" dirty="0" smtClean="0"/>
          </a:p>
          <a:p>
            <a:pPr lvl="1"/>
            <a:r>
              <a:rPr lang="zh-CN" altLang="en-US" dirty="0"/>
              <a:t>波分复用就是光的频分复用。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4.2</a:t>
            </a:r>
            <a:r>
              <a:rPr lang="zh-CN" altLang="en-US" dirty="0" smtClean="0"/>
              <a:t>波分复用</a:t>
            </a:r>
            <a:endParaRPr lang="zh-CN" altLang="en-US" dirty="0"/>
          </a:p>
        </p:txBody>
      </p:sp>
      <p:grpSp>
        <p:nvGrpSpPr>
          <p:cNvPr id="6" name="组合 5"/>
          <p:cNvGrpSpPr/>
          <p:nvPr/>
        </p:nvGrpSpPr>
        <p:grpSpPr>
          <a:xfrm>
            <a:off x="1064256" y="2435457"/>
            <a:ext cx="6820112" cy="2942323"/>
            <a:chOff x="179388" y="2492375"/>
            <a:chExt cx="9015315" cy="3889375"/>
          </a:xfrm>
        </p:grpSpPr>
        <p:sp>
          <p:nvSpPr>
            <p:cNvPr id="94" name="Text Box 2"/>
            <p:cNvSpPr txBox="1">
              <a:spLocks noChangeArrowheads="1"/>
            </p:cNvSpPr>
            <p:nvPr/>
          </p:nvSpPr>
          <p:spPr bwMode="auto">
            <a:xfrm flipH="1">
              <a:off x="6746875" y="3122613"/>
              <a:ext cx="2447828"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 1550 nm           0 </a:t>
              </a:r>
            </a:p>
            <a:p>
              <a:pPr algn="l">
                <a:lnSpc>
                  <a:spcPct val="115000"/>
                </a:lnSpc>
              </a:pPr>
              <a:r>
                <a:rPr kumimoji="1" lang="en-US" altLang="zh-CN" sz="1500">
                  <a:latin typeface="+mj-ea"/>
                  <a:ea typeface="+mj-ea"/>
                </a:rPr>
                <a:t> 1551 nm           1</a:t>
              </a:r>
            </a:p>
            <a:p>
              <a:pPr algn="l">
                <a:lnSpc>
                  <a:spcPct val="115000"/>
                </a:lnSpc>
              </a:pPr>
              <a:r>
                <a:rPr kumimoji="1" lang="en-US" altLang="zh-CN" sz="1500">
                  <a:latin typeface="+mj-ea"/>
                  <a:ea typeface="+mj-ea"/>
                </a:rPr>
                <a:t> 1552 nm           2</a:t>
              </a:r>
            </a:p>
            <a:p>
              <a:pPr algn="l">
                <a:lnSpc>
                  <a:spcPct val="115000"/>
                </a:lnSpc>
              </a:pPr>
              <a:r>
                <a:rPr kumimoji="1" lang="en-US" altLang="zh-CN" sz="1500">
                  <a:latin typeface="+mj-ea"/>
                  <a:ea typeface="+mj-ea"/>
                </a:rPr>
                <a:t> 1553 nm           3</a:t>
              </a:r>
            </a:p>
            <a:p>
              <a:pPr algn="l">
                <a:lnSpc>
                  <a:spcPct val="115000"/>
                </a:lnSpc>
              </a:pPr>
              <a:r>
                <a:rPr kumimoji="1" lang="en-US" altLang="zh-CN" sz="1500">
                  <a:latin typeface="+mj-ea"/>
                  <a:ea typeface="+mj-ea"/>
                </a:rPr>
                <a:t> 1554 nm           4</a:t>
              </a:r>
            </a:p>
            <a:p>
              <a:pPr algn="l">
                <a:lnSpc>
                  <a:spcPct val="115000"/>
                </a:lnSpc>
              </a:pPr>
              <a:r>
                <a:rPr kumimoji="1" lang="en-US" altLang="zh-CN" sz="1500">
                  <a:latin typeface="+mj-ea"/>
                  <a:ea typeface="+mj-ea"/>
                </a:rPr>
                <a:t> 1555 nm           5</a:t>
              </a:r>
            </a:p>
            <a:p>
              <a:pPr algn="l">
                <a:lnSpc>
                  <a:spcPct val="115000"/>
                </a:lnSpc>
              </a:pPr>
              <a:r>
                <a:rPr kumimoji="1" lang="en-US" altLang="zh-CN" sz="1500">
                  <a:latin typeface="+mj-ea"/>
                  <a:ea typeface="+mj-ea"/>
                </a:rPr>
                <a:t> 1556 nm           6</a:t>
              </a:r>
            </a:p>
            <a:p>
              <a:pPr algn="l">
                <a:lnSpc>
                  <a:spcPct val="115000"/>
                </a:lnSpc>
              </a:pPr>
              <a:r>
                <a:rPr kumimoji="1" lang="en-US" altLang="zh-CN" sz="1500">
                  <a:latin typeface="+mj-ea"/>
                  <a:ea typeface="+mj-ea"/>
                </a:rPr>
                <a:t> 1557 nm           7</a:t>
              </a:r>
            </a:p>
          </p:txBody>
        </p:sp>
        <p:sp>
          <p:nvSpPr>
            <p:cNvPr id="95" name="Text Box 3"/>
            <p:cNvSpPr txBox="1">
              <a:spLocks noChangeArrowheads="1"/>
            </p:cNvSpPr>
            <p:nvPr/>
          </p:nvSpPr>
          <p:spPr bwMode="auto">
            <a:xfrm>
              <a:off x="179388" y="3159125"/>
              <a:ext cx="2524111"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0          1550 nm    </a:t>
              </a:r>
            </a:p>
            <a:p>
              <a:pPr algn="l">
                <a:lnSpc>
                  <a:spcPct val="115000"/>
                </a:lnSpc>
              </a:pPr>
              <a:r>
                <a:rPr kumimoji="1" lang="en-US" altLang="zh-CN" sz="1500">
                  <a:latin typeface="+mj-ea"/>
                  <a:ea typeface="+mj-ea"/>
                </a:rPr>
                <a:t>1          1551 nm  </a:t>
              </a:r>
            </a:p>
            <a:p>
              <a:pPr algn="l">
                <a:lnSpc>
                  <a:spcPct val="115000"/>
                </a:lnSpc>
              </a:pPr>
              <a:r>
                <a:rPr kumimoji="1" lang="en-US" altLang="zh-CN" sz="1500">
                  <a:latin typeface="+mj-ea"/>
                  <a:ea typeface="+mj-ea"/>
                </a:rPr>
                <a:t>2          1552 nm  </a:t>
              </a:r>
            </a:p>
            <a:p>
              <a:pPr algn="l">
                <a:lnSpc>
                  <a:spcPct val="115000"/>
                </a:lnSpc>
              </a:pPr>
              <a:r>
                <a:rPr kumimoji="1" lang="en-US" altLang="zh-CN" sz="1500">
                  <a:latin typeface="+mj-ea"/>
                  <a:ea typeface="+mj-ea"/>
                </a:rPr>
                <a:t>3          1553 nm  </a:t>
              </a:r>
            </a:p>
            <a:p>
              <a:pPr algn="l">
                <a:lnSpc>
                  <a:spcPct val="115000"/>
                </a:lnSpc>
              </a:pPr>
              <a:r>
                <a:rPr kumimoji="1" lang="en-US" altLang="zh-CN" sz="1500">
                  <a:latin typeface="+mj-ea"/>
                  <a:ea typeface="+mj-ea"/>
                </a:rPr>
                <a:t>4          1554 nm  </a:t>
              </a:r>
            </a:p>
            <a:p>
              <a:pPr algn="l">
                <a:lnSpc>
                  <a:spcPct val="115000"/>
                </a:lnSpc>
              </a:pPr>
              <a:r>
                <a:rPr kumimoji="1" lang="en-US" altLang="zh-CN" sz="1500">
                  <a:latin typeface="+mj-ea"/>
                  <a:ea typeface="+mj-ea"/>
                </a:rPr>
                <a:t>5          1555 nm  </a:t>
              </a:r>
            </a:p>
            <a:p>
              <a:pPr algn="l">
                <a:lnSpc>
                  <a:spcPct val="115000"/>
                </a:lnSpc>
              </a:pPr>
              <a:r>
                <a:rPr kumimoji="1" lang="en-US" altLang="zh-CN" sz="1500">
                  <a:latin typeface="+mj-ea"/>
                  <a:ea typeface="+mj-ea"/>
                </a:rPr>
                <a:t>6          1556 nm  </a:t>
              </a:r>
            </a:p>
            <a:p>
              <a:pPr algn="l">
                <a:lnSpc>
                  <a:spcPct val="115000"/>
                </a:lnSpc>
              </a:pPr>
              <a:r>
                <a:rPr kumimoji="1" lang="en-US" altLang="zh-CN" sz="1500">
                  <a:latin typeface="+mj-ea"/>
                  <a:ea typeface="+mj-ea"/>
                </a:rPr>
                <a:t>7          1557 nm  </a:t>
              </a:r>
            </a:p>
          </p:txBody>
        </p:sp>
        <p:sp>
          <p:nvSpPr>
            <p:cNvPr id="96" name="Text Box 6"/>
            <p:cNvSpPr txBox="1">
              <a:spLocks noChangeArrowheads="1"/>
            </p:cNvSpPr>
            <p:nvPr/>
          </p:nvSpPr>
          <p:spPr bwMode="auto">
            <a:xfrm>
              <a:off x="3536949" y="2849563"/>
              <a:ext cx="1697715" cy="73231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500">
                  <a:latin typeface="+mj-ea"/>
                  <a:ea typeface="+mj-ea"/>
                </a:rPr>
                <a:t>8 </a:t>
              </a:r>
              <a:r>
                <a:rPr kumimoji="1" lang="en-US" altLang="zh-CN" sz="1500">
                  <a:latin typeface="+mj-ea"/>
                  <a:ea typeface="+mj-ea"/>
                  <a:sym typeface="Symbol" pitchFamily="18" charset="2"/>
                </a:rPr>
                <a:t> </a:t>
              </a:r>
              <a:r>
                <a:rPr kumimoji="1" lang="en-US" altLang="zh-CN" sz="1500">
                  <a:latin typeface="+mj-ea"/>
                  <a:ea typeface="+mj-ea"/>
                </a:rPr>
                <a:t>2.5 Gb/s</a:t>
              </a:r>
            </a:p>
            <a:p>
              <a:r>
                <a:rPr kumimoji="1" lang="en-US" altLang="zh-CN" sz="1500">
                  <a:latin typeface="+mj-ea"/>
                  <a:ea typeface="+mj-ea"/>
                </a:rPr>
                <a:t>1310 nm</a:t>
              </a:r>
            </a:p>
          </p:txBody>
        </p:sp>
        <p:sp>
          <p:nvSpPr>
            <p:cNvPr id="97" name="Line 7"/>
            <p:cNvSpPr>
              <a:spLocks noChangeShapeType="1"/>
            </p:cNvSpPr>
            <p:nvPr/>
          </p:nvSpPr>
          <p:spPr bwMode="auto">
            <a:xfrm>
              <a:off x="6873875" y="3533775"/>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8" name="Line 8"/>
            <p:cNvSpPr>
              <a:spLocks noChangeShapeType="1"/>
            </p:cNvSpPr>
            <p:nvPr/>
          </p:nvSpPr>
          <p:spPr bwMode="auto">
            <a:xfrm>
              <a:off x="6873875" y="38846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9" name="Line 9"/>
            <p:cNvSpPr>
              <a:spLocks noChangeShapeType="1"/>
            </p:cNvSpPr>
            <p:nvPr/>
          </p:nvSpPr>
          <p:spPr bwMode="auto">
            <a:xfrm>
              <a:off x="6873875" y="42338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0" name="Line 10"/>
            <p:cNvSpPr>
              <a:spLocks noChangeShapeType="1"/>
            </p:cNvSpPr>
            <p:nvPr/>
          </p:nvSpPr>
          <p:spPr bwMode="auto">
            <a:xfrm>
              <a:off x="6873875" y="458628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1" name="Line 11"/>
            <p:cNvSpPr>
              <a:spLocks noChangeShapeType="1"/>
            </p:cNvSpPr>
            <p:nvPr/>
          </p:nvSpPr>
          <p:spPr bwMode="auto">
            <a:xfrm>
              <a:off x="6873875" y="49355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2" name="Line 12"/>
            <p:cNvSpPr>
              <a:spLocks noChangeShapeType="1"/>
            </p:cNvSpPr>
            <p:nvPr/>
          </p:nvSpPr>
          <p:spPr bwMode="auto">
            <a:xfrm>
              <a:off x="6873875" y="52879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3" name="Line 13"/>
            <p:cNvSpPr>
              <a:spLocks noChangeShapeType="1"/>
            </p:cNvSpPr>
            <p:nvPr/>
          </p:nvSpPr>
          <p:spPr bwMode="auto">
            <a:xfrm>
              <a:off x="6873875" y="56372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4" name="Line 14"/>
            <p:cNvSpPr>
              <a:spLocks noChangeShapeType="1"/>
            </p:cNvSpPr>
            <p:nvPr/>
          </p:nvSpPr>
          <p:spPr bwMode="auto">
            <a:xfrm>
              <a:off x="6873875" y="59896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5" name="Line 15"/>
            <p:cNvSpPr>
              <a:spLocks noChangeShapeType="1"/>
            </p:cNvSpPr>
            <p:nvPr/>
          </p:nvSpPr>
          <p:spPr bwMode="auto">
            <a:xfrm>
              <a:off x="179388" y="3533775"/>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6" name="Line 16"/>
            <p:cNvSpPr>
              <a:spLocks noChangeShapeType="1"/>
            </p:cNvSpPr>
            <p:nvPr/>
          </p:nvSpPr>
          <p:spPr bwMode="auto">
            <a:xfrm>
              <a:off x="179388" y="38846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7" name="Line 17"/>
            <p:cNvSpPr>
              <a:spLocks noChangeShapeType="1"/>
            </p:cNvSpPr>
            <p:nvPr/>
          </p:nvSpPr>
          <p:spPr bwMode="auto">
            <a:xfrm>
              <a:off x="179388" y="42338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8" name="Line 18"/>
            <p:cNvSpPr>
              <a:spLocks noChangeShapeType="1"/>
            </p:cNvSpPr>
            <p:nvPr/>
          </p:nvSpPr>
          <p:spPr bwMode="auto">
            <a:xfrm>
              <a:off x="179388" y="458628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9" name="Line 19"/>
            <p:cNvSpPr>
              <a:spLocks noChangeShapeType="1"/>
            </p:cNvSpPr>
            <p:nvPr/>
          </p:nvSpPr>
          <p:spPr bwMode="auto">
            <a:xfrm>
              <a:off x="179388" y="49355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0" name="Line 20"/>
            <p:cNvSpPr>
              <a:spLocks noChangeShapeType="1"/>
            </p:cNvSpPr>
            <p:nvPr/>
          </p:nvSpPr>
          <p:spPr bwMode="auto">
            <a:xfrm>
              <a:off x="179388" y="52879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1" name="Line 21"/>
            <p:cNvSpPr>
              <a:spLocks noChangeShapeType="1"/>
            </p:cNvSpPr>
            <p:nvPr/>
          </p:nvSpPr>
          <p:spPr bwMode="auto">
            <a:xfrm>
              <a:off x="179388" y="56372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2" name="Line 22"/>
            <p:cNvSpPr>
              <a:spLocks noChangeShapeType="1"/>
            </p:cNvSpPr>
            <p:nvPr/>
          </p:nvSpPr>
          <p:spPr bwMode="auto">
            <a:xfrm>
              <a:off x="179388" y="59896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3" name="Line 23"/>
            <p:cNvSpPr>
              <a:spLocks noChangeShapeType="1"/>
            </p:cNvSpPr>
            <p:nvPr/>
          </p:nvSpPr>
          <p:spPr bwMode="auto">
            <a:xfrm>
              <a:off x="2319338" y="4756150"/>
              <a:ext cx="44989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14" name="AutoShape 24"/>
            <p:cNvSpPr>
              <a:spLocks noChangeArrowheads="1"/>
            </p:cNvSpPr>
            <p:nvPr/>
          </p:nvSpPr>
          <p:spPr bwMode="auto">
            <a:xfrm rot="5400000">
              <a:off x="31638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5" name="Rectangle 25"/>
            <p:cNvSpPr>
              <a:spLocks noChangeArrowheads="1"/>
            </p:cNvSpPr>
            <p:nvPr/>
          </p:nvSpPr>
          <p:spPr bwMode="auto">
            <a:xfrm>
              <a:off x="633413" y="3436938"/>
              <a:ext cx="496887"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6" name="Rectangle 26"/>
            <p:cNvSpPr>
              <a:spLocks noChangeArrowheads="1"/>
            </p:cNvSpPr>
            <p:nvPr/>
          </p:nvSpPr>
          <p:spPr bwMode="auto">
            <a:xfrm>
              <a:off x="633413" y="3786188"/>
              <a:ext cx="496887"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7" name="Rectangle 27"/>
            <p:cNvSpPr>
              <a:spLocks noChangeArrowheads="1"/>
            </p:cNvSpPr>
            <p:nvPr/>
          </p:nvSpPr>
          <p:spPr bwMode="auto">
            <a:xfrm>
              <a:off x="633413" y="4137025"/>
              <a:ext cx="496887"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8" name="Rectangle 28"/>
            <p:cNvSpPr>
              <a:spLocks noChangeArrowheads="1"/>
            </p:cNvSpPr>
            <p:nvPr/>
          </p:nvSpPr>
          <p:spPr bwMode="auto">
            <a:xfrm>
              <a:off x="633413" y="4487863"/>
              <a:ext cx="496887"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9" name="Rectangle 29"/>
            <p:cNvSpPr>
              <a:spLocks noChangeArrowheads="1"/>
            </p:cNvSpPr>
            <p:nvPr/>
          </p:nvSpPr>
          <p:spPr bwMode="auto">
            <a:xfrm>
              <a:off x="633413" y="4838700"/>
              <a:ext cx="496887"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0" name="Rectangle 30"/>
            <p:cNvSpPr>
              <a:spLocks noChangeArrowheads="1"/>
            </p:cNvSpPr>
            <p:nvPr/>
          </p:nvSpPr>
          <p:spPr bwMode="auto">
            <a:xfrm>
              <a:off x="633413" y="5189538"/>
              <a:ext cx="496887"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1" name="Rectangle 31"/>
            <p:cNvSpPr>
              <a:spLocks noChangeArrowheads="1"/>
            </p:cNvSpPr>
            <p:nvPr/>
          </p:nvSpPr>
          <p:spPr bwMode="auto">
            <a:xfrm>
              <a:off x="633413" y="5540375"/>
              <a:ext cx="496887"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2" name="Rectangle 32"/>
            <p:cNvSpPr>
              <a:spLocks noChangeArrowheads="1"/>
            </p:cNvSpPr>
            <p:nvPr/>
          </p:nvSpPr>
          <p:spPr bwMode="auto">
            <a:xfrm>
              <a:off x="633413" y="5889625"/>
              <a:ext cx="496887"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3" name="Text Box 33"/>
            <p:cNvSpPr txBox="1">
              <a:spLocks noChangeArrowheads="1"/>
            </p:cNvSpPr>
            <p:nvPr/>
          </p:nvSpPr>
          <p:spPr bwMode="auto">
            <a:xfrm>
              <a:off x="3406777" y="3709989"/>
              <a:ext cx="1195521"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20 Gb/s</a:t>
              </a:r>
            </a:p>
          </p:txBody>
        </p:sp>
        <p:sp>
          <p:nvSpPr>
            <p:cNvPr id="125" name="AutoShape 34"/>
            <p:cNvSpPr>
              <a:spLocks noChangeArrowheads="1"/>
            </p:cNvSpPr>
            <p:nvPr/>
          </p:nvSpPr>
          <p:spPr bwMode="auto">
            <a:xfrm rot="16200000">
              <a:off x="902661" y="4512469"/>
              <a:ext cx="3240087" cy="498475"/>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CCCC00"/>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6" name="AutoShape 35"/>
            <p:cNvSpPr>
              <a:spLocks noChangeArrowheads="1"/>
            </p:cNvSpPr>
            <p:nvPr/>
          </p:nvSpPr>
          <p:spPr bwMode="auto">
            <a:xfrm rot="5400000" flipH="1">
              <a:off x="4973876" y="4513263"/>
              <a:ext cx="3240087" cy="496886"/>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FF99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7" name="Rectangle 36"/>
            <p:cNvSpPr>
              <a:spLocks noChangeArrowheads="1"/>
            </p:cNvSpPr>
            <p:nvPr/>
          </p:nvSpPr>
          <p:spPr bwMode="auto">
            <a:xfrm>
              <a:off x="7985125" y="3436938"/>
              <a:ext cx="496888"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8" name="Rectangle 37"/>
            <p:cNvSpPr>
              <a:spLocks noChangeArrowheads="1"/>
            </p:cNvSpPr>
            <p:nvPr/>
          </p:nvSpPr>
          <p:spPr bwMode="auto">
            <a:xfrm>
              <a:off x="7985125" y="3786188"/>
              <a:ext cx="496888"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9" name="Rectangle 38"/>
            <p:cNvSpPr>
              <a:spLocks noChangeArrowheads="1"/>
            </p:cNvSpPr>
            <p:nvPr/>
          </p:nvSpPr>
          <p:spPr bwMode="auto">
            <a:xfrm>
              <a:off x="7985125" y="4137025"/>
              <a:ext cx="496888"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0" name="Rectangle 39"/>
            <p:cNvSpPr>
              <a:spLocks noChangeArrowheads="1"/>
            </p:cNvSpPr>
            <p:nvPr/>
          </p:nvSpPr>
          <p:spPr bwMode="auto">
            <a:xfrm>
              <a:off x="7985125" y="4487863"/>
              <a:ext cx="496888"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1" name="Rectangle 40"/>
            <p:cNvSpPr>
              <a:spLocks noChangeArrowheads="1"/>
            </p:cNvSpPr>
            <p:nvPr/>
          </p:nvSpPr>
          <p:spPr bwMode="auto">
            <a:xfrm>
              <a:off x="7985125" y="4838700"/>
              <a:ext cx="496888"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2" name="Rectangle 41"/>
            <p:cNvSpPr>
              <a:spLocks noChangeArrowheads="1"/>
            </p:cNvSpPr>
            <p:nvPr/>
          </p:nvSpPr>
          <p:spPr bwMode="auto">
            <a:xfrm>
              <a:off x="7985125" y="5189538"/>
              <a:ext cx="496888"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3" name="Rectangle 42"/>
            <p:cNvSpPr>
              <a:spLocks noChangeArrowheads="1"/>
            </p:cNvSpPr>
            <p:nvPr/>
          </p:nvSpPr>
          <p:spPr bwMode="auto">
            <a:xfrm>
              <a:off x="7985125" y="5540375"/>
              <a:ext cx="496888"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4" name="Rectangle 43"/>
            <p:cNvSpPr>
              <a:spLocks noChangeArrowheads="1"/>
            </p:cNvSpPr>
            <p:nvPr/>
          </p:nvSpPr>
          <p:spPr bwMode="auto">
            <a:xfrm>
              <a:off x="7985125" y="5889625"/>
              <a:ext cx="496888"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5" name="AutoShape 44"/>
            <p:cNvSpPr>
              <a:spLocks noChangeArrowheads="1"/>
            </p:cNvSpPr>
            <p:nvPr/>
          </p:nvSpPr>
          <p:spPr bwMode="auto">
            <a:xfrm rot="5400000">
              <a:off x="4339431" y="4604544"/>
              <a:ext cx="354013" cy="295275"/>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6" name="AutoShape 45"/>
            <p:cNvSpPr>
              <a:spLocks noChangeArrowheads="1"/>
            </p:cNvSpPr>
            <p:nvPr/>
          </p:nvSpPr>
          <p:spPr bwMode="auto">
            <a:xfrm rot="5400000">
              <a:off x="55514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7" name="Line 46"/>
            <p:cNvSpPr>
              <a:spLocks noChangeShapeType="1"/>
            </p:cNvSpPr>
            <p:nvPr/>
          </p:nvSpPr>
          <p:spPr bwMode="auto">
            <a:xfrm flipH="1">
              <a:off x="3759200" y="4124325"/>
              <a:ext cx="128588" cy="6223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38" name="Text Box 47"/>
            <p:cNvSpPr txBox="1">
              <a:spLocks noChangeArrowheads="1"/>
            </p:cNvSpPr>
            <p:nvPr/>
          </p:nvSpPr>
          <p:spPr bwMode="auto">
            <a:xfrm>
              <a:off x="2251013"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复</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39" name="Text Box 48"/>
            <p:cNvSpPr txBox="1">
              <a:spLocks noChangeArrowheads="1"/>
            </p:cNvSpPr>
            <p:nvPr/>
          </p:nvSpPr>
          <p:spPr bwMode="auto">
            <a:xfrm>
              <a:off x="6366436"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分</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40" name="Text Box 49"/>
            <p:cNvSpPr txBox="1">
              <a:spLocks noChangeArrowheads="1"/>
            </p:cNvSpPr>
            <p:nvPr/>
          </p:nvSpPr>
          <p:spPr bwMode="auto">
            <a:xfrm>
              <a:off x="4584700" y="3810000"/>
              <a:ext cx="872504"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EDFA</a:t>
              </a:r>
            </a:p>
          </p:txBody>
        </p:sp>
        <p:sp>
          <p:nvSpPr>
            <p:cNvPr id="141" name="Line 50"/>
            <p:cNvSpPr>
              <a:spLocks noChangeShapeType="1"/>
            </p:cNvSpPr>
            <p:nvPr/>
          </p:nvSpPr>
          <p:spPr bwMode="auto">
            <a:xfrm flipH="1">
              <a:off x="4545013" y="4221163"/>
              <a:ext cx="438150" cy="4318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2" name="Line 51"/>
            <p:cNvSpPr>
              <a:spLocks noChangeShapeType="1"/>
            </p:cNvSpPr>
            <p:nvPr/>
          </p:nvSpPr>
          <p:spPr bwMode="auto">
            <a:xfrm>
              <a:off x="32908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3" name="Line 52"/>
            <p:cNvSpPr>
              <a:spLocks noChangeShapeType="1"/>
            </p:cNvSpPr>
            <p:nvPr/>
          </p:nvSpPr>
          <p:spPr bwMode="auto">
            <a:xfrm>
              <a:off x="44846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8" name="Line 53"/>
            <p:cNvSpPr>
              <a:spLocks noChangeShapeType="1"/>
            </p:cNvSpPr>
            <p:nvPr/>
          </p:nvSpPr>
          <p:spPr bwMode="auto">
            <a:xfrm>
              <a:off x="3287713" y="5103813"/>
              <a:ext cx="1195387"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9" name="Text Box 54"/>
            <p:cNvSpPr txBox="1">
              <a:spLocks noChangeArrowheads="1"/>
            </p:cNvSpPr>
            <p:nvPr/>
          </p:nvSpPr>
          <p:spPr bwMode="auto">
            <a:xfrm>
              <a:off x="3306763" y="5087938"/>
              <a:ext cx="1140428"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120 km</a:t>
              </a:r>
            </a:p>
          </p:txBody>
        </p:sp>
        <p:sp>
          <p:nvSpPr>
            <p:cNvPr id="230" name="Text Box 55"/>
            <p:cNvSpPr txBox="1">
              <a:spLocks noChangeArrowheads="1"/>
            </p:cNvSpPr>
            <p:nvPr/>
          </p:nvSpPr>
          <p:spPr bwMode="auto">
            <a:xfrm>
              <a:off x="250825"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光调制器</a:t>
              </a:r>
            </a:p>
          </p:txBody>
        </p:sp>
        <p:sp>
          <p:nvSpPr>
            <p:cNvPr id="231" name="Line 56"/>
            <p:cNvSpPr>
              <a:spLocks noChangeShapeType="1"/>
            </p:cNvSpPr>
            <p:nvPr/>
          </p:nvSpPr>
          <p:spPr bwMode="auto">
            <a:xfrm>
              <a:off x="900113"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232" name="Text Box 57"/>
            <p:cNvSpPr txBox="1">
              <a:spLocks noChangeArrowheads="1"/>
            </p:cNvSpPr>
            <p:nvPr/>
          </p:nvSpPr>
          <p:spPr bwMode="auto">
            <a:xfrm>
              <a:off x="7345363"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光解调器</a:t>
              </a:r>
            </a:p>
          </p:txBody>
        </p:sp>
        <p:sp>
          <p:nvSpPr>
            <p:cNvPr id="233" name="Line 58"/>
            <p:cNvSpPr>
              <a:spLocks noChangeShapeType="1"/>
            </p:cNvSpPr>
            <p:nvPr/>
          </p:nvSpPr>
          <p:spPr bwMode="auto">
            <a:xfrm>
              <a:off x="8243888"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grpSp>
    </p:spTree>
    <p:extLst>
      <p:ext uri="{BB962C8B-B14F-4D97-AF65-F5344CB8AC3E}">
        <p14:creationId xmlns:p14="http://schemas.microsoft.com/office/powerpoint/2010/main" val="3459180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码分复用 </a:t>
            </a:r>
            <a:r>
              <a:rPr lang="en-US" altLang="zh-CN" dirty="0" smtClean="0"/>
              <a:t>CDM(Code </a:t>
            </a:r>
            <a:r>
              <a:rPr lang="en-US" altLang="zh-CN" dirty="0"/>
              <a:t>Division Multiplexing</a:t>
            </a:r>
            <a:r>
              <a:rPr lang="en-US" altLang="zh-CN" dirty="0" smtClean="0"/>
              <a:t>)</a:t>
            </a:r>
          </a:p>
          <a:p>
            <a:pPr lvl="1"/>
            <a:r>
              <a:rPr lang="zh-CN" altLang="en-US" dirty="0"/>
              <a:t>波分复用常用的名词是码分多址 </a:t>
            </a:r>
            <a:r>
              <a:rPr lang="en-US" altLang="zh-CN" dirty="0"/>
              <a:t>CDMA </a:t>
            </a:r>
            <a:r>
              <a:rPr lang="en-US" altLang="zh-CN" dirty="0" smtClean="0"/>
              <a:t>(</a:t>
            </a:r>
            <a:r>
              <a:rPr lang="en-US" altLang="zh-CN" dirty="0"/>
              <a:t>Code Division Multiple Access)</a:t>
            </a:r>
            <a:r>
              <a:rPr lang="zh-CN" altLang="en-US" dirty="0"/>
              <a:t>。</a:t>
            </a:r>
          </a:p>
          <a:p>
            <a:pPr lvl="1"/>
            <a:r>
              <a:rPr lang="zh-CN" altLang="en-US" dirty="0"/>
              <a:t>各用户使用经过特殊挑选的不同码型，因此彼此不会造成干扰。</a:t>
            </a:r>
          </a:p>
          <a:p>
            <a:pPr lvl="1"/>
            <a:r>
              <a:rPr lang="zh-CN" altLang="en-US" dirty="0"/>
              <a:t>这种系统发送的信号有很强的抗干扰能力，其频谱类似于白噪声，不易被敌人发现</a:t>
            </a:r>
            <a:r>
              <a:rPr lang="zh-CN" altLang="en-US" dirty="0" smtClean="0"/>
              <a:t>。</a:t>
            </a:r>
            <a:r>
              <a:rPr lang="en-US" altLang="zh-CN" dirty="0" smtClean="0"/>
              <a:t>CDMA</a:t>
            </a:r>
            <a:r>
              <a:rPr lang="zh-CN" altLang="en-US" dirty="0" smtClean="0"/>
              <a:t>技术最早用于军方。</a:t>
            </a:r>
            <a:endParaRPr lang="en-US" altLang="zh-CN" dirty="0" smtClean="0"/>
          </a:p>
          <a:p>
            <a:pPr lvl="1"/>
            <a:r>
              <a:rPr lang="zh-CN" altLang="en-US" dirty="0" smtClean="0"/>
              <a:t>随着技术进步，</a:t>
            </a:r>
            <a:r>
              <a:rPr lang="en-US" altLang="zh-CN" dirty="0" smtClean="0"/>
              <a:t>CDMA</a:t>
            </a:r>
            <a:r>
              <a:rPr lang="zh-CN" altLang="en-US" dirty="0" smtClean="0"/>
              <a:t>设备的价格和体积都大幅度下降，目前已经广泛用于民用，特别是无限局域网中。</a:t>
            </a:r>
            <a:endParaRPr lang="en-US" altLang="zh-CN" dirty="0" smtClean="0"/>
          </a:p>
          <a:p>
            <a:pPr lvl="1"/>
            <a:r>
              <a:rPr lang="zh-CN" altLang="en-US" dirty="0" smtClean="0"/>
              <a:t>采用</a:t>
            </a:r>
            <a:r>
              <a:rPr lang="en-US" altLang="zh-CN" dirty="0" smtClean="0"/>
              <a:t>CDMA</a:t>
            </a:r>
            <a:r>
              <a:rPr lang="zh-CN" altLang="en-US" dirty="0" smtClean="0"/>
              <a:t>可提高通信的话音质量和数据传输的可靠性，减少干扰影响，增大通信系统的容量（是</a:t>
            </a:r>
            <a:r>
              <a:rPr lang="en-US" altLang="zh-CN" dirty="0" smtClean="0"/>
              <a:t>GSM</a:t>
            </a:r>
            <a:r>
              <a:rPr lang="zh-CN" altLang="en-US" dirty="0" smtClean="0"/>
              <a:t>的</a:t>
            </a:r>
            <a:r>
              <a:rPr lang="en-US" altLang="zh-CN" dirty="0" smtClean="0"/>
              <a:t>4-5</a:t>
            </a:r>
            <a:r>
              <a:rPr lang="zh-CN" altLang="en-US" dirty="0" smtClean="0"/>
              <a:t>倍），降低手机的功率等。</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985011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1995</a:t>
            </a:r>
            <a:r>
              <a:rPr lang="zh-CN" altLang="en-US" dirty="0"/>
              <a:t>年问世的第一代模拟制式手机（</a:t>
            </a:r>
            <a:r>
              <a:rPr lang="en-US" altLang="zh-CN" dirty="0"/>
              <a:t>1G</a:t>
            </a:r>
            <a:r>
              <a:rPr lang="zh-CN" altLang="en-US" dirty="0"/>
              <a:t>）只能进行语音通话</a:t>
            </a:r>
          </a:p>
          <a:p>
            <a:pPr lvl="1"/>
            <a:r>
              <a:rPr lang="en-US" altLang="zh-CN" dirty="0"/>
              <a:t>1996</a:t>
            </a:r>
            <a:r>
              <a:rPr lang="zh-CN" altLang="en-US" dirty="0"/>
              <a:t>到</a:t>
            </a:r>
            <a:r>
              <a:rPr lang="en-US" altLang="zh-CN" dirty="0"/>
              <a:t>1997</a:t>
            </a:r>
            <a:r>
              <a:rPr lang="zh-CN" altLang="en-US" dirty="0"/>
              <a:t>年出现的第二代</a:t>
            </a:r>
            <a:r>
              <a:rPr lang="en-US" altLang="zh-CN" dirty="0"/>
              <a:t>GSM</a:t>
            </a:r>
            <a:r>
              <a:rPr lang="zh-CN" altLang="en-US" dirty="0"/>
              <a:t>、</a:t>
            </a:r>
            <a:r>
              <a:rPr lang="en-US" altLang="zh-CN" dirty="0"/>
              <a:t>CDMA</a:t>
            </a:r>
            <a:r>
              <a:rPr lang="zh-CN" altLang="en-US" dirty="0"/>
              <a:t>等数字制式手机（</a:t>
            </a:r>
            <a:r>
              <a:rPr lang="en-US" altLang="zh-CN" dirty="0"/>
              <a:t>2G</a:t>
            </a:r>
            <a:r>
              <a:rPr lang="zh-CN" altLang="en-US" dirty="0"/>
              <a:t>）便增加了接收数据的功能，如接收电子邮件或网页。</a:t>
            </a:r>
          </a:p>
          <a:p>
            <a:pPr lvl="1"/>
            <a:r>
              <a:rPr lang="zh-CN" altLang="en-US" dirty="0"/>
              <a:t>第三代移动通信技术（</a:t>
            </a:r>
            <a:r>
              <a:rPr lang="en-US" altLang="zh-CN" dirty="0"/>
              <a:t>3rd-generation</a:t>
            </a:r>
            <a:r>
              <a:rPr lang="zh-CN" altLang="en-US" dirty="0"/>
              <a:t>，</a:t>
            </a:r>
            <a:r>
              <a:rPr lang="en-US" altLang="zh-CN" dirty="0"/>
              <a:t>3G</a:t>
            </a:r>
            <a:r>
              <a:rPr lang="zh-CN" altLang="en-US" dirty="0"/>
              <a:t>），是指支持高速数据传输的蜂窝移动通讯技术。</a:t>
            </a:r>
            <a:r>
              <a:rPr lang="en-US" altLang="zh-CN" dirty="0"/>
              <a:t>3G</a:t>
            </a:r>
            <a:r>
              <a:rPr lang="zh-CN" altLang="en-US" dirty="0"/>
              <a:t>并不是</a:t>
            </a:r>
            <a:r>
              <a:rPr lang="en-US" altLang="zh-CN" dirty="0"/>
              <a:t>2009</a:t>
            </a:r>
            <a:r>
              <a:rPr lang="zh-CN" altLang="en-US" dirty="0"/>
              <a:t>年诞生的，早在</a:t>
            </a:r>
            <a:r>
              <a:rPr lang="en-US" altLang="zh-CN" dirty="0"/>
              <a:t>2002</a:t>
            </a:r>
            <a:r>
              <a:rPr lang="zh-CN" altLang="en-US" dirty="0"/>
              <a:t>年国外就已经产生</a:t>
            </a:r>
            <a:r>
              <a:rPr lang="en-US" altLang="zh-CN" dirty="0"/>
              <a:t>3G</a:t>
            </a:r>
            <a:r>
              <a:rPr lang="zh-CN" altLang="en-US" dirty="0"/>
              <a:t>了，而中国也于</a:t>
            </a:r>
            <a:r>
              <a:rPr lang="en-US" altLang="zh-CN" dirty="0"/>
              <a:t>2003</a:t>
            </a:r>
            <a:r>
              <a:rPr lang="zh-CN" altLang="en-US" dirty="0"/>
              <a:t>年开发中国的</a:t>
            </a:r>
            <a:r>
              <a:rPr lang="en-US" altLang="zh-CN" dirty="0"/>
              <a:t>3G</a:t>
            </a:r>
            <a:r>
              <a:rPr lang="zh-CN" altLang="en-US" dirty="0"/>
              <a:t>，但</a:t>
            </a:r>
            <a:r>
              <a:rPr lang="en-US" altLang="zh-CN" dirty="0"/>
              <a:t>2009</a:t>
            </a:r>
            <a:r>
              <a:rPr lang="zh-CN" altLang="en-US" dirty="0"/>
              <a:t>年才正式上市。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301053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3G</a:t>
            </a:r>
            <a:r>
              <a:rPr lang="zh-CN" altLang="en-US" dirty="0"/>
              <a:t>是第三代通信网络，国际电联确定</a:t>
            </a:r>
            <a:r>
              <a:rPr lang="en-US" altLang="zh-CN" dirty="0"/>
              <a:t>3G</a:t>
            </a:r>
            <a:r>
              <a:rPr lang="zh-CN" altLang="en-US" dirty="0"/>
              <a:t>三个无线接口标准，分别是美国</a:t>
            </a:r>
            <a:r>
              <a:rPr lang="en-US" altLang="zh-CN" dirty="0">
                <a:solidFill>
                  <a:srgbClr val="FF0000"/>
                </a:solidFill>
              </a:rPr>
              <a:t>CDMA</a:t>
            </a:r>
            <a:r>
              <a:rPr lang="en-US" altLang="zh-CN" dirty="0"/>
              <a:t>2000</a:t>
            </a:r>
            <a:r>
              <a:rPr lang="zh-CN" altLang="en-US" dirty="0"/>
              <a:t>，欧洲</a:t>
            </a:r>
            <a:r>
              <a:rPr lang="en-US" altLang="zh-CN" dirty="0"/>
              <a:t>W</a:t>
            </a:r>
            <a:r>
              <a:rPr lang="en-US" altLang="zh-CN" dirty="0">
                <a:solidFill>
                  <a:srgbClr val="FF0000"/>
                </a:solidFill>
              </a:rPr>
              <a:t>CDMA</a:t>
            </a:r>
            <a:r>
              <a:rPr lang="zh-CN" altLang="en-US" dirty="0"/>
              <a:t>，中国</a:t>
            </a:r>
            <a:r>
              <a:rPr lang="en-US" altLang="zh-CN" dirty="0"/>
              <a:t>TD-S</a:t>
            </a:r>
            <a:r>
              <a:rPr lang="en-US" altLang="zh-CN" dirty="0">
                <a:solidFill>
                  <a:srgbClr val="FF0000"/>
                </a:solidFill>
              </a:rPr>
              <a:t>CDMA</a:t>
            </a:r>
            <a:r>
              <a:rPr lang="zh-CN" altLang="en-US" dirty="0"/>
              <a:t>。</a:t>
            </a:r>
          </a:p>
          <a:p>
            <a:pPr lvl="1"/>
            <a:r>
              <a:rPr lang="zh-CN" altLang="en-US" dirty="0"/>
              <a:t>国际电信联盟（</a:t>
            </a:r>
            <a:r>
              <a:rPr lang="en-US" altLang="zh-CN" dirty="0"/>
              <a:t>ITU</a:t>
            </a:r>
            <a:r>
              <a:rPr lang="zh-CN" altLang="en-US" dirty="0"/>
              <a:t>）是在芬兰赫尔辛基于</a:t>
            </a:r>
            <a:r>
              <a:rPr lang="en-US" altLang="zh-CN" dirty="0"/>
              <a:t>2000</a:t>
            </a:r>
            <a:r>
              <a:rPr lang="zh-CN" altLang="en-US" dirty="0"/>
              <a:t>年</a:t>
            </a:r>
            <a:r>
              <a:rPr lang="en-US" altLang="zh-CN" dirty="0"/>
              <a:t>5</a:t>
            </a:r>
            <a:r>
              <a:rPr lang="zh-CN" altLang="en-US" dirty="0"/>
              <a:t>月确定</a:t>
            </a:r>
            <a:r>
              <a:rPr lang="en-US" altLang="zh-CN" dirty="0"/>
              <a:t>WCDMA</a:t>
            </a:r>
            <a:r>
              <a:rPr lang="zh-CN" altLang="en-US" dirty="0"/>
              <a:t>、</a:t>
            </a:r>
            <a:r>
              <a:rPr lang="en-US" altLang="zh-CN" dirty="0"/>
              <a:t>CDMA2000</a:t>
            </a:r>
            <a:r>
              <a:rPr lang="zh-CN" altLang="en-US" dirty="0"/>
              <a:t>、</a:t>
            </a:r>
            <a:r>
              <a:rPr lang="en-US" altLang="zh-CN" dirty="0"/>
              <a:t>TD-SCDMA</a:t>
            </a:r>
            <a:r>
              <a:rPr lang="zh-CN" altLang="en-US" dirty="0"/>
              <a:t>三大主流无线接口标准，写入</a:t>
            </a:r>
            <a:r>
              <a:rPr lang="en-US" altLang="zh-CN" dirty="0"/>
              <a:t>3G</a:t>
            </a:r>
            <a:r>
              <a:rPr lang="zh-CN" altLang="en-US" dirty="0"/>
              <a:t>技术指导性文件</a:t>
            </a:r>
            <a:r>
              <a:rPr lang="en-US" altLang="zh-CN" dirty="0"/>
              <a:t>《2000</a:t>
            </a:r>
            <a:r>
              <a:rPr lang="zh-CN" altLang="en-US" dirty="0"/>
              <a:t>年国际移动通讯计划</a:t>
            </a:r>
            <a:r>
              <a:rPr lang="en-US" altLang="zh-CN" dirty="0"/>
              <a:t>》</a:t>
            </a:r>
            <a:r>
              <a:rPr lang="zh-CN" altLang="en-US" dirty="0"/>
              <a:t>（简称</a:t>
            </a:r>
            <a:r>
              <a:rPr lang="en-US" altLang="zh-CN" dirty="0"/>
              <a:t>IMT—2000</a:t>
            </a:r>
            <a:r>
              <a:rPr lang="zh-CN" altLang="en-US" dirty="0"/>
              <a:t>）。</a:t>
            </a:r>
          </a:p>
          <a:p>
            <a:pPr lvl="1"/>
            <a:r>
              <a:rPr lang="zh-CN" altLang="en-US" dirty="0"/>
              <a:t>目前国内支持国际电联确定三个无线接口标准，分别是中国电信的</a:t>
            </a:r>
            <a:r>
              <a:rPr lang="en-US" altLang="zh-CN" dirty="0"/>
              <a:t>CDMA2000</a:t>
            </a:r>
            <a:r>
              <a:rPr lang="zh-CN" altLang="en-US" dirty="0"/>
              <a:t>，中国联通的</a:t>
            </a:r>
            <a:r>
              <a:rPr lang="en-US" altLang="zh-CN" dirty="0"/>
              <a:t>WCDMA</a:t>
            </a:r>
            <a:r>
              <a:rPr lang="zh-CN" altLang="en-US" dirty="0"/>
              <a:t>，中国移动的</a:t>
            </a:r>
            <a:r>
              <a:rPr lang="en-US" altLang="zh-CN" dirty="0"/>
              <a:t>TD-SCDMA</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987021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a:t>第一代移动通信系统采用频分多址</a:t>
            </a:r>
            <a:r>
              <a:rPr lang="en-US" altLang="zh-CN" dirty="0"/>
              <a:t>(FDMA)</a:t>
            </a:r>
            <a:r>
              <a:rPr lang="zh-CN" altLang="en-US" dirty="0"/>
              <a:t>的模拟调制方式，这种系统的主要缺点是频谱利用率低，信令干扰话音业务</a:t>
            </a:r>
            <a:r>
              <a:rPr lang="zh-CN" altLang="en-US" dirty="0" smtClean="0"/>
              <a:t>。</a:t>
            </a:r>
            <a:endParaRPr lang="zh-CN" altLang="en-US" dirty="0"/>
          </a:p>
          <a:p>
            <a:pPr lvl="1"/>
            <a:r>
              <a:rPr lang="zh-CN" altLang="en-US" dirty="0" smtClean="0"/>
              <a:t>第二代移动通信系统主要采用时分多址</a:t>
            </a:r>
            <a:r>
              <a:rPr lang="en-US" altLang="zh-CN" dirty="0" smtClean="0"/>
              <a:t>(TDMA)</a:t>
            </a:r>
            <a:r>
              <a:rPr lang="zh-CN" altLang="en-US" dirty="0" smtClean="0"/>
              <a:t>的数字调制方式，提高了系统容量，并采用独立信道传送信令，使系统性能大大改善，但</a:t>
            </a:r>
            <a:r>
              <a:rPr lang="en-US" altLang="zh-CN" dirty="0" smtClean="0"/>
              <a:t>TDMA</a:t>
            </a:r>
            <a:r>
              <a:rPr lang="zh-CN" altLang="en-US" dirty="0"/>
              <a:t>的系统容量仍然有限，越区切换性能仍不完善</a:t>
            </a:r>
            <a:r>
              <a:rPr lang="zh-CN" altLang="en-US" dirty="0" smtClean="0"/>
              <a:t>。</a:t>
            </a:r>
            <a:endParaRPr lang="en-US" altLang="zh-CN" dirty="0" smtClean="0"/>
          </a:p>
          <a:p>
            <a:pPr lvl="1"/>
            <a:r>
              <a:rPr lang="zh-CN" altLang="en-US" dirty="0" smtClean="0"/>
              <a:t>第三代移动通信系统的技术基础是</a:t>
            </a:r>
            <a:r>
              <a:rPr lang="en-US" altLang="zh-CN" dirty="0" smtClean="0"/>
              <a:t>CDMA</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516890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2214266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307320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443704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码分</a:t>
            </a:r>
            <a:r>
              <a:rPr lang="zh-CN" altLang="en-US" dirty="0" smtClean="0"/>
              <a:t>复用</a:t>
            </a:r>
            <a:endParaRPr lang="zh-CN" altLang="en-US" dirty="0"/>
          </a:p>
        </p:txBody>
      </p:sp>
      <p:pic>
        <p:nvPicPr>
          <p:cNvPr id="1028" name="Picture 4" descr="http://a2.att.hudong.com/84/08/01300000012662119592085144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7340"/>
            <a:ext cx="2799480" cy="35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4984702"/>
            <a:ext cx="1125629" cy="461665"/>
          </a:xfrm>
          <a:prstGeom prst="rect">
            <a:avLst/>
          </a:prstGeom>
          <a:noFill/>
        </p:spPr>
        <p:txBody>
          <a:bodyPr wrap="none" rtlCol="0">
            <a:spAutoFit/>
          </a:bodyPr>
          <a:lstStyle/>
          <a:p>
            <a:pPr algn="ctr"/>
            <a:r>
              <a:rPr lang="en-US" altLang="zh-CN" sz="1200" dirty="0" err="1">
                <a:latin typeface="+mj-ea"/>
                <a:ea typeface="+mj-ea"/>
              </a:rPr>
              <a:t>Hedy</a:t>
            </a:r>
            <a:r>
              <a:rPr lang="en-US" altLang="zh-CN" sz="1200" dirty="0">
                <a:latin typeface="+mj-ea"/>
                <a:ea typeface="+mj-ea"/>
              </a:rPr>
              <a:t> </a:t>
            </a:r>
            <a:r>
              <a:rPr lang="en-US" altLang="zh-CN" sz="1200" dirty="0" err="1" smtClean="0">
                <a:latin typeface="+mj-ea"/>
                <a:ea typeface="+mj-ea"/>
              </a:rPr>
              <a:t>Lamarr</a:t>
            </a:r>
            <a:endParaRPr lang="en-US" altLang="zh-CN" sz="1200" dirty="0" smtClean="0">
              <a:latin typeface="+mj-ea"/>
              <a:ea typeface="+mj-ea"/>
            </a:endParaRPr>
          </a:p>
          <a:p>
            <a:pPr algn="ctr"/>
            <a:r>
              <a:rPr lang="zh-CN" altLang="en-US" sz="1200" dirty="0" smtClean="0">
                <a:latin typeface="+mj-ea"/>
                <a:ea typeface="+mj-ea"/>
              </a:rPr>
              <a:t>海蒂</a:t>
            </a:r>
            <a:r>
              <a:rPr lang="en-US" altLang="zh-CN" sz="1200" dirty="0" smtClean="0">
                <a:latin typeface="+mj-ea"/>
                <a:ea typeface="+mj-ea"/>
              </a:rPr>
              <a:t>·</a:t>
            </a:r>
            <a:r>
              <a:rPr lang="zh-CN" altLang="en-US" sz="1200" dirty="0" smtClean="0">
                <a:latin typeface="+mj-ea"/>
                <a:ea typeface="+mj-ea"/>
              </a:rPr>
              <a:t>拉玛</a:t>
            </a:r>
            <a:endParaRPr lang="zh-CN" altLang="en-US" sz="1200" dirty="0">
              <a:latin typeface="+mj-ea"/>
              <a:ea typeface="+mj-ea"/>
            </a:endParaRPr>
          </a:p>
        </p:txBody>
      </p:sp>
      <p:pic>
        <p:nvPicPr>
          <p:cNvPr id="1030" name="Picture 6" descr="http://images.takungpao.com/2013/0206/20130206015621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67508"/>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6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016497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早期电话网中，从市话局到用户电话机的用户线采用最廉价的双绞线，长途干线采用的是频分复用</a:t>
            </a:r>
            <a:r>
              <a:rPr lang="en-US" altLang="zh-CN" dirty="0" smtClean="0"/>
              <a:t>FDM</a:t>
            </a:r>
            <a:r>
              <a:rPr lang="zh-CN" altLang="en-US" dirty="0" smtClean="0"/>
              <a:t>的模拟传输方式。</a:t>
            </a:r>
            <a:endParaRPr lang="en-US" altLang="zh-CN" dirty="0" smtClean="0"/>
          </a:p>
          <a:p>
            <a:r>
              <a:rPr lang="zh-CN" altLang="en-US" dirty="0" smtClean="0"/>
              <a:t>由于数据通信与模拟通信相比，无论是传输质量还是经济上都有明显优势，目前长途干线大都采用时分复用</a:t>
            </a:r>
            <a:r>
              <a:rPr lang="en-US" altLang="zh-CN" dirty="0" smtClean="0"/>
              <a:t>PCM</a:t>
            </a:r>
            <a:r>
              <a:rPr lang="zh-CN" altLang="en-US" dirty="0" smtClean="0"/>
              <a:t>的数字传输方式。</a:t>
            </a:r>
            <a:endParaRPr lang="en-US" altLang="zh-CN" dirty="0" smtClean="0"/>
          </a:p>
          <a:p>
            <a:r>
              <a:rPr lang="zh-CN" altLang="en-US" dirty="0" smtClean="0"/>
              <a:t>当前，模拟传输线路就仅存于用户电话机到市话交换机的这一段用户线上。</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8660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当今，电信网早不是仅有语音的单一业务，大量需要传输视频、图像和各种数据业务。所以，需要一种能承载来自其他各种业务网络数据的传输网络。</a:t>
            </a:r>
            <a:endParaRPr lang="en-US" altLang="zh-CN" dirty="0" smtClean="0"/>
          </a:p>
          <a:p>
            <a:r>
              <a:rPr lang="zh-CN" altLang="en-US" dirty="0"/>
              <a:t>在</a:t>
            </a:r>
            <a:r>
              <a:rPr lang="zh-CN" altLang="en-US" dirty="0" smtClean="0"/>
              <a:t>数字化的同时，光纤成为长途干线的最主要最常见传输媒体。</a:t>
            </a:r>
            <a:endParaRPr lang="en-US" altLang="zh-CN" dirty="0" smtClean="0"/>
          </a:p>
          <a:p>
            <a:r>
              <a:rPr lang="zh-CN" altLang="en-US" dirty="0" smtClean="0"/>
              <a:t>而早期的数字传输系统却存在着许多缺点：</a:t>
            </a:r>
            <a:endParaRPr lang="en-US" altLang="zh-CN" dirty="0" smtClean="0"/>
          </a:p>
          <a:p>
            <a:pPr lvl="1"/>
            <a:r>
              <a:rPr lang="zh-CN" altLang="en-US" dirty="0"/>
              <a:t>速率标准不统一</a:t>
            </a:r>
            <a:r>
              <a:rPr lang="zh-CN" altLang="en-US" dirty="0" smtClean="0"/>
              <a:t>。如果</a:t>
            </a:r>
            <a:r>
              <a:rPr lang="zh-CN" altLang="en-US" dirty="0"/>
              <a:t>不对高次群的数字传输速率进行标准化，国际范围的高速数据传输就很难实现。 </a:t>
            </a:r>
          </a:p>
          <a:p>
            <a:pPr lvl="1"/>
            <a:r>
              <a:rPr lang="zh-CN" altLang="en-US" dirty="0"/>
              <a:t>不是同步传输</a:t>
            </a:r>
            <a:r>
              <a:rPr lang="zh-CN" altLang="en-US" dirty="0" smtClean="0"/>
              <a:t>。在</a:t>
            </a:r>
            <a:r>
              <a:rPr lang="zh-CN" altLang="en-US" dirty="0"/>
              <a:t>过去相当长的时间，为了节约经费，各国的数字网主要是采用准同步方式。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14477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为了解决早期数据传输系统的问题，美国在</a:t>
            </a:r>
            <a:r>
              <a:rPr lang="en-US" altLang="zh-CN" dirty="0" smtClean="0"/>
              <a:t>1988</a:t>
            </a:r>
            <a:r>
              <a:rPr lang="zh-CN" altLang="en-US" dirty="0" smtClean="0"/>
              <a:t>年提出了一个新的数据传输标准，叫做同步光纤网</a:t>
            </a:r>
            <a:r>
              <a:rPr lang="en-US" altLang="zh-CN" dirty="0" smtClean="0"/>
              <a:t>SONET</a:t>
            </a:r>
            <a:r>
              <a:rPr lang="zh-CN" altLang="en-US" dirty="0" smtClean="0"/>
              <a:t>（</a:t>
            </a:r>
            <a:r>
              <a:rPr lang="en-US" altLang="zh-CN" dirty="0" smtClean="0"/>
              <a:t>Synchronous Optical Network</a:t>
            </a:r>
            <a:r>
              <a:rPr lang="zh-CN" altLang="en-US" dirty="0" smtClean="0"/>
              <a:t>）。</a:t>
            </a:r>
            <a:endParaRPr lang="en-US" altLang="zh-CN" dirty="0" smtClean="0"/>
          </a:p>
          <a:p>
            <a:pPr lvl="1"/>
            <a:r>
              <a:rPr lang="zh-CN" altLang="en-US" dirty="0"/>
              <a:t>同步光纤网 </a:t>
            </a:r>
            <a:r>
              <a:rPr lang="en-US" altLang="zh-CN" dirty="0"/>
              <a:t>SONET (Synchronous Optical Network) </a:t>
            </a:r>
            <a:r>
              <a:rPr lang="zh-CN" altLang="en-US" dirty="0"/>
              <a:t>的各级时钟都来自一个非常精确的</a:t>
            </a:r>
            <a:r>
              <a:rPr lang="zh-CN" altLang="en-US" dirty="0" smtClean="0"/>
              <a:t>主时钟（铯原子钟）。</a:t>
            </a:r>
            <a:endParaRPr lang="en-US" altLang="zh-CN" dirty="0" smtClean="0"/>
          </a:p>
          <a:p>
            <a:pPr lvl="1"/>
            <a:r>
              <a:rPr lang="zh-CN" altLang="en-US" dirty="0"/>
              <a:t>第 </a:t>
            </a:r>
            <a:r>
              <a:rPr lang="en-US" altLang="zh-CN" dirty="0"/>
              <a:t>1 </a:t>
            </a:r>
            <a:r>
              <a:rPr lang="zh-CN" altLang="en-US" dirty="0"/>
              <a:t>级同步传送信号 </a:t>
            </a:r>
            <a:r>
              <a:rPr lang="en-US" altLang="zh-CN" dirty="0"/>
              <a:t>STS-1 (Synchronous Transport Signal)</a:t>
            </a:r>
            <a:r>
              <a:rPr lang="zh-CN" altLang="en-US" dirty="0"/>
              <a:t>的传输速率是 </a:t>
            </a:r>
            <a:r>
              <a:rPr lang="en-US" altLang="zh-CN" dirty="0"/>
              <a:t>51.84 Mb/s</a:t>
            </a:r>
            <a:r>
              <a:rPr lang="zh-CN" altLang="en-US" dirty="0"/>
              <a:t>。</a:t>
            </a:r>
          </a:p>
          <a:p>
            <a:pPr lvl="1"/>
            <a:r>
              <a:rPr lang="zh-CN" altLang="en-US" dirty="0"/>
              <a:t>光信号则称为第 </a:t>
            </a:r>
            <a:r>
              <a:rPr lang="en-US" altLang="zh-CN" dirty="0"/>
              <a:t>1 </a:t>
            </a:r>
            <a:r>
              <a:rPr lang="zh-CN" altLang="en-US" dirty="0"/>
              <a:t>级光载波 </a:t>
            </a:r>
            <a:r>
              <a:rPr lang="en-US" altLang="zh-CN" dirty="0"/>
              <a:t>OC-1</a:t>
            </a:r>
            <a:r>
              <a:rPr lang="zh-CN" altLang="en-US" dirty="0"/>
              <a:t>，</a:t>
            </a:r>
            <a:r>
              <a:rPr lang="en-US" altLang="zh-CN" dirty="0"/>
              <a:t>OC </a:t>
            </a:r>
            <a:r>
              <a:rPr lang="zh-CN" altLang="en-US" dirty="0"/>
              <a:t>表示</a:t>
            </a:r>
            <a:r>
              <a:rPr lang="en-US" altLang="zh-CN" dirty="0"/>
              <a:t>Optical Carrier</a:t>
            </a:r>
            <a:r>
              <a:rPr lang="zh-CN" altLang="en-US" dirty="0"/>
              <a:t>。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6" name="文本占位符 5"/>
          <p:cNvSpPr>
            <a:spLocks noGrp="1"/>
          </p:cNvSpPr>
          <p:nvPr>
            <p:ph type="body" sz="quarter" idx="13"/>
          </p:nvPr>
        </p:nvSpPr>
        <p:spPr/>
        <p:txBody>
          <a:bodyPr/>
          <a:lstStyle/>
          <a:p>
            <a:r>
              <a:rPr lang="en-US" altLang="zh-CN" dirty="0" smtClean="0"/>
              <a:t>5.1 SONET</a:t>
            </a:r>
            <a:endParaRPr lang="zh-CN" altLang="en-US" dirty="0"/>
          </a:p>
        </p:txBody>
      </p:sp>
    </p:spTree>
    <p:extLst>
      <p:ext uri="{BB962C8B-B14F-4D97-AF65-F5344CB8AC3E}">
        <p14:creationId xmlns:p14="http://schemas.microsoft.com/office/powerpoint/2010/main" val="173925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en-US" altLang="zh-CN" dirty="0" smtClean="0"/>
              <a:t>ITU-T</a:t>
            </a:r>
            <a:r>
              <a:rPr lang="zh-CN" altLang="en-US" dirty="0" smtClean="0"/>
              <a:t>以</a:t>
            </a:r>
            <a:r>
              <a:rPr lang="zh-CN" altLang="en-US" dirty="0"/>
              <a:t>美国</a:t>
            </a:r>
            <a:r>
              <a:rPr lang="zh-CN" altLang="en-US" dirty="0" smtClean="0"/>
              <a:t>标准</a:t>
            </a:r>
            <a:r>
              <a:rPr lang="en-US" altLang="zh-CN" dirty="0" smtClean="0"/>
              <a:t>SONET</a:t>
            </a:r>
            <a:r>
              <a:rPr lang="zh-CN" altLang="en-US" dirty="0" smtClean="0"/>
              <a:t>为</a:t>
            </a:r>
            <a:r>
              <a:rPr lang="zh-CN" altLang="en-US" dirty="0"/>
              <a:t>基础，制订出国际标准</a:t>
            </a:r>
            <a:r>
              <a:rPr lang="zh-CN" altLang="en-US" dirty="0" smtClean="0"/>
              <a:t>同步数字系列</a:t>
            </a:r>
            <a:r>
              <a:rPr lang="en-US" altLang="zh-CN" dirty="0" smtClean="0"/>
              <a:t>SDH(Synchronous </a:t>
            </a:r>
            <a:r>
              <a:rPr lang="en-US" altLang="zh-CN" dirty="0"/>
              <a:t>Digital Hierarchy)</a:t>
            </a:r>
            <a:r>
              <a:rPr lang="zh-CN" altLang="en-US" dirty="0"/>
              <a:t>。</a:t>
            </a:r>
          </a:p>
          <a:p>
            <a:pPr lvl="1"/>
            <a:r>
              <a:rPr lang="zh-CN" altLang="en-US" dirty="0"/>
              <a:t>一般可认为 </a:t>
            </a:r>
            <a:r>
              <a:rPr lang="en-US" altLang="zh-CN" dirty="0"/>
              <a:t>SDH </a:t>
            </a:r>
            <a:r>
              <a:rPr lang="zh-CN" altLang="en-US" dirty="0"/>
              <a:t>与 </a:t>
            </a:r>
            <a:r>
              <a:rPr lang="en-US" altLang="zh-CN" dirty="0"/>
              <a:t>SONET </a:t>
            </a:r>
            <a:r>
              <a:rPr lang="zh-CN" altLang="en-US" dirty="0"/>
              <a:t>是同义词。</a:t>
            </a:r>
          </a:p>
          <a:p>
            <a:pPr lvl="1"/>
            <a:r>
              <a:rPr lang="en-US" altLang="zh-CN" dirty="0"/>
              <a:t>SDH </a:t>
            </a:r>
            <a:r>
              <a:rPr lang="zh-CN" altLang="en-US" dirty="0"/>
              <a:t>的基本速率为 </a:t>
            </a:r>
            <a:r>
              <a:rPr lang="en-US" altLang="zh-CN" dirty="0"/>
              <a:t>155.52 Mb/s</a:t>
            </a:r>
            <a:r>
              <a:rPr lang="zh-CN" altLang="en-US" dirty="0"/>
              <a:t>，称为第 </a:t>
            </a:r>
            <a:r>
              <a:rPr lang="en-US" altLang="zh-CN" dirty="0"/>
              <a:t>1 </a:t>
            </a:r>
            <a:r>
              <a:rPr lang="zh-CN" altLang="en-US" dirty="0"/>
              <a:t>级同步传递模块 </a:t>
            </a:r>
            <a:r>
              <a:rPr lang="en-US" altLang="zh-CN" dirty="0"/>
              <a:t>(Synchronous Transfer Module)</a:t>
            </a:r>
            <a:r>
              <a:rPr lang="zh-CN" altLang="en-US" dirty="0"/>
              <a:t>，即 </a:t>
            </a:r>
            <a:r>
              <a:rPr lang="en-US" altLang="zh-CN" dirty="0"/>
              <a:t>STM-1</a:t>
            </a:r>
            <a:r>
              <a:rPr lang="zh-CN" altLang="en-US" dirty="0"/>
              <a:t>，相当于 </a:t>
            </a:r>
            <a:r>
              <a:rPr lang="en-US" altLang="zh-CN" dirty="0"/>
              <a:t>SONET </a:t>
            </a:r>
            <a:r>
              <a:rPr lang="zh-CN" altLang="en-US" dirty="0"/>
              <a:t>体系中的 </a:t>
            </a:r>
            <a:r>
              <a:rPr lang="en-US" altLang="zh-CN" dirty="0"/>
              <a:t>OC-3 </a:t>
            </a:r>
            <a:r>
              <a:rPr lang="zh-CN" altLang="en-US" dirty="0"/>
              <a:t>速率。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6" name="文本占位符 5"/>
          <p:cNvSpPr>
            <a:spLocks noGrp="1"/>
          </p:cNvSpPr>
          <p:nvPr>
            <p:ph type="body" sz="quarter" idx="13"/>
          </p:nvPr>
        </p:nvSpPr>
        <p:spPr/>
        <p:txBody>
          <a:bodyPr/>
          <a:lstStyle/>
          <a:p>
            <a:r>
              <a:rPr lang="en-US" altLang="zh-CN" dirty="0" smtClean="0"/>
              <a:t>5.2 SDH</a:t>
            </a:r>
            <a:endParaRPr lang="zh-CN" altLang="en-US" dirty="0"/>
          </a:p>
        </p:txBody>
      </p:sp>
    </p:spTree>
    <p:extLst>
      <p:ext uri="{BB962C8B-B14F-4D97-AF65-F5344CB8AC3E}">
        <p14:creationId xmlns:p14="http://schemas.microsoft.com/office/powerpoint/2010/main" val="2759608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3448783910"/>
              </p:ext>
            </p:extLst>
          </p:nvPr>
        </p:nvGraphicFramePr>
        <p:xfrm>
          <a:off x="1669732" y="1832610"/>
          <a:ext cx="5854595" cy="3041113"/>
        </p:xfrm>
        <a:graphic>
          <a:graphicData uri="http://schemas.openxmlformats.org/drawingml/2006/table">
            <a:tbl>
              <a:tblPr/>
              <a:tblGrid>
                <a:gridCol w="1300167"/>
                <a:gridCol w="1852258"/>
                <a:gridCol w="1427622"/>
                <a:gridCol w="1274548"/>
              </a:tblGrid>
              <a:tr h="447161">
                <a:tc>
                  <a:txBody>
                    <a:bodyPr/>
                    <a:lstStyle/>
                    <a:p>
                      <a:pPr algn="ctr" fontAlgn="base">
                        <a:lnSpc>
                          <a:spcPts val="1200"/>
                        </a:lnSpc>
                        <a:spcAft>
                          <a:spcPts val="0"/>
                        </a:spcAft>
                      </a:pPr>
                      <a:r>
                        <a:rPr lang="zh-CN" sz="1050" kern="1200" dirty="0">
                          <a:effectLst/>
                          <a:latin typeface="Calibri"/>
                          <a:ea typeface="微软雅黑"/>
                          <a:cs typeface="Times New Roman"/>
                        </a:rPr>
                        <a:t>线路速率</a:t>
                      </a:r>
                      <a:endParaRPr lang="zh-CN" sz="1050" kern="100" dirty="0">
                        <a:effectLst/>
                        <a:latin typeface="Calibri"/>
                        <a:ea typeface="宋体"/>
                        <a:cs typeface="Times New Roman"/>
                      </a:endParaRPr>
                    </a:p>
                    <a:p>
                      <a:pPr algn="ctr" eaLnBrk="0" fontAlgn="base" hangingPunct="0">
                        <a:lnSpc>
                          <a:spcPts val="1200"/>
                        </a:lnSpc>
                        <a:spcAft>
                          <a:spcPts val="0"/>
                        </a:spcAft>
                      </a:pPr>
                      <a:r>
                        <a:rPr lang="en-US" sz="1050" kern="1200" dirty="0">
                          <a:effectLst/>
                          <a:latin typeface="微软雅黑"/>
                          <a:ea typeface="宋体"/>
                          <a:cs typeface="Times New Roman"/>
                        </a:rPr>
                        <a:t>(Mb/s)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SONET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ITU-T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zh-CN" sz="1050" kern="1200">
                          <a:effectLst/>
                          <a:latin typeface="Calibri"/>
                          <a:ea typeface="微软雅黑"/>
                          <a:cs typeface="Times New Roman"/>
                        </a:rPr>
                        <a:t>表示线路速率</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的常用近似值</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268">
                <a:tc>
                  <a:txBody>
                    <a:bodyPr/>
                    <a:lstStyle/>
                    <a:p>
                      <a:pPr algn="ctr" fontAlgn="base">
                        <a:lnSpc>
                          <a:spcPts val="1200"/>
                        </a:lnSpc>
                        <a:spcAft>
                          <a:spcPts val="0"/>
                        </a:spcAft>
                      </a:pPr>
                      <a:r>
                        <a:rPr lang="en-US" sz="1050" kern="1200">
                          <a:effectLst/>
                          <a:latin typeface="微软雅黑"/>
                          <a:ea typeface="宋体"/>
                          <a:cs typeface="Times New Roman"/>
                        </a:rPr>
                        <a:t>51.840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OC-1/STS-1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微软雅黑"/>
                          <a:cs typeface="Times New Roman"/>
                          <a:sym typeface="Symbol"/>
                        </a:rPr>
                        <a:t></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155.520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OC-3/STS-3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155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466.560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OC-9/STS-9</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622.080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OC-12/STS-12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622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933.120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OC-18/STS-18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1244.160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OC-24/STS-24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2488.320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OC-48/STS-48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STM-16</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2.5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4976.640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OC-96/STS-96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STM-32</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82">
                <a:tc>
                  <a:txBody>
                    <a:bodyPr/>
                    <a:lstStyle/>
                    <a:p>
                      <a:pPr algn="ctr" fontAlgn="base">
                        <a:lnSpc>
                          <a:spcPts val="1200"/>
                        </a:lnSpc>
                        <a:spcAft>
                          <a:spcPts val="0"/>
                        </a:spcAft>
                      </a:pPr>
                      <a:r>
                        <a:rPr lang="en-US" sz="1050" kern="1200">
                          <a:effectLst/>
                          <a:latin typeface="微软雅黑"/>
                          <a:ea typeface="宋体"/>
                          <a:cs typeface="Times New Roman"/>
                        </a:rPr>
                        <a:t>9953.280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OC-192/STS-192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10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Arial"/>
                        </a:rPr>
                        <a:t>39813.120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OC-768/STS-768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STM-256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dirty="0">
                          <a:effectLst/>
                          <a:latin typeface="微软雅黑"/>
                          <a:ea typeface="宋体"/>
                          <a:cs typeface="Arial"/>
                        </a:rPr>
                        <a:t>40 Gb/s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34075" y="1507273"/>
            <a:ext cx="4226157" cy="307777"/>
          </a:xfrm>
          <a:prstGeom prst="rect">
            <a:avLst/>
          </a:prstGeom>
          <a:noFill/>
        </p:spPr>
        <p:txBody>
          <a:bodyPr wrap="none" rtlCol="0">
            <a:spAutoFit/>
          </a:bodyPr>
          <a:lstStyle/>
          <a:p>
            <a:r>
              <a:rPr lang="en-US" altLang="zh-CN" sz="1400" dirty="0" smtClean="0">
                <a:solidFill>
                  <a:srgbClr val="FF0000"/>
                </a:solidFill>
                <a:latin typeface="+mj-ea"/>
                <a:ea typeface="+mj-ea"/>
              </a:rPr>
              <a:t>SONET</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OC</a:t>
            </a:r>
            <a:r>
              <a:rPr lang="zh-CN" altLang="en-US" sz="1400" dirty="0" smtClean="0">
                <a:solidFill>
                  <a:srgbClr val="FF0000"/>
                </a:solidFill>
                <a:latin typeface="+mj-ea"/>
                <a:ea typeface="+mj-ea"/>
              </a:rPr>
              <a:t>级</a:t>
            </a:r>
            <a:r>
              <a:rPr lang="en-US" altLang="zh-CN" sz="1400" dirty="0">
                <a:solidFill>
                  <a:srgbClr val="FF0000"/>
                </a:solidFill>
                <a:latin typeface="+mj-ea"/>
                <a:ea typeface="+mj-ea"/>
              </a:rPr>
              <a:t>/</a:t>
            </a:r>
            <a:r>
              <a:rPr lang="en-US" altLang="zh-CN" sz="1400" dirty="0" smtClean="0">
                <a:solidFill>
                  <a:srgbClr val="FF0000"/>
                </a:solidFill>
                <a:latin typeface="+mj-ea"/>
                <a:ea typeface="+mj-ea"/>
              </a:rPr>
              <a:t>STS</a:t>
            </a:r>
            <a:r>
              <a:rPr lang="zh-CN" altLang="en-US" sz="1400" dirty="0" smtClean="0">
                <a:solidFill>
                  <a:srgbClr val="FF0000"/>
                </a:solidFill>
                <a:latin typeface="+mj-ea"/>
                <a:ea typeface="+mj-ea"/>
              </a:rPr>
              <a:t>级与</a:t>
            </a:r>
            <a:r>
              <a:rPr lang="en-US" altLang="zh-CN" sz="1400" dirty="0" smtClean="0">
                <a:solidFill>
                  <a:srgbClr val="FF0000"/>
                </a:solidFill>
                <a:latin typeface="+mj-ea"/>
                <a:ea typeface="+mj-ea"/>
              </a:rPr>
              <a:t>SDH</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STM</a:t>
            </a:r>
            <a:r>
              <a:rPr lang="zh-CN" altLang="en-US" sz="1400" dirty="0" smtClean="0">
                <a:solidFill>
                  <a:srgbClr val="FF0000"/>
                </a:solidFill>
                <a:latin typeface="+mj-ea"/>
                <a:ea typeface="+mj-ea"/>
              </a:rPr>
              <a:t>级</a:t>
            </a:r>
            <a:r>
              <a:rPr lang="zh-CN" altLang="en-US" sz="1400" dirty="0">
                <a:solidFill>
                  <a:srgbClr val="FF0000"/>
                </a:solidFill>
                <a:latin typeface="+mj-ea"/>
                <a:ea typeface="+mj-ea"/>
              </a:rPr>
              <a:t>的对应关系 </a:t>
            </a:r>
          </a:p>
        </p:txBody>
      </p:sp>
    </p:spTree>
    <p:extLst>
      <p:ext uri="{BB962C8B-B14F-4D97-AF65-F5344CB8AC3E}">
        <p14:creationId xmlns:p14="http://schemas.microsoft.com/office/powerpoint/2010/main" val="4093810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4" name="内容占位符 3"/>
          <p:cNvSpPr>
            <a:spLocks noGrp="1"/>
          </p:cNvSpPr>
          <p:nvPr>
            <p:ph idx="1"/>
          </p:nvPr>
        </p:nvSpPr>
        <p:spPr/>
        <p:txBody>
          <a:bodyPr/>
          <a:lstStyle/>
          <a:p>
            <a:r>
              <a:rPr lang="en-US" altLang="zh-CN" dirty="0" smtClean="0"/>
              <a:t>SDN/SONET</a:t>
            </a:r>
            <a:r>
              <a:rPr lang="zh-CN" altLang="en-US" dirty="0" smtClean="0"/>
              <a:t>标准已经成为公认的新一代理想的</a:t>
            </a:r>
            <a:r>
              <a:rPr lang="zh-CN" altLang="en-US" u="sng" dirty="0" smtClean="0">
                <a:solidFill>
                  <a:srgbClr val="FF0000"/>
                </a:solidFill>
              </a:rPr>
              <a:t>传输网</a:t>
            </a:r>
            <a:r>
              <a:rPr lang="zh-CN" altLang="en-US" dirty="0" smtClean="0"/>
              <a:t>体制，对世界电信网络的发展具有重大的意义。</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spTree>
    <p:extLst>
      <p:ext uri="{BB962C8B-B14F-4D97-AF65-F5344CB8AC3E}">
        <p14:creationId xmlns:p14="http://schemas.microsoft.com/office/powerpoint/2010/main" val="1774616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技术就是用数字技术对现有的模拟电话用户线进行改造，使它能够承载宽带业务。</a:t>
            </a:r>
          </a:p>
          <a:p>
            <a:r>
              <a:rPr lang="zh-CN" altLang="en-US" dirty="0"/>
              <a:t>标准模拟电话信号的频带被限制在 </a:t>
            </a:r>
            <a:r>
              <a:rPr lang="en-US" altLang="zh-CN" dirty="0"/>
              <a:t>300~3400 Hz </a:t>
            </a:r>
            <a:r>
              <a:rPr lang="zh-CN" altLang="en-US" dirty="0"/>
              <a:t>的范围内，但用户线本身实际可通过的信号频率仍然超过 </a:t>
            </a:r>
            <a:r>
              <a:rPr lang="en-US" altLang="zh-CN" dirty="0"/>
              <a:t>1 MHz</a:t>
            </a:r>
            <a:r>
              <a:rPr lang="zh-CN" altLang="en-US" dirty="0"/>
              <a:t>。</a:t>
            </a:r>
          </a:p>
          <a:p>
            <a:r>
              <a:rPr lang="en-US" altLang="zh-CN" dirty="0"/>
              <a:t>ADSL </a:t>
            </a:r>
            <a:r>
              <a:rPr lang="zh-CN" altLang="en-US" dirty="0"/>
              <a:t>技术就把 </a:t>
            </a:r>
            <a:r>
              <a:rPr lang="en-US" altLang="zh-CN" dirty="0"/>
              <a:t>0~4 kHz </a:t>
            </a:r>
            <a:r>
              <a:rPr lang="zh-CN" altLang="en-US" dirty="0"/>
              <a:t>低端频谱留给传统电话使用，而把原来没有被利用的高端频谱留给用户上网使用。</a:t>
            </a:r>
          </a:p>
          <a:p>
            <a:r>
              <a:rPr lang="en-US" altLang="zh-CN" dirty="0"/>
              <a:t>DSL </a:t>
            </a:r>
            <a:r>
              <a:rPr lang="zh-CN" altLang="en-US" dirty="0"/>
              <a:t>就是数字用户线</a:t>
            </a:r>
            <a:r>
              <a:rPr lang="en-US" altLang="zh-CN" dirty="0"/>
              <a:t>(Digital Subscriber Line)</a:t>
            </a:r>
            <a:r>
              <a:rPr lang="zh-CN" altLang="en-US" dirty="0"/>
              <a:t>的缩写。</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33840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DSL</a:t>
            </a:r>
            <a:r>
              <a:rPr lang="zh-CN" altLang="en-US" dirty="0" smtClean="0"/>
              <a:t>的常见类型：</a:t>
            </a:r>
            <a:endParaRPr lang="en-US" altLang="zh-CN" dirty="0" smtClean="0"/>
          </a:p>
          <a:p>
            <a:pPr lvl="1"/>
            <a:r>
              <a:rPr lang="en-US" altLang="zh-CN" dirty="0"/>
              <a:t>ADSL (Asymmetric Digital Subscriber Line)</a:t>
            </a:r>
            <a:r>
              <a:rPr lang="zh-CN" altLang="en-US" dirty="0"/>
              <a:t>：非对称数字用户线</a:t>
            </a:r>
          </a:p>
          <a:p>
            <a:pPr lvl="1"/>
            <a:r>
              <a:rPr lang="en-US" altLang="zh-CN" dirty="0"/>
              <a:t>HDSL (High speed DSL)</a:t>
            </a:r>
            <a:r>
              <a:rPr lang="zh-CN" altLang="en-US" dirty="0"/>
              <a:t>：高速数字用户线</a:t>
            </a:r>
          </a:p>
          <a:p>
            <a:pPr lvl="1"/>
            <a:r>
              <a:rPr lang="en-US" altLang="zh-CN" dirty="0"/>
              <a:t>SDSL (Single-line DSL)</a:t>
            </a:r>
            <a:r>
              <a:rPr lang="zh-CN" altLang="en-US" dirty="0"/>
              <a:t>：</a:t>
            </a:r>
            <a:r>
              <a:rPr lang="en-US" altLang="zh-CN" dirty="0"/>
              <a:t>1 </a:t>
            </a:r>
            <a:r>
              <a:rPr lang="zh-CN" altLang="en-US" dirty="0"/>
              <a:t>对线的数字用户线</a:t>
            </a:r>
          </a:p>
          <a:p>
            <a:pPr lvl="1"/>
            <a:r>
              <a:rPr lang="en-US" altLang="zh-CN" dirty="0"/>
              <a:t>VDSL (Very high speed DSL)</a:t>
            </a:r>
            <a:r>
              <a:rPr lang="zh-CN" altLang="en-US" dirty="0"/>
              <a:t>：甚高速数字用户线</a:t>
            </a:r>
          </a:p>
          <a:p>
            <a:pPr lvl="1"/>
            <a:r>
              <a:rPr lang="en-US" altLang="zh-CN" dirty="0"/>
              <a:t>DSL </a:t>
            </a:r>
            <a:r>
              <a:rPr lang="zh-CN" altLang="en-US" dirty="0"/>
              <a:t>：</a:t>
            </a:r>
            <a:r>
              <a:rPr lang="en-US" altLang="zh-CN" dirty="0"/>
              <a:t>ISDN </a:t>
            </a:r>
            <a:r>
              <a:rPr lang="zh-CN" altLang="en-US" dirty="0"/>
              <a:t>用户线。</a:t>
            </a:r>
          </a:p>
          <a:p>
            <a:pPr lvl="1"/>
            <a:r>
              <a:rPr lang="en-US" altLang="zh-CN" dirty="0"/>
              <a:t>RADSL (Rate-Adaptive DSL)</a:t>
            </a:r>
            <a:r>
              <a:rPr lang="zh-CN" altLang="en-US" dirty="0"/>
              <a:t>：速率自适应  </a:t>
            </a:r>
            <a:r>
              <a:rPr lang="en-US" altLang="zh-CN" dirty="0"/>
              <a:t>DSL</a:t>
            </a:r>
            <a:r>
              <a:rPr lang="zh-CN" altLang="en-US" dirty="0"/>
              <a:t>，是 </a:t>
            </a:r>
            <a:r>
              <a:rPr lang="en-US" altLang="zh-CN" dirty="0"/>
              <a:t>ADSL </a:t>
            </a:r>
            <a:r>
              <a:rPr lang="zh-CN" altLang="en-US" dirty="0"/>
              <a:t>的一个子集，可自动调节线路速率）。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25157700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的极限传输距离与数据率以及用户线的线径都有很大的关系（用户线越细，信号传输时的衰减就越大），而所能得到的最高数据传输速率与实际的用户线上的信噪比密切相关。</a:t>
            </a:r>
          </a:p>
          <a:p>
            <a:pPr lvl="1"/>
            <a:r>
              <a:rPr lang="zh-CN" altLang="en-US" dirty="0"/>
              <a:t>例如，</a:t>
            </a:r>
            <a:r>
              <a:rPr lang="en-US" altLang="zh-CN" dirty="0"/>
              <a:t>0.5 </a:t>
            </a:r>
            <a:r>
              <a:rPr lang="zh-CN" altLang="en-US" dirty="0"/>
              <a:t>毫米线径的用户线，传输速率为 </a:t>
            </a:r>
            <a:r>
              <a:rPr lang="en-US" altLang="zh-CN" dirty="0"/>
              <a:t>1.5 ~ 2.0 Mb/s </a:t>
            </a:r>
            <a:r>
              <a:rPr lang="zh-CN" altLang="en-US" dirty="0"/>
              <a:t>时可传送 </a:t>
            </a:r>
            <a:r>
              <a:rPr lang="en-US" altLang="zh-CN" dirty="0"/>
              <a:t>5.5 </a:t>
            </a:r>
            <a:r>
              <a:rPr lang="zh-CN" altLang="en-US" dirty="0"/>
              <a:t>公里，但当传输速率提高到 </a:t>
            </a:r>
            <a:r>
              <a:rPr lang="en-US" altLang="zh-CN" dirty="0"/>
              <a:t>6.1 Mb/s </a:t>
            </a:r>
            <a:r>
              <a:rPr lang="zh-CN" altLang="en-US" dirty="0"/>
              <a:t>时，传输距离就缩短为 </a:t>
            </a:r>
            <a:r>
              <a:rPr lang="en-US" altLang="zh-CN" dirty="0"/>
              <a:t>3.7 </a:t>
            </a:r>
            <a:r>
              <a:rPr lang="zh-CN" altLang="en-US" dirty="0"/>
              <a:t>公里。</a:t>
            </a:r>
          </a:p>
          <a:p>
            <a:pPr lvl="1"/>
            <a:r>
              <a:rPr lang="zh-CN" altLang="en-US" dirty="0"/>
              <a:t>如果把用户线的线径减小到</a:t>
            </a:r>
            <a:r>
              <a:rPr lang="en-US" altLang="zh-CN" dirty="0"/>
              <a:t>0.4</a:t>
            </a:r>
            <a:r>
              <a:rPr lang="zh-CN" altLang="en-US" dirty="0"/>
              <a:t>毫米，那么在</a:t>
            </a:r>
            <a:r>
              <a:rPr lang="en-US" altLang="zh-CN" dirty="0"/>
              <a:t>6.1 Mb/s</a:t>
            </a:r>
            <a:r>
              <a:rPr lang="zh-CN" altLang="en-US" dirty="0"/>
              <a:t>的传输速率下就只能传送</a:t>
            </a:r>
            <a:r>
              <a:rPr lang="en-US" altLang="zh-CN" dirty="0"/>
              <a:t>2.7</a:t>
            </a:r>
            <a:r>
              <a:rPr lang="zh-CN" altLang="en-US" dirty="0" smtClean="0"/>
              <a:t>公里。</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37553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技术的主要特点：</a:t>
            </a:r>
            <a:endParaRPr lang="en-US" altLang="zh-CN" dirty="0" smtClean="0"/>
          </a:p>
          <a:p>
            <a:pPr lvl="1"/>
            <a:r>
              <a:rPr lang="zh-CN" altLang="en-US" dirty="0" smtClean="0"/>
              <a:t>上行</a:t>
            </a:r>
            <a:r>
              <a:rPr lang="zh-CN" altLang="en-US" dirty="0"/>
              <a:t>和下行带宽做成不对称的。</a:t>
            </a:r>
          </a:p>
          <a:p>
            <a:pPr lvl="1"/>
            <a:r>
              <a:rPr lang="zh-CN" altLang="en-US" dirty="0"/>
              <a:t>上行指从用户到 </a:t>
            </a:r>
            <a:r>
              <a:rPr lang="en-US" altLang="zh-CN" dirty="0"/>
              <a:t>ISP</a:t>
            </a:r>
            <a:r>
              <a:rPr lang="zh-CN" altLang="en-US" dirty="0"/>
              <a:t>，而下行指从 </a:t>
            </a:r>
            <a:r>
              <a:rPr lang="en-US" altLang="zh-CN" dirty="0"/>
              <a:t>ISP </a:t>
            </a:r>
            <a:r>
              <a:rPr lang="zh-CN" altLang="en-US" dirty="0"/>
              <a:t>到用户。</a:t>
            </a:r>
          </a:p>
          <a:p>
            <a:pPr lvl="1"/>
            <a:r>
              <a:rPr lang="en-US" altLang="zh-CN" dirty="0"/>
              <a:t>ADSL </a:t>
            </a:r>
            <a:r>
              <a:rPr lang="zh-CN" altLang="en-US" dirty="0"/>
              <a:t>在用户线（铜线）的两端各安装一</a:t>
            </a:r>
            <a:r>
              <a:rPr lang="zh-CN" altLang="en-US" dirty="0" smtClean="0"/>
              <a:t>个</a:t>
            </a:r>
            <a:r>
              <a:rPr lang="en-US" altLang="zh-CN" dirty="0" smtClean="0"/>
              <a:t>ADSL</a:t>
            </a:r>
            <a:r>
              <a:rPr lang="zh-CN" altLang="en-US" dirty="0" smtClean="0"/>
              <a:t>调制解调器</a:t>
            </a:r>
            <a:r>
              <a:rPr lang="zh-CN" altLang="en-US" dirty="0"/>
              <a:t>。</a:t>
            </a:r>
          </a:p>
          <a:p>
            <a:pPr lvl="1"/>
            <a:r>
              <a:rPr lang="zh-CN" altLang="en-US" dirty="0"/>
              <a:t>我国目前采用的方案是离散多</a:t>
            </a:r>
            <a:r>
              <a:rPr lang="zh-CN" altLang="en-US" dirty="0" smtClean="0"/>
              <a:t>音调</a:t>
            </a:r>
            <a:r>
              <a:rPr lang="en-US" altLang="zh-CN" dirty="0" smtClean="0"/>
              <a:t>DMT(Discrete </a:t>
            </a:r>
            <a:r>
              <a:rPr lang="en-US" altLang="zh-CN" dirty="0"/>
              <a:t>Multi-Tone)</a:t>
            </a:r>
            <a:r>
              <a:rPr lang="zh-CN" altLang="en-US" dirty="0"/>
              <a:t>调制技术</a:t>
            </a:r>
            <a:r>
              <a:rPr lang="zh-CN" altLang="en-US" dirty="0" smtClean="0"/>
              <a:t>。</a:t>
            </a:r>
            <a:endParaRPr lang="en-US" altLang="zh-CN" dirty="0" smtClean="0"/>
          </a:p>
          <a:p>
            <a:pPr lvl="1"/>
            <a:r>
              <a:rPr lang="zh-CN" altLang="en-US" dirty="0" smtClean="0"/>
              <a:t>这里</a:t>
            </a:r>
            <a:r>
              <a:rPr lang="zh-CN" altLang="en-US" dirty="0"/>
              <a:t>的“多音调”就是“多载波”或“多子信道”的意思。</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68718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grpSp>
        <p:nvGrpSpPr>
          <p:cNvPr id="102" name="组合 101"/>
          <p:cNvGrpSpPr/>
          <p:nvPr/>
        </p:nvGrpSpPr>
        <p:grpSpPr>
          <a:xfrm>
            <a:off x="325884" y="1203858"/>
            <a:ext cx="8710612" cy="4165601"/>
            <a:chOff x="109538" y="2000247"/>
            <a:chExt cx="8710612" cy="4165601"/>
          </a:xfrm>
        </p:grpSpPr>
        <p:grpSp>
          <p:nvGrpSpPr>
            <p:cNvPr id="6" name="Group 107"/>
            <p:cNvGrpSpPr>
              <a:grpSpLocks/>
            </p:cNvGrpSpPr>
            <p:nvPr/>
          </p:nvGrpSpPr>
          <p:grpSpPr bwMode="auto">
            <a:xfrm>
              <a:off x="3910013" y="4652963"/>
              <a:ext cx="1025525" cy="727075"/>
              <a:chOff x="2463" y="2931"/>
              <a:chExt cx="646" cy="458"/>
            </a:xfrm>
          </p:grpSpPr>
          <p:sp>
            <p:nvSpPr>
              <p:cNvPr id="7" name="AutoShape 13"/>
              <p:cNvSpPr>
                <a:spLocks noChangeArrowheads="1"/>
              </p:cNvSpPr>
              <p:nvPr/>
            </p:nvSpPr>
            <p:spPr bwMode="auto">
              <a:xfrm>
                <a:off x="2463" y="2931"/>
                <a:ext cx="646" cy="458"/>
              </a:xfrm>
              <a:prstGeom prst="cube">
                <a:avLst>
                  <a:gd name="adj" fmla="val 130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2546" y="2985"/>
                <a:ext cx="508" cy="36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a:t>
                </a:r>
              </a:p>
              <a:p>
                <a:pPr eaLnBrk="0" hangingPunct="0"/>
                <a:r>
                  <a:rPr kumimoji="1" lang="zh-CN" altLang="en-US" sz="1600">
                    <a:latin typeface="微软雅黑" panose="020B0503020204020204" pitchFamily="34" charset="-122"/>
                    <a:ea typeface="微软雅黑" panose="020B0503020204020204" pitchFamily="34" charset="-122"/>
                  </a:rPr>
                  <a:t>系统</a:t>
                </a:r>
              </a:p>
            </p:txBody>
          </p:sp>
        </p:grpSp>
        <p:grpSp>
          <p:nvGrpSpPr>
            <p:cNvPr id="9" name="Group 102"/>
            <p:cNvGrpSpPr>
              <a:grpSpLocks/>
            </p:cNvGrpSpPr>
            <p:nvPr/>
          </p:nvGrpSpPr>
          <p:grpSpPr bwMode="auto">
            <a:xfrm>
              <a:off x="109538" y="5016498"/>
              <a:ext cx="566737" cy="1120775"/>
              <a:chOff x="69" y="3160"/>
              <a:chExt cx="357" cy="706"/>
            </a:xfrm>
          </p:grpSpPr>
          <p:sp>
            <p:nvSpPr>
              <p:cNvPr id="10" name="Rectangle 5"/>
              <p:cNvSpPr>
                <a:spLocks noChangeArrowheads="1"/>
              </p:cNvSpPr>
              <p:nvPr/>
            </p:nvSpPr>
            <p:spPr bwMode="auto">
              <a:xfrm>
                <a:off x="69" y="3189"/>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输入信息</a:t>
                </a:r>
              </a:p>
            </p:txBody>
          </p:sp>
          <p:sp>
            <p:nvSpPr>
              <p:cNvPr id="11" name="Line 17"/>
              <p:cNvSpPr>
                <a:spLocks noChangeShapeType="1"/>
              </p:cNvSpPr>
              <p:nvPr/>
            </p:nvSpPr>
            <p:spPr bwMode="auto">
              <a:xfrm>
                <a:off x="94" y="3160"/>
                <a:ext cx="313"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2" name="Group 104"/>
            <p:cNvGrpSpPr>
              <a:grpSpLocks/>
            </p:cNvGrpSpPr>
            <p:nvPr/>
          </p:nvGrpSpPr>
          <p:grpSpPr bwMode="auto">
            <a:xfrm>
              <a:off x="1444625" y="5016498"/>
              <a:ext cx="627063" cy="1076325"/>
              <a:chOff x="910" y="3160"/>
              <a:chExt cx="395" cy="678"/>
            </a:xfrm>
          </p:grpSpPr>
          <p:sp>
            <p:nvSpPr>
              <p:cNvPr id="13" name="Rectangle 7"/>
              <p:cNvSpPr>
                <a:spLocks noChangeArrowheads="1"/>
              </p:cNvSpPr>
              <p:nvPr/>
            </p:nvSpPr>
            <p:spPr bwMode="auto">
              <a:xfrm>
                <a:off x="948" y="3161"/>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输入数据</a:t>
                </a:r>
              </a:p>
            </p:txBody>
          </p:sp>
          <p:sp>
            <p:nvSpPr>
              <p:cNvPr id="14" name="Line 18"/>
              <p:cNvSpPr>
                <a:spLocks noChangeShapeType="1"/>
              </p:cNvSpPr>
              <p:nvPr/>
            </p:nvSpPr>
            <p:spPr bwMode="auto">
              <a:xfrm>
                <a:off x="910" y="3160"/>
                <a:ext cx="34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5" name="Group 106"/>
            <p:cNvGrpSpPr>
              <a:grpSpLocks/>
            </p:cNvGrpSpPr>
            <p:nvPr/>
          </p:nvGrpSpPr>
          <p:grpSpPr bwMode="auto">
            <a:xfrm>
              <a:off x="2824163" y="5010146"/>
              <a:ext cx="1177925" cy="657225"/>
              <a:chOff x="1779" y="3156"/>
              <a:chExt cx="742" cy="414"/>
            </a:xfrm>
          </p:grpSpPr>
          <p:sp>
            <p:nvSpPr>
              <p:cNvPr id="16" name="Rectangle 9"/>
              <p:cNvSpPr>
                <a:spLocks noChangeArrowheads="1"/>
              </p:cNvSpPr>
              <p:nvPr/>
            </p:nvSpPr>
            <p:spPr bwMode="auto">
              <a:xfrm>
                <a:off x="1791" y="3203"/>
                <a:ext cx="73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a:latin typeface="微软雅黑" panose="020B0503020204020204" pitchFamily="34" charset="-122"/>
                    <a:ea typeface="微软雅黑" panose="020B0503020204020204" pitchFamily="34" charset="-122"/>
                  </a:rPr>
                  <a:t>发送</a:t>
                </a:r>
              </a:p>
              <a:p>
                <a:pPr algn="ctr" eaLnBrk="0" hangingPunct="0"/>
                <a:r>
                  <a:rPr kumimoji="1" lang="zh-CN" altLang="en-US" sz="1600">
                    <a:latin typeface="微软雅黑" panose="020B0503020204020204" pitchFamily="34" charset="-122"/>
                    <a:ea typeface="微软雅黑" panose="020B0503020204020204" pitchFamily="34" charset="-122"/>
                  </a:rPr>
                  <a:t>的信号</a:t>
                </a:r>
              </a:p>
            </p:txBody>
          </p:sp>
          <p:sp>
            <p:nvSpPr>
              <p:cNvPr id="17" name="Line 19"/>
              <p:cNvSpPr>
                <a:spLocks noChangeShapeType="1"/>
              </p:cNvSpPr>
              <p:nvPr/>
            </p:nvSpPr>
            <p:spPr bwMode="auto">
              <a:xfrm>
                <a:off x="1779" y="3156"/>
                <a:ext cx="684" cy="4"/>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8" name="Group 108"/>
            <p:cNvGrpSpPr>
              <a:grpSpLocks/>
            </p:cNvGrpSpPr>
            <p:nvPr/>
          </p:nvGrpSpPr>
          <p:grpSpPr bwMode="auto">
            <a:xfrm>
              <a:off x="4906963" y="5016504"/>
              <a:ext cx="1157287" cy="617538"/>
              <a:chOff x="3091" y="3160"/>
              <a:chExt cx="729" cy="389"/>
            </a:xfrm>
          </p:grpSpPr>
          <p:sp>
            <p:nvSpPr>
              <p:cNvPr id="19" name="Rectangle 10"/>
              <p:cNvSpPr>
                <a:spLocks noChangeArrowheads="1"/>
              </p:cNvSpPr>
              <p:nvPr/>
            </p:nvSpPr>
            <p:spPr bwMode="auto">
              <a:xfrm>
                <a:off x="3111" y="3182"/>
                <a:ext cx="70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dirty="0">
                    <a:latin typeface="微软雅黑" panose="020B0503020204020204" pitchFamily="34" charset="-122"/>
                    <a:ea typeface="微软雅黑" panose="020B0503020204020204" pitchFamily="34" charset="-122"/>
                  </a:rPr>
                  <a:t>接收</a:t>
                </a:r>
              </a:p>
              <a:p>
                <a:pPr algn="ctr" eaLnBrk="0" hangingPunct="0"/>
                <a:r>
                  <a:rPr kumimoji="1" lang="zh-CN" altLang="en-US" sz="1600" dirty="0">
                    <a:latin typeface="微软雅黑" panose="020B0503020204020204" pitchFamily="34" charset="-122"/>
                    <a:ea typeface="微软雅黑" panose="020B0503020204020204" pitchFamily="34" charset="-122"/>
                  </a:rPr>
                  <a:t>的信号</a:t>
                </a:r>
              </a:p>
            </p:txBody>
          </p:sp>
          <p:sp>
            <p:nvSpPr>
              <p:cNvPr id="20" name="Line 20"/>
              <p:cNvSpPr>
                <a:spLocks noChangeShapeType="1"/>
              </p:cNvSpPr>
              <p:nvPr/>
            </p:nvSpPr>
            <p:spPr bwMode="auto">
              <a:xfrm>
                <a:off x="3091" y="3160"/>
                <a:ext cx="714"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1" name="Group 110"/>
            <p:cNvGrpSpPr>
              <a:grpSpLocks/>
            </p:cNvGrpSpPr>
            <p:nvPr/>
          </p:nvGrpSpPr>
          <p:grpSpPr bwMode="auto">
            <a:xfrm>
              <a:off x="6854825" y="5016498"/>
              <a:ext cx="592138" cy="1149350"/>
              <a:chOff x="4318" y="3160"/>
              <a:chExt cx="373" cy="724"/>
            </a:xfrm>
          </p:grpSpPr>
          <p:sp>
            <p:nvSpPr>
              <p:cNvPr id="22" name="Rectangle 8"/>
              <p:cNvSpPr>
                <a:spLocks noChangeArrowheads="1"/>
              </p:cNvSpPr>
              <p:nvPr/>
            </p:nvSpPr>
            <p:spPr bwMode="auto">
              <a:xfrm>
                <a:off x="4334"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输出数据</a:t>
                </a:r>
              </a:p>
            </p:txBody>
          </p:sp>
          <p:sp>
            <p:nvSpPr>
              <p:cNvPr id="23" name="Line 21"/>
              <p:cNvSpPr>
                <a:spLocks noChangeShapeType="1"/>
              </p:cNvSpPr>
              <p:nvPr/>
            </p:nvSpPr>
            <p:spPr bwMode="auto">
              <a:xfrm>
                <a:off x="4318" y="3160"/>
                <a:ext cx="33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4" name="Group 103"/>
            <p:cNvGrpSpPr>
              <a:grpSpLocks/>
            </p:cNvGrpSpPr>
            <p:nvPr/>
          </p:nvGrpSpPr>
          <p:grpSpPr bwMode="auto">
            <a:xfrm>
              <a:off x="646113" y="4652963"/>
              <a:ext cx="850900" cy="727075"/>
              <a:chOff x="407" y="2931"/>
              <a:chExt cx="536" cy="458"/>
            </a:xfrm>
          </p:grpSpPr>
          <p:sp>
            <p:nvSpPr>
              <p:cNvPr id="25" name="AutoShape 11"/>
              <p:cNvSpPr>
                <a:spLocks noChangeArrowheads="1"/>
              </p:cNvSpPr>
              <p:nvPr/>
            </p:nvSpPr>
            <p:spPr bwMode="auto">
              <a:xfrm>
                <a:off x="407" y="2931"/>
                <a:ext cx="536"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6" name="Rectangle 22"/>
              <p:cNvSpPr>
                <a:spLocks noChangeArrowheads="1"/>
              </p:cNvSpPr>
              <p:nvPr/>
            </p:nvSpPr>
            <p:spPr bwMode="auto">
              <a:xfrm>
                <a:off x="449" y="3059"/>
                <a:ext cx="447"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源点</a:t>
                </a:r>
              </a:p>
            </p:txBody>
          </p:sp>
        </p:grpSp>
        <p:grpSp>
          <p:nvGrpSpPr>
            <p:cNvPr id="27" name="Group 111"/>
            <p:cNvGrpSpPr>
              <a:grpSpLocks/>
            </p:cNvGrpSpPr>
            <p:nvPr/>
          </p:nvGrpSpPr>
          <p:grpSpPr bwMode="auto">
            <a:xfrm>
              <a:off x="7388225" y="4652963"/>
              <a:ext cx="850900" cy="727075"/>
              <a:chOff x="4654" y="2931"/>
              <a:chExt cx="536" cy="458"/>
            </a:xfrm>
          </p:grpSpPr>
          <p:sp>
            <p:nvSpPr>
              <p:cNvPr id="28" name="AutoShape 15"/>
              <p:cNvSpPr>
                <a:spLocks noChangeArrowheads="1"/>
              </p:cNvSpPr>
              <p:nvPr/>
            </p:nvSpPr>
            <p:spPr bwMode="auto">
              <a:xfrm>
                <a:off x="4654" y="2931"/>
                <a:ext cx="536"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Rectangle 23"/>
              <p:cNvSpPr>
                <a:spLocks noChangeArrowheads="1"/>
              </p:cNvSpPr>
              <p:nvPr/>
            </p:nvSpPr>
            <p:spPr bwMode="auto">
              <a:xfrm>
                <a:off x="4699" y="3068"/>
                <a:ext cx="446"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终点</a:t>
                </a:r>
              </a:p>
            </p:txBody>
          </p:sp>
        </p:grpSp>
        <p:grpSp>
          <p:nvGrpSpPr>
            <p:cNvPr id="30" name="Group 105"/>
            <p:cNvGrpSpPr>
              <a:grpSpLocks/>
            </p:cNvGrpSpPr>
            <p:nvPr/>
          </p:nvGrpSpPr>
          <p:grpSpPr bwMode="auto">
            <a:xfrm>
              <a:off x="1949450" y="4652963"/>
              <a:ext cx="922338" cy="727075"/>
              <a:chOff x="1228" y="2931"/>
              <a:chExt cx="581" cy="458"/>
            </a:xfrm>
          </p:grpSpPr>
          <p:sp>
            <p:nvSpPr>
              <p:cNvPr id="31" name="AutoShape 12"/>
              <p:cNvSpPr>
                <a:spLocks noChangeArrowheads="1"/>
              </p:cNvSpPr>
              <p:nvPr/>
            </p:nvSpPr>
            <p:spPr bwMode="auto">
              <a:xfrm>
                <a:off x="1256" y="2931"/>
                <a:ext cx="537"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1228" y="3068"/>
                <a:ext cx="581"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发送器</a:t>
                </a:r>
              </a:p>
            </p:txBody>
          </p:sp>
        </p:grpSp>
        <p:grpSp>
          <p:nvGrpSpPr>
            <p:cNvPr id="33" name="Group 109"/>
            <p:cNvGrpSpPr>
              <a:grpSpLocks/>
            </p:cNvGrpSpPr>
            <p:nvPr/>
          </p:nvGrpSpPr>
          <p:grpSpPr bwMode="auto">
            <a:xfrm>
              <a:off x="5997575" y="4652963"/>
              <a:ext cx="922338" cy="727075"/>
              <a:chOff x="3778" y="2931"/>
              <a:chExt cx="581" cy="458"/>
            </a:xfrm>
          </p:grpSpPr>
          <p:sp>
            <p:nvSpPr>
              <p:cNvPr id="34" name="AutoShape 14"/>
              <p:cNvSpPr>
                <a:spLocks noChangeArrowheads="1"/>
              </p:cNvSpPr>
              <p:nvPr/>
            </p:nvSpPr>
            <p:spPr bwMode="auto">
              <a:xfrm>
                <a:off x="3805" y="2931"/>
                <a:ext cx="535"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Rectangle 25"/>
              <p:cNvSpPr>
                <a:spLocks noChangeArrowheads="1"/>
              </p:cNvSpPr>
              <p:nvPr/>
            </p:nvSpPr>
            <p:spPr bwMode="auto">
              <a:xfrm>
                <a:off x="3778" y="3059"/>
                <a:ext cx="581"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接收器</a:t>
                </a:r>
              </a:p>
            </p:txBody>
          </p:sp>
        </p:grpSp>
        <p:sp>
          <p:nvSpPr>
            <p:cNvPr id="36" name="Line 26"/>
            <p:cNvSpPr>
              <a:spLocks noChangeShapeType="1"/>
            </p:cNvSpPr>
            <p:nvPr/>
          </p:nvSpPr>
          <p:spPr bwMode="auto">
            <a:xfrm>
              <a:off x="2560638" y="3240088"/>
              <a:ext cx="3479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27"/>
            <p:cNvSpPr>
              <a:spLocks noChangeShapeType="1"/>
            </p:cNvSpPr>
            <p:nvPr/>
          </p:nvSpPr>
          <p:spPr bwMode="auto">
            <a:xfrm>
              <a:off x="1355725" y="3240088"/>
              <a:ext cx="847725" cy="3175"/>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8" name="Rectangle 28"/>
            <p:cNvSpPr>
              <a:spLocks noChangeArrowheads="1"/>
            </p:cNvSpPr>
            <p:nvPr/>
          </p:nvSpPr>
          <p:spPr bwMode="auto">
            <a:xfrm>
              <a:off x="1692275" y="3457575"/>
              <a:ext cx="13541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sp>
          <p:nvSpPr>
            <p:cNvPr id="39" name="Line 29"/>
            <p:cNvSpPr>
              <a:spLocks noChangeShapeType="1"/>
            </p:cNvSpPr>
            <p:nvPr/>
          </p:nvSpPr>
          <p:spPr bwMode="auto">
            <a:xfrm>
              <a:off x="6607175" y="3240088"/>
              <a:ext cx="922338" cy="0"/>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40" name="Group 80"/>
            <p:cNvGrpSpPr>
              <a:grpSpLocks/>
            </p:cNvGrpSpPr>
            <p:nvPr/>
          </p:nvGrpSpPr>
          <p:grpSpPr bwMode="auto">
            <a:xfrm>
              <a:off x="3635375" y="2708275"/>
              <a:ext cx="1582738" cy="1009650"/>
              <a:chOff x="385" y="2795"/>
              <a:chExt cx="1769" cy="816"/>
            </a:xfrm>
          </p:grpSpPr>
          <p:sp>
            <p:nvSpPr>
              <p:cNvPr id="41" name="Oval 81"/>
              <p:cNvSpPr>
                <a:spLocks noChangeArrowheads="1"/>
              </p:cNvSpPr>
              <p:nvPr/>
            </p:nvSpPr>
            <p:spPr bwMode="auto">
              <a:xfrm>
                <a:off x="1589" y="3060"/>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2" name="Oval 82"/>
              <p:cNvSpPr>
                <a:spLocks noChangeArrowheads="1"/>
              </p:cNvSpPr>
              <p:nvPr/>
            </p:nvSpPr>
            <p:spPr bwMode="auto">
              <a:xfrm>
                <a:off x="928" y="3274"/>
                <a:ext cx="884" cy="337"/>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3" name="Oval 83"/>
              <p:cNvSpPr>
                <a:spLocks noChangeArrowheads="1"/>
              </p:cNvSpPr>
              <p:nvPr/>
            </p:nvSpPr>
            <p:spPr bwMode="auto">
              <a:xfrm>
                <a:off x="502" y="3204"/>
                <a:ext cx="586" cy="28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4" name="Oval 84"/>
              <p:cNvSpPr>
                <a:spLocks noChangeArrowheads="1"/>
              </p:cNvSpPr>
              <p:nvPr/>
            </p:nvSpPr>
            <p:spPr bwMode="auto">
              <a:xfrm>
                <a:off x="385" y="3084"/>
                <a:ext cx="384" cy="256"/>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5" name="Oval 85"/>
              <p:cNvSpPr>
                <a:spLocks noChangeArrowheads="1"/>
              </p:cNvSpPr>
              <p:nvPr/>
            </p:nvSpPr>
            <p:spPr bwMode="auto">
              <a:xfrm>
                <a:off x="566" y="2883"/>
                <a:ext cx="57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6" name="Oval 86"/>
              <p:cNvSpPr>
                <a:spLocks noChangeArrowheads="1"/>
              </p:cNvSpPr>
              <p:nvPr/>
            </p:nvSpPr>
            <p:spPr bwMode="auto">
              <a:xfrm>
                <a:off x="992" y="2795"/>
                <a:ext cx="757"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7" name="Oval 87"/>
              <p:cNvSpPr>
                <a:spLocks noChangeArrowheads="1"/>
              </p:cNvSpPr>
              <p:nvPr/>
            </p:nvSpPr>
            <p:spPr bwMode="auto">
              <a:xfrm>
                <a:off x="1504" y="2891"/>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8" name="Oval 88"/>
              <p:cNvSpPr>
                <a:spLocks noChangeArrowheads="1"/>
              </p:cNvSpPr>
              <p:nvPr/>
            </p:nvSpPr>
            <p:spPr bwMode="auto">
              <a:xfrm>
                <a:off x="704" y="2987"/>
                <a:ext cx="1141" cy="41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9" name="Oval 89"/>
              <p:cNvSpPr>
                <a:spLocks noChangeArrowheads="1"/>
              </p:cNvSpPr>
              <p:nvPr/>
            </p:nvSpPr>
            <p:spPr bwMode="auto">
              <a:xfrm rot="1336630">
                <a:off x="1474" y="3067"/>
                <a:ext cx="555" cy="417"/>
              </a:xfrm>
              <a:prstGeom prst="ellipse">
                <a:avLst/>
              </a:prstGeom>
              <a:solidFill>
                <a:srgbClr val="DDDDDD"/>
              </a:solidFill>
              <a:ln>
                <a:noFill/>
              </a:ln>
              <a:effectLst>
                <a:outerShdw dist="40161" dir="4293903"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0" name="Oval 90"/>
              <p:cNvSpPr>
                <a:spLocks noChangeArrowheads="1"/>
              </p:cNvSpPr>
              <p:nvPr/>
            </p:nvSpPr>
            <p:spPr bwMode="auto">
              <a:xfrm>
                <a:off x="1004" y="2811"/>
                <a:ext cx="75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1" name="Oval 91"/>
              <p:cNvSpPr>
                <a:spLocks noChangeArrowheads="1"/>
              </p:cNvSpPr>
              <p:nvPr/>
            </p:nvSpPr>
            <p:spPr bwMode="auto">
              <a:xfrm>
                <a:off x="577" y="2899"/>
                <a:ext cx="575" cy="320"/>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2" name="Oval 92"/>
              <p:cNvSpPr>
                <a:spLocks noChangeArrowheads="1"/>
              </p:cNvSpPr>
              <p:nvPr/>
            </p:nvSpPr>
            <p:spPr bwMode="auto">
              <a:xfrm>
                <a:off x="396" y="3100"/>
                <a:ext cx="383" cy="256"/>
              </a:xfrm>
              <a:prstGeom prst="ellipse">
                <a:avLst/>
              </a:prstGeom>
              <a:solidFill>
                <a:srgbClr val="DDDDDD"/>
              </a:solidFill>
              <a:ln>
                <a:noFill/>
              </a:ln>
              <a:effectLst>
                <a:outerShdw dist="63500" dir="3187806"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3" name="Oval 93"/>
              <p:cNvSpPr>
                <a:spLocks noChangeArrowheads="1"/>
              </p:cNvSpPr>
              <p:nvPr/>
            </p:nvSpPr>
            <p:spPr bwMode="auto">
              <a:xfrm>
                <a:off x="1515" y="2908"/>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Oval 94"/>
              <p:cNvSpPr>
                <a:spLocks noChangeArrowheads="1"/>
              </p:cNvSpPr>
              <p:nvPr/>
            </p:nvSpPr>
            <p:spPr bwMode="auto">
              <a:xfrm>
                <a:off x="1599" y="3075"/>
                <a:ext cx="555" cy="249"/>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Oval 95"/>
              <p:cNvSpPr>
                <a:spLocks noChangeArrowheads="1"/>
              </p:cNvSpPr>
              <p:nvPr/>
            </p:nvSpPr>
            <p:spPr bwMode="auto">
              <a:xfrm>
                <a:off x="715" y="3003"/>
                <a:ext cx="1141" cy="417"/>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Oval 96"/>
              <p:cNvSpPr>
                <a:spLocks noChangeArrowheads="1"/>
              </p:cNvSpPr>
              <p:nvPr/>
            </p:nvSpPr>
            <p:spPr bwMode="auto">
              <a:xfrm>
                <a:off x="513" y="3219"/>
                <a:ext cx="586" cy="282"/>
              </a:xfrm>
              <a:prstGeom prst="ellipse">
                <a:avLst/>
              </a:prstGeom>
              <a:solidFill>
                <a:srgbClr val="DDDDDD"/>
              </a:solidFill>
              <a:ln>
                <a:noFill/>
              </a:ln>
              <a:effectLst>
                <a:outerShdw dist="113592" dir="20006097"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97"/>
              <p:cNvSpPr>
                <a:spLocks/>
              </p:cNvSpPr>
              <p:nvPr/>
            </p:nvSpPr>
            <p:spPr bwMode="auto">
              <a:xfrm>
                <a:off x="567" y="2924"/>
                <a:ext cx="1451" cy="597"/>
              </a:xfrm>
              <a:custGeom>
                <a:avLst/>
                <a:gdLst>
                  <a:gd name="T0" fmla="*/ 0 w 1447"/>
                  <a:gd name="T1" fmla="*/ 488 h 1128"/>
                  <a:gd name="T2" fmla="*/ 80 w 1447"/>
                  <a:gd name="T3" fmla="*/ 392 h 1128"/>
                  <a:gd name="T4" fmla="*/ 56 w 1447"/>
                  <a:gd name="T5" fmla="*/ 384 h 1128"/>
                  <a:gd name="T6" fmla="*/ 24 w 1447"/>
                  <a:gd name="T7" fmla="*/ 400 h 1128"/>
                  <a:gd name="T8" fmla="*/ 40 w 1447"/>
                  <a:gd name="T9" fmla="*/ 376 h 1128"/>
                  <a:gd name="T10" fmla="*/ 64 w 1447"/>
                  <a:gd name="T11" fmla="*/ 352 h 1128"/>
                  <a:gd name="T12" fmla="*/ 96 w 1447"/>
                  <a:gd name="T13" fmla="*/ 304 h 1128"/>
                  <a:gd name="T14" fmla="*/ 104 w 1447"/>
                  <a:gd name="T15" fmla="*/ 280 h 1128"/>
                  <a:gd name="T16" fmla="*/ 152 w 1447"/>
                  <a:gd name="T17" fmla="*/ 208 h 1128"/>
                  <a:gd name="T18" fmla="*/ 168 w 1447"/>
                  <a:gd name="T19" fmla="*/ 184 h 1128"/>
                  <a:gd name="T20" fmla="*/ 200 w 1447"/>
                  <a:gd name="T21" fmla="*/ 176 h 1128"/>
                  <a:gd name="T22" fmla="*/ 288 w 1447"/>
                  <a:gd name="T23" fmla="*/ 112 h 1128"/>
                  <a:gd name="T24" fmla="*/ 328 w 1447"/>
                  <a:gd name="T25" fmla="*/ 80 h 1128"/>
                  <a:gd name="T26" fmla="*/ 352 w 1447"/>
                  <a:gd name="T27" fmla="*/ 56 h 1128"/>
                  <a:gd name="T28" fmla="*/ 424 w 1447"/>
                  <a:gd name="T29" fmla="*/ 40 h 1128"/>
                  <a:gd name="T30" fmla="*/ 504 w 1447"/>
                  <a:gd name="T31" fmla="*/ 0 h 1128"/>
                  <a:gd name="T32" fmla="*/ 808 w 1447"/>
                  <a:gd name="T33" fmla="*/ 40 h 1128"/>
                  <a:gd name="T34" fmla="*/ 1056 w 1447"/>
                  <a:gd name="T35" fmla="*/ 176 h 1128"/>
                  <a:gd name="T36" fmla="*/ 1080 w 1447"/>
                  <a:gd name="T37" fmla="*/ 200 h 1128"/>
                  <a:gd name="T38" fmla="*/ 1104 w 1447"/>
                  <a:gd name="T39" fmla="*/ 216 h 1128"/>
                  <a:gd name="T40" fmla="*/ 1224 w 1447"/>
                  <a:gd name="T41" fmla="*/ 304 h 1128"/>
                  <a:gd name="T42" fmla="*/ 1296 w 1447"/>
                  <a:gd name="T43" fmla="*/ 368 h 1128"/>
                  <a:gd name="T44" fmla="*/ 1344 w 1447"/>
                  <a:gd name="T45" fmla="*/ 440 h 1128"/>
                  <a:gd name="T46" fmla="*/ 1360 w 1447"/>
                  <a:gd name="T47" fmla="*/ 488 h 1128"/>
                  <a:gd name="T48" fmla="*/ 1392 w 1447"/>
                  <a:gd name="T49" fmla="*/ 536 h 1128"/>
                  <a:gd name="T50" fmla="*/ 1416 w 1447"/>
                  <a:gd name="T51" fmla="*/ 608 h 1128"/>
                  <a:gd name="T52" fmla="*/ 1432 w 1447"/>
                  <a:gd name="T53" fmla="*/ 656 h 1128"/>
                  <a:gd name="T54" fmla="*/ 1432 w 1447"/>
                  <a:gd name="T55" fmla="*/ 856 h 1128"/>
                  <a:gd name="T56" fmla="*/ 1416 w 1447"/>
                  <a:gd name="T57" fmla="*/ 904 h 1128"/>
                  <a:gd name="T58" fmla="*/ 1368 w 1447"/>
                  <a:gd name="T59" fmla="*/ 920 h 1128"/>
                  <a:gd name="T60" fmla="*/ 1352 w 1447"/>
                  <a:gd name="T61" fmla="*/ 944 h 1128"/>
                  <a:gd name="T62" fmla="*/ 1304 w 1447"/>
                  <a:gd name="T63" fmla="*/ 976 h 1128"/>
                  <a:gd name="T64" fmla="*/ 1216 w 1447"/>
                  <a:gd name="T65" fmla="*/ 1040 h 1128"/>
                  <a:gd name="T66" fmla="*/ 1168 w 1447"/>
                  <a:gd name="T67" fmla="*/ 1072 h 1128"/>
                  <a:gd name="T68" fmla="*/ 1112 w 1447"/>
                  <a:gd name="T69" fmla="*/ 1128 h 1128"/>
                  <a:gd name="T70" fmla="*/ 440 w 1447"/>
                  <a:gd name="T71" fmla="*/ 1096 h 1128"/>
                  <a:gd name="T72" fmla="*/ 360 w 1447"/>
                  <a:gd name="T73" fmla="*/ 1072 h 1128"/>
                  <a:gd name="T74" fmla="*/ 304 w 1447"/>
                  <a:gd name="T75" fmla="*/ 976 h 1128"/>
                  <a:gd name="T76" fmla="*/ 240 w 1447"/>
                  <a:gd name="T77" fmla="*/ 880 h 1128"/>
                  <a:gd name="T78" fmla="*/ 200 w 1447"/>
                  <a:gd name="T79" fmla="*/ 800 h 1128"/>
                  <a:gd name="T80" fmla="*/ 120 w 1447"/>
                  <a:gd name="T81" fmla="*/ 704 h 1128"/>
                  <a:gd name="T82" fmla="*/ 56 w 1447"/>
                  <a:gd name="T83" fmla="*/ 624 h 1128"/>
                  <a:gd name="T84" fmla="*/ 16 w 1447"/>
                  <a:gd name="T85" fmla="*/ 544 h 1128"/>
                  <a:gd name="T86" fmla="*/ 8 w 1447"/>
                  <a:gd name="T87" fmla="*/ 512 h 1128"/>
                  <a:gd name="T88" fmla="*/ 0 w 1447"/>
                  <a:gd name="T89" fmla="*/ 48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58" name="Rectangle 42"/>
            <p:cNvSpPr>
              <a:spLocks noChangeArrowheads="1"/>
            </p:cNvSpPr>
            <p:nvPr/>
          </p:nvSpPr>
          <p:spPr bwMode="auto">
            <a:xfrm>
              <a:off x="822325" y="3530600"/>
              <a:ext cx="86995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 </a:t>
              </a:r>
            </a:p>
          </p:txBody>
        </p:sp>
        <p:sp>
          <p:nvSpPr>
            <p:cNvPr id="59" name="Rectangle 43"/>
            <p:cNvSpPr>
              <a:spLocks noChangeArrowheads="1"/>
            </p:cNvSpPr>
            <p:nvPr/>
          </p:nvSpPr>
          <p:spPr bwMode="auto">
            <a:xfrm>
              <a:off x="3811588" y="3065463"/>
              <a:ext cx="120866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公用电话网</a:t>
              </a:r>
            </a:p>
          </p:txBody>
        </p:sp>
        <p:pic>
          <p:nvPicPr>
            <p:cNvPr id="60"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3001963"/>
              <a:ext cx="852488"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88" y="285591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 name="Rectangle 46"/>
            <p:cNvSpPr>
              <a:spLocks noChangeArrowheads="1"/>
            </p:cNvSpPr>
            <p:nvPr/>
          </p:nvSpPr>
          <p:spPr bwMode="auto">
            <a:xfrm>
              <a:off x="5684838" y="3486150"/>
              <a:ext cx="134778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grpSp>
          <p:nvGrpSpPr>
            <p:cNvPr id="63" name="Group 47"/>
            <p:cNvGrpSpPr>
              <a:grpSpLocks/>
            </p:cNvGrpSpPr>
            <p:nvPr/>
          </p:nvGrpSpPr>
          <p:grpSpPr bwMode="auto">
            <a:xfrm>
              <a:off x="2774950" y="2806700"/>
              <a:ext cx="652463" cy="339725"/>
              <a:chOff x="2315" y="3965"/>
              <a:chExt cx="496" cy="254"/>
            </a:xfrm>
          </p:grpSpPr>
          <p:sp>
            <p:nvSpPr>
              <p:cNvPr id="64" name="Freeform 48"/>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Freeform 49"/>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6" name="Freeform 50"/>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7" name="Freeform 51"/>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8" name="Freeform 52"/>
            <p:cNvSpPr>
              <a:spLocks/>
            </p:cNvSpPr>
            <p:nvPr/>
          </p:nvSpPr>
          <p:spPr bwMode="auto">
            <a:xfrm>
              <a:off x="1465263" y="2908300"/>
              <a:ext cx="741362"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Rectangle 53"/>
            <p:cNvSpPr>
              <a:spLocks noChangeArrowheads="1"/>
            </p:cNvSpPr>
            <p:nvPr/>
          </p:nvSpPr>
          <p:spPr bwMode="auto">
            <a:xfrm>
              <a:off x="1187450" y="2420938"/>
              <a:ext cx="1450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0" name="Rectangle 54"/>
            <p:cNvSpPr>
              <a:spLocks noChangeArrowheads="1"/>
            </p:cNvSpPr>
            <p:nvPr/>
          </p:nvSpPr>
          <p:spPr bwMode="auto">
            <a:xfrm>
              <a:off x="6464300" y="2420938"/>
              <a:ext cx="14208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1" name="Rectangle 55"/>
            <p:cNvSpPr>
              <a:spLocks noChangeArrowheads="1"/>
            </p:cNvSpPr>
            <p:nvPr/>
          </p:nvSpPr>
          <p:spPr bwMode="auto">
            <a:xfrm>
              <a:off x="2627313" y="2420938"/>
              <a:ext cx="120491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a:t>
              </a:r>
            </a:p>
          </p:txBody>
        </p:sp>
        <p:sp>
          <p:nvSpPr>
            <p:cNvPr id="72" name="Rectangle 56"/>
            <p:cNvSpPr>
              <a:spLocks noChangeArrowheads="1"/>
            </p:cNvSpPr>
            <p:nvPr/>
          </p:nvSpPr>
          <p:spPr bwMode="auto">
            <a:xfrm>
              <a:off x="5224463" y="2420938"/>
              <a:ext cx="121920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 </a:t>
              </a:r>
            </a:p>
          </p:txBody>
        </p:sp>
        <p:sp>
          <p:nvSpPr>
            <p:cNvPr id="73" name="Rectangle 57"/>
            <p:cNvSpPr>
              <a:spLocks noChangeArrowheads="1"/>
            </p:cNvSpPr>
            <p:nvPr/>
          </p:nvSpPr>
          <p:spPr bwMode="auto">
            <a:xfrm>
              <a:off x="2921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4" name="Rectangle 58"/>
            <p:cNvSpPr>
              <a:spLocks noChangeArrowheads="1"/>
            </p:cNvSpPr>
            <p:nvPr/>
          </p:nvSpPr>
          <p:spPr bwMode="auto">
            <a:xfrm>
              <a:off x="80264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显示</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5" name="Freeform 59"/>
            <p:cNvSpPr>
              <a:spLocks/>
            </p:cNvSpPr>
            <p:nvPr/>
          </p:nvSpPr>
          <p:spPr bwMode="auto">
            <a:xfrm>
              <a:off x="6645275" y="2928938"/>
              <a:ext cx="742950"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76" name="Group 60"/>
            <p:cNvGrpSpPr>
              <a:grpSpLocks/>
            </p:cNvGrpSpPr>
            <p:nvPr/>
          </p:nvGrpSpPr>
          <p:grpSpPr bwMode="auto">
            <a:xfrm>
              <a:off x="5386388" y="2806700"/>
              <a:ext cx="654050" cy="339725"/>
              <a:chOff x="2315" y="3965"/>
              <a:chExt cx="496" cy="254"/>
            </a:xfrm>
          </p:grpSpPr>
          <p:sp>
            <p:nvSpPr>
              <p:cNvPr id="77" name="Freeform 61"/>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8" name="Freeform 62"/>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9" name="Freeform 63"/>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0" name="Freeform 64"/>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81" name="Group 113"/>
            <p:cNvGrpSpPr>
              <a:grpSpLocks/>
            </p:cNvGrpSpPr>
            <p:nvPr/>
          </p:nvGrpSpPr>
          <p:grpSpPr bwMode="auto">
            <a:xfrm>
              <a:off x="503238" y="2000247"/>
              <a:ext cx="7735887" cy="336550"/>
              <a:chOff x="317" y="1260"/>
              <a:chExt cx="4873" cy="212"/>
            </a:xfrm>
          </p:grpSpPr>
          <p:sp>
            <p:nvSpPr>
              <p:cNvPr id="82" name="Line 65"/>
              <p:cNvSpPr>
                <a:spLocks noChangeShapeType="1"/>
              </p:cNvSpPr>
              <p:nvPr/>
            </p:nvSpPr>
            <p:spPr bwMode="auto">
              <a:xfrm>
                <a:off x="317" y="1373"/>
                <a:ext cx="4873"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3" name="Rectangle 66"/>
              <p:cNvSpPr>
                <a:spLocks noChangeArrowheads="1"/>
              </p:cNvSpPr>
              <p:nvPr/>
            </p:nvSpPr>
            <p:spPr bwMode="auto">
              <a:xfrm>
                <a:off x="2294" y="1260"/>
                <a:ext cx="994"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dirty="0">
                    <a:solidFill>
                      <a:srgbClr val="FF0000"/>
                    </a:solidFill>
                    <a:latin typeface="微软雅黑" panose="020B0503020204020204" pitchFamily="34" charset="-122"/>
                    <a:ea typeface="微软雅黑" panose="020B0503020204020204" pitchFamily="34" charset="-122"/>
                  </a:rPr>
                  <a:t>数据通信系统</a:t>
                </a:r>
              </a:p>
            </p:txBody>
          </p:sp>
        </p:grpSp>
        <p:grpSp>
          <p:nvGrpSpPr>
            <p:cNvPr id="84" name="Group 99"/>
            <p:cNvGrpSpPr>
              <a:grpSpLocks/>
            </p:cNvGrpSpPr>
            <p:nvPr/>
          </p:nvGrpSpPr>
          <p:grpSpPr bwMode="auto">
            <a:xfrm>
              <a:off x="433388" y="3319463"/>
              <a:ext cx="2838450" cy="1660525"/>
              <a:chOff x="273" y="2091"/>
              <a:chExt cx="1788" cy="1046"/>
            </a:xfrm>
          </p:grpSpPr>
          <p:sp>
            <p:nvSpPr>
              <p:cNvPr id="85" name="Line 68"/>
              <p:cNvSpPr>
                <a:spLocks noChangeShapeType="1"/>
              </p:cNvSpPr>
              <p:nvPr/>
            </p:nvSpPr>
            <p:spPr bwMode="auto">
              <a:xfrm>
                <a:off x="2061" y="2091"/>
                <a:ext cx="0" cy="1046"/>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86" name="Group 98"/>
              <p:cNvGrpSpPr>
                <a:grpSpLocks/>
              </p:cNvGrpSpPr>
              <p:nvPr/>
            </p:nvGrpSpPr>
            <p:grpSpPr bwMode="auto">
              <a:xfrm>
                <a:off x="273" y="2523"/>
                <a:ext cx="1788" cy="212"/>
                <a:chOff x="273" y="2523"/>
                <a:chExt cx="1788" cy="212"/>
              </a:xfrm>
            </p:grpSpPr>
            <p:sp>
              <p:nvSpPr>
                <p:cNvPr id="87" name="Line 67"/>
                <p:cNvSpPr>
                  <a:spLocks noChangeShapeType="1"/>
                </p:cNvSpPr>
                <p:nvPr/>
              </p:nvSpPr>
              <p:spPr bwMode="auto">
                <a:xfrm>
                  <a:off x="273" y="2660"/>
                  <a:ext cx="1788"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8" name="Rectangle 71"/>
                <p:cNvSpPr>
                  <a:spLocks noChangeArrowheads="1"/>
                </p:cNvSpPr>
                <p:nvPr/>
              </p:nvSpPr>
              <p:spPr bwMode="auto">
                <a:xfrm>
                  <a:off x="854" y="2523"/>
                  <a:ext cx="620" cy="212"/>
                </a:xfrm>
                <a:prstGeom prst="rect">
                  <a:avLst/>
                </a:prstGeom>
                <a:solidFill>
                  <a:srgbClr val="FFFF66"/>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源系统</a:t>
                  </a:r>
                </a:p>
              </p:txBody>
            </p:sp>
          </p:grpSp>
        </p:grpSp>
        <p:grpSp>
          <p:nvGrpSpPr>
            <p:cNvPr id="89" name="Group 101"/>
            <p:cNvGrpSpPr>
              <a:grpSpLocks/>
            </p:cNvGrpSpPr>
            <p:nvPr/>
          </p:nvGrpSpPr>
          <p:grpSpPr bwMode="auto">
            <a:xfrm>
              <a:off x="5541963" y="4021143"/>
              <a:ext cx="2840037" cy="336550"/>
              <a:chOff x="3491" y="2533"/>
              <a:chExt cx="1789" cy="212"/>
            </a:xfrm>
          </p:grpSpPr>
          <p:sp>
            <p:nvSpPr>
              <p:cNvPr id="90" name="Line 70"/>
              <p:cNvSpPr>
                <a:spLocks noChangeShapeType="1"/>
              </p:cNvSpPr>
              <p:nvPr/>
            </p:nvSpPr>
            <p:spPr bwMode="auto">
              <a:xfrm>
                <a:off x="3491" y="2660"/>
                <a:ext cx="1789"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1" name="Rectangle 73"/>
              <p:cNvSpPr>
                <a:spLocks noChangeArrowheads="1"/>
              </p:cNvSpPr>
              <p:nvPr/>
            </p:nvSpPr>
            <p:spPr bwMode="auto">
              <a:xfrm>
                <a:off x="4028" y="2533"/>
                <a:ext cx="712" cy="212"/>
              </a:xfrm>
              <a:prstGeom prst="rect">
                <a:avLst/>
              </a:prstGeom>
              <a:solidFill>
                <a:srgbClr val="FFCC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目的系统</a:t>
                </a:r>
              </a:p>
            </p:txBody>
          </p:sp>
        </p:grpSp>
        <p:grpSp>
          <p:nvGrpSpPr>
            <p:cNvPr id="92" name="Group 100"/>
            <p:cNvGrpSpPr>
              <a:grpSpLocks/>
            </p:cNvGrpSpPr>
            <p:nvPr/>
          </p:nvGrpSpPr>
          <p:grpSpPr bwMode="auto">
            <a:xfrm>
              <a:off x="3271838" y="3290888"/>
              <a:ext cx="2270125" cy="1725612"/>
              <a:chOff x="2061" y="2073"/>
              <a:chExt cx="1430" cy="1087"/>
            </a:xfrm>
          </p:grpSpPr>
          <p:sp>
            <p:nvSpPr>
              <p:cNvPr id="93" name="Line 69"/>
              <p:cNvSpPr>
                <a:spLocks noChangeShapeType="1"/>
              </p:cNvSpPr>
              <p:nvPr/>
            </p:nvSpPr>
            <p:spPr bwMode="auto">
              <a:xfrm>
                <a:off x="2061" y="2660"/>
                <a:ext cx="1430"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4" name="Rectangle 72"/>
              <p:cNvSpPr>
                <a:spLocks noChangeArrowheads="1"/>
              </p:cNvSpPr>
              <p:nvPr/>
            </p:nvSpPr>
            <p:spPr bwMode="auto">
              <a:xfrm>
                <a:off x="2418" y="2533"/>
                <a:ext cx="734" cy="212"/>
              </a:xfrm>
              <a:prstGeom prst="rect">
                <a:avLst/>
              </a:prstGeom>
              <a:solidFill>
                <a:srgbClr val="CCFF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传输系统</a:t>
                </a:r>
              </a:p>
            </p:txBody>
          </p:sp>
          <p:sp>
            <p:nvSpPr>
              <p:cNvPr id="95" name="Line 74"/>
              <p:cNvSpPr>
                <a:spLocks noChangeShapeType="1"/>
              </p:cNvSpPr>
              <p:nvPr/>
            </p:nvSpPr>
            <p:spPr bwMode="auto">
              <a:xfrm flipH="1">
                <a:off x="3486" y="2073"/>
                <a:ext cx="5" cy="1087"/>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pic>
          <p:nvPicPr>
            <p:cNvPr id="96" name="Picture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052763"/>
              <a:ext cx="8524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7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2855913"/>
              <a:ext cx="7096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98" name="Group 112"/>
            <p:cNvGrpSpPr>
              <a:grpSpLocks/>
            </p:cNvGrpSpPr>
            <p:nvPr/>
          </p:nvGrpSpPr>
          <p:grpSpPr bwMode="auto">
            <a:xfrm>
              <a:off x="8204200" y="5016498"/>
              <a:ext cx="615950" cy="1149350"/>
              <a:chOff x="5168" y="3160"/>
              <a:chExt cx="388" cy="724"/>
            </a:xfrm>
          </p:grpSpPr>
          <p:sp>
            <p:nvSpPr>
              <p:cNvPr id="99" name="Rectangle 6"/>
              <p:cNvSpPr>
                <a:spLocks noChangeArrowheads="1"/>
              </p:cNvSpPr>
              <p:nvPr/>
            </p:nvSpPr>
            <p:spPr bwMode="auto">
              <a:xfrm>
                <a:off x="5199"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输出信息</a:t>
                </a:r>
              </a:p>
            </p:txBody>
          </p:sp>
          <p:sp>
            <p:nvSpPr>
              <p:cNvPr id="100" name="Line 77"/>
              <p:cNvSpPr>
                <a:spLocks noChangeShapeType="1"/>
              </p:cNvSpPr>
              <p:nvPr/>
            </p:nvSpPr>
            <p:spPr bwMode="auto">
              <a:xfrm>
                <a:off x="5168" y="3160"/>
                <a:ext cx="335"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101" name="Rectangle 79"/>
            <p:cNvSpPr>
              <a:spLocks noChangeArrowheads="1"/>
            </p:cNvSpPr>
            <p:nvPr/>
          </p:nvSpPr>
          <p:spPr bwMode="auto">
            <a:xfrm>
              <a:off x="7500938" y="3527425"/>
              <a:ext cx="815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a:t>
              </a:r>
            </a:p>
          </p:txBody>
        </p:sp>
      </p:grpSp>
    </p:spTree>
    <p:extLst>
      <p:ext uri="{BB962C8B-B14F-4D97-AF65-F5344CB8AC3E}">
        <p14:creationId xmlns:p14="http://schemas.microsoft.com/office/powerpoint/2010/main" val="2809038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DMT</a:t>
            </a:r>
          </a:p>
          <a:p>
            <a:pPr lvl="1"/>
            <a:r>
              <a:rPr lang="en-US" altLang="zh-CN" dirty="0" smtClean="0"/>
              <a:t>DMT </a:t>
            </a:r>
            <a:r>
              <a:rPr lang="zh-CN" altLang="en-US" dirty="0"/>
              <a:t>调制技术采用频分复用的方法，把 </a:t>
            </a:r>
            <a:r>
              <a:rPr lang="en-US" altLang="zh-CN" dirty="0"/>
              <a:t>40 kHz </a:t>
            </a:r>
            <a:r>
              <a:rPr lang="zh-CN" altLang="en-US" dirty="0"/>
              <a:t>以上一直到 </a:t>
            </a:r>
            <a:r>
              <a:rPr lang="en-US" altLang="zh-CN" dirty="0"/>
              <a:t>1.1 MHz </a:t>
            </a:r>
            <a:r>
              <a:rPr lang="zh-CN" altLang="en-US" dirty="0"/>
              <a:t>的高端频谱划分为许多的子信道，其中 </a:t>
            </a:r>
            <a:r>
              <a:rPr lang="en-US" altLang="zh-CN" dirty="0"/>
              <a:t>25 </a:t>
            </a:r>
            <a:r>
              <a:rPr lang="zh-CN" altLang="en-US" dirty="0"/>
              <a:t>个子信道用于上行信道，而 </a:t>
            </a:r>
            <a:r>
              <a:rPr lang="en-US" altLang="zh-CN" dirty="0"/>
              <a:t>249 </a:t>
            </a:r>
            <a:r>
              <a:rPr lang="zh-CN" altLang="en-US" dirty="0"/>
              <a:t>个子信道用于下行信道。</a:t>
            </a:r>
          </a:p>
          <a:p>
            <a:pPr lvl="1"/>
            <a:r>
              <a:rPr lang="zh-CN" altLang="en-US" dirty="0"/>
              <a:t>每个子信道占据 </a:t>
            </a:r>
            <a:r>
              <a:rPr lang="en-US" altLang="zh-CN" dirty="0"/>
              <a:t>4 kHz </a:t>
            </a:r>
            <a:r>
              <a:rPr lang="zh-CN" altLang="en-US" dirty="0"/>
              <a:t>带宽（严格讲是 </a:t>
            </a:r>
            <a:r>
              <a:rPr lang="en-US" altLang="zh-CN" dirty="0"/>
              <a:t>4.3125 kHz</a:t>
            </a:r>
            <a:r>
              <a:rPr lang="zh-CN" altLang="en-US" dirty="0"/>
              <a:t>），并使用不同的载波（即不同的音调）进行数字调制。这种做法相当于在一对用户线上使用许多小的调制解调器并行地传送数据。</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5" name="组合 4"/>
          <p:cNvGrpSpPr/>
          <p:nvPr/>
        </p:nvGrpSpPr>
        <p:grpSpPr>
          <a:xfrm>
            <a:off x="2195736" y="3781106"/>
            <a:ext cx="4872269" cy="1740690"/>
            <a:chOff x="-13171" y="2148914"/>
            <a:chExt cx="9439804" cy="3372509"/>
          </a:xfrm>
        </p:grpSpPr>
        <p:sp>
          <p:nvSpPr>
            <p:cNvPr id="7" name="Rectangle 73"/>
            <p:cNvSpPr>
              <a:spLocks noChangeArrowheads="1"/>
            </p:cNvSpPr>
            <p:nvPr/>
          </p:nvSpPr>
          <p:spPr bwMode="auto">
            <a:xfrm>
              <a:off x="2744788" y="3068638"/>
              <a:ext cx="1395412" cy="19288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8" name="Rectangle 30"/>
            <p:cNvSpPr>
              <a:spLocks noChangeArrowheads="1"/>
            </p:cNvSpPr>
            <p:nvPr/>
          </p:nvSpPr>
          <p:spPr bwMode="auto">
            <a:xfrm>
              <a:off x="4103688" y="3051175"/>
              <a:ext cx="3267075" cy="1928813"/>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Text Box 31"/>
            <p:cNvSpPr txBox="1">
              <a:spLocks noChangeArrowheads="1"/>
            </p:cNvSpPr>
            <p:nvPr/>
          </p:nvSpPr>
          <p:spPr bwMode="auto">
            <a:xfrm>
              <a:off x="3182938"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10" name="Text Box 32"/>
            <p:cNvSpPr txBox="1">
              <a:spLocks noChangeArrowheads="1"/>
            </p:cNvSpPr>
            <p:nvPr/>
          </p:nvSpPr>
          <p:spPr bwMode="auto">
            <a:xfrm>
              <a:off x="-13171" y="220503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dirty="0">
                  <a:latin typeface="+mj-ea"/>
                  <a:ea typeface="+mj-ea"/>
                </a:rPr>
                <a:t>频谱</a:t>
              </a:r>
            </a:p>
          </p:txBody>
        </p:sp>
        <p:sp>
          <p:nvSpPr>
            <p:cNvPr id="11" name="Line 33"/>
            <p:cNvSpPr>
              <a:spLocks noChangeShapeType="1"/>
            </p:cNvSpPr>
            <p:nvPr/>
          </p:nvSpPr>
          <p:spPr bwMode="auto">
            <a:xfrm rot="16200000">
              <a:off x="-161925" y="3670300"/>
              <a:ext cx="2705100"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 name="Text Box 34"/>
            <p:cNvSpPr txBox="1">
              <a:spLocks noChangeArrowheads="1"/>
            </p:cNvSpPr>
            <p:nvPr/>
          </p:nvSpPr>
          <p:spPr bwMode="auto">
            <a:xfrm>
              <a:off x="7742238" y="468788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频率</a:t>
              </a:r>
            </a:p>
          </p:txBody>
        </p:sp>
        <p:sp>
          <p:nvSpPr>
            <p:cNvPr id="13" name="Freeform 36"/>
            <p:cNvSpPr>
              <a:spLocks/>
            </p:cNvSpPr>
            <p:nvPr/>
          </p:nvSpPr>
          <p:spPr bwMode="auto">
            <a:xfrm>
              <a:off x="1190625" y="3014663"/>
              <a:ext cx="341313" cy="1981200"/>
            </a:xfrm>
            <a:custGeom>
              <a:avLst/>
              <a:gdLst>
                <a:gd name="T0" fmla="*/ 0 w 208"/>
                <a:gd name="T1" fmla="*/ 0 h 1248"/>
                <a:gd name="T2" fmla="*/ 112 w 208"/>
                <a:gd name="T3" fmla="*/ 144 h 1248"/>
                <a:gd name="T4" fmla="*/ 192 w 208"/>
                <a:gd name="T5" fmla="*/ 680 h 1248"/>
                <a:gd name="T6" fmla="*/ 208 w 208"/>
                <a:gd name="T7" fmla="*/ 1248 h 1248"/>
              </a:gdLst>
              <a:ahLst/>
              <a:cxnLst>
                <a:cxn ang="0">
                  <a:pos x="T0" y="T1"/>
                </a:cxn>
                <a:cxn ang="0">
                  <a:pos x="T2" y="T3"/>
                </a:cxn>
                <a:cxn ang="0">
                  <a:pos x="T4" y="T5"/>
                </a:cxn>
                <a:cxn ang="0">
                  <a:pos x="T6" y="T7"/>
                </a:cxn>
              </a:cxnLst>
              <a:rect l="0" t="0" r="r" b="b"/>
              <a:pathLst>
                <a:path w="208" h="1248">
                  <a:moveTo>
                    <a:pt x="0" y="0"/>
                  </a:moveTo>
                  <a:cubicBezTo>
                    <a:pt x="19" y="24"/>
                    <a:pt x="80" y="31"/>
                    <a:pt x="112" y="144"/>
                  </a:cubicBezTo>
                  <a:cubicBezTo>
                    <a:pt x="144" y="257"/>
                    <a:pt x="176" y="496"/>
                    <a:pt x="192" y="680"/>
                  </a:cubicBezTo>
                  <a:cubicBezTo>
                    <a:pt x="208" y="864"/>
                    <a:pt x="205" y="1130"/>
                    <a:pt x="208" y="1248"/>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Text Box 37"/>
            <p:cNvSpPr txBox="1">
              <a:spLocks noChangeArrowheads="1"/>
            </p:cNvSpPr>
            <p:nvPr/>
          </p:nvSpPr>
          <p:spPr bwMode="auto">
            <a:xfrm>
              <a:off x="2621809"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上行信道</a:t>
              </a:r>
            </a:p>
          </p:txBody>
        </p:sp>
        <p:sp>
          <p:nvSpPr>
            <p:cNvPr id="15" name="Text Box 38"/>
            <p:cNvSpPr txBox="1">
              <a:spLocks noChangeArrowheads="1"/>
            </p:cNvSpPr>
            <p:nvPr/>
          </p:nvSpPr>
          <p:spPr bwMode="auto">
            <a:xfrm>
              <a:off x="1393826" y="2455863"/>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传统电话</a:t>
              </a:r>
            </a:p>
          </p:txBody>
        </p:sp>
        <p:sp>
          <p:nvSpPr>
            <p:cNvPr id="16" name="Line 39"/>
            <p:cNvSpPr>
              <a:spLocks noChangeShapeType="1"/>
            </p:cNvSpPr>
            <p:nvPr/>
          </p:nvSpPr>
          <p:spPr bwMode="auto">
            <a:xfrm flipH="1">
              <a:off x="1411288" y="2860675"/>
              <a:ext cx="361950" cy="45085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Line 40"/>
            <p:cNvSpPr>
              <a:spLocks noChangeShapeType="1"/>
            </p:cNvSpPr>
            <p:nvPr/>
          </p:nvSpPr>
          <p:spPr bwMode="auto">
            <a:xfrm flipV="1">
              <a:off x="1190625" y="5002213"/>
              <a:ext cx="6640513"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8" name="Text Box 41"/>
            <p:cNvSpPr txBox="1">
              <a:spLocks noChangeArrowheads="1"/>
            </p:cNvSpPr>
            <p:nvPr/>
          </p:nvSpPr>
          <p:spPr bwMode="auto">
            <a:xfrm>
              <a:off x="909638"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0</a:t>
              </a:r>
            </a:p>
          </p:txBody>
        </p:sp>
        <p:sp>
          <p:nvSpPr>
            <p:cNvPr id="19" name="Text Box 42"/>
            <p:cNvSpPr txBox="1">
              <a:spLocks noChangeArrowheads="1"/>
            </p:cNvSpPr>
            <p:nvPr/>
          </p:nvSpPr>
          <p:spPr bwMode="auto">
            <a:xfrm>
              <a:off x="1358899"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a:t>
              </a:r>
            </a:p>
          </p:txBody>
        </p:sp>
        <p:sp>
          <p:nvSpPr>
            <p:cNvPr id="20" name="AutoShape 43"/>
            <p:cNvSpPr>
              <a:spLocks/>
            </p:cNvSpPr>
            <p:nvPr/>
          </p:nvSpPr>
          <p:spPr bwMode="auto">
            <a:xfrm rot="5400000" flipV="1">
              <a:off x="3241675" y="2171700"/>
              <a:ext cx="307975" cy="1241425"/>
            </a:xfrm>
            <a:prstGeom prst="leftBrace">
              <a:avLst>
                <a:gd name="adj1" fmla="val 335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AutoShape 44"/>
            <p:cNvSpPr>
              <a:spLocks/>
            </p:cNvSpPr>
            <p:nvPr/>
          </p:nvSpPr>
          <p:spPr bwMode="auto">
            <a:xfrm rot="5400000" flipV="1">
              <a:off x="5593556" y="1239044"/>
              <a:ext cx="307975" cy="3106738"/>
            </a:xfrm>
            <a:prstGeom prst="leftBrace">
              <a:avLst>
                <a:gd name="adj1" fmla="val 840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Text Box 45"/>
            <p:cNvSpPr txBox="1">
              <a:spLocks noChangeArrowheads="1"/>
            </p:cNvSpPr>
            <p:nvPr/>
          </p:nvSpPr>
          <p:spPr bwMode="auto">
            <a:xfrm>
              <a:off x="4993518"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下行信道</a:t>
              </a:r>
            </a:p>
          </p:txBody>
        </p:sp>
        <p:sp>
          <p:nvSpPr>
            <p:cNvPr id="23" name="Text Box 46"/>
            <p:cNvSpPr txBox="1">
              <a:spLocks noChangeArrowheads="1"/>
            </p:cNvSpPr>
            <p:nvPr/>
          </p:nvSpPr>
          <p:spPr bwMode="auto">
            <a:xfrm>
              <a:off x="5346700"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24" name="Freeform 47"/>
            <p:cNvSpPr>
              <a:spLocks/>
            </p:cNvSpPr>
            <p:nvPr/>
          </p:nvSpPr>
          <p:spPr bwMode="auto">
            <a:xfrm>
              <a:off x="7119938" y="3048000"/>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5" name="Freeform 48"/>
            <p:cNvSpPr>
              <a:spLocks/>
            </p:cNvSpPr>
            <p:nvPr/>
          </p:nvSpPr>
          <p:spPr bwMode="auto">
            <a:xfrm>
              <a:off x="6943725"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6" name="Freeform 49"/>
            <p:cNvSpPr>
              <a:spLocks/>
            </p:cNvSpPr>
            <p:nvPr/>
          </p:nvSpPr>
          <p:spPr bwMode="auto">
            <a:xfrm>
              <a:off x="676910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7" name="Freeform 50"/>
            <p:cNvSpPr>
              <a:spLocks/>
            </p:cNvSpPr>
            <p:nvPr/>
          </p:nvSpPr>
          <p:spPr bwMode="auto">
            <a:xfrm>
              <a:off x="6592888"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8" name="Freeform 51"/>
            <p:cNvSpPr>
              <a:spLocks/>
            </p:cNvSpPr>
            <p:nvPr/>
          </p:nvSpPr>
          <p:spPr bwMode="auto">
            <a:xfrm>
              <a:off x="6416675" y="30575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9" name="Freeform 52"/>
            <p:cNvSpPr>
              <a:spLocks/>
            </p:cNvSpPr>
            <p:nvPr/>
          </p:nvSpPr>
          <p:spPr bwMode="auto">
            <a:xfrm>
              <a:off x="624046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0" name="Freeform 53"/>
            <p:cNvSpPr>
              <a:spLocks/>
            </p:cNvSpPr>
            <p:nvPr/>
          </p:nvSpPr>
          <p:spPr bwMode="auto">
            <a:xfrm>
              <a:off x="6064250" y="306228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1" name="Freeform 54"/>
            <p:cNvSpPr>
              <a:spLocks/>
            </p:cNvSpPr>
            <p:nvPr/>
          </p:nvSpPr>
          <p:spPr bwMode="auto">
            <a:xfrm>
              <a:off x="5888038" y="306387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2" name="Freeform 55"/>
            <p:cNvSpPr>
              <a:spLocks/>
            </p:cNvSpPr>
            <p:nvPr/>
          </p:nvSpPr>
          <p:spPr bwMode="auto">
            <a:xfrm>
              <a:off x="5257800"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3" name="Freeform 56"/>
            <p:cNvSpPr>
              <a:spLocks/>
            </p:cNvSpPr>
            <p:nvPr/>
          </p:nvSpPr>
          <p:spPr bwMode="auto">
            <a:xfrm>
              <a:off x="508635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4" name="Freeform 57"/>
            <p:cNvSpPr>
              <a:spLocks/>
            </p:cNvSpPr>
            <p:nvPr/>
          </p:nvSpPr>
          <p:spPr bwMode="auto">
            <a:xfrm>
              <a:off x="4914900"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5" name="Freeform 58"/>
            <p:cNvSpPr>
              <a:spLocks/>
            </p:cNvSpPr>
            <p:nvPr/>
          </p:nvSpPr>
          <p:spPr bwMode="auto">
            <a:xfrm>
              <a:off x="4741863" y="305752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6" name="Freeform 59"/>
            <p:cNvSpPr>
              <a:spLocks/>
            </p:cNvSpPr>
            <p:nvPr/>
          </p:nvSpPr>
          <p:spPr bwMode="auto">
            <a:xfrm>
              <a:off x="457041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7" name="Freeform 60"/>
            <p:cNvSpPr>
              <a:spLocks/>
            </p:cNvSpPr>
            <p:nvPr/>
          </p:nvSpPr>
          <p:spPr bwMode="auto">
            <a:xfrm>
              <a:off x="4397375" y="3062288"/>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8" name="Freeform 61"/>
            <p:cNvSpPr>
              <a:spLocks/>
            </p:cNvSpPr>
            <p:nvPr/>
          </p:nvSpPr>
          <p:spPr bwMode="auto">
            <a:xfrm>
              <a:off x="4225925" y="306387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9" name="Freeform 62"/>
            <p:cNvSpPr>
              <a:spLocks/>
            </p:cNvSpPr>
            <p:nvPr/>
          </p:nvSpPr>
          <p:spPr bwMode="auto">
            <a:xfrm>
              <a:off x="3881438" y="306863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0" name="Freeform 63"/>
            <p:cNvSpPr>
              <a:spLocks/>
            </p:cNvSpPr>
            <p:nvPr/>
          </p:nvSpPr>
          <p:spPr bwMode="auto">
            <a:xfrm>
              <a:off x="3709988" y="3070225"/>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1" name="Freeform 64"/>
            <p:cNvSpPr>
              <a:spLocks/>
            </p:cNvSpPr>
            <p:nvPr/>
          </p:nvSpPr>
          <p:spPr bwMode="auto">
            <a:xfrm>
              <a:off x="3536950" y="3073400"/>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Freeform 65"/>
            <p:cNvSpPr>
              <a:spLocks/>
            </p:cNvSpPr>
            <p:nvPr/>
          </p:nvSpPr>
          <p:spPr bwMode="auto">
            <a:xfrm>
              <a:off x="3117850" y="3078163"/>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3" name="Freeform 66"/>
            <p:cNvSpPr>
              <a:spLocks/>
            </p:cNvSpPr>
            <p:nvPr/>
          </p:nvSpPr>
          <p:spPr bwMode="auto">
            <a:xfrm>
              <a:off x="2946400" y="3079750"/>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4" name="Freeform 67"/>
            <p:cNvSpPr>
              <a:spLocks/>
            </p:cNvSpPr>
            <p:nvPr/>
          </p:nvSpPr>
          <p:spPr bwMode="auto">
            <a:xfrm>
              <a:off x="2774950" y="30829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68"/>
            <p:cNvSpPr txBox="1">
              <a:spLocks noChangeArrowheads="1"/>
            </p:cNvSpPr>
            <p:nvPr/>
          </p:nvSpPr>
          <p:spPr bwMode="auto">
            <a:xfrm>
              <a:off x="8332788" y="4687887"/>
              <a:ext cx="109384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(kHz)</a:t>
              </a:r>
            </a:p>
          </p:txBody>
        </p:sp>
        <p:sp>
          <p:nvSpPr>
            <p:cNvPr id="46" name="Text Box 69"/>
            <p:cNvSpPr txBox="1">
              <a:spLocks noChangeArrowheads="1"/>
            </p:cNvSpPr>
            <p:nvPr/>
          </p:nvSpPr>
          <p:spPr bwMode="auto">
            <a:xfrm>
              <a:off x="2428875" y="4984750"/>
              <a:ext cx="92613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~40</a:t>
              </a:r>
            </a:p>
          </p:txBody>
        </p:sp>
        <p:sp>
          <p:nvSpPr>
            <p:cNvPr id="47" name="Text Box 70"/>
            <p:cNvSpPr txBox="1">
              <a:spLocks noChangeArrowheads="1"/>
            </p:cNvSpPr>
            <p:nvPr/>
          </p:nvSpPr>
          <p:spPr bwMode="auto">
            <a:xfrm>
              <a:off x="3749675" y="4984750"/>
              <a:ext cx="110005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~138</a:t>
              </a:r>
            </a:p>
          </p:txBody>
        </p:sp>
        <p:sp>
          <p:nvSpPr>
            <p:cNvPr id="48" name="Text Box 71"/>
            <p:cNvSpPr txBox="1">
              <a:spLocks noChangeArrowheads="1"/>
            </p:cNvSpPr>
            <p:nvPr/>
          </p:nvSpPr>
          <p:spPr bwMode="auto">
            <a:xfrm>
              <a:off x="6916739" y="4984750"/>
              <a:ext cx="1273978"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~1100</a:t>
              </a:r>
            </a:p>
          </p:txBody>
        </p:sp>
      </p:grpSp>
    </p:spTree>
    <p:extLst>
      <p:ext uri="{BB962C8B-B14F-4D97-AF65-F5344CB8AC3E}">
        <p14:creationId xmlns:p14="http://schemas.microsoft.com/office/powerpoint/2010/main" val="3372874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的数据率：</a:t>
            </a:r>
            <a:endParaRPr lang="en-US" altLang="zh-CN" dirty="0" smtClean="0"/>
          </a:p>
          <a:p>
            <a:pPr lvl="1"/>
            <a:r>
              <a:rPr lang="zh-CN" altLang="en-US" dirty="0"/>
              <a:t>由于用户线的具体条件往往相差很大（距离、线径、受到相邻用户线的干扰程度等都不同），</a:t>
            </a:r>
            <a:r>
              <a:rPr lang="zh-CN" altLang="en-US" dirty="0" smtClean="0"/>
              <a:t>因此</a:t>
            </a:r>
            <a:r>
              <a:rPr lang="en-US" altLang="zh-CN" dirty="0" smtClean="0"/>
              <a:t>ADSL</a:t>
            </a:r>
            <a:r>
              <a:rPr lang="zh-CN" altLang="en-US" dirty="0" smtClean="0"/>
              <a:t>采用</a:t>
            </a:r>
            <a:r>
              <a:rPr lang="zh-CN" altLang="en-US" dirty="0"/>
              <a:t>自适应调制技术使用户线能够传送尽可能高的数据率。</a:t>
            </a:r>
          </a:p>
          <a:p>
            <a:pPr lvl="1"/>
            <a:r>
              <a:rPr lang="zh-CN" altLang="en-US" dirty="0" smtClean="0"/>
              <a:t>当</a:t>
            </a:r>
            <a:r>
              <a:rPr lang="en-US" altLang="zh-CN" dirty="0" smtClean="0"/>
              <a:t>ADSL</a:t>
            </a:r>
            <a:r>
              <a:rPr lang="zh-CN" altLang="en-US" dirty="0" smtClean="0"/>
              <a:t>启动</a:t>
            </a:r>
            <a:r>
              <a:rPr lang="zh-CN" altLang="en-US" dirty="0"/>
              <a:t>时，用户线两端</a:t>
            </a:r>
            <a:r>
              <a:rPr lang="zh-CN" altLang="en-US" dirty="0" smtClean="0"/>
              <a:t>的</a:t>
            </a:r>
            <a:r>
              <a:rPr lang="en-US" altLang="zh-CN" dirty="0" smtClean="0"/>
              <a:t>ADSL</a:t>
            </a:r>
            <a:r>
              <a:rPr lang="zh-CN" altLang="en-US" dirty="0" smtClean="0"/>
              <a:t>调制解调器</a:t>
            </a:r>
            <a:r>
              <a:rPr lang="zh-CN" altLang="en-US" dirty="0"/>
              <a:t>就测试</a:t>
            </a:r>
            <a:r>
              <a:rPr lang="zh-CN" altLang="en-US" dirty="0" smtClean="0"/>
              <a:t>可用频率</a:t>
            </a:r>
            <a:r>
              <a:rPr lang="zh-CN" altLang="en-US" dirty="0"/>
              <a:t>、各子信道受到的干扰情况，以及在</a:t>
            </a:r>
            <a:r>
              <a:rPr lang="zh-CN" altLang="en-US" dirty="0" smtClean="0"/>
              <a:t>每个</a:t>
            </a:r>
            <a:r>
              <a:rPr lang="zh-CN" altLang="en-US" dirty="0"/>
              <a:t>频率上测试信号的传输质量。</a:t>
            </a:r>
          </a:p>
          <a:p>
            <a:pPr lvl="1"/>
            <a:r>
              <a:rPr lang="en-US" altLang="zh-CN" dirty="0" smtClean="0"/>
              <a:t>ADSL</a:t>
            </a:r>
            <a:r>
              <a:rPr lang="zh-CN" altLang="en-US" dirty="0" smtClean="0"/>
              <a:t>不能</a:t>
            </a:r>
            <a:r>
              <a:rPr lang="zh-CN" altLang="en-US" dirty="0"/>
              <a:t>保证</a:t>
            </a:r>
            <a:r>
              <a:rPr lang="zh-CN" altLang="en-US" dirty="0" smtClean="0"/>
              <a:t>固定数据</a:t>
            </a:r>
            <a:r>
              <a:rPr lang="zh-CN" altLang="en-US" dirty="0"/>
              <a:t>率。对于质量很差的用户线甚至无法</a:t>
            </a:r>
            <a:r>
              <a:rPr lang="zh-CN" altLang="en-US" dirty="0" smtClean="0"/>
              <a:t>开通。</a:t>
            </a:r>
            <a:endParaRPr lang="zh-CN" altLang="en-US" dirty="0"/>
          </a:p>
          <a:p>
            <a:pPr lvl="1"/>
            <a:r>
              <a:rPr lang="zh-CN" altLang="en-US" dirty="0"/>
              <a:t>通常下行数据率</a:t>
            </a:r>
            <a:r>
              <a:rPr lang="zh-CN" altLang="en-US" dirty="0" smtClean="0"/>
              <a:t>在</a:t>
            </a:r>
            <a:r>
              <a:rPr lang="en-US" altLang="zh-CN" dirty="0" smtClean="0"/>
              <a:t>32kb/s</a:t>
            </a:r>
            <a:r>
              <a:rPr lang="zh-CN" altLang="en-US" dirty="0" smtClean="0"/>
              <a:t>到</a:t>
            </a:r>
            <a:r>
              <a:rPr lang="en-US" altLang="zh-CN" dirty="0" smtClean="0"/>
              <a:t>6.4Mb/s</a:t>
            </a:r>
            <a:r>
              <a:rPr lang="zh-CN" altLang="en-US" dirty="0" smtClean="0"/>
              <a:t>之间</a:t>
            </a:r>
            <a:r>
              <a:rPr lang="zh-CN" altLang="en-US" dirty="0"/>
              <a:t>，而上行数据率</a:t>
            </a:r>
            <a:r>
              <a:rPr lang="zh-CN" altLang="en-US" dirty="0" smtClean="0"/>
              <a:t>在</a:t>
            </a:r>
            <a:r>
              <a:rPr lang="en-US" altLang="zh-CN" dirty="0" smtClean="0"/>
              <a:t>32kb/s</a:t>
            </a:r>
            <a:r>
              <a:rPr lang="zh-CN" altLang="en-US" dirty="0" smtClean="0"/>
              <a:t>到</a:t>
            </a:r>
            <a:r>
              <a:rPr lang="en-US" altLang="zh-CN" dirty="0" smtClean="0"/>
              <a:t>640kb/s</a:t>
            </a:r>
            <a:r>
              <a:rPr lang="zh-CN" altLang="en-US" dirty="0" smtClean="0"/>
              <a:t>之间</a:t>
            </a:r>
            <a:r>
              <a:rPr lang="zh-CN" altLang="en-US" dirty="0"/>
              <a:t>。</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21695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的组成：</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46" name="组合 45"/>
          <p:cNvGrpSpPr/>
          <p:nvPr/>
        </p:nvGrpSpPr>
        <p:grpSpPr>
          <a:xfrm>
            <a:off x="1118089" y="2217044"/>
            <a:ext cx="7218297" cy="3232744"/>
            <a:chOff x="1118089" y="1777380"/>
            <a:chExt cx="7218297" cy="3232744"/>
          </a:xfrm>
        </p:grpSpPr>
        <p:sp>
          <p:nvSpPr>
            <p:cNvPr id="45" name="AutoShape 3"/>
            <p:cNvSpPr>
              <a:spLocks noChangeArrowheads="1"/>
            </p:cNvSpPr>
            <p:nvPr/>
          </p:nvSpPr>
          <p:spPr bwMode="auto">
            <a:xfrm>
              <a:off x="2987824" y="2578250"/>
              <a:ext cx="1694255" cy="2431874"/>
            </a:xfrm>
            <a:prstGeom prst="roundRect">
              <a:avLst>
                <a:gd name="adj" fmla="val 16667"/>
              </a:avLst>
            </a:prstGeom>
            <a:solidFill>
              <a:srgbClr val="CCE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Freeform 4"/>
            <p:cNvSpPr>
              <a:spLocks/>
            </p:cNvSpPr>
            <p:nvPr/>
          </p:nvSpPr>
          <p:spPr bwMode="auto">
            <a:xfrm>
              <a:off x="1676057" y="2099763"/>
              <a:ext cx="360248" cy="1194154"/>
            </a:xfrm>
            <a:custGeom>
              <a:avLst/>
              <a:gdLst>
                <a:gd name="T0" fmla="*/ 280 w 280"/>
                <a:gd name="T1" fmla="*/ 600 h 600"/>
                <a:gd name="T2" fmla="*/ 144 w 280"/>
                <a:gd name="T3" fmla="*/ 200 h 600"/>
                <a:gd name="T4" fmla="*/ 112 w 280"/>
                <a:gd name="T5" fmla="*/ 280 h 600"/>
                <a:gd name="T6" fmla="*/ 0 w 280"/>
                <a:gd name="T7" fmla="*/ 0 h 600"/>
              </a:gdLst>
              <a:ahLst/>
              <a:cxnLst>
                <a:cxn ang="0">
                  <a:pos x="T0" y="T1"/>
                </a:cxn>
                <a:cxn ang="0">
                  <a:pos x="T2" y="T3"/>
                </a:cxn>
                <a:cxn ang="0">
                  <a:pos x="T4" y="T5"/>
                </a:cxn>
                <a:cxn ang="0">
                  <a:pos x="T6" y="T7"/>
                </a:cxn>
              </a:cxnLst>
              <a:rect l="0" t="0" r="r" b="b"/>
              <a:pathLst>
                <a:path w="280" h="600">
                  <a:moveTo>
                    <a:pt x="280" y="600"/>
                  </a:moveTo>
                  <a:lnTo>
                    <a:pt x="144" y="200"/>
                  </a:lnTo>
                  <a:lnTo>
                    <a:pt x="112" y="280"/>
                  </a:lnTo>
                  <a:lnTo>
                    <a:pt x="0" y="0"/>
                  </a:lnTo>
                </a:path>
              </a:pathLst>
            </a:custGeom>
            <a:noFill/>
            <a:ln w="2857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8" name="Line 5"/>
            <p:cNvSpPr>
              <a:spLocks noChangeShapeType="1"/>
            </p:cNvSpPr>
            <p:nvPr/>
          </p:nvSpPr>
          <p:spPr bwMode="auto">
            <a:xfrm rot="16200000">
              <a:off x="3071432" y="3487310"/>
              <a:ext cx="0" cy="5550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9" name="Freeform 6"/>
            <p:cNvSpPr>
              <a:spLocks/>
            </p:cNvSpPr>
            <p:nvPr/>
          </p:nvSpPr>
          <p:spPr bwMode="auto">
            <a:xfrm rot="20610381">
              <a:off x="4967403" y="3563362"/>
              <a:ext cx="470990" cy="1166135"/>
            </a:xfrm>
            <a:custGeom>
              <a:avLst/>
              <a:gdLst>
                <a:gd name="T0" fmla="*/ 0 w 366"/>
                <a:gd name="T1" fmla="*/ 0 h 702"/>
                <a:gd name="T2" fmla="*/ 138 w 366"/>
                <a:gd name="T3" fmla="*/ 343 h 702"/>
                <a:gd name="T4" fmla="*/ 168 w 366"/>
                <a:gd name="T5" fmla="*/ 252 h 702"/>
                <a:gd name="T6" fmla="*/ 366 w 366"/>
                <a:gd name="T7" fmla="*/ 702 h 702"/>
              </a:gdLst>
              <a:ahLst/>
              <a:cxnLst>
                <a:cxn ang="0">
                  <a:pos x="T0" y="T1"/>
                </a:cxn>
                <a:cxn ang="0">
                  <a:pos x="T2" y="T3"/>
                </a:cxn>
                <a:cxn ang="0">
                  <a:pos x="T4" y="T5"/>
                </a:cxn>
                <a:cxn ang="0">
                  <a:pos x="T6" y="T7"/>
                </a:cxn>
              </a:cxnLst>
              <a:rect l="0" t="0" r="r" b="b"/>
              <a:pathLst>
                <a:path w="366" h="702">
                  <a:moveTo>
                    <a:pt x="0" y="0"/>
                  </a:moveTo>
                  <a:lnTo>
                    <a:pt x="138" y="343"/>
                  </a:lnTo>
                  <a:lnTo>
                    <a:pt x="168" y="252"/>
                  </a:lnTo>
                  <a:lnTo>
                    <a:pt x="366" y="702"/>
                  </a:lnTo>
                </a:path>
              </a:pathLst>
            </a:custGeom>
            <a:noFill/>
            <a:ln w="28575" cmpd="sng">
              <a:solidFill>
                <a:srgbClr val="333399"/>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23" y="2649401"/>
              <a:ext cx="883274" cy="20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auto">
            <a:xfrm>
              <a:off x="3834624" y="3736814"/>
              <a:ext cx="799217" cy="47899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2" name="Text Box 9"/>
            <p:cNvSpPr txBox="1">
              <a:spLocks noChangeArrowheads="1"/>
            </p:cNvSpPr>
            <p:nvPr/>
          </p:nvSpPr>
          <p:spPr bwMode="auto">
            <a:xfrm>
              <a:off x="3840197" y="3910259"/>
              <a:ext cx="731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13" name="AutoShape 10"/>
            <p:cNvSpPr>
              <a:spLocks noChangeArrowheads="1"/>
            </p:cNvSpPr>
            <p:nvPr/>
          </p:nvSpPr>
          <p:spPr bwMode="auto">
            <a:xfrm>
              <a:off x="3834624" y="3313857"/>
              <a:ext cx="799217" cy="480330"/>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4" name="Text Box 11"/>
            <p:cNvSpPr txBox="1">
              <a:spLocks noChangeArrowheads="1"/>
            </p:cNvSpPr>
            <p:nvPr/>
          </p:nvSpPr>
          <p:spPr bwMode="auto">
            <a:xfrm>
              <a:off x="3840197" y="3478211"/>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pic>
          <p:nvPicPr>
            <p:cNvPr id="1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735" y="2329181"/>
              <a:ext cx="2401651" cy="206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Line 13"/>
            <p:cNvSpPr>
              <a:spLocks noChangeShapeType="1"/>
            </p:cNvSpPr>
            <p:nvPr/>
          </p:nvSpPr>
          <p:spPr bwMode="auto">
            <a:xfrm>
              <a:off x="6367032" y="3604724"/>
              <a:ext cx="0" cy="477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867" y="3943624"/>
              <a:ext cx="476328" cy="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15"/>
            <p:cNvSpPr>
              <a:spLocks noChangeArrowheads="1"/>
            </p:cNvSpPr>
            <p:nvPr/>
          </p:nvSpPr>
          <p:spPr bwMode="auto">
            <a:xfrm>
              <a:off x="6629880" y="3356553"/>
              <a:ext cx="799216"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9" name="Text Box 16"/>
            <p:cNvSpPr txBox="1">
              <a:spLocks noChangeArrowheads="1"/>
            </p:cNvSpPr>
            <p:nvPr/>
          </p:nvSpPr>
          <p:spPr bwMode="auto">
            <a:xfrm>
              <a:off x="6588224" y="3490863"/>
              <a:ext cx="7285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ATU-R</a:t>
              </a:r>
            </a:p>
          </p:txBody>
        </p:sp>
        <p:pic>
          <p:nvPicPr>
            <p:cNvPr id="20"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089" y="3051010"/>
              <a:ext cx="1799905" cy="159176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8"/>
            <p:cNvSpPr>
              <a:spLocks/>
            </p:cNvSpPr>
            <p:nvPr/>
          </p:nvSpPr>
          <p:spPr bwMode="auto">
            <a:xfrm>
              <a:off x="4572465" y="3563362"/>
              <a:ext cx="2062752" cy="81390"/>
            </a:xfrm>
            <a:custGeom>
              <a:avLst/>
              <a:gdLst>
                <a:gd name="T0" fmla="*/ 1608 w 1608"/>
                <a:gd name="T1" fmla="*/ 48 h 48"/>
                <a:gd name="T2" fmla="*/ 790 w 1608"/>
                <a:gd name="T3" fmla="*/ 48 h 48"/>
                <a:gd name="T4" fmla="*/ 844 w 1608"/>
                <a:gd name="T5" fmla="*/ 1 h 48"/>
                <a:gd name="T6" fmla="*/ 0 w 1608"/>
                <a:gd name="T7" fmla="*/ 0 h 48"/>
              </a:gdLst>
              <a:ahLst/>
              <a:cxnLst>
                <a:cxn ang="0">
                  <a:pos x="T0" y="T1"/>
                </a:cxn>
                <a:cxn ang="0">
                  <a:pos x="T2" y="T3"/>
                </a:cxn>
                <a:cxn ang="0">
                  <a:pos x="T4" y="T5"/>
                </a:cxn>
                <a:cxn ang="0">
                  <a:pos x="T6" y="T7"/>
                </a:cxn>
              </a:cxnLst>
              <a:rect l="0" t="0" r="r" b="b"/>
              <a:pathLst>
                <a:path w="1608" h="48">
                  <a:moveTo>
                    <a:pt x="1608" y="48"/>
                  </a:moveTo>
                  <a:lnTo>
                    <a:pt x="790" y="48"/>
                  </a:lnTo>
                  <a:lnTo>
                    <a:pt x="844" y="1"/>
                  </a:lnTo>
                  <a:lnTo>
                    <a:pt x="0" y="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2" name="AutoShape 19"/>
            <p:cNvSpPr>
              <a:spLocks noChangeArrowheads="1"/>
            </p:cNvSpPr>
            <p:nvPr/>
          </p:nvSpPr>
          <p:spPr bwMode="auto">
            <a:xfrm>
              <a:off x="6304322" y="3508658"/>
              <a:ext cx="184127" cy="238830"/>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3" name="AutoShape 20"/>
            <p:cNvSpPr>
              <a:spLocks noChangeArrowheads="1"/>
            </p:cNvSpPr>
            <p:nvPr/>
          </p:nvSpPr>
          <p:spPr bwMode="auto">
            <a:xfrm>
              <a:off x="4764597" y="3445948"/>
              <a:ext cx="185460" cy="237497"/>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4" name="AutoShape 21"/>
            <p:cNvSpPr>
              <a:spLocks noChangeArrowheads="1"/>
            </p:cNvSpPr>
            <p:nvPr/>
          </p:nvSpPr>
          <p:spPr bwMode="auto">
            <a:xfrm>
              <a:off x="3834624" y="2902908"/>
              <a:ext cx="799217"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5" name="Text Box 22"/>
            <p:cNvSpPr txBox="1">
              <a:spLocks noChangeArrowheads="1"/>
            </p:cNvSpPr>
            <p:nvPr/>
          </p:nvSpPr>
          <p:spPr bwMode="auto">
            <a:xfrm>
              <a:off x="3840197" y="3044339"/>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26" name="Freeform 23"/>
            <p:cNvSpPr>
              <a:spLocks/>
            </p:cNvSpPr>
            <p:nvPr/>
          </p:nvSpPr>
          <p:spPr bwMode="auto">
            <a:xfrm>
              <a:off x="7382397" y="3604724"/>
              <a:ext cx="245502" cy="258845"/>
            </a:xfrm>
            <a:custGeom>
              <a:avLst/>
              <a:gdLst>
                <a:gd name="T0" fmla="*/ 0 w 192"/>
                <a:gd name="T1" fmla="*/ 6 h 156"/>
                <a:gd name="T2" fmla="*/ 192 w 192"/>
                <a:gd name="T3" fmla="*/ 0 h 156"/>
                <a:gd name="T4" fmla="*/ 192 w 192"/>
                <a:gd name="T5" fmla="*/ 156 h 156"/>
              </a:gdLst>
              <a:ahLst/>
              <a:cxnLst>
                <a:cxn ang="0">
                  <a:pos x="T0" y="T1"/>
                </a:cxn>
                <a:cxn ang="0">
                  <a:pos x="T2" y="T3"/>
                </a:cxn>
                <a:cxn ang="0">
                  <a:pos x="T4" y="T5"/>
                </a:cxn>
              </a:cxnLst>
              <a:rect l="0" t="0" r="r" b="b"/>
              <a:pathLst>
                <a:path w="192" h="156">
                  <a:moveTo>
                    <a:pt x="0" y="6"/>
                  </a:moveTo>
                  <a:lnTo>
                    <a:pt x="192" y="0"/>
                  </a:lnTo>
                  <a:lnTo>
                    <a:pt x="192" y="156"/>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27" name="Picture 2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1751" y="3764834"/>
              <a:ext cx="476327" cy="6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5"/>
            <p:cNvSpPr txBox="1">
              <a:spLocks noChangeArrowheads="1"/>
            </p:cNvSpPr>
            <p:nvPr/>
          </p:nvSpPr>
          <p:spPr bwMode="auto">
            <a:xfrm>
              <a:off x="5119189" y="3229799"/>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用户线</a:t>
              </a:r>
            </a:p>
          </p:txBody>
        </p:sp>
        <p:sp>
          <p:nvSpPr>
            <p:cNvPr id="29" name="Text Box 26"/>
            <p:cNvSpPr txBox="1">
              <a:spLocks noChangeArrowheads="1"/>
            </p:cNvSpPr>
            <p:nvPr/>
          </p:nvSpPr>
          <p:spPr bwMode="auto">
            <a:xfrm>
              <a:off x="5216877" y="2542929"/>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 </a:t>
              </a:r>
              <a:r>
                <a:rPr kumimoji="1" lang="zh-CN" altLang="en-US" sz="1400" dirty="0">
                  <a:latin typeface="+mj-ea"/>
                  <a:ea typeface="+mj-ea"/>
                </a:rPr>
                <a:t>电话</a:t>
              </a:r>
            </a:p>
            <a:p>
              <a:pPr algn="ctr">
                <a:lnSpc>
                  <a:spcPct val="85000"/>
                </a:lnSpc>
              </a:pPr>
              <a:r>
                <a:rPr kumimoji="1" lang="zh-CN" altLang="en-US" sz="1400" dirty="0">
                  <a:latin typeface="+mj-ea"/>
                  <a:ea typeface="+mj-ea"/>
                </a:rPr>
                <a:t>分离器</a:t>
              </a:r>
            </a:p>
          </p:txBody>
        </p:sp>
        <p:sp>
          <p:nvSpPr>
            <p:cNvPr id="30" name="Line 27"/>
            <p:cNvSpPr>
              <a:spLocks noChangeShapeType="1"/>
            </p:cNvSpPr>
            <p:nvPr/>
          </p:nvSpPr>
          <p:spPr bwMode="auto">
            <a:xfrm flipH="1">
              <a:off x="4950057" y="2965618"/>
              <a:ext cx="368253" cy="560385"/>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1" name="Line 28"/>
            <p:cNvSpPr>
              <a:spLocks noChangeShapeType="1"/>
            </p:cNvSpPr>
            <p:nvPr/>
          </p:nvSpPr>
          <p:spPr bwMode="auto">
            <a:xfrm rot="16200000" flipH="1">
              <a:off x="5777960" y="2999641"/>
              <a:ext cx="560385" cy="492339"/>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2" name="Text Box 29"/>
            <p:cNvSpPr txBox="1">
              <a:spLocks noChangeArrowheads="1"/>
            </p:cNvSpPr>
            <p:nvPr/>
          </p:nvSpPr>
          <p:spPr bwMode="auto">
            <a:xfrm>
              <a:off x="1420529" y="3701851"/>
              <a:ext cx="113524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 </a:t>
              </a:r>
              <a:r>
                <a:rPr kumimoji="1" lang="zh-CN" altLang="en-US" sz="1400" dirty="0">
                  <a:latin typeface="+mj-ea"/>
                  <a:ea typeface="+mj-ea"/>
                </a:rPr>
                <a:t>区域宽带网</a:t>
              </a:r>
            </a:p>
          </p:txBody>
        </p:sp>
        <p:sp>
          <p:nvSpPr>
            <p:cNvPr id="33" name="Text Box 30"/>
            <p:cNvSpPr txBox="1">
              <a:spLocks noChangeArrowheads="1"/>
            </p:cNvSpPr>
            <p:nvPr/>
          </p:nvSpPr>
          <p:spPr bwMode="auto">
            <a:xfrm>
              <a:off x="1343737" y="1849388"/>
              <a:ext cx="6848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至 </a:t>
              </a:r>
              <a:r>
                <a:rPr kumimoji="1" lang="en-US" altLang="zh-CN" sz="1400" dirty="0">
                  <a:latin typeface="+mj-ea"/>
                  <a:ea typeface="+mj-ea"/>
                </a:rPr>
                <a:t>ISP</a:t>
              </a:r>
            </a:p>
          </p:txBody>
        </p:sp>
        <p:sp>
          <p:nvSpPr>
            <p:cNvPr id="34" name="Text Box 31"/>
            <p:cNvSpPr txBox="1">
              <a:spLocks noChangeArrowheads="1"/>
            </p:cNvSpPr>
            <p:nvPr/>
          </p:nvSpPr>
          <p:spPr bwMode="auto">
            <a:xfrm>
              <a:off x="6601897" y="4441676"/>
              <a:ext cx="90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居民家庭</a:t>
              </a:r>
            </a:p>
          </p:txBody>
        </p:sp>
        <p:sp>
          <p:nvSpPr>
            <p:cNvPr id="35" name="Line 32"/>
            <p:cNvSpPr>
              <a:spLocks noChangeShapeType="1"/>
            </p:cNvSpPr>
            <p:nvPr/>
          </p:nvSpPr>
          <p:spPr bwMode="auto">
            <a:xfrm>
              <a:off x="2973484" y="1921396"/>
              <a:ext cx="498743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6" name="Text Box 33"/>
            <p:cNvSpPr txBox="1">
              <a:spLocks noChangeArrowheads="1"/>
            </p:cNvSpPr>
            <p:nvPr/>
          </p:nvSpPr>
          <p:spPr bwMode="auto">
            <a:xfrm>
              <a:off x="4478180" y="1777380"/>
              <a:ext cx="182614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基于 </a:t>
              </a:r>
              <a:r>
                <a:rPr kumimoji="1" lang="en-US" altLang="zh-CN" sz="1400" dirty="0">
                  <a:latin typeface="+mj-ea"/>
                  <a:ea typeface="+mj-ea"/>
                </a:rPr>
                <a:t>ADSL </a:t>
              </a:r>
              <a:r>
                <a:rPr kumimoji="1" lang="zh-CN" altLang="en-US" sz="1400" dirty="0">
                  <a:latin typeface="+mj-ea"/>
                  <a:ea typeface="+mj-ea"/>
                </a:rPr>
                <a:t>的接入网</a:t>
              </a:r>
            </a:p>
          </p:txBody>
        </p:sp>
        <p:sp>
          <p:nvSpPr>
            <p:cNvPr id="37" name="Text Box 34"/>
            <p:cNvSpPr txBox="1">
              <a:spLocks noChangeArrowheads="1"/>
            </p:cNvSpPr>
            <p:nvPr/>
          </p:nvSpPr>
          <p:spPr bwMode="auto">
            <a:xfrm>
              <a:off x="3158844" y="226246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端局或远端站</a:t>
              </a:r>
            </a:p>
          </p:txBody>
        </p:sp>
        <p:sp>
          <p:nvSpPr>
            <p:cNvPr id="38" name="Line 35"/>
            <p:cNvSpPr>
              <a:spLocks noChangeShapeType="1"/>
            </p:cNvSpPr>
            <p:nvPr/>
          </p:nvSpPr>
          <p:spPr bwMode="auto">
            <a:xfrm>
              <a:off x="2973484" y="4752334"/>
              <a:ext cx="16872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9" name="Text Box 36"/>
            <p:cNvSpPr txBox="1">
              <a:spLocks noChangeArrowheads="1"/>
            </p:cNvSpPr>
            <p:nvPr/>
          </p:nvSpPr>
          <p:spPr bwMode="auto">
            <a:xfrm>
              <a:off x="3378039" y="4614604"/>
              <a:ext cx="823495" cy="27546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DSLAM</a:t>
              </a:r>
            </a:p>
          </p:txBody>
        </p:sp>
        <p:sp>
          <p:nvSpPr>
            <p:cNvPr id="40" name="Text Box 37"/>
            <p:cNvSpPr txBox="1">
              <a:spLocks noChangeArrowheads="1"/>
            </p:cNvSpPr>
            <p:nvPr/>
          </p:nvSpPr>
          <p:spPr bwMode="auto">
            <a:xfrm>
              <a:off x="4886764" y="4561381"/>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至本地电话局</a:t>
              </a:r>
            </a:p>
          </p:txBody>
        </p:sp>
        <p:sp>
          <p:nvSpPr>
            <p:cNvPr id="41" name="Text Box 38"/>
            <p:cNvSpPr txBox="1">
              <a:spLocks noChangeArrowheads="1"/>
            </p:cNvSpPr>
            <p:nvPr/>
          </p:nvSpPr>
          <p:spPr bwMode="auto">
            <a:xfrm>
              <a:off x="4660684" y="2837529"/>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PS</a:t>
              </a:r>
            </a:p>
          </p:txBody>
        </p:sp>
        <p:sp>
          <p:nvSpPr>
            <p:cNvPr id="42" name="Text Box 39"/>
            <p:cNvSpPr txBox="1">
              <a:spLocks noChangeArrowheads="1"/>
            </p:cNvSpPr>
            <p:nvPr/>
          </p:nvSpPr>
          <p:spPr bwMode="auto">
            <a:xfrm>
              <a:off x="5828715" y="2618333"/>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PS</a:t>
              </a:r>
            </a:p>
          </p:txBody>
        </p:sp>
        <p:sp>
          <p:nvSpPr>
            <p:cNvPr id="43" name="Freeform 40"/>
            <p:cNvSpPr>
              <a:spLocks/>
            </p:cNvSpPr>
            <p:nvPr/>
          </p:nvSpPr>
          <p:spPr bwMode="auto">
            <a:xfrm>
              <a:off x="4589810" y="3963637"/>
              <a:ext cx="250839" cy="1335"/>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4" name="Freeform 41"/>
            <p:cNvSpPr>
              <a:spLocks/>
            </p:cNvSpPr>
            <p:nvPr/>
          </p:nvSpPr>
          <p:spPr bwMode="auto">
            <a:xfrm>
              <a:off x="4589810" y="3125728"/>
              <a:ext cx="250839" cy="0"/>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
        <p:nvSpPr>
          <p:cNvPr id="47" name="矩形 46"/>
          <p:cNvSpPr/>
          <p:nvPr/>
        </p:nvSpPr>
        <p:spPr>
          <a:xfrm>
            <a:off x="4023664" y="1214329"/>
            <a:ext cx="4561316" cy="830997"/>
          </a:xfrm>
          <a:prstGeom prst="rect">
            <a:avLst/>
          </a:prstGeom>
        </p:spPr>
        <p:txBody>
          <a:bodyPr wrap="square">
            <a:spAutoFit/>
          </a:bodyPr>
          <a:lstStyle/>
          <a:p>
            <a:r>
              <a:rPr lang="zh-CN" altLang="en-US" sz="1200" dirty="0">
                <a:solidFill>
                  <a:schemeClr val="bg1">
                    <a:lumMod val="50000"/>
                  </a:schemeClr>
                </a:solidFill>
                <a:latin typeface="+mj-ea"/>
                <a:ea typeface="+mj-ea"/>
              </a:rPr>
              <a:t>数字用户线接入复用器 </a:t>
            </a:r>
            <a:r>
              <a:rPr lang="en-US" altLang="zh-CN" sz="1200" dirty="0">
                <a:solidFill>
                  <a:schemeClr val="bg1">
                    <a:lumMod val="50000"/>
                  </a:schemeClr>
                </a:solidFill>
                <a:latin typeface="+mj-ea"/>
                <a:ea typeface="+mj-ea"/>
              </a:rPr>
              <a:t>DSLAM (DSL Access Multiplexer)</a:t>
            </a:r>
          </a:p>
          <a:p>
            <a:r>
              <a:rPr lang="zh-CN" altLang="en-US" sz="1200" dirty="0">
                <a:solidFill>
                  <a:schemeClr val="bg1">
                    <a:lumMod val="50000"/>
                  </a:schemeClr>
                </a:solidFill>
                <a:latin typeface="+mj-ea"/>
                <a:ea typeface="+mj-ea"/>
              </a:rPr>
              <a:t>接入端接单元 </a:t>
            </a:r>
            <a:r>
              <a:rPr lang="en-US" altLang="zh-CN" sz="1200" dirty="0">
                <a:solidFill>
                  <a:schemeClr val="bg1">
                    <a:lumMod val="50000"/>
                  </a:schemeClr>
                </a:solidFill>
                <a:latin typeface="+mj-ea"/>
                <a:ea typeface="+mj-ea"/>
              </a:rPr>
              <a:t>ATU (Access Termination Unit)</a:t>
            </a:r>
          </a:p>
          <a:p>
            <a:r>
              <a:rPr lang="en-US" altLang="zh-CN" sz="1200" dirty="0" smtClean="0">
                <a:solidFill>
                  <a:schemeClr val="bg1">
                    <a:lumMod val="50000"/>
                  </a:schemeClr>
                </a:solidFill>
                <a:latin typeface="+mj-ea"/>
                <a:ea typeface="+mj-ea"/>
              </a:rPr>
              <a:t>                      C </a:t>
            </a:r>
            <a:r>
              <a:rPr lang="zh-CN" altLang="en-US" sz="1200" dirty="0">
                <a:solidFill>
                  <a:schemeClr val="bg1">
                    <a:lumMod val="50000"/>
                  </a:schemeClr>
                </a:solidFill>
                <a:latin typeface="+mj-ea"/>
                <a:ea typeface="+mj-ea"/>
              </a:rPr>
              <a:t>代表端局 </a:t>
            </a:r>
            <a:r>
              <a:rPr lang="en-US" altLang="zh-CN" sz="1200" dirty="0">
                <a:solidFill>
                  <a:schemeClr val="bg1">
                    <a:lumMod val="50000"/>
                  </a:schemeClr>
                </a:solidFill>
                <a:latin typeface="+mj-ea"/>
                <a:ea typeface="+mj-ea"/>
              </a:rPr>
              <a:t>Central </a:t>
            </a:r>
            <a:r>
              <a:rPr lang="en-US" altLang="zh-CN" sz="1200" dirty="0" smtClean="0">
                <a:solidFill>
                  <a:schemeClr val="bg1">
                    <a:lumMod val="50000"/>
                  </a:schemeClr>
                </a:solidFill>
                <a:latin typeface="+mj-ea"/>
                <a:ea typeface="+mj-ea"/>
              </a:rPr>
              <a:t>Office</a:t>
            </a:r>
            <a:r>
              <a:rPr lang="zh-CN" altLang="en-US" sz="1200" dirty="0" smtClean="0">
                <a:solidFill>
                  <a:schemeClr val="bg1">
                    <a:lumMod val="50000"/>
                  </a:schemeClr>
                </a:solidFill>
                <a:latin typeface="+mj-ea"/>
                <a:ea typeface="+mj-ea"/>
              </a:rPr>
              <a:t>，</a:t>
            </a:r>
            <a:r>
              <a:rPr lang="en-US" altLang="zh-CN" sz="1200" dirty="0" smtClean="0">
                <a:solidFill>
                  <a:schemeClr val="bg1">
                    <a:lumMod val="50000"/>
                  </a:schemeClr>
                </a:solidFill>
                <a:latin typeface="+mj-ea"/>
                <a:ea typeface="+mj-ea"/>
              </a:rPr>
              <a:t>R </a:t>
            </a:r>
            <a:r>
              <a:rPr lang="zh-CN" altLang="en-US" sz="1200" dirty="0">
                <a:solidFill>
                  <a:schemeClr val="bg1">
                    <a:lumMod val="50000"/>
                  </a:schemeClr>
                </a:solidFill>
                <a:latin typeface="+mj-ea"/>
                <a:ea typeface="+mj-ea"/>
              </a:rPr>
              <a:t>代表远端 </a:t>
            </a:r>
            <a:r>
              <a:rPr lang="en-US" altLang="zh-CN" sz="1200" dirty="0" smtClean="0">
                <a:solidFill>
                  <a:schemeClr val="bg1">
                    <a:lumMod val="50000"/>
                  </a:schemeClr>
                </a:solidFill>
                <a:latin typeface="+mj-ea"/>
                <a:ea typeface="+mj-ea"/>
              </a:rPr>
              <a:t>Remote</a:t>
            </a:r>
            <a:endParaRPr lang="zh-CN" altLang="en-US" sz="1200" dirty="0">
              <a:solidFill>
                <a:schemeClr val="bg1">
                  <a:lumMod val="50000"/>
                </a:schemeClr>
              </a:solidFill>
              <a:latin typeface="+mj-ea"/>
              <a:ea typeface="+mj-ea"/>
            </a:endParaRPr>
          </a:p>
          <a:p>
            <a:r>
              <a:rPr lang="zh-CN" altLang="en-US" sz="1200" dirty="0">
                <a:solidFill>
                  <a:schemeClr val="bg1">
                    <a:lumMod val="50000"/>
                  </a:schemeClr>
                </a:solidFill>
                <a:latin typeface="+mj-ea"/>
                <a:ea typeface="+mj-ea"/>
              </a:rPr>
              <a:t>电话分离器 </a:t>
            </a:r>
            <a:r>
              <a:rPr lang="en-US" altLang="zh-CN" sz="1200" dirty="0">
                <a:solidFill>
                  <a:schemeClr val="bg1">
                    <a:lumMod val="50000"/>
                  </a:schemeClr>
                </a:solidFill>
                <a:latin typeface="+mj-ea"/>
                <a:ea typeface="+mj-ea"/>
              </a:rPr>
              <a:t>PS (POTS Splitter)  </a:t>
            </a:r>
            <a:endParaRPr lang="en-US" altLang="zh-CN" sz="1200" dirty="0">
              <a:solidFill>
                <a:schemeClr val="bg1">
                  <a:lumMod val="50000"/>
                </a:schemeClr>
              </a:solidFill>
              <a:latin typeface="+mj-ea"/>
              <a:ea typeface="+mj-ea"/>
            </a:endParaRPr>
          </a:p>
        </p:txBody>
      </p:sp>
    </p:spTree>
    <p:extLst>
      <p:ext uri="{BB962C8B-B14F-4D97-AF65-F5344CB8AC3E}">
        <p14:creationId xmlns:p14="http://schemas.microsoft.com/office/powerpoint/2010/main" val="1310965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ADSL2</a:t>
            </a:r>
            <a:r>
              <a:rPr lang="zh-CN" altLang="en-US" dirty="0"/>
              <a:t>（</a:t>
            </a:r>
            <a:r>
              <a:rPr lang="en-US" altLang="zh-CN" dirty="0"/>
              <a:t>G.992.3 </a:t>
            </a:r>
            <a:r>
              <a:rPr lang="zh-CN" altLang="en-US" dirty="0"/>
              <a:t>和 </a:t>
            </a:r>
            <a:r>
              <a:rPr lang="en-US" altLang="zh-CN" dirty="0"/>
              <a:t>G.992.4</a:t>
            </a:r>
            <a:r>
              <a:rPr lang="zh-CN" altLang="en-US" dirty="0" smtClean="0"/>
              <a:t>），</a:t>
            </a:r>
            <a:r>
              <a:rPr lang="en-US" altLang="zh-CN" dirty="0" smtClean="0"/>
              <a:t>ADSL2</a:t>
            </a:r>
            <a:r>
              <a:rPr lang="en-US" altLang="zh-CN" dirty="0"/>
              <a:t>+</a:t>
            </a:r>
            <a:r>
              <a:rPr lang="zh-CN" altLang="en-US" dirty="0"/>
              <a:t>（</a:t>
            </a:r>
            <a:r>
              <a:rPr lang="en-US" altLang="zh-CN" dirty="0"/>
              <a:t>G.992.5</a:t>
            </a:r>
            <a:r>
              <a:rPr lang="zh-CN" altLang="en-US" dirty="0" smtClean="0"/>
              <a:t>）</a:t>
            </a:r>
            <a:endParaRPr lang="en-US" altLang="zh-CN" dirty="0" smtClean="0"/>
          </a:p>
          <a:p>
            <a:pPr lvl="1"/>
            <a:r>
              <a:rPr lang="zh-CN" altLang="en-US" dirty="0"/>
              <a:t>通过提高调制效率得到了更高的数据率。例如，</a:t>
            </a:r>
            <a:r>
              <a:rPr lang="en-US" altLang="zh-CN" dirty="0"/>
              <a:t>ADSL2 </a:t>
            </a:r>
            <a:r>
              <a:rPr lang="zh-CN" altLang="en-US" dirty="0"/>
              <a:t>要求至少应支持下行 </a:t>
            </a:r>
            <a:r>
              <a:rPr lang="en-US" altLang="zh-CN" dirty="0"/>
              <a:t>8 Mb/s</a:t>
            </a:r>
            <a:r>
              <a:rPr lang="zh-CN" altLang="en-US" dirty="0"/>
              <a:t>、上行 </a:t>
            </a:r>
            <a:r>
              <a:rPr lang="en-US" altLang="zh-CN" dirty="0"/>
              <a:t>800 kb/s</a:t>
            </a:r>
            <a:r>
              <a:rPr lang="zh-CN" altLang="en-US" dirty="0"/>
              <a:t>的速率。而 </a:t>
            </a:r>
            <a:r>
              <a:rPr lang="en-US" altLang="zh-CN" dirty="0"/>
              <a:t>ADSL2+ </a:t>
            </a:r>
            <a:r>
              <a:rPr lang="zh-CN" altLang="en-US" dirty="0"/>
              <a:t>则将频谱范围从 </a:t>
            </a:r>
            <a:r>
              <a:rPr lang="en-US" altLang="zh-CN" dirty="0"/>
              <a:t>1.1 MHz </a:t>
            </a:r>
            <a:r>
              <a:rPr lang="zh-CN" altLang="en-US" dirty="0"/>
              <a:t>扩展至</a:t>
            </a:r>
            <a:r>
              <a:rPr lang="en-US" altLang="zh-CN" dirty="0"/>
              <a:t>2.2 MHz</a:t>
            </a:r>
            <a:r>
              <a:rPr lang="zh-CN" altLang="en-US" dirty="0"/>
              <a:t>，下行速率可达 </a:t>
            </a:r>
            <a:r>
              <a:rPr lang="en-US" altLang="zh-CN" dirty="0"/>
              <a:t>16 Mb/s</a:t>
            </a:r>
            <a:r>
              <a:rPr lang="zh-CN" altLang="en-US" dirty="0"/>
              <a:t>（最大传输速率可达</a:t>
            </a:r>
            <a:r>
              <a:rPr lang="en-US" altLang="zh-CN" dirty="0"/>
              <a:t>25 Mb/s</a:t>
            </a:r>
            <a:r>
              <a:rPr lang="zh-CN" altLang="en-US" dirty="0"/>
              <a:t>），而上行速率可达 </a:t>
            </a:r>
            <a:r>
              <a:rPr lang="en-US" altLang="zh-CN" dirty="0"/>
              <a:t>800 kb/s</a:t>
            </a:r>
            <a:r>
              <a:rPr lang="zh-CN" altLang="en-US" dirty="0"/>
              <a:t>。</a:t>
            </a:r>
          </a:p>
          <a:p>
            <a:pPr lvl="1"/>
            <a:r>
              <a:rPr lang="zh-CN" altLang="en-US" dirty="0"/>
              <a:t>采用了无缝速率自适应技术 </a:t>
            </a:r>
            <a:r>
              <a:rPr lang="en-US" altLang="zh-CN" dirty="0"/>
              <a:t>SRA (Seamless Rate Adaptation)</a:t>
            </a:r>
            <a:r>
              <a:rPr lang="zh-CN" altLang="en-US" dirty="0"/>
              <a:t>，可在运营中不中断通信和不产生误码的情况下，自适应地调整数据率。</a:t>
            </a:r>
          </a:p>
          <a:p>
            <a:pPr lvl="1"/>
            <a:r>
              <a:rPr lang="zh-CN" altLang="en-US" dirty="0"/>
              <a:t>改善了线路质量评测和故障定位功能，这对提高网络的运行维护水平具有非常重要的意义。</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22271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zh-CN" altLang="en-US" dirty="0" smtClean="0"/>
              <a:t>光纤同轴混合网</a:t>
            </a:r>
            <a:r>
              <a:rPr lang="en-US" altLang="zh-CN" dirty="0" smtClean="0"/>
              <a:t>HFC(Hybrid Fiber Coax)</a:t>
            </a:r>
            <a:r>
              <a:rPr lang="zh-CN" altLang="en-US" dirty="0"/>
              <a:t>是在目前覆盖面很广的有线电视</a:t>
            </a:r>
            <a:r>
              <a:rPr lang="zh-CN" altLang="en-US" dirty="0" smtClean="0"/>
              <a:t>网</a:t>
            </a:r>
            <a:r>
              <a:rPr lang="en-US" altLang="zh-CN" dirty="0" smtClean="0"/>
              <a:t>CATV</a:t>
            </a:r>
            <a:r>
              <a:rPr lang="zh-CN" altLang="en-US" dirty="0" smtClean="0"/>
              <a:t>的</a:t>
            </a:r>
            <a:r>
              <a:rPr lang="zh-CN" altLang="en-US" dirty="0"/>
              <a:t>基础上开发</a:t>
            </a:r>
            <a:r>
              <a:rPr lang="zh-CN" altLang="en-US" dirty="0" smtClean="0"/>
              <a:t>的居民</a:t>
            </a:r>
            <a:r>
              <a:rPr lang="zh-CN" altLang="en-US" dirty="0"/>
              <a:t>宽带接入网。</a:t>
            </a:r>
          </a:p>
          <a:p>
            <a:r>
              <a:rPr lang="en-US" altLang="zh-CN" dirty="0" smtClean="0"/>
              <a:t>HFC</a:t>
            </a:r>
            <a:r>
              <a:rPr lang="zh-CN" altLang="en-US" dirty="0" smtClean="0"/>
              <a:t>网</a:t>
            </a:r>
            <a:r>
              <a:rPr lang="zh-CN" altLang="en-US" dirty="0"/>
              <a:t>除可</a:t>
            </a:r>
            <a:r>
              <a:rPr lang="zh-CN" altLang="en-US" dirty="0" smtClean="0"/>
              <a:t>传送</a:t>
            </a:r>
            <a:r>
              <a:rPr lang="en-US" altLang="zh-CN" dirty="0" smtClean="0"/>
              <a:t>CATV</a:t>
            </a:r>
            <a:r>
              <a:rPr lang="zh-CN" altLang="en-US" dirty="0" smtClean="0"/>
              <a:t>外</a:t>
            </a:r>
            <a:r>
              <a:rPr lang="zh-CN" altLang="en-US" dirty="0"/>
              <a:t>，还提供电话、数据和其他宽带交互型业务。</a:t>
            </a:r>
          </a:p>
          <a:p>
            <a:pPr lvl="1"/>
            <a:r>
              <a:rPr lang="zh-CN" altLang="en-US" dirty="0"/>
              <a:t>现有</a:t>
            </a:r>
            <a:r>
              <a:rPr lang="zh-CN" altLang="en-US" dirty="0" smtClean="0"/>
              <a:t>的</a:t>
            </a:r>
            <a:r>
              <a:rPr lang="en-US" altLang="zh-CN" dirty="0" smtClean="0"/>
              <a:t>CATV</a:t>
            </a:r>
            <a:r>
              <a:rPr lang="zh-CN" altLang="en-US" dirty="0" smtClean="0"/>
              <a:t>网</a:t>
            </a:r>
            <a:r>
              <a:rPr lang="zh-CN" altLang="en-US" dirty="0"/>
              <a:t>是树形拓扑结构的同轴电缆网络，它采用模拟技术的频分复用对电视节目进行单向传输</a:t>
            </a:r>
            <a:r>
              <a:rPr lang="zh-CN" altLang="en-US" dirty="0" smtClean="0"/>
              <a:t>。</a:t>
            </a:r>
            <a:endParaRPr lang="en-US" altLang="zh-CN" dirty="0"/>
          </a:p>
          <a:p>
            <a:pPr lvl="1"/>
            <a:r>
              <a:rPr lang="en-US" altLang="zh-CN" dirty="0" smtClean="0"/>
              <a:t>HFC</a:t>
            </a:r>
            <a:r>
              <a:rPr lang="zh-CN" altLang="en-US" dirty="0" smtClean="0"/>
              <a:t>网</a:t>
            </a:r>
            <a:r>
              <a:rPr lang="zh-CN" altLang="en-US" dirty="0"/>
              <a:t>将</a:t>
            </a:r>
            <a:r>
              <a:rPr lang="zh-CN" altLang="en-US" dirty="0" smtClean="0"/>
              <a:t>原</a:t>
            </a:r>
            <a:r>
              <a:rPr lang="en-US" altLang="zh-CN" dirty="0" smtClean="0"/>
              <a:t>CATV</a:t>
            </a:r>
            <a:r>
              <a:rPr lang="zh-CN" altLang="en-US" dirty="0" smtClean="0"/>
              <a:t>网</a:t>
            </a:r>
            <a:r>
              <a:rPr lang="zh-CN" altLang="en-US" dirty="0"/>
              <a:t>中的同轴电缆主干部分改换为光纤，并使用模拟光纤</a:t>
            </a:r>
            <a:r>
              <a:rPr lang="zh-CN" altLang="en-US" dirty="0" smtClean="0"/>
              <a:t>技术</a:t>
            </a:r>
            <a:r>
              <a:rPr lang="zh-CN" altLang="en-US" dirty="0"/>
              <a:t>。</a:t>
            </a:r>
          </a:p>
          <a:p>
            <a:pPr lvl="1"/>
            <a:r>
              <a:rPr lang="zh-CN" altLang="en-US" dirty="0"/>
              <a:t>模拟光纤从头端连接到光纤结点</a:t>
            </a:r>
            <a:r>
              <a:rPr lang="en-US" altLang="zh-CN" dirty="0"/>
              <a:t>(fiber node)</a:t>
            </a:r>
            <a:r>
              <a:rPr lang="zh-CN" altLang="en-US" dirty="0"/>
              <a:t>，即光分配结点 </a:t>
            </a:r>
            <a:r>
              <a:rPr lang="en-US" altLang="zh-CN" dirty="0"/>
              <a:t>ODN (Optical Distribution Node)</a:t>
            </a:r>
            <a:r>
              <a:rPr lang="zh-CN" altLang="en-US" dirty="0"/>
              <a:t>。在光纤结点光信号被转换为电信号。在光纤结点以下就是同轴电缆。 </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8752517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7" name="Line 155"/>
          <p:cNvSpPr>
            <a:spLocks noChangeShapeType="1"/>
          </p:cNvSpPr>
          <p:nvPr/>
        </p:nvSpPr>
        <p:spPr bwMode="auto">
          <a:xfrm>
            <a:off x="2773363" y="3427413"/>
            <a:ext cx="1511300" cy="6477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Line 156"/>
          <p:cNvSpPr>
            <a:spLocks noChangeShapeType="1"/>
          </p:cNvSpPr>
          <p:nvPr/>
        </p:nvSpPr>
        <p:spPr bwMode="auto">
          <a:xfrm>
            <a:off x="2844800" y="3355975"/>
            <a:ext cx="1439863"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 name="Line 157"/>
          <p:cNvSpPr>
            <a:spLocks noChangeShapeType="1"/>
          </p:cNvSpPr>
          <p:nvPr/>
        </p:nvSpPr>
        <p:spPr bwMode="auto">
          <a:xfrm flipV="1">
            <a:off x="2844800" y="2563813"/>
            <a:ext cx="1439863" cy="71913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 name="Line 158"/>
          <p:cNvSpPr>
            <a:spLocks noChangeShapeType="1"/>
          </p:cNvSpPr>
          <p:nvPr/>
        </p:nvSpPr>
        <p:spPr bwMode="auto">
          <a:xfrm flipH="1" flipV="1">
            <a:off x="1476375" y="3427413"/>
            <a:ext cx="647700" cy="647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 name="Line 159"/>
          <p:cNvSpPr>
            <a:spLocks noChangeShapeType="1"/>
          </p:cNvSpPr>
          <p:nvPr/>
        </p:nvSpPr>
        <p:spPr bwMode="auto">
          <a:xfrm flipV="1">
            <a:off x="1620838" y="2563813"/>
            <a:ext cx="647700" cy="576262"/>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160"/>
          <p:cNvSpPr>
            <a:spLocks noChangeShapeType="1"/>
          </p:cNvSpPr>
          <p:nvPr/>
        </p:nvSpPr>
        <p:spPr bwMode="auto">
          <a:xfrm flipV="1">
            <a:off x="1620838" y="3355975"/>
            <a:ext cx="10795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AutoShape 161"/>
          <p:cNvSpPr>
            <a:spLocks noChangeArrowheads="1"/>
          </p:cNvSpPr>
          <p:nvPr/>
        </p:nvSpPr>
        <p:spPr bwMode="auto">
          <a:xfrm>
            <a:off x="4213225" y="3211513"/>
            <a:ext cx="268288" cy="239712"/>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AutoShape 162"/>
          <p:cNvSpPr>
            <a:spLocks noChangeArrowheads="1"/>
          </p:cNvSpPr>
          <p:nvPr/>
        </p:nvSpPr>
        <p:spPr bwMode="auto">
          <a:xfrm>
            <a:off x="4213225" y="3932238"/>
            <a:ext cx="268288" cy="250825"/>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5" name="Text Box 163"/>
          <p:cNvSpPr txBox="1">
            <a:spLocks noChangeArrowheads="1"/>
          </p:cNvSpPr>
          <p:nvPr/>
        </p:nvSpPr>
        <p:spPr bwMode="auto">
          <a:xfrm>
            <a:off x="7092950"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6" name="AutoShape 164"/>
          <p:cNvSpPr>
            <a:spLocks noChangeArrowheads="1"/>
          </p:cNvSpPr>
          <p:nvPr/>
        </p:nvSpPr>
        <p:spPr bwMode="auto">
          <a:xfrm>
            <a:off x="4213225" y="2419350"/>
            <a:ext cx="268288" cy="241300"/>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165"/>
          <p:cNvSpPr>
            <a:spLocks noChangeShapeType="1"/>
          </p:cNvSpPr>
          <p:nvPr/>
        </p:nvSpPr>
        <p:spPr bwMode="auto">
          <a:xfrm>
            <a:off x="4500563" y="40751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18" name="Picture 1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9"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263"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 name="Line 168"/>
          <p:cNvSpPr>
            <a:spLocks noChangeShapeType="1"/>
          </p:cNvSpPr>
          <p:nvPr/>
        </p:nvSpPr>
        <p:spPr bwMode="auto">
          <a:xfrm flipH="1">
            <a:off x="7237413" y="2203450"/>
            <a:ext cx="287337" cy="36036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Line 169"/>
          <p:cNvSpPr>
            <a:spLocks noChangeShapeType="1"/>
          </p:cNvSpPr>
          <p:nvPr/>
        </p:nvSpPr>
        <p:spPr bwMode="auto">
          <a:xfrm>
            <a:off x="1620838" y="2346325"/>
            <a:ext cx="287337" cy="5048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Text Box 170"/>
          <p:cNvSpPr txBox="1">
            <a:spLocks noChangeArrowheads="1"/>
          </p:cNvSpPr>
          <p:nvPr/>
        </p:nvSpPr>
        <p:spPr bwMode="auto">
          <a:xfrm>
            <a:off x="2916238" y="227488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23" name="Line 171"/>
          <p:cNvSpPr>
            <a:spLocks noChangeShapeType="1"/>
          </p:cNvSpPr>
          <p:nvPr/>
        </p:nvSpPr>
        <p:spPr bwMode="auto">
          <a:xfrm>
            <a:off x="3852863" y="2203450"/>
            <a:ext cx="431800"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Text Box 172"/>
          <p:cNvSpPr txBox="1">
            <a:spLocks noChangeArrowheads="1"/>
          </p:cNvSpPr>
          <p:nvPr/>
        </p:nvSpPr>
        <p:spPr bwMode="auto">
          <a:xfrm>
            <a:off x="3348038"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光纤结点</a:t>
            </a:r>
          </a:p>
        </p:txBody>
      </p:sp>
      <p:sp>
        <p:nvSpPr>
          <p:cNvPr id="25" name="Freeform 173"/>
          <p:cNvSpPr>
            <a:spLocks/>
          </p:cNvSpPr>
          <p:nvPr/>
        </p:nvSpPr>
        <p:spPr bwMode="auto">
          <a:xfrm>
            <a:off x="4932363" y="37877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174"/>
          <p:cNvSpPr>
            <a:spLocks/>
          </p:cNvSpPr>
          <p:nvPr/>
        </p:nvSpPr>
        <p:spPr bwMode="auto">
          <a:xfrm>
            <a:off x="6689725" y="3067050"/>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Freeform 175"/>
          <p:cNvSpPr>
            <a:spLocks/>
          </p:cNvSpPr>
          <p:nvPr/>
        </p:nvSpPr>
        <p:spPr bwMode="auto">
          <a:xfrm>
            <a:off x="5508625" y="37877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28" name="Picture 1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9" name="Group 177"/>
          <p:cNvGrpSpPr>
            <a:grpSpLocks/>
          </p:cNvGrpSpPr>
          <p:nvPr/>
        </p:nvGrpSpPr>
        <p:grpSpPr bwMode="auto">
          <a:xfrm>
            <a:off x="1044575" y="2706688"/>
            <a:ext cx="682625" cy="830262"/>
            <a:chOff x="2131" y="722"/>
            <a:chExt cx="430" cy="523"/>
          </a:xfrm>
        </p:grpSpPr>
        <p:sp>
          <p:nvSpPr>
            <p:cNvPr id="30" name="AutoShape 178"/>
            <p:cNvSpPr>
              <a:spLocks noChangeArrowheads="1"/>
            </p:cNvSpPr>
            <p:nvPr/>
          </p:nvSpPr>
          <p:spPr bwMode="auto">
            <a:xfrm>
              <a:off x="2138" y="941"/>
              <a:ext cx="423" cy="304"/>
            </a:xfrm>
            <a:prstGeom prst="cube">
              <a:avLst>
                <a:gd name="adj" fmla="val 25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Text Box 179"/>
            <p:cNvSpPr txBox="1">
              <a:spLocks noChangeArrowheads="1"/>
            </p:cNvSpPr>
            <p:nvPr/>
          </p:nvSpPr>
          <p:spPr bwMode="auto">
            <a:xfrm>
              <a:off x="2131" y="1023"/>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头端</a:t>
              </a:r>
            </a:p>
          </p:txBody>
        </p:sp>
        <p:grpSp>
          <p:nvGrpSpPr>
            <p:cNvPr id="32" name="Group 180"/>
            <p:cNvGrpSpPr>
              <a:grpSpLocks noChangeAspect="1"/>
            </p:cNvGrpSpPr>
            <p:nvPr/>
          </p:nvGrpSpPr>
          <p:grpSpPr bwMode="auto">
            <a:xfrm>
              <a:off x="2246" y="722"/>
              <a:ext cx="228" cy="292"/>
              <a:chOff x="2246" y="722"/>
              <a:chExt cx="228" cy="292"/>
            </a:xfrm>
          </p:grpSpPr>
          <p:sp>
            <p:nvSpPr>
              <p:cNvPr id="33" name="AutoShape 181"/>
              <p:cNvSpPr>
                <a:spLocks noChangeAspect="1" noChangeArrowheads="1" noTextEdit="1"/>
              </p:cNvSpPr>
              <p:nvPr/>
            </p:nvSpPr>
            <p:spPr bwMode="auto">
              <a:xfrm>
                <a:off x="2246" y="722"/>
                <a:ext cx="2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nvGrpSpPr>
              <p:cNvPr id="34" name="Group 182"/>
              <p:cNvGrpSpPr>
                <a:grpSpLocks/>
              </p:cNvGrpSpPr>
              <p:nvPr/>
            </p:nvGrpSpPr>
            <p:grpSpPr bwMode="auto">
              <a:xfrm>
                <a:off x="2248" y="734"/>
                <a:ext cx="224" cy="279"/>
                <a:chOff x="2248" y="734"/>
                <a:chExt cx="224" cy="279"/>
              </a:xfrm>
            </p:grpSpPr>
            <p:grpSp>
              <p:nvGrpSpPr>
                <p:cNvPr id="50" name="Group 183"/>
                <p:cNvGrpSpPr>
                  <a:grpSpLocks/>
                </p:cNvGrpSpPr>
                <p:nvPr/>
              </p:nvGrpSpPr>
              <p:grpSpPr bwMode="auto">
                <a:xfrm>
                  <a:off x="2328" y="898"/>
                  <a:ext cx="9" cy="37"/>
                  <a:chOff x="2328" y="898"/>
                  <a:chExt cx="9" cy="37"/>
                </a:xfrm>
              </p:grpSpPr>
              <p:sp>
                <p:nvSpPr>
                  <p:cNvPr id="84" name="Rectangle 184"/>
                  <p:cNvSpPr>
                    <a:spLocks noChangeArrowheads="1"/>
                  </p:cNvSpPr>
                  <p:nvPr/>
                </p:nvSpPr>
                <p:spPr bwMode="auto">
                  <a:xfrm>
                    <a:off x="2328" y="898"/>
                    <a:ext cx="9" cy="3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85" name="Line 185"/>
                  <p:cNvSpPr>
                    <a:spLocks noChangeShapeType="1"/>
                  </p:cNvSpPr>
                  <p:nvPr/>
                </p:nvSpPr>
                <p:spPr bwMode="auto">
                  <a:xfrm>
                    <a:off x="2332" y="898"/>
                    <a:ext cx="1" cy="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51" name="Rectangle 186"/>
                <p:cNvSpPr>
                  <a:spLocks noChangeArrowheads="1"/>
                </p:cNvSpPr>
                <p:nvPr/>
              </p:nvSpPr>
              <p:spPr bwMode="auto">
                <a:xfrm>
                  <a:off x="2295" y="876"/>
                  <a:ext cx="25" cy="5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2" name="Freeform 187"/>
                <p:cNvSpPr>
                  <a:spLocks/>
                </p:cNvSpPr>
                <p:nvPr/>
              </p:nvSpPr>
              <p:spPr bwMode="auto">
                <a:xfrm>
                  <a:off x="2385" y="888"/>
                  <a:ext cx="16" cy="12"/>
                </a:xfrm>
                <a:custGeom>
                  <a:avLst/>
                  <a:gdLst>
                    <a:gd name="T0" fmla="*/ 0 w 112"/>
                    <a:gd name="T1" fmla="*/ 0 h 84"/>
                    <a:gd name="T2" fmla="*/ 0 w 112"/>
                    <a:gd name="T3" fmla="*/ 84 h 84"/>
                    <a:gd name="T4" fmla="*/ 112 w 112"/>
                    <a:gd name="T5" fmla="*/ 84 h 84"/>
                    <a:gd name="T6" fmla="*/ 112 w 112"/>
                    <a:gd name="T7" fmla="*/ 17 h 84"/>
                    <a:gd name="T8" fmla="*/ 0 w 112"/>
                    <a:gd name="T9" fmla="*/ 0 h 84"/>
                  </a:gdLst>
                  <a:ahLst/>
                  <a:cxnLst>
                    <a:cxn ang="0">
                      <a:pos x="T0" y="T1"/>
                    </a:cxn>
                    <a:cxn ang="0">
                      <a:pos x="T2" y="T3"/>
                    </a:cxn>
                    <a:cxn ang="0">
                      <a:pos x="T4" y="T5"/>
                    </a:cxn>
                    <a:cxn ang="0">
                      <a:pos x="T6" y="T7"/>
                    </a:cxn>
                    <a:cxn ang="0">
                      <a:pos x="T8" y="T9"/>
                    </a:cxn>
                  </a:cxnLst>
                  <a:rect l="0" t="0" r="r" b="b"/>
                  <a:pathLst>
                    <a:path w="112" h="84">
                      <a:moveTo>
                        <a:pt x="0" y="0"/>
                      </a:moveTo>
                      <a:lnTo>
                        <a:pt x="0" y="84"/>
                      </a:lnTo>
                      <a:lnTo>
                        <a:pt x="112" y="84"/>
                      </a:lnTo>
                      <a:lnTo>
                        <a:pt x="112" y="1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53" name="Freeform 188"/>
                <p:cNvSpPr>
                  <a:spLocks/>
                </p:cNvSpPr>
                <p:nvPr/>
              </p:nvSpPr>
              <p:spPr bwMode="auto">
                <a:xfrm>
                  <a:off x="2352" y="866"/>
                  <a:ext cx="11" cy="11"/>
                </a:xfrm>
                <a:custGeom>
                  <a:avLst/>
                  <a:gdLst>
                    <a:gd name="T0" fmla="*/ 42 w 77"/>
                    <a:gd name="T1" fmla="*/ 0 h 76"/>
                    <a:gd name="T2" fmla="*/ 0 w 77"/>
                    <a:gd name="T3" fmla="*/ 76 h 76"/>
                    <a:gd name="T4" fmla="*/ 56 w 77"/>
                    <a:gd name="T5" fmla="*/ 70 h 76"/>
                    <a:gd name="T6" fmla="*/ 77 w 77"/>
                    <a:gd name="T7" fmla="*/ 19 h 76"/>
                    <a:gd name="T8" fmla="*/ 42 w 77"/>
                    <a:gd name="T9" fmla="*/ 0 h 76"/>
                  </a:gdLst>
                  <a:ahLst/>
                  <a:cxnLst>
                    <a:cxn ang="0">
                      <a:pos x="T0" y="T1"/>
                    </a:cxn>
                    <a:cxn ang="0">
                      <a:pos x="T2" y="T3"/>
                    </a:cxn>
                    <a:cxn ang="0">
                      <a:pos x="T4" y="T5"/>
                    </a:cxn>
                    <a:cxn ang="0">
                      <a:pos x="T6" y="T7"/>
                    </a:cxn>
                    <a:cxn ang="0">
                      <a:pos x="T8" y="T9"/>
                    </a:cxn>
                  </a:cxnLst>
                  <a:rect l="0" t="0" r="r" b="b"/>
                  <a:pathLst>
                    <a:path w="77" h="76">
                      <a:moveTo>
                        <a:pt x="42" y="0"/>
                      </a:moveTo>
                      <a:lnTo>
                        <a:pt x="0" y="76"/>
                      </a:lnTo>
                      <a:lnTo>
                        <a:pt x="56" y="70"/>
                      </a:lnTo>
                      <a:lnTo>
                        <a:pt x="77" y="19"/>
                      </a:lnTo>
                      <a:lnTo>
                        <a:pt x="42"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4" name="Freeform 189"/>
                <p:cNvSpPr>
                  <a:spLocks/>
                </p:cNvSpPr>
                <p:nvPr/>
              </p:nvSpPr>
              <p:spPr bwMode="auto">
                <a:xfrm>
                  <a:off x="2333" y="938"/>
                  <a:ext cx="51" cy="4"/>
                </a:xfrm>
                <a:custGeom>
                  <a:avLst/>
                  <a:gdLst>
                    <a:gd name="T0" fmla="*/ 0 w 356"/>
                    <a:gd name="T1" fmla="*/ 0 h 26"/>
                    <a:gd name="T2" fmla="*/ 356 w 356"/>
                    <a:gd name="T3" fmla="*/ 0 h 26"/>
                    <a:gd name="T4" fmla="*/ 356 w 356"/>
                    <a:gd name="T5" fmla="*/ 26 h 26"/>
                    <a:gd name="T6" fmla="*/ 5 w 356"/>
                    <a:gd name="T7" fmla="*/ 26 h 26"/>
                    <a:gd name="T8" fmla="*/ 0 w 356"/>
                    <a:gd name="T9" fmla="*/ 0 h 26"/>
                  </a:gdLst>
                  <a:ahLst/>
                  <a:cxnLst>
                    <a:cxn ang="0">
                      <a:pos x="T0" y="T1"/>
                    </a:cxn>
                    <a:cxn ang="0">
                      <a:pos x="T2" y="T3"/>
                    </a:cxn>
                    <a:cxn ang="0">
                      <a:pos x="T4" y="T5"/>
                    </a:cxn>
                    <a:cxn ang="0">
                      <a:pos x="T6" y="T7"/>
                    </a:cxn>
                    <a:cxn ang="0">
                      <a:pos x="T8" y="T9"/>
                    </a:cxn>
                  </a:cxnLst>
                  <a:rect l="0" t="0" r="r" b="b"/>
                  <a:pathLst>
                    <a:path w="356" h="26">
                      <a:moveTo>
                        <a:pt x="0" y="0"/>
                      </a:moveTo>
                      <a:lnTo>
                        <a:pt x="356" y="0"/>
                      </a:lnTo>
                      <a:lnTo>
                        <a:pt x="356" y="26"/>
                      </a:lnTo>
                      <a:lnTo>
                        <a:pt x="5" y="26"/>
                      </a:lnTo>
                      <a:lnTo>
                        <a:pt x="0" y="0"/>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55" name="Freeform 190"/>
                <p:cNvSpPr>
                  <a:spLocks/>
                </p:cNvSpPr>
                <p:nvPr/>
              </p:nvSpPr>
              <p:spPr bwMode="auto">
                <a:xfrm>
                  <a:off x="2294" y="795"/>
                  <a:ext cx="22" cy="24"/>
                </a:xfrm>
                <a:custGeom>
                  <a:avLst/>
                  <a:gdLst>
                    <a:gd name="T0" fmla="*/ 140 w 149"/>
                    <a:gd name="T1" fmla="*/ 0 h 163"/>
                    <a:gd name="T2" fmla="*/ 2 w 149"/>
                    <a:gd name="T3" fmla="*/ 117 h 163"/>
                    <a:gd name="T4" fmla="*/ 0 w 149"/>
                    <a:gd name="T5" fmla="*/ 163 h 163"/>
                    <a:gd name="T6" fmla="*/ 149 w 149"/>
                    <a:gd name="T7" fmla="*/ 54 h 163"/>
                    <a:gd name="T8" fmla="*/ 140 w 149"/>
                    <a:gd name="T9" fmla="*/ 0 h 163"/>
                  </a:gdLst>
                  <a:ahLst/>
                  <a:cxnLst>
                    <a:cxn ang="0">
                      <a:pos x="T0" y="T1"/>
                    </a:cxn>
                    <a:cxn ang="0">
                      <a:pos x="T2" y="T3"/>
                    </a:cxn>
                    <a:cxn ang="0">
                      <a:pos x="T4" y="T5"/>
                    </a:cxn>
                    <a:cxn ang="0">
                      <a:pos x="T6" y="T7"/>
                    </a:cxn>
                    <a:cxn ang="0">
                      <a:pos x="T8" y="T9"/>
                    </a:cxn>
                  </a:cxnLst>
                  <a:rect l="0" t="0" r="r" b="b"/>
                  <a:pathLst>
                    <a:path w="149" h="163">
                      <a:moveTo>
                        <a:pt x="140" y="0"/>
                      </a:moveTo>
                      <a:lnTo>
                        <a:pt x="2" y="117"/>
                      </a:lnTo>
                      <a:lnTo>
                        <a:pt x="0" y="163"/>
                      </a:lnTo>
                      <a:lnTo>
                        <a:pt x="149" y="54"/>
                      </a:lnTo>
                      <a:lnTo>
                        <a:pt x="140"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6" name="Freeform 191"/>
                <p:cNvSpPr>
                  <a:spLocks/>
                </p:cNvSpPr>
                <p:nvPr/>
              </p:nvSpPr>
              <p:spPr bwMode="auto">
                <a:xfrm>
                  <a:off x="2289" y="734"/>
                  <a:ext cx="32" cy="199"/>
                </a:xfrm>
                <a:custGeom>
                  <a:avLst/>
                  <a:gdLst>
                    <a:gd name="T0" fmla="*/ 225 w 225"/>
                    <a:gd name="T1" fmla="*/ 0 h 1395"/>
                    <a:gd name="T2" fmla="*/ 0 w 225"/>
                    <a:gd name="T3" fmla="*/ 82 h 1395"/>
                    <a:gd name="T4" fmla="*/ 0 w 225"/>
                    <a:gd name="T5" fmla="*/ 1395 h 1395"/>
                    <a:gd name="T6" fmla="*/ 42 w 225"/>
                    <a:gd name="T7" fmla="*/ 1395 h 1395"/>
                    <a:gd name="T8" fmla="*/ 42 w 225"/>
                    <a:gd name="T9" fmla="*/ 202 h 1395"/>
                    <a:gd name="T10" fmla="*/ 225 w 225"/>
                    <a:gd name="T11" fmla="*/ 133 h 1395"/>
                    <a:gd name="T12" fmla="*/ 225 w 225"/>
                    <a:gd name="T13" fmla="*/ 0 h 1395"/>
                  </a:gdLst>
                  <a:ahLst/>
                  <a:cxnLst>
                    <a:cxn ang="0">
                      <a:pos x="T0" y="T1"/>
                    </a:cxn>
                    <a:cxn ang="0">
                      <a:pos x="T2" y="T3"/>
                    </a:cxn>
                    <a:cxn ang="0">
                      <a:pos x="T4" y="T5"/>
                    </a:cxn>
                    <a:cxn ang="0">
                      <a:pos x="T6" y="T7"/>
                    </a:cxn>
                    <a:cxn ang="0">
                      <a:pos x="T8" y="T9"/>
                    </a:cxn>
                    <a:cxn ang="0">
                      <a:pos x="T10" y="T11"/>
                    </a:cxn>
                    <a:cxn ang="0">
                      <a:pos x="T12" y="T13"/>
                    </a:cxn>
                  </a:cxnLst>
                  <a:rect l="0" t="0" r="r" b="b"/>
                  <a:pathLst>
                    <a:path w="225" h="1395">
                      <a:moveTo>
                        <a:pt x="225" y="0"/>
                      </a:moveTo>
                      <a:lnTo>
                        <a:pt x="0" y="82"/>
                      </a:lnTo>
                      <a:lnTo>
                        <a:pt x="0" y="1395"/>
                      </a:lnTo>
                      <a:lnTo>
                        <a:pt x="42" y="1395"/>
                      </a:lnTo>
                      <a:lnTo>
                        <a:pt x="42" y="202"/>
                      </a:lnTo>
                      <a:lnTo>
                        <a:pt x="225" y="133"/>
                      </a:lnTo>
                      <a:lnTo>
                        <a:pt x="225"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57" name="Freeform 192"/>
                <p:cNvSpPr>
                  <a:spLocks/>
                </p:cNvSpPr>
                <p:nvPr/>
              </p:nvSpPr>
              <p:spPr bwMode="auto">
                <a:xfrm>
                  <a:off x="2288" y="933"/>
                  <a:ext cx="184" cy="44"/>
                </a:xfrm>
                <a:custGeom>
                  <a:avLst/>
                  <a:gdLst>
                    <a:gd name="T0" fmla="*/ 0 w 1290"/>
                    <a:gd name="T1" fmla="*/ 304 h 304"/>
                    <a:gd name="T2" fmla="*/ 0 w 1290"/>
                    <a:gd name="T3" fmla="*/ 0 h 304"/>
                    <a:gd name="T4" fmla="*/ 281 w 1290"/>
                    <a:gd name="T5" fmla="*/ 0 h 304"/>
                    <a:gd name="T6" fmla="*/ 337 w 1290"/>
                    <a:gd name="T7" fmla="*/ 51 h 304"/>
                    <a:gd name="T8" fmla="*/ 505 w 1290"/>
                    <a:gd name="T9" fmla="*/ 51 h 304"/>
                    <a:gd name="T10" fmla="*/ 561 w 1290"/>
                    <a:gd name="T11" fmla="*/ 102 h 304"/>
                    <a:gd name="T12" fmla="*/ 1122 w 1290"/>
                    <a:gd name="T13" fmla="*/ 102 h 304"/>
                    <a:gd name="T14" fmla="*/ 1122 w 1290"/>
                    <a:gd name="T15" fmla="*/ 203 h 304"/>
                    <a:gd name="T16" fmla="*/ 1290 w 1290"/>
                    <a:gd name="T17" fmla="*/ 203 h 304"/>
                    <a:gd name="T18" fmla="*/ 1290 w 1290"/>
                    <a:gd name="T19" fmla="*/ 304 h 304"/>
                    <a:gd name="T20" fmla="*/ 0 w 1290"/>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0" h="304">
                      <a:moveTo>
                        <a:pt x="0" y="304"/>
                      </a:moveTo>
                      <a:lnTo>
                        <a:pt x="0" y="0"/>
                      </a:lnTo>
                      <a:lnTo>
                        <a:pt x="281" y="0"/>
                      </a:lnTo>
                      <a:lnTo>
                        <a:pt x="337" y="51"/>
                      </a:lnTo>
                      <a:lnTo>
                        <a:pt x="505" y="51"/>
                      </a:lnTo>
                      <a:lnTo>
                        <a:pt x="561" y="102"/>
                      </a:lnTo>
                      <a:lnTo>
                        <a:pt x="1122" y="102"/>
                      </a:lnTo>
                      <a:lnTo>
                        <a:pt x="1122" y="203"/>
                      </a:lnTo>
                      <a:lnTo>
                        <a:pt x="1290" y="203"/>
                      </a:lnTo>
                      <a:lnTo>
                        <a:pt x="1290" y="304"/>
                      </a:lnTo>
                      <a:lnTo>
                        <a:pt x="0" y="304"/>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8" name="Rectangle 193"/>
                <p:cNvSpPr>
                  <a:spLocks noChangeArrowheads="1"/>
                </p:cNvSpPr>
                <p:nvPr/>
              </p:nvSpPr>
              <p:spPr bwMode="auto">
                <a:xfrm>
                  <a:off x="2288" y="962"/>
                  <a:ext cx="136" cy="15"/>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9" name="Line 194"/>
                <p:cNvSpPr>
                  <a:spLocks noChangeShapeType="1"/>
                </p:cNvSpPr>
                <p:nvPr/>
              </p:nvSpPr>
              <p:spPr bwMode="auto">
                <a:xfrm>
                  <a:off x="2282" y="873"/>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0" name="Freeform 195"/>
                <p:cNvSpPr>
                  <a:spLocks/>
                </p:cNvSpPr>
                <p:nvPr/>
              </p:nvSpPr>
              <p:spPr bwMode="auto">
                <a:xfrm>
                  <a:off x="2277" y="898"/>
                  <a:ext cx="12" cy="13"/>
                </a:xfrm>
                <a:custGeom>
                  <a:avLst/>
                  <a:gdLst>
                    <a:gd name="T0" fmla="*/ 0 w 84"/>
                    <a:gd name="T1" fmla="*/ 89 h 89"/>
                    <a:gd name="T2" fmla="*/ 0 w 84"/>
                    <a:gd name="T3" fmla="*/ 0 h 89"/>
                    <a:gd name="T4" fmla="*/ 84 w 84"/>
                    <a:gd name="T5" fmla="*/ 0 h 89"/>
                    <a:gd name="T6" fmla="*/ 84 w 84"/>
                    <a:gd name="T7" fmla="*/ 32 h 89"/>
                    <a:gd name="T8" fmla="*/ 28 w 84"/>
                    <a:gd name="T9" fmla="*/ 32 h 89"/>
                    <a:gd name="T10" fmla="*/ 28 w 84"/>
                    <a:gd name="T11" fmla="*/ 89 h 89"/>
                    <a:gd name="T12" fmla="*/ 0 w 84"/>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0" y="89"/>
                      </a:moveTo>
                      <a:lnTo>
                        <a:pt x="0" y="0"/>
                      </a:lnTo>
                      <a:lnTo>
                        <a:pt x="84" y="0"/>
                      </a:lnTo>
                      <a:lnTo>
                        <a:pt x="84" y="32"/>
                      </a:lnTo>
                      <a:lnTo>
                        <a:pt x="28" y="32"/>
                      </a:lnTo>
                      <a:lnTo>
                        <a:pt x="28" y="89"/>
                      </a:lnTo>
                      <a:lnTo>
                        <a:pt x="0" y="89"/>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1" name="Freeform 196"/>
                <p:cNvSpPr>
                  <a:spLocks/>
                </p:cNvSpPr>
                <p:nvPr/>
              </p:nvSpPr>
              <p:spPr bwMode="auto">
                <a:xfrm>
                  <a:off x="2344" y="889"/>
                  <a:ext cx="41" cy="53"/>
                </a:xfrm>
                <a:custGeom>
                  <a:avLst/>
                  <a:gdLst>
                    <a:gd name="T0" fmla="*/ 0 w 287"/>
                    <a:gd name="T1" fmla="*/ 0 h 367"/>
                    <a:gd name="T2" fmla="*/ 287 w 287"/>
                    <a:gd name="T3" fmla="*/ 367 h 367"/>
                    <a:gd name="T4" fmla="*/ 245 w 287"/>
                    <a:gd name="T5" fmla="*/ 360 h 367"/>
                    <a:gd name="T6" fmla="*/ 0 w 287"/>
                    <a:gd name="T7" fmla="*/ 51 h 367"/>
                    <a:gd name="T8" fmla="*/ 0 w 287"/>
                    <a:gd name="T9" fmla="*/ 0 h 367"/>
                  </a:gdLst>
                  <a:ahLst/>
                  <a:cxnLst>
                    <a:cxn ang="0">
                      <a:pos x="T0" y="T1"/>
                    </a:cxn>
                    <a:cxn ang="0">
                      <a:pos x="T2" y="T3"/>
                    </a:cxn>
                    <a:cxn ang="0">
                      <a:pos x="T4" y="T5"/>
                    </a:cxn>
                    <a:cxn ang="0">
                      <a:pos x="T6" y="T7"/>
                    </a:cxn>
                    <a:cxn ang="0">
                      <a:pos x="T8" y="T9"/>
                    </a:cxn>
                  </a:cxnLst>
                  <a:rect l="0" t="0" r="r" b="b"/>
                  <a:pathLst>
                    <a:path w="287" h="367">
                      <a:moveTo>
                        <a:pt x="0" y="0"/>
                      </a:moveTo>
                      <a:lnTo>
                        <a:pt x="287" y="367"/>
                      </a:lnTo>
                      <a:lnTo>
                        <a:pt x="245" y="360"/>
                      </a:lnTo>
                      <a:lnTo>
                        <a:pt x="0" y="51"/>
                      </a:lnTo>
                      <a:lnTo>
                        <a:pt x="0"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62" name="Freeform 197"/>
                <p:cNvSpPr>
                  <a:spLocks/>
                </p:cNvSpPr>
                <p:nvPr/>
              </p:nvSpPr>
              <p:spPr bwMode="auto">
                <a:xfrm>
                  <a:off x="2256" y="919"/>
                  <a:ext cx="32" cy="58"/>
                </a:xfrm>
                <a:custGeom>
                  <a:avLst/>
                  <a:gdLst>
                    <a:gd name="T0" fmla="*/ 168 w 224"/>
                    <a:gd name="T1" fmla="*/ 0 h 405"/>
                    <a:gd name="T2" fmla="*/ 0 w 224"/>
                    <a:gd name="T3" fmla="*/ 152 h 405"/>
                    <a:gd name="T4" fmla="*/ 0 w 224"/>
                    <a:gd name="T5" fmla="*/ 405 h 405"/>
                    <a:gd name="T6" fmla="*/ 224 w 224"/>
                    <a:gd name="T7" fmla="*/ 405 h 405"/>
                    <a:gd name="T8" fmla="*/ 224 w 224"/>
                    <a:gd name="T9" fmla="*/ 101 h 405"/>
                    <a:gd name="T10" fmla="*/ 168 w 224"/>
                    <a:gd name="T11" fmla="*/ 0 h 405"/>
                  </a:gdLst>
                  <a:ahLst/>
                  <a:cxnLst>
                    <a:cxn ang="0">
                      <a:pos x="T0" y="T1"/>
                    </a:cxn>
                    <a:cxn ang="0">
                      <a:pos x="T2" y="T3"/>
                    </a:cxn>
                    <a:cxn ang="0">
                      <a:pos x="T4" y="T5"/>
                    </a:cxn>
                    <a:cxn ang="0">
                      <a:pos x="T6" y="T7"/>
                    </a:cxn>
                    <a:cxn ang="0">
                      <a:pos x="T8" y="T9"/>
                    </a:cxn>
                    <a:cxn ang="0">
                      <a:pos x="T10" y="T11"/>
                    </a:cxn>
                  </a:cxnLst>
                  <a:rect l="0" t="0" r="r" b="b"/>
                  <a:pathLst>
                    <a:path w="224" h="405">
                      <a:moveTo>
                        <a:pt x="168" y="0"/>
                      </a:moveTo>
                      <a:lnTo>
                        <a:pt x="0" y="152"/>
                      </a:lnTo>
                      <a:lnTo>
                        <a:pt x="0" y="405"/>
                      </a:lnTo>
                      <a:lnTo>
                        <a:pt x="224" y="405"/>
                      </a:lnTo>
                      <a:lnTo>
                        <a:pt x="224" y="101"/>
                      </a:lnTo>
                      <a:lnTo>
                        <a:pt x="168"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3" name="Rectangle 198"/>
                <p:cNvSpPr>
                  <a:spLocks noChangeArrowheads="1"/>
                </p:cNvSpPr>
                <p:nvPr/>
              </p:nvSpPr>
              <p:spPr bwMode="auto">
                <a:xfrm>
                  <a:off x="2248" y="1004"/>
                  <a:ext cx="224" cy="9"/>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4" name="Rectangle 199"/>
                <p:cNvSpPr>
                  <a:spLocks noChangeArrowheads="1"/>
                </p:cNvSpPr>
                <p:nvPr/>
              </p:nvSpPr>
              <p:spPr bwMode="auto">
                <a:xfrm>
                  <a:off x="2248" y="991"/>
                  <a:ext cx="224" cy="13"/>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5" name="Rectangle 200"/>
                <p:cNvSpPr>
                  <a:spLocks noChangeArrowheads="1"/>
                </p:cNvSpPr>
                <p:nvPr/>
              </p:nvSpPr>
              <p:spPr bwMode="auto">
                <a:xfrm>
                  <a:off x="2248" y="977"/>
                  <a:ext cx="224" cy="14"/>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6" name="Rectangle 201"/>
                <p:cNvSpPr>
                  <a:spLocks noChangeArrowheads="1"/>
                </p:cNvSpPr>
                <p:nvPr/>
              </p:nvSpPr>
              <p:spPr bwMode="auto">
                <a:xfrm>
                  <a:off x="2442" y="966"/>
                  <a:ext cx="24" cy="7"/>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7" name="Oval 202"/>
                <p:cNvSpPr>
                  <a:spLocks noChangeArrowheads="1"/>
                </p:cNvSpPr>
                <p:nvPr/>
              </p:nvSpPr>
              <p:spPr bwMode="auto">
                <a:xfrm>
                  <a:off x="2271" y="911"/>
                  <a:ext cx="18" cy="16"/>
                </a:xfrm>
                <a:prstGeom prst="ellipse">
                  <a:avLst/>
                </a:prstGeom>
                <a:solidFill>
                  <a:srgbClr val="9F9F9F"/>
                </a:solidFill>
                <a:ln w="1588">
                  <a:solidFill>
                    <a:srgbClr val="000000"/>
                  </a:solidFill>
                  <a:round/>
                  <a:headEnd/>
                  <a:tailEnd/>
                </a:ln>
              </p:spPr>
              <p:txBody>
                <a:bodyPr/>
                <a:lstStyle/>
                <a:p>
                  <a:endParaRPr lang="zh-CN" altLang="en-US" sz="1600">
                    <a:latin typeface="+mj-ea"/>
                    <a:ea typeface="+mj-ea"/>
                  </a:endParaRPr>
                </a:p>
              </p:txBody>
            </p:sp>
            <p:sp>
              <p:nvSpPr>
                <p:cNvPr id="68" name="Rectangle 203"/>
                <p:cNvSpPr>
                  <a:spLocks noChangeArrowheads="1"/>
                </p:cNvSpPr>
                <p:nvPr/>
              </p:nvSpPr>
              <p:spPr bwMode="auto">
                <a:xfrm>
                  <a:off x="2328" y="883"/>
                  <a:ext cx="16" cy="14"/>
                </a:xfrm>
                <a:prstGeom prst="rect">
                  <a:avLst/>
                </a:prstGeom>
                <a:solidFill>
                  <a:srgbClr val="808080"/>
                </a:solidFill>
                <a:ln w="1588">
                  <a:solidFill>
                    <a:srgbClr val="000000"/>
                  </a:solidFill>
                  <a:miter lim="800000"/>
                  <a:headEnd/>
                  <a:tailEnd/>
                </a:ln>
              </p:spPr>
              <p:txBody>
                <a:bodyPr/>
                <a:lstStyle/>
                <a:p>
                  <a:endParaRPr lang="zh-CN" altLang="en-US" sz="1600">
                    <a:latin typeface="+mj-ea"/>
                    <a:ea typeface="+mj-ea"/>
                  </a:endParaRPr>
                </a:p>
              </p:txBody>
            </p:sp>
            <p:sp>
              <p:nvSpPr>
                <p:cNvPr id="69" name="Freeform 204"/>
                <p:cNvSpPr>
                  <a:spLocks/>
                </p:cNvSpPr>
                <p:nvPr/>
              </p:nvSpPr>
              <p:spPr bwMode="auto">
                <a:xfrm>
                  <a:off x="2320" y="876"/>
                  <a:ext cx="64" cy="57"/>
                </a:xfrm>
                <a:custGeom>
                  <a:avLst/>
                  <a:gdLst>
                    <a:gd name="T0" fmla="*/ 56 w 448"/>
                    <a:gd name="T1" fmla="*/ 403 h 403"/>
                    <a:gd name="T2" fmla="*/ 56 w 448"/>
                    <a:gd name="T3" fmla="*/ 50 h 403"/>
                    <a:gd name="T4" fmla="*/ 448 w 448"/>
                    <a:gd name="T5" fmla="*/ 50 h 403"/>
                    <a:gd name="T6" fmla="*/ 448 w 448"/>
                    <a:gd name="T7" fmla="*/ 0 h 403"/>
                    <a:gd name="T8" fmla="*/ 0 w 448"/>
                    <a:gd name="T9" fmla="*/ 0 h 403"/>
                    <a:gd name="T10" fmla="*/ 0 w 448"/>
                    <a:gd name="T11" fmla="*/ 403 h 403"/>
                    <a:gd name="T12" fmla="*/ 56 w 448"/>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448" h="403">
                      <a:moveTo>
                        <a:pt x="56" y="403"/>
                      </a:moveTo>
                      <a:lnTo>
                        <a:pt x="56" y="50"/>
                      </a:lnTo>
                      <a:lnTo>
                        <a:pt x="448" y="50"/>
                      </a:lnTo>
                      <a:lnTo>
                        <a:pt x="448" y="0"/>
                      </a:lnTo>
                      <a:lnTo>
                        <a:pt x="0" y="0"/>
                      </a:lnTo>
                      <a:lnTo>
                        <a:pt x="0" y="403"/>
                      </a:lnTo>
                      <a:lnTo>
                        <a:pt x="56" y="403"/>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nvGrpSpPr>
                <p:cNvPr id="70" name="Group 205"/>
                <p:cNvGrpSpPr>
                  <a:grpSpLocks/>
                </p:cNvGrpSpPr>
                <p:nvPr/>
              </p:nvGrpSpPr>
              <p:grpSpPr bwMode="auto">
                <a:xfrm>
                  <a:off x="2267" y="821"/>
                  <a:ext cx="73" cy="59"/>
                  <a:chOff x="2267" y="821"/>
                  <a:chExt cx="73" cy="59"/>
                </a:xfrm>
              </p:grpSpPr>
              <p:sp>
                <p:nvSpPr>
                  <p:cNvPr id="82" name="Oval 206"/>
                  <p:cNvSpPr>
                    <a:spLocks noChangeArrowheads="1"/>
                  </p:cNvSpPr>
                  <p:nvPr/>
                </p:nvSpPr>
                <p:spPr bwMode="auto">
                  <a:xfrm>
                    <a:off x="2273" y="821"/>
                    <a:ext cx="67" cy="59"/>
                  </a:xfrm>
                  <a:prstGeom prst="ellipse">
                    <a:avLst/>
                  </a:prstGeom>
                  <a:solidFill>
                    <a:srgbClr val="808080"/>
                  </a:solidFill>
                  <a:ln w="1588">
                    <a:solidFill>
                      <a:srgbClr val="000000"/>
                    </a:solidFill>
                    <a:round/>
                    <a:headEnd/>
                    <a:tailEnd/>
                  </a:ln>
                </p:spPr>
                <p:txBody>
                  <a:bodyPr/>
                  <a:lstStyle/>
                  <a:p>
                    <a:endParaRPr lang="zh-CN" altLang="en-US" sz="1600">
                      <a:latin typeface="+mj-ea"/>
                      <a:ea typeface="+mj-ea"/>
                    </a:endParaRPr>
                  </a:p>
                </p:txBody>
              </p:sp>
              <p:sp>
                <p:nvSpPr>
                  <p:cNvPr id="83" name="Oval 207"/>
                  <p:cNvSpPr>
                    <a:spLocks noChangeArrowheads="1"/>
                  </p:cNvSpPr>
                  <p:nvPr/>
                </p:nvSpPr>
                <p:spPr bwMode="auto">
                  <a:xfrm>
                    <a:off x="2267" y="821"/>
                    <a:ext cx="66" cy="59"/>
                  </a:xfrm>
                  <a:prstGeom prst="ellipse">
                    <a:avLst/>
                  </a:prstGeom>
                  <a:solidFill>
                    <a:srgbClr val="C0C0C0"/>
                  </a:solidFill>
                  <a:ln w="1588">
                    <a:solidFill>
                      <a:srgbClr val="000000"/>
                    </a:solidFill>
                    <a:round/>
                    <a:headEnd/>
                    <a:tailEnd/>
                  </a:ln>
                </p:spPr>
                <p:txBody>
                  <a:bodyPr/>
                  <a:lstStyle/>
                  <a:p>
                    <a:endParaRPr lang="zh-CN" altLang="en-US" sz="1600">
                      <a:latin typeface="+mj-ea"/>
                      <a:ea typeface="+mj-ea"/>
                    </a:endParaRPr>
                  </a:p>
                </p:txBody>
              </p:sp>
            </p:grpSp>
            <p:grpSp>
              <p:nvGrpSpPr>
                <p:cNvPr id="71" name="Group 208"/>
                <p:cNvGrpSpPr>
                  <a:grpSpLocks/>
                </p:cNvGrpSpPr>
                <p:nvPr/>
              </p:nvGrpSpPr>
              <p:grpSpPr bwMode="auto">
                <a:xfrm>
                  <a:off x="2296" y="933"/>
                  <a:ext cx="24" cy="58"/>
                  <a:chOff x="2296" y="933"/>
                  <a:chExt cx="24" cy="58"/>
                </a:xfrm>
              </p:grpSpPr>
              <p:sp>
                <p:nvSpPr>
                  <p:cNvPr id="73" name="Rectangle 209"/>
                  <p:cNvSpPr>
                    <a:spLocks noChangeArrowheads="1"/>
                  </p:cNvSpPr>
                  <p:nvPr/>
                </p:nvSpPr>
                <p:spPr bwMode="auto">
                  <a:xfrm>
                    <a:off x="2296" y="933"/>
                    <a:ext cx="24" cy="58"/>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nvGrpSpPr>
                  <p:cNvPr id="74" name="Group 210"/>
                  <p:cNvGrpSpPr>
                    <a:grpSpLocks/>
                  </p:cNvGrpSpPr>
                  <p:nvPr/>
                </p:nvGrpSpPr>
                <p:grpSpPr bwMode="auto">
                  <a:xfrm>
                    <a:off x="2296" y="941"/>
                    <a:ext cx="24" cy="44"/>
                    <a:chOff x="2296" y="941"/>
                    <a:chExt cx="24" cy="44"/>
                  </a:xfrm>
                </p:grpSpPr>
                <p:sp>
                  <p:nvSpPr>
                    <p:cNvPr id="75" name="Line 211"/>
                    <p:cNvSpPr>
                      <a:spLocks noChangeShapeType="1"/>
                    </p:cNvSpPr>
                    <p:nvPr/>
                  </p:nvSpPr>
                  <p:spPr bwMode="auto">
                    <a:xfrm>
                      <a:off x="2296" y="948"/>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6" name="Line 212"/>
                    <p:cNvSpPr>
                      <a:spLocks noChangeShapeType="1"/>
                    </p:cNvSpPr>
                    <p:nvPr/>
                  </p:nvSpPr>
                  <p:spPr bwMode="auto">
                    <a:xfrm>
                      <a:off x="2296" y="970"/>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7" name="Line 213"/>
                    <p:cNvSpPr>
                      <a:spLocks noChangeShapeType="1"/>
                    </p:cNvSpPr>
                    <p:nvPr/>
                  </p:nvSpPr>
                  <p:spPr bwMode="auto">
                    <a:xfrm>
                      <a:off x="2296" y="962"/>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8" name="Line 214"/>
                    <p:cNvSpPr>
                      <a:spLocks noChangeShapeType="1"/>
                    </p:cNvSpPr>
                    <p:nvPr/>
                  </p:nvSpPr>
                  <p:spPr bwMode="auto">
                    <a:xfrm>
                      <a:off x="2296" y="955"/>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9" name="Line 215"/>
                    <p:cNvSpPr>
                      <a:spLocks noChangeShapeType="1"/>
                    </p:cNvSpPr>
                    <p:nvPr/>
                  </p:nvSpPr>
                  <p:spPr bwMode="auto">
                    <a:xfrm>
                      <a:off x="2296" y="941"/>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0" name="Line 216"/>
                    <p:cNvSpPr>
                      <a:spLocks noChangeShapeType="1"/>
                    </p:cNvSpPr>
                    <p:nvPr/>
                  </p:nvSpPr>
                  <p:spPr bwMode="auto">
                    <a:xfrm>
                      <a:off x="2296" y="977"/>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1" name="Line 217"/>
                    <p:cNvSpPr>
                      <a:spLocks noChangeShapeType="1"/>
                    </p:cNvSpPr>
                    <p:nvPr/>
                  </p:nvSpPr>
                  <p:spPr bwMode="auto">
                    <a:xfrm>
                      <a:off x="2296" y="984"/>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72" name="Rectangle 218"/>
                <p:cNvSpPr>
                  <a:spLocks noChangeArrowheads="1"/>
                </p:cNvSpPr>
                <p:nvPr/>
              </p:nvSpPr>
              <p:spPr bwMode="auto">
                <a:xfrm>
                  <a:off x="2448" y="948"/>
                  <a:ext cx="8" cy="14"/>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grpSp>
            <p:nvGrpSpPr>
              <p:cNvPr id="35" name="Group 219"/>
              <p:cNvGrpSpPr>
                <a:grpSpLocks/>
              </p:cNvGrpSpPr>
              <p:nvPr/>
            </p:nvGrpSpPr>
            <p:grpSpPr bwMode="auto">
              <a:xfrm>
                <a:off x="2382" y="788"/>
                <a:ext cx="40" cy="40"/>
                <a:chOff x="2382" y="788"/>
                <a:chExt cx="40" cy="40"/>
              </a:xfrm>
            </p:grpSpPr>
            <p:sp>
              <p:nvSpPr>
                <p:cNvPr id="48" name="Freeform 220"/>
                <p:cNvSpPr>
                  <a:spLocks/>
                </p:cNvSpPr>
                <p:nvPr/>
              </p:nvSpPr>
              <p:spPr bwMode="auto">
                <a:xfrm>
                  <a:off x="2404" y="800"/>
                  <a:ext cx="18" cy="28"/>
                </a:xfrm>
                <a:custGeom>
                  <a:avLst/>
                  <a:gdLst>
                    <a:gd name="T0" fmla="*/ 106 w 127"/>
                    <a:gd name="T1" fmla="*/ 0 h 195"/>
                    <a:gd name="T2" fmla="*/ 0 w 127"/>
                    <a:gd name="T3" fmla="*/ 164 h 195"/>
                    <a:gd name="T4" fmla="*/ 21 w 127"/>
                    <a:gd name="T5" fmla="*/ 195 h 195"/>
                    <a:gd name="T6" fmla="*/ 127 w 127"/>
                    <a:gd name="T7" fmla="*/ 6 h 195"/>
                    <a:gd name="T8" fmla="*/ 106 w 127"/>
                    <a:gd name="T9" fmla="*/ 0 h 195"/>
                  </a:gdLst>
                  <a:ahLst/>
                  <a:cxnLst>
                    <a:cxn ang="0">
                      <a:pos x="T0" y="T1"/>
                    </a:cxn>
                    <a:cxn ang="0">
                      <a:pos x="T2" y="T3"/>
                    </a:cxn>
                    <a:cxn ang="0">
                      <a:pos x="T4" y="T5"/>
                    </a:cxn>
                    <a:cxn ang="0">
                      <a:pos x="T6" y="T7"/>
                    </a:cxn>
                    <a:cxn ang="0">
                      <a:pos x="T8" y="T9"/>
                    </a:cxn>
                  </a:cxnLst>
                  <a:rect l="0" t="0" r="r" b="b"/>
                  <a:pathLst>
                    <a:path w="127" h="195">
                      <a:moveTo>
                        <a:pt x="106" y="0"/>
                      </a:moveTo>
                      <a:lnTo>
                        <a:pt x="0" y="164"/>
                      </a:lnTo>
                      <a:lnTo>
                        <a:pt x="21" y="195"/>
                      </a:lnTo>
                      <a:lnTo>
                        <a:pt x="127" y="6"/>
                      </a:lnTo>
                      <a:lnTo>
                        <a:pt x="106"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9" name="Freeform 221"/>
                <p:cNvSpPr>
                  <a:spLocks/>
                </p:cNvSpPr>
                <p:nvPr/>
              </p:nvSpPr>
              <p:spPr bwMode="auto">
                <a:xfrm>
                  <a:off x="2382" y="788"/>
                  <a:ext cx="35" cy="8"/>
                </a:xfrm>
                <a:custGeom>
                  <a:avLst/>
                  <a:gdLst>
                    <a:gd name="T0" fmla="*/ 238 w 246"/>
                    <a:gd name="T1" fmla="*/ 0 h 57"/>
                    <a:gd name="T2" fmla="*/ 0 w 246"/>
                    <a:gd name="T3" fmla="*/ 31 h 57"/>
                    <a:gd name="T4" fmla="*/ 35 w 246"/>
                    <a:gd name="T5" fmla="*/ 57 h 57"/>
                    <a:gd name="T6" fmla="*/ 246 w 246"/>
                    <a:gd name="T7" fmla="*/ 19 h 57"/>
                    <a:gd name="T8" fmla="*/ 238 w 246"/>
                    <a:gd name="T9" fmla="*/ 0 h 57"/>
                  </a:gdLst>
                  <a:ahLst/>
                  <a:cxnLst>
                    <a:cxn ang="0">
                      <a:pos x="T0" y="T1"/>
                    </a:cxn>
                    <a:cxn ang="0">
                      <a:pos x="T2" y="T3"/>
                    </a:cxn>
                    <a:cxn ang="0">
                      <a:pos x="T4" y="T5"/>
                    </a:cxn>
                    <a:cxn ang="0">
                      <a:pos x="T6" y="T7"/>
                    </a:cxn>
                    <a:cxn ang="0">
                      <a:pos x="T8" y="T9"/>
                    </a:cxn>
                  </a:cxnLst>
                  <a:rect l="0" t="0" r="r" b="b"/>
                  <a:pathLst>
                    <a:path w="246" h="57">
                      <a:moveTo>
                        <a:pt x="238" y="0"/>
                      </a:moveTo>
                      <a:lnTo>
                        <a:pt x="0" y="31"/>
                      </a:lnTo>
                      <a:lnTo>
                        <a:pt x="35" y="57"/>
                      </a:lnTo>
                      <a:lnTo>
                        <a:pt x="246" y="19"/>
                      </a:lnTo>
                      <a:lnTo>
                        <a:pt x="238"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6" name="Group 222"/>
              <p:cNvGrpSpPr>
                <a:grpSpLocks/>
              </p:cNvGrpSpPr>
              <p:nvPr/>
            </p:nvGrpSpPr>
            <p:grpSpPr bwMode="auto">
              <a:xfrm>
                <a:off x="2302" y="723"/>
                <a:ext cx="132" cy="186"/>
                <a:chOff x="2302" y="723"/>
                <a:chExt cx="132" cy="186"/>
              </a:xfrm>
            </p:grpSpPr>
            <p:sp>
              <p:nvSpPr>
                <p:cNvPr id="46" name="Freeform 223"/>
                <p:cNvSpPr>
                  <a:spLocks/>
                </p:cNvSpPr>
                <p:nvPr/>
              </p:nvSpPr>
              <p:spPr bwMode="auto">
                <a:xfrm>
                  <a:off x="2302" y="724"/>
                  <a:ext cx="132" cy="185"/>
                </a:xfrm>
                <a:custGeom>
                  <a:avLst/>
                  <a:gdLst>
                    <a:gd name="T0" fmla="*/ 30 w 920"/>
                    <a:gd name="T1" fmla="*/ 47 h 1300"/>
                    <a:gd name="T2" fmla="*/ 16 w 920"/>
                    <a:gd name="T3" fmla="*/ 85 h 1300"/>
                    <a:gd name="T4" fmla="*/ 4 w 920"/>
                    <a:gd name="T5" fmla="*/ 132 h 1300"/>
                    <a:gd name="T6" fmla="*/ 0 w 920"/>
                    <a:gd name="T7" fmla="*/ 183 h 1300"/>
                    <a:gd name="T8" fmla="*/ 0 w 920"/>
                    <a:gd name="T9" fmla="*/ 233 h 1300"/>
                    <a:gd name="T10" fmla="*/ 12 w 920"/>
                    <a:gd name="T11" fmla="*/ 299 h 1300"/>
                    <a:gd name="T12" fmla="*/ 23 w 920"/>
                    <a:gd name="T13" fmla="*/ 381 h 1300"/>
                    <a:gd name="T14" fmla="*/ 44 w 920"/>
                    <a:gd name="T15" fmla="*/ 473 h 1300"/>
                    <a:gd name="T16" fmla="*/ 79 w 920"/>
                    <a:gd name="T17" fmla="*/ 578 h 1300"/>
                    <a:gd name="T18" fmla="*/ 131 w 920"/>
                    <a:gd name="T19" fmla="*/ 679 h 1300"/>
                    <a:gd name="T20" fmla="*/ 215 w 920"/>
                    <a:gd name="T21" fmla="*/ 799 h 1300"/>
                    <a:gd name="T22" fmla="*/ 299 w 920"/>
                    <a:gd name="T23" fmla="*/ 912 h 1300"/>
                    <a:gd name="T24" fmla="*/ 369 w 920"/>
                    <a:gd name="T25" fmla="*/ 988 h 1300"/>
                    <a:gd name="T26" fmla="*/ 467 w 920"/>
                    <a:gd name="T27" fmla="*/ 1079 h 1300"/>
                    <a:gd name="T28" fmla="*/ 569 w 920"/>
                    <a:gd name="T29" fmla="*/ 1155 h 1300"/>
                    <a:gd name="T30" fmla="*/ 660 w 920"/>
                    <a:gd name="T31" fmla="*/ 1215 h 1300"/>
                    <a:gd name="T32" fmla="*/ 726 w 920"/>
                    <a:gd name="T33" fmla="*/ 1253 h 1300"/>
                    <a:gd name="T34" fmla="*/ 793 w 920"/>
                    <a:gd name="T35" fmla="*/ 1281 h 1300"/>
                    <a:gd name="T36" fmla="*/ 846 w 920"/>
                    <a:gd name="T37" fmla="*/ 1300 h 1300"/>
                    <a:gd name="T38" fmla="*/ 888 w 920"/>
                    <a:gd name="T39" fmla="*/ 1300 h 1300"/>
                    <a:gd name="T40" fmla="*/ 920 w 920"/>
                    <a:gd name="T41" fmla="*/ 1284 h 1300"/>
                    <a:gd name="T42" fmla="*/ 61 w 920"/>
                    <a:gd name="T43" fmla="*/ 0 h 1300"/>
                    <a:gd name="T44" fmla="*/ 30 w 920"/>
                    <a:gd name="T45" fmla="*/ 47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0" h="1300">
                      <a:moveTo>
                        <a:pt x="30" y="47"/>
                      </a:moveTo>
                      <a:lnTo>
                        <a:pt x="16" y="85"/>
                      </a:lnTo>
                      <a:lnTo>
                        <a:pt x="4" y="132"/>
                      </a:lnTo>
                      <a:lnTo>
                        <a:pt x="0" y="183"/>
                      </a:lnTo>
                      <a:lnTo>
                        <a:pt x="0" y="233"/>
                      </a:lnTo>
                      <a:lnTo>
                        <a:pt x="12" y="299"/>
                      </a:lnTo>
                      <a:lnTo>
                        <a:pt x="23" y="381"/>
                      </a:lnTo>
                      <a:lnTo>
                        <a:pt x="44" y="473"/>
                      </a:lnTo>
                      <a:lnTo>
                        <a:pt x="79" y="578"/>
                      </a:lnTo>
                      <a:lnTo>
                        <a:pt x="131" y="679"/>
                      </a:lnTo>
                      <a:lnTo>
                        <a:pt x="215" y="799"/>
                      </a:lnTo>
                      <a:lnTo>
                        <a:pt x="299" y="912"/>
                      </a:lnTo>
                      <a:lnTo>
                        <a:pt x="369" y="988"/>
                      </a:lnTo>
                      <a:lnTo>
                        <a:pt x="467" y="1079"/>
                      </a:lnTo>
                      <a:lnTo>
                        <a:pt x="569" y="1155"/>
                      </a:lnTo>
                      <a:lnTo>
                        <a:pt x="660" y="1215"/>
                      </a:lnTo>
                      <a:lnTo>
                        <a:pt x="726" y="1253"/>
                      </a:lnTo>
                      <a:lnTo>
                        <a:pt x="793" y="1281"/>
                      </a:lnTo>
                      <a:lnTo>
                        <a:pt x="846" y="1300"/>
                      </a:lnTo>
                      <a:lnTo>
                        <a:pt x="888" y="1300"/>
                      </a:lnTo>
                      <a:lnTo>
                        <a:pt x="920" y="1284"/>
                      </a:lnTo>
                      <a:lnTo>
                        <a:pt x="61" y="0"/>
                      </a:lnTo>
                      <a:lnTo>
                        <a:pt x="30" y="47"/>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47" name="Freeform 224"/>
                <p:cNvSpPr>
                  <a:spLocks/>
                </p:cNvSpPr>
                <p:nvPr/>
              </p:nvSpPr>
              <p:spPr bwMode="auto">
                <a:xfrm>
                  <a:off x="2310" y="723"/>
                  <a:ext cx="124" cy="184"/>
                </a:xfrm>
                <a:custGeom>
                  <a:avLst/>
                  <a:gdLst>
                    <a:gd name="T0" fmla="*/ 7 w 866"/>
                    <a:gd name="T1" fmla="*/ 0 h 1288"/>
                    <a:gd name="T2" fmla="*/ 0 w 866"/>
                    <a:gd name="T3" fmla="*/ 26 h 1288"/>
                    <a:gd name="T4" fmla="*/ 0 w 866"/>
                    <a:gd name="T5" fmla="*/ 82 h 1288"/>
                    <a:gd name="T6" fmla="*/ 4 w 866"/>
                    <a:gd name="T7" fmla="*/ 149 h 1288"/>
                    <a:gd name="T8" fmla="*/ 11 w 866"/>
                    <a:gd name="T9" fmla="*/ 202 h 1288"/>
                    <a:gd name="T10" fmla="*/ 21 w 866"/>
                    <a:gd name="T11" fmla="*/ 272 h 1288"/>
                    <a:gd name="T12" fmla="*/ 35 w 866"/>
                    <a:gd name="T13" fmla="*/ 354 h 1288"/>
                    <a:gd name="T14" fmla="*/ 56 w 866"/>
                    <a:gd name="T15" fmla="*/ 439 h 1288"/>
                    <a:gd name="T16" fmla="*/ 98 w 866"/>
                    <a:gd name="T17" fmla="*/ 547 h 1288"/>
                    <a:gd name="T18" fmla="*/ 161 w 866"/>
                    <a:gd name="T19" fmla="*/ 670 h 1288"/>
                    <a:gd name="T20" fmla="*/ 231 w 866"/>
                    <a:gd name="T21" fmla="*/ 771 h 1288"/>
                    <a:gd name="T22" fmla="*/ 315 w 866"/>
                    <a:gd name="T23" fmla="*/ 878 h 1288"/>
                    <a:gd name="T24" fmla="*/ 392 w 866"/>
                    <a:gd name="T25" fmla="*/ 960 h 1288"/>
                    <a:gd name="T26" fmla="*/ 452 w 866"/>
                    <a:gd name="T27" fmla="*/ 1016 h 1288"/>
                    <a:gd name="T28" fmla="*/ 508 w 866"/>
                    <a:gd name="T29" fmla="*/ 1068 h 1288"/>
                    <a:gd name="T30" fmla="*/ 567 w 866"/>
                    <a:gd name="T31" fmla="*/ 1118 h 1288"/>
                    <a:gd name="T32" fmla="*/ 634 w 866"/>
                    <a:gd name="T33" fmla="*/ 1168 h 1288"/>
                    <a:gd name="T34" fmla="*/ 679 w 866"/>
                    <a:gd name="T35" fmla="*/ 1200 h 1288"/>
                    <a:gd name="T36" fmla="*/ 728 w 866"/>
                    <a:gd name="T37" fmla="*/ 1228 h 1288"/>
                    <a:gd name="T38" fmla="*/ 782 w 866"/>
                    <a:gd name="T39" fmla="*/ 1256 h 1288"/>
                    <a:gd name="T40" fmla="*/ 827 w 866"/>
                    <a:gd name="T41" fmla="*/ 1282 h 1288"/>
                    <a:gd name="T42" fmla="*/ 855 w 866"/>
                    <a:gd name="T43" fmla="*/ 1288 h 1288"/>
                    <a:gd name="T44" fmla="*/ 866 w 866"/>
                    <a:gd name="T45" fmla="*/ 1270 h 1288"/>
                    <a:gd name="T46" fmla="*/ 863 w 866"/>
                    <a:gd name="T47" fmla="*/ 1243 h 1288"/>
                    <a:gd name="T48" fmla="*/ 856 w 866"/>
                    <a:gd name="T49" fmla="*/ 1213 h 1288"/>
                    <a:gd name="T50" fmla="*/ 845 w 866"/>
                    <a:gd name="T51" fmla="*/ 1159 h 1288"/>
                    <a:gd name="T52" fmla="*/ 831 w 866"/>
                    <a:gd name="T53" fmla="*/ 1089 h 1288"/>
                    <a:gd name="T54" fmla="*/ 813 w 866"/>
                    <a:gd name="T55" fmla="*/ 1023 h 1288"/>
                    <a:gd name="T56" fmla="*/ 792 w 866"/>
                    <a:gd name="T57" fmla="*/ 947 h 1288"/>
                    <a:gd name="T58" fmla="*/ 764 w 866"/>
                    <a:gd name="T59" fmla="*/ 866 h 1288"/>
                    <a:gd name="T60" fmla="*/ 733 w 866"/>
                    <a:gd name="T61" fmla="*/ 802 h 1288"/>
                    <a:gd name="T62" fmla="*/ 707 w 866"/>
                    <a:gd name="T63" fmla="*/ 746 h 1288"/>
                    <a:gd name="T64" fmla="*/ 666 w 866"/>
                    <a:gd name="T65" fmla="*/ 672 h 1288"/>
                    <a:gd name="T66" fmla="*/ 627 w 866"/>
                    <a:gd name="T67" fmla="*/ 607 h 1288"/>
                    <a:gd name="T68" fmla="*/ 579 w 866"/>
                    <a:gd name="T69" fmla="*/ 537 h 1288"/>
                    <a:gd name="T70" fmla="*/ 504 w 866"/>
                    <a:gd name="T71" fmla="*/ 448 h 1288"/>
                    <a:gd name="T72" fmla="*/ 452 w 866"/>
                    <a:gd name="T73" fmla="*/ 385 h 1288"/>
                    <a:gd name="T74" fmla="*/ 376 w 866"/>
                    <a:gd name="T75" fmla="*/ 299 h 1288"/>
                    <a:gd name="T76" fmla="*/ 305 w 866"/>
                    <a:gd name="T77" fmla="*/ 237 h 1288"/>
                    <a:gd name="T78" fmla="*/ 235 w 866"/>
                    <a:gd name="T79" fmla="*/ 173 h 1288"/>
                    <a:gd name="T80" fmla="*/ 182 w 866"/>
                    <a:gd name="T81" fmla="*/ 127 h 1288"/>
                    <a:gd name="T82" fmla="*/ 126 w 866"/>
                    <a:gd name="T83" fmla="*/ 78 h 1288"/>
                    <a:gd name="T84" fmla="*/ 84 w 866"/>
                    <a:gd name="T85" fmla="*/ 45 h 1288"/>
                    <a:gd name="T86" fmla="*/ 42 w 866"/>
                    <a:gd name="T87" fmla="*/ 13 h 1288"/>
                    <a:gd name="T88" fmla="*/ 7 w 866"/>
                    <a:gd name="T8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288">
                      <a:moveTo>
                        <a:pt x="7" y="0"/>
                      </a:moveTo>
                      <a:lnTo>
                        <a:pt x="0" y="26"/>
                      </a:lnTo>
                      <a:lnTo>
                        <a:pt x="0" y="82"/>
                      </a:lnTo>
                      <a:lnTo>
                        <a:pt x="4" y="149"/>
                      </a:lnTo>
                      <a:lnTo>
                        <a:pt x="11" y="202"/>
                      </a:lnTo>
                      <a:lnTo>
                        <a:pt x="21" y="272"/>
                      </a:lnTo>
                      <a:lnTo>
                        <a:pt x="35" y="354"/>
                      </a:lnTo>
                      <a:lnTo>
                        <a:pt x="56" y="439"/>
                      </a:lnTo>
                      <a:lnTo>
                        <a:pt x="98" y="547"/>
                      </a:lnTo>
                      <a:lnTo>
                        <a:pt x="161" y="670"/>
                      </a:lnTo>
                      <a:lnTo>
                        <a:pt x="231" y="771"/>
                      </a:lnTo>
                      <a:lnTo>
                        <a:pt x="315" y="878"/>
                      </a:lnTo>
                      <a:lnTo>
                        <a:pt x="392" y="960"/>
                      </a:lnTo>
                      <a:lnTo>
                        <a:pt x="452" y="1016"/>
                      </a:lnTo>
                      <a:lnTo>
                        <a:pt x="508" y="1068"/>
                      </a:lnTo>
                      <a:lnTo>
                        <a:pt x="567" y="1118"/>
                      </a:lnTo>
                      <a:lnTo>
                        <a:pt x="634" y="1168"/>
                      </a:lnTo>
                      <a:lnTo>
                        <a:pt x="679" y="1200"/>
                      </a:lnTo>
                      <a:lnTo>
                        <a:pt x="728" y="1228"/>
                      </a:lnTo>
                      <a:lnTo>
                        <a:pt x="782" y="1256"/>
                      </a:lnTo>
                      <a:lnTo>
                        <a:pt x="827" y="1282"/>
                      </a:lnTo>
                      <a:lnTo>
                        <a:pt x="855" y="1288"/>
                      </a:lnTo>
                      <a:lnTo>
                        <a:pt x="866" y="1270"/>
                      </a:lnTo>
                      <a:lnTo>
                        <a:pt x="863" y="1243"/>
                      </a:lnTo>
                      <a:lnTo>
                        <a:pt x="856" y="1213"/>
                      </a:lnTo>
                      <a:lnTo>
                        <a:pt x="845" y="1159"/>
                      </a:lnTo>
                      <a:lnTo>
                        <a:pt x="831" y="1089"/>
                      </a:lnTo>
                      <a:lnTo>
                        <a:pt x="813" y="1023"/>
                      </a:lnTo>
                      <a:lnTo>
                        <a:pt x="792" y="947"/>
                      </a:lnTo>
                      <a:lnTo>
                        <a:pt x="764" y="866"/>
                      </a:lnTo>
                      <a:lnTo>
                        <a:pt x="733" y="802"/>
                      </a:lnTo>
                      <a:lnTo>
                        <a:pt x="707" y="746"/>
                      </a:lnTo>
                      <a:lnTo>
                        <a:pt x="666" y="672"/>
                      </a:lnTo>
                      <a:lnTo>
                        <a:pt x="627" y="607"/>
                      </a:lnTo>
                      <a:lnTo>
                        <a:pt x="579" y="537"/>
                      </a:lnTo>
                      <a:lnTo>
                        <a:pt x="504" y="448"/>
                      </a:lnTo>
                      <a:lnTo>
                        <a:pt x="452" y="385"/>
                      </a:lnTo>
                      <a:lnTo>
                        <a:pt x="376" y="299"/>
                      </a:lnTo>
                      <a:lnTo>
                        <a:pt x="305" y="237"/>
                      </a:lnTo>
                      <a:lnTo>
                        <a:pt x="235" y="173"/>
                      </a:lnTo>
                      <a:lnTo>
                        <a:pt x="182" y="127"/>
                      </a:lnTo>
                      <a:lnTo>
                        <a:pt x="126" y="78"/>
                      </a:lnTo>
                      <a:lnTo>
                        <a:pt x="84" y="45"/>
                      </a:lnTo>
                      <a:lnTo>
                        <a:pt x="42" y="13"/>
                      </a:lnTo>
                      <a:lnTo>
                        <a:pt x="7"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7" name="Group 225"/>
              <p:cNvGrpSpPr>
                <a:grpSpLocks/>
              </p:cNvGrpSpPr>
              <p:nvPr/>
            </p:nvGrpSpPr>
            <p:grpSpPr bwMode="auto">
              <a:xfrm>
                <a:off x="2315" y="770"/>
                <a:ext cx="126" cy="121"/>
                <a:chOff x="2315" y="770"/>
                <a:chExt cx="126" cy="121"/>
              </a:xfrm>
            </p:grpSpPr>
            <p:sp>
              <p:nvSpPr>
                <p:cNvPr id="44" name="Freeform 226"/>
                <p:cNvSpPr>
                  <a:spLocks/>
                </p:cNvSpPr>
                <p:nvPr/>
              </p:nvSpPr>
              <p:spPr bwMode="auto">
                <a:xfrm>
                  <a:off x="2315" y="770"/>
                  <a:ext cx="121" cy="8"/>
                </a:xfrm>
                <a:custGeom>
                  <a:avLst/>
                  <a:gdLst>
                    <a:gd name="T0" fmla="*/ 0 w 851"/>
                    <a:gd name="T1" fmla="*/ 0 h 57"/>
                    <a:gd name="T2" fmla="*/ 851 w 851"/>
                    <a:gd name="T3" fmla="*/ 32 h 57"/>
                    <a:gd name="T4" fmla="*/ 844 w 851"/>
                    <a:gd name="T5" fmla="*/ 57 h 57"/>
                    <a:gd name="T6" fmla="*/ 3 w 851"/>
                    <a:gd name="T7" fmla="*/ 26 h 57"/>
                    <a:gd name="T8" fmla="*/ 0 w 851"/>
                    <a:gd name="T9" fmla="*/ 0 h 57"/>
                  </a:gdLst>
                  <a:ahLst/>
                  <a:cxnLst>
                    <a:cxn ang="0">
                      <a:pos x="T0" y="T1"/>
                    </a:cxn>
                    <a:cxn ang="0">
                      <a:pos x="T2" y="T3"/>
                    </a:cxn>
                    <a:cxn ang="0">
                      <a:pos x="T4" y="T5"/>
                    </a:cxn>
                    <a:cxn ang="0">
                      <a:pos x="T6" y="T7"/>
                    </a:cxn>
                    <a:cxn ang="0">
                      <a:pos x="T8" y="T9"/>
                    </a:cxn>
                  </a:cxnLst>
                  <a:rect l="0" t="0" r="r" b="b"/>
                  <a:pathLst>
                    <a:path w="851" h="57">
                      <a:moveTo>
                        <a:pt x="0" y="0"/>
                      </a:moveTo>
                      <a:lnTo>
                        <a:pt x="851" y="32"/>
                      </a:lnTo>
                      <a:lnTo>
                        <a:pt x="844" y="57"/>
                      </a:lnTo>
                      <a:lnTo>
                        <a:pt x="3" y="26"/>
                      </a:lnTo>
                      <a:lnTo>
                        <a:pt x="0" y="0"/>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sp>
              <p:nvSpPr>
                <p:cNvPr id="45" name="Freeform 227"/>
                <p:cNvSpPr>
                  <a:spLocks/>
                </p:cNvSpPr>
                <p:nvPr/>
              </p:nvSpPr>
              <p:spPr bwMode="auto">
                <a:xfrm>
                  <a:off x="2398" y="794"/>
                  <a:ext cx="43" cy="97"/>
                </a:xfrm>
                <a:custGeom>
                  <a:avLst/>
                  <a:gdLst>
                    <a:gd name="T0" fmla="*/ 267 w 302"/>
                    <a:gd name="T1" fmla="*/ 13 h 673"/>
                    <a:gd name="T2" fmla="*/ 0 w 302"/>
                    <a:gd name="T3" fmla="*/ 657 h 673"/>
                    <a:gd name="T4" fmla="*/ 25 w 302"/>
                    <a:gd name="T5" fmla="*/ 673 h 673"/>
                    <a:gd name="T6" fmla="*/ 302 w 302"/>
                    <a:gd name="T7" fmla="*/ 0 h 673"/>
                    <a:gd name="T8" fmla="*/ 267 w 302"/>
                    <a:gd name="T9" fmla="*/ 13 h 673"/>
                  </a:gdLst>
                  <a:ahLst/>
                  <a:cxnLst>
                    <a:cxn ang="0">
                      <a:pos x="T0" y="T1"/>
                    </a:cxn>
                    <a:cxn ang="0">
                      <a:pos x="T2" y="T3"/>
                    </a:cxn>
                    <a:cxn ang="0">
                      <a:pos x="T4" y="T5"/>
                    </a:cxn>
                    <a:cxn ang="0">
                      <a:pos x="T6" y="T7"/>
                    </a:cxn>
                    <a:cxn ang="0">
                      <a:pos x="T8" y="T9"/>
                    </a:cxn>
                  </a:cxnLst>
                  <a:rect l="0" t="0" r="r" b="b"/>
                  <a:pathLst>
                    <a:path w="302" h="673">
                      <a:moveTo>
                        <a:pt x="267" y="13"/>
                      </a:moveTo>
                      <a:lnTo>
                        <a:pt x="0" y="657"/>
                      </a:lnTo>
                      <a:lnTo>
                        <a:pt x="25" y="673"/>
                      </a:lnTo>
                      <a:lnTo>
                        <a:pt x="302" y="0"/>
                      </a:lnTo>
                      <a:lnTo>
                        <a:pt x="267" y="13"/>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8" name="Group 228"/>
              <p:cNvGrpSpPr>
                <a:grpSpLocks/>
              </p:cNvGrpSpPr>
              <p:nvPr/>
            </p:nvGrpSpPr>
            <p:grpSpPr bwMode="auto">
              <a:xfrm>
                <a:off x="2413" y="772"/>
                <a:ext cx="51" cy="30"/>
                <a:chOff x="2413" y="772"/>
                <a:chExt cx="51" cy="30"/>
              </a:xfrm>
            </p:grpSpPr>
            <p:sp>
              <p:nvSpPr>
                <p:cNvPr id="39" name="Freeform 229"/>
                <p:cNvSpPr>
                  <a:spLocks/>
                </p:cNvSpPr>
                <p:nvPr/>
              </p:nvSpPr>
              <p:spPr bwMode="auto">
                <a:xfrm>
                  <a:off x="2413" y="776"/>
                  <a:ext cx="36" cy="26"/>
                </a:xfrm>
                <a:custGeom>
                  <a:avLst/>
                  <a:gdLst>
                    <a:gd name="T0" fmla="*/ 187 w 250"/>
                    <a:gd name="T1" fmla="*/ 0 h 184"/>
                    <a:gd name="T2" fmla="*/ 11 w 250"/>
                    <a:gd name="T3" fmla="*/ 57 h 184"/>
                    <a:gd name="T4" fmla="*/ 4 w 250"/>
                    <a:gd name="T5" fmla="*/ 67 h 184"/>
                    <a:gd name="T6" fmla="*/ 0 w 250"/>
                    <a:gd name="T7" fmla="*/ 86 h 184"/>
                    <a:gd name="T8" fmla="*/ 2 w 250"/>
                    <a:gd name="T9" fmla="*/ 112 h 184"/>
                    <a:gd name="T10" fmla="*/ 5 w 250"/>
                    <a:gd name="T11" fmla="*/ 128 h 184"/>
                    <a:gd name="T12" fmla="*/ 15 w 250"/>
                    <a:gd name="T13" fmla="*/ 151 h 184"/>
                    <a:gd name="T14" fmla="*/ 33 w 250"/>
                    <a:gd name="T15" fmla="*/ 169 h 184"/>
                    <a:gd name="T16" fmla="*/ 57 w 250"/>
                    <a:gd name="T17" fmla="*/ 181 h 184"/>
                    <a:gd name="T18" fmla="*/ 71 w 250"/>
                    <a:gd name="T19" fmla="*/ 184 h 184"/>
                    <a:gd name="T20" fmla="*/ 85 w 250"/>
                    <a:gd name="T21" fmla="*/ 184 h 184"/>
                    <a:gd name="T22" fmla="*/ 250 w 250"/>
                    <a:gd name="T23" fmla="*/ 114 h 184"/>
                    <a:gd name="T24" fmla="*/ 218 w 250"/>
                    <a:gd name="T25" fmla="*/ 92 h 184"/>
                    <a:gd name="T26" fmla="*/ 201 w 250"/>
                    <a:gd name="T27" fmla="*/ 70 h 184"/>
                    <a:gd name="T28" fmla="*/ 187 w 250"/>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84">
                      <a:moveTo>
                        <a:pt x="187" y="0"/>
                      </a:moveTo>
                      <a:lnTo>
                        <a:pt x="11" y="57"/>
                      </a:lnTo>
                      <a:lnTo>
                        <a:pt x="4" y="67"/>
                      </a:lnTo>
                      <a:lnTo>
                        <a:pt x="0" y="86"/>
                      </a:lnTo>
                      <a:lnTo>
                        <a:pt x="2" y="112"/>
                      </a:lnTo>
                      <a:lnTo>
                        <a:pt x="5" y="128"/>
                      </a:lnTo>
                      <a:lnTo>
                        <a:pt x="15" y="151"/>
                      </a:lnTo>
                      <a:lnTo>
                        <a:pt x="33" y="169"/>
                      </a:lnTo>
                      <a:lnTo>
                        <a:pt x="57" y="181"/>
                      </a:lnTo>
                      <a:lnTo>
                        <a:pt x="71" y="184"/>
                      </a:lnTo>
                      <a:lnTo>
                        <a:pt x="85" y="184"/>
                      </a:lnTo>
                      <a:lnTo>
                        <a:pt x="250" y="114"/>
                      </a:lnTo>
                      <a:lnTo>
                        <a:pt x="218" y="92"/>
                      </a:lnTo>
                      <a:lnTo>
                        <a:pt x="201" y="70"/>
                      </a:lnTo>
                      <a:lnTo>
                        <a:pt x="187"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0" name="Freeform 230"/>
                <p:cNvSpPr>
                  <a:spLocks/>
                </p:cNvSpPr>
                <p:nvPr/>
              </p:nvSpPr>
              <p:spPr bwMode="auto">
                <a:xfrm>
                  <a:off x="2434" y="772"/>
                  <a:ext cx="20" cy="25"/>
                </a:xfrm>
                <a:custGeom>
                  <a:avLst/>
                  <a:gdLst>
                    <a:gd name="T0" fmla="*/ 81 w 139"/>
                    <a:gd name="T1" fmla="*/ 25 h 173"/>
                    <a:gd name="T2" fmla="*/ 74 w 139"/>
                    <a:gd name="T3" fmla="*/ 15 h 173"/>
                    <a:gd name="T4" fmla="*/ 60 w 139"/>
                    <a:gd name="T5" fmla="*/ 5 h 173"/>
                    <a:gd name="T6" fmla="*/ 36 w 139"/>
                    <a:gd name="T7" fmla="*/ 0 h 173"/>
                    <a:gd name="T8" fmla="*/ 22 w 139"/>
                    <a:gd name="T9" fmla="*/ 2 h 173"/>
                    <a:gd name="T10" fmla="*/ 13 w 139"/>
                    <a:gd name="T11" fmla="*/ 12 h 173"/>
                    <a:gd name="T12" fmla="*/ 4 w 139"/>
                    <a:gd name="T13" fmla="*/ 25 h 173"/>
                    <a:gd name="T14" fmla="*/ 0 w 139"/>
                    <a:gd name="T15" fmla="*/ 46 h 173"/>
                    <a:gd name="T16" fmla="*/ 1 w 139"/>
                    <a:gd name="T17" fmla="*/ 58 h 173"/>
                    <a:gd name="T18" fmla="*/ 3 w 139"/>
                    <a:gd name="T19" fmla="*/ 74 h 173"/>
                    <a:gd name="T20" fmla="*/ 9 w 139"/>
                    <a:gd name="T21" fmla="*/ 97 h 173"/>
                    <a:gd name="T22" fmla="*/ 20 w 139"/>
                    <a:gd name="T23" fmla="*/ 116 h 173"/>
                    <a:gd name="T24" fmla="*/ 31 w 139"/>
                    <a:gd name="T25" fmla="*/ 133 h 173"/>
                    <a:gd name="T26" fmla="*/ 44 w 139"/>
                    <a:gd name="T27" fmla="*/ 147 h 173"/>
                    <a:gd name="T28" fmla="*/ 58 w 139"/>
                    <a:gd name="T29" fmla="*/ 160 h 173"/>
                    <a:gd name="T30" fmla="*/ 76 w 139"/>
                    <a:gd name="T31" fmla="*/ 167 h 173"/>
                    <a:gd name="T32" fmla="*/ 97 w 139"/>
                    <a:gd name="T33" fmla="*/ 173 h 173"/>
                    <a:gd name="T34" fmla="*/ 114 w 139"/>
                    <a:gd name="T35" fmla="*/ 173 h 173"/>
                    <a:gd name="T36" fmla="*/ 130 w 139"/>
                    <a:gd name="T37" fmla="*/ 164 h 173"/>
                    <a:gd name="T38" fmla="*/ 137 w 139"/>
                    <a:gd name="T39" fmla="*/ 151 h 173"/>
                    <a:gd name="T40" fmla="*/ 139 w 139"/>
                    <a:gd name="T41" fmla="*/ 132 h 173"/>
                    <a:gd name="T42" fmla="*/ 134 w 139"/>
                    <a:gd name="T43" fmla="*/ 111 h 173"/>
                    <a:gd name="T44" fmla="*/ 123 w 139"/>
                    <a:gd name="T45" fmla="*/ 82 h 173"/>
                    <a:gd name="T46" fmla="*/ 99 w 139"/>
                    <a:gd name="T47" fmla="*/ 46 h 173"/>
                    <a:gd name="T48" fmla="*/ 81 w 139"/>
                    <a:gd name="T49" fmla="*/ 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73">
                      <a:moveTo>
                        <a:pt x="81" y="25"/>
                      </a:moveTo>
                      <a:lnTo>
                        <a:pt x="74" y="15"/>
                      </a:lnTo>
                      <a:lnTo>
                        <a:pt x="60" y="5"/>
                      </a:lnTo>
                      <a:lnTo>
                        <a:pt x="36" y="0"/>
                      </a:lnTo>
                      <a:lnTo>
                        <a:pt x="22" y="2"/>
                      </a:lnTo>
                      <a:lnTo>
                        <a:pt x="13" y="12"/>
                      </a:lnTo>
                      <a:lnTo>
                        <a:pt x="4" y="25"/>
                      </a:lnTo>
                      <a:lnTo>
                        <a:pt x="0" y="46"/>
                      </a:lnTo>
                      <a:lnTo>
                        <a:pt x="1" y="58"/>
                      </a:lnTo>
                      <a:lnTo>
                        <a:pt x="3" y="74"/>
                      </a:lnTo>
                      <a:lnTo>
                        <a:pt x="9" y="97"/>
                      </a:lnTo>
                      <a:lnTo>
                        <a:pt x="20" y="116"/>
                      </a:lnTo>
                      <a:lnTo>
                        <a:pt x="31" y="133"/>
                      </a:lnTo>
                      <a:lnTo>
                        <a:pt x="44" y="147"/>
                      </a:lnTo>
                      <a:lnTo>
                        <a:pt x="58" y="160"/>
                      </a:lnTo>
                      <a:lnTo>
                        <a:pt x="76" y="167"/>
                      </a:lnTo>
                      <a:lnTo>
                        <a:pt x="97" y="173"/>
                      </a:lnTo>
                      <a:lnTo>
                        <a:pt x="114" y="173"/>
                      </a:lnTo>
                      <a:lnTo>
                        <a:pt x="130" y="164"/>
                      </a:lnTo>
                      <a:lnTo>
                        <a:pt x="137" y="151"/>
                      </a:lnTo>
                      <a:lnTo>
                        <a:pt x="139" y="132"/>
                      </a:lnTo>
                      <a:lnTo>
                        <a:pt x="134" y="111"/>
                      </a:lnTo>
                      <a:lnTo>
                        <a:pt x="123" y="82"/>
                      </a:lnTo>
                      <a:lnTo>
                        <a:pt x="99" y="46"/>
                      </a:lnTo>
                      <a:lnTo>
                        <a:pt x="81" y="25"/>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41" name="Freeform 231"/>
                <p:cNvSpPr>
                  <a:spLocks/>
                </p:cNvSpPr>
                <p:nvPr/>
              </p:nvSpPr>
              <p:spPr bwMode="auto">
                <a:xfrm>
                  <a:off x="2439" y="774"/>
                  <a:ext cx="25" cy="17"/>
                </a:xfrm>
                <a:custGeom>
                  <a:avLst/>
                  <a:gdLst>
                    <a:gd name="T0" fmla="*/ 13 w 171"/>
                    <a:gd name="T1" fmla="*/ 27 h 123"/>
                    <a:gd name="T2" fmla="*/ 120 w 171"/>
                    <a:gd name="T3" fmla="*/ 3 h 123"/>
                    <a:gd name="T4" fmla="*/ 146 w 171"/>
                    <a:gd name="T5" fmla="*/ 0 h 123"/>
                    <a:gd name="T6" fmla="*/ 164 w 171"/>
                    <a:gd name="T7" fmla="*/ 3 h 123"/>
                    <a:gd name="T8" fmla="*/ 169 w 171"/>
                    <a:gd name="T9" fmla="*/ 9 h 123"/>
                    <a:gd name="T10" fmla="*/ 171 w 171"/>
                    <a:gd name="T11" fmla="*/ 22 h 123"/>
                    <a:gd name="T12" fmla="*/ 164 w 171"/>
                    <a:gd name="T13" fmla="*/ 41 h 123"/>
                    <a:gd name="T14" fmla="*/ 64 w 171"/>
                    <a:gd name="T15" fmla="*/ 123 h 123"/>
                    <a:gd name="T16" fmla="*/ 50 w 171"/>
                    <a:gd name="T17" fmla="*/ 122 h 123"/>
                    <a:gd name="T18" fmla="*/ 34 w 171"/>
                    <a:gd name="T19" fmla="*/ 116 h 123"/>
                    <a:gd name="T20" fmla="*/ 22 w 171"/>
                    <a:gd name="T21" fmla="*/ 106 h 123"/>
                    <a:gd name="T22" fmla="*/ 8 w 171"/>
                    <a:gd name="T23" fmla="*/ 90 h 123"/>
                    <a:gd name="T24" fmla="*/ 1 w 171"/>
                    <a:gd name="T25" fmla="*/ 74 h 123"/>
                    <a:gd name="T26" fmla="*/ 0 w 171"/>
                    <a:gd name="T27" fmla="*/ 56 h 123"/>
                    <a:gd name="T28" fmla="*/ 5 w 171"/>
                    <a:gd name="T29" fmla="*/ 40 h 123"/>
                    <a:gd name="T30" fmla="*/ 13 w 171"/>
                    <a:gd name="T31"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23">
                      <a:moveTo>
                        <a:pt x="13" y="27"/>
                      </a:moveTo>
                      <a:lnTo>
                        <a:pt x="120" y="3"/>
                      </a:lnTo>
                      <a:lnTo>
                        <a:pt x="146" y="0"/>
                      </a:lnTo>
                      <a:lnTo>
                        <a:pt x="164" y="3"/>
                      </a:lnTo>
                      <a:lnTo>
                        <a:pt x="169" y="9"/>
                      </a:lnTo>
                      <a:lnTo>
                        <a:pt x="171" y="22"/>
                      </a:lnTo>
                      <a:lnTo>
                        <a:pt x="164" y="41"/>
                      </a:lnTo>
                      <a:lnTo>
                        <a:pt x="64" y="123"/>
                      </a:lnTo>
                      <a:lnTo>
                        <a:pt x="50" y="122"/>
                      </a:lnTo>
                      <a:lnTo>
                        <a:pt x="34" y="116"/>
                      </a:lnTo>
                      <a:lnTo>
                        <a:pt x="22" y="106"/>
                      </a:lnTo>
                      <a:lnTo>
                        <a:pt x="8" y="90"/>
                      </a:lnTo>
                      <a:lnTo>
                        <a:pt x="1" y="74"/>
                      </a:lnTo>
                      <a:lnTo>
                        <a:pt x="0" y="56"/>
                      </a:lnTo>
                      <a:lnTo>
                        <a:pt x="5" y="40"/>
                      </a:lnTo>
                      <a:lnTo>
                        <a:pt x="13" y="27"/>
                      </a:lnTo>
                      <a:close/>
                    </a:path>
                  </a:pathLst>
                </a:custGeom>
                <a:solidFill>
                  <a:srgbClr val="9F9FBF"/>
                </a:solidFill>
                <a:ln w="1588">
                  <a:solidFill>
                    <a:srgbClr val="000000"/>
                  </a:solidFill>
                  <a:prstDash val="solid"/>
                  <a:round/>
                  <a:headEnd/>
                  <a:tailEnd/>
                </a:ln>
              </p:spPr>
              <p:txBody>
                <a:bodyPr/>
                <a:lstStyle/>
                <a:p>
                  <a:endParaRPr lang="zh-CN" altLang="en-US" sz="1600">
                    <a:latin typeface="+mj-ea"/>
                    <a:ea typeface="+mj-ea"/>
                  </a:endParaRPr>
                </a:p>
              </p:txBody>
            </p:sp>
            <p:sp>
              <p:nvSpPr>
                <p:cNvPr id="42" name="Freeform 232"/>
                <p:cNvSpPr>
                  <a:spLocks/>
                </p:cNvSpPr>
                <p:nvPr/>
              </p:nvSpPr>
              <p:spPr bwMode="auto">
                <a:xfrm>
                  <a:off x="2421" y="782"/>
                  <a:ext cx="10" cy="18"/>
                </a:xfrm>
                <a:custGeom>
                  <a:avLst/>
                  <a:gdLst>
                    <a:gd name="T0" fmla="*/ 4 w 73"/>
                    <a:gd name="T1" fmla="*/ 0 h 124"/>
                    <a:gd name="T2" fmla="*/ 0 w 73"/>
                    <a:gd name="T3" fmla="*/ 20 h 124"/>
                    <a:gd name="T4" fmla="*/ 0 w 73"/>
                    <a:gd name="T5" fmla="*/ 37 h 124"/>
                    <a:gd name="T6" fmla="*/ 5 w 73"/>
                    <a:gd name="T7" fmla="*/ 60 h 124"/>
                    <a:gd name="T8" fmla="*/ 11 w 73"/>
                    <a:gd name="T9" fmla="*/ 78 h 124"/>
                    <a:gd name="T10" fmla="*/ 26 w 73"/>
                    <a:gd name="T11" fmla="*/ 96 h 124"/>
                    <a:gd name="T12" fmla="*/ 40 w 73"/>
                    <a:gd name="T13" fmla="*/ 108 h 124"/>
                    <a:gd name="T14" fmla="*/ 51 w 73"/>
                    <a:gd name="T15" fmla="*/ 114 h 124"/>
                    <a:gd name="T16" fmla="*/ 61 w 73"/>
                    <a:gd name="T17" fmla="*/ 118 h 124"/>
                    <a:gd name="T18" fmla="*/ 73 w 73"/>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4">
                      <a:moveTo>
                        <a:pt x="4" y="0"/>
                      </a:moveTo>
                      <a:lnTo>
                        <a:pt x="0" y="20"/>
                      </a:lnTo>
                      <a:lnTo>
                        <a:pt x="0" y="37"/>
                      </a:lnTo>
                      <a:lnTo>
                        <a:pt x="5" y="60"/>
                      </a:lnTo>
                      <a:lnTo>
                        <a:pt x="11" y="78"/>
                      </a:lnTo>
                      <a:lnTo>
                        <a:pt x="26" y="96"/>
                      </a:lnTo>
                      <a:lnTo>
                        <a:pt x="40" y="108"/>
                      </a:lnTo>
                      <a:lnTo>
                        <a:pt x="51" y="114"/>
                      </a:lnTo>
                      <a:lnTo>
                        <a:pt x="61" y="118"/>
                      </a:lnTo>
                      <a:lnTo>
                        <a:pt x="73"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43" name="Freeform 233"/>
                <p:cNvSpPr>
                  <a:spLocks/>
                </p:cNvSpPr>
                <p:nvPr/>
              </p:nvSpPr>
              <p:spPr bwMode="auto">
                <a:xfrm>
                  <a:off x="2427" y="780"/>
                  <a:ext cx="11" cy="18"/>
                </a:xfrm>
                <a:custGeom>
                  <a:avLst/>
                  <a:gdLst>
                    <a:gd name="T0" fmla="*/ 5 w 74"/>
                    <a:gd name="T1" fmla="*/ 0 h 124"/>
                    <a:gd name="T2" fmla="*/ 0 w 74"/>
                    <a:gd name="T3" fmla="*/ 20 h 124"/>
                    <a:gd name="T4" fmla="*/ 0 w 74"/>
                    <a:gd name="T5" fmla="*/ 38 h 124"/>
                    <a:gd name="T6" fmla="*/ 6 w 74"/>
                    <a:gd name="T7" fmla="*/ 60 h 124"/>
                    <a:gd name="T8" fmla="*/ 12 w 74"/>
                    <a:gd name="T9" fmla="*/ 79 h 124"/>
                    <a:gd name="T10" fmla="*/ 27 w 74"/>
                    <a:gd name="T11" fmla="*/ 95 h 124"/>
                    <a:gd name="T12" fmla="*/ 41 w 74"/>
                    <a:gd name="T13" fmla="*/ 108 h 124"/>
                    <a:gd name="T14" fmla="*/ 51 w 74"/>
                    <a:gd name="T15" fmla="*/ 114 h 124"/>
                    <a:gd name="T16" fmla="*/ 62 w 74"/>
                    <a:gd name="T17" fmla="*/ 119 h 124"/>
                    <a:gd name="T18" fmla="*/ 74 w 7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24">
                      <a:moveTo>
                        <a:pt x="5" y="0"/>
                      </a:moveTo>
                      <a:lnTo>
                        <a:pt x="0" y="20"/>
                      </a:lnTo>
                      <a:lnTo>
                        <a:pt x="0" y="38"/>
                      </a:lnTo>
                      <a:lnTo>
                        <a:pt x="6" y="60"/>
                      </a:lnTo>
                      <a:lnTo>
                        <a:pt x="12" y="79"/>
                      </a:lnTo>
                      <a:lnTo>
                        <a:pt x="27" y="95"/>
                      </a:lnTo>
                      <a:lnTo>
                        <a:pt x="41" y="108"/>
                      </a:lnTo>
                      <a:lnTo>
                        <a:pt x="51" y="114"/>
                      </a:lnTo>
                      <a:lnTo>
                        <a:pt x="62" y="119"/>
                      </a:lnTo>
                      <a:lnTo>
                        <a:pt x="74"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grpSp>
        </p:grpSp>
      </p:grpSp>
      <p:sp>
        <p:nvSpPr>
          <p:cNvPr id="86" name="Line 234"/>
          <p:cNvSpPr>
            <a:spLocks noChangeShapeType="1"/>
          </p:cNvSpPr>
          <p:nvPr/>
        </p:nvSpPr>
        <p:spPr bwMode="auto">
          <a:xfrm>
            <a:off x="4500563" y="25638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87" name="Picture 2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8" name="Picture 2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9" name="Freeform 237"/>
          <p:cNvSpPr>
            <a:spLocks/>
          </p:cNvSpPr>
          <p:nvPr/>
        </p:nvSpPr>
        <p:spPr bwMode="auto">
          <a:xfrm>
            <a:off x="4932363" y="22764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Freeform 238"/>
          <p:cNvSpPr>
            <a:spLocks/>
          </p:cNvSpPr>
          <p:nvPr/>
        </p:nvSpPr>
        <p:spPr bwMode="auto">
          <a:xfrm>
            <a:off x="6084888" y="2276475"/>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1" name="Freeform 239"/>
          <p:cNvSpPr>
            <a:spLocks/>
          </p:cNvSpPr>
          <p:nvPr/>
        </p:nvSpPr>
        <p:spPr bwMode="auto">
          <a:xfrm>
            <a:off x="5508625" y="22764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2" name="Picture 2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3" name="Line 241"/>
          <p:cNvSpPr>
            <a:spLocks noChangeShapeType="1"/>
          </p:cNvSpPr>
          <p:nvPr/>
        </p:nvSpPr>
        <p:spPr bwMode="auto">
          <a:xfrm>
            <a:off x="4500563" y="3355975"/>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4" name="Picture 2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5" name="Picture 2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6" name="Freeform 244"/>
          <p:cNvSpPr>
            <a:spLocks/>
          </p:cNvSpPr>
          <p:nvPr/>
        </p:nvSpPr>
        <p:spPr bwMode="auto">
          <a:xfrm>
            <a:off x="4932363" y="3068638"/>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7" name="Freeform 245"/>
          <p:cNvSpPr>
            <a:spLocks/>
          </p:cNvSpPr>
          <p:nvPr/>
        </p:nvSpPr>
        <p:spPr bwMode="auto">
          <a:xfrm>
            <a:off x="6084888" y="3068638"/>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8" name="Freeform 246"/>
          <p:cNvSpPr>
            <a:spLocks/>
          </p:cNvSpPr>
          <p:nvPr/>
        </p:nvSpPr>
        <p:spPr bwMode="auto">
          <a:xfrm>
            <a:off x="5508625" y="3068638"/>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9" name="Picture 2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00" name="Picture 24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25"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01" name="Freeform 249"/>
          <p:cNvSpPr>
            <a:spLocks/>
          </p:cNvSpPr>
          <p:nvPr/>
        </p:nvSpPr>
        <p:spPr bwMode="auto">
          <a:xfrm>
            <a:off x="7265988" y="3067050"/>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2" name="AutoShape 250"/>
          <p:cNvSpPr>
            <a:spLocks noChangeArrowheads="1"/>
          </p:cNvSpPr>
          <p:nvPr/>
        </p:nvSpPr>
        <p:spPr bwMode="auto">
          <a:xfrm>
            <a:off x="2555875" y="3140075"/>
            <a:ext cx="411163" cy="388938"/>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3" name="AutoShape 251"/>
          <p:cNvSpPr>
            <a:spLocks noChangeArrowheads="1"/>
          </p:cNvSpPr>
          <p:nvPr/>
        </p:nvSpPr>
        <p:spPr bwMode="auto">
          <a:xfrm>
            <a:off x="2052638" y="3859213"/>
            <a:ext cx="411162"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4" name="AutoShape 252"/>
          <p:cNvSpPr>
            <a:spLocks noChangeArrowheads="1"/>
          </p:cNvSpPr>
          <p:nvPr/>
        </p:nvSpPr>
        <p:spPr bwMode="auto">
          <a:xfrm>
            <a:off x="2124075" y="2274888"/>
            <a:ext cx="411163"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5" name="Text Box 253"/>
          <p:cNvSpPr txBox="1">
            <a:spLocks noChangeArrowheads="1"/>
          </p:cNvSpPr>
          <p:nvPr/>
        </p:nvSpPr>
        <p:spPr bwMode="auto">
          <a:xfrm>
            <a:off x="973138" y="2060575"/>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高带宽光纤</a:t>
            </a:r>
          </a:p>
        </p:txBody>
      </p:sp>
      <p:sp>
        <p:nvSpPr>
          <p:cNvPr id="106" name="Line 254"/>
          <p:cNvSpPr>
            <a:spLocks noChangeShapeType="1"/>
          </p:cNvSpPr>
          <p:nvPr/>
        </p:nvSpPr>
        <p:spPr bwMode="auto">
          <a:xfrm>
            <a:off x="3276600" y="2563813"/>
            <a:ext cx="323850" cy="342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7" name="Line 255"/>
          <p:cNvSpPr>
            <a:spLocks noChangeShapeType="1"/>
          </p:cNvSpPr>
          <p:nvPr/>
        </p:nvSpPr>
        <p:spPr bwMode="auto">
          <a:xfrm>
            <a:off x="1620838" y="4724400"/>
            <a:ext cx="2663825"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8" name="Line 256"/>
          <p:cNvSpPr>
            <a:spLocks noChangeShapeType="1"/>
          </p:cNvSpPr>
          <p:nvPr/>
        </p:nvSpPr>
        <p:spPr bwMode="auto">
          <a:xfrm>
            <a:off x="4284663" y="4724400"/>
            <a:ext cx="381635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Text Box 257"/>
          <p:cNvSpPr txBox="1">
            <a:spLocks noChangeArrowheads="1"/>
          </p:cNvSpPr>
          <p:nvPr/>
        </p:nvSpPr>
        <p:spPr bwMode="auto">
          <a:xfrm>
            <a:off x="5724525" y="4364038"/>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10" name="Text Box 258"/>
          <p:cNvSpPr txBox="1">
            <a:spLocks noChangeArrowheads="1"/>
          </p:cNvSpPr>
          <p:nvPr/>
        </p:nvSpPr>
        <p:spPr bwMode="auto">
          <a:xfrm>
            <a:off x="2700338" y="436403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111" name="Line 259"/>
          <p:cNvSpPr>
            <a:spLocks noChangeShapeType="1"/>
          </p:cNvSpPr>
          <p:nvPr/>
        </p:nvSpPr>
        <p:spPr bwMode="auto">
          <a:xfrm>
            <a:off x="4284663" y="45799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2696020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112" name="Line 16"/>
          <p:cNvSpPr>
            <a:spLocks noChangeShapeType="1"/>
          </p:cNvSpPr>
          <p:nvPr/>
        </p:nvSpPr>
        <p:spPr bwMode="auto">
          <a:xfrm>
            <a:off x="2222500" y="2220390"/>
            <a:ext cx="49276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3" name="Text Box 17"/>
          <p:cNvSpPr txBox="1">
            <a:spLocks noChangeArrowheads="1"/>
          </p:cNvSpPr>
          <p:nvPr/>
        </p:nvSpPr>
        <p:spPr bwMode="auto">
          <a:xfrm>
            <a:off x="3840163" y="169175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下行信道</a:t>
            </a:r>
          </a:p>
        </p:txBody>
      </p:sp>
      <p:sp>
        <p:nvSpPr>
          <p:cNvPr id="114" name="Rectangle 18"/>
          <p:cNvSpPr>
            <a:spLocks noChangeArrowheads="1"/>
          </p:cNvSpPr>
          <p:nvPr/>
        </p:nvSpPr>
        <p:spPr bwMode="auto">
          <a:xfrm>
            <a:off x="1001713" y="2472803"/>
            <a:ext cx="804862"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5" name="Text Box 19"/>
          <p:cNvSpPr txBox="1">
            <a:spLocks noChangeArrowheads="1"/>
          </p:cNvSpPr>
          <p:nvPr/>
        </p:nvSpPr>
        <p:spPr bwMode="auto">
          <a:xfrm>
            <a:off x="1001713" y="2696640"/>
            <a:ext cx="5950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上行</a:t>
            </a:r>
          </a:p>
          <a:p>
            <a:pPr algn="ctr">
              <a:lnSpc>
                <a:spcPct val="90000"/>
              </a:lnSpc>
            </a:pPr>
            <a:r>
              <a:rPr kumimoji="1" lang="zh-CN" altLang="en-US" sz="1600">
                <a:latin typeface="+mj-ea"/>
                <a:ea typeface="+mj-ea"/>
              </a:rPr>
              <a:t>信道</a:t>
            </a:r>
          </a:p>
        </p:txBody>
      </p:sp>
      <p:sp>
        <p:nvSpPr>
          <p:cNvPr id="116" name="Text Box 20"/>
          <p:cNvSpPr txBox="1">
            <a:spLocks noChangeArrowheads="1"/>
          </p:cNvSpPr>
          <p:nvPr/>
        </p:nvSpPr>
        <p:spPr bwMode="auto">
          <a:xfrm>
            <a:off x="827584" y="3636440"/>
            <a:ext cx="66271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5       </a:t>
            </a:r>
            <a:r>
              <a:rPr kumimoji="1" lang="en-US" altLang="zh-CN" sz="1600" dirty="0" smtClean="0">
                <a:latin typeface="+mj-ea"/>
                <a:ea typeface="+mj-ea"/>
              </a:rPr>
              <a:t>    65   87                                                                          1000</a:t>
            </a:r>
            <a:endParaRPr kumimoji="1" lang="en-US" altLang="zh-CN" sz="1600" dirty="0">
              <a:latin typeface="+mj-ea"/>
              <a:ea typeface="+mj-ea"/>
            </a:endParaRPr>
          </a:p>
        </p:txBody>
      </p:sp>
      <p:sp>
        <p:nvSpPr>
          <p:cNvPr id="117" name="Rectangle 21"/>
          <p:cNvSpPr>
            <a:spLocks noChangeArrowheads="1"/>
          </p:cNvSpPr>
          <p:nvPr/>
        </p:nvSpPr>
        <p:spPr bwMode="auto">
          <a:xfrm>
            <a:off x="2209800" y="2472803"/>
            <a:ext cx="4879975"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8" name="Text Box 22"/>
          <p:cNvSpPr txBox="1">
            <a:spLocks noChangeArrowheads="1"/>
          </p:cNvSpPr>
          <p:nvPr/>
        </p:nvSpPr>
        <p:spPr bwMode="auto">
          <a:xfrm>
            <a:off x="2771800" y="2904603"/>
            <a:ext cx="3672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调频广播、模拟和数字电视、数据业务</a:t>
            </a:r>
          </a:p>
        </p:txBody>
      </p:sp>
      <p:sp>
        <p:nvSpPr>
          <p:cNvPr id="119" name="Text Box 23"/>
          <p:cNvSpPr txBox="1">
            <a:spLocks noChangeArrowheads="1"/>
          </p:cNvSpPr>
          <p:nvPr/>
        </p:nvSpPr>
        <p:spPr bwMode="auto">
          <a:xfrm>
            <a:off x="7427913" y="3204640"/>
            <a:ext cx="1192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频率</a:t>
            </a:r>
            <a:r>
              <a:rPr kumimoji="1" lang="en-US" altLang="zh-CN" sz="1600">
                <a:latin typeface="+mj-ea"/>
                <a:ea typeface="+mj-ea"/>
              </a:rPr>
              <a:t>(MHz)</a:t>
            </a:r>
          </a:p>
        </p:txBody>
      </p:sp>
      <p:sp>
        <p:nvSpPr>
          <p:cNvPr id="120" name="Line 24"/>
          <p:cNvSpPr>
            <a:spLocks noChangeShapeType="1"/>
          </p:cNvSpPr>
          <p:nvPr/>
        </p:nvSpPr>
        <p:spPr bwMode="auto">
          <a:xfrm>
            <a:off x="600075" y="3668190"/>
            <a:ext cx="7443788"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Tree>
    <p:extLst>
      <p:ext uri="{BB962C8B-B14F-4D97-AF65-F5344CB8AC3E}">
        <p14:creationId xmlns:p14="http://schemas.microsoft.com/office/powerpoint/2010/main" val="1636211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HFC</a:t>
            </a:r>
            <a:r>
              <a:rPr lang="zh-CN" altLang="en-US" dirty="0" smtClean="0"/>
              <a:t>中，每个家庭都要安装一个用户接口盒。</a:t>
            </a:r>
            <a:endParaRPr lang="en-US" altLang="zh-CN" dirty="0" smtClean="0"/>
          </a:p>
          <a:p>
            <a:r>
              <a:rPr lang="zh-CN" altLang="en-US" dirty="0"/>
              <a:t>用户接口</a:t>
            </a:r>
            <a:r>
              <a:rPr lang="zh-CN" altLang="en-US" dirty="0" smtClean="0"/>
              <a:t>盒</a:t>
            </a:r>
            <a:r>
              <a:rPr lang="en-US" altLang="zh-CN" dirty="0" smtClean="0"/>
              <a:t>UIB(User </a:t>
            </a:r>
            <a:r>
              <a:rPr lang="en-US" altLang="zh-CN" dirty="0"/>
              <a:t>Interface Box)</a:t>
            </a:r>
            <a:r>
              <a:rPr lang="zh-CN" altLang="en-US" dirty="0"/>
              <a:t>要提供三种连接，即：</a:t>
            </a:r>
          </a:p>
          <a:p>
            <a:pPr lvl="1"/>
            <a:r>
              <a:rPr lang="zh-CN" altLang="en-US" dirty="0"/>
              <a:t>使用同轴电缆连接到机顶盒</a:t>
            </a:r>
            <a:r>
              <a:rPr lang="en-US" altLang="zh-CN" dirty="0"/>
              <a:t>(set-top box)</a:t>
            </a:r>
            <a:r>
              <a:rPr lang="zh-CN" altLang="en-US" dirty="0"/>
              <a:t>，然后再连接到用户的电视机。</a:t>
            </a:r>
          </a:p>
          <a:p>
            <a:pPr lvl="1"/>
            <a:r>
              <a:rPr lang="zh-CN" altLang="en-US" dirty="0"/>
              <a:t>使用双绞线连接到用户的电话机。</a:t>
            </a:r>
          </a:p>
          <a:p>
            <a:pPr lvl="1"/>
            <a:r>
              <a:rPr lang="zh-CN" altLang="en-US" dirty="0"/>
              <a:t>使用电缆调制解调器连接到用户的计算机</a:t>
            </a:r>
            <a:r>
              <a:rPr lang="zh-CN" altLang="en-US" dirty="0" smtClean="0"/>
              <a:t>。</a:t>
            </a:r>
            <a:endParaRPr lang="en-US" altLang="zh-CN" dirty="0" smtClean="0"/>
          </a:p>
          <a:p>
            <a:pPr lvl="1"/>
            <a:r>
              <a:rPr lang="zh-CN" altLang="en-US" dirty="0"/>
              <a:t>电缆调制解调器是</a:t>
            </a:r>
            <a:r>
              <a:rPr lang="zh-CN" altLang="en-US" dirty="0" smtClean="0"/>
              <a:t>为</a:t>
            </a:r>
            <a:r>
              <a:rPr lang="en-US" altLang="zh-CN" dirty="0" smtClean="0"/>
              <a:t>HFC</a:t>
            </a:r>
            <a:r>
              <a:rPr lang="zh-CN" altLang="en-US" dirty="0" smtClean="0"/>
              <a:t>网</a:t>
            </a:r>
            <a:r>
              <a:rPr lang="zh-CN" altLang="en-US" dirty="0"/>
              <a:t>而使用的调制解调器</a:t>
            </a:r>
            <a:r>
              <a:rPr lang="zh-CN" altLang="en-US" dirty="0" smtClean="0"/>
              <a:t>。其工作比</a:t>
            </a:r>
            <a:r>
              <a:rPr lang="en-US" altLang="zh-CN" dirty="0" smtClean="0"/>
              <a:t>ADSL</a:t>
            </a:r>
            <a:r>
              <a:rPr lang="zh-CN" altLang="en-US" dirty="0" smtClean="0"/>
              <a:t>调制解调器</a:t>
            </a:r>
            <a:r>
              <a:rPr lang="zh-CN" altLang="en-US" dirty="0"/>
              <a:t>要复杂得多，并且不是成对使用，而是只安装在用户端</a:t>
            </a:r>
            <a:r>
              <a:rPr lang="zh-CN" altLang="en-US" dirty="0" smtClean="0"/>
              <a:t>。</a:t>
            </a:r>
            <a:endParaRPr lang="en-US" altLang="zh-CN" dirty="0" smtClean="0"/>
          </a:p>
          <a:p>
            <a:r>
              <a:rPr lang="zh-CN" altLang="en-US" dirty="0" smtClean="0"/>
              <a:t>虽然</a:t>
            </a:r>
            <a:r>
              <a:rPr lang="en-US" altLang="zh-CN" dirty="0" smtClean="0"/>
              <a:t>HFC</a:t>
            </a:r>
            <a:r>
              <a:rPr lang="zh-CN" altLang="en-US" dirty="0" smtClean="0"/>
              <a:t>的调制解调器速度更快，但是由于</a:t>
            </a:r>
            <a:r>
              <a:rPr lang="en-US" altLang="zh-CN" dirty="0" smtClean="0"/>
              <a:t>HFC</a:t>
            </a:r>
            <a:r>
              <a:rPr lang="zh-CN" altLang="en-US" dirty="0" smtClean="0"/>
              <a:t>是共享带宽，因此在实际使用中速度是不确定的。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37223584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a:t>FTTx</a:t>
            </a:r>
            <a:r>
              <a:rPr lang="zh-CN" altLang="en-US" dirty="0"/>
              <a:t>（光纤到</a:t>
            </a:r>
            <a:r>
              <a:rPr lang="en-US" altLang="zh-CN" dirty="0"/>
              <a:t>……</a:t>
            </a:r>
            <a:r>
              <a:rPr lang="zh-CN" altLang="en-US" dirty="0"/>
              <a:t>）也是一种实现宽带居民接入网的方案。这里字母 </a:t>
            </a:r>
            <a:r>
              <a:rPr lang="en-US" altLang="zh-CN" dirty="0"/>
              <a:t>x </a:t>
            </a:r>
            <a:r>
              <a:rPr lang="zh-CN" altLang="en-US" dirty="0"/>
              <a:t>可代表不同意思。例如：</a:t>
            </a:r>
          </a:p>
          <a:p>
            <a:pPr lvl="1"/>
            <a:r>
              <a:rPr lang="zh-CN" altLang="en-US" dirty="0">
                <a:solidFill>
                  <a:srgbClr val="FF0000"/>
                </a:solidFill>
              </a:rPr>
              <a:t>光纤到</a:t>
            </a:r>
            <a:r>
              <a:rPr lang="zh-CN" altLang="en-US" dirty="0" smtClean="0">
                <a:solidFill>
                  <a:srgbClr val="FF0000"/>
                </a:solidFill>
              </a:rPr>
              <a:t>户</a:t>
            </a:r>
            <a:r>
              <a:rPr lang="en-US" altLang="zh-CN" dirty="0" smtClean="0">
                <a:solidFill>
                  <a:srgbClr val="FF0000"/>
                </a:solidFill>
              </a:rPr>
              <a:t>FTTH(Fiber </a:t>
            </a:r>
            <a:r>
              <a:rPr lang="en-US" altLang="zh-CN" dirty="0">
                <a:solidFill>
                  <a:srgbClr val="FF0000"/>
                </a:solidFill>
              </a:rPr>
              <a:t>To The Home)</a:t>
            </a:r>
            <a:r>
              <a:rPr lang="zh-CN" altLang="en-US" dirty="0"/>
              <a:t>：光纤一直铺设到用户家庭可能是居民接入网最后的解决方法。</a:t>
            </a:r>
          </a:p>
          <a:p>
            <a:pPr lvl="1"/>
            <a:r>
              <a:rPr lang="zh-CN" altLang="en-US" dirty="0">
                <a:solidFill>
                  <a:srgbClr val="FF0000"/>
                </a:solidFill>
              </a:rPr>
              <a:t>光纤到</a:t>
            </a:r>
            <a:r>
              <a:rPr lang="zh-CN" altLang="en-US" dirty="0" smtClean="0">
                <a:solidFill>
                  <a:srgbClr val="FF0000"/>
                </a:solidFill>
              </a:rPr>
              <a:t>大楼</a:t>
            </a:r>
            <a:r>
              <a:rPr lang="en-US" altLang="zh-CN" dirty="0" smtClean="0">
                <a:solidFill>
                  <a:srgbClr val="FF0000"/>
                </a:solidFill>
              </a:rPr>
              <a:t>FTTB(Fiber </a:t>
            </a:r>
            <a:r>
              <a:rPr lang="en-US" altLang="zh-CN" dirty="0">
                <a:solidFill>
                  <a:srgbClr val="FF0000"/>
                </a:solidFill>
              </a:rPr>
              <a:t>To The Building)</a:t>
            </a:r>
            <a:r>
              <a:rPr lang="zh-CN" altLang="en-US" dirty="0"/>
              <a:t>：光纤进入大楼后就转换为电信号，然后用电缆或双绞线分配到各用户。</a:t>
            </a:r>
          </a:p>
          <a:p>
            <a:pPr lvl="1"/>
            <a:r>
              <a:rPr lang="zh-CN" altLang="en-US" dirty="0">
                <a:solidFill>
                  <a:srgbClr val="FF0000"/>
                </a:solidFill>
              </a:rPr>
              <a:t>光纤到</a:t>
            </a:r>
            <a:r>
              <a:rPr lang="zh-CN" altLang="en-US" dirty="0" smtClean="0">
                <a:solidFill>
                  <a:srgbClr val="FF0000"/>
                </a:solidFill>
              </a:rPr>
              <a:t>路边</a:t>
            </a:r>
            <a:r>
              <a:rPr lang="en-US" altLang="zh-CN" dirty="0" smtClean="0">
                <a:solidFill>
                  <a:srgbClr val="FF0000"/>
                </a:solidFill>
              </a:rPr>
              <a:t>FTTC(Fiber </a:t>
            </a:r>
            <a:r>
              <a:rPr lang="en-US" altLang="zh-CN" dirty="0">
                <a:solidFill>
                  <a:srgbClr val="FF0000"/>
                </a:solidFill>
              </a:rPr>
              <a:t>To The Curb)</a:t>
            </a:r>
            <a:r>
              <a:rPr lang="zh-CN" altLang="en-US" dirty="0" smtClean="0"/>
              <a:t>：光纤放置到路边机箱，从</a:t>
            </a:r>
            <a:r>
              <a:rPr lang="zh-CN" altLang="en-US" dirty="0"/>
              <a:t>路边到各用户可使用星形结构双绞线作为传输媒体</a:t>
            </a:r>
            <a:r>
              <a:rPr lang="zh-CN" altLang="en-US" dirty="0" smtClean="0"/>
              <a:t>。</a:t>
            </a:r>
            <a:endParaRPr lang="en-US" altLang="zh-CN" dirty="0" smtClean="0"/>
          </a:p>
          <a:p>
            <a:pPr lvl="1"/>
            <a:r>
              <a:rPr lang="zh-CN" altLang="en-US" dirty="0" smtClean="0">
                <a:solidFill>
                  <a:srgbClr val="FF0000"/>
                </a:solidFill>
              </a:rPr>
              <a:t>光纤到小区</a:t>
            </a:r>
            <a:r>
              <a:rPr lang="en-US" altLang="zh-CN" dirty="0" smtClean="0">
                <a:solidFill>
                  <a:srgbClr val="FF0000"/>
                </a:solidFill>
              </a:rPr>
              <a:t>FTTZ(Fiber To The Zone)</a:t>
            </a:r>
            <a:r>
              <a:rPr lang="zh-CN" altLang="en-US" dirty="0" smtClean="0"/>
              <a:t>：光纤接入小区，从小区到各用户使用电缆或双绞线作为传输媒体。</a:t>
            </a:r>
            <a:endParaRPr lang="en-US" altLang="zh-CN" dirty="0" smtClean="0"/>
          </a:p>
          <a:p>
            <a:pPr lvl="1"/>
            <a:r>
              <a:rPr lang="en-US" altLang="zh-CN" dirty="0" smtClean="0"/>
              <a:t>…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132808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smtClean="0"/>
              <a:t>FTTx</a:t>
            </a:r>
            <a:r>
              <a:rPr lang="zh-CN" altLang="en-US" dirty="0"/>
              <a:t>技术主要用于接入网络光纤化，范围从区域电信机房的局端设备到用户</a:t>
            </a:r>
            <a:r>
              <a:rPr lang="zh-CN" altLang="en-US" dirty="0" smtClean="0"/>
              <a:t>终端设备。</a:t>
            </a:r>
            <a:endParaRPr lang="en-US" altLang="zh-CN" dirty="0" smtClean="0"/>
          </a:p>
          <a:p>
            <a:pPr lvl="1"/>
            <a:r>
              <a:rPr lang="zh-CN" altLang="en-US" dirty="0" smtClean="0"/>
              <a:t>局</a:t>
            </a:r>
            <a:r>
              <a:rPr lang="zh-CN" altLang="en-US" dirty="0"/>
              <a:t>端设备为光线路终端（</a:t>
            </a:r>
            <a:r>
              <a:rPr lang="en-US" altLang="zh-CN" dirty="0"/>
              <a:t>Optical Line Terminal; OLT</a:t>
            </a:r>
            <a:r>
              <a:rPr lang="zh-CN" altLang="en-US" dirty="0" smtClean="0"/>
              <a:t>）。</a:t>
            </a:r>
            <a:endParaRPr lang="en-US" altLang="zh-CN" dirty="0" smtClean="0"/>
          </a:p>
          <a:p>
            <a:pPr lvl="1"/>
            <a:r>
              <a:rPr lang="zh-CN" altLang="en-US" dirty="0" smtClean="0"/>
              <a:t>用户</a:t>
            </a:r>
            <a:r>
              <a:rPr lang="zh-CN" altLang="en-US" dirty="0"/>
              <a:t>端设备为光网络单元</a:t>
            </a:r>
            <a:r>
              <a:rPr lang="en-US" altLang="zh-CN" dirty="0"/>
              <a:t>(Optical Network Unit; ONU</a:t>
            </a:r>
            <a:r>
              <a:rPr lang="zh-CN" altLang="en-US" dirty="0" smtClean="0"/>
              <a:t>），或光</a:t>
            </a:r>
            <a:r>
              <a:rPr lang="zh-CN" altLang="en-US" dirty="0"/>
              <a:t>网络终端（</a:t>
            </a:r>
            <a:r>
              <a:rPr lang="en-US" altLang="zh-CN" dirty="0"/>
              <a:t>Optical Network Terminal; ONT</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745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solidFill>
                  <a:srgbClr val="FF0000"/>
                </a:solidFill>
              </a:rPr>
              <a:t>源系统，又称为发送端、发送方；</a:t>
            </a:r>
            <a:endParaRPr lang="en-US" altLang="zh-CN" dirty="0" smtClean="0">
              <a:solidFill>
                <a:srgbClr val="FF0000"/>
              </a:solidFill>
            </a:endParaRPr>
          </a:p>
          <a:p>
            <a:pPr marL="405217" lvl="1" indent="0">
              <a:buNone/>
            </a:pPr>
            <a:r>
              <a:rPr lang="zh-CN" altLang="en-US" dirty="0" smtClean="0"/>
              <a:t>源系统一般包括两个部分：源点（</a:t>
            </a:r>
            <a:r>
              <a:rPr lang="en-US" altLang="zh-CN" dirty="0" smtClean="0"/>
              <a:t>Source</a:t>
            </a:r>
            <a:r>
              <a:rPr lang="zh-CN" altLang="en-US" dirty="0" smtClean="0"/>
              <a:t>）和发送器。源点设备产生要传输的数据。发送器将源点生成的数字比特流在传输系统中进行传输。典型的发送器就是调制器。</a:t>
            </a:r>
            <a:endParaRPr lang="en-US" altLang="zh-CN" dirty="0" smtClean="0"/>
          </a:p>
          <a:p>
            <a:pPr lvl="1"/>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680658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17410" name="Picture 2" descr="http://www.compton.com.cn/manage/ckfinder/userfiles/images/1%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92413"/>
            <a:ext cx="6455024" cy="391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904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33794" name="Picture 2" descr="http://www.ttm.com.cn/UpLoadFile/2011/5/9/20115940492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3324"/>
            <a:ext cx="7920880" cy="3901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92351" y="5190311"/>
            <a:ext cx="5240089" cy="276999"/>
          </a:xfrm>
          <a:prstGeom prst="rect">
            <a:avLst/>
          </a:prstGeom>
          <a:noFill/>
        </p:spPr>
        <p:txBody>
          <a:bodyPr wrap="none" rtlCol="0">
            <a:spAutoFit/>
          </a:bodyPr>
          <a:lstStyle/>
          <a:p>
            <a:pPr algn="r"/>
            <a:r>
              <a:rPr lang="en-US" altLang="zh-CN" sz="1200" dirty="0">
                <a:latin typeface="MS Reference Sans Serif" panose="020B0604030504040204" pitchFamily="34" charset="0"/>
              </a:rPr>
              <a:t>http://www.ttm.com.cn/article/article.asp?id=142276&amp;bid=8294</a:t>
            </a:r>
            <a:endParaRPr lang="zh-CN" altLang="en-US" sz="1200" dirty="0">
              <a:latin typeface="MS Reference Sans Serif" panose="020B0604030504040204" pitchFamily="34" charset="0"/>
            </a:endParaRPr>
          </a:p>
        </p:txBody>
      </p:sp>
    </p:spTree>
    <p:extLst>
      <p:ext uri="{BB962C8B-B14F-4D97-AF65-F5344CB8AC3E}">
        <p14:creationId xmlns:p14="http://schemas.microsoft.com/office/powerpoint/2010/main" val="2708042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6658</Words>
  <Application>Microsoft Office PowerPoint</Application>
  <PresentationFormat>全屏显示(16:10)</PresentationFormat>
  <Paragraphs>1182</Paragraphs>
  <Slides>92</Slides>
  <Notes>1</Notes>
  <HiddenSlides>0</HiddenSlides>
  <MMClips>0</MMClips>
  <ScaleCrop>false</ScaleCrop>
  <HeadingPairs>
    <vt:vector size="4" baseType="variant">
      <vt:variant>
        <vt:lpstr>主题</vt:lpstr>
      </vt:variant>
      <vt:variant>
        <vt:i4>1</vt:i4>
      </vt:variant>
      <vt:variant>
        <vt:lpstr>幻灯片标题</vt:lpstr>
      </vt:variant>
      <vt:variant>
        <vt:i4>92</vt:i4>
      </vt:variant>
    </vt:vector>
  </HeadingPairs>
  <TitlesOfParts>
    <vt:vector size="93" baseType="lpstr">
      <vt:lpstr>Presentation</vt:lpstr>
      <vt:lpstr>计算机网络</vt:lpstr>
      <vt:lpstr>本章教学计划</vt:lpstr>
      <vt:lpstr>1.物理层的基本概念</vt:lpstr>
      <vt:lpstr>1.物理层的基本概念</vt:lpstr>
      <vt:lpstr>1.物理层的基本概念</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3.传输媒体</vt:lpstr>
      <vt:lpstr>3.传输媒体</vt:lpstr>
      <vt:lpstr>3.传输媒体</vt:lpstr>
      <vt:lpstr>PowerPoint 演示文稿</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5.数字传输系统</vt:lpstr>
      <vt:lpstr>5.数字传输系统</vt:lpstr>
      <vt:lpstr>5.数字传输系统</vt:lpstr>
      <vt:lpstr>5.数字传输系统</vt:lpstr>
      <vt:lpstr>5.数字传输系统</vt:lpstr>
      <vt:lpstr>5.数字传输系统</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Thanks</vt:lpstr>
    </vt:vector>
  </TitlesOfParts>
  <Company>NIC.HACTCM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02.计算机网络-2014版本-阮晓龙-第2章：物理层</dc:title>
  <dc:creator>RuanXiaolong</dc:creator>
  <cp:lastModifiedBy>姜泽鹏</cp:lastModifiedBy>
  <cp:revision>193</cp:revision>
  <dcterms:created xsi:type="dcterms:W3CDTF">2014-02-16T08:01:44Z</dcterms:created>
  <dcterms:modified xsi:type="dcterms:W3CDTF">2014-02-27T17:22:45Z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