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5"/>
  </p:notesMasterIdLst>
  <p:handoutMasterIdLst>
    <p:handoutMasterId r:id="rId146"/>
  </p:handoutMasterIdLst>
  <p:sldIdLst>
    <p:sldId id="256" r:id="rId2"/>
    <p:sldId id="258" r:id="rId3"/>
    <p:sldId id="392" r:id="rId4"/>
    <p:sldId id="393" r:id="rId5"/>
    <p:sldId id="395" r:id="rId6"/>
    <p:sldId id="391"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9" r:id="rId20"/>
    <p:sldId id="410" r:id="rId21"/>
    <p:sldId id="411" r:id="rId22"/>
    <p:sldId id="408"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4" r:id="rId55"/>
    <p:sldId id="443" r:id="rId56"/>
    <p:sldId id="445" r:id="rId57"/>
    <p:sldId id="446" r:id="rId58"/>
    <p:sldId id="447"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71" r:id="rId82"/>
    <p:sldId id="472" r:id="rId83"/>
    <p:sldId id="473" r:id="rId84"/>
    <p:sldId id="475" r:id="rId85"/>
    <p:sldId id="474" r:id="rId86"/>
    <p:sldId id="476" r:id="rId87"/>
    <p:sldId id="477" r:id="rId88"/>
    <p:sldId id="478" r:id="rId89"/>
    <p:sldId id="479" r:id="rId90"/>
    <p:sldId id="480" r:id="rId91"/>
    <p:sldId id="481" r:id="rId92"/>
    <p:sldId id="482" r:id="rId93"/>
    <p:sldId id="483" r:id="rId94"/>
    <p:sldId id="484" r:id="rId95"/>
    <p:sldId id="485" r:id="rId96"/>
    <p:sldId id="486" r:id="rId97"/>
    <p:sldId id="487" r:id="rId98"/>
    <p:sldId id="488" r:id="rId99"/>
    <p:sldId id="489" r:id="rId100"/>
    <p:sldId id="491" r:id="rId101"/>
    <p:sldId id="490" r:id="rId102"/>
    <p:sldId id="492" r:id="rId103"/>
    <p:sldId id="494" r:id="rId104"/>
    <p:sldId id="495" r:id="rId105"/>
    <p:sldId id="496" r:id="rId106"/>
    <p:sldId id="497" r:id="rId107"/>
    <p:sldId id="498" r:id="rId108"/>
    <p:sldId id="499" r:id="rId109"/>
    <p:sldId id="500" r:id="rId110"/>
    <p:sldId id="501" r:id="rId111"/>
    <p:sldId id="503" r:id="rId112"/>
    <p:sldId id="504" r:id="rId113"/>
    <p:sldId id="505" r:id="rId114"/>
    <p:sldId id="506" r:id="rId115"/>
    <p:sldId id="507" r:id="rId116"/>
    <p:sldId id="508" r:id="rId117"/>
    <p:sldId id="509" r:id="rId118"/>
    <p:sldId id="510" r:id="rId119"/>
    <p:sldId id="511" r:id="rId120"/>
    <p:sldId id="512" r:id="rId121"/>
    <p:sldId id="513" r:id="rId122"/>
    <p:sldId id="514" r:id="rId123"/>
    <p:sldId id="516" r:id="rId124"/>
    <p:sldId id="515" r:id="rId125"/>
    <p:sldId id="517" r:id="rId126"/>
    <p:sldId id="518" r:id="rId127"/>
    <p:sldId id="519" r:id="rId128"/>
    <p:sldId id="520" r:id="rId129"/>
    <p:sldId id="521" r:id="rId130"/>
    <p:sldId id="522" r:id="rId131"/>
    <p:sldId id="523" r:id="rId132"/>
    <p:sldId id="525" r:id="rId133"/>
    <p:sldId id="526" r:id="rId134"/>
    <p:sldId id="527" r:id="rId135"/>
    <p:sldId id="528" r:id="rId136"/>
    <p:sldId id="529" r:id="rId137"/>
    <p:sldId id="531" r:id="rId138"/>
    <p:sldId id="530" r:id="rId139"/>
    <p:sldId id="532" r:id="rId140"/>
    <p:sldId id="533" r:id="rId141"/>
    <p:sldId id="534" r:id="rId142"/>
    <p:sldId id="535" r:id="rId143"/>
    <p:sldId id="390" r:id="rId144"/>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109" autoAdjust="0"/>
  </p:normalViewPr>
  <p:slideViewPr>
    <p:cSldViewPr>
      <p:cViewPr>
        <p:scale>
          <a:sx n="90" d="100"/>
          <a:sy n="90" d="100"/>
        </p:scale>
        <p:origin x="-204" y="-13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http://ke.51xueweb.cn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9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三</a:t>
            </a:r>
            <a:r>
              <a:rPr lang="zh-CN" altLang="en-US" dirty="0" smtClean="0">
                <a:latin typeface="仿宋" panose="02010609060101010101" pitchFamily="49" charset="-122"/>
                <a:ea typeface="仿宋" panose="02010609060101010101" pitchFamily="49" charset="-122"/>
              </a:rPr>
              <a:t>章：数据链路层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http://ke.51xueweb.cn</a:t>
            </a: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2014.2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a:t>常常在两个对等的数据链路层之间画出一个数字管道，而在这条数字管道上传输的数据单位是帧</a:t>
            </a:r>
            <a:r>
              <a:rPr lang="zh-CN" altLang="en-US" dirty="0" smtClean="0"/>
              <a:t>。</a:t>
            </a:r>
            <a:endParaRPr lang="zh-CN" altLang="en-US" dirty="0"/>
          </a:p>
          <a:p>
            <a:r>
              <a:rPr lang="zh-CN" altLang="en-US" dirty="0"/>
              <a:t>早期的数据通信协议曾叫作通信规程</a:t>
            </a:r>
            <a:r>
              <a:rPr lang="en-US" altLang="zh-CN" dirty="0"/>
              <a:t>(procedure)</a:t>
            </a:r>
            <a:r>
              <a:rPr lang="zh-CN" altLang="en-US" dirty="0"/>
              <a:t>。因此在数据链路层，规程和协议是同义语。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5" name="Group 15"/>
          <p:cNvGrpSpPr>
            <a:grpSpLocks/>
          </p:cNvGrpSpPr>
          <p:nvPr/>
        </p:nvGrpSpPr>
        <p:grpSpPr bwMode="auto">
          <a:xfrm>
            <a:off x="1259632" y="3433564"/>
            <a:ext cx="6696076" cy="757626"/>
            <a:chOff x="567" y="2251"/>
            <a:chExt cx="4808" cy="544"/>
          </a:xfrm>
        </p:grpSpPr>
        <p:sp>
          <p:nvSpPr>
            <p:cNvPr id="86" name="Oval 4"/>
            <p:cNvSpPr>
              <a:spLocks noChangeArrowheads="1"/>
            </p:cNvSpPr>
            <p:nvPr/>
          </p:nvSpPr>
          <p:spPr bwMode="auto">
            <a:xfrm>
              <a:off x="567"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7" name="Oval 6"/>
            <p:cNvSpPr>
              <a:spLocks noChangeArrowheads="1"/>
            </p:cNvSpPr>
            <p:nvPr/>
          </p:nvSpPr>
          <p:spPr bwMode="auto">
            <a:xfrm>
              <a:off x="4876"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8" name="Line 8"/>
            <p:cNvSpPr>
              <a:spLocks noChangeShapeType="1"/>
            </p:cNvSpPr>
            <p:nvPr/>
          </p:nvSpPr>
          <p:spPr bwMode="auto">
            <a:xfrm>
              <a:off x="1066" y="2523"/>
              <a:ext cx="381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AutoShape 7"/>
            <p:cNvSpPr>
              <a:spLocks noChangeArrowheads="1"/>
            </p:cNvSpPr>
            <p:nvPr/>
          </p:nvSpPr>
          <p:spPr bwMode="auto">
            <a:xfrm rot="-5400000">
              <a:off x="2676" y="686"/>
              <a:ext cx="544" cy="3674"/>
            </a:xfrm>
            <a:prstGeom prst="can">
              <a:avLst>
                <a:gd name="adj" fmla="val 22418"/>
              </a:avLst>
            </a:prstGeom>
            <a:gradFill rotWithShape="1">
              <a:gsLst>
                <a:gs pos="0">
                  <a:srgbClr val="CCECFF">
                    <a:gamma/>
                    <a:shade val="46275"/>
                    <a:invGamma/>
                  </a:srgbClr>
                </a:gs>
                <a:gs pos="50000">
                  <a:srgbClr val="CCECFF"/>
                </a:gs>
                <a:gs pos="100000">
                  <a:srgbClr val="CCE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0" name="Rectangle 9"/>
            <p:cNvSpPr>
              <a:spLocks noChangeArrowheads="1"/>
            </p:cNvSpPr>
            <p:nvPr/>
          </p:nvSpPr>
          <p:spPr bwMode="auto">
            <a:xfrm>
              <a:off x="138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1" name="Line 10"/>
            <p:cNvSpPr>
              <a:spLocks noChangeShapeType="1"/>
            </p:cNvSpPr>
            <p:nvPr/>
          </p:nvSpPr>
          <p:spPr bwMode="auto">
            <a:xfrm>
              <a:off x="1066" y="2523"/>
              <a:ext cx="117"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2" name="Rectangle 12"/>
            <p:cNvSpPr>
              <a:spLocks noChangeArrowheads="1"/>
            </p:cNvSpPr>
            <p:nvPr/>
          </p:nvSpPr>
          <p:spPr bwMode="auto">
            <a:xfrm>
              <a:off x="324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3" name="Line 13"/>
            <p:cNvSpPr>
              <a:spLocks noChangeShapeType="1"/>
            </p:cNvSpPr>
            <p:nvPr/>
          </p:nvSpPr>
          <p:spPr bwMode="auto">
            <a:xfrm>
              <a:off x="2426"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Line 14"/>
            <p:cNvSpPr>
              <a:spLocks noChangeShapeType="1"/>
            </p:cNvSpPr>
            <p:nvPr/>
          </p:nvSpPr>
          <p:spPr bwMode="auto">
            <a:xfrm>
              <a:off x="4285"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351454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t>在数据链路层扩展局域网是使用</a:t>
            </a:r>
            <a:r>
              <a:rPr lang="zh-CN" altLang="en-US" dirty="0">
                <a:solidFill>
                  <a:srgbClr val="FF0000"/>
                </a:solidFill>
              </a:rPr>
              <a:t>网桥</a:t>
            </a:r>
            <a:r>
              <a:rPr lang="zh-CN" altLang="en-US" dirty="0"/>
              <a:t>。</a:t>
            </a:r>
          </a:p>
          <a:p>
            <a:r>
              <a:rPr lang="zh-CN" altLang="en-US" dirty="0"/>
              <a:t>网桥工作在数据链路层，它根据 </a:t>
            </a:r>
            <a:r>
              <a:rPr lang="en-US" altLang="zh-CN" dirty="0"/>
              <a:t>MAC </a:t>
            </a:r>
            <a:r>
              <a:rPr lang="zh-CN" altLang="en-US" dirty="0"/>
              <a:t>帧的目的地址对收到的帧进行转发。</a:t>
            </a:r>
          </a:p>
          <a:p>
            <a:r>
              <a:rPr lang="zh-CN" altLang="en-US" dirty="0"/>
              <a:t>网桥具有过滤帧的功能。当网桥收到一个帧时，并不是向所有的接口转发此帧，而是先检查此帧的目的 </a:t>
            </a:r>
            <a:r>
              <a:rPr lang="en-US" altLang="zh-CN" dirty="0"/>
              <a:t>MAC </a:t>
            </a:r>
            <a:r>
              <a:rPr lang="zh-CN" altLang="en-US" dirty="0"/>
              <a:t>地址，然后再确定将该帧转发到哪一个</a:t>
            </a:r>
            <a:r>
              <a:rPr lang="zh-CN" altLang="en-US" dirty="0" smtClean="0"/>
              <a:t>接口。</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100</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208384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83" name="组合 82"/>
          <p:cNvGrpSpPr/>
          <p:nvPr/>
        </p:nvGrpSpPr>
        <p:grpSpPr>
          <a:xfrm>
            <a:off x="1331640" y="1273324"/>
            <a:ext cx="6729091" cy="4166893"/>
            <a:chOff x="46038" y="1190625"/>
            <a:chExt cx="8847137" cy="5478463"/>
          </a:xfrm>
        </p:grpSpPr>
        <p:sp>
          <p:nvSpPr>
            <p:cNvPr id="7" name="Freeform 82"/>
            <p:cNvSpPr>
              <a:spLocks/>
            </p:cNvSpPr>
            <p:nvPr/>
          </p:nvSpPr>
          <p:spPr bwMode="auto">
            <a:xfrm>
              <a:off x="2895600" y="1190625"/>
              <a:ext cx="1400175" cy="3667125"/>
            </a:xfrm>
            <a:custGeom>
              <a:avLst/>
              <a:gdLst>
                <a:gd name="T0" fmla="*/ 0 w 882"/>
                <a:gd name="T1" fmla="*/ 2147483647 h 2310"/>
                <a:gd name="T2" fmla="*/ 0 w 882"/>
                <a:gd name="T3" fmla="*/ 2147483647 h 2310"/>
                <a:gd name="T4" fmla="*/ 2147483647 w 882"/>
                <a:gd name="T5" fmla="*/ 0 h 2310"/>
                <a:gd name="T6" fmla="*/ 2147483647 w 882"/>
                <a:gd name="T7" fmla="*/ 2147483647 h 2310"/>
                <a:gd name="T8" fmla="*/ 0 w 882"/>
                <a:gd name="T9" fmla="*/ 2147483647 h 2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2" h="2310">
                  <a:moveTo>
                    <a:pt x="0" y="2310"/>
                  </a:moveTo>
                  <a:lnTo>
                    <a:pt x="0" y="1896"/>
                  </a:lnTo>
                  <a:lnTo>
                    <a:pt x="882" y="0"/>
                  </a:lnTo>
                  <a:lnTo>
                    <a:pt x="882" y="2034"/>
                  </a:lnTo>
                  <a:lnTo>
                    <a:pt x="0" y="2310"/>
                  </a:lnTo>
                  <a:close/>
                </a:path>
              </a:pathLst>
            </a:custGeom>
            <a:gradFill rotWithShape="1">
              <a:gsLst>
                <a:gs pos="0">
                  <a:srgbClr val="BABA95"/>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6"/>
            <p:cNvSpPr>
              <a:spLocks noChangeShapeType="1"/>
            </p:cNvSpPr>
            <p:nvPr/>
          </p:nvSpPr>
          <p:spPr bwMode="auto">
            <a:xfrm flipH="1">
              <a:off x="2700338" y="4926013"/>
              <a:ext cx="12700" cy="6635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Line 7"/>
            <p:cNvSpPr>
              <a:spLocks noChangeShapeType="1"/>
            </p:cNvSpPr>
            <p:nvPr/>
          </p:nvSpPr>
          <p:spPr bwMode="auto">
            <a:xfrm flipH="1">
              <a:off x="1790700" y="4945063"/>
              <a:ext cx="6350" cy="7064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0" name="Rectangle 8"/>
            <p:cNvSpPr>
              <a:spLocks noChangeArrowheads="1"/>
            </p:cNvSpPr>
            <p:nvPr/>
          </p:nvSpPr>
          <p:spPr bwMode="auto">
            <a:xfrm>
              <a:off x="4318000" y="1204913"/>
              <a:ext cx="4575175" cy="3208337"/>
            </a:xfrm>
            <a:prstGeom prst="rect">
              <a:avLst/>
            </a:prstGeom>
            <a:solidFill>
              <a:srgbClr val="FFFFCC"/>
            </a:solidFill>
            <a:ln w="9525">
              <a:solidFill>
                <a:schemeClr val="tx2"/>
              </a:solidFill>
              <a:miter lim="800000"/>
              <a:headEnd/>
              <a:tailEnd/>
            </a:ln>
            <a:effectLst>
              <a:outerShdw dist="28398" dir="3806097"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endParaRPr lang="zh-CN" altLang="zh-CN" sz="1200">
                <a:solidFill>
                  <a:schemeClr val="tx1"/>
                </a:solidFill>
                <a:latin typeface="+mj-ea"/>
                <a:ea typeface="+mj-ea"/>
              </a:endParaRPr>
            </a:p>
          </p:txBody>
        </p:sp>
        <p:sp>
          <p:nvSpPr>
            <p:cNvPr id="11" name="Rectangle 9"/>
            <p:cNvSpPr>
              <a:spLocks noChangeArrowheads="1"/>
            </p:cNvSpPr>
            <p:nvPr/>
          </p:nvSpPr>
          <p:spPr bwMode="auto">
            <a:xfrm>
              <a:off x="6076950" y="1595438"/>
              <a:ext cx="712788" cy="522287"/>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2" name="Rectangle 10"/>
            <p:cNvSpPr>
              <a:spLocks noChangeArrowheads="1"/>
            </p:cNvSpPr>
            <p:nvPr/>
          </p:nvSpPr>
          <p:spPr bwMode="auto">
            <a:xfrm>
              <a:off x="6113463" y="16525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站表</a:t>
              </a:r>
            </a:p>
          </p:txBody>
        </p:sp>
        <p:sp>
          <p:nvSpPr>
            <p:cNvPr id="13" name="Line 11"/>
            <p:cNvSpPr>
              <a:spLocks noChangeShapeType="1"/>
            </p:cNvSpPr>
            <p:nvPr/>
          </p:nvSpPr>
          <p:spPr bwMode="auto">
            <a:xfrm flipV="1">
              <a:off x="6770688" y="1385888"/>
              <a:ext cx="693737" cy="2333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Line 12"/>
            <p:cNvSpPr>
              <a:spLocks noChangeShapeType="1"/>
            </p:cNvSpPr>
            <p:nvPr/>
          </p:nvSpPr>
          <p:spPr bwMode="auto">
            <a:xfrm>
              <a:off x="6791325" y="2105025"/>
              <a:ext cx="682625" cy="15033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3"/>
            <p:cNvSpPr>
              <a:spLocks noChangeArrowheads="1"/>
            </p:cNvSpPr>
            <p:nvPr/>
          </p:nvSpPr>
          <p:spPr bwMode="auto">
            <a:xfrm>
              <a:off x="4497388" y="2667000"/>
              <a:ext cx="2411412" cy="712788"/>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6" name="Rectangle 14"/>
            <p:cNvSpPr>
              <a:spLocks noChangeArrowheads="1"/>
            </p:cNvSpPr>
            <p:nvPr/>
          </p:nvSpPr>
          <p:spPr bwMode="auto">
            <a:xfrm>
              <a:off x="4468813" y="2720975"/>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接口管理</a:t>
              </a:r>
            </a:p>
            <a:p>
              <a:pPr>
                <a:spcBef>
                  <a:spcPct val="0"/>
                </a:spcBef>
                <a:buClrTx/>
                <a:buSzTx/>
                <a:buFontTx/>
                <a:buNone/>
              </a:pPr>
              <a:r>
                <a:rPr kumimoji="1" lang="zh-CN" altLang="en-US" sz="1200">
                  <a:solidFill>
                    <a:schemeClr val="tx1"/>
                  </a:solidFill>
                  <a:latin typeface="+mj-ea"/>
                  <a:ea typeface="+mj-ea"/>
                </a:rPr>
                <a:t>    软件</a:t>
              </a:r>
            </a:p>
          </p:txBody>
        </p:sp>
        <p:sp>
          <p:nvSpPr>
            <p:cNvPr id="17" name="Rectangle 15"/>
            <p:cNvSpPr>
              <a:spLocks noChangeArrowheads="1"/>
            </p:cNvSpPr>
            <p:nvPr/>
          </p:nvSpPr>
          <p:spPr bwMode="auto">
            <a:xfrm>
              <a:off x="5895975" y="2716213"/>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网桥协议</a:t>
              </a:r>
            </a:p>
            <a:p>
              <a:pPr>
                <a:spcBef>
                  <a:spcPct val="0"/>
                </a:spcBef>
                <a:buClrTx/>
                <a:buSzTx/>
                <a:buFontTx/>
                <a:buNone/>
              </a:pPr>
              <a:r>
                <a:rPr kumimoji="1" lang="zh-CN" altLang="en-US" sz="1200">
                  <a:solidFill>
                    <a:schemeClr val="tx1"/>
                  </a:solidFill>
                  <a:latin typeface="+mj-ea"/>
                  <a:ea typeface="+mj-ea"/>
                </a:rPr>
                <a:t>    实体</a:t>
              </a:r>
            </a:p>
          </p:txBody>
        </p:sp>
        <p:sp>
          <p:nvSpPr>
            <p:cNvPr id="18" name="Line 16"/>
            <p:cNvSpPr>
              <a:spLocks noChangeShapeType="1"/>
            </p:cNvSpPr>
            <p:nvPr/>
          </p:nvSpPr>
          <p:spPr bwMode="auto">
            <a:xfrm>
              <a:off x="5514975" y="2851150"/>
              <a:ext cx="488950"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Line 17"/>
            <p:cNvSpPr>
              <a:spLocks noChangeShapeType="1"/>
            </p:cNvSpPr>
            <p:nvPr/>
          </p:nvSpPr>
          <p:spPr bwMode="auto">
            <a:xfrm flipH="1">
              <a:off x="5476875" y="3028950"/>
              <a:ext cx="484188"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Line 18"/>
            <p:cNvSpPr>
              <a:spLocks noChangeShapeType="1"/>
            </p:cNvSpPr>
            <p:nvPr/>
          </p:nvSpPr>
          <p:spPr bwMode="auto">
            <a:xfrm>
              <a:off x="5778500" y="2651125"/>
              <a:ext cx="0" cy="728663"/>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Line 19"/>
            <p:cNvSpPr>
              <a:spLocks noChangeShapeType="1"/>
            </p:cNvSpPr>
            <p:nvPr/>
          </p:nvSpPr>
          <p:spPr bwMode="auto">
            <a:xfrm>
              <a:off x="6399213" y="2125663"/>
              <a:ext cx="0" cy="54610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Rectangle 20"/>
            <p:cNvSpPr>
              <a:spLocks noChangeArrowheads="1"/>
            </p:cNvSpPr>
            <p:nvPr/>
          </p:nvSpPr>
          <p:spPr bwMode="auto">
            <a:xfrm>
              <a:off x="6003925" y="3767138"/>
              <a:ext cx="725488" cy="407987"/>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缓存</a:t>
              </a:r>
            </a:p>
          </p:txBody>
        </p:sp>
        <p:sp>
          <p:nvSpPr>
            <p:cNvPr id="23" name="Rectangle 21"/>
            <p:cNvSpPr>
              <a:spLocks noChangeArrowheads="1"/>
            </p:cNvSpPr>
            <p:nvPr/>
          </p:nvSpPr>
          <p:spPr bwMode="auto">
            <a:xfrm>
              <a:off x="4414838" y="3767138"/>
              <a:ext cx="836612"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1</a:t>
              </a:r>
            </a:p>
          </p:txBody>
        </p:sp>
        <p:sp>
          <p:nvSpPr>
            <p:cNvPr id="24" name="Rectangle 22"/>
            <p:cNvSpPr>
              <a:spLocks noChangeArrowheads="1"/>
            </p:cNvSpPr>
            <p:nvPr/>
          </p:nvSpPr>
          <p:spPr bwMode="auto">
            <a:xfrm>
              <a:off x="7483475" y="3767138"/>
              <a:ext cx="835025"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2</a:t>
              </a:r>
            </a:p>
          </p:txBody>
        </p:sp>
        <p:sp>
          <p:nvSpPr>
            <p:cNvPr id="25" name="Line 23"/>
            <p:cNvSpPr>
              <a:spLocks noChangeShapeType="1"/>
            </p:cNvSpPr>
            <p:nvPr/>
          </p:nvSpPr>
          <p:spPr bwMode="auto">
            <a:xfrm>
              <a:off x="6372225" y="3367088"/>
              <a:ext cx="0" cy="4127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25"/>
            <p:cNvSpPr>
              <a:spLocks noChangeShapeType="1"/>
            </p:cNvSpPr>
            <p:nvPr/>
          </p:nvSpPr>
          <p:spPr bwMode="auto">
            <a:xfrm>
              <a:off x="4824413" y="4175125"/>
              <a:ext cx="0" cy="706438"/>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Line 26"/>
            <p:cNvSpPr>
              <a:spLocks noChangeShapeType="1"/>
            </p:cNvSpPr>
            <p:nvPr/>
          </p:nvSpPr>
          <p:spPr bwMode="auto">
            <a:xfrm>
              <a:off x="7964488" y="4175126"/>
              <a:ext cx="0" cy="68738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27"/>
            <p:cNvSpPr>
              <a:spLocks noChangeShapeType="1"/>
            </p:cNvSpPr>
            <p:nvPr/>
          </p:nvSpPr>
          <p:spPr bwMode="auto">
            <a:xfrm>
              <a:off x="11033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28"/>
            <p:cNvSpPr>
              <a:spLocks noChangeShapeType="1"/>
            </p:cNvSpPr>
            <p:nvPr/>
          </p:nvSpPr>
          <p:spPr bwMode="auto">
            <a:xfrm>
              <a:off x="16875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Rectangle 29"/>
            <p:cNvSpPr>
              <a:spLocks noChangeArrowheads="1"/>
            </p:cNvSpPr>
            <p:nvPr/>
          </p:nvSpPr>
          <p:spPr bwMode="auto">
            <a:xfrm>
              <a:off x="46038" y="5592763"/>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1" name="Line 30"/>
            <p:cNvSpPr>
              <a:spLocks noChangeShapeType="1"/>
            </p:cNvSpPr>
            <p:nvPr/>
          </p:nvSpPr>
          <p:spPr bwMode="auto">
            <a:xfrm flipV="1">
              <a:off x="93663" y="564673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Rectangle 31"/>
            <p:cNvSpPr>
              <a:spLocks noChangeArrowheads="1"/>
            </p:cNvSpPr>
            <p:nvPr/>
          </p:nvSpPr>
          <p:spPr bwMode="auto">
            <a:xfrm>
              <a:off x="1884363" y="5575300"/>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3" name="Line 32"/>
            <p:cNvSpPr>
              <a:spLocks noChangeShapeType="1"/>
            </p:cNvSpPr>
            <p:nvPr/>
          </p:nvSpPr>
          <p:spPr bwMode="auto">
            <a:xfrm>
              <a:off x="469900" y="5649913"/>
              <a:ext cx="0" cy="511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4" name="Rectangle 33"/>
            <p:cNvSpPr>
              <a:spLocks noChangeArrowheads="1"/>
            </p:cNvSpPr>
            <p:nvPr/>
          </p:nvSpPr>
          <p:spPr bwMode="auto">
            <a:xfrm>
              <a:off x="76200" y="57943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35" name="Rectangle 34"/>
            <p:cNvSpPr>
              <a:spLocks noChangeArrowheads="1"/>
            </p:cNvSpPr>
            <p:nvPr/>
          </p:nvSpPr>
          <p:spPr bwMode="auto">
            <a:xfrm>
              <a:off x="679450" y="5794374"/>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6" name="Rectangle 35"/>
            <p:cNvSpPr>
              <a:spLocks noChangeArrowheads="1"/>
            </p:cNvSpPr>
            <p:nvPr/>
          </p:nvSpPr>
          <p:spPr bwMode="auto">
            <a:xfrm>
              <a:off x="1281113" y="5794374"/>
              <a:ext cx="38568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37" name="Rectangle 37"/>
            <p:cNvSpPr>
              <a:spLocks noChangeArrowheads="1"/>
            </p:cNvSpPr>
            <p:nvPr/>
          </p:nvSpPr>
          <p:spPr bwMode="auto">
            <a:xfrm>
              <a:off x="968749"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38" name="Rectangle 38"/>
            <p:cNvSpPr>
              <a:spLocks noChangeArrowheads="1"/>
            </p:cNvSpPr>
            <p:nvPr/>
          </p:nvSpPr>
          <p:spPr bwMode="auto">
            <a:xfrm>
              <a:off x="7464425" y="1371600"/>
              <a:ext cx="1314450" cy="2227263"/>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9" name="Rectangle 39"/>
            <p:cNvSpPr>
              <a:spLocks noChangeArrowheads="1"/>
            </p:cNvSpPr>
            <p:nvPr/>
          </p:nvSpPr>
          <p:spPr bwMode="auto">
            <a:xfrm>
              <a:off x="8340725" y="166370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0" name="Rectangle 40"/>
            <p:cNvSpPr>
              <a:spLocks noChangeArrowheads="1"/>
            </p:cNvSpPr>
            <p:nvPr/>
          </p:nvSpPr>
          <p:spPr bwMode="auto">
            <a:xfrm>
              <a:off x="8340725" y="1990725"/>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1" name="Rectangle 41"/>
            <p:cNvSpPr>
              <a:spLocks noChangeArrowheads="1"/>
            </p:cNvSpPr>
            <p:nvPr/>
          </p:nvSpPr>
          <p:spPr bwMode="auto">
            <a:xfrm>
              <a:off x="8340725" y="2325688"/>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2" name="Rectangle 42"/>
            <p:cNvSpPr>
              <a:spLocks noChangeArrowheads="1"/>
            </p:cNvSpPr>
            <p:nvPr/>
          </p:nvSpPr>
          <p:spPr bwMode="auto">
            <a:xfrm>
              <a:off x="8340725" y="2627313"/>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3" name="Rectangle 43"/>
            <p:cNvSpPr>
              <a:spLocks noChangeArrowheads="1"/>
            </p:cNvSpPr>
            <p:nvPr/>
          </p:nvSpPr>
          <p:spPr bwMode="auto">
            <a:xfrm>
              <a:off x="7664451" y="16668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44" name="Rectangle 44"/>
            <p:cNvSpPr>
              <a:spLocks noChangeArrowheads="1"/>
            </p:cNvSpPr>
            <p:nvPr/>
          </p:nvSpPr>
          <p:spPr bwMode="auto">
            <a:xfrm>
              <a:off x="7664450" y="2309813"/>
              <a:ext cx="3460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45" name="Rectangle 45"/>
            <p:cNvSpPr>
              <a:spLocks noChangeArrowheads="1"/>
            </p:cNvSpPr>
            <p:nvPr/>
          </p:nvSpPr>
          <p:spPr bwMode="auto">
            <a:xfrm>
              <a:off x="7664451" y="2938463"/>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46" name="Rectangle 46"/>
            <p:cNvSpPr>
              <a:spLocks noChangeArrowheads="1"/>
            </p:cNvSpPr>
            <p:nvPr/>
          </p:nvSpPr>
          <p:spPr bwMode="auto">
            <a:xfrm>
              <a:off x="8340725" y="292735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7" name="Rectangle 47"/>
            <p:cNvSpPr>
              <a:spLocks noChangeArrowheads="1"/>
            </p:cNvSpPr>
            <p:nvPr/>
          </p:nvSpPr>
          <p:spPr bwMode="auto">
            <a:xfrm>
              <a:off x="7664451" y="1987550"/>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48" name="Rectangle 48"/>
            <p:cNvSpPr>
              <a:spLocks noChangeArrowheads="1"/>
            </p:cNvSpPr>
            <p:nvPr/>
          </p:nvSpPr>
          <p:spPr bwMode="auto">
            <a:xfrm>
              <a:off x="7664451" y="2622550"/>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49" name="Rectangle 49"/>
            <p:cNvSpPr>
              <a:spLocks noChangeArrowheads="1"/>
            </p:cNvSpPr>
            <p:nvPr/>
          </p:nvSpPr>
          <p:spPr bwMode="auto">
            <a:xfrm>
              <a:off x="7662863" y="3228975"/>
              <a:ext cx="4810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sp>
          <p:nvSpPr>
            <p:cNvPr id="50" name="Rectangle 50"/>
            <p:cNvSpPr>
              <a:spLocks noChangeArrowheads="1"/>
            </p:cNvSpPr>
            <p:nvPr/>
          </p:nvSpPr>
          <p:spPr bwMode="auto">
            <a:xfrm>
              <a:off x="8340725" y="3243263"/>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51" name="Rectangle 51"/>
            <p:cNvSpPr>
              <a:spLocks noChangeArrowheads="1"/>
            </p:cNvSpPr>
            <p:nvPr/>
          </p:nvSpPr>
          <p:spPr bwMode="auto">
            <a:xfrm>
              <a:off x="7435850" y="1343025"/>
              <a:ext cx="8667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站地址</a:t>
              </a:r>
            </a:p>
          </p:txBody>
        </p:sp>
        <p:sp>
          <p:nvSpPr>
            <p:cNvPr id="52" name="Rectangle 52"/>
            <p:cNvSpPr>
              <a:spLocks noChangeArrowheads="1"/>
            </p:cNvSpPr>
            <p:nvPr/>
          </p:nvSpPr>
          <p:spPr bwMode="auto">
            <a:xfrm>
              <a:off x="8189913" y="1347787"/>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a:t>
              </a:r>
            </a:p>
          </p:txBody>
        </p:sp>
        <p:sp>
          <p:nvSpPr>
            <p:cNvPr id="53" name="Line 53"/>
            <p:cNvSpPr>
              <a:spLocks noChangeShapeType="1"/>
            </p:cNvSpPr>
            <p:nvPr/>
          </p:nvSpPr>
          <p:spPr bwMode="auto">
            <a:xfrm>
              <a:off x="7464425" y="2005013"/>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4" name="Line 54"/>
            <p:cNvSpPr>
              <a:spLocks noChangeShapeType="1"/>
            </p:cNvSpPr>
            <p:nvPr/>
          </p:nvSpPr>
          <p:spPr bwMode="auto">
            <a:xfrm>
              <a:off x="8228013" y="1371600"/>
              <a:ext cx="0" cy="22177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5" name="Line 55"/>
            <p:cNvSpPr>
              <a:spLocks noChangeShapeType="1"/>
            </p:cNvSpPr>
            <p:nvPr/>
          </p:nvSpPr>
          <p:spPr bwMode="auto">
            <a:xfrm>
              <a:off x="7464425" y="2322513"/>
              <a:ext cx="13382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6" name="Line 56"/>
            <p:cNvSpPr>
              <a:spLocks noChangeShapeType="1"/>
            </p:cNvSpPr>
            <p:nvPr/>
          </p:nvSpPr>
          <p:spPr bwMode="auto">
            <a:xfrm>
              <a:off x="7464425" y="2638425"/>
              <a:ext cx="13477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7" name="Line 57"/>
            <p:cNvSpPr>
              <a:spLocks noChangeShapeType="1"/>
            </p:cNvSpPr>
            <p:nvPr/>
          </p:nvSpPr>
          <p:spPr bwMode="auto">
            <a:xfrm>
              <a:off x="7464425" y="2955925"/>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8" name="Line 58"/>
            <p:cNvSpPr>
              <a:spLocks noChangeShapeType="1"/>
            </p:cNvSpPr>
            <p:nvPr/>
          </p:nvSpPr>
          <p:spPr bwMode="auto">
            <a:xfrm>
              <a:off x="7464425" y="3271838"/>
              <a:ext cx="13096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9" name="Line 59"/>
            <p:cNvSpPr>
              <a:spLocks noChangeShapeType="1"/>
            </p:cNvSpPr>
            <p:nvPr/>
          </p:nvSpPr>
          <p:spPr bwMode="auto">
            <a:xfrm>
              <a:off x="7464425" y="1689100"/>
              <a:ext cx="13287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0" name="Rectangle 60"/>
            <p:cNvSpPr>
              <a:spLocks noChangeArrowheads="1"/>
            </p:cNvSpPr>
            <p:nvPr/>
          </p:nvSpPr>
          <p:spPr bwMode="auto">
            <a:xfrm>
              <a:off x="4394200" y="12461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1"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6130925"/>
              <a:ext cx="506413"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6130925"/>
              <a:ext cx="506412"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875" y="6129338"/>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4"/>
            <p:cNvSpPr>
              <a:spLocks noChangeShapeType="1"/>
            </p:cNvSpPr>
            <p:nvPr/>
          </p:nvSpPr>
          <p:spPr bwMode="auto">
            <a:xfrm flipV="1">
              <a:off x="5251450" y="3976688"/>
              <a:ext cx="752475" cy="1587"/>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65"/>
            <p:cNvSpPr>
              <a:spLocks noChangeShapeType="1"/>
            </p:cNvSpPr>
            <p:nvPr/>
          </p:nvSpPr>
          <p:spPr bwMode="auto">
            <a:xfrm flipV="1">
              <a:off x="6757988" y="3981450"/>
              <a:ext cx="711200" cy="63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66"/>
            <p:cNvSpPr>
              <a:spLocks noChangeArrowheads="1"/>
            </p:cNvSpPr>
            <p:nvPr/>
          </p:nvSpPr>
          <p:spPr bwMode="auto">
            <a:xfrm>
              <a:off x="1960563" y="39766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7" name="Picture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4133850"/>
              <a:ext cx="128111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8" name="Line 68"/>
            <p:cNvSpPr>
              <a:spLocks noChangeShapeType="1"/>
            </p:cNvSpPr>
            <p:nvPr/>
          </p:nvSpPr>
          <p:spPr bwMode="auto">
            <a:xfrm>
              <a:off x="35433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9" name="Line 69"/>
            <p:cNvSpPr>
              <a:spLocks noChangeShapeType="1"/>
            </p:cNvSpPr>
            <p:nvPr/>
          </p:nvSpPr>
          <p:spPr bwMode="auto">
            <a:xfrm>
              <a:off x="41275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0" name="Rectangle 70"/>
            <p:cNvSpPr>
              <a:spLocks noChangeArrowheads="1"/>
            </p:cNvSpPr>
            <p:nvPr/>
          </p:nvSpPr>
          <p:spPr bwMode="auto">
            <a:xfrm>
              <a:off x="2487613" y="5573713"/>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1" name="Line 71"/>
            <p:cNvSpPr>
              <a:spLocks noChangeShapeType="1"/>
            </p:cNvSpPr>
            <p:nvPr/>
          </p:nvSpPr>
          <p:spPr bwMode="auto">
            <a:xfrm flipV="1">
              <a:off x="2535238" y="562768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2" name="Rectangle 72"/>
            <p:cNvSpPr>
              <a:spLocks noChangeArrowheads="1"/>
            </p:cNvSpPr>
            <p:nvPr/>
          </p:nvSpPr>
          <p:spPr bwMode="auto">
            <a:xfrm>
              <a:off x="4325938" y="5557838"/>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3" name="Line 73"/>
            <p:cNvSpPr>
              <a:spLocks noChangeShapeType="1"/>
            </p:cNvSpPr>
            <p:nvPr/>
          </p:nvSpPr>
          <p:spPr bwMode="auto">
            <a:xfrm>
              <a:off x="2911475" y="5630863"/>
              <a:ext cx="0" cy="51276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4" name="Rectangle 74"/>
            <p:cNvSpPr>
              <a:spLocks noChangeArrowheads="1"/>
            </p:cNvSpPr>
            <p:nvPr/>
          </p:nvSpPr>
          <p:spPr bwMode="auto">
            <a:xfrm>
              <a:off x="2517776" y="5794374"/>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75" name="Rectangle 75"/>
            <p:cNvSpPr>
              <a:spLocks noChangeArrowheads="1"/>
            </p:cNvSpPr>
            <p:nvPr/>
          </p:nvSpPr>
          <p:spPr bwMode="auto">
            <a:xfrm>
              <a:off x="3119438" y="5794374"/>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76" name="Rectangle 76"/>
            <p:cNvSpPr>
              <a:spLocks noChangeArrowheads="1"/>
            </p:cNvSpPr>
            <p:nvPr/>
          </p:nvSpPr>
          <p:spPr bwMode="auto">
            <a:xfrm>
              <a:off x="3724275" y="5794374"/>
              <a:ext cx="347750"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pic>
          <p:nvPicPr>
            <p:cNvPr id="77" name="Picture 7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650" y="6113463"/>
              <a:ext cx="506413"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75" y="6113463"/>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450" y="6111875"/>
              <a:ext cx="508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84"/>
            <p:cNvSpPr>
              <a:spLocks noChangeArrowheads="1"/>
            </p:cNvSpPr>
            <p:nvPr/>
          </p:nvSpPr>
          <p:spPr bwMode="auto">
            <a:xfrm>
              <a:off x="4424390" y="489547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81" name="Rectangle 85"/>
            <p:cNvSpPr>
              <a:spLocks noChangeArrowheads="1"/>
            </p:cNvSpPr>
            <p:nvPr/>
          </p:nvSpPr>
          <p:spPr bwMode="auto">
            <a:xfrm>
              <a:off x="7550151" y="494506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sp>
          <p:nvSpPr>
            <p:cNvPr id="82" name="Rectangle 88"/>
            <p:cNvSpPr>
              <a:spLocks noChangeArrowheads="1"/>
            </p:cNvSpPr>
            <p:nvPr/>
          </p:nvSpPr>
          <p:spPr bwMode="auto">
            <a:xfrm>
              <a:off x="2726212"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grpSp>
    </p:spTree>
    <p:extLst>
      <p:ext uri="{BB962C8B-B14F-4D97-AF65-F5344CB8AC3E}">
        <p14:creationId xmlns:p14="http://schemas.microsoft.com/office/powerpoint/2010/main" val="24538881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最简单的网桥有两个接口，复杂的网桥可以有更多的接口。</a:t>
            </a:r>
            <a:endParaRPr lang="en-US" altLang="zh-CN" dirty="0" smtClean="0"/>
          </a:p>
          <a:p>
            <a:r>
              <a:rPr lang="zh-CN" altLang="en-US" dirty="0"/>
              <a:t>两个以太网通过网桥连接起来</a:t>
            </a:r>
            <a:r>
              <a:rPr lang="zh-CN" altLang="en-US" dirty="0" smtClean="0"/>
              <a:t>后，就</a:t>
            </a:r>
            <a:r>
              <a:rPr lang="zh-CN" altLang="en-US" dirty="0"/>
              <a:t>成为了一个覆盖更为广泛的以太网</a:t>
            </a:r>
            <a:r>
              <a:rPr lang="zh-CN" altLang="en-US" dirty="0" smtClean="0"/>
              <a:t>，而原来的每个以太网都是一个网段（</a:t>
            </a:r>
            <a:r>
              <a:rPr lang="en-US" altLang="zh-CN" dirty="0" smtClean="0"/>
              <a:t>segment</a:t>
            </a:r>
            <a:r>
              <a:rPr lang="zh-CN" altLang="en-US" dirty="0" smtClean="0"/>
              <a:t>）。</a:t>
            </a:r>
            <a:endParaRPr lang="en-US" altLang="zh-CN" dirty="0" smtClean="0"/>
          </a:p>
          <a:p>
            <a:r>
              <a:rPr lang="zh-CN" altLang="en-US" dirty="0"/>
              <a:t>在上图中</a:t>
            </a:r>
            <a:r>
              <a:rPr lang="zh-CN" altLang="en-US" dirty="0" smtClean="0"/>
              <a:t>，</a:t>
            </a:r>
            <a:r>
              <a:rPr lang="zh-CN" altLang="en-US" dirty="0"/>
              <a:t>接口</a:t>
            </a:r>
            <a:r>
              <a:rPr lang="en-US" altLang="zh-CN" dirty="0" smtClean="0"/>
              <a:t>1</a:t>
            </a:r>
            <a:r>
              <a:rPr lang="zh-CN" altLang="en-US" dirty="0" smtClean="0"/>
              <a:t>、接口</a:t>
            </a:r>
            <a:r>
              <a:rPr lang="en-US" altLang="zh-CN" dirty="0" smtClean="0"/>
              <a:t>2</a:t>
            </a:r>
            <a:r>
              <a:rPr lang="zh-CN" altLang="en-US" dirty="0" smtClean="0"/>
              <a:t>分别接到的就是一个网段。</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843913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a:t>网桥使各网段</a:t>
            </a:r>
            <a:r>
              <a:rPr lang="zh-CN" altLang="en-US" dirty="0" smtClean="0"/>
              <a:t>成为隔离</a:t>
            </a:r>
            <a:r>
              <a:rPr lang="zh-CN" altLang="en-US" dirty="0"/>
              <a:t>开的碰撞</a:t>
            </a:r>
            <a:r>
              <a:rPr lang="zh-CN" altLang="en-US" dirty="0" smtClean="0"/>
              <a:t>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43" name="组合 42"/>
          <p:cNvGrpSpPr/>
          <p:nvPr/>
        </p:nvGrpSpPr>
        <p:grpSpPr>
          <a:xfrm>
            <a:off x="395536" y="2274391"/>
            <a:ext cx="8432800" cy="2311301"/>
            <a:chOff x="115888" y="2636838"/>
            <a:chExt cx="8931275" cy="2447925"/>
          </a:xfrm>
        </p:grpSpPr>
        <p:sp>
          <p:nvSpPr>
            <p:cNvPr id="7" name="Oval 30"/>
            <p:cNvSpPr>
              <a:spLocks noChangeArrowheads="1"/>
            </p:cNvSpPr>
            <p:nvPr/>
          </p:nvSpPr>
          <p:spPr bwMode="auto">
            <a:xfrm>
              <a:off x="6326188" y="2636838"/>
              <a:ext cx="2720975" cy="2447925"/>
            </a:xfrm>
            <a:prstGeom prst="ellipse">
              <a:avLst/>
            </a:prstGeom>
            <a:solidFill>
              <a:srgbClr val="CCECFF"/>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8" name="Oval 29"/>
            <p:cNvSpPr>
              <a:spLocks noChangeArrowheads="1"/>
            </p:cNvSpPr>
            <p:nvPr/>
          </p:nvSpPr>
          <p:spPr bwMode="auto">
            <a:xfrm>
              <a:off x="3178175" y="2636838"/>
              <a:ext cx="2722563" cy="2447925"/>
            </a:xfrm>
            <a:prstGeom prst="ellipse">
              <a:avLst/>
            </a:prstGeom>
            <a:solidFill>
              <a:srgbClr val="99FF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9" name="Oval 31"/>
            <p:cNvSpPr>
              <a:spLocks noChangeArrowheads="1"/>
            </p:cNvSpPr>
            <p:nvPr/>
          </p:nvSpPr>
          <p:spPr bwMode="auto">
            <a:xfrm>
              <a:off x="115888" y="2636838"/>
              <a:ext cx="2720975" cy="2447925"/>
            </a:xfrm>
            <a:prstGeom prst="ellipse">
              <a:avLst/>
            </a:prstGeom>
            <a:solidFill>
              <a:srgbClr val="FFCC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0" name="Line 5"/>
            <p:cNvSpPr>
              <a:spLocks noChangeShapeType="1"/>
            </p:cNvSpPr>
            <p:nvPr/>
          </p:nvSpPr>
          <p:spPr bwMode="auto">
            <a:xfrm>
              <a:off x="8293100" y="3446463"/>
              <a:ext cx="0" cy="636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 name="Line 6"/>
            <p:cNvSpPr>
              <a:spLocks noChangeShapeType="1"/>
            </p:cNvSpPr>
            <p:nvPr/>
          </p:nvSpPr>
          <p:spPr bwMode="auto">
            <a:xfrm flipV="1">
              <a:off x="6551613" y="3455988"/>
              <a:ext cx="2003425"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7"/>
            <p:cNvSpPr>
              <a:spLocks noChangeArrowheads="1"/>
            </p:cNvSpPr>
            <p:nvPr/>
          </p:nvSpPr>
          <p:spPr bwMode="auto">
            <a:xfrm>
              <a:off x="8509000" y="3370263"/>
              <a:ext cx="114300" cy="1333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3" name="Line 8"/>
            <p:cNvSpPr>
              <a:spLocks noChangeShapeType="1"/>
            </p:cNvSpPr>
            <p:nvPr/>
          </p:nvSpPr>
          <p:spPr bwMode="auto">
            <a:xfrm>
              <a:off x="6962775" y="346075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4"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138" y="4037013"/>
              <a:ext cx="5540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063" y="4033838"/>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ine 11"/>
            <p:cNvSpPr>
              <a:spLocks noChangeShapeType="1"/>
            </p:cNvSpPr>
            <p:nvPr/>
          </p:nvSpPr>
          <p:spPr bwMode="auto">
            <a:xfrm>
              <a:off x="5230813" y="3429000"/>
              <a:ext cx="0" cy="636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7" name="Line 12"/>
            <p:cNvSpPr>
              <a:spLocks noChangeShapeType="1"/>
            </p:cNvSpPr>
            <p:nvPr/>
          </p:nvSpPr>
          <p:spPr bwMode="auto">
            <a:xfrm flipV="1">
              <a:off x="3487738" y="3438525"/>
              <a:ext cx="2005012" cy="31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8" name="Line 13"/>
            <p:cNvSpPr>
              <a:spLocks noChangeShapeType="1"/>
            </p:cNvSpPr>
            <p:nvPr/>
          </p:nvSpPr>
          <p:spPr bwMode="auto">
            <a:xfrm>
              <a:off x="3900488" y="344170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9"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263" y="4017963"/>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775" y="4016375"/>
              <a:ext cx="554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Line 16"/>
            <p:cNvSpPr>
              <a:spLocks noChangeShapeType="1"/>
            </p:cNvSpPr>
            <p:nvPr/>
          </p:nvSpPr>
          <p:spPr bwMode="auto">
            <a:xfrm>
              <a:off x="2135188" y="3451225"/>
              <a:ext cx="0" cy="6350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2" name="Rectangle 17"/>
            <p:cNvSpPr>
              <a:spLocks noChangeArrowheads="1"/>
            </p:cNvSpPr>
            <p:nvPr/>
          </p:nvSpPr>
          <p:spPr bwMode="auto">
            <a:xfrm>
              <a:off x="342900" y="3395663"/>
              <a:ext cx="114300" cy="13017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23" name="Line 18"/>
            <p:cNvSpPr>
              <a:spLocks noChangeShapeType="1"/>
            </p:cNvSpPr>
            <p:nvPr/>
          </p:nvSpPr>
          <p:spPr bwMode="auto">
            <a:xfrm flipV="1">
              <a:off x="393700" y="3460750"/>
              <a:ext cx="2006600"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4" name="Line 19"/>
            <p:cNvSpPr>
              <a:spLocks noChangeShapeType="1"/>
            </p:cNvSpPr>
            <p:nvPr/>
          </p:nvSpPr>
          <p:spPr bwMode="auto">
            <a:xfrm>
              <a:off x="806450" y="3462338"/>
              <a:ext cx="0" cy="6127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25"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13" y="4038600"/>
              <a:ext cx="554037"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5" y="4037013"/>
              <a:ext cx="55245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8"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9" name="Rectangle 25"/>
            <p:cNvSpPr>
              <a:spLocks noChangeArrowheads="1"/>
            </p:cNvSpPr>
            <p:nvPr/>
          </p:nvSpPr>
          <p:spPr bwMode="auto">
            <a:xfrm>
              <a:off x="2517979" y="2778475"/>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1</a:t>
              </a:r>
              <a:endParaRPr kumimoji="1" lang="en-US" altLang="zh-CN" sz="1800" baseline="-25000" dirty="0">
                <a:solidFill>
                  <a:schemeClr val="tx1"/>
                </a:solidFill>
                <a:latin typeface="+mj-ea"/>
                <a:ea typeface="+mj-ea"/>
              </a:endParaRPr>
            </a:p>
          </p:txBody>
        </p:sp>
        <p:sp>
          <p:nvSpPr>
            <p:cNvPr id="30" name="Line 26"/>
            <p:cNvSpPr>
              <a:spLocks noChangeShapeType="1"/>
            </p:cNvSpPr>
            <p:nvPr/>
          </p:nvSpPr>
          <p:spPr bwMode="auto">
            <a:xfrm>
              <a:off x="965200" y="3656013"/>
              <a:ext cx="936625"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7"/>
            <p:cNvSpPr>
              <a:spLocks noChangeShapeType="1"/>
            </p:cNvSpPr>
            <p:nvPr/>
          </p:nvSpPr>
          <p:spPr bwMode="auto">
            <a:xfrm>
              <a:off x="4113213" y="3656013"/>
              <a:ext cx="935037"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8"/>
            <p:cNvSpPr>
              <a:spLocks noChangeShapeType="1"/>
            </p:cNvSpPr>
            <p:nvPr/>
          </p:nvSpPr>
          <p:spPr bwMode="auto">
            <a:xfrm>
              <a:off x="7175500" y="3656013"/>
              <a:ext cx="935038"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Rectangle 32"/>
            <p:cNvSpPr>
              <a:spLocks noChangeArrowheads="1"/>
            </p:cNvSpPr>
            <p:nvPr/>
          </p:nvSpPr>
          <p:spPr bwMode="auto">
            <a:xfrm>
              <a:off x="965200"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4" name="Rectangle 33"/>
            <p:cNvSpPr>
              <a:spLocks noChangeArrowheads="1"/>
            </p:cNvSpPr>
            <p:nvPr/>
          </p:nvSpPr>
          <p:spPr bwMode="auto">
            <a:xfrm>
              <a:off x="4113213"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5" name="Rectangle 34"/>
            <p:cNvSpPr>
              <a:spLocks noChangeArrowheads="1"/>
            </p:cNvSpPr>
            <p:nvPr/>
          </p:nvSpPr>
          <p:spPr bwMode="auto">
            <a:xfrm>
              <a:off x="7177088"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6" name="Rectangle 35"/>
            <p:cNvSpPr>
              <a:spLocks noChangeArrowheads="1"/>
            </p:cNvSpPr>
            <p:nvPr/>
          </p:nvSpPr>
          <p:spPr bwMode="auto">
            <a:xfrm>
              <a:off x="284163" y="3962401"/>
              <a:ext cx="365020"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A</a:t>
              </a:r>
              <a:endParaRPr kumimoji="1" lang="en-US" altLang="zh-CN" sz="1800" baseline="-25000">
                <a:solidFill>
                  <a:schemeClr val="tx1"/>
                </a:solidFill>
                <a:latin typeface="+mj-ea"/>
                <a:ea typeface="+mj-ea"/>
              </a:endParaRPr>
            </a:p>
          </p:txBody>
        </p:sp>
        <p:sp>
          <p:nvSpPr>
            <p:cNvPr id="37" name="Rectangle 36"/>
            <p:cNvSpPr>
              <a:spLocks noChangeArrowheads="1"/>
            </p:cNvSpPr>
            <p:nvPr/>
          </p:nvSpPr>
          <p:spPr bwMode="auto">
            <a:xfrm>
              <a:off x="1614488" y="3962401"/>
              <a:ext cx="356531"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B</a:t>
              </a:r>
              <a:endParaRPr kumimoji="1" lang="en-US" altLang="zh-CN" sz="1800" baseline="-25000">
                <a:solidFill>
                  <a:schemeClr val="tx1"/>
                </a:solidFill>
                <a:latin typeface="+mj-ea"/>
                <a:ea typeface="+mj-ea"/>
              </a:endParaRPr>
            </a:p>
          </p:txBody>
        </p:sp>
        <p:sp>
          <p:nvSpPr>
            <p:cNvPr id="38" name="Rectangle 37"/>
            <p:cNvSpPr>
              <a:spLocks noChangeArrowheads="1"/>
            </p:cNvSpPr>
            <p:nvPr/>
          </p:nvSpPr>
          <p:spPr bwMode="auto">
            <a:xfrm>
              <a:off x="3348038" y="3962401"/>
              <a:ext cx="37011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C</a:t>
              </a:r>
              <a:endParaRPr kumimoji="1" lang="en-US" altLang="zh-CN" sz="1800" baseline="-25000">
                <a:solidFill>
                  <a:schemeClr val="tx1"/>
                </a:solidFill>
                <a:latin typeface="+mj-ea"/>
                <a:ea typeface="+mj-ea"/>
              </a:endParaRPr>
            </a:p>
          </p:txBody>
        </p:sp>
        <p:sp>
          <p:nvSpPr>
            <p:cNvPr id="39" name="Rectangle 38"/>
            <p:cNvSpPr>
              <a:spLocks noChangeArrowheads="1"/>
            </p:cNvSpPr>
            <p:nvPr/>
          </p:nvSpPr>
          <p:spPr bwMode="auto">
            <a:xfrm>
              <a:off x="4708525" y="3962401"/>
              <a:ext cx="38029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D</a:t>
              </a:r>
              <a:endParaRPr kumimoji="1" lang="en-US" altLang="zh-CN" sz="1800" baseline="-25000">
                <a:solidFill>
                  <a:schemeClr val="tx1"/>
                </a:solidFill>
                <a:latin typeface="+mj-ea"/>
                <a:ea typeface="+mj-ea"/>
              </a:endParaRPr>
            </a:p>
          </p:txBody>
        </p:sp>
        <p:sp>
          <p:nvSpPr>
            <p:cNvPr id="40" name="Rectangle 39"/>
            <p:cNvSpPr>
              <a:spLocks noChangeArrowheads="1"/>
            </p:cNvSpPr>
            <p:nvPr/>
          </p:nvSpPr>
          <p:spPr bwMode="auto">
            <a:xfrm>
              <a:off x="6475413" y="3962401"/>
              <a:ext cx="32766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E</a:t>
              </a:r>
              <a:endParaRPr kumimoji="1" lang="en-US" altLang="zh-CN" sz="1800" baseline="-25000">
                <a:solidFill>
                  <a:schemeClr val="tx1"/>
                </a:solidFill>
                <a:latin typeface="+mj-ea"/>
                <a:ea typeface="+mj-ea"/>
              </a:endParaRPr>
            </a:p>
          </p:txBody>
        </p:sp>
        <p:sp>
          <p:nvSpPr>
            <p:cNvPr id="41" name="Rectangle 40"/>
            <p:cNvSpPr>
              <a:spLocks noChangeArrowheads="1"/>
            </p:cNvSpPr>
            <p:nvPr/>
          </p:nvSpPr>
          <p:spPr bwMode="auto">
            <a:xfrm>
              <a:off x="7772400" y="3962401"/>
              <a:ext cx="32427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F</a:t>
              </a:r>
              <a:endParaRPr kumimoji="1" lang="en-US" altLang="zh-CN" sz="1800" baseline="-25000">
                <a:solidFill>
                  <a:schemeClr val="tx1"/>
                </a:solidFill>
                <a:latin typeface="+mj-ea"/>
                <a:ea typeface="+mj-ea"/>
              </a:endParaRPr>
            </a:p>
          </p:txBody>
        </p:sp>
        <p:sp>
          <p:nvSpPr>
            <p:cNvPr id="42" name="Rectangle 42"/>
            <p:cNvSpPr>
              <a:spLocks noChangeArrowheads="1"/>
            </p:cNvSpPr>
            <p:nvPr/>
          </p:nvSpPr>
          <p:spPr bwMode="auto">
            <a:xfrm>
              <a:off x="5581854" y="2749001"/>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2</a:t>
              </a:r>
              <a:endParaRPr kumimoji="1" lang="en-US" altLang="zh-CN" sz="1800" baseline="-25000" dirty="0">
                <a:solidFill>
                  <a:schemeClr val="tx1"/>
                </a:solidFill>
                <a:latin typeface="+mj-ea"/>
                <a:ea typeface="+mj-ea"/>
              </a:endParaRPr>
            </a:p>
          </p:txBody>
        </p:sp>
      </p:grpSp>
    </p:spTree>
    <p:extLst>
      <p:ext uri="{BB962C8B-B14F-4D97-AF65-F5344CB8AC3E}">
        <p14:creationId xmlns:p14="http://schemas.microsoft.com/office/powerpoint/2010/main" val="8765233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使用网桥的优点：</a:t>
            </a:r>
            <a:endParaRPr lang="en-US" altLang="zh-CN" dirty="0" smtClean="0">
              <a:solidFill>
                <a:srgbClr val="FF0000"/>
              </a:solidFill>
            </a:endParaRPr>
          </a:p>
          <a:p>
            <a:pPr lvl="1"/>
            <a:r>
              <a:rPr lang="zh-CN" altLang="en-US" dirty="0"/>
              <a:t>过滤</a:t>
            </a:r>
            <a:r>
              <a:rPr lang="zh-CN" altLang="en-US" dirty="0" smtClean="0"/>
              <a:t>通信量，增大吞吐量；</a:t>
            </a:r>
            <a:endParaRPr lang="en-US" altLang="zh-CN" dirty="0" smtClean="0"/>
          </a:p>
          <a:p>
            <a:pPr lvl="1"/>
            <a:r>
              <a:rPr lang="zh-CN" altLang="en-US" dirty="0"/>
              <a:t>扩大了以太网上的物理范围和主机数量</a:t>
            </a:r>
            <a:r>
              <a:rPr lang="zh-CN" altLang="en-US" dirty="0" smtClean="0"/>
              <a:t>；</a:t>
            </a:r>
            <a:endParaRPr lang="en-US" altLang="zh-CN" dirty="0" smtClean="0"/>
          </a:p>
          <a:p>
            <a:pPr lvl="1"/>
            <a:r>
              <a:rPr lang="zh-CN" altLang="en-US" dirty="0"/>
              <a:t>提高了可靠性</a:t>
            </a:r>
            <a:r>
              <a:rPr lang="zh-CN" altLang="en-US" dirty="0" smtClean="0"/>
              <a:t>，</a:t>
            </a:r>
            <a:r>
              <a:rPr lang="zh-CN" altLang="en-US" dirty="0"/>
              <a:t>让网段故障不影响全局</a:t>
            </a:r>
            <a:r>
              <a:rPr lang="zh-CN" altLang="en-US" dirty="0" smtClean="0"/>
              <a:t>；</a:t>
            </a:r>
            <a:endParaRPr lang="en-US" altLang="zh-CN" dirty="0" smtClean="0"/>
          </a:p>
          <a:p>
            <a:pPr lvl="1"/>
            <a:r>
              <a:rPr lang="zh-CN" altLang="en-US" dirty="0"/>
              <a:t>可</a:t>
            </a:r>
            <a:r>
              <a:rPr lang="zh-CN" altLang="en-US" dirty="0" smtClean="0"/>
              <a:t>互联不同物理层、不同</a:t>
            </a:r>
            <a:r>
              <a:rPr lang="en-US" altLang="zh-CN" dirty="0" smtClean="0"/>
              <a:t>MAC</a:t>
            </a:r>
            <a:r>
              <a:rPr lang="zh-CN" altLang="en-US" dirty="0" smtClean="0"/>
              <a:t>子层和不同速率。</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25216683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使用网桥的缺点：</a:t>
            </a:r>
            <a:endParaRPr lang="en-US" altLang="zh-CN" dirty="0" smtClean="0">
              <a:solidFill>
                <a:srgbClr val="FF0000"/>
              </a:solidFill>
            </a:endParaRPr>
          </a:p>
          <a:p>
            <a:pPr lvl="1"/>
            <a:r>
              <a:rPr lang="zh-CN" altLang="en-US" dirty="0" smtClean="0"/>
              <a:t>网桥对接收的帧要先存储和超找转发表，然后才转发，增加了</a:t>
            </a:r>
            <a:r>
              <a:rPr lang="zh-CN" altLang="en-US" dirty="0" smtClean="0">
                <a:solidFill>
                  <a:srgbClr val="FF0000"/>
                </a:solidFill>
              </a:rPr>
              <a:t>时延</a:t>
            </a:r>
            <a:r>
              <a:rPr lang="zh-CN" altLang="en-US" dirty="0" smtClean="0"/>
              <a:t>；</a:t>
            </a:r>
            <a:endParaRPr lang="en-US" altLang="zh-CN" dirty="0" smtClean="0"/>
          </a:p>
          <a:p>
            <a:pPr lvl="1"/>
            <a:r>
              <a:rPr lang="zh-CN" altLang="en-US" dirty="0" smtClean="0"/>
              <a:t>在</a:t>
            </a:r>
            <a:r>
              <a:rPr lang="en-US" altLang="zh-CN" dirty="0" smtClean="0"/>
              <a:t>MAC</a:t>
            </a:r>
            <a:r>
              <a:rPr lang="zh-CN" altLang="en-US" dirty="0" smtClean="0"/>
              <a:t>子层</a:t>
            </a:r>
            <a:r>
              <a:rPr lang="zh-CN" altLang="en-US" dirty="0" smtClean="0">
                <a:solidFill>
                  <a:srgbClr val="FF0000"/>
                </a:solidFill>
              </a:rPr>
              <a:t>并没有流量控制功能</a:t>
            </a:r>
            <a:r>
              <a:rPr lang="zh-CN" altLang="en-US" dirty="0" smtClean="0"/>
              <a:t>，繁忙时提升了帧丢失的概率；</a:t>
            </a:r>
            <a:endParaRPr lang="en-US" altLang="zh-CN" dirty="0" smtClean="0"/>
          </a:p>
          <a:p>
            <a:pPr lvl="1"/>
            <a:r>
              <a:rPr lang="zh-CN" altLang="en-US" dirty="0"/>
              <a:t>网桥只适合于用户数不太多</a:t>
            </a:r>
            <a:r>
              <a:rPr lang="en-US" altLang="zh-CN" dirty="0"/>
              <a:t>(</a:t>
            </a:r>
            <a:r>
              <a:rPr lang="zh-CN" altLang="en-US" dirty="0"/>
              <a:t>不超过几百个</a:t>
            </a:r>
            <a:r>
              <a:rPr lang="en-US" altLang="zh-CN" dirty="0"/>
              <a:t>)</a:t>
            </a:r>
            <a:r>
              <a:rPr lang="zh-CN" altLang="en-US" dirty="0"/>
              <a:t>和通信量不太大的局域网，否则有时还会因传播过多的广播信息而产生网络拥塞。这就是所谓的</a:t>
            </a:r>
            <a:r>
              <a:rPr lang="zh-CN" altLang="en-US" dirty="0">
                <a:solidFill>
                  <a:srgbClr val="FF0000"/>
                </a:solidFill>
              </a:rPr>
              <a:t>广播风暴</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967321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1259632" y="1489348"/>
            <a:ext cx="6741131" cy="3779045"/>
            <a:chOff x="38100" y="304800"/>
            <a:chExt cx="8855075" cy="4964113"/>
          </a:xfrm>
        </p:grpSpPr>
        <p:sp>
          <p:nvSpPr>
            <p:cNvPr id="111" name="Rectangle 2"/>
            <p:cNvSpPr>
              <a:spLocks noChangeArrowheads="1"/>
            </p:cNvSpPr>
            <p:nvPr/>
          </p:nvSpPr>
          <p:spPr bwMode="auto">
            <a:xfrm>
              <a:off x="177800"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12" name="Line 3"/>
            <p:cNvSpPr>
              <a:spLocks noChangeShapeType="1"/>
            </p:cNvSpPr>
            <p:nvPr/>
          </p:nvSpPr>
          <p:spPr bwMode="auto">
            <a:xfrm>
              <a:off x="177800" y="204470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3" name="Line 4"/>
            <p:cNvSpPr>
              <a:spLocks noChangeShapeType="1"/>
            </p:cNvSpPr>
            <p:nvPr/>
          </p:nvSpPr>
          <p:spPr bwMode="auto">
            <a:xfrm>
              <a:off x="168275" y="161925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4" name="Line 5"/>
            <p:cNvSpPr>
              <a:spLocks noChangeShapeType="1"/>
            </p:cNvSpPr>
            <p:nvPr/>
          </p:nvSpPr>
          <p:spPr bwMode="auto">
            <a:xfrm>
              <a:off x="177800" y="1203325"/>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5" name="Rectangle 6"/>
            <p:cNvSpPr>
              <a:spLocks noChangeArrowheads="1"/>
            </p:cNvSpPr>
            <p:nvPr/>
          </p:nvSpPr>
          <p:spPr bwMode="auto">
            <a:xfrm>
              <a:off x="328613" y="800100"/>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16" name="Rectangle 7"/>
            <p:cNvSpPr>
              <a:spLocks noChangeArrowheads="1"/>
            </p:cNvSpPr>
            <p:nvPr/>
          </p:nvSpPr>
          <p:spPr bwMode="auto">
            <a:xfrm>
              <a:off x="601663" y="125888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17" name="Rectangle 8"/>
            <p:cNvSpPr>
              <a:spLocks noChangeArrowheads="1"/>
            </p:cNvSpPr>
            <p:nvPr/>
          </p:nvSpPr>
          <p:spPr bwMode="auto">
            <a:xfrm>
              <a:off x="403225" y="1673225"/>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18" name="Rectangle 9"/>
            <p:cNvSpPr>
              <a:spLocks noChangeArrowheads="1"/>
            </p:cNvSpPr>
            <p:nvPr/>
          </p:nvSpPr>
          <p:spPr bwMode="auto">
            <a:xfrm>
              <a:off x="620713"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A</a:t>
              </a:r>
            </a:p>
          </p:txBody>
        </p:sp>
        <p:sp>
          <p:nvSpPr>
            <p:cNvPr id="119" name="Rectangle 10"/>
            <p:cNvSpPr>
              <a:spLocks noChangeArrowheads="1"/>
            </p:cNvSpPr>
            <p:nvPr/>
          </p:nvSpPr>
          <p:spPr bwMode="auto">
            <a:xfrm>
              <a:off x="7699375"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20" name="Line 11"/>
            <p:cNvSpPr>
              <a:spLocks noChangeShapeType="1"/>
            </p:cNvSpPr>
            <p:nvPr/>
          </p:nvSpPr>
          <p:spPr bwMode="auto">
            <a:xfrm>
              <a:off x="7699375" y="206216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1" name="Line 12"/>
            <p:cNvSpPr>
              <a:spLocks noChangeShapeType="1"/>
            </p:cNvSpPr>
            <p:nvPr/>
          </p:nvSpPr>
          <p:spPr bwMode="auto">
            <a:xfrm>
              <a:off x="7689850" y="163671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2" name="Line 13"/>
            <p:cNvSpPr>
              <a:spLocks noChangeShapeType="1"/>
            </p:cNvSpPr>
            <p:nvPr/>
          </p:nvSpPr>
          <p:spPr bwMode="auto">
            <a:xfrm>
              <a:off x="7699375" y="1220788"/>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3" name="Rectangle 14"/>
            <p:cNvSpPr>
              <a:spLocks noChangeArrowheads="1"/>
            </p:cNvSpPr>
            <p:nvPr/>
          </p:nvSpPr>
          <p:spPr bwMode="auto">
            <a:xfrm>
              <a:off x="7837488" y="8207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24" name="Rectangle 15"/>
            <p:cNvSpPr>
              <a:spLocks noChangeArrowheads="1"/>
            </p:cNvSpPr>
            <p:nvPr/>
          </p:nvSpPr>
          <p:spPr bwMode="auto">
            <a:xfrm>
              <a:off x="8069263" y="126523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25" name="Rectangle 16"/>
            <p:cNvSpPr>
              <a:spLocks noChangeArrowheads="1"/>
            </p:cNvSpPr>
            <p:nvPr/>
          </p:nvSpPr>
          <p:spPr bwMode="auto">
            <a:xfrm>
              <a:off x="7943850" y="1693863"/>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26" name="Rectangle 17"/>
            <p:cNvSpPr>
              <a:spLocks noChangeArrowheads="1"/>
            </p:cNvSpPr>
            <p:nvPr/>
          </p:nvSpPr>
          <p:spPr bwMode="auto">
            <a:xfrm>
              <a:off x="8181975"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B</a:t>
              </a:r>
            </a:p>
          </p:txBody>
        </p:sp>
        <p:sp>
          <p:nvSpPr>
            <p:cNvPr id="127" name="Rectangle 18"/>
            <p:cNvSpPr>
              <a:spLocks noChangeArrowheads="1"/>
            </p:cNvSpPr>
            <p:nvPr/>
          </p:nvSpPr>
          <p:spPr bwMode="auto">
            <a:xfrm>
              <a:off x="328613"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28" name="Rectangle 19"/>
            <p:cNvSpPr>
              <a:spLocks noChangeArrowheads="1"/>
            </p:cNvSpPr>
            <p:nvPr/>
          </p:nvSpPr>
          <p:spPr bwMode="auto">
            <a:xfrm>
              <a:off x="3113088"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1</a:t>
              </a:r>
            </a:p>
          </p:txBody>
        </p:sp>
        <p:sp>
          <p:nvSpPr>
            <p:cNvPr id="129" name="Rectangle 20"/>
            <p:cNvSpPr>
              <a:spLocks noChangeArrowheads="1"/>
            </p:cNvSpPr>
            <p:nvPr/>
          </p:nvSpPr>
          <p:spPr bwMode="auto">
            <a:xfrm>
              <a:off x="5210175"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2</a:t>
              </a:r>
            </a:p>
          </p:txBody>
        </p:sp>
        <p:sp>
          <p:nvSpPr>
            <p:cNvPr id="130" name="Freeform 23"/>
            <p:cNvSpPr>
              <a:spLocks/>
            </p:cNvSpPr>
            <p:nvPr/>
          </p:nvSpPr>
          <p:spPr bwMode="auto">
            <a:xfrm>
              <a:off x="747713" y="2486025"/>
              <a:ext cx="1206500" cy="339725"/>
            </a:xfrm>
            <a:custGeom>
              <a:avLst/>
              <a:gdLst>
                <a:gd name="T0" fmla="*/ 0 w 769"/>
                <a:gd name="T1" fmla="*/ 0 h 235"/>
                <a:gd name="T2" fmla="*/ 0 w 769"/>
                <a:gd name="T3" fmla="*/ 489029078 h 235"/>
                <a:gd name="T4" fmla="*/ 1890441159 w 769"/>
                <a:gd name="T5" fmla="*/ 489029078 h 235"/>
                <a:gd name="T6" fmla="*/ 1890441159 w 769"/>
                <a:gd name="T7" fmla="*/ 12539177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235">
                  <a:moveTo>
                    <a:pt x="0" y="0"/>
                  </a:moveTo>
                  <a:lnTo>
                    <a:pt x="0" y="234"/>
                  </a:lnTo>
                  <a:lnTo>
                    <a:pt x="768" y="234"/>
                  </a:lnTo>
                  <a:lnTo>
                    <a:pt x="768" y="6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1" name="Freeform 24"/>
            <p:cNvSpPr>
              <a:spLocks/>
            </p:cNvSpPr>
            <p:nvPr/>
          </p:nvSpPr>
          <p:spPr bwMode="auto">
            <a:xfrm>
              <a:off x="2311400" y="2478088"/>
              <a:ext cx="811213" cy="347662"/>
            </a:xfrm>
            <a:custGeom>
              <a:avLst/>
              <a:gdLst>
                <a:gd name="T0" fmla="*/ 0 w 517"/>
                <a:gd name="T1" fmla="*/ 137348129 h 241"/>
                <a:gd name="T2" fmla="*/ 0 w 517"/>
                <a:gd name="T3" fmla="*/ 499448921 h 241"/>
                <a:gd name="T4" fmla="*/ 1270394078 w 517"/>
                <a:gd name="T5" fmla="*/ 499448921 h 241"/>
                <a:gd name="T6" fmla="*/ 1270394078 w 517"/>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7" h="241">
                  <a:moveTo>
                    <a:pt x="0" y="66"/>
                  </a:moveTo>
                  <a:lnTo>
                    <a:pt x="0" y="240"/>
                  </a:lnTo>
                  <a:lnTo>
                    <a:pt x="516" y="240"/>
                  </a:lnTo>
                  <a:lnTo>
                    <a:pt x="516"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2" name="Freeform 25"/>
            <p:cNvSpPr>
              <a:spLocks/>
            </p:cNvSpPr>
            <p:nvPr/>
          </p:nvSpPr>
          <p:spPr bwMode="auto">
            <a:xfrm>
              <a:off x="3827463" y="2478088"/>
              <a:ext cx="1387475" cy="347662"/>
            </a:xfrm>
            <a:custGeom>
              <a:avLst/>
              <a:gdLst>
                <a:gd name="T0" fmla="*/ 0 w 883"/>
                <a:gd name="T1" fmla="*/ 0 h 241"/>
                <a:gd name="T2" fmla="*/ 0 w 883"/>
                <a:gd name="T3" fmla="*/ 499448921 h 241"/>
                <a:gd name="T4" fmla="*/ 2147483647 w 883"/>
                <a:gd name="T5" fmla="*/ 499448921 h 241"/>
                <a:gd name="T6" fmla="*/ 2147483647 w 883"/>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3" h="241">
                  <a:moveTo>
                    <a:pt x="0" y="0"/>
                  </a:moveTo>
                  <a:lnTo>
                    <a:pt x="0" y="240"/>
                  </a:lnTo>
                  <a:lnTo>
                    <a:pt x="882" y="240"/>
                  </a:lnTo>
                  <a:lnTo>
                    <a:pt x="882" y="0"/>
                  </a:lnTo>
                </a:path>
              </a:pathLst>
            </a:custGeom>
            <a:noFill/>
            <a:ln w="57150"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3" name="Freeform 26"/>
            <p:cNvSpPr>
              <a:spLocks/>
            </p:cNvSpPr>
            <p:nvPr/>
          </p:nvSpPr>
          <p:spPr bwMode="auto">
            <a:xfrm>
              <a:off x="5929313" y="2478088"/>
              <a:ext cx="944562" cy="347662"/>
            </a:xfrm>
            <a:custGeom>
              <a:avLst/>
              <a:gdLst>
                <a:gd name="T0" fmla="*/ 0 w 601"/>
                <a:gd name="T1" fmla="*/ 0 h 241"/>
                <a:gd name="T2" fmla="*/ 0 w 601"/>
                <a:gd name="T3" fmla="*/ 499448921 h 241"/>
                <a:gd name="T4" fmla="*/ 1482050783 w 601"/>
                <a:gd name="T5" fmla="*/ 499448921 h 241"/>
                <a:gd name="T6" fmla="*/ 1482050783 w 601"/>
                <a:gd name="T7" fmla="*/ 149835109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1" h="241">
                  <a:moveTo>
                    <a:pt x="0" y="0"/>
                  </a:moveTo>
                  <a:lnTo>
                    <a:pt x="0" y="240"/>
                  </a:lnTo>
                  <a:lnTo>
                    <a:pt x="600" y="240"/>
                  </a:lnTo>
                  <a:lnTo>
                    <a:pt x="600" y="72"/>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4" name="Freeform 27"/>
            <p:cNvSpPr>
              <a:spLocks/>
            </p:cNvSpPr>
            <p:nvPr/>
          </p:nvSpPr>
          <p:spPr bwMode="auto">
            <a:xfrm>
              <a:off x="7192963" y="2478088"/>
              <a:ext cx="1171575" cy="347662"/>
            </a:xfrm>
            <a:custGeom>
              <a:avLst/>
              <a:gdLst>
                <a:gd name="T0" fmla="*/ 0 w 745"/>
                <a:gd name="T1" fmla="*/ 137348129 h 241"/>
                <a:gd name="T2" fmla="*/ 0 w 745"/>
                <a:gd name="T3" fmla="*/ 499448921 h 241"/>
                <a:gd name="T4" fmla="*/ 1839926300 w 745"/>
                <a:gd name="T5" fmla="*/ 499448921 h 241"/>
                <a:gd name="T6" fmla="*/ 1839926300 w 745"/>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5" h="241">
                  <a:moveTo>
                    <a:pt x="0" y="66"/>
                  </a:moveTo>
                  <a:lnTo>
                    <a:pt x="0" y="240"/>
                  </a:lnTo>
                  <a:lnTo>
                    <a:pt x="744" y="240"/>
                  </a:lnTo>
                  <a:lnTo>
                    <a:pt x="744"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5" name="Rectangle 28"/>
            <p:cNvSpPr>
              <a:spLocks noChangeArrowheads="1"/>
            </p:cNvSpPr>
            <p:nvPr/>
          </p:nvSpPr>
          <p:spPr bwMode="auto">
            <a:xfrm>
              <a:off x="1327150" y="98107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6" name="Rectangle 29"/>
            <p:cNvSpPr>
              <a:spLocks noChangeArrowheads="1"/>
            </p:cNvSpPr>
            <p:nvPr/>
          </p:nvSpPr>
          <p:spPr bwMode="auto">
            <a:xfrm>
              <a:off x="1320800" y="13906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7" name="Rectangle 30"/>
            <p:cNvSpPr>
              <a:spLocks noChangeArrowheads="1"/>
            </p:cNvSpPr>
            <p:nvPr/>
          </p:nvSpPr>
          <p:spPr bwMode="auto">
            <a:xfrm>
              <a:off x="1330325" y="18224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8" name="Rectangle 31"/>
            <p:cNvSpPr>
              <a:spLocks noChangeArrowheads="1"/>
            </p:cNvSpPr>
            <p:nvPr/>
          </p:nvSpPr>
          <p:spPr bwMode="auto">
            <a:xfrm>
              <a:off x="2333625" y="183832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9" name="Rectangle 32"/>
            <p:cNvSpPr>
              <a:spLocks noChangeArrowheads="1"/>
            </p:cNvSpPr>
            <p:nvPr/>
          </p:nvSpPr>
          <p:spPr bwMode="auto">
            <a:xfrm>
              <a:off x="4346575" y="24447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0" name="Rectangle 33"/>
            <p:cNvSpPr>
              <a:spLocks noChangeArrowheads="1"/>
            </p:cNvSpPr>
            <p:nvPr/>
          </p:nvSpPr>
          <p:spPr bwMode="auto">
            <a:xfrm>
              <a:off x="6369050" y="18462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1" name="Rectangle 34"/>
            <p:cNvSpPr>
              <a:spLocks noChangeArrowheads="1"/>
            </p:cNvSpPr>
            <p:nvPr/>
          </p:nvSpPr>
          <p:spPr bwMode="auto">
            <a:xfrm>
              <a:off x="7315200" y="18716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2" name="Rectangle 35"/>
            <p:cNvSpPr>
              <a:spLocks noChangeArrowheads="1"/>
            </p:cNvSpPr>
            <p:nvPr/>
          </p:nvSpPr>
          <p:spPr bwMode="auto">
            <a:xfrm>
              <a:off x="7315200" y="14366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3" name="Rectangle 36"/>
            <p:cNvSpPr>
              <a:spLocks noChangeArrowheads="1"/>
            </p:cNvSpPr>
            <p:nvPr/>
          </p:nvSpPr>
          <p:spPr bwMode="auto">
            <a:xfrm>
              <a:off x="7315200" y="101441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4" name="Rectangle 37"/>
            <p:cNvSpPr>
              <a:spLocks noChangeArrowheads="1"/>
            </p:cNvSpPr>
            <p:nvPr/>
          </p:nvSpPr>
          <p:spPr bwMode="auto">
            <a:xfrm>
              <a:off x="4851400" y="3132138"/>
              <a:ext cx="1674813" cy="379412"/>
            </a:xfrm>
            <a:prstGeom prst="rect">
              <a:avLst/>
            </a:prstGeom>
            <a:solidFill>
              <a:srgbClr val="CCE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400" dirty="0"/>
                <a:t>用户数据</a:t>
              </a:r>
            </a:p>
          </p:txBody>
        </p:sp>
        <p:sp>
          <p:nvSpPr>
            <p:cNvPr id="145" name="Rectangle 38"/>
            <p:cNvSpPr>
              <a:spLocks noChangeArrowheads="1"/>
            </p:cNvSpPr>
            <p:nvPr/>
          </p:nvSpPr>
          <p:spPr bwMode="auto">
            <a:xfrm>
              <a:off x="4124325" y="3736975"/>
              <a:ext cx="2401888" cy="381000"/>
            </a:xfrm>
            <a:prstGeom prst="rect">
              <a:avLst/>
            </a:prstGeom>
            <a:solidFill>
              <a:srgbClr val="FFFF66"/>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6" name="Rectangle 39"/>
            <p:cNvSpPr>
              <a:spLocks noChangeArrowheads="1"/>
            </p:cNvSpPr>
            <p:nvPr/>
          </p:nvSpPr>
          <p:spPr bwMode="auto">
            <a:xfrm>
              <a:off x="4186238" y="37338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IP-H</a:t>
              </a:r>
            </a:p>
          </p:txBody>
        </p:sp>
        <p:sp>
          <p:nvSpPr>
            <p:cNvPr id="147" name="Line 40"/>
            <p:cNvSpPr>
              <a:spLocks noChangeShapeType="1"/>
            </p:cNvSpPr>
            <p:nvPr/>
          </p:nvSpPr>
          <p:spPr bwMode="auto">
            <a:xfrm>
              <a:off x="4827588" y="3736975"/>
              <a:ext cx="0" cy="365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48" name="Rectangle 41"/>
            <p:cNvSpPr>
              <a:spLocks noChangeArrowheads="1"/>
            </p:cNvSpPr>
            <p:nvPr/>
          </p:nvSpPr>
          <p:spPr bwMode="auto">
            <a:xfrm>
              <a:off x="3006725" y="4318000"/>
              <a:ext cx="4640263" cy="377825"/>
            </a:xfrm>
            <a:prstGeom prst="rect">
              <a:avLst/>
            </a:prstGeom>
            <a:solidFill>
              <a:srgbClr val="FF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9" name="Rectangle 42"/>
            <p:cNvSpPr>
              <a:spLocks noChangeArrowheads="1"/>
            </p:cNvSpPr>
            <p:nvPr/>
          </p:nvSpPr>
          <p:spPr bwMode="auto">
            <a:xfrm>
              <a:off x="3021013" y="4311650"/>
              <a:ext cx="7710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MAC-H</a:t>
              </a:r>
            </a:p>
          </p:txBody>
        </p:sp>
        <p:sp>
          <p:nvSpPr>
            <p:cNvPr id="150" name="Rectangle 43"/>
            <p:cNvSpPr>
              <a:spLocks noChangeArrowheads="1"/>
            </p:cNvSpPr>
            <p:nvPr/>
          </p:nvSpPr>
          <p:spPr bwMode="auto">
            <a:xfrm>
              <a:off x="6624638" y="4306888"/>
              <a:ext cx="75020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MAC-T</a:t>
              </a:r>
            </a:p>
          </p:txBody>
        </p:sp>
        <p:sp>
          <p:nvSpPr>
            <p:cNvPr id="151" name="Line 44"/>
            <p:cNvSpPr>
              <a:spLocks noChangeShapeType="1"/>
            </p:cNvSpPr>
            <p:nvPr/>
          </p:nvSpPr>
          <p:spPr bwMode="auto">
            <a:xfrm>
              <a:off x="4125913" y="4332288"/>
              <a:ext cx="0" cy="35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2" name="Line 45"/>
            <p:cNvSpPr>
              <a:spLocks noChangeShapeType="1"/>
            </p:cNvSpPr>
            <p:nvPr/>
          </p:nvSpPr>
          <p:spPr bwMode="auto">
            <a:xfrm>
              <a:off x="6542088" y="4337050"/>
              <a:ext cx="0" cy="354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3" name="Rectangle 46"/>
            <p:cNvSpPr>
              <a:spLocks noChangeArrowheads="1"/>
            </p:cNvSpPr>
            <p:nvPr/>
          </p:nvSpPr>
          <p:spPr bwMode="auto">
            <a:xfrm>
              <a:off x="2101850" y="4883150"/>
              <a:ext cx="6478588" cy="379413"/>
            </a:xfrm>
            <a:prstGeom prst="rect">
              <a:avLst/>
            </a:prstGeom>
            <a:solidFill>
              <a:srgbClr val="99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54" name="Rectangle 47"/>
            <p:cNvSpPr>
              <a:spLocks noChangeArrowheads="1"/>
            </p:cNvSpPr>
            <p:nvPr/>
          </p:nvSpPr>
          <p:spPr bwMode="auto">
            <a:xfrm>
              <a:off x="2100263" y="4876800"/>
              <a:ext cx="73257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PPP-H</a:t>
              </a:r>
            </a:p>
          </p:txBody>
        </p:sp>
        <p:sp>
          <p:nvSpPr>
            <p:cNvPr id="155" name="Line 48"/>
            <p:cNvSpPr>
              <a:spLocks noChangeShapeType="1"/>
            </p:cNvSpPr>
            <p:nvPr/>
          </p:nvSpPr>
          <p:spPr bwMode="auto">
            <a:xfrm>
              <a:off x="3008313"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6" name="Line 49"/>
            <p:cNvSpPr>
              <a:spLocks noChangeShapeType="1"/>
            </p:cNvSpPr>
            <p:nvPr/>
          </p:nvSpPr>
          <p:spPr bwMode="auto">
            <a:xfrm>
              <a:off x="7659688"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7" name="Rectangle 50"/>
            <p:cNvSpPr>
              <a:spLocks noChangeArrowheads="1"/>
            </p:cNvSpPr>
            <p:nvPr/>
          </p:nvSpPr>
          <p:spPr bwMode="auto">
            <a:xfrm>
              <a:off x="7673975" y="4879975"/>
              <a:ext cx="71173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PPP-T</a:t>
              </a:r>
            </a:p>
          </p:txBody>
        </p:sp>
        <p:sp>
          <p:nvSpPr>
            <p:cNvPr id="158" name="Rectangle 51"/>
            <p:cNvSpPr>
              <a:spLocks noChangeArrowheads="1"/>
            </p:cNvSpPr>
            <p:nvPr/>
          </p:nvSpPr>
          <p:spPr bwMode="auto">
            <a:xfrm>
              <a:off x="293688" y="3135313"/>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59" name="Rectangle 52"/>
            <p:cNvSpPr>
              <a:spLocks noChangeArrowheads="1"/>
            </p:cNvSpPr>
            <p:nvPr/>
          </p:nvSpPr>
          <p:spPr bwMode="auto">
            <a:xfrm>
              <a:off x="258763" y="3695700"/>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0" name="Rectangle 53"/>
            <p:cNvSpPr>
              <a:spLocks noChangeArrowheads="1"/>
            </p:cNvSpPr>
            <p:nvPr/>
          </p:nvSpPr>
          <p:spPr bwMode="auto">
            <a:xfrm>
              <a:off x="38100" y="4292600"/>
              <a:ext cx="9730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1" name="Rectangle 54"/>
            <p:cNvSpPr>
              <a:spLocks noChangeArrowheads="1"/>
            </p:cNvSpPr>
            <p:nvPr/>
          </p:nvSpPr>
          <p:spPr bwMode="auto">
            <a:xfrm>
              <a:off x="452438" y="48402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62" name="Line 55"/>
            <p:cNvSpPr>
              <a:spLocks noChangeShapeType="1"/>
            </p:cNvSpPr>
            <p:nvPr/>
          </p:nvSpPr>
          <p:spPr bwMode="auto">
            <a:xfrm flipH="1" flipV="1">
              <a:off x="955675" y="3327400"/>
              <a:ext cx="3859213"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3" name="Line 56"/>
            <p:cNvSpPr>
              <a:spLocks noChangeShapeType="1"/>
            </p:cNvSpPr>
            <p:nvPr/>
          </p:nvSpPr>
          <p:spPr bwMode="auto">
            <a:xfrm flipH="1">
              <a:off x="938213" y="3916363"/>
              <a:ext cx="310356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4" name="Line 57"/>
            <p:cNvSpPr>
              <a:spLocks noChangeShapeType="1"/>
            </p:cNvSpPr>
            <p:nvPr/>
          </p:nvSpPr>
          <p:spPr bwMode="auto">
            <a:xfrm flipH="1">
              <a:off x="1422400" y="4497388"/>
              <a:ext cx="1527175"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5" name="Line 58"/>
            <p:cNvSpPr>
              <a:spLocks noChangeShapeType="1"/>
            </p:cNvSpPr>
            <p:nvPr/>
          </p:nvSpPr>
          <p:spPr bwMode="auto">
            <a:xfrm flipH="1">
              <a:off x="806450" y="5067300"/>
              <a:ext cx="123825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6" name="Rectangle 59"/>
            <p:cNvSpPr>
              <a:spLocks noChangeArrowheads="1"/>
            </p:cNvSpPr>
            <p:nvPr/>
          </p:nvSpPr>
          <p:spPr bwMode="auto">
            <a:xfrm>
              <a:off x="7856538"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67" name="Rectangle 60"/>
            <p:cNvSpPr>
              <a:spLocks noChangeArrowheads="1"/>
            </p:cNvSpPr>
            <p:nvPr/>
          </p:nvSpPr>
          <p:spPr bwMode="auto">
            <a:xfrm>
              <a:off x="4787900" y="1606550"/>
              <a:ext cx="159543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68" name="Line 61"/>
            <p:cNvSpPr>
              <a:spLocks noChangeShapeType="1"/>
            </p:cNvSpPr>
            <p:nvPr/>
          </p:nvSpPr>
          <p:spPr bwMode="auto">
            <a:xfrm>
              <a:off x="4791075" y="2044700"/>
              <a:ext cx="15890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9" name="Line 62"/>
            <p:cNvSpPr>
              <a:spLocks noChangeShapeType="1"/>
            </p:cNvSpPr>
            <p:nvPr/>
          </p:nvSpPr>
          <p:spPr bwMode="auto">
            <a:xfrm>
              <a:off x="5564188"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0" name="Line 63"/>
            <p:cNvSpPr>
              <a:spLocks noChangeShapeType="1"/>
            </p:cNvSpPr>
            <p:nvPr/>
          </p:nvSpPr>
          <p:spPr bwMode="auto">
            <a:xfrm>
              <a:off x="4781550" y="1608138"/>
              <a:ext cx="77628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1" name="Line 64"/>
            <p:cNvSpPr>
              <a:spLocks noChangeShapeType="1"/>
            </p:cNvSpPr>
            <p:nvPr/>
          </p:nvSpPr>
          <p:spPr bwMode="auto">
            <a:xfrm flipV="1">
              <a:off x="5573713" y="1597025"/>
              <a:ext cx="795337"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2" name="Rectangle 65"/>
            <p:cNvSpPr>
              <a:spLocks noChangeArrowheads="1"/>
            </p:cNvSpPr>
            <p:nvPr/>
          </p:nvSpPr>
          <p:spPr bwMode="auto">
            <a:xfrm>
              <a:off x="4770438" y="1733550"/>
              <a:ext cx="411973"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73" name="Rectangle 66"/>
            <p:cNvSpPr>
              <a:spLocks noChangeArrowheads="1"/>
            </p:cNvSpPr>
            <p:nvPr/>
          </p:nvSpPr>
          <p:spPr bwMode="auto">
            <a:xfrm>
              <a:off x="5381625" y="1574800"/>
              <a:ext cx="312587"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sp>
          <p:nvSpPr>
            <p:cNvPr id="174" name="Rectangle 67"/>
            <p:cNvSpPr>
              <a:spLocks noChangeArrowheads="1"/>
            </p:cNvSpPr>
            <p:nvPr/>
          </p:nvSpPr>
          <p:spPr bwMode="auto">
            <a:xfrm>
              <a:off x="5741988" y="1738313"/>
              <a:ext cx="606425" cy="24447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5" name="Rectangle 68"/>
            <p:cNvSpPr>
              <a:spLocks noChangeArrowheads="1"/>
            </p:cNvSpPr>
            <p:nvPr/>
          </p:nvSpPr>
          <p:spPr bwMode="auto">
            <a:xfrm>
              <a:off x="5676900" y="1717675"/>
              <a:ext cx="58189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76" name="Rectangle 69"/>
            <p:cNvSpPr>
              <a:spLocks noChangeArrowheads="1"/>
            </p:cNvSpPr>
            <p:nvPr/>
          </p:nvSpPr>
          <p:spPr bwMode="auto">
            <a:xfrm>
              <a:off x="5502275"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7" name="Rectangle 70"/>
            <p:cNvSpPr>
              <a:spLocks noChangeArrowheads="1"/>
            </p:cNvSpPr>
            <p:nvPr/>
          </p:nvSpPr>
          <p:spPr bwMode="auto">
            <a:xfrm>
              <a:off x="4718050"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8" name="Rectangle 71"/>
            <p:cNvSpPr>
              <a:spLocks noChangeArrowheads="1"/>
            </p:cNvSpPr>
            <p:nvPr/>
          </p:nvSpPr>
          <p:spPr bwMode="auto">
            <a:xfrm>
              <a:off x="2695575" y="1606550"/>
              <a:ext cx="171608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9" name="Line 72"/>
            <p:cNvSpPr>
              <a:spLocks noChangeShapeType="1"/>
            </p:cNvSpPr>
            <p:nvPr/>
          </p:nvSpPr>
          <p:spPr bwMode="auto">
            <a:xfrm>
              <a:off x="2698750" y="2044700"/>
              <a:ext cx="1708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0" name="Line 73"/>
            <p:cNvSpPr>
              <a:spLocks noChangeShapeType="1"/>
            </p:cNvSpPr>
            <p:nvPr/>
          </p:nvSpPr>
          <p:spPr bwMode="auto">
            <a:xfrm>
              <a:off x="3530600"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1" name="Line 74"/>
            <p:cNvSpPr>
              <a:spLocks noChangeShapeType="1"/>
            </p:cNvSpPr>
            <p:nvPr/>
          </p:nvSpPr>
          <p:spPr bwMode="auto">
            <a:xfrm>
              <a:off x="2687638" y="1608138"/>
              <a:ext cx="836612"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2" name="Line 75"/>
            <p:cNvSpPr>
              <a:spLocks noChangeShapeType="1"/>
            </p:cNvSpPr>
            <p:nvPr/>
          </p:nvSpPr>
          <p:spPr bwMode="auto">
            <a:xfrm flipV="1">
              <a:off x="3538538" y="1597025"/>
              <a:ext cx="85725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3" name="Rectangle 76"/>
            <p:cNvSpPr>
              <a:spLocks noChangeArrowheads="1"/>
            </p:cNvSpPr>
            <p:nvPr/>
          </p:nvSpPr>
          <p:spPr bwMode="auto">
            <a:xfrm>
              <a:off x="3868738" y="1717675"/>
              <a:ext cx="41197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84" name="Rectangle 77"/>
            <p:cNvSpPr>
              <a:spLocks noChangeArrowheads="1"/>
            </p:cNvSpPr>
            <p:nvPr/>
          </p:nvSpPr>
          <p:spPr bwMode="auto">
            <a:xfrm>
              <a:off x="3365500" y="1590675"/>
              <a:ext cx="31258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grpSp>
          <p:nvGrpSpPr>
            <p:cNvPr id="185" name="Group 78"/>
            <p:cNvGrpSpPr>
              <a:grpSpLocks/>
            </p:cNvGrpSpPr>
            <p:nvPr/>
          </p:nvGrpSpPr>
          <p:grpSpPr bwMode="auto">
            <a:xfrm>
              <a:off x="2627312" y="1700212"/>
              <a:ext cx="724340" cy="305081"/>
              <a:chOff x="1713" y="1174"/>
              <a:chExt cx="399" cy="210"/>
            </a:xfrm>
          </p:grpSpPr>
          <p:sp>
            <p:nvSpPr>
              <p:cNvPr id="186" name="Rectangle 79"/>
              <p:cNvSpPr>
                <a:spLocks noChangeArrowheads="1"/>
              </p:cNvSpPr>
              <p:nvPr/>
            </p:nvSpPr>
            <p:spPr bwMode="auto">
              <a:xfrm>
                <a:off x="1752" y="1188"/>
                <a:ext cx="360"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87" name="Rectangle 80"/>
              <p:cNvSpPr>
                <a:spLocks noChangeArrowheads="1"/>
              </p:cNvSpPr>
              <p:nvPr/>
            </p:nvSpPr>
            <p:spPr bwMode="auto">
              <a:xfrm>
                <a:off x="1713" y="1174"/>
                <a:ext cx="32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grpSp>
        <p:sp>
          <p:nvSpPr>
            <p:cNvPr id="188" name="Rectangle 81"/>
            <p:cNvSpPr>
              <a:spLocks noChangeArrowheads="1"/>
            </p:cNvSpPr>
            <p:nvPr/>
          </p:nvSpPr>
          <p:spPr bwMode="auto">
            <a:xfrm>
              <a:off x="348297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89" name="Rectangle 82"/>
            <p:cNvSpPr>
              <a:spLocks noChangeArrowheads="1"/>
            </p:cNvSpPr>
            <p:nvPr/>
          </p:nvSpPr>
          <p:spPr bwMode="auto">
            <a:xfrm>
              <a:off x="262572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grpSp>
          <p:nvGrpSpPr>
            <p:cNvPr id="190" name="Group 83"/>
            <p:cNvGrpSpPr>
              <a:grpSpLocks/>
            </p:cNvGrpSpPr>
            <p:nvPr/>
          </p:nvGrpSpPr>
          <p:grpSpPr bwMode="auto">
            <a:xfrm>
              <a:off x="1673225" y="2170113"/>
              <a:ext cx="904875" cy="549275"/>
              <a:chOff x="1105" y="1444"/>
              <a:chExt cx="527" cy="380"/>
            </a:xfrm>
          </p:grpSpPr>
          <p:sp>
            <p:nvSpPr>
              <p:cNvPr id="191" name="Oval 84"/>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2" name="Oval 85"/>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3" name="Oval 86"/>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4" name="Oval 87"/>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5" name="Oval 88"/>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6" name="Oval 89"/>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7" name="Freeform 90"/>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198" name="Rectangle 91"/>
            <p:cNvSpPr>
              <a:spLocks noChangeArrowheads="1"/>
            </p:cNvSpPr>
            <p:nvPr/>
          </p:nvSpPr>
          <p:spPr bwMode="auto">
            <a:xfrm>
              <a:off x="1773238" y="22907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1</a:t>
              </a:r>
            </a:p>
          </p:txBody>
        </p:sp>
        <p:grpSp>
          <p:nvGrpSpPr>
            <p:cNvPr id="199" name="Group 92"/>
            <p:cNvGrpSpPr>
              <a:grpSpLocks/>
            </p:cNvGrpSpPr>
            <p:nvPr/>
          </p:nvGrpSpPr>
          <p:grpSpPr bwMode="auto">
            <a:xfrm>
              <a:off x="6637338" y="2182813"/>
              <a:ext cx="904875" cy="549275"/>
              <a:chOff x="1105" y="1444"/>
              <a:chExt cx="527" cy="380"/>
            </a:xfrm>
          </p:grpSpPr>
          <p:sp>
            <p:nvSpPr>
              <p:cNvPr id="200" name="Oval 93"/>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1" name="Oval 94"/>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2" name="Oval 95"/>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3" name="Oval 96"/>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4" name="Oval 97"/>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5" name="Oval 98"/>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6" name="Freeform 99"/>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07" name="Rectangle 100"/>
            <p:cNvSpPr>
              <a:spLocks noChangeArrowheads="1"/>
            </p:cNvSpPr>
            <p:nvPr/>
          </p:nvSpPr>
          <p:spPr bwMode="auto">
            <a:xfrm>
              <a:off x="6750050" y="23034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2</a:t>
              </a:r>
            </a:p>
          </p:txBody>
        </p:sp>
        <p:sp>
          <p:nvSpPr>
            <p:cNvPr id="210" name="AutoShape 103"/>
            <p:cNvSpPr>
              <a:spLocks noChangeArrowheads="1"/>
            </p:cNvSpPr>
            <p:nvPr/>
          </p:nvSpPr>
          <p:spPr bwMode="auto">
            <a:xfrm>
              <a:off x="5580063" y="3429000"/>
              <a:ext cx="215900" cy="431800"/>
            </a:xfrm>
            <a:prstGeom prst="downArrow">
              <a:avLst>
                <a:gd name="adj1" fmla="val 50000"/>
                <a:gd name="adj2" fmla="val 50000"/>
              </a:avLst>
            </a:prstGeom>
            <a:solidFill>
              <a:srgbClr val="CCE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1" name="AutoShape 104"/>
            <p:cNvSpPr>
              <a:spLocks noChangeArrowheads="1"/>
            </p:cNvSpPr>
            <p:nvPr/>
          </p:nvSpPr>
          <p:spPr bwMode="auto">
            <a:xfrm>
              <a:off x="5364163" y="4005263"/>
              <a:ext cx="215900" cy="431800"/>
            </a:xfrm>
            <a:prstGeom prst="downArrow">
              <a:avLst>
                <a:gd name="adj1" fmla="val 50000"/>
                <a:gd name="adj2" fmla="val 50000"/>
              </a:avLst>
            </a:prstGeom>
            <a:solidFill>
              <a:srgbClr val="FFFF66"/>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2" name="AutoShape 105"/>
            <p:cNvSpPr>
              <a:spLocks noChangeArrowheads="1"/>
            </p:cNvSpPr>
            <p:nvPr/>
          </p:nvSpPr>
          <p:spPr bwMode="auto">
            <a:xfrm>
              <a:off x="5076825" y="4581525"/>
              <a:ext cx="215900" cy="431800"/>
            </a:xfrm>
            <a:prstGeom prst="downArrow">
              <a:avLst>
                <a:gd name="adj1" fmla="val 50000"/>
                <a:gd name="adj2" fmla="val 50000"/>
              </a:avLst>
            </a:prstGeom>
            <a:solidFill>
              <a:srgbClr val="FFC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3" name="Freeform 106"/>
            <p:cNvSpPr>
              <a:spLocks/>
            </p:cNvSpPr>
            <p:nvPr/>
          </p:nvSpPr>
          <p:spPr bwMode="auto">
            <a:xfrm>
              <a:off x="1244600" y="981075"/>
              <a:ext cx="6637338" cy="1779588"/>
            </a:xfrm>
            <a:custGeom>
              <a:avLst/>
              <a:gdLst>
                <a:gd name="T0" fmla="*/ 22682202 w 4181"/>
                <a:gd name="T1" fmla="*/ 0 h 1121"/>
                <a:gd name="T2" fmla="*/ 22682202 w 4181"/>
                <a:gd name="T3" fmla="*/ 1028224039 h 1121"/>
                <a:gd name="T4" fmla="*/ 22682202 w 4181"/>
                <a:gd name="T5" fmla="*/ 1943041808 h 1121"/>
                <a:gd name="T6" fmla="*/ 70564380 w 4181"/>
                <a:gd name="T7" fmla="*/ 2147483647 h 1121"/>
                <a:gd name="T8" fmla="*/ 453628159 w 4181"/>
                <a:gd name="T9" fmla="*/ 2147483647 h 1121"/>
                <a:gd name="T10" fmla="*/ 2076608906 w 4181"/>
                <a:gd name="T11" fmla="*/ 2147483647 h 1121"/>
                <a:gd name="T12" fmla="*/ 2147483647 w 4181"/>
                <a:gd name="T13" fmla="*/ 2147483647 h 1121"/>
                <a:gd name="T14" fmla="*/ 2147483647 w 4181"/>
                <a:gd name="T15" fmla="*/ 1416328210 h 1121"/>
                <a:gd name="T16" fmla="*/ 2147483647 w 4181"/>
                <a:gd name="T17" fmla="*/ 1154231887 h 1121"/>
                <a:gd name="T18" fmla="*/ 2147483647 w 4181"/>
                <a:gd name="T19" fmla="*/ 1244957537 h 1121"/>
                <a:gd name="T20" fmla="*/ 2147483647 w 4181"/>
                <a:gd name="T21" fmla="*/ 1809472696 h 1121"/>
                <a:gd name="T22" fmla="*/ 2147483647 w 4181"/>
                <a:gd name="T23" fmla="*/ 2147483647 h 1121"/>
                <a:gd name="T24" fmla="*/ 2147483647 w 4181"/>
                <a:gd name="T25" fmla="*/ 2147483647 h 1121"/>
                <a:gd name="T26" fmla="*/ 2147483647 w 4181"/>
                <a:gd name="T27" fmla="*/ 2147483647 h 1121"/>
                <a:gd name="T28" fmla="*/ 2147483647 w 4181"/>
                <a:gd name="T29" fmla="*/ 2147483647 h 1121"/>
                <a:gd name="T30" fmla="*/ 2147483647 w 4181"/>
                <a:gd name="T31" fmla="*/ 1507053861 h 1121"/>
                <a:gd name="T32" fmla="*/ 2147483647 w 4181"/>
                <a:gd name="T33" fmla="*/ 1164312515 h 1121"/>
                <a:gd name="T34" fmla="*/ 2147483647 w 4181"/>
                <a:gd name="T35" fmla="*/ 1204635026 h 1121"/>
                <a:gd name="T36" fmla="*/ 2147483647 w 4181"/>
                <a:gd name="T37" fmla="*/ 1738908301 h 1121"/>
                <a:gd name="T38" fmla="*/ 2147483647 w 4181"/>
                <a:gd name="T39" fmla="*/ 2147483647 h 1121"/>
                <a:gd name="T40" fmla="*/ 2147483647 w 4181"/>
                <a:gd name="T41" fmla="*/ 2147483647 h 1121"/>
                <a:gd name="T42" fmla="*/ 2147483647 w 4181"/>
                <a:gd name="T43" fmla="*/ 2147483647 h 1121"/>
                <a:gd name="T44" fmla="*/ 2147483647 w 4181"/>
                <a:gd name="T45" fmla="*/ 1869956463 h 1121"/>
                <a:gd name="T46" fmla="*/ 2147483647 w 4181"/>
                <a:gd name="T47" fmla="*/ 65524081 h 1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81" h="1121">
                  <a:moveTo>
                    <a:pt x="9" y="0"/>
                  </a:moveTo>
                  <a:cubicBezTo>
                    <a:pt x="9" y="140"/>
                    <a:pt x="9" y="280"/>
                    <a:pt x="9" y="408"/>
                  </a:cubicBezTo>
                  <a:cubicBezTo>
                    <a:pt x="9" y="536"/>
                    <a:pt x="6" y="671"/>
                    <a:pt x="9" y="771"/>
                  </a:cubicBezTo>
                  <a:cubicBezTo>
                    <a:pt x="12" y="871"/>
                    <a:pt x="0" y="952"/>
                    <a:pt x="28" y="1006"/>
                  </a:cubicBezTo>
                  <a:cubicBezTo>
                    <a:pt x="56" y="1060"/>
                    <a:pt x="47" y="1080"/>
                    <a:pt x="180" y="1094"/>
                  </a:cubicBezTo>
                  <a:cubicBezTo>
                    <a:pt x="313" y="1108"/>
                    <a:pt x="671" y="1108"/>
                    <a:pt x="824" y="1092"/>
                  </a:cubicBezTo>
                  <a:cubicBezTo>
                    <a:pt x="977" y="1076"/>
                    <a:pt x="1045" y="1086"/>
                    <a:pt x="1096" y="998"/>
                  </a:cubicBezTo>
                  <a:cubicBezTo>
                    <a:pt x="1147" y="910"/>
                    <a:pt x="1098" y="652"/>
                    <a:pt x="1132" y="562"/>
                  </a:cubicBezTo>
                  <a:cubicBezTo>
                    <a:pt x="1166" y="472"/>
                    <a:pt x="1215" y="469"/>
                    <a:pt x="1300" y="458"/>
                  </a:cubicBezTo>
                  <a:cubicBezTo>
                    <a:pt x="1385" y="447"/>
                    <a:pt x="1575" y="451"/>
                    <a:pt x="1640" y="494"/>
                  </a:cubicBezTo>
                  <a:cubicBezTo>
                    <a:pt x="1705" y="537"/>
                    <a:pt x="1682" y="645"/>
                    <a:pt x="1692" y="718"/>
                  </a:cubicBezTo>
                  <a:cubicBezTo>
                    <a:pt x="1702" y="791"/>
                    <a:pt x="1687" y="870"/>
                    <a:pt x="1700" y="930"/>
                  </a:cubicBezTo>
                  <a:cubicBezTo>
                    <a:pt x="1713" y="990"/>
                    <a:pt x="1700" y="1050"/>
                    <a:pt x="1768" y="1078"/>
                  </a:cubicBezTo>
                  <a:cubicBezTo>
                    <a:pt x="1836" y="1106"/>
                    <a:pt x="2011" y="1105"/>
                    <a:pt x="2108" y="1098"/>
                  </a:cubicBezTo>
                  <a:cubicBezTo>
                    <a:pt x="2205" y="1091"/>
                    <a:pt x="2301" y="1121"/>
                    <a:pt x="2352" y="1038"/>
                  </a:cubicBezTo>
                  <a:cubicBezTo>
                    <a:pt x="2403" y="955"/>
                    <a:pt x="2384" y="694"/>
                    <a:pt x="2412" y="598"/>
                  </a:cubicBezTo>
                  <a:cubicBezTo>
                    <a:pt x="2440" y="502"/>
                    <a:pt x="2429" y="482"/>
                    <a:pt x="2520" y="462"/>
                  </a:cubicBezTo>
                  <a:cubicBezTo>
                    <a:pt x="2611" y="442"/>
                    <a:pt x="2872" y="440"/>
                    <a:pt x="2956" y="478"/>
                  </a:cubicBezTo>
                  <a:cubicBezTo>
                    <a:pt x="3040" y="516"/>
                    <a:pt x="2998" y="594"/>
                    <a:pt x="3024" y="690"/>
                  </a:cubicBezTo>
                  <a:cubicBezTo>
                    <a:pt x="3050" y="786"/>
                    <a:pt x="3023" y="987"/>
                    <a:pt x="3112" y="1054"/>
                  </a:cubicBezTo>
                  <a:cubicBezTo>
                    <a:pt x="3201" y="1121"/>
                    <a:pt x="3399" y="1093"/>
                    <a:pt x="3556" y="1094"/>
                  </a:cubicBezTo>
                  <a:cubicBezTo>
                    <a:pt x="3713" y="1095"/>
                    <a:pt x="3955" y="1121"/>
                    <a:pt x="4056" y="1062"/>
                  </a:cubicBezTo>
                  <a:cubicBezTo>
                    <a:pt x="4157" y="1003"/>
                    <a:pt x="4147" y="915"/>
                    <a:pt x="4164" y="742"/>
                  </a:cubicBezTo>
                  <a:cubicBezTo>
                    <a:pt x="4181" y="569"/>
                    <a:pt x="4161" y="175"/>
                    <a:pt x="4160" y="26"/>
                  </a:cubicBezTo>
                </a:path>
              </a:pathLst>
            </a:custGeom>
            <a:noFill/>
            <a:ln w="76200" cmpd="sng">
              <a:solidFill>
                <a:srgbClr val="663300">
                  <a:alpha val="59999"/>
                </a:srgbClr>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14" name="矩形 213"/>
          <p:cNvSpPr/>
          <p:nvPr/>
        </p:nvSpPr>
        <p:spPr>
          <a:xfrm>
            <a:off x="2465969" y="1419403"/>
            <a:ext cx="4572000" cy="584775"/>
          </a:xfrm>
          <a:prstGeom prst="rect">
            <a:avLst/>
          </a:prstGeom>
        </p:spPr>
        <p:txBody>
          <a:bodyPr>
            <a:spAutoFit/>
          </a:bodyPr>
          <a:lstStyle/>
          <a:p>
            <a:pPr algn="ctr" eaLnBrk="1" hangingPunct="1"/>
            <a:r>
              <a:rPr lang="zh-CN" altLang="en-US" sz="1600" dirty="0">
                <a:latin typeface="+mj-ea"/>
                <a:ea typeface="+mj-ea"/>
              </a:rPr>
              <a:t>两个网桥之间还可使用一段点到点链路</a:t>
            </a:r>
            <a:r>
              <a:rPr lang="zh-CN" altLang="en-US" sz="1600" dirty="0" smtClean="0">
                <a:latin typeface="+mj-ea"/>
                <a:ea typeface="+mj-ea"/>
              </a:rPr>
              <a:t>，</a:t>
            </a:r>
            <a:endParaRPr lang="en-US" altLang="zh-CN" sz="1600" dirty="0" smtClean="0">
              <a:latin typeface="+mj-ea"/>
              <a:ea typeface="+mj-ea"/>
            </a:endParaRPr>
          </a:p>
          <a:p>
            <a:pPr algn="ctr" eaLnBrk="1" hangingPunct="1"/>
            <a:r>
              <a:rPr lang="zh-CN" altLang="en-US" sz="1600" dirty="0" smtClean="0">
                <a:latin typeface="+mj-ea"/>
                <a:ea typeface="+mj-ea"/>
              </a:rPr>
              <a:t>网桥</a:t>
            </a:r>
            <a:r>
              <a:rPr lang="zh-CN" altLang="en-US" sz="1600" dirty="0">
                <a:latin typeface="+mj-ea"/>
                <a:ea typeface="+mj-ea"/>
              </a:rPr>
              <a:t>不改变它转发的帧的</a:t>
            </a:r>
            <a:r>
              <a:rPr lang="zh-CN" altLang="en-US" sz="1600" dirty="0" smtClean="0">
                <a:latin typeface="+mj-ea"/>
                <a:ea typeface="+mj-ea"/>
              </a:rPr>
              <a:t>源地址。</a:t>
            </a:r>
            <a:endParaRPr lang="zh-CN" altLang="en-US" sz="1600" dirty="0">
              <a:latin typeface="+mj-ea"/>
              <a:ea typeface="+mj-ea"/>
            </a:endParaRPr>
          </a:p>
        </p:txBody>
      </p:sp>
    </p:spTree>
    <p:extLst>
      <p:ext uri="{BB962C8B-B14F-4D97-AF65-F5344CB8AC3E}">
        <p14:creationId xmlns:p14="http://schemas.microsoft.com/office/powerpoint/2010/main" val="16708749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常见的网桥有：</a:t>
            </a:r>
            <a:endParaRPr lang="en-US" altLang="zh-CN" dirty="0" smtClean="0"/>
          </a:p>
          <a:p>
            <a:pPr lvl="1"/>
            <a:r>
              <a:rPr lang="zh-CN" altLang="en-US" dirty="0"/>
              <a:t>透明</a:t>
            </a:r>
            <a:r>
              <a:rPr lang="zh-CN" altLang="en-US" dirty="0" smtClean="0"/>
              <a:t>网桥（</a:t>
            </a:r>
            <a:r>
              <a:rPr lang="en-US" altLang="zh-CN" dirty="0" smtClean="0"/>
              <a:t>transparent bridge</a:t>
            </a:r>
            <a:r>
              <a:rPr lang="zh-CN" altLang="en-US" dirty="0" smtClean="0"/>
              <a:t>）</a:t>
            </a:r>
            <a:endParaRPr lang="en-US" altLang="zh-CN" dirty="0" smtClean="0"/>
          </a:p>
          <a:p>
            <a:pPr lvl="1"/>
            <a:r>
              <a:rPr lang="zh-CN" altLang="en-US" dirty="0"/>
              <a:t>源路由</a:t>
            </a:r>
            <a:r>
              <a:rPr lang="zh-CN" altLang="en-US" dirty="0" smtClean="0"/>
              <a:t>网桥（</a:t>
            </a:r>
            <a:r>
              <a:rPr lang="en-US" altLang="zh-CN" dirty="0" smtClean="0"/>
              <a:t>source route bridge</a:t>
            </a:r>
            <a:r>
              <a:rPr lang="zh-CN" altLang="en-US" dirty="0" smtClean="0"/>
              <a:t>）</a:t>
            </a:r>
            <a:endParaRPr lang="en-US" altLang="zh-CN" dirty="0" smtClean="0"/>
          </a:p>
          <a:p>
            <a:pPr lvl="1"/>
            <a:r>
              <a:rPr lang="zh-CN" altLang="en-US" dirty="0"/>
              <a:t>多接口</a:t>
            </a:r>
            <a:r>
              <a:rPr lang="zh-CN" altLang="en-US" dirty="0" smtClean="0"/>
              <a:t>网桥（</a:t>
            </a:r>
            <a:r>
              <a:rPr lang="en-US" altLang="zh-CN" dirty="0"/>
              <a:t>switching hub</a:t>
            </a:r>
            <a:r>
              <a:rPr lang="zh-CN" altLang="en-US" dirty="0"/>
              <a:t>）</a:t>
            </a:r>
          </a:p>
          <a:p>
            <a:pPr marL="759781" lvl="2" indent="0">
              <a:buNone/>
            </a:pPr>
            <a:r>
              <a:rPr lang="en-US" altLang="zh-CN" dirty="0" smtClean="0"/>
              <a:t>	</a:t>
            </a:r>
            <a:r>
              <a:rPr lang="zh-CN" altLang="en-US" dirty="0" smtClean="0"/>
              <a:t>又叫做交换式集线器，以太网交换机</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pic>
        <p:nvPicPr>
          <p:cNvPr id="12290" name="Picture 2" descr="http://img.taopic.com/uploads/allimg/130620/318765-1306200K442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547551"/>
            <a:ext cx="3486177" cy="347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431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目前使用得最多的网桥是透明网桥</a:t>
            </a:r>
            <a:r>
              <a:rPr lang="en-US" altLang="zh-CN" dirty="0"/>
              <a:t>(transparent bridge)</a:t>
            </a:r>
            <a:r>
              <a:rPr lang="zh-CN" altLang="en-US" dirty="0"/>
              <a:t>。 </a:t>
            </a:r>
          </a:p>
          <a:p>
            <a:pPr lvl="1"/>
            <a:r>
              <a:rPr lang="zh-CN" altLang="en-US" dirty="0"/>
              <a:t>“透明”是指局域网上的站点并不知道所发送的帧将经过哪几个网桥，因为网桥对各站来说是看不见的。 </a:t>
            </a:r>
          </a:p>
          <a:p>
            <a:pPr lvl="1"/>
            <a:r>
              <a:rPr lang="zh-CN" altLang="en-US" dirty="0"/>
              <a:t>透明网桥是一种即插即用设备，其标准是 </a:t>
            </a:r>
            <a:r>
              <a:rPr lang="en-US" altLang="zh-CN" dirty="0"/>
              <a:t>IEEE 802.1D</a:t>
            </a:r>
            <a:r>
              <a:rPr lang="zh-CN" altLang="en-US" dirty="0" smtClean="0"/>
              <a:t>。</a:t>
            </a:r>
            <a:endParaRPr lang="en-US" altLang="zh-CN" dirty="0" smtClean="0"/>
          </a:p>
          <a:p>
            <a:pPr lvl="1"/>
            <a:r>
              <a:rPr lang="zh-CN" altLang="en-US" dirty="0" smtClean="0"/>
              <a:t>透明网桥</a:t>
            </a:r>
            <a:r>
              <a:rPr lang="zh-CN" altLang="en-US" dirty="0"/>
              <a:t>应当按照以下自学习</a:t>
            </a:r>
            <a:r>
              <a:rPr lang="zh-CN" altLang="en-US" dirty="0" smtClean="0"/>
              <a:t>算法处理</a:t>
            </a:r>
            <a:r>
              <a:rPr lang="zh-CN" altLang="en-US" dirty="0"/>
              <a:t>收到的帧和建立转发</a:t>
            </a:r>
            <a:r>
              <a:rPr lang="zh-CN" altLang="en-US" dirty="0" smtClean="0"/>
              <a:t>表。</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108</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7157368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若</a:t>
            </a:r>
            <a:r>
              <a:rPr lang="zh-CN" altLang="en-US" dirty="0" smtClean="0"/>
              <a:t>从</a:t>
            </a:r>
            <a:r>
              <a:rPr lang="en-US" altLang="zh-CN" dirty="0" smtClean="0"/>
              <a:t>A</a:t>
            </a:r>
            <a:r>
              <a:rPr lang="zh-CN" altLang="en-US" dirty="0" smtClean="0"/>
              <a:t>发出</a:t>
            </a:r>
            <a:r>
              <a:rPr lang="zh-CN" altLang="en-US" dirty="0"/>
              <a:t>的帧从</a:t>
            </a:r>
            <a:r>
              <a:rPr lang="zh-CN" altLang="en-US" dirty="0" smtClean="0"/>
              <a:t>接口</a:t>
            </a:r>
            <a:r>
              <a:rPr lang="en-US" altLang="zh-CN" dirty="0" smtClean="0"/>
              <a:t>x</a:t>
            </a:r>
            <a:r>
              <a:rPr lang="zh-CN" altLang="en-US" dirty="0" smtClean="0"/>
              <a:t>进入</a:t>
            </a:r>
            <a:r>
              <a:rPr lang="zh-CN" altLang="en-US" dirty="0"/>
              <a:t>了某网桥，那么从这个接口出发沿相反方向一定可把一个帧传送</a:t>
            </a:r>
            <a:r>
              <a:rPr lang="zh-CN" altLang="en-US" dirty="0" smtClean="0"/>
              <a:t>到</a:t>
            </a:r>
            <a:r>
              <a:rPr lang="en-US" altLang="zh-CN" dirty="0" smtClean="0"/>
              <a:t>A</a:t>
            </a:r>
            <a:r>
              <a:rPr lang="zh-CN" altLang="en-US" dirty="0"/>
              <a:t>。</a:t>
            </a:r>
          </a:p>
          <a:p>
            <a:pPr lvl="1"/>
            <a:r>
              <a:rPr lang="zh-CN" altLang="en-US" dirty="0"/>
              <a:t>网桥每收到一个帧，就记下其源地址和进入网桥的接口，作为转发表中的一个项目。</a:t>
            </a:r>
          </a:p>
          <a:p>
            <a:pPr lvl="1"/>
            <a:r>
              <a:rPr lang="zh-CN" altLang="en-US" dirty="0"/>
              <a:t>在建立转发表时是把帧首部中的源地址写在“地址”这一栏的下面。</a:t>
            </a:r>
          </a:p>
          <a:p>
            <a:pPr lvl="1"/>
            <a:r>
              <a:rPr lang="zh-CN" altLang="en-US" dirty="0"/>
              <a:t>在转发帧时，则是根据收到的帧首部中的目的地址来转发的。这时就把在“地址”栏下面已经记下的源地址当作目的地址，而把记下的进入接口当作转发接口。</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109</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7447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73325"/>
            <a:ext cx="8928992" cy="4927180"/>
          </a:xfrm>
          <a:prstGeom prst="rect">
            <a:avLst/>
          </a:prstGeom>
        </p:spPr>
      </p:pic>
    </p:spTree>
    <p:extLst>
      <p:ext uri="{BB962C8B-B14F-4D97-AF65-F5344CB8AC3E}">
        <p14:creationId xmlns:p14="http://schemas.microsoft.com/office/powerpoint/2010/main" val="3889100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110</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73" name="组合 72"/>
          <p:cNvGrpSpPr/>
          <p:nvPr/>
        </p:nvGrpSpPr>
        <p:grpSpPr>
          <a:xfrm>
            <a:off x="467544" y="1449395"/>
            <a:ext cx="8351695" cy="3672408"/>
            <a:chOff x="115888" y="1985963"/>
            <a:chExt cx="8848725" cy="3890962"/>
          </a:xfrm>
        </p:grpSpPr>
        <p:sp>
          <p:nvSpPr>
            <p:cNvPr id="7" name="Rectangle 6"/>
            <p:cNvSpPr>
              <a:spLocks noChangeArrowheads="1"/>
            </p:cNvSpPr>
            <p:nvPr/>
          </p:nvSpPr>
          <p:spPr bwMode="auto">
            <a:xfrm>
              <a:off x="2237056" y="3949700"/>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8" name="Line 5"/>
            <p:cNvSpPr>
              <a:spLocks noChangeShapeType="1"/>
            </p:cNvSpPr>
            <p:nvPr/>
          </p:nvSpPr>
          <p:spPr bwMode="auto">
            <a:xfrm>
              <a:off x="5099050" y="2630488"/>
              <a:ext cx="0" cy="5921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9" name="Line 7"/>
            <p:cNvSpPr>
              <a:spLocks noChangeShapeType="1"/>
            </p:cNvSpPr>
            <p:nvPr/>
          </p:nvSpPr>
          <p:spPr bwMode="auto">
            <a:xfrm>
              <a:off x="8631238" y="2647950"/>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0" name="Line 8"/>
            <p:cNvSpPr>
              <a:spLocks noChangeShapeType="1"/>
            </p:cNvSpPr>
            <p:nvPr/>
          </p:nvSpPr>
          <p:spPr bwMode="auto">
            <a:xfrm flipV="1">
              <a:off x="6872288" y="2655888"/>
              <a:ext cx="2024062"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 name="Rectangle 9"/>
            <p:cNvSpPr>
              <a:spLocks noChangeArrowheads="1"/>
            </p:cNvSpPr>
            <p:nvPr/>
          </p:nvSpPr>
          <p:spPr bwMode="auto">
            <a:xfrm>
              <a:off x="8848725" y="2576513"/>
              <a:ext cx="115888" cy="123825"/>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12" name="Line 10"/>
            <p:cNvSpPr>
              <a:spLocks noChangeShapeType="1"/>
            </p:cNvSpPr>
            <p:nvPr/>
          </p:nvSpPr>
          <p:spPr bwMode="auto">
            <a:xfrm>
              <a:off x="7480300" y="2660650"/>
              <a:ext cx="0" cy="5651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3" name="Picture 1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319563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3192463"/>
              <a:ext cx="5603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3"/>
            <p:cNvSpPr>
              <a:spLocks noChangeShapeType="1"/>
            </p:cNvSpPr>
            <p:nvPr/>
          </p:nvSpPr>
          <p:spPr bwMode="auto">
            <a:xfrm>
              <a:off x="3351213" y="2643188"/>
              <a:ext cx="2509837" cy="1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6" name="Line 14"/>
            <p:cNvSpPr>
              <a:spLocks noChangeShapeType="1"/>
            </p:cNvSpPr>
            <p:nvPr/>
          </p:nvSpPr>
          <p:spPr bwMode="auto">
            <a:xfrm>
              <a:off x="4043363" y="2643188"/>
              <a:ext cx="0" cy="5667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7"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550" y="3178175"/>
              <a:ext cx="5603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6950" y="317658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7"/>
            <p:cNvSpPr>
              <a:spLocks noChangeShapeType="1"/>
            </p:cNvSpPr>
            <p:nvPr/>
          </p:nvSpPr>
          <p:spPr bwMode="auto">
            <a:xfrm>
              <a:off x="1985963" y="2651125"/>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0" name="Rectangle 18"/>
            <p:cNvSpPr>
              <a:spLocks noChangeArrowheads="1"/>
            </p:cNvSpPr>
            <p:nvPr/>
          </p:nvSpPr>
          <p:spPr bwMode="auto">
            <a:xfrm>
              <a:off x="174625" y="2598738"/>
              <a:ext cx="115888" cy="122237"/>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21" name="Line 19"/>
            <p:cNvSpPr>
              <a:spLocks noChangeShapeType="1"/>
            </p:cNvSpPr>
            <p:nvPr/>
          </p:nvSpPr>
          <p:spPr bwMode="auto">
            <a:xfrm flipV="1">
              <a:off x="250825" y="2660650"/>
              <a:ext cx="2001838"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2" name="Line 20"/>
            <p:cNvSpPr>
              <a:spLocks noChangeShapeType="1"/>
            </p:cNvSpPr>
            <p:nvPr/>
          </p:nvSpPr>
          <p:spPr bwMode="auto">
            <a:xfrm>
              <a:off x="642938" y="2662238"/>
              <a:ext cx="0" cy="56832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23"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3197225"/>
              <a:ext cx="558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38" y="3195638"/>
              <a:ext cx="558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2085975"/>
              <a:ext cx="120173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085975"/>
              <a:ext cx="1203325"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7" name="Rectangle 26"/>
            <p:cNvSpPr>
              <a:spLocks noChangeArrowheads="1"/>
            </p:cNvSpPr>
            <p:nvPr/>
          </p:nvSpPr>
          <p:spPr bwMode="auto">
            <a:xfrm>
              <a:off x="2411413" y="1989138"/>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28" name="Rectangle 27"/>
            <p:cNvSpPr>
              <a:spLocks noChangeArrowheads="1"/>
            </p:cNvSpPr>
            <p:nvPr/>
          </p:nvSpPr>
          <p:spPr bwMode="auto">
            <a:xfrm>
              <a:off x="115888" y="3125788"/>
              <a:ext cx="346475"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a:t>
              </a:r>
              <a:endParaRPr kumimoji="1" lang="en-US" altLang="zh-CN" sz="1600" baseline="-25000">
                <a:solidFill>
                  <a:schemeClr val="tx1"/>
                </a:solidFill>
                <a:latin typeface="+mj-ea"/>
                <a:ea typeface="+mj-ea"/>
              </a:endParaRPr>
            </a:p>
          </p:txBody>
        </p:sp>
        <p:sp>
          <p:nvSpPr>
            <p:cNvPr id="29" name="Rectangle 28"/>
            <p:cNvSpPr>
              <a:spLocks noChangeArrowheads="1"/>
            </p:cNvSpPr>
            <p:nvPr/>
          </p:nvSpPr>
          <p:spPr bwMode="auto">
            <a:xfrm>
              <a:off x="1458913" y="3125788"/>
              <a:ext cx="33798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B</a:t>
              </a:r>
              <a:endParaRPr kumimoji="1" lang="en-US" altLang="zh-CN" sz="1600" baseline="-25000">
                <a:solidFill>
                  <a:schemeClr val="tx1"/>
                </a:solidFill>
                <a:latin typeface="+mj-ea"/>
                <a:ea typeface="+mj-ea"/>
              </a:endParaRPr>
            </a:p>
          </p:txBody>
        </p:sp>
        <p:sp>
          <p:nvSpPr>
            <p:cNvPr id="30" name="Rectangle 29"/>
            <p:cNvSpPr>
              <a:spLocks noChangeArrowheads="1"/>
            </p:cNvSpPr>
            <p:nvPr/>
          </p:nvSpPr>
          <p:spPr bwMode="auto">
            <a:xfrm>
              <a:off x="3484563" y="3125788"/>
              <a:ext cx="349872"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C</a:t>
              </a:r>
              <a:endParaRPr kumimoji="1" lang="en-US" altLang="zh-CN" sz="1600" baseline="-25000">
                <a:solidFill>
                  <a:schemeClr val="tx1"/>
                </a:solidFill>
                <a:latin typeface="+mj-ea"/>
                <a:ea typeface="+mj-ea"/>
              </a:endParaRPr>
            </a:p>
          </p:txBody>
        </p:sp>
        <p:sp>
          <p:nvSpPr>
            <p:cNvPr id="31" name="Rectangle 30"/>
            <p:cNvSpPr>
              <a:spLocks noChangeArrowheads="1"/>
            </p:cNvSpPr>
            <p:nvPr/>
          </p:nvSpPr>
          <p:spPr bwMode="auto">
            <a:xfrm>
              <a:off x="4583113" y="3125788"/>
              <a:ext cx="36006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D</a:t>
              </a:r>
              <a:endParaRPr kumimoji="1" lang="en-US" altLang="zh-CN" sz="1600" baseline="-25000">
                <a:solidFill>
                  <a:schemeClr val="tx1"/>
                </a:solidFill>
                <a:latin typeface="+mj-ea"/>
                <a:ea typeface="+mj-ea"/>
              </a:endParaRPr>
            </a:p>
          </p:txBody>
        </p:sp>
        <p:sp>
          <p:nvSpPr>
            <p:cNvPr id="32" name="Rectangle 31"/>
            <p:cNvSpPr>
              <a:spLocks noChangeArrowheads="1"/>
            </p:cNvSpPr>
            <p:nvPr/>
          </p:nvSpPr>
          <p:spPr bwMode="auto">
            <a:xfrm>
              <a:off x="6986588" y="3125788"/>
              <a:ext cx="312507"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E</a:t>
              </a:r>
              <a:endParaRPr kumimoji="1" lang="en-US" altLang="zh-CN" sz="1600" baseline="-25000">
                <a:solidFill>
                  <a:schemeClr val="tx1"/>
                </a:solidFill>
                <a:latin typeface="+mj-ea"/>
                <a:ea typeface="+mj-ea"/>
              </a:endParaRPr>
            </a:p>
          </p:txBody>
        </p:sp>
        <p:sp>
          <p:nvSpPr>
            <p:cNvPr id="33" name="Rectangle 32"/>
            <p:cNvSpPr>
              <a:spLocks noChangeArrowheads="1"/>
            </p:cNvSpPr>
            <p:nvPr/>
          </p:nvSpPr>
          <p:spPr bwMode="auto">
            <a:xfrm>
              <a:off x="8104188" y="3125788"/>
              <a:ext cx="309111"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endParaRPr kumimoji="1" lang="en-US" altLang="zh-CN" sz="1600" baseline="-25000">
                <a:solidFill>
                  <a:schemeClr val="tx1"/>
                </a:solidFill>
                <a:latin typeface="+mj-ea"/>
                <a:ea typeface="+mj-ea"/>
              </a:endParaRPr>
            </a:p>
          </p:txBody>
        </p:sp>
        <p:sp>
          <p:nvSpPr>
            <p:cNvPr id="34" name="Rectangle 33"/>
            <p:cNvSpPr>
              <a:spLocks noChangeArrowheads="1"/>
            </p:cNvSpPr>
            <p:nvPr/>
          </p:nvSpPr>
          <p:spPr bwMode="auto">
            <a:xfrm>
              <a:off x="19208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5" name="Rectangle 34"/>
            <p:cNvSpPr>
              <a:spLocks noChangeArrowheads="1"/>
            </p:cNvSpPr>
            <p:nvPr/>
          </p:nvSpPr>
          <p:spPr bwMode="auto">
            <a:xfrm>
              <a:off x="33813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6" name="Rectangle 35"/>
            <p:cNvSpPr>
              <a:spLocks noChangeArrowheads="1"/>
            </p:cNvSpPr>
            <p:nvPr/>
          </p:nvSpPr>
          <p:spPr bwMode="auto">
            <a:xfrm>
              <a:off x="5397500"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7" name="Rectangle 36"/>
            <p:cNvSpPr>
              <a:spLocks noChangeArrowheads="1"/>
            </p:cNvSpPr>
            <p:nvPr/>
          </p:nvSpPr>
          <p:spPr bwMode="auto">
            <a:xfrm>
              <a:off x="6907212"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8" name="Line 38"/>
            <p:cNvSpPr>
              <a:spLocks noChangeShapeType="1"/>
            </p:cNvSpPr>
            <p:nvPr/>
          </p:nvSpPr>
          <p:spPr bwMode="auto">
            <a:xfrm>
              <a:off x="209391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39" name="Line 39"/>
            <p:cNvSpPr>
              <a:spLocks noChangeShapeType="1"/>
            </p:cNvSpPr>
            <p:nvPr/>
          </p:nvSpPr>
          <p:spPr bwMode="auto">
            <a:xfrm>
              <a:off x="209391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0" name="Line 40"/>
            <p:cNvSpPr>
              <a:spLocks noChangeShapeType="1"/>
            </p:cNvSpPr>
            <p:nvPr/>
          </p:nvSpPr>
          <p:spPr bwMode="auto">
            <a:xfrm>
              <a:off x="209391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1" name="Line 41"/>
            <p:cNvSpPr>
              <a:spLocks noChangeShapeType="1"/>
            </p:cNvSpPr>
            <p:nvPr/>
          </p:nvSpPr>
          <p:spPr bwMode="auto">
            <a:xfrm>
              <a:off x="2951163" y="3981450"/>
              <a:ext cx="0" cy="1895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2" name="Rectangle 43"/>
            <p:cNvSpPr>
              <a:spLocks noChangeArrowheads="1"/>
            </p:cNvSpPr>
            <p:nvPr/>
          </p:nvSpPr>
          <p:spPr bwMode="auto">
            <a:xfrm>
              <a:off x="5642244" y="3965575"/>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43" name="Line 45"/>
            <p:cNvSpPr>
              <a:spLocks noChangeShapeType="1"/>
            </p:cNvSpPr>
            <p:nvPr/>
          </p:nvSpPr>
          <p:spPr bwMode="auto">
            <a:xfrm>
              <a:off x="552926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4" name="Line 46"/>
            <p:cNvSpPr>
              <a:spLocks noChangeShapeType="1"/>
            </p:cNvSpPr>
            <p:nvPr/>
          </p:nvSpPr>
          <p:spPr bwMode="auto">
            <a:xfrm>
              <a:off x="552926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5" name="Line 47"/>
            <p:cNvSpPr>
              <a:spLocks noChangeShapeType="1"/>
            </p:cNvSpPr>
            <p:nvPr/>
          </p:nvSpPr>
          <p:spPr bwMode="auto">
            <a:xfrm>
              <a:off x="552926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6" name="Line 48"/>
            <p:cNvSpPr>
              <a:spLocks noChangeShapeType="1"/>
            </p:cNvSpPr>
            <p:nvPr/>
          </p:nvSpPr>
          <p:spPr bwMode="auto">
            <a:xfrm>
              <a:off x="6386513" y="3981450"/>
              <a:ext cx="1587" cy="1514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7" name="Freeform 50"/>
            <p:cNvSpPr>
              <a:spLocks/>
            </p:cNvSpPr>
            <p:nvPr/>
          </p:nvSpPr>
          <p:spPr bwMode="auto">
            <a:xfrm>
              <a:off x="209391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8" name="Freeform 51"/>
            <p:cNvSpPr>
              <a:spLocks/>
            </p:cNvSpPr>
            <p:nvPr/>
          </p:nvSpPr>
          <p:spPr bwMode="auto">
            <a:xfrm>
              <a:off x="552926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49" name="Group 72"/>
            <p:cNvGrpSpPr>
              <a:grpSpLocks/>
            </p:cNvGrpSpPr>
            <p:nvPr/>
          </p:nvGrpSpPr>
          <p:grpSpPr bwMode="auto">
            <a:xfrm>
              <a:off x="2246313" y="4921250"/>
              <a:ext cx="4652963" cy="747713"/>
              <a:chOff x="1415" y="3100"/>
              <a:chExt cx="2931" cy="471"/>
            </a:xfrm>
          </p:grpSpPr>
          <p:sp>
            <p:nvSpPr>
              <p:cNvPr id="50" name="Rectangle 52"/>
              <p:cNvSpPr>
                <a:spLocks noChangeArrowheads="1"/>
              </p:cNvSpPr>
              <p:nvPr/>
            </p:nvSpPr>
            <p:spPr bwMode="auto">
              <a:xfrm>
                <a:off x="1415"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1" name="Rectangle 53"/>
              <p:cNvSpPr>
                <a:spLocks noChangeArrowheads="1"/>
              </p:cNvSpPr>
              <p:nvPr/>
            </p:nvSpPr>
            <p:spPr bwMode="auto">
              <a:xfrm>
                <a:off x="1927"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2" name="Rectangle 54"/>
              <p:cNvSpPr>
                <a:spLocks noChangeArrowheads="1"/>
              </p:cNvSpPr>
              <p:nvPr/>
            </p:nvSpPr>
            <p:spPr bwMode="auto">
              <a:xfrm>
                <a:off x="4113"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3" name="Rectangle 55"/>
              <p:cNvSpPr>
                <a:spLocks noChangeArrowheads="1"/>
              </p:cNvSpPr>
              <p:nvPr/>
            </p:nvSpPr>
            <p:spPr bwMode="auto">
              <a:xfrm>
                <a:off x="3588"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grpSp>
        <p:sp>
          <p:nvSpPr>
            <p:cNvPr id="54" name="Line 56"/>
            <p:cNvSpPr>
              <a:spLocks noChangeShapeType="1"/>
            </p:cNvSpPr>
            <p:nvPr/>
          </p:nvSpPr>
          <p:spPr bwMode="auto">
            <a:xfrm>
              <a:off x="2093913" y="5494338"/>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55" name="Group 69"/>
            <p:cNvGrpSpPr>
              <a:grpSpLocks/>
            </p:cNvGrpSpPr>
            <p:nvPr/>
          </p:nvGrpSpPr>
          <p:grpSpPr bwMode="auto">
            <a:xfrm>
              <a:off x="1193800" y="5111744"/>
              <a:ext cx="2322513" cy="384175"/>
              <a:chOff x="752" y="3220"/>
              <a:chExt cx="1463" cy="242"/>
            </a:xfrm>
          </p:grpSpPr>
          <p:sp>
            <p:nvSpPr>
              <p:cNvPr id="56" name="Rectangle 57"/>
              <p:cNvSpPr>
                <a:spLocks noChangeArrowheads="1"/>
              </p:cNvSpPr>
              <p:nvPr/>
            </p:nvSpPr>
            <p:spPr bwMode="auto">
              <a:xfrm>
                <a:off x="1469" y="3233"/>
                <a:ext cx="74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B           1</a:t>
                </a:r>
                <a:endParaRPr kumimoji="1" lang="en-US" altLang="zh-CN" sz="1600" baseline="-25000" dirty="0">
                  <a:solidFill>
                    <a:schemeClr val="tx1"/>
                  </a:solidFill>
                  <a:latin typeface="+mj-ea"/>
                  <a:ea typeface="+mj-ea"/>
                </a:endParaRPr>
              </a:p>
            </p:txBody>
          </p:sp>
          <p:sp>
            <p:nvSpPr>
              <p:cNvPr id="57" name="Rectangle 61"/>
              <p:cNvSpPr>
                <a:spLocks noChangeArrowheads="1"/>
              </p:cNvSpPr>
              <p:nvPr/>
            </p:nvSpPr>
            <p:spPr bwMode="auto">
              <a:xfrm>
                <a:off x="752" y="3220"/>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B → A</a:t>
                </a:r>
                <a:endParaRPr kumimoji="1" lang="en-US" altLang="zh-CN" sz="1600" baseline="-25000">
                  <a:solidFill>
                    <a:schemeClr val="tx1"/>
                  </a:solidFill>
                  <a:latin typeface="+mj-ea"/>
                  <a:ea typeface="+mj-ea"/>
                </a:endParaRPr>
              </a:p>
            </p:txBody>
          </p:sp>
        </p:grpSp>
        <p:grpSp>
          <p:nvGrpSpPr>
            <p:cNvPr id="58" name="Group 67"/>
            <p:cNvGrpSpPr>
              <a:grpSpLocks/>
            </p:cNvGrpSpPr>
            <p:nvPr/>
          </p:nvGrpSpPr>
          <p:grpSpPr bwMode="auto">
            <a:xfrm>
              <a:off x="1184275" y="4341813"/>
              <a:ext cx="2357438" cy="376237"/>
              <a:chOff x="746" y="2735"/>
              <a:chExt cx="1485" cy="237"/>
            </a:xfrm>
          </p:grpSpPr>
          <p:sp>
            <p:nvSpPr>
              <p:cNvPr id="59" name="Rectangle 42"/>
              <p:cNvSpPr>
                <a:spLocks noChangeArrowheads="1"/>
              </p:cNvSpPr>
              <p:nvPr/>
            </p:nvSpPr>
            <p:spPr bwMode="auto">
              <a:xfrm>
                <a:off x="746" y="2735"/>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endParaRPr kumimoji="1" lang="en-US" altLang="zh-CN" sz="1600" baseline="-25000">
                  <a:solidFill>
                    <a:schemeClr val="tx1"/>
                  </a:solidFill>
                  <a:latin typeface="+mj-ea"/>
                  <a:ea typeface="+mj-ea"/>
                </a:endParaRPr>
              </a:p>
            </p:txBody>
          </p:sp>
          <p:sp>
            <p:nvSpPr>
              <p:cNvPr id="60" name="Rectangle 63"/>
              <p:cNvSpPr>
                <a:spLocks noChangeArrowheads="1"/>
              </p:cNvSpPr>
              <p:nvPr/>
            </p:nvSpPr>
            <p:spPr bwMode="auto">
              <a:xfrm>
                <a:off x="1485" y="2748"/>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A           1</a:t>
                </a:r>
                <a:endParaRPr kumimoji="1" lang="en-US" altLang="zh-CN" sz="1600" baseline="-25000" dirty="0">
                  <a:solidFill>
                    <a:schemeClr val="tx1"/>
                  </a:solidFill>
                  <a:latin typeface="+mj-ea"/>
                  <a:ea typeface="+mj-ea"/>
                </a:endParaRPr>
              </a:p>
            </p:txBody>
          </p:sp>
        </p:grpSp>
        <p:grpSp>
          <p:nvGrpSpPr>
            <p:cNvPr id="61" name="Group 68"/>
            <p:cNvGrpSpPr>
              <a:grpSpLocks/>
            </p:cNvGrpSpPr>
            <p:nvPr/>
          </p:nvGrpSpPr>
          <p:grpSpPr bwMode="auto">
            <a:xfrm>
              <a:off x="1187450" y="4724400"/>
              <a:ext cx="2355851" cy="376238"/>
              <a:chOff x="748" y="2976"/>
              <a:chExt cx="1484" cy="237"/>
            </a:xfrm>
          </p:grpSpPr>
          <p:sp>
            <p:nvSpPr>
              <p:cNvPr id="62" name="Rectangle 60"/>
              <p:cNvSpPr>
                <a:spLocks noChangeArrowheads="1"/>
              </p:cNvSpPr>
              <p:nvPr/>
            </p:nvSpPr>
            <p:spPr bwMode="auto">
              <a:xfrm>
                <a:off x="748" y="2976"/>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3" name="Rectangle 64"/>
              <p:cNvSpPr>
                <a:spLocks noChangeArrowheads="1"/>
              </p:cNvSpPr>
              <p:nvPr/>
            </p:nvSpPr>
            <p:spPr bwMode="auto">
              <a:xfrm>
                <a:off x="1469" y="2989"/>
                <a:ext cx="76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F           </a:t>
                </a:r>
                <a:r>
                  <a:rPr kumimoji="1" lang="en-US" altLang="zh-CN" sz="1600" dirty="0" smtClean="0">
                    <a:solidFill>
                      <a:schemeClr val="tx1"/>
                    </a:solidFill>
                    <a:latin typeface="+mj-ea"/>
                    <a:ea typeface="+mj-ea"/>
                  </a:rPr>
                  <a:t> 2</a:t>
                </a:r>
                <a:endParaRPr kumimoji="1" lang="en-US" altLang="zh-CN" sz="1600" baseline="-25000" dirty="0">
                  <a:solidFill>
                    <a:schemeClr val="tx1"/>
                  </a:solidFill>
                  <a:latin typeface="+mj-ea"/>
                  <a:ea typeface="+mj-ea"/>
                </a:endParaRPr>
              </a:p>
            </p:txBody>
          </p:sp>
        </p:grpSp>
        <p:grpSp>
          <p:nvGrpSpPr>
            <p:cNvPr id="64" name="Group 70"/>
            <p:cNvGrpSpPr>
              <a:grpSpLocks/>
            </p:cNvGrpSpPr>
            <p:nvPr/>
          </p:nvGrpSpPr>
          <p:grpSpPr bwMode="auto">
            <a:xfrm>
              <a:off x="4614863" y="4319588"/>
              <a:ext cx="2359025" cy="404812"/>
              <a:chOff x="2907" y="2721"/>
              <a:chExt cx="1486" cy="255"/>
            </a:xfrm>
          </p:grpSpPr>
          <p:sp>
            <p:nvSpPr>
              <p:cNvPr id="65" name="Rectangle 49"/>
              <p:cNvSpPr>
                <a:spLocks noChangeArrowheads="1"/>
              </p:cNvSpPr>
              <p:nvPr/>
            </p:nvSpPr>
            <p:spPr bwMode="auto">
              <a:xfrm>
                <a:off x="2907" y="2721"/>
                <a:ext cx="53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p>
            </p:txBody>
          </p:sp>
          <p:sp>
            <p:nvSpPr>
              <p:cNvPr id="66" name="Rectangle 65"/>
              <p:cNvSpPr>
                <a:spLocks noChangeArrowheads="1"/>
              </p:cNvSpPr>
              <p:nvPr/>
            </p:nvSpPr>
            <p:spPr bwMode="auto">
              <a:xfrm>
                <a:off x="3647" y="2747"/>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           1</a:t>
                </a:r>
                <a:endParaRPr kumimoji="1" lang="en-US" altLang="zh-CN" sz="1600" baseline="-25000">
                  <a:solidFill>
                    <a:schemeClr val="tx1"/>
                  </a:solidFill>
                  <a:latin typeface="+mj-ea"/>
                  <a:ea typeface="+mj-ea"/>
                </a:endParaRPr>
              </a:p>
            </p:txBody>
          </p:sp>
        </p:grpSp>
        <p:grpSp>
          <p:nvGrpSpPr>
            <p:cNvPr id="67" name="Group 71"/>
            <p:cNvGrpSpPr>
              <a:grpSpLocks/>
            </p:cNvGrpSpPr>
            <p:nvPr/>
          </p:nvGrpSpPr>
          <p:grpSpPr bwMode="auto">
            <a:xfrm>
              <a:off x="4643438" y="4738694"/>
              <a:ext cx="2305050" cy="384175"/>
              <a:chOff x="2925" y="2985"/>
              <a:chExt cx="1452" cy="242"/>
            </a:xfrm>
          </p:grpSpPr>
          <p:sp>
            <p:nvSpPr>
              <p:cNvPr id="68" name="Rectangle 62"/>
              <p:cNvSpPr>
                <a:spLocks noChangeArrowheads="1"/>
              </p:cNvSpPr>
              <p:nvPr/>
            </p:nvSpPr>
            <p:spPr bwMode="auto">
              <a:xfrm>
                <a:off x="2925" y="2985"/>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9" name="Rectangle 66"/>
              <p:cNvSpPr>
                <a:spLocks noChangeArrowheads="1"/>
              </p:cNvSpPr>
              <p:nvPr/>
            </p:nvSpPr>
            <p:spPr bwMode="auto">
              <a:xfrm>
                <a:off x="3655" y="2998"/>
                <a:ext cx="7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           2</a:t>
                </a:r>
                <a:endParaRPr kumimoji="1" lang="en-US" altLang="zh-CN" sz="1600" baseline="-25000">
                  <a:solidFill>
                    <a:schemeClr val="tx1"/>
                  </a:solidFill>
                  <a:latin typeface="+mj-ea"/>
                  <a:ea typeface="+mj-ea"/>
                </a:endParaRPr>
              </a:p>
            </p:txBody>
          </p:sp>
        </p:grpSp>
        <p:sp>
          <p:nvSpPr>
            <p:cNvPr id="70" name="Rectangle 37"/>
            <p:cNvSpPr>
              <a:spLocks noChangeArrowheads="1"/>
            </p:cNvSpPr>
            <p:nvPr/>
          </p:nvSpPr>
          <p:spPr bwMode="auto">
            <a:xfrm>
              <a:off x="2093913" y="3981450"/>
              <a:ext cx="1717675" cy="1895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1" name="Rectangle 44"/>
            <p:cNvSpPr>
              <a:spLocks noChangeArrowheads="1"/>
            </p:cNvSpPr>
            <p:nvPr/>
          </p:nvSpPr>
          <p:spPr bwMode="auto">
            <a:xfrm>
              <a:off x="5529263" y="3981450"/>
              <a:ext cx="1717675" cy="1514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2" name="Rectangle 73"/>
            <p:cNvSpPr>
              <a:spLocks noChangeArrowheads="1"/>
            </p:cNvSpPr>
            <p:nvPr/>
          </p:nvSpPr>
          <p:spPr bwMode="auto">
            <a:xfrm>
              <a:off x="5938838" y="1985963"/>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grpSp>
    </p:spTree>
    <p:extLst>
      <p:ext uri="{BB962C8B-B14F-4D97-AF65-F5344CB8AC3E}">
        <p14:creationId xmlns:p14="http://schemas.microsoft.com/office/powerpoint/2010/main" val="8664463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在网桥的转发表中写入的信息除了地址和接口外，还有帧进入该网桥的时间。</a:t>
            </a:r>
          </a:p>
          <a:p>
            <a:pPr lvl="1"/>
            <a:r>
              <a:rPr lang="zh-CN" altLang="en-US" dirty="0"/>
              <a:t>这是因为以太网的拓扑可能经常会发生变化，站点也可能会更换适配器（这就改变了站点的地址）。另外，以太网上的工作站并非总是接通电源的。</a:t>
            </a:r>
          </a:p>
          <a:p>
            <a:pPr lvl="1"/>
            <a:r>
              <a:rPr lang="zh-CN" altLang="en-US" dirty="0"/>
              <a:t>把每个帧到达网桥的时间登记下来，就可以在转发表中只保留网络拓扑的最新状态信息。这样就使得网桥中的转发表能反映当前网络的最新拓扑状态。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188902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a:t>
            </a:r>
            <a:r>
              <a:rPr lang="zh-CN" altLang="en-US" dirty="0" smtClean="0">
                <a:solidFill>
                  <a:srgbClr val="FF0000"/>
                </a:solidFill>
              </a:rPr>
              <a:t>网桥自学习</a:t>
            </a:r>
            <a:r>
              <a:rPr lang="zh-CN" altLang="en-US" dirty="0">
                <a:solidFill>
                  <a:srgbClr val="FF0000"/>
                </a:solidFill>
              </a:rPr>
              <a:t>和转发</a:t>
            </a:r>
            <a:r>
              <a:rPr lang="zh-CN" altLang="en-US" dirty="0" smtClean="0">
                <a:solidFill>
                  <a:srgbClr val="FF0000"/>
                </a:solidFill>
              </a:rPr>
              <a:t>帧的</a:t>
            </a:r>
            <a:r>
              <a:rPr lang="zh-CN" altLang="en-US" dirty="0">
                <a:solidFill>
                  <a:srgbClr val="FF0000"/>
                </a:solidFill>
              </a:rPr>
              <a:t>步骤归纳：</a:t>
            </a:r>
            <a:endParaRPr lang="en-US" altLang="zh-CN" dirty="0" smtClean="0">
              <a:solidFill>
                <a:srgbClr val="FF0000"/>
              </a:solidFill>
            </a:endParaRPr>
          </a:p>
          <a:p>
            <a:pPr lvl="1"/>
            <a:r>
              <a:rPr lang="zh-CN" altLang="en-US" dirty="0"/>
              <a:t>网桥收到一帧后先进行自学习。查找转发表中与收到帧的源地址有无相匹配的项目。如没有，就在转发表中增加一个项目（源地址、进入的接口和时间）。如有，则把原有的项目进行更新。</a:t>
            </a:r>
          </a:p>
          <a:p>
            <a:pPr lvl="1"/>
            <a:r>
              <a:rPr lang="zh-CN" altLang="en-US" dirty="0"/>
              <a:t>转发帧。查找转发表中与收到帧的目的地址有无相匹配的项目</a:t>
            </a:r>
            <a:r>
              <a:rPr lang="zh-CN" altLang="en-US" dirty="0" smtClean="0"/>
              <a:t>。如</a:t>
            </a:r>
            <a:r>
              <a:rPr lang="zh-CN" altLang="en-US" dirty="0"/>
              <a:t>没有，则通过所有其他接口（但进入网桥的接口除外</a:t>
            </a:r>
            <a:r>
              <a:rPr lang="zh-CN" altLang="en-US" dirty="0" smtClean="0"/>
              <a:t>）进行转发</a:t>
            </a:r>
            <a:r>
              <a:rPr lang="zh-CN" altLang="en-US" dirty="0"/>
              <a:t>。</a:t>
            </a:r>
            <a:r>
              <a:rPr lang="zh-CN" altLang="en-US" dirty="0" smtClean="0"/>
              <a:t>如</a:t>
            </a:r>
            <a:r>
              <a:rPr lang="zh-CN" altLang="en-US" dirty="0"/>
              <a:t>有，则按转发表中给出的接口进行转发。</a:t>
            </a:r>
          </a:p>
          <a:p>
            <a:pPr lvl="1"/>
            <a:r>
              <a:rPr lang="zh-CN" altLang="en-US" dirty="0"/>
              <a:t>若转发表中给出的接口就是该帧进入网桥的接口，则应丢弃这个帧（因为这时不需要经过网桥进行转发）。</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9953127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透明网桥使用了生成树算法</a:t>
            </a:r>
            <a:r>
              <a:rPr lang="zh-CN" altLang="en-US" dirty="0" smtClean="0">
                <a:solidFill>
                  <a:srgbClr val="FF0000"/>
                </a:solidFill>
              </a:rPr>
              <a:t>避免帧</a:t>
            </a:r>
            <a:r>
              <a:rPr lang="zh-CN" altLang="en-US" dirty="0">
                <a:solidFill>
                  <a:srgbClr val="FF0000"/>
                </a:solidFill>
              </a:rPr>
              <a:t>在网络中不断地兜圈子：</a:t>
            </a:r>
            <a:endParaRPr lang="en-US" altLang="zh-CN" dirty="0" smtClean="0">
              <a:solidFill>
                <a:srgbClr val="FF0000"/>
              </a:solidFill>
            </a:endParaRP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971600" y="1970089"/>
            <a:ext cx="7366565" cy="3336751"/>
            <a:chOff x="487363" y="2747963"/>
            <a:chExt cx="8035926" cy="3639944"/>
          </a:xfrm>
        </p:grpSpPr>
        <p:sp>
          <p:nvSpPr>
            <p:cNvPr id="7" name="Line 4"/>
            <p:cNvSpPr>
              <a:spLocks noChangeShapeType="1"/>
            </p:cNvSpPr>
            <p:nvPr/>
          </p:nvSpPr>
          <p:spPr bwMode="auto">
            <a:xfrm>
              <a:off x="2379663" y="3752850"/>
              <a:ext cx="494506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Line 5"/>
            <p:cNvSpPr>
              <a:spLocks noChangeShapeType="1"/>
            </p:cNvSpPr>
            <p:nvPr/>
          </p:nvSpPr>
          <p:spPr bwMode="auto">
            <a:xfrm flipV="1">
              <a:off x="2019300" y="5491163"/>
              <a:ext cx="5280025" cy="127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6"/>
            <p:cNvSpPr>
              <a:spLocks noChangeArrowheads="1"/>
            </p:cNvSpPr>
            <p:nvPr/>
          </p:nvSpPr>
          <p:spPr bwMode="auto">
            <a:xfrm>
              <a:off x="7277100" y="3529013"/>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2</a:t>
              </a:r>
            </a:p>
          </p:txBody>
        </p:sp>
        <p:sp>
          <p:nvSpPr>
            <p:cNvPr id="10" name="Rectangle 7"/>
            <p:cNvSpPr>
              <a:spLocks noChangeArrowheads="1"/>
            </p:cNvSpPr>
            <p:nvPr/>
          </p:nvSpPr>
          <p:spPr bwMode="auto">
            <a:xfrm>
              <a:off x="7243762" y="5221288"/>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1</a:t>
              </a:r>
            </a:p>
          </p:txBody>
        </p:sp>
        <p:sp>
          <p:nvSpPr>
            <p:cNvPr id="11" name="Line 8"/>
            <p:cNvSpPr>
              <a:spLocks noChangeShapeType="1"/>
            </p:cNvSpPr>
            <p:nvPr/>
          </p:nvSpPr>
          <p:spPr bwMode="auto">
            <a:xfrm flipH="1">
              <a:off x="2789238" y="3735388"/>
              <a:ext cx="0" cy="7572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778125" y="4827588"/>
              <a:ext cx="0" cy="6556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Line 10"/>
            <p:cNvSpPr>
              <a:spLocks noChangeShapeType="1"/>
            </p:cNvSpPr>
            <p:nvPr/>
          </p:nvSpPr>
          <p:spPr bwMode="auto">
            <a:xfrm flipH="1">
              <a:off x="6410325" y="3759200"/>
              <a:ext cx="1588" cy="7254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Line 11"/>
            <p:cNvSpPr>
              <a:spLocks noChangeShapeType="1"/>
            </p:cNvSpPr>
            <p:nvPr/>
          </p:nvSpPr>
          <p:spPr bwMode="auto">
            <a:xfrm>
              <a:off x="6410325" y="4838700"/>
              <a:ext cx="0" cy="65563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5" name="Arc 12"/>
            <p:cNvSpPr>
              <a:spLocks/>
            </p:cNvSpPr>
            <p:nvPr/>
          </p:nvSpPr>
          <p:spPr bwMode="auto">
            <a:xfrm rot="5255629" flipH="1">
              <a:off x="4252119" y="27884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Rectangle 13"/>
            <p:cNvSpPr>
              <a:spLocks noChangeArrowheads="1"/>
            </p:cNvSpPr>
            <p:nvPr/>
          </p:nvSpPr>
          <p:spPr bwMode="auto">
            <a:xfrm>
              <a:off x="6880225" y="43386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p>
          </p:txBody>
        </p:sp>
        <p:sp>
          <p:nvSpPr>
            <p:cNvPr id="17" name="Rectangle 14"/>
            <p:cNvSpPr>
              <a:spLocks noChangeArrowheads="1"/>
            </p:cNvSpPr>
            <p:nvPr/>
          </p:nvSpPr>
          <p:spPr bwMode="auto">
            <a:xfrm>
              <a:off x="1450975" y="43767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p>
          </p:txBody>
        </p:sp>
        <p:pic>
          <p:nvPicPr>
            <p:cNvPr id="18"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350" y="5045075"/>
              <a:ext cx="763588"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6"/>
            <p:cNvSpPr>
              <a:spLocks noChangeArrowheads="1"/>
            </p:cNvSpPr>
            <p:nvPr/>
          </p:nvSpPr>
          <p:spPr bwMode="auto">
            <a:xfrm>
              <a:off x="1208088" y="5073650"/>
              <a:ext cx="423177"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zh-CN" sz="1600">
                  <a:solidFill>
                    <a:schemeClr val="tx1"/>
                  </a:solidFill>
                  <a:latin typeface="+mj-ea"/>
                  <a:ea typeface="+mj-ea"/>
                </a:rPr>
                <a:t> </a:t>
              </a:r>
              <a:r>
                <a:rPr kumimoji="1" lang="en-US" altLang="zh-CN" sz="1600">
                  <a:solidFill>
                    <a:schemeClr val="tx1"/>
                  </a:solidFill>
                  <a:latin typeface="+mj-ea"/>
                  <a:ea typeface="+mj-ea"/>
                </a:rPr>
                <a:t>A</a:t>
              </a:r>
            </a:p>
          </p:txBody>
        </p:sp>
        <p:sp>
          <p:nvSpPr>
            <p:cNvPr id="20" name="Rectangle 17"/>
            <p:cNvSpPr>
              <a:spLocks noChangeArrowheads="1"/>
            </p:cNvSpPr>
            <p:nvPr/>
          </p:nvSpPr>
          <p:spPr bwMode="auto">
            <a:xfrm>
              <a:off x="2301875" y="5683250"/>
              <a:ext cx="735013" cy="35718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p>
          </p:txBody>
        </p:sp>
        <p:sp>
          <p:nvSpPr>
            <p:cNvPr id="21" name="Text Box 28"/>
            <p:cNvSpPr txBox="1">
              <a:spLocks noChangeArrowheads="1"/>
            </p:cNvSpPr>
            <p:nvPr/>
          </p:nvSpPr>
          <p:spPr bwMode="auto">
            <a:xfrm>
              <a:off x="4121150" y="4149725"/>
              <a:ext cx="872931" cy="63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不停地</a:t>
              </a:r>
            </a:p>
            <a:p>
              <a:pPr>
                <a:spcBef>
                  <a:spcPct val="0"/>
                </a:spcBef>
                <a:buClrTx/>
                <a:buSzTx/>
                <a:buFontTx/>
                <a:buNone/>
              </a:pPr>
              <a:r>
                <a:rPr kumimoji="1" lang="zh-CN" altLang="en-US" sz="1600">
                  <a:solidFill>
                    <a:schemeClr val="tx1"/>
                  </a:solidFill>
                  <a:latin typeface="+mj-ea"/>
                  <a:ea typeface="+mj-ea"/>
                </a:rPr>
                <a:t>兜圈子</a:t>
              </a:r>
            </a:p>
          </p:txBody>
        </p:sp>
        <p:pic>
          <p:nvPicPr>
            <p:cNvPr id="22"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073525"/>
              <a:ext cx="10477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3"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4073525"/>
              <a:ext cx="10461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4" name="Group 48"/>
            <p:cNvGrpSpPr>
              <a:grpSpLocks/>
            </p:cNvGrpSpPr>
            <p:nvPr/>
          </p:nvGrpSpPr>
          <p:grpSpPr bwMode="auto">
            <a:xfrm>
              <a:off x="2189163" y="4724400"/>
              <a:ext cx="455612" cy="1004888"/>
              <a:chOff x="1379" y="2993"/>
              <a:chExt cx="287" cy="633"/>
            </a:xfrm>
          </p:grpSpPr>
          <p:sp>
            <p:nvSpPr>
              <p:cNvPr id="25" name="Line 32"/>
              <p:cNvSpPr>
                <a:spLocks noChangeShapeType="1"/>
              </p:cNvSpPr>
              <p:nvPr/>
            </p:nvSpPr>
            <p:spPr bwMode="auto">
              <a:xfrm flipH="1" flipV="1">
                <a:off x="1655" y="2993"/>
                <a:ext cx="11" cy="633"/>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Text Box 33"/>
              <p:cNvSpPr txBox="1">
                <a:spLocks noChangeArrowheads="1"/>
              </p:cNvSpPr>
              <p:nvPr/>
            </p:nvSpPr>
            <p:spPr bwMode="auto">
              <a:xfrm>
                <a:off x="1379" y="3110"/>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27" name="Group 34"/>
            <p:cNvGrpSpPr>
              <a:grpSpLocks/>
            </p:cNvGrpSpPr>
            <p:nvPr/>
          </p:nvGrpSpPr>
          <p:grpSpPr bwMode="auto">
            <a:xfrm>
              <a:off x="3094038" y="4868863"/>
              <a:ext cx="3173412" cy="990600"/>
              <a:chOff x="1949" y="3067"/>
              <a:chExt cx="1999" cy="624"/>
            </a:xfrm>
          </p:grpSpPr>
          <p:sp>
            <p:nvSpPr>
              <p:cNvPr id="28" name="Freeform 35"/>
              <p:cNvSpPr>
                <a:spLocks/>
              </p:cNvSpPr>
              <p:nvPr/>
            </p:nvSpPr>
            <p:spPr bwMode="auto">
              <a:xfrm>
                <a:off x="1949" y="3067"/>
                <a:ext cx="1999" cy="624"/>
              </a:xfrm>
              <a:custGeom>
                <a:avLst/>
                <a:gdLst>
                  <a:gd name="T0" fmla="*/ 0 w 1866"/>
                  <a:gd name="T1" fmla="*/ 743 h 523"/>
                  <a:gd name="T2" fmla="*/ 1215 w 1866"/>
                  <a:gd name="T3" fmla="*/ 725 h 523"/>
                  <a:gd name="T4" fmla="*/ 1501 w 1866"/>
                  <a:gd name="T5" fmla="*/ 717 h 523"/>
                  <a:gd name="T6" fmla="*/ 1714 w 1866"/>
                  <a:gd name="T7" fmla="*/ 696 h 523"/>
                  <a:gd name="T8" fmla="*/ 1897 w 1866"/>
                  <a:gd name="T9" fmla="*/ 649 h 523"/>
                  <a:gd name="T10" fmla="*/ 1978 w 1866"/>
                  <a:gd name="T11" fmla="*/ 614 h 523"/>
                  <a:gd name="T12" fmla="*/ 2051 w 1866"/>
                  <a:gd name="T13" fmla="*/ 508 h 523"/>
                  <a:gd name="T14" fmla="*/ 2114 w 1866"/>
                  <a:gd name="T15" fmla="*/ 290 h 523"/>
                  <a:gd name="T16" fmla="*/ 2131 w 1866"/>
                  <a:gd name="T17" fmla="*/ 0 h 5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6" h="523">
                    <a:moveTo>
                      <a:pt x="0" y="522"/>
                    </a:moveTo>
                    <a:cubicBezTo>
                      <a:pt x="174" y="523"/>
                      <a:pt x="817" y="514"/>
                      <a:pt x="1059" y="510"/>
                    </a:cubicBezTo>
                    <a:cubicBezTo>
                      <a:pt x="1277" y="507"/>
                      <a:pt x="1236" y="507"/>
                      <a:pt x="1308" y="504"/>
                    </a:cubicBezTo>
                    <a:cubicBezTo>
                      <a:pt x="1349" y="489"/>
                      <a:pt x="1443" y="504"/>
                      <a:pt x="1494" y="489"/>
                    </a:cubicBezTo>
                    <a:cubicBezTo>
                      <a:pt x="1549" y="479"/>
                      <a:pt x="1615" y="465"/>
                      <a:pt x="1653" y="456"/>
                    </a:cubicBezTo>
                    <a:cubicBezTo>
                      <a:pt x="1691" y="447"/>
                      <a:pt x="1700" y="448"/>
                      <a:pt x="1723" y="432"/>
                    </a:cubicBezTo>
                    <a:cubicBezTo>
                      <a:pt x="1734" y="420"/>
                      <a:pt x="1777" y="369"/>
                      <a:pt x="1788" y="357"/>
                    </a:cubicBezTo>
                    <a:cubicBezTo>
                      <a:pt x="1793" y="351"/>
                      <a:pt x="1839" y="216"/>
                      <a:pt x="1842" y="204"/>
                    </a:cubicBezTo>
                    <a:cubicBezTo>
                      <a:pt x="1866" y="115"/>
                      <a:pt x="1857" y="110"/>
                      <a:pt x="1857" y="0"/>
                    </a:cubicBezTo>
                  </a:path>
                </a:pathLst>
              </a:custGeom>
              <a:noFill/>
              <a:ln w="76200" cap="flat" cmpd="sng">
                <a:solidFill>
                  <a:schemeClr val="hlink"/>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Text Box 36"/>
              <p:cNvSpPr txBox="1">
                <a:spLocks noChangeArrowheads="1"/>
              </p:cNvSpPr>
              <p:nvPr/>
            </p:nvSpPr>
            <p:spPr bwMode="auto">
              <a:xfrm>
                <a:off x="2014" y="3407"/>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30" name="Rectangle 37"/>
            <p:cNvSpPr>
              <a:spLocks noChangeArrowheads="1"/>
            </p:cNvSpPr>
            <p:nvPr/>
          </p:nvSpPr>
          <p:spPr bwMode="auto">
            <a:xfrm>
              <a:off x="1997075" y="6021388"/>
              <a:ext cx="1318490"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rPr>
                <a:t>A </a:t>
              </a:r>
              <a:r>
                <a:rPr kumimoji="1" lang="zh-CN" altLang="en-US" sz="1600">
                  <a:solidFill>
                    <a:schemeClr val="tx1"/>
                  </a:solidFill>
                  <a:latin typeface="+mj-ea"/>
                  <a:ea typeface="+mj-ea"/>
                </a:rPr>
                <a:t>发出的帧</a:t>
              </a:r>
            </a:p>
          </p:txBody>
        </p:sp>
        <p:grpSp>
          <p:nvGrpSpPr>
            <p:cNvPr id="31" name="Group 52"/>
            <p:cNvGrpSpPr>
              <a:grpSpLocks/>
            </p:cNvGrpSpPr>
            <p:nvPr/>
          </p:nvGrpSpPr>
          <p:grpSpPr bwMode="auto">
            <a:xfrm>
              <a:off x="3167063" y="2767013"/>
              <a:ext cx="3100387" cy="1454150"/>
              <a:chOff x="1995" y="1743"/>
              <a:chExt cx="1953" cy="916"/>
            </a:xfrm>
          </p:grpSpPr>
          <p:sp>
            <p:nvSpPr>
              <p:cNvPr id="32" name="Arc 39"/>
              <p:cNvSpPr>
                <a:spLocks/>
              </p:cNvSpPr>
              <p:nvPr/>
            </p:nvSpPr>
            <p:spPr bwMode="auto">
              <a:xfrm>
                <a:off x="1995" y="2052"/>
                <a:ext cx="1953" cy="607"/>
              </a:xfrm>
              <a:custGeom>
                <a:avLst/>
                <a:gdLst>
                  <a:gd name="T0" fmla="*/ 0 w 21600"/>
                  <a:gd name="T1" fmla="*/ 0 h 26015"/>
                  <a:gd name="T2" fmla="*/ 173 w 21600"/>
                  <a:gd name="T3" fmla="*/ 14 h 26015"/>
                  <a:gd name="T4" fmla="*/ 0 w 21600"/>
                  <a:gd name="T5" fmla="*/ 12 h 26015"/>
                  <a:gd name="T6" fmla="*/ 0 60000 65536"/>
                  <a:gd name="T7" fmla="*/ 0 60000 65536"/>
                  <a:gd name="T8" fmla="*/ 0 60000 65536"/>
                </a:gdLst>
                <a:ahLst/>
                <a:cxnLst>
                  <a:cxn ang="T6">
                    <a:pos x="T0" y="T1"/>
                  </a:cxn>
                  <a:cxn ang="T7">
                    <a:pos x="T2" y="T3"/>
                  </a:cxn>
                  <a:cxn ang="T8">
                    <a:pos x="T4" y="T5"/>
                  </a:cxn>
                </a:cxnLst>
                <a:rect l="0" t="0" r="r" b="b"/>
                <a:pathLst>
                  <a:path w="21600" h="26015" fill="none" extrusionOk="0">
                    <a:moveTo>
                      <a:pt x="-1" y="0"/>
                    </a:moveTo>
                    <a:cubicBezTo>
                      <a:pt x="11929" y="0"/>
                      <a:pt x="21600" y="9670"/>
                      <a:pt x="21600" y="21600"/>
                    </a:cubicBezTo>
                    <a:cubicBezTo>
                      <a:pt x="21600" y="23083"/>
                      <a:pt x="21447" y="24562"/>
                      <a:pt x="21143" y="26014"/>
                    </a:cubicBezTo>
                  </a:path>
                  <a:path w="21600" h="26015" stroke="0" extrusionOk="0">
                    <a:moveTo>
                      <a:pt x="-1" y="0"/>
                    </a:moveTo>
                    <a:cubicBezTo>
                      <a:pt x="11929" y="0"/>
                      <a:pt x="21600" y="9670"/>
                      <a:pt x="21600" y="21600"/>
                    </a:cubicBezTo>
                    <a:cubicBezTo>
                      <a:pt x="21600" y="23083"/>
                      <a:pt x="21447" y="24562"/>
                      <a:pt x="21143" y="26014"/>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Text Box 40"/>
              <p:cNvSpPr txBox="1">
                <a:spLocks noChangeArrowheads="1"/>
              </p:cNvSpPr>
              <p:nvPr/>
            </p:nvSpPr>
            <p:spPr bwMode="auto">
              <a:xfrm>
                <a:off x="2041" y="1743"/>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34" name="Group 54"/>
            <p:cNvGrpSpPr>
              <a:grpSpLocks/>
            </p:cNvGrpSpPr>
            <p:nvPr/>
          </p:nvGrpSpPr>
          <p:grpSpPr bwMode="auto">
            <a:xfrm>
              <a:off x="487363" y="3063875"/>
              <a:ext cx="2679700" cy="1235075"/>
              <a:chOff x="307" y="1930"/>
              <a:chExt cx="1688" cy="778"/>
            </a:xfrm>
          </p:grpSpPr>
          <p:grpSp>
            <p:nvGrpSpPr>
              <p:cNvPr id="35" name="Group 23"/>
              <p:cNvGrpSpPr>
                <a:grpSpLocks/>
              </p:cNvGrpSpPr>
              <p:nvPr/>
            </p:nvGrpSpPr>
            <p:grpSpPr bwMode="auto">
              <a:xfrm>
                <a:off x="1378" y="1930"/>
                <a:ext cx="617" cy="778"/>
                <a:chOff x="1378" y="1930"/>
                <a:chExt cx="617" cy="778"/>
              </a:xfrm>
            </p:grpSpPr>
            <p:sp>
              <p:nvSpPr>
                <p:cNvPr id="37" name="Rectangle 24"/>
                <p:cNvSpPr>
                  <a:spLocks noChangeArrowheads="1"/>
                </p:cNvSpPr>
                <p:nvPr/>
              </p:nvSpPr>
              <p:spPr bwMode="auto">
                <a:xfrm>
                  <a:off x="1532" y="1930"/>
                  <a:ext cx="463" cy="28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1</a:t>
                  </a:r>
                </a:p>
              </p:txBody>
            </p:sp>
            <p:grpSp>
              <p:nvGrpSpPr>
                <p:cNvPr id="38" name="Group 25"/>
                <p:cNvGrpSpPr>
                  <a:grpSpLocks/>
                </p:cNvGrpSpPr>
                <p:nvPr/>
              </p:nvGrpSpPr>
              <p:grpSpPr bwMode="auto">
                <a:xfrm>
                  <a:off x="1378" y="2153"/>
                  <a:ext cx="288" cy="555"/>
                  <a:chOff x="1378" y="2153"/>
                  <a:chExt cx="288" cy="555"/>
                </a:xfrm>
              </p:grpSpPr>
              <p:sp>
                <p:nvSpPr>
                  <p:cNvPr id="39" name="Line 26"/>
                  <p:cNvSpPr>
                    <a:spLocks noChangeShapeType="1"/>
                  </p:cNvSpPr>
                  <p:nvPr/>
                </p:nvSpPr>
                <p:spPr bwMode="auto">
                  <a:xfrm flipV="1">
                    <a:off x="1666" y="2153"/>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Text Box 27"/>
                  <p:cNvSpPr txBox="1">
                    <a:spLocks noChangeArrowheads="1"/>
                  </p:cNvSpPr>
                  <p:nvPr/>
                </p:nvSpPr>
                <p:spPr bwMode="auto">
                  <a:xfrm>
                    <a:off x="1378" y="2329"/>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sp>
            <p:nvSpPr>
              <p:cNvPr id="36" name="Rectangle 41"/>
              <p:cNvSpPr>
                <a:spLocks noChangeArrowheads="1"/>
              </p:cNvSpPr>
              <p:nvPr/>
            </p:nvSpPr>
            <p:spPr bwMode="auto">
              <a:xfrm>
                <a:off x="307" y="1938"/>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 </a:t>
                </a:r>
                <a:r>
                  <a:rPr kumimoji="1" lang="zh-CN" altLang="en-US" sz="1600">
                    <a:solidFill>
                      <a:schemeClr val="tx1"/>
                    </a:solidFill>
                    <a:latin typeface="+mj-ea"/>
                    <a:ea typeface="+mj-ea"/>
                  </a:rPr>
                  <a:t>转发的帧</a:t>
                </a:r>
              </a:p>
            </p:txBody>
          </p:sp>
        </p:grpSp>
        <p:grpSp>
          <p:nvGrpSpPr>
            <p:cNvPr id="41" name="Group 53"/>
            <p:cNvGrpSpPr>
              <a:grpSpLocks/>
            </p:cNvGrpSpPr>
            <p:nvPr/>
          </p:nvGrpSpPr>
          <p:grpSpPr bwMode="auto">
            <a:xfrm>
              <a:off x="2921000" y="2747963"/>
              <a:ext cx="3100388" cy="1393825"/>
              <a:chOff x="1840" y="1731"/>
              <a:chExt cx="1953" cy="878"/>
            </a:xfrm>
          </p:grpSpPr>
          <p:sp>
            <p:nvSpPr>
              <p:cNvPr id="42" name="Arc 43"/>
              <p:cNvSpPr>
                <a:spLocks/>
              </p:cNvSpPr>
              <p:nvPr/>
            </p:nvSpPr>
            <p:spPr bwMode="auto">
              <a:xfrm flipH="1">
                <a:off x="1840" y="2024"/>
                <a:ext cx="1953" cy="585"/>
              </a:xfrm>
              <a:custGeom>
                <a:avLst/>
                <a:gdLst>
                  <a:gd name="T0" fmla="*/ 0 w 21600"/>
                  <a:gd name="T1" fmla="*/ 0 h 25085"/>
                  <a:gd name="T2" fmla="*/ 174 w 21600"/>
                  <a:gd name="T3" fmla="*/ 14 h 25085"/>
                  <a:gd name="T4" fmla="*/ 0 w 21600"/>
                  <a:gd name="T5" fmla="*/ 12 h 25085"/>
                  <a:gd name="T6" fmla="*/ 0 60000 65536"/>
                  <a:gd name="T7" fmla="*/ 0 60000 65536"/>
                  <a:gd name="T8" fmla="*/ 0 60000 65536"/>
                </a:gdLst>
                <a:ahLst/>
                <a:cxnLst>
                  <a:cxn ang="T6">
                    <a:pos x="T0" y="T1"/>
                  </a:cxn>
                  <a:cxn ang="T7">
                    <a:pos x="T2" y="T3"/>
                  </a:cxn>
                  <a:cxn ang="T8">
                    <a:pos x="T4" y="T5"/>
                  </a:cxn>
                </a:cxnLst>
                <a:rect l="0" t="0" r="r" b="b"/>
                <a:pathLst>
                  <a:path w="21600" h="25085" fill="none" extrusionOk="0">
                    <a:moveTo>
                      <a:pt x="-1" y="0"/>
                    </a:moveTo>
                    <a:cubicBezTo>
                      <a:pt x="11929" y="0"/>
                      <a:pt x="21600" y="9670"/>
                      <a:pt x="21600" y="21600"/>
                    </a:cubicBezTo>
                    <a:cubicBezTo>
                      <a:pt x="21600" y="22767"/>
                      <a:pt x="21505" y="23932"/>
                      <a:pt x="21317" y="25085"/>
                    </a:cubicBezTo>
                  </a:path>
                  <a:path w="21600" h="25085" stroke="0" extrusionOk="0">
                    <a:moveTo>
                      <a:pt x="-1" y="0"/>
                    </a:moveTo>
                    <a:cubicBezTo>
                      <a:pt x="11929" y="0"/>
                      <a:pt x="21600" y="9670"/>
                      <a:pt x="21600" y="21600"/>
                    </a:cubicBezTo>
                    <a:cubicBezTo>
                      <a:pt x="21600" y="22767"/>
                      <a:pt x="21505" y="23932"/>
                      <a:pt x="21317" y="25085"/>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Text Box 44"/>
              <p:cNvSpPr txBox="1">
                <a:spLocks noChangeArrowheads="1"/>
              </p:cNvSpPr>
              <p:nvPr/>
            </p:nvSpPr>
            <p:spPr bwMode="auto">
              <a:xfrm>
                <a:off x="3269" y="1731"/>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44" name="Group 55"/>
            <p:cNvGrpSpPr>
              <a:grpSpLocks/>
            </p:cNvGrpSpPr>
            <p:nvPr/>
          </p:nvGrpSpPr>
          <p:grpSpPr bwMode="auto">
            <a:xfrm>
              <a:off x="6021389" y="3027363"/>
              <a:ext cx="2501900" cy="1285875"/>
              <a:chOff x="3793" y="1907"/>
              <a:chExt cx="1576" cy="810"/>
            </a:xfrm>
          </p:grpSpPr>
          <p:grpSp>
            <p:nvGrpSpPr>
              <p:cNvPr id="45" name="Group 51"/>
              <p:cNvGrpSpPr>
                <a:grpSpLocks/>
              </p:cNvGrpSpPr>
              <p:nvPr/>
            </p:nvGrpSpPr>
            <p:grpSpPr bwMode="auto">
              <a:xfrm>
                <a:off x="3793" y="1938"/>
                <a:ext cx="591" cy="779"/>
                <a:chOff x="3793" y="1938"/>
                <a:chExt cx="591" cy="779"/>
              </a:xfrm>
            </p:grpSpPr>
            <p:grpSp>
              <p:nvGrpSpPr>
                <p:cNvPr id="47" name="Group 49"/>
                <p:cNvGrpSpPr>
                  <a:grpSpLocks/>
                </p:cNvGrpSpPr>
                <p:nvPr/>
              </p:nvGrpSpPr>
              <p:grpSpPr bwMode="auto">
                <a:xfrm>
                  <a:off x="4131" y="2162"/>
                  <a:ext cx="253" cy="555"/>
                  <a:chOff x="4131" y="2162"/>
                  <a:chExt cx="253" cy="555"/>
                </a:xfrm>
              </p:grpSpPr>
              <p:sp>
                <p:nvSpPr>
                  <p:cNvPr id="49" name="Line 21"/>
                  <p:cNvSpPr>
                    <a:spLocks noChangeShapeType="1"/>
                  </p:cNvSpPr>
                  <p:nvPr/>
                </p:nvSpPr>
                <p:spPr bwMode="auto">
                  <a:xfrm flipV="1">
                    <a:off x="4131" y="2162"/>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Text Box 22"/>
                  <p:cNvSpPr txBox="1">
                    <a:spLocks noChangeArrowheads="1"/>
                  </p:cNvSpPr>
                  <p:nvPr/>
                </p:nvSpPr>
                <p:spPr bwMode="auto">
                  <a:xfrm>
                    <a:off x="4132" y="2338"/>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48" name="Rectangle 19"/>
                <p:cNvSpPr>
                  <a:spLocks noChangeArrowheads="1"/>
                </p:cNvSpPr>
                <p:nvPr/>
              </p:nvSpPr>
              <p:spPr bwMode="auto">
                <a:xfrm>
                  <a:off x="3793" y="1938"/>
                  <a:ext cx="464" cy="256"/>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2</a:t>
                  </a:r>
                </a:p>
              </p:txBody>
            </p:sp>
          </p:grpSp>
          <p:sp>
            <p:nvSpPr>
              <p:cNvPr id="46" name="Rectangle 45"/>
              <p:cNvSpPr>
                <a:spLocks noChangeArrowheads="1"/>
              </p:cNvSpPr>
              <p:nvPr/>
            </p:nvSpPr>
            <p:spPr bwMode="auto">
              <a:xfrm>
                <a:off x="4240" y="1907"/>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 </a:t>
                </a:r>
                <a:r>
                  <a:rPr kumimoji="1" lang="zh-CN" altLang="en-US" sz="1600">
                    <a:solidFill>
                      <a:schemeClr val="tx1"/>
                    </a:solidFill>
                    <a:latin typeface="+mj-ea"/>
                    <a:ea typeface="+mj-ea"/>
                  </a:rPr>
                  <a:t>转发的帧</a:t>
                </a:r>
              </a:p>
            </p:txBody>
          </p:sp>
        </p:grpSp>
        <p:sp>
          <p:nvSpPr>
            <p:cNvPr id="51" name="Arc 46"/>
            <p:cNvSpPr>
              <a:spLocks/>
            </p:cNvSpPr>
            <p:nvPr/>
          </p:nvSpPr>
          <p:spPr bwMode="auto">
            <a:xfrm rot="16400856">
              <a:off x="4252119" y="28138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2" name="Text Box 47"/>
            <p:cNvSpPr txBox="1">
              <a:spLocks noChangeArrowheads="1"/>
            </p:cNvSpPr>
            <p:nvPr/>
          </p:nvSpPr>
          <p:spPr bwMode="auto">
            <a:xfrm>
              <a:off x="3203575" y="4941888"/>
              <a:ext cx="2215901" cy="369317"/>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a:solidFill>
                    <a:schemeClr val="tx1"/>
                  </a:solidFill>
                  <a:latin typeface="+mj-ea"/>
                  <a:ea typeface="+mj-ea"/>
                </a:rPr>
                <a:t>网络资源白白消耗了</a:t>
              </a:r>
            </a:p>
          </p:txBody>
        </p:sp>
      </p:grpSp>
    </p:spTree>
    <p:extLst>
      <p:ext uri="{BB962C8B-B14F-4D97-AF65-F5344CB8AC3E}">
        <p14:creationId xmlns:p14="http://schemas.microsoft.com/office/powerpoint/2010/main" val="16222799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源路由网桥：</a:t>
            </a:r>
            <a:endParaRPr lang="en-US" altLang="zh-CN" dirty="0" smtClean="0">
              <a:solidFill>
                <a:srgbClr val="FF0000"/>
              </a:solidFill>
            </a:endParaRPr>
          </a:p>
          <a:p>
            <a:pPr lvl="1"/>
            <a:r>
              <a:rPr lang="zh-CN" altLang="en-US" dirty="0"/>
              <a:t>透明网桥容易安装，但网络资源的利用不充分。</a:t>
            </a:r>
          </a:p>
          <a:p>
            <a:pPr lvl="1"/>
            <a:r>
              <a:rPr lang="zh-CN" altLang="en-US" dirty="0"/>
              <a:t>源路由</a:t>
            </a:r>
            <a:r>
              <a:rPr lang="en-US" altLang="zh-CN" dirty="0"/>
              <a:t>(source route)</a:t>
            </a:r>
            <a:r>
              <a:rPr lang="zh-CN" altLang="en-US" dirty="0"/>
              <a:t>网桥在发送帧时将详细的路由信息放在帧的首部中。</a:t>
            </a:r>
          </a:p>
          <a:p>
            <a:pPr lvl="1"/>
            <a:r>
              <a:rPr lang="zh-CN" altLang="en-US" dirty="0"/>
              <a:t>源站以广播方式向欲通信的目的站发送一个</a:t>
            </a:r>
            <a:r>
              <a:rPr lang="zh-CN" altLang="en-US" dirty="0">
                <a:solidFill>
                  <a:srgbClr val="FF0000"/>
                </a:solidFill>
              </a:rPr>
              <a:t>发现帧</a:t>
            </a:r>
            <a:r>
              <a:rPr lang="zh-CN" altLang="en-US" dirty="0"/>
              <a:t>，每个发现帧都记录所经过的路由。</a:t>
            </a:r>
          </a:p>
          <a:p>
            <a:pPr lvl="1"/>
            <a:r>
              <a:rPr lang="zh-CN" altLang="en-US" dirty="0"/>
              <a:t>发现帧到达目的站时就沿各自的路由返回源站。源站在得知这些路由后，从所有可能的路由中选择出一个最佳路由。凡从该源站向该目的站发送的帧的首部，都必须携带源站所确定的这一路由信息。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42558598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en-US" altLang="zh-CN" dirty="0"/>
              <a:t>1990 </a:t>
            </a:r>
            <a:r>
              <a:rPr lang="zh-CN" altLang="en-US" dirty="0"/>
              <a:t>年问世的交换式集线器</a:t>
            </a:r>
            <a:r>
              <a:rPr lang="en-US" altLang="zh-CN" dirty="0"/>
              <a:t>(switching hub)</a:t>
            </a:r>
            <a:r>
              <a:rPr lang="zh-CN" altLang="en-US" dirty="0"/>
              <a:t>，可明显地提高局域网的性能。</a:t>
            </a:r>
          </a:p>
          <a:p>
            <a:pPr lvl="1"/>
            <a:r>
              <a:rPr lang="zh-CN" altLang="en-US" dirty="0"/>
              <a:t>交换式集线器常称为以太网交换机</a:t>
            </a:r>
            <a:r>
              <a:rPr lang="en-US" altLang="zh-CN" dirty="0"/>
              <a:t>(switch)</a:t>
            </a:r>
            <a:r>
              <a:rPr lang="zh-CN" altLang="en-US" dirty="0"/>
              <a:t>或第二层交换机（表明此交换机工作在数据链路层）。</a:t>
            </a:r>
          </a:p>
          <a:p>
            <a:pPr lvl="1"/>
            <a:r>
              <a:rPr lang="zh-CN" altLang="en-US" dirty="0"/>
              <a:t>以太网交换机通常都有十几个接口。因此，</a:t>
            </a:r>
            <a:r>
              <a:rPr lang="zh-CN" altLang="en-US" dirty="0">
                <a:solidFill>
                  <a:srgbClr val="FF0000"/>
                </a:solidFill>
              </a:rPr>
              <a:t>以太网交换机实质上就是一个多接口的网桥</a:t>
            </a:r>
            <a:r>
              <a:rPr lang="zh-CN" altLang="en-US" dirty="0"/>
              <a:t>，可见交换机工作在数据链路层</a:t>
            </a:r>
            <a:r>
              <a:rPr lang="zh-CN" altLang="en-US" dirty="0" smtClean="0"/>
              <a:t>。</a:t>
            </a:r>
            <a:endParaRPr lang="en-US" altLang="zh-CN" dirty="0" smtClean="0"/>
          </a:p>
          <a:p>
            <a:pPr lvl="1"/>
            <a:r>
              <a:rPr lang="zh-CN" altLang="en-US" dirty="0"/>
              <a:t>以太网交换机的诞生和广泛应用</a:t>
            </a:r>
            <a:r>
              <a:rPr lang="zh-CN" altLang="en-US" dirty="0" smtClean="0"/>
              <a:t>，</a:t>
            </a:r>
            <a:r>
              <a:rPr lang="zh-CN" altLang="en-US" dirty="0"/>
              <a:t>极大地提升了以太网技术的应用范围</a:t>
            </a:r>
            <a:r>
              <a:rPr lang="zh-CN" altLang="en-US" dirty="0" smtClean="0"/>
              <a:t>，促进了互联网的发展。</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3388164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以太网交换机的每个接口都直接与主机相连，并且一般都工作在全双工方式。</a:t>
            </a:r>
          </a:p>
          <a:p>
            <a:pPr lvl="1"/>
            <a:r>
              <a:rPr lang="zh-CN" altLang="en-US" dirty="0"/>
              <a:t>交换机能同时连通许多对的接口，使每一对相互通信的主机都能像独占通信媒体那样，进行无碰撞地传输数据。 </a:t>
            </a:r>
          </a:p>
          <a:p>
            <a:pPr lvl="1"/>
            <a:r>
              <a:rPr lang="zh-CN" altLang="en-US" dirty="0"/>
              <a:t>以太网交换机由于使用了专用的交换结构芯片，其交换速率就较高。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178972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对于</a:t>
            </a:r>
            <a:r>
              <a:rPr lang="zh-CN" altLang="en-US" dirty="0" smtClean="0"/>
              <a:t>普通</a:t>
            </a:r>
            <a:r>
              <a:rPr lang="en-US" altLang="zh-CN" dirty="0" smtClean="0"/>
              <a:t>10Mb/s</a:t>
            </a:r>
            <a:r>
              <a:rPr lang="zh-CN" altLang="en-US" dirty="0" smtClean="0"/>
              <a:t>的</a:t>
            </a:r>
            <a:r>
              <a:rPr lang="zh-CN" altLang="en-US" dirty="0"/>
              <a:t>共享式以太网，若</a:t>
            </a:r>
            <a:r>
              <a:rPr lang="zh-CN" altLang="en-US" dirty="0" smtClean="0"/>
              <a:t>共有</a:t>
            </a:r>
            <a:r>
              <a:rPr lang="en-US" altLang="zh-CN" dirty="0" smtClean="0"/>
              <a:t>N</a:t>
            </a:r>
            <a:r>
              <a:rPr lang="zh-CN" altLang="en-US" dirty="0" smtClean="0"/>
              <a:t>个</a:t>
            </a:r>
            <a:r>
              <a:rPr lang="zh-CN" altLang="en-US" dirty="0"/>
              <a:t>用户，则每个用户占有的平均带宽只有总带宽</a:t>
            </a:r>
            <a:r>
              <a:rPr lang="en-US" altLang="zh-CN" dirty="0"/>
              <a:t>(</a:t>
            </a:r>
            <a:r>
              <a:rPr lang="en-US" altLang="zh-CN" dirty="0" smtClean="0"/>
              <a:t>10Mb/s</a:t>
            </a:r>
            <a:r>
              <a:rPr lang="en-US" altLang="zh-CN" dirty="0"/>
              <a:t>)</a:t>
            </a:r>
            <a:r>
              <a:rPr lang="zh-CN" altLang="en-US" dirty="0" smtClean="0"/>
              <a:t>的</a:t>
            </a:r>
            <a:r>
              <a:rPr lang="en-US" altLang="zh-CN" dirty="0" smtClean="0"/>
              <a:t>N</a:t>
            </a:r>
            <a:r>
              <a:rPr lang="zh-CN" altLang="en-US" dirty="0" smtClean="0"/>
              <a:t>分之一</a:t>
            </a:r>
            <a:r>
              <a:rPr lang="zh-CN" altLang="en-US" dirty="0"/>
              <a:t>。</a:t>
            </a:r>
          </a:p>
          <a:p>
            <a:pPr lvl="1"/>
            <a:r>
              <a:rPr lang="zh-CN" altLang="en-US" dirty="0"/>
              <a:t>使用以太网交换机时，虽然在每个接口到主机的带宽</a:t>
            </a:r>
            <a:r>
              <a:rPr lang="zh-CN" altLang="en-US" dirty="0" smtClean="0"/>
              <a:t>还是</a:t>
            </a:r>
            <a:r>
              <a:rPr lang="en-US" altLang="zh-CN" dirty="0" smtClean="0"/>
              <a:t>10Mb/s</a:t>
            </a:r>
            <a:r>
              <a:rPr lang="zh-CN" altLang="en-US" dirty="0"/>
              <a:t>，但由于一个用户在通信时是独占而不是和其他网络用户共享传输媒体的带宽，因此对于</a:t>
            </a:r>
            <a:r>
              <a:rPr lang="zh-CN" altLang="en-US" dirty="0" smtClean="0"/>
              <a:t>拥有</a:t>
            </a:r>
            <a:r>
              <a:rPr lang="en-US" altLang="zh-CN" dirty="0" smtClean="0"/>
              <a:t>N</a:t>
            </a:r>
            <a:r>
              <a:rPr lang="zh-CN" altLang="en-US" dirty="0" smtClean="0"/>
              <a:t>对</a:t>
            </a:r>
            <a:r>
              <a:rPr lang="zh-CN" altLang="en-US" dirty="0"/>
              <a:t>接口的交换机的</a:t>
            </a:r>
            <a:r>
              <a:rPr lang="zh-CN" altLang="en-US" dirty="0">
                <a:solidFill>
                  <a:srgbClr val="FF0000"/>
                </a:solidFill>
              </a:rPr>
              <a:t>总容量</a:t>
            </a:r>
            <a:r>
              <a:rPr lang="zh-CN" altLang="en-US" dirty="0" smtClean="0">
                <a:solidFill>
                  <a:srgbClr val="FF0000"/>
                </a:solidFill>
              </a:rPr>
              <a:t>为</a:t>
            </a:r>
            <a:r>
              <a:rPr lang="en-US" altLang="zh-CN" dirty="0" smtClean="0">
                <a:solidFill>
                  <a:srgbClr val="FF0000"/>
                </a:solidFill>
              </a:rPr>
              <a:t>N*10Mb/s</a:t>
            </a:r>
            <a:r>
              <a:rPr lang="zh-CN" altLang="en-US" dirty="0"/>
              <a:t>。这正是交换机的最大优点。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5621257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a:t>
            </a:r>
            <a:r>
              <a:rPr lang="en-US" altLang="zh-CN" dirty="0"/>
              <a:t>Virtual Local Area Network</a:t>
            </a:r>
            <a:r>
              <a:rPr lang="zh-CN" altLang="en-US" dirty="0"/>
              <a:t>）即虚拟局域网，是一种通过将局域网内的设备逻辑地而不是物理地划分成一个个网段从而实现虚拟工作组的新兴技术</a:t>
            </a:r>
            <a:r>
              <a:rPr lang="zh-CN" altLang="en-US" dirty="0" smtClean="0"/>
              <a:t>。</a:t>
            </a:r>
            <a:endParaRPr lang="en-US" altLang="zh-CN" dirty="0" smtClean="0"/>
          </a:p>
          <a:p>
            <a:r>
              <a:rPr lang="en-US" altLang="zh-CN" dirty="0" smtClean="0"/>
              <a:t>IEEE</a:t>
            </a:r>
            <a:r>
              <a:rPr lang="zh-CN" altLang="en-US" dirty="0"/>
              <a:t>于</a:t>
            </a:r>
            <a:r>
              <a:rPr lang="en-US" altLang="zh-CN" dirty="0"/>
              <a:t>1999</a:t>
            </a:r>
            <a:r>
              <a:rPr lang="zh-CN" altLang="en-US" dirty="0"/>
              <a:t>年颁布了用以标准化</a:t>
            </a:r>
            <a:r>
              <a:rPr lang="en-US" altLang="zh-CN" dirty="0"/>
              <a:t>VLAN</a:t>
            </a:r>
            <a:r>
              <a:rPr lang="zh-CN" altLang="en-US" dirty="0"/>
              <a:t>实现方案的</a:t>
            </a:r>
            <a:r>
              <a:rPr lang="en-US" altLang="zh-CN" dirty="0"/>
              <a:t>802.1Q</a:t>
            </a:r>
            <a:r>
              <a:rPr lang="zh-CN" altLang="en-US" dirty="0"/>
              <a:t>协议标准草案</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118</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3636123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smtClean="0"/>
              <a:t>VLAN</a:t>
            </a:r>
            <a:r>
              <a:rPr lang="zh-CN" altLang="en-US" dirty="0"/>
              <a:t>技术允许网络管理者将一个物理的</a:t>
            </a:r>
            <a:r>
              <a:rPr lang="en-US" altLang="zh-CN" dirty="0"/>
              <a:t>LAN</a:t>
            </a:r>
            <a:r>
              <a:rPr lang="zh-CN" altLang="en-US" dirty="0"/>
              <a:t>逻辑地划分成不同的广播域（或称虚拟</a:t>
            </a:r>
            <a:r>
              <a:rPr lang="en-US" altLang="zh-CN" dirty="0"/>
              <a:t>LAN</a:t>
            </a:r>
            <a:r>
              <a:rPr lang="zh-CN" altLang="en-US" dirty="0"/>
              <a:t>，即</a:t>
            </a:r>
            <a:r>
              <a:rPr lang="en-US" altLang="zh-CN" dirty="0"/>
              <a:t>VLAN</a:t>
            </a:r>
            <a:r>
              <a:rPr lang="zh-CN" altLang="en-US" dirty="0"/>
              <a:t>），每一个</a:t>
            </a:r>
            <a:r>
              <a:rPr lang="en-US" altLang="zh-CN" dirty="0"/>
              <a:t>VLAN</a:t>
            </a:r>
            <a:r>
              <a:rPr lang="zh-CN" altLang="en-US" dirty="0"/>
              <a:t>都包含一组有着相同需求的计算机工作站，与物理上形成的</a:t>
            </a:r>
            <a:r>
              <a:rPr lang="en-US" altLang="zh-CN" dirty="0"/>
              <a:t>LAN</a:t>
            </a:r>
            <a:r>
              <a:rPr lang="zh-CN" altLang="en-US" dirty="0"/>
              <a:t>有着相同的属性</a:t>
            </a:r>
            <a:r>
              <a:rPr lang="zh-CN" altLang="en-US" dirty="0" smtClean="0"/>
              <a:t>。</a:t>
            </a:r>
            <a:endParaRPr lang="en-US" altLang="zh-CN" dirty="0" smtClean="0"/>
          </a:p>
          <a:p>
            <a:r>
              <a:rPr lang="en-US" altLang="zh-CN" dirty="0" smtClean="0"/>
              <a:t>VLAN</a:t>
            </a:r>
            <a:r>
              <a:rPr lang="zh-CN" altLang="en-US" dirty="0" smtClean="0"/>
              <a:t>是</a:t>
            </a:r>
            <a:r>
              <a:rPr lang="zh-CN" altLang="en-US" dirty="0"/>
              <a:t>逻辑地而不是物理地划分，所以同一个</a:t>
            </a:r>
            <a:r>
              <a:rPr lang="en-US" altLang="zh-CN" dirty="0"/>
              <a:t>VLAN</a:t>
            </a:r>
            <a:r>
              <a:rPr lang="zh-CN" altLang="en-US" dirty="0"/>
              <a:t>内的各个工作站无须被放置在同一个物理空间里，即这些工作站不一定属于同一个物理</a:t>
            </a:r>
            <a:r>
              <a:rPr lang="en-US" altLang="zh-CN" dirty="0"/>
              <a:t>LAN</a:t>
            </a:r>
            <a:r>
              <a:rPr lang="zh-CN" altLang="en-US" dirty="0"/>
              <a:t>网段</a:t>
            </a:r>
            <a:r>
              <a:rPr lang="zh-CN" altLang="en-US" dirty="0" smtClean="0"/>
              <a:t>。</a:t>
            </a:r>
            <a:endParaRPr lang="en-US" altLang="zh-CN" dirty="0" smtClean="0"/>
          </a:p>
          <a:p>
            <a:r>
              <a:rPr lang="zh-CN" altLang="en-US" dirty="0" smtClean="0"/>
              <a:t>一</a:t>
            </a:r>
            <a:r>
              <a:rPr lang="zh-CN" altLang="en-US" dirty="0"/>
              <a:t>个</a:t>
            </a:r>
            <a:r>
              <a:rPr lang="en-US" altLang="zh-CN" dirty="0"/>
              <a:t>VLAN</a:t>
            </a:r>
            <a:r>
              <a:rPr lang="zh-CN" altLang="en-US" dirty="0"/>
              <a:t>内部的广播和单播流量都不会转发到其他</a:t>
            </a:r>
            <a:r>
              <a:rPr lang="en-US" altLang="zh-CN" dirty="0"/>
              <a:t>VLAN</a:t>
            </a:r>
            <a:r>
              <a:rPr lang="zh-CN" altLang="en-US" dirty="0"/>
              <a:t>中，从而有助于控制流量、减少设备投资、简化网络管理、提高网络的安全性</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119</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1125700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封装成帧：</a:t>
            </a:r>
            <a:endParaRPr lang="en-US" altLang="zh-CN" dirty="0" smtClean="0">
              <a:solidFill>
                <a:srgbClr val="FF0000"/>
              </a:solidFill>
            </a:endParaRPr>
          </a:p>
          <a:p>
            <a:r>
              <a:rPr lang="zh-CN" altLang="en-US" dirty="0" smtClean="0"/>
              <a:t>封装</a:t>
            </a:r>
            <a:r>
              <a:rPr lang="zh-CN" altLang="en-US" dirty="0"/>
              <a:t>成帧</a:t>
            </a:r>
            <a:r>
              <a:rPr lang="en-US" altLang="zh-CN" dirty="0"/>
              <a:t>(framing)</a:t>
            </a:r>
            <a:r>
              <a:rPr lang="zh-CN" altLang="en-US" dirty="0"/>
              <a:t>就是在一段数据的前后分别添加首部和尾部，然后就构成了一个帧</a:t>
            </a:r>
            <a:r>
              <a:rPr lang="zh-CN" altLang="en-US" dirty="0" smtClean="0"/>
              <a:t>。</a:t>
            </a:r>
            <a:endParaRPr lang="en-US" altLang="zh-CN" dirty="0" smtClean="0"/>
          </a:p>
          <a:p>
            <a:r>
              <a:rPr lang="zh-CN" altLang="en-US" dirty="0" smtClean="0"/>
              <a:t>数据帧的长度就是数据加上首部和尾部的总长度。</a:t>
            </a:r>
            <a:endParaRPr lang="zh-CN" altLang="en-US" dirty="0"/>
          </a:p>
          <a:p>
            <a:r>
              <a:rPr lang="zh-CN" altLang="en-US" dirty="0"/>
              <a:t>首部和尾部的一个重要作用就是进行帧定</a:t>
            </a:r>
            <a:r>
              <a:rPr lang="zh-CN" altLang="en-US" dirty="0" smtClean="0"/>
              <a:t>界，就是确定数据帧的界限。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6870440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是为解决以太网的广播问题和安全性而提出的一种协议，它在以太网帧的基础上增加了</a:t>
            </a:r>
            <a:r>
              <a:rPr lang="en-US" altLang="zh-CN" dirty="0"/>
              <a:t>VLAN</a:t>
            </a:r>
            <a:r>
              <a:rPr lang="zh-CN" altLang="en-US" dirty="0"/>
              <a:t>头，用</a:t>
            </a:r>
            <a:r>
              <a:rPr lang="en-US" altLang="zh-CN" dirty="0"/>
              <a:t>VLAN ID</a:t>
            </a:r>
            <a:r>
              <a:rPr lang="zh-CN" altLang="en-US" dirty="0"/>
              <a:t>把用户划分为更小的工作组，限制不同工作组间的用户二层互访，每个工作组就是一个虚拟局域网</a:t>
            </a:r>
            <a:r>
              <a:rPr lang="zh-CN" altLang="en-US" dirty="0" smtClean="0"/>
              <a:t>。</a:t>
            </a:r>
            <a:endParaRPr lang="en-US" altLang="zh-CN" dirty="0" smtClean="0"/>
          </a:p>
          <a:p>
            <a:r>
              <a:rPr lang="zh-CN" altLang="en-US" dirty="0" smtClean="0"/>
              <a:t>虚拟</a:t>
            </a:r>
            <a:r>
              <a:rPr lang="zh-CN" altLang="en-US" dirty="0"/>
              <a:t>局域网的好处是可以限制广播范围，并能够形成虚拟工作组，动态管理网络。</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120</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7841491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是一个广播域，其中的成员仿佛共享同一物理网段一样。不同</a:t>
            </a:r>
            <a:r>
              <a:rPr lang="en-US" altLang="zh-CN" dirty="0"/>
              <a:t>VLAN</a:t>
            </a:r>
            <a:r>
              <a:rPr lang="zh-CN" altLang="en-US" dirty="0"/>
              <a:t>成员不能直接访问。</a:t>
            </a:r>
          </a:p>
          <a:p>
            <a:r>
              <a:rPr lang="zh-CN" altLang="en-US" dirty="0"/>
              <a:t>在</a:t>
            </a:r>
            <a:r>
              <a:rPr lang="en-US" altLang="zh-CN" dirty="0"/>
              <a:t>VLAN</a:t>
            </a:r>
            <a:r>
              <a:rPr lang="zh-CN" altLang="en-US" dirty="0"/>
              <a:t>中，划分在同一广播域中的成员并没有任何物理或地理上的限制，它们可以连接到一个交换网络中的不同交换机上。广播分组、未知分组及成员之间的数据分组都被限定在</a:t>
            </a:r>
            <a:r>
              <a:rPr lang="en-US" altLang="zh-CN" dirty="0"/>
              <a:t>VLAN</a:t>
            </a:r>
            <a:r>
              <a:rPr lang="zh-CN" altLang="en-US" dirty="0"/>
              <a:t>之内。</a:t>
            </a:r>
          </a:p>
          <a:p>
            <a:r>
              <a:rPr lang="zh-CN" altLang="en-US" dirty="0"/>
              <a:t>对</a:t>
            </a:r>
            <a:r>
              <a:rPr lang="en-US" altLang="zh-CN" dirty="0"/>
              <a:t>VLAN</a:t>
            </a:r>
            <a:r>
              <a:rPr lang="zh-CN" altLang="en-US" dirty="0"/>
              <a:t>的另一个定义是，它能够使单一的交换结构被划分成多个小的广播域。</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121</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623394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122</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5" name="组合 4"/>
          <p:cNvGrpSpPr/>
          <p:nvPr/>
        </p:nvGrpSpPr>
        <p:grpSpPr>
          <a:xfrm>
            <a:off x="1385243" y="1417340"/>
            <a:ext cx="7003181" cy="3895295"/>
            <a:chOff x="827088" y="304800"/>
            <a:chExt cx="11313640" cy="6292850"/>
          </a:xfrm>
        </p:grpSpPr>
        <p:sp>
          <p:nvSpPr>
            <p:cNvPr id="8" name="AutoShape 2"/>
            <p:cNvSpPr>
              <a:spLocks noChangeArrowheads="1"/>
            </p:cNvSpPr>
            <p:nvPr/>
          </p:nvSpPr>
          <p:spPr bwMode="auto">
            <a:xfrm flipH="1">
              <a:off x="827088" y="4111625"/>
              <a:ext cx="7561262"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9" name="Line 3"/>
            <p:cNvSpPr>
              <a:spLocks noChangeShapeType="1"/>
            </p:cNvSpPr>
            <p:nvPr/>
          </p:nvSpPr>
          <p:spPr bwMode="auto">
            <a:xfrm>
              <a:off x="2247900" y="6208713"/>
              <a:ext cx="1568450" cy="0"/>
            </a:xfrm>
            <a:prstGeom prst="line">
              <a:avLst/>
            </a:prstGeom>
            <a:noFill/>
            <a:ln w="762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0" name="AutoShape 4"/>
            <p:cNvSpPr>
              <a:spLocks noChangeArrowheads="1"/>
            </p:cNvSpPr>
            <p:nvPr/>
          </p:nvSpPr>
          <p:spPr bwMode="auto">
            <a:xfrm flipH="1">
              <a:off x="827088" y="2170113"/>
              <a:ext cx="7561262" cy="1397000"/>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1" name="AutoShape 5"/>
            <p:cNvSpPr>
              <a:spLocks noChangeArrowheads="1"/>
            </p:cNvSpPr>
            <p:nvPr/>
          </p:nvSpPr>
          <p:spPr bwMode="auto">
            <a:xfrm flipH="1">
              <a:off x="901700" y="304800"/>
              <a:ext cx="7412038"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2" name="Line 6"/>
            <p:cNvSpPr>
              <a:spLocks noChangeShapeType="1"/>
            </p:cNvSpPr>
            <p:nvPr/>
          </p:nvSpPr>
          <p:spPr bwMode="auto">
            <a:xfrm>
              <a:off x="2679700" y="693738"/>
              <a:ext cx="391795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3" name="Line 7"/>
            <p:cNvSpPr>
              <a:spLocks noChangeShapeType="1"/>
            </p:cNvSpPr>
            <p:nvPr/>
          </p:nvSpPr>
          <p:spPr bwMode="auto">
            <a:xfrm>
              <a:off x="2828925" y="849313"/>
              <a:ext cx="2362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4" name="Line 8"/>
            <p:cNvSpPr>
              <a:spLocks noChangeShapeType="1"/>
            </p:cNvSpPr>
            <p:nvPr/>
          </p:nvSpPr>
          <p:spPr bwMode="auto">
            <a:xfrm>
              <a:off x="2976563" y="10033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5" name="Line 9"/>
            <p:cNvSpPr>
              <a:spLocks noChangeShapeType="1"/>
            </p:cNvSpPr>
            <p:nvPr/>
          </p:nvSpPr>
          <p:spPr bwMode="auto">
            <a:xfrm>
              <a:off x="2976563" y="29464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6" name="Line 10"/>
            <p:cNvSpPr>
              <a:spLocks noChangeShapeType="1"/>
            </p:cNvSpPr>
            <p:nvPr/>
          </p:nvSpPr>
          <p:spPr bwMode="auto">
            <a:xfrm>
              <a:off x="2828925" y="2713038"/>
              <a:ext cx="2616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7" name="Line 11"/>
            <p:cNvSpPr>
              <a:spLocks noChangeShapeType="1"/>
            </p:cNvSpPr>
            <p:nvPr/>
          </p:nvSpPr>
          <p:spPr bwMode="auto">
            <a:xfrm>
              <a:off x="2606675" y="2479675"/>
              <a:ext cx="39782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8" name="Line 12"/>
            <p:cNvSpPr>
              <a:spLocks noChangeShapeType="1"/>
            </p:cNvSpPr>
            <p:nvPr/>
          </p:nvSpPr>
          <p:spPr bwMode="auto">
            <a:xfrm>
              <a:off x="2754313" y="4732338"/>
              <a:ext cx="1408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9" name="Line 13"/>
            <p:cNvSpPr>
              <a:spLocks noChangeShapeType="1"/>
            </p:cNvSpPr>
            <p:nvPr/>
          </p:nvSpPr>
          <p:spPr bwMode="auto">
            <a:xfrm>
              <a:off x="2754313" y="4887913"/>
              <a:ext cx="74612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0" name="Line 14"/>
            <p:cNvSpPr>
              <a:spLocks noChangeShapeType="1"/>
            </p:cNvSpPr>
            <p:nvPr/>
          </p:nvSpPr>
          <p:spPr bwMode="auto">
            <a:xfrm>
              <a:off x="2405063" y="4422775"/>
              <a:ext cx="4241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1" name="Line 15"/>
            <p:cNvSpPr>
              <a:spLocks noChangeShapeType="1"/>
            </p:cNvSpPr>
            <p:nvPr/>
          </p:nvSpPr>
          <p:spPr bwMode="auto">
            <a:xfrm>
              <a:off x="2606675" y="4578350"/>
              <a:ext cx="2643188"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2" name="AutoShape 16"/>
            <p:cNvSpPr>
              <a:spLocks noChangeArrowheads="1"/>
            </p:cNvSpPr>
            <p:nvPr/>
          </p:nvSpPr>
          <p:spPr bwMode="auto">
            <a:xfrm flipH="1">
              <a:off x="1790700" y="4189413"/>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3" name="AutoShape 17"/>
            <p:cNvSpPr>
              <a:spLocks noChangeArrowheads="1"/>
            </p:cNvSpPr>
            <p:nvPr/>
          </p:nvSpPr>
          <p:spPr bwMode="auto">
            <a:xfrm>
              <a:off x="4978400" y="538163"/>
              <a:ext cx="1111250" cy="4583112"/>
            </a:xfrm>
            <a:prstGeom prst="roundRect">
              <a:avLst>
                <a:gd name="adj" fmla="val 50000"/>
              </a:avLst>
            </a:prstGeom>
            <a:solidFill>
              <a:srgbClr val="FFFF66">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4" name="AutoShape 18"/>
            <p:cNvSpPr>
              <a:spLocks noChangeArrowheads="1"/>
            </p:cNvSpPr>
            <p:nvPr/>
          </p:nvSpPr>
          <p:spPr bwMode="auto">
            <a:xfrm>
              <a:off x="3273425" y="538163"/>
              <a:ext cx="1557338" cy="5127625"/>
            </a:xfrm>
            <a:prstGeom prst="roundRect">
              <a:avLst>
                <a:gd name="adj" fmla="val 50000"/>
              </a:avLst>
            </a:prstGeom>
            <a:solidFill>
              <a:srgbClr val="CCECFF">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5" name="Text Box 19"/>
            <p:cNvSpPr txBox="1">
              <a:spLocks noChangeArrowheads="1"/>
            </p:cNvSpPr>
            <p:nvPr/>
          </p:nvSpPr>
          <p:spPr bwMode="auto">
            <a:xfrm>
              <a:off x="3838574" y="858837"/>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4</a:t>
              </a:r>
              <a:endParaRPr kumimoji="1" lang="en-US" altLang="zh-CN" sz="1100">
                <a:latin typeface="+mj-ea"/>
                <a:ea typeface="+mj-ea"/>
              </a:endParaRPr>
            </a:p>
          </p:txBody>
        </p:sp>
        <p:sp>
          <p:nvSpPr>
            <p:cNvPr id="26" name="Text Box 20"/>
            <p:cNvSpPr txBox="1">
              <a:spLocks noChangeArrowheads="1"/>
            </p:cNvSpPr>
            <p:nvPr/>
          </p:nvSpPr>
          <p:spPr bwMode="auto">
            <a:xfrm>
              <a:off x="5646738" y="4457700"/>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1</a:t>
              </a:r>
              <a:endParaRPr kumimoji="1" lang="en-US" altLang="zh-CN" sz="1100">
                <a:latin typeface="+mj-ea"/>
                <a:ea typeface="+mj-ea"/>
              </a:endParaRPr>
            </a:p>
          </p:txBody>
        </p:sp>
        <p:sp>
          <p:nvSpPr>
            <p:cNvPr id="27" name="AutoShape 21"/>
            <p:cNvSpPr>
              <a:spLocks noChangeArrowheads="1"/>
            </p:cNvSpPr>
            <p:nvPr/>
          </p:nvSpPr>
          <p:spPr bwMode="auto">
            <a:xfrm>
              <a:off x="6313488" y="382588"/>
              <a:ext cx="1036637" cy="4583112"/>
            </a:xfrm>
            <a:prstGeom prst="roundRect">
              <a:avLst>
                <a:gd name="adj" fmla="val 50000"/>
              </a:avLst>
            </a:prstGeom>
            <a:solidFill>
              <a:srgbClr val="FF99CC">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8" name="AutoShape 22"/>
            <p:cNvSpPr>
              <a:spLocks noChangeArrowheads="1"/>
            </p:cNvSpPr>
            <p:nvPr/>
          </p:nvSpPr>
          <p:spPr bwMode="auto">
            <a:xfrm flipH="1">
              <a:off x="1790700" y="382588"/>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9" name="Line 23"/>
            <p:cNvSpPr>
              <a:spLocks noChangeShapeType="1"/>
            </p:cNvSpPr>
            <p:nvPr/>
          </p:nvSpPr>
          <p:spPr bwMode="auto">
            <a:xfrm>
              <a:off x="1568450" y="938213"/>
              <a:ext cx="0" cy="5037137"/>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0" name="Line 24"/>
            <p:cNvSpPr>
              <a:spLocks noChangeShapeType="1"/>
            </p:cNvSpPr>
            <p:nvPr/>
          </p:nvSpPr>
          <p:spPr bwMode="auto">
            <a:xfrm>
              <a:off x="1554163" y="927100"/>
              <a:ext cx="458787"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1" name="Text Box 25"/>
            <p:cNvSpPr txBox="1">
              <a:spLocks noChangeArrowheads="1"/>
            </p:cNvSpPr>
            <p:nvPr/>
          </p:nvSpPr>
          <p:spPr bwMode="auto">
            <a:xfrm>
              <a:off x="6346824" y="1735138"/>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3</a:t>
              </a:r>
              <a:endParaRPr kumimoji="1" lang="en-US" altLang="zh-CN" sz="1100">
                <a:latin typeface="+mj-ea"/>
                <a:ea typeface="+mj-ea"/>
              </a:endParaRPr>
            </a:p>
          </p:txBody>
        </p:sp>
        <p:sp>
          <p:nvSpPr>
            <p:cNvPr id="32" name="Text Box 26"/>
            <p:cNvSpPr txBox="1">
              <a:spLocks noChangeArrowheads="1"/>
            </p:cNvSpPr>
            <p:nvPr/>
          </p:nvSpPr>
          <p:spPr bwMode="auto">
            <a:xfrm>
              <a:off x="6865938" y="455613"/>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3</a:t>
              </a:r>
              <a:endParaRPr kumimoji="1" lang="en-US" altLang="zh-CN" sz="1100">
                <a:latin typeface="+mj-ea"/>
                <a:ea typeface="+mj-ea"/>
              </a:endParaRPr>
            </a:p>
          </p:txBody>
        </p:sp>
        <p:sp>
          <p:nvSpPr>
            <p:cNvPr id="33" name="Text Box 27"/>
            <p:cNvSpPr txBox="1">
              <a:spLocks noChangeArrowheads="1"/>
            </p:cNvSpPr>
            <p:nvPr/>
          </p:nvSpPr>
          <p:spPr bwMode="auto">
            <a:xfrm>
              <a:off x="5459412" y="735013"/>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3</a:t>
              </a:r>
              <a:endParaRPr kumimoji="1" lang="en-US" altLang="zh-CN" sz="1100">
                <a:latin typeface="+mj-ea"/>
                <a:ea typeface="+mj-ea"/>
              </a:endParaRPr>
            </a:p>
          </p:txBody>
        </p:sp>
        <p:sp>
          <p:nvSpPr>
            <p:cNvPr id="34" name="Text Box 28"/>
            <p:cNvSpPr txBox="1">
              <a:spLocks noChangeArrowheads="1"/>
            </p:cNvSpPr>
            <p:nvPr/>
          </p:nvSpPr>
          <p:spPr bwMode="auto">
            <a:xfrm>
              <a:off x="3495675"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1</a:t>
              </a:r>
              <a:endParaRPr kumimoji="1" lang="en-US" altLang="zh-CN" sz="1100">
                <a:latin typeface="+mj-ea"/>
                <a:ea typeface="+mj-ea"/>
              </a:endParaRPr>
            </a:p>
          </p:txBody>
        </p:sp>
        <p:sp>
          <p:nvSpPr>
            <p:cNvPr id="35" name="Text Box 29"/>
            <p:cNvSpPr txBox="1">
              <a:spLocks noChangeArrowheads="1"/>
            </p:cNvSpPr>
            <p:nvPr/>
          </p:nvSpPr>
          <p:spPr bwMode="auto">
            <a:xfrm>
              <a:off x="5021263"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2</a:t>
              </a:r>
              <a:endParaRPr kumimoji="1" lang="en-US" altLang="zh-CN" sz="1100">
                <a:latin typeface="+mj-ea"/>
                <a:ea typeface="+mj-ea"/>
              </a:endParaRPr>
            </a:p>
          </p:txBody>
        </p:sp>
        <p:sp>
          <p:nvSpPr>
            <p:cNvPr id="36" name="Text Box 30"/>
            <p:cNvSpPr txBox="1">
              <a:spLocks noChangeArrowheads="1"/>
            </p:cNvSpPr>
            <p:nvPr/>
          </p:nvSpPr>
          <p:spPr bwMode="auto">
            <a:xfrm>
              <a:off x="6907212" y="4160838"/>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1</a:t>
              </a:r>
              <a:endParaRPr kumimoji="1" lang="en-US" altLang="zh-CN" sz="1100">
                <a:latin typeface="+mj-ea"/>
                <a:ea typeface="+mj-ea"/>
              </a:endParaRPr>
            </a:p>
          </p:txBody>
        </p:sp>
        <p:sp>
          <p:nvSpPr>
            <p:cNvPr id="37" name="Text Box 31"/>
            <p:cNvSpPr txBox="1">
              <a:spLocks noChangeArrowheads="1"/>
            </p:cNvSpPr>
            <p:nvPr/>
          </p:nvSpPr>
          <p:spPr bwMode="auto">
            <a:xfrm>
              <a:off x="4433888" y="45735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2</a:t>
              </a:r>
              <a:endParaRPr kumimoji="1" lang="en-US" altLang="zh-CN" sz="1100">
                <a:latin typeface="+mj-ea"/>
                <a:ea typeface="+mj-ea"/>
              </a:endParaRPr>
            </a:p>
          </p:txBody>
        </p:sp>
        <p:sp>
          <p:nvSpPr>
            <p:cNvPr id="38" name="Text Box 32"/>
            <p:cNvSpPr txBox="1">
              <a:spLocks noChangeArrowheads="1"/>
            </p:cNvSpPr>
            <p:nvPr/>
          </p:nvSpPr>
          <p:spPr bwMode="auto">
            <a:xfrm>
              <a:off x="3792538" y="50180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1</a:t>
              </a:r>
              <a:endParaRPr kumimoji="1" lang="en-US" altLang="zh-CN" sz="1100">
                <a:latin typeface="+mj-ea"/>
                <a:ea typeface="+mj-ea"/>
              </a:endParaRPr>
            </a:p>
          </p:txBody>
        </p:sp>
        <p:sp>
          <p:nvSpPr>
            <p:cNvPr id="39" name="Text Box 33"/>
            <p:cNvSpPr txBox="1">
              <a:spLocks noChangeArrowheads="1"/>
            </p:cNvSpPr>
            <p:nvPr/>
          </p:nvSpPr>
          <p:spPr bwMode="auto">
            <a:xfrm>
              <a:off x="3822701" y="2816224"/>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3</a:t>
              </a:r>
              <a:endParaRPr kumimoji="1" lang="en-US" altLang="zh-CN" sz="1100">
                <a:latin typeface="+mj-ea"/>
                <a:ea typeface="+mj-ea"/>
              </a:endParaRPr>
            </a:p>
          </p:txBody>
        </p:sp>
        <p:sp>
          <p:nvSpPr>
            <p:cNvPr id="40" name="Text Box 34"/>
            <p:cNvSpPr txBox="1">
              <a:spLocks noChangeArrowheads="1"/>
            </p:cNvSpPr>
            <p:nvPr/>
          </p:nvSpPr>
          <p:spPr bwMode="auto">
            <a:xfrm>
              <a:off x="6932613" y="2301875"/>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2</a:t>
              </a:r>
              <a:endParaRPr kumimoji="1" lang="en-US" altLang="zh-CN" sz="1100">
                <a:latin typeface="+mj-ea"/>
                <a:ea typeface="+mj-ea"/>
              </a:endParaRPr>
            </a:p>
          </p:txBody>
        </p:sp>
        <p:sp>
          <p:nvSpPr>
            <p:cNvPr id="41" name="Text Box 35"/>
            <p:cNvSpPr txBox="1">
              <a:spLocks noChangeArrowheads="1"/>
            </p:cNvSpPr>
            <p:nvPr/>
          </p:nvSpPr>
          <p:spPr bwMode="auto">
            <a:xfrm>
              <a:off x="5688014" y="2454275"/>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2</a:t>
              </a:r>
              <a:endParaRPr kumimoji="1" lang="en-US" altLang="zh-CN" sz="1100">
                <a:latin typeface="+mj-ea"/>
                <a:ea typeface="+mj-ea"/>
              </a:endParaRPr>
            </a:p>
          </p:txBody>
        </p:sp>
        <p:pic>
          <p:nvPicPr>
            <p:cNvPr id="42" name="Picture 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92710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538163"/>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013" y="77152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650" y="2324100"/>
              <a:ext cx="509588"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788" y="2557463"/>
              <a:ext cx="509587"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2790825"/>
              <a:ext cx="509587"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47402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788" y="457835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6038" y="44227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4267200"/>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AutoShape 46"/>
            <p:cNvSpPr>
              <a:spLocks noChangeArrowheads="1"/>
            </p:cNvSpPr>
            <p:nvPr/>
          </p:nvSpPr>
          <p:spPr bwMode="auto">
            <a:xfrm flipH="1">
              <a:off x="1790700" y="2246313"/>
              <a:ext cx="1185863" cy="933450"/>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3" name="Line 47"/>
            <p:cNvSpPr>
              <a:spLocks noChangeShapeType="1"/>
            </p:cNvSpPr>
            <p:nvPr/>
          </p:nvSpPr>
          <p:spPr bwMode="auto">
            <a:xfrm>
              <a:off x="1716088" y="2784475"/>
              <a:ext cx="0" cy="334645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4" name="Line 48"/>
            <p:cNvSpPr>
              <a:spLocks noChangeShapeType="1"/>
            </p:cNvSpPr>
            <p:nvPr/>
          </p:nvSpPr>
          <p:spPr bwMode="auto">
            <a:xfrm>
              <a:off x="1703388" y="2790825"/>
              <a:ext cx="276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5" name="Line 49"/>
            <p:cNvSpPr>
              <a:spLocks noChangeShapeType="1"/>
            </p:cNvSpPr>
            <p:nvPr/>
          </p:nvSpPr>
          <p:spPr bwMode="auto">
            <a:xfrm>
              <a:off x="1865313" y="4772025"/>
              <a:ext cx="0" cy="1514475"/>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6" name="Line 50"/>
            <p:cNvSpPr>
              <a:spLocks noChangeShapeType="1"/>
            </p:cNvSpPr>
            <p:nvPr/>
          </p:nvSpPr>
          <p:spPr bwMode="auto">
            <a:xfrm>
              <a:off x="1851025" y="4772025"/>
              <a:ext cx="15240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7" name="AutoShape 51"/>
            <p:cNvSpPr>
              <a:spLocks noChangeArrowheads="1"/>
            </p:cNvSpPr>
            <p:nvPr/>
          </p:nvSpPr>
          <p:spPr bwMode="auto">
            <a:xfrm flipH="1">
              <a:off x="1196975" y="5665788"/>
              <a:ext cx="1187450" cy="931862"/>
            </a:xfrm>
            <a:prstGeom prst="cube">
              <a:avLst>
                <a:gd name="adj" fmla="val 28329"/>
              </a:avLst>
            </a:prstGeom>
            <a:solidFill>
              <a:srgbClr val="99FFCC"/>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8" name="Text Box 52"/>
            <p:cNvSpPr txBox="1">
              <a:spLocks noChangeArrowheads="1"/>
            </p:cNvSpPr>
            <p:nvPr/>
          </p:nvSpPr>
          <p:spPr bwMode="auto">
            <a:xfrm>
              <a:off x="8445916" y="2713038"/>
              <a:ext cx="3694812" cy="84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mj-ea"/>
                  <a:ea typeface="+mj-ea"/>
                </a:rPr>
                <a:t>三个虚拟局域网</a:t>
              </a:r>
              <a:r>
                <a:rPr lang="en-US" altLang="zh-CN" sz="1400" dirty="0">
                  <a:latin typeface="+mj-ea"/>
                  <a:ea typeface="+mj-ea"/>
                </a:rPr>
                <a:t>:</a:t>
              </a:r>
            </a:p>
            <a:p>
              <a:pPr algn="ctr" eaLnBrk="1" hangingPunct="1"/>
              <a:r>
                <a:rPr lang="en-US" altLang="zh-CN" sz="1400" dirty="0">
                  <a:latin typeface="+mj-ea"/>
                  <a:ea typeface="+mj-ea"/>
                </a:rPr>
                <a:t> VLAN</a:t>
              </a:r>
              <a:r>
                <a:rPr lang="en-US" altLang="zh-CN" sz="1400" baseline="-25000" dirty="0">
                  <a:latin typeface="+mj-ea"/>
                  <a:ea typeface="+mj-ea"/>
                </a:rPr>
                <a:t>1</a:t>
              </a:r>
              <a:r>
                <a:rPr lang="en-US" altLang="zh-CN" sz="1400" dirty="0">
                  <a:latin typeface="+mj-ea"/>
                  <a:ea typeface="+mj-ea"/>
                </a:rPr>
                <a:t>, VLAN</a:t>
              </a:r>
              <a:r>
                <a:rPr lang="en-US" altLang="zh-CN" sz="1400" baseline="-25000" dirty="0">
                  <a:latin typeface="+mj-ea"/>
                  <a:ea typeface="+mj-ea"/>
                </a:rPr>
                <a:t>2 </a:t>
              </a:r>
              <a:r>
                <a:rPr lang="zh-CN" altLang="en-US" sz="1400" dirty="0">
                  <a:latin typeface="+mj-ea"/>
                  <a:ea typeface="+mj-ea"/>
                </a:rPr>
                <a:t>和 </a:t>
              </a:r>
              <a:r>
                <a:rPr lang="en-US" altLang="zh-CN" sz="1400" dirty="0">
                  <a:latin typeface="+mj-ea"/>
                  <a:ea typeface="+mj-ea"/>
                </a:rPr>
                <a:t>VLAN</a:t>
              </a:r>
              <a:r>
                <a:rPr lang="en-US" altLang="zh-CN" sz="1400" baseline="-25000" dirty="0">
                  <a:latin typeface="+mj-ea"/>
                  <a:ea typeface="+mj-ea"/>
                </a:rPr>
                <a:t>3</a:t>
              </a:r>
              <a:endParaRPr lang="en-US" altLang="zh-CN" sz="1400" dirty="0">
                <a:latin typeface="+mj-ea"/>
                <a:ea typeface="+mj-ea"/>
              </a:endParaRPr>
            </a:p>
          </p:txBody>
        </p:sp>
      </p:grpSp>
    </p:spTree>
    <p:extLst>
      <p:ext uri="{BB962C8B-B14F-4D97-AF65-F5344CB8AC3E}">
        <p14:creationId xmlns:p14="http://schemas.microsoft.com/office/powerpoint/2010/main" val="232908230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123</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7" name="对象 46"/>
          <p:cNvGraphicFramePr>
            <a:graphicFrameLocks noChangeAspect="1"/>
          </p:cNvGraphicFramePr>
          <p:nvPr>
            <p:extLst>
              <p:ext uri="{D42A27DB-BD31-4B8C-83A1-F6EECF244321}">
                <p14:modId xmlns:p14="http://schemas.microsoft.com/office/powerpoint/2010/main" val="1860805521"/>
              </p:ext>
            </p:extLst>
          </p:nvPr>
        </p:nvGraphicFramePr>
        <p:xfrm>
          <a:off x="1447238" y="1417340"/>
          <a:ext cx="6249524" cy="3600400"/>
        </p:xfrm>
        <a:graphic>
          <a:graphicData uri="http://schemas.openxmlformats.org/presentationml/2006/ole">
            <mc:AlternateContent xmlns:mc="http://schemas.openxmlformats.org/markup-compatibility/2006">
              <mc:Choice xmlns:v="urn:schemas-microsoft-com:vml" Requires="v">
                <p:oleObj spid="_x0000_s12304" name="BMP 图像" r:id="rId3" imgW="6885714" imgH="3971429" progId="Paint.Picture">
                  <p:embed/>
                </p:oleObj>
              </mc:Choice>
              <mc:Fallback>
                <p:oleObj name="BMP 图像" r:id="rId3" imgW="6885714" imgH="3971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238" y="1417340"/>
                        <a:ext cx="6249524" cy="3600400"/>
                      </a:xfrm>
                      <a:prstGeom prst="rect">
                        <a:avLst/>
                      </a:prstGeom>
                      <a:noFill/>
                    </p:spPr>
                  </p:pic>
                </p:oleObj>
              </mc:Fallback>
            </mc:AlternateContent>
          </a:graphicData>
        </a:graphic>
      </p:graphicFrame>
    </p:spTree>
    <p:extLst>
      <p:ext uri="{BB962C8B-B14F-4D97-AF65-F5344CB8AC3E}">
        <p14:creationId xmlns:p14="http://schemas.microsoft.com/office/powerpoint/2010/main" val="26330628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zh-CN" altLang="en-US" dirty="0"/>
              <a:t>虚拟局域网协议允许在以太网的帧格式中插入一个 </a:t>
            </a:r>
            <a:r>
              <a:rPr lang="en-US" altLang="zh-CN" dirty="0"/>
              <a:t>4 </a:t>
            </a:r>
            <a:r>
              <a:rPr lang="zh-CN" altLang="en-US" dirty="0"/>
              <a:t>字节的标识符，称为 </a:t>
            </a:r>
            <a:r>
              <a:rPr lang="en-US" altLang="zh-CN" dirty="0"/>
              <a:t>VLAN </a:t>
            </a:r>
            <a:r>
              <a:rPr lang="zh-CN" altLang="en-US" dirty="0"/>
              <a:t>标记</a:t>
            </a:r>
            <a:r>
              <a:rPr lang="en-US" altLang="zh-CN" dirty="0"/>
              <a:t>(tag)</a:t>
            </a:r>
            <a:r>
              <a:rPr lang="zh-CN" altLang="en-US" dirty="0"/>
              <a:t>，用来指明发送该帧的工作站属于哪一个虚拟局域网。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124</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4" name="组合 3"/>
          <p:cNvGrpSpPr/>
          <p:nvPr/>
        </p:nvGrpSpPr>
        <p:grpSpPr>
          <a:xfrm>
            <a:off x="718036" y="2641476"/>
            <a:ext cx="7533139" cy="2838290"/>
            <a:chOff x="108021" y="3368675"/>
            <a:chExt cx="7969179" cy="3002579"/>
          </a:xfrm>
        </p:grpSpPr>
        <p:sp>
          <p:nvSpPr>
            <p:cNvPr id="8" name="Rectangle 5"/>
            <p:cNvSpPr>
              <a:spLocks noChangeArrowheads="1"/>
            </p:cNvSpPr>
            <p:nvPr/>
          </p:nvSpPr>
          <p:spPr bwMode="auto">
            <a:xfrm>
              <a:off x="1760538" y="5110163"/>
              <a:ext cx="5483225" cy="696025"/>
            </a:xfrm>
            <a:prstGeom prst="rect">
              <a:avLst/>
            </a:prstGeom>
            <a:solidFill>
              <a:srgbClr val="CCECFF"/>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6"/>
            <p:cNvSpPr>
              <a:spLocks noChangeArrowheads="1"/>
            </p:cNvSpPr>
            <p:nvPr/>
          </p:nvSpPr>
          <p:spPr bwMode="auto">
            <a:xfrm>
              <a:off x="108021" y="4187086"/>
              <a:ext cx="882490"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en-US" altLang="zh-CN" sz="1400" dirty="0">
                  <a:solidFill>
                    <a:srgbClr val="FF0000"/>
                  </a:solidFill>
                  <a:latin typeface="+mj-ea"/>
                  <a:ea typeface="+mj-ea"/>
                </a:rPr>
                <a:t>  802.3</a:t>
              </a:r>
            </a:p>
            <a:p>
              <a:pPr>
                <a:lnSpc>
                  <a:spcPct val="80000"/>
                </a:lnSpc>
              </a:pPr>
              <a:r>
                <a:rPr kumimoji="1" lang="en-US" altLang="zh-CN" sz="1400" dirty="0">
                  <a:solidFill>
                    <a:srgbClr val="FF0000"/>
                  </a:solidFill>
                  <a:latin typeface="+mj-ea"/>
                  <a:ea typeface="+mj-ea"/>
                </a:rPr>
                <a:t>MAC </a:t>
              </a:r>
              <a:r>
                <a:rPr kumimoji="1" lang="zh-CN" altLang="en-US" sz="1400" dirty="0">
                  <a:solidFill>
                    <a:srgbClr val="FF0000"/>
                  </a:solidFill>
                  <a:latin typeface="+mj-ea"/>
                  <a:ea typeface="+mj-ea"/>
                </a:rPr>
                <a:t>帧</a:t>
              </a:r>
            </a:p>
          </p:txBody>
        </p:sp>
        <p:sp>
          <p:nvSpPr>
            <p:cNvPr id="10" name="Rectangle 7"/>
            <p:cNvSpPr>
              <a:spLocks noChangeArrowheads="1"/>
            </p:cNvSpPr>
            <p:nvPr/>
          </p:nvSpPr>
          <p:spPr bwMode="auto">
            <a:xfrm>
              <a:off x="908050" y="3871913"/>
              <a:ext cx="573178"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字节</a:t>
              </a:r>
            </a:p>
          </p:txBody>
        </p:sp>
        <p:sp>
          <p:nvSpPr>
            <p:cNvPr id="11" name="Rectangle 8"/>
            <p:cNvSpPr>
              <a:spLocks noChangeArrowheads="1"/>
            </p:cNvSpPr>
            <p:nvPr/>
          </p:nvSpPr>
          <p:spPr bwMode="auto">
            <a:xfrm>
              <a:off x="1751013"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2" name="Rectangle 9"/>
            <p:cNvSpPr>
              <a:spLocks noChangeArrowheads="1"/>
            </p:cNvSpPr>
            <p:nvPr/>
          </p:nvSpPr>
          <p:spPr bwMode="auto">
            <a:xfrm>
              <a:off x="2713037"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3" name="Rectangle 10"/>
            <p:cNvSpPr>
              <a:spLocks noChangeArrowheads="1"/>
            </p:cNvSpPr>
            <p:nvPr/>
          </p:nvSpPr>
          <p:spPr bwMode="auto">
            <a:xfrm>
              <a:off x="4683125"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a:t>
              </a:r>
            </a:p>
          </p:txBody>
        </p:sp>
        <p:sp>
          <p:nvSpPr>
            <p:cNvPr id="14" name="Rectangle 11"/>
            <p:cNvSpPr>
              <a:spLocks noChangeArrowheads="1"/>
            </p:cNvSpPr>
            <p:nvPr/>
          </p:nvSpPr>
          <p:spPr bwMode="auto">
            <a:xfrm>
              <a:off x="5737225" y="3856039"/>
              <a:ext cx="111752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46 ~ 1500</a:t>
              </a:r>
            </a:p>
          </p:txBody>
        </p:sp>
        <p:sp>
          <p:nvSpPr>
            <p:cNvPr id="15" name="Rectangle 12"/>
            <p:cNvSpPr>
              <a:spLocks noChangeArrowheads="1"/>
            </p:cNvSpPr>
            <p:nvPr/>
          </p:nvSpPr>
          <p:spPr bwMode="auto">
            <a:xfrm>
              <a:off x="7556500"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16" name="Line 13"/>
            <p:cNvSpPr>
              <a:spLocks noChangeShapeType="1"/>
            </p:cNvSpPr>
            <p:nvPr/>
          </p:nvSpPr>
          <p:spPr bwMode="auto">
            <a:xfrm>
              <a:off x="1335088" y="4411663"/>
              <a:ext cx="577215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7" name="Group 14"/>
            <p:cNvGrpSpPr>
              <a:grpSpLocks/>
            </p:cNvGrpSpPr>
            <p:nvPr/>
          </p:nvGrpSpPr>
          <p:grpSpPr bwMode="auto">
            <a:xfrm>
              <a:off x="4679950" y="4194178"/>
              <a:ext cx="968375" cy="401407"/>
              <a:chOff x="2494" y="1932"/>
              <a:chExt cx="677" cy="288"/>
            </a:xfrm>
          </p:grpSpPr>
          <p:sp>
            <p:nvSpPr>
              <p:cNvPr id="18" name="Rectangle 15"/>
              <p:cNvSpPr>
                <a:spLocks noChangeArrowheads="1"/>
              </p:cNvSpPr>
              <p:nvPr/>
            </p:nvSpPr>
            <p:spPr bwMode="auto">
              <a:xfrm>
                <a:off x="2513" y="1932"/>
                <a:ext cx="658"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9" name="Rectangle 16"/>
              <p:cNvSpPr>
                <a:spLocks noChangeArrowheads="1"/>
              </p:cNvSpPr>
              <p:nvPr/>
            </p:nvSpPr>
            <p:spPr bwMode="auto">
              <a:xfrm>
                <a:off x="2494" y="1988"/>
                <a:ext cx="61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MAC </a:t>
                </a:r>
                <a:r>
                  <a:rPr kumimoji="1" lang="zh-CN" altLang="en-US" sz="1400">
                    <a:latin typeface="+mj-ea"/>
                    <a:ea typeface="+mj-ea"/>
                  </a:rPr>
                  <a:t>帧</a:t>
                </a:r>
              </a:p>
            </p:txBody>
          </p:sp>
        </p:grpSp>
        <p:sp>
          <p:nvSpPr>
            <p:cNvPr id="20" name="Rectangle 17"/>
            <p:cNvSpPr>
              <a:spLocks noChangeArrowheads="1"/>
            </p:cNvSpPr>
            <p:nvPr/>
          </p:nvSpPr>
          <p:spPr bwMode="auto">
            <a:xfrm>
              <a:off x="1330325" y="4176713"/>
              <a:ext cx="6746875" cy="401637"/>
            </a:xfrm>
            <a:prstGeom prst="rect">
              <a:avLst/>
            </a:prstGeom>
            <a:solidFill>
              <a:schemeClr val="bg1"/>
            </a:solidFill>
            <a:ln w="127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1" name="Freeform 18"/>
            <p:cNvSpPr>
              <a:spLocks/>
            </p:cNvSpPr>
            <p:nvPr/>
          </p:nvSpPr>
          <p:spPr bwMode="auto">
            <a:xfrm>
              <a:off x="1795463" y="4590062"/>
              <a:ext cx="5411787" cy="508988"/>
            </a:xfrm>
            <a:custGeom>
              <a:avLst/>
              <a:gdLst>
                <a:gd name="T0" fmla="*/ 1573194 w 3784"/>
                <a:gd name="T1" fmla="*/ 5574 h 360"/>
                <a:gd name="T2" fmla="*/ 2574317 w 3784"/>
                <a:gd name="T3" fmla="*/ 0 h 360"/>
                <a:gd name="T4" fmla="*/ 5411787 w 3784"/>
                <a:gd name="T5" fmla="*/ 501650 h 360"/>
                <a:gd name="T6" fmla="*/ 0 w 3784"/>
                <a:gd name="T7" fmla="*/ 501650 h 360"/>
                <a:gd name="T8" fmla="*/ 1573194 w 3784"/>
                <a:gd name="T9" fmla="*/ 5574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4" h="360">
                  <a:moveTo>
                    <a:pt x="1100" y="4"/>
                  </a:moveTo>
                  <a:lnTo>
                    <a:pt x="1800" y="0"/>
                  </a:lnTo>
                  <a:lnTo>
                    <a:pt x="3784" y="360"/>
                  </a:lnTo>
                  <a:lnTo>
                    <a:pt x="0" y="360"/>
                  </a:lnTo>
                  <a:lnTo>
                    <a:pt x="1100" y="4"/>
                  </a:lnTo>
                  <a:close/>
                </a:path>
              </a:pathLst>
            </a:custGeom>
            <a:gradFill rotWithShape="1">
              <a:gsLst>
                <a:gs pos="0">
                  <a:srgbClr val="5E6D76"/>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Rectangle 19"/>
            <p:cNvSpPr>
              <a:spLocks noChangeArrowheads="1"/>
            </p:cNvSpPr>
            <p:nvPr/>
          </p:nvSpPr>
          <p:spPr bwMode="auto">
            <a:xfrm>
              <a:off x="3397250" y="4192588"/>
              <a:ext cx="973138" cy="3905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3" name="Line 20"/>
            <p:cNvSpPr>
              <a:spLocks noChangeShapeType="1"/>
            </p:cNvSpPr>
            <p:nvPr/>
          </p:nvSpPr>
          <p:spPr bwMode="auto">
            <a:xfrm>
              <a:off x="2360613"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1"/>
            <p:cNvSpPr>
              <a:spLocks noChangeShapeType="1"/>
            </p:cNvSpPr>
            <p:nvPr/>
          </p:nvSpPr>
          <p:spPr bwMode="auto">
            <a:xfrm>
              <a:off x="3390900"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2"/>
            <p:cNvSpPr>
              <a:spLocks noChangeShapeType="1"/>
            </p:cNvSpPr>
            <p:nvPr/>
          </p:nvSpPr>
          <p:spPr bwMode="auto">
            <a:xfrm>
              <a:off x="5368925"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3"/>
            <p:cNvSpPr>
              <a:spLocks noChangeShapeType="1"/>
            </p:cNvSpPr>
            <p:nvPr/>
          </p:nvSpPr>
          <p:spPr bwMode="auto">
            <a:xfrm>
              <a:off x="7361238"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Rectangle 24"/>
            <p:cNvSpPr>
              <a:spLocks noChangeArrowheads="1"/>
            </p:cNvSpPr>
            <p:nvPr/>
          </p:nvSpPr>
          <p:spPr bwMode="auto">
            <a:xfrm>
              <a:off x="1368425" y="4211638"/>
              <a:ext cx="95303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目地地址</a:t>
              </a:r>
            </a:p>
          </p:txBody>
        </p:sp>
        <p:sp>
          <p:nvSpPr>
            <p:cNvPr id="28" name="Rectangle 25"/>
            <p:cNvSpPr>
              <a:spLocks noChangeArrowheads="1"/>
            </p:cNvSpPr>
            <p:nvPr/>
          </p:nvSpPr>
          <p:spPr bwMode="auto">
            <a:xfrm>
              <a:off x="2481263" y="4224338"/>
              <a:ext cx="76310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源地址</a:t>
              </a:r>
            </a:p>
          </p:txBody>
        </p:sp>
        <p:sp>
          <p:nvSpPr>
            <p:cNvPr id="29" name="Rectangle 26"/>
            <p:cNvSpPr>
              <a:spLocks noChangeArrowheads="1"/>
            </p:cNvSpPr>
            <p:nvPr/>
          </p:nvSpPr>
          <p:spPr bwMode="auto">
            <a:xfrm>
              <a:off x="4351338" y="4224338"/>
              <a:ext cx="1034433"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长度</a:t>
              </a:r>
              <a:r>
                <a:rPr kumimoji="1" lang="en-US" altLang="zh-CN" sz="1400">
                  <a:latin typeface="+mj-ea"/>
                  <a:ea typeface="+mj-ea"/>
                </a:rPr>
                <a:t>/</a:t>
              </a:r>
              <a:r>
                <a:rPr kumimoji="1" lang="zh-CN" altLang="en-US" sz="1400">
                  <a:latin typeface="+mj-ea"/>
                  <a:ea typeface="+mj-ea"/>
                </a:rPr>
                <a:t>类型</a:t>
              </a:r>
            </a:p>
          </p:txBody>
        </p:sp>
        <p:sp>
          <p:nvSpPr>
            <p:cNvPr id="30" name="Rectangle 27"/>
            <p:cNvSpPr>
              <a:spLocks noChangeArrowheads="1"/>
            </p:cNvSpPr>
            <p:nvPr/>
          </p:nvSpPr>
          <p:spPr bwMode="auto">
            <a:xfrm>
              <a:off x="5903913" y="4237038"/>
              <a:ext cx="90894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数      据</a:t>
              </a:r>
            </a:p>
          </p:txBody>
        </p:sp>
        <p:sp>
          <p:nvSpPr>
            <p:cNvPr id="31" name="Rectangle 28"/>
            <p:cNvSpPr>
              <a:spLocks noChangeArrowheads="1"/>
            </p:cNvSpPr>
            <p:nvPr/>
          </p:nvSpPr>
          <p:spPr bwMode="auto">
            <a:xfrm>
              <a:off x="7442200" y="4225925"/>
              <a:ext cx="532479"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FCS</a:t>
              </a:r>
            </a:p>
          </p:txBody>
        </p:sp>
        <p:sp>
          <p:nvSpPr>
            <p:cNvPr id="32" name="Line 29"/>
            <p:cNvSpPr>
              <a:spLocks noChangeShapeType="1"/>
            </p:cNvSpPr>
            <p:nvPr/>
          </p:nvSpPr>
          <p:spPr bwMode="auto">
            <a:xfrm>
              <a:off x="4370388" y="4171950"/>
              <a:ext cx="0" cy="407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Text Box 30"/>
            <p:cNvSpPr txBox="1">
              <a:spLocks noChangeArrowheads="1"/>
            </p:cNvSpPr>
            <p:nvPr/>
          </p:nvSpPr>
          <p:spPr bwMode="auto">
            <a:xfrm>
              <a:off x="1766887" y="5093142"/>
              <a:ext cx="5480050" cy="7130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135000"/>
                </a:lnSpc>
              </a:pPr>
              <a:r>
                <a:rPr kumimoji="1" lang="zh-CN" altLang="en-US" sz="1400" dirty="0">
                  <a:latin typeface="+mj-ea"/>
                  <a:ea typeface="+mj-ea"/>
                </a:rPr>
                <a:t>长度</a:t>
              </a:r>
              <a:r>
                <a:rPr kumimoji="1" lang="en-US" altLang="zh-CN" sz="1400" dirty="0">
                  <a:latin typeface="+mj-ea"/>
                  <a:ea typeface="+mj-ea"/>
                </a:rPr>
                <a:t>/</a:t>
              </a:r>
              <a:r>
                <a:rPr kumimoji="1" lang="zh-CN" altLang="en-US" sz="1400" dirty="0">
                  <a:latin typeface="+mj-ea"/>
                  <a:ea typeface="+mj-ea"/>
                </a:rPr>
                <a:t>类型 </a:t>
              </a:r>
              <a:r>
                <a:rPr kumimoji="1" lang="en-US" altLang="zh-CN" sz="1400" dirty="0">
                  <a:latin typeface="+mj-ea"/>
                  <a:ea typeface="+mj-ea"/>
                </a:rPr>
                <a:t>= 802.1Q </a:t>
              </a:r>
              <a:r>
                <a:rPr kumimoji="1" lang="zh-CN" altLang="en-US" sz="1400" dirty="0">
                  <a:latin typeface="+mj-ea"/>
                  <a:ea typeface="+mj-ea"/>
                </a:rPr>
                <a:t>标记类型               标记控制信息</a:t>
              </a:r>
            </a:p>
            <a:p>
              <a:pPr eaLnBrk="1" hangingPunct="1">
                <a:lnSpc>
                  <a:spcPct val="135000"/>
                </a:lnSpc>
              </a:pPr>
              <a:r>
                <a:rPr kumimoji="1" lang="en-US" altLang="zh-CN" sz="1400" dirty="0" smtClean="0">
                  <a:latin typeface="+mj-ea"/>
                  <a:ea typeface="+mj-ea"/>
                </a:rPr>
                <a:t>10000001  00000000                                 </a:t>
              </a:r>
              <a:r>
                <a:rPr kumimoji="1" lang="en-US" altLang="zh-CN" sz="1400" dirty="0">
                  <a:latin typeface="+mj-ea"/>
                  <a:ea typeface="+mj-ea"/>
                </a:rPr>
                <a:t>VID                  </a:t>
              </a:r>
            </a:p>
          </p:txBody>
        </p:sp>
        <p:sp>
          <p:nvSpPr>
            <p:cNvPr id="34" name="Line 31"/>
            <p:cNvSpPr>
              <a:spLocks noChangeShapeType="1"/>
            </p:cNvSpPr>
            <p:nvPr/>
          </p:nvSpPr>
          <p:spPr bwMode="auto">
            <a:xfrm>
              <a:off x="4506913" y="5110163"/>
              <a:ext cx="0" cy="669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Rectangle 32"/>
            <p:cNvSpPr>
              <a:spLocks noChangeArrowheads="1"/>
            </p:cNvSpPr>
            <p:nvPr/>
          </p:nvSpPr>
          <p:spPr bwMode="auto">
            <a:xfrm>
              <a:off x="2778125" y="5780087"/>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 </a:t>
              </a:r>
              <a:r>
                <a:rPr kumimoji="1" lang="zh-CN" altLang="en-US" sz="1400">
                  <a:latin typeface="+mj-ea"/>
                  <a:ea typeface="+mj-ea"/>
                </a:rPr>
                <a:t>字节</a:t>
              </a:r>
            </a:p>
          </p:txBody>
        </p:sp>
        <p:sp>
          <p:nvSpPr>
            <p:cNvPr id="36" name="Rectangle 33"/>
            <p:cNvSpPr>
              <a:spLocks noChangeArrowheads="1"/>
            </p:cNvSpPr>
            <p:nvPr/>
          </p:nvSpPr>
          <p:spPr bwMode="auto">
            <a:xfrm>
              <a:off x="5414315" y="5802313"/>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2 </a:t>
              </a:r>
              <a:r>
                <a:rPr kumimoji="1" lang="zh-CN" altLang="en-US" sz="1400" dirty="0">
                  <a:latin typeface="+mj-ea"/>
                  <a:ea typeface="+mj-ea"/>
                </a:rPr>
                <a:t>字节</a:t>
              </a:r>
            </a:p>
          </p:txBody>
        </p:sp>
        <p:sp>
          <p:nvSpPr>
            <p:cNvPr id="37" name="AutoShape 34"/>
            <p:cNvSpPr>
              <a:spLocks noChangeArrowheads="1"/>
            </p:cNvSpPr>
            <p:nvPr/>
          </p:nvSpPr>
          <p:spPr bwMode="auto">
            <a:xfrm>
              <a:off x="1368425" y="3368675"/>
              <a:ext cx="2744787" cy="357188"/>
            </a:xfrm>
            <a:prstGeom prst="wedgeRoundRectCallout">
              <a:avLst>
                <a:gd name="adj1" fmla="val 38747"/>
                <a:gd name="adj2" fmla="val 181864"/>
                <a:gd name="adj3" fmla="val 16667"/>
              </a:avLst>
            </a:prstGeom>
            <a:solidFill>
              <a:schemeClr val="bg1"/>
            </a:solidFill>
            <a:ln w="9525">
              <a:solidFill>
                <a:schemeClr val="tx1"/>
              </a:solidFill>
              <a:miter lim="800000"/>
              <a:headEnd/>
              <a:tailEnd/>
            </a:ln>
            <a:effec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a:latin typeface="+mj-ea"/>
                  <a:ea typeface="+mj-ea"/>
                </a:rPr>
                <a:t>插入 </a:t>
              </a:r>
              <a:r>
                <a:rPr kumimoji="1" lang="en-US" altLang="zh-CN" sz="1400">
                  <a:latin typeface="+mj-ea"/>
                  <a:ea typeface="+mj-ea"/>
                </a:rPr>
                <a:t>4 </a:t>
              </a:r>
              <a:r>
                <a:rPr kumimoji="1" lang="zh-CN" altLang="en-US" sz="1400">
                  <a:latin typeface="+mj-ea"/>
                  <a:ea typeface="+mj-ea"/>
                </a:rPr>
                <a:t>字节的 </a:t>
              </a:r>
              <a:r>
                <a:rPr kumimoji="1" lang="en-US" altLang="zh-CN" sz="1400">
                  <a:latin typeface="+mj-ea"/>
                  <a:ea typeface="+mj-ea"/>
                </a:rPr>
                <a:t>VLAN </a:t>
              </a:r>
              <a:r>
                <a:rPr kumimoji="1" lang="zh-CN" altLang="en-US" sz="1400">
                  <a:latin typeface="+mj-ea"/>
                  <a:ea typeface="+mj-ea"/>
                </a:rPr>
                <a:t>标记</a:t>
              </a:r>
            </a:p>
          </p:txBody>
        </p:sp>
        <p:sp>
          <p:nvSpPr>
            <p:cNvPr id="38" name="Rectangle 35"/>
            <p:cNvSpPr>
              <a:spLocks noChangeArrowheads="1"/>
            </p:cNvSpPr>
            <p:nvPr/>
          </p:nvSpPr>
          <p:spPr bwMode="auto">
            <a:xfrm>
              <a:off x="3752850" y="3852863"/>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39" name="Line 36"/>
            <p:cNvSpPr>
              <a:spLocks noChangeShapeType="1"/>
            </p:cNvSpPr>
            <p:nvPr/>
          </p:nvSpPr>
          <p:spPr bwMode="auto">
            <a:xfrm>
              <a:off x="1760538" y="546735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7"/>
            <p:cNvSpPr>
              <a:spLocks noChangeShapeType="1"/>
            </p:cNvSpPr>
            <p:nvPr/>
          </p:nvSpPr>
          <p:spPr bwMode="auto">
            <a:xfrm>
              <a:off x="5102225"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38"/>
            <p:cNvSpPr>
              <a:spLocks noChangeShapeType="1"/>
            </p:cNvSpPr>
            <p:nvPr/>
          </p:nvSpPr>
          <p:spPr bwMode="auto">
            <a:xfrm>
              <a:off x="4965700"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Rectangle 39"/>
            <p:cNvSpPr>
              <a:spLocks noChangeArrowheads="1"/>
            </p:cNvSpPr>
            <p:nvPr/>
          </p:nvSpPr>
          <p:spPr bwMode="auto">
            <a:xfrm>
              <a:off x="3641899" y="6048375"/>
              <a:ext cx="1142963"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mj-ea"/>
                  <a:ea typeface="+mj-ea"/>
                </a:rPr>
                <a:t>用户优先级</a:t>
              </a:r>
            </a:p>
          </p:txBody>
        </p:sp>
        <p:sp>
          <p:nvSpPr>
            <p:cNvPr id="43" name="Line 40"/>
            <p:cNvSpPr>
              <a:spLocks noChangeShapeType="1"/>
            </p:cNvSpPr>
            <p:nvPr/>
          </p:nvSpPr>
          <p:spPr bwMode="auto">
            <a:xfrm flipV="1">
              <a:off x="4501356" y="5646737"/>
              <a:ext cx="211931" cy="40163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4" name="Line 41"/>
            <p:cNvSpPr>
              <a:spLocks noChangeShapeType="1"/>
            </p:cNvSpPr>
            <p:nvPr/>
          </p:nvSpPr>
          <p:spPr bwMode="auto">
            <a:xfrm flipH="1" flipV="1">
              <a:off x="5056188" y="5646737"/>
              <a:ext cx="32409" cy="401638"/>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Rectangle 42"/>
            <p:cNvSpPr>
              <a:spLocks noChangeArrowheads="1"/>
            </p:cNvSpPr>
            <p:nvPr/>
          </p:nvSpPr>
          <p:spPr bwMode="auto">
            <a:xfrm>
              <a:off x="4849490" y="6048375"/>
              <a:ext cx="478214"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CFI</a:t>
              </a:r>
            </a:p>
          </p:txBody>
        </p:sp>
      </p:grpSp>
    </p:spTree>
    <p:extLst>
      <p:ext uri="{BB962C8B-B14F-4D97-AF65-F5344CB8AC3E}">
        <p14:creationId xmlns:p14="http://schemas.microsoft.com/office/powerpoint/2010/main" val="13390814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速率达到或超过 </a:t>
            </a:r>
            <a:r>
              <a:rPr lang="en-US" altLang="zh-CN" dirty="0"/>
              <a:t>100 Mb/s </a:t>
            </a:r>
            <a:r>
              <a:rPr lang="zh-CN" altLang="en-US" dirty="0"/>
              <a:t>的以太网称为</a:t>
            </a:r>
            <a:r>
              <a:rPr lang="zh-CN" altLang="en-US" dirty="0">
                <a:solidFill>
                  <a:srgbClr val="FF0000"/>
                </a:solidFill>
              </a:rPr>
              <a:t>高速以太网</a:t>
            </a:r>
            <a:r>
              <a:rPr lang="zh-CN" altLang="en-US" dirty="0"/>
              <a:t>。</a:t>
            </a:r>
          </a:p>
          <a:p>
            <a:r>
              <a:rPr lang="zh-CN" altLang="en-US" dirty="0" smtClean="0"/>
              <a:t>需要思考和总结的三个问题：</a:t>
            </a:r>
            <a:endParaRPr lang="en-US" altLang="zh-CN" dirty="0" smtClean="0"/>
          </a:p>
          <a:p>
            <a:pPr lvl="1"/>
            <a:r>
              <a:rPr lang="zh-CN" altLang="en-US" dirty="0" smtClean="0"/>
              <a:t>从</a:t>
            </a:r>
            <a:r>
              <a:rPr lang="en-US" altLang="zh-CN" dirty="0" smtClean="0"/>
              <a:t>10Mb/s</a:t>
            </a:r>
            <a:r>
              <a:rPr lang="zh-CN" altLang="en-US" dirty="0" smtClean="0"/>
              <a:t>到</a:t>
            </a:r>
            <a:r>
              <a:rPr lang="en-US" altLang="zh-CN" dirty="0" smtClean="0"/>
              <a:t>100Mb/s</a:t>
            </a:r>
            <a:r>
              <a:rPr lang="zh-CN" altLang="en-US" dirty="0" smtClean="0"/>
              <a:t>是如何实现的？</a:t>
            </a:r>
            <a:endParaRPr lang="en-US" altLang="zh-CN" dirty="0" smtClean="0"/>
          </a:p>
          <a:p>
            <a:pPr lvl="1"/>
            <a:r>
              <a:rPr lang="zh-CN" altLang="en-US" dirty="0" smtClean="0"/>
              <a:t>从</a:t>
            </a:r>
            <a:r>
              <a:rPr lang="en-US" altLang="zh-CN" dirty="0" smtClean="0"/>
              <a:t>100Mb/s</a:t>
            </a:r>
            <a:r>
              <a:rPr lang="zh-CN" altLang="en-US" dirty="0" smtClean="0"/>
              <a:t>到</a:t>
            </a:r>
            <a:r>
              <a:rPr lang="en-US" altLang="zh-CN" dirty="0" smtClean="0"/>
              <a:t>1000Mb/s</a:t>
            </a:r>
            <a:r>
              <a:rPr lang="zh-CN" altLang="en-US" dirty="0" smtClean="0"/>
              <a:t>是如何实现的？</a:t>
            </a:r>
            <a:endParaRPr lang="en-US" altLang="zh-CN" dirty="0" smtClean="0"/>
          </a:p>
          <a:p>
            <a:pPr lvl="1"/>
            <a:r>
              <a:rPr lang="zh-CN" altLang="en-US" dirty="0" smtClean="0"/>
              <a:t>从</a:t>
            </a:r>
            <a:r>
              <a:rPr lang="en-US" altLang="zh-CN" dirty="0" smtClean="0"/>
              <a:t>1000Mb/s</a:t>
            </a:r>
            <a:r>
              <a:rPr lang="zh-CN" altLang="en-US" dirty="0" smtClean="0"/>
              <a:t>到</a:t>
            </a:r>
            <a:r>
              <a:rPr lang="en-US" altLang="zh-CN" dirty="0" smtClean="0"/>
              <a:t>10Gb/s</a:t>
            </a:r>
            <a:r>
              <a:rPr lang="zh-CN" altLang="en-US" dirty="0" smtClean="0"/>
              <a:t>是如何实现的？</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8080762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在双绞线上</a:t>
            </a:r>
            <a:r>
              <a:rPr lang="zh-CN" altLang="en-US" dirty="0" smtClean="0"/>
              <a:t>传送</a:t>
            </a:r>
            <a:r>
              <a:rPr lang="en-US" altLang="zh-CN" dirty="0" smtClean="0"/>
              <a:t>100Mb/s</a:t>
            </a:r>
            <a:r>
              <a:rPr lang="zh-CN" altLang="en-US" dirty="0" smtClean="0"/>
              <a:t>基带信号</a:t>
            </a:r>
            <a:r>
              <a:rPr lang="zh-CN" altLang="en-US" dirty="0"/>
              <a:t>的星型拓扑以太网，仍</a:t>
            </a:r>
            <a:r>
              <a:rPr lang="zh-CN" altLang="en-US" dirty="0" smtClean="0"/>
              <a:t>使用</a:t>
            </a:r>
            <a:r>
              <a:rPr lang="en-US" altLang="zh-CN" dirty="0" smtClean="0"/>
              <a:t>IEEE 802.3</a:t>
            </a:r>
            <a:r>
              <a:rPr lang="zh-CN" altLang="en-US" dirty="0" smtClean="0"/>
              <a:t>的</a:t>
            </a:r>
            <a:r>
              <a:rPr lang="en-US" altLang="zh-CN" dirty="0" smtClean="0"/>
              <a:t>CSMA/CD</a:t>
            </a:r>
            <a:r>
              <a:rPr lang="zh-CN" altLang="en-US" dirty="0" smtClean="0"/>
              <a:t>协议。</a:t>
            </a:r>
            <a:endParaRPr lang="en-US" altLang="zh-CN" dirty="0" smtClean="0"/>
          </a:p>
          <a:p>
            <a:r>
              <a:rPr lang="en-US" altLang="zh-CN" dirty="0" smtClean="0"/>
              <a:t>100BASE-T</a:t>
            </a:r>
            <a:r>
              <a:rPr lang="zh-CN" altLang="en-US" dirty="0" smtClean="0"/>
              <a:t>以太网</a:t>
            </a:r>
            <a:r>
              <a:rPr lang="zh-CN" altLang="en-US" dirty="0"/>
              <a:t>又称为快速以太网</a:t>
            </a:r>
            <a:r>
              <a:rPr lang="en-US" altLang="zh-CN" dirty="0"/>
              <a:t>(Fast Ethernet)</a:t>
            </a:r>
            <a:r>
              <a:rPr lang="zh-CN" altLang="en-US" dirty="0" smtClean="0"/>
              <a:t>。</a:t>
            </a:r>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25722941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100BASE-T</a:t>
            </a:r>
            <a:r>
              <a:rPr lang="zh-CN" altLang="en-US" dirty="0" smtClean="0"/>
              <a:t>以太网</a:t>
            </a:r>
            <a:r>
              <a:rPr lang="zh-CN" altLang="en-US" dirty="0"/>
              <a:t>的</a:t>
            </a:r>
            <a:r>
              <a:rPr lang="zh-CN" altLang="en-US" dirty="0" smtClean="0"/>
              <a:t>特点：</a:t>
            </a:r>
            <a:endParaRPr lang="en-US" altLang="zh-CN" dirty="0" smtClean="0"/>
          </a:p>
          <a:p>
            <a:pPr lvl="1"/>
            <a:r>
              <a:rPr lang="zh-CN" altLang="en-US" dirty="0"/>
              <a:t>可在全双工方式下工作而无冲突发生。因此，不使用 </a:t>
            </a:r>
            <a:r>
              <a:rPr lang="en-US" altLang="zh-CN" dirty="0"/>
              <a:t>CSMA/CD </a:t>
            </a:r>
            <a:r>
              <a:rPr lang="zh-CN" altLang="en-US" dirty="0"/>
              <a:t>协议。</a:t>
            </a:r>
          </a:p>
          <a:p>
            <a:pPr lvl="1"/>
            <a:r>
              <a:rPr lang="en-US" altLang="zh-CN" dirty="0" smtClean="0"/>
              <a:t>MAC</a:t>
            </a:r>
            <a:r>
              <a:rPr lang="zh-CN" altLang="en-US" dirty="0" smtClean="0"/>
              <a:t>帧格式</a:t>
            </a:r>
            <a:r>
              <a:rPr lang="zh-CN" altLang="en-US" dirty="0"/>
              <a:t>仍然是 </a:t>
            </a:r>
            <a:r>
              <a:rPr lang="en-US" altLang="zh-CN" dirty="0"/>
              <a:t>802.3 </a:t>
            </a:r>
            <a:r>
              <a:rPr lang="zh-CN" altLang="en-US" dirty="0"/>
              <a:t>标准规定的。</a:t>
            </a:r>
          </a:p>
          <a:p>
            <a:pPr lvl="1"/>
            <a:r>
              <a:rPr lang="zh-CN" altLang="en-US" dirty="0"/>
              <a:t>保持最短帧长不变，但将一个网段的最大电缆长度减小到 </a:t>
            </a:r>
            <a:r>
              <a:rPr lang="en-US" altLang="zh-CN" dirty="0"/>
              <a:t>100 m</a:t>
            </a:r>
            <a:r>
              <a:rPr lang="zh-CN" altLang="en-US" dirty="0"/>
              <a:t>。</a:t>
            </a:r>
          </a:p>
          <a:p>
            <a:pPr lvl="1"/>
            <a:r>
              <a:rPr lang="zh-CN" altLang="en-US" dirty="0"/>
              <a:t>帧间时间间隔从原来的 </a:t>
            </a:r>
            <a:r>
              <a:rPr lang="en-US" altLang="zh-CN" dirty="0"/>
              <a:t>9.6 </a:t>
            </a:r>
            <a:r>
              <a:rPr lang="en-US" altLang="zh-CN" dirty="0">
                <a:sym typeface="Symbol" pitchFamily="18" charset="2"/>
              </a:rPr>
              <a:t></a:t>
            </a:r>
            <a:r>
              <a:rPr lang="en-US" altLang="zh-CN" dirty="0"/>
              <a:t>s </a:t>
            </a:r>
            <a:r>
              <a:rPr lang="zh-CN" altLang="en-US" dirty="0"/>
              <a:t>改为现在的 </a:t>
            </a:r>
            <a:r>
              <a:rPr lang="en-US" altLang="zh-CN" dirty="0"/>
              <a:t>0.96 </a:t>
            </a:r>
            <a:r>
              <a:rPr lang="en-US" altLang="zh-CN" dirty="0">
                <a:sym typeface="Symbol" pitchFamily="18" charset="2"/>
              </a:rPr>
              <a:t></a:t>
            </a:r>
            <a:r>
              <a:rPr lang="en-US" altLang="zh-CN" dirty="0"/>
              <a:t>s</a:t>
            </a:r>
            <a:r>
              <a:rPr lang="zh-CN" altLang="en-US" dirty="0"/>
              <a:t>。    </a:t>
            </a:r>
          </a:p>
          <a:p>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13941902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957388"/>
            <a:ext cx="6675437"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9932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1996</a:t>
            </a:r>
            <a:r>
              <a:rPr lang="zh-CN" altLang="en-US" dirty="0" smtClean="0"/>
              <a:t>年夏季</a:t>
            </a:r>
            <a:r>
              <a:rPr lang="zh-CN" altLang="en-US" dirty="0"/>
              <a:t>吉</a:t>
            </a:r>
            <a:r>
              <a:rPr lang="zh-CN" altLang="en-US" dirty="0" smtClean="0"/>
              <a:t>比特以太网的产品上市。</a:t>
            </a:r>
            <a:r>
              <a:rPr lang="en-US" altLang="zh-CN" dirty="0" smtClean="0"/>
              <a:t>IEEE</a:t>
            </a:r>
            <a:r>
              <a:rPr lang="zh-CN" altLang="en-US" dirty="0" smtClean="0"/>
              <a:t>在</a:t>
            </a:r>
            <a:r>
              <a:rPr lang="en-US" altLang="zh-CN" dirty="0" smtClean="0"/>
              <a:t>1997</a:t>
            </a:r>
            <a:r>
              <a:rPr lang="zh-CN" altLang="en-US" dirty="0" smtClean="0"/>
              <a:t>年通过了吉比特以太网标准</a:t>
            </a:r>
            <a:r>
              <a:rPr lang="en-US" altLang="zh-CN" dirty="0" smtClean="0"/>
              <a:t>802.3z</a:t>
            </a:r>
            <a:r>
              <a:rPr lang="zh-CN" altLang="en-US" dirty="0" smtClean="0"/>
              <a:t>，</a:t>
            </a:r>
            <a:r>
              <a:rPr lang="en-US" altLang="zh-CN" dirty="0" smtClean="0"/>
              <a:t>1998</a:t>
            </a:r>
            <a:r>
              <a:rPr lang="zh-CN" altLang="en-US" dirty="0" smtClean="0"/>
              <a:t>年成为正式标准。</a:t>
            </a:r>
            <a:endParaRPr lang="en-US" altLang="zh-CN" dirty="0" smtClean="0"/>
          </a:p>
          <a:p>
            <a:r>
              <a:rPr lang="zh-CN" altLang="en-US" dirty="0" smtClean="0"/>
              <a:t>目前，吉比特以太网已经成为以太网的主流产品。</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130259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Text Box 4"/>
          <p:cNvSpPr txBox="1">
            <a:spLocks noChangeArrowheads="1"/>
          </p:cNvSpPr>
          <p:nvPr/>
        </p:nvSpPr>
        <p:spPr bwMode="auto">
          <a:xfrm>
            <a:off x="7585075"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帧结束</a:t>
            </a:r>
          </a:p>
        </p:txBody>
      </p:sp>
      <p:sp>
        <p:nvSpPr>
          <p:cNvPr id="8" name="Rectangle 5"/>
          <p:cNvSpPr>
            <a:spLocks noChangeArrowheads="1"/>
          </p:cNvSpPr>
          <p:nvPr/>
        </p:nvSpPr>
        <p:spPr bwMode="auto">
          <a:xfrm>
            <a:off x="1463675"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帧首部</a:t>
            </a:r>
          </a:p>
        </p:txBody>
      </p:sp>
      <p:sp>
        <p:nvSpPr>
          <p:cNvPr id="9" name="Rectangle 6"/>
          <p:cNvSpPr>
            <a:spLocks noChangeArrowheads="1"/>
          </p:cNvSpPr>
          <p:nvPr/>
        </p:nvSpPr>
        <p:spPr bwMode="auto">
          <a:xfrm>
            <a:off x="2657475" y="184938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latin typeface="+mj-ea"/>
                <a:ea typeface="+mj-ea"/>
              </a:rPr>
              <a:t>IP </a:t>
            </a:r>
            <a:r>
              <a:rPr kumimoji="1" lang="zh-CN" altLang="en-US" sz="2000">
                <a:latin typeface="+mj-ea"/>
                <a:ea typeface="+mj-ea"/>
              </a:rPr>
              <a:t>数据报</a:t>
            </a:r>
          </a:p>
        </p:txBody>
      </p:sp>
      <p:sp>
        <p:nvSpPr>
          <p:cNvPr id="10" name="Rectangle 7"/>
          <p:cNvSpPr>
            <a:spLocks noChangeArrowheads="1"/>
          </p:cNvSpPr>
          <p:nvPr/>
        </p:nvSpPr>
        <p:spPr bwMode="auto">
          <a:xfrm>
            <a:off x="2657475" y="292253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帧的数据部分</a:t>
            </a:r>
          </a:p>
        </p:txBody>
      </p:sp>
      <p:sp>
        <p:nvSpPr>
          <p:cNvPr id="11" name="Rectangle 8"/>
          <p:cNvSpPr>
            <a:spLocks noChangeArrowheads="1"/>
          </p:cNvSpPr>
          <p:nvPr/>
        </p:nvSpPr>
        <p:spPr bwMode="auto">
          <a:xfrm>
            <a:off x="6935788"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帧尾部</a:t>
            </a:r>
          </a:p>
        </p:txBody>
      </p:sp>
      <p:sp>
        <p:nvSpPr>
          <p:cNvPr id="12" name="Line 9"/>
          <p:cNvSpPr>
            <a:spLocks noChangeShapeType="1"/>
          </p:cNvSpPr>
          <p:nvPr/>
        </p:nvSpPr>
        <p:spPr bwMode="auto">
          <a:xfrm>
            <a:off x="2657475" y="3876625"/>
            <a:ext cx="42783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Line 10"/>
          <p:cNvSpPr>
            <a:spLocks noChangeShapeType="1"/>
          </p:cNvSpPr>
          <p:nvPr/>
        </p:nvSpPr>
        <p:spPr bwMode="auto">
          <a:xfrm>
            <a:off x="1463675" y="4354463"/>
            <a:ext cx="66659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4" name="Line 11"/>
          <p:cNvSpPr>
            <a:spLocks noChangeShapeType="1"/>
          </p:cNvSpPr>
          <p:nvPr/>
        </p:nvSpPr>
        <p:spPr bwMode="auto">
          <a:xfrm>
            <a:off x="1463675" y="3638500"/>
            <a:ext cx="0" cy="1073150"/>
          </a:xfrm>
          <a:prstGeom prst="line">
            <a:avLst/>
          </a:prstGeom>
          <a:noFill/>
          <a:ln w="57150">
            <a:solidFill>
              <a:schemeClr val="folHlink"/>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Line 12"/>
          <p:cNvSpPr>
            <a:spLocks noChangeShapeType="1"/>
          </p:cNvSpPr>
          <p:nvPr/>
        </p:nvSpPr>
        <p:spPr bwMode="auto">
          <a:xfrm>
            <a:off x="8129588" y="3638500"/>
            <a:ext cx="0" cy="107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6" name="Line 13"/>
          <p:cNvSpPr>
            <a:spLocks noChangeShapeType="1"/>
          </p:cNvSpPr>
          <p:nvPr/>
        </p:nvSpPr>
        <p:spPr bwMode="auto">
          <a:xfrm>
            <a:off x="2657475"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4"/>
          <p:cNvSpPr>
            <a:spLocks noChangeShapeType="1"/>
          </p:cNvSpPr>
          <p:nvPr/>
        </p:nvSpPr>
        <p:spPr bwMode="auto">
          <a:xfrm>
            <a:off x="6935788"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5"/>
          <p:cNvSpPr txBox="1">
            <a:spLocks noChangeArrowheads="1"/>
          </p:cNvSpPr>
          <p:nvPr/>
        </p:nvSpPr>
        <p:spPr bwMode="auto">
          <a:xfrm>
            <a:off x="4249738" y="3630563"/>
            <a:ext cx="98937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mj-ea"/>
                <a:ea typeface="+mj-ea"/>
                <a:sym typeface="Symbol" pitchFamily="18" charset="2"/>
              </a:rPr>
              <a:t> </a:t>
            </a:r>
            <a:r>
              <a:rPr kumimoji="1" lang="en-US" altLang="zh-CN" sz="2000">
                <a:latin typeface="+mj-ea"/>
                <a:ea typeface="+mj-ea"/>
              </a:rPr>
              <a:t>MTU</a:t>
            </a:r>
          </a:p>
        </p:txBody>
      </p:sp>
      <p:sp>
        <p:nvSpPr>
          <p:cNvPr id="19" name="Text Box 16"/>
          <p:cNvSpPr txBox="1">
            <a:spLocks noChangeArrowheads="1"/>
          </p:cNvSpPr>
          <p:nvPr/>
        </p:nvSpPr>
        <p:spPr bwMode="auto">
          <a:xfrm>
            <a:off x="3614738" y="4133800"/>
            <a:ext cx="223651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数据链路层的帧长</a:t>
            </a:r>
          </a:p>
        </p:txBody>
      </p:sp>
      <p:sp>
        <p:nvSpPr>
          <p:cNvPr id="20" name="AutoShape 17"/>
          <p:cNvSpPr>
            <a:spLocks noChangeArrowheads="1"/>
          </p:cNvSpPr>
          <p:nvPr/>
        </p:nvSpPr>
        <p:spPr bwMode="auto">
          <a:xfrm>
            <a:off x="4448175" y="2446288"/>
            <a:ext cx="696913" cy="595312"/>
          </a:xfrm>
          <a:prstGeom prst="downArrow">
            <a:avLst>
              <a:gd name="adj1" fmla="val 50000"/>
              <a:gd name="adj2" fmla="val 25000"/>
            </a:avLst>
          </a:prstGeom>
          <a:solidFill>
            <a:srgbClr val="66FF33"/>
          </a:solidFill>
          <a:ln w="9525">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2000">
              <a:latin typeface="+mj-ea"/>
              <a:ea typeface="+mj-ea"/>
            </a:endParaRPr>
          </a:p>
        </p:txBody>
      </p:sp>
      <p:sp>
        <p:nvSpPr>
          <p:cNvPr id="21" name="Text Box 18"/>
          <p:cNvSpPr txBox="1">
            <a:spLocks noChangeArrowheads="1"/>
          </p:cNvSpPr>
          <p:nvPr/>
        </p:nvSpPr>
        <p:spPr bwMode="auto">
          <a:xfrm>
            <a:off x="611188" y="2759025"/>
            <a:ext cx="697627"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开始</a:t>
            </a:r>
          </a:p>
          <a:p>
            <a:r>
              <a:rPr kumimoji="1" lang="zh-CN" altLang="en-US" sz="2000">
                <a:latin typeface="+mj-ea"/>
                <a:ea typeface="+mj-ea"/>
              </a:rPr>
              <a:t>发送</a:t>
            </a:r>
          </a:p>
        </p:txBody>
      </p:sp>
      <p:sp>
        <p:nvSpPr>
          <p:cNvPr id="22" name="Line 19"/>
          <p:cNvSpPr>
            <a:spLocks noChangeShapeType="1"/>
          </p:cNvSpPr>
          <p:nvPr/>
        </p:nvSpPr>
        <p:spPr bwMode="auto">
          <a:xfrm flipV="1">
            <a:off x="1471613"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20"/>
          <p:cNvSpPr>
            <a:spLocks noChangeShapeType="1"/>
          </p:cNvSpPr>
          <p:nvPr/>
        </p:nvSpPr>
        <p:spPr bwMode="auto">
          <a:xfrm flipV="1">
            <a:off x="8123238"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Text Box 21"/>
          <p:cNvSpPr txBox="1">
            <a:spLocks noChangeArrowheads="1"/>
          </p:cNvSpPr>
          <p:nvPr/>
        </p:nvSpPr>
        <p:spPr bwMode="auto">
          <a:xfrm>
            <a:off x="985838"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帧开始</a:t>
            </a:r>
          </a:p>
        </p:txBody>
      </p:sp>
    </p:spTree>
    <p:extLst>
      <p:ext uri="{BB962C8B-B14F-4D97-AF65-F5344CB8AC3E}">
        <p14:creationId xmlns:p14="http://schemas.microsoft.com/office/powerpoint/2010/main" val="33536332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吉比特以太网的特点：</a:t>
            </a:r>
            <a:endParaRPr lang="en-US" altLang="zh-CN" dirty="0" smtClean="0"/>
          </a:p>
          <a:p>
            <a:pPr lvl="1"/>
            <a:r>
              <a:rPr lang="zh-CN" altLang="en-US" dirty="0"/>
              <a:t>允许</a:t>
            </a:r>
            <a:r>
              <a:rPr lang="zh-CN" altLang="en-US" dirty="0" smtClean="0"/>
              <a:t>在</a:t>
            </a:r>
            <a:r>
              <a:rPr lang="en-US" altLang="zh-CN" dirty="0" smtClean="0"/>
              <a:t>1Gb/s</a:t>
            </a:r>
            <a:r>
              <a:rPr lang="zh-CN" altLang="en-US" dirty="0" smtClean="0"/>
              <a:t>下</a:t>
            </a:r>
            <a:r>
              <a:rPr lang="zh-CN" altLang="en-US" dirty="0"/>
              <a:t>全双工和半双工两种方式工作。</a:t>
            </a:r>
          </a:p>
          <a:p>
            <a:pPr lvl="1"/>
            <a:r>
              <a:rPr lang="zh-CN" altLang="en-US" dirty="0" smtClean="0"/>
              <a:t>使用</a:t>
            </a:r>
            <a:r>
              <a:rPr lang="en-US" altLang="zh-CN" dirty="0" smtClean="0"/>
              <a:t>802.3</a:t>
            </a:r>
            <a:r>
              <a:rPr lang="zh-CN" altLang="en-US" dirty="0" smtClean="0"/>
              <a:t>协议</a:t>
            </a:r>
            <a:r>
              <a:rPr lang="zh-CN" altLang="en-US" dirty="0"/>
              <a:t>规定的帧格式。</a:t>
            </a:r>
          </a:p>
          <a:p>
            <a:pPr lvl="1"/>
            <a:r>
              <a:rPr lang="zh-CN" altLang="en-US" dirty="0"/>
              <a:t>在半双工方式下</a:t>
            </a:r>
            <a:r>
              <a:rPr lang="zh-CN" altLang="en-US" dirty="0" smtClean="0"/>
              <a:t>使用</a:t>
            </a:r>
            <a:r>
              <a:rPr lang="en-US" altLang="zh-CN" dirty="0" smtClean="0"/>
              <a:t>CSMA/CD</a:t>
            </a:r>
            <a:r>
              <a:rPr lang="zh-CN" altLang="en-US" dirty="0" smtClean="0"/>
              <a:t>协议</a:t>
            </a:r>
            <a:r>
              <a:rPr lang="zh-CN" altLang="en-US" dirty="0"/>
              <a:t>（全双工方式不需要使用 </a:t>
            </a:r>
            <a:r>
              <a:rPr lang="en-US" altLang="zh-CN" dirty="0"/>
              <a:t>CSMA/CD </a:t>
            </a:r>
            <a:r>
              <a:rPr lang="zh-CN" altLang="en-US" dirty="0"/>
              <a:t>协议）。</a:t>
            </a:r>
          </a:p>
          <a:p>
            <a:pPr lvl="1"/>
            <a:r>
              <a:rPr lang="zh-CN" altLang="en-US" dirty="0" smtClean="0"/>
              <a:t>与</a:t>
            </a:r>
            <a:r>
              <a:rPr lang="en-US" altLang="zh-CN" dirty="0" smtClean="0"/>
              <a:t>10BASE-T</a:t>
            </a:r>
            <a:r>
              <a:rPr lang="zh-CN" altLang="en-US" dirty="0" smtClean="0"/>
              <a:t>和</a:t>
            </a:r>
            <a:r>
              <a:rPr lang="en-US" altLang="zh-CN" dirty="0" smtClean="0"/>
              <a:t>100BASE-T</a:t>
            </a:r>
            <a:r>
              <a:rPr lang="zh-CN" altLang="en-US" dirty="0" smtClean="0"/>
              <a:t>技术</a:t>
            </a:r>
            <a:r>
              <a:rPr lang="zh-CN" altLang="en-US" dirty="0"/>
              <a:t>向后兼容。</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27062443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828800"/>
            <a:ext cx="661828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308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a:t>
            </a:r>
            <a:r>
              <a:rPr lang="zh-CN" altLang="en-US" dirty="0" smtClean="0"/>
              <a:t>与</a:t>
            </a:r>
            <a:r>
              <a:rPr lang="en-US" altLang="zh-CN" dirty="0" smtClean="0"/>
              <a:t>10Mb/s</a:t>
            </a:r>
            <a:r>
              <a:rPr lang="zh-CN" altLang="en-US" dirty="0"/>
              <a:t>，</a:t>
            </a:r>
            <a:r>
              <a:rPr lang="en-US" altLang="zh-CN" dirty="0" smtClean="0"/>
              <a:t>100Mb/s </a:t>
            </a:r>
            <a:r>
              <a:rPr lang="zh-CN" altLang="en-US" dirty="0" smtClean="0"/>
              <a:t>和</a:t>
            </a:r>
            <a:r>
              <a:rPr lang="en-US" altLang="zh-CN" dirty="0" smtClean="0"/>
              <a:t>1Gb/s</a:t>
            </a:r>
            <a:r>
              <a:rPr lang="zh-CN" altLang="en-US" dirty="0" smtClean="0"/>
              <a:t>以太网</a:t>
            </a:r>
            <a:r>
              <a:rPr lang="zh-CN" altLang="en-US" dirty="0"/>
              <a:t>的帧格式完全相同。</a:t>
            </a:r>
          </a:p>
          <a:p>
            <a:r>
              <a:rPr lang="en-US" altLang="zh-CN" dirty="0" smtClean="0"/>
              <a:t>10</a:t>
            </a:r>
            <a:r>
              <a:rPr lang="zh-CN" altLang="en-US" dirty="0" smtClean="0"/>
              <a:t>吉比特</a:t>
            </a:r>
            <a:r>
              <a:rPr lang="zh-CN" altLang="en-US" dirty="0"/>
              <a:t>以太网还保留</a:t>
            </a:r>
            <a:r>
              <a:rPr lang="zh-CN" altLang="en-US" dirty="0" smtClean="0"/>
              <a:t>了</a:t>
            </a:r>
            <a:r>
              <a:rPr lang="en-US" altLang="zh-CN" dirty="0" smtClean="0"/>
              <a:t>802.3</a:t>
            </a:r>
            <a:r>
              <a:rPr lang="zh-CN" altLang="en-US" dirty="0" smtClean="0"/>
              <a:t>标准</a:t>
            </a:r>
            <a:r>
              <a:rPr lang="zh-CN" altLang="en-US" dirty="0"/>
              <a:t>规定的以太网最小和最大帧长，便于升级。</a:t>
            </a:r>
          </a:p>
          <a:p>
            <a:r>
              <a:rPr lang="en-US" altLang="zh-CN" dirty="0" smtClean="0"/>
              <a:t>10</a:t>
            </a:r>
            <a:r>
              <a:rPr lang="zh-CN" altLang="en-US" dirty="0" smtClean="0"/>
              <a:t>吉比特</a:t>
            </a:r>
            <a:r>
              <a:rPr lang="zh-CN" altLang="en-US" dirty="0"/>
              <a:t>以太网不再使用铜线而只使用光纤作为传输媒体。</a:t>
            </a:r>
          </a:p>
          <a:p>
            <a:r>
              <a:rPr lang="en-US" altLang="zh-CN" dirty="0" smtClean="0"/>
              <a:t>10</a:t>
            </a:r>
            <a:r>
              <a:rPr lang="zh-CN" altLang="en-US" dirty="0" smtClean="0"/>
              <a:t>吉比特</a:t>
            </a:r>
            <a:r>
              <a:rPr lang="zh-CN" altLang="en-US" dirty="0"/>
              <a:t>以太网只工作在全双工方式</a:t>
            </a:r>
            <a:r>
              <a:rPr lang="zh-CN" altLang="en-US" dirty="0" smtClean="0"/>
              <a:t>，没有</a:t>
            </a:r>
            <a:r>
              <a:rPr lang="zh-CN" altLang="en-US" dirty="0"/>
              <a:t>争用问题，也不使用 </a:t>
            </a:r>
            <a:r>
              <a:rPr lang="en-US" altLang="zh-CN" dirty="0"/>
              <a:t>CSMA/CD </a:t>
            </a:r>
            <a:r>
              <a:rPr lang="zh-CN" altLang="en-US" dirty="0"/>
              <a:t>协议</a:t>
            </a:r>
            <a:r>
              <a:rPr lang="zh-CN" altLang="en-US" dirty="0" smtClean="0"/>
              <a:t>。</a:t>
            </a:r>
            <a:endParaRPr lang="en-US" altLang="zh-CN" dirty="0" smtClean="0"/>
          </a:p>
          <a:p>
            <a:r>
              <a:rPr lang="en-US" altLang="zh-CN" dirty="0" smtClean="0"/>
              <a:t>10</a:t>
            </a:r>
            <a:r>
              <a:rPr lang="zh-CN" altLang="en-US" dirty="0" smtClean="0"/>
              <a:t>吉比特以太网的传输距离由于没有争用问题而大大提高。</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1617493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676400"/>
            <a:ext cx="660876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754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以太网的技术发展很快，在</a:t>
            </a:r>
            <a:r>
              <a:rPr lang="en-US" altLang="zh-CN" dirty="0" smtClean="0"/>
              <a:t>10GE</a:t>
            </a:r>
            <a:r>
              <a:rPr lang="zh-CN" altLang="en-US" dirty="0" smtClean="0"/>
              <a:t>之后又制订了</a:t>
            </a:r>
            <a:r>
              <a:rPr lang="en-US" altLang="zh-CN" dirty="0" smtClean="0"/>
              <a:t>40GE/100GE</a:t>
            </a:r>
            <a:r>
              <a:rPr lang="zh-CN" altLang="en-US" dirty="0" smtClean="0"/>
              <a:t>的标准</a:t>
            </a:r>
            <a:r>
              <a:rPr lang="en-US" altLang="zh-CN" dirty="0" smtClean="0"/>
              <a:t>IEEE 802.3ba-2010</a:t>
            </a:r>
            <a:r>
              <a:rPr lang="zh-CN" altLang="en-US" dirty="0" smtClean="0"/>
              <a:t>。</a:t>
            </a:r>
            <a:endParaRPr lang="en-US" altLang="zh-CN" dirty="0" smtClean="0"/>
          </a:p>
          <a:p>
            <a:r>
              <a:rPr lang="en-US" altLang="zh-CN" dirty="0" smtClean="0"/>
              <a:t>40GE/100GE</a:t>
            </a:r>
            <a:r>
              <a:rPr lang="zh-CN" altLang="en-US" dirty="0" smtClean="0"/>
              <a:t>以太网的特点是：</a:t>
            </a:r>
            <a:endParaRPr lang="en-US" altLang="zh-CN" dirty="0" smtClean="0"/>
          </a:p>
          <a:p>
            <a:pPr lvl="1"/>
            <a:r>
              <a:rPr lang="zh-CN" altLang="en-US" dirty="0" smtClean="0"/>
              <a:t>仅在全双工的模式下传输，没有争用问题。</a:t>
            </a:r>
            <a:endParaRPr lang="en-US" altLang="zh-CN" dirty="0" smtClean="0"/>
          </a:p>
          <a:p>
            <a:pPr lvl="1"/>
            <a:r>
              <a:rPr lang="zh-CN" altLang="en-US" dirty="0" smtClean="0"/>
              <a:t>使用以太网的帧格式以及</a:t>
            </a:r>
            <a:r>
              <a:rPr lang="en-US" altLang="zh-CN" dirty="0" smtClean="0"/>
              <a:t>802.3</a:t>
            </a:r>
            <a:r>
              <a:rPr lang="zh-CN" altLang="en-US" dirty="0" smtClean="0"/>
              <a:t>标准规定的最小和最大帧长度。</a:t>
            </a:r>
            <a:endParaRPr lang="en-US" altLang="zh-CN" dirty="0" smtClean="0"/>
          </a:p>
          <a:p>
            <a:pPr lvl="1"/>
            <a:r>
              <a:rPr lang="zh-CN" altLang="en-US" dirty="0" smtClean="0"/>
              <a:t>使用单模光纤传输时能够达到</a:t>
            </a:r>
            <a:r>
              <a:rPr lang="en-US" altLang="zh-CN" dirty="0" smtClean="0"/>
              <a:t>40km</a:t>
            </a:r>
            <a:r>
              <a:rPr lang="zh-CN" altLang="en-US" dirty="0" smtClean="0"/>
              <a:t>（使用</a:t>
            </a:r>
            <a:r>
              <a:rPr lang="en-US" altLang="zh-CN" dirty="0" smtClean="0"/>
              <a:t>4</a:t>
            </a:r>
            <a:r>
              <a:rPr lang="zh-CN" altLang="en-US" dirty="0" smtClean="0"/>
              <a:t>个波长通过波分复用技术实现）。</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31097282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690688"/>
            <a:ext cx="57626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0113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以太网的出现，以太网的工作范围已经从局域网（校园网、企业网）扩大到城域网和广域网，从而实现了端到端的以太网传输</a:t>
            </a:r>
            <a:r>
              <a:rPr lang="zh-CN" altLang="en-US" dirty="0" smtClean="0"/>
              <a:t>。</a:t>
            </a:r>
            <a:endParaRPr lang="en-US" altLang="zh-CN" dirty="0" smtClean="0"/>
          </a:p>
          <a:p>
            <a:r>
              <a:rPr lang="zh-CN" altLang="en-US" dirty="0"/>
              <a:t>端到</a:t>
            </a:r>
            <a:r>
              <a:rPr lang="zh-CN" altLang="en-US" dirty="0" smtClean="0"/>
              <a:t>端的以太网传输，最典型的例子就是中国教育与科研计算机网（</a:t>
            </a:r>
            <a:r>
              <a:rPr lang="en-US" altLang="zh-CN" dirty="0" smtClean="0"/>
              <a:t>CERNET</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8371137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pic>
        <p:nvPicPr>
          <p:cNvPr id="19458" name="Picture 2" descr="http://p.img.eol.cn/images/1022/2012/0925/1348544377_12_33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99"/>
            <a:ext cx="6408712" cy="573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109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端到端的以太网传输的优势有：</a:t>
            </a:r>
          </a:p>
          <a:p>
            <a:pPr lvl="1"/>
            <a:r>
              <a:rPr lang="zh-CN" altLang="en-US" dirty="0" smtClean="0">
                <a:solidFill>
                  <a:srgbClr val="FF0000"/>
                </a:solidFill>
              </a:rPr>
              <a:t>成熟的技术</a:t>
            </a:r>
            <a:r>
              <a:rPr lang="zh-CN" altLang="en-US" dirty="0" smtClean="0"/>
              <a:t>：以太网是一种经过实践证明的成熟技术。</a:t>
            </a:r>
          </a:p>
          <a:p>
            <a:pPr lvl="1"/>
            <a:r>
              <a:rPr lang="zh-CN" altLang="en-US" dirty="0" smtClean="0">
                <a:solidFill>
                  <a:srgbClr val="FF0000"/>
                </a:solidFill>
              </a:rPr>
              <a:t>互操作性很好</a:t>
            </a:r>
            <a:r>
              <a:rPr lang="zh-CN" altLang="en-US" dirty="0" smtClean="0"/>
              <a:t>：不同厂商生产的以太网都能够可靠的进行操作。</a:t>
            </a:r>
          </a:p>
          <a:p>
            <a:pPr lvl="1"/>
            <a:r>
              <a:rPr lang="zh-CN" altLang="en-US" dirty="0" smtClean="0">
                <a:solidFill>
                  <a:srgbClr val="FF0000"/>
                </a:solidFill>
              </a:rPr>
              <a:t>在广域网中使用价格便宜</a:t>
            </a:r>
            <a:r>
              <a:rPr lang="zh-CN" altLang="en-US" dirty="0" smtClean="0"/>
              <a:t>：在广域网中使用以太网时，其价格大约只有同步光网络</a:t>
            </a:r>
            <a:r>
              <a:rPr lang="en-US" altLang="zh-CN" dirty="0" smtClean="0"/>
              <a:t>SONET</a:t>
            </a:r>
            <a:r>
              <a:rPr lang="zh-CN" altLang="en-US" dirty="0" smtClean="0"/>
              <a:t>的五分之一和异步传递方式</a:t>
            </a:r>
            <a:r>
              <a:rPr lang="en-US" altLang="zh-CN" dirty="0" smtClean="0"/>
              <a:t>ATM</a:t>
            </a:r>
            <a:r>
              <a:rPr lang="zh-CN" altLang="en-US" dirty="0" smtClean="0"/>
              <a:t>的十分之一。以太网还能够适应多种的传输媒体，使得具有不同传输媒体的用户在进行通信时不需要重新布线。</a:t>
            </a:r>
          </a:p>
          <a:p>
            <a:pPr lvl="1"/>
            <a:r>
              <a:rPr lang="zh-CN" altLang="en-US" dirty="0" smtClean="0">
                <a:solidFill>
                  <a:srgbClr val="FF0000"/>
                </a:solidFill>
              </a:rPr>
              <a:t>统一的帧格式简化了操作和管理</a:t>
            </a:r>
            <a:r>
              <a:rPr lang="zh-CN" altLang="en-US" dirty="0" smtClean="0"/>
              <a:t>：端到端都是用以太网技术时，数据帧的格式都是</a:t>
            </a:r>
            <a:r>
              <a:rPr lang="en-US" altLang="zh-CN" dirty="0" smtClean="0"/>
              <a:t>802</a:t>
            </a:r>
            <a:r>
              <a:rPr lang="zh-CN" altLang="en-US" dirty="0" smtClean="0"/>
              <a:t>定义的帧格式，而不需要进行帧格式转换。</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3545062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28673" name="Picture 1" descr="C:\Users\JiangZepeng\Desktop\以太网演进的意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35401"/>
            <a:ext cx="5440313" cy="41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5" name="Rectangle 4"/>
          <p:cNvSpPr>
            <a:spLocks noChangeArrowheads="1"/>
          </p:cNvSpPr>
          <p:nvPr/>
        </p:nvSpPr>
        <p:spPr bwMode="auto">
          <a:xfrm>
            <a:off x="955675" y="2867025"/>
            <a:ext cx="495300"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SOH</a:t>
            </a:r>
          </a:p>
        </p:txBody>
      </p:sp>
      <p:sp>
        <p:nvSpPr>
          <p:cNvPr id="26" name="Rectangle 5"/>
          <p:cNvSpPr>
            <a:spLocks noChangeArrowheads="1"/>
          </p:cNvSpPr>
          <p:nvPr/>
        </p:nvSpPr>
        <p:spPr bwMode="auto">
          <a:xfrm>
            <a:off x="1450975" y="2867025"/>
            <a:ext cx="6527800" cy="5492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a:latin typeface="+mj-ea"/>
                <a:ea typeface="+mj-ea"/>
              </a:rPr>
              <a:t>装在帧中的数据部分</a:t>
            </a:r>
          </a:p>
        </p:txBody>
      </p:sp>
      <p:sp>
        <p:nvSpPr>
          <p:cNvPr id="27" name="Line 6"/>
          <p:cNvSpPr>
            <a:spLocks noChangeShapeType="1"/>
          </p:cNvSpPr>
          <p:nvPr/>
        </p:nvSpPr>
        <p:spPr bwMode="auto">
          <a:xfrm>
            <a:off x="955675" y="3783013"/>
            <a:ext cx="75199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7"/>
          <p:cNvSpPr txBox="1">
            <a:spLocks noChangeArrowheads="1"/>
          </p:cNvSpPr>
          <p:nvPr/>
        </p:nvSpPr>
        <p:spPr bwMode="auto">
          <a:xfrm>
            <a:off x="4508500" y="3548063"/>
            <a:ext cx="41549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a:t>
            </a:r>
          </a:p>
        </p:txBody>
      </p:sp>
      <p:sp>
        <p:nvSpPr>
          <p:cNvPr id="29" name="Line 8"/>
          <p:cNvSpPr>
            <a:spLocks noChangeShapeType="1"/>
          </p:cNvSpPr>
          <p:nvPr/>
        </p:nvSpPr>
        <p:spPr bwMode="auto">
          <a:xfrm>
            <a:off x="1203325"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Text Box 9"/>
          <p:cNvSpPr txBox="1">
            <a:spLocks noChangeArrowheads="1"/>
          </p:cNvSpPr>
          <p:nvPr/>
        </p:nvSpPr>
        <p:spPr bwMode="auto">
          <a:xfrm>
            <a:off x="704850"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帧开始符</a:t>
            </a:r>
          </a:p>
        </p:txBody>
      </p:sp>
      <p:sp>
        <p:nvSpPr>
          <p:cNvPr id="31" name="Text Box 10"/>
          <p:cNvSpPr txBox="1">
            <a:spLocks noChangeArrowheads="1"/>
          </p:cNvSpPr>
          <p:nvPr/>
        </p:nvSpPr>
        <p:spPr bwMode="auto">
          <a:xfrm>
            <a:off x="7667625"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帧结束符</a:t>
            </a:r>
          </a:p>
        </p:txBody>
      </p:sp>
      <p:sp>
        <p:nvSpPr>
          <p:cNvPr id="32" name="Line 11"/>
          <p:cNvSpPr>
            <a:spLocks noChangeShapeType="1"/>
          </p:cNvSpPr>
          <p:nvPr/>
        </p:nvSpPr>
        <p:spPr bwMode="auto">
          <a:xfrm>
            <a:off x="8228013"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12"/>
          <p:cNvSpPr>
            <a:spLocks noChangeShapeType="1"/>
          </p:cNvSpPr>
          <p:nvPr/>
        </p:nvSpPr>
        <p:spPr bwMode="auto">
          <a:xfrm flipV="1">
            <a:off x="955675" y="3416300"/>
            <a:ext cx="0" cy="549275"/>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Text Box 13"/>
          <p:cNvSpPr txBox="1">
            <a:spLocks noChangeArrowheads="1"/>
          </p:cNvSpPr>
          <p:nvPr/>
        </p:nvSpPr>
        <p:spPr bwMode="auto">
          <a:xfrm>
            <a:off x="250825" y="3908425"/>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发送在前</a:t>
            </a:r>
          </a:p>
        </p:txBody>
      </p:sp>
      <p:sp>
        <p:nvSpPr>
          <p:cNvPr id="35" name="Rectangle 14"/>
          <p:cNvSpPr>
            <a:spLocks noChangeArrowheads="1"/>
          </p:cNvSpPr>
          <p:nvPr/>
        </p:nvSpPr>
        <p:spPr bwMode="auto">
          <a:xfrm>
            <a:off x="7956550" y="2867025"/>
            <a:ext cx="496888"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EOT</a:t>
            </a:r>
          </a:p>
        </p:txBody>
      </p:sp>
    </p:spTree>
    <p:extLst>
      <p:ext uri="{BB962C8B-B14F-4D97-AF65-F5344CB8AC3E}">
        <p14:creationId xmlns:p14="http://schemas.microsoft.com/office/powerpoint/2010/main" val="38834481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sp>
        <p:nvSpPr>
          <p:cNvPr id="6" name="内容占位符 5"/>
          <p:cNvSpPr>
            <a:spLocks noGrp="1"/>
          </p:cNvSpPr>
          <p:nvPr>
            <p:ph idx="1"/>
          </p:nvPr>
        </p:nvSpPr>
        <p:spPr/>
        <p:txBody>
          <a:bodyPr/>
          <a:lstStyle/>
          <a:p>
            <a:r>
              <a:rPr lang="zh-CN" altLang="en-US" dirty="0"/>
              <a:t>以太网已成功地把速率提高</a:t>
            </a:r>
            <a:r>
              <a:rPr lang="zh-CN" altLang="en-US" dirty="0" smtClean="0"/>
              <a:t>到</a:t>
            </a:r>
            <a:r>
              <a:rPr lang="en-US" altLang="zh-CN" dirty="0" smtClean="0"/>
              <a:t>1~10Gb/s</a:t>
            </a:r>
            <a:r>
              <a:rPr lang="zh-CN" altLang="en-US" dirty="0" smtClean="0"/>
              <a:t>，</a:t>
            </a:r>
            <a:r>
              <a:rPr lang="zh-CN" altLang="en-US" dirty="0"/>
              <a:t>所覆盖的地理范围也扩展到了城域网和广域网，因此现在人们正在尝试使用以太网进行宽带</a:t>
            </a:r>
            <a:r>
              <a:rPr lang="zh-CN" altLang="en-US" dirty="0" smtClean="0"/>
              <a:t>接入。</a:t>
            </a:r>
            <a:endParaRPr lang="zh-CN" altLang="en-US" dirty="0"/>
          </a:p>
          <a:p>
            <a:r>
              <a:rPr lang="zh-CN" altLang="en-US" dirty="0"/>
              <a:t>以太网接入的重要特点是它可提供双向的宽带通信，并且可根据用户对带宽的需求灵活地进行带宽升级。</a:t>
            </a:r>
          </a:p>
          <a:p>
            <a:r>
              <a:rPr lang="zh-CN" altLang="en-US" dirty="0"/>
              <a:t>采用以太网接入可实现端到端的以太网传输，中间不需要再进行帧格式的转换。这就提高了数据的传输效率和降低了传输的成本。 </a:t>
            </a:r>
          </a:p>
        </p:txBody>
      </p:sp>
    </p:spTree>
    <p:extLst>
      <p:ext uri="{BB962C8B-B14F-4D97-AF65-F5344CB8AC3E}">
        <p14:creationId xmlns:p14="http://schemas.microsoft.com/office/powerpoint/2010/main" val="5375678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pic>
        <p:nvPicPr>
          <p:cNvPr id="26626" name="Picture 2" descr="http://pic26.nipic.com/20121212/4405512_180141551368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73324"/>
            <a:ext cx="5223583" cy="40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812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142</a:t>
            </a:fld>
            <a:endParaRPr lang="en-US" altLang="zh-CN"/>
          </a:p>
        </p:txBody>
      </p:sp>
      <p:pic>
        <p:nvPicPr>
          <p:cNvPr id="29698" name="Picture 2" descr="http://www.gdaib.edu.cn/uploads/allimg/130428/61-13042PT60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564"/>
            <a:ext cx="7551206" cy="544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002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143</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透明传输：</a:t>
            </a:r>
            <a:endParaRPr lang="en-US" altLang="zh-CN" dirty="0" smtClean="0">
              <a:solidFill>
                <a:srgbClr val="FF0000"/>
              </a:solidFill>
            </a:endParaRPr>
          </a:p>
          <a:p>
            <a:r>
              <a:rPr lang="zh-CN" altLang="en-US" dirty="0" smtClean="0"/>
              <a:t>由于帧的开始和结束的标记是专门指明的字符，因此所传输的数据中不能够有任何</a:t>
            </a:r>
            <a:r>
              <a:rPr lang="en-US" altLang="zh-CN" dirty="0" smtClean="0"/>
              <a:t>8</a:t>
            </a:r>
            <a:r>
              <a:rPr lang="zh-CN" altLang="en-US" dirty="0" smtClean="0"/>
              <a:t>比特的字符和用作帧定界的控制字符的比特编码一样。</a:t>
            </a:r>
            <a:endParaRPr lang="en-US" altLang="zh-CN" dirty="0" smtClean="0"/>
          </a:p>
          <a:p>
            <a:r>
              <a:rPr lang="zh-CN" altLang="en-US" dirty="0" smtClean="0"/>
              <a:t>也就是说传输的数据中，不能够有任何和</a:t>
            </a:r>
            <a:r>
              <a:rPr lang="en-US" altLang="zh-CN" dirty="0" smtClean="0"/>
              <a:t>SOH</a:t>
            </a:r>
            <a:r>
              <a:rPr lang="zh-CN" altLang="en-US" dirty="0" smtClean="0"/>
              <a:t>、</a:t>
            </a:r>
            <a:r>
              <a:rPr lang="en-US" altLang="zh-CN" dirty="0" smtClean="0"/>
              <a:t>EOT</a:t>
            </a:r>
            <a:r>
              <a:rPr lang="zh-CN" altLang="en-US" dirty="0" smtClean="0"/>
              <a:t>一致的</a:t>
            </a:r>
            <a:r>
              <a:rPr lang="en-US" altLang="zh-CN" dirty="0" smtClean="0"/>
              <a:t>8</a:t>
            </a:r>
            <a:r>
              <a:rPr lang="zh-CN" altLang="en-US" dirty="0" smtClean="0"/>
              <a:t>比特的字符。</a:t>
            </a:r>
            <a:endParaRPr lang="en-US" altLang="zh-CN" dirty="0" smtClean="0"/>
          </a:p>
          <a:p>
            <a:r>
              <a:rPr lang="zh-CN" altLang="en-US" dirty="0" smtClean="0"/>
              <a:t>为了解决这个问题，就采用了转义字符“</a:t>
            </a:r>
            <a:r>
              <a:rPr lang="en-US" altLang="zh-CN" dirty="0" smtClean="0"/>
              <a:t>ESC</a:t>
            </a:r>
            <a:r>
              <a:rPr lang="zh-CN" altLang="en-US" dirty="0" smtClean="0"/>
              <a:t>”。</a:t>
            </a:r>
            <a:endParaRPr lang="en-US" altLang="zh-CN" dirty="0" smtClean="0"/>
          </a:p>
          <a:p>
            <a:r>
              <a:rPr lang="en-US" altLang="zh-CN" dirty="0" smtClean="0"/>
              <a:t>ESC</a:t>
            </a:r>
            <a:r>
              <a:rPr lang="zh-CN" altLang="en-US" dirty="0" smtClean="0"/>
              <a:t>值是确定的，十六进制</a:t>
            </a:r>
            <a:r>
              <a:rPr lang="en-US" altLang="zh-CN" dirty="0" smtClean="0"/>
              <a:t>1B</a:t>
            </a:r>
            <a:r>
              <a:rPr lang="zh-CN" altLang="en-US" dirty="0" smtClean="0"/>
              <a:t>，或二进制</a:t>
            </a:r>
            <a:r>
              <a:rPr lang="en-US" altLang="zh-CN" dirty="0" smtClean="0"/>
              <a:t>00011011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2349290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Line 22"/>
          <p:cNvSpPr>
            <a:spLocks noChangeShapeType="1"/>
          </p:cNvSpPr>
          <p:nvPr/>
        </p:nvSpPr>
        <p:spPr bwMode="auto">
          <a:xfrm rot="16200000" flipV="1">
            <a:off x="790451" y="2956321"/>
            <a:ext cx="14288" cy="1065213"/>
          </a:xfrm>
          <a:prstGeom prst="line">
            <a:avLst/>
          </a:prstGeom>
          <a:noFill/>
          <a:ln w="381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Rectangle 4"/>
          <p:cNvSpPr>
            <a:spLocks noChangeArrowheads="1"/>
          </p:cNvSpPr>
          <p:nvPr/>
        </p:nvSpPr>
        <p:spPr bwMode="auto">
          <a:xfrm>
            <a:off x="1039688" y="3161109"/>
            <a:ext cx="577850"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9" name="Rectangle 5"/>
          <p:cNvSpPr>
            <a:spLocks noChangeArrowheads="1"/>
          </p:cNvSpPr>
          <p:nvPr/>
        </p:nvSpPr>
        <p:spPr bwMode="auto">
          <a:xfrm>
            <a:off x="1603251" y="3161109"/>
            <a:ext cx="6948487" cy="611188"/>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10" name="Rectangle 6"/>
          <p:cNvSpPr>
            <a:spLocks noChangeArrowheads="1"/>
          </p:cNvSpPr>
          <p:nvPr/>
        </p:nvSpPr>
        <p:spPr bwMode="auto">
          <a:xfrm>
            <a:off x="3239963" y="3161109"/>
            <a:ext cx="523875" cy="6111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11" name="Line 7"/>
          <p:cNvSpPr>
            <a:spLocks noChangeShapeType="1"/>
          </p:cNvSpPr>
          <p:nvPr/>
        </p:nvSpPr>
        <p:spPr bwMode="auto">
          <a:xfrm>
            <a:off x="3266951" y="2129234"/>
            <a:ext cx="234950" cy="103187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Text Box 8"/>
          <p:cNvSpPr txBox="1">
            <a:spLocks noChangeArrowheads="1"/>
          </p:cNvSpPr>
          <p:nvPr/>
        </p:nvSpPr>
        <p:spPr bwMode="auto">
          <a:xfrm>
            <a:off x="2441138" y="1705372"/>
            <a:ext cx="1600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出现了“</a:t>
            </a:r>
            <a:r>
              <a:rPr kumimoji="1" lang="en-US" altLang="zh-CN" sz="1600">
                <a:latin typeface="+mj-ea"/>
                <a:ea typeface="+mj-ea"/>
              </a:rPr>
              <a:t>EOT”</a:t>
            </a:r>
          </a:p>
        </p:txBody>
      </p:sp>
      <p:sp>
        <p:nvSpPr>
          <p:cNvPr id="13" name="AutoShape 9"/>
          <p:cNvSpPr>
            <a:spLocks/>
          </p:cNvSpPr>
          <p:nvPr/>
        </p:nvSpPr>
        <p:spPr bwMode="auto">
          <a:xfrm rot="16200000">
            <a:off x="6213350" y="1430735"/>
            <a:ext cx="327025" cy="5175250"/>
          </a:xfrm>
          <a:prstGeom prst="leftBrace">
            <a:avLst>
              <a:gd name="adj1" fmla="val 13187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Text Box 10"/>
          <p:cNvSpPr txBox="1">
            <a:spLocks noChangeArrowheads="1"/>
          </p:cNvSpPr>
          <p:nvPr/>
        </p:nvSpPr>
        <p:spPr bwMode="auto">
          <a:xfrm>
            <a:off x="5385212" y="4085034"/>
            <a:ext cx="26468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kumimoji="1" lang="zh-CN" altLang="en-US" sz="1600">
                <a:latin typeface="+mj-ea"/>
                <a:ea typeface="+mj-ea"/>
              </a:rPr>
              <a:t>被接收端当作无效帧而丢弃</a:t>
            </a:r>
          </a:p>
        </p:txBody>
      </p:sp>
      <p:sp>
        <p:nvSpPr>
          <p:cNvPr id="15" name="AutoShape 11"/>
          <p:cNvSpPr>
            <a:spLocks/>
          </p:cNvSpPr>
          <p:nvPr/>
        </p:nvSpPr>
        <p:spPr bwMode="auto">
          <a:xfrm rot="16200000">
            <a:off x="2246982" y="2644378"/>
            <a:ext cx="304800" cy="2687638"/>
          </a:xfrm>
          <a:prstGeom prst="leftBrace">
            <a:avLst>
              <a:gd name="adj1" fmla="val 7348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Text Box 12"/>
          <p:cNvSpPr txBox="1">
            <a:spLocks noChangeArrowheads="1"/>
          </p:cNvSpPr>
          <p:nvPr/>
        </p:nvSpPr>
        <p:spPr bwMode="auto">
          <a:xfrm>
            <a:off x="1607159" y="4078684"/>
            <a:ext cx="16209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被接收端</a:t>
            </a:r>
          </a:p>
          <a:p>
            <a:pPr algn="ctr"/>
            <a:r>
              <a:rPr kumimoji="1" lang="zh-CN" altLang="en-US" sz="1600">
                <a:latin typeface="+mj-ea"/>
                <a:ea typeface="+mj-ea"/>
              </a:rPr>
              <a:t>误认为是一个帧</a:t>
            </a:r>
          </a:p>
        </p:txBody>
      </p:sp>
      <p:sp>
        <p:nvSpPr>
          <p:cNvPr id="17" name="Line 13"/>
          <p:cNvSpPr>
            <a:spLocks noChangeShapeType="1"/>
          </p:cNvSpPr>
          <p:nvPr/>
        </p:nvSpPr>
        <p:spPr bwMode="auto">
          <a:xfrm>
            <a:off x="1617538" y="2899172"/>
            <a:ext cx="67706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 name="Text Box 14"/>
          <p:cNvSpPr txBox="1">
            <a:spLocks noChangeArrowheads="1"/>
          </p:cNvSpPr>
          <p:nvPr/>
        </p:nvSpPr>
        <p:spPr bwMode="auto">
          <a:xfrm>
            <a:off x="4532724" y="2641997"/>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数据部分</a:t>
            </a:r>
          </a:p>
        </p:txBody>
      </p:sp>
      <p:sp>
        <p:nvSpPr>
          <p:cNvPr id="19" name="Rectangle 15"/>
          <p:cNvSpPr>
            <a:spLocks noChangeArrowheads="1"/>
          </p:cNvSpPr>
          <p:nvPr/>
        </p:nvSpPr>
        <p:spPr bwMode="auto">
          <a:xfrm>
            <a:off x="8388226" y="3161109"/>
            <a:ext cx="576262"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20" name="Line 16"/>
          <p:cNvSpPr>
            <a:spLocks noChangeShapeType="1"/>
          </p:cNvSpPr>
          <p:nvPr/>
        </p:nvSpPr>
        <p:spPr bwMode="auto">
          <a:xfrm>
            <a:off x="1039688" y="2416572"/>
            <a:ext cx="7924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17"/>
          <p:cNvSpPr txBox="1">
            <a:spLocks noChangeArrowheads="1"/>
          </p:cNvSpPr>
          <p:nvPr/>
        </p:nvSpPr>
        <p:spPr bwMode="auto">
          <a:xfrm>
            <a:off x="4163630" y="2138759"/>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完整的帧</a:t>
            </a:r>
          </a:p>
        </p:txBody>
      </p:sp>
      <p:sp>
        <p:nvSpPr>
          <p:cNvPr id="22" name="Line 18"/>
          <p:cNvSpPr>
            <a:spLocks noChangeShapeType="1"/>
          </p:cNvSpPr>
          <p:nvPr/>
        </p:nvSpPr>
        <p:spPr bwMode="auto">
          <a:xfrm>
            <a:off x="10396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19"/>
          <p:cNvSpPr>
            <a:spLocks noChangeShapeType="1"/>
          </p:cNvSpPr>
          <p:nvPr/>
        </p:nvSpPr>
        <p:spPr bwMode="auto">
          <a:xfrm>
            <a:off x="89644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0"/>
          <p:cNvSpPr>
            <a:spLocks noChangeShapeType="1"/>
          </p:cNvSpPr>
          <p:nvPr/>
        </p:nvSpPr>
        <p:spPr bwMode="auto">
          <a:xfrm>
            <a:off x="1617538"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1"/>
          <p:cNvSpPr>
            <a:spLocks noChangeShapeType="1"/>
          </p:cNvSpPr>
          <p:nvPr/>
        </p:nvSpPr>
        <p:spPr bwMode="auto">
          <a:xfrm>
            <a:off x="8388226"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Text Box 23"/>
          <p:cNvSpPr txBox="1">
            <a:spLocks noChangeArrowheads="1"/>
          </p:cNvSpPr>
          <p:nvPr/>
        </p:nvSpPr>
        <p:spPr bwMode="auto">
          <a:xfrm>
            <a:off x="215776" y="2661047"/>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发送</a:t>
            </a:r>
          </a:p>
          <a:p>
            <a:r>
              <a:rPr kumimoji="1" lang="zh-CN" altLang="en-US" sz="1600">
                <a:latin typeface="+mj-ea"/>
                <a:ea typeface="+mj-ea"/>
              </a:rPr>
              <a:t>在前</a:t>
            </a:r>
          </a:p>
        </p:txBody>
      </p:sp>
    </p:spTree>
    <p:extLst>
      <p:ext uri="{BB962C8B-B14F-4D97-AF65-F5344CB8AC3E}">
        <p14:creationId xmlns:p14="http://schemas.microsoft.com/office/powerpoint/2010/main" val="202915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7" name="Rectangle 4"/>
          <p:cNvSpPr>
            <a:spLocks noChangeArrowheads="1"/>
          </p:cNvSpPr>
          <p:nvPr/>
        </p:nvSpPr>
        <p:spPr bwMode="auto">
          <a:xfrm>
            <a:off x="2734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28" name="Freeform 5"/>
          <p:cNvSpPr>
            <a:spLocks/>
          </p:cNvSpPr>
          <p:nvPr/>
        </p:nvSpPr>
        <p:spPr bwMode="auto">
          <a:xfrm>
            <a:off x="6369496" y="2621186"/>
            <a:ext cx="1524000" cy="990600"/>
          </a:xfrm>
          <a:custGeom>
            <a:avLst/>
            <a:gdLst>
              <a:gd name="T0" fmla="*/ 671 w 960"/>
              <a:gd name="T1" fmla="*/ 624 h 624"/>
              <a:gd name="T2" fmla="*/ 960 w 960"/>
              <a:gd name="T3" fmla="*/ 624 h 624"/>
              <a:gd name="T4" fmla="*/ 288 w 960"/>
              <a:gd name="T5" fmla="*/ 0 h 624"/>
              <a:gd name="T6" fmla="*/ 0 w 960"/>
              <a:gd name="T7" fmla="*/ 0 h 624"/>
            </a:gdLst>
            <a:ahLst/>
            <a:cxnLst>
              <a:cxn ang="0">
                <a:pos x="T0" y="T1"/>
              </a:cxn>
              <a:cxn ang="0">
                <a:pos x="T2" y="T3"/>
              </a:cxn>
              <a:cxn ang="0">
                <a:pos x="T4" y="T5"/>
              </a:cxn>
              <a:cxn ang="0">
                <a:pos x="T6" y="T7"/>
              </a:cxn>
            </a:cxnLst>
            <a:rect l="0" t="0" r="r" b="b"/>
            <a:pathLst>
              <a:path w="960" h="624">
                <a:moveTo>
                  <a:pt x="671" y="624"/>
                </a:moveTo>
                <a:lnTo>
                  <a:pt x="960"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Freeform 6"/>
          <p:cNvSpPr>
            <a:spLocks/>
          </p:cNvSpPr>
          <p:nvPr/>
        </p:nvSpPr>
        <p:spPr bwMode="auto">
          <a:xfrm>
            <a:off x="5064571" y="2621186"/>
            <a:ext cx="1076325" cy="1000125"/>
          </a:xfrm>
          <a:custGeom>
            <a:avLst/>
            <a:gdLst>
              <a:gd name="T0" fmla="*/ 386 w 678"/>
              <a:gd name="T1" fmla="*/ 621 h 630"/>
              <a:gd name="T2" fmla="*/ 678 w 678"/>
              <a:gd name="T3" fmla="*/ 630 h 630"/>
              <a:gd name="T4" fmla="*/ 288 w 678"/>
              <a:gd name="T5" fmla="*/ 0 h 630"/>
              <a:gd name="T6" fmla="*/ 0 w 678"/>
              <a:gd name="T7" fmla="*/ 0 h 630"/>
            </a:gdLst>
            <a:ahLst/>
            <a:cxnLst>
              <a:cxn ang="0">
                <a:pos x="T0" y="T1"/>
              </a:cxn>
              <a:cxn ang="0">
                <a:pos x="T2" y="T3"/>
              </a:cxn>
              <a:cxn ang="0">
                <a:pos x="T4" y="T5"/>
              </a:cxn>
              <a:cxn ang="0">
                <a:pos x="T6" y="T7"/>
              </a:cxn>
            </a:cxnLst>
            <a:rect l="0" t="0" r="r" b="b"/>
            <a:pathLst>
              <a:path w="678" h="630">
                <a:moveTo>
                  <a:pt x="386" y="621"/>
                </a:moveTo>
                <a:lnTo>
                  <a:pt x="678" y="630"/>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Freeform 7"/>
          <p:cNvSpPr>
            <a:spLocks/>
          </p:cNvSpPr>
          <p:nvPr/>
        </p:nvSpPr>
        <p:spPr bwMode="auto">
          <a:xfrm>
            <a:off x="3550096" y="2621186"/>
            <a:ext cx="600075" cy="990600"/>
          </a:xfrm>
          <a:custGeom>
            <a:avLst/>
            <a:gdLst>
              <a:gd name="T0" fmla="*/ 92 w 378"/>
              <a:gd name="T1" fmla="*/ 624 h 624"/>
              <a:gd name="T2" fmla="*/ 378 w 378"/>
              <a:gd name="T3" fmla="*/ 624 h 624"/>
              <a:gd name="T4" fmla="*/ 288 w 378"/>
              <a:gd name="T5" fmla="*/ 0 h 624"/>
              <a:gd name="T6" fmla="*/ 0 w 378"/>
              <a:gd name="T7" fmla="*/ 0 h 624"/>
            </a:gdLst>
            <a:ahLst/>
            <a:cxnLst>
              <a:cxn ang="0">
                <a:pos x="T0" y="T1"/>
              </a:cxn>
              <a:cxn ang="0">
                <a:pos x="T2" y="T3"/>
              </a:cxn>
              <a:cxn ang="0">
                <a:pos x="T4" y="T5"/>
              </a:cxn>
              <a:cxn ang="0">
                <a:pos x="T6" y="T7"/>
              </a:cxn>
            </a:cxnLst>
            <a:rect l="0" t="0" r="r" b="b"/>
            <a:pathLst>
              <a:path w="378" h="624">
                <a:moveTo>
                  <a:pt x="92" y="624"/>
                </a:moveTo>
                <a:lnTo>
                  <a:pt x="378"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Freeform 8"/>
          <p:cNvSpPr>
            <a:spLocks/>
          </p:cNvSpPr>
          <p:nvPr/>
        </p:nvSpPr>
        <p:spPr bwMode="auto">
          <a:xfrm>
            <a:off x="1872109" y="2621186"/>
            <a:ext cx="763587" cy="990600"/>
          </a:xfrm>
          <a:custGeom>
            <a:avLst/>
            <a:gdLst>
              <a:gd name="T0" fmla="*/ 0 w 481"/>
              <a:gd name="T1" fmla="*/ 621 h 624"/>
              <a:gd name="T2" fmla="*/ 289 w 481"/>
              <a:gd name="T3" fmla="*/ 624 h 624"/>
              <a:gd name="T4" fmla="*/ 481 w 481"/>
              <a:gd name="T5" fmla="*/ 0 h 624"/>
              <a:gd name="T6" fmla="*/ 193 w 481"/>
              <a:gd name="T7" fmla="*/ 0 h 624"/>
            </a:gdLst>
            <a:ahLst/>
            <a:cxnLst>
              <a:cxn ang="0">
                <a:pos x="T0" y="T1"/>
              </a:cxn>
              <a:cxn ang="0">
                <a:pos x="T2" y="T3"/>
              </a:cxn>
              <a:cxn ang="0">
                <a:pos x="T4" y="T5"/>
              </a:cxn>
              <a:cxn ang="0">
                <a:pos x="T6" y="T7"/>
              </a:cxn>
            </a:cxnLst>
            <a:rect l="0" t="0" r="r" b="b"/>
            <a:pathLst>
              <a:path w="481" h="624">
                <a:moveTo>
                  <a:pt x="0" y="621"/>
                </a:moveTo>
                <a:lnTo>
                  <a:pt x="289" y="624"/>
                </a:lnTo>
                <a:lnTo>
                  <a:pt x="481" y="0"/>
                </a:lnTo>
                <a:lnTo>
                  <a:pt x="193"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9"/>
          <p:cNvSpPr>
            <a:spLocks noChangeArrowheads="1"/>
          </p:cNvSpPr>
          <p:nvPr/>
        </p:nvSpPr>
        <p:spPr bwMode="auto">
          <a:xfrm>
            <a:off x="1035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3" name="Rectangle 10"/>
          <p:cNvSpPr>
            <a:spLocks noChangeArrowheads="1"/>
          </p:cNvSpPr>
          <p:nvPr/>
        </p:nvSpPr>
        <p:spPr bwMode="auto">
          <a:xfrm>
            <a:off x="1492696" y="2163986"/>
            <a:ext cx="60198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4" name="Rectangle 11"/>
          <p:cNvSpPr>
            <a:spLocks noChangeArrowheads="1"/>
          </p:cNvSpPr>
          <p:nvPr/>
        </p:nvSpPr>
        <p:spPr bwMode="auto">
          <a:xfrm>
            <a:off x="2178496" y="2163986"/>
            <a:ext cx="457200" cy="4572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35" name="Rectangle 12"/>
          <p:cNvSpPr>
            <a:spLocks noChangeArrowheads="1"/>
          </p:cNvSpPr>
          <p:nvPr/>
        </p:nvSpPr>
        <p:spPr bwMode="auto">
          <a:xfrm>
            <a:off x="6369496" y="21639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6" name="Rectangle 14"/>
          <p:cNvSpPr>
            <a:spLocks noChangeArrowheads="1"/>
          </p:cNvSpPr>
          <p:nvPr/>
        </p:nvSpPr>
        <p:spPr bwMode="auto">
          <a:xfrm>
            <a:off x="5074096" y="21639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7" name="Rectangle 15"/>
          <p:cNvSpPr>
            <a:spLocks noChangeArrowheads="1"/>
          </p:cNvSpPr>
          <p:nvPr/>
        </p:nvSpPr>
        <p:spPr bwMode="auto">
          <a:xfrm>
            <a:off x="730696" y="3611786"/>
            <a:ext cx="78486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8" name="Rectangle 16"/>
          <p:cNvSpPr>
            <a:spLocks noChangeArrowheads="1"/>
          </p:cNvSpPr>
          <p:nvPr/>
        </p:nvSpPr>
        <p:spPr bwMode="auto">
          <a:xfrm>
            <a:off x="141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9" name="Rectangle 17"/>
          <p:cNvSpPr>
            <a:spLocks noChangeArrowheads="1"/>
          </p:cNvSpPr>
          <p:nvPr/>
        </p:nvSpPr>
        <p:spPr bwMode="auto">
          <a:xfrm>
            <a:off x="1873696" y="3611786"/>
            <a:ext cx="457200" cy="45720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40" name="Rectangle 18"/>
          <p:cNvSpPr>
            <a:spLocks noChangeArrowheads="1"/>
          </p:cNvSpPr>
          <p:nvPr/>
        </p:nvSpPr>
        <p:spPr bwMode="auto">
          <a:xfrm>
            <a:off x="32452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1" name="Rectangle 19"/>
          <p:cNvSpPr>
            <a:spLocks noChangeArrowheads="1"/>
          </p:cNvSpPr>
          <p:nvPr/>
        </p:nvSpPr>
        <p:spPr bwMode="auto">
          <a:xfrm>
            <a:off x="3702496" y="3611786"/>
            <a:ext cx="457200" cy="4572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
        <p:nvSpPr>
          <p:cNvPr id="42" name="Rectangle 20"/>
          <p:cNvSpPr>
            <a:spLocks noChangeArrowheads="1"/>
          </p:cNvSpPr>
          <p:nvPr/>
        </p:nvSpPr>
        <p:spPr bwMode="auto">
          <a:xfrm>
            <a:off x="522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3" name="Rectangle 21"/>
          <p:cNvSpPr>
            <a:spLocks noChangeArrowheads="1"/>
          </p:cNvSpPr>
          <p:nvPr/>
        </p:nvSpPr>
        <p:spPr bwMode="auto">
          <a:xfrm>
            <a:off x="56836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4" name="Rectangle 22"/>
          <p:cNvSpPr>
            <a:spLocks noChangeArrowheads="1"/>
          </p:cNvSpPr>
          <p:nvPr/>
        </p:nvSpPr>
        <p:spPr bwMode="auto">
          <a:xfrm>
            <a:off x="69790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5" name="Rectangle 23"/>
          <p:cNvSpPr>
            <a:spLocks noChangeArrowheads="1"/>
          </p:cNvSpPr>
          <p:nvPr/>
        </p:nvSpPr>
        <p:spPr bwMode="auto">
          <a:xfrm>
            <a:off x="7436296" y="36117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46" name="Freeform 24"/>
          <p:cNvSpPr>
            <a:spLocks/>
          </p:cNvSpPr>
          <p:nvPr/>
        </p:nvSpPr>
        <p:spPr bwMode="auto">
          <a:xfrm>
            <a:off x="1872109" y="2621186"/>
            <a:ext cx="306387" cy="995362"/>
          </a:xfrm>
          <a:custGeom>
            <a:avLst/>
            <a:gdLst>
              <a:gd name="T0" fmla="*/ 193 w 193"/>
              <a:gd name="T1" fmla="*/ 0 h 627"/>
              <a:gd name="T2" fmla="*/ 0 w 193"/>
              <a:gd name="T3" fmla="*/ 627 h 627"/>
            </a:gdLst>
            <a:ahLst/>
            <a:cxnLst>
              <a:cxn ang="0">
                <a:pos x="T0" y="T1"/>
              </a:cxn>
              <a:cxn ang="0">
                <a:pos x="T2" y="T3"/>
              </a:cxn>
            </a:cxnLst>
            <a:rect l="0" t="0" r="r" b="b"/>
            <a:pathLst>
              <a:path w="193" h="627">
                <a:moveTo>
                  <a:pt x="193" y="0"/>
                </a:moveTo>
                <a:lnTo>
                  <a:pt x="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7" name="Line 25"/>
          <p:cNvSpPr>
            <a:spLocks noChangeShapeType="1"/>
          </p:cNvSpPr>
          <p:nvPr/>
        </p:nvSpPr>
        <p:spPr bwMode="auto">
          <a:xfrm flipH="1">
            <a:off x="2330896" y="2621186"/>
            <a:ext cx="304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8" name="Line 26"/>
          <p:cNvSpPr>
            <a:spLocks noChangeShapeType="1"/>
          </p:cNvSpPr>
          <p:nvPr/>
        </p:nvSpPr>
        <p:spPr bwMode="auto">
          <a:xfrm>
            <a:off x="3550096" y="2621186"/>
            <a:ext cx="142875"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27"/>
          <p:cNvSpPr>
            <a:spLocks noChangeShapeType="1"/>
          </p:cNvSpPr>
          <p:nvPr/>
        </p:nvSpPr>
        <p:spPr bwMode="auto">
          <a:xfrm>
            <a:off x="4007296" y="2621186"/>
            <a:ext cx="1524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Freeform 28"/>
          <p:cNvSpPr>
            <a:spLocks/>
          </p:cNvSpPr>
          <p:nvPr/>
        </p:nvSpPr>
        <p:spPr bwMode="auto">
          <a:xfrm>
            <a:off x="5074096" y="2621186"/>
            <a:ext cx="603250" cy="995362"/>
          </a:xfrm>
          <a:custGeom>
            <a:avLst/>
            <a:gdLst>
              <a:gd name="T0" fmla="*/ 0 w 380"/>
              <a:gd name="T1" fmla="*/ 0 h 627"/>
              <a:gd name="T2" fmla="*/ 380 w 380"/>
              <a:gd name="T3" fmla="*/ 627 h 627"/>
            </a:gdLst>
            <a:ahLst/>
            <a:cxnLst>
              <a:cxn ang="0">
                <a:pos x="T0" y="T1"/>
              </a:cxn>
              <a:cxn ang="0">
                <a:pos x="T2" y="T3"/>
              </a:cxn>
            </a:cxnLst>
            <a:rect l="0" t="0" r="r" b="b"/>
            <a:pathLst>
              <a:path w="380" h="627">
                <a:moveTo>
                  <a:pt x="0" y="0"/>
                </a:moveTo>
                <a:lnTo>
                  <a:pt x="38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1" name="Line 29"/>
          <p:cNvSpPr>
            <a:spLocks noChangeShapeType="1"/>
          </p:cNvSpPr>
          <p:nvPr/>
        </p:nvSpPr>
        <p:spPr bwMode="auto">
          <a:xfrm>
            <a:off x="5531296" y="2621186"/>
            <a:ext cx="6096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Freeform 30"/>
          <p:cNvSpPr>
            <a:spLocks/>
          </p:cNvSpPr>
          <p:nvPr/>
        </p:nvSpPr>
        <p:spPr bwMode="auto">
          <a:xfrm>
            <a:off x="6369496" y="2621186"/>
            <a:ext cx="1060450" cy="985837"/>
          </a:xfrm>
          <a:custGeom>
            <a:avLst/>
            <a:gdLst>
              <a:gd name="T0" fmla="*/ 0 w 668"/>
              <a:gd name="T1" fmla="*/ 0 h 621"/>
              <a:gd name="T2" fmla="*/ 668 w 668"/>
              <a:gd name="T3" fmla="*/ 621 h 621"/>
            </a:gdLst>
            <a:ahLst/>
            <a:cxnLst>
              <a:cxn ang="0">
                <a:pos x="T0" y="T1"/>
              </a:cxn>
              <a:cxn ang="0">
                <a:pos x="T2" y="T3"/>
              </a:cxn>
            </a:cxnLst>
            <a:rect l="0" t="0" r="r" b="b"/>
            <a:pathLst>
              <a:path w="668" h="621">
                <a:moveTo>
                  <a:pt x="0" y="0"/>
                </a:moveTo>
                <a:lnTo>
                  <a:pt x="668" y="621"/>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31"/>
          <p:cNvSpPr>
            <a:spLocks noChangeShapeType="1"/>
          </p:cNvSpPr>
          <p:nvPr/>
        </p:nvSpPr>
        <p:spPr bwMode="auto">
          <a:xfrm>
            <a:off x="6826696" y="2621186"/>
            <a:ext cx="1066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32"/>
          <p:cNvSpPr>
            <a:spLocks noChangeShapeType="1"/>
          </p:cNvSpPr>
          <p:nvPr/>
        </p:nvSpPr>
        <p:spPr bwMode="auto">
          <a:xfrm>
            <a:off x="1492696" y="1935386"/>
            <a:ext cx="6019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Text Box 33"/>
          <p:cNvSpPr txBox="1">
            <a:spLocks noChangeArrowheads="1"/>
          </p:cNvSpPr>
          <p:nvPr/>
        </p:nvSpPr>
        <p:spPr bwMode="auto">
          <a:xfrm>
            <a:off x="3854896" y="170202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原始数据</a:t>
            </a:r>
          </a:p>
        </p:txBody>
      </p:sp>
      <p:sp>
        <p:nvSpPr>
          <p:cNvPr id="56" name="Line 34"/>
          <p:cNvSpPr>
            <a:spLocks noChangeShapeType="1"/>
          </p:cNvSpPr>
          <p:nvPr/>
        </p:nvSpPr>
        <p:spPr bwMode="auto">
          <a:xfrm>
            <a:off x="730696" y="4373786"/>
            <a:ext cx="78486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Rectangle 35"/>
          <p:cNvSpPr>
            <a:spLocks noChangeArrowheads="1"/>
          </p:cNvSpPr>
          <p:nvPr/>
        </p:nvSpPr>
        <p:spPr bwMode="auto">
          <a:xfrm>
            <a:off x="85792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8" name="Rectangle 36"/>
          <p:cNvSpPr>
            <a:spLocks noChangeArrowheads="1"/>
          </p:cNvSpPr>
          <p:nvPr/>
        </p:nvSpPr>
        <p:spPr bwMode="auto">
          <a:xfrm>
            <a:off x="7512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9" name="Text Box 37"/>
          <p:cNvSpPr txBox="1">
            <a:spLocks noChangeArrowheads="1"/>
          </p:cNvSpPr>
          <p:nvPr/>
        </p:nvSpPr>
        <p:spPr bwMode="auto">
          <a:xfrm>
            <a:off x="3324671" y="4137248"/>
            <a:ext cx="2646878"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经过字节填充后发送的数据</a:t>
            </a:r>
          </a:p>
        </p:txBody>
      </p:sp>
      <p:sp>
        <p:nvSpPr>
          <p:cNvPr id="60" name="Text Box 38"/>
          <p:cNvSpPr txBox="1">
            <a:spLocks noChangeArrowheads="1"/>
          </p:cNvSpPr>
          <p:nvPr/>
        </p:nvSpPr>
        <p:spPr bwMode="auto">
          <a:xfrm>
            <a:off x="674414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1" name="Text Box 39"/>
          <p:cNvSpPr txBox="1">
            <a:spLocks noChangeArrowheads="1"/>
          </p:cNvSpPr>
          <p:nvPr/>
        </p:nvSpPr>
        <p:spPr bwMode="auto">
          <a:xfrm>
            <a:off x="48597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2" name="Text Box 40"/>
          <p:cNvSpPr txBox="1">
            <a:spLocks noChangeArrowheads="1"/>
          </p:cNvSpPr>
          <p:nvPr/>
        </p:nvSpPr>
        <p:spPr bwMode="auto">
          <a:xfrm>
            <a:off x="29166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3" name="Text Box 41"/>
          <p:cNvSpPr txBox="1">
            <a:spLocks noChangeArrowheads="1"/>
          </p:cNvSpPr>
          <p:nvPr/>
        </p:nvSpPr>
        <p:spPr bwMode="auto">
          <a:xfrm>
            <a:off x="118789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4" name="Line 42"/>
          <p:cNvSpPr>
            <a:spLocks noChangeShapeType="1"/>
          </p:cNvSpPr>
          <p:nvPr/>
        </p:nvSpPr>
        <p:spPr bwMode="auto">
          <a:xfrm flipV="1">
            <a:off x="300484" y="4081686"/>
            <a:ext cx="0" cy="355600"/>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5" name="Text Box 43"/>
          <p:cNvSpPr txBox="1">
            <a:spLocks noChangeArrowheads="1"/>
          </p:cNvSpPr>
          <p:nvPr/>
        </p:nvSpPr>
        <p:spPr bwMode="auto">
          <a:xfrm>
            <a:off x="232549" y="4432965"/>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a:t>
            </a:r>
          </a:p>
          <a:p>
            <a:r>
              <a:rPr kumimoji="1" lang="zh-CN" altLang="en-US" sz="1600" dirty="0">
                <a:latin typeface="+mj-ea"/>
                <a:ea typeface="+mj-ea"/>
              </a:rPr>
              <a:t>在前</a:t>
            </a:r>
          </a:p>
        </p:txBody>
      </p:sp>
      <p:sp>
        <p:nvSpPr>
          <p:cNvPr id="66" name="Line 44"/>
          <p:cNvSpPr>
            <a:spLocks noChangeShapeType="1"/>
          </p:cNvSpPr>
          <p:nvPr/>
        </p:nvSpPr>
        <p:spPr bwMode="auto">
          <a:xfrm>
            <a:off x="1286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Text Box 45"/>
          <p:cNvSpPr txBox="1">
            <a:spLocks noChangeArrowheads="1"/>
          </p:cNvSpPr>
          <p:nvPr/>
        </p:nvSpPr>
        <p:spPr bwMode="auto">
          <a:xfrm>
            <a:off x="82753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帧开始符</a:t>
            </a:r>
          </a:p>
        </p:txBody>
      </p:sp>
      <p:sp>
        <p:nvSpPr>
          <p:cNvPr id="68" name="Text Box 46"/>
          <p:cNvSpPr txBox="1">
            <a:spLocks noChangeArrowheads="1"/>
          </p:cNvSpPr>
          <p:nvPr/>
        </p:nvSpPr>
        <p:spPr bwMode="auto">
          <a:xfrm>
            <a:off x="724738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帧结束符</a:t>
            </a:r>
          </a:p>
        </p:txBody>
      </p:sp>
      <p:sp>
        <p:nvSpPr>
          <p:cNvPr id="69" name="Line 47"/>
          <p:cNvSpPr>
            <a:spLocks noChangeShapeType="1"/>
          </p:cNvSpPr>
          <p:nvPr/>
        </p:nvSpPr>
        <p:spPr bwMode="auto">
          <a:xfrm>
            <a:off x="7763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0" name="AutoShape 48"/>
          <p:cNvSpPr>
            <a:spLocks noChangeArrowheads="1"/>
          </p:cNvSpPr>
          <p:nvPr/>
        </p:nvSpPr>
        <p:spPr bwMode="auto">
          <a:xfrm>
            <a:off x="15482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AutoShape 49"/>
          <p:cNvSpPr>
            <a:spLocks noChangeArrowheads="1"/>
          </p:cNvSpPr>
          <p:nvPr/>
        </p:nvSpPr>
        <p:spPr bwMode="auto">
          <a:xfrm>
            <a:off x="33389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2" name="AutoShape 50"/>
          <p:cNvSpPr>
            <a:spLocks noChangeArrowheads="1"/>
          </p:cNvSpPr>
          <p:nvPr/>
        </p:nvSpPr>
        <p:spPr bwMode="auto">
          <a:xfrm>
            <a:off x="5355084"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3" name="AutoShape 51"/>
          <p:cNvSpPr>
            <a:spLocks noChangeArrowheads="1"/>
          </p:cNvSpPr>
          <p:nvPr/>
        </p:nvSpPr>
        <p:spPr bwMode="auto">
          <a:xfrm>
            <a:off x="7093396"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Rectangle 13"/>
          <p:cNvSpPr>
            <a:spLocks noChangeArrowheads="1"/>
          </p:cNvSpPr>
          <p:nvPr/>
        </p:nvSpPr>
        <p:spPr bwMode="auto">
          <a:xfrm>
            <a:off x="3550096" y="2163986"/>
            <a:ext cx="4572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Tree>
    <p:extLst>
      <p:ext uri="{BB962C8B-B14F-4D97-AF65-F5344CB8AC3E}">
        <p14:creationId xmlns:p14="http://schemas.microsoft.com/office/powerpoint/2010/main" val="2174334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数据帧在传输中可能发生两种错误：</a:t>
            </a:r>
            <a:endParaRPr lang="en-US" altLang="zh-CN" dirty="0" smtClean="0"/>
          </a:p>
          <a:p>
            <a:pPr lvl="1"/>
            <a:r>
              <a:rPr lang="zh-CN" altLang="en-US" dirty="0" smtClean="0">
                <a:solidFill>
                  <a:srgbClr val="FF0000"/>
                </a:solidFill>
              </a:rPr>
              <a:t>比特差错</a:t>
            </a:r>
            <a:r>
              <a:rPr lang="zh-CN" altLang="en-US" dirty="0" smtClean="0"/>
              <a:t>：</a:t>
            </a:r>
            <a:r>
              <a:rPr lang="en-US" altLang="zh-CN" dirty="0"/>
              <a:t>1 </a:t>
            </a:r>
            <a:r>
              <a:rPr lang="zh-CN" altLang="en-US" dirty="0"/>
              <a:t>可能会变成 </a:t>
            </a:r>
            <a:r>
              <a:rPr lang="en-US" altLang="zh-CN" dirty="0"/>
              <a:t>0 </a:t>
            </a:r>
            <a:r>
              <a:rPr lang="zh-CN" altLang="en-US" dirty="0"/>
              <a:t>而 </a:t>
            </a:r>
            <a:r>
              <a:rPr lang="en-US" altLang="zh-CN" dirty="0"/>
              <a:t>0 </a:t>
            </a:r>
            <a:r>
              <a:rPr lang="zh-CN" altLang="en-US" dirty="0"/>
              <a:t>也可能变成 </a:t>
            </a:r>
            <a:r>
              <a:rPr lang="en-US" altLang="zh-CN" dirty="0"/>
              <a:t>1</a:t>
            </a:r>
            <a:r>
              <a:rPr lang="zh-CN" altLang="en-US" dirty="0" smtClean="0"/>
              <a:t>。</a:t>
            </a:r>
            <a:endParaRPr lang="en-US" altLang="zh-CN" dirty="0"/>
          </a:p>
          <a:p>
            <a:pPr lvl="1"/>
            <a:r>
              <a:rPr lang="zh-CN" altLang="en-US" dirty="0" smtClean="0">
                <a:solidFill>
                  <a:srgbClr val="FF0000"/>
                </a:solidFill>
              </a:rPr>
              <a:t>传输差错</a:t>
            </a:r>
            <a:r>
              <a:rPr lang="zh-CN" altLang="en-US" dirty="0" smtClean="0"/>
              <a:t>：收到的帧没有出现比特差错，但却出现了帧丢失、帧重复和帧失序。</a:t>
            </a:r>
            <a:endParaRPr lang="en-US" altLang="zh-CN" dirty="0" smtClean="0"/>
          </a:p>
          <a:p>
            <a:r>
              <a:rPr lang="zh-CN" altLang="en-US" dirty="0" smtClean="0"/>
              <a:t>在一段时间内，传输错误的比特占所传输比特总数的比率称为误码率</a:t>
            </a:r>
            <a:r>
              <a:rPr lang="en-US" altLang="zh-CN" dirty="0" smtClean="0"/>
              <a:t>BER</a:t>
            </a:r>
            <a:r>
              <a:rPr lang="zh-CN" altLang="en-US" dirty="0" smtClean="0"/>
              <a:t>（</a:t>
            </a:r>
            <a:r>
              <a:rPr lang="en-US" altLang="zh-CN" dirty="0" smtClean="0"/>
              <a:t>Bit Error Rate</a:t>
            </a:r>
            <a:r>
              <a:rPr lang="zh-CN" altLang="en-US" dirty="0" smtClean="0"/>
              <a:t>）。误码率通常和信噪比关系密切。信噪比越高，误码率越低。</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90939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数据链路层使用循环冗余检验</a:t>
            </a:r>
            <a:r>
              <a:rPr lang="en-US" altLang="zh-CN" dirty="0" smtClean="0"/>
              <a:t>CRC</a:t>
            </a:r>
            <a:r>
              <a:rPr lang="zh-CN" altLang="en-US" dirty="0" smtClean="0"/>
              <a:t>（</a:t>
            </a:r>
            <a:r>
              <a:rPr lang="en-US" altLang="zh-CN" dirty="0" smtClean="0"/>
              <a:t>Cyclic Redundancy Check</a:t>
            </a:r>
            <a:r>
              <a:rPr lang="zh-CN" altLang="en-US" dirty="0" smtClean="0"/>
              <a:t>）来实现差错检测。</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87163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使用点对点信道的数据链路层</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点对点协议（</a:t>
            </a:r>
            <a:r>
              <a:rPr lang="en-US" altLang="zh-CN" sz="2100" dirty="0" smtClean="0">
                <a:latin typeface="微软雅黑" panose="020B0503020204020204" pitchFamily="34" charset="-122"/>
                <a:ea typeface="微软雅黑" panose="020B0503020204020204" pitchFamily="34" charset="-122"/>
              </a:rPr>
              <a:t>PPP</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使用广播信道的数据链路层（</a:t>
            </a:r>
            <a:r>
              <a:rPr lang="en-US" altLang="zh-CN" sz="2100" dirty="0" smtClean="0">
                <a:latin typeface="微软雅黑" panose="020B0503020204020204" pitchFamily="34" charset="-122"/>
                <a:ea typeface="微软雅黑" panose="020B0503020204020204" pitchFamily="34" charset="-122"/>
              </a:rPr>
              <a:t>CSMA/CD</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使用广播信道的以太网</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扩展的以太网</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高速以太网</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数据链路层原理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局域网通信</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p>
          <a:p>
            <a:r>
              <a:rPr lang="en-US" altLang="zh-CN" dirty="0" smtClean="0"/>
              <a:t>CRC</a:t>
            </a:r>
            <a:r>
              <a:rPr lang="zh-CN" altLang="en-US" dirty="0" smtClean="0"/>
              <a:t>的基本原理：</a:t>
            </a:r>
            <a:endParaRPr lang="en-US" altLang="zh-CN" dirty="0" smtClean="0"/>
          </a:p>
          <a:p>
            <a:pPr lvl="1"/>
            <a:r>
              <a:rPr lang="zh-CN" altLang="en-US" dirty="0" smtClean="0"/>
              <a:t>在发送端，先把数据划分为组，假定每组</a:t>
            </a:r>
            <a:r>
              <a:rPr lang="en-US" altLang="zh-CN" dirty="0"/>
              <a:t>k</a:t>
            </a:r>
            <a:r>
              <a:rPr lang="zh-CN" altLang="en-US" dirty="0" smtClean="0"/>
              <a:t>个比特。例如数据</a:t>
            </a:r>
            <a:r>
              <a:rPr lang="en-US" altLang="zh-CN" dirty="0" smtClean="0"/>
              <a:t>M=100101</a:t>
            </a:r>
            <a:r>
              <a:rPr lang="zh-CN" altLang="en-US" dirty="0" smtClean="0"/>
              <a:t>（</a:t>
            </a:r>
            <a:r>
              <a:rPr lang="en-US" altLang="zh-CN" dirty="0" smtClean="0"/>
              <a:t>k=6</a:t>
            </a:r>
            <a:r>
              <a:rPr lang="zh-CN" altLang="en-US" dirty="0" smtClean="0"/>
              <a:t>）。</a:t>
            </a:r>
            <a:endParaRPr lang="en-US" altLang="zh-CN" dirty="0" smtClean="0"/>
          </a:p>
          <a:p>
            <a:pPr lvl="1"/>
            <a:r>
              <a:rPr lang="zh-CN" altLang="en-US" dirty="0" smtClean="0"/>
              <a:t>通过</a:t>
            </a:r>
            <a:r>
              <a:rPr lang="en-US" altLang="zh-CN" dirty="0" smtClean="0"/>
              <a:t>CRC</a:t>
            </a:r>
            <a:r>
              <a:rPr lang="zh-CN" altLang="en-US" dirty="0" smtClean="0"/>
              <a:t>运算，在数据</a:t>
            </a:r>
            <a:r>
              <a:rPr lang="en-US" altLang="zh-CN" dirty="0" smtClean="0"/>
              <a:t>M</a:t>
            </a:r>
            <a:r>
              <a:rPr lang="zh-CN" altLang="en-US" dirty="0" smtClean="0"/>
              <a:t>的后面添加供差错检测用的</a:t>
            </a:r>
            <a:r>
              <a:rPr lang="en-US" altLang="zh-CN" dirty="0" smtClean="0"/>
              <a:t>n</a:t>
            </a:r>
            <a:r>
              <a:rPr lang="zh-CN" altLang="en-US" dirty="0" smtClean="0"/>
              <a:t>位冗余码，然后构成一个帧发送出去，一共发送（</a:t>
            </a:r>
            <a:r>
              <a:rPr lang="en-US" altLang="zh-CN" dirty="0" err="1"/>
              <a:t>k</a:t>
            </a:r>
            <a:r>
              <a:rPr lang="en-US" altLang="zh-CN" dirty="0" err="1" smtClean="0"/>
              <a:t>+n</a:t>
            </a:r>
            <a:r>
              <a:rPr lang="zh-CN" altLang="en-US" dirty="0" smtClean="0"/>
              <a:t>）位。</a:t>
            </a:r>
            <a:endParaRPr lang="en-US" altLang="zh-CN" dirty="0" smtClean="0"/>
          </a:p>
          <a:p>
            <a:pPr lvl="1"/>
            <a:r>
              <a:rPr lang="zh-CN" altLang="en-US" dirty="0" smtClean="0"/>
              <a:t>在接收端，先从接收的数据帧中提取出</a:t>
            </a:r>
            <a:r>
              <a:rPr lang="en-US" altLang="zh-CN" dirty="0" smtClean="0"/>
              <a:t>n</a:t>
            </a:r>
            <a:r>
              <a:rPr lang="zh-CN" altLang="en-US" dirty="0" smtClean="0"/>
              <a:t>位冗余码，进行</a:t>
            </a:r>
            <a:r>
              <a:rPr lang="en-US" altLang="zh-CN" dirty="0" smtClean="0"/>
              <a:t>CRC</a:t>
            </a:r>
            <a:r>
              <a:rPr lang="zh-CN" altLang="en-US" dirty="0" smtClean="0"/>
              <a:t>检验。</a:t>
            </a:r>
            <a:endParaRPr lang="en-US" altLang="zh-CN" dirty="0" smtClean="0"/>
          </a:p>
          <a:p>
            <a:pPr lvl="1"/>
            <a:r>
              <a:rPr lang="zh-CN" altLang="en-US" dirty="0" smtClean="0"/>
              <a:t>如果检验的结果正确，则接受（</a:t>
            </a:r>
            <a:r>
              <a:rPr lang="en-US" altLang="zh-CN" dirty="0" smtClean="0"/>
              <a:t>accept</a:t>
            </a:r>
            <a:r>
              <a:rPr lang="zh-CN" altLang="en-US" dirty="0" smtClean="0"/>
              <a:t>）数据帧。如果检验的结果不正确，则直接丢弃。</a:t>
            </a:r>
            <a:endParaRPr lang="en-US" altLang="zh-CN" dirty="0" smtClean="0"/>
          </a:p>
          <a:p>
            <a:pPr lvl="1"/>
            <a:r>
              <a:rPr lang="en-US" altLang="zh-CN" dirty="0" smtClean="0"/>
              <a:t>CRC</a:t>
            </a:r>
            <a:r>
              <a:rPr lang="zh-CN" altLang="en-US" dirty="0" smtClean="0"/>
              <a:t>检验</a:t>
            </a:r>
            <a:r>
              <a:rPr lang="zh-CN" altLang="en-US" dirty="0" smtClean="0">
                <a:solidFill>
                  <a:srgbClr val="FF0000"/>
                </a:solidFill>
              </a:rPr>
              <a:t>不能确定错误发生的原因</a:t>
            </a:r>
            <a:r>
              <a:rPr lang="zh-CN" altLang="en-US" dirty="0" smtClean="0"/>
              <a:t>，只能判断数据帧是否正确。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72487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循环冗余校验码（</a:t>
            </a:r>
            <a:r>
              <a:rPr lang="en-US" altLang="zh-CN" dirty="0" smtClean="0"/>
              <a:t>CRC</a:t>
            </a:r>
            <a:r>
              <a:rPr lang="zh-CN" altLang="en-US" dirty="0" smtClean="0"/>
              <a:t>）的基本原理是：</a:t>
            </a:r>
            <a:endParaRPr lang="en-US" altLang="zh-CN" dirty="0" smtClean="0"/>
          </a:p>
          <a:p>
            <a:pPr lvl="1"/>
            <a:r>
              <a:rPr lang="zh-CN" altLang="en-US" dirty="0" smtClean="0"/>
              <a:t>在</a:t>
            </a:r>
            <a:r>
              <a:rPr lang="en-US" altLang="zh-CN" dirty="0" smtClean="0"/>
              <a:t>K</a:t>
            </a:r>
            <a:r>
              <a:rPr lang="zh-CN" altLang="en-US" dirty="0" smtClean="0"/>
              <a:t>位信息码后再拼接</a:t>
            </a:r>
            <a:r>
              <a:rPr lang="en-US" altLang="zh-CN" dirty="0" smtClean="0"/>
              <a:t>R</a:t>
            </a:r>
            <a:r>
              <a:rPr lang="zh-CN" altLang="en-US" dirty="0" smtClean="0"/>
              <a:t>位的校验码，整个编码长度为</a:t>
            </a:r>
            <a:r>
              <a:rPr lang="en-US" altLang="zh-CN" dirty="0" smtClean="0"/>
              <a:t>N</a:t>
            </a:r>
            <a:r>
              <a:rPr lang="zh-CN" altLang="en-US" dirty="0" smtClean="0"/>
              <a:t>位，因此，这种编码也叫（</a:t>
            </a:r>
            <a:r>
              <a:rPr lang="en-US" altLang="zh-CN" dirty="0" smtClean="0"/>
              <a:t>N</a:t>
            </a:r>
            <a:r>
              <a:rPr lang="zh-CN" altLang="en-US" dirty="0" smtClean="0"/>
              <a:t>，</a:t>
            </a:r>
            <a:r>
              <a:rPr lang="en-US" altLang="zh-CN" dirty="0" smtClean="0"/>
              <a:t>K</a:t>
            </a:r>
            <a:r>
              <a:rPr lang="zh-CN" altLang="en-US" dirty="0" smtClean="0"/>
              <a:t>）码。对于一个给定的（</a:t>
            </a:r>
            <a:r>
              <a:rPr lang="en-US" altLang="zh-CN" dirty="0" smtClean="0"/>
              <a:t>N</a:t>
            </a:r>
            <a:r>
              <a:rPr lang="zh-CN" altLang="en-US" dirty="0" smtClean="0"/>
              <a:t>，</a:t>
            </a:r>
            <a:r>
              <a:rPr lang="en-US" altLang="zh-CN" dirty="0" smtClean="0"/>
              <a:t>K</a:t>
            </a:r>
            <a:r>
              <a:rPr lang="zh-CN" altLang="en-US" dirty="0" smtClean="0"/>
              <a:t>）码，可以证明存在一个最高次幂为</a:t>
            </a:r>
            <a:r>
              <a:rPr lang="en-US" altLang="zh-CN" dirty="0" smtClean="0"/>
              <a:t>N-K=R</a:t>
            </a:r>
            <a:r>
              <a:rPr lang="zh-CN" altLang="en-US" dirty="0" smtClean="0"/>
              <a:t>的多项式</a:t>
            </a:r>
            <a:r>
              <a:rPr lang="en-US" altLang="zh-CN" dirty="0" smtClean="0"/>
              <a:t>G(x)</a:t>
            </a:r>
            <a:r>
              <a:rPr lang="zh-CN" altLang="en-US" dirty="0" smtClean="0"/>
              <a:t>。</a:t>
            </a:r>
            <a:endParaRPr lang="en-US" altLang="zh-CN" dirty="0" smtClean="0"/>
          </a:p>
          <a:p>
            <a:pPr lvl="1"/>
            <a:r>
              <a:rPr lang="zh-CN" altLang="en-US" dirty="0" smtClean="0"/>
              <a:t>根据</a:t>
            </a:r>
            <a:r>
              <a:rPr lang="en-US" altLang="zh-CN" dirty="0" smtClean="0"/>
              <a:t>G(x)</a:t>
            </a:r>
            <a:r>
              <a:rPr lang="zh-CN" altLang="en-US" dirty="0" smtClean="0"/>
              <a:t>可以生成</a:t>
            </a:r>
            <a:r>
              <a:rPr lang="en-US" altLang="zh-CN" dirty="0" smtClean="0"/>
              <a:t>K</a:t>
            </a:r>
            <a:r>
              <a:rPr lang="zh-CN" altLang="en-US" dirty="0" smtClean="0"/>
              <a:t>位信息的校验码，而</a:t>
            </a:r>
            <a:r>
              <a:rPr lang="en-US" altLang="zh-CN" dirty="0" smtClean="0"/>
              <a:t>G(x)</a:t>
            </a:r>
            <a:r>
              <a:rPr lang="zh-CN" altLang="en-US" dirty="0" smtClean="0"/>
              <a:t>叫做这个</a:t>
            </a:r>
            <a:r>
              <a:rPr lang="en-US" altLang="zh-CN" dirty="0" smtClean="0"/>
              <a:t>CRC</a:t>
            </a:r>
            <a:r>
              <a:rPr lang="zh-CN" altLang="en-US" dirty="0" smtClean="0"/>
              <a:t>码的生成多项式。</a:t>
            </a:r>
            <a:endParaRPr lang="en-US" altLang="zh-CN" dirty="0" smtClean="0"/>
          </a:p>
          <a:p>
            <a:pPr lvl="1"/>
            <a:r>
              <a:rPr lang="zh-CN" altLang="en-US" dirty="0" smtClean="0"/>
              <a:t>假设要发送的信息用多项式</a:t>
            </a:r>
            <a:r>
              <a:rPr lang="en-US" altLang="zh-CN" dirty="0" smtClean="0"/>
              <a:t>C(X)</a:t>
            </a:r>
            <a:r>
              <a:rPr lang="zh-CN" altLang="en-US" dirty="0" smtClean="0"/>
              <a:t>表示，将</a:t>
            </a:r>
            <a:r>
              <a:rPr lang="en-US" altLang="zh-CN" dirty="0" smtClean="0"/>
              <a:t>C(x)</a:t>
            </a:r>
            <a:r>
              <a:rPr lang="zh-CN" altLang="en-US" dirty="0" smtClean="0"/>
              <a:t>左移</a:t>
            </a:r>
            <a:r>
              <a:rPr lang="en-US" altLang="zh-CN" dirty="0" smtClean="0"/>
              <a:t>R</a:t>
            </a:r>
            <a:r>
              <a:rPr lang="zh-CN" altLang="en-US" dirty="0" smtClean="0"/>
              <a:t>位（可表示成</a:t>
            </a:r>
            <a:r>
              <a:rPr lang="en-US" altLang="zh-CN" dirty="0" smtClean="0"/>
              <a:t>C(x)*2R</a:t>
            </a:r>
            <a:r>
              <a:rPr lang="zh-CN" altLang="en-US" dirty="0" smtClean="0"/>
              <a:t>），这样</a:t>
            </a:r>
            <a:r>
              <a:rPr lang="en-US" altLang="zh-CN" dirty="0" smtClean="0"/>
              <a:t>C(x)</a:t>
            </a:r>
            <a:r>
              <a:rPr lang="zh-CN" altLang="en-US" dirty="0" smtClean="0"/>
              <a:t>的右边就会空出</a:t>
            </a:r>
            <a:r>
              <a:rPr lang="en-US" altLang="zh-CN" dirty="0" smtClean="0"/>
              <a:t>R</a:t>
            </a:r>
            <a:r>
              <a:rPr lang="zh-CN" altLang="en-US" dirty="0" smtClean="0"/>
              <a:t>位，这就是校验码的位置。用 </a:t>
            </a:r>
            <a:r>
              <a:rPr lang="en-US" altLang="zh-CN" dirty="0" smtClean="0"/>
              <a:t>C(x)*2R </a:t>
            </a:r>
            <a:r>
              <a:rPr lang="zh-CN" altLang="en-US" dirty="0" smtClean="0"/>
              <a:t>除以生成多项式</a:t>
            </a:r>
            <a:r>
              <a:rPr lang="en-US" altLang="zh-CN" dirty="0" smtClean="0"/>
              <a:t>G(x)</a:t>
            </a:r>
            <a:r>
              <a:rPr lang="zh-CN" altLang="en-US" dirty="0" smtClean="0"/>
              <a:t>得到的余数就是校验码。</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79770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6" name="矩形 5"/>
          <p:cNvSpPr/>
          <p:nvPr/>
        </p:nvSpPr>
        <p:spPr>
          <a:xfrm>
            <a:off x="1331640" y="2641476"/>
            <a:ext cx="6552728" cy="646331"/>
          </a:xfrm>
          <a:prstGeom prst="rect">
            <a:avLst/>
          </a:prstGeom>
        </p:spPr>
        <p:txBody>
          <a:bodyPr wrap="square">
            <a:spAutoFit/>
          </a:bodyPr>
          <a:lstStyle/>
          <a:p>
            <a:r>
              <a:rPr lang="zh-CN" altLang="en-US" dirty="0" smtClean="0">
                <a:latin typeface="+mj-ea"/>
                <a:ea typeface="+mj-ea"/>
              </a:rPr>
              <a:t>关于</a:t>
            </a:r>
            <a:r>
              <a:rPr lang="en-US" altLang="zh-CN" dirty="0" smtClean="0">
                <a:latin typeface="+mj-ea"/>
                <a:ea typeface="+mj-ea"/>
              </a:rPr>
              <a:t>CRC</a:t>
            </a:r>
            <a:r>
              <a:rPr lang="zh-CN" altLang="en-US" dirty="0" smtClean="0">
                <a:latin typeface="+mj-ea"/>
                <a:ea typeface="+mj-ea"/>
              </a:rPr>
              <a:t>的学习，请通过查阅资料，了解详细的计算方法。</a:t>
            </a:r>
            <a:endParaRPr lang="en-US" altLang="zh-CN" dirty="0" smtClean="0">
              <a:latin typeface="+mj-ea"/>
              <a:ea typeface="+mj-ea"/>
            </a:endParaRPr>
          </a:p>
          <a:p>
            <a:r>
              <a:rPr lang="en-US" altLang="zh-CN" dirty="0" smtClean="0">
                <a:latin typeface="+mj-ea"/>
                <a:ea typeface="+mj-ea"/>
              </a:rPr>
              <a:t>http</a:t>
            </a:r>
            <a:r>
              <a:rPr lang="en-US" altLang="zh-CN" dirty="0">
                <a:latin typeface="+mj-ea"/>
                <a:ea typeface="+mj-ea"/>
              </a:rPr>
              <a:t>://www.repairfaq.org/filipg/LINK/F_crc_v31.html</a:t>
            </a:r>
            <a:endParaRPr lang="zh-CN" altLang="en-US" dirty="0">
              <a:latin typeface="+mj-ea"/>
              <a:ea typeface="+mj-ea"/>
            </a:endParaRPr>
          </a:p>
        </p:txBody>
      </p:sp>
    </p:spTree>
    <p:extLst>
      <p:ext uri="{BB962C8B-B14F-4D97-AF65-F5344CB8AC3E}">
        <p14:creationId xmlns:p14="http://schemas.microsoft.com/office/powerpoint/2010/main" val="4161977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solidFill>
                  <a:srgbClr val="FF0000"/>
                </a:solidFill>
              </a:rPr>
              <a:t>点对点协议 </a:t>
            </a:r>
            <a:r>
              <a:rPr lang="en-US" altLang="zh-CN" dirty="0">
                <a:solidFill>
                  <a:srgbClr val="FF0000"/>
                </a:solidFill>
              </a:rPr>
              <a:t>PPP (Point-to-Point Protocol</a:t>
            </a:r>
            <a:r>
              <a:rPr lang="en-US" altLang="zh-CN" dirty="0" smtClean="0">
                <a:solidFill>
                  <a:srgbClr val="FF0000"/>
                </a:solidFill>
              </a:rPr>
              <a:t>)</a:t>
            </a:r>
            <a:r>
              <a:rPr lang="zh-CN" altLang="en-US" dirty="0" smtClean="0">
                <a:solidFill>
                  <a:srgbClr val="FF0000"/>
                </a:solidFill>
              </a:rPr>
              <a:t>：</a:t>
            </a:r>
            <a:r>
              <a:rPr lang="zh-CN" altLang="en-US" dirty="0" smtClean="0"/>
              <a:t>点对点链路上，使用最为广泛的数据链路层协议。</a:t>
            </a:r>
            <a:endParaRPr lang="en-US" altLang="zh-CN" dirty="0" smtClean="0"/>
          </a:p>
          <a:p>
            <a:r>
              <a:rPr lang="en-US" altLang="zh-CN" dirty="0" smtClean="0"/>
              <a:t>PPP</a:t>
            </a:r>
            <a:r>
              <a:rPr lang="zh-CN" altLang="en-US" dirty="0" smtClean="0"/>
              <a:t>协议是</a:t>
            </a:r>
            <a:r>
              <a:rPr lang="en-US" altLang="zh-CN" dirty="0" smtClean="0"/>
              <a:t>IETF</a:t>
            </a:r>
            <a:r>
              <a:rPr lang="zh-CN" altLang="en-US" dirty="0" smtClean="0"/>
              <a:t>在</a:t>
            </a:r>
            <a:r>
              <a:rPr lang="en-US" altLang="zh-CN" dirty="0" smtClean="0"/>
              <a:t>1992</a:t>
            </a:r>
            <a:r>
              <a:rPr lang="zh-CN" altLang="en-US" dirty="0" smtClean="0"/>
              <a:t>年制定，经过</a:t>
            </a:r>
            <a:r>
              <a:rPr lang="en-US" altLang="zh-CN" dirty="0" smtClean="0"/>
              <a:t>1993</a:t>
            </a:r>
            <a:r>
              <a:rPr lang="zh-CN" altLang="en-US" dirty="0" smtClean="0"/>
              <a:t>年和</a:t>
            </a:r>
            <a:r>
              <a:rPr lang="en-US" altLang="zh-CN" dirty="0" smtClean="0"/>
              <a:t>1994</a:t>
            </a:r>
            <a:r>
              <a:rPr lang="zh-CN" altLang="en-US" dirty="0" smtClean="0"/>
              <a:t>年的修订，于</a:t>
            </a:r>
            <a:r>
              <a:rPr lang="en-US" altLang="zh-CN" dirty="0" smtClean="0"/>
              <a:t>1994</a:t>
            </a:r>
            <a:r>
              <a:rPr lang="zh-CN" altLang="en-US" dirty="0" smtClean="0"/>
              <a:t>年成为因特网的正式标准</a:t>
            </a:r>
            <a:r>
              <a:rPr lang="en-US" altLang="zh-CN" dirty="0" smtClean="0"/>
              <a:t>【RFC 1661】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zh-CN" altLang="en-US" dirty="0"/>
          </a:p>
        </p:txBody>
      </p:sp>
    </p:spTree>
    <p:extLst>
      <p:ext uri="{BB962C8B-B14F-4D97-AF65-F5344CB8AC3E}">
        <p14:creationId xmlns:p14="http://schemas.microsoft.com/office/powerpoint/2010/main" val="4269035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什么情况下使用点对点</a:t>
            </a:r>
            <a:r>
              <a:rPr lang="zh-CN" altLang="en-US" dirty="0">
                <a:solidFill>
                  <a:srgbClr val="FF0000"/>
                </a:solidFill>
              </a:rPr>
              <a:t>协议 </a:t>
            </a:r>
            <a:r>
              <a:rPr lang="en-US" altLang="zh-CN" dirty="0" smtClean="0">
                <a:solidFill>
                  <a:srgbClr val="FF0000"/>
                </a:solidFill>
              </a:rPr>
              <a:t>PPP</a:t>
            </a:r>
            <a:r>
              <a:rPr lang="zh-CN" altLang="en-US" dirty="0" smtClean="0">
                <a:solidFill>
                  <a:srgbClr val="FF0000"/>
                </a:solidFill>
              </a:rPr>
              <a:t>？</a:t>
            </a:r>
            <a:endParaRPr lang="en-US" altLang="zh-CN" dirty="0" smtClean="0"/>
          </a:p>
          <a:p>
            <a:r>
              <a:rPr lang="zh-CN" altLang="en-US" dirty="0"/>
              <a:t>用户使用拨号电话线接入因特网时，一般都是使用 </a:t>
            </a:r>
            <a:r>
              <a:rPr lang="en-US" altLang="zh-CN" dirty="0"/>
              <a:t>PPP </a:t>
            </a:r>
            <a:r>
              <a:rPr lang="zh-CN" altLang="en-US" dirty="0"/>
              <a:t>协议</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pic>
        <p:nvPicPr>
          <p:cNvPr id="1026" name="Picture 2" descr="http://technet.microsoft.com/zh-tw/library/Cc768084.vt1cq_big%28l=en-us%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713484"/>
            <a:ext cx="62293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30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简单</a:t>
            </a:r>
            <a:r>
              <a:rPr lang="zh-CN" altLang="en-US" dirty="0" smtClean="0"/>
              <a:t>：</a:t>
            </a:r>
            <a:r>
              <a:rPr lang="en-US" altLang="zh-CN" dirty="0" smtClean="0"/>
              <a:t>IETF</a:t>
            </a:r>
            <a:r>
              <a:rPr lang="zh-CN" altLang="en-US" dirty="0" smtClean="0"/>
              <a:t>在设计因特网体系结构时把其中最复杂的部分放在</a:t>
            </a:r>
            <a:r>
              <a:rPr lang="en-US" altLang="zh-CN" dirty="0" smtClean="0"/>
              <a:t>TCP</a:t>
            </a:r>
            <a:r>
              <a:rPr lang="zh-CN" altLang="en-US" dirty="0" smtClean="0"/>
              <a:t>协议中，而网际协议</a:t>
            </a:r>
            <a:r>
              <a:rPr lang="en-US" altLang="zh-CN" dirty="0" smtClean="0"/>
              <a:t>IP</a:t>
            </a:r>
            <a:r>
              <a:rPr lang="zh-CN" altLang="en-US" dirty="0" smtClean="0"/>
              <a:t>则相对比较简单，它提供的是不可靠的数据报服务。数据链路层就应该设计的比网络层更加简单，因此数据链路层的帧，不需要纠错，不需要序号，也不需要进行流量控制。因此，“简单”是首要追求。对简单的追求还使得协议不易出错，不同厂商在协议的不同实现上提高了互操作性，促进了协议标准化工作过。</a:t>
            </a:r>
            <a:endParaRPr lang="en-US" altLang="zh-CN" dirty="0" smtClean="0"/>
          </a:p>
          <a:p>
            <a:pPr lvl="1"/>
            <a:r>
              <a:rPr lang="zh-CN" altLang="en-US" dirty="0">
                <a:solidFill>
                  <a:srgbClr val="FF0000"/>
                </a:solidFill>
              </a:rPr>
              <a:t>封装成</a:t>
            </a:r>
            <a:r>
              <a:rPr lang="zh-CN" altLang="en-US" dirty="0" smtClean="0">
                <a:solidFill>
                  <a:srgbClr val="FF0000"/>
                </a:solidFill>
              </a:rPr>
              <a:t>帧</a:t>
            </a:r>
            <a:r>
              <a:rPr lang="zh-CN" altLang="en-US" dirty="0" smtClean="0"/>
              <a:t>：</a:t>
            </a:r>
            <a:r>
              <a:rPr lang="en-US" altLang="zh-CN" dirty="0" smtClean="0"/>
              <a:t>PPP</a:t>
            </a:r>
            <a:r>
              <a:rPr lang="zh-CN" altLang="en-US" dirty="0" smtClean="0"/>
              <a:t>协议规定特殊的字符作为帧定界符，便于在比特流中方便的确定帧的开始和结束位置。</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3264841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a:solidFill>
                  <a:srgbClr val="FF0000"/>
                </a:solidFill>
              </a:rPr>
              <a:t>透明性</a:t>
            </a:r>
            <a:r>
              <a:rPr lang="zh-CN" altLang="en-US" dirty="0" smtClean="0"/>
              <a:t>：</a:t>
            </a:r>
            <a:r>
              <a:rPr lang="en-US" altLang="zh-CN" dirty="0" smtClean="0"/>
              <a:t>PPP</a:t>
            </a:r>
            <a:r>
              <a:rPr lang="zh-CN" altLang="en-US" dirty="0" smtClean="0"/>
              <a:t>协议要保证数据传输的透明性，也就是转义符。</a:t>
            </a:r>
            <a:endParaRPr lang="en-US" altLang="zh-CN" dirty="0" smtClean="0"/>
          </a:p>
          <a:p>
            <a:pPr lvl="1"/>
            <a:r>
              <a:rPr lang="zh-CN" altLang="en-US" dirty="0" smtClean="0">
                <a:solidFill>
                  <a:srgbClr val="FF0000"/>
                </a:solidFill>
              </a:rPr>
              <a:t>多种网络层协议</a:t>
            </a:r>
            <a:r>
              <a:rPr lang="zh-CN" altLang="en-US" dirty="0" smtClean="0"/>
              <a:t>：</a:t>
            </a:r>
            <a:r>
              <a:rPr lang="en-US" altLang="zh-CN" dirty="0" smtClean="0"/>
              <a:t>PPP</a:t>
            </a:r>
            <a:r>
              <a:rPr lang="zh-CN" altLang="en-US" dirty="0" smtClean="0"/>
              <a:t>协议必须能够在同一条物理链路上同时支持多种网络层协议的运行。</a:t>
            </a:r>
            <a:endParaRPr lang="en-US" altLang="zh-CN" dirty="0" smtClean="0"/>
          </a:p>
          <a:p>
            <a:pPr lvl="1"/>
            <a:r>
              <a:rPr lang="zh-CN" altLang="en-US" dirty="0" smtClean="0">
                <a:solidFill>
                  <a:srgbClr val="FF0000"/>
                </a:solidFill>
              </a:rPr>
              <a:t>多种类型链路</a:t>
            </a:r>
            <a:r>
              <a:rPr lang="zh-CN" altLang="en-US" dirty="0" smtClean="0"/>
              <a:t>：</a:t>
            </a:r>
            <a:r>
              <a:rPr lang="en-US" altLang="zh-CN" dirty="0" smtClean="0"/>
              <a:t>PPP</a:t>
            </a:r>
            <a:r>
              <a:rPr lang="zh-CN" altLang="en-US" dirty="0" smtClean="0"/>
              <a:t>协议必须能够在多种类型的链路上运行，要支持并行和串行通信、同步和异步通信、低速和高速通信、电或者光通信、交换和静态通信。</a:t>
            </a:r>
            <a:endParaRPr lang="en-US" altLang="zh-CN" dirty="0" smtClean="0"/>
          </a:p>
          <a:p>
            <a:pPr lvl="1"/>
            <a:r>
              <a:rPr lang="zh-CN" altLang="en-US" dirty="0" smtClean="0">
                <a:solidFill>
                  <a:srgbClr val="FF0000"/>
                </a:solidFill>
              </a:rPr>
              <a:t>差错检测</a:t>
            </a:r>
            <a:r>
              <a:rPr lang="zh-CN" altLang="en-US" dirty="0" smtClean="0"/>
              <a:t>：</a:t>
            </a:r>
            <a:r>
              <a:rPr lang="en-US" altLang="zh-CN" dirty="0" smtClean="0"/>
              <a:t>PPP</a:t>
            </a:r>
            <a:r>
              <a:rPr lang="zh-CN" altLang="en-US" dirty="0" smtClean="0"/>
              <a:t>协议要对接收的帧进行检测，对检测错误的帧立即丢弃。</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2252701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最大传送单元</a:t>
            </a:r>
            <a:r>
              <a:rPr lang="zh-CN" altLang="en-US" dirty="0" smtClean="0"/>
              <a:t>：</a:t>
            </a:r>
            <a:r>
              <a:rPr lang="en-US" altLang="zh-CN" dirty="0" smtClean="0"/>
              <a:t>PPP</a:t>
            </a:r>
            <a:r>
              <a:rPr lang="zh-CN" altLang="en-US" dirty="0" smtClean="0"/>
              <a:t>协议必须对每一种类型的点对点链路设置最大传送单元</a:t>
            </a:r>
            <a:r>
              <a:rPr lang="en-US" altLang="zh-CN" dirty="0" smtClean="0"/>
              <a:t>MTU</a:t>
            </a:r>
            <a:r>
              <a:rPr lang="zh-CN" altLang="en-US" dirty="0" smtClean="0"/>
              <a:t>的标准默认值。也就是定义数据帧的大小。</a:t>
            </a:r>
            <a:endParaRPr lang="en-US" altLang="zh-CN" dirty="0" smtClean="0"/>
          </a:p>
          <a:p>
            <a:pPr lvl="1"/>
            <a:r>
              <a:rPr lang="zh-CN" altLang="en-US" dirty="0" smtClean="0">
                <a:solidFill>
                  <a:srgbClr val="FF0000"/>
                </a:solidFill>
              </a:rPr>
              <a:t>网络层地址协商</a:t>
            </a:r>
            <a:r>
              <a:rPr lang="zh-CN" altLang="en-US" dirty="0" smtClean="0"/>
              <a:t>：</a:t>
            </a:r>
            <a:r>
              <a:rPr lang="en-US" altLang="zh-CN" dirty="0" smtClean="0"/>
              <a:t>PPP</a:t>
            </a:r>
            <a:r>
              <a:rPr lang="zh-CN" altLang="en-US" dirty="0" smtClean="0"/>
              <a:t>协议必须提供一种机制使通信的两个网络层的实体能够通过协商知道或能够配置彼此的网络层地址。</a:t>
            </a:r>
            <a:endParaRPr lang="en-US" altLang="zh-CN" dirty="0" smtClean="0"/>
          </a:p>
          <a:p>
            <a:pPr lvl="1"/>
            <a:r>
              <a:rPr lang="zh-CN" altLang="en-US" dirty="0" smtClean="0">
                <a:solidFill>
                  <a:srgbClr val="FF0000"/>
                </a:solidFill>
              </a:rPr>
              <a:t>数据压缩协商</a:t>
            </a:r>
            <a:r>
              <a:rPr lang="zh-CN" altLang="en-US" dirty="0" smtClean="0"/>
              <a:t>：</a:t>
            </a:r>
            <a:r>
              <a:rPr lang="en-US" altLang="zh-CN" dirty="0" smtClean="0"/>
              <a:t>PPP</a:t>
            </a:r>
            <a:r>
              <a:rPr lang="zh-CN" altLang="en-US" dirty="0" smtClean="0"/>
              <a:t>协议必须提供一种方法来协商使用数据压缩算法，以提高数据传输效率。</a:t>
            </a:r>
            <a:endParaRPr lang="en-US" altLang="zh-CN" dirty="0" smtClean="0"/>
          </a:p>
          <a:p>
            <a:pPr lvl="1"/>
            <a:r>
              <a:rPr lang="zh-CN" altLang="en-US" dirty="0">
                <a:solidFill>
                  <a:srgbClr val="FF0000"/>
                </a:solidFill>
              </a:rPr>
              <a:t>不</a:t>
            </a:r>
            <a:r>
              <a:rPr lang="zh-CN" altLang="en-US" dirty="0" smtClean="0">
                <a:solidFill>
                  <a:srgbClr val="FF0000"/>
                </a:solidFill>
              </a:rPr>
              <a:t>支持可靠传输</a:t>
            </a:r>
            <a:r>
              <a:rPr lang="zh-CN" altLang="en-US" dirty="0" smtClean="0"/>
              <a:t>：可靠传输由</a:t>
            </a:r>
            <a:r>
              <a:rPr lang="en-US" altLang="zh-CN" dirty="0" smtClean="0"/>
              <a:t>TCP</a:t>
            </a:r>
            <a:r>
              <a:rPr lang="zh-CN" altLang="en-US" dirty="0" smtClean="0"/>
              <a:t>协议负责，</a:t>
            </a:r>
            <a:r>
              <a:rPr lang="en-US" altLang="zh-CN" dirty="0" smtClean="0"/>
              <a:t>PPP</a:t>
            </a:r>
            <a:r>
              <a:rPr lang="zh-CN" altLang="en-US" dirty="0" smtClean="0"/>
              <a:t>协议不需要进行纠错、不需要设置序号来解决传输错误、不需要进行流量控制。</a:t>
            </a:r>
            <a:r>
              <a:rPr lang="en-US" altLang="zh-CN" dirty="0" smtClean="0"/>
              <a:t>PPP</a:t>
            </a:r>
            <a:r>
              <a:rPr lang="zh-CN" altLang="en-US" dirty="0" smtClean="0"/>
              <a:t>协议不支持多点线路，仅支持点对点链路通信，且只支持全双工通信。</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4175126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协议的组成三要素：</a:t>
            </a:r>
            <a:endParaRPr lang="en-US" altLang="zh-CN" dirty="0" smtClean="0"/>
          </a:p>
          <a:p>
            <a:pPr lvl="1"/>
            <a:r>
              <a:rPr lang="zh-CN" altLang="en-US" dirty="0" smtClean="0">
                <a:solidFill>
                  <a:srgbClr val="FF0000"/>
                </a:solidFill>
              </a:rPr>
              <a:t>封装方法</a:t>
            </a:r>
            <a:r>
              <a:rPr lang="zh-CN" altLang="en-US" dirty="0" smtClean="0"/>
              <a:t>：</a:t>
            </a:r>
            <a:r>
              <a:rPr lang="en-US" altLang="zh-CN" dirty="0" smtClean="0"/>
              <a:t>PPP</a:t>
            </a:r>
            <a:r>
              <a:rPr lang="zh-CN" altLang="en-US" dirty="0" smtClean="0"/>
              <a:t>协议要包含一个将</a:t>
            </a:r>
            <a:r>
              <a:rPr lang="en-US" altLang="zh-CN" dirty="0" smtClean="0"/>
              <a:t>IP</a:t>
            </a:r>
            <a:r>
              <a:rPr lang="zh-CN" altLang="en-US" dirty="0" smtClean="0"/>
              <a:t>数据报封装成串行链路的方法。既要支持异步链路，也要支持同步链路。</a:t>
            </a:r>
            <a:endParaRPr lang="en-US" altLang="zh-CN" dirty="0" smtClean="0"/>
          </a:p>
          <a:p>
            <a:pPr lvl="1"/>
            <a:r>
              <a:rPr lang="zh-CN" altLang="en-US" dirty="0" smtClean="0">
                <a:solidFill>
                  <a:srgbClr val="FF0000"/>
                </a:solidFill>
              </a:rPr>
              <a:t>链路控制协议（</a:t>
            </a:r>
            <a:r>
              <a:rPr lang="en-US" altLang="zh-CN" dirty="0" smtClean="0">
                <a:solidFill>
                  <a:srgbClr val="FF0000"/>
                </a:solidFill>
              </a:rPr>
              <a:t>LCP</a:t>
            </a:r>
            <a:r>
              <a:rPr lang="zh-CN" altLang="en-US" dirty="0" smtClean="0">
                <a:solidFill>
                  <a:srgbClr val="FF0000"/>
                </a:solidFill>
              </a:rPr>
              <a:t>，</a:t>
            </a:r>
            <a:r>
              <a:rPr lang="en-US" altLang="zh-CN" dirty="0" smtClean="0">
                <a:solidFill>
                  <a:srgbClr val="FF0000"/>
                </a:solidFill>
              </a:rPr>
              <a:t>Link Control Protocol</a:t>
            </a:r>
            <a:r>
              <a:rPr lang="zh-CN" altLang="en-US" dirty="0" smtClean="0">
                <a:solidFill>
                  <a:srgbClr val="FF0000"/>
                </a:solidFill>
              </a:rPr>
              <a:t>）</a:t>
            </a:r>
            <a:r>
              <a:rPr lang="zh-CN" altLang="en-US" dirty="0" smtClean="0"/>
              <a:t>：用来定义建立、配置和测试数据链路链接的协议。</a:t>
            </a:r>
            <a:endParaRPr lang="en-US" altLang="zh-CN" dirty="0" smtClean="0"/>
          </a:p>
          <a:p>
            <a:pPr lvl="1"/>
            <a:r>
              <a:rPr lang="zh-CN" altLang="en-US" dirty="0" smtClean="0">
                <a:solidFill>
                  <a:srgbClr val="FF0000"/>
                </a:solidFill>
              </a:rPr>
              <a:t>网络控制协议（</a:t>
            </a:r>
            <a:r>
              <a:rPr lang="en-US" altLang="zh-CN" dirty="0" smtClean="0">
                <a:solidFill>
                  <a:srgbClr val="FF0000"/>
                </a:solidFill>
              </a:rPr>
              <a:t>NCP</a:t>
            </a:r>
            <a:r>
              <a:rPr lang="zh-CN" altLang="en-US" dirty="0" smtClean="0">
                <a:solidFill>
                  <a:srgbClr val="FF0000"/>
                </a:solidFill>
              </a:rPr>
              <a:t>，</a:t>
            </a:r>
            <a:r>
              <a:rPr lang="en-US" altLang="zh-CN" dirty="0" smtClean="0">
                <a:solidFill>
                  <a:srgbClr val="FF0000"/>
                </a:solidFill>
              </a:rPr>
              <a:t>Network Control Protocol</a:t>
            </a:r>
            <a:r>
              <a:rPr lang="zh-CN" altLang="en-US" dirty="0" smtClean="0">
                <a:solidFill>
                  <a:srgbClr val="FF0000"/>
                </a:solidFill>
              </a:rPr>
              <a:t>）</a:t>
            </a:r>
            <a:r>
              <a:rPr lang="zh-CN" altLang="en-US" dirty="0" smtClean="0"/>
              <a:t>：</a:t>
            </a:r>
            <a:r>
              <a:rPr lang="en-US" altLang="zh-CN" dirty="0" smtClean="0"/>
              <a:t>PPP</a:t>
            </a:r>
            <a:r>
              <a:rPr lang="zh-CN" altLang="en-US" dirty="0" smtClean="0"/>
              <a:t>包含了一套</a:t>
            </a:r>
            <a:r>
              <a:rPr lang="en-US" altLang="zh-CN" dirty="0" smtClean="0"/>
              <a:t>NCP</a:t>
            </a:r>
            <a:r>
              <a:rPr lang="zh-CN" altLang="en-US" dirty="0" smtClean="0"/>
              <a:t>，每个</a:t>
            </a:r>
            <a:r>
              <a:rPr lang="en-US" altLang="zh-CN" dirty="0" smtClean="0"/>
              <a:t>NCP</a:t>
            </a:r>
            <a:r>
              <a:rPr lang="zh-CN" altLang="en-US" dirty="0" smtClean="0"/>
              <a:t>协议支持不同的网络层协议，例如</a:t>
            </a:r>
            <a:r>
              <a:rPr lang="en-US" altLang="zh-CN" dirty="0" smtClean="0"/>
              <a:t>IP</a:t>
            </a:r>
            <a:r>
              <a:rPr lang="zh-CN" altLang="en-US" dirty="0" smtClean="0"/>
              <a:t>、</a:t>
            </a:r>
            <a:r>
              <a:rPr lang="en-US" altLang="zh-CN" dirty="0" smtClean="0"/>
              <a:t>OSI</a:t>
            </a:r>
            <a:r>
              <a:rPr lang="zh-CN" altLang="en-US" dirty="0" smtClean="0"/>
              <a:t>的网络层、</a:t>
            </a:r>
            <a:r>
              <a:rPr lang="en-US" altLang="zh-CN" dirty="0" err="1" smtClean="0"/>
              <a:t>DECnet</a:t>
            </a:r>
            <a:r>
              <a:rPr lang="zh-CN" altLang="en-US" dirty="0" smtClean="0"/>
              <a:t>、</a:t>
            </a:r>
            <a:r>
              <a:rPr lang="en-US" altLang="zh-CN" dirty="0" smtClean="0"/>
              <a:t>AppleTalk</a:t>
            </a:r>
            <a:r>
              <a:rPr lang="zh-CN" altLang="en-US" dirty="0" smtClean="0"/>
              <a:t>等，实现向上兼容。</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en-US" altLang="zh-CN" dirty="0" smtClean="0"/>
          </a:p>
        </p:txBody>
      </p:sp>
    </p:spTree>
    <p:extLst>
      <p:ext uri="{BB962C8B-B14F-4D97-AF65-F5344CB8AC3E}">
        <p14:creationId xmlns:p14="http://schemas.microsoft.com/office/powerpoint/2010/main" val="332781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1200329"/>
          </a:xfrm>
          <a:prstGeom prst="rect">
            <a:avLst/>
          </a:prstGeom>
          <a:noFill/>
        </p:spPr>
        <p:txBody>
          <a:bodyPr wrap="square" rtlCol="0">
            <a:spAutoFit/>
          </a:bodyPr>
          <a:lstStyle/>
          <a:p>
            <a:r>
              <a:rPr lang="en-US" altLang="zh-CN" dirty="0" smtClean="0">
                <a:solidFill>
                  <a:srgbClr val="FF0000"/>
                </a:solidFill>
                <a:latin typeface="微软雅黑" panose="020B0503020204020204" pitchFamily="34" charset="-122"/>
                <a:ea typeface="微软雅黑" panose="020B0503020204020204" pitchFamily="34" charset="-122"/>
              </a:rPr>
              <a:t>F</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：标志字段，规定为</a:t>
            </a:r>
            <a:r>
              <a:rPr lang="en-US" altLang="zh-CN" dirty="0" smtClean="0">
                <a:latin typeface="微软雅黑" panose="020B0503020204020204" pitchFamily="34" charset="-122"/>
                <a:ea typeface="微软雅黑" panose="020B0503020204020204" pitchFamily="34" charset="-122"/>
              </a:rPr>
              <a:t>0x7E</a:t>
            </a:r>
            <a:r>
              <a:rPr lang="zh-CN" altLang="en-US" dirty="0" smtClean="0">
                <a:latin typeface="微软雅黑" panose="020B0503020204020204" pitchFamily="34" charset="-122"/>
                <a:ea typeface="微软雅黑" panose="020B0503020204020204" pitchFamily="34" charset="-122"/>
              </a:rPr>
              <a:t>（十六进制下的</a:t>
            </a:r>
            <a:r>
              <a:rPr lang="en-US" altLang="zh-CN" dirty="0" smtClean="0">
                <a:latin typeface="微软雅黑" panose="020B0503020204020204" pitchFamily="34" charset="-122"/>
                <a:ea typeface="微软雅黑" panose="020B0503020204020204" pitchFamily="34" charset="-122"/>
              </a:rPr>
              <a:t>7E</a:t>
            </a:r>
            <a:r>
              <a:rPr lang="zh-CN" altLang="en-US" dirty="0" smtClean="0">
                <a:latin typeface="微软雅黑" panose="020B0503020204020204" pitchFamily="34" charset="-122"/>
                <a:ea typeface="微软雅黑" panose="020B0503020204020204" pitchFamily="34" charset="-122"/>
              </a:rPr>
              <a:t>），二进制表示为</a:t>
            </a:r>
            <a:r>
              <a:rPr lang="en-US" altLang="zh-CN" dirty="0" smtClean="0">
                <a:latin typeface="微软雅黑" panose="020B0503020204020204" pitchFamily="34" charset="-122"/>
                <a:ea typeface="微软雅黑" panose="020B0503020204020204" pitchFamily="34" charset="-122"/>
              </a:rPr>
              <a:t>01111110</a:t>
            </a:r>
            <a:r>
              <a:rPr lang="zh-CN" altLang="en-US" dirty="0" smtClean="0">
                <a:latin typeface="微软雅黑" panose="020B0503020204020204" pitchFamily="34" charset="-122"/>
                <a:ea typeface="微软雅黑" panose="020B0503020204020204" pitchFamily="34" charset="-122"/>
              </a:rPr>
              <a:t>，表示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数据帧的开始和结束。</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A</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0xFF</a:t>
            </a:r>
            <a:r>
              <a:rPr lang="zh-CN" altLang="en-US" dirty="0" smtClean="0">
                <a:latin typeface="微软雅黑" panose="020B0503020204020204" pitchFamily="34" charset="-122"/>
                <a:ea typeface="微软雅黑" panose="020B0503020204020204" pitchFamily="34" charset="-122"/>
              </a:rPr>
              <a:t>，没有任何意义，预留使用。</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C</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0x03</a:t>
            </a:r>
            <a:r>
              <a:rPr lang="zh-CN" altLang="en-US" dirty="0" smtClean="0">
                <a:latin typeface="微软雅黑" panose="020B0503020204020204" pitchFamily="34" charset="-122"/>
                <a:ea typeface="微软雅黑" panose="020B0503020204020204" pitchFamily="34" charset="-122"/>
              </a:rPr>
              <a:t>，没有任何意义，预留使用。</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104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数据链路层属于计算机网络的低层。</a:t>
            </a:r>
            <a:endParaRPr lang="en-US" altLang="zh-CN" dirty="0" smtClean="0"/>
          </a:p>
          <a:p>
            <a:r>
              <a:rPr lang="zh-CN" altLang="en-US" dirty="0" smtClean="0"/>
              <a:t>数据链路层使用的信道主要有两种类型：</a:t>
            </a:r>
            <a:endParaRPr lang="en-US" altLang="zh-CN" dirty="0" smtClean="0"/>
          </a:p>
          <a:p>
            <a:pPr lvl="1"/>
            <a:r>
              <a:rPr lang="zh-CN" altLang="en-US" dirty="0" smtClean="0"/>
              <a:t>点对点信道：一对一通信方式</a:t>
            </a:r>
            <a:endParaRPr lang="en-US" altLang="zh-CN" dirty="0" smtClean="0"/>
          </a:p>
          <a:p>
            <a:pPr lvl="1"/>
            <a:r>
              <a:rPr lang="zh-CN" altLang="en-US" dirty="0" smtClean="0"/>
              <a:t>广播信道：一对多通信方式</a:t>
            </a:r>
            <a:endParaRPr lang="en-US" altLang="zh-CN" dirty="0" smtClean="0"/>
          </a:p>
          <a:p>
            <a:endParaRPr lang="en-US" altLang="zh-CN" dirty="0"/>
          </a:p>
          <a:p>
            <a:r>
              <a:rPr lang="zh-CN" altLang="en-US" dirty="0" smtClean="0"/>
              <a:t>由于局域网内通常不包括路由选择和分组转发，因此局域网的内容也在本章进行讨论。</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923330"/>
          </a:xfrm>
          <a:prstGeom prst="rect">
            <a:avLst/>
          </a:prstGeom>
          <a:noFill/>
        </p:spPr>
        <p:txBody>
          <a:bodyPr wrap="square" rtlCol="0">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协议字段</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0x0021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数据报</a:t>
            </a:r>
            <a:r>
              <a:rPr lang="zh-CN" altLang="en-US" dirty="0">
                <a:latin typeface="微软雅黑" panose="020B0503020204020204" pitchFamily="34" charset="-122"/>
                <a:ea typeface="微软雅黑" panose="020B0503020204020204" pitchFamily="34" charset="-122"/>
              </a:rPr>
              <a:t>。</a:t>
            </a:r>
          </a:p>
          <a:p>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0xC021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链路控制</a:t>
            </a:r>
            <a:r>
              <a:rPr lang="zh-CN" altLang="en-US" dirty="0">
                <a:latin typeface="微软雅黑" panose="020B0503020204020204" pitchFamily="34" charset="-122"/>
                <a:ea typeface="微软雅黑" panose="020B0503020204020204" pitchFamily="34" charset="-122"/>
              </a:rPr>
              <a:t>数据。</a:t>
            </a:r>
          </a:p>
          <a:p>
            <a:r>
              <a:rPr lang="en-US" altLang="zh-CN" dirty="0" smtClean="0">
                <a:latin typeface="微软雅黑" panose="020B0503020204020204" pitchFamily="34" charset="-122"/>
                <a:ea typeface="微软雅黑" panose="020B0503020204020204" pitchFamily="34" charset="-122"/>
              </a:rPr>
              <a:t>	   0x8021</a:t>
            </a:r>
            <a:r>
              <a:rPr lang="zh-CN" altLang="en-US" dirty="0" smtClean="0">
                <a:latin typeface="微软雅黑" panose="020B0503020204020204" pitchFamily="34" charset="-122"/>
                <a:ea typeface="微软雅黑" panose="020B0503020204020204" pitchFamily="34" charset="-122"/>
              </a:rPr>
              <a:t>：信息字段为网络</a:t>
            </a:r>
            <a:r>
              <a:rPr lang="zh-CN" altLang="en-US" dirty="0">
                <a:latin typeface="微软雅黑" panose="020B0503020204020204" pitchFamily="34" charset="-122"/>
                <a:ea typeface="微软雅黑" panose="020B0503020204020204" pitchFamily="34" charset="-122"/>
              </a:rPr>
              <a:t>控制数据。 </a:t>
            </a:r>
          </a:p>
        </p:txBody>
      </p:sp>
    </p:spTree>
    <p:extLst>
      <p:ext uri="{BB962C8B-B14F-4D97-AF65-F5344CB8AC3E}">
        <p14:creationId xmlns:p14="http://schemas.microsoft.com/office/powerpoint/2010/main" val="132228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5" name="文本占位符 4"/>
          <p:cNvSpPr>
            <a:spLocks noGrp="1"/>
          </p:cNvSpPr>
          <p:nvPr>
            <p:ph type="body" idx="1"/>
          </p:nvPr>
        </p:nvSpPr>
        <p:spPr/>
        <p:txBody>
          <a:bodyPr/>
          <a:lstStyle/>
          <a:p>
            <a:r>
              <a:rPr lang="zh-CN" altLang="en-US" dirty="0" smtClean="0"/>
              <a:t>异步传输：字节填充</a:t>
            </a:r>
            <a:endParaRPr lang="en-US" altLang="zh-CN" dirty="0" smtClean="0"/>
          </a:p>
        </p:txBody>
      </p:sp>
      <p:sp>
        <p:nvSpPr>
          <p:cNvPr id="46" name="内容占位符 45"/>
          <p:cNvSpPr>
            <a:spLocks noGrp="1"/>
          </p:cNvSpPr>
          <p:nvPr>
            <p:ph sz="half" idx="2"/>
          </p:nvPr>
        </p:nvSpPr>
        <p:spPr/>
        <p:txBody>
          <a:bodyPr/>
          <a:lstStyle/>
          <a:p>
            <a:r>
              <a:rPr lang="zh-CN" altLang="en-US" dirty="0"/>
              <a:t>对</a:t>
            </a:r>
            <a:r>
              <a:rPr lang="zh-CN" altLang="en-US" dirty="0" smtClean="0"/>
              <a:t>信息字段内出现标志字段的组合时，使用转义字符进行字节填充。</a:t>
            </a:r>
            <a:endParaRPr lang="en-US" altLang="zh-CN" dirty="0" smtClean="0"/>
          </a:p>
          <a:p>
            <a:r>
              <a:rPr lang="en-US" altLang="zh-CN" dirty="0" smtClean="0"/>
              <a:t>(0x7E) -&gt; (0x7D,0x5E)</a:t>
            </a:r>
          </a:p>
          <a:p>
            <a:r>
              <a:rPr lang="en-US" altLang="zh-CN" dirty="0" smtClean="0"/>
              <a:t>(0x7D) -&gt; (0x7D,0x5D)</a:t>
            </a:r>
          </a:p>
          <a:p>
            <a:r>
              <a:rPr lang="en-US" altLang="zh-CN" dirty="0" smtClean="0"/>
              <a:t>ASCII</a:t>
            </a:r>
            <a:r>
              <a:rPr lang="zh-CN" altLang="en-US" dirty="0" smtClean="0"/>
              <a:t>码的控制字符，即</a:t>
            </a:r>
            <a:r>
              <a:rPr lang="en-US" altLang="zh-CN" dirty="0" smtClean="0"/>
              <a:t>&lt;(0x03)</a:t>
            </a:r>
            <a:r>
              <a:rPr lang="zh-CN" altLang="en-US" dirty="0" smtClean="0"/>
              <a:t>在字符前增加</a:t>
            </a:r>
            <a:r>
              <a:rPr lang="en-US" altLang="zh-CN" dirty="0" smtClean="0"/>
              <a:t>0x7D</a:t>
            </a:r>
            <a:r>
              <a:rPr lang="zh-CN" altLang="en-US" dirty="0" smtClean="0"/>
              <a:t>，并对该字符的编码加以改变。</a:t>
            </a:r>
            <a:endParaRPr lang="zh-CN" altLang="en-US" dirty="0"/>
          </a:p>
        </p:txBody>
      </p:sp>
      <p:sp>
        <p:nvSpPr>
          <p:cNvPr id="47" name="文本占位符 46"/>
          <p:cNvSpPr>
            <a:spLocks noGrp="1"/>
          </p:cNvSpPr>
          <p:nvPr>
            <p:ph type="body" sz="quarter" idx="3"/>
          </p:nvPr>
        </p:nvSpPr>
        <p:spPr/>
        <p:txBody>
          <a:bodyPr/>
          <a:lstStyle/>
          <a:p>
            <a:r>
              <a:rPr lang="zh-CN" altLang="en-US" dirty="0" smtClean="0"/>
              <a:t>同步传输：零比特填充</a:t>
            </a:r>
            <a:endParaRPr lang="zh-CN" altLang="en-US" dirty="0"/>
          </a:p>
        </p:txBody>
      </p:sp>
      <p:sp>
        <p:nvSpPr>
          <p:cNvPr id="48" name="内容占位符 47"/>
          <p:cNvSpPr>
            <a:spLocks noGrp="1"/>
          </p:cNvSpPr>
          <p:nvPr>
            <p:ph sz="quarter" idx="4"/>
          </p:nvPr>
        </p:nvSpPr>
        <p:spPr/>
        <p:txBody>
          <a:bodyPr/>
          <a:lstStyle/>
          <a:p>
            <a:r>
              <a:rPr lang="zh-CN" altLang="en-US" dirty="0" smtClean="0"/>
              <a:t>同步传输通过硬件或者软件扫描整个信息字段。</a:t>
            </a:r>
            <a:endParaRPr lang="en-US" altLang="zh-CN" dirty="0" smtClean="0"/>
          </a:p>
          <a:p>
            <a:r>
              <a:rPr lang="zh-CN" altLang="en-US" dirty="0" smtClean="0"/>
              <a:t>对于五个连续的</a:t>
            </a:r>
            <a:r>
              <a:rPr lang="en-US" altLang="zh-CN" dirty="0" smtClean="0"/>
              <a:t>1</a:t>
            </a:r>
            <a:r>
              <a:rPr lang="zh-CN" altLang="en-US" dirty="0" smtClean="0"/>
              <a:t>，在后面填入一个</a:t>
            </a:r>
            <a:r>
              <a:rPr lang="en-US" altLang="zh-CN" dirty="0" smtClean="0"/>
              <a:t>0</a:t>
            </a:r>
            <a:r>
              <a:rPr lang="zh-CN" altLang="en-US" dirty="0" smtClean="0"/>
              <a:t>，避免六个连续的</a:t>
            </a:r>
            <a:r>
              <a:rPr lang="en-US" altLang="zh-CN" dirty="0" smtClean="0"/>
              <a:t>1</a:t>
            </a:r>
            <a:r>
              <a:rPr lang="zh-CN" altLang="en-US" dirty="0" smtClean="0"/>
              <a:t>的出现。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Tree>
    <p:extLst>
      <p:ext uri="{BB962C8B-B14F-4D97-AF65-F5344CB8AC3E}">
        <p14:creationId xmlns:p14="http://schemas.microsoft.com/office/powerpoint/2010/main" val="363343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
        <p:nvSpPr>
          <p:cNvPr id="13" name="AutoShape 20"/>
          <p:cNvSpPr>
            <a:spLocks noChangeArrowheads="1"/>
          </p:cNvSpPr>
          <p:nvPr/>
        </p:nvSpPr>
        <p:spPr bwMode="auto">
          <a:xfrm>
            <a:off x="4783569" y="3801438"/>
            <a:ext cx="1550392" cy="335989"/>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4" name="AutoShape 5"/>
          <p:cNvSpPr>
            <a:spLocks noChangeArrowheads="1"/>
          </p:cNvSpPr>
          <p:nvPr/>
        </p:nvSpPr>
        <p:spPr bwMode="auto">
          <a:xfrm>
            <a:off x="5803043" y="3832290"/>
            <a:ext cx="199229" cy="268288"/>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5" name="Rectangle 17"/>
          <p:cNvSpPr>
            <a:spLocks noChangeArrowheads="1"/>
          </p:cNvSpPr>
          <p:nvPr/>
        </p:nvSpPr>
        <p:spPr bwMode="auto">
          <a:xfrm>
            <a:off x="4223181" y="3800621"/>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16" name="AutoShape 19"/>
          <p:cNvSpPr>
            <a:spLocks noChangeArrowheads="1"/>
          </p:cNvSpPr>
          <p:nvPr/>
        </p:nvSpPr>
        <p:spPr bwMode="auto">
          <a:xfrm>
            <a:off x="4783569" y="2947305"/>
            <a:ext cx="1550392" cy="35446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7" name="AutoShape 6"/>
          <p:cNvSpPr>
            <a:spLocks noChangeArrowheads="1"/>
          </p:cNvSpPr>
          <p:nvPr/>
        </p:nvSpPr>
        <p:spPr bwMode="auto">
          <a:xfrm>
            <a:off x="4783569" y="1993405"/>
            <a:ext cx="1406376" cy="33599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8" name="Rectangle 8"/>
          <p:cNvSpPr>
            <a:spLocks noChangeArrowheads="1"/>
          </p:cNvSpPr>
          <p:nvPr/>
        </p:nvSpPr>
        <p:spPr bwMode="auto">
          <a:xfrm>
            <a:off x="4223182" y="1993405"/>
            <a:ext cx="304089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0 1 0 0 1 1 1 1 1 1 0 0 0 1 0 1 0</a:t>
            </a:r>
          </a:p>
        </p:txBody>
      </p:sp>
      <p:sp>
        <p:nvSpPr>
          <p:cNvPr id="19" name="AutoShape 4"/>
          <p:cNvSpPr>
            <a:spLocks noChangeArrowheads="1"/>
          </p:cNvSpPr>
          <p:nvPr/>
        </p:nvSpPr>
        <p:spPr bwMode="auto">
          <a:xfrm>
            <a:off x="5803043" y="2978237"/>
            <a:ext cx="199230" cy="299477"/>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0" name="Rectangle 16"/>
          <p:cNvSpPr>
            <a:spLocks noChangeArrowheads="1"/>
          </p:cNvSpPr>
          <p:nvPr/>
        </p:nvSpPr>
        <p:spPr bwMode="auto">
          <a:xfrm>
            <a:off x="4223182" y="2934343"/>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24" name="Rectangle 11"/>
          <p:cNvSpPr>
            <a:spLocks noChangeArrowheads="1"/>
          </p:cNvSpPr>
          <p:nvPr/>
        </p:nvSpPr>
        <p:spPr bwMode="auto">
          <a:xfrm>
            <a:off x="1619672" y="1993404"/>
            <a:ext cx="24750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会被误认为是标志字段 </a:t>
            </a:r>
            <a:r>
              <a:rPr kumimoji="1" lang="en-US" altLang="zh-CN" sz="1600" dirty="0">
                <a:ea typeface="黑体" pitchFamily="2" charset="-122"/>
              </a:rPr>
              <a:t>F </a:t>
            </a:r>
          </a:p>
        </p:txBody>
      </p:sp>
      <p:sp>
        <p:nvSpPr>
          <p:cNvPr id="25" name="AutoShape 12"/>
          <p:cNvSpPr>
            <a:spLocks noChangeArrowheads="1"/>
          </p:cNvSpPr>
          <p:nvPr/>
        </p:nvSpPr>
        <p:spPr bwMode="auto">
          <a:xfrm rot="16200000">
            <a:off x="5723235" y="3387491"/>
            <a:ext cx="327025" cy="155575"/>
          </a:xfrm>
          <a:prstGeom prst="rightArrow">
            <a:avLst>
              <a:gd name="adj1" fmla="val 50000"/>
              <a:gd name="adj2" fmla="val 105112"/>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6" name="Rectangle 13"/>
          <p:cNvSpPr>
            <a:spLocks noChangeArrowheads="1"/>
          </p:cNvSpPr>
          <p:nvPr/>
        </p:nvSpPr>
        <p:spPr bwMode="auto">
          <a:xfrm>
            <a:off x="2246446" y="2959980"/>
            <a:ext cx="184826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发送端填入 </a:t>
            </a:r>
            <a:r>
              <a:rPr kumimoji="1" lang="en-US" altLang="zh-CN" sz="1600" dirty="0">
                <a:ea typeface="黑体" pitchFamily="2" charset="-122"/>
              </a:rPr>
              <a:t>0 </a:t>
            </a:r>
            <a:r>
              <a:rPr kumimoji="1" lang="zh-CN" altLang="en-US" sz="1600" dirty="0">
                <a:ea typeface="黑体" pitchFamily="2" charset="-122"/>
              </a:rPr>
              <a:t>比特</a:t>
            </a:r>
          </a:p>
        </p:txBody>
      </p:sp>
      <p:sp>
        <p:nvSpPr>
          <p:cNvPr id="27" name="AutoShape 14"/>
          <p:cNvSpPr>
            <a:spLocks noChangeArrowheads="1"/>
          </p:cNvSpPr>
          <p:nvPr/>
        </p:nvSpPr>
        <p:spPr bwMode="auto">
          <a:xfrm rot="5400000" flipV="1">
            <a:off x="5704186" y="4241385"/>
            <a:ext cx="365125" cy="155575"/>
          </a:xfrm>
          <a:prstGeom prst="rightArrow">
            <a:avLst>
              <a:gd name="adj1" fmla="val 50000"/>
              <a:gd name="adj2" fmla="val 117358"/>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8" name="Rectangle 15"/>
          <p:cNvSpPr>
            <a:spLocks noChangeArrowheads="1"/>
          </p:cNvSpPr>
          <p:nvPr/>
        </p:nvSpPr>
        <p:spPr bwMode="auto">
          <a:xfrm>
            <a:off x="1630893" y="3798439"/>
            <a:ext cx="246381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接收端删除填入的 </a:t>
            </a:r>
            <a:r>
              <a:rPr kumimoji="1" lang="en-US" altLang="zh-CN" sz="1600" dirty="0">
                <a:ea typeface="黑体" pitchFamily="2" charset="-122"/>
              </a:rPr>
              <a:t>0 </a:t>
            </a:r>
            <a:r>
              <a:rPr kumimoji="1" lang="zh-CN" altLang="en-US" sz="1600" dirty="0">
                <a:ea typeface="黑体" pitchFamily="2" charset="-122"/>
              </a:rPr>
              <a:t>比特</a:t>
            </a:r>
          </a:p>
        </p:txBody>
      </p:sp>
      <p:sp>
        <p:nvSpPr>
          <p:cNvPr id="29" name="AutoShape 18"/>
          <p:cNvSpPr>
            <a:spLocks/>
          </p:cNvSpPr>
          <p:nvPr/>
        </p:nvSpPr>
        <p:spPr bwMode="auto">
          <a:xfrm rot="16200000">
            <a:off x="5302322" y="1838711"/>
            <a:ext cx="296862" cy="1334368"/>
          </a:xfrm>
          <a:prstGeom prst="leftBrace">
            <a:avLst>
              <a:gd name="adj1" fmla="val 5459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Tree>
    <p:extLst>
      <p:ext uri="{BB962C8B-B14F-4D97-AF65-F5344CB8AC3E}">
        <p14:creationId xmlns:p14="http://schemas.microsoft.com/office/powerpoint/2010/main" val="2134031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t>当用户拨号接入 </a:t>
            </a:r>
            <a:r>
              <a:rPr lang="en-US" altLang="zh-CN" dirty="0" smtClean="0"/>
              <a:t>ISP</a:t>
            </a:r>
            <a:r>
              <a:rPr lang="zh-CN" altLang="en-US" dirty="0" smtClean="0"/>
              <a:t>时</a:t>
            </a:r>
            <a:r>
              <a:rPr lang="zh-CN" altLang="en-US" dirty="0"/>
              <a:t>，路由器的调制解调器对拨号做出确认，并建立一条物理连接。</a:t>
            </a:r>
          </a:p>
          <a:p>
            <a:r>
              <a:rPr lang="en-US" altLang="zh-CN" dirty="0" smtClean="0"/>
              <a:t>PC</a:t>
            </a:r>
            <a:r>
              <a:rPr lang="zh-CN" altLang="en-US" dirty="0" smtClean="0"/>
              <a:t>机</a:t>
            </a:r>
            <a:r>
              <a:rPr lang="zh-CN" altLang="en-US" dirty="0"/>
              <a:t>向路由器发送一系列</a:t>
            </a:r>
            <a:r>
              <a:rPr lang="zh-CN" altLang="en-US" dirty="0" smtClean="0"/>
              <a:t>的</a:t>
            </a:r>
            <a:r>
              <a:rPr lang="en-US" altLang="zh-CN" dirty="0" smtClean="0"/>
              <a:t>LCP</a:t>
            </a:r>
            <a:r>
              <a:rPr lang="zh-CN" altLang="en-US" dirty="0" smtClean="0"/>
              <a:t>分组。</a:t>
            </a:r>
            <a:endParaRPr lang="zh-CN" altLang="en-US" dirty="0"/>
          </a:p>
          <a:p>
            <a:r>
              <a:rPr lang="en-US" altLang="zh-CN" dirty="0"/>
              <a:t>LCP</a:t>
            </a:r>
            <a:r>
              <a:rPr lang="zh-CN" altLang="en-US" dirty="0" smtClean="0"/>
              <a:t>分组</a:t>
            </a:r>
            <a:r>
              <a:rPr lang="zh-CN" altLang="en-US" dirty="0"/>
              <a:t>及其响应</a:t>
            </a:r>
            <a:r>
              <a:rPr lang="zh-CN" altLang="en-US" dirty="0" smtClean="0"/>
              <a:t>选择</a:t>
            </a:r>
            <a:r>
              <a:rPr lang="zh-CN" altLang="en-US" dirty="0"/>
              <a:t>确定</a:t>
            </a:r>
            <a:r>
              <a:rPr lang="en-US" altLang="zh-CN" dirty="0" smtClean="0"/>
              <a:t>PPP</a:t>
            </a:r>
            <a:r>
              <a:rPr lang="zh-CN" altLang="en-US" dirty="0" smtClean="0"/>
              <a:t>参数，进行</a:t>
            </a:r>
            <a:r>
              <a:rPr lang="zh-CN" altLang="en-US" dirty="0"/>
              <a:t>网络层配置，</a:t>
            </a:r>
            <a:r>
              <a:rPr lang="en-US" altLang="zh-CN" dirty="0" smtClean="0"/>
              <a:t>NCP</a:t>
            </a:r>
            <a:r>
              <a:rPr lang="zh-CN" altLang="en-US" dirty="0" smtClean="0"/>
              <a:t>给</a:t>
            </a:r>
            <a:r>
              <a:rPr lang="zh-CN" altLang="en-US" dirty="0"/>
              <a:t>新接入</a:t>
            </a:r>
            <a:r>
              <a:rPr lang="zh-CN" altLang="en-US" dirty="0" smtClean="0"/>
              <a:t>的</a:t>
            </a:r>
            <a:r>
              <a:rPr lang="en-US" altLang="zh-CN" dirty="0" smtClean="0"/>
              <a:t>PC</a:t>
            </a:r>
            <a:r>
              <a:rPr lang="zh-CN" altLang="en-US" dirty="0"/>
              <a:t>机分配一个临时</a:t>
            </a:r>
            <a:r>
              <a:rPr lang="zh-CN" altLang="en-US" dirty="0" smtClean="0"/>
              <a:t>的</a:t>
            </a:r>
            <a:r>
              <a:rPr lang="en-US" altLang="zh-CN" dirty="0" smtClean="0"/>
              <a:t>IP</a:t>
            </a:r>
            <a:r>
              <a:rPr lang="zh-CN" altLang="en-US" dirty="0" smtClean="0"/>
              <a:t>地址</a:t>
            </a:r>
            <a:r>
              <a:rPr lang="zh-CN" altLang="en-US" dirty="0"/>
              <a:t>，</a:t>
            </a:r>
            <a:r>
              <a:rPr lang="zh-CN" altLang="en-US" dirty="0" smtClean="0"/>
              <a:t>使</a:t>
            </a:r>
            <a:r>
              <a:rPr lang="en-US" altLang="zh-CN" dirty="0" smtClean="0"/>
              <a:t>PC</a:t>
            </a:r>
            <a:r>
              <a:rPr lang="zh-CN" altLang="en-US" dirty="0" smtClean="0"/>
              <a:t>机</a:t>
            </a:r>
            <a:r>
              <a:rPr lang="zh-CN" altLang="en-US" dirty="0"/>
              <a:t>成为因特网上的一个主机。</a:t>
            </a:r>
          </a:p>
          <a:p>
            <a:r>
              <a:rPr lang="zh-CN" altLang="en-US" dirty="0"/>
              <a:t>通信</a:t>
            </a:r>
            <a:r>
              <a:rPr lang="zh-CN" altLang="en-US" dirty="0" smtClean="0"/>
              <a:t>完毕后，首先</a:t>
            </a:r>
            <a:r>
              <a:rPr lang="en-US" altLang="zh-CN" dirty="0" smtClean="0"/>
              <a:t>NCP</a:t>
            </a:r>
            <a:r>
              <a:rPr lang="zh-CN" altLang="en-US" dirty="0" smtClean="0"/>
              <a:t>释放</a:t>
            </a:r>
            <a:r>
              <a:rPr lang="zh-CN" altLang="en-US" dirty="0"/>
              <a:t>网络层连接，收回原来分配出去的 </a:t>
            </a:r>
            <a:r>
              <a:rPr lang="en-US" altLang="zh-CN" dirty="0" smtClean="0"/>
              <a:t>IP</a:t>
            </a:r>
            <a:r>
              <a:rPr lang="zh-CN" altLang="en-US" dirty="0" smtClean="0"/>
              <a:t>地址，其次</a:t>
            </a:r>
            <a:r>
              <a:rPr lang="en-US" altLang="zh-CN" dirty="0" smtClean="0"/>
              <a:t>NCP</a:t>
            </a:r>
            <a:r>
              <a:rPr lang="zh-CN" altLang="en-US" dirty="0" smtClean="0"/>
              <a:t>释放</a:t>
            </a:r>
            <a:r>
              <a:rPr lang="zh-CN" altLang="en-US" dirty="0"/>
              <a:t>数据链路层</a:t>
            </a:r>
            <a:r>
              <a:rPr lang="zh-CN" altLang="en-US" dirty="0" smtClean="0"/>
              <a:t>连接，最后释放物理层连接</a:t>
            </a:r>
            <a:r>
              <a:rPr lang="zh-CN" altLang="en-US" dirty="0"/>
              <a:t>。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spTree>
    <p:extLst>
      <p:ext uri="{BB962C8B-B14F-4D97-AF65-F5344CB8AC3E}">
        <p14:creationId xmlns:p14="http://schemas.microsoft.com/office/powerpoint/2010/main" val="904180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grpSp>
        <p:nvGrpSpPr>
          <p:cNvPr id="71" name="组合 70"/>
          <p:cNvGrpSpPr/>
          <p:nvPr/>
        </p:nvGrpSpPr>
        <p:grpSpPr>
          <a:xfrm>
            <a:off x="1545067" y="1561356"/>
            <a:ext cx="6339301" cy="3455354"/>
            <a:chOff x="1545067" y="1561356"/>
            <a:chExt cx="6339301" cy="3455354"/>
          </a:xfrm>
        </p:grpSpPr>
        <p:grpSp>
          <p:nvGrpSpPr>
            <p:cNvPr id="6" name="组合 5"/>
            <p:cNvGrpSpPr/>
            <p:nvPr/>
          </p:nvGrpSpPr>
          <p:grpSpPr>
            <a:xfrm>
              <a:off x="1545067" y="1561356"/>
              <a:ext cx="6339301" cy="3455354"/>
              <a:chOff x="242152" y="476250"/>
              <a:chExt cx="10304346" cy="5616575"/>
            </a:xfrm>
            <a:effectLst/>
          </p:grpSpPr>
          <p:sp>
            <p:nvSpPr>
              <p:cNvPr id="38" name="Rectangle 10"/>
              <p:cNvSpPr>
                <a:spLocks noChangeArrowheads="1"/>
              </p:cNvSpPr>
              <p:nvPr/>
            </p:nvSpPr>
            <p:spPr bwMode="auto">
              <a:xfrm>
                <a:off x="7989036" y="476250"/>
                <a:ext cx="2232025"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设备之间无链路</a:t>
                </a:r>
              </a:p>
            </p:txBody>
          </p:sp>
          <p:sp>
            <p:nvSpPr>
              <p:cNvPr id="39" name="Rectangle 4"/>
              <p:cNvSpPr>
                <a:spLocks noChangeArrowheads="1"/>
              </p:cNvSpPr>
              <p:nvPr/>
            </p:nvSpPr>
            <p:spPr bwMode="auto">
              <a:xfrm>
                <a:off x="3962400" y="476250"/>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dirty="0">
                    <a:latin typeface="+mj-ea"/>
                    <a:ea typeface="+mj-ea"/>
                  </a:rPr>
                  <a:t>链路静止</a:t>
                </a:r>
              </a:p>
            </p:txBody>
          </p:sp>
          <p:sp>
            <p:nvSpPr>
              <p:cNvPr id="40" name="Rectangle 5"/>
              <p:cNvSpPr>
                <a:spLocks noChangeArrowheads="1"/>
              </p:cNvSpPr>
              <p:nvPr/>
            </p:nvSpPr>
            <p:spPr bwMode="auto">
              <a:xfrm>
                <a:off x="3962400" y="1698625"/>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链路建立</a:t>
                </a:r>
              </a:p>
            </p:txBody>
          </p:sp>
          <p:sp>
            <p:nvSpPr>
              <p:cNvPr id="41" name="Rectangle 6"/>
              <p:cNvSpPr>
                <a:spLocks noChangeArrowheads="1"/>
              </p:cNvSpPr>
              <p:nvPr/>
            </p:nvSpPr>
            <p:spPr bwMode="auto">
              <a:xfrm>
                <a:off x="3962400"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鉴别</a:t>
                </a:r>
              </a:p>
            </p:txBody>
          </p:sp>
          <p:sp>
            <p:nvSpPr>
              <p:cNvPr id="42" name="Rectangle 7"/>
              <p:cNvSpPr>
                <a:spLocks noChangeArrowheads="1"/>
              </p:cNvSpPr>
              <p:nvPr/>
            </p:nvSpPr>
            <p:spPr bwMode="auto">
              <a:xfrm>
                <a:off x="3962400" y="4143375"/>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网络层协议</a:t>
                </a:r>
              </a:p>
            </p:txBody>
          </p:sp>
          <p:sp>
            <p:nvSpPr>
              <p:cNvPr id="43" name="Rectangle 8"/>
              <p:cNvSpPr>
                <a:spLocks noChangeArrowheads="1"/>
              </p:cNvSpPr>
              <p:nvPr/>
            </p:nvSpPr>
            <p:spPr bwMode="auto">
              <a:xfrm>
                <a:off x="3962400" y="5367338"/>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链路打开</a:t>
                </a:r>
              </a:p>
            </p:txBody>
          </p:sp>
          <p:sp>
            <p:nvSpPr>
              <p:cNvPr id="44" name="Rectangle 9"/>
              <p:cNvSpPr>
                <a:spLocks noChangeArrowheads="1"/>
              </p:cNvSpPr>
              <p:nvPr/>
            </p:nvSpPr>
            <p:spPr bwMode="auto">
              <a:xfrm>
                <a:off x="250825"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链路终止</a:t>
                </a:r>
              </a:p>
            </p:txBody>
          </p:sp>
          <p:sp>
            <p:nvSpPr>
              <p:cNvPr id="45" name="Rectangle 11"/>
              <p:cNvSpPr>
                <a:spLocks noChangeArrowheads="1"/>
              </p:cNvSpPr>
              <p:nvPr/>
            </p:nvSpPr>
            <p:spPr bwMode="auto">
              <a:xfrm>
                <a:off x="8157311" y="1698625"/>
                <a:ext cx="1943100"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物理链路</a:t>
                </a:r>
              </a:p>
            </p:txBody>
          </p:sp>
          <p:sp>
            <p:nvSpPr>
              <p:cNvPr id="46" name="Rectangle 12"/>
              <p:cNvSpPr>
                <a:spLocks noChangeArrowheads="1"/>
              </p:cNvSpPr>
              <p:nvPr/>
            </p:nvSpPr>
            <p:spPr bwMode="auto">
              <a:xfrm>
                <a:off x="8157311" y="2920999"/>
                <a:ext cx="1943100" cy="471489"/>
              </a:xfrm>
              <a:prstGeom prst="rect">
                <a:avLst/>
              </a:prstGeom>
              <a:solidFill>
                <a:srgbClr val="00B050"/>
              </a:solidFill>
              <a:ln w="9525">
                <a:solidFill>
                  <a:schemeClr val="tx1"/>
                </a:solidFill>
                <a:miter lim="800000"/>
                <a:headEnd/>
                <a:tailEnd/>
              </a:ln>
              <a:effectLst/>
            </p:spPr>
            <p:txBody>
              <a:bodyPr wrap="none" anchor="ctr"/>
              <a:lstStyle/>
              <a:p>
                <a:pPr algn="ctr"/>
                <a:r>
                  <a:rPr lang="en-US" altLang="zh-CN" sz="1200">
                    <a:latin typeface="+mj-ea"/>
                    <a:ea typeface="+mj-ea"/>
                  </a:rPr>
                  <a:t>LCP </a:t>
                </a:r>
                <a:r>
                  <a:rPr lang="zh-CN" altLang="en-US" sz="1200">
                    <a:latin typeface="+mj-ea"/>
                    <a:ea typeface="+mj-ea"/>
                  </a:rPr>
                  <a:t>链路</a:t>
                </a:r>
              </a:p>
            </p:txBody>
          </p:sp>
          <p:sp>
            <p:nvSpPr>
              <p:cNvPr id="47" name="Rectangle 13"/>
              <p:cNvSpPr>
                <a:spLocks noChangeArrowheads="1"/>
              </p:cNvSpPr>
              <p:nvPr/>
            </p:nvSpPr>
            <p:spPr bwMode="auto">
              <a:xfrm>
                <a:off x="7773136" y="4143374"/>
                <a:ext cx="2665412" cy="471489"/>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p:txBody>
          </p:sp>
          <p:sp>
            <p:nvSpPr>
              <p:cNvPr id="48" name="Rectangle 14"/>
              <p:cNvSpPr>
                <a:spLocks noChangeArrowheads="1"/>
              </p:cNvSpPr>
              <p:nvPr/>
            </p:nvSpPr>
            <p:spPr bwMode="auto">
              <a:xfrm>
                <a:off x="7630261" y="5246688"/>
                <a:ext cx="2916237" cy="846137"/>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a:p>
                <a:pPr algn="ctr"/>
                <a:r>
                  <a:rPr lang="zh-CN" altLang="en-US" sz="1200" dirty="0">
                    <a:latin typeface="+mj-ea"/>
                    <a:ea typeface="+mj-ea"/>
                  </a:rPr>
                  <a:t>和 </a:t>
                </a:r>
                <a:r>
                  <a:rPr lang="en-US" altLang="zh-CN" sz="1200" dirty="0">
                    <a:latin typeface="+mj-ea"/>
                    <a:ea typeface="+mj-ea"/>
                  </a:rPr>
                  <a:t>NCP </a:t>
                </a:r>
                <a:r>
                  <a:rPr lang="zh-CN" altLang="en-US" sz="1200" dirty="0">
                    <a:latin typeface="+mj-ea"/>
                    <a:ea typeface="+mj-ea"/>
                  </a:rPr>
                  <a:t>链路</a:t>
                </a:r>
              </a:p>
            </p:txBody>
          </p:sp>
          <p:sp>
            <p:nvSpPr>
              <p:cNvPr id="50" name="Line 15"/>
              <p:cNvSpPr>
                <a:spLocks noChangeShapeType="1"/>
              </p:cNvSpPr>
              <p:nvPr/>
            </p:nvSpPr>
            <p:spPr bwMode="auto">
              <a:xfrm>
                <a:off x="9128861" y="946151"/>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1" name="Line 16"/>
              <p:cNvSpPr>
                <a:spLocks noChangeShapeType="1"/>
              </p:cNvSpPr>
              <p:nvPr/>
            </p:nvSpPr>
            <p:spPr bwMode="auto">
              <a:xfrm>
                <a:off x="9128861" y="2168525"/>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2" name="Line 17"/>
              <p:cNvSpPr>
                <a:spLocks noChangeShapeType="1"/>
              </p:cNvSpPr>
              <p:nvPr/>
            </p:nvSpPr>
            <p:spPr bwMode="auto">
              <a:xfrm flipH="1">
                <a:off x="9127273" y="3392490"/>
                <a:ext cx="1588" cy="75088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4" name="Line 19"/>
              <p:cNvSpPr>
                <a:spLocks noChangeShapeType="1"/>
              </p:cNvSpPr>
              <p:nvPr/>
            </p:nvSpPr>
            <p:spPr bwMode="auto">
              <a:xfrm>
                <a:off x="4757738" y="946150"/>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5" name="Line 20"/>
              <p:cNvSpPr>
                <a:spLocks noChangeShapeType="1"/>
              </p:cNvSpPr>
              <p:nvPr/>
            </p:nvSpPr>
            <p:spPr bwMode="auto">
              <a:xfrm>
                <a:off x="4757738" y="2168525"/>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6" name="Line 21"/>
              <p:cNvSpPr>
                <a:spLocks noChangeShapeType="1"/>
              </p:cNvSpPr>
              <p:nvPr/>
            </p:nvSpPr>
            <p:spPr bwMode="auto">
              <a:xfrm>
                <a:off x="4757738" y="3392488"/>
                <a:ext cx="0" cy="750887"/>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7" name="Line 22"/>
              <p:cNvSpPr>
                <a:spLocks noChangeShapeType="1"/>
              </p:cNvSpPr>
              <p:nvPr/>
            </p:nvSpPr>
            <p:spPr bwMode="auto">
              <a:xfrm>
                <a:off x="4757738" y="4614863"/>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23"/>
              <p:cNvSpPr>
                <a:spLocks noChangeShapeType="1"/>
              </p:cNvSpPr>
              <p:nvPr/>
            </p:nvSpPr>
            <p:spPr bwMode="auto">
              <a:xfrm flipH="1">
                <a:off x="1841500" y="3155950"/>
                <a:ext cx="2120900" cy="1588"/>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9" name="Freeform 24"/>
              <p:cNvSpPr>
                <a:spLocks/>
              </p:cNvSpPr>
              <p:nvPr/>
            </p:nvSpPr>
            <p:spPr bwMode="auto">
              <a:xfrm>
                <a:off x="1047750" y="3402013"/>
                <a:ext cx="2914650" cy="2184400"/>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0" name="Freeform 25"/>
              <p:cNvSpPr>
                <a:spLocks/>
              </p:cNvSpPr>
              <p:nvPr/>
            </p:nvSpPr>
            <p:spPr bwMode="auto">
              <a:xfrm flipV="1">
                <a:off x="1047750" y="576263"/>
                <a:ext cx="2914650" cy="2365375"/>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triangl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1" name="Freeform 26"/>
              <p:cNvSpPr>
                <a:spLocks/>
              </p:cNvSpPr>
              <p:nvPr/>
            </p:nvSpPr>
            <p:spPr bwMode="auto">
              <a:xfrm>
                <a:off x="2459038" y="790575"/>
                <a:ext cx="1503362" cy="1157288"/>
              </a:xfrm>
              <a:custGeom>
                <a:avLst/>
                <a:gdLst>
                  <a:gd name="T0" fmla="*/ 772 w 772"/>
                  <a:gd name="T1" fmla="*/ 590 h 590"/>
                  <a:gd name="T2" fmla="*/ 0 w 772"/>
                  <a:gd name="T3" fmla="*/ 590 h 590"/>
                  <a:gd name="T4" fmla="*/ 0 w 772"/>
                  <a:gd name="T5" fmla="*/ 0 h 590"/>
                  <a:gd name="T6" fmla="*/ 772 w 772"/>
                  <a:gd name="T7" fmla="*/ 0 h 590"/>
                </a:gdLst>
                <a:ahLst/>
                <a:cxnLst>
                  <a:cxn ang="0">
                    <a:pos x="T0" y="T1"/>
                  </a:cxn>
                  <a:cxn ang="0">
                    <a:pos x="T2" y="T3"/>
                  </a:cxn>
                  <a:cxn ang="0">
                    <a:pos x="T4" y="T5"/>
                  </a:cxn>
                  <a:cxn ang="0">
                    <a:pos x="T6" y="T7"/>
                  </a:cxn>
                </a:cxnLst>
                <a:rect l="0" t="0" r="r" b="b"/>
                <a:pathLst>
                  <a:path w="772" h="590">
                    <a:moveTo>
                      <a:pt x="772" y="590"/>
                    </a:moveTo>
                    <a:lnTo>
                      <a:pt x="0" y="590"/>
                    </a:lnTo>
                    <a:lnTo>
                      <a:pt x="0" y="0"/>
                    </a:lnTo>
                    <a:lnTo>
                      <a:pt x="772"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2" name="Text Box 27"/>
              <p:cNvSpPr txBox="1">
                <a:spLocks noChangeArrowheads="1"/>
              </p:cNvSpPr>
              <p:nvPr/>
            </p:nvSpPr>
            <p:spPr bwMode="auto">
              <a:xfrm>
                <a:off x="4818063" y="1030288"/>
                <a:ext cx="2051155"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latin typeface="+mj-ea"/>
                    <a:ea typeface="+mj-ea"/>
                  </a:rPr>
                  <a:t>物理层连接建立</a:t>
                </a:r>
              </a:p>
            </p:txBody>
          </p:sp>
          <p:sp>
            <p:nvSpPr>
              <p:cNvPr id="63" name="Text Box 28"/>
              <p:cNvSpPr txBox="1">
                <a:spLocks noChangeArrowheads="1"/>
              </p:cNvSpPr>
              <p:nvPr/>
            </p:nvSpPr>
            <p:spPr bwMode="auto">
              <a:xfrm>
                <a:off x="4818063" y="2273300"/>
                <a:ext cx="185125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LCP </a:t>
                </a:r>
                <a:r>
                  <a:rPr lang="zh-CN" altLang="en-US" sz="1200">
                    <a:latin typeface="+mj-ea"/>
                    <a:ea typeface="+mj-ea"/>
                  </a:rPr>
                  <a:t>配置协商</a:t>
                </a:r>
              </a:p>
            </p:txBody>
          </p:sp>
          <p:sp>
            <p:nvSpPr>
              <p:cNvPr id="64" name="Text Box 29"/>
              <p:cNvSpPr txBox="1">
                <a:spLocks noChangeArrowheads="1"/>
              </p:cNvSpPr>
              <p:nvPr/>
            </p:nvSpPr>
            <p:spPr bwMode="auto">
              <a:xfrm>
                <a:off x="4716463" y="3457575"/>
                <a:ext cx="2551436"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鉴别成功或无需鉴别</a:t>
                </a:r>
              </a:p>
            </p:txBody>
          </p:sp>
          <p:sp>
            <p:nvSpPr>
              <p:cNvPr id="65" name="Text Box 30"/>
              <p:cNvSpPr txBox="1">
                <a:spLocks noChangeArrowheads="1"/>
              </p:cNvSpPr>
              <p:nvPr/>
            </p:nvSpPr>
            <p:spPr bwMode="auto">
              <a:xfrm>
                <a:off x="4800599" y="4733925"/>
                <a:ext cx="189294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NCP </a:t>
                </a:r>
                <a:r>
                  <a:rPr lang="zh-CN" altLang="en-US" sz="1200">
                    <a:latin typeface="+mj-ea"/>
                    <a:ea typeface="+mj-ea"/>
                  </a:rPr>
                  <a:t>配置协商</a:t>
                </a:r>
              </a:p>
            </p:txBody>
          </p:sp>
          <p:sp>
            <p:nvSpPr>
              <p:cNvPr id="66" name="Text Box 31"/>
              <p:cNvSpPr txBox="1">
                <a:spLocks noChangeArrowheads="1"/>
              </p:cNvSpPr>
              <p:nvPr/>
            </p:nvSpPr>
            <p:spPr bwMode="auto">
              <a:xfrm>
                <a:off x="242152" y="3943350"/>
                <a:ext cx="1550873" cy="7504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a:latin typeface="+mj-ea"/>
                    <a:ea typeface="+mj-ea"/>
                  </a:rPr>
                  <a:t>链路故障或</a:t>
                </a:r>
              </a:p>
              <a:p>
                <a:pPr algn="ctr"/>
                <a:r>
                  <a:rPr lang="zh-CN" altLang="en-US" sz="1200">
                    <a:latin typeface="+mj-ea"/>
                    <a:ea typeface="+mj-ea"/>
                  </a:rPr>
                  <a:t>关闭请求</a:t>
                </a:r>
              </a:p>
            </p:txBody>
          </p:sp>
          <p:sp>
            <p:nvSpPr>
              <p:cNvPr id="67" name="Text Box 32"/>
              <p:cNvSpPr txBox="1">
                <a:spLocks noChangeArrowheads="1"/>
              </p:cNvSpPr>
              <p:nvPr/>
            </p:nvSpPr>
            <p:spPr bwMode="auto">
              <a:xfrm>
                <a:off x="368297" y="1377950"/>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zh-CN" sz="1200">
                    <a:latin typeface="+mj-ea"/>
                    <a:ea typeface="+mj-ea"/>
                  </a:rPr>
                  <a:t>LCP </a:t>
                </a:r>
                <a:r>
                  <a:rPr lang="zh-CN" altLang="en-US" sz="1200">
                    <a:latin typeface="+mj-ea"/>
                    <a:ea typeface="+mj-ea"/>
                  </a:rPr>
                  <a:t>链路</a:t>
                </a:r>
              </a:p>
              <a:p>
                <a:pPr algn="ctr">
                  <a:lnSpc>
                    <a:spcPct val="80000"/>
                  </a:lnSpc>
                </a:pPr>
                <a:r>
                  <a:rPr lang="zh-CN" altLang="en-US" sz="1200">
                    <a:latin typeface="+mj-ea"/>
                    <a:ea typeface="+mj-ea"/>
                  </a:rPr>
                  <a:t>终止</a:t>
                </a:r>
              </a:p>
            </p:txBody>
          </p:sp>
          <p:sp>
            <p:nvSpPr>
              <p:cNvPr id="68" name="Text Box 33"/>
              <p:cNvSpPr txBox="1">
                <a:spLocks noChangeArrowheads="1"/>
              </p:cNvSpPr>
              <p:nvPr/>
            </p:nvSpPr>
            <p:spPr bwMode="auto">
              <a:xfrm>
                <a:off x="2268538" y="2682875"/>
                <a:ext cx="1300732"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鉴别失败</a:t>
                </a:r>
              </a:p>
            </p:txBody>
          </p:sp>
          <p:sp>
            <p:nvSpPr>
              <p:cNvPr id="69" name="Text Box 34"/>
              <p:cNvSpPr txBox="1">
                <a:spLocks noChangeArrowheads="1"/>
              </p:cNvSpPr>
              <p:nvPr/>
            </p:nvSpPr>
            <p:spPr bwMode="auto">
              <a:xfrm>
                <a:off x="1841499" y="1023938"/>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200">
                    <a:latin typeface="+mj-ea"/>
                    <a:ea typeface="+mj-ea"/>
                  </a:rPr>
                  <a:t>LCP </a:t>
                </a:r>
                <a:r>
                  <a:rPr lang="zh-CN" altLang="en-US" sz="1200">
                    <a:latin typeface="+mj-ea"/>
                    <a:ea typeface="+mj-ea"/>
                  </a:rPr>
                  <a:t>配置</a:t>
                </a:r>
              </a:p>
              <a:p>
                <a:pPr>
                  <a:lnSpc>
                    <a:spcPct val="80000"/>
                  </a:lnSpc>
                </a:pPr>
                <a:r>
                  <a:rPr lang="zh-CN" altLang="en-US" sz="1200">
                    <a:latin typeface="+mj-ea"/>
                    <a:ea typeface="+mj-ea"/>
                  </a:rPr>
                  <a:t>协商失败</a:t>
                </a:r>
              </a:p>
            </p:txBody>
          </p:sp>
        </p:grpSp>
        <p:sp>
          <p:nvSpPr>
            <p:cNvPr id="70" name="Line 17"/>
            <p:cNvSpPr>
              <a:spLocks noChangeShapeType="1"/>
            </p:cNvSpPr>
            <p:nvPr/>
          </p:nvSpPr>
          <p:spPr bwMode="auto">
            <a:xfrm flipH="1">
              <a:off x="6998067" y="4107458"/>
              <a:ext cx="1" cy="388703"/>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grpSp>
    </p:spTree>
    <p:extLst>
      <p:ext uri="{BB962C8B-B14F-4D97-AF65-F5344CB8AC3E}">
        <p14:creationId xmlns:p14="http://schemas.microsoft.com/office/powerpoint/2010/main" val="339273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局域网是</a:t>
            </a:r>
            <a:r>
              <a:rPr lang="en-US" altLang="zh-CN" dirty="0" smtClean="0"/>
              <a:t>20</a:t>
            </a:r>
            <a:r>
              <a:rPr lang="zh-CN" altLang="en-US" dirty="0" smtClean="0"/>
              <a:t>世纪</a:t>
            </a:r>
            <a:r>
              <a:rPr lang="en-US" altLang="zh-CN" dirty="0" smtClean="0"/>
              <a:t>70</a:t>
            </a:r>
            <a:r>
              <a:rPr lang="zh-CN" altLang="en-US" dirty="0" smtClean="0"/>
              <a:t>年代末发展起来的。</a:t>
            </a:r>
            <a:endParaRPr lang="en-US" altLang="zh-CN" dirty="0" smtClean="0"/>
          </a:p>
          <a:p>
            <a:r>
              <a:rPr lang="zh-CN" altLang="en-US" dirty="0" smtClean="0"/>
              <a:t>局域网技术在计算机网络中占有非常重要的意义，对于今天的国际互联网更是意义深远。</a:t>
            </a:r>
            <a:endParaRPr lang="en-US" altLang="zh-CN" dirty="0" smtClean="0"/>
          </a:p>
          <a:p>
            <a:r>
              <a:rPr lang="zh-CN" altLang="en-US" dirty="0"/>
              <a:t>局域网最主要的特点是：网络为</a:t>
            </a:r>
            <a:r>
              <a:rPr lang="zh-CN" altLang="en-US" u="sng" dirty="0">
                <a:solidFill>
                  <a:srgbClr val="FF0000"/>
                </a:solidFill>
              </a:rPr>
              <a:t>一个单位所拥有</a:t>
            </a:r>
            <a:r>
              <a:rPr lang="zh-CN" altLang="en-US" dirty="0"/>
              <a:t>，且</a:t>
            </a:r>
            <a:r>
              <a:rPr lang="zh-CN" altLang="en-US" u="sng" dirty="0">
                <a:solidFill>
                  <a:srgbClr val="FF0000"/>
                </a:solidFill>
              </a:rPr>
              <a:t>地理范围和站点数目均有限</a:t>
            </a:r>
            <a:r>
              <a:rPr lang="zh-CN" altLang="en-US" dirty="0" smtClean="0"/>
              <a:t>。</a:t>
            </a:r>
            <a:endParaRPr lang="en-US" altLang="zh-CN" dirty="0" smtClean="0"/>
          </a:p>
          <a:p>
            <a:r>
              <a:rPr lang="zh-CN" altLang="en-US" dirty="0" smtClean="0"/>
              <a:t>学校、企业、政府、小区等的网络，都是局域网。 </a:t>
            </a:r>
            <a:endParaRPr lang="en-US" altLang="zh-CN" dirty="0" smtClean="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35</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174768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局域网</a:t>
            </a:r>
            <a:r>
              <a:rPr lang="zh-CN" altLang="en-US" dirty="0" smtClean="0"/>
              <a:t>具有的主要</a:t>
            </a:r>
            <a:r>
              <a:rPr lang="zh-CN" altLang="en-US" dirty="0"/>
              <a:t>优点：</a:t>
            </a:r>
          </a:p>
          <a:p>
            <a:pPr lvl="1"/>
            <a:r>
              <a:rPr lang="zh-CN" altLang="en-US" dirty="0"/>
              <a:t>具有广播功能，从一个站点可很方便地访问全网。局域网上的主机可共享连接在局域网上的各种硬件和软件资源。 </a:t>
            </a:r>
          </a:p>
          <a:p>
            <a:pPr lvl="1"/>
            <a:r>
              <a:rPr lang="zh-CN" altLang="en-US" dirty="0"/>
              <a:t>便于系统的扩展和逐渐地演变，各设备的位置可灵活调整和改变。</a:t>
            </a:r>
          </a:p>
          <a:p>
            <a:pPr lvl="1"/>
            <a:r>
              <a:rPr lang="zh-CN" altLang="en-US" dirty="0"/>
              <a:t>提高了系统的可靠性、可用性和残存性</a:t>
            </a:r>
            <a:r>
              <a:rPr lang="zh-CN" altLang="en-US" dirty="0" smtClean="0"/>
              <a:t>。</a:t>
            </a:r>
            <a:endParaRPr lang="en-US" altLang="zh-CN" dirty="0" smtClean="0"/>
          </a:p>
          <a:p>
            <a:r>
              <a:rPr lang="zh-CN" altLang="en-US" dirty="0" smtClean="0"/>
              <a:t>局域网常使用的拓扑结构三种：星形拓扑、环形拓扑和总线拓扑。</a:t>
            </a:r>
            <a:endParaRPr lang="en-US" altLang="zh-CN" dirty="0" smtClean="0"/>
          </a:p>
          <a:p>
            <a:r>
              <a:rPr lang="zh-CN" altLang="en-US" dirty="0" smtClean="0"/>
              <a:t>局域网可以使用多种传输介质，以双绞线最为常见。</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36</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0557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局域网的工作层次跨越了数据链路层和物理层。由于局域网中的大部分内容都在数据链路层，因此在数据链路层部分来讨论局域网技术。</a:t>
            </a:r>
            <a:endParaRPr lang="en-US" altLang="zh-CN" dirty="0" smtClean="0"/>
          </a:p>
          <a:p>
            <a:r>
              <a:rPr lang="zh-CN" altLang="en-US" dirty="0" smtClean="0"/>
              <a:t>局域网是一对多的通信，因此局域网内必须要共享信道。</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37</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651644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共享信道要着重考虑的一个问题就是：如何使众多用户能够合理而方便的共享通信媒体资源。</a:t>
            </a:r>
            <a:endParaRPr lang="en-US" altLang="zh-CN" dirty="0" smtClean="0"/>
          </a:p>
          <a:p>
            <a:r>
              <a:rPr lang="zh-CN" altLang="en-US" dirty="0"/>
              <a:t>共享</a:t>
            </a:r>
            <a:r>
              <a:rPr lang="zh-CN" altLang="en-US" dirty="0" smtClean="0"/>
              <a:t>信道的常用方法有两种：</a:t>
            </a:r>
            <a:endParaRPr lang="en-US" altLang="zh-CN" dirty="0" smtClean="0"/>
          </a:p>
          <a:p>
            <a:pPr lvl="1"/>
            <a:r>
              <a:rPr lang="zh-CN" altLang="en-US" dirty="0" smtClean="0"/>
              <a:t>静态划分信道：物理层中介绍的频分复用、时分复用、波分复用和码分复用，主要用户分配了信道就不会和其他用户发生冲突。成本较高，不适合局域网使用。</a:t>
            </a:r>
            <a:endParaRPr lang="en-US" altLang="zh-CN" dirty="0" smtClean="0"/>
          </a:p>
          <a:p>
            <a:pPr lvl="1"/>
            <a:r>
              <a:rPr lang="zh-CN" altLang="en-US" dirty="0" smtClean="0"/>
              <a:t>动态媒体接入控制：又称为</a:t>
            </a:r>
            <a:r>
              <a:rPr lang="zh-CN" altLang="en-US" dirty="0" smtClean="0">
                <a:solidFill>
                  <a:srgbClr val="FF0000"/>
                </a:solidFill>
              </a:rPr>
              <a:t>多点接入</a:t>
            </a:r>
            <a:r>
              <a:rPr lang="zh-CN" altLang="en-US" dirty="0" smtClean="0"/>
              <a:t>。通常分为</a:t>
            </a:r>
            <a:r>
              <a:rPr lang="zh-CN" altLang="en-US" dirty="0" smtClean="0">
                <a:solidFill>
                  <a:srgbClr val="FF0000"/>
                </a:solidFill>
              </a:rPr>
              <a:t>随机接入</a:t>
            </a:r>
            <a:r>
              <a:rPr lang="zh-CN" altLang="en-US" dirty="0" smtClean="0"/>
              <a:t>和</a:t>
            </a:r>
            <a:r>
              <a:rPr lang="zh-CN" altLang="en-US" dirty="0" smtClean="0">
                <a:solidFill>
                  <a:srgbClr val="FF0000"/>
                </a:solidFill>
              </a:rPr>
              <a:t>受控接入</a:t>
            </a:r>
            <a:r>
              <a:rPr lang="zh-CN" altLang="en-US" dirty="0" smtClean="0"/>
              <a:t>。随机接入说的是用户随机发送数据，受控接入说的是用户服从一定的控制进行信息发送，例如令牌网。</a:t>
            </a:r>
            <a:endParaRPr lang="en-US" altLang="zh-CN" dirty="0" smtClean="0"/>
          </a:p>
          <a:p>
            <a:r>
              <a:rPr lang="zh-CN" altLang="en-US" u="sng" dirty="0" smtClean="0">
                <a:solidFill>
                  <a:srgbClr val="FF0000"/>
                </a:solidFill>
              </a:rPr>
              <a:t>局域网最为常用的共享信道为随机接入</a:t>
            </a:r>
            <a:r>
              <a:rPr lang="zh-CN" altLang="en-US" dirty="0" smtClean="0"/>
              <a:t>。</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38</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3444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以太网是一种基带总线局域网，其数据率经历了</a:t>
            </a:r>
            <a:r>
              <a:rPr lang="en-US" altLang="zh-CN" dirty="0" smtClean="0"/>
              <a:t>10Mbps</a:t>
            </a:r>
            <a:r>
              <a:rPr lang="zh-CN" altLang="en-US" dirty="0" smtClean="0"/>
              <a:t>、</a:t>
            </a:r>
            <a:r>
              <a:rPr lang="en-US" altLang="zh-CN" dirty="0" smtClean="0"/>
              <a:t>100Mbps</a:t>
            </a:r>
            <a:r>
              <a:rPr lang="zh-CN" altLang="en-US" dirty="0" smtClean="0"/>
              <a:t>、</a:t>
            </a:r>
            <a:r>
              <a:rPr lang="en-US" altLang="zh-CN" dirty="0" smtClean="0"/>
              <a:t>1000Mbps</a:t>
            </a:r>
            <a:r>
              <a:rPr lang="zh-CN" altLang="en-US" dirty="0" smtClean="0"/>
              <a:t>、</a:t>
            </a:r>
            <a:r>
              <a:rPr lang="en-US" altLang="zh-CN" dirty="0" smtClean="0"/>
              <a:t>10Gpbs</a:t>
            </a:r>
            <a:r>
              <a:rPr lang="zh-CN" altLang="en-US" dirty="0" smtClean="0"/>
              <a:t>等。</a:t>
            </a:r>
            <a:endParaRPr lang="en-US" altLang="zh-CN" dirty="0" smtClean="0"/>
          </a:p>
          <a:p>
            <a:r>
              <a:rPr lang="zh-CN" altLang="en-US" dirty="0" smtClean="0"/>
              <a:t>通常把</a:t>
            </a:r>
            <a:r>
              <a:rPr lang="en-US" altLang="zh-CN" dirty="0" smtClean="0"/>
              <a:t>10Mpbs</a:t>
            </a:r>
            <a:r>
              <a:rPr lang="zh-CN" altLang="en-US" dirty="0" smtClean="0"/>
              <a:t>速率叫做标准以太网，把</a:t>
            </a:r>
            <a:r>
              <a:rPr lang="en-US" altLang="zh-CN" dirty="0" smtClean="0"/>
              <a:t>100Mpbs</a:t>
            </a:r>
            <a:r>
              <a:rPr lang="zh-CN" altLang="en-US" dirty="0" smtClean="0"/>
              <a:t>速率叫做快速以太网，把</a:t>
            </a:r>
            <a:r>
              <a:rPr lang="en-US" altLang="zh-CN" dirty="0" smtClean="0"/>
              <a:t>1000Mpbs</a:t>
            </a:r>
            <a:r>
              <a:rPr lang="zh-CN" altLang="en-US" dirty="0" smtClean="0"/>
              <a:t>速率叫做千兆以太网，把</a:t>
            </a:r>
            <a:r>
              <a:rPr lang="en-US" altLang="zh-CN" dirty="0" smtClean="0"/>
              <a:t>10Gbps</a:t>
            </a:r>
            <a:r>
              <a:rPr lang="zh-CN" altLang="en-US" dirty="0" smtClean="0"/>
              <a:t>速率叫做万兆以太网。</a:t>
            </a:r>
            <a:endParaRPr lang="en-US" altLang="zh-CN" dirty="0" smtClean="0"/>
          </a:p>
          <a:p>
            <a:r>
              <a:rPr lang="zh-CN" altLang="en-US" dirty="0" smtClean="0"/>
              <a:t>以太网有两种标准：</a:t>
            </a:r>
            <a:r>
              <a:rPr lang="en-US" altLang="zh-CN" u="sng" dirty="0" smtClean="0">
                <a:solidFill>
                  <a:srgbClr val="FF0000"/>
                </a:solidFill>
              </a:rPr>
              <a:t>DIV Ethernet V2</a:t>
            </a:r>
            <a:r>
              <a:rPr lang="zh-CN" altLang="en-US" dirty="0" smtClean="0"/>
              <a:t>和</a:t>
            </a:r>
            <a:r>
              <a:rPr lang="en-US" altLang="zh-CN" u="sng" dirty="0" smtClean="0">
                <a:solidFill>
                  <a:srgbClr val="FF0000"/>
                </a:solidFill>
              </a:rPr>
              <a:t>IEEE 802.3</a:t>
            </a:r>
            <a:r>
              <a:rPr lang="zh-CN" altLang="en-US" dirty="0" smtClean="0"/>
              <a:t>。</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39</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282351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79" name="组合 578"/>
          <p:cNvGrpSpPr/>
          <p:nvPr/>
        </p:nvGrpSpPr>
        <p:grpSpPr>
          <a:xfrm>
            <a:off x="696190" y="1681816"/>
            <a:ext cx="7763562" cy="3233640"/>
            <a:chOff x="250825" y="2601913"/>
            <a:chExt cx="8728075" cy="3635375"/>
          </a:xfrm>
        </p:grpSpPr>
        <p:sp>
          <p:nvSpPr>
            <p:cNvPr id="7" name="Line 3"/>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4"/>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5"/>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6"/>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7"/>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8"/>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Freeform 9"/>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4" name="Group 10"/>
            <p:cNvGrpSpPr>
              <a:grpSpLocks/>
            </p:cNvGrpSpPr>
            <p:nvPr/>
          </p:nvGrpSpPr>
          <p:grpSpPr bwMode="auto">
            <a:xfrm>
              <a:off x="1130300" y="2932113"/>
              <a:ext cx="1128713" cy="781050"/>
              <a:chOff x="1680" y="240"/>
              <a:chExt cx="2529" cy="1270"/>
            </a:xfrm>
          </p:grpSpPr>
          <p:sp>
            <p:nvSpPr>
              <p:cNvPr id="15" name="Oval 1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6" name="Oval 1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7" name="Oval 1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8" name="Oval 1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9" name="Oval 1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0" name="Oval 1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1" name="Oval 1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2" name="Oval 1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3" name="Oval 1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24" name="Group 20"/>
            <p:cNvGrpSpPr>
              <a:grpSpLocks/>
            </p:cNvGrpSpPr>
            <p:nvPr/>
          </p:nvGrpSpPr>
          <p:grpSpPr bwMode="auto">
            <a:xfrm>
              <a:off x="3035300" y="2932113"/>
              <a:ext cx="1128713" cy="781050"/>
              <a:chOff x="1680" y="240"/>
              <a:chExt cx="2529" cy="1270"/>
            </a:xfrm>
          </p:grpSpPr>
          <p:sp>
            <p:nvSpPr>
              <p:cNvPr id="25" name="Oval 2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6" name="Oval 2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7" name="Oval 2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8" name="Oval 2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9" name="Oval 2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0" name="Oval 2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1" name="Oval 2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2" name="Oval 2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3" name="Oval 2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34" name="Text Box 30"/>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35" name="Picture 3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6" name="Picture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39" name="Group 35"/>
            <p:cNvGrpSpPr>
              <a:grpSpLocks/>
            </p:cNvGrpSpPr>
            <p:nvPr/>
          </p:nvGrpSpPr>
          <p:grpSpPr bwMode="auto">
            <a:xfrm>
              <a:off x="5168900" y="2932113"/>
              <a:ext cx="1128713" cy="781050"/>
              <a:chOff x="1680" y="240"/>
              <a:chExt cx="2529" cy="1270"/>
            </a:xfrm>
          </p:grpSpPr>
          <p:sp>
            <p:nvSpPr>
              <p:cNvPr id="40" name="Oval 36"/>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1" name="Oval 37"/>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2" name="Oval 38"/>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3" name="Oval 39"/>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4" name="Oval 40"/>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5" name="Oval 41"/>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6" name="Oval 42"/>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7" name="Oval 43"/>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8" name="Oval 44"/>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49" name="Text Box 45"/>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0" name="Text Box 46"/>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1" name="Text Box 47"/>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a:t>
              </a:r>
              <a:r>
                <a:rPr kumimoji="1" lang="zh-CN" altLang="en-US" sz="1400" b="1">
                  <a:latin typeface="+mj-ea"/>
                  <a:ea typeface="+mj-ea"/>
                </a:rPr>
                <a:t> </a:t>
              </a:r>
              <a:r>
                <a:rPr kumimoji="1" lang="en-US" altLang="zh-CN" sz="1400" b="1">
                  <a:latin typeface="+mj-ea"/>
                  <a:ea typeface="+mj-ea"/>
                </a:rPr>
                <a:t>H</a:t>
              </a:r>
              <a:r>
                <a:rPr kumimoji="1" lang="en-US" altLang="zh-CN" sz="1400" b="1" baseline="-25000">
                  <a:latin typeface="+mj-ea"/>
                  <a:ea typeface="+mj-ea"/>
                </a:rPr>
                <a:t>2</a:t>
              </a:r>
            </a:p>
          </p:txBody>
        </p:sp>
        <p:sp>
          <p:nvSpPr>
            <p:cNvPr id="52" name="Text Box 48"/>
            <p:cNvSpPr txBox="1">
              <a:spLocks noChangeArrowheads="1"/>
            </p:cNvSpPr>
            <p:nvPr/>
          </p:nvSpPr>
          <p:spPr bwMode="auto">
            <a:xfrm>
              <a:off x="2047875" y="260191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53" name="Text Box 49"/>
            <p:cNvSpPr txBox="1">
              <a:spLocks noChangeArrowheads="1"/>
            </p:cNvSpPr>
            <p:nvPr/>
          </p:nvSpPr>
          <p:spPr bwMode="auto">
            <a:xfrm>
              <a:off x="4206875" y="27987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2</a:t>
              </a:r>
            </a:p>
          </p:txBody>
        </p:sp>
        <p:sp>
          <p:nvSpPr>
            <p:cNvPr id="54" name="Text Box 50"/>
            <p:cNvSpPr txBox="1">
              <a:spLocks noChangeArrowheads="1"/>
            </p:cNvSpPr>
            <p:nvPr/>
          </p:nvSpPr>
          <p:spPr bwMode="auto">
            <a:xfrm>
              <a:off x="6151563" y="26590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55" name="Text Box 51"/>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56" name="Group 53"/>
            <p:cNvGrpSpPr>
              <a:grpSpLocks/>
            </p:cNvGrpSpPr>
            <p:nvPr/>
          </p:nvGrpSpPr>
          <p:grpSpPr bwMode="auto">
            <a:xfrm>
              <a:off x="368300" y="3160713"/>
              <a:ext cx="665163" cy="546100"/>
              <a:chOff x="624" y="2968"/>
              <a:chExt cx="1331" cy="920"/>
            </a:xfrm>
          </p:grpSpPr>
          <p:sp>
            <p:nvSpPr>
              <p:cNvPr id="57" name="Freeform 54"/>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8" name="Freeform 55"/>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59" name="Freeform 56"/>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0" name="Freeform 57"/>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1" name="Freeform 58"/>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2" name="Freeform 59"/>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3" name="Freeform 60"/>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4" name="Freeform 61"/>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5" name="Freeform 62"/>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6" name="Freeform 63"/>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7" name="Freeform 64"/>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 name="Freeform 65"/>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 name="Group 66"/>
              <p:cNvGrpSpPr>
                <a:grpSpLocks/>
              </p:cNvGrpSpPr>
              <p:nvPr/>
            </p:nvGrpSpPr>
            <p:grpSpPr bwMode="auto">
              <a:xfrm>
                <a:off x="700" y="3526"/>
                <a:ext cx="515" cy="270"/>
                <a:chOff x="700" y="3526"/>
                <a:chExt cx="515" cy="270"/>
              </a:xfrm>
            </p:grpSpPr>
            <p:grpSp>
              <p:nvGrpSpPr>
                <p:cNvPr id="95" name="Group 67"/>
                <p:cNvGrpSpPr>
                  <a:grpSpLocks/>
                </p:cNvGrpSpPr>
                <p:nvPr/>
              </p:nvGrpSpPr>
              <p:grpSpPr bwMode="auto">
                <a:xfrm>
                  <a:off x="737" y="3534"/>
                  <a:ext cx="49" cy="23"/>
                  <a:chOff x="737" y="3534"/>
                  <a:chExt cx="49" cy="23"/>
                </a:xfrm>
              </p:grpSpPr>
              <p:sp>
                <p:nvSpPr>
                  <p:cNvPr id="506" name="Freeform 68"/>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7" name="Freeform 69"/>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8" name="Freeform 70"/>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6" name="Group 71"/>
                <p:cNvGrpSpPr>
                  <a:grpSpLocks/>
                </p:cNvGrpSpPr>
                <p:nvPr/>
              </p:nvGrpSpPr>
              <p:grpSpPr bwMode="auto">
                <a:xfrm>
                  <a:off x="748" y="3547"/>
                  <a:ext cx="50" cy="23"/>
                  <a:chOff x="748" y="3547"/>
                  <a:chExt cx="50" cy="23"/>
                </a:xfrm>
              </p:grpSpPr>
              <p:sp>
                <p:nvSpPr>
                  <p:cNvPr id="503" name="Freeform 72"/>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4" name="Freeform 73"/>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5" name="Freeform 74"/>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97" name="Freeform 75"/>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 name="Freeform 76"/>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 name="Freeform 77"/>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 name="Freeform 78"/>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01" name="Group 79"/>
                <p:cNvGrpSpPr>
                  <a:grpSpLocks/>
                </p:cNvGrpSpPr>
                <p:nvPr/>
              </p:nvGrpSpPr>
              <p:grpSpPr bwMode="auto">
                <a:xfrm>
                  <a:off x="872" y="3547"/>
                  <a:ext cx="50" cy="23"/>
                  <a:chOff x="872" y="3547"/>
                  <a:chExt cx="50" cy="23"/>
                </a:xfrm>
              </p:grpSpPr>
              <p:sp>
                <p:nvSpPr>
                  <p:cNvPr id="500" name="Freeform 80"/>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1" name="Freeform 81"/>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2" name="Freeform 82"/>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2" name="Group 83"/>
                <p:cNvGrpSpPr>
                  <a:grpSpLocks/>
                </p:cNvGrpSpPr>
                <p:nvPr/>
              </p:nvGrpSpPr>
              <p:grpSpPr bwMode="auto">
                <a:xfrm>
                  <a:off x="885" y="3559"/>
                  <a:ext cx="50" cy="23"/>
                  <a:chOff x="885" y="3559"/>
                  <a:chExt cx="50" cy="23"/>
                </a:xfrm>
              </p:grpSpPr>
              <p:sp>
                <p:nvSpPr>
                  <p:cNvPr id="497" name="Freeform 84"/>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8" name="Freeform 85"/>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9" name="Freeform 86"/>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 name="Group 87"/>
                <p:cNvGrpSpPr>
                  <a:grpSpLocks/>
                </p:cNvGrpSpPr>
                <p:nvPr/>
              </p:nvGrpSpPr>
              <p:grpSpPr bwMode="auto">
                <a:xfrm>
                  <a:off x="898" y="3571"/>
                  <a:ext cx="49" cy="23"/>
                  <a:chOff x="898" y="3571"/>
                  <a:chExt cx="49" cy="23"/>
                </a:xfrm>
              </p:grpSpPr>
              <p:sp>
                <p:nvSpPr>
                  <p:cNvPr id="494" name="Freeform 88"/>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5" name="Freeform 89"/>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6" name="Freeform 90"/>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4" name="Group 91"/>
                <p:cNvGrpSpPr>
                  <a:grpSpLocks/>
                </p:cNvGrpSpPr>
                <p:nvPr/>
              </p:nvGrpSpPr>
              <p:grpSpPr bwMode="auto">
                <a:xfrm>
                  <a:off x="911" y="3585"/>
                  <a:ext cx="49" cy="23"/>
                  <a:chOff x="911" y="3585"/>
                  <a:chExt cx="49" cy="23"/>
                </a:xfrm>
              </p:grpSpPr>
              <p:sp>
                <p:nvSpPr>
                  <p:cNvPr id="491" name="Freeform 92"/>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2" name="Freeform 93"/>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3" name="Freeform 94"/>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5" name="Group 95"/>
                <p:cNvGrpSpPr>
                  <a:grpSpLocks/>
                </p:cNvGrpSpPr>
                <p:nvPr/>
              </p:nvGrpSpPr>
              <p:grpSpPr bwMode="auto">
                <a:xfrm>
                  <a:off x="923" y="3600"/>
                  <a:ext cx="99" cy="73"/>
                  <a:chOff x="923" y="3600"/>
                  <a:chExt cx="99" cy="73"/>
                </a:xfrm>
              </p:grpSpPr>
              <p:grpSp>
                <p:nvGrpSpPr>
                  <p:cNvPr id="471" name="Group 96"/>
                  <p:cNvGrpSpPr>
                    <a:grpSpLocks/>
                  </p:cNvGrpSpPr>
                  <p:nvPr/>
                </p:nvGrpSpPr>
                <p:grpSpPr bwMode="auto">
                  <a:xfrm>
                    <a:off x="923" y="3600"/>
                    <a:ext cx="49" cy="23"/>
                    <a:chOff x="923" y="3600"/>
                    <a:chExt cx="49" cy="23"/>
                  </a:xfrm>
                </p:grpSpPr>
                <p:sp>
                  <p:nvSpPr>
                    <p:cNvPr id="488" name="Freeform 97"/>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9" name="Freeform 98"/>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0" name="Freeform 99"/>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2" name="Group 100"/>
                  <p:cNvGrpSpPr>
                    <a:grpSpLocks/>
                  </p:cNvGrpSpPr>
                  <p:nvPr/>
                </p:nvGrpSpPr>
                <p:grpSpPr bwMode="auto">
                  <a:xfrm>
                    <a:off x="935" y="3612"/>
                    <a:ext cx="48" cy="23"/>
                    <a:chOff x="935" y="3612"/>
                    <a:chExt cx="48" cy="23"/>
                  </a:xfrm>
                </p:grpSpPr>
                <p:sp>
                  <p:nvSpPr>
                    <p:cNvPr id="485" name="Freeform 101"/>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6" name="Freeform 102"/>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7" name="Freeform 103"/>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3" name="Group 104"/>
                  <p:cNvGrpSpPr>
                    <a:grpSpLocks/>
                  </p:cNvGrpSpPr>
                  <p:nvPr/>
                </p:nvGrpSpPr>
                <p:grpSpPr bwMode="auto">
                  <a:xfrm>
                    <a:off x="947" y="3625"/>
                    <a:ext cx="50" cy="22"/>
                    <a:chOff x="947" y="3625"/>
                    <a:chExt cx="50" cy="22"/>
                  </a:xfrm>
                </p:grpSpPr>
                <p:sp>
                  <p:nvSpPr>
                    <p:cNvPr id="482" name="Freeform 105"/>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3" name="Freeform 106"/>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4" name="Freeform 107"/>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4" name="Group 108"/>
                  <p:cNvGrpSpPr>
                    <a:grpSpLocks/>
                  </p:cNvGrpSpPr>
                  <p:nvPr/>
                </p:nvGrpSpPr>
                <p:grpSpPr bwMode="auto">
                  <a:xfrm>
                    <a:off x="960" y="3637"/>
                    <a:ext cx="50" cy="23"/>
                    <a:chOff x="960" y="3637"/>
                    <a:chExt cx="50" cy="23"/>
                  </a:xfrm>
                </p:grpSpPr>
                <p:sp>
                  <p:nvSpPr>
                    <p:cNvPr id="479" name="Freeform 109"/>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0" name="Freeform 110"/>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1" name="Freeform 111"/>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5" name="Group 112"/>
                  <p:cNvGrpSpPr>
                    <a:grpSpLocks/>
                  </p:cNvGrpSpPr>
                  <p:nvPr/>
                </p:nvGrpSpPr>
                <p:grpSpPr bwMode="auto">
                  <a:xfrm>
                    <a:off x="973" y="3650"/>
                    <a:ext cx="49" cy="23"/>
                    <a:chOff x="973" y="3650"/>
                    <a:chExt cx="49" cy="23"/>
                  </a:xfrm>
                </p:grpSpPr>
                <p:sp>
                  <p:nvSpPr>
                    <p:cNvPr id="476" name="Freeform 113"/>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7" name="Freeform 114"/>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8" name="Freeform 115"/>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6" name="Group 116"/>
                <p:cNvGrpSpPr>
                  <a:grpSpLocks/>
                </p:cNvGrpSpPr>
                <p:nvPr/>
              </p:nvGrpSpPr>
              <p:grpSpPr bwMode="auto">
                <a:xfrm>
                  <a:off x="985" y="3665"/>
                  <a:ext cx="100" cy="73"/>
                  <a:chOff x="985" y="3665"/>
                  <a:chExt cx="100" cy="73"/>
                </a:xfrm>
              </p:grpSpPr>
              <p:grpSp>
                <p:nvGrpSpPr>
                  <p:cNvPr id="451" name="Group 117"/>
                  <p:cNvGrpSpPr>
                    <a:grpSpLocks/>
                  </p:cNvGrpSpPr>
                  <p:nvPr/>
                </p:nvGrpSpPr>
                <p:grpSpPr bwMode="auto">
                  <a:xfrm>
                    <a:off x="985" y="3665"/>
                    <a:ext cx="50" cy="23"/>
                    <a:chOff x="985" y="3665"/>
                    <a:chExt cx="50" cy="23"/>
                  </a:xfrm>
                </p:grpSpPr>
                <p:sp>
                  <p:nvSpPr>
                    <p:cNvPr id="468" name="Freeform 118"/>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9" name="Freeform 119"/>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0" name="Freeform 120"/>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2" name="Group 121"/>
                  <p:cNvGrpSpPr>
                    <a:grpSpLocks/>
                  </p:cNvGrpSpPr>
                  <p:nvPr/>
                </p:nvGrpSpPr>
                <p:grpSpPr bwMode="auto">
                  <a:xfrm>
                    <a:off x="997" y="3677"/>
                    <a:ext cx="49" cy="23"/>
                    <a:chOff x="997" y="3677"/>
                    <a:chExt cx="49" cy="23"/>
                  </a:xfrm>
                </p:grpSpPr>
                <p:sp>
                  <p:nvSpPr>
                    <p:cNvPr id="465" name="Freeform 122"/>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6" name="Freeform 123"/>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7" name="Freeform 124"/>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3" name="Group 125"/>
                  <p:cNvGrpSpPr>
                    <a:grpSpLocks/>
                  </p:cNvGrpSpPr>
                  <p:nvPr/>
                </p:nvGrpSpPr>
                <p:grpSpPr bwMode="auto">
                  <a:xfrm>
                    <a:off x="1010" y="3690"/>
                    <a:ext cx="48" cy="23"/>
                    <a:chOff x="1010" y="3690"/>
                    <a:chExt cx="48" cy="23"/>
                  </a:xfrm>
                </p:grpSpPr>
                <p:sp>
                  <p:nvSpPr>
                    <p:cNvPr id="462" name="Freeform 126"/>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3" name="Freeform 127"/>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4" name="Freeform 128"/>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4" name="Group 129"/>
                  <p:cNvGrpSpPr>
                    <a:grpSpLocks/>
                  </p:cNvGrpSpPr>
                  <p:nvPr/>
                </p:nvGrpSpPr>
                <p:grpSpPr bwMode="auto">
                  <a:xfrm>
                    <a:off x="1023" y="3703"/>
                    <a:ext cx="49" cy="22"/>
                    <a:chOff x="1023" y="3703"/>
                    <a:chExt cx="49" cy="22"/>
                  </a:xfrm>
                </p:grpSpPr>
                <p:sp>
                  <p:nvSpPr>
                    <p:cNvPr id="459" name="Freeform 130"/>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0" name="Freeform 131"/>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1" name="Freeform 132"/>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5" name="Group 133"/>
                  <p:cNvGrpSpPr>
                    <a:grpSpLocks/>
                  </p:cNvGrpSpPr>
                  <p:nvPr/>
                </p:nvGrpSpPr>
                <p:grpSpPr bwMode="auto">
                  <a:xfrm>
                    <a:off x="1036" y="3716"/>
                    <a:ext cx="49" cy="22"/>
                    <a:chOff x="1036" y="3716"/>
                    <a:chExt cx="49" cy="22"/>
                  </a:xfrm>
                </p:grpSpPr>
                <p:sp>
                  <p:nvSpPr>
                    <p:cNvPr id="456" name="Freeform 134"/>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7" name="Freeform 135"/>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8" name="Freeform 136"/>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7" name="Group 137"/>
                <p:cNvGrpSpPr>
                  <a:grpSpLocks/>
                </p:cNvGrpSpPr>
                <p:nvPr/>
              </p:nvGrpSpPr>
              <p:grpSpPr bwMode="auto">
                <a:xfrm>
                  <a:off x="1046" y="3727"/>
                  <a:ext cx="49" cy="23"/>
                  <a:chOff x="1046" y="3727"/>
                  <a:chExt cx="49" cy="23"/>
                </a:xfrm>
              </p:grpSpPr>
              <p:sp>
                <p:nvSpPr>
                  <p:cNvPr id="448" name="Freeform 138"/>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9" name="Freeform 139"/>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0" name="Freeform 140"/>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8" name="Group 141"/>
                <p:cNvGrpSpPr>
                  <a:grpSpLocks/>
                </p:cNvGrpSpPr>
                <p:nvPr/>
              </p:nvGrpSpPr>
              <p:grpSpPr bwMode="auto">
                <a:xfrm>
                  <a:off x="1058" y="3739"/>
                  <a:ext cx="50" cy="23"/>
                  <a:chOff x="1058" y="3739"/>
                  <a:chExt cx="50" cy="23"/>
                </a:xfrm>
              </p:grpSpPr>
              <p:sp>
                <p:nvSpPr>
                  <p:cNvPr id="445" name="Freeform 142"/>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6" name="Freeform 143"/>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7" name="Freeform 144"/>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 name="Group 145"/>
                <p:cNvGrpSpPr>
                  <a:grpSpLocks/>
                </p:cNvGrpSpPr>
                <p:nvPr/>
              </p:nvGrpSpPr>
              <p:grpSpPr bwMode="auto">
                <a:xfrm>
                  <a:off x="1072" y="3753"/>
                  <a:ext cx="48" cy="22"/>
                  <a:chOff x="1072" y="3753"/>
                  <a:chExt cx="48" cy="22"/>
                </a:xfrm>
              </p:grpSpPr>
              <p:sp>
                <p:nvSpPr>
                  <p:cNvPr id="442" name="Freeform 146"/>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3" name="Freeform 147"/>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4" name="Freeform 148"/>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10" name="Freeform 149"/>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 name="Freeform 150"/>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 name="Freeform 151"/>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13" name="Group 152"/>
                <p:cNvGrpSpPr>
                  <a:grpSpLocks/>
                </p:cNvGrpSpPr>
                <p:nvPr/>
              </p:nvGrpSpPr>
              <p:grpSpPr bwMode="auto">
                <a:xfrm>
                  <a:off x="832" y="3547"/>
                  <a:ext cx="49" cy="23"/>
                  <a:chOff x="832" y="3547"/>
                  <a:chExt cx="49" cy="23"/>
                </a:xfrm>
              </p:grpSpPr>
              <p:sp>
                <p:nvSpPr>
                  <p:cNvPr id="439" name="Freeform 153"/>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0" name="Freeform 154"/>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1" name="Freeform 155"/>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4" name="Group 156"/>
                <p:cNvGrpSpPr>
                  <a:grpSpLocks/>
                </p:cNvGrpSpPr>
                <p:nvPr/>
              </p:nvGrpSpPr>
              <p:grpSpPr bwMode="auto">
                <a:xfrm>
                  <a:off x="844" y="3560"/>
                  <a:ext cx="49" cy="22"/>
                  <a:chOff x="844" y="3560"/>
                  <a:chExt cx="49" cy="22"/>
                </a:xfrm>
              </p:grpSpPr>
              <p:sp>
                <p:nvSpPr>
                  <p:cNvPr id="436" name="Freeform 157"/>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7" name="Freeform 158"/>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8" name="Freeform 159"/>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5" name="Group 160"/>
                <p:cNvGrpSpPr>
                  <a:grpSpLocks/>
                </p:cNvGrpSpPr>
                <p:nvPr/>
              </p:nvGrpSpPr>
              <p:grpSpPr bwMode="auto">
                <a:xfrm>
                  <a:off x="857" y="3572"/>
                  <a:ext cx="50" cy="23"/>
                  <a:chOff x="857" y="3572"/>
                  <a:chExt cx="50" cy="23"/>
                </a:xfrm>
              </p:grpSpPr>
              <p:sp>
                <p:nvSpPr>
                  <p:cNvPr id="433" name="Freeform 161"/>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4" name="Freeform 162"/>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5" name="Freeform 163"/>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6" name="Group 164"/>
                <p:cNvGrpSpPr>
                  <a:grpSpLocks/>
                </p:cNvGrpSpPr>
                <p:nvPr/>
              </p:nvGrpSpPr>
              <p:grpSpPr bwMode="auto">
                <a:xfrm>
                  <a:off x="870" y="3585"/>
                  <a:ext cx="48" cy="23"/>
                  <a:chOff x="870" y="3585"/>
                  <a:chExt cx="48" cy="23"/>
                </a:xfrm>
              </p:grpSpPr>
              <p:sp>
                <p:nvSpPr>
                  <p:cNvPr id="430" name="Freeform 165"/>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1" name="Freeform 166"/>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2" name="Freeform 167"/>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7" name="Group 168"/>
                <p:cNvGrpSpPr>
                  <a:grpSpLocks/>
                </p:cNvGrpSpPr>
                <p:nvPr/>
              </p:nvGrpSpPr>
              <p:grpSpPr bwMode="auto">
                <a:xfrm>
                  <a:off x="882" y="3600"/>
                  <a:ext cx="100" cy="73"/>
                  <a:chOff x="882" y="3600"/>
                  <a:chExt cx="100" cy="73"/>
                </a:xfrm>
              </p:grpSpPr>
              <p:grpSp>
                <p:nvGrpSpPr>
                  <p:cNvPr id="410" name="Group 169"/>
                  <p:cNvGrpSpPr>
                    <a:grpSpLocks/>
                  </p:cNvGrpSpPr>
                  <p:nvPr/>
                </p:nvGrpSpPr>
                <p:grpSpPr bwMode="auto">
                  <a:xfrm>
                    <a:off x="882" y="3600"/>
                    <a:ext cx="49" cy="23"/>
                    <a:chOff x="882" y="3600"/>
                    <a:chExt cx="49" cy="23"/>
                  </a:xfrm>
                </p:grpSpPr>
                <p:sp>
                  <p:nvSpPr>
                    <p:cNvPr id="427" name="Freeform 170"/>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8" name="Freeform 171"/>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9" name="Freeform 172"/>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1" name="Group 173"/>
                  <p:cNvGrpSpPr>
                    <a:grpSpLocks/>
                  </p:cNvGrpSpPr>
                  <p:nvPr/>
                </p:nvGrpSpPr>
                <p:grpSpPr bwMode="auto">
                  <a:xfrm>
                    <a:off x="894" y="3612"/>
                    <a:ext cx="49" cy="23"/>
                    <a:chOff x="894" y="3612"/>
                    <a:chExt cx="49" cy="23"/>
                  </a:xfrm>
                </p:grpSpPr>
                <p:sp>
                  <p:nvSpPr>
                    <p:cNvPr id="424" name="Freeform 174"/>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5" name="Freeform 175"/>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6" name="Freeform 176"/>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2" name="Group 177"/>
                  <p:cNvGrpSpPr>
                    <a:grpSpLocks/>
                  </p:cNvGrpSpPr>
                  <p:nvPr/>
                </p:nvGrpSpPr>
                <p:grpSpPr bwMode="auto">
                  <a:xfrm>
                    <a:off x="907" y="3625"/>
                    <a:ext cx="49" cy="23"/>
                    <a:chOff x="907" y="3625"/>
                    <a:chExt cx="49" cy="23"/>
                  </a:xfrm>
                </p:grpSpPr>
                <p:sp>
                  <p:nvSpPr>
                    <p:cNvPr id="421" name="Freeform 178"/>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2" name="Freeform 179"/>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3" name="Freeform 180"/>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3" name="Group 181"/>
                  <p:cNvGrpSpPr>
                    <a:grpSpLocks/>
                  </p:cNvGrpSpPr>
                  <p:nvPr/>
                </p:nvGrpSpPr>
                <p:grpSpPr bwMode="auto">
                  <a:xfrm>
                    <a:off x="919" y="3638"/>
                    <a:ext cx="49" cy="22"/>
                    <a:chOff x="919" y="3638"/>
                    <a:chExt cx="49" cy="22"/>
                  </a:xfrm>
                </p:grpSpPr>
                <p:sp>
                  <p:nvSpPr>
                    <p:cNvPr id="418" name="Freeform 182"/>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9" name="Freeform 183"/>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0" name="Freeform 184"/>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4" name="Group 185"/>
                  <p:cNvGrpSpPr>
                    <a:grpSpLocks/>
                  </p:cNvGrpSpPr>
                  <p:nvPr/>
                </p:nvGrpSpPr>
                <p:grpSpPr bwMode="auto">
                  <a:xfrm>
                    <a:off x="932" y="3651"/>
                    <a:ext cx="50" cy="22"/>
                    <a:chOff x="932" y="3651"/>
                    <a:chExt cx="50" cy="22"/>
                  </a:xfrm>
                </p:grpSpPr>
                <p:sp>
                  <p:nvSpPr>
                    <p:cNvPr id="415" name="Freeform 186"/>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6" name="Freeform 187"/>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7" name="Freeform 188"/>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8" name="Group 189"/>
                <p:cNvGrpSpPr>
                  <a:grpSpLocks/>
                </p:cNvGrpSpPr>
                <p:nvPr/>
              </p:nvGrpSpPr>
              <p:grpSpPr bwMode="auto">
                <a:xfrm>
                  <a:off x="944" y="3665"/>
                  <a:ext cx="99" cy="74"/>
                  <a:chOff x="944" y="3665"/>
                  <a:chExt cx="99" cy="74"/>
                </a:xfrm>
              </p:grpSpPr>
              <p:grpSp>
                <p:nvGrpSpPr>
                  <p:cNvPr id="390" name="Group 190"/>
                  <p:cNvGrpSpPr>
                    <a:grpSpLocks/>
                  </p:cNvGrpSpPr>
                  <p:nvPr/>
                </p:nvGrpSpPr>
                <p:grpSpPr bwMode="auto">
                  <a:xfrm>
                    <a:off x="944" y="3665"/>
                    <a:ext cx="49" cy="23"/>
                    <a:chOff x="944" y="3665"/>
                    <a:chExt cx="49" cy="23"/>
                  </a:xfrm>
                </p:grpSpPr>
                <p:sp>
                  <p:nvSpPr>
                    <p:cNvPr id="407" name="Freeform 191"/>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8" name="Freeform 192"/>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9" name="Freeform 193"/>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1" name="Group 194"/>
                  <p:cNvGrpSpPr>
                    <a:grpSpLocks/>
                  </p:cNvGrpSpPr>
                  <p:nvPr/>
                </p:nvGrpSpPr>
                <p:grpSpPr bwMode="auto">
                  <a:xfrm>
                    <a:off x="957" y="3678"/>
                    <a:ext cx="48" cy="23"/>
                    <a:chOff x="957" y="3678"/>
                    <a:chExt cx="48" cy="23"/>
                  </a:xfrm>
                </p:grpSpPr>
                <p:sp>
                  <p:nvSpPr>
                    <p:cNvPr id="404" name="Freeform 195"/>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5" name="Freeform 196"/>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6" name="Freeform 197"/>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2" name="Group 198"/>
                  <p:cNvGrpSpPr>
                    <a:grpSpLocks/>
                  </p:cNvGrpSpPr>
                  <p:nvPr/>
                </p:nvGrpSpPr>
                <p:grpSpPr bwMode="auto">
                  <a:xfrm>
                    <a:off x="969" y="3690"/>
                    <a:ext cx="49" cy="23"/>
                    <a:chOff x="969" y="3690"/>
                    <a:chExt cx="49" cy="23"/>
                  </a:xfrm>
                </p:grpSpPr>
                <p:sp>
                  <p:nvSpPr>
                    <p:cNvPr id="401" name="Freeform 199"/>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2" name="Freeform 200"/>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3" name="Freeform 201"/>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3" name="Group 202"/>
                  <p:cNvGrpSpPr>
                    <a:grpSpLocks/>
                  </p:cNvGrpSpPr>
                  <p:nvPr/>
                </p:nvGrpSpPr>
                <p:grpSpPr bwMode="auto">
                  <a:xfrm>
                    <a:off x="982" y="3703"/>
                    <a:ext cx="49" cy="23"/>
                    <a:chOff x="982" y="3703"/>
                    <a:chExt cx="49" cy="23"/>
                  </a:xfrm>
                </p:grpSpPr>
                <p:sp>
                  <p:nvSpPr>
                    <p:cNvPr id="398" name="Freeform 203"/>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9" name="Freeform 204"/>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0" name="Freeform 205"/>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4" name="Group 206"/>
                  <p:cNvGrpSpPr>
                    <a:grpSpLocks/>
                  </p:cNvGrpSpPr>
                  <p:nvPr/>
                </p:nvGrpSpPr>
                <p:grpSpPr bwMode="auto">
                  <a:xfrm>
                    <a:off x="995" y="3716"/>
                    <a:ext cx="48" cy="23"/>
                    <a:chOff x="995" y="3716"/>
                    <a:chExt cx="48" cy="23"/>
                  </a:xfrm>
                </p:grpSpPr>
                <p:sp>
                  <p:nvSpPr>
                    <p:cNvPr id="395" name="Freeform 207"/>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6" name="Freeform 208"/>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7" name="Freeform 209"/>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9" name="Group 210"/>
                <p:cNvGrpSpPr>
                  <a:grpSpLocks/>
                </p:cNvGrpSpPr>
                <p:nvPr/>
              </p:nvGrpSpPr>
              <p:grpSpPr bwMode="auto">
                <a:xfrm>
                  <a:off x="1005" y="3727"/>
                  <a:ext cx="49" cy="23"/>
                  <a:chOff x="1005" y="3727"/>
                  <a:chExt cx="49" cy="23"/>
                </a:xfrm>
              </p:grpSpPr>
              <p:sp>
                <p:nvSpPr>
                  <p:cNvPr id="387" name="Freeform 211"/>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8" name="Freeform 212"/>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9" name="Freeform 213"/>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0" name="Group 214"/>
                <p:cNvGrpSpPr>
                  <a:grpSpLocks/>
                </p:cNvGrpSpPr>
                <p:nvPr/>
              </p:nvGrpSpPr>
              <p:grpSpPr bwMode="auto">
                <a:xfrm>
                  <a:off x="1018" y="3740"/>
                  <a:ext cx="49" cy="22"/>
                  <a:chOff x="1018" y="3740"/>
                  <a:chExt cx="49" cy="22"/>
                </a:xfrm>
              </p:grpSpPr>
              <p:sp>
                <p:nvSpPr>
                  <p:cNvPr id="384" name="Freeform 215"/>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5" name="Freeform 216"/>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6" name="Freeform 217"/>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1" name="Group 218"/>
                <p:cNvGrpSpPr>
                  <a:grpSpLocks/>
                </p:cNvGrpSpPr>
                <p:nvPr/>
              </p:nvGrpSpPr>
              <p:grpSpPr bwMode="auto">
                <a:xfrm>
                  <a:off x="1030" y="3753"/>
                  <a:ext cx="49" cy="23"/>
                  <a:chOff x="1030" y="3753"/>
                  <a:chExt cx="49" cy="23"/>
                </a:xfrm>
              </p:grpSpPr>
              <p:sp>
                <p:nvSpPr>
                  <p:cNvPr id="381" name="Freeform 219"/>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2" name="Freeform 220"/>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3" name="Freeform 221"/>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22" name="Freeform 222"/>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3" name="Freeform 223"/>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4" name="Freeform 224"/>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25" name="Group 225"/>
                <p:cNvGrpSpPr>
                  <a:grpSpLocks/>
                </p:cNvGrpSpPr>
                <p:nvPr/>
              </p:nvGrpSpPr>
              <p:grpSpPr bwMode="auto">
                <a:xfrm>
                  <a:off x="790" y="3547"/>
                  <a:ext cx="49" cy="23"/>
                  <a:chOff x="790" y="3547"/>
                  <a:chExt cx="49" cy="23"/>
                </a:xfrm>
              </p:grpSpPr>
              <p:sp>
                <p:nvSpPr>
                  <p:cNvPr id="378" name="Freeform 226"/>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9" name="Freeform 227"/>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0" name="Freeform 228"/>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6" name="Group 229"/>
                <p:cNvGrpSpPr>
                  <a:grpSpLocks/>
                </p:cNvGrpSpPr>
                <p:nvPr/>
              </p:nvGrpSpPr>
              <p:grpSpPr bwMode="auto">
                <a:xfrm>
                  <a:off x="803" y="3560"/>
                  <a:ext cx="49" cy="22"/>
                  <a:chOff x="803" y="3560"/>
                  <a:chExt cx="49" cy="22"/>
                </a:xfrm>
              </p:grpSpPr>
              <p:sp>
                <p:nvSpPr>
                  <p:cNvPr id="375" name="Freeform 230"/>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6" name="Freeform 231"/>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7" name="Freeform 232"/>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7" name="Group 233"/>
                <p:cNvGrpSpPr>
                  <a:grpSpLocks/>
                </p:cNvGrpSpPr>
                <p:nvPr/>
              </p:nvGrpSpPr>
              <p:grpSpPr bwMode="auto">
                <a:xfrm>
                  <a:off x="815" y="3572"/>
                  <a:ext cx="50" cy="23"/>
                  <a:chOff x="815" y="3572"/>
                  <a:chExt cx="50" cy="23"/>
                </a:xfrm>
              </p:grpSpPr>
              <p:sp>
                <p:nvSpPr>
                  <p:cNvPr id="372" name="Freeform 234"/>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3" name="Freeform 235"/>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4" name="Freeform 236"/>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8" name="Group 237"/>
                <p:cNvGrpSpPr>
                  <a:grpSpLocks/>
                </p:cNvGrpSpPr>
                <p:nvPr/>
              </p:nvGrpSpPr>
              <p:grpSpPr bwMode="auto">
                <a:xfrm>
                  <a:off x="828" y="3585"/>
                  <a:ext cx="49" cy="23"/>
                  <a:chOff x="828" y="3585"/>
                  <a:chExt cx="49" cy="23"/>
                </a:xfrm>
              </p:grpSpPr>
              <p:sp>
                <p:nvSpPr>
                  <p:cNvPr id="369" name="Freeform 238"/>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0" name="Freeform 239"/>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1" name="Freeform 240"/>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9" name="Group 241"/>
                <p:cNvGrpSpPr>
                  <a:grpSpLocks/>
                </p:cNvGrpSpPr>
                <p:nvPr/>
              </p:nvGrpSpPr>
              <p:grpSpPr bwMode="auto">
                <a:xfrm>
                  <a:off x="840" y="3600"/>
                  <a:ext cx="100" cy="73"/>
                  <a:chOff x="840" y="3600"/>
                  <a:chExt cx="100" cy="73"/>
                </a:xfrm>
              </p:grpSpPr>
              <p:grpSp>
                <p:nvGrpSpPr>
                  <p:cNvPr id="349" name="Group 242"/>
                  <p:cNvGrpSpPr>
                    <a:grpSpLocks/>
                  </p:cNvGrpSpPr>
                  <p:nvPr/>
                </p:nvGrpSpPr>
                <p:grpSpPr bwMode="auto">
                  <a:xfrm>
                    <a:off x="840" y="3600"/>
                    <a:ext cx="49" cy="23"/>
                    <a:chOff x="840" y="3600"/>
                    <a:chExt cx="49" cy="23"/>
                  </a:xfrm>
                </p:grpSpPr>
                <p:sp>
                  <p:nvSpPr>
                    <p:cNvPr id="366" name="Freeform 243"/>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7" name="Freeform 244"/>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8" name="Freeform 245"/>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0" name="Group 246"/>
                  <p:cNvGrpSpPr>
                    <a:grpSpLocks/>
                  </p:cNvGrpSpPr>
                  <p:nvPr/>
                </p:nvGrpSpPr>
                <p:grpSpPr bwMode="auto">
                  <a:xfrm>
                    <a:off x="853" y="3612"/>
                    <a:ext cx="48" cy="23"/>
                    <a:chOff x="853" y="3612"/>
                    <a:chExt cx="48" cy="23"/>
                  </a:xfrm>
                </p:grpSpPr>
                <p:sp>
                  <p:nvSpPr>
                    <p:cNvPr id="363" name="Freeform 247"/>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4" name="Freeform 248"/>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5" name="Freeform 249"/>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1" name="Group 250"/>
                  <p:cNvGrpSpPr>
                    <a:grpSpLocks/>
                  </p:cNvGrpSpPr>
                  <p:nvPr/>
                </p:nvGrpSpPr>
                <p:grpSpPr bwMode="auto">
                  <a:xfrm>
                    <a:off x="865" y="3625"/>
                    <a:ext cx="49" cy="23"/>
                    <a:chOff x="865" y="3625"/>
                    <a:chExt cx="49" cy="23"/>
                  </a:xfrm>
                </p:grpSpPr>
                <p:sp>
                  <p:nvSpPr>
                    <p:cNvPr id="360" name="Freeform 251"/>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1" name="Freeform 252"/>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2" name="Freeform 253"/>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2" name="Group 254"/>
                  <p:cNvGrpSpPr>
                    <a:grpSpLocks/>
                  </p:cNvGrpSpPr>
                  <p:nvPr/>
                </p:nvGrpSpPr>
                <p:grpSpPr bwMode="auto">
                  <a:xfrm>
                    <a:off x="878" y="3638"/>
                    <a:ext cx="49" cy="22"/>
                    <a:chOff x="878" y="3638"/>
                    <a:chExt cx="49" cy="22"/>
                  </a:xfrm>
                </p:grpSpPr>
                <p:sp>
                  <p:nvSpPr>
                    <p:cNvPr id="357" name="Freeform 255"/>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8" name="Freeform 256"/>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9" name="Freeform 257"/>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3" name="Group 258"/>
                  <p:cNvGrpSpPr>
                    <a:grpSpLocks/>
                  </p:cNvGrpSpPr>
                  <p:nvPr/>
                </p:nvGrpSpPr>
                <p:grpSpPr bwMode="auto">
                  <a:xfrm>
                    <a:off x="890" y="3651"/>
                    <a:ext cx="50" cy="22"/>
                    <a:chOff x="890" y="3651"/>
                    <a:chExt cx="50" cy="22"/>
                  </a:xfrm>
                </p:grpSpPr>
                <p:sp>
                  <p:nvSpPr>
                    <p:cNvPr id="354" name="Freeform 259"/>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5" name="Freeform 260"/>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6" name="Freeform 261"/>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0" name="Group 262"/>
                <p:cNvGrpSpPr>
                  <a:grpSpLocks/>
                </p:cNvGrpSpPr>
                <p:nvPr/>
              </p:nvGrpSpPr>
              <p:grpSpPr bwMode="auto">
                <a:xfrm>
                  <a:off x="903" y="3665"/>
                  <a:ext cx="99" cy="74"/>
                  <a:chOff x="903" y="3665"/>
                  <a:chExt cx="99" cy="74"/>
                </a:xfrm>
              </p:grpSpPr>
              <p:grpSp>
                <p:nvGrpSpPr>
                  <p:cNvPr id="329" name="Group 263"/>
                  <p:cNvGrpSpPr>
                    <a:grpSpLocks/>
                  </p:cNvGrpSpPr>
                  <p:nvPr/>
                </p:nvGrpSpPr>
                <p:grpSpPr bwMode="auto">
                  <a:xfrm>
                    <a:off x="903" y="3665"/>
                    <a:ext cx="49" cy="23"/>
                    <a:chOff x="903" y="3665"/>
                    <a:chExt cx="49" cy="23"/>
                  </a:xfrm>
                </p:grpSpPr>
                <p:sp>
                  <p:nvSpPr>
                    <p:cNvPr id="346" name="Freeform 264"/>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7" name="Freeform 265"/>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8" name="Freeform 266"/>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0" name="Group 267"/>
                  <p:cNvGrpSpPr>
                    <a:grpSpLocks/>
                  </p:cNvGrpSpPr>
                  <p:nvPr/>
                </p:nvGrpSpPr>
                <p:grpSpPr bwMode="auto">
                  <a:xfrm>
                    <a:off x="914" y="3678"/>
                    <a:ext cx="49" cy="23"/>
                    <a:chOff x="914" y="3678"/>
                    <a:chExt cx="49" cy="23"/>
                  </a:xfrm>
                </p:grpSpPr>
                <p:sp>
                  <p:nvSpPr>
                    <p:cNvPr id="343" name="Freeform 268"/>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4" name="Freeform 269"/>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5" name="Freeform 270"/>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1" name="Group 271"/>
                  <p:cNvGrpSpPr>
                    <a:grpSpLocks/>
                  </p:cNvGrpSpPr>
                  <p:nvPr/>
                </p:nvGrpSpPr>
                <p:grpSpPr bwMode="auto">
                  <a:xfrm>
                    <a:off x="928" y="3690"/>
                    <a:ext cx="48" cy="23"/>
                    <a:chOff x="928" y="3690"/>
                    <a:chExt cx="48" cy="23"/>
                  </a:xfrm>
                </p:grpSpPr>
                <p:sp>
                  <p:nvSpPr>
                    <p:cNvPr id="340" name="Freeform 272"/>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1" name="Freeform 273"/>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2" name="Freeform 274"/>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2" name="Group 275"/>
                  <p:cNvGrpSpPr>
                    <a:grpSpLocks/>
                  </p:cNvGrpSpPr>
                  <p:nvPr/>
                </p:nvGrpSpPr>
                <p:grpSpPr bwMode="auto">
                  <a:xfrm>
                    <a:off x="940" y="3703"/>
                    <a:ext cx="49" cy="23"/>
                    <a:chOff x="940" y="3703"/>
                    <a:chExt cx="49" cy="23"/>
                  </a:xfrm>
                </p:grpSpPr>
                <p:sp>
                  <p:nvSpPr>
                    <p:cNvPr id="337" name="Freeform 276"/>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8" name="Freeform 277"/>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9" name="Freeform 278"/>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3" name="Group 279"/>
                  <p:cNvGrpSpPr>
                    <a:grpSpLocks/>
                  </p:cNvGrpSpPr>
                  <p:nvPr/>
                </p:nvGrpSpPr>
                <p:grpSpPr bwMode="auto">
                  <a:xfrm>
                    <a:off x="953" y="3716"/>
                    <a:ext cx="49" cy="23"/>
                    <a:chOff x="953" y="3716"/>
                    <a:chExt cx="49" cy="23"/>
                  </a:xfrm>
                </p:grpSpPr>
                <p:sp>
                  <p:nvSpPr>
                    <p:cNvPr id="334" name="Freeform 280"/>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5" name="Freeform 281"/>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6" name="Freeform 282"/>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1" name="Group 283"/>
                <p:cNvGrpSpPr>
                  <a:grpSpLocks/>
                </p:cNvGrpSpPr>
                <p:nvPr/>
              </p:nvGrpSpPr>
              <p:grpSpPr bwMode="auto">
                <a:xfrm>
                  <a:off x="963" y="3727"/>
                  <a:ext cx="49" cy="23"/>
                  <a:chOff x="963" y="3727"/>
                  <a:chExt cx="49" cy="23"/>
                </a:xfrm>
              </p:grpSpPr>
              <p:sp>
                <p:nvSpPr>
                  <p:cNvPr id="326" name="Freeform 284"/>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7" name="Freeform 285"/>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8" name="Freeform 286"/>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2" name="Group 287"/>
                <p:cNvGrpSpPr>
                  <a:grpSpLocks/>
                </p:cNvGrpSpPr>
                <p:nvPr/>
              </p:nvGrpSpPr>
              <p:grpSpPr bwMode="auto">
                <a:xfrm>
                  <a:off x="976" y="3740"/>
                  <a:ext cx="50" cy="22"/>
                  <a:chOff x="976" y="3740"/>
                  <a:chExt cx="50" cy="22"/>
                </a:xfrm>
              </p:grpSpPr>
              <p:sp>
                <p:nvSpPr>
                  <p:cNvPr id="323" name="Freeform 288"/>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4" name="Freeform 289"/>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5" name="Freeform 290"/>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3" name="Group 291"/>
                <p:cNvGrpSpPr>
                  <a:grpSpLocks/>
                </p:cNvGrpSpPr>
                <p:nvPr/>
              </p:nvGrpSpPr>
              <p:grpSpPr bwMode="auto">
                <a:xfrm>
                  <a:off x="761" y="3560"/>
                  <a:ext cx="50" cy="22"/>
                  <a:chOff x="761" y="3560"/>
                  <a:chExt cx="50" cy="22"/>
                </a:xfrm>
              </p:grpSpPr>
              <p:sp>
                <p:nvSpPr>
                  <p:cNvPr id="320" name="Freeform 292"/>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1" name="Freeform 293"/>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2" name="Freeform 294"/>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4" name="Group 295"/>
                <p:cNvGrpSpPr>
                  <a:grpSpLocks/>
                </p:cNvGrpSpPr>
                <p:nvPr/>
              </p:nvGrpSpPr>
              <p:grpSpPr bwMode="auto">
                <a:xfrm>
                  <a:off x="774" y="3572"/>
                  <a:ext cx="49" cy="23"/>
                  <a:chOff x="774" y="3572"/>
                  <a:chExt cx="49" cy="23"/>
                </a:xfrm>
              </p:grpSpPr>
              <p:sp>
                <p:nvSpPr>
                  <p:cNvPr id="317" name="Freeform 296"/>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8" name="Freeform 297"/>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9" name="Freeform 298"/>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5" name="Group 299"/>
                <p:cNvGrpSpPr>
                  <a:grpSpLocks/>
                </p:cNvGrpSpPr>
                <p:nvPr/>
              </p:nvGrpSpPr>
              <p:grpSpPr bwMode="auto">
                <a:xfrm>
                  <a:off x="787" y="3585"/>
                  <a:ext cx="49" cy="23"/>
                  <a:chOff x="787" y="3585"/>
                  <a:chExt cx="49" cy="23"/>
                </a:xfrm>
              </p:grpSpPr>
              <p:sp>
                <p:nvSpPr>
                  <p:cNvPr id="314" name="Freeform 300"/>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5" name="Freeform 301"/>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6" name="Freeform 302"/>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6" name="Group 303"/>
                <p:cNvGrpSpPr>
                  <a:grpSpLocks/>
                </p:cNvGrpSpPr>
                <p:nvPr/>
              </p:nvGrpSpPr>
              <p:grpSpPr bwMode="auto">
                <a:xfrm>
                  <a:off x="799" y="3600"/>
                  <a:ext cx="99" cy="73"/>
                  <a:chOff x="799" y="3600"/>
                  <a:chExt cx="99" cy="73"/>
                </a:xfrm>
              </p:grpSpPr>
              <p:grpSp>
                <p:nvGrpSpPr>
                  <p:cNvPr id="294" name="Group 304"/>
                  <p:cNvGrpSpPr>
                    <a:grpSpLocks/>
                  </p:cNvGrpSpPr>
                  <p:nvPr/>
                </p:nvGrpSpPr>
                <p:grpSpPr bwMode="auto">
                  <a:xfrm>
                    <a:off x="799" y="3600"/>
                    <a:ext cx="48" cy="23"/>
                    <a:chOff x="799" y="3600"/>
                    <a:chExt cx="48" cy="23"/>
                  </a:xfrm>
                </p:grpSpPr>
                <p:sp>
                  <p:nvSpPr>
                    <p:cNvPr id="311" name="Freeform 305"/>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2" name="Freeform 306"/>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3" name="Freeform 307"/>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5" name="Group 308"/>
                  <p:cNvGrpSpPr>
                    <a:grpSpLocks/>
                  </p:cNvGrpSpPr>
                  <p:nvPr/>
                </p:nvGrpSpPr>
                <p:grpSpPr bwMode="auto">
                  <a:xfrm>
                    <a:off x="811" y="3612"/>
                    <a:ext cx="48" cy="23"/>
                    <a:chOff x="811" y="3612"/>
                    <a:chExt cx="48" cy="23"/>
                  </a:xfrm>
                </p:grpSpPr>
                <p:sp>
                  <p:nvSpPr>
                    <p:cNvPr id="308" name="Freeform 309"/>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9" name="Freeform 310"/>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0" name="Freeform 311"/>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6" name="Group 312"/>
                  <p:cNvGrpSpPr>
                    <a:grpSpLocks/>
                  </p:cNvGrpSpPr>
                  <p:nvPr/>
                </p:nvGrpSpPr>
                <p:grpSpPr bwMode="auto">
                  <a:xfrm>
                    <a:off x="823" y="3625"/>
                    <a:ext cx="49" cy="23"/>
                    <a:chOff x="823" y="3625"/>
                    <a:chExt cx="49" cy="23"/>
                  </a:xfrm>
                </p:grpSpPr>
                <p:sp>
                  <p:nvSpPr>
                    <p:cNvPr id="305" name="Freeform 313"/>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6" name="Freeform 314"/>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7" name="Freeform 315"/>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7" name="Group 316"/>
                  <p:cNvGrpSpPr>
                    <a:grpSpLocks/>
                  </p:cNvGrpSpPr>
                  <p:nvPr/>
                </p:nvGrpSpPr>
                <p:grpSpPr bwMode="auto">
                  <a:xfrm>
                    <a:off x="836" y="3638"/>
                    <a:ext cx="50" cy="22"/>
                    <a:chOff x="836" y="3638"/>
                    <a:chExt cx="50" cy="22"/>
                  </a:xfrm>
                </p:grpSpPr>
                <p:sp>
                  <p:nvSpPr>
                    <p:cNvPr id="302" name="Freeform 317"/>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3" name="Freeform 318"/>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4" name="Freeform 319"/>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8" name="Group 320"/>
                  <p:cNvGrpSpPr>
                    <a:grpSpLocks/>
                  </p:cNvGrpSpPr>
                  <p:nvPr/>
                </p:nvGrpSpPr>
                <p:grpSpPr bwMode="auto">
                  <a:xfrm>
                    <a:off x="849" y="3651"/>
                    <a:ext cx="49" cy="22"/>
                    <a:chOff x="849" y="3651"/>
                    <a:chExt cx="49" cy="22"/>
                  </a:xfrm>
                </p:grpSpPr>
                <p:sp>
                  <p:nvSpPr>
                    <p:cNvPr id="299" name="Freeform 321"/>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0" name="Freeform 322"/>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1" name="Freeform 323"/>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7" name="Group 324"/>
                <p:cNvGrpSpPr>
                  <a:grpSpLocks/>
                </p:cNvGrpSpPr>
                <p:nvPr/>
              </p:nvGrpSpPr>
              <p:grpSpPr bwMode="auto">
                <a:xfrm>
                  <a:off x="861" y="3665"/>
                  <a:ext cx="99" cy="74"/>
                  <a:chOff x="861" y="3665"/>
                  <a:chExt cx="99" cy="74"/>
                </a:xfrm>
              </p:grpSpPr>
              <p:grpSp>
                <p:nvGrpSpPr>
                  <p:cNvPr id="274" name="Group 325"/>
                  <p:cNvGrpSpPr>
                    <a:grpSpLocks/>
                  </p:cNvGrpSpPr>
                  <p:nvPr/>
                </p:nvGrpSpPr>
                <p:grpSpPr bwMode="auto">
                  <a:xfrm>
                    <a:off x="861" y="3665"/>
                    <a:ext cx="50" cy="23"/>
                    <a:chOff x="861" y="3665"/>
                    <a:chExt cx="50" cy="23"/>
                  </a:xfrm>
                </p:grpSpPr>
                <p:sp>
                  <p:nvSpPr>
                    <p:cNvPr id="291" name="Freeform 326"/>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2" name="Freeform 327"/>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3" name="Freeform 328"/>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5" name="Group 329"/>
                  <p:cNvGrpSpPr>
                    <a:grpSpLocks/>
                  </p:cNvGrpSpPr>
                  <p:nvPr/>
                </p:nvGrpSpPr>
                <p:grpSpPr bwMode="auto">
                  <a:xfrm>
                    <a:off x="873" y="3678"/>
                    <a:ext cx="49" cy="23"/>
                    <a:chOff x="873" y="3678"/>
                    <a:chExt cx="49" cy="23"/>
                  </a:xfrm>
                </p:grpSpPr>
                <p:sp>
                  <p:nvSpPr>
                    <p:cNvPr id="288" name="Freeform 330"/>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9" name="Freeform 331"/>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0" name="Freeform 332"/>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6" name="Group 333"/>
                  <p:cNvGrpSpPr>
                    <a:grpSpLocks/>
                  </p:cNvGrpSpPr>
                  <p:nvPr/>
                </p:nvGrpSpPr>
                <p:grpSpPr bwMode="auto">
                  <a:xfrm>
                    <a:off x="886" y="3690"/>
                    <a:ext cx="49" cy="23"/>
                    <a:chOff x="886" y="3690"/>
                    <a:chExt cx="49" cy="23"/>
                  </a:xfrm>
                </p:grpSpPr>
                <p:sp>
                  <p:nvSpPr>
                    <p:cNvPr id="285" name="Freeform 334"/>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6" name="Freeform 335"/>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7" name="Freeform 336"/>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7" name="Group 337"/>
                  <p:cNvGrpSpPr>
                    <a:grpSpLocks/>
                  </p:cNvGrpSpPr>
                  <p:nvPr/>
                </p:nvGrpSpPr>
                <p:grpSpPr bwMode="auto">
                  <a:xfrm>
                    <a:off x="899" y="3703"/>
                    <a:ext cx="48" cy="23"/>
                    <a:chOff x="899" y="3703"/>
                    <a:chExt cx="48" cy="23"/>
                  </a:xfrm>
                </p:grpSpPr>
                <p:sp>
                  <p:nvSpPr>
                    <p:cNvPr id="282" name="Freeform 338"/>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3" name="Freeform 339"/>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4" name="Freeform 340"/>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8" name="Group 341"/>
                  <p:cNvGrpSpPr>
                    <a:grpSpLocks/>
                  </p:cNvGrpSpPr>
                  <p:nvPr/>
                </p:nvGrpSpPr>
                <p:grpSpPr bwMode="auto">
                  <a:xfrm>
                    <a:off x="912" y="3716"/>
                    <a:ext cx="48" cy="23"/>
                    <a:chOff x="912" y="3716"/>
                    <a:chExt cx="48" cy="23"/>
                  </a:xfrm>
                </p:grpSpPr>
                <p:sp>
                  <p:nvSpPr>
                    <p:cNvPr id="279" name="Freeform 342"/>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0" name="Freeform 343"/>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1" name="Freeform 344"/>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8" name="Group 345"/>
                <p:cNvGrpSpPr>
                  <a:grpSpLocks/>
                </p:cNvGrpSpPr>
                <p:nvPr/>
              </p:nvGrpSpPr>
              <p:grpSpPr bwMode="auto">
                <a:xfrm>
                  <a:off x="922" y="3727"/>
                  <a:ext cx="49" cy="23"/>
                  <a:chOff x="922" y="3727"/>
                  <a:chExt cx="49" cy="23"/>
                </a:xfrm>
              </p:grpSpPr>
              <p:sp>
                <p:nvSpPr>
                  <p:cNvPr id="271" name="Freeform 346"/>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2" name="Freeform 347"/>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3" name="Freeform 348"/>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9" name="Group 349"/>
                <p:cNvGrpSpPr>
                  <a:grpSpLocks/>
                </p:cNvGrpSpPr>
                <p:nvPr/>
              </p:nvGrpSpPr>
              <p:grpSpPr bwMode="auto">
                <a:xfrm>
                  <a:off x="895" y="3526"/>
                  <a:ext cx="44" cy="23"/>
                  <a:chOff x="895" y="3526"/>
                  <a:chExt cx="44" cy="23"/>
                </a:xfrm>
              </p:grpSpPr>
              <p:sp>
                <p:nvSpPr>
                  <p:cNvPr id="268" name="Freeform 350"/>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9" name="Freeform 351"/>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0" name="Freeform 352"/>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0" name="Group 353"/>
                <p:cNvGrpSpPr>
                  <a:grpSpLocks/>
                </p:cNvGrpSpPr>
                <p:nvPr/>
              </p:nvGrpSpPr>
              <p:grpSpPr bwMode="auto">
                <a:xfrm>
                  <a:off x="907" y="3540"/>
                  <a:ext cx="45" cy="22"/>
                  <a:chOff x="907" y="3540"/>
                  <a:chExt cx="45" cy="22"/>
                </a:xfrm>
              </p:grpSpPr>
              <p:sp>
                <p:nvSpPr>
                  <p:cNvPr id="265" name="Freeform 354"/>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6" name="Freeform 355"/>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7" name="Freeform 356"/>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1" name="Group 357"/>
                <p:cNvGrpSpPr>
                  <a:grpSpLocks/>
                </p:cNvGrpSpPr>
                <p:nvPr/>
              </p:nvGrpSpPr>
              <p:grpSpPr bwMode="auto">
                <a:xfrm>
                  <a:off x="920" y="3553"/>
                  <a:ext cx="45" cy="23"/>
                  <a:chOff x="920" y="3553"/>
                  <a:chExt cx="45" cy="23"/>
                </a:xfrm>
              </p:grpSpPr>
              <p:sp>
                <p:nvSpPr>
                  <p:cNvPr id="262" name="Freeform 358"/>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3" name="Freeform 359"/>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4" name="Freeform 360"/>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2" name="Group 361"/>
                <p:cNvGrpSpPr>
                  <a:grpSpLocks/>
                </p:cNvGrpSpPr>
                <p:nvPr/>
              </p:nvGrpSpPr>
              <p:grpSpPr bwMode="auto">
                <a:xfrm>
                  <a:off x="934" y="3566"/>
                  <a:ext cx="44" cy="23"/>
                  <a:chOff x="934" y="3566"/>
                  <a:chExt cx="44" cy="23"/>
                </a:xfrm>
              </p:grpSpPr>
              <p:sp>
                <p:nvSpPr>
                  <p:cNvPr id="259" name="Freeform 362"/>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0" name="Freeform 363"/>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1" name="Freeform 364"/>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3" name="Group 365"/>
                <p:cNvGrpSpPr>
                  <a:grpSpLocks/>
                </p:cNvGrpSpPr>
                <p:nvPr/>
              </p:nvGrpSpPr>
              <p:grpSpPr bwMode="auto">
                <a:xfrm>
                  <a:off x="949" y="3579"/>
                  <a:ext cx="83" cy="63"/>
                  <a:chOff x="949" y="3579"/>
                  <a:chExt cx="83" cy="63"/>
                </a:xfrm>
              </p:grpSpPr>
              <p:grpSp>
                <p:nvGrpSpPr>
                  <p:cNvPr id="243" name="Group 366"/>
                  <p:cNvGrpSpPr>
                    <a:grpSpLocks/>
                  </p:cNvGrpSpPr>
                  <p:nvPr/>
                </p:nvGrpSpPr>
                <p:grpSpPr bwMode="auto">
                  <a:xfrm>
                    <a:off x="949" y="3579"/>
                    <a:ext cx="44" cy="23"/>
                    <a:chOff x="949" y="3579"/>
                    <a:chExt cx="44" cy="23"/>
                  </a:xfrm>
                </p:grpSpPr>
                <p:sp>
                  <p:nvSpPr>
                    <p:cNvPr id="256" name="Freeform 367"/>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7" name="Freeform 368"/>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8" name="Freeform 369"/>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4" name="Group 370"/>
                  <p:cNvGrpSpPr>
                    <a:grpSpLocks/>
                  </p:cNvGrpSpPr>
                  <p:nvPr/>
                </p:nvGrpSpPr>
                <p:grpSpPr bwMode="auto">
                  <a:xfrm>
                    <a:off x="961" y="3592"/>
                    <a:ext cx="45" cy="23"/>
                    <a:chOff x="961" y="3592"/>
                    <a:chExt cx="45" cy="23"/>
                  </a:xfrm>
                </p:grpSpPr>
                <p:sp>
                  <p:nvSpPr>
                    <p:cNvPr id="253" name="Freeform 371"/>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4" name="Freeform 372"/>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5" name="Freeform 373"/>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5" name="Group 374"/>
                  <p:cNvGrpSpPr>
                    <a:grpSpLocks/>
                  </p:cNvGrpSpPr>
                  <p:nvPr/>
                </p:nvGrpSpPr>
                <p:grpSpPr bwMode="auto">
                  <a:xfrm>
                    <a:off x="974" y="3606"/>
                    <a:ext cx="44" cy="23"/>
                    <a:chOff x="974" y="3606"/>
                    <a:chExt cx="44" cy="23"/>
                  </a:xfrm>
                </p:grpSpPr>
                <p:sp>
                  <p:nvSpPr>
                    <p:cNvPr id="250" name="Freeform 375"/>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1" name="Freeform 376"/>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2" name="Freeform 377"/>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6" name="Group 378"/>
                  <p:cNvGrpSpPr>
                    <a:grpSpLocks/>
                  </p:cNvGrpSpPr>
                  <p:nvPr/>
                </p:nvGrpSpPr>
                <p:grpSpPr bwMode="auto">
                  <a:xfrm>
                    <a:off x="987" y="3619"/>
                    <a:ext cx="45" cy="23"/>
                    <a:chOff x="987" y="3619"/>
                    <a:chExt cx="45" cy="23"/>
                  </a:xfrm>
                </p:grpSpPr>
                <p:sp>
                  <p:nvSpPr>
                    <p:cNvPr id="247" name="Freeform 379"/>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8" name="Freeform 380"/>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9" name="Freeform 381"/>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4" name="Group 382"/>
                <p:cNvGrpSpPr>
                  <a:grpSpLocks/>
                </p:cNvGrpSpPr>
                <p:nvPr/>
              </p:nvGrpSpPr>
              <p:grpSpPr bwMode="auto">
                <a:xfrm>
                  <a:off x="1002" y="3632"/>
                  <a:ext cx="83" cy="63"/>
                  <a:chOff x="1002" y="3632"/>
                  <a:chExt cx="83" cy="63"/>
                </a:xfrm>
              </p:grpSpPr>
              <p:grpSp>
                <p:nvGrpSpPr>
                  <p:cNvPr id="227" name="Group 383"/>
                  <p:cNvGrpSpPr>
                    <a:grpSpLocks/>
                  </p:cNvGrpSpPr>
                  <p:nvPr/>
                </p:nvGrpSpPr>
                <p:grpSpPr bwMode="auto">
                  <a:xfrm>
                    <a:off x="1002" y="3632"/>
                    <a:ext cx="44" cy="22"/>
                    <a:chOff x="1002" y="3632"/>
                    <a:chExt cx="44" cy="22"/>
                  </a:xfrm>
                </p:grpSpPr>
                <p:sp>
                  <p:nvSpPr>
                    <p:cNvPr id="240" name="Freeform 384"/>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1" name="Freeform 385"/>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2" name="Freeform 386"/>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8" name="Group 387"/>
                  <p:cNvGrpSpPr>
                    <a:grpSpLocks/>
                  </p:cNvGrpSpPr>
                  <p:nvPr/>
                </p:nvGrpSpPr>
                <p:grpSpPr bwMode="auto">
                  <a:xfrm>
                    <a:off x="1014" y="3645"/>
                    <a:ext cx="44" cy="23"/>
                    <a:chOff x="1014" y="3645"/>
                    <a:chExt cx="44" cy="23"/>
                  </a:xfrm>
                </p:grpSpPr>
                <p:sp>
                  <p:nvSpPr>
                    <p:cNvPr id="237" name="Freeform 388"/>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8" name="Freeform 389"/>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9" name="Freeform 390"/>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9" name="Group 391"/>
                  <p:cNvGrpSpPr>
                    <a:grpSpLocks/>
                  </p:cNvGrpSpPr>
                  <p:nvPr/>
                </p:nvGrpSpPr>
                <p:grpSpPr bwMode="auto">
                  <a:xfrm>
                    <a:off x="1027" y="3659"/>
                    <a:ext cx="45" cy="23"/>
                    <a:chOff x="1027" y="3659"/>
                    <a:chExt cx="45" cy="23"/>
                  </a:xfrm>
                </p:grpSpPr>
                <p:sp>
                  <p:nvSpPr>
                    <p:cNvPr id="234" name="Freeform 392"/>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5" name="Freeform 393"/>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6" name="Freeform 394"/>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30" name="Group 395"/>
                  <p:cNvGrpSpPr>
                    <a:grpSpLocks/>
                  </p:cNvGrpSpPr>
                  <p:nvPr/>
                </p:nvGrpSpPr>
                <p:grpSpPr bwMode="auto">
                  <a:xfrm>
                    <a:off x="1040" y="3672"/>
                    <a:ext cx="45" cy="23"/>
                    <a:chOff x="1040" y="3672"/>
                    <a:chExt cx="45" cy="23"/>
                  </a:xfrm>
                </p:grpSpPr>
                <p:sp>
                  <p:nvSpPr>
                    <p:cNvPr id="231" name="Freeform 396"/>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2" name="Freeform 397"/>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3" name="Freeform 398"/>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5" name="Group 399"/>
                <p:cNvGrpSpPr>
                  <a:grpSpLocks/>
                </p:cNvGrpSpPr>
                <p:nvPr/>
              </p:nvGrpSpPr>
              <p:grpSpPr bwMode="auto">
                <a:xfrm>
                  <a:off x="1054" y="3685"/>
                  <a:ext cx="45" cy="23"/>
                  <a:chOff x="1054" y="3685"/>
                  <a:chExt cx="45" cy="23"/>
                </a:xfrm>
              </p:grpSpPr>
              <p:sp>
                <p:nvSpPr>
                  <p:cNvPr id="224" name="Freeform 400"/>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5" name="Freeform 401"/>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6" name="Freeform 402"/>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6" name="Group 403"/>
                <p:cNvGrpSpPr>
                  <a:grpSpLocks/>
                </p:cNvGrpSpPr>
                <p:nvPr/>
              </p:nvGrpSpPr>
              <p:grpSpPr bwMode="auto">
                <a:xfrm>
                  <a:off x="1067" y="3698"/>
                  <a:ext cx="45" cy="23"/>
                  <a:chOff x="1067" y="3698"/>
                  <a:chExt cx="45" cy="23"/>
                </a:xfrm>
              </p:grpSpPr>
              <p:sp>
                <p:nvSpPr>
                  <p:cNvPr id="221" name="Freeform 404"/>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2" name="Freeform 405"/>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3" name="Freeform 406"/>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7" name="Group 407"/>
                <p:cNvGrpSpPr>
                  <a:grpSpLocks/>
                </p:cNvGrpSpPr>
                <p:nvPr/>
              </p:nvGrpSpPr>
              <p:grpSpPr bwMode="auto">
                <a:xfrm>
                  <a:off x="1079" y="3712"/>
                  <a:ext cx="44" cy="23"/>
                  <a:chOff x="1079" y="3712"/>
                  <a:chExt cx="44" cy="23"/>
                </a:xfrm>
              </p:grpSpPr>
              <p:sp>
                <p:nvSpPr>
                  <p:cNvPr id="218" name="Freeform 408"/>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9" name="Freeform 409"/>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0" name="Freeform 410"/>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8" name="Group 411"/>
                <p:cNvGrpSpPr>
                  <a:grpSpLocks/>
                </p:cNvGrpSpPr>
                <p:nvPr/>
              </p:nvGrpSpPr>
              <p:grpSpPr bwMode="auto">
                <a:xfrm>
                  <a:off x="1093" y="3725"/>
                  <a:ext cx="45" cy="23"/>
                  <a:chOff x="1093" y="3725"/>
                  <a:chExt cx="45" cy="23"/>
                </a:xfrm>
              </p:grpSpPr>
              <p:sp>
                <p:nvSpPr>
                  <p:cNvPr id="215" name="Freeform 412"/>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6" name="Freeform 413"/>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7" name="Freeform 414"/>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9" name="Group 415"/>
                <p:cNvGrpSpPr>
                  <a:grpSpLocks/>
                </p:cNvGrpSpPr>
                <p:nvPr/>
              </p:nvGrpSpPr>
              <p:grpSpPr bwMode="auto">
                <a:xfrm>
                  <a:off x="1108" y="3739"/>
                  <a:ext cx="44" cy="23"/>
                  <a:chOff x="1108" y="3739"/>
                  <a:chExt cx="44" cy="23"/>
                </a:xfrm>
              </p:grpSpPr>
              <p:sp>
                <p:nvSpPr>
                  <p:cNvPr id="212" name="Freeform 416"/>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3" name="Freeform 417"/>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4" name="Freeform 418"/>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0" name="Group 419"/>
                <p:cNvGrpSpPr>
                  <a:grpSpLocks/>
                </p:cNvGrpSpPr>
                <p:nvPr/>
              </p:nvGrpSpPr>
              <p:grpSpPr bwMode="auto">
                <a:xfrm>
                  <a:off x="1121" y="3753"/>
                  <a:ext cx="45" cy="23"/>
                  <a:chOff x="1121" y="3753"/>
                  <a:chExt cx="45" cy="23"/>
                </a:xfrm>
              </p:grpSpPr>
              <p:sp>
                <p:nvSpPr>
                  <p:cNvPr id="209" name="Freeform 420"/>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0" name="Freeform 421"/>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1" name="Freeform 422"/>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1" name="Group 423"/>
                <p:cNvGrpSpPr>
                  <a:grpSpLocks/>
                </p:cNvGrpSpPr>
                <p:nvPr/>
              </p:nvGrpSpPr>
              <p:grpSpPr bwMode="auto">
                <a:xfrm>
                  <a:off x="1133" y="3767"/>
                  <a:ext cx="44" cy="23"/>
                  <a:chOff x="1133" y="3767"/>
                  <a:chExt cx="44" cy="23"/>
                </a:xfrm>
              </p:grpSpPr>
              <p:sp>
                <p:nvSpPr>
                  <p:cNvPr id="206" name="Freeform 424"/>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7" name="Freeform 425"/>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8" name="Freeform 426"/>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52" name="Freeform 427"/>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3" name="Freeform 428"/>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4" name="Freeform 429"/>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5" name="Freeform 430"/>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6" name="Freeform 431"/>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7" name="Freeform 432"/>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8" name="Freeform 433"/>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9" name="Freeform 434"/>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0" name="Freeform 435"/>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1" name="Freeform 436"/>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2" name="Freeform 437"/>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63" name="Group 438"/>
                <p:cNvGrpSpPr>
                  <a:grpSpLocks/>
                </p:cNvGrpSpPr>
                <p:nvPr/>
              </p:nvGrpSpPr>
              <p:grpSpPr bwMode="auto">
                <a:xfrm>
                  <a:off x="700" y="3535"/>
                  <a:ext cx="49" cy="24"/>
                  <a:chOff x="700" y="3535"/>
                  <a:chExt cx="49" cy="24"/>
                </a:xfrm>
              </p:grpSpPr>
              <p:sp>
                <p:nvSpPr>
                  <p:cNvPr id="203" name="Freeform 439"/>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4" name="Freeform 440"/>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5" name="Freeform 441"/>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4" name="Group 442"/>
                <p:cNvGrpSpPr>
                  <a:grpSpLocks/>
                </p:cNvGrpSpPr>
                <p:nvPr/>
              </p:nvGrpSpPr>
              <p:grpSpPr bwMode="auto">
                <a:xfrm>
                  <a:off x="714" y="3551"/>
                  <a:ext cx="49" cy="22"/>
                  <a:chOff x="714" y="3551"/>
                  <a:chExt cx="49" cy="22"/>
                </a:xfrm>
              </p:grpSpPr>
              <p:sp>
                <p:nvSpPr>
                  <p:cNvPr id="200" name="Freeform 443"/>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1" name="Freeform 444"/>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2" name="Freeform 445"/>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5" name="Group 446"/>
                <p:cNvGrpSpPr>
                  <a:grpSpLocks/>
                </p:cNvGrpSpPr>
                <p:nvPr/>
              </p:nvGrpSpPr>
              <p:grpSpPr bwMode="auto">
                <a:xfrm>
                  <a:off x="728" y="3564"/>
                  <a:ext cx="48" cy="23"/>
                  <a:chOff x="728" y="3564"/>
                  <a:chExt cx="48" cy="23"/>
                </a:xfrm>
              </p:grpSpPr>
              <p:sp>
                <p:nvSpPr>
                  <p:cNvPr id="197" name="Freeform 447"/>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8" name="Freeform 448"/>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9" name="Freeform 449"/>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6" name="Group 450"/>
                <p:cNvGrpSpPr>
                  <a:grpSpLocks/>
                </p:cNvGrpSpPr>
                <p:nvPr/>
              </p:nvGrpSpPr>
              <p:grpSpPr bwMode="auto">
                <a:xfrm>
                  <a:off x="742" y="3582"/>
                  <a:ext cx="49" cy="23"/>
                  <a:chOff x="742" y="3582"/>
                  <a:chExt cx="49" cy="23"/>
                </a:xfrm>
              </p:grpSpPr>
              <p:sp>
                <p:nvSpPr>
                  <p:cNvPr id="194" name="Freeform 451"/>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5" name="Freeform 452"/>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6" name="Freeform 453"/>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7" name="Group 454"/>
                <p:cNvGrpSpPr>
                  <a:grpSpLocks/>
                </p:cNvGrpSpPr>
                <p:nvPr/>
              </p:nvGrpSpPr>
              <p:grpSpPr bwMode="auto">
                <a:xfrm>
                  <a:off x="752" y="3597"/>
                  <a:ext cx="133" cy="106"/>
                  <a:chOff x="752" y="3597"/>
                  <a:chExt cx="133" cy="106"/>
                </a:xfrm>
              </p:grpSpPr>
              <p:sp>
                <p:nvSpPr>
                  <p:cNvPr id="191" name="Freeform 455"/>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2" name="Freeform 456"/>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3" name="Freeform 457"/>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8" name="Group 458"/>
                <p:cNvGrpSpPr>
                  <a:grpSpLocks/>
                </p:cNvGrpSpPr>
                <p:nvPr/>
              </p:nvGrpSpPr>
              <p:grpSpPr bwMode="auto">
                <a:xfrm>
                  <a:off x="844" y="3694"/>
                  <a:ext cx="48" cy="23"/>
                  <a:chOff x="844" y="3694"/>
                  <a:chExt cx="48" cy="23"/>
                </a:xfrm>
              </p:grpSpPr>
              <p:sp>
                <p:nvSpPr>
                  <p:cNvPr id="188" name="Freeform 459"/>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9" name="Freeform 460"/>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0" name="Freeform 461"/>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9" name="Group 462"/>
                <p:cNvGrpSpPr>
                  <a:grpSpLocks/>
                </p:cNvGrpSpPr>
                <p:nvPr/>
              </p:nvGrpSpPr>
              <p:grpSpPr bwMode="auto">
                <a:xfrm>
                  <a:off x="857" y="3710"/>
                  <a:ext cx="49" cy="22"/>
                  <a:chOff x="857" y="3710"/>
                  <a:chExt cx="49" cy="22"/>
                </a:xfrm>
              </p:grpSpPr>
              <p:sp>
                <p:nvSpPr>
                  <p:cNvPr id="185" name="Freeform 463"/>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6" name="Freeform 464"/>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7" name="Freeform 465"/>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0" name="Group 466"/>
                <p:cNvGrpSpPr>
                  <a:grpSpLocks/>
                </p:cNvGrpSpPr>
                <p:nvPr/>
              </p:nvGrpSpPr>
              <p:grpSpPr bwMode="auto">
                <a:xfrm>
                  <a:off x="1086" y="3766"/>
                  <a:ext cx="49" cy="23"/>
                  <a:chOff x="1086" y="3766"/>
                  <a:chExt cx="49" cy="23"/>
                </a:xfrm>
              </p:grpSpPr>
              <p:sp>
                <p:nvSpPr>
                  <p:cNvPr id="182" name="Freeform 467"/>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3" name="Freeform 468"/>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4" name="Freeform 469"/>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1" name="Group 470"/>
                <p:cNvGrpSpPr>
                  <a:grpSpLocks/>
                </p:cNvGrpSpPr>
                <p:nvPr/>
              </p:nvGrpSpPr>
              <p:grpSpPr bwMode="auto">
                <a:xfrm>
                  <a:off x="934" y="3740"/>
                  <a:ext cx="48" cy="23"/>
                  <a:chOff x="934" y="3740"/>
                  <a:chExt cx="48" cy="23"/>
                </a:xfrm>
              </p:grpSpPr>
              <p:sp>
                <p:nvSpPr>
                  <p:cNvPr id="179" name="Freeform 471"/>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0" name="Freeform 472"/>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1" name="Freeform 473"/>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2" name="Group 474"/>
                <p:cNvGrpSpPr>
                  <a:grpSpLocks/>
                </p:cNvGrpSpPr>
                <p:nvPr/>
              </p:nvGrpSpPr>
              <p:grpSpPr bwMode="auto">
                <a:xfrm>
                  <a:off x="943" y="3754"/>
                  <a:ext cx="49" cy="23"/>
                  <a:chOff x="943" y="3754"/>
                  <a:chExt cx="49" cy="23"/>
                </a:xfrm>
              </p:grpSpPr>
              <p:sp>
                <p:nvSpPr>
                  <p:cNvPr id="176" name="Freeform 475"/>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7" name="Freeform 476"/>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8" name="Freeform 477"/>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73" name="Freeform 478"/>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4" name="Freeform 479"/>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5" name="Freeform 480"/>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0" name="Group 481"/>
              <p:cNvGrpSpPr>
                <a:grpSpLocks/>
              </p:cNvGrpSpPr>
              <p:nvPr/>
            </p:nvGrpSpPr>
            <p:grpSpPr bwMode="auto">
              <a:xfrm>
                <a:off x="920" y="3821"/>
                <a:ext cx="413" cy="50"/>
                <a:chOff x="920" y="3821"/>
                <a:chExt cx="413" cy="50"/>
              </a:xfrm>
            </p:grpSpPr>
            <p:sp>
              <p:nvSpPr>
                <p:cNvPr id="91" name="Freeform 482"/>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92" name="Freeform 483"/>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 name="Rectangle 484"/>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94" name="Rectangle 485"/>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71" name="Group 486"/>
              <p:cNvGrpSpPr>
                <a:grpSpLocks/>
              </p:cNvGrpSpPr>
              <p:nvPr/>
            </p:nvGrpSpPr>
            <p:grpSpPr bwMode="auto">
              <a:xfrm>
                <a:off x="1227" y="3477"/>
                <a:ext cx="508" cy="321"/>
                <a:chOff x="1227" y="3477"/>
                <a:chExt cx="508" cy="321"/>
              </a:xfrm>
            </p:grpSpPr>
            <p:sp>
              <p:nvSpPr>
                <p:cNvPr id="72" name="Freeform 487"/>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73" name="Freeform 488"/>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 name="Freeform 489"/>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5" name="Line 490"/>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76" name="Freeform 491"/>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7" name="Freeform 492"/>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8" name="Freeform 493"/>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9" name="Freeform 494"/>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0" name="Freeform 495"/>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1" name="Freeform 496"/>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2" name="Freeform 497"/>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3" name="Freeform 498"/>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4" name="Freeform 499"/>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5" name="Freeform 500"/>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6" name="Oval 501"/>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 name="Oval 502"/>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 name="Freeform 503"/>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 name="Oval 504"/>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 name="Oval 505"/>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509" name="Group 506"/>
            <p:cNvGrpSpPr>
              <a:grpSpLocks/>
            </p:cNvGrpSpPr>
            <p:nvPr/>
          </p:nvGrpSpPr>
          <p:grpSpPr bwMode="auto">
            <a:xfrm>
              <a:off x="6997700" y="3008313"/>
              <a:ext cx="1128713" cy="781050"/>
              <a:chOff x="1680" y="240"/>
              <a:chExt cx="2529" cy="1270"/>
            </a:xfrm>
          </p:grpSpPr>
          <p:sp>
            <p:nvSpPr>
              <p:cNvPr id="510" name="Oval 507"/>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1" name="Oval 508"/>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2" name="Oval 509"/>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3" name="Oval 510"/>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4" name="Oval 511"/>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5" name="Oval 512"/>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6" name="Oval 513"/>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7" name="Oval 514"/>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8" name="Oval 515"/>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19" name="Text Box 516"/>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520" name="Line 517"/>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1" name="Line 518"/>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2" name="Line 519"/>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3" name="Line 520"/>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24" name="Group 587"/>
            <p:cNvGrpSpPr>
              <a:grpSpLocks/>
            </p:cNvGrpSpPr>
            <p:nvPr/>
          </p:nvGrpSpPr>
          <p:grpSpPr bwMode="auto">
            <a:xfrm>
              <a:off x="250825" y="3817938"/>
              <a:ext cx="8728075" cy="2419350"/>
              <a:chOff x="158" y="2405"/>
              <a:chExt cx="5498" cy="1524"/>
            </a:xfrm>
          </p:grpSpPr>
          <p:sp>
            <p:nvSpPr>
              <p:cNvPr id="525" name="AutoShape 524"/>
              <p:cNvSpPr>
                <a:spLocks noChangeArrowheads="1"/>
              </p:cNvSpPr>
              <p:nvPr/>
            </p:nvSpPr>
            <p:spPr bwMode="auto">
              <a:xfrm>
                <a:off x="158"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6" name="Freeform 525"/>
              <p:cNvSpPr>
                <a:spLocks/>
              </p:cNvSpPr>
              <p:nvPr/>
            </p:nvSpPr>
            <p:spPr bwMode="auto">
              <a:xfrm>
                <a:off x="158"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7" name="Freeform 528"/>
              <p:cNvSpPr>
                <a:spLocks/>
              </p:cNvSpPr>
              <p:nvPr/>
            </p:nvSpPr>
            <p:spPr bwMode="auto">
              <a:xfrm>
                <a:off x="158"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8" name="Freeform 526"/>
              <p:cNvSpPr>
                <a:spLocks/>
              </p:cNvSpPr>
              <p:nvPr/>
            </p:nvSpPr>
            <p:spPr bwMode="auto">
              <a:xfrm>
                <a:off x="158"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9" name="Freeform 527"/>
              <p:cNvSpPr>
                <a:spLocks/>
              </p:cNvSpPr>
              <p:nvPr/>
            </p:nvSpPr>
            <p:spPr bwMode="auto">
              <a:xfrm>
                <a:off x="158"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0" name="Rectangle 529"/>
              <p:cNvSpPr>
                <a:spLocks noChangeArrowheads="1"/>
              </p:cNvSpPr>
              <p:nvPr/>
            </p:nvSpPr>
            <p:spPr bwMode="auto">
              <a:xfrm>
                <a:off x="170" y="3363"/>
                <a:ext cx="486" cy="19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1" name="Text Box 530"/>
              <p:cNvSpPr txBox="1">
                <a:spLocks noChangeArrowheads="1"/>
              </p:cNvSpPr>
              <p:nvPr/>
            </p:nvSpPr>
            <p:spPr bwMode="auto">
              <a:xfrm>
                <a:off x="15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32" name="Text Box 531"/>
              <p:cNvSpPr txBox="1">
                <a:spLocks noChangeArrowheads="1"/>
              </p:cNvSpPr>
              <p:nvPr/>
            </p:nvSpPr>
            <p:spPr bwMode="auto">
              <a:xfrm>
                <a:off x="160"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33" name="Text Box 532"/>
              <p:cNvSpPr txBox="1">
                <a:spLocks noChangeArrowheads="1"/>
              </p:cNvSpPr>
              <p:nvPr/>
            </p:nvSpPr>
            <p:spPr bwMode="auto">
              <a:xfrm>
                <a:off x="158"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34" name="Text Box 533"/>
              <p:cNvSpPr txBox="1">
                <a:spLocks noChangeArrowheads="1"/>
              </p:cNvSpPr>
              <p:nvPr/>
            </p:nvSpPr>
            <p:spPr bwMode="auto">
              <a:xfrm>
                <a:off x="15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35" name="Text Box 534"/>
              <p:cNvSpPr txBox="1">
                <a:spLocks noChangeArrowheads="1"/>
              </p:cNvSpPr>
              <p:nvPr/>
            </p:nvSpPr>
            <p:spPr bwMode="auto">
              <a:xfrm>
                <a:off x="15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36" name="AutoShape 536"/>
              <p:cNvSpPr>
                <a:spLocks noChangeArrowheads="1"/>
              </p:cNvSpPr>
              <p:nvPr/>
            </p:nvSpPr>
            <p:spPr bwMode="auto">
              <a:xfrm>
                <a:off x="5092"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7" name="Freeform 537"/>
              <p:cNvSpPr>
                <a:spLocks/>
              </p:cNvSpPr>
              <p:nvPr/>
            </p:nvSpPr>
            <p:spPr bwMode="auto">
              <a:xfrm>
                <a:off x="5092"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8" name="Freeform 538"/>
              <p:cNvSpPr>
                <a:spLocks/>
              </p:cNvSpPr>
              <p:nvPr/>
            </p:nvSpPr>
            <p:spPr bwMode="auto">
              <a:xfrm>
                <a:off x="5092"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9" name="Freeform 539"/>
              <p:cNvSpPr>
                <a:spLocks/>
              </p:cNvSpPr>
              <p:nvPr/>
            </p:nvSpPr>
            <p:spPr bwMode="auto">
              <a:xfrm>
                <a:off x="5092"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0" name="Freeform 540"/>
              <p:cNvSpPr>
                <a:spLocks/>
              </p:cNvSpPr>
              <p:nvPr/>
            </p:nvSpPr>
            <p:spPr bwMode="auto">
              <a:xfrm>
                <a:off x="5092"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1" name="Rectangle 541"/>
              <p:cNvSpPr>
                <a:spLocks noChangeArrowheads="1"/>
              </p:cNvSpPr>
              <p:nvPr/>
            </p:nvSpPr>
            <p:spPr bwMode="auto">
              <a:xfrm>
                <a:off x="5104" y="3362"/>
                <a:ext cx="486" cy="19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2" name="Text Box 542"/>
              <p:cNvSpPr txBox="1">
                <a:spLocks noChangeArrowheads="1"/>
              </p:cNvSpPr>
              <p:nvPr/>
            </p:nvSpPr>
            <p:spPr bwMode="auto">
              <a:xfrm>
                <a:off x="5057" y="3339"/>
                <a:ext cx="54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400">
                    <a:latin typeface="+mj-ea"/>
                    <a:ea typeface="+mj-ea"/>
                  </a:rPr>
                  <a:t>链路层</a:t>
                </a:r>
              </a:p>
            </p:txBody>
          </p:sp>
          <p:sp>
            <p:nvSpPr>
              <p:cNvPr id="543" name="Text Box 543"/>
              <p:cNvSpPr txBox="1">
                <a:spLocks noChangeArrowheads="1"/>
              </p:cNvSpPr>
              <p:nvPr/>
            </p:nvSpPr>
            <p:spPr bwMode="auto">
              <a:xfrm>
                <a:off x="5059"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44" name="Text Box 544"/>
              <p:cNvSpPr txBox="1">
                <a:spLocks noChangeArrowheads="1"/>
              </p:cNvSpPr>
              <p:nvPr/>
            </p:nvSpPr>
            <p:spPr bwMode="auto">
              <a:xfrm>
                <a:off x="5057"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45" name="Text Box 545"/>
              <p:cNvSpPr txBox="1">
                <a:spLocks noChangeArrowheads="1"/>
              </p:cNvSpPr>
              <p:nvPr/>
            </p:nvSpPr>
            <p:spPr bwMode="auto">
              <a:xfrm>
                <a:off x="5057"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46" name="Text Box 546"/>
              <p:cNvSpPr txBox="1">
                <a:spLocks noChangeArrowheads="1"/>
              </p:cNvSpPr>
              <p:nvPr/>
            </p:nvSpPr>
            <p:spPr bwMode="auto">
              <a:xfrm>
                <a:off x="5057"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47" name="AutoShape 547"/>
              <p:cNvSpPr>
                <a:spLocks noChangeArrowheads="1"/>
              </p:cNvSpPr>
              <p:nvPr/>
            </p:nvSpPr>
            <p:spPr bwMode="auto">
              <a:xfrm>
                <a:off x="1383"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8" name="Freeform 548"/>
              <p:cNvSpPr>
                <a:spLocks/>
              </p:cNvSpPr>
              <p:nvPr/>
            </p:nvSpPr>
            <p:spPr bwMode="auto">
              <a:xfrm>
                <a:off x="1383"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9" name="Rectangle 549"/>
              <p:cNvSpPr>
                <a:spLocks noChangeArrowheads="1"/>
              </p:cNvSpPr>
              <p:nvPr/>
            </p:nvSpPr>
            <p:spPr bwMode="auto">
              <a:xfrm>
                <a:off x="1408" y="3353"/>
                <a:ext cx="476"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0" name="Freeform 550"/>
              <p:cNvSpPr>
                <a:spLocks/>
              </p:cNvSpPr>
              <p:nvPr/>
            </p:nvSpPr>
            <p:spPr bwMode="auto">
              <a:xfrm>
                <a:off x="1383"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1" name="Text Box 551"/>
              <p:cNvSpPr txBox="1">
                <a:spLocks noChangeArrowheads="1"/>
              </p:cNvSpPr>
              <p:nvPr/>
            </p:nvSpPr>
            <p:spPr bwMode="auto">
              <a:xfrm>
                <a:off x="137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2" name="Text Box 552"/>
              <p:cNvSpPr txBox="1">
                <a:spLocks noChangeArrowheads="1"/>
              </p:cNvSpPr>
              <p:nvPr/>
            </p:nvSpPr>
            <p:spPr bwMode="auto">
              <a:xfrm>
                <a:off x="137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53" name="Text Box 553"/>
              <p:cNvSpPr txBox="1">
                <a:spLocks noChangeArrowheads="1"/>
              </p:cNvSpPr>
              <p:nvPr/>
            </p:nvSpPr>
            <p:spPr bwMode="auto">
              <a:xfrm>
                <a:off x="137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54" name="AutoShape 554"/>
              <p:cNvSpPr>
                <a:spLocks noChangeArrowheads="1"/>
              </p:cNvSpPr>
              <p:nvPr/>
            </p:nvSpPr>
            <p:spPr bwMode="auto">
              <a:xfrm>
                <a:off x="2710"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5" name="Freeform 555"/>
              <p:cNvSpPr>
                <a:spLocks/>
              </p:cNvSpPr>
              <p:nvPr/>
            </p:nvSpPr>
            <p:spPr bwMode="auto">
              <a:xfrm>
                <a:off x="2710"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6" name="Rectangle 556"/>
              <p:cNvSpPr>
                <a:spLocks noChangeArrowheads="1"/>
              </p:cNvSpPr>
              <p:nvPr/>
            </p:nvSpPr>
            <p:spPr bwMode="auto">
              <a:xfrm>
                <a:off x="2722" y="3353"/>
                <a:ext cx="492"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7" name="Freeform 557"/>
              <p:cNvSpPr>
                <a:spLocks/>
              </p:cNvSpPr>
              <p:nvPr/>
            </p:nvSpPr>
            <p:spPr bwMode="auto">
              <a:xfrm>
                <a:off x="2710"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8" name="Text Box 558"/>
              <p:cNvSpPr txBox="1">
                <a:spLocks noChangeArrowheads="1"/>
              </p:cNvSpPr>
              <p:nvPr/>
            </p:nvSpPr>
            <p:spPr bwMode="auto">
              <a:xfrm>
                <a:off x="269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9" name="Text Box 559"/>
              <p:cNvSpPr txBox="1">
                <a:spLocks noChangeArrowheads="1"/>
              </p:cNvSpPr>
              <p:nvPr/>
            </p:nvSpPr>
            <p:spPr bwMode="auto">
              <a:xfrm>
                <a:off x="269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0" name="Text Box 560"/>
              <p:cNvSpPr txBox="1">
                <a:spLocks noChangeArrowheads="1"/>
              </p:cNvSpPr>
              <p:nvPr/>
            </p:nvSpPr>
            <p:spPr bwMode="auto">
              <a:xfrm>
                <a:off x="269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1" name="AutoShape 561"/>
              <p:cNvSpPr>
                <a:spLocks noChangeArrowheads="1"/>
              </p:cNvSpPr>
              <p:nvPr/>
            </p:nvSpPr>
            <p:spPr bwMode="auto">
              <a:xfrm>
                <a:off x="3901"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2" name="Freeform 562"/>
              <p:cNvSpPr>
                <a:spLocks/>
              </p:cNvSpPr>
              <p:nvPr/>
            </p:nvSpPr>
            <p:spPr bwMode="auto">
              <a:xfrm>
                <a:off x="3901"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3" name="Rectangle 563"/>
              <p:cNvSpPr>
                <a:spLocks noChangeArrowheads="1"/>
              </p:cNvSpPr>
              <p:nvPr/>
            </p:nvSpPr>
            <p:spPr bwMode="auto">
              <a:xfrm>
                <a:off x="3910" y="3353"/>
                <a:ext cx="498"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4" name="Freeform 564"/>
              <p:cNvSpPr>
                <a:spLocks/>
              </p:cNvSpPr>
              <p:nvPr/>
            </p:nvSpPr>
            <p:spPr bwMode="auto">
              <a:xfrm>
                <a:off x="3901"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5" name="Text Box 565"/>
              <p:cNvSpPr txBox="1">
                <a:spLocks noChangeArrowheads="1"/>
              </p:cNvSpPr>
              <p:nvPr/>
            </p:nvSpPr>
            <p:spPr bwMode="auto">
              <a:xfrm>
                <a:off x="387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66" name="Text Box 566"/>
              <p:cNvSpPr txBox="1">
                <a:spLocks noChangeArrowheads="1"/>
              </p:cNvSpPr>
              <p:nvPr/>
            </p:nvSpPr>
            <p:spPr bwMode="auto">
              <a:xfrm>
                <a:off x="387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7" name="Text Box 567"/>
              <p:cNvSpPr txBox="1">
                <a:spLocks noChangeArrowheads="1"/>
              </p:cNvSpPr>
              <p:nvPr/>
            </p:nvSpPr>
            <p:spPr bwMode="auto">
              <a:xfrm>
                <a:off x="387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8" name="Freeform 572"/>
              <p:cNvSpPr>
                <a:spLocks/>
              </p:cNvSpPr>
              <p:nvPr/>
            </p:nvSpPr>
            <p:spPr bwMode="auto">
              <a:xfrm>
                <a:off x="568"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9" name="Freeform 573"/>
              <p:cNvSpPr>
                <a:spLocks/>
              </p:cNvSpPr>
              <p:nvPr/>
            </p:nvSpPr>
            <p:spPr bwMode="auto">
              <a:xfrm>
                <a:off x="4264"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0" name="Freeform 574"/>
              <p:cNvSpPr>
                <a:spLocks/>
              </p:cNvSpPr>
              <p:nvPr/>
            </p:nvSpPr>
            <p:spPr bwMode="auto">
              <a:xfrm>
                <a:off x="1896" y="3769"/>
                <a:ext cx="920" cy="16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1" name="Freeform 575"/>
              <p:cNvSpPr>
                <a:spLocks/>
              </p:cNvSpPr>
              <p:nvPr/>
            </p:nvSpPr>
            <p:spPr bwMode="auto">
              <a:xfrm>
                <a:off x="3112" y="3777"/>
                <a:ext cx="928"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2" name="Text Box 576"/>
              <p:cNvSpPr txBox="1">
                <a:spLocks noChangeArrowheads="1"/>
              </p:cNvSpPr>
              <p:nvPr/>
            </p:nvSpPr>
            <p:spPr bwMode="auto">
              <a:xfrm>
                <a:off x="1531"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573" name="Text Box 577"/>
              <p:cNvSpPr txBox="1">
                <a:spLocks noChangeArrowheads="1"/>
              </p:cNvSpPr>
              <p:nvPr/>
            </p:nvSpPr>
            <p:spPr bwMode="auto">
              <a:xfrm>
                <a:off x="2872"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574" name="Text Box 578"/>
              <p:cNvSpPr txBox="1">
                <a:spLocks noChangeArrowheads="1"/>
              </p:cNvSpPr>
              <p:nvPr/>
            </p:nvSpPr>
            <p:spPr bwMode="auto">
              <a:xfrm>
                <a:off x="4067"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575" name="Text Box 579"/>
              <p:cNvSpPr txBox="1">
                <a:spLocks noChangeArrowheads="1"/>
              </p:cNvSpPr>
              <p:nvPr/>
            </p:nvSpPr>
            <p:spPr bwMode="auto">
              <a:xfrm>
                <a:off x="326"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576" name="Text Box 580"/>
              <p:cNvSpPr txBox="1">
                <a:spLocks noChangeArrowheads="1"/>
              </p:cNvSpPr>
              <p:nvPr/>
            </p:nvSpPr>
            <p:spPr bwMode="auto">
              <a:xfrm>
                <a:off x="5272"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grpSp>
        <p:sp>
          <p:nvSpPr>
            <p:cNvPr id="577" name="Text Box 582"/>
            <p:cNvSpPr txBox="1">
              <a:spLocks noChangeArrowheads="1"/>
            </p:cNvSpPr>
            <p:nvPr/>
          </p:nvSpPr>
          <p:spPr bwMode="auto">
            <a:xfrm>
              <a:off x="3180272" y="4004613"/>
              <a:ext cx="3142229" cy="34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从层次上来看数据的流动</a:t>
              </a:r>
            </a:p>
          </p:txBody>
        </p:sp>
        <p:sp>
          <p:nvSpPr>
            <p:cNvPr id="578" name="Freeform 583"/>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921432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诞生于</a:t>
            </a:r>
            <a:r>
              <a:rPr lang="en-US" altLang="zh-CN" dirty="0" smtClean="0"/>
              <a:t>1982</a:t>
            </a:r>
            <a:r>
              <a:rPr lang="zh-CN" altLang="en-US" dirty="0" smtClean="0"/>
              <a:t>年的</a:t>
            </a:r>
            <a:r>
              <a:rPr lang="en-US" altLang="zh-CN" dirty="0" smtClean="0"/>
              <a:t>DIX </a:t>
            </a:r>
            <a:r>
              <a:rPr lang="en-US" altLang="zh-CN" dirty="0"/>
              <a:t>Ethernet </a:t>
            </a:r>
            <a:r>
              <a:rPr lang="en-US" altLang="zh-CN" dirty="0" smtClean="0"/>
              <a:t>V2</a:t>
            </a:r>
            <a:r>
              <a:rPr lang="zh-CN" altLang="en-US" dirty="0" smtClean="0"/>
              <a:t>是</a:t>
            </a:r>
            <a:r>
              <a:rPr lang="zh-CN" altLang="en-US" dirty="0"/>
              <a:t>世界上第一个局域网产品（以太网）的</a:t>
            </a:r>
            <a:r>
              <a:rPr lang="zh-CN" altLang="en-US" dirty="0" smtClean="0"/>
              <a:t>规约，定义传送速率为</a:t>
            </a:r>
            <a:r>
              <a:rPr lang="en-US" altLang="zh-CN" dirty="0" smtClean="0"/>
              <a:t>10Mbps</a:t>
            </a:r>
            <a:r>
              <a:rPr lang="zh-CN" altLang="en-US" dirty="0" smtClean="0"/>
              <a:t>。</a:t>
            </a:r>
            <a:endParaRPr lang="zh-CN" altLang="en-US" dirty="0"/>
          </a:p>
          <a:p>
            <a:r>
              <a:rPr lang="en-US" altLang="zh-CN" dirty="0" smtClean="0"/>
              <a:t>IEEE 802</a:t>
            </a:r>
            <a:r>
              <a:rPr lang="zh-CN" altLang="en-US" dirty="0" smtClean="0"/>
              <a:t>委员会的</a:t>
            </a:r>
            <a:r>
              <a:rPr lang="en-US" altLang="zh-CN" dirty="0" smtClean="0"/>
              <a:t>802.3</a:t>
            </a:r>
            <a:r>
              <a:rPr lang="zh-CN" altLang="en-US" dirty="0" smtClean="0"/>
              <a:t>工作组在</a:t>
            </a:r>
            <a:r>
              <a:rPr lang="en-US" altLang="zh-CN" dirty="0" smtClean="0"/>
              <a:t>1983</a:t>
            </a:r>
            <a:r>
              <a:rPr lang="zh-CN" altLang="en-US" dirty="0" smtClean="0"/>
              <a:t>年制定了第一个</a:t>
            </a:r>
            <a:r>
              <a:rPr lang="en-US" altLang="zh-CN" dirty="0" smtClean="0"/>
              <a:t>IEEE</a:t>
            </a:r>
            <a:r>
              <a:rPr lang="zh-CN" altLang="en-US" dirty="0" smtClean="0"/>
              <a:t>的以太网标准，定义传送速率为</a:t>
            </a:r>
            <a:r>
              <a:rPr lang="en-US" altLang="zh-CN" dirty="0" smtClean="0"/>
              <a:t>10Mbps</a:t>
            </a:r>
            <a:r>
              <a:rPr lang="zh-CN" altLang="en-US" dirty="0" smtClean="0"/>
              <a:t>。</a:t>
            </a:r>
            <a:endParaRPr lang="zh-CN" altLang="en-US" dirty="0"/>
          </a:p>
          <a:p>
            <a:r>
              <a:rPr lang="en-US" altLang="zh-CN" dirty="0"/>
              <a:t>DIX Ethernet </a:t>
            </a:r>
            <a:r>
              <a:rPr lang="en-US" altLang="zh-CN" dirty="0" smtClean="0"/>
              <a:t>V2</a:t>
            </a:r>
            <a:r>
              <a:rPr lang="zh-CN" altLang="en-US" dirty="0" smtClean="0"/>
              <a:t>标准与</a:t>
            </a:r>
            <a:r>
              <a:rPr lang="en-US" altLang="zh-CN" dirty="0" smtClean="0"/>
              <a:t>IEEE 802.3 </a:t>
            </a:r>
            <a:r>
              <a:rPr lang="zh-CN" altLang="en-US" dirty="0"/>
              <a:t>标准只有很小的差别，因此可以</a:t>
            </a:r>
            <a:r>
              <a:rPr lang="zh-CN" altLang="en-US" dirty="0" smtClean="0"/>
              <a:t>将</a:t>
            </a:r>
            <a:r>
              <a:rPr lang="en-US" altLang="zh-CN" dirty="0" smtClean="0"/>
              <a:t>802.3</a:t>
            </a:r>
            <a:r>
              <a:rPr lang="zh-CN" altLang="en-US" dirty="0" smtClean="0"/>
              <a:t>局域网</a:t>
            </a:r>
            <a:r>
              <a:rPr lang="zh-CN" altLang="en-US" dirty="0"/>
              <a:t>简称为</a:t>
            </a:r>
            <a:r>
              <a:rPr lang="zh-CN" altLang="en-US" dirty="0" smtClean="0"/>
              <a:t>“以太网”。</a:t>
            </a:r>
            <a:endParaRPr lang="zh-CN" altLang="en-US" dirty="0"/>
          </a:p>
          <a:p>
            <a:r>
              <a:rPr lang="zh-CN" altLang="en-US" dirty="0"/>
              <a:t>严格说来，“以太网”应当是指</a:t>
            </a:r>
            <a:r>
              <a:rPr lang="zh-CN" altLang="en-US" dirty="0" smtClean="0"/>
              <a:t>符合</a:t>
            </a:r>
            <a:r>
              <a:rPr lang="en-US" altLang="zh-CN" dirty="0" smtClean="0"/>
              <a:t>DIX </a:t>
            </a:r>
            <a:r>
              <a:rPr lang="en-US" altLang="zh-CN" dirty="0"/>
              <a:t>Ethernet </a:t>
            </a:r>
            <a:r>
              <a:rPr lang="en-US" altLang="zh-CN" dirty="0" smtClean="0"/>
              <a:t>V2</a:t>
            </a:r>
            <a:r>
              <a:rPr lang="zh-CN" altLang="en-US" dirty="0" smtClean="0"/>
              <a:t>标准</a:t>
            </a:r>
            <a:r>
              <a:rPr lang="zh-CN" altLang="en-US" dirty="0"/>
              <a:t>的</a:t>
            </a:r>
            <a:r>
              <a:rPr lang="zh-CN" altLang="en-US" dirty="0" smtClean="0"/>
              <a:t>局域网。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40</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6592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为了使数据链路层能更好地适应多种局域网标准，</a:t>
            </a:r>
            <a:r>
              <a:rPr lang="en-US" altLang="zh-CN" dirty="0"/>
              <a:t>802 </a:t>
            </a:r>
            <a:r>
              <a:rPr lang="zh-CN" altLang="en-US" dirty="0"/>
              <a:t>委员会就将局域网的数据链路层拆成两个子层：</a:t>
            </a:r>
          </a:p>
          <a:p>
            <a:pPr lvl="1"/>
            <a:r>
              <a:rPr lang="zh-CN" altLang="en-US" dirty="0">
                <a:solidFill>
                  <a:srgbClr val="FF0000"/>
                </a:solidFill>
              </a:rPr>
              <a:t>逻辑链路控制 </a:t>
            </a:r>
            <a:r>
              <a:rPr lang="en-US" altLang="zh-CN" dirty="0"/>
              <a:t>LLC (Logical Link Control)</a:t>
            </a:r>
            <a:r>
              <a:rPr lang="zh-CN" altLang="en-US" dirty="0"/>
              <a:t>子层</a:t>
            </a:r>
          </a:p>
          <a:p>
            <a:pPr lvl="1"/>
            <a:r>
              <a:rPr lang="zh-CN" altLang="en-US" dirty="0">
                <a:solidFill>
                  <a:srgbClr val="FF0000"/>
                </a:solidFill>
              </a:rPr>
              <a:t>媒体接入控制 </a:t>
            </a:r>
            <a:r>
              <a:rPr lang="en-US" altLang="zh-CN" dirty="0"/>
              <a:t>MAC (Medium Access Control)</a:t>
            </a:r>
            <a:r>
              <a:rPr lang="zh-CN" altLang="en-US" dirty="0" smtClean="0"/>
              <a:t>子层</a:t>
            </a:r>
            <a:endParaRPr lang="zh-CN" altLang="en-US" dirty="0"/>
          </a:p>
          <a:p>
            <a:r>
              <a:rPr lang="zh-CN" altLang="en-US" dirty="0"/>
              <a:t>与接入到传输媒体有关的内容都放</a:t>
            </a:r>
            <a:r>
              <a:rPr lang="zh-CN" altLang="en-US" dirty="0" smtClean="0"/>
              <a:t>在</a:t>
            </a:r>
            <a:r>
              <a:rPr lang="en-US" altLang="zh-CN" dirty="0" smtClean="0"/>
              <a:t>MAC</a:t>
            </a:r>
            <a:r>
              <a:rPr lang="zh-CN" altLang="en-US" dirty="0"/>
              <a:t>子层，</a:t>
            </a:r>
            <a:r>
              <a:rPr lang="zh-CN" altLang="en-US" dirty="0" smtClean="0"/>
              <a:t>而</a:t>
            </a:r>
            <a:r>
              <a:rPr lang="en-US" altLang="zh-CN" dirty="0" smtClean="0"/>
              <a:t>LLC</a:t>
            </a:r>
            <a:r>
              <a:rPr lang="zh-CN" altLang="en-US" dirty="0" smtClean="0"/>
              <a:t>子层</a:t>
            </a:r>
            <a:r>
              <a:rPr lang="zh-CN" altLang="en-US" dirty="0"/>
              <a:t>则与传输媒体无关，不管采用何种协议的局域网</a:t>
            </a:r>
            <a:r>
              <a:rPr lang="zh-CN" altLang="en-US" dirty="0" smtClean="0"/>
              <a:t>对</a:t>
            </a:r>
            <a:r>
              <a:rPr lang="en-US" altLang="zh-CN" dirty="0" smtClean="0"/>
              <a:t>LLC </a:t>
            </a:r>
            <a:r>
              <a:rPr lang="zh-CN" altLang="en-US" dirty="0"/>
              <a:t>子层来说都是透明</a:t>
            </a:r>
            <a:r>
              <a:rPr lang="zh-CN" altLang="en-US" dirty="0" smtClean="0"/>
              <a:t>的。</a:t>
            </a:r>
            <a:endParaRPr lang="en-US" altLang="zh-CN" dirty="0" smtClean="0"/>
          </a:p>
          <a:p>
            <a:r>
              <a:rPr lang="en-US" altLang="zh-CN" dirty="0" smtClean="0"/>
              <a:t>IEEE</a:t>
            </a:r>
            <a:r>
              <a:rPr lang="zh-CN" altLang="en-US" dirty="0" smtClean="0"/>
              <a:t>的做法，主要是由于商业的激烈竞争。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41</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3335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42</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
        <p:nvSpPr>
          <p:cNvPr id="7" name="Freeform 25"/>
          <p:cNvSpPr>
            <a:spLocks/>
          </p:cNvSpPr>
          <p:nvPr/>
        </p:nvSpPr>
        <p:spPr bwMode="auto">
          <a:xfrm>
            <a:off x="6405646"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8" name="Freeform 18"/>
          <p:cNvSpPr>
            <a:spLocks/>
          </p:cNvSpPr>
          <p:nvPr/>
        </p:nvSpPr>
        <p:spPr bwMode="auto">
          <a:xfrm>
            <a:off x="1990808"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9" name="Rectangle 47"/>
          <p:cNvSpPr>
            <a:spLocks noChangeArrowheads="1"/>
          </p:cNvSpPr>
          <p:nvPr/>
        </p:nvSpPr>
        <p:spPr bwMode="auto">
          <a:xfrm>
            <a:off x="6410408" y="2551302"/>
            <a:ext cx="1344613"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0" name="Rectangle 46"/>
          <p:cNvSpPr>
            <a:spLocks noChangeArrowheads="1"/>
          </p:cNvSpPr>
          <p:nvPr/>
        </p:nvSpPr>
        <p:spPr bwMode="auto">
          <a:xfrm>
            <a:off x="1998746" y="2551302"/>
            <a:ext cx="1344612"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nvGrpSpPr>
          <p:cNvPr id="11" name="Group 2"/>
          <p:cNvGrpSpPr>
            <a:grpSpLocks/>
          </p:cNvGrpSpPr>
          <p:nvPr/>
        </p:nvGrpSpPr>
        <p:grpSpPr bwMode="auto">
          <a:xfrm>
            <a:off x="3924383" y="2551302"/>
            <a:ext cx="1871663" cy="1657350"/>
            <a:chOff x="109" y="1226"/>
            <a:chExt cx="2516" cy="1675"/>
          </a:xfrm>
          <a:effectLst/>
        </p:grpSpPr>
        <p:grpSp>
          <p:nvGrpSpPr>
            <p:cNvPr id="12" name="Group 3"/>
            <p:cNvGrpSpPr>
              <a:grpSpLocks/>
            </p:cNvGrpSpPr>
            <p:nvPr/>
          </p:nvGrpSpPr>
          <p:grpSpPr bwMode="auto">
            <a:xfrm>
              <a:off x="109" y="1226"/>
              <a:ext cx="2516" cy="1675"/>
              <a:chOff x="109" y="1226"/>
              <a:chExt cx="2516" cy="1675"/>
            </a:xfrm>
          </p:grpSpPr>
          <p:grpSp>
            <p:nvGrpSpPr>
              <p:cNvPr id="14" name="Group 4"/>
              <p:cNvGrpSpPr>
                <a:grpSpLocks/>
              </p:cNvGrpSpPr>
              <p:nvPr/>
            </p:nvGrpSpPr>
            <p:grpSpPr bwMode="auto">
              <a:xfrm>
                <a:off x="109" y="1226"/>
                <a:ext cx="2516" cy="1675"/>
                <a:chOff x="109" y="1226"/>
                <a:chExt cx="2516" cy="1675"/>
              </a:xfrm>
            </p:grpSpPr>
            <p:sp>
              <p:nvSpPr>
                <p:cNvPr id="16" name="Oval 5"/>
                <p:cNvSpPr>
                  <a:spLocks noChangeArrowheads="1"/>
                </p:cNvSpPr>
                <p:nvPr/>
              </p:nvSpPr>
              <p:spPr bwMode="auto">
                <a:xfrm>
                  <a:off x="1749" y="1896"/>
                  <a:ext cx="876"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7" name="Oval 6"/>
                <p:cNvSpPr>
                  <a:spLocks noChangeArrowheads="1"/>
                </p:cNvSpPr>
                <p:nvPr/>
              </p:nvSpPr>
              <p:spPr bwMode="auto">
                <a:xfrm>
                  <a:off x="109" y="1632"/>
                  <a:ext cx="859" cy="831"/>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8" name="Oval 7"/>
                <p:cNvSpPr>
                  <a:spLocks noChangeArrowheads="1"/>
                </p:cNvSpPr>
                <p:nvPr/>
              </p:nvSpPr>
              <p:spPr bwMode="auto">
                <a:xfrm>
                  <a:off x="1612" y="1341"/>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9" name="Oval 8"/>
                <p:cNvSpPr>
                  <a:spLocks noChangeArrowheads="1"/>
                </p:cNvSpPr>
                <p:nvPr/>
              </p:nvSpPr>
              <p:spPr bwMode="auto">
                <a:xfrm>
                  <a:off x="1152" y="2055"/>
                  <a:ext cx="875" cy="846"/>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0" name="Oval 9"/>
                <p:cNvSpPr>
                  <a:spLocks noChangeArrowheads="1"/>
                </p:cNvSpPr>
                <p:nvPr/>
              </p:nvSpPr>
              <p:spPr bwMode="auto">
                <a:xfrm>
                  <a:off x="400" y="1982"/>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1" name="Oval 10"/>
                <p:cNvSpPr>
                  <a:spLocks noChangeArrowheads="1"/>
                </p:cNvSpPr>
                <p:nvPr/>
              </p:nvSpPr>
              <p:spPr bwMode="auto">
                <a:xfrm>
                  <a:off x="1075" y="1226"/>
                  <a:ext cx="859"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2" name="Oval 11"/>
                <p:cNvSpPr>
                  <a:spLocks noChangeArrowheads="1"/>
                </p:cNvSpPr>
                <p:nvPr/>
              </p:nvSpPr>
              <p:spPr bwMode="auto">
                <a:xfrm>
                  <a:off x="523" y="1226"/>
                  <a:ext cx="859" cy="79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5" name="Oval 12"/>
              <p:cNvSpPr>
                <a:spLocks noChangeArrowheads="1"/>
              </p:cNvSpPr>
              <p:nvPr/>
            </p:nvSpPr>
            <p:spPr bwMode="auto">
              <a:xfrm>
                <a:off x="339" y="1414"/>
                <a:ext cx="2085" cy="1152"/>
              </a:xfrm>
              <a:prstGeom prst="ellipse">
                <a:avLst/>
              </a:prstGeom>
              <a:solidFill>
                <a:srgbClr val="FFFFCC"/>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3" name="Freeform 13"/>
            <p:cNvSpPr>
              <a:spLocks/>
            </p:cNvSpPr>
            <p:nvPr/>
          </p:nvSpPr>
          <p:spPr bwMode="auto">
            <a:xfrm>
              <a:off x="348" y="2192"/>
              <a:ext cx="126" cy="224"/>
            </a:xfrm>
            <a:custGeom>
              <a:avLst/>
              <a:gdLst>
                <a:gd name="T0" fmla="*/ 68 w 126"/>
                <a:gd name="T1" fmla="*/ 0 h 224"/>
                <a:gd name="T2" fmla="*/ 92 w 126"/>
                <a:gd name="T3" fmla="*/ 24 h 224"/>
                <a:gd name="T4" fmla="*/ 116 w 126"/>
                <a:gd name="T5" fmla="*/ 40 h 224"/>
                <a:gd name="T6" fmla="*/ 76 w 126"/>
                <a:gd name="T7" fmla="*/ 216 h 224"/>
                <a:gd name="T8" fmla="*/ 52 w 126"/>
                <a:gd name="T9" fmla="*/ 224 h 224"/>
                <a:gd name="T10" fmla="*/ 36 w 126"/>
                <a:gd name="T11" fmla="*/ 128 h 224"/>
                <a:gd name="T12" fmla="*/ 68 w 126"/>
                <a:gd name="T13" fmla="*/ 0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68" y="0"/>
                  </a:moveTo>
                  <a:cubicBezTo>
                    <a:pt x="76" y="8"/>
                    <a:pt x="83" y="17"/>
                    <a:pt x="92" y="24"/>
                  </a:cubicBezTo>
                  <a:cubicBezTo>
                    <a:pt x="99" y="30"/>
                    <a:pt x="114" y="31"/>
                    <a:pt x="116" y="40"/>
                  </a:cubicBezTo>
                  <a:cubicBezTo>
                    <a:pt x="126" y="99"/>
                    <a:pt x="94" y="162"/>
                    <a:pt x="76" y="216"/>
                  </a:cubicBezTo>
                  <a:cubicBezTo>
                    <a:pt x="73" y="224"/>
                    <a:pt x="60" y="221"/>
                    <a:pt x="52" y="224"/>
                  </a:cubicBezTo>
                  <a:cubicBezTo>
                    <a:pt x="0" y="207"/>
                    <a:pt x="22" y="170"/>
                    <a:pt x="36" y="128"/>
                  </a:cubicBezTo>
                  <a:cubicBezTo>
                    <a:pt x="41" y="74"/>
                    <a:pt x="32" y="36"/>
                    <a:pt x="68" y="0"/>
                  </a:cubicBezTo>
                  <a:close/>
                </a:path>
              </a:pathLst>
            </a:cu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23" name="Line 15"/>
          <p:cNvSpPr>
            <a:spLocks noChangeShapeType="1"/>
          </p:cNvSpPr>
          <p:nvPr/>
        </p:nvSpPr>
        <p:spPr bwMode="auto">
          <a:xfrm flipV="1">
            <a:off x="3357646" y="3889564"/>
            <a:ext cx="884237" cy="1111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4" name="Line 16"/>
          <p:cNvSpPr>
            <a:spLocks noChangeShapeType="1"/>
          </p:cNvSpPr>
          <p:nvPr/>
        </p:nvSpPr>
        <p:spPr bwMode="auto">
          <a:xfrm flipH="1">
            <a:off x="5723021" y="3889564"/>
            <a:ext cx="687387" cy="3175"/>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5" name="Rectangle 17"/>
          <p:cNvSpPr>
            <a:spLocks noChangeArrowheads="1"/>
          </p:cNvSpPr>
          <p:nvPr/>
        </p:nvSpPr>
        <p:spPr bwMode="auto">
          <a:xfrm>
            <a:off x="4411746" y="3170427"/>
            <a:ext cx="9137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局 域 网</a:t>
            </a:r>
          </a:p>
        </p:txBody>
      </p:sp>
      <p:sp>
        <p:nvSpPr>
          <p:cNvPr id="26" name="Line 19"/>
          <p:cNvSpPr>
            <a:spLocks noChangeShapeType="1"/>
          </p:cNvSpPr>
          <p:nvPr/>
        </p:nvSpPr>
        <p:spPr bwMode="auto">
          <a:xfrm>
            <a:off x="1997158" y="3653027"/>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Line 20"/>
          <p:cNvSpPr>
            <a:spLocks noChangeShapeType="1"/>
          </p:cNvSpPr>
          <p:nvPr/>
        </p:nvSpPr>
        <p:spPr bwMode="auto">
          <a:xfrm>
            <a:off x="1997158" y="3108514"/>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8" name="Line 21"/>
          <p:cNvSpPr>
            <a:spLocks noChangeShapeType="1"/>
          </p:cNvSpPr>
          <p:nvPr/>
        </p:nvSpPr>
        <p:spPr bwMode="auto">
          <a:xfrm>
            <a:off x="1997158" y="2559239"/>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9" name="Rectangle 22"/>
          <p:cNvSpPr>
            <a:spLocks noChangeArrowheads="1"/>
          </p:cNvSpPr>
          <p:nvPr/>
        </p:nvSpPr>
        <p:spPr bwMode="auto">
          <a:xfrm>
            <a:off x="2272697" y="2107005"/>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0" name="Rectangle 23"/>
          <p:cNvSpPr>
            <a:spLocks noChangeArrowheads="1"/>
          </p:cNvSpPr>
          <p:nvPr/>
        </p:nvSpPr>
        <p:spPr bwMode="auto">
          <a:xfrm>
            <a:off x="2254442" y="3728763"/>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sp>
        <p:nvSpPr>
          <p:cNvPr id="31" name="Rectangle 24"/>
          <p:cNvSpPr>
            <a:spLocks noChangeArrowheads="1"/>
          </p:cNvSpPr>
          <p:nvPr/>
        </p:nvSpPr>
        <p:spPr bwMode="auto">
          <a:xfrm>
            <a:off x="2210332"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1</a:t>
            </a:r>
          </a:p>
        </p:txBody>
      </p:sp>
      <p:sp>
        <p:nvSpPr>
          <p:cNvPr id="32" name="Line 26"/>
          <p:cNvSpPr>
            <a:spLocks noChangeShapeType="1"/>
          </p:cNvSpPr>
          <p:nvPr/>
        </p:nvSpPr>
        <p:spPr bwMode="auto">
          <a:xfrm>
            <a:off x="6410408" y="3653027"/>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3" name="Line 27"/>
          <p:cNvSpPr>
            <a:spLocks noChangeShapeType="1"/>
          </p:cNvSpPr>
          <p:nvPr/>
        </p:nvSpPr>
        <p:spPr bwMode="auto">
          <a:xfrm>
            <a:off x="6410408" y="3108514"/>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4" name="Line 28"/>
          <p:cNvSpPr>
            <a:spLocks noChangeShapeType="1"/>
          </p:cNvSpPr>
          <p:nvPr/>
        </p:nvSpPr>
        <p:spPr bwMode="auto">
          <a:xfrm>
            <a:off x="6410408" y="2559239"/>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5" name="Rectangle 29"/>
          <p:cNvSpPr>
            <a:spLocks noChangeArrowheads="1"/>
          </p:cNvSpPr>
          <p:nvPr/>
        </p:nvSpPr>
        <p:spPr bwMode="auto">
          <a:xfrm>
            <a:off x="6656471" y="2107006"/>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6" name="Rectangle 30"/>
          <p:cNvSpPr>
            <a:spLocks noChangeArrowheads="1"/>
          </p:cNvSpPr>
          <p:nvPr/>
        </p:nvSpPr>
        <p:spPr bwMode="auto">
          <a:xfrm>
            <a:off x="6683566" y="3741564"/>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grpSp>
        <p:nvGrpSpPr>
          <p:cNvPr id="37" name="Group 31"/>
          <p:cNvGrpSpPr>
            <a:grpSpLocks/>
          </p:cNvGrpSpPr>
          <p:nvPr/>
        </p:nvGrpSpPr>
        <p:grpSpPr bwMode="auto">
          <a:xfrm>
            <a:off x="541421" y="2656077"/>
            <a:ext cx="6777038" cy="382588"/>
            <a:chOff x="477" y="2135"/>
            <a:chExt cx="4269" cy="241"/>
          </a:xfrm>
        </p:grpSpPr>
        <p:sp>
          <p:nvSpPr>
            <p:cNvPr id="38" name="Rectangle 32"/>
            <p:cNvSpPr>
              <a:spLocks noChangeArrowheads="1"/>
            </p:cNvSpPr>
            <p:nvPr/>
          </p:nvSpPr>
          <p:spPr bwMode="auto">
            <a:xfrm>
              <a:off x="477" y="2151"/>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逻辑链路控制</a:t>
              </a:r>
            </a:p>
          </p:txBody>
        </p:sp>
        <p:sp>
          <p:nvSpPr>
            <p:cNvPr id="39" name="AutoShape 33"/>
            <p:cNvSpPr>
              <a:spLocks noChangeArrowheads="1"/>
            </p:cNvSpPr>
            <p:nvPr/>
          </p:nvSpPr>
          <p:spPr bwMode="auto">
            <a:xfrm>
              <a:off x="2264" y="2135"/>
              <a:ext cx="1896" cy="228"/>
            </a:xfrm>
            <a:prstGeom prst="leftRightArrow">
              <a:avLst>
                <a:gd name="adj1" fmla="val 41667"/>
                <a:gd name="adj2" fmla="val 8743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0" name="Rectangle 34"/>
            <p:cNvSpPr>
              <a:spLocks noChangeArrowheads="1"/>
            </p:cNvSpPr>
            <p:nvPr/>
          </p:nvSpPr>
          <p:spPr bwMode="auto">
            <a:xfrm>
              <a:off x="1642" y="2147"/>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sp>
          <p:nvSpPr>
            <p:cNvPr id="41" name="Rectangle 35"/>
            <p:cNvSpPr>
              <a:spLocks noChangeArrowheads="1"/>
            </p:cNvSpPr>
            <p:nvPr/>
          </p:nvSpPr>
          <p:spPr bwMode="auto">
            <a:xfrm>
              <a:off x="4415" y="2164"/>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grpSp>
      <p:grpSp>
        <p:nvGrpSpPr>
          <p:cNvPr id="42" name="Group 36"/>
          <p:cNvGrpSpPr>
            <a:grpSpLocks/>
          </p:cNvGrpSpPr>
          <p:nvPr/>
        </p:nvGrpSpPr>
        <p:grpSpPr bwMode="auto">
          <a:xfrm>
            <a:off x="541421" y="3195832"/>
            <a:ext cx="6875463" cy="355601"/>
            <a:chOff x="477" y="2475"/>
            <a:chExt cx="4331" cy="224"/>
          </a:xfrm>
        </p:grpSpPr>
        <p:sp>
          <p:nvSpPr>
            <p:cNvPr id="43" name="Rectangle 37"/>
            <p:cNvSpPr>
              <a:spLocks noChangeArrowheads="1"/>
            </p:cNvSpPr>
            <p:nvPr/>
          </p:nvSpPr>
          <p:spPr bwMode="auto">
            <a:xfrm>
              <a:off x="477" y="2487"/>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媒体接入控制</a:t>
              </a:r>
            </a:p>
          </p:txBody>
        </p:sp>
        <p:sp>
          <p:nvSpPr>
            <p:cNvPr id="44" name="Line 38"/>
            <p:cNvSpPr>
              <a:spLocks noChangeShapeType="1"/>
            </p:cNvSpPr>
            <p:nvPr/>
          </p:nvSpPr>
          <p:spPr bwMode="auto">
            <a:xfrm flipV="1">
              <a:off x="2251" y="2581"/>
              <a:ext cx="383" cy="11"/>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5" name="Line 39"/>
            <p:cNvSpPr>
              <a:spLocks noChangeShapeType="1"/>
            </p:cNvSpPr>
            <p:nvPr/>
          </p:nvSpPr>
          <p:spPr bwMode="auto">
            <a:xfrm flipH="1">
              <a:off x="3739" y="2585"/>
              <a:ext cx="435"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6" name="Rectangle 40"/>
            <p:cNvSpPr>
              <a:spLocks noChangeArrowheads="1"/>
            </p:cNvSpPr>
            <p:nvPr/>
          </p:nvSpPr>
          <p:spPr bwMode="auto">
            <a:xfrm>
              <a:off x="1610" y="2480"/>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sp>
          <p:nvSpPr>
            <p:cNvPr id="47" name="Rectangle 41"/>
            <p:cNvSpPr>
              <a:spLocks noChangeArrowheads="1"/>
            </p:cNvSpPr>
            <p:nvPr/>
          </p:nvSpPr>
          <p:spPr bwMode="auto">
            <a:xfrm>
              <a:off x="4391" y="2475"/>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grpSp>
      <p:sp>
        <p:nvSpPr>
          <p:cNvPr id="48" name="AutoShape 42"/>
          <p:cNvSpPr>
            <a:spLocks/>
          </p:cNvSpPr>
          <p:nvPr/>
        </p:nvSpPr>
        <p:spPr bwMode="auto">
          <a:xfrm>
            <a:off x="7769308" y="2568764"/>
            <a:ext cx="119063" cy="1052513"/>
          </a:xfrm>
          <a:prstGeom prst="rightBrace">
            <a:avLst>
              <a:gd name="adj1" fmla="val 7366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9" name="Rectangle 43"/>
          <p:cNvSpPr>
            <a:spLocks noChangeArrowheads="1"/>
          </p:cNvSpPr>
          <p:nvPr/>
        </p:nvSpPr>
        <p:spPr bwMode="auto">
          <a:xfrm>
            <a:off x="7878160" y="2789427"/>
            <a:ext cx="798296"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a:t>
            </a:r>
          </a:p>
          <a:p>
            <a:pPr algn="ctr"/>
            <a:r>
              <a:rPr kumimoji="1" lang="zh-CN" altLang="en-US" sz="1600">
                <a:latin typeface="微软雅黑" panose="020B0503020204020204" pitchFamily="34" charset="-122"/>
                <a:ea typeface="微软雅黑" panose="020B0503020204020204" pitchFamily="34" charset="-122"/>
              </a:rPr>
              <a:t>链路层</a:t>
            </a:r>
          </a:p>
        </p:txBody>
      </p:sp>
      <p:sp>
        <p:nvSpPr>
          <p:cNvPr id="50" name="Rectangle 44"/>
          <p:cNvSpPr>
            <a:spLocks noChangeArrowheads="1"/>
          </p:cNvSpPr>
          <p:nvPr/>
        </p:nvSpPr>
        <p:spPr bwMode="auto">
          <a:xfrm>
            <a:off x="6732624"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2</a:t>
            </a:r>
          </a:p>
        </p:txBody>
      </p:sp>
      <p:sp>
        <p:nvSpPr>
          <p:cNvPr id="51" name="Text Box 45"/>
          <p:cNvSpPr txBox="1">
            <a:spLocks noChangeArrowheads="1"/>
          </p:cNvSpPr>
          <p:nvPr/>
        </p:nvSpPr>
        <p:spPr bwMode="auto">
          <a:xfrm>
            <a:off x="3742819" y="1690226"/>
            <a:ext cx="2251565" cy="584775"/>
          </a:xfrm>
          <a:prstGeom prst="rect">
            <a:avLst/>
          </a:prstGeom>
          <a:solidFill>
            <a:srgbClr val="CCFFCC"/>
          </a:solidFill>
          <a:ln w="9525">
            <a:solidFill>
              <a:srgbClr val="333399"/>
            </a:solidFill>
            <a:miter lim="800000"/>
            <a:headEnd/>
            <a:tailEnd/>
          </a:ln>
          <a:effectLst/>
          <a:extLst/>
        </p:spPr>
        <p:txBody>
          <a:bodyPr wrap="square">
            <a:spAutoFit/>
          </a:bodyPr>
          <a:lstStyle/>
          <a:p>
            <a:pPr algn="ctr">
              <a:defRPr/>
            </a:pPr>
            <a:r>
              <a:rPr lang="en-US" altLang="zh-CN" sz="1600" dirty="0" smtClean="0"/>
              <a:t>LLC</a:t>
            </a:r>
            <a:r>
              <a:rPr lang="zh-CN" altLang="en-US" sz="1600" dirty="0" smtClean="0"/>
              <a:t>子层</a:t>
            </a:r>
            <a:r>
              <a:rPr lang="zh-CN" altLang="en-US" sz="1600" dirty="0"/>
              <a:t>看不见</a:t>
            </a:r>
          </a:p>
          <a:p>
            <a:pPr algn="ctr">
              <a:defRPr/>
            </a:pPr>
            <a:r>
              <a:rPr lang="zh-CN" altLang="en-US" sz="1600" dirty="0"/>
              <a:t>下面的局域网</a:t>
            </a:r>
          </a:p>
        </p:txBody>
      </p:sp>
    </p:spTree>
    <p:extLst>
      <p:ext uri="{BB962C8B-B14F-4D97-AF65-F5344CB8AC3E}">
        <p14:creationId xmlns:p14="http://schemas.microsoft.com/office/powerpoint/2010/main" val="3388720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由于</a:t>
            </a:r>
            <a:r>
              <a:rPr lang="en-US" altLang="zh-CN" dirty="0" smtClean="0"/>
              <a:t>TCP/IP</a:t>
            </a:r>
            <a:r>
              <a:rPr lang="zh-CN" altLang="en-US" dirty="0" smtClean="0"/>
              <a:t>体系</a:t>
            </a:r>
            <a:r>
              <a:rPr lang="zh-CN" altLang="en-US" dirty="0"/>
              <a:t>经常使用的局域网</a:t>
            </a:r>
            <a:r>
              <a:rPr lang="zh-CN" altLang="en-US" dirty="0" smtClean="0"/>
              <a:t>是</a:t>
            </a:r>
            <a:r>
              <a:rPr lang="en-US" altLang="zh-CN" dirty="0" smtClean="0"/>
              <a:t>DIX </a:t>
            </a:r>
            <a:r>
              <a:rPr lang="en-US" altLang="zh-CN" dirty="0"/>
              <a:t>Ethernet </a:t>
            </a:r>
            <a:r>
              <a:rPr lang="en-US" altLang="zh-CN" dirty="0" smtClean="0"/>
              <a:t>V2</a:t>
            </a:r>
            <a:r>
              <a:rPr lang="zh-CN" altLang="en-US" dirty="0" smtClean="0"/>
              <a:t>而不是</a:t>
            </a:r>
            <a:r>
              <a:rPr lang="en-US" altLang="zh-CN" dirty="0" smtClean="0"/>
              <a:t>802.3</a:t>
            </a:r>
            <a:r>
              <a:rPr lang="zh-CN" altLang="en-US" dirty="0" smtClean="0"/>
              <a:t>标准</a:t>
            </a:r>
            <a:r>
              <a:rPr lang="zh-CN" altLang="en-US" dirty="0"/>
              <a:t>中的几种局域网，因此</a:t>
            </a:r>
            <a:r>
              <a:rPr lang="zh-CN" altLang="en-US" dirty="0" smtClean="0"/>
              <a:t>现在</a:t>
            </a:r>
            <a:r>
              <a:rPr lang="en-US" altLang="zh-CN" dirty="0" smtClean="0"/>
              <a:t>802</a:t>
            </a:r>
            <a:r>
              <a:rPr lang="zh-CN" altLang="en-US" dirty="0" smtClean="0"/>
              <a:t>委员会</a:t>
            </a:r>
            <a:r>
              <a:rPr lang="zh-CN" altLang="en-US" dirty="0"/>
              <a:t>制定的逻辑链路控制</a:t>
            </a:r>
            <a:r>
              <a:rPr lang="zh-CN" altLang="en-US" dirty="0" smtClean="0"/>
              <a:t>子层</a:t>
            </a:r>
            <a:r>
              <a:rPr lang="en-US" altLang="zh-CN" dirty="0" smtClean="0"/>
              <a:t>LLC</a:t>
            </a:r>
            <a:r>
              <a:rPr lang="zh-CN" altLang="en-US" dirty="0"/>
              <a:t>（</a:t>
            </a:r>
            <a:r>
              <a:rPr lang="zh-CN" altLang="en-US" dirty="0" smtClean="0"/>
              <a:t>即</a:t>
            </a:r>
            <a:r>
              <a:rPr lang="en-US" altLang="zh-CN" dirty="0" smtClean="0"/>
              <a:t>802.2</a:t>
            </a:r>
            <a:r>
              <a:rPr lang="zh-CN" altLang="en-US" dirty="0" smtClean="0"/>
              <a:t>标准</a:t>
            </a:r>
            <a:r>
              <a:rPr lang="zh-CN" altLang="en-US" dirty="0"/>
              <a:t>）的作用已经不大了。</a:t>
            </a:r>
          </a:p>
          <a:p>
            <a:r>
              <a:rPr lang="zh-CN" altLang="en-US" dirty="0"/>
              <a:t>很多厂商生产的适配器上就仅</a:t>
            </a:r>
            <a:r>
              <a:rPr lang="zh-CN" altLang="en-US" dirty="0" smtClean="0"/>
              <a:t>装有</a:t>
            </a:r>
            <a:r>
              <a:rPr lang="en-US" altLang="zh-CN" dirty="0" smtClean="0"/>
              <a:t>MAC</a:t>
            </a:r>
            <a:r>
              <a:rPr lang="zh-CN" altLang="en-US" dirty="0" smtClean="0"/>
              <a:t>协议</a:t>
            </a:r>
            <a:r>
              <a:rPr lang="zh-CN" altLang="en-US" dirty="0"/>
              <a:t>而</a:t>
            </a:r>
            <a:r>
              <a:rPr lang="zh-CN" altLang="en-US" dirty="0" smtClean="0"/>
              <a:t>没有</a:t>
            </a:r>
            <a:r>
              <a:rPr lang="en-US" altLang="zh-CN" dirty="0" smtClean="0"/>
              <a:t>LLC</a:t>
            </a:r>
            <a:r>
              <a:rPr lang="zh-CN" altLang="en-US" dirty="0" smtClean="0"/>
              <a:t>协议。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43</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1310613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计算机与局域网的链接是通过通信适配器（</a:t>
            </a:r>
            <a:r>
              <a:rPr lang="en-US" altLang="zh-CN" dirty="0" smtClean="0"/>
              <a:t>adapter</a:t>
            </a:r>
            <a:r>
              <a:rPr lang="zh-CN" altLang="en-US" dirty="0" smtClean="0"/>
              <a:t>）。</a:t>
            </a:r>
            <a:endParaRPr lang="en-US" altLang="zh-CN" dirty="0" smtClean="0"/>
          </a:p>
          <a:p>
            <a:r>
              <a:rPr lang="zh-CN" altLang="en-US" dirty="0" smtClean="0"/>
              <a:t>适配器本来是在主机内的一块网络接口板，又称为网络接口卡</a:t>
            </a:r>
            <a:r>
              <a:rPr lang="en-US" altLang="zh-CN" dirty="0" smtClean="0"/>
              <a:t>NIC</a:t>
            </a:r>
            <a:r>
              <a:rPr lang="zh-CN" altLang="en-US" dirty="0" smtClean="0"/>
              <a:t>（</a:t>
            </a:r>
            <a:r>
              <a:rPr lang="en-US" altLang="zh-CN" dirty="0" smtClean="0"/>
              <a:t>Network Interface Card</a:t>
            </a:r>
            <a:r>
              <a:rPr lang="zh-CN" altLang="en-US" dirty="0" smtClean="0"/>
              <a:t>），俗称为网卡。</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44</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pic>
        <p:nvPicPr>
          <p:cNvPr id="1026" name="Picture 2" descr="http://img5.pcpop.com/ProductImages/0x0/0/152/000152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15156"/>
            <a:ext cx="3283499" cy="2462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jinqiao.cn/UploadFile/product/20124/201204060704586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168302"/>
            <a:ext cx="2465918" cy="1849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it168.com/n/0x0/2/2381/23816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214" y="2713484"/>
            <a:ext cx="3287786" cy="246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59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网络接口卡</a:t>
            </a:r>
            <a:r>
              <a:rPr lang="en-US" altLang="zh-CN" dirty="0" smtClean="0"/>
              <a:t>NIC</a:t>
            </a:r>
            <a:r>
              <a:rPr lang="zh-CN" altLang="en-US" dirty="0" smtClean="0"/>
              <a:t>的</a:t>
            </a:r>
            <a:r>
              <a:rPr lang="zh-CN" altLang="en-US" dirty="0"/>
              <a:t>重要功能：</a:t>
            </a:r>
          </a:p>
          <a:p>
            <a:pPr lvl="1"/>
            <a:r>
              <a:rPr lang="zh-CN" altLang="en-US" dirty="0"/>
              <a:t>进行串行</a:t>
            </a:r>
            <a:r>
              <a:rPr lang="en-US" altLang="zh-CN" dirty="0"/>
              <a:t>/</a:t>
            </a:r>
            <a:r>
              <a:rPr lang="zh-CN" altLang="en-US" dirty="0"/>
              <a:t>并行转换。</a:t>
            </a:r>
          </a:p>
          <a:p>
            <a:pPr lvl="1"/>
            <a:r>
              <a:rPr lang="zh-CN" altLang="en-US" dirty="0"/>
              <a:t>对数据进行缓存。</a:t>
            </a:r>
          </a:p>
          <a:p>
            <a:pPr lvl="1"/>
            <a:r>
              <a:rPr lang="zh-CN" altLang="en-US" dirty="0"/>
              <a:t>在计算机的操作系统安装设备驱动程序。</a:t>
            </a:r>
          </a:p>
          <a:p>
            <a:pPr lvl="1"/>
            <a:r>
              <a:rPr lang="zh-CN" altLang="en-US" dirty="0"/>
              <a:t>实现以太网</a:t>
            </a:r>
            <a:r>
              <a:rPr lang="zh-CN" altLang="en-US" dirty="0" smtClean="0"/>
              <a:t>协议</a:t>
            </a:r>
            <a:r>
              <a:rPr lang="zh-CN" altLang="en-US" dirty="0"/>
              <a:t>。</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45</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spTree>
    <p:extLst>
      <p:ext uri="{BB962C8B-B14F-4D97-AF65-F5344CB8AC3E}">
        <p14:creationId xmlns:p14="http://schemas.microsoft.com/office/powerpoint/2010/main" val="2137718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46</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grpSp>
        <p:nvGrpSpPr>
          <p:cNvPr id="6" name="组合 5"/>
          <p:cNvGrpSpPr/>
          <p:nvPr/>
        </p:nvGrpSpPr>
        <p:grpSpPr>
          <a:xfrm>
            <a:off x="1187624" y="1489346"/>
            <a:ext cx="7026275" cy="3744418"/>
            <a:chOff x="1042988" y="2338227"/>
            <a:chExt cx="7026275" cy="3744418"/>
          </a:xfrm>
        </p:grpSpPr>
        <p:sp>
          <p:nvSpPr>
            <p:cNvPr id="9" name="Rectangle 18"/>
            <p:cNvSpPr>
              <a:spLocks noChangeArrowheads="1"/>
            </p:cNvSpPr>
            <p:nvPr/>
          </p:nvSpPr>
          <p:spPr bwMode="auto">
            <a:xfrm>
              <a:off x="1042988" y="2860675"/>
              <a:ext cx="5884862" cy="2397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117088" dir="2963922"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Text Box 19"/>
            <p:cNvSpPr txBox="1">
              <a:spLocks noChangeArrowheads="1"/>
            </p:cNvSpPr>
            <p:nvPr/>
          </p:nvSpPr>
          <p:spPr bwMode="auto">
            <a:xfrm>
              <a:off x="5673789" y="2338227"/>
              <a:ext cx="902811" cy="30777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a:latin typeface="微软雅黑" panose="020B0503020204020204" pitchFamily="34" charset="-122"/>
                  <a:ea typeface="微软雅黑" panose="020B0503020204020204" pitchFamily="34" charset="-122"/>
                </a:rPr>
                <a:t>硬件地址</a:t>
              </a:r>
            </a:p>
          </p:txBody>
        </p:sp>
        <p:sp>
          <p:nvSpPr>
            <p:cNvPr id="11" name="Line 20"/>
            <p:cNvSpPr>
              <a:spLocks noChangeShapeType="1"/>
            </p:cNvSpPr>
            <p:nvPr/>
          </p:nvSpPr>
          <p:spPr bwMode="auto">
            <a:xfrm>
              <a:off x="6211888" y="4159250"/>
              <a:ext cx="18573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2" name="Text Box 21"/>
            <p:cNvSpPr txBox="1">
              <a:spLocks noChangeArrowheads="1"/>
            </p:cNvSpPr>
            <p:nvPr/>
          </p:nvSpPr>
          <p:spPr bwMode="auto">
            <a:xfrm>
              <a:off x="6934200" y="378082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至局域网</a:t>
              </a:r>
            </a:p>
          </p:txBody>
        </p:sp>
        <p:sp>
          <p:nvSpPr>
            <p:cNvPr id="13" name="Rectangle 22"/>
            <p:cNvSpPr>
              <a:spLocks noChangeArrowheads="1"/>
            </p:cNvSpPr>
            <p:nvPr/>
          </p:nvSpPr>
          <p:spPr bwMode="auto">
            <a:xfrm>
              <a:off x="4612879" y="3544888"/>
              <a:ext cx="1760538"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适配器</a:t>
              </a:r>
            </a:p>
            <a:p>
              <a:pPr algn="ctr" eaLnBrk="1" hangingPunct="1"/>
              <a:r>
                <a:rPr kumimoji="1" lang="zh-CN" altLang="en-US" sz="1400" dirty="0">
                  <a:latin typeface="微软雅黑" panose="020B0503020204020204" pitchFamily="34" charset="-122"/>
                  <a:ea typeface="微软雅黑" panose="020B0503020204020204" pitchFamily="34" charset="-122"/>
                </a:rPr>
                <a:t>（网卡</a:t>
              </a:r>
              <a:r>
                <a:rPr kumimoji="1" lang="zh-CN" altLang="en-US" sz="1400" dirty="0" smtClean="0">
                  <a:latin typeface="微软雅黑" panose="020B0503020204020204" pitchFamily="34" charset="-122"/>
                  <a:ea typeface="微软雅黑" panose="020B0503020204020204" pitchFamily="34" charset="-122"/>
                </a:rPr>
                <a:t>）在</a:t>
              </a:r>
              <a:endParaRPr kumimoji="1" lang="zh-CN" altLang="en-US" sz="1400" dirty="0">
                <a:latin typeface="微软雅黑" panose="020B0503020204020204" pitchFamily="34" charset="-122"/>
                <a:ea typeface="微软雅黑" panose="020B0503020204020204" pitchFamily="34" charset="-122"/>
              </a:endParaRPr>
            </a:p>
          </p:txBody>
        </p:sp>
        <p:sp>
          <p:nvSpPr>
            <p:cNvPr id="14" name="Text Box 23"/>
            <p:cNvSpPr txBox="1">
              <a:spLocks noChangeArrowheads="1"/>
            </p:cNvSpPr>
            <p:nvPr/>
          </p:nvSpPr>
          <p:spPr bwMode="auto">
            <a:xfrm>
              <a:off x="6946900" y="41957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串行通信</a:t>
              </a:r>
            </a:p>
          </p:txBody>
        </p:sp>
        <p:sp>
          <p:nvSpPr>
            <p:cNvPr id="15" name="Rectangle 24"/>
            <p:cNvSpPr>
              <a:spLocks noChangeArrowheads="1"/>
            </p:cNvSpPr>
            <p:nvPr/>
          </p:nvSpPr>
          <p:spPr bwMode="auto">
            <a:xfrm>
              <a:off x="1588543" y="3544888"/>
              <a:ext cx="1760537"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400">
                  <a:latin typeface="微软雅黑" panose="020B0503020204020204" pitchFamily="34" charset="-122"/>
                  <a:ea typeface="微软雅黑" panose="020B0503020204020204" pitchFamily="34" charset="-122"/>
                </a:rPr>
                <a:t>CPU </a:t>
              </a:r>
              <a:r>
                <a:rPr kumimoji="1" lang="zh-CN" altLang="en-US" sz="1400">
                  <a:latin typeface="微软雅黑" panose="020B0503020204020204" pitchFamily="34" charset="-122"/>
                  <a:ea typeface="微软雅黑" panose="020B0503020204020204" pitchFamily="34" charset="-122"/>
                </a:rPr>
                <a:t>和</a:t>
              </a:r>
            </a:p>
            <a:p>
              <a:pPr algn="ctr" eaLnBrk="1" hangingPunct="1"/>
              <a:r>
                <a:rPr kumimoji="1" lang="zh-CN" altLang="en-US" sz="1400">
                  <a:latin typeface="微软雅黑" panose="020B0503020204020204" pitchFamily="34" charset="-122"/>
                  <a:ea typeface="微软雅黑" panose="020B0503020204020204" pitchFamily="34" charset="-122"/>
                </a:rPr>
                <a:t>存储器</a:t>
              </a:r>
            </a:p>
          </p:txBody>
        </p:sp>
        <p:sp>
          <p:nvSpPr>
            <p:cNvPr id="16" name="Line 25"/>
            <p:cNvSpPr>
              <a:spLocks noChangeShapeType="1"/>
            </p:cNvSpPr>
            <p:nvPr/>
          </p:nvSpPr>
          <p:spPr bwMode="auto">
            <a:xfrm flipV="1">
              <a:off x="2308623" y="4687887"/>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 name="Text Box 26"/>
            <p:cNvSpPr txBox="1">
              <a:spLocks noChangeArrowheads="1"/>
            </p:cNvSpPr>
            <p:nvPr/>
          </p:nvSpPr>
          <p:spPr bwMode="auto">
            <a:xfrm>
              <a:off x="1539890" y="5559425"/>
              <a:ext cx="1441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生成发送的数据</a:t>
              </a:r>
            </a:p>
            <a:p>
              <a:pPr eaLnBrk="1" hangingPunct="1"/>
              <a:r>
                <a:rPr kumimoji="1" lang="zh-CN" altLang="en-US" sz="1400" dirty="0">
                  <a:latin typeface="微软雅黑" panose="020B0503020204020204" pitchFamily="34" charset="-122"/>
                  <a:ea typeface="微软雅黑" panose="020B0503020204020204" pitchFamily="34" charset="-122"/>
                </a:rPr>
                <a:t>处理收到的数据</a:t>
              </a:r>
            </a:p>
          </p:txBody>
        </p:sp>
        <p:sp>
          <p:nvSpPr>
            <p:cNvPr id="18" name="Line 27"/>
            <p:cNvSpPr>
              <a:spLocks noChangeShapeType="1"/>
            </p:cNvSpPr>
            <p:nvPr/>
          </p:nvSpPr>
          <p:spPr bwMode="auto">
            <a:xfrm flipV="1">
              <a:off x="5405438" y="4687886"/>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 name="Text Box 28"/>
            <p:cNvSpPr txBox="1">
              <a:spLocks noChangeArrowheads="1"/>
            </p:cNvSpPr>
            <p:nvPr/>
          </p:nvSpPr>
          <p:spPr bwMode="auto">
            <a:xfrm>
              <a:off x="4590931" y="5559425"/>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把帧发送到局域网</a:t>
              </a:r>
            </a:p>
            <a:p>
              <a:pPr algn="ctr" eaLnBrk="1" hangingPunct="1"/>
              <a:r>
                <a:rPr kumimoji="1" lang="zh-CN" altLang="en-US" sz="1400" dirty="0">
                  <a:latin typeface="微软雅黑" panose="020B0503020204020204" pitchFamily="34" charset="-122"/>
                  <a:ea typeface="微软雅黑" panose="020B0503020204020204" pitchFamily="34" charset="-122"/>
                </a:rPr>
                <a:t>从局域网接收帧</a:t>
              </a:r>
            </a:p>
          </p:txBody>
        </p:sp>
        <p:sp>
          <p:nvSpPr>
            <p:cNvPr id="21" name="Text Box 30"/>
            <p:cNvSpPr txBox="1">
              <a:spLocks noChangeArrowheads="1"/>
            </p:cNvSpPr>
            <p:nvPr/>
          </p:nvSpPr>
          <p:spPr bwMode="auto">
            <a:xfrm>
              <a:off x="1588543" y="2338229"/>
              <a:ext cx="760080" cy="30777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400" dirty="0">
                  <a:latin typeface="微软雅黑" panose="020B0503020204020204" pitchFamily="34" charset="-122"/>
                  <a:ea typeface="微软雅黑" panose="020B0503020204020204" pitchFamily="34" charset="-122"/>
                </a:rPr>
                <a:t>IP </a:t>
              </a:r>
              <a:r>
                <a:rPr kumimoji="1" lang="zh-CN" altLang="en-US" sz="1400" dirty="0">
                  <a:latin typeface="微软雅黑" panose="020B0503020204020204" pitchFamily="34" charset="-122"/>
                  <a:ea typeface="微软雅黑" panose="020B0503020204020204" pitchFamily="34" charset="-122"/>
                </a:rPr>
                <a:t>地址</a:t>
              </a:r>
            </a:p>
          </p:txBody>
        </p:sp>
        <p:sp>
          <p:nvSpPr>
            <p:cNvPr id="22" name="AutoShape 31"/>
            <p:cNvSpPr>
              <a:spLocks noChangeArrowheads="1"/>
            </p:cNvSpPr>
            <p:nvPr/>
          </p:nvSpPr>
          <p:spPr bwMode="auto">
            <a:xfrm>
              <a:off x="3376613" y="3773488"/>
              <a:ext cx="1216025" cy="684212"/>
            </a:xfrm>
            <a:prstGeom prst="leftRightArrow">
              <a:avLst>
                <a:gd name="adj1" fmla="val 50000"/>
                <a:gd name="adj2" fmla="val 35545"/>
              </a:avLst>
            </a:prstGeom>
            <a:solidFill>
              <a:srgbClr val="00B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3" name="Text Box 32"/>
            <p:cNvSpPr txBox="1">
              <a:spLocks noChangeArrowheads="1"/>
            </p:cNvSpPr>
            <p:nvPr/>
          </p:nvSpPr>
          <p:spPr bwMode="auto">
            <a:xfrm>
              <a:off x="3533218" y="4457700"/>
              <a:ext cx="902811" cy="29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5000"/>
                </a:lnSpc>
              </a:pPr>
              <a:r>
                <a:rPr kumimoji="1" lang="zh-CN" altLang="en-US" sz="1400" dirty="0" smtClean="0">
                  <a:latin typeface="微软雅黑" panose="020B0503020204020204" pitchFamily="34" charset="-122"/>
                  <a:ea typeface="微软雅黑" panose="020B0503020204020204" pitchFamily="34" charset="-122"/>
                </a:rPr>
                <a:t>并行通信</a:t>
              </a:r>
              <a:endParaRPr kumimoji="1" lang="zh-CN" altLang="en-US" sz="1400" dirty="0">
                <a:latin typeface="微软雅黑" panose="020B0503020204020204" pitchFamily="34" charset="-122"/>
                <a:ea typeface="微软雅黑" panose="020B0503020204020204" pitchFamily="34" charset="-122"/>
              </a:endParaRPr>
            </a:p>
          </p:txBody>
        </p:sp>
        <p:sp>
          <p:nvSpPr>
            <p:cNvPr id="24" name="Rectangle 33"/>
            <p:cNvSpPr>
              <a:spLocks noChangeArrowheads="1"/>
            </p:cNvSpPr>
            <p:nvPr/>
          </p:nvSpPr>
          <p:spPr bwMode="auto">
            <a:xfrm>
              <a:off x="1879600" y="4003675"/>
              <a:ext cx="201613" cy="169863"/>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5" name="Freeform 34"/>
            <p:cNvSpPr>
              <a:spLocks/>
            </p:cNvSpPr>
            <p:nvPr/>
          </p:nvSpPr>
          <p:spPr bwMode="auto">
            <a:xfrm>
              <a:off x="1414463" y="2746375"/>
              <a:ext cx="1109662" cy="1266825"/>
            </a:xfrm>
            <a:custGeom>
              <a:avLst/>
              <a:gdLst>
                <a:gd name="T0" fmla="*/ 0 w 496"/>
                <a:gd name="T1" fmla="*/ 0 h 504"/>
                <a:gd name="T2" fmla="*/ 1109662 w 496"/>
                <a:gd name="T3" fmla="*/ 0 h 504"/>
                <a:gd name="T4" fmla="*/ 653269 w 496"/>
                <a:gd name="T5" fmla="*/ 1266825 h 504"/>
                <a:gd name="T6" fmla="*/ 469817 w 496"/>
                <a:gd name="T7" fmla="*/ 1261798 h 504"/>
                <a:gd name="T8" fmla="*/ 0 w 496"/>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504">
                  <a:moveTo>
                    <a:pt x="0" y="0"/>
                  </a:moveTo>
                  <a:lnTo>
                    <a:pt x="496" y="0"/>
                  </a:lnTo>
                  <a:lnTo>
                    <a:pt x="292" y="504"/>
                  </a:lnTo>
                  <a:lnTo>
                    <a:pt x="210" y="502"/>
                  </a:lnTo>
                  <a:lnTo>
                    <a:pt x="0" y="0"/>
                  </a:lnTo>
                  <a:close/>
                </a:path>
              </a:pathLst>
            </a:custGeom>
            <a:gradFill rotWithShape="1">
              <a:gsLst>
                <a:gs pos="0">
                  <a:srgbClr val="CCFFFF"/>
                </a:gs>
                <a:gs pos="100000">
                  <a:srgbClr val="9AC1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6" name="Rectangle 35"/>
            <p:cNvSpPr>
              <a:spLocks noChangeArrowheads="1"/>
            </p:cNvSpPr>
            <p:nvPr/>
          </p:nvSpPr>
          <p:spPr bwMode="auto">
            <a:xfrm>
              <a:off x="6024389" y="4003675"/>
              <a:ext cx="201613" cy="169863"/>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7" name="Freeform 36"/>
            <p:cNvSpPr>
              <a:spLocks/>
            </p:cNvSpPr>
            <p:nvPr/>
          </p:nvSpPr>
          <p:spPr bwMode="auto">
            <a:xfrm>
              <a:off x="5476702" y="2740025"/>
              <a:ext cx="1368425" cy="1260475"/>
            </a:xfrm>
            <a:custGeom>
              <a:avLst/>
              <a:gdLst>
                <a:gd name="T0" fmla="*/ 0 w 612"/>
                <a:gd name="T1" fmla="*/ 0 h 501"/>
                <a:gd name="T2" fmla="*/ 1368425 w 612"/>
                <a:gd name="T3" fmla="*/ 15096 h 501"/>
                <a:gd name="T4" fmla="*/ 751292 w 612"/>
                <a:gd name="T5" fmla="*/ 1260475 h 501"/>
                <a:gd name="T6" fmla="*/ 563469 w 612"/>
                <a:gd name="T7" fmla="*/ 1260475 h 501"/>
                <a:gd name="T8" fmla="*/ 0 w 612"/>
                <a:gd name="T9" fmla="*/ 0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 h="501">
                  <a:moveTo>
                    <a:pt x="0" y="0"/>
                  </a:moveTo>
                  <a:lnTo>
                    <a:pt x="612" y="6"/>
                  </a:lnTo>
                  <a:lnTo>
                    <a:pt x="336" y="501"/>
                  </a:lnTo>
                  <a:lnTo>
                    <a:pt x="252" y="501"/>
                  </a:lnTo>
                  <a:lnTo>
                    <a:pt x="0" y="0"/>
                  </a:lnTo>
                  <a:close/>
                </a:path>
              </a:pathLst>
            </a:custGeom>
            <a:gradFill rotWithShape="1">
              <a:gsLst>
                <a:gs pos="0">
                  <a:srgbClr val="FFCCFF"/>
                </a:gs>
                <a:gs pos="100000">
                  <a:srgbClr val="C19A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72847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28" name="Group 4"/>
          <p:cNvGrpSpPr>
            <a:grpSpLocks/>
          </p:cNvGrpSpPr>
          <p:nvPr/>
        </p:nvGrpSpPr>
        <p:grpSpPr bwMode="auto">
          <a:xfrm>
            <a:off x="4553718" y="2347313"/>
            <a:ext cx="471488" cy="1406525"/>
            <a:chOff x="1177" y="1994"/>
            <a:chExt cx="258" cy="714"/>
          </a:xfrm>
        </p:grpSpPr>
        <p:sp>
          <p:nvSpPr>
            <p:cNvPr id="29" name="Line 5"/>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0"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Line 7"/>
          <p:cNvSpPr>
            <a:spLocks noChangeShapeType="1"/>
          </p:cNvSpPr>
          <p:nvPr/>
        </p:nvSpPr>
        <p:spPr bwMode="auto">
          <a:xfrm flipV="1">
            <a:off x="859606" y="2336200"/>
            <a:ext cx="781685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8"/>
          <p:cNvSpPr>
            <a:spLocks noChangeArrowheads="1"/>
          </p:cNvSpPr>
          <p:nvPr/>
        </p:nvSpPr>
        <p:spPr bwMode="auto">
          <a:xfrm>
            <a:off x="8558981"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33" name="Rectangle 9"/>
          <p:cNvSpPr>
            <a:spLocks noChangeArrowheads="1"/>
          </p:cNvSpPr>
          <p:nvPr/>
        </p:nvSpPr>
        <p:spPr bwMode="auto">
          <a:xfrm>
            <a:off x="756418"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35" name="Group 11"/>
          <p:cNvGrpSpPr>
            <a:grpSpLocks/>
          </p:cNvGrpSpPr>
          <p:nvPr/>
        </p:nvGrpSpPr>
        <p:grpSpPr bwMode="auto">
          <a:xfrm>
            <a:off x="1607318" y="2347313"/>
            <a:ext cx="471488" cy="1406525"/>
            <a:chOff x="1177" y="1994"/>
            <a:chExt cx="258" cy="714"/>
          </a:xfrm>
        </p:grpSpPr>
        <p:sp>
          <p:nvSpPr>
            <p:cNvPr id="36" name="Line 12"/>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7" name="Picture 1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Freeform 14"/>
          <p:cNvSpPr>
            <a:spLocks/>
          </p:cNvSpPr>
          <p:nvPr/>
        </p:nvSpPr>
        <p:spPr bwMode="auto">
          <a:xfrm>
            <a:off x="3318643" y="2348900"/>
            <a:ext cx="3175" cy="1027113"/>
          </a:xfrm>
          <a:custGeom>
            <a:avLst/>
            <a:gdLst>
              <a:gd name="T0" fmla="*/ 0 w 2"/>
              <a:gd name="T1" fmla="*/ 1027113 h 521"/>
              <a:gd name="T2" fmla="*/ 3175 w 2"/>
              <a:gd name="T3" fmla="*/ 0 h 521"/>
              <a:gd name="T4" fmla="*/ 0 60000 65536"/>
              <a:gd name="T5" fmla="*/ 0 60000 65536"/>
            </a:gdLst>
            <a:ahLst/>
            <a:cxnLst>
              <a:cxn ang="T4">
                <a:pos x="T0" y="T1"/>
              </a:cxn>
              <a:cxn ang="T5">
                <a:pos x="T2" y="T3"/>
              </a:cxn>
            </a:cxnLst>
            <a:rect l="0" t="0" r="r" b="b"/>
            <a:pathLst>
              <a:path w="2" h="521">
                <a:moveTo>
                  <a:pt x="0" y="521"/>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9"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0518" y="3241075"/>
            <a:ext cx="4714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16"/>
          <p:cNvGrpSpPr>
            <a:grpSpLocks/>
          </p:cNvGrpSpPr>
          <p:nvPr/>
        </p:nvGrpSpPr>
        <p:grpSpPr bwMode="auto">
          <a:xfrm>
            <a:off x="6026918" y="2347313"/>
            <a:ext cx="471488" cy="1406525"/>
            <a:chOff x="1177" y="1994"/>
            <a:chExt cx="258" cy="714"/>
          </a:xfrm>
        </p:grpSpPr>
        <p:sp>
          <p:nvSpPr>
            <p:cNvPr id="41" name="Line 17"/>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2" name="Picture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Freeform 19"/>
          <p:cNvSpPr>
            <a:spLocks/>
          </p:cNvSpPr>
          <p:nvPr/>
        </p:nvSpPr>
        <p:spPr bwMode="auto">
          <a:xfrm>
            <a:off x="7739831" y="2348900"/>
            <a:ext cx="3175" cy="1042988"/>
          </a:xfrm>
          <a:custGeom>
            <a:avLst/>
            <a:gdLst>
              <a:gd name="T0" fmla="*/ 0 w 2"/>
              <a:gd name="T1" fmla="*/ 1042988 h 529"/>
              <a:gd name="T2" fmla="*/ 3175 w 2"/>
              <a:gd name="T3" fmla="*/ 0 h 529"/>
              <a:gd name="T4" fmla="*/ 0 60000 65536"/>
              <a:gd name="T5" fmla="*/ 0 60000 65536"/>
            </a:gdLst>
            <a:ahLst/>
            <a:cxnLst>
              <a:cxn ang="T4">
                <a:pos x="T0" y="T1"/>
              </a:cxn>
              <a:cxn ang="T5">
                <a:pos x="T2" y="T3"/>
              </a:cxn>
            </a:cxnLst>
            <a:rect l="0" t="0" r="r" b="b"/>
            <a:pathLst>
              <a:path w="2" h="529">
                <a:moveTo>
                  <a:pt x="0" y="529"/>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4"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706" y="3241075"/>
            <a:ext cx="4714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 Box 21"/>
          <p:cNvSpPr txBox="1">
            <a:spLocks noChangeArrowheads="1"/>
          </p:cNvSpPr>
          <p:nvPr/>
        </p:nvSpPr>
        <p:spPr bwMode="auto">
          <a:xfrm>
            <a:off x="2822291" y="4072925"/>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a:solidFill>
                  <a:srgbClr val="FF0000"/>
                </a:solidFill>
                <a:latin typeface="微软雅黑" panose="020B0503020204020204" pitchFamily="34" charset="-122"/>
                <a:ea typeface="微软雅黑" panose="020B0503020204020204" pitchFamily="34" charset="-122"/>
              </a:rPr>
              <a:t>B</a:t>
            </a:r>
            <a:r>
              <a:rPr kumimoji="1" lang="zh-CN" altLang="en-US" sz="1600" dirty="0" smtClean="0">
                <a:solidFill>
                  <a:srgbClr val="FF0000"/>
                </a:solidFill>
                <a:latin typeface="微软雅黑" panose="020B0503020204020204" pitchFamily="34" charset="-122"/>
                <a:ea typeface="微软雅黑" panose="020B0503020204020204" pitchFamily="34" charset="-122"/>
              </a:rPr>
              <a:t>向</a:t>
            </a:r>
            <a:r>
              <a:rPr kumimoji="1" lang="en-US" altLang="zh-CN" sz="1600" dirty="0" smtClean="0">
                <a:solidFill>
                  <a:srgbClr val="FF0000"/>
                </a:solidFill>
                <a:latin typeface="微软雅黑" panose="020B0503020204020204" pitchFamily="34" charset="-122"/>
                <a:ea typeface="微软雅黑" panose="020B0503020204020204" pitchFamily="34" charset="-122"/>
              </a:rPr>
              <a:t>D</a:t>
            </a:r>
            <a:endParaRPr kumimoji="1" lang="en-US" altLang="zh-CN" sz="1600" dirty="0">
              <a:solidFill>
                <a:srgbClr val="FF0000"/>
              </a:solidFill>
              <a:latin typeface="微软雅黑" panose="020B0503020204020204" pitchFamily="34" charset="-122"/>
              <a:ea typeface="微软雅黑" panose="020B0503020204020204" pitchFamily="34" charset="-122"/>
            </a:endParaRPr>
          </a:p>
          <a:p>
            <a:pPr algn="ctr" eaLnBrk="1" hangingPunct="1"/>
            <a:r>
              <a:rPr kumimoji="1" lang="zh-CN" altLang="en-US" sz="1600" dirty="0">
                <a:solidFill>
                  <a:srgbClr val="FF0000"/>
                </a:solidFill>
                <a:latin typeface="微软雅黑" panose="020B0503020204020204" pitchFamily="34" charset="-122"/>
                <a:ea typeface="微软雅黑" panose="020B0503020204020204" pitchFamily="34" charset="-122"/>
              </a:rPr>
              <a:t>发送数据</a:t>
            </a:r>
          </a:p>
        </p:txBody>
      </p:sp>
      <p:sp>
        <p:nvSpPr>
          <p:cNvPr id="46" name="Text Box 22"/>
          <p:cNvSpPr txBox="1">
            <a:spLocks noChangeArrowheads="1"/>
          </p:cNvSpPr>
          <p:nvPr/>
        </p:nvSpPr>
        <p:spPr bwMode="auto">
          <a:xfrm>
            <a:off x="4606769" y="3755085"/>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C</a:t>
            </a:r>
            <a:endParaRPr kumimoji="1" lang="en-US" altLang="zh-CN" sz="1600" dirty="0">
              <a:latin typeface="微软雅黑" panose="020B0503020204020204" pitchFamily="34" charset="-122"/>
              <a:ea typeface="微软雅黑" panose="020B0503020204020204" pitchFamily="34" charset="-122"/>
            </a:endParaRPr>
          </a:p>
        </p:txBody>
      </p:sp>
      <p:sp>
        <p:nvSpPr>
          <p:cNvPr id="47" name="Text Box 23"/>
          <p:cNvSpPr txBox="1">
            <a:spLocks noChangeArrowheads="1"/>
          </p:cNvSpPr>
          <p:nvPr/>
        </p:nvSpPr>
        <p:spPr bwMode="auto">
          <a:xfrm>
            <a:off x="6091781" y="3730025"/>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smtClean="0">
                <a:latin typeface="微软雅黑" panose="020B0503020204020204" pitchFamily="34" charset="-122"/>
                <a:ea typeface="微软雅黑" panose="020B0503020204020204" pitchFamily="34" charset="-122"/>
              </a:rPr>
              <a:t>D</a:t>
            </a:r>
            <a:endParaRPr kumimoji="1" lang="en-US" altLang="zh-CN" sz="1600" dirty="0">
              <a:latin typeface="微软雅黑" panose="020B0503020204020204" pitchFamily="34" charset="-122"/>
              <a:ea typeface="微软雅黑" panose="020B0503020204020204" pitchFamily="34" charset="-122"/>
            </a:endParaRPr>
          </a:p>
        </p:txBody>
      </p:sp>
      <p:sp>
        <p:nvSpPr>
          <p:cNvPr id="48" name="Text Box 24"/>
          <p:cNvSpPr txBox="1">
            <a:spLocks noChangeArrowheads="1"/>
          </p:cNvSpPr>
          <p:nvPr/>
        </p:nvSpPr>
        <p:spPr bwMode="auto">
          <a:xfrm>
            <a:off x="1678594" y="3733200"/>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A</a:t>
            </a:r>
            <a:endParaRPr kumimoji="1" lang="en-US" altLang="zh-CN" sz="1600" dirty="0">
              <a:latin typeface="微软雅黑" panose="020B0503020204020204" pitchFamily="34" charset="-122"/>
              <a:ea typeface="微软雅黑" panose="020B0503020204020204" pitchFamily="34" charset="-122"/>
            </a:endParaRPr>
          </a:p>
        </p:txBody>
      </p:sp>
      <p:sp>
        <p:nvSpPr>
          <p:cNvPr id="49" name="Text Box 25"/>
          <p:cNvSpPr txBox="1">
            <a:spLocks noChangeArrowheads="1"/>
          </p:cNvSpPr>
          <p:nvPr/>
        </p:nvSpPr>
        <p:spPr bwMode="auto">
          <a:xfrm>
            <a:off x="7585836" y="3722532"/>
            <a:ext cx="296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E</a:t>
            </a:r>
            <a:endParaRPr kumimoji="1" lang="en-US" altLang="zh-CN" sz="1600" dirty="0">
              <a:latin typeface="微软雅黑" panose="020B0503020204020204" pitchFamily="34" charset="-122"/>
              <a:ea typeface="微软雅黑" panose="020B0503020204020204" pitchFamily="34" charset="-122"/>
            </a:endParaRPr>
          </a:p>
        </p:txBody>
      </p:sp>
      <p:sp>
        <p:nvSpPr>
          <p:cNvPr id="51" name="Text Box 27"/>
          <p:cNvSpPr txBox="1">
            <a:spLocks noChangeArrowheads="1"/>
          </p:cNvSpPr>
          <p:nvPr/>
        </p:nvSpPr>
        <p:spPr bwMode="auto">
          <a:xfrm>
            <a:off x="343013" y="1857152"/>
            <a:ext cx="38779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匹配电阻（用来吸收总线上传播的信号）</a:t>
            </a:r>
          </a:p>
        </p:txBody>
      </p:sp>
      <p:sp>
        <p:nvSpPr>
          <p:cNvPr id="52" name="Text Box 28"/>
          <p:cNvSpPr txBox="1">
            <a:spLocks noChangeArrowheads="1"/>
          </p:cNvSpPr>
          <p:nvPr/>
        </p:nvSpPr>
        <p:spPr bwMode="auto">
          <a:xfrm>
            <a:off x="8064196" y="185715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a:t>
            </a:r>
          </a:p>
        </p:txBody>
      </p:sp>
      <p:sp>
        <p:nvSpPr>
          <p:cNvPr id="53" name="Freeform 29"/>
          <p:cNvSpPr>
            <a:spLocks/>
          </p:cNvSpPr>
          <p:nvPr/>
        </p:nvSpPr>
        <p:spPr bwMode="auto">
          <a:xfrm>
            <a:off x="3232918" y="2436213"/>
            <a:ext cx="1582738" cy="915987"/>
          </a:xfrm>
          <a:custGeom>
            <a:avLst/>
            <a:gdLst>
              <a:gd name="T0" fmla="*/ 42863 w 997"/>
              <a:gd name="T1" fmla="*/ 915987 h 577"/>
              <a:gd name="T2" fmla="*/ 220663 w 997"/>
              <a:gd name="T3" fmla="*/ 127000 h 577"/>
              <a:gd name="T4" fmla="*/ 1366838 w 997"/>
              <a:gd name="T5" fmla="*/ 155575 h 577"/>
              <a:gd name="T6" fmla="*/ 1512888 w 997"/>
              <a:gd name="T7" fmla="*/ 909637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Freeform 30"/>
          <p:cNvSpPr>
            <a:spLocks/>
          </p:cNvSpPr>
          <p:nvPr/>
        </p:nvSpPr>
        <p:spPr bwMode="auto">
          <a:xfrm>
            <a:off x="3275781" y="2448913"/>
            <a:ext cx="3082925" cy="998537"/>
          </a:xfrm>
          <a:custGeom>
            <a:avLst/>
            <a:gdLst>
              <a:gd name="T0" fmla="*/ 42299 w 1895"/>
              <a:gd name="T1" fmla="*/ 882650 h 629"/>
              <a:gd name="T2" fmla="*/ 239150 w 1895"/>
              <a:gd name="T3" fmla="*/ 171450 h 629"/>
              <a:gd name="T4" fmla="*/ 1473947 w 1895"/>
              <a:gd name="T5" fmla="*/ 55562 h 629"/>
              <a:gd name="T6" fmla="*/ 2827506 w 1895"/>
              <a:gd name="T7" fmla="*/ 157162 h 629"/>
              <a:gd name="T8" fmla="*/ 3006462 w 1895"/>
              <a:gd name="T9" fmla="*/ 998537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629">
                <a:moveTo>
                  <a:pt x="26" y="556"/>
                </a:moveTo>
                <a:cubicBezTo>
                  <a:pt x="46" y="481"/>
                  <a:pt x="0" y="195"/>
                  <a:pt x="147" y="108"/>
                </a:cubicBezTo>
                <a:cubicBezTo>
                  <a:pt x="294" y="21"/>
                  <a:pt x="641" y="36"/>
                  <a:pt x="906" y="35"/>
                </a:cubicBezTo>
                <a:cubicBezTo>
                  <a:pt x="1171" y="34"/>
                  <a:pt x="1581" y="0"/>
                  <a:pt x="1738" y="99"/>
                </a:cubicBezTo>
                <a:cubicBezTo>
                  <a:pt x="1895" y="198"/>
                  <a:pt x="1825" y="519"/>
                  <a:pt x="1848" y="629"/>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Freeform 31"/>
          <p:cNvSpPr>
            <a:spLocks/>
          </p:cNvSpPr>
          <p:nvPr/>
        </p:nvSpPr>
        <p:spPr bwMode="auto">
          <a:xfrm>
            <a:off x="3275781" y="2452088"/>
            <a:ext cx="4432300" cy="962025"/>
          </a:xfrm>
          <a:custGeom>
            <a:avLst/>
            <a:gdLst>
              <a:gd name="T0" fmla="*/ 49418 w 2601"/>
              <a:gd name="T1" fmla="*/ 846138 h 606"/>
              <a:gd name="T2" fmla="*/ 340815 w 2601"/>
              <a:gd name="T3" fmla="*/ 134938 h 606"/>
              <a:gd name="T4" fmla="*/ 2092605 w 2601"/>
              <a:gd name="T5" fmla="*/ 38100 h 606"/>
              <a:gd name="T6" fmla="*/ 4025026 w 2601"/>
              <a:gd name="T7" fmla="*/ 168275 h 606"/>
              <a:gd name="T8" fmla="*/ 4432300 w 2601"/>
              <a:gd name="T9" fmla="*/ 962025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06">
                <a:moveTo>
                  <a:pt x="29" y="533"/>
                </a:moveTo>
                <a:cubicBezTo>
                  <a:pt x="57" y="458"/>
                  <a:pt x="0" y="170"/>
                  <a:pt x="200" y="85"/>
                </a:cubicBezTo>
                <a:cubicBezTo>
                  <a:pt x="400" y="0"/>
                  <a:pt x="868" y="21"/>
                  <a:pt x="1228" y="24"/>
                </a:cubicBezTo>
                <a:cubicBezTo>
                  <a:pt x="1588" y="27"/>
                  <a:pt x="2133" y="9"/>
                  <a:pt x="2362" y="106"/>
                </a:cubicBezTo>
                <a:cubicBezTo>
                  <a:pt x="2591" y="203"/>
                  <a:pt x="2551" y="502"/>
                  <a:pt x="2601" y="606"/>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Freeform 32"/>
          <p:cNvSpPr>
            <a:spLocks/>
          </p:cNvSpPr>
          <p:nvPr/>
        </p:nvSpPr>
        <p:spPr bwMode="auto">
          <a:xfrm>
            <a:off x="3275781" y="2415575"/>
            <a:ext cx="5157787" cy="846138"/>
          </a:xfrm>
          <a:custGeom>
            <a:avLst/>
            <a:gdLst>
              <a:gd name="T0" fmla="*/ 49212 w 3249"/>
              <a:gd name="T1" fmla="*/ 846138 h 533"/>
              <a:gd name="T2" fmla="*/ 341312 w 3249"/>
              <a:gd name="T3" fmla="*/ 134938 h 533"/>
              <a:gd name="T4" fmla="*/ 2092325 w 3249"/>
              <a:gd name="T5" fmla="*/ 38100 h 533"/>
              <a:gd name="T6" fmla="*/ 4011612 w 3249"/>
              <a:gd name="T7" fmla="*/ 46038 h 533"/>
              <a:gd name="T8" fmla="*/ 5157787 w 3249"/>
              <a:gd name="T9" fmla="*/ 7461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9" h="533">
                <a:moveTo>
                  <a:pt x="31" y="533"/>
                </a:moveTo>
                <a:cubicBezTo>
                  <a:pt x="61" y="458"/>
                  <a:pt x="0" y="170"/>
                  <a:pt x="215" y="85"/>
                </a:cubicBezTo>
                <a:cubicBezTo>
                  <a:pt x="429" y="0"/>
                  <a:pt x="933" y="33"/>
                  <a:pt x="1318" y="24"/>
                </a:cubicBezTo>
                <a:cubicBezTo>
                  <a:pt x="1703" y="15"/>
                  <a:pt x="2205" y="25"/>
                  <a:pt x="2527" y="29"/>
                </a:cubicBezTo>
                <a:cubicBezTo>
                  <a:pt x="2849" y="33"/>
                  <a:pt x="3099" y="43"/>
                  <a:pt x="3249" y="47"/>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33"/>
          <p:cNvSpPr>
            <a:spLocks/>
          </p:cNvSpPr>
          <p:nvPr/>
        </p:nvSpPr>
        <p:spPr bwMode="auto">
          <a:xfrm>
            <a:off x="756418" y="2415575"/>
            <a:ext cx="2609850" cy="846138"/>
          </a:xfrm>
          <a:custGeom>
            <a:avLst/>
            <a:gdLst>
              <a:gd name="T0" fmla="*/ 2584450 w 1644"/>
              <a:gd name="T1" fmla="*/ 846138 h 533"/>
              <a:gd name="T2" fmla="*/ 2438400 w 1644"/>
              <a:gd name="T3" fmla="*/ 134938 h 533"/>
              <a:gd name="T4" fmla="*/ 1558925 w 1644"/>
              <a:gd name="T5" fmla="*/ 38100 h 533"/>
              <a:gd name="T6" fmla="*/ 593725 w 1644"/>
              <a:gd name="T7" fmla="*/ 46038 h 533"/>
              <a:gd name="T8" fmla="*/ 0 w 1644"/>
              <a:gd name="T9" fmla="*/ 3016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533">
                <a:moveTo>
                  <a:pt x="1628" y="533"/>
                </a:moveTo>
                <a:cubicBezTo>
                  <a:pt x="1613" y="458"/>
                  <a:pt x="1644" y="170"/>
                  <a:pt x="1536" y="85"/>
                </a:cubicBezTo>
                <a:cubicBezTo>
                  <a:pt x="1428" y="0"/>
                  <a:pt x="1175" y="33"/>
                  <a:pt x="982" y="24"/>
                </a:cubicBezTo>
                <a:cubicBezTo>
                  <a:pt x="788" y="15"/>
                  <a:pt x="538" y="30"/>
                  <a:pt x="374" y="29"/>
                </a:cubicBezTo>
                <a:cubicBezTo>
                  <a:pt x="210" y="28"/>
                  <a:pt x="78" y="21"/>
                  <a:pt x="0" y="19"/>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sp>
        <p:nvSpPr>
          <p:cNvPr id="58" name="Freeform 34"/>
          <p:cNvSpPr>
            <a:spLocks/>
          </p:cNvSpPr>
          <p:nvPr/>
        </p:nvSpPr>
        <p:spPr bwMode="auto">
          <a:xfrm flipH="1">
            <a:off x="1693043" y="2415575"/>
            <a:ext cx="1582738" cy="915988"/>
          </a:xfrm>
          <a:custGeom>
            <a:avLst/>
            <a:gdLst>
              <a:gd name="T0" fmla="*/ 42863 w 997"/>
              <a:gd name="T1" fmla="*/ 915988 h 577"/>
              <a:gd name="T2" fmla="*/ 220663 w 997"/>
              <a:gd name="T3" fmla="*/ 127000 h 577"/>
              <a:gd name="T4" fmla="*/ 1366838 w 997"/>
              <a:gd name="T5" fmla="*/ 155575 h 577"/>
              <a:gd name="T6" fmla="*/ 1512888 w 997"/>
              <a:gd name="T7" fmla="*/ 909638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grpSp>
        <p:nvGrpSpPr>
          <p:cNvPr id="59" name="Group 35"/>
          <p:cNvGrpSpPr>
            <a:grpSpLocks/>
          </p:cNvGrpSpPr>
          <p:nvPr/>
        </p:nvGrpSpPr>
        <p:grpSpPr bwMode="auto">
          <a:xfrm>
            <a:off x="7477893" y="3356963"/>
            <a:ext cx="249238" cy="268287"/>
            <a:chOff x="1474" y="3430"/>
            <a:chExt cx="136" cy="136"/>
          </a:xfrm>
        </p:grpSpPr>
        <p:sp>
          <p:nvSpPr>
            <p:cNvPr id="60" name="Line 36"/>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1" name="Line 37"/>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2" name="AutoShape 38"/>
          <p:cNvSpPr>
            <a:spLocks noChangeArrowheads="1"/>
          </p:cNvSpPr>
          <p:nvPr/>
        </p:nvSpPr>
        <p:spPr bwMode="auto">
          <a:xfrm>
            <a:off x="7295331" y="4126900"/>
            <a:ext cx="877887"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3" name="Group 39"/>
          <p:cNvGrpSpPr>
            <a:grpSpLocks/>
          </p:cNvGrpSpPr>
          <p:nvPr/>
        </p:nvGrpSpPr>
        <p:grpSpPr bwMode="auto">
          <a:xfrm>
            <a:off x="4539431" y="3356963"/>
            <a:ext cx="249237" cy="268287"/>
            <a:chOff x="1474" y="3430"/>
            <a:chExt cx="136" cy="136"/>
          </a:xfrm>
        </p:grpSpPr>
        <p:sp>
          <p:nvSpPr>
            <p:cNvPr id="64" name="Line 40"/>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Line 41"/>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6" name="AutoShape 42"/>
          <p:cNvSpPr>
            <a:spLocks noChangeArrowheads="1"/>
          </p:cNvSpPr>
          <p:nvPr/>
        </p:nvSpPr>
        <p:spPr bwMode="auto">
          <a:xfrm>
            <a:off x="435686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7" name="Group 43"/>
          <p:cNvGrpSpPr>
            <a:grpSpLocks/>
          </p:cNvGrpSpPr>
          <p:nvPr/>
        </p:nvGrpSpPr>
        <p:grpSpPr bwMode="auto">
          <a:xfrm>
            <a:off x="1586681" y="3356963"/>
            <a:ext cx="249237" cy="268287"/>
            <a:chOff x="1474" y="3430"/>
            <a:chExt cx="136" cy="136"/>
          </a:xfrm>
        </p:grpSpPr>
        <p:sp>
          <p:nvSpPr>
            <p:cNvPr id="68" name="Line 44"/>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Line 45"/>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70" name="AutoShape 46"/>
          <p:cNvSpPr>
            <a:spLocks noChangeArrowheads="1"/>
          </p:cNvSpPr>
          <p:nvPr/>
        </p:nvSpPr>
        <p:spPr bwMode="auto">
          <a:xfrm>
            <a:off x="140411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sp>
        <p:nvSpPr>
          <p:cNvPr id="71" name="Text Box 47"/>
          <p:cNvSpPr txBox="1">
            <a:spLocks noChangeArrowheads="1"/>
          </p:cNvSpPr>
          <p:nvPr/>
        </p:nvSpPr>
        <p:spPr bwMode="auto">
          <a:xfrm>
            <a:off x="5941193" y="4144363"/>
            <a:ext cx="791047" cy="338554"/>
          </a:xfrm>
          <a:prstGeom prst="rect">
            <a:avLst/>
          </a:prstGeom>
          <a:solidFill>
            <a:srgbClr val="FF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接受</a:t>
            </a:r>
          </a:p>
        </p:txBody>
      </p:sp>
      <p:sp>
        <p:nvSpPr>
          <p:cNvPr id="72" name="Text Box 48"/>
          <p:cNvSpPr txBox="1">
            <a:spLocks noChangeArrowheads="1"/>
          </p:cNvSpPr>
          <p:nvPr/>
        </p:nvSpPr>
        <p:spPr bwMode="auto">
          <a:xfrm>
            <a:off x="3155801" y="375383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a:latin typeface="微软雅黑" panose="020B0503020204020204" pitchFamily="34" charset="-122"/>
                <a:ea typeface="微软雅黑" panose="020B0503020204020204" pitchFamily="34" charset="-122"/>
              </a:rPr>
              <a:t>B</a:t>
            </a:r>
          </a:p>
        </p:txBody>
      </p:sp>
      <p:sp>
        <p:nvSpPr>
          <p:cNvPr id="73" name="Text Box 49"/>
          <p:cNvSpPr txBox="1">
            <a:spLocks noChangeArrowheads="1"/>
          </p:cNvSpPr>
          <p:nvPr/>
        </p:nvSpPr>
        <p:spPr bwMode="auto">
          <a:xfrm>
            <a:off x="5667302" y="4657700"/>
            <a:ext cx="1338828" cy="584775"/>
          </a:xfrm>
          <a:prstGeom prst="rect">
            <a:avLst/>
          </a:prstGeom>
          <a:solidFill>
            <a:srgbClr val="FFFF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dirty="0" smtClean="0">
                <a:solidFill>
                  <a:srgbClr val="FF0000"/>
                </a:solidFill>
                <a:latin typeface="微软雅黑" panose="020B0503020204020204" pitchFamily="34" charset="-122"/>
                <a:ea typeface="微软雅黑" panose="020B0503020204020204" pitchFamily="34" charset="-122"/>
              </a:rPr>
              <a:t>只有</a:t>
            </a:r>
            <a:r>
              <a:rPr lang="en-US" altLang="zh-CN" sz="1600" dirty="0" smtClean="0">
                <a:solidFill>
                  <a:srgbClr val="FF0000"/>
                </a:solidFill>
                <a:latin typeface="微软雅黑" panose="020B0503020204020204" pitchFamily="34" charset="-122"/>
                <a:ea typeface="微软雅黑" panose="020B0503020204020204" pitchFamily="34" charset="-122"/>
              </a:rPr>
              <a:t>D</a:t>
            </a:r>
            <a:r>
              <a:rPr lang="zh-CN" altLang="en-US" sz="1600" dirty="0" smtClean="0">
                <a:solidFill>
                  <a:srgbClr val="FF0000"/>
                </a:solidFill>
                <a:latin typeface="微软雅黑" panose="020B0503020204020204" pitchFamily="34" charset="-122"/>
                <a:ea typeface="微软雅黑" panose="020B0503020204020204" pitchFamily="34" charset="-122"/>
              </a:rPr>
              <a:t>接受</a:t>
            </a:r>
            <a:endParaRPr lang="zh-CN" altLang="en-US" sz="1600" dirty="0">
              <a:solidFill>
                <a:srgbClr val="FF0000"/>
              </a:solidFill>
              <a:latin typeface="微软雅黑" panose="020B0503020204020204" pitchFamily="34" charset="-122"/>
              <a:ea typeface="微软雅黑" panose="020B0503020204020204" pitchFamily="34" charset="-122"/>
            </a:endParaRPr>
          </a:p>
          <a:p>
            <a:pPr algn="ctr" eaLnBrk="1" hangingPunct="1"/>
            <a:r>
              <a:rPr lang="en-US" altLang="zh-CN" sz="1600" dirty="0" smtClean="0">
                <a:solidFill>
                  <a:srgbClr val="FF0000"/>
                </a:solidFill>
                <a:latin typeface="微软雅黑" panose="020B0503020204020204" pitchFamily="34" charset="-122"/>
                <a:ea typeface="微软雅黑" panose="020B0503020204020204" pitchFamily="34" charset="-122"/>
              </a:rPr>
              <a:t>B</a:t>
            </a:r>
            <a:r>
              <a:rPr lang="zh-CN" altLang="en-US" sz="1600" dirty="0" smtClean="0">
                <a:solidFill>
                  <a:srgbClr val="FF0000"/>
                </a:solidFill>
                <a:latin typeface="微软雅黑" panose="020B0503020204020204" pitchFamily="34" charset="-122"/>
                <a:ea typeface="微软雅黑" panose="020B0503020204020204" pitchFamily="34" charset="-122"/>
              </a:rPr>
              <a:t>发送</a:t>
            </a:r>
            <a:r>
              <a:rPr lang="zh-CN" altLang="en-US" sz="1600" dirty="0">
                <a:solidFill>
                  <a:srgbClr val="FF0000"/>
                </a:solidFill>
                <a:latin typeface="微软雅黑" panose="020B0503020204020204" pitchFamily="34" charset="-122"/>
                <a:ea typeface="微软雅黑" panose="020B0503020204020204" pitchFamily="34" charset="-122"/>
              </a:rPr>
              <a:t>的数据</a:t>
            </a:r>
          </a:p>
        </p:txBody>
      </p:sp>
      <p:sp>
        <p:nvSpPr>
          <p:cNvPr id="7" name="TextBox 6"/>
          <p:cNvSpPr txBox="1"/>
          <p:nvPr/>
        </p:nvSpPr>
        <p:spPr>
          <a:xfrm>
            <a:off x="3080518" y="1417340"/>
            <a:ext cx="3417888" cy="369332"/>
          </a:xfrm>
          <a:prstGeom prst="rect">
            <a:avLst/>
          </a:prstGeom>
          <a:noFill/>
        </p:spPr>
        <p:txBody>
          <a:bodyPr wrap="square" rtlCol="0">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rPr>
              <a:t>总线结构的以太网</a:t>
            </a:r>
          </a:p>
        </p:txBody>
      </p:sp>
    </p:spTree>
    <p:extLst>
      <p:ext uri="{BB962C8B-B14F-4D97-AF65-F5344CB8AC3E}">
        <p14:creationId xmlns:p14="http://schemas.microsoft.com/office/powerpoint/2010/main" val="315732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4000" fill="hold" grpId="1" nodeType="afterEffect">
                                  <p:stCondLst>
                                    <p:cond delay="0"/>
                                  </p:stCondLst>
                                  <p:childTnLst>
                                    <p:anim calcmode="discrete" valueType="str">
                                      <p:cBhvr>
                                        <p:cTn id="9" dur="500" fill="hold"/>
                                        <p:tgtEl>
                                          <p:spTgt spid="45"/>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right)">
                                      <p:cBhvr>
                                        <p:cTn id="16" dur="2000"/>
                                        <p:tgtEl>
                                          <p:spTgt spid="5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20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2000"/>
                                        <p:tgtEl>
                                          <p:spTgt spid="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2000"/>
                                        <p:tgtEl>
                                          <p:spTgt spid="5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2000"/>
                                        <p:tgtEl>
                                          <p:spTgt spid="53"/>
                                        </p:tgtEl>
                                      </p:cBhvr>
                                    </p:animEffec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4000"/>
                            </p:stCondLst>
                            <p:childTnLst>
                              <p:par>
                                <p:cTn id="45" presetID="35" presetClass="emph" presetSubtype="0" repeatCount="5000" fill="hold" grpId="1" nodeType="afterEffect">
                                  <p:stCondLst>
                                    <p:cond delay="0"/>
                                  </p:stCondLst>
                                  <p:childTnLst>
                                    <p:anim calcmode="discrete" valueType="str">
                                      <p:cBhvr>
                                        <p:cTn id="46" dur="500" fill="hold"/>
                                        <p:tgtEl>
                                          <p:spTgt spid="70"/>
                                        </p:tgtEl>
                                        <p:attrNameLst>
                                          <p:attrName>style.visibility</p:attrName>
                                        </p:attrNameLst>
                                      </p:cBhvr>
                                      <p:tavLst>
                                        <p:tav tm="0">
                                          <p:val>
                                            <p:strVal val="hidden"/>
                                          </p:val>
                                        </p:tav>
                                        <p:tav tm="50000">
                                          <p:val>
                                            <p:strVal val="visible"/>
                                          </p:val>
                                        </p:tav>
                                      </p:tavLst>
                                    </p:anim>
                                  </p:childTnLst>
                                </p:cTn>
                              </p:par>
                              <p:par>
                                <p:cTn id="47" presetID="35" presetClass="emph" presetSubtype="0" repeatCount="5000" fill="hold" grpId="1" nodeType="withEffect">
                                  <p:stCondLst>
                                    <p:cond delay="0"/>
                                  </p:stCondLst>
                                  <p:childTnLst>
                                    <p:anim calcmode="discrete" valueType="str">
                                      <p:cBhvr>
                                        <p:cTn id="48" dur="500" fill="hold"/>
                                        <p:tgtEl>
                                          <p:spTgt spid="66"/>
                                        </p:tgtEl>
                                        <p:attrNameLst>
                                          <p:attrName>style.visibility</p:attrName>
                                        </p:attrNameLst>
                                      </p:cBhvr>
                                      <p:tavLst>
                                        <p:tav tm="0">
                                          <p:val>
                                            <p:strVal val="hidden"/>
                                          </p:val>
                                        </p:tav>
                                        <p:tav tm="50000">
                                          <p:val>
                                            <p:strVal val="visible"/>
                                          </p:val>
                                        </p:tav>
                                      </p:tavLst>
                                    </p:anim>
                                  </p:childTnLst>
                                </p:cTn>
                              </p:par>
                              <p:par>
                                <p:cTn id="49" presetID="35" presetClass="emph" presetSubtype="0" repeatCount="5000" fill="hold" grpId="1" nodeType="withEffect">
                                  <p:stCondLst>
                                    <p:cond delay="0"/>
                                  </p:stCondLst>
                                  <p:childTnLst>
                                    <p:anim calcmode="discrete" valueType="str">
                                      <p:cBhvr>
                                        <p:cTn id="50" dur="500" fill="hold"/>
                                        <p:tgtEl>
                                          <p:spTgt spid="71"/>
                                        </p:tgtEl>
                                        <p:attrNameLst>
                                          <p:attrName>style.visibility</p:attrName>
                                        </p:attrNameLst>
                                      </p:cBhvr>
                                      <p:tavLst>
                                        <p:tav tm="0">
                                          <p:val>
                                            <p:strVal val="hidden"/>
                                          </p:val>
                                        </p:tav>
                                        <p:tav tm="50000">
                                          <p:val>
                                            <p:strVal val="visible"/>
                                          </p:val>
                                        </p:tav>
                                      </p:tavLst>
                                    </p:anim>
                                  </p:childTnLst>
                                </p:cTn>
                              </p:par>
                              <p:par>
                                <p:cTn id="51" presetID="35" presetClass="emph" presetSubtype="0" repeatCount="5000" fill="hold" grpId="1" nodeType="withEffect">
                                  <p:stCondLst>
                                    <p:cond delay="0"/>
                                  </p:stCondLst>
                                  <p:childTnLst>
                                    <p:anim calcmode="discrete" valueType="str">
                                      <p:cBhvr>
                                        <p:cTn id="52" dur="500" fill="hold"/>
                                        <p:tgtEl>
                                          <p:spTgt spid="62"/>
                                        </p:tgtEl>
                                        <p:attrNameLst>
                                          <p:attrName>style.visibility</p:attrName>
                                        </p:attrNameLst>
                                      </p:cBhvr>
                                      <p:tavLst>
                                        <p:tav tm="0">
                                          <p:val>
                                            <p:strVal val="hidden"/>
                                          </p:val>
                                        </p:tav>
                                        <p:tav tm="50000">
                                          <p:val>
                                            <p:strVal val="visible"/>
                                          </p:val>
                                        </p:tav>
                                      </p:tavLst>
                                    </p:anim>
                                  </p:childTnLst>
                                </p:cTn>
                              </p:par>
                              <p:par>
                                <p:cTn id="53" presetID="35" presetClass="emph" presetSubtype="0" repeatCount="5000" fill="hold" nodeType="withEffect">
                                  <p:stCondLst>
                                    <p:cond delay="0"/>
                                  </p:stCondLst>
                                  <p:childTnLst>
                                    <p:anim calcmode="discrete" valueType="str">
                                      <p:cBhvr>
                                        <p:cTn id="54" dur="500" fill="hold"/>
                                        <p:tgtEl>
                                          <p:spTgt spid="59"/>
                                        </p:tgtEl>
                                        <p:attrNameLst>
                                          <p:attrName>style.visibility</p:attrName>
                                        </p:attrNameLst>
                                      </p:cBhvr>
                                      <p:tavLst>
                                        <p:tav tm="0">
                                          <p:val>
                                            <p:strVal val="hidden"/>
                                          </p:val>
                                        </p:tav>
                                        <p:tav tm="50000">
                                          <p:val>
                                            <p:strVal val="visible"/>
                                          </p:val>
                                        </p:tav>
                                      </p:tavLst>
                                    </p:anim>
                                  </p:childTnLst>
                                </p:cTn>
                              </p:par>
                              <p:par>
                                <p:cTn id="55" presetID="35" presetClass="emph" presetSubtype="0" repeatCount="5000" fill="hold" nodeType="withEffect">
                                  <p:stCondLst>
                                    <p:cond delay="0"/>
                                  </p:stCondLst>
                                  <p:childTnLst>
                                    <p:anim calcmode="discrete" valueType="str">
                                      <p:cBhvr>
                                        <p:cTn id="56" dur="500" fill="hold"/>
                                        <p:tgtEl>
                                          <p:spTgt spid="63"/>
                                        </p:tgtEl>
                                        <p:attrNameLst>
                                          <p:attrName>style.visibility</p:attrName>
                                        </p:attrNameLst>
                                      </p:cBhvr>
                                      <p:tavLst>
                                        <p:tav tm="0">
                                          <p:val>
                                            <p:strVal val="hidden"/>
                                          </p:val>
                                        </p:tav>
                                        <p:tav tm="50000">
                                          <p:val>
                                            <p:strVal val="visible"/>
                                          </p:val>
                                        </p:tav>
                                      </p:tavLst>
                                    </p:anim>
                                  </p:childTnLst>
                                </p:cTn>
                              </p:par>
                              <p:par>
                                <p:cTn id="57" presetID="35" presetClass="emph" presetSubtype="0" repeatCount="5000" fill="hold" nodeType="withEffect">
                                  <p:stCondLst>
                                    <p:cond delay="0"/>
                                  </p:stCondLst>
                                  <p:childTnLst>
                                    <p:anim calcmode="discrete" valueType="str">
                                      <p:cBhvr>
                                        <p:cTn id="58" dur="500" fill="hold"/>
                                        <p:tgtEl>
                                          <p:spTgt spid="67"/>
                                        </p:tgtEl>
                                        <p:attrNameLst>
                                          <p:attrName>style.visibility</p:attrName>
                                        </p:attrNameLst>
                                      </p:cBhvr>
                                      <p:tavLst>
                                        <p:tav tm="0">
                                          <p:val>
                                            <p:strVal val="hidden"/>
                                          </p:val>
                                        </p:tav>
                                        <p:tav tm="50000">
                                          <p:val>
                                            <p:strVal val="visible"/>
                                          </p:val>
                                        </p:tav>
                                      </p:tavLst>
                                    </p:anim>
                                  </p:childTnLst>
                                </p:cTn>
                              </p:par>
                            </p:childTnLst>
                          </p:cTn>
                        </p:par>
                        <p:par>
                          <p:cTn id="59" fill="hold">
                            <p:stCondLst>
                              <p:cond delay="6500"/>
                            </p:stCondLst>
                            <p:childTnLst>
                              <p:par>
                                <p:cTn id="60" presetID="10" presetClass="exit" presetSubtype="0" fill="hold" grpId="1" nodeType="afterEffect">
                                  <p:stCondLst>
                                    <p:cond delay="0"/>
                                  </p:stCondLst>
                                  <p:childTnLst>
                                    <p:animEffect transition="out" filter="fade">
                                      <p:cBhvr>
                                        <p:cTn id="61" dur="2000"/>
                                        <p:tgtEl>
                                          <p:spTgt spid="53"/>
                                        </p:tgtEl>
                                      </p:cBhvr>
                                    </p:animEffect>
                                    <p:set>
                                      <p:cBhvr>
                                        <p:cTn id="62" dur="1" fill="hold">
                                          <p:stCondLst>
                                            <p:cond delay="1999"/>
                                          </p:stCondLst>
                                        </p:cTn>
                                        <p:tgtEl>
                                          <p:spTgt spid="5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55"/>
                                        </p:tgtEl>
                                      </p:cBhvr>
                                    </p:animEffect>
                                    <p:set>
                                      <p:cBhvr>
                                        <p:cTn id="65" dur="1" fill="hold">
                                          <p:stCondLst>
                                            <p:cond delay="1999"/>
                                          </p:stCondLst>
                                        </p:cTn>
                                        <p:tgtEl>
                                          <p:spTgt spid="5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56"/>
                                        </p:tgtEl>
                                      </p:cBhvr>
                                    </p:animEffect>
                                    <p:set>
                                      <p:cBhvr>
                                        <p:cTn id="68" dur="1" fill="hold">
                                          <p:stCondLst>
                                            <p:cond delay="1999"/>
                                          </p:stCondLst>
                                        </p:cTn>
                                        <p:tgtEl>
                                          <p:spTgt spid="5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58"/>
                                        </p:tgtEl>
                                      </p:cBhvr>
                                    </p:animEffect>
                                    <p:set>
                                      <p:cBhvr>
                                        <p:cTn id="71" dur="1" fill="hold">
                                          <p:stCondLst>
                                            <p:cond delay="1999"/>
                                          </p:stCondLst>
                                        </p:cTn>
                                        <p:tgtEl>
                                          <p:spTgt spid="5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57"/>
                                        </p:tgtEl>
                                      </p:cBhvr>
                                    </p:animEffect>
                                    <p:set>
                                      <p:cBhvr>
                                        <p:cTn id="74" dur="1" fill="hold">
                                          <p:stCondLst>
                                            <p:cond delay="1999"/>
                                          </p:stCondLst>
                                        </p:cTn>
                                        <p:tgtEl>
                                          <p:spTgt spid="5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67"/>
                                        </p:tgtEl>
                                      </p:cBhvr>
                                    </p:animEffect>
                                    <p:set>
                                      <p:cBhvr>
                                        <p:cTn id="77" dur="1" fill="hold">
                                          <p:stCondLst>
                                            <p:cond delay="1999"/>
                                          </p:stCondLst>
                                        </p:cTn>
                                        <p:tgtEl>
                                          <p:spTgt spid="6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63"/>
                                        </p:tgtEl>
                                      </p:cBhvr>
                                    </p:animEffect>
                                    <p:set>
                                      <p:cBhvr>
                                        <p:cTn id="80" dur="1" fill="hold">
                                          <p:stCondLst>
                                            <p:cond delay="1999"/>
                                          </p:stCondLst>
                                        </p:cTn>
                                        <p:tgtEl>
                                          <p:spTgt spid="6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2000"/>
                                        <p:tgtEl>
                                          <p:spTgt spid="59"/>
                                        </p:tgtEl>
                                      </p:cBhvr>
                                    </p:animEffect>
                                    <p:set>
                                      <p:cBhvr>
                                        <p:cTn id="83" dur="1" fill="hold">
                                          <p:stCondLst>
                                            <p:cond delay="1999"/>
                                          </p:stCondLst>
                                        </p:cTn>
                                        <p:tgtEl>
                                          <p:spTgt spid="59"/>
                                        </p:tgtEl>
                                        <p:attrNameLst>
                                          <p:attrName>style.visibility</p:attrName>
                                        </p:attrNameLst>
                                      </p:cBhvr>
                                      <p:to>
                                        <p:strVal val="hidden"/>
                                      </p:to>
                                    </p:set>
                                  </p:childTnLst>
                                </p:cTn>
                              </p:par>
                            </p:childTnLst>
                          </p:cTn>
                        </p:par>
                        <p:par>
                          <p:cTn id="84" fill="hold">
                            <p:stCondLst>
                              <p:cond delay="8500"/>
                            </p:stCondLst>
                            <p:childTnLst>
                              <p:par>
                                <p:cTn id="85" presetID="1" presetClass="entr" presetSubtype="0" fill="hold" grpId="1" nodeType="after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par>
                          <p:cTn id="87" fill="hold">
                            <p:stCondLst>
                              <p:cond delay="8500"/>
                            </p:stCondLst>
                            <p:childTnLst>
                              <p:par>
                                <p:cTn id="88" presetID="35" presetClass="emph" presetSubtype="0" repeatCount="3000" fill="hold" grpId="0" nodeType="afterEffect">
                                  <p:stCondLst>
                                    <p:cond delay="0"/>
                                  </p:stCondLst>
                                  <p:childTnLst>
                                    <p:anim calcmode="discrete" valueType="str">
                                      <p:cBhvr>
                                        <p:cTn id="89" dur="1000" fill="hold"/>
                                        <p:tgtEl>
                                          <p:spTgt spid="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53" grpId="0" animBg="1"/>
      <p:bldP spid="53" grpId="1" animBg="1"/>
      <p:bldP spid="54" grpId="0" animBg="1"/>
      <p:bldP spid="55" grpId="0" animBg="1"/>
      <p:bldP spid="55" grpId="1" animBg="1"/>
      <p:bldP spid="56" grpId="0" animBg="1"/>
      <p:bldP spid="56" grpId="1" animBg="1"/>
      <p:bldP spid="57" grpId="0" animBg="1"/>
      <p:bldP spid="57" grpId="1" animBg="1"/>
      <p:bldP spid="58" grpId="0" animBg="1"/>
      <p:bldP spid="58" grpId="1" animBg="1"/>
      <p:bldP spid="62" grpId="0" animBg="1"/>
      <p:bldP spid="62" grpId="1" animBg="1"/>
      <p:bldP spid="66" grpId="0" animBg="1"/>
      <p:bldP spid="66" grpId="1" animBg="1"/>
      <p:bldP spid="70" grpId="0" animBg="1"/>
      <p:bldP spid="70" grpId="1" animBg="1"/>
      <p:bldP spid="71" grpId="0" animBg="1"/>
      <p:bldP spid="71" grpId="1" animBg="1"/>
      <p:bldP spid="73" grpId="0" animBg="1"/>
      <p:bldP spid="7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pPr lvl="1"/>
            <a:r>
              <a:rPr lang="zh-CN" altLang="en-US" dirty="0" smtClean="0"/>
              <a:t>不必建立连接就可以直接发送数据。</a:t>
            </a:r>
            <a:endParaRPr lang="en-US" altLang="zh-CN" dirty="0" smtClean="0"/>
          </a:p>
          <a:p>
            <a:pPr lvl="1"/>
            <a:r>
              <a:rPr lang="zh-CN" altLang="en-US" dirty="0" smtClean="0"/>
              <a:t>网卡发送的数据帧不进行编号，也不要求进行确认。</a:t>
            </a:r>
            <a:endParaRPr lang="en-US" altLang="zh-CN" dirty="0" smtClean="0"/>
          </a:p>
          <a:p>
            <a:pPr lvl="1"/>
            <a:r>
              <a:rPr lang="zh-CN" altLang="en-US" dirty="0"/>
              <a:t>最大程度交付</a:t>
            </a:r>
            <a:r>
              <a:rPr lang="zh-CN" altLang="en-US" dirty="0" smtClean="0"/>
              <a:t>，但不保证可靠交付。</a:t>
            </a:r>
            <a:endParaRPr lang="en-US" altLang="zh-CN" dirty="0" smtClean="0"/>
          </a:p>
          <a:p>
            <a:pPr lvl="1"/>
            <a:r>
              <a:rPr lang="zh-CN" altLang="en-US" dirty="0" smtClean="0"/>
              <a:t>对差错帧的是否重传由上层决定。</a:t>
            </a:r>
            <a:endParaRPr lang="en-US" altLang="zh-CN" dirty="0" smtClean="0"/>
          </a:p>
          <a:p>
            <a:pPr lvl="1"/>
            <a:r>
              <a:rPr lang="zh-CN" altLang="en-US" dirty="0"/>
              <a:t>使用</a:t>
            </a:r>
            <a:r>
              <a:rPr lang="en-US" altLang="zh-CN" dirty="0" smtClean="0"/>
              <a:t>CSMA/CD</a:t>
            </a:r>
            <a:r>
              <a:rPr lang="zh-CN" altLang="en-US" dirty="0" smtClean="0"/>
              <a:t>进行冲突协调。</a:t>
            </a:r>
            <a:endParaRPr lang="en-US" altLang="zh-CN" dirty="0" smtClean="0"/>
          </a:p>
          <a:p>
            <a:r>
              <a:rPr lang="zh-CN" altLang="en-US" dirty="0" smtClean="0">
                <a:solidFill>
                  <a:srgbClr val="FF0000"/>
                </a:solidFill>
              </a:rPr>
              <a:t>措施二：曼彻斯特编码</a:t>
            </a:r>
            <a:endParaRPr lang="en-US" altLang="zh-CN" dirty="0">
              <a:solidFill>
                <a:srgbClr val="FF0000"/>
              </a:solidFill>
            </a:endParaRP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854704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r>
              <a:rPr lang="zh-CN" altLang="en-US" dirty="0" smtClean="0">
                <a:solidFill>
                  <a:srgbClr val="FF0000"/>
                </a:solidFill>
              </a:rPr>
              <a:t>措施二：曼彻斯特编码</a:t>
            </a:r>
            <a:endParaRPr lang="en-US" altLang="zh-CN" dirty="0" smtClean="0">
              <a:solidFill>
                <a:srgbClr val="FF0000"/>
              </a:solidFill>
            </a:endParaRPr>
          </a:p>
          <a:p>
            <a:pPr lvl="1"/>
            <a:r>
              <a:rPr lang="zh-CN" altLang="en-US" dirty="0" smtClean="0"/>
              <a:t>从高到低表示</a:t>
            </a:r>
            <a:r>
              <a:rPr lang="en-US" altLang="zh-CN" dirty="0" smtClean="0"/>
              <a:t>1</a:t>
            </a:r>
            <a:r>
              <a:rPr lang="zh-CN" altLang="en-US" dirty="0" smtClean="0"/>
              <a:t>，从低到高表示</a:t>
            </a:r>
            <a:r>
              <a:rPr lang="en-US" altLang="zh-CN" dirty="0" smtClean="0"/>
              <a:t>0</a:t>
            </a:r>
            <a:r>
              <a:rPr lang="zh-CN" altLang="en-US" dirty="0" smtClean="0"/>
              <a:t>。</a:t>
            </a:r>
            <a:endParaRPr lang="en-US" altLang="zh-CN" dirty="0" smtClean="0"/>
          </a:p>
          <a:p>
            <a:pPr lvl="1"/>
            <a:r>
              <a:rPr lang="zh-CN" altLang="en-US" dirty="0" smtClean="0"/>
              <a:t>方便进行信息的提出，解决了位同步的困难。</a:t>
            </a:r>
            <a:endParaRPr lang="en-US" altLang="zh-CN" dirty="0" smtClean="0"/>
          </a:p>
          <a:p>
            <a:pPr lvl="1"/>
            <a:r>
              <a:rPr lang="zh-CN" altLang="en-US" dirty="0"/>
              <a:t>提升了</a:t>
            </a:r>
            <a:r>
              <a:rPr lang="zh-CN" altLang="en-US" dirty="0" smtClean="0"/>
              <a:t>频带宽度，比原始的基带信号增加了</a:t>
            </a:r>
            <a:r>
              <a:rPr lang="en-US" altLang="zh-CN" dirty="0" smtClean="0"/>
              <a:t>1</a:t>
            </a:r>
            <a:r>
              <a:rPr lang="zh-CN" altLang="en-US" dirty="0" smtClean="0"/>
              <a:t>倍。</a:t>
            </a:r>
            <a:endParaRPr lang="en-US" altLang="zh-CN"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53410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80" name="组合 579"/>
          <p:cNvGrpSpPr/>
          <p:nvPr/>
        </p:nvGrpSpPr>
        <p:grpSpPr>
          <a:xfrm>
            <a:off x="692306" y="1682191"/>
            <a:ext cx="7773988" cy="3237983"/>
            <a:chOff x="250825" y="2601913"/>
            <a:chExt cx="8728075" cy="3635375"/>
          </a:xfrm>
        </p:grpSpPr>
        <p:sp>
          <p:nvSpPr>
            <p:cNvPr id="581" name="Line 4"/>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2" name="Line 5"/>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3" name="Line 6"/>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4" name="Line 7"/>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5" name="Line 8"/>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6" name="Line 9"/>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7" name="Freeform 10"/>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588" name="Group 11"/>
            <p:cNvGrpSpPr>
              <a:grpSpLocks/>
            </p:cNvGrpSpPr>
            <p:nvPr/>
          </p:nvGrpSpPr>
          <p:grpSpPr bwMode="auto">
            <a:xfrm>
              <a:off x="1130300" y="2932113"/>
              <a:ext cx="1128713" cy="781050"/>
              <a:chOff x="1680" y="240"/>
              <a:chExt cx="2529" cy="1270"/>
            </a:xfrm>
          </p:grpSpPr>
          <p:sp>
            <p:nvSpPr>
              <p:cNvPr id="1150" name="Oval 12"/>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1" name="Oval 13"/>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2" name="Oval 14"/>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3" name="Oval 15"/>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4" name="Oval 16"/>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5" name="Oval 17"/>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6" name="Oval 18"/>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7" name="Oval 19"/>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8" name="Oval 20"/>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589" name="Group 28"/>
            <p:cNvGrpSpPr>
              <a:grpSpLocks/>
            </p:cNvGrpSpPr>
            <p:nvPr/>
          </p:nvGrpSpPr>
          <p:grpSpPr bwMode="auto">
            <a:xfrm>
              <a:off x="3035300" y="2932113"/>
              <a:ext cx="1128713" cy="781050"/>
              <a:chOff x="1680" y="240"/>
              <a:chExt cx="2529" cy="1270"/>
            </a:xfrm>
          </p:grpSpPr>
          <p:sp>
            <p:nvSpPr>
              <p:cNvPr id="1141" name="Oval 29"/>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2" name="Oval 30"/>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3" name="Oval 31"/>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4" name="Oval 32"/>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5" name="Oval 33"/>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6" name="Oval 34"/>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7" name="Oval 35"/>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8" name="Oval 36"/>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9" name="Oval 37"/>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0" name="Text Box 38"/>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591"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2" name="Picture 8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3" name="Picture 8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 name="Picture 8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595" name="Group 90"/>
            <p:cNvGrpSpPr>
              <a:grpSpLocks/>
            </p:cNvGrpSpPr>
            <p:nvPr/>
          </p:nvGrpSpPr>
          <p:grpSpPr bwMode="auto">
            <a:xfrm>
              <a:off x="5168900" y="2932113"/>
              <a:ext cx="1128713" cy="781050"/>
              <a:chOff x="1680" y="240"/>
              <a:chExt cx="2529" cy="1270"/>
            </a:xfrm>
          </p:grpSpPr>
          <p:sp>
            <p:nvSpPr>
              <p:cNvPr id="1132" name="Oval 9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3" name="Oval 9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4" name="Oval 9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5" name="Oval 9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6" name="Oval 9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7" name="Oval 9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8" name="Oval 9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9" name="Oval 9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0" name="Oval 9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6" name="Text Box 100"/>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97" name="Text Box 101"/>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98" name="Text Box 102"/>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2</a:t>
              </a:r>
            </a:p>
          </p:txBody>
        </p:sp>
        <p:sp>
          <p:nvSpPr>
            <p:cNvPr id="599" name="Text Box 103"/>
            <p:cNvSpPr txBox="1">
              <a:spLocks noChangeArrowheads="1"/>
            </p:cNvSpPr>
            <p:nvPr/>
          </p:nvSpPr>
          <p:spPr bwMode="auto">
            <a:xfrm>
              <a:off x="2047875" y="260191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600" name="Text Box 104"/>
            <p:cNvSpPr txBox="1">
              <a:spLocks noChangeArrowheads="1"/>
            </p:cNvSpPr>
            <p:nvPr/>
          </p:nvSpPr>
          <p:spPr bwMode="auto">
            <a:xfrm>
              <a:off x="4206875" y="27987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2</a:t>
              </a:r>
            </a:p>
          </p:txBody>
        </p:sp>
        <p:sp>
          <p:nvSpPr>
            <p:cNvPr id="601" name="Text Box 105"/>
            <p:cNvSpPr txBox="1">
              <a:spLocks noChangeArrowheads="1"/>
            </p:cNvSpPr>
            <p:nvPr/>
          </p:nvSpPr>
          <p:spPr bwMode="auto">
            <a:xfrm>
              <a:off x="6151563" y="26590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602" name="Text Box 106"/>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603" name="Group 114"/>
            <p:cNvGrpSpPr>
              <a:grpSpLocks/>
            </p:cNvGrpSpPr>
            <p:nvPr/>
          </p:nvGrpSpPr>
          <p:grpSpPr bwMode="auto">
            <a:xfrm>
              <a:off x="368300" y="3160713"/>
              <a:ext cx="665163" cy="546100"/>
              <a:chOff x="624" y="2968"/>
              <a:chExt cx="1331" cy="920"/>
            </a:xfrm>
          </p:grpSpPr>
          <p:sp>
            <p:nvSpPr>
              <p:cNvPr id="680" name="Freeform 115"/>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1" name="Freeform 116"/>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2" name="Freeform 117"/>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3" name="Freeform 118"/>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84" name="Freeform 119"/>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85" name="Freeform 120"/>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6" name="Freeform 121"/>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7" name="Freeform 122"/>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8" name="Freeform 123"/>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9" name="Freeform 124"/>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0" name="Freeform 125"/>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1" name="Freeform 126"/>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2" name="Group 127"/>
              <p:cNvGrpSpPr>
                <a:grpSpLocks/>
              </p:cNvGrpSpPr>
              <p:nvPr/>
            </p:nvGrpSpPr>
            <p:grpSpPr bwMode="auto">
              <a:xfrm>
                <a:off x="700" y="3526"/>
                <a:ext cx="515" cy="270"/>
                <a:chOff x="700" y="3526"/>
                <a:chExt cx="515" cy="270"/>
              </a:xfrm>
            </p:grpSpPr>
            <p:grpSp>
              <p:nvGrpSpPr>
                <p:cNvPr id="718" name="Group 128"/>
                <p:cNvGrpSpPr>
                  <a:grpSpLocks/>
                </p:cNvGrpSpPr>
                <p:nvPr/>
              </p:nvGrpSpPr>
              <p:grpSpPr bwMode="auto">
                <a:xfrm>
                  <a:off x="737" y="3534"/>
                  <a:ext cx="49" cy="23"/>
                  <a:chOff x="737" y="3534"/>
                  <a:chExt cx="49" cy="23"/>
                </a:xfrm>
              </p:grpSpPr>
              <p:sp>
                <p:nvSpPr>
                  <p:cNvPr id="1129" name="Freeform 129"/>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0" name="Freeform 130"/>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1" name="Freeform 131"/>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19" name="Group 132"/>
                <p:cNvGrpSpPr>
                  <a:grpSpLocks/>
                </p:cNvGrpSpPr>
                <p:nvPr/>
              </p:nvGrpSpPr>
              <p:grpSpPr bwMode="auto">
                <a:xfrm>
                  <a:off x="748" y="3547"/>
                  <a:ext cx="50" cy="23"/>
                  <a:chOff x="748" y="3547"/>
                  <a:chExt cx="50" cy="23"/>
                </a:xfrm>
              </p:grpSpPr>
              <p:sp>
                <p:nvSpPr>
                  <p:cNvPr id="1126" name="Freeform 133"/>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7" name="Freeform 134"/>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8" name="Freeform 135"/>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20" name="Freeform 136"/>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1" name="Freeform 137"/>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2" name="Freeform 138"/>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3" name="Freeform 139"/>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24" name="Group 140"/>
                <p:cNvGrpSpPr>
                  <a:grpSpLocks/>
                </p:cNvGrpSpPr>
                <p:nvPr/>
              </p:nvGrpSpPr>
              <p:grpSpPr bwMode="auto">
                <a:xfrm>
                  <a:off x="872" y="3547"/>
                  <a:ext cx="50" cy="23"/>
                  <a:chOff x="872" y="3547"/>
                  <a:chExt cx="50" cy="23"/>
                </a:xfrm>
              </p:grpSpPr>
              <p:sp>
                <p:nvSpPr>
                  <p:cNvPr id="1123" name="Freeform 141"/>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4" name="Freeform 142"/>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5" name="Freeform 143"/>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5" name="Group 144"/>
                <p:cNvGrpSpPr>
                  <a:grpSpLocks/>
                </p:cNvGrpSpPr>
                <p:nvPr/>
              </p:nvGrpSpPr>
              <p:grpSpPr bwMode="auto">
                <a:xfrm>
                  <a:off x="885" y="3559"/>
                  <a:ext cx="50" cy="23"/>
                  <a:chOff x="885" y="3559"/>
                  <a:chExt cx="50" cy="23"/>
                </a:xfrm>
              </p:grpSpPr>
              <p:sp>
                <p:nvSpPr>
                  <p:cNvPr id="1120" name="Freeform 145"/>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1" name="Freeform 146"/>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2" name="Freeform 147"/>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6" name="Group 148"/>
                <p:cNvGrpSpPr>
                  <a:grpSpLocks/>
                </p:cNvGrpSpPr>
                <p:nvPr/>
              </p:nvGrpSpPr>
              <p:grpSpPr bwMode="auto">
                <a:xfrm>
                  <a:off x="898" y="3571"/>
                  <a:ext cx="49" cy="23"/>
                  <a:chOff x="898" y="3571"/>
                  <a:chExt cx="49" cy="23"/>
                </a:xfrm>
              </p:grpSpPr>
              <p:sp>
                <p:nvSpPr>
                  <p:cNvPr id="1117" name="Freeform 149"/>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8" name="Freeform 150"/>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9" name="Freeform 151"/>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7" name="Group 152"/>
                <p:cNvGrpSpPr>
                  <a:grpSpLocks/>
                </p:cNvGrpSpPr>
                <p:nvPr/>
              </p:nvGrpSpPr>
              <p:grpSpPr bwMode="auto">
                <a:xfrm>
                  <a:off x="911" y="3585"/>
                  <a:ext cx="49" cy="23"/>
                  <a:chOff x="911" y="3585"/>
                  <a:chExt cx="49" cy="23"/>
                </a:xfrm>
              </p:grpSpPr>
              <p:sp>
                <p:nvSpPr>
                  <p:cNvPr id="1114" name="Freeform 153"/>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5" name="Freeform 154"/>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6" name="Freeform 155"/>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8" name="Group 156"/>
                <p:cNvGrpSpPr>
                  <a:grpSpLocks/>
                </p:cNvGrpSpPr>
                <p:nvPr/>
              </p:nvGrpSpPr>
              <p:grpSpPr bwMode="auto">
                <a:xfrm>
                  <a:off x="923" y="3600"/>
                  <a:ext cx="99" cy="73"/>
                  <a:chOff x="923" y="3600"/>
                  <a:chExt cx="99" cy="73"/>
                </a:xfrm>
              </p:grpSpPr>
              <p:grpSp>
                <p:nvGrpSpPr>
                  <p:cNvPr id="1094" name="Group 157"/>
                  <p:cNvGrpSpPr>
                    <a:grpSpLocks/>
                  </p:cNvGrpSpPr>
                  <p:nvPr/>
                </p:nvGrpSpPr>
                <p:grpSpPr bwMode="auto">
                  <a:xfrm>
                    <a:off x="923" y="3600"/>
                    <a:ext cx="49" cy="23"/>
                    <a:chOff x="923" y="3600"/>
                    <a:chExt cx="49" cy="23"/>
                  </a:xfrm>
                </p:grpSpPr>
                <p:sp>
                  <p:nvSpPr>
                    <p:cNvPr id="1111" name="Freeform 158"/>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2" name="Freeform 159"/>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3" name="Freeform 160"/>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5" name="Group 161"/>
                  <p:cNvGrpSpPr>
                    <a:grpSpLocks/>
                  </p:cNvGrpSpPr>
                  <p:nvPr/>
                </p:nvGrpSpPr>
                <p:grpSpPr bwMode="auto">
                  <a:xfrm>
                    <a:off x="935" y="3612"/>
                    <a:ext cx="48" cy="23"/>
                    <a:chOff x="935" y="3612"/>
                    <a:chExt cx="48" cy="23"/>
                  </a:xfrm>
                </p:grpSpPr>
                <p:sp>
                  <p:nvSpPr>
                    <p:cNvPr id="1108" name="Freeform 162"/>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9" name="Freeform 163"/>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0" name="Freeform 164"/>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6" name="Group 165"/>
                  <p:cNvGrpSpPr>
                    <a:grpSpLocks/>
                  </p:cNvGrpSpPr>
                  <p:nvPr/>
                </p:nvGrpSpPr>
                <p:grpSpPr bwMode="auto">
                  <a:xfrm>
                    <a:off x="947" y="3625"/>
                    <a:ext cx="50" cy="22"/>
                    <a:chOff x="947" y="3625"/>
                    <a:chExt cx="50" cy="22"/>
                  </a:xfrm>
                </p:grpSpPr>
                <p:sp>
                  <p:nvSpPr>
                    <p:cNvPr id="1105" name="Freeform 166"/>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6" name="Freeform 167"/>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7" name="Freeform 168"/>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7" name="Group 169"/>
                  <p:cNvGrpSpPr>
                    <a:grpSpLocks/>
                  </p:cNvGrpSpPr>
                  <p:nvPr/>
                </p:nvGrpSpPr>
                <p:grpSpPr bwMode="auto">
                  <a:xfrm>
                    <a:off x="960" y="3637"/>
                    <a:ext cx="50" cy="23"/>
                    <a:chOff x="960" y="3637"/>
                    <a:chExt cx="50" cy="23"/>
                  </a:xfrm>
                </p:grpSpPr>
                <p:sp>
                  <p:nvSpPr>
                    <p:cNvPr id="1102" name="Freeform 170"/>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3" name="Freeform 171"/>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4" name="Freeform 172"/>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8" name="Group 173"/>
                  <p:cNvGrpSpPr>
                    <a:grpSpLocks/>
                  </p:cNvGrpSpPr>
                  <p:nvPr/>
                </p:nvGrpSpPr>
                <p:grpSpPr bwMode="auto">
                  <a:xfrm>
                    <a:off x="973" y="3650"/>
                    <a:ext cx="49" cy="23"/>
                    <a:chOff x="973" y="3650"/>
                    <a:chExt cx="49" cy="23"/>
                  </a:xfrm>
                </p:grpSpPr>
                <p:sp>
                  <p:nvSpPr>
                    <p:cNvPr id="1099" name="Freeform 174"/>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0" name="Freeform 175"/>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1" name="Freeform 176"/>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29" name="Group 177"/>
                <p:cNvGrpSpPr>
                  <a:grpSpLocks/>
                </p:cNvGrpSpPr>
                <p:nvPr/>
              </p:nvGrpSpPr>
              <p:grpSpPr bwMode="auto">
                <a:xfrm>
                  <a:off x="985" y="3665"/>
                  <a:ext cx="100" cy="73"/>
                  <a:chOff x="985" y="3665"/>
                  <a:chExt cx="100" cy="73"/>
                </a:xfrm>
              </p:grpSpPr>
              <p:grpSp>
                <p:nvGrpSpPr>
                  <p:cNvPr id="1074" name="Group 178"/>
                  <p:cNvGrpSpPr>
                    <a:grpSpLocks/>
                  </p:cNvGrpSpPr>
                  <p:nvPr/>
                </p:nvGrpSpPr>
                <p:grpSpPr bwMode="auto">
                  <a:xfrm>
                    <a:off x="985" y="3665"/>
                    <a:ext cx="50" cy="23"/>
                    <a:chOff x="985" y="3665"/>
                    <a:chExt cx="50" cy="23"/>
                  </a:xfrm>
                </p:grpSpPr>
                <p:sp>
                  <p:nvSpPr>
                    <p:cNvPr id="1091" name="Freeform 179"/>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2" name="Freeform 180"/>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3" name="Freeform 181"/>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5" name="Group 182"/>
                  <p:cNvGrpSpPr>
                    <a:grpSpLocks/>
                  </p:cNvGrpSpPr>
                  <p:nvPr/>
                </p:nvGrpSpPr>
                <p:grpSpPr bwMode="auto">
                  <a:xfrm>
                    <a:off x="997" y="3677"/>
                    <a:ext cx="49" cy="23"/>
                    <a:chOff x="997" y="3677"/>
                    <a:chExt cx="49" cy="23"/>
                  </a:xfrm>
                </p:grpSpPr>
                <p:sp>
                  <p:nvSpPr>
                    <p:cNvPr id="1088" name="Freeform 183"/>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9" name="Freeform 184"/>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0" name="Freeform 185"/>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6" name="Group 186"/>
                  <p:cNvGrpSpPr>
                    <a:grpSpLocks/>
                  </p:cNvGrpSpPr>
                  <p:nvPr/>
                </p:nvGrpSpPr>
                <p:grpSpPr bwMode="auto">
                  <a:xfrm>
                    <a:off x="1010" y="3690"/>
                    <a:ext cx="48" cy="23"/>
                    <a:chOff x="1010" y="3690"/>
                    <a:chExt cx="48" cy="23"/>
                  </a:xfrm>
                </p:grpSpPr>
                <p:sp>
                  <p:nvSpPr>
                    <p:cNvPr id="1085" name="Freeform 187"/>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6" name="Freeform 188"/>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7" name="Freeform 189"/>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7" name="Group 190"/>
                  <p:cNvGrpSpPr>
                    <a:grpSpLocks/>
                  </p:cNvGrpSpPr>
                  <p:nvPr/>
                </p:nvGrpSpPr>
                <p:grpSpPr bwMode="auto">
                  <a:xfrm>
                    <a:off x="1023" y="3703"/>
                    <a:ext cx="49" cy="22"/>
                    <a:chOff x="1023" y="3703"/>
                    <a:chExt cx="49" cy="22"/>
                  </a:xfrm>
                </p:grpSpPr>
                <p:sp>
                  <p:nvSpPr>
                    <p:cNvPr id="1082" name="Freeform 191"/>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3" name="Freeform 192"/>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4" name="Freeform 193"/>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8" name="Group 194"/>
                  <p:cNvGrpSpPr>
                    <a:grpSpLocks/>
                  </p:cNvGrpSpPr>
                  <p:nvPr/>
                </p:nvGrpSpPr>
                <p:grpSpPr bwMode="auto">
                  <a:xfrm>
                    <a:off x="1036" y="3716"/>
                    <a:ext cx="49" cy="22"/>
                    <a:chOff x="1036" y="3716"/>
                    <a:chExt cx="49" cy="22"/>
                  </a:xfrm>
                </p:grpSpPr>
                <p:sp>
                  <p:nvSpPr>
                    <p:cNvPr id="1079" name="Freeform 195"/>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0" name="Freeform 196"/>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1" name="Freeform 197"/>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30" name="Group 198"/>
                <p:cNvGrpSpPr>
                  <a:grpSpLocks/>
                </p:cNvGrpSpPr>
                <p:nvPr/>
              </p:nvGrpSpPr>
              <p:grpSpPr bwMode="auto">
                <a:xfrm>
                  <a:off x="1046" y="3727"/>
                  <a:ext cx="49" cy="23"/>
                  <a:chOff x="1046" y="3727"/>
                  <a:chExt cx="49" cy="23"/>
                </a:xfrm>
              </p:grpSpPr>
              <p:sp>
                <p:nvSpPr>
                  <p:cNvPr id="1071" name="Freeform 199"/>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2" name="Freeform 200"/>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3" name="Freeform 201"/>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1" name="Group 202"/>
                <p:cNvGrpSpPr>
                  <a:grpSpLocks/>
                </p:cNvGrpSpPr>
                <p:nvPr/>
              </p:nvGrpSpPr>
              <p:grpSpPr bwMode="auto">
                <a:xfrm>
                  <a:off x="1058" y="3739"/>
                  <a:ext cx="50" cy="23"/>
                  <a:chOff x="1058" y="3739"/>
                  <a:chExt cx="50" cy="23"/>
                </a:xfrm>
              </p:grpSpPr>
              <p:sp>
                <p:nvSpPr>
                  <p:cNvPr id="1068" name="Freeform 203"/>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9" name="Freeform 204"/>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0" name="Freeform 205"/>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2" name="Group 206"/>
                <p:cNvGrpSpPr>
                  <a:grpSpLocks/>
                </p:cNvGrpSpPr>
                <p:nvPr/>
              </p:nvGrpSpPr>
              <p:grpSpPr bwMode="auto">
                <a:xfrm>
                  <a:off x="1072" y="3753"/>
                  <a:ext cx="48" cy="22"/>
                  <a:chOff x="1072" y="3753"/>
                  <a:chExt cx="48" cy="22"/>
                </a:xfrm>
              </p:grpSpPr>
              <p:sp>
                <p:nvSpPr>
                  <p:cNvPr id="1065" name="Freeform 207"/>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6" name="Freeform 208"/>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7" name="Freeform 209"/>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33" name="Freeform 210"/>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4" name="Freeform 211"/>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5" name="Freeform 212"/>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36" name="Group 213"/>
                <p:cNvGrpSpPr>
                  <a:grpSpLocks/>
                </p:cNvGrpSpPr>
                <p:nvPr/>
              </p:nvGrpSpPr>
              <p:grpSpPr bwMode="auto">
                <a:xfrm>
                  <a:off x="832" y="3547"/>
                  <a:ext cx="49" cy="23"/>
                  <a:chOff x="832" y="3547"/>
                  <a:chExt cx="49" cy="23"/>
                </a:xfrm>
              </p:grpSpPr>
              <p:sp>
                <p:nvSpPr>
                  <p:cNvPr id="1062" name="Freeform 214"/>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3" name="Freeform 215"/>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4" name="Freeform 216"/>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7" name="Group 217"/>
                <p:cNvGrpSpPr>
                  <a:grpSpLocks/>
                </p:cNvGrpSpPr>
                <p:nvPr/>
              </p:nvGrpSpPr>
              <p:grpSpPr bwMode="auto">
                <a:xfrm>
                  <a:off x="844" y="3560"/>
                  <a:ext cx="49" cy="22"/>
                  <a:chOff x="844" y="3560"/>
                  <a:chExt cx="49" cy="22"/>
                </a:xfrm>
              </p:grpSpPr>
              <p:sp>
                <p:nvSpPr>
                  <p:cNvPr id="1059" name="Freeform 218"/>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0" name="Freeform 219"/>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1" name="Freeform 220"/>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8" name="Group 221"/>
                <p:cNvGrpSpPr>
                  <a:grpSpLocks/>
                </p:cNvGrpSpPr>
                <p:nvPr/>
              </p:nvGrpSpPr>
              <p:grpSpPr bwMode="auto">
                <a:xfrm>
                  <a:off x="857" y="3572"/>
                  <a:ext cx="50" cy="23"/>
                  <a:chOff x="857" y="3572"/>
                  <a:chExt cx="50" cy="23"/>
                </a:xfrm>
              </p:grpSpPr>
              <p:sp>
                <p:nvSpPr>
                  <p:cNvPr id="1056" name="Freeform 222"/>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7" name="Freeform 223"/>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8" name="Freeform 224"/>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9" name="Group 225"/>
                <p:cNvGrpSpPr>
                  <a:grpSpLocks/>
                </p:cNvGrpSpPr>
                <p:nvPr/>
              </p:nvGrpSpPr>
              <p:grpSpPr bwMode="auto">
                <a:xfrm>
                  <a:off x="870" y="3585"/>
                  <a:ext cx="48" cy="23"/>
                  <a:chOff x="870" y="3585"/>
                  <a:chExt cx="48" cy="23"/>
                </a:xfrm>
              </p:grpSpPr>
              <p:sp>
                <p:nvSpPr>
                  <p:cNvPr id="1053" name="Freeform 226"/>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4" name="Freeform 227"/>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5" name="Freeform 228"/>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0" name="Group 229"/>
                <p:cNvGrpSpPr>
                  <a:grpSpLocks/>
                </p:cNvGrpSpPr>
                <p:nvPr/>
              </p:nvGrpSpPr>
              <p:grpSpPr bwMode="auto">
                <a:xfrm>
                  <a:off x="882" y="3600"/>
                  <a:ext cx="100" cy="73"/>
                  <a:chOff x="882" y="3600"/>
                  <a:chExt cx="100" cy="73"/>
                </a:xfrm>
              </p:grpSpPr>
              <p:grpSp>
                <p:nvGrpSpPr>
                  <p:cNvPr id="1033" name="Group 230"/>
                  <p:cNvGrpSpPr>
                    <a:grpSpLocks/>
                  </p:cNvGrpSpPr>
                  <p:nvPr/>
                </p:nvGrpSpPr>
                <p:grpSpPr bwMode="auto">
                  <a:xfrm>
                    <a:off x="882" y="3600"/>
                    <a:ext cx="49" cy="23"/>
                    <a:chOff x="882" y="3600"/>
                    <a:chExt cx="49" cy="23"/>
                  </a:xfrm>
                </p:grpSpPr>
                <p:sp>
                  <p:nvSpPr>
                    <p:cNvPr id="1050" name="Freeform 231"/>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1" name="Freeform 232"/>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2" name="Freeform 233"/>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4" name="Group 234"/>
                  <p:cNvGrpSpPr>
                    <a:grpSpLocks/>
                  </p:cNvGrpSpPr>
                  <p:nvPr/>
                </p:nvGrpSpPr>
                <p:grpSpPr bwMode="auto">
                  <a:xfrm>
                    <a:off x="894" y="3612"/>
                    <a:ext cx="49" cy="23"/>
                    <a:chOff x="894" y="3612"/>
                    <a:chExt cx="49" cy="23"/>
                  </a:xfrm>
                </p:grpSpPr>
                <p:sp>
                  <p:nvSpPr>
                    <p:cNvPr id="1047" name="Freeform 235"/>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8" name="Freeform 236"/>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9" name="Freeform 237"/>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5" name="Group 238"/>
                  <p:cNvGrpSpPr>
                    <a:grpSpLocks/>
                  </p:cNvGrpSpPr>
                  <p:nvPr/>
                </p:nvGrpSpPr>
                <p:grpSpPr bwMode="auto">
                  <a:xfrm>
                    <a:off x="907" y="3625"/>
                    <a:ext cx="49" cy="23"/>
                    <a:chOff x="907" y="3625"/>
                    <a:chExt cx="49" cy="23"/>
                  </a:xfrm>
                </p:grpSpPr>
                <p:sp>
                  <p:nvSpPr>
                    <p:cNvPr id="1044" name="Freeform 239"/>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5" name="Freeform 240"/>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6" name="Freeform 241"/>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6" name="Group 242"/>
                  <p:cNvGrpSpPr>
                    <a:grpSpLocks/>
                  </p:cNvGrpSpPr>
                  <p:nvPr/>
                </p:nvGrpSpPr>
                <p:grpSpPr bwMode="auto">
                  <a:xfrm>
                    <a:off x="919" y="3638"/>
                    <a:ext cx="49" cy="22"/>
                    <a:chOff x="919" y="3638"/>
                    <a:chExt cx="49" cy="22"/>
                  </a:xfrm>
                </p:grpSpPr>
                <p:sp>
                  <p:nvSpPr>
                    <p:cNvPr id="1041" name="Freeform 243"/>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2" name="Freeform 244"/>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3" name="Freeform 245"/>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7" name="Group 246"/>
                  <p:cNvGrpSpPr>
                    <a:grpSpLocks/>
                  </p:cNvGrpSpPr>
                  <p:nvPr/>
                </p:nvGrpSpPr>
                <p:grpSpPr bwMode="auto">
                  <a:xfrm>
                    <a:off x="932" y="3651"/>
                    <a:ext cx="50" cy="22"/>
                    <a:chOff x="932" y="3651"/>
                    <a:chExt cx="50" cy="22"/>
                  </a:xfrm>
                </p:grpSpPr>
                <p:sp>
                  <p:nvSpPr>
                    <p:cNvPr id="1038" name="Freeform 247"/>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9" name="Freeform 248"/>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0" name="Freeform 249"/>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1" name="Group 250"/>
                <p:cNvGrpSpPr>
                  <a:grpSpLocks/>
                </p:cNvGrpSpPr>
                <p:nvPr/>
              </p:nvGrpSpPr>
              <p:grpSpPr bwMode="auto">
                <a:xfrm>
                  <a:off x="944" y="3665"/>
                  <a:ext cx="99" cy="74"/>
                  <a:chOff x="944" y="3665"/>
                  <a:chExt cx="99" cy="74"/>
                </a:xfrm>
              </p:grpSpPr>
              <p:grpSp>
                <p:nvGrpSpPr>
                  <p:cNvPr id="1013" name="Group 251"/>
                  <p:cNvGrpSpPr>
                    <a:grpSpLocks/>
                  </p:cNvGrpSpPr>
                  <p:nvPr/>
                </p:nvGrpSpPr>
                <p:grpSpPr bwMode="auto">
                  <a:xfrm>
                    <a:off x="944" y="3665"/>
                    <a:ext cx="49" cy="23"/>
                    <a:chOff x="944" y="3665"/>
                    <a:chExt cx="49" cy="23"/>
                  </a:xfrm>
                </p:grpSpPr>
                <p:sp>
                  <p:nvSpPr>
                    <p:cNvPr id="1030" name="Freeform 252"/>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1" name="Freeform 253"/>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2" name="Freeform 254"/>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4" name="Group 255"/>
                  <p:cNvGrpSpPr>
                    <a:grpSpLocks/>
                  </p:cNvGrpSpPr>
                  <p:nvPr/>
                </p:nvGrpSpPr>
                <p:grpSpPr bwMode="auto">
                  <a:xfrm>
                    <a:off x="957" y="3678"/>
                    <a:ext cx="48" cy="23"/>
                    <a:chOff x="957" y="3678"/>
                    <a:chExt cx="48" cy="23"/>
                  </a:xfrm>
                </p:grpSpPr>
                <p:sp>
                  <p:nvSpPr>
                    <p:cNvPr id="1027" name="Freeform 256"/>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8" name="Freeform 257"/>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9" name="Freeform 258"/>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5" name="Group 259"/>
                  <p:cNvGrpSpPr>
                    <a:grpSpLocks/>
                  </p:cNvGrpSpPr>
                  <p:nvPr/>
                </p:nvGrpSpPr>
                <p:grpSpPr bwMode="auto">
                  <a:xfrm>
                    <a:off x="969" y="3690"/>
                    <a:ext cx="49" cy="23"/>
                    <a:chOff x="969" y="3690"/>
                    <a:chExt cx="49" cy="23"/>
                  </a:xfrm>
                </p:grpSpPr>
                <p:sp>
                  <p:nvSpPr>
                    <p:cNvPr id="1024" name="Freeform 260"/>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5" name="Freeform 261"/>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6" name="Freeform 262"/>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6" name="Group 263"/>
                  <p:cNvGrpSpPr>
                    <a:grpSpLocks/>
                  </p:cNvGrpSpPr>
                  <p:nvPr/>
                </p:nvGrpSpPr>
                <p:grpSpPr bwMode="auto">
                  <a:xfrm>
                    <a:off x="982" y="3703"/>
                    <a:ext cx="49" cy="23"/>
                    <a:chOff x="982" y="3703"/>
                    <a:chExt cx="49" cy="23"/>
                  </a:xfrm>
                </p:grpSpPr>
                <p:sp>
                  <p:nvSpPr>
                    <p:cNvPr id="1021" name="Freeform 264"/>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2" name="Freeform 265"/>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3" name="Freeform 266"/>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7" name="Group 267"/>
                  <p:cNvGrpSpPr>
                    <a:grpSpLocks/>
                  </p:cNvGrpSpPr>
                  <p:nvPr/>
                </p:nvGrpSpPr>
                <p:grpSpPr bwMode="auto">
                  <a:xfrm>
                    <a:off x="995" y="3716"/>
                    <a:ext cx="48" cy="23"/>
                    <a:chOff x="995" y="3716"/>
                    <a:chExt cx="48" cy="23"/>
                  </a:xfrm>
                </p:grpSpPr>
                <p:sp>
                  <p:nvSpPr>
                    <p:cNvPr id="1018" name="Freeform 268"/>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9" name="Freeform 269"/>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0" name="Freeform 270"/>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2" name="Group 271"/>
                <p:cNvGrpSpPr>
                  <a:grpSpLocks/>
                </p:cNvGrpSpPr>
                <p:nvPr/>
              </p:nvGrpSpPr>
              <p:grpSpPr bwMode="auto">
                <a:xfrm>
                  <a:off x="1005" y="3727"/>
                  <a:ext cx="49" cy="23"/>
                  <a:chOff x="1005" y="3727"/>
                  <a:chExt cx="49" cy="23"/>
                </a:xfrm>
              </p:grpSpPr>
              <p:sp>
                <p:nvSpPr>
                  <p:cNvPr id="1010" name="Freeform 272"/>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1" name="Freeform 273"/>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2" name="Freeform 274"/>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3" name="Group 275"/>
                <p:cNvGrpSpPr>
                  <a:grpSpLocks/>
                </p:cNvGrpSpPr>
                <p:nvPr/>
              </p:nvGrpSpPr>
              <p:grpSpPr bwMode="auto">
                <a:xfrm>
                  <a:off x="1018" y="3740"/>
                  <a:ext cx="49" cy="22"/>
                  <a:chOff x="1018" y="3740"/>
                  <a:chExt cx="49" cy="22"/>
                </a:xfrm>
              </p:grpSpPr>
              <p:sp>
                <p:nvSpPr>
                  <p:cNvPr id="1007" name="Freeform 276"/>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8" name="Freeform 277"/>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9" name="Freeform 278"/>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4" name="Group 279"/>
                <p:cNvGrpSpPr>
                  <a:grpSpLocks/>
                </p:cNvGrpSpPr>
                <p:nvPr/>
              </p:nvGrpSpPr>
              <p:grpSpPr bwMode="auto">
                <a:xfrm>
                  <a:off x="1030" y="3753"/>
                  <a:ext cx="49" cy="23"/>
                  <a:chOff x="1030" y="3753"/>
                  <a:chExt cx="49" cy="23"/>
                </a:xfrm>
              </p:grpSpPr>
              <p:sp>
                <p:nvSpPr>
                  <p:cNvPr id="1004" name="Freeform 280"/>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5" name="Freeform 281"/>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6" name="Freeform 282"/>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45" name="Freeform 283"/>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6" name="Freeform 284"/>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7" name="Freeform 285"/>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48" name="Group 286"/>
                <p:cNvGrpSpPr>
                  <a:grpSpLocks/>
                </p:cNvGrpSpPr>
                <p:nvPr/>
              </p:nvGrpSpPr>
              <p:grpSpPr bwMode="auto">
                <a:xfrm>
                  <a:off x="790" y="3547"/>
                  <a:ext cx="49" cy="23"/>
                  <a:chOff x="790" y="3547"/>
                  <a:chExt cx="49" cy="23"/>
                </a:xfrm>
              </p:grpSpPr>
              <p:sp>
                <p:nvSpPr>
                  <p:cNvPr id="1001" name="Freeform 287"/>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2" name="Freeform 288"/>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3" name="Freeform 289"/>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9" name="Group 290"/>
                <p:cNvGrpSpPr>
                  <a:grpSpLocks/>
                </p:cNvGrpSpPr>
                <p:nvPr/>
              </p:nvGrpSpPr>
              <p:grpSpPr bwMode="auto">
                <a:xfrm>
                  <a:off x="803" y="3560"/>
                  <a:ext cx="49" cy="22"/>
                  <a:chOff x="803" y="3560"/>
                  <a:chExt cx="49" cy="22"/>
                </a:xfrm>
              </p:grpSpPr>
              <p:sp>
                <p:nvSpPr>
                  <p:cNvPr id="998" name="Freeform 291"/>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9" name="Freeform 292"/>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0" name="Freeform 293"/>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0" name="Group 294"/>
                <p:cNvGrpSpPr>
                  <a:grpSpLocks/>
                </p:cNvGrpSpPr>
                <p:nvPr/>
              </p:nvGrpSpPr>
              <p:grpSpPr bwMode="auto">
                <a:xfrm>
                  <a:off x="815" y="3572"/>
                  <a:ext cx="50" cy="23"/>
                  <a:chOff x="815" y="3572"/>
                  <a:chExt cx="50" cy="23"/>
                </a:xfrm>
              </p:grpSpPr>
              <p:sp>
                <p:nvSpPr>
                  <p:cNvPr id="995" name="Freeform 295"/>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6" name="Freeform 296"/>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7" name="Freeform 297"/>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1" name="Group 298"/>
                <p:cNvGrpSpPr>
                  <a:grpSpLocks/>
                </p:cNvGrpSpPr>
                <p:nvPr/>
              </p:nvGrpSpPr>
              <p:grpSpPr bwMode="auto">
                <a:xfrm>
                  <a:off x="828" y="3585"/>
                  <a:ext cx="49" cy="23"/>
                  <a:chOff x="828" y="3585"/>
                  <a:chExt cx="49" cy="23"/>
                </a:xfrm>
              </p:grpSpPr>
              <p:sp>
                <p:nvSpPr>
                  <p:cNvPr id="992" name="Freeform 299"/>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3" name="Freeform 300"/>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4" name="Freeform 301"/>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2" name="Group 302"/>
                <p:cNvGrpSpPr>
                  <a:grpSpLocks/>
                </p:cNvGrpSpPr>
                <p:nvPr/>
              </p:nvGrpSpPr>
              <p:grpSpPr bwMode="auto">
                <a:xfrm>
                  <a:off x="840" y="3600"/>
                  <a:ext cx="100" cy="73"/>
                  <a:chOff x="840" y="3600"/>
                  <a:chExt cx="100" cy="73"/>
                </a:xfrm>
              </p:grpSpPr>
              <p:grpSp>
                <p:nvGrpSpPr>
                  <p:cNvPr id="972" name="Group 303"/>
                  <p:cNvGrpSpPr>
                    <a:grpSpLocks/>
                  </p:cNvGrpSpPr>
                  <p:nvPr/>
                </p:nvGrpSpPr>
                <p:grpSpPr bwMode="auto">
                  <a:xfrm>
                    <a:off x="840" y="3600"/>
                    <a:ext cx="49" cy="23"/>
                    <a:chOff x="840" y="3600"/>
                    <a:chExt cx="49" cy="23"/>
                  </a:xfrm>
                </p:grpSpPr>
                <p:sp>
                  <p:nvSpPr>
                    <p:cNvPr id="989" name="Freeform 304"/>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0" name="Freeform 305"/>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1" name="Freeform 306"/>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3" name="Group 307"/>
                  <p:cNvGrpSpPr>
                    <a:grpSpLocks/>
                  </p:cNvGrpSpPr>
                  <p:nvPr/>
                </p:nvGrpSpPr>
                <p:grpSpPr bwMode="auto">
                  <a:xfrm>
                    <a:off x="853" y="3612"/>
                    <a:ext cx="48" cy="23"/>
                    <a:chOff x="853" y="3612"/>
                    <a:chExt cx="48" cy="23"/>
                  </a:xfrm>
                </p:grpSpPr>
                <p:sp>
                  <p:nvSpPr>
                    <p:cNvPr id="986" name="Freeform 308"/>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7" name="Freeform 309"/>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8" name="Freeform 310"/>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4" name="Group 311"/>
                  <p:cNvGrpSpPr>
                    <a:grpSpLocks/>
                  </p:cNvGrpSpPr>
                  <p:nvPr/>
                </p:nvGrpSpPr>
                <p:grpSpPr bwMode="auto">
                  <a:xfrm>
                    <a:off x="865" y="3625"/>
                    <a:ext cx="49" cy="23"/>
                    <a:chOff x="865" y="3625"/>
                    <a:chExt cx="49" cy="23"/>
                  </a:xfrm>
                </p:grpSpPr>
                <p:sp>
                  <p:nvSpPr>
                    <p:cNvPr id="983" name="Freeform 312"/>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4" name="Freeform 313"/>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5" name="Freeform 314"/>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5" name="Group 315"/>
                  <p:cNvGrpSpPr>
                    <a:grpSpLocks/>
                  </p:cNvGrpSpPr>
                  <p:nvPr/>
                </p:nvGrpSpPr>
                <p:grpSpPr bwMode="auto">
                  <a:xfrm>
                    <a:off x="878" y="3638"/>
                    <a:ext cx="49" cy="22"/>
                    <a:chOff x="878" y="3638"/>
                    <a:chExt cx="49" cy="22"/>
                  </a:xfrm>
                </p:grpSpPr>
                <p:sp>
                  <p:nvSpPr>
                    <p:cNvPr id="980" name="Freeform 316"/>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1" name="Freeform 317"/>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2" name="Freeform 318"/>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6" name="Group 319"/>
                  <p:cNvGrpSpPr>
                    <a:grpSpLocks/>
                  </p:cNvGrpSpPr>
                  <p:nvPr/>
                </p:nvGrpSpPr>
                <p:grpSpPr bwMode="auto">
                  <a:xfrm>
                    <a:off x="890" y="3651"/>
                    <a:ext cx="50" cy="22"/>
                    <a:chOff x="890" y="3651"/>
                    <a:chExt cx="50" cy="22"/>
                  </a:xfrm>
                </p:grpSpPr>
                <p:sp>
                  <p:nvSpPr>
                    <p:cNvPr id="977" name="Freeform 320"/>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8" name="Freeform 321"/>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9" name="Freeform 322"/>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3" name="Group 323"/>
                <p:cNvGrpSpPr>
                  <a:grpSpLocks/>
                </p:cNvGrpSpPr>
                <p:nvPr/>
              </p:nvGrpSpPr>
              <p:grpSpPr bwMode="auto">
                <a:xfrm>
                  <a:off x="903" y="3665"/>
                  <a:ext cx="99" cy="74"/>
                  <a:chOff x="903" y="3665"/>
                  <a:chExt cx="99" cy="74"/>
                </a:xfrm>
              </p:grpSpPr>
              <p:grpSp>
                <p:nvGrpSpPr>
                  <p:cNvPr id="952" name="Group 324"/>
                  <p:cNvGrpSpPr>
                    <a:grpSpLocks/>
                  </p:cNvGrpSpPr>
                  <p:nvPr/>
                </p:nvGrpSpPr>
                <p:grpSpPr bwMode="auto">
                  <a:xfrm>
                    <a:off x="903" y="3665"/>
                    <a:ext cx="49" cy="23"/>
                    <a:chOff x="903" y="3665"/>
                    <a:chExt cx="49" cy="23"/>
                  </a:xfrm>
                </p:grpSpPr>
                <p:sp>
                  <p:nvSpPr>
                    <p:cNvPr id="969" name="Freeform 325"/>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0" name="Freeform 326"/>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1" name="Freeform 327"/>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3" name="Group 328"/>
                  <p:cNvGrpSpPr>
                    <a:grpSpLocks/>
                  </p:cNvGrpSpPr>
                  <p:nvPr/>
                </p:nvGrpSpPr>
                <p:grpSpPr bwMode="auto">
                  <a:xfrm>
                    <a:off x="914" y="3678"/>
                    <a:ext cx="49" cy="23"/>
                    <a:chOff x="914" y="3678"/>
                    <a:chExt cx="49" cy="23"/>
                  </a:xfrm>
                </p:grpSpPr>
                <p:sp>
                  <p:nvSpPr>
                    <p:cNvPr id="966" name="Freeform 329"/>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7" name="Freeform 330"/>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8" name="Freeform 331"/>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4" name="Group 332"/>
                  <p:cNvGrpSpPr>
                    <a:grpSpLocks/>
                  </p:cNvGrpSpPr>
                  <p:nvPr/>
                </p:nvGrpSpPr>
                <p:grpSpPr bwMode="auto">
                  <a:xfrm>
                    <a:off x="928" y="3690"/>
                    <a:ext cx="48" cy="23"/>
                    <a:chOff x="928" y="3690"/>
                    <a:chExt cx="48" cy="23"/>
                  </a:xfrm>
                </p:grpSpPr>
                <p:sp>
                  <p:nvSpPr>
                    <p:cNvPr id="963" name="Freeform 333"/>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4" name="Freeform 334"/>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5" name="Freeform 335"/>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5" name="Group 336"/>
                  <p:cNvGrpSpPr>
                    <a:grpSpLocks/>
                  </p:cNvGrpSpPr>
                  <p:nvPr/>
                </p:nvGrpSpPr>
                <p:grpSpPr bwMode="auto">
                  <a:xfrm>
                    <a:off x="940" y="3703"/>
                    <a:ext cx="49" cy="23"/>
                    <a:chOff x="940" y="3703"/>
                    <a:chExt cx="49" cy="23"/>
                  </a:xfrm>
                </p:grpSpPr>
                <p:sp>
                  <p:nvSpPr>
                    <p:cNvPr id="960" name="Freeform 337"/>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1" name="Freeform 338"/>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2" name="Freeform 339"/>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6" name="Group 340"/>
                  <p:cNvGrpSpPr>
                    <a:grpSpLocks/>
                  </p:cNvGrpSpPr>
                  <p:nvPr/>
                </p:nvGrpSpPr>
                <p:grpSpPr bwMode="auto">
                  <a:xfrm>
                    <a:off x="953" y="3716"/>
                    <a:ext cx="49" cy="23"/>
                    <a:chOff x="953" y="3716"/>
                    <a:chExt cx="49" cy="23"/>
                  </a:xfrm>
                </p:grpSpPr>
                <p:sp>
                  <p:nvSpPr>
                    <p:cNvPr id="957" name="Freeform 341"/>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8" name="Freeform 342"/>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9" name="Freeform 343"/>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4" name="Group 344"/>
                <p:cNvGrpSpPr>
                  <a:grpSpLocks/>
                </p:cNvGrpSpPr>
                <p:nvPr/>
              </p:nvGrpSpPr>
              <p:grpSpPr bwMode="auto">
                <a:xfrm>
                  <a:off x="963" y="3727"/>
                  <a:ext cx="49" cy="23"/>
                  <a:chOff x="963" y="3727"/>
                  <a:chExt cx="49" cy="23"/>
                </a:xfrm>
              </p:grpSpPr>
              <p:sp>
                <p:nvSpPr>
                  <p:cNvPr id="949" name="Freeform 345"/>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0" name="Freeform 346"/>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1" name="Freeform 347"/>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5" name="Group 348"/>
                <p:cNvGrpSpPr>
                  <a:grpSpLocks/>
                </p:cNvGrpSpPr>
                <p:nvPr/>
              </p:nvGrpSpPr>
              <p:grpSpPr bwMode="auto">
                <a:xfrm>
                  <a:off x="976" y="3740"/>
                  <a:ext cx="50" cy="22"/>
                  <a:chOff x="976" y="3740"/>
                  <a:chExt cx="50" cy="22"/>
                </a:xfrm>
              </p:grpSpPr>
              <p:sp>
                <p:nvSpPr>
                  <p:cNvPr id="946" name="Freeform 349"/>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7" name="Freeform 350"/>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8" name="Freeform 351"/>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6" name="Group 352"/>
                <p:cNvGrpSpPr>
                  <a:grpSpLocks/>
                </p:cNvGrpSpPr>
                <p:nvPr/>
              </p:nvGrpSpPr>
              <p:grpSpPr bwMode="auto">
                <a:xfrm>
                  <a:off x="761" y="3560"/>
                  <a:ext cx="50" cy="22"/>
                  <a:chOff x="761" y="3560"/>
                  <a:chExt cx="50" cy="22"/>
                </a:xfrm>
              </p:grpSpPr>
              <p:sp>
                <p:nvSpPr>
                  <p:cNvPr id="943" name="Freeform 353"/>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4" name="Freeform 354"/>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5" name="Freeform 355"/>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7" name="Group 356"/>
                <p:cNvGrpSpPr>
                  <a:grpSpLocks/>
                </p:cNvGrpSpPr>
                <p:nvPr/>
              </p:nvGrpSpPr>
              <p:grpSpPr bwMode="auto">
                <a:xfrm>
                  <a:off x="774" y="3572"/>
                  <a:ext cx="49" cy="23"/>
                  <a:chOff x="774" y="3572"/>
                  <a:chExt cx="49" cy="23"/>
                </a:xfrm>
              </p:grpSpPr>
              <p:sp>
                <p:nvSpPr>
                  <p:cNvPr id="940" name="Freeform 357"/>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1" name="Freeform 358"/>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2" name="Freeform 359"/>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8" name="Group 360"/>
                <p:cNvGrpSpPr>
                  <a:grpSpLocks/>
                </p:cNvGrpSpPr>
                <p:nvPr/>
              </p:nvGrpSpPr>
              <p:grpSpPr bwMode="auto">
                <a:xfrm>
                  <a:off x="787" y="3585"/>
                  <a:ext cx="49" cy="23"/>
                  <a:chOff x="787" y="3585"/>
                  <a:chExt cx="49" cy="23"/>
                </a:xfrm>
              </p:grpSpPr>
              <p:sp>
                <p:nvSpPr>
                  <p:cNvPr id="937" name="Freeform 361"/>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8" name="Freeform 362"/>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9" name="Freeform 363"/>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9" name="Group 364"/>
                <p:cNvGrpSpPr>
                  <a:grpSpLocks/>
                </p:cNvGrpSpPr>
                <p:nvPr/>
              </p:nvGrpSpPr>
              <p:grpSpPr bwMode="auto">
                <a:xfrm>
                  <a:off x="799" y="3600"/>
                  <a:ext cx="99" cy="73"/>
                  <a:chOff x="799" y="3600"/>
                  <a:chExt cx="99" cy="73"/>
                </a:xfrm>
              </p:grpSpPr>
              <p:grpSp>
                <p:nvGrpSpPr>
                  <p:cNvPr id="917" name="Group 365"/>
                  <p:cNvGrpSpPr>
                    <a:grpSpLocks/>
                  </p:cNvGrpSpPr>
                  <p:nvPr/>
                </p:nvGrpSpPr>
                <p:grpSpPr bwMode="auto">
                  <a:xfrm>
                    <a:off x="799" y="3600"/>
                    <a:ext cx="48" cy="23"/>
                    <a:chOff x="799" y="3600"/>
                    <a:chExt cx="48" cy="23"/>
                  </a:xfrm>
                </p:grpSpPr>
                <p:sp>
                  <p:nvSpPr>
                    <p:cNvPr id="934" name="Freeform 366"/>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5" name="Freeform 367"/>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6" name="Freeform 368"/>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8" name="Group 369"/>
                  <p:cNvGrpSpPr>
                    <a:grpSpLocks/>
                  </p:cNvGrpSpPr>
                  <p:nvPr/>
                </p:nvGrpSpPr>
                <p:grpSpPr bwMode="auto">
                  <a:xfrm>
                    <a:off x="811" y="3612"/>
                    <a:ext cx="48" cy="23"/>
                    <a:chOff x="811" y="3612"/>
                    <a:chExt cx="48" cy="23"/>
                  </a:xfrm>
                </p:grpSpPr>
                <p:sp>
                  <p:nvSpPr>
                    <p:cNvPr id="931" name="Freeform 370"/>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2" name="Freeform 371"/>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3" name="Freeform 372"/>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9" name="Group 373"/>
                  <p:cNvGrpSpPr>
                    <a:grpSpLocks/>
                  </p:cNvGrpSpPr>
                  <p:nvPr/>
                </p:nvGrpSpPr>
                <p:grpSpPr bwMode="auto">
                  <a:xfrm>
                    <a:off x="823" y="3625"/>
                    <a:ext cx="49" cy="23"/>
                    <a:chOff x="823" y="3625"/>
                    <a:chExt cx="49" cy="23"/>
                  </a:xfrm>
                </p:grpSpPr>
                <p:sp>
                  <p:nvSpPr>
                    <p:cNvPr id="928" name="Freeform 374"/>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9" name="Freeform 375"/>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0" name="Freeform 376"/>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0" name="Group 377"/>
                  <p:cNvGrpSpPr>
                    <a:grpSpLocks/>
                  </p:cNvGrpSpPr>
                  <p:nvPr/>
                </p:nvGrpSpPr>
                <p:grpSpPr bwMode="auto">
                  <a:xfrm>
                    <a:off x="836" y="3638"/>
                    <a:ext cx="50" cy="22"/>
                    <a:chOff x="836" y="3638"/>
                    <a:chExt cx="50" cy="22"/>
                  </a:xfrm>
                </p:grpSpPr>
                <p:sp>
                  <p:nvSpPr>
                    <p:cNvPr id="925" name="Freeform 378"/>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6" name="Freeform 379"/>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7" name="Freeform 380"/>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1" name="Group 381"/>
                  <p:cNvGrpSpPr>
                    <a:grpSpLocks/>
                  </p:cNvGrpSpPr>
                  <p:nvPr/>
                </p:nvGrpSpPr>
                <p:grpSpPr bwMode="auto">
                  <a:xfrm>
                    <a:off x="849" y="3651"/>
                    <a:ext cx="49" cy="22"/>
                    <a:chOff x="849" y="3651"/>
                    <a:chExt cx="49" cy="22"/>
                  </a:xfrm>
                </p:grpSpPr>
                <p:sp>
                  <p:nvSpPr>
                    <p:cNvPr id="922" name="Freeform 382"/>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3" name="Freeform 383"/>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4" name="Freeform 384"/>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0" name="Group 385"/>
                <p:cNvGrpSpPr>
                  <a:grpSpLocks/>
                </p:cNvGrpSpPr>
                <p:nvPr/>
              </p:nvGrpSpPr>
              <p:grpSpPr bwMode="auto">
                <a:xfrm>
                  <a:off x="861" y="3665"/>
                  <a:ext cx="99" cy="74"/>
                  <a:chOff x="861" y="3665"/>
                  <a:chExt cx="99" cy="74"/>
                </a:xfrm>
              </p:grpSpPr>
              <p:grpSp>
                <p:nvGrpSpPr>
                  <p:cNvPr id="897" name="Group 386"/>
                  <p:cNvGrpSpPr>
                    <a:grpSpLocks/>
                  </p:cNvGrpSpPr>
                  <p:nvPr/>
                </p:nvGrpSpPr>
                <p:grpSpPr bwMode="auto">
                  <a:xfrm>
                    <a:off x="861" y="3665"/>
                    <a:ext cx="50" cy="23"/>
                    <a:chOff x="861" y="3665"/>
                    <a:chExt cx="50" cy="23"/>
                  </a:xfrm>
                </p:grpSpPr>
                <p:sp>
                  <p:nvSpPr>
                    <p:cNvPr id="914" name="Freeform 387"/>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5" name="Freeform 388"/>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6" name="Freeform 389"/>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8" name="Group 390"/>
                  <p:cNvGrpSpPr>
                    <a:grpSpLocks/>
                  </p:cNvGrpSpPr>
                  <p:nvPr/>
                </p:nvGrpSpPr>
                <p:grpSpPr bwMode="auto">
                  <a:xfrm>
                    <a:off x="873" y="3678"/>
                    <a:ext cx="49" cy="23"/>
                    <a:chOff x="873" y="3678"/>
                    <a:chExt cx="49" cy="23"/>
                  </a:xfrm>
                </p:grpSpPr>
                <p:sp>
                  <p:nvSpPr>
                    <p:cNvPr id="911" name="Freeform 391"/>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2" name="Freeform 392"/>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3" name="Freeform 393"/>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9" name="Group 394"/>
                  <p:cNvGrpSpPr>
                    <a:grpSpLocks/>
                  </p:cNvGrpSpPr>
                  <p:nvPr/>
                </p:nvGrpSpPr>
                <p:grpSpPr bwMode="auto">
                  <a:xfrm>
                    <a:off x="886" y="3690"/>
                    <a:ext cx="49" cy="23"/>
                    <a:chOff x="886" y="3690"/>
                    <a:chExt cx="49" cy="23"/>
                  </a:xfrm>
                </p:grpSpPr>
                <p:sp>
                  <p:nvSpPr>
                    <p:cNvPr id="908" name="Freeform 395"/>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9" name="Freeform 396"/>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0" name="Freeform 397"/>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0" name="Group 398"/>
                  <p:cNvGrpSpPr>
                    <a:grpSpLocks/>
                  </p:cNvGrpSpPr>
                  <p:nvPr/>
                </p:nvGrpSpPr>
                <p:grpSpPr bwMode="auto">
                  <a:xfrm>
                    <a:off x="899" y="3703"/>
                    <a:ext cx="48" cy="23"/>
                    <a:chOff x="899" y="3703"/>
                    <a:chExt cx="48" cy="23"/>
                  </a:xfrm>
                </p:grpSpPr>
                <p:sp>
                  <p:nvSpPr>
                    <p:cNvPr id="905" name="Freeform 399"/>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6" name="Freeform 400"/>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7" name="Freeform 401"/>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1" name="Group 402"/>
                  <p:cNvGrpSpPr>
                    <a:grpSpLocks/>
                  </p:cNvGrpSpPr>
                  <p:nvPr/>
                </p:nvGrpSpPr>
                <p:grpSpPr bwMode="auto">
                  <a:xfrm>
                    <a:off x="912" y="3716"/>
                    <a:ext cx="48" cy="23"/>
                    <a:chOff x="912" y="3716"/>
                    <a:chExt cx="48" cy="23"/>
                  </a:xfrm>
                </p:grpSpPr>
                <p:sp>
                  <p:nvSpPr>
                    <p:cNvPr id="902" name="Freeform 403"/>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3" name="Freeform 404"/>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4" name="Freeform 405"/>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1" name="Group 406"/>
                <p:cNvGrpSpPr>
                  <a:grpSpLocks/>
                </p:cNvGrpSpPr>
                <p:nvPr/>
              </p:nvGrpSpPr>
              <p:grpSpPr bwMode="auto">
                <a:xfrm>
                  <a:off x="922" y="3727"/>
                  <a:ext cx="49" cy="23"/>
                  <a:chOff x="922" y="3727"/>
                  <a:chExt cx="49" cy="23"/>
                </a:xfrm>
              </p:grpSpPr>
              <p:sp>
                <p:nvSpPr>
                  <p:cNvPr id="894" name="Freeform 407"/>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5" name="Freeform 408"/>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6" name="Freeform 409"/>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2" name="Group 410"/>
                <p:cNvGrpSpPr>
                  <a:grpSpLocks/>
                </p:cNvGrpSpPr>
                <p:nvPr/>
              </p:nvGrpSpPr>
              <p:grpSpPr bwMode="auto">
                <a:xfrm>
                  <a:off x="895" y="3526"/>
                  <a:ext cx="44" cy="23"/>
                  <a:chOff x="895" y="3526"/>
                  <a:chExt cx="44" cy="23"/>
                </a:xfrm>
              </p:grpSpPr>
              <p:sp>
                <p:nvSpPr>
                  <p:cNvPr id="891" name="Freeform 411"/>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2" name="Freeform 412"/>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3" name="Freeform 413"/>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3" name="Group 414"/>
                <p:cNvGrpSpPr>
                  <a:grpSpLocks/>
                </p:cNvGrpSpPr>
                <p:nvPr/>
              </p:nvGrpSpPr>
              <p:grpSpPr bwMode="auto">
                <a:xfrm>
                  <a:off x="907" y="3540"/>
                  <a:ext cx="45" cy="22"/>
                  <a:chOff x="907" y="3540"/>
                  <a:chExt cx="45" cy="22"/>
                </a:xfrm>
              </p:grpSpPr>
              <p:sp>
                <p:nvSpPr>
                  <p:cNvPr id="888" name="Freeform 415"/>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9" name="Freeform 416"/>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0" name="Freeform 417"/>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4" name="Group 418"/>
                <p:cNvGrpSpPr>
                  <a:grpSpLocks/>
                </p:cNvGrpSpPr>
                <p:nvPr/>
              </p:nvGrpSpPr>
              <p:grpSpPr bwMode="auto">
                <a:xfrm>
                  <a:off x="920" y="3553"/>
                  <a:ext cx="45" cy="23"/>
                  <a:chOff x="920" y="3553"/>
                  <a:chExt cx="45" cy="23"/>
                </a:xfrm>
              </p:grpSpPr>
              <p:sp>
                <p:nvSpPr>
                  <p:cNvPr id="885" name="Freeform 419"/>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6" name="Freeform 420"/>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7" name="Freeform 421"/>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5" name="Group 422"/>
                <p:cNvGrpSpPr>
                  <a:grpSpLocks/>
                </p:cNvGrpSpPr>
                <p:nvPr/>
              </p:nvGrpSpPr>
              <p:grpSpPr bwMode="auto">
                <a:xfrm>
                  <a:off x="934" y="3566"/>
                  <a:ext cx="44" cy="23"/>
                  <a:chOff x="934" y="3566"/>
                  <a:chExt cx="44" cy="23"/>
                </a:xfrm>
              </p:grpSpPr>
              <p:sp>
                <p:nvSpPr>
                  <p:cNvPr id="882" name="Freeform 423"/>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3" name="Freeform 424"/>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4" name="Freeform 425"/>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6" name="Group 426"/>
                <p:cNvGrpSpPr>
                  <a:grpSpLocks/>
                </p:cNvGrpSpPr>
                <p:nvPr/>
              </p:nvGrpSpPr>
              <p:grpSpPr bwMode="auto">
                <a:xfrm>
                  <a:off x="949" y="3579"/>
                  <a:ext cx="83" cy="63"/>
                  <a:chOff x="949" y="3579"/>
                  <a:chExt cx="83" cy="63"/>
                </a:xfrm>
              </p:grpSpPr>
              <p:grpSp>
                <p:nvGrpSpPr>
                  <p:cNvPr id="866" name="Group 427"/>
                  <p:cNvGrpSpPr>
                    <a:grpSpLocks/>
                  </p:cNvGrpSpPr>
                  <p:nvPr/>
                </p:nvGrpSpPr>
                <p:grpSpPr bwMode="auto">
                  <a:xfrm>
                    <a:off x="949" y="3579"/>
                    <a:ext cx="44" cy="23"/>
                    <a:chOff x="949" y="3579"/>
                    <a:chExt cx="44" cy="23"/>
                  </a:xfrm>
                </p:grpSpPr>
                <p:sp>
                  <p:nvSpPr>
                    <p:cNvPr id="879" name="Freeform 428"/>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0" name="Freeform 429"/>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1" name="Freeform 430"/>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7" name="Group 431"/>
                  <p:cNvGrpSpPr>
                    <a:grpSpLocks/>
                  </p:cNvGrpSpPr>
                  <p:nvPr/>
                </p:nvGrpSpPr>
                <p:grpSpPr bwMode="auto">
                  <a:xfrm>
                    <a:off x="961" y="3592"/>
                    <a:ext cx="45" cy="23"/>
                    <a:chOff x="961" y="3592"/>
                    <a:chExt cx="45" cy="23"/>
                  </a:xfrm>
                </p:grpSpPr>
                <p:sp>
                  <p:nvSpPr>
                    <p:cNvPr id="876" name="Freeform 432"/>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7" name="Freeform 433"/>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8" name="Freeform 434"/>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8" name="Group 435"/>
                  <p:cNvGrpSpPr>
                    <a:grpSpLocks/>
                  </p:cNvGrpSpPr>
                  <p:nvPr/>
                </p:nvGrpSpPr>
                <p:grpSpPr bwMode="auto">
                  <a:xfrm>
                    <a:off x="974" y="3606"/>
                    <a:ext cx="44" cy="23"/>
                    <a:chOff x="974" y="3606"/>
                    <a:chExt cx="44" cy="23"/>
                  </a:xfrm>
                </p:grpSpPr>
                <p:sp>
                  <p:nvSpPr>
                    <p:cNvPr id="873" name="Freeform 436"/>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4" name="Freeform 437"/>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5" name="Freeform 438"/>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9" name="Group 439"/>
                  <p:cNvGrpSpPr>
                    <a:grpSpLocks/>
                  </p:cNvGrpSpPr>
                  <p:nvPr/>
                </p:nvGrpSpPr>
                <p:grpSpPr bwMode="auto">
                  <a:xfrm>
                    <a:off x="987" y="3619"/>
                    <a:ext cx="45" cy="23"/>
                    <a:chOff x="987" y="3619"/>
                    <a:chExt cx="45" cy="23"/>
                  </a:xfrm>
                </p:grpSpPr>
                <p:sp>
                  <p:nvSpPr>
                    <p:cNvPr id="870" name="Freeform 440"/>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1" name="Freeform 441"/>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2" name="Freeform 442"/>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7" name="Group 443"/>
                <p:cNvGrpSpPr>
                  <a:grpSpLocks/>
                </p:cNvGrpSpPr>
                <p:nvPr/>
              </p:nvGrpSpPr>
              <p:grpSpPr bwMode="auto">
                <a:xfrm>
                  <a:off x="1002" y="3632"/>
                  <a:ext cx="83" cy="63"/>
                  <a:chOff x="1002" y="3632"/>
                  <a:chExt cx="83" cy="63"/>
                </a:xfrm>
              </p:grpSpPr>
              <p:grpSp>
                <p:nvGrpSpPr>
                  <p:cNvPr id="850" name="Group 444"/>
                  <p:cNvGrpSpPr>
                    <a:grpSpLocks/>
                  </p:cNvGrpSpPr>
                  <p:nvPr/>
                </p:nvGrpSpPr>
                <p:grpSpPr bwMode="auto">
                  <a:xfrm>
                    <a:off x="1002" y="3632"/>
                    <a:ext cx="44" cy="22"/>
                    <a:chOff x="1002" y="3632"/>
                    <a:chExt cx="44" cy="22"/>
                  </a:xfrm>
                </p:grpSpPr>
                <p:sp>
                  <p:nvSpPr>
                    <p:cNvPr id="863" name="Freeform 445"/>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4" name="Freeform 446"/>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5" name="Freeform 447"/>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1" name="Group 448"/>
                  <p:cNvGrpSpPr>
                    <a:grpSpLocks/>
                  </p:cNvGrpSpPr>
                  <p:nvPr/>
                </p:nvGrpSpPr>
                <p:grpSpPr bwMode="auto">
                  <a:xfrm>
                    <a:off x="1014" y="3645"/>
                    <a:ext cx="44" cy="23"/>
                    <a:chOff x="1014" y="3645"/>
                    <a:chExt cx="44" cy="23"/>
                  </a:xfrm>
                </p:grpSpPr>
                <p:sp>
                  <p:nvSpPr>
                    <p:cNvPr id="860" name="Freeform 449"/>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1" name="Freeform 450"/>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2" name="Freeform 451"/>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2" name="Group 452"/>
                  <p:cNvGrpSpPr>
                    <a:grpSpLocks/>
                  </p:cNvGrpSpPr>
                  <p:nvPr/>
                </p:nvGrpSpPr>
                <p:grpSpPr bwMode="auto">
                  <a:xfrm>
                    <a:off x="1027" y="3659"/>
                    <a:ext cx="45" cy="23"/>
                    <a:chOff x="1027" y="3659"/>
                    <a:chExt cx="45" cy="23"/>
                  </a:xfrm>
                </p:grpSpPr>
                <p:sp>
                  <p:nvSpPr>
                    <p:cNvPr id="857" name="Freeform 453"/>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8" name="Freeform 454"/>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9" name="Freeform 455"/>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3" name="Group 456"/>
                  <p:cNvGrpSpPr>
                    <a:grpSpLocks/>
                  </p:cNvGrpSpPr>
                  <p:nvPr/>
                </p:nvGrpSpPr>
                <p:grpSpPr bwMode="auto">
                  <a:xfrm>
                    <a:off x="1040" y="3672"/>
                    <a:ext cx="45" cy="23"/>
                    <a:chOff x="1040" y="3672"/>
                    <a:chExt cx="45" cy="23"/>
                  </a:xfrm>
                </p:grpSpPr>
                <p:sp>
                  <p:nvSpPr>
                    <p:cNvPr id="854" name="Freeform 457"/>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5" name="Freeform 458"/>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6" name="Freeform 459"/>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8" name="Group 460"/>
                <p:cNvGrpSpPr>
                  <a:grpSpLocks/>
                </p:cNvGrpSpPr>
                <p:nvPr/>
              </p:nvGrpSpPr>
              <p:grpSpPr bwMode="auto">
                <a:xfrm>
                  <a:off x="1054" y="3685"/>
                  <a:ext cx="45" cy="23"/>
                  <a:chOff x="1054" y="3685"/>
                  <a:chExt cx="45" cy="23"/>
                </a:xfrm>
              </p:grpSpPr>
              <p:sp>
                <p:nvSpPr>
                  <p:cNvPr id="847" name="Freeform 461"/>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8" name="Freeform 462"/>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9" name="Freeform 463"/>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9" name="Group 464"/>
                <p:cNvGrpSpPr>
                  <a:grpSpLocks/>
                </p:cNvGrpSpPr>
                <p:nvPr/>
              </p:nvGrpSpPr>
              <p:grpSpPr bwMode="auto">
                <a:xfrm>
                  <a:off x="1067" y="3698"/>
                  <a:ext cx="45" cy="23"/>
                  <a:chOff x="1067" y="3698"/>
                  <a:chExt cx="45" cy="23"/>
                </a:xfrm>
              </p:grpSpPr>
              <p:sp>
                <p:nvSpPr>
                  <p:cNvPr id="844" name="Freeform 465"/>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5" name="Freeform 466"/>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6" name="Freeform 467"/>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0" name="Group 468"/>
                <p:cNvGrpSpPr>
                  <a:grpSpLocks/>
                </p:cNvGrpSpPr>
                <p:nvPr/>
              </p:nvGrpSpPr>
              <p:grpSpPr bwMode="auto">
                <a:xfrm>
                  <a:off x="1079" y="3712"/>
                  <a:ext cx="44" cy="23"/>
                  <a:chOff x="1079" y="3712"/>
                  <a:chExt cx="44" cy="23"/>
                </a:xfrm>
              </p:grpSpPr>
              <p:sp>
                <p:nvSpPr>
                  <p:cNvPr id="841" name="Freeform 469"/>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2" name="Freeform 470"/>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3" name="Freeform 471"/>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1" name="Group 472"/>
                <p:cNvGrpSpPr>
                  <a:grpSpLocks/>
                </p:cNvGrpSpPr>
                <p:nvPr/>
              </p:nvGrpSpPr>
              <p:grpSpPr bwMode="auto">
                <a:xfrm>
                  <a:off x="1093" y="3725"/>
                  <a:ext cx="45" cy="23"/>
                  <a:chOff x="1093" y="3725"/>
                  <a:chExt cx="45" cy="23"/>
                </a:xfrm>
              </p:grpSpPr>
              <p:sp>
                <p:nvSpPr>
                  <p:cNvPr id="838" name="Freeform 473"/>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9" name="Freeform 474"/>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0" name="Freeform 475"/>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2" name="Group 476"/>
                <p:cNvGrpSpPr>
                  <a:grpSpLocks/>
                </p:cNvGrpSpPr>
                <p:nvPr/>
              </p:nvGrpSpPr>
              <p:grpSpPr bwMode="auto">
                <a:xfrm>
                  <a:off x="1108" y="3739"/>
                  <a:ext cx="44" cy="23"/>
                  <a:chOff x="1108" y="3739"/>
                  <a:chExt cx="44" cy="23"/>
                </a:xfrm>
              </p:grpSpPr>
              <p:sp>
                <p:nvSpPr>
                  <p:cNvPr id="835" name="Freeform 477"/>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6" name="Freeform 478"/>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7" name="Freeform 479"/>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3" name="Group 480"/>
                <p:cNvGrpSpPr>
                  <a:grpSpLocks/>
                </p:cNvGrpSpPr>
                <p:nvPr/>
              </p:nvGrpSpPr>
              <p:grpSpPr bwMode="auto">
                <a:xfrm>
                  <a:off x="1121" y="3753"/>
                  <a:ext cx="45" cy="23"/>
                  <a:chOff x="1121" y="3753"/>
                  <a:chExt cx="45" cy="23"/>
                </a:xfrm>
              </p:grpSpPr>
              <p:sp>
                <p:nvSpPr>
                  <p:cNvPr id="832" name="Freeform 481"/>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3" name="Freeform 482"/>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4" name="Freeform 483"/>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4" name="Group 484"/>
                <p:cNvGrpSpPr>
                  <a:grpSpLocks/>
                </p:cNvGrpSpPr>
                <p:nvPr/>
              </p:nvGrpSpPr>
              <p:grpSpPr bwMode="auto">
                <a:xfrm>
                  <a:off x="1133" y="3767"/>
                  <a:ext cx="44" cy="23"/>
                  <a:chOff x="1133" y="3767"/>
                  <a:chExt cx="44" cy="23"/>
                </a:xfrm>
              </p:grpSpPr>
              <p:sp>
                <p:nvSpPr>
                  <p:cNvPr id="829" name="Freeform 485"/>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0" name="Freeform 486"/>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1" name="Freeform 487"/>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75" name="Freeform 488"/>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6" name="Freeform 489"/>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7" name="Freeform 490"/>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8" name="Freeform 491"/>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9" name="Freeform 492"/>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0" name="Freeform 493"/>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1" name="Freeform 494"/>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2" name="Freeform 495"/>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3" name="Freeform 496"/>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4" name="Freeform 497"/>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5" name="Freeform 498"/>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86" name="Group 499"/>
                <p:cNvGrpSpPr>
                  <a:grpSpLocks/>
                </p:cNvGrpSpPr>
                <p:nvPr/>
              </p:nvGrpSpPr>
              <p:grpSpPr bwMode="auto">
                <a:xfrm>
                  <a:off x="700" y="3535"/>
                  <a:ext cx="49" cy="24"/>
                  <a:chOff x="700" y="3535"/>
                  <a:chExt cx="49" cy="24"/>
                </a:xfrm>
              </p:grpSpPr>
              <p:sp>
                <p:nvSpPr>
                  <p:cNvPr id="826" name="Freeform 500"/>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7" name="Freeform 501"/>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8" name="Freeform 502"/>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7" name="Group 503"/>
                <p:cNvGrpSpPr>
                  <a:grpSpLocks/>
                </p:cNvGrpSpPr>
                <p:nvPr/>
              </p:nvGrpSpPr>
              <p:grpSpPr bwMode="auto">
                <a:xfrm>
                  <a:off x="714" y="3551"/>
                  <a:ext cx="49" cy="22"/>
                  <a:chOff x="714" y="3551"/>
                  <a:chExt cx="49" cy="22"/>
                </a:xfrm>
              </p:grpSpPr>
              <p:sp>
                <p:nvSpPr>
                  <p:cNvPr id="823" name="Freeform 504"/>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4" name="Freeform 505"/>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5" name="Freeform 506"/>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8" name="Group 507"/>
                <p:cNvGrpSpPr>
                  <a:grpSpLocks/>
                </p:cNvGrpSpPr>
                <p:nvPr/>
              </p:nvGrpSpPr>
              <p:grpSpPr bwMode="auto">
                <a:xfrm>
                  <a:off x="728" y="3564"/>
                  <a:ext cx="48" cy="23"/>
                  <a:chOff x="728" y="3564"/>
                  <a:chExt cx="48" cy="23"/>
                </a:xfrm>
              </p:grpSpPr>
              <p:sp>
                <p:nvSpPr>
                  <p:cNvPr id="820" name="Freeform 508"/>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1" name="Freeform 509"/>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2" name="Freeform 510"/>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9" name="Group 511"/>
                <p:cNvGrpSpPr>
                  <a:grpSpLocks/>
                </p:cNvGrpSpPr>
                <p:nvPr/>
              </p:nvGrpSpPr>
              <p:grpSpPr bwMode="auto">
                <a:xfrm>
                  <a:off x="742" y="3582"/>
                  <a:ext cx="49" cy="23"/>
                  <a:chOff x="742" y="3582"/>
                  <a:chExt cx="49" cy="23"/>
                </a:xfrm>
              </p:grpSpPr>
              <p:sp>
                <p:nvSpPr>
                  <p:cNvPr id="817" name="Freeform 512"/>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8" name="Freeform 513"/>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9" name="Freeform 514"/>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0" name="Group 515"/>
                <p:cNvGrpSpPr>
                  <a:grpSpLocks/>
                </p:cNvGrpSpPr>
                <p:nvPr/>
              </p:nvGrpSpPr>
              <p:grpSpPr bwMode="auto">
                <a:xfrm>
                  <a:off x="752" y="3597"/>
                  <a:ext cx="133" cy="106"/>
                  <a:chOff x="752" y="3597"/>
                  <a:chExt cx="133" cy="106"/>
                </a:xfrm>
              </p:grpSpPr>
              <p:sp>
                <p:nvSpPr>
                  <p:cNvPr id="814" name="Freeform 516"/>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5" name="Freeform 517"/>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6" name="Freeform 518"/>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1" name="Group 519"/>
                <p:cNvGrpSpPr>
                  <a:grpSpLocks/>
                </p:cNvGrpSpPr>
                <p:nvPr/>
              </p:nvGrpSpPr>
              <p:grpSpPr bwMode="auto">
                <a:xfrm>
                  <a:off x="844" y="3694"/>
                  <a:ext cx="48" cy="23"/>
                  <a:chOff x="844" y="3694"/>
                  <a:chExt cx="48" cy="23"/>
                </a:xfrm>
              </p:grpSpPr>
              <p:sp>
                <p:nvSpPr>
                  <p:cNvPr id="811" name="Freeform 520"/>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2" name="Freeform 521"/>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3" name="Freeform 522"/>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2" name="Group 523"/>
                <p:cNvGrpSpPr>
                  <a:grpSpLocks/>
                </p:cNvGrpSpPr>
                <p:nvPr/>
              </p:nvGrpSpPr>
              <p:grpSpPr bwMode="auto">
                <a:xfrm>
                  <a:off x="857" y="3710"/>
                  <a:ext cx="49" cy="22"/>
                  <a:chOff x="857" y="3710"/>
                  <a:chExt cx="49" cy="22"/>
                </a:xfrm>
              </p:grpSpPr>
              <p:sp>
                <p:nvSpPr>
                  <p:cNvPr id="808" name="Freeform 524"/>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9" name="Freeform 525"/>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0" name="Freeform 526"/>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3" name="Group 527"/>
                <p:cNvGrpSpPr>
                  <a:grpSpLocks/>
                </p:cNvGrpSpPr>
                <p:nvPr/>
              </p:nvGrpSpPr>
              <p:grpSpPr bwMode="auto">
                <a:xfrm>
                  <a:off x="1086" y="3766"/>
                  <a:ext cx="49" cy="23"/>
                  <a:chOff x="1086" y="3766"/>
                  <a:chExt cx="49" cy="23"/>
                </a:xfrm>
              </p:grpSpPr>
              <p:sp>
                <p:nvSpPr>
                  <p:cNvPr id="805" name="Freeform 528"/>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6" name="Freeform 529"/>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7" name="Freeform 530"/>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4" name="Group 531"/>
                <p:cNvGrpSpPr>
                  <a:grpSpLocks/>
                </p:cNvGrpSpPr>
                <p:nvPr/>
              </p:nvGrpSpPr>
              <p:grpSpPr bwMode="auto">
                <a:xfrm>
                  <a:off x="934" y="3740"/>
                  <a:ext cx="48" cy="23"/>
                  <a:chOff x="934" y="3740"/>
                  <a:chExt cx="48" cy="23"/>
                </a:xfrm>
              </p:grpSpPr>
              <p:sp>
                <p:nvSpPr>
                  <p:cNvPr id="802" name="Freeform 532"/>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3" name="Freeform 533"/>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4" name="Freeform 534"/>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5" name="Group 535"/>
                <p:cNvGrpSpPr>
                  <a:grpSpLocks/>
                </p:cNvGrpSpPr>
                <p:nvPr/>
              </p:nvGrpSpPr>
              <p:grpSpPr bwMode="auto">
                <a:xfrm>
                  <a:off x="943" y="3754"/>
                  <a:ext cx="49" cy="23"/>
                  <a:chOff x="943" y="3754"/>
                  <a:chExt cx="49" cy="23"/>
                </a:xfrm>
              </p:grpSpPr>
              <p:sp>
                <p:nvSpPr>
                  <p:cNvPr id="799" name="Freeform 536"/>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0" name="Freeform 537"/>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1" name="Freeform 538"/>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96" name="Freeform 539"/>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7" name="Freeform 540"/>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8" name="Freeform 541"/>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693" name="Group 542"/>
              <p:cNvGrpSpPr>
                <a:grpSpLocks/>
              </p:cNvGrpSpPr>
              <p:nvPr/>
            </p:nvGrpSpPr>
            <p:grpSpPr bwMode="auto">
              <a:xfrm>
                <a:off x="920" y="3821"/>
                <a:ext cx="413" cy="50"/>
                <a:chOff x="920" y="3821"/>
                <a:chExt cx="413" cy="50"/>
              </a:xfrm>
            </p:grpSpPr>
            <p:sp>
              <p:nvSpPr>
                <p:cNvPr id="714" name="Freeform 543"/>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715" name="Freeform 544"/>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6" name="Rectangle 545"/>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717" name="Rectangle 546"/>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694" name="Group 547"/>
              <p:cNvGrpSpPr>
                <a:grpSpLocks/>
              </p:cNvGrpSpPr>
              <p:nvPr/>
            </p:nvGrpSpPr>
            <p:grpSpPr bwMode="auto">
              <a:xfrm>
                <a:off x="1227" y="3477"/>
                <a:ext cx="508" cy="321"/>
                <a:chOff x="1227" y="3477"/>
                <a:chExt cx="508" cy="321"/>
              </a:xfrm>
            </p:grpSpPr>
            <p:sp>
              <p:nvSpPr>
                <p:cNvPr id="695" name="Freeform 548"/>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696" name="Freeform 549"/>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7" name="Freeform 550"/>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698" name="Line 551"/>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699" name="Freeform 552"/>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0" name="Freeform 553"/>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1" name="Freeform 554"/>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2" name="Freeform 555"/>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3" name="Freeform 556"/>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4" name="Freeform 557"/>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5" name="Freeform 558"/>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6" name="Freeform 559"/>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7" name="Freeform 560"/>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8" name="Freeform 561"/>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9" name="Oval 562"/>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0" name="Oval 563"/>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1" name="Freeform 564"/>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2" name="Oval 565"/>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3" name="Oval 566"/>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604" name="Group 567"/>
            <p:cNvGrpSpPr>
              <a:grpSpLocks/>
            </p:cNvGrpSpPr>
            <p:nvPr/>
          </p:nvGrpSpPr>
          <p:grpSpPr bwMode="auto">
            <a:xfrm>
              <a:off x="6997700" y="3008313"/>
              <a:ext cx="1128713" cy="781050"/>
              <a:chOff x="1680" y="240"/>
              <a:chExt cx="2529" cy="1270"/>
            </a:xfrm>
          </p:grpSpPr>
          <p:sp>
            <p:nvSpPr>
              <p:cNvPr id="671" name="Oval 568"/>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2" name="Oval 569"/>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3" name="Oval 570"/>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4" name="Oval 571"/>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5" name="Oval 572"/>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6" name="Oval 573"/>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7" name="Oval 574"/>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8" name="Oval 575"/>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9" name="Oval 576"/>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605" name="Text Box 577"/>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606" name="Line 578"/>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7" name="Line 579"/>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8" name="Line 580"/>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9" name="Line 581"/>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610" name="Group 585"/>
            <p:cNvGrpSpPr>
              <a:grpSpLocks/>
            </p:cNvGrpSpPr>
            <p:nvPr/>
          </p:nvGrpSpPr>
          <p:grpSpPr bwMode="auto">
            <a:xfrm>
              <a:off x="250825" y="4179888"/>
              <a:ext cx="895350" cy="1816100"/>
              <a:chOff x="292" y="2832"/>
              <a:chExt cx="620" cy="1200"/>
            </a:xfrm>
          </p:grpSpPr>
          <p:sp>
            <p:nvSpPr>
              <p:cNvPr id="666" name="AutoShape 586"/>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7" name="Freeform 587"/>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8" name="Freeform 588"/>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9" name="Freeform 589"/>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0" name="Freeform 590"/>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1" name="Rectangle 591"/>
            <p:cNvSpPr>
              <a:spLocks noChangeArrowheads="1"/>
            </p:cNvSpPr>
            <p:nvPr/>
          </p:nvSpPr>
          <p:spPr bwMode="auto">
            <a:xfrm>
              <a:off x="269875"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2" name="Text Box 592"/>
            <p:cNvSpPr txBox="1">
              <a:spLocks noChangeArrowheads="1"/>
            </p:cNvSpPr>
            <p:nvPr/>
          </p:nvSpPr>
          <p:spPr bwMode="auto">
            <a:xfrm>
              <a:off x="263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13" name="Text Box 593"/>
            <p:cNvSpPr txBox="1">
              <a:spLocks noChangeArrowheads="1"/>
            </p:cNvSpPr>
            <p:nvPr/>
          </p:nvSpPr>
          <p:spPr bwMode="auto">
            <a:xfrm>
              <a:off x="266700"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14" name="Text Box 594"/>
            <p:cNvSpPr txBox="1">
              <a:spLocks noChangeArrowheads="1"/>
            </p:cNvSpPr>
            <p:nvPr/>
          </p:nvSpPr>
          <p:spPr bwMode="auto">
            <a:xfrm>
              <a:off x="263525"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15" name="Text Box 595"/>
            <p:cNvSpPr txBox="1">
              <a:spLocks noChangeArrowheads="1"/>
            </p:cNvSpPr>
            <p:nvPr/>
          </p:nvSpPr>
          <p:spPr bwMode="auto">
            <a:xfrm>
              <a:off x="263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16" name="Text Box 596"/>
            <p:cNvSpPr txBox="1">
              <a:spLocks noChangeArrowheads="1"/>
            </p:cNvSpPr>
            <p:nvPr/>
          </p:nvSpPr>
          <p:spPr bwMode="auto">
            <a:xfrm>
              <a:off x="263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grpSp>
          <p:nvGrpSpPr>
            <p:cNvPr id="617" name="Group 597"/>
            <p:cNvGrpSpPr>
              <a:grpSpLocks/>
            </p:cNvGrpSpPr>
            <p:nvPr/>
          </p:nvGrpSpPr>
          <p:grpSpPr bwMode="auto">
            <a:xfrm>
              <a:off x="8083550" y="4179888"/>
              <a:ext cx="895350" cy="1816100"/>
              <a:chOff x="292" y="2832"/>
              <a:chExt cx="620" cy="1200"/>
            </a:xfrm>
          </p:grpSpPr>
          <p:sp>
            <p:nvSpPr>
              <p:cNvPr id="661" name="AutoShape 598"/>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2" name="Freeform 599"/>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3" name="Freeform 600"/>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4" name="Freeform 601"/>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5" name="Freeform 602"/>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8" name="Rectangle 603"/>
            <p:cNvSpPr>
              <a:spLocks noChangeArrowheads="1"/>
            </p:cNvSpPr>
            <p:nvPr/>
          </p:nvSpPr>
          <p:spPr bwMode="auto">
            <a:xfrm>
              <a:off x="8102600"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9" name="Text Box 604"/>
            <p:cNvSpPr txBox="1">
              <a:spLocks noChangeArrowheads="1"/>
            </p:cNvSpPr>
            <p:nvPr/>
          </p:nvSpPr>
          <p:spPr bwMode="auto">
            <a:xfrm>
              <a:off x="8096250"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0" name="Text Box 605"/>
            <p:cNvSpPr txBox="1">
              <a:spLocks noChangeArrowheads="1"/>
            </p:cNvSpPr>
            <p:nvPr/>
          </p:nvSpPr>
          <p:spPr bwMode="auto">
            <a:xfrm>
              <a:off x="8099425"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21" name="Text Box 606"/>
            <p:cNvSpPr txBox="1">
              <a:spLocks noChangeArrowheads="1"/>
            </p:cNvSpPr>
            <p:nvPr/>
          </p:nvSpPr>
          <p:spPr bwMode="auto">
            <a:xfrm>
              <a:off x="8096250"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22" name="Text Box 607"/>
            <p:cNvSpPr txBox="1">
              <a:spLocks noChangeArrowheads="1"/>
            </p:cNvSpPr>
            <p:nvPr/>
          </p:nvSpPr>
          <p:spPr bwMode="auto">
            <a:xfrm>
              <a:off x="8096250"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23" name="Text Box 608"/>
            <p:cNvSpPr txBox="1">
              <a:spLocks noChangeArrowheads="1"/>
            </p:cNvSpPr>
            <p:nvPr/>
          </p:nvSpPr>
          <p:spPr bwMode="auto">
            <a:xfrm>
              <a:off x="8096250"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24" name="AutoShape 609"/>
            <p:cNvSpPr>
              <a:spLocks noChangeArrowheads="1"/>
            </p:cNvSpPr>
            <p:nvPr/>
          </p:nvSpPr>
          <p:spPr bwMode="auto">
            <a:xfrm>
              <a:off x="2195513"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5" name="Freeform 610"/>
            <p:cNvSpPr>
              <a:spLocks/>
            </p:cNvSpPr>
            <p:nvPr/>
          </p:nvSpPr>
          <p:spPr bwMode="auto">
            <a:xfrm>
              <a:off x="2195513"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6" name="Rectangle 611"/>
            <p:cNvSpPr>
              <a:spLocks noChangeArrowheads="1"/>
            </p:cNvSpPr>
            <p:nvPr/>
          </p:nvSpPr>
          <p:spPr bwMode="auto">
            <a:xfrm>
              <a:off x="220027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7" name="Freeform 612"/>
            <p:cNvSpPr>
              <a:spLocks/>
            </p:cNvSpPr>
            <p:nvPr/>
          </p:nvSpPr>
          <p:spPr bwMode="auto">
            <a:xfrm>
              <a:off x="2195513"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8" name="Text Box 613"/>
            <p:cNvSpPr txBox="1">
              <a:spLocks noChangeArrowheads="1"/>
            </p:cNvSpPr>
            <p:nvPr/>
          </p:nvSpPr>
          <p:spPr bwMode="auto">
            <a:xfrm>
              <a:off x="2220913"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9" name="Text Box 614"/>
            <p:cNvSpPr txBox="1">
              <a:spLocks noChangeArrowheads="1"/>
            </p:cNvSpPr>
            <p:nvPr/>
          </p:nvSpPr>
          <p:spPr bwMode="auto">
            <a:xfrm>
              <a:off x="2220913"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0" name="Text Box 615"/>
            <p:cNvSpPr txBox="1">
              <a:spLocks noChangeArrowheads="1"/>
            </p:cNvSpPr>
            <p:nvPr/>
          </p:nvSpPr>
          <p:spPr bwMode="auto">
            <a:xfrm>
              <a:off x="2220913"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1" name="AutoShape 616"/>
            <p:cNvSpPr>
              <a:spLocks noChangeArrowheads="1"/>
            </p:cNvSpPr>
            <p:nvPr/>
          </p:nvSpPr>
          <p:spPr bwMode="auto">
            <a:xfrm>
              <a:off x="4302125"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2" name="Freeform 617"/>
            <p:cNvSpPr>
              <a:spLocks/>
            </p:cNvSpPr>
            <p:nvPr/>
          </p:nvSpPr>
          <p:spPr bwMode="auto">
            <a:xfrm>
              <a:off x="4302125"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3" name="Rectangle 618"/>
            <p:cNvSpPr>
              <a:spLocks noChangeArrowheads="1"/>
            </p:cNvSpPr>
            <p:nvPr/>
          </p:nvSpPr>
          <p:spPr bwMode="auto">
            <a:xfrm>
              <a:off x="4321175" y="5322888"/>
              <a:ext cx="781050"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4" name="Freeform 619"/>
            <p:cNvSpPr>
              <a:spLocks/>
            </p:cNvSpPr>
            <p:nvPr/>
          </p:nvSpPr>
          <p:spPr bwMode="auto">
            <a:xfrm>
              <a:off x="4302125"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5" name="Text Box 620"/>
            <p:cNvSpPr txBox="1">
              <a:spLocks noChangeArrowheads="1"/>
            </p:cNvSpPr>
            <p:nvPr/>
          </p:nvSpPr>
          <p:spPr bwMode="auto">
            <a:xfrm>
              <a:off x="4327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36" name="Text Box 621"/>
            <p:cNvSpPr txBox="1">
              <a:spLocks noChangeArrowheads="1"/>
            </p:cNvSpPr>
            <p:nvPr/>
          </p:nvSpPr>
          <p:spPr bwMode="auto">
            <a:xfrm>
              <a:off x="4327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7" name="Text Box 622"/>
            <p:cNvSpPr txBox="1">
              <a:spLocks noChangeArrowheads="1"/>
            </p:cNvSpPr>
            <p:nvPr/>
          </p:nvSpPr>
          <p:spPr bwMode="auto">
            <a:xfrm>
              <a:off x="4327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8" name="AutoShape 623"/>
            <p:cNvSpPr>
              <a:spLocks noChangeArrowheads="1"/>
            </p:cNvSpPr>
            <p:nvPr/>
          </p:nvSpPr>
          <p:spPr bwMode="auto">
            <a:xfrm>
              <a:off x="6192838"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9" name="Freeform 624"/>
            <p:cNvSpPr>
              <a:spLocks/>
            </p:cNvSpPr>
            <p:nvPr/>
          </p:nvSpPr>
          <p:spPr bwMode="auto">
            <a:xfrm>
              <a:off x="6192838"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0" name="Rectangle 625"/>
            <p:cNvSpPr>
              <a:spLocks noChangeArrowheads="1"/>
            </p:cNvSpPr>
            <p:nvPr/>
          </p:nvSpPr>
          <p:spPr bwMode="auto">
            <a:xfrm>
              <a:off x="620712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1" name="Freeform 626"/>
            <p:cNvSpPr>
              <a:spLocks/>
            </p:cNvSpPr>
            <p:nvPr/>
          </p:nvSpPr>
          <p:spPr bwMode="auto">
            <a:xfrm>
              <a:off x="6192838"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2" name="Text Box 627"/>
            <p:cNvSpPr txBox="1">
              <a:spLocks noChangeArrowheads="1"/>
            </p:cNvSpPr>
            <p:nvPr/>
          </p:nvSpPr>
          <p:spPr bwMode="auto">
            <a:xfrm>
              <a:off x="6218238"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43" name="Text Box 628"/>
            <p:cNvSpPr txBox="1">
              <a:spLocks noChangeArrowheads="1"/>
            </p:cNvSpPr>
            <p:nvPr/>
          </p:nvSpPr>
          <p:spPr bwMode="auto">
            <a:xfrm>
              <a:off x="6218238"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44" name="Text Box 629"/>
            <p:cNvSpPr txBox="1">
              <a:spLocks noChangeArrowheads="1"/>
            </p:cNvSpPr>
            <p:nvPr/>
          </p:nvSpPr>
          <p:spPr bwMode="auto">
            <a:xfrm>
              <a:off x="6218238"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45" name="Line 630"/>
            <p:cNvSpPr>
              <a:spLocks noChangeShapeType="1"/>
            </p:cNvSpPr>
            <p:nvPr/>
          </p:nvSpPr>
          <p:spPr bwMode="auto">
            <a:xfrm>
              <a:off x="12446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6" name="Line 631"/>
            <p:cNvSpPr>
              <a:spLocks noChangeShapeType="1"/>
            </p:cNvSpPr>
            <p:nvPr/>
          </p:nvSpPr>
          <p:spPr bwMode="auto">
            <a:xfrm>
              <a:off x="318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7" name="Line 632"/>
            <p:cNvSpPr>
              <a:spLocks noChangeShapeType="1"/>
            </p:cNvSpPr>
            <p:nvPr/>
          </p:nvSpPr>
          <p:spPr bwMode="auto">
            <a:xfrm>
              <a:off x="5092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8" name="Line 633"/>
            <p:cNvSpPr>
              <a:spLocks noChangeShapeType="1"/>
            </p:cNvSpPr>
            <p:nvPr/>
          </p:nvSpPr>
          <p:spPr bwMode="auto">
            <a:xfrm>
              <a:off x="699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9" name="Freeform 634"/>
            <p:cNvSpPr>
              <a:spLocks/>
            </p:cNvSpPr>
            <p:nvPr/>
          </p:nvSpPr>
          <p:spPr bwMode="auto">
            <a:xfrm>
              <a:off x="9017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0" name="Freeform 635"/>
            <p:cNvSpPr>
              <a:spLocks/>
            </p:cNvSpPr>
            <p:nvPr/>
          </p:nvSpPr>
          <p:spPr bwMode="auto">
            <a:xfrm>
              <a:off x="67691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1" name="Freeform 636"/>
            <p:cNvSpPr>
              <a:spLocks/>
            </p:cNvSpPr>
            <p:nvPr/>
          </p:nvSpPr>
          <p:spPr bwMode="auto">
            <a:xfrm>
              <a:off x="3009900" y="5983288"/>
              <a:ext cx="1460500" cy="2540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2" name="Freeform 637"/>
            <p:cNvSpPr>
              <a:spLocks/>
            </p:cNvSpPr>
            <p:nvPr/>
          </p:nvSpPr>
          <p:spPr bwMode="auto">
            <a:xfrm>
              <a:off x="4940300" y="5995988"/>
              <a:ext cx="14732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3" name="Text Box 639"/>
            <p:cNvSpPr txBox="1">
              <a:spLocks noChangeArrowheads="1"/>
            </p:cNvSpPr>
            <p:nvPr/>
          </p:nvSpPr>
          <p:spPr bwMode="auto">
            <a:xfrm>
              <a:off x="24304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654" name="Text Box 640"/>
            <p:cNvSpPr txBox="1">
              <a:spLocks noChangeArrowheads="1"/>
            </p:cNvSpPr>
            <p:nvPr/>
          </p:nvSpPr>
          <p:spPr bwMode="auto">
            <a:xfrm>
              <a:off x="4559300"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655" name="Text Box 641"/>
            <p:cNvSpPr txBox="1">
              <a:spLocks noChangeArrowheads="1"/>
            </p:cNvSpPr>
            <p:nvPr/>
          </p:nvSpPr>
          <p:spPr bwMode="auto">
            <a:xfrm>
              <a:off x="64563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656" name="Text Box 642"/>
            <p:cNvSpPr txBox="1">
              <a:spLocks noChangeArrowheads="1"/>
            </p:cNvSpPr>
            <p:nvPr/>
          </p:nvSpPr>
          <p:spPr bwMode="auto">
            <a:xfrm>
              <a:off x="517525"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657" name="Text Box 643"/>
            <p:cNvSpPr txBox="1">
              <a:spLocks noChangeArrowheads="1"/>
            </p:cNvSpPr>
            <p:nvPr/>
          </p:nvSpPr>
          <p:spPr bwMode="auto">
            <a:xfrm>
              <a:off x="8369300"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sp>
          <p:nvSpPr>
            <p:cNvPr id="658" name="Text Box 645"/>
            <p:cNvSpPr txBox="1">
              <a:spLocks noChangeArrowheads="1"/>
            </p:cNvSpPr>
            <p:nvPr/>
          </p:nvSpPr>
          <p:spPr bwMode="auto">
            <a:xfrm>
              <a:off x="2872442" y="4007113"/>
              <a:ext cx="3639002" cy="34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仅从数据链路层观察帧的流动</a:t>
              </a:r>
            </a:p>
          </p:txBody>
        </p:sp>
        <p:sp>
          <p:nvSpPr>
            <p:cNvPr id="659" name="Freeform 638"/>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60" name="Rectangle 644"/>
            <p:cNvSpPr>
              <a:spLocks noChangeArrowheads="1"/>
            </p:cNvSpPr>
            <p:nvPr/>
          </p:nvSpPr>
          <p:spPr bwMode="auto">
            <a:xfrm>
              <a:off x="250825" y="5329238"/>
              <a:ext cx="8640763" cy="323850"/>
            </a:xfrm>
            <a:prstGeom prst="rect">
              <a:avLst/>
            </a:prstGeom>
            <a:solidFill>
              <a:srgbClr val="C0C0C0">
                <a:alpha val="39999"/>
              </a:srgbClr>
            </a:solidFill>
            <a:ln w="9525">
              <a:solidFill>
                <a:srgbClr val="5F5F5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2961803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en-US" altLang="zh-CN" dirty="0" smtClean="0"/>
              <a:t>CSMA/CD</a:t>
            </a:r>
            <a:r>
              <a:rPr lang="zh-CN" altLang="en-US" dirty="0" smtClean="0"/>
              <a:t>的意思是：</a:t>
            </a:r>
            <a:r>
              <a:rPr lang="zh-CN" altLang="en-US" dirty="0" smtClean="0">
                <a:solidFill>
                  <a:srgbClr val="FF0000"/>
                </a:solidFill>
              </a:rPr>
              <a:t>载波监听多点接入</a:t>
            </a:r>
            <a:r>
              <a:rPr lang="en-US" altLang="zh-CN" dirty="0" smtClean="0">
                <a:solidFill>
                  <a:srgbClr val="FF0000"/>
                </a:solidFill>
              </a:rPr>
              <a:t>/</a:t>
            </a:r>
            <a:r>
              <a:rPr lang="zh-CN" altLang="en-US" dirty="0" smtClean="0">
                <a:solidFill>
                  <a:srgbClr val="FF0000"/>
                </a:solidFill>
              </a:rPr>
              <a:t>碰撞检测</a:t>
            </a:r>
            <a:r>
              <a:rPr lang="zh-CN" altLang="en-US" dirty="0" smtClean="0"/>
              <a:t>， </a:t>
            </a:r>
            <a:r>
              <a:rPr lang="en-US" altLang="zh-CN" dirty="0"/>
              <a:t>Carrier Sense Multiple Access with </a:t>
            </a:r>
            <a:r>
              <a:rPr lang="en-US" altLang="zh-CN" dirty="0" smtClean="0"/>
              <a:t>Collision Detection</a:t>
            </a:r>
            <a:r>
              <a:rPr lang="zh-CN" altLang="en-US" dirty="0" smtClean="0"/>
              <a:t>。</a:t>
            </a:r>
            <a:endParaRPr lang="en-US" altLang="zh-CN" dirty="0" smtClean="0"/>
          </a:p>
          <a:p>
            <a:r>
              <a:rPr lang="en-US" altLang="zh-CN" dirty="0" smtClean="0"/>
              <a:t>CSMA/CD</a:t>
            </a:r>
            <a:r>
              <a:rPr lang="zh-CN" altLang="en-US" dirty="0" smtClean="0"/>
              <a:t>在有的地方被翻译为：载波侦听多路复用</a:t>
            </a:r>
            <a:r>
              <a:rPr lang="en-US" altLang="zh-CN" dirty="0" smtClean="0"/>
              <a:t>/</a:t>
            </a:r>
            <a:r>
              <a:rPr lang="zh-CN" altLang="en-US" dirty="0" smtClean="0"/>
              <a:t>碰撞检测。这是翻译的差异，两个说法是等同的。</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407796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pic>
        <p:nvPicPr>
          <p:cNvPr id="4098" name="Picture 2" descr="C:\Users\RuanXiaolong\Desktop\CSMACD结构说明.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46956"/>
            <a:ext cx="5507766" cy="41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03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多点接入</a:t>
            </a:r>
            <a:r>
              <a:rPr lang="zh-CN" altLang="en-US" dirty="0" smtClean="0"/>
              <a:t>”就说明这是总线型网络，许多计算机以多点接入的方式连接在一条总线上。</a:t>
            </a:r>
            <a:endParaRPr lang="en-US" altLang="zh-CN" dirty="0" smtClean="0"/>
          </a:p>
          <a:p>
            <a:r>
              <a:rPr lang="zh-CN" altLang="en-US" dirty="0" smtClean="0"/>
              <a:t>“多点接入”说明的是网络的结构，而不是协议的内容，协议的实质是“载波监听”和“碰撞检测”。</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221091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载波监听</a:t>
            </a:r>
            <a:r>
              <a:rPr lang="zh-CN" altLang="en-US" dirty="0" smtClean="0"/>
              <a:t>”就是用电子技术检测总线上有没有其他计算机也在发送。</a:t>
            </a:r>
            <a:endParaRPr lang="en-US" altLang="zh-CN" dirty="0" smtClean="0"/>
          </a:p>
          <a:p>
            <a:r>
              <a:rPr lang="zh-CN" altLang="en-US" dirty="0"/>
              <a:t>“载波监听”就是检测信道。不管在发送前，还是在发送中，每个站都必须不停地检测信道。发送前检测信道是为了获得发送权</a:t>
            </a:r>
            <a:r>
              <a:rPr lang="zh-CN" altLang="en-US" dirty="0" smtClean="0"/>
              <a:t>。每</a:t>
            </a:r>
            <a:r>
              <a:rPr lang="zh-CN" altLang="en-US" dirty="0"/>
              <a:t>一个站在发送数据之前先要检测一下总线上是否有其他计算机在发送数据，如果有，则暂时不要发送数据，以免发生碰撞。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53</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28559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碰撞检测</a:t>
            </a:r>
            <a:r>
              <a:rPr lang="zh-CN" altLang="en-US" dirty="0" smtClean="0"/>
              <a:t>”就是“边发送边监听”，即适配器边发送数据边检测信道上的信号电压的变化情况，以判断自己在发送数据的同时其他站是否也在发送数据。</a:t>
            </a:r>
            <a:endParaRPr lang="en-US" altLang="zh-CN" dirty="0" smtClean="0"/>
          </a:p>
          <a:p>
            <a:r>
              <a:rPr lang="zh-CN" altLang="en-US" dirty="0" smtClean="0"/>
              <a:t>碰撞就是冲突，因此碰撞检测也被称为冲突检测。 </a:t>
            </a:r>
            <a:endParaRPr lang="zh-CN" altLang="en-US" dirty="0"/>
          </a:p>
          <a:p>
            <a:r>
              <a:rPr lang="zh-CN" altLang="en-US" dirty="0"/>
              <a:t>在发生碰撞时，总线上传输的信号产生了严重的失真，无法从中恢复出有用的信息来。</a:t>
            </a:r>
          </a:p>
          <a:p>
            <a:r>
              <a:rPr lang="zh-CN" altLang="en-US" dirty="0"/>
              <a:t>每一个正在发送数据的站，</a:t>
            </a:r>
            <a:r>
              <a:rPr lang="zh-CN" altLang="en-US" dirty="0">
                <a:solidFill>
                  <a:srgbClr val="FF0000"/>
                </a:solidFill>
              </a:rPr>
              <a:t>一旦发现总线上出现了碰撞，就要立即停止发送</a:t>
            </a:r>
            <a:r>
              <a:rPr lang="zh-CN" altLang="en-US" dirty="0"/>
              <a:t>，免得继续浪费网络资源，然后等待一段随机时间后再次发送。</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54</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08923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43" name="内容占位符 42"/>
          <p:cNvSpPr>
            <a:spLocks noGrp="1"/>
          </p:cNvSpPr>
          <p:nvPr>
            <p:ph idx="1"/>
          </p:nvPr>
        </p:nvSpPr>
        <p:spPr/>
        <p:txBody>
          <a:bodyPr/>
          <a:lstStyle/>
          <a:p>
            <a:r>
              <a:rPr lang="zh-CN" altLang="en-US" dirty="0" smtClean="0"/>
              <a:t>尽管使用了“碰撞检测”机制，但是在以太网上还是会发生碰撞的情况。</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55</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Line 2"/>
          <p:cNvSpPr>
            <a:spLocks noChangeShapeType="1"/>
          </p:cNvSpPr>
          <p:nvPr/>
        </p:nvSpPr>
        <p:spPr bwMode="auto">
          <a:xfrm>
            <a:off x="2080901" y="3132807"/>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 name="Line 3"/>
          <p:cNvSpPr>
            <a:spLocks noChangeShapeType="1"/>
          </p:cNvSpPr>
          <p:nvPr/>
        </p:nvSpPr>
        <p:spPr bwMode="auto">
          <a:xfrm>
            <a:off x="2074551" y="2843882"/>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9" name="Rectangle 4"/>
          <p:cNvSpPr>
            <a:spLocks noChangeArrowheads="1"/>
          </p:cNvSpPr>
          <p:nvPr/>
        </p:nvSpPr>
        <p:spPr bwMode="auto">
          <a:xfrm>
            <a:off x="3943039" y="2634332"/>
            <a:ext cx="727764" cy="3667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1 km</a:t>
            </a:r>
          </a:p>
        </p:txBody>
      </p:sp>
      <p:sp>
        <p:nvSpPr>
          <p:cNvPr id="10" name="Line 5"/>
          <p:cNvSpPr>
            <a:spLocks noChangeShapeType="1"/>
          </p:cNvSpPr>
          <p:nvPr/>
        </p:nvSpPr>
        <p:spPr bwMode="auto">
          <a:xfrm>
            <a:off x="2069789" y="3137569"/>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a:off x="2074551" y="3137569"/>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2" name="Rectangle 7"/>
          <p:cNvSpPr>
            <a:spLocks noChangeArrowheads="1"/>
          </p:cNvSpPr>
          <p:nvPr/>
        </p:nvSpPr>
        <p:spPr bwMode="auto">
          <a:xfrm>
            <a:off x="1720539" y="2635919"/>
            <a:ext cx="34464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a:t>
            </a:r>
          </a:p>
        </p:txBody>
      </p:sp>
      <p:sp>
        <p:nvSpPr>
          <p:cNvPr id="13" name="Rectangle 8"/>
          <p:cNvSpPr>
            <a:spLocks noChangeArrowheads="1"/>
          </p:cNvSpPr>
          <p:nvPr/>
        </p:nvSpPr>
        <p:spPr bwMode="auto">
          <a:xfrm>
            <a:off x="6703701" y="2635919"/>
            <a:ext cx="32701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a:t>
            </a:r>
          </a:p>
        </p:txBody>
      </p:sp>
      <p:sp>
        <p:nvSpPr>
          <p:cNvPr id="14" name="Line 9"/>
          <p:cNvSpPr>
            <a:spLocks noChangeShapeType="1"/>
          </p:cNvSpPr>
          <p:nvPr/>
        </p:nvSpPr>
        <p:spPr bwMode="auto">
          <a:xfrm flipH="1">
            <a:off x="1952314" y="3480469"/>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 name="Rectangle 10"/>
          <p:cNvSpPr>
            <a:spLocks noChangeArrowheads="1"/>
          </p:cNvSpPr>
          <p:nvPr/>
        </p:nvSpPr>
        <p:spPr bwMode="auto">
          <a:xfrm>
            <a:off x="1733239" y="3812257"/>
            <a:ext cx="26930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p>
        </p:txBody>
      </p:sp>
      <p:sp>
        <p:nvSpPr>
          <p:cNvPr id="16" name="Line 11"/>
          <p:cNvSpPr>
            <a:spLocks noChangeShapeType="1"/>
          </p:cNvSpPr>
          <p:nvPr/>
        </p:nvSpPr>
        <p:spPr bwMode="auto">
          <a:xfrm>
            <a:off x="6741801" y="3126457"/>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flipH="1">
            <a:off x="2069789" y="3840832"/>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 name="Group 13"/>
          <p:cNvGrpSpPr>
            <a:grpSpLocks/>
          </p:cNvGrpSpPr>
          <p:nvPr/>
        </p:nvGrpSpPr>
        <p:grpSpPr bwMode="auto">
          <a:xfrm>
            <a:off x="5513076" y="3132807"/>
            <a:ext cx="965200" cy="793750"/>
            <a:chOff x="3364" y="411"/>
            <a:chExt cx="608" cy="500"/>
          </a:xfrm>
        </p:grpSpPr>
        <p:sp>
          <p:nvSpPr>
            <p:cNvPr id="19" name="Line 14"/>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 name="AutoShape 15"/>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800">
                  <a:latin typeface="微软雅黑" panose="020B0503020204020204" pitchFamily="34" charset="-122"/>
                  <a:ea typeface="微软雅黑" panose="020B0503020204020204" pitchFamily="34" charset="-122"/>
                </a:rPr>
                <a:t>碰撞</a:t>
              </a:r>
            </a:p>
          </p:txBody>
        </p:sp>
      </p:grpSp>
      <p:grpSp>
        <p:nvGrpSpPr>
          <p:cNvPr id="21" name="Group 16"/>
          <p:cNvGrpSpPr>
            <a:grpSpLocks/>
          </p:cNvGrpSpPr>
          <p:nvPr/>
        </p:nvGrpSpPr>
        <p:grpSpPr bwMode="auto">
          <a:xfrm>
            <a:off x="423551" y="3677319"/>
            <a:ext cx="3960813" cy="1187450"/>
            <a:chOff x="158" y="754"/>
            <a:chExt cx="2495" cy="748"/>
          </a:xfrm>
        </p:grpSpPr>
        <p:sp>
          <p:nvSpPr>
            <p:cNvPr id="22" name="Text Box 17"/>
            <p:cNvSpPr txBox="1">
              <a:spLocks noChangeArrowheads="1"/>
            </p:cNvSpPr>
            <p:nvPr/>
          </p:nvSpPr>
          <p:spPr bwMode="auto">
            <a:xfrm>
              <a:off x="158" y="1269"/>
              <a:ext cx="7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2</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p>
          </p:txBody>
        </p:sp>
        <p:sp>
          <p:nvSpPr>
            <p:cNvPr id="23" name="Line 18"/>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4" name="Group 19"/>
            <p:cNvGrpSpPr>
              <a:grpSpLocks/>
            </p:cNvGrpSpPr>
            <p:nvPr/>
          </p:nvGrpSpPr>
          <p:grpSpPr bwMode="auto">
            <a:xfrm>
              <a:off x="1247" y="754"/>
              <a:ext cx="1406" cy="272"/>
              <a:chOff x="1247" y="754"/>
              <a:chExt cx="1406" cy="272"/>
            </a:xfrm>
          </p:grpSpPr>
          <p:sp>
            <p:nvSpPr>
              <p:cNvPr id="25" name="AutoShape 20"/>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26" name="Text Box 21"/>
              <p:cNvSpPr txBox="1">
                <a:spLocks noChangeArrowheads="1"/>
              </p:cNvSpPr>
              <p:nvPr/>
            </p:nvSpPr>
            <p:spPr bwMode="auto">
              <a:xfrm>
                <a:off x="1247" y="754"/>
                <a:ext cx="138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 </a:t>
                </a:r>
                <a:r>
                  <a:rPr kumimoji="1" lang="zh-CN" altLang="en-US" sz="1800">
                    <a:latin typeface="微软雅黑" panose="020B0503020204020204" pitchFamily="34" charset="-122"/>
                    <a:ea typeface="微软雅黑" panose="020B0503020204020204" pitchFamily="34" charset="-122"/>
                  </a:rPr>
                  <a:t>检测到发生碰撞</a:t>
                </a:r>
              </a:p>
            </p:txBody>
          </p:sp>
        </p:grpSp>
      </p:grpSp>
      <p:grpSp>
        <p:nvGrpSpPr>
          <p:cNvPr id="27" name="Group 22"/>
          <p:cNvGrpSpPr>
            <a:grpSpLocks/>
          </p:cNvGrpSpPr>
          <p:nvPr/>
        </p:nvGrpSpPr>
        <p:grpSpPr bwMode="auto">
          <a:xfrm>
            <a:off x="6787839" y="3013744"/>
            <a:ext cx="1844675" cy="942975"/>
            <a:chOff x="4167" y="336"/>
            <a:chExt cx="1162" cy="594"/>
          </a:xfrm>
        </p:grpSpPr>
        <p:grpSp>
          <p:nvGrpSpPr>
            <p:cNvPr id="28" name="Group 23"/>
            <p:cNvGrpSpPr>
              <a:grpSpLocks/>
            </p:cNvGrpSpPr>
            <p:nvPr/>
          </p:nvGrpSpPr>
          <p:grpSpPr bwMode="auto">
            <a:xfrm>
              <a:off x="4167" y="697"/>
              <a:ext cx="1027" cy="233"/>
              <a:chOff x="4167" y="697"/>
              <a:chExt cx="1027" cy="233"/>
            </a:xfrm>
          </p:grpSpPr>
          <p:sp>
            <p:nvSpPr>
              <p:cNvPr id="32" name="Line 24"/>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Text Box 25"/>
              <p:cNvSpPr txBox="1">
                <a:spLocks noChangeArrowheads="1"/>
              </p:cNvSpPr>
              <p:nvPr/>
            </p:nvSpPr>
            <p:spPr bwMode="auto">
              <a:xfrm>
                <a:off x="4411" y="697"/>
                <a:ext cx="7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r>
                  <a:rPr kumimoji="1" lang="en-US" altLang="zh-CN" sz="1800" baseline="30000">
                    <a:latin typeface="微软雅黑" panose="020B0503020204020204" pitchFamily="34" charset="-122"/>
                    <a:ea typeface="微软雅黑" panose="020B0503020204020204" pitchFamily="34" charset="-122"/>
                  </a:rPr>
                  <a:t> </a:t>
                </a:r>
              </a:p>
            </p:txBody>
          </p:sp>
        </p:grpSp>
        <p:grpSp>
          <p:nvGrpSpPr>
            <p:cNvPr id="29" name="Group 26"/>
            <p:cNvGrpSpPr>
              <a:grpSpLocks/>
            </p:cNvGrpSpPr>
            <p:nvPr/>
          </p:nvGrpSpPr>
          <p:grpSpPr bwMode="auto">
            <a:xfrm>
              <a:off x="4286" y="336"/>
              <a:ext cx="1043" cy="256"/>
              <a:chOff x="4286" y="336"/>
              <a:chExt cx="1043" cy="256"/>
            </a:xfrm>
          </p:grpSpPr>
          <p:sp>
            <p:nvSpPr>
              <p:cNvPr id="30" name="AutoShape 27"/>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254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1" name="Text Box 28"/>
              <p:cNvSpPr txBox="1">
                <a:spLocks noChangeArrowheads="1"/>
              </p:cNvSpPr>
              <p:nvPr/>
            </p:nvSpPr>
            <p:spPr bwMode="auto">
              <a:xfrm>
                <a:off x="4286" y="336"/>
                <a:ext cx="91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  B </a:t>
                </a:r>
                <a:r>
                  <a:rPr kumimoji="1" lang="zh-CN" altLang="en-US" sz="1800">
                    <a:latin typeface="微软雅黑" panose="020B0503020204020204" pitchFamily="34" charset="-122"/>
                    <a:ea typeface="微软雅黑" panose="020B0503020204020204" pitchFamily="34" charset="-122"/>
                  </a:rPr>
                  <a:t>发送数据</a:t>
                </a:r>
              </a:p>
            </p:txBody>
          </p:sp>
        </p:grpSp>
      </p:grpSp>
      <p:grpSp>
        <p:nvGrpSpPr>
          <p:cNvPr id="34" name="Group 29"/>
          <p:cNvGrpSpPr>
            <a:grpSpLocks/>
          </p:cNvGrpSpPr>
          <p:nvPr/>
        </p:nvGrpSpPr>
        <p:grpSpPr bwMode="auto">
          <a:xfrm>
            <a:off x="4239902" y="3853532"/>
            <a:ext cx="3752851" cy="1006475"/>
            <a:chOff x="2562" y="865"/>
            <a:chExt cx="2364" cy="634"/>
          </a:xfrm>
        </p:grpSpPr>
        <p:grpSp>
          <p:nvGrpSpPr>
            <p:cNvPr id="35" name="Group 30"/>
            <p:cNvGrpSpPr>
              <a:grpSpLocks/>
            </p:cNvGrpSpPr>
            <p:nvPr/>
          </p:nvGrpSpPr>
          <p:grpSpPr bwMode="auto">
            <a:xfrm>
              <a:off x="2562" y="1240"/>
              <a:ext cx="1546" cy="259"/>
              <a:chOff x="2562" y="1240"/>
              <a:chExt cx="1546" cy="259"/>
            </a:xfrm>
          </p:grpSpPr>
          <p:sp>
            <p:nvSpPr>
              <p:cNvPr id="38" name="AutoShape 31"/>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9" name="Text Box 32"/>
              <p:cNvSpPr txBox="1">
                <a:spLocks noChangeArrowheads="1"/>
              </p:cNvSpPr>
              <p:nvPr/>
            </p:nvSpPr>
            <p:spPr bwMode="auto">
              <a:xfrm>
                <a:off x="2562" y="1240"/>
                <a:ext cx="15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 </a:t>
                </a:r>
                <a:r>
                  <a:rPr kumimoji="1" lang="zh-CN" altLang="en-US" sz="1800">
                    <a:latin typeface="微软雅黑" panose="020B0503020204020204" pitchFamily="34" charset="-122"/>
                    <a:ea typeface="微软雅黑" panose="020B0503020204020204" pitchFamily="34" charset="-122"/>
                  </a:rPr>
                  <a:t>检测到发生碰撞</a:t>
                </a:r>
              </a:p>
            </p:txBody>
          </p:sp>
        </p:grpSp>
        <p:sp>
          <p:nvSpPr>
            <p:cNvPr id="36" name="Line 33"/>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Text Box 34"/>
            <p:cNvSpPr txBox="1">
              <a:spLocks noChangeArrowheads="1"/>
            </p:cNvSpPr>
            <p:nvPr/>
          </p:nvSpPr>
          <p:spPr bwMode="auto">
            <a:xfrm>
              <a:off x="4410" y="865"/>
              <a:ext cx="5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p>
          </p:txBody>
        </p:sp>
      </p:grpSp>
      <p:sp>
        <p:nvSpPr>
          <p:cNvPr id="40" name="Text Box 35"/>
          <p:cNvSpPr txBox="1">
            <a:spLocks noChangeArrowheads="1"/>
          </p:cNvSpPr>
          <p:nvPr/>
        </p:nvSpPr>
        <p:spPr bwMode="auto">
          <a:xfrm>
            <a:off x="952189" y="2928019"/>
            <a:ext cx="715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0</a:t>
            </a:r>
            <a:endParaRPr kumimoji="1" lang="en-US" altLang="zh-CN" sz="1800" baseline="30000">
              <a:latin typeface="微软雅黑" panose="020B0503020204020204" pitchFamily="34" charset="-122"/>
              <a:ea typeface="微软雅黑" panose="020B0503020204020204" pitchFamily="34" charset="-122"/>
            </a:endParaRPr>
          </a:p>
        </p:txBody>
      </p:sp>
      <p:sp>
        <p:nvSpPr>
          <p:cNvPr id="41" name="Line 36"/>
          <p:cNvSpPr>
            <a:spLocks noChangeShapeType="1"/>
          </p:cNvSpPr>
          <p:nvPr/>
        </p:nvSpPr>
        <p:spPr bwMode="auto">
          <a:xfrm>
            <a:off x="1622114" y="3132807"/>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2" name="Text Box 37"/>
          <p:cNvSpPr txBox="1">
            <a:spLocks noChangeArrowheads="1"/>
          </p:cNvSpPr>
          <p:nvPr/>
        </p:nvSpPr>
        <p:spPr bwMode="auto">
          <a:xfrm>
            <a:off x="7080893" y="4261519"/>
            <a:ext cx="1739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800">
                <a:latin typeface="微软雅黑" panose="020B0503020204020204" pitchFamily="34" charset="-122"/>
                <a:ea typeface="微软雅黑" panose="020B0503020204020204" pitchFamily="34" charset="-122"/>
              </a:rPr>
              <a:t>单程端到端</a:t>
            </a:r>
          </a:p>
          <a:p>
            <a:pPr algn="ctr" eaLnBrk="1" hangingPunct="1"/>
            <a:r>
              <a:rPr lang="zh-CN" altLang="en-US" sz="1800">
                <a:latin typeface="微软雅黑" panose="020B0503020204020204" pitchFamily="34" charset="-122"/>
                <a:ea typeface="微软雅黑" panose="020B0503020204020204" pitchFamily="34" charset="-122"/>
              </a:rPr>
              <a:t>传播时延记为</a:t>
            </a:r>
            <a:r>
              <a:rPr lang="zh-CN" altLang="en-US" sz="1800" i="1">
                <a:latin typeface="微软雅黑" panose="020B0503020204020204" pitchFamily="34" charset="-122"/>
                <a:ea typeface="微软雅黑" panose="020B0503020204020204" pitchFamily="34" charset="-122"/>
                <a:sym typeface="Symbol" pitchFamily="18" charset="2"/>
              </a:rPr>
              <a:t></a:t>
            </a:r>
            <a:r>
              <a:rPr lang="zh-CN" altLang="en-US" sz="1800">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9538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par>
                                <p:cTn id="8" presetID="22" presetClass="entr" presetSubtype="2"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0"/>
                                        <p:tgtEl>
                                          <p:spTgt spid="17"/>
                                        </p:tgtEl>
                                      </p:cBhvr>
                                    </p:animEffect>
                                  </p:childTnLst>
                                </p:cTn>
                              </p:par>
                              <p:par>
                                <p:cTn id="11" presetID="1" presetClass="entr" presetSubtype="0" fill="hold" nodeType="withEffect">
                                  <p:stCondLst>
                                    <p:cond delay="400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45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500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90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56</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6" name="组合 5"/>
          <p:cNvGrpSpPr/>
          <p:nvPr/>
        </p:nvGrpSpPr>
        <p:grpSpPr>
          <a:xfrm>
            <a:off x="1557247" y="1273324"/>
            <a:ext cx="6039089" cy="4189532"/>
            <a:chOff x="-178563" y="153988"/>
            <a:chExt cx="9363872" cy="6496053"/>
          </a:xfrm>
        </p:grpSpPr>
        <p:sp>
          <p:nvSpPr>
            <p:cNvPr id="119" name="Rectangle 2"/>
            <p:cNvSpPr>
              <a:spLocks noChangeArrowheads="1"/>
            </p:cNvSpPr>
            <p:nvPr/>
          </p:nvSpPr>
          <p:spPr bwMode="auto">
            <a:xfrm>
              <a:off x="5302250" y="5429250"/>
              <a:ext cx="1144588" cy="142875"/>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0" name="Rectangle 3"/>
            <p:cNvSpPr>
              <a:spLocks noChangeArrowheads="1"/>
            </p:cNvSpPr>
            <p:nvPr/>
          </p:nvSpPr>
          <p:spPr bwMode="auto">
            <a:xfrm>
              <a:off x="2060575" y="5213350"/>
              <a:ext cx="4386263" cy="1428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1" name="Line 4"/>
            <p:cNvSpPr>
              <a:spLocks noChangeShapeType="1"/>
            </p:cNvSpPr>
            <p:nvPr/>
          </p:nvSpPr>
          <p:spPr bwMode="auto">
            <a:xfrm>
              <a:off x="1908175" y="652463"/>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2" name="Line 5"/>
            <p:cNvSpPr>
              <a:spLocks noChangeShapeType="1"/>
            </p:cNvSpPr>
            <p:nvPr/>
          </p:nvSpPr>
          <p:spPr bwMode="auto">
            <a:xfrm>
              <a:off x="1901825" y="363538"/>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3" name="Rectangle 6"/>
            <p:cNvSpPr>
              <a:spLocks noChangeArrowheads="1"/>
            </p:cNvSpPr>
            <p:nvPr/>
          </p:nvSpPr>
          <p:spPr bwMode="auto">
            <a:xfrm>
              <a:off x="3770314" y="153988"/>
              <a:ext cx="870307" cy="43721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km</a:t>
              </a:r>
            </a:p>
          </p:txBody>
        </p:sp>
        <p:sp>
          <p:nvSpPr>
            <p:cNvPr id="124" name="Line 7"/>
            <p:cNvSpPr>
              <a:spLocks noChangeShapeType="1"/>
            </p:cNvSpPr>
            <p:nvPr/>
          </p:nvSpPr>
          <p:spPr bwMode="auto">
            <a:xfrm>
              <a:off x="1897063" y="657225"/>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5" name="Line 8"/>
            <p:cNvSpPr>
              <a:spLocks noChangeShapeType="1"/>
            </p:cNvSpPr>
            <p:nvPr/>
          </p:nvSpPr>
          <p:spPr bwMode="auto">
            <a:xfrm>
              <a:off x="1901825" y="657225"/>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6" name="Rectangle 9"/>
            <p:cNvSpPr>
              <a:spLocks noChangeArrowheads="1"/>
            </p:cNvSpPr>
            <p:nvPr/>
          </p:nvSpPr>
          <p:spPr bwMode="auto">
            <a:xfrm>
              <a:off x="1641475" y="307976"/>
              <a:ext cx="443191"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a:t>
              </a:r>
            </a:p>
          </p:txBody>
        </p:sp>
        <p:sp>
          <p:nvSpPr>
            <p:cNvPr id="127" name="Rectangle 10"/>
            <p:cNvSpPr>
              <a:spLocks noChangeArrowheads="1"/>
            </p:cNvSpPr>
            <p:nvPr/>
          </p:nvSpPr>
          <p:spPr bwMode="auto">
            <a:xfrm>
              <a:off x="6464300" y="307976"/>
              <a:ext cx="434006"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B</a:t>
              </a:r>
            </a:p>
          </p:txBody>
        </p:sp>
        <p:sp>
          <p:nvSpPr>
            <p:cNvPr id="128" name="Line 11"/>
            <p:cNvSpPr>
              <a:spLocks noChangeShapeType="1"/>
            </p:cNvSpPr>
            <p:nvPr/>
          </p:nvSpPr>
          <p:spPr bwMode="auto">
            <a:xfrm flipH="1">
              <a:off x="1779588" y="1000125"/>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9" name="Rectangle 12"/>
            <p:cNvSpPr>
              <a:spLocks noChangeArrowheads="1"/>
            </p:cNvSpPr>
            <p:nvPr/>
          </p:nvSpPr>
          <p:spPr bwMode="auto">
            <a:xfrm>
              <a:off x="1369700" y="1331913"/>
              <a:ext cx="358225"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p>
          </p:txBody>
        </p:sp>
        <p:sp>
          <p:nvSpPr>
            <p:cNvPr id="130" name="Line 13"/>
            <p:cNvSpPr>
              <a:spLocks noChangeShapeType="1"/>
            </p:cNvSpPr>
            <p:nvPr/>
          </p:nvSpPr>
          <p:spPr bwMode="auto">
            <a:xfrm>
              <a:off x="6569075" y="646113"/>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1" name="Line 14"/>
            <p:cNvSpPr>
              <a:spLocks noChangeShapeType="1"/>
            </p:cNvSpPr>
            <p:nvPr/>
          </p:nvSpPr>
          <p:spPr bwMode="auto">
            <a:xfrm flipH="1">
              <a:off x="1897063" y="1360488"/>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nvGrpSpPr>
            <p:cNvPr id="132" name="Group 15"/>
            <p:cNvGrpSpPr>
              <a:grpSpLocks/>
            </p:cNvGrpSpPr>
            <p:nvPr/>
          </p:nvGrpSpPr>
          <p:grpSpPr bwMode="auto">
            <a:xfrm>
              <a:off x="5340350" y="652463"/>
              <a:ext cx="965200" cy="793750"/>
              <a:chOff x="3364" y="411"/>
              <a:chExt cx="608" cy="500"/>
            </a:xfrm>
          </p:grpSpPr>
          <p:sp>
            <p:nvSpPr>
              <p:cNvPr id="133" name="Line 16"/>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4" name="AutoShape 17"/>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400">
                    <a:latin typeface="微软雅黑" panose="020B0503020204020204" pitchFamily="34" charset="-122"/>
                    <a:ea typeface="微软雅黑" panose="020B0503020204020204" pitchFamily="34" charset="-122"/>
                  </a:rPr>
                  <a:t>碰撞</a:t>
                </a:r>
              </a:p>
            </p:txBody>
          </p:sp>
        </p:grpSp>
        <p:sp>
          <p:nvSpPr>
            <p:cNvPr id="135" name="Text Box 18"/>
            <p:cNvSpPr txBox="1">
              <a:spLocks noChangeArrowheads="1"/>
            </p:cNvSpPr>
            <p:nvPr/>
          </p:nvSpPr>
          <p:spPr bwMode="auto">
            <a:xfrm>
              <a:off x="6877051" y="3275013"/>
              <a:ext cx="2308258" cy="96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检测到信道空闲</a:t>
              </a:r>
            </a:p>
            <a:p>
              <a:pPr>
                <a:lnSpc>
                  <a:spcPct val="90000"/>
                </a:lnSpc>
              </a:pPr>
              <a:r>
                <a:rPr kumimoji="1" lang="zh-CN" altLang="en-US" sz="1400" dirty="0">
                  <a:latin typeface="微软雅黑" panose="020B0503020204020204" pitchFamily="34" charset="-122"/>
                  <a:ea typeface="微软雅黑" panose="020B0503020204020204" pitchFamily="34" charset="-122"/>
                </a:rPr>
                <a:t>发送数据</a:t>
              </a:r>
            </a:p>
          </p:txBody>
        </p:sp>
        <p:sp>
          <p:nvSpPr>
            <p:cNvPr id="136" name="Text Box 19"/>
            <p:cNvSpPr txBox="1">
              <a:spLocks noChangeArrowheads="1"/>
            </p:cNvSpPr>
            <p:nvPr/>
          </p:nvSpPr>
          <p:spPr bwMode="auto">
            <a:xfrm>
              <a:off x="6877050" y="4246564"/>
              <a:ext cx="1646919" cy="6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a:latin typeface="微软雅黑" panose="020B0503020204020204" pitchFamily="34" charset="-122"/>
                  <a:ea typeface="微软雅黑" panose="020B0503020204020204" pitchFamily="34" charset="-122"/>
                </a:rPr>
                <a:t>t</a:t>
              </a:r>
              <a:r>
                <a:rPr kumimoji="1" lang="en-US" altLang="zh-CN" sz="1400">
                  <a:latin typeface="微软雅黑" panose="020B0503020204020204" pitchFamily="34" charset="-122"/>
                  <a:ea typeface="微软雅黑" panose="020B0503020204020204" pitchFamily="34" charset="-122"/>
                </a:rPr>
                <a:t> = </a:t>
              </a:r>
              <a:r>
                <a:rPr kumimoji="1" lang="en-US" altLang="zh-CN" sz="1400">
                  <a:latin typeface="微软雅黑" panose="020B0503020204020204" pitchFamily="34" charset="-122"/>
                  <a:ea typeface="微软雅黑" panose="020B0503020204020204" pitchFamily="34" charset="-122"/>
                  <a:sym typeface="Symbol" pitchFamily="18" charset="2"/>
                </a:rPr>
                <a:t></a:t>
              </a:r>
              <a:r>
                <a:rPr kumimoji="1" lang="en-US" altLang="zh-CN" sz="1400">
                  <a:latin typeface="微软雅黑" panose="020B0503020204020204" pitchFamily="34" charset="-122"/>
                  <a:ea typeface="微软雅黑" panose="020B0503020204020204" pitchFamily="34" charset="-122"/>
                </a:rPr>
                <a:t> </a:t>
              </a:r>
              <a:r>
                <a:rPr kumimoji="1" lang="en-US" altLang="zh-CN" sz="1400">
                  <a:latin typeface="微软雅黑" panose="020B0503020204020204" pitchFamily="34" charset="-122"/>
                  <a:ea typeface="微软雅黑" panose="020B0503020204020204" pitchFamily="34" charset="-122"/>
                  <a:sym typeface="Symbol" pitchFamily="18" charset="2"/>
                </a:rPr>
                <a:t>  / 2</a:t>
              </a:r>
              <a:endParaRPr kumimoji="1" lang="en-US" altLang="zh-CN" sz="1400" baseline="30000">
                <a:latin typeface="微软雅黑" panose="020B0503020204020204" pitchFamily="34" charset="-122"/>
                <a:ea typeface="微软雅黑" panose="020B0503020204020204" pitchFamily="34" charset="-122"/>
              </a:endParaRPr>
            </a:p>
            <a:p>
              <a:pPr>
                <a:lnSpc>
                  <a:spcPct val="90000"/>
                </a:lnSpc>
              </a:pPr>
              <a:r>
                <a:rPr kumimoji="1" lang="zh-CN" altLang="en-US" sz="1400">
                  <a:latin typeface="微软雅黑" panose="020B0503020204020204" pitchFamily="34" charset="-122"/>
                  <a:ea typeface="微软雅黑" panose="020B0503020204020204" pitchFamily="34" charset="-122"/>
                </a:rPr>
                <a:t>发生碰撞</a:t>
              </a:r>
            </a:p>
          </p:txBody>
        </p:sp>
        <p:grpSp>
          <p:nvGrpSpPr>
            <p:cNvPr id="137" name="Group 20"/>
            <p:cNvGrpSpPr>
              <a:grpSpLocks/>
            </p:cNvGrpSpPr>
            <p:nvPr/>
          </p:nvGrpSpPr>
          <p:grpSpPr bwMode="auto">
            <a:xfrm>
              <a:off x="-177800" y="1196975"/>
              <a:ext cx="4389439" cy="1258888"/>
              <a:chOff x="-112" y="754"/>
              <a:chExt cx="2765" cy="793"/>
            </a:xfrm>
          </p:grpSpPr>
          <p:sp>
            <p:nvSpPr>
              <p:cNvPr id="138" name="Text Box 21"/>
              <p:cNvSpPr txBox="1">
                <a:spLocks noChangeArrowheads="1"/>
              </p:cNvSpPr>
              <p:nvPr/>
            </p:nvSpPr>
            <p:spPr bwMode="auto">
              <a:xfrm>
                <a:off x="-112" y="1269"/>
                <a:ext cx="87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p>
            </p:txBody>
          </p:sp>
          <p:sp>
            <p:nvSpPr>
              <p:cNvPr id="139" name="Line 22"/>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40" name="Group 23"/>
              <p:cNvGrpSpPr>
                <a:grpSpLocks/>
              </p:cNvGrpSpPr>
              <p:nvPr/>
            </p:nvGrpSpPr>
            <p:grpSpPr bwMode="auto">
              <a:xfrm>
                <a:off x="1247" y="754"/>
                <a:ext cx="1406" cy="272"/>
                <a:chOff x="1247" y="754"/>
                <a:chExt cx="1406" cy="272"/>
              </a:xfrm>
            </p:grpSpPr>
            <p:sp>
              <p:nvSpPr>
                <p:cNvPr id="141" name="AutoShape 24"/>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2" name="Text Box 25"/>
                <p:cNvSpPr txBox="1">
                  <a:spLocks noChangeArrowheads="1"/>
                </p:cNvSpPr>
                <p:nvPr/>
              </p:nvSpPr>
              <p:spPr bwMode="auto">
                <a:xfrm>
                  <a:off x="1247" y="754"/>
                  <a:ext cx="1387"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A </a:t>
                  </a:r>
                  <a:r>
                    <a:rPr kumimoji="1" lang="zh-CN" altLang="en-US" sz="1200" dirty="0">
                      <a:latin typeface="微软雅黑" panose="020B0503020204020204" pitchFamily="34" charset="-122"/>
                      <a:ea typeface="微软雅黑" panose="020B0503020204020204" pitchFamily="34" charset="-122"/>
                    </a:rPr>
                    <a:t>检测到发生碰撞</a:t>
                  </a:r>
                </a:p>
              </p:txBody>
            </p:sp>
          </p:grpSp>
        </p:grpSp>
        <p:grpSp>
          <p:nvGrpSpPr>
            <p:cNvPr id="143" name="Group 26"/>
            <p:cNvGrpSpPr>
              <a:grpSpLocks/>
            </p:cNvGrpSpPr>
            <p:nvPr/>
          </p:nvGrpSpPr>
          <p:grpSpPr bwMode="auto">
            <a:xfrm>
              <a:off x="6615118" y="533400"/>
              <a:ext cx="2027239" cy="1014413"/>
              <a:chOff x="4167" y="336"/>
              <a:chExt cx="1277" cy="639"/>
            </a:xfrm>
          </p:grpSpPr>
          <p:grpSp>
            <p:nvGrpSpPr>
              <p:cNvPr id="144" name="Group 27"/>
              <p:cNvGrpSpPr>
                <a:grpSpLocks/>
              </p:cNvGrpSpPr>
              <p:nvPr/>
            </p:nvGrpSpPr>
            <p:grpSpPr bwMode="auto">
              <a:xfrm>
                <a:off x="4167" y="697"/>
                <a:ext cx="1277" cy="278"/>
                <a:chOff x="4167" y="697"/>
                <a:chExt cx="1277" cy="278"/>
              </a:xfrm>
            </p:grpSpPr>
            <p:sp>
              <p:nvSpPr>
                <p:cNvPr id="148" name="Line 28"/>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9" name="Text Box 29"/>
                <p:cNvSpPr txBox="1">
                  <a:spLocks noChangeArrowheads="1"/>
                </p:cNvSpPr>
                <p:nvPr/>
              </p:nvSpPr>
              <p:spPr bwMode="auto">
                <a:xfrm>
                  <a:off x="4540" y="697"/>
                  <a:ext cx="90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r>
                    <a:rPr kumimoji="1" lang="en-US" altLang="zh-CN" sz="1400" baseline="30000" dirty="0">
                      <a:latin typeface="微软雅黑" panose="020B0503020204020204" pitchFamily="34" charset="-122"/>
                      <a:ea typeface="微软雅黑" panose="020B0503020204020204" pitchFamily="34" charset="-122"/>
                    </a:rPr>
                    <a:t> </a:t>
                  </a:r>
                </a:p>
              </p:txBody>
            </p:sp>
          </p:grpSp>
          <p:grpSp>
            <p:nvGrpSpPr>
              <p:cNvPr id="145" name="Group 30"/>
              <p:cNvGrpSpPr>
                <a:grpSpLocks/>
              </p:cNvGrpSpPr>
              <p:nvPr/>
            </p:nvGrpSpPr>
            <p:grpSpPr bwMode="auto">
              <a:xfrm>
                <a:off x="4286" y="336"/>
                <a:ext cx="1058" cy="278"/>
                <a:chOff x="4286" y="336"/>
                <a:chExt cx="1058" cy="278"/>
              </a:xfrm>
            </p:grpSpPr>
            <p:sp>
              <p:nvSpPr>
                <p:cNvPr id="146" name="AutoShape 31"/>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7" name="Text Box 32"/>
                <p:cNvSpPr txBox="1">
                  <a:spLocks noChangeArrowheads="1"/>
                </p:cNvSpPr>
                <p:nvPr/>
              </p:nvSpPr>
              <p:spPr bwMode="auto">
                <a:xfrm>
                  <a:off x="4286" y="336"/>
                  <a:ext cx="105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  B </a:t>
                  </a:r>
                  <a:r>
                    <a:rPr kumimoji="1" lang="zh-CN" altLang="en-US" sz="1400">
                      <a:latin typeface="微软雅黑" panose="020B0503020204020204" pitchFamily="34" charset="-122"/>
                      <a:ea typeface="微软雅黑" panose="020B0503020204020204" pitchFamily="34" charset="-122"/>
                    </a:rPr>
                    <a:t>发送数据</a:t>
                  </a:r>
                </a:p>
              </p:txBody>
            </p:sp>
          </p:grpSp>
        </p:grpSp>
        <p:grpSp>
          <p:nvGrpSpPr>
            <p:cNvPr id="150" name="Group 33"/>
            <p:cNvGrpSpPr>
              <a:grpSpLocks/>
            </p:cNvGrpSpPr>
            <p:nvPr/>
          </p:nvGrpSpPr>
          <p:grpSpPr bwMode="auto">
            <a:xfrm>
              <a:off x="4067176" y="1373189"/>
              <a:ext cx="4127502" cy="1036638"/>
              <a:chOff x="2562" y="865"/>
              <a:chExt cx="2600" cy="653"/>
            </a:xfrm>
          </p:grpSpPr>
          <p:grpSp>
            <p:nvGrpSpPr>
              <p:cNvPr id="151" name="Group 34"/>
              <p:cNvGrpSpPr>
                <a:grpSpLocks/>
              </p:cNvGrpSpPr>
              <p:nvPr/>
            </p:nvGrpSpPr>
            <p:grpSpPr bwMode="auto">
              <a:xfrm>
                <a:off x="2562" y="1240"/>
                <a:ext cx="1546" cy="278"/>
                <a:chOff x="2562" y="1240"/>
                <a:chExt cx="1546" cy="278"/>
              </a:xfrm>
            </p:grpSpPr>
            <p:sp>
              <p:nvSpPr>
                <p:cNvPr id="154" name="AutoShape 35"/>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55" name="Text Box 36"/>
                <p:cNvSpPr txBox="1">
                  <a:spLocks noChangeArrowheads="1"/>
                </p:cNvSpPr>
                <p:nvPr/>
              </p:nvSpPr>
              <p:spPr bwMode="auto">
                <a:xfrm>
                  <a:off x="2562" y="1240"/>
                  <a:ext cx="154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B </a:t>
                  </a:r>
                  <a:r>
                    <a:rPr kumimoji="1" lang="zh-CN" altLang="en-US" sz="1200" dirty="0">
                      <a:latin typeface="微软雅黑" panose="020B0503020204020204" pitchFamily="34" charset="-122"/>
                      <a:ea typeface="微软雅黑" panose="020B0503020204020204" pitchFamily="34" charset="-122"/>
                    </a:rPr>
                    <a:t>检测到发生碰撞</a:t>
                  </a:r>
                </a:p>
              </p:txBody>
            </p:sp>
          </p:grpSp>
          <p:sp>
            <p:nvSpPr>
              <p:cNvPr id="152" name="Line 37"/>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3" name="Text Box 38"/>
              <p:cNvSpPr txBox="1">
                <a:spLocks noChangeArrowheads="1"/>
              </p:cNvSpPr>
              <p:nvPr/>
            </p:nvSpPr>
            <p:spPr bwMode="auto">
              <a:xfrm>
                <a:off x="4553" y="865"/>
                <a:ext cx="60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p>
            </p:txBody>
          </p:sp>
        </p:grpSp>
        <p:sp>
          <p:nvSpPr>
            <p:cNvPr id="156" name="Rectangle 39"/>
            <p:cNvSpPr>
              <a:spLocks noChangeArrowheads="1"/>
            </p:cNvSpPr>
            <p:nvPr/>
          </p:nvSpPr>
          <p:spPr bwMode="auto">
            <a:xfrm>
              <a:off x="16922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57" name="Rectangle 40"/>
            <p:cNvSpPr>
              <a:spLocks noChangeArrowheads="1"/>
            </p:cNvSpPr>
            <p:nvPr/>
          </p:nvSpPr>
          <p:spPr bwMode="auto">
            <a:xfrm>
              <a:off x="64039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grpSp>
          <p:nvGrpSpPr>
            <p:cNvPr id="158" name="Group 41"/>
            <p:cNvGrpSpPr>
              <a:grpSpLocks/>
            </p:cNvGrpSpPr>
            <p:nvPr/>
          </p:nvGrpSpPr>
          <p:grpSpPr bwMode="auto">
            <a:xfrm>
              <a:off x="2092325" y="4437063"/>
              <a:ext cx="4100513" cy="142875"/>
              <a:chOff x="1318" y="2795"/>
              <a:chExt cx="2583" cy="90"/>
            </a:xfrm>
          </p:grpSpPr>
          <p:sp>
            <p:nvSpPr>
              <p:cNvPr id="159" name="Rectangle 42"/>
              <p:cNvSpPr>
                <a:spLocks noChangeArrowheads="1"/>
              </p:cNvSpPr>
              <p:nvPr/>
            </p:nvSpPr>
            <p:spPr bwMode="auto">
              <a:xfrm>
                <a:off x="1318" y="2795"/>
                <a:ext cx="2462"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0" name="Line 43"/>
              <p:cNvSpPr>
                <a:spLocks noChangeShapeType="1"/>
              </p:cNvSpPr>
              <p:nvPr/>
            </p:nvSpPr>
            <p:spPr bwMode="auto">
              <a:xfrm>
                <a:off x="3780" y="2841"/>
                <a:ext cx="121"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grpSp>
          <p:nvGrpSpPr>
            <p:cNvPr id="161" name="Group 44"/>
            <p:cNvGrpSpPr>
              <a:grpSpLocks/>
            </p:cNvGrpSpPr>
            <p:nvPr/>
          </p:nvGrpSpPr>
          <p:grpSpPr bwMode="auto">
            <a:xfrm>
              <a:off x="5810250" y="4651375"/>
              <a:ext cx="636588" cy="146050"/>
              <a:chOff x="3660" y="2930"/>
              <a:chExt cx="401" cy="92"/>
            </a:xfrm>
          </p:grpSpPr>
          <p:sp>
            <p:nvSpPr>
              <p:cNvPr id="162" name="Rectangle 45"/>
              <p:cNvSpPr>
                <a:spLocks noChangeArrowheads="1"/>
              </p:cNvSpPr>
              <p:nvPr/>
            </p:nvSpPr>
            <p:spPr bwMode="auto">
              <a:xfrm>
                <a:off x="3780" y="2930"/>
                <a:ext cx="281"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3" name="Line 46"/>
              <p:cNvSpPr>
                <a:spLocks noChangeShapeType="1"/>
              </p:cNvSpPr>
              <p:nvPr/>
            </p:nvSpPr>
            <p:spPr bwMode="auto">
              <a:xfrm flipH="1">
                <a:off x="3660" y="297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64" name="Line 47"/>
            <p:cNvSpPr>
              <a:spLocks noChangeShapeType="1"/>
            </p:cNvSpPr>
            <p:nvPr/>
          </p:nvSpPr>
          <p:spPr bwMode="auto">
            <a:xfrm>
              <a:off x="6345238" y="5284788"/>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65" name="Group 48"/>
            <p:cNvGrpSpPr>
              <a:grpSpLocks/>
            </p:cNvGrpSpPr>
            <p:nvPr/>
          </p:nvGrpSpPr>
          <p:grpSpPr bwMode="auto">
            <a:xfrm>
              <a:off x="1692275" y="5903913"/>
              <a:ext cx="5111750" cy="503237"/>
              <a:chOff x="1066" y="3719"/>
              <a:chExt cx="3220" cy="317"/>
            </a:xfrm>
          </p:grpSpPr>
          <p:sp>
            <p:nvSpPr>
              <p:cNvPr id="166" name="Rectangle 49"/>
              <p:cNvSpPr>
                <a:spLocks noChangeArrowheads="1"/>
              </p:cNvSpPr>
              <p:nvPr/>
            </p:nvSpPr>
            <p:spPr bwMode="auto">
              <a:xfrm>
                <a:off x="1285" y="3900"/>
                <a:ext cx="720"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7" name="Rectangle 50"/>
              <p:cNvSpPr>
                <a:spLocks noChangeArrowheads="1"/>
              </p:cNvSpPr>
              <p:nvPr/>
            </p:nvSpPr>
            <p:spPr bwMode="auto">
              <a:xfrm>
                <a:off x="1298" y="3765"/>
                <a:ext cx="2763"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8" name="Rectangle 51"/>
              <p:cNvSpPr>
                <a:spLocks noChangeArrowheads="1"/>
              </p:cNvSpPr>
              <p:nvPr/>
            </p:nvSpPr>
            <p:spPr bwMode="auto">
              <a:xfrm>
                <a:off x="1066"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69" name="Rectangle 52"/>
              <p:cNvSpPr>
                <a:spLocks noChangeArrowheads="1"/>
              </p:cNvSpPr>
              <p:nvPr/>
            </p:nvSpPr>
            <p:spPr bwMode="auto">
              <a:xfrm>
                <a:off x="4034"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0" name="Line 53"/>
              <p:cNvSpPr>
                <a:spLocks noChangeShapeType="1"/>
              </p:cNvSpPr>
              <p:nvPr/>
            </p:nvSpPr>
            <p:spPr bwMode="auto">
              <a:xfrm flipH="1">
                <a:off x="1214" y="394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71" name="Rectangle 54"/>
            <p:cNvSpPr>
              <a:spLocks noChangeArrowheads="1"/>
            </p:cNvSpPr>
            <p:nvPr/>
          </p:nvSpPr>
          <p:spPr bwMode="auto">
            <a:xfrm>
              <a:off x="6319838" y="3817938"/>
              <a:ext cx="127000" cy="146050"/>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2" name="Rectangle 55"/>
            <p:cNvSpPr>
              <a:spLocks noChangeArrowheads="1"/>
            </p:cNvSpPr>
            <p:nvPr/>
          </p:nvSpPr>
          <p:spPr bwMode="auto">
            <a:xfrm>
              <a:off x="2092325" y="3602038"/>
              <a:ext cx="3400425" cy="144462"/>
            </a:xfrm>
            <a:prstGeom prst="rect">
              <a:avLst/>
            </a:prstGeom>
            <a:solidFill>
              <a:schemeClr val="accent1"/>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3" name="Rectangle 56"/>
            <p:cNvSpPr>
              <a:spLocks noChangeArrowheads="1"/>
            </p:cNvSpPr>
            <p:nvPr/>
          </p:nvSpPr>
          <p:spPr bwMode="auto">
            <a:xfrm>
              <a:off x="16922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74" name="Rectangle 57"/>
            <p:cNvSpPr>
              <a:spLocks noChangeArrowheads="1"/>
            </p:cNvSpPr>
            <p:nvPr/>
          </p:nvSpPr>
          <p:spPr bwMode="auto">
            <a:xfrm>
              <a:off x="64039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5" name="Line 58"/>
            <p:cNvSpPr>
              <a:spLocks noChangeShapeType="1"/>
            </p:cNvSpPr>
            <p:nvPr/>
          </p:nvSpPr>
          <p:spPr bwMode="auto">
            <a:xfrm>
              <a:off x="5492750" y="3675063"/>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6" name="Line 59"/>
            <p:cNvSpPr>
              <a:spLocks noChangeShapeType="1"/>
            </p:cNvSpPr>
            <p:nvPr/>
          </p:nvSpPr>
          <p:spPr bwMode="auto">
            <a:xfrm flipH="1">
              <a:off x="6129338" y="3889375"/>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7" name="Text Box 60"/>
            <p:cNvSpPr txBox="1">
              <a:spLocks noChangeArrowheads="1"/>
            </p:cNvSpPr>
            <p:nvPr/>
          </p:nvSpPr>
          <p:spPr bwMode="auto">
            <a:xfrm>
              <a:off x="-178563" y="2660530"/>
              <a:ext cx="1444842" cy="12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a:p>
              <a:pPr algn="ctr">
                <a:lnSpc>
                  <a:spcPct val="95000"/>
                </a:lnSpc>
              </a:pPr>
              <a:r>
                <a:rPr kumimoji="1" lang="en-US" altLang="zh-CN" sz="1400" dirty="0">
                  <a:latin typeface="微软雅黑" panose="020B0503020204020204" pitchFamily="34" charset="-122"/>
                  <a:ea typeface="微软雅黑" panose="020B0503020204020204" pitchFamily="34" charset="-122"/>
                </a:rPr>
                <a:t>  A </a:t>
              </a:r>
              <a:r>
                <a:rPr kumimoji="1" lang="zh-CN" altLang="en-US" sz="1400" dirty="0">
                  <a:latin typeface="微软雅黑" panose="020B0503020204020204" pitchFamily="34" charset="-122"/>
                  <a:ea typeface="微软雅黑" panose="020B0503020204020204" pitchFamily="34" charset="-122"/>
                </a:rPr>
                <a:t>检测到</a:t>
              </a:r>
            </a:p>
            <a:p>
              <a:pPr algn="ctr">
                <a:lnSpc>
                  <a:spcPct val="95000"/>
                </a:lnSpc>
              </a:pPr>
              <a:r>
                <a:rPr kumimoji="1" lang="zh-CN" altLang="en-US" sz="1400" dirty="0">
                  <a:latin typeface="微软雅黑" panose="020B0503020204020204" pitchFamily="34" charset="-122"/>
                  <a:ea typeface="微软雅黑" panose="020B0503020204020204" pitchFamily="34" charset="-122"/>
                </a:rPr>
                <a:t>信道空闲</a:t>
              </a:r>
            </a:p>
            <a:p>
              <a:pPr algn="ctr">
                <a:lnSpc>
                  <a:spcPct val="95000"/>
                </a:lnSpc>
              </a:pPr>
              <a:r>
                <a:rPr kumimoji="1" lang="zh-CN" altLang="en-US" sz="1400" dirty="0">
                  <a:latin typeface="微软雅黑" panose="020B0503020204020204" pitchFamily="34" charset="-122"/>
                  <a:ea typeface="微软雅黑" panose="020B0503020204020204" pitchFamily="34" charset="-122"/>
                </a:rPr>
                <a:t>发送数据</a:t>
              </a:r>
            </a:p>
          </p:txBody>
        </p:sp>
        <p:grpSp>
          <p:nvGrpSpPr>
            <p:cNvPr id="178" name="Group 61"/>
            <p:cNvGrpSpPr>
              <a:grpSpLocks/>
            </p:cNvGrpSpPr>
            <p:nvPr/>
          </p:nvGrpSpPr>
          <p:grpSpPr bwMode="auto">
            <a:xfrm>
              <a:off x="1995488" y="2808288"/>
              <a:ext cx="446087" cy="142875"/>
              <a:chOff x="1176" y="1872"/>
              <a:chExt cx="336" cy="96"/>
            </a:xfrm>
          </p:grpSpPr>
          <p:sp>
            <p:nvSpPr>
              <p:cNvPr id="179" name="Rectangle 62"/>
              <p:cNvSpPr>
                <a:spLocks noChangeArrowheads="1"/>
              </p:cNvSpPr>
              <p:nvPr/>
            </p:nvSpPr>
            <p:spPr bwMode="auto">
              <a:xfrm>
                <a:off x="1176" y="1872"/>
                <a:ext cx="192" cy="9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80" name="Line 63"/>
              <p:cNvSpPr>
                <a:spLocks noChangeShapeType="1"/>
              </p:cNvSpPr>
              <p:nvPr/>
            </p:nvSpPr>
            <p:spPr bwMode="auto">
              <a:xfrm>
                <a:off x="1368" y="1926"/>
                <a:ext cx="144"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81" name="Rectangle 64"/>
            <p:cNvSpPr>
              <a:spLocks noChangeArrowheads="1"/>
            </p:cNvSpPr>
            <p:nvPr/>
          </p:nvSpPr>
          <p:spPr bwMode="auto">
            <a:xfrm>
              <a:off x="16922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82" name="Rectangle 65"/>
            <p:cNvSpPr>
              <a:spLocks noChangeArrowheads="1"/>
            </p:cNvSpPr>
            <p:nvPr/>
          </p:nvSpPr>
          <p:spPr bwMode="auto">
            <a:xfrm>
              <a:off x="64039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83" name="Text Box 66"/>
            <p:cNvSpPr txBox="1">
              <a:spLocks noChangeArrowheads="1"/>
            </p:cNvSpPr>
            <p:nvPr/>
          </p:nvSpPr>
          <p:spPr bwMode="auto">
            <a:xfrm>
              <a:off x="379696" y="447675"/>
              <a:ext cx="854689" cy="44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p:txBody>
        </p:sp>
        <p:sp>
          <p:nvSpPr>
            <p:cNvPr id="184" name="Line 67"/>
            <p:cNvSpPr>
              <a:spLocks noChangeShapeType="1"/>
            </p:cNvSpPr>
            <p:nvPr/>
          </p:nvSpPr>
          <p:spPr bwMode="auto">
            <a:xfrm>
              <a:off x="1449388" y="652463"/>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85" name="Group 68"/>
            <p:cNvGrpSpPr>
              <a:grpSpLocks/>
            </p:cNvGrpSpPr>
            <p:nvPr/>
          </p:nvGrpSpPr>
          <p:grpSpPr bwMode="auto">
            <a:xfrm>
              <a:off x="4500563" y="4921252"/>
              <a:ext cx="4684713" cy="965201"/>
              <a:chOff x="2835" y="3100"/>
              <a:chExt cx="2951" cy="608"/>
            </a:xfrm>
          </p:grpSpPr>
          <p:sp>
            <p:nvSpPr>
              <p:cNvPr id="186" name="Text Box 69"/>
              <p:cNvSpPr txBox="1">
                <a:spLocks noChangeArrowheads="1"/>
              </p:cNvSpPr>
              <p:nvPr/>
            </p:nvSpPr>
            <p:spPr bwMode="auto">
              <a:xfrm>
                <a:off x="4332" y="3100"/>
                <a:ext cx="1454"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检测到发生碰撞</a:t>
                </a:r>
              </a:p>
              <a:p>
                <a:pPr>
                  <a:lnSpc>
                    <a:spcPct val="90000"/>
                  </a:lnSpc>
                </a:pPr>
                <a:r>
                  <a:rPr kumimoji="1" lang="zh-CN" altLang="en-US" sz="1400" dirty="0">
                    <a:latin typeface="微软雅黑" panose="020B0503020204020204" pitchFamily="34" charset="-122"/>
                    <a:ea typeface="微软雅黑" panose="020B0503020204020204" pitchFamily="34" charset="-122"/>
                  </a:rPr>
                  <a:t>停止发送</a:t>
                </a:r>
              </a:p>
            </p:txBody>
          </p:sp>
          <p:sp>
            <p:nvSpPr>
              <p:cNvPr id="187" name="Text Box 70"/>
              <p:cNvSpPr txBox="1">
                <a:spLocks noChangeArrowheads="1"/>
              </p:cNvSpPr>
              <p:nvPr/>
            </p:nvSpPr>
            <p:spPr bwMode="auto">
              <a:xfrm>
                <a:off x="2835" y="3339"/>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grpSp>
          <p:nvGrpSpPr>
            <p:cNvPr id="188" name="Group 71"/>
            <p:cNvGrpSpPr>
              <a:grpSpLocks/>
            </p:cNvGrpSpPr>
            <p:nvPr/>
          </p:nvGrpSpPr>
          <p:grpSpPr bwMode="auto">
            <a:xfrm>
              <a:off x="-15875" y="5661028"/>
              <a:ext cx="3024189" cy="989013"/>
              <a:chOff x="-10" y="3566"/>
              <a:chExt cx="1905" cy="623"/>
            </a:xfrm>
          </p:grpSpPr>
          <p:sp>
            <p:nvSpPr>
              <p:cNvPr id="189" name="Text Box 72"/>
              <p:cNvSpPr txBox="1">
                <a:spLocks noChangeArrowheads="1"/>
              </p:cNvSpPr>
              <p:nvPr/>
            </p:nvSpPr>
            <p:spPr bwMode="auto">
              <a:xfrm>
                <a:off x="-10" y="3581"/>
                <a:ext cx="873"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检测到</a:t>
                </a:r>
              </a:p>
              <a:p>
                <a:pPr>
                  <a:lnSpc>
                    <a:spcPct val="90000"/>
                  </a:lnSpc>
                </a:pPr>
                <a:r>
                  <a:rPr kumimoji="1" lang="zh-CN" altLang="en-US" sz="1400" dirty="0">
                    <a:latin typeface="微软雅黑" panose="020B0503020204020204" pitchFamily="34" charset="-122"/>
                    <a:ea typeface="微软雅黑" panose="020B0503020204020204" pitchFamily="34" charset="-122"/>
                  </a:rPr>
                  <a:t>发生碰撞</a:t>
                </a:r>
              </a:p>
            </p:txBody>
          </p:sp>
          <p:sp>
            <p:nvSpPr>
              <p:cNvPr id="190" name="Text Box 73"/>
              <p:cNvSpPr txBox="1">
                <a:spLocks noChangeArrowheads="1"/>
              </p:cNvSpPr>
              <p:nvPr/>
            </p:nvSpPr>
            <p:spPr bwMode="auto">
              <a:xfrm>
                <a:off x="1294" y="3566"/>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sp>
          <p:nvSpPr>
            <p:cNvPr id="191" name="Rectangle 74"/>
            <p:cNvSpPr>
              <a:spLocks noChangeArrowheads="1"/>
            </p:cNvSpPr>
            <p:nvPr/>
          </p:nvSpPr>
          <p:spPr bwMode="auto">
            <a:xfrm>
              <a:off x="16922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92" name="Rectangle 75"/>
            <p:cNvSpPr>
              <a:spLocks noChangeArrowheads="1"/>
            </p:cNvSpPr>
            <p:nvPr/>
          </p:nvSpPr>
          <p:spPr bwMode="auto">
            <a:xfrm>
              <a:off x="64039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93" name="Text Box 76"/>
            <p:cNvSpPr txBox="1">
              <a:spLocks noChangeArrowheads="1"/>
            </p:cNvSpPr>
            <p:nvPr/>
          </p:nvSpPr>
          <p:spPr bwMode="auto">
            <a:xfrm>
              <a:off x="7078788" y="1781175"/>
              <a:ext cx="1991365" cy="74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单程端到端</a:t>
              </a:r>
            </a:p>
            <a:p>
              <a:pPr algn="ctr" eaLnBrk="1" hangingPunct="1"/>
              <a:r>
                <a:rPr lang="zh-CN" altLang="en-US" sz="1400" dirty="0">
                  <a:latin typeface="微软雅黑" panose="020B0503020204020204" pitchFamily="34" charset="-122"/>
                  <a:ea typeface="微软雅黑" panose="020B0503020204020204" pitchFamily="34" charset="-122"/>
                </a:rPr>
                <a:t>传播时延记为</a:t>
              </a:r>
              <a:r>
                <a:rPr lang="zh-CN" altLang="en-US" sz="1400" i="1" dirty="0">
                  <a:latin typeface="微软雅黑" panose="020B0503020204020204" pitchFamily="34" charset="-122"/>
                  <a:ea typeface="微软雅黑" panose="020B0503020204020204" pitchFamily="34" charset="-122"/>
                  <a:sym typeface="Symbol" pitchFamily="18" charset="2"/>
                </a:rPr>
                <a:t></a:t>
              </a:r>
              <a:r>
                <a:rPr lang="zh-CN" altLang="en-US" sz="1400" dirty="0">
                  <a:latin typeface="微软雅黑" panose="020B0503020204020204" pitchFamily="34" charset="-122"/>
                  <a:ea typeface="微软雅黑" panose="020B0503020204020204" pitchFamily="34" charset="-122"/>
                </a:rPr>
                <a:t> </a:t>
              </a:r>
            </a:p>
          </p:txBody>
        </p:sp>
      </p:grpSp>
    </p:spTree>
    <p:extLst>
      <p:ext uri="{BB962C8B-B14F-4D97-AF65-F5344CB8AC3E}">
        <p14:creationId xmlns:p14="http://schemas.microsoft.com/office/powerpoint/2010/main" val="941085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使用 </a:t>
            </a:r>
            <a:r>
              <a:rPr lang="en-US" altLang="zh-CN" dirty="0"/>
              <a:t>CSMA/CD </a:t>
            </a:r>
            <a:r>
              <a:rPr lang="zh-CN" altLang="en-US" dirty="0"/>
              <a:t>协议的以太网不能进行全双工通信而只能进行双向交替通信（半双工通信）。</a:t>
            </a:r>
          </a:p>
          <a:p>
            <a:r>
              <a:rPr lang="zh-CN" altLang="en-US" dirty="0"/>
              <a:t>每个站在发送数据之后的一小段时间内，存在着遭遇碰撞的可能性。 </a:t>
            </a:r>
          </a:p>
          <a:p>
            <a:r>
              <a:rPr lang="zh-CN" altLang="en-US" dirty="0"/>
              <a:t>这种发送的不确定性使整个以太网的平均通信量远小于以太网的最高数据率。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693997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最先发送数据帧的站，在发送数据帧后至多经过时间 </a:t>
            </a:r>
            <a:r>
              <a:rPr lang="en-US" altLang="zh-CN" dirty="0"/>
              <a:t>2 </a:t>
            </a:r>
            <a:r>
              <a:rPr lang="zh-CN" altLang="en-US" dirty="0"/>
              <a:t>（两倍的端到端往返时延）就可知道发送的数据帧是否遭受了碰撞。</a:t>
            </a:r>
          </a:p>
          <a:p>
            <a:r>
              <a:rPr lang="zh-CN" altLang="en-US" dirty="0"/>
              <a:t>以太网的端到端往返时延 </a:t>
            </a:r>
            <a:r>
              <a:rPr lang="en-US" altLang="zh-CN" dirty="0" smtClean="0"/>
              <a:t>2t</a:t>
            </a:r>
            <a:r>
              <a:rPr lang="zh-CN" altLang="en-US" dirty="0" smtClean="0"/>
              <a:t>称为</a:t>
            </a:r>
            <a:r>
              <a:rPr lang="zh-CN" altLang="en-US" dirty="0"/>
              <a:t>争用期，或碰撞窗口。</a:t>
            </a:r>
          </a:p>
          <a:p>
            <a:r>
              <a:rPr lang="zh-CN" altLang="en-US" dirty="0"/>
              <a:t>经过争用期这段时间还没有检测到碰撞，才能肯定这次发送不会发生碰撞。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504988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发生</a:t>
            </a:r>
            <a:r>
              <a:rPr lang="zh-CN" altLang="en-US" dirty="0"/>
              <a:t>碰撞的站在停止发送数据后，要推迟（退避）一个随机时间才能再发送数据</a:t>
            </a:r>
            <a:r>
              <a:rPr lang="zh-CN" altLang="en-US" dirty="0" smtClean="0"/>
              <a:t>。以太网使用</a:t>
            </a:r>
            <a:r>
              <a:rPr lang="zh-CN" altLang="en-US" dirty="0" smtClean="0">
                <a:solidFill>
                  <a:srgbClr val="FF0000"/>
                </a:solidFill>
              </a:rPr>
              <a:t>二进制指数类型退避算法</a:t>
            </a:r>
            <a:r>
              <a:rPr lang="zh-CN" altLang="en-US" dirty="0" smtClean="0"/>
              <a:t>来确定碰撞后重传的时机。</a:t>
            </a:r>
            <a:endParaRPr lang="zh-CN" altLang="en-US" dirty="0"/>
          </a:p>
          <a:p>
            <a:pPr lvl="1"/>
            <a:r>
              <a:rPr lang="zh-CN" altLang="en-US" dirty="0"/>
              <a:t>基本退避时间取为争用期 </a:t>
            </a:r>
            <a:r>
              <a:rPr lang="en-US" altLang="zh-CN" dirty="0" smtClean="0"/>
              <a:t>2t</a:t>
            </a:r>
            <a:r>
              <a:rPr lang="zh-CN" altLang="en-US" dirty="0" smtClean="0"/>
              <a:t>。</a:t>
            </a:r>
            <a:endParaRPr lang="zh-CN" altLang="en-US" dirty="0"/>
          </a:p>
          <a:p>
            <a:pPr lvl="1"/>
            <a:r>
              <a:rPr lang="zh-CN" altLang="en-US" dirty="0"/>
              <a:t>从整数集合</a:t>
            </a:r>
            <a:r>
              <a:rPr lang="en-US" altLang="zh-CN" dirty="0"/>
              <a:t>[0,1,…, (</a:t>
            </a:r>
            <a:r>
              <a:rPr lang="en-US" altLang="zh-CN" dirty="0" smtClean="0"/>
              <a:t>2</a:t>
            </a:r>
            <a:r>
              <a:rPr lang="en-US" altLang="zh-CN" baseline="30000" dirty="0" smtClean="0"/>
              <a:t>k</a:t>
            </a:r>
            <a:r>
              <a:rPr lang="en-US" altLang="zh-CN" dirty="0" smtClean="0"/>
              <a:t>-1</a:t>
            </a:r>
            <a:r>
              <a:rPr lang="en-US" altLang="zh-CN" dirty="0"/>
              <a:t>)]</a:t>
            </a:r>
            <a:r>
              <a:rPr lang="zh-CN" altLang="en-US" dirty="0"/>
              <a:t>中随机地取出一个数，记</a:t>
            </a:r>
            <a:r>
              <a:rPr lang="zh-CN" altLang="en-US" dirty="0" smtClean="0"/>
              <a:t>为</a:t>
            </a:r>
            <a:r>
              <a:rPr lang="en-US" altLang="zh-CN" dirty="0" smtClean="0"/>
              <a:t>r</a:t>
            </a:r>
            <a:r>
              <a:rPr lang="zh-CN" altLang="en-US" dirty="0"/>
              <a:t>。重传所需的时延</a:t>
            </a:r>
            <a:r>
              <a:rPr lang="zh-CN" altLang="en-US" dirty="0" smtClean="0"/>
              <a:t>就是</a:t>
            </a:r>
            <a:r>
              <a:rPr lang="en-US" altLang="zh-CN" dirty="0" smtClean="0"/>
              <a:t>r</a:t>
            </a:r>
            <a:r>
              <a:rPr lang="zh-CN" altLang="en-US" dirty="0" smtClean="0"/>
              <a:t>倍</a:t>
            </a:r>
            <a:r>
              <a:rPr lang="zh-CN" altLang="en-US" dirty="0"/>
              <a:t>的基本退避时间。</a:t>
            </a:r>
          </a:p>
          <a:p>
            <a:pPr lvl="1"/>
            <a:r>
              <a:rPr lang="zh-CN" altLang="en-US" dirty="0"/>
              <a:t>参数 </a:t>
            </a:r>
            <a:r>
              <a:rPr lang="en-US" altLang="zh-CN" dirty="0"/>
              <a:t>k </a:t>
            </a:r>
            <a:r>
              <a:rPr lang="zh-CN" altLang="en-US" dirty="0"/>
              <a:t>按下面的公式计算</a:t>
            </a:r>
            <a:r>
              <a:rPr lang="zh-CN" altLang="en-US" dirty="0" smtClean="0"/>
              <a:t>：</a:t>
            </a:r>
            <a:r>
              <a:rPr lang="en-US" altLang="zh-CN" dirty="0" smtClean="0">
                <a:solidFill>
                  <a:srgbClr val="FF0000"/>
                </a:solidFill>
              </a:rPr>
              <a:t>k </a:t>
            </a:r>
            <a:r>
              <a:rPr lang="en-US" altLang="zh-CN" dirty="0">
                <a:solidFill>
                  <a:srgbClr val="FF0000"/>
                </a:solidFill>
              </a:rPr>
              <a:t>= Min[</a:t>
            </a:r>
            <a:r>
              <a:rPr lang="zh-CN" altLang="en-US" dirty="0">
                <a:solidFill>
                  <a:srgbClr val="FF0000"/>
                </a:solidFill>
              </a:rPr>
              <a:t>重传次数</a:t>
            </a:r>
            <a:r>
              <a:rPr lang="en-US" altLang="zh-CN" dirty="0">
                <a:solidFill>
                  <a:srgbClr val="FF0000"/>
                </a:solidFill>
              </a:rPr>
              <a:t>, 10]</a:t>
            </a:r>
          </a:p>
          <a:p>
            <a:pPr lvl="1"/>
            <a:r>
              <a:rPr lang="zh-CN" altLang="en-US" dirty="0" smtClean="0"/>
              <a:t>当</a:t>
            </a:r>
            <a:r>
              <a:rPr lang="en-US" altLang="zh-CN" dirty="0" smtClean="0"/>
              <a:t>k</a:t>
            </a:r>
            <a:r>
              <a:rPr lang="zh-CN" altLang="en-US" dirty="0" smtClean="0"/>
              <a:t>不大于</a:t>
            </a:r>
            <a:r>
              <a:rPr lang="en-US" altLang="zh-CN" dirty="0" smtClean="0"/>
              <a:t>10</a:t>
            </a:r>
            <a:r>
              <a:rPr lang="zh-CN" altLang="en-US" dirty="0" smtClean="0"/>
              <a:t>时</a:t>
            </a:r>
            <a:r>
              <a:rPr lang="zh-CN" altLang="en-US" dirty="0"/>
              <a:t>，</a:t>
            </a:r>
            <a:r>
              <a:rPr lang="zh-CN" altLang="en-US" dirty="0" smtClean="0"/>
              <a:t>参数</a:t>
            </a:r>
            <a:r>
              <a:rPr lang="en-US" altLang="zh-CN" dirty="0" smtClean="0"/>
              <a:t>k</a:t>
            </a:r>
            <a:r>
              <a:rPr lang="zh-CN" altLang="en-US" dirty="0" smtClean="0"/>
              <a:t>等于</a:t>
            </a:r>
            <a:r>
              <a:rPr lang="zh-CN" altLang="en-US" dirty="0"/>
              <a:t>重传</a:t>
            </a:r>
            <a:r>
              <a:rPr lang="zh-CN" altLang="en-US" dirty="0" smtClean="0"/>
              <a:t>次数；当</a:t>
            </a:r>
            <a:r>
              <a:rPr lang="en-US" altLang="zh-CN" dirty="0" smtClean="0"/>
              <a:t>k</a:t>
            </a:r>
            <a:r>
              <a:rPr lang="zh-CN" altLang="en-US" dirty="0" smtClean="0"/>
              <a:t>大于</a:t>
            </a:r>
            <a:r>
              <a:rPr lang="en-US" altLang="zh-CN" dirty="0" smtClean="0"/>
              <a:t>10</a:t>
            </a:r>
            <a:r>
              <a:rPr lang="zh-CN" altLang="en-US" dirty="0" smtClean="0"/>
              <a:t>时，参数</a:t>
            </a:r>
            <a:r>
              <a:rPr lang="en-US" altLang="zh-CN" dirty="0" smtClean="0"/>
              <a:t>k</a:t>
            </a:r>
            <a:r>
              <a:rPr lang="zh-CN" altLang="en-US" dirty="0" smtClean="0"/>
              <a:t>等于</a:t>
            </a:r>
            <a:r>
              <a:rPr lang="en-US" altLang="zh-CN" dirty="0" smtClean="0"/>
              <a:t>10</a:t>
            </a:r>
            <a:r>
              <a:rPr lang="zh-CN" altLang="en-US" dirty="0" smtClean="0"/>
              <a:t>。</a:t>
            </a:r>
            <a:endParaRPr lang="zh-CN" altLang="en-US" dirty="0"/>
          </a:p>
          <a:p>
            <a:pPr lvl="1"/>
            <a:r>
              <a:rPr lang="zh-CN" altLang="en-US" dirty="0"/>
              <a:t>当重</a:t>
            </a:r>
            <a:r>
              <a:rPr lang="zh-CN" altLang="en-US" dirty="0" smtClean="0"/>
              <a:t>传达</a:t>
            </a:r>
            <a:r>
              <a:rPr lang="en-US" altLang="zh-CN" dirty="0" smtClean="0"/>
              <a:t>16</a:t>
            </a:r>
            <a:r>
              <a:rPr lang="zh-CN" altLang="en-US" dirty="0" smtClean="0"/>
              <a:t>次</a:t>
            </a:r>
            <a:r>
              <a:rPr lang="zh-CN" altLang="en-US" dirty="0"/>
              <a:t>仍不能成功时即丢弃该帧，并向高层报告。 </a:t>
            </a: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13360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链路</a:t>
            </a:r>
            <a:r>
              <a:rPr lang="en-US" altLang="zh-CN" u="sng" dirty="0">
                <a:solidFill>
                  <a:srgbClr val="FF0000"/>
                </a:solidFill>
              </a:rPr>
              <a:t>(link)</a:t>
            </a:r>
            <a:r>
              <a:rPr lang="zh-CN" altLang="en-US" dirty="0"/>
              <a:t>是一条无源的点到点的物理线路段，中间没有任何其他的交换结点。</a:t>
            </a:r>
          </a:p>
          <a:p>
            <a:r>
              <a:rPr lang="zh-CN" altLang="en-US" dirty="0" smtClean="0"/>
              <a:t>一条链路只是一条通路的一个组成部分。</a:t>
            </a:r>
            <a:endParaRPr lang="en-US" altLang="zh-CN" dirty="0" smtClean="0"/>
          </a:p>
          <a:p>
            <a:r>
              <a:rPr lang="zh-CN" altLang="en-US" dirty="0" smtClean="0"/>
              <a:t>有些情况下，链路也被称为“物理链路”。</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51810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以太网取 </a:t>
            </a:r>
            <a:r>
              <a:rPr lang="en-US" altLang="zh-CN" dirty="0" smtClean="0"/>
              <a:t>51.2μs</a:t>
            </a:r>
            <a:r>
              <a:rPr lang="zh-CN" altLang="en-US" dirty="0" smtClean="0"/>
              <a:t>为</a:t>
            </a:r>
            <a:r>
              <a:rPr lang="zh-CN" altLang="en-US" dirty="0"/>
              <a:t>争用期的长度。</a:t>
            </a:r>
          </a:p>
          <a:p>
            <a:r>
              <a:rPr lang="zh-CN" altLang="en-US" dirty="0" smtClean="0"/>
              <a:t>对于</a:t>
            </a:r>
            <a:r>
              <a:rPr lang="en-US" altLang="zh-CN" dirty="0" smtClean="0"/>
              <a:t>10Mbps</a:t>
            </a:r>
            <a:r>
              <a:rPr lang="zh-CN" altLang="en-US" dirty="0" smtClean="0"/>
              <a:t>以太网</a:t>
            </a:r>
            <a:r>
              <a:rPr lang="zh-CN" altLang="en-US" dirty="0"/>
              <a:t>，在争用期内可发送</a:t>
            </a:r>
            <a:r>
              <a:rPr lang="en-US" altLang="zh-CN" dirty="0"/>
              <a:t>512 bit</a:t>
            </a:r>
            <a:r>
              <a:rPr lang="zh-CN" altLang="en-US" dirty="0"/>
              <a:t>，</a:t>
            </a:r>
            <a:r>
              <a:rPr lang="zh-CN" altLang="en-US" dirty="0" smtClean="0"/>
              <a:t>即</a:t>
            </a:r>
            <a:r>
              <a:rPr lang="en-US" altLang="zh-CN" dirty="0" smtClean="0"/>
              <a:t>64 </a:t>
            </a:r>
            <a:r>
              <a:rPr lang="zh-CN" altLang="en-US" dirty="0"/>
              <a:t>字节。</a:t>
            </a:r>
          </a:p>
          <a:p>
            <a:pPr lvl="1"/>
            <a:r>
              <a:rPr lang="zh-CN" altLang="en-US" dirty="0"/>
              <a:t>以太网在发送数据时，若前 </a:t>
            </a:r>
            <a:r>
              <a:rPr lang="en-US" altLang="zh-CN" dirty="0"/>
              <a:t>64 </a:t>
            </a:r>
            <a:r>
              <a:rPr lang="zh-CN" altLang="en-US" dirty="0"/>
              <a:t>字节没有发生冲突，则后续的数据就不会发生冲突</a:t>
            </a:r>
            <a:r>
              <a:rPr lang="zh-CN" altLang="en-US" dirty="0" smtClean="0"/>
              <a:t>。如果</a:t>
            </a:r>
            <a:r>
              <a:rPr lang="zh-CN" altLang="en-US" dirty="0"/>
              <a:t>发生冲突，就一定是在发送的前 </a:t>
            </a:r>
            <a:r>
              <a:rPr lang="en-US" altLang="zh-CN" dirty="0"/>
              <a:t>64 </a:t>
            </a:r>
            <a:r>
              <a:rPr lang="zh-CN" altLang="en-US" dirty="0"/>
              <a:t>字节之内</a:t>
            </a:r>
            <a:r>
              <a:rPr lang="zh-CN" altLang="en-US" dirty="0" smtClean="0"/>
              <a:t>。</a:t>
            </a:r>
            <a:endParaRPr lang="zh-CN" altLang="en-US" dirty="0"/>
          </a:p>
          <a:p>
            <a:pPr lvl="1"/>
            <a:r>
              <a:rPr lang="zh-CN" altLang="en-US" dirty="0" smtClean="0"/>
              <a:t>由于一检测到冲突就立即中止发送，这时已经发送出去的数据一定小于 </a:t>
            </a:r>
            <a:r>
              <a:rPr lang="en-US" altLang="zh-CN" dirty="0" smtClean="0"/>
              <a:t>64 </a:t>
            </a:r>
            <a:r>
              <a:rPr lang="zh-CN" altLang="en-US" dirty="0" smtClean="0"/>
              <a:t>字节。以太网规定了</a:t>
            </a:r>
            <a:r>
              <a:rPr lang="zh-CN" altLang="en-US" dirty="0" smtClean="0">
                <a:solidFill>
                  <a:srgbClr val="FF0000"/>
                </a:solidFill>
              </a:rPr>
              <a:t>最短有效帧长为 </a:t>
            </a:r>
            <a:r>
              <a:rPr lang="en-US" altLang="zh-CN" dirty="0" smtClean="0">
                <a:solidFill>
                  <a:srgbClr val="FF0000"/>
                </a:solidFill>
              </a:rPr>
              <a:t>64 </a:t>
            </a:r>
            <a:r>
              <a:rPr lang="zh-CN" altLang="en-US" dirty="0" smtClean="0">
                <a:solidFill>
                  <a:srgbClr val="FF0000"/>
                </a:solidFill>
              </a:rPr>
              <a:t>字节</a:t>
            </a:r>
            <a:r>
              <a:rPr lang="zh-CN" altLang="en-US" dirty="0" smtClean="0"/>
              <a:t>，凡长度小于 </a:t>
            </a:r>
            <a:r>
              <a:rPr lang="en-US" altLang="zh-CN" dirty="0" smtClean="0"/>
              <a:t>64 </a:t>
            </a:r>
            <a:r>
              <a:rPr lang="zh-CN" altLang="en-US" dirty="0" smtClean="0"/>
              <a:t>字节的帧都是由于冲突而异常中止的无效帧。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12992976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当发送数据的站一旦发现发生了碰撞</a:t>
            </a:r>
            <a:r>
              <a:rPr lang="zh-CN" altLang="en-US" dirty="0" smtClean="0"/>
              <a:t>时：</a:t>
            </a:r>
            <a:endParaRPr lang="en-US" altLang="zh-CN" dirty="0" smtClean="0"/>
          </a:p>
          <a:p>
            <a:pPr lvl="1"/>
            <a:r>
              <a:rPr lang="zh-CN" altLang="en-US" dirty="0" smtClean="0"/>
              <a:t>立即</a:t>
            </a:r>
            <a:r>
              <a:rPr lang="zh-CN" altLang="en-US" dirty="0"/>
              <a:t>停止发送数据；</a:t>
            </a:r>
          </a:p>
          <a:p>
            <a:pPr lvl="1"/>
            <a:r>
              <a:rPr lang="zh-CN" altLang="en-US" dirty="0" smtClean="0"/>
              <a:t>继续</a:t>
            </a:r>
            <a:r>
              <a:rPr lang="zh-CN" altLang="en-US" dirty="0"/>
              <a:t>发送若干比特的人为干扰信号</a:t>
            </a:r>
            <a:r>
              <a:rPr lang="en-US" altLang="zh-CN" dirty="0"/>
              <a:t>(jamming signal)</a:t>
            </a:r>
            <a:r>
              <a:rPr lang="zh-CN" altLang="en-US" dirty="0"/>
              <a:t>，以便让所有用户都知道现在已经发生了</a:t>
            </a:r>
            <a:r>
              <a:rPr lang="zh-CN" altLang="en-US" dirty="0" smtClean="0"/>
              <a:t>碰撞。</a:t>
            </a:r>
            <a:endParaRPr lang="en-US" altLang="zh-CN" dirty="0" smtClean="0"/>
          </a:p>
          <a:p>
            <a:r>
              <a:rPr lang="zh-CN" altLang="en-US" dirty="0"/>
              <a:t>这样的机制</a:t>
            </a:r>
            <a:r>
              <a:rPr lang="zh-CN" altLang="en-US" dirty="0" smtClean="0"/>
              <a:t>叫做“强化碰撞”。</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0154142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Rectangle 2"/>
          <p:cNvSpPr>
            <a:spLocks noChangeArrowheads="1"/>
          </p:cNvSpPr>
          <p:nvPr/>
        </p:nvSpPr>
        <p:spPr bwMode="auto">
          <a:xfrm>
            <a:off x="1185863" y="4611588"/>
            <a:ext cx="292100" cy="3000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 name="Rectangle 3"/>
          <p:cNvSpPr>
            <a:spLocks noChangeArrowheads="1"/>
          </p:cNvSpPr>
          <p:nvPr/>
        </p:nvSpPr>
        <p:spPr bwMode="auto">
          <a:xfrm>
            <a:off x="1219200" y="3767038"/>
            <a:ext cx="211138" cy="2841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9" name="Group 4"/>
          <p:cNvGrpSpPr>
            <a:grpSpLocks/>
          </p:cNvGrpSpPr>
          <p:nvPr/>
        </p:nvGrpSpPr>
        <p:grpSpPr bwMode="auto">
          <a:xfrm>
            <a:off x="1068388" y="1998563"/>
            <a:ext cx="6545262" cy="3309938"/>
            <a:chOff x="673" y="1619"/>
            <a:chExt cx="4123" cy="2085"/>
          </a:xfrm>
        </p:grpSpPr>
        <p:grpSp>
          <p:nvGrpSpPr>
            <p:cNvPr id="10" name="Group 5"/>
            <p:cNvGrpSpPr>
              <a:grpSpLocks/>
            </p:cNvGrpSpPr>
            <p:nvPr/>
          </p:nvGrpSpPr>
          <p:grpSpPr bwMode="auto">
            <a:xfrm>
              <a:off x="992" y="1619"/>
              <a:ext cx="3804" cy="1645"/>
              <a:chOff x="992" y="1619"/>
              <a:chExt cx="3804" cy="1645"/>
            </a:xfrm>
          </p:grpSpPr>
          <p:sp>
            <p:nvSpPr>
              <p:cNvPr id="24" name="AutoShape 6"/>
              <p:cNvSpPr>
                <a:spLocks noChangeArrowheads="1"/>
              </p:cNvSpPr>
              <p:nvPr/>
            </p:nvSpPr>
            <p:spPr bwMode="auto">
              <a:xfrm rot="5400000">
                <a:off x="2071" y="540"/>
                <a:ext cx="1645" cy="3804"/>
              </a:xfrm>
              <a:prstGeom prst="parallelogram">
                <a:avLst>
                  <a:gd name="adj" fmla="val 3796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5" name="AutoShape 7"/>
              <p:cNvSpPr>
                <a:spLocks noChangeArrowheads="1"/>
              </p:cNvSpPr>
              <p:nvPr/>
            </p:nvSpPr>
            <p:spPr bwMode="auto">
              <a:xfrm rot="601221">
                <a:off x="2228" y="2087"/>
                <a:ext cx="1066" cy="424"/>
              </a:xfrm>
              <a:prstGeom prst="rightArrow">
                <a:avLst>
                  <a:gd name="adj1" fmla="val 49370"/>
                  <a:gd name="adj2" fmla="val 80790"/>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数据帧</a:t>
                </a:r>
              </a:p>
            </p:txBody>
          </p:sp>
        </p:grpSp>
        <p:grpSp>
          <p:nvGrpSpPr>
            <p:cNvPr id="11" name="Group 8"/>
            <p:cNvGrpSpPr>
              <a:grpSpLocks/>
            </p:cNvGrpSpPr>
            <p:nvPr/>
          </p:nvGrpSpPr>
          <p:grpSpPr bwMode="auto">
            <a:xfrm>
              <a:off x="673" y="2614"/>
              <a:ext cx="4123" cy="1090"/>
              <a:chOff x="673" y="2606"/>
              <a:chExt cx="4123" cy="1090"/>
            </a:xfrm>
          </p:grpSpPr>
          <p:grpSp>
            <p:nvGrpSpPr>
              <p:cNvPr id="12" name="Group 9"/>
              <p:cNvGrpSpPr>
                <a:grpSpLocks/>
              </p:cNvGrpSpPr>
              <p:nvPr/>
            </p:nvGrpSpPr>
            <p:grpSpPr bwMode="auto">
              <a:xfrm>
                <a:off x="992" y="2627"/>
                <a:ext cx="3804" cy="1061"/>
                <a:chOff x="992" y="2627"/>
                <a:chExt cx="3804" cy="1061"/>
              </a:xfrm>
            </p:grpSpPr>
            <p:grpSp>
              <p:nvGrpSpPr>
                <p:cNvPr id="20" name="Group 10"/>
                <p:cNvGrpSpPr>
                  <a:grpSpLocks/>
                </p:cNvGrpSpPr>
                <p:nvPr/>
              </p:nvGrpSpPr>
              <p:grpSpPr bwMode="auto">
                <a:xfrm>
                  <a:off x="992" y="2627"/>
                  <a:ext cx="3804" cy="1061"/>
                  <a:chOff x="992" y="2627"/>
                  <a:chExt cx="3804" cy="1061"/>
                </a:xfrm>
              </p:grpSpPr>
              <p:sp>
                <p:nvSpPr>
                  <p:cNvPr id="22" name="AutoShape 11"/>
                  <p:cNvSpPr>
                    <a:spLocks noChangeArrowheads="1"/>
                  </p:cNvSpPr>
                  <p:nvPr/>
                </p:nvSpPr>
                <p:spPr bwMode="auto">
                  <a:xfrm rot="5400000">
                    <a:off x="2363" y="1256"/>
                    <a:ext cx="1061" cy="3804"/>
                  </a:xfrm>
                  <a:prstGeom prst="parallelogram">
                    <a:avLst>
                      <a:gd name="adj" fmla="val 59685"/>
                    </a:avLst>
                  </a:prstGeom>
                  <a:solidFill>
                    <a:srgbClr val="FF33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3" name="AutoShape 12"/>
                  <p:cNvSpPr>
                    <a:spLocks noChangeArrowheads="1"/>
                  </p:cNvSpPr>
                  <p:nvPr/>
                </p:nvSpPr>
                <p:spPr bwMode="auto">
                  <a:xfrm rot="601221">
                    <a:off x="2272" y="2973"/>
                    <a:ext cx="1737" cy="469"/>
                  </a:xfrm>
                  <a:prstGeom prst="rightArrow">
                    <a:avLst>
                      <a:gd name="adj1" fmla="val 49370"/>
                      <a:gd name="adj2" fmla="val 119013"/>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sp>
              <p:nvSpPr>
                <p:cNvPr id="21" name="Text Box 13"/>
                <p:cNvSpPr txBox="1">
                  <a:spLocks noChangeArrowheads="1"/>
                </p:cNvSpPr>
                <p:nvPr/>
              </p:nvSpPr>
              <p:spPr bwMode="auto">
                <a:xfrm rot="595815">
                  <a:off x="2592" y="3053"/>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干扰信号</a:t>
                  </a:r>
                </a:p>
              </p:txBody>
            </p:sp>
          </p:grpSp>
          <p:grpSp>
            <p:nvGrpSpPr>
              <p:cNvPr id="13" name="Group 14"/>
              <p:cNvGrpSpPr>
                <a:grpSpLocks/>
              </p:cNvGrpSpPr>
              <p:nvPr/>
            </p:nvGrpSpPr>
            <p:grpSpPr bwMode="auto">
              <a:xfrm>
                <a:off x="673" y="2606"/>
                <a:ext cx="319" cy="1090"/>
                <a:chOff x="673" y="2606"/>
                <a:chExt cx="319" cy="1090"/>
              </a:xfrm>
            </p:grpSpPr>
            <p:sp>
              <p:nvSpPr>
                <p:cNvPr id="14" name="Line 15"/>
                <p:cNvSpPr>
                  <a:spLocks noChangeShapeType="1"/>
                </p:cNvSpPr>
                <p:nvPr/>
              </p:nvSpPr>
              <p:spPr bwMode="auto">
                <a:xfrm>
                  <a:off x="823" y="3057"/>
                  <a:ext cx="0" cy="639"/>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a:off x="814" y="2606"/>
                  <a:ext cx="9" cy="445"/>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728" y="3259"/>
                  <a:ext cx="172"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sp>
              <p:nvSpPr>
                <p:cNvPr id="17" name="Line 18"/>
                <p:cNvSpPr>
                  <a:spLocks noChangeShapeType="1"/>
                </p:cNvSpPr>
                <p:nvPr/>
              </p:nvSpPr>
              <p:spPr bwMode="auto">
                <a:xfrm>
                  <a:off x="739" y="3051"/>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a:off x="739" y="3696"/>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9" name="Text Box 20"/>
                <p:cNvSpPr txBox="1">
                  <a:spLocks noChangeArrowheads="1"/>
                </p:cNvSpPr>
                <p:nvPr/>
              </p:nvSpPr>
              <p:spPr bwMode="auto">
                <a:xfrm>
                  <a:off x="673" y="2722"/>
                  <a:ext cx="217" cy="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J</a:t>
                  </a:r>
                  <a:endParaRPr kumimoji="1" lang="en-US" altLang="zh-CN" sz="1600">
                    <a:latin typeface="微软雅黑" panose="020B0503020204020204" pitchFamily="34" charset="-122"/>
                    <a:ea typeface="微软雅黑" panose="020B0503020204020204" pitchFamily="34" charset="-122"/>
                  </a:endParaRPr>
                </a:p>
              </p:txBody>
            </p:sp>
          </p:grpSp>
        </p:grpSp>
      </p:grpSp>
      <p:sp>
        <p:nvSpPr>
          <p:cNvPr id="26" name="Line 22"/>
          <p:cNvSpPr>
            <a:spLocks noChangeShapeType="1"/>
          </p:cNvSpPr>
          <p:nvPr/>
        </p:nvSpPr>
        <p:spPr bwMode="auto">
          <a:xfrm>
            <a:off x="1589088" y="1998563"/>
            <a:ext cx="602138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7" name="Line 23"/>
          <p:cNvSpPr>
            <a:spLocks noChangeShapeType="1"/>
          </p:cNvSpPr>
          <p:nvPr/>
        </p:nvSpPr>
        <p:spPr bwMode="auto">
          <a:xfrm>
            <a:off x="1574800" y="2006501"/>
            <a:ext cx="0" cy="3435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8" name="Line 24"/>
          <p:cNvSpPr>
            <a:spLocks noChangeShapeType="1"/>
          </p:cNvSpPr>
          <p:nvPr/>
        </p:nvSpPr>
        <p:spPr bwMode="auto">
          <a:xfrm>
            <a:off x="7661275" y="1998563"/>
            <a:ext cx="942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Line 25"/>
          <p:cNvSpPr>
            <a:spLocks noChangeShapeType="1"/>
          </p:cNvSpPr>
          <p:nvPr/>
        </p:nvSpPr>
        <p:spPr bwMode="auto">
          <a:xfrm>
            <a:off x="7661275" y="3009801"/>
            <a:ext cx="401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7848600" y="2006501"/>
            <a:ext cx="0" cy="100330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1" name="Rectangle 27"/>
          <p:cNvSpPr>
            <a:spLocks noChangeArrowheads="1"/>
          </p:cNvSpPr>
          <p:nvPr/>
        </p:nvSpPr>
        <p:spPr bwMode="auto">
          <a:xfrm>
            <a:off x="1201738" y="1560413"/>
            <a:ext cx="32701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A</a:t>
            </a:r>
          </a:p>
        </p:txBody>
      </p:sp>
      <p:sp>
        <p:nvSpPr>
          <p:cNvPr id="32" name="Rectangle 28"/>
          <p:cNvSpPr>
            <a:spLocks noChangeArrowheads="1"/>
          </p:cNvSpPr>
          <p:nvPr/>
        </p:nvSpPr>
        <p:spPr bwMode="auto">
          <a:xfrm>
            <a:off x="7451725" y="1560413"/>
            <a:ext cx="31899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B</a:t>
            </a:r>
          </a:p>
        </p:txBody>
      </p:sp>
      <p:sp>
        <p:nvSpPr>
          <p:cNvPr id="33" name="Line 29"/>
          <p:cNvSpPr>
            <a:spLocks noChangeShapeType="1"/>
          </p:cNvSpPr>
          <p:nvPr/>
        </p:nvSpPr>
        <p:spPr bwMode="auto">
          <a:xfrm>
            <a:off x="863600" y="2203351"/>
            <a:ext cx="0" cy="2322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7610475" y="1992213"/>
            <a:ext cx="0" cy="3457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1125538" y="3581301"/>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6" name="Line 32"/>
          <p:cNvSpPr>
            <a:spLocks noChangeShapeType="1"/>
          </p:cNvSpPr>
          <p:nvPr/>
        </p:nvSpPr>
        <p:spPr bwMode="auto">
          <a:xfrm>
            <a:off x="1101725" y="1998563"/>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33"/>
          <p:cNvSpPr>
            <a:spLocks noChangeShapeType="1"/>
          </p:cNvSpPr>
          <p:nvPr/>
        </p:nvSpPr>
        <p:spPr bwMode="auto">
          <a:xfrm>
            <a:off x="1306513" y="1998563"/>
            <a:ext cx="0" cy="157003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38" name="Group 34"/>
          <p:cNvGrpSpPr>
            <a:grpSpLocks/>
          </p:cNvGrpSpPr>
          <p:nvPr/>
        </p:nvGrpSpPr>
        <p:grpSpPr bwMode="auto">
          <a:xfrm>
            <a:off x="1095370" y="2522441"/>
            <a:ext cx="406387" cy="391442"/>
            <a:chOff x="4272" y="1968"/>
            <a:chExt cx="218" cy="223"/>
          </a:xfrm>
        </p:grpSpPr>
        <p:sp>
          <p:nvSpPr>
            <p:cNvPr id="39" name="Rectangle 35"/>
            <p:cNvSpPr>
              <a:spLocks noChangeArrowheads="1"/>
            </p:cNvSpPr>
            <p:nvPr/>
          </p:nvSpPr>
          <p:spPr bwMode="auto">
            <a:xfrm>
              <a:off x="4309" y="2009"/>
              <a:ext cx="181" cy="18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40" name="Text Box 36"/>
            <p:cNvSpPr txBox="1">
              <a:spLocks noChangeArrowheads="1"/>
            </p:cNvSpPr>
            <p:nvPr/>
          </p:nvSpPr>
          <p:spPr bwMode="auto">
            <a:xfrm>
              <a:off x="4272" y="1968"/>
              <a:ext cx="215"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B</a:t>
              </a:r>
              <a:endParaRPr kumimoji="1" lang="en-US" altLang="zh-CN" sz="1600">
                <a:latin typeface="微软雅黑" panose="020B0503020204020204" pitchFamily="34" charset="-122"/>
                <a:ea typeface="微软雅黑" panose="020B0503020204020204" pitchFamily="34" charset="-122"/>
              </a:endParaRPr>
            </a:p>
          </p:txBody>
        </p:sp>
      </p:grpSp>
      <p:sp>
        <p:nvSpPr>
          <p:cNvPr id="41" name="Text Box 37"/>
          <p:cNvSpPr txBox="1">
            <a:spLocks noChangeArrowheads="1"/>
          </p:cNvSpPr>
          <p:nvPr/>
        </p:nvSpPr>
        <p:spPr bwMode="auto">
          <a:xfrm>
            <a:off x="709990" y="449570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p>
        </p:txBody>
      </p:sp>
      <p:sp>
        <p:nvSpPr>
          <p:cNvPr id="42" name="Line 38"/>
          <p:cNvSpPr>
            <a:spLocks noChangeShapeType="1"/>
          </p:cNvSpPr>
          <p:nvPr/>
        </p:nvSpPr>
        <p:spPr bwMode="auto">
          <a:xfrm>
            <a:off x="1574800" y="5295801"/>
            <a:ext cx="6051550" cy="0"/>
          </a:xfrm>
          <a:prstGeom prst="line">
            <a:avLst/>
          </a:prstGeom>
          <a:noFill/>
          <a:ln w="1905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7723188" y="2273201"/>
            <a:ext cx="272512"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grpSp>
        <p:nvGrpSpPr>
          <p:cNvPr id="44" name="Group 40"/>
          <p:cNvGrpSpPr>
            <a:grpSpLocks/>
          </p:cNvGrpSpPr>
          <p:nvPr/>
        </p:nvGrpSpPr>
        <p:grpSpPr bwMode="auto">
          <a:xfrm>
            <a:off x="6129338" y="1297671"/>
            <a:ext cx="1497012" cy="1301750"/>
            <a:chOff x="3861" y="1171"/>
            <a:chExt cx="943" cy="820"/>
          </a:xfrm>
        </p:grpSpPr>
        <p:sp>
          <p:nvSpPr>
            <p:cNvPr id="45" name="AutoShape 41"/>
            <p:cNvSpPr>
              <a:spLocks noChangeArrowheads="1"/>
            </p:cNvSpPr>
            <p:nvPr/>
          </p:nvSpPr>
          <p:spPr bwMode="auto">
            <a:xfrm flipH="1">
              <a:off x="386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r" eaLnBrk="1" hangingPunct="1"/>
              <a:endParaRPr lang="zh-CN" altLang="en-US" sz="1400">
                <a:latin typeface="微软雅黑" panose="020B0503020204020204" pitchFamily="34" charset="-122"/>
                <a:ea typeface="微软雅黑" panose="020B0503020204020204" pitchFamily="34" charset="-122"/>
              </a:endParaRPr>
            </a:p>
          </p:txBody>
        </p:sp>
        <p:sp>
          <p:nvSpPr>
            <p:cNvPr id="46" name="Text Box 42"/>
            <p:cNvSpPr txBox="1">
              <a:spLocks noChangeArrowheads="1"/>
            </p:cNvSpPr>
            <p:nvPr/>
          </p:nvSpPr>
          <p:spPr bwMode="auto">
            <a:xfrm>
              <a:off x="3986" y="1180"/>
              <a:ext cx="6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发送数据</a:t>
              </a:r>
            </a:p>
          </p:txBody>
        </p:sp>
        <p:sp>
          <p:nvSpPr>
            <p:cNvPr id="47" name="Line 43"/>
            <p:cNvSpPr>
              <a:spLocks noChangeShapeType="1"/>
            </p:cNvSpPr>
            <p:nvPr/>
          </p:nvSpPr>
          <p:spPr bwMode="auto">
            <a:xfrm>
              <a:off x="4377" y="1389"/>
              <a:ext cx="427" cy="602"/>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zh-CN" altLang="en-US" sz="1400">
                <a:latin typeface="微软雅黑" panose="020B0503020204020204" pitchFamily="34" charset="-122"/>
                <a:ea typeface="微软雅黑" panose="020B0503020204020204" pitchFamily="34" charset="-122"/>
              </a:endParaRPr>
            </a:p>
          </p:txBody>
        </p:sp>
      </p:grpSp>
      <p:sp>
        <p:nvSpPr>
          <p:cNvPr id="48" name="Line 45"/>
          <p:cNvSpPr>
            <a:spLocks noChangeShapeType="1"/>
          </p:cNvSpPr>
          <p:nvPr/>
        </p:nvSpPr>
        <p:spPr bwMode="auto">
          <a:xfrm flipH="1">
            <a:off x="1568450" y="3009801"/>
            <a:ext cx="539750" cy="5794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9" name="AutoShape 46"/>
          <p:cNvSpPr>
            <a:spLocks noChangeArrowheads="1"/>
          </p:cNvSpPr>
          <p:nvPr/>
        </p:nvSpPr>
        <p:spPr bwMode="auto">
          <a:xfrm>
            <a:off x="1619250" y="1865213"/>
            <a:ext cx="1701800" cy="1584325"/>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0" name="Text Box 47"/>
          <p:cNvSpPr txBox="1">
            <a:spLocks noChangeArrowheads="1"/>
          </p:cNvSpPr>
          <p:nvPr/>
        </p:nvSpPr>
        <p:spPr bwMode="auto">
          <a:xfrm>
            <a:off x="2108512" y="2462538"/>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85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a:t>
            </a:r>
          </a:p>
          <a:p>
            <a:pPr algn="ctr">
              <a:lnSpc>
                <a:spcPct val="85000"/>
              </a:lnSpc>
            </a:pPr>
            <a:r>
              <a:rPr kumimoji="1" lang="zh-CN" altLang="en-US" sz="1400" dirty="0">
                <a:latin typeface="微软雅黑" panose="020B0503020204020204" pitchFamily="34" charset="-122"/>
                <a:ea typeface="微软雅黑" panose="020B0503020204020204" pitchFamily="34" charset="-122"/>
              </a:rPr>
              <a:t>到冲突</a:t>
            </a:r>
          </a:p>
        </p:txBody>
      </p:sp>
      <p:grpSp>
        <p:nvGrpSpPr>
          <p:cNvPr id="51" name="Group 48"/>
          <p:cNvGrpSpPr>
            <a:grpSpLocks/>
          </p:cNvGrpSpPr>
          <p:nvPr/>
        </p:nvGrpSpPr>
        <p:grpSpPr bwMode="auto">
          <a:xfrm>
            <a:off x="4634036" y="1580516"/>
            <a:ext cx="1890713" cy="1194807"/>
            <a:chOff x="2828" y="1284"/>
            <a:chExt cx="1191" cy="803"/>
          </a:xfrm>
        </p:grpSpPr>
        <p:sp>
          <p:nvSpPr>
            <p:cNvPr id="52" name="Line 49"/>
            <p:cNvSpPr>
              <a:spLocks noChangeShapeType="1"/>
            </p:cNvSpPr>
            <p:nvPr/>
          </p:nvSpPr>
          <p:spPr bwMode="auto">
            <a:xfrm>
              <a:off x="3696" y="1703"/>
              <a:ext cx="323" cy="384"/>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53" name="Group 50"/>
            <p:cNvGrpSpPr>
              <a:grpSpLocks/>
            </p:cNvGrpSpPr>
            <p:nvPr/>
          </p:nvGrpSpPr>
          <p:grpSpPr bwMode="auto">
            <a:xfrm>
              <a:off x="2828" y="1284"/>
              <a:ext cx="1121" cy="681"/>
              <a:chOff x="3417" y="2333"/>
              <a:chExt cx="1121" cy="681"/>
            </a:xfrm>
          </p:grpSpPr>
          <p:sp>
            <p:nvSpPr>
              <p:cNvPr id="54" name="AutoShape 51"/>
              <p:cNvSpPr>
                <a:spLocks noChangeArrowheads="1"/>
              </p:cNvSpPr>
              <p:nvPr/>
            </p:nvSpPr>
            <p:spPr bwMode="auto">
              <a:xfrm>
                <a:off x="3417" y="2333"/>
                <a:ext cx="1121" cy="681"/>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5" name="Text Box 52"/>
              <p:cNvSpPr txBox="1">
                <a:spLocks noChangeArrowheads="1"/>
              </p:cNvSpPr>
              <p:nvPr/>
            </p:nvSpPr>
            <p:spPr bwMode="auto">
              <a:xfrm>
                <a:off x="3671" y="2558"/>
                <a:ext cx="56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开始冲突</a:t>
                </a:r>
              </a:p>
            </p:txBody>
          </p:sp>
        </p:grpSp>
      </p:grpSp>
      <p:sp>
        <p:nvSpPr>
          <p:cNvPr id="56" name="Line 54"/>
          <p:cNvSpPr>
            <a:spLocks noChangeShapeType="1"/>
          </p:cNvSpPr>
          <p:nvPr/>
        </p:nvSpPr>
        <p:spPr bwMode="auto">
          <a:xfrm>
            <a:off x="7689850" y="5295801"/>
            <a:ext cx="91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7" name="Line 55"/>
          <p:cNvSpPr>
            <a:spLocks noChangeShapeType="1"/>
          </p:cNvSpPr>
          <p:nvPr/>
        </p:nvSpPr>
        <p:spPr bwMode="auto">
          <a:xfrm>
            <a:off x="8315325" y="1976338"/>
            <a:ext cx="0" cy="3306763"/>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8" name="Text Box 56"/>
          <p:cNvSpPr txBox="1">
            <a:spLocks noChangeArrowheads="1"/>
          </p:cNvSpPr>
          <p:nvPr/>
        </p:nvSpPr>
        <p:spPr bwMode="auto">
          <a:xfrm>
            <a:off x="8120400" y="2653428"/>
            <a:ext cx="364202" cy="138499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信</a:t>
            </a:r>
          </a:p>
          <a:p>
            <a:r>
              <a:rPr kumimoji="1" lang="zh-CN" altLang="en-US" sz="1400" dirty="0">
                <a:latin typeface="微软雅黑" panose="020B0503020204020204" pitchFamily="34" charset="-122"/>
                <a:ea typeface="微软雅黑" panose="020B0503020204020204" pitchFamily="34" charset="-122"/>
              </a:rPr>
              <a:t>道</a:t>
            </a:r>
          </a:p>
          <a:p>
            <a:r>
              <a:rPr kumimoji="1" lang="zh-CN" altLang="en-US" sz="1400" dirty="0">
                <a:latin typeface="微软雅黑" panose="020B0503020204020204" pitchFamily="34" charset="-122"/>
                <a:ea typeface="微软雅黑" panose="020B0503020204020204" pitchFamily="34" charset="-122"/>
              </a:rPr>
              <a:t>占</a:t>
            </a:r>
          </a:p>
          <a:p>
            <a:r>
              <a:rPr kumimoji="1" lang="zh-CN" altLang="en-US" sz="1400" dirty="0">
                <a:latin typeface="微软雅黑" panose="020B0503020204020204" pitchFamily="34" charset="-122"/>
                <a:ea typeface="微软雅黑" panose="020B0503020204020204" pitchFamily="34" charset="-122"/>
              </a:rPr>
              <a:t>用</a:t>
            </a:r>
          </a:p>
          <a:p>
            <a:r>
              <a:rPr kumimoji="1" lang="zh-CN" altLang="en-US" sz="1400" dirty="0">
                <a:latin typeface="微软雅黑" panose="020B0503020204020204" pitchFamily="34" charset="-122"/>
                <a:ea typeface="微软雅黑" panose="020B0503020204020204" pitchFamily="34" charset="-122"/>
              </a:rPr>
              <a:t>时</a:t>
            </a:r>
          </a:p>
          <a:p>
            <a:r>
              <a:rPr kumimoji="1" lang="zh-CN" altLang="en-US" sz="1400" dirty="0">
                <a:latin typeface="微软雅黑" panose="020B0503020204020204" pitchFamily="34" charset="-122"/>
                <a:ea typeface="微软雅黑" panose="020B0503020204020204" pitchFamily="34" charset="-122"/>
              </a:rPr>
              <a:t>间</a:t>
            </a:r>
          </a:p>
        </p:txBody>
      </p:sp>
      <p:grpSp>
        <p:nvGrpSpPr>
          <p:cNvPr id="59" name="Group 57"/>
          <p:cNvGrpSpPr>
            <a:grpSpLocks/>
          </p:cNvGrpSpPr>
          <p:nvPr/>
        </p:nvGrpSpPr>
        <p:grpSpPr bwMode="auto">
          <a:xfrm>
            <a:off x="1619250" y="1287365"/>
            <a:ext cx="1611313" cy="706438"/>
            <a:chOff x="1020" y="1171"/>
            <a:chExt cx="1015" cy="445"/>
          </a:xfrm>
        </p:grpSpPr>
        <p:sp>
          <p:nvSpPr>
            <p:cNvPr id="60" name="AutoShape 58"/>
            <p:cNvSpPr>
              <a:spLocks noChangeArrowheads="1"/>
            </p:cNvSpPr>
            <p:nvPr/>
          </p:nvSpPr>
          <p:spPr bwMode="auto">
            <a:xfrm flipH="1">
              <a:off x="111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1" name="Text Box 59"/>
            <p:cNvSpPr txBox="1">
              <a:spLocks noChangeArrowheads="1"/>
            </p:cNvSpPr>
            <p:nvPr/>
          </p:nvSpPr>
          <p:spPr bwMode="auto">
            <a:xfrm>
              <a:off x="1198" y="1187"/>
              <a:ext cx="68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发送数据</a:t>
              </a:r>
            </a:p>
          </p:txBody>
        </p:sp>
        <p:sp>
          <p:nvSpPr>
            <p:cNvPr id="62" name="Line 60"/>
            <p:cNvSpPr>
              <a:spLocks noChangeShapeType="1"/>
            </p:cNvSpPr>
            <p:nvPr/>
          </p:nvSpPr>
          <p:spPr bwMode="auto">
            <a:xfrm flipH="1">
              <a:off x="1020" y="1389"/>
              <a:ext cx="409" cy="227"/>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63" name="Line 61"/>
          <p:cNvSpPr>
            <a:spLocks noChangeShapeType="1"/>
          </p:cNvSpPr>
          <p:nvPr/>
        </p:nvSpPr>
        <p:spPr bwMode="auto">
          <a:xfrm flipH="1">
            <a:off x="1562100" y="2589113"/>
            <a:ext cx="6026150" cy="1008063"/>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39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8000"/>
                                        <p:tgtEl>
                                          <p:spTgt spid="9"/>
                                        </p:tgtEl>
                                      </p:cBhvr>
                                    </p:animEffect>
                                  </p:childTnLst>
                                </p:cTn>
                              </p:par>
                              <p:par>
                                <p:cTn id="8" presetID="1" presetClass="entr" presetSubtype="0" fill="hold" nodeType="withEffect">
                                  <p:stCondLst>
                                    <p:cond delay="3500"/>
                                  </p:stCondLst>
                                  <p:childTnLst>
                                    <p:set>
                                      <p:cBhvr>
                                        <p:cTn id="9" dur="1" fill="hold">
                                          <p:stCondLst>
                                            <p:cond delay="0"/>
                                          </p:stCondLst>
                                        </p:cTn>
                                        <p:tgtEl>
                                          <p:spTgt spid="44"/>
                                        </p:tgtEl>
                                        <p:attrNameLst>
                                          <p:attrName>style.visibility</p:attrName>
                                        </p:attrNameLst>
                                      </p:cBhvr>
                                      <p:to>
                                        <p:strVal val="visible"/>
                                      </p:to>
                                    </p:set>
                                  </p:childTnLst>
                                </p:cTn>
                              </p:par>
                              <p:par>
                                <p:cTn id="10" presetID="22" presetClass="entr" presetSubtype="2" fill="hold" grpId="0" nodeType="withEffect">
                                  <p:stCondLst>
                                    <p:cond delay="3500"/>
                                  </p:stCondLst>
                                  <p:childTnLst>
                                    <p:set>
                                      <p:cBhvr>
                                        <p:cTn id="11" dur="1" fill="hold">
                                          <p:stCondLst>
                                            <p:cond delay="0"/>
                                          </p:stCondLst>
                                        </p:cTn>
                                        <p:tgtEl>
                                          <p:spTgt spid="63"/>
                                        </p:tgtEl>
                                        <p:attrNameLst>
                                          <p:attrName>style.visibility</p:attrName>
                                        </p:attrNameLst>
                                      </p:cBhvr>
                                      <p:to>
                                        <p:strVal val="visible"/>
                                      </p:to>
                                    </p:set>
                                    <p:animEffect transition="in" filter="wipe(right)">
                                      <p:cBhvr>
                                        <p:cTn id="12" dur="5000"/>
                                        <p:tgtEl>
                                          <p:spTgt spid="63"/>
                                        </p:tgtEl>
                                      </p:cBhvr>
                                    </p:animEffect>
                                  </p:childTnLst>
                                </p:cTn>
                              </p:par>
                              <p:par>
                                <p:cTn id="13" presetID="1" presetClass="entr" presetSubtype="0" fill="hold" nodeType="withEffect">
                                  <p:stCondLst>
                                    <p:cond delay="4000"/>
                                  </p:stCondLst>
                                  <p:childTnLst>
                                    <p:set>
                                      <p:cBhvr>
                                        <p:cTn id="14" dur="1" fill="hold">
                                          <p:stCondLst>
                                            <p:cond delay="0"/>
                                          </p:stCondLst>
                                        </p:cTn>
                                        <p:tgtEl>
                                          <p:spTgt spid="51"/>
                                        </p:tgtEl>
                                        <p:attrNameLst>
                                          <p:attrName>style.visibility</p:attrName>
                                        </p:attrNameLst>
                                      </p:cBhvr>
                                      <p:to>
                                        <p:strVal val="visible"/>
                                      </p:to>
                                    </p:set>
                                  </p:childTnLst>
                                </p:cTn>
                              </p:par>
                              <p:par>
                                <p:cTn id="15" presetID="35" presetClass="emph" presetSubtype="0" repeatCount="4000" fill="hold" nodeType="withEffect">
                                  <p:stCondLst>
                                    <p:cond delay="4000"/>
                                  </p:stCondLst>
                                  <p:childTnLst>
                                    <p:anim calcmode="discrete" valueType="str">
                                      <p:cBhvr>
                                        <p:cTn id="16" dur="100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63</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1026" name="Picture 2" descr="http://www1.huachu.com.cn/pic/read/2011/1111181083810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61356"/>
            <a:ext cx="69532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92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标准</a:t>
            </a:r>
            <a:r>
              <a:rPr lang="zh-CN" altLang="en-US" dirty="0" smtClean="0"/>
              <a:t>以太网</a:t>
            </a:r>
            <a:r>
              <a:rPr lang="zh-CN" altLang="en-US" dirty="0"/>
              <a:t>最初是使用粗同轴电缆，后来演进到使用比较便宜的细同轴电缆，最后发展为使用更便宜和更灵活的双绞线。</a:t>
            </a:r>
          </a:p>
          <a:p>
            <a:r>
              <a:rPr lang="zh-CN" altLang="en-US" dirty="0" smtClean="0"/>
              <a:t>使用双绞线的标准以太网</a:t>
            </a:r>
            <a:r>
              <a:rPr lang="zh-CN" altLang="en-US" dirty="0"/>
              <a:t>采用星形拓扑，在星形的中心则增加了一种可靠性非常高的设备，叫做集线器</a:t>
            </a:r>
            <a:r>
              <a:rPr lang="en-US" altLang="zh-CN" dirty="0"/>
              <a:t>(hub) </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64</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531890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65</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2050" name="Picture 2" descr="http://images.esellerpro.com/2131/I/625/59/DCP_4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78927"/>
            <a:ext cx="8657993" cy="417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472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1990</a:t>
            </a:r>
            <a:r>
              <a:rPr lang="zh-CN" altLang="en-US" dirty="0" smtClean="0"/>
              <a:t>年，</a:t>
            </a:r>
            <a:r>
              <a:rPr lang="en-US" altLang="zh-CN" dirty="0" smtClean="0"/>
              <a:t>IEEE</a:t>
            </a:r>
            <a:r>
              <a:rPr lang="zh-CN" altLang="en-US" dirty="0" smtClean="0"/>
              <a:t>制定出星形以太网</a:t>
            </a:r>
            <a:r>
              <a:rPr lang="en-US" altLang="zh-CN" dirty="0" smtClean="0"/>
              <a:t>10BASE-T</a:t>
            </a:r>
            <a:r>
              <a:rPr lang="zh-CN" altLang="en-US" dirty="0" smtClean="0"/>
              <a:t>的标准</a:t>
            </a:r>
            <a:r>
              <a:rPr lang="en-US" altLang="zh-CN" dirty="0" smtClean="0"/>
              <a:t>802.3i</a:t>
            </a:r>
            <a:r>
              <a:rPr lang="zh-CN" altLang="en-US" dirty="0" smtClean="0"/>
              <a:t>。</a:t>
            </a:r>
            <a:r>
              <a:rPr lang="en-US" altLang="zh-CN" dirty="0" smtClean="0"/>
              <a:t>10</a:t>
            </a:r>
            <a:r>
              <a:rPr lang="zh-CN" altLang="en-US" dirty="0" smtClean="0"/>
              <a:t>表示是</a:t>
            </a:r>
            <a:r>
              <a:rPr lang="en-US" altLang="zh-CN" dirty="0" smtClean="0"/>
              <a:t>10Mbps</a:t>
            </a:r>
            <a:r>
              <a:rPr lang="zh-CN" altLang="en-US" dirty="0" smtClean="0"/>
              <a:t>的速率，</a:t>
            </a:r>
            <a:r>
              <a:rPr lang="en-US" altLang="zh-CN" dirty="0" smtClean="0"/>
              <a:t>BASE</a:t>
            </a:r>
            <a:r>
              <a:rPr lang="zh-CN" altLang="en-US" dirty="0" smtClean="0"/>
              <a:t>表示连接线上的信号是基带信号，</a:t>
            </a:r>
            <a:r>
              <a:rPr lang="en-US" altLang="zh-CN" dirty="0" smtClean="0"/>
              <a:t>T</a:t>
            </a:r>
            <a:r>
              <a:rPr lang="zh-CN" altLang="en-US" dirty="0" smtClean="0"/>
              <a:t>表示是通过双绞线进行通信。</a:t>
            </a:r>
            <a:endParaRPr lang="en-US" altLang="zh-CN" dirty="0" smtClean="0"/>
          </a:p>
          <a:p>
            <a:r>
              <a:rPr lang="zh-CN" altLang="en-US" dirty="0" smtClean="0"/>
              <a:t>由于使用双绞线和集线器的网络，其可靠性和易用性大大提升，并且使用双绞线电缆的以太网价格便宜，因此粗同轴电缆和细同轴电缆的以太网就逐步从市场上消失了。</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66</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8830064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10BASE-T</a:t>
            </a:r>
            <a:r>
              <a:rPr lang="zh-CN" altLang="en-US" dirty="0" smtClean="0"/>
              <a:t>双绞线以太网中，每个站都需要用到两对无屏蔽双绞线，分别用于发送和接收。</a:t>
            </a:r>
            <a:endParaRPr lang="en-US" altLang="zh-CN" dirty="0" smtClean="0"/>
          </a:p>
          <a:p>
            <a:r>
              <a:rPr lang="en-US" altLang="zh-CN" dirty="0" smtClean="0"/>
              <a:t>10BASE-T</a:t>
            </a:r>
            <a:r>
              <a:rPr lang="zh-CN" altLang="en-US" dirty="0" smtClean="0"/>
              <a:t>双绞线以太网的</a:t>
            </a:r>
            <a:r>
              <a:rPr lang="zh-CN" altLang="en-US" dirty="0"/>
              <a:t>通信距离稍短，每个站到集线器的距离不</a:t>
            </a:r>
            <a:r>
              <a:rPr lang="zh-CN" altLang="en-US" dirty="0" smtClean="0"/>
              <a:t>超过</a:t>
            </a:r>
            <a:r>
              <a:rPr lang="en-US" altLang="zh-CN" dirty="0" smtClean="0"/>
              <a:t>100m</a:t>
            </a:r>
            <a:r>
              <a:rPr lang="zh-CN" altLang="en-US" dirty="0" smtClean="0"/>
              <a:t>。</a:t>
            </a:r>
            <a:endParaRPr lang="zh-CN" altLang="en-US" dirty="0"/>
          </a:p>
          <a:p>
            <a:r>
              <a:rPr lang="en-US" altLang="zh-CN" dirty="0" smtClean="0"/>
              <a:t>10BASE-T</a:t>
            </a:r>
            <a:r>
              <a:rPr lang="zh-CN" altLang="en-US" dirty="0" smtClean="0"/>
              <a:t>双绞线</a:t>
            </a:r>
            <a:r>
              <a:rPr lang="zh-CN" altLang="en-US" dirty="0"/>
              <a:t>以太网的出现，是局域网发展史上的一个非常重要的里程碑，它为以太网在局域网中的统治地位奠定了牢固的基础</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67</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1122009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集线器是使用电子器件来模拟实际电缆线的工作，因此整个系统仍然像一个传统的以太网那样运行</a:t>
            </a:r>
            <a:r>
              <a:rPr lang="zh-CN" altLang="en-US" dirty="0" smtClean="0"/>
              <a:t>。</a:t>
            </a:r>
            <a:endParaRPr lang="zh-CN" altLang="en-US" dirty="0"/>
          </a:p>
          <a:p>
            <a:r>
              <a:rPr lang="zh-CN" altLang="en-US" dirty="0"/>
              <a:t>使用集线器的以太网在逻辑上仍是一个总线网，各工作站使用的</a:t>
            </a:r>
            <a:r>
              <a:rPr lang="zh-CN" altLang="en-US" dirty="0" smtClean="0"/>
              <a:t>还是</a:t>
            </a:r>
            <a:r>
              <a:rPr lang="en-US" altLang="zh-CN" dirty="0" smtClean="0"/>
              <a:t>CSMA/CD</a:t>
            </a:r>
            <a:r>
              <a:rPr lang="zh-CN" altLang="en-US" dirty="0" smtClean="0"/>
              <a:t>协议</a:t>
            </a:r>
            <a:r>
              <a:rPr lang="zh-CN" altLang="en-US" dirty="0"/>
              <a:t>，并共享逻辑上的总线</a:t>
            </a:r>
            <a:r>
              <a:rPr lang="zh-CN" altLang="en-US" dirty="0" smtClean="0"/>
              <a:t>。</a:t>
            </a:r>
            <a:endParaRPr lang="zh-CN" altLang="en-US" dirty="0"/>
          </a:p>
          <a:p>
            <a:r>
              <a:rPr lang="zh-CN" altLang="en-US" dirty="0"/>
              <a:t>集线器很像一个多接口的转发器，工作在</a:t>
            </a:r>
            <a:r>
              <a:rPr lang="zh-CN" altLang="en-US" dirty="0" smtClean="0"/>
              <a:t>物理层</a:t>
            </a:r>
            <a:r>
              <a:rPr lang="zh-CN" altLang="en-US" dirty="0"/>
              <a:t>。</a:t>
            </a:r>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68</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138103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69</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grpSp>
        <p:nvGrpSpPr>
          <p:cNvPr id="7" name="Group 3"/>
          <p:cNvGrpSpPr>
            <a:grpSpLocks/>
          </p:cNvGrpSpPr>
          <p:nvPr/>
        </p:nvGrpSpPr>
        <p:grpSpPr bwMode="auto">
          <a:xfrm rot="-3098467">
            <a:off x="1823244" y="3750722"/>
            <a:ext cx="1127125" cy="90487"/>
            <a:chOff x="1548" y="1476"/>
            <a:chExt cx="1338" cy="120"/>
          </a:xfrm>
        </p:grpSpPr>
        <p:sp>
          <p:nvSpPr>
            <p:cNvPr id="8" name="Freeform 4"/>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0" name="Group 6"/>
          <p:cNvGrpSpPr>
            <a:grpSpLocks/>
          </p:cNvGrpSpPr>
          <p:nvPr/>
        </p:nvGrpSpPr>
        <p:grpSpPr bwMode="auto">
          <a:xfrm rot="-3098467">
            <a:off x="2226469" y="3750722"/>
            <a:ext cx="1127125" cy="90487"/>
            <a:chOff x="1548" y="1476"/>
            <a:chExt cx="1338" cy="120"/>
          </a:xfrm>
        </p:grpSpPr>
        <p:sp>
          <p:nvSpPr>
            <p:cNvPr id="11" name="Freeform 7"/>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2" name="Freeform 8"/>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3" name="Group 9"/>
          <p:cNvGrpSpPr>
            <a:grpSpLocks/>
          </p:cNvGrpSpPr>
          <p:nvPr/>
        </p:nvGrpSpPr>
        <p:grpSpPr bwMode="auto">
          <a:xfrm rot="3701259" flipH="1">
            <a:off x="5782469" y="3744372"/>
            <a:ext cx="1001712" cy="88900"/>
            <a:chOff x="1548" y="1476"/>
            <a:chExt cx="1338" cy="120"/>
          </a:xfrm>
        </p:grpSpPr>
        <p:sp>
          <p:nvSpPr>
            <p:cNvPr id="14" name="Freeform 10"/>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5" name="Freeform 11"/>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6" name="Group 12"/>
          <p:cNvGrpSpPr>
            <a:grpSpLocks/>
          </p:cNvGrpSpPr>
          <p:nvPr/>
        </p:nvGrpSpPr>
        <p:grpSpPr bwMode="auto">
          <a:xfrm rot="3701259" flipH="1">
            <a:off x="6254750" y="3764216"/>
            <a:ext cx="1001713" cy="90487"/>
            <a:chOff x="1548" y="1476"/>
            <a:chExt cx="1338" cy="120"/>
          </a:xfrm>
        </p:grpSpPr>
        <p:sp>
          <p:nvSpPr>
            <p:cNvPr id="17" name="Freeform 13"/>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8" name="Freeform 14"/>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
        <p:nvSpPr>
          <p:cNvPr id="19" name="Rectangle 15"/>
          <p:cNvSpPr>
            <a:spLocks noChangeArrowheads="1"/>
          </p:cNvSpPr>
          <p:nvPr/>
        </p:nvSpPr>
        <p:spPr bwMode="auto">
          <a:xfrm>
            <a:off x="1817688" y="2003678"/>
            <a:ext cx="5510212" cy="1344613"/>
          </a:xfrm>
          <a:prstGeom prst="rect">
            <a:avLst/>
          </a:prstGeom>
          <a:solidFill>
            <a:srgbClr val="FFCCFF"/>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0" name="AutoShape 16"/>
          <p:cNvSpPr>
            <a:spLocks noChangeArrowheads="1"/>
          </p:cNvSpPr>
          <p:nvPr/>
        </p:nvSpPr>
        <p:spPr bwMode="auto">
          <a:xfrm>
            <a:off x="2559050" y="2979991"/>
            <a:ext cx="442913"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1" name="AutoShape 17"/>
          <p:cNvSpPr>
            <a:spLocks noChangeArrowheads="1"/>
          </p:cNvSpPr>
          <p:nvPr/>
        </p:nvSpPr>
        <p:spPr bwMode="auto">
          <a:xfrm>
            <a:off x="5735638" y="2983166"/>
            <a:ext cx="446087"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2" name="AutoShape 18"/>
          <p:cNvSpPr>
            <a:spLocks noChangeArrowheads="1"/>
          </p:cNvSpPr>
          <p:nvPr/>
        </p:nvSpPr>
        <p:spPr bwMode="auto">
          <a:xfrm>
            <a:off x="4068763" y="2979991"/>
            <a:ext cx="446087"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3" name="AutoShape 19"/>
          <p:cNvSpPr>
            <a:spLocks noChangeArrowheads="1"/>
          </p:cNvSpPr>
          <p:nvPr/>
        </p:nvSpPr>
        <p:spPr bwMode="auto">
          <a:xfrm rot="10800000" flipH="1">
            <a:off x="6186488" y="2983166"/>
            <a:ext cx="442912"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4" name="AutoShape 20"/>
          <p:cNvSpPr>
            <a:spLocks noChangeArrowheads="1"/>
          </p:cNvSpPr>
          <p:nvPr/>
        </p:nvSpPr>
        <p:spPr bwMode="auto">
          <a:xfrm rot="10800000" flipH="1">
            <a:off x="2995613" y="2979991"/>
            <a:ext cx="444500"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5" name="AutoShape 21"/>
          <p:cNvSpPr>
            <a:spLocks noChangeArrowheads="1"/>
          </p:cNvSpPr>
          <p:nvPr/>
        </p:nvSpPr>
        <p:spPr bwMode="auto">
          <a:xfrm rot="10800000" flipH="1">
            <a:off x="4525963" y="2997453"/>
            <a:ext cx="446087" cy="349250"/>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6" name="Freeform 22"/>
          <p:cNvSpPr>
            <a:spLocks/>
          </p:cNvSpPr>
          <p:nvPr/>
        </p:nvSpPr>
        <p:spPr bwMode="auto">
          <a:xfrm>
            <a:off x="3332163" y="2654553"/>
            <a:ext cx="2635250" cy="325438"/>
          </a:xfrm>
          <a:custGeom>
            <a:avLst/>
            <a:gdLst>
              <a:gd name="T0" fmla="*/ 2633333 w 1375"/>
              <a:gd name="T1" fmla="*/ 323698 h 187"/>
              <a:gd name="T2" fmla="*/ 2633333 w 1375"/>
              <a:gd name="T3" fmla="*/ 0 h 187"/>
              <a:gd name="T4" fmla="*/ 0 w 1375"/>
              <a:gd name="T5" fmla="*/ 0 h 187"/>
              <a:gd name="T6" fmla="*/ 0 w 1375"/>
              <a:gd name="T7" fmla="*/ 323698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5" h="187">
                <a:moveTo>
                  <a:pt x="1374" y="186"/>
                </a:moveTo>
                <a:lnTo>
                  <a:pt x="1374" y="0"/>
                </a:lnTo>
                <a:lnTo>
                  <a:pt x="0" y="0"/>
                </a:lnTo>
                <a:lnTo>
                  <a:pt x="0" y="186"/>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7" name="Freeform 23"/>
          <p:cNvSpPr>
            <a:spLocks/>
          </p:cNvSpPr>
          <p:nvPr/>
        </p:nvSpPr>
        <p:spPr bwMode="auto">
          <a:xfrm>
            <a:off x="4286250" y="2414841"/>
            <a:ext cx="2030413" cy="585787"/>
          </a:xfrm>
          <a:custGeom>
            <a:avLst/>
            <a:gdLst>
              <a:gd name="T0" fmla="*/ 0 w 1060"/>
              <a:gd name="T1" fmla="*/ 584049 h 337"/>
              <a:gd name="T2" fmla="*/ 0 w 1060"/>
              <a:gd name="T3" fmla="*/ 0 h 337"/>
              <a:gd name="T4" fmla="*/ 2028498 w 1060"/>
              <a:gd name="T5" fmla="*/ 0 h 337"/>
              <a:gd name="T6" fmla="*/ 2028498 w 1060"/>
              <a:gd name="T7" fmla="*/ 573619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0" h="337">
                <a:moveTo>
                  <a:pt x="0" y="336"/>
                </a:moveTo>
                <a:lnTo>
                  <a:pt x="0" y="0"/>
                </a:lnTo>
                <a:lnTo>
                  <a:pt x="1059" y="0"/>
                </a:lnTo>
                <a:lnTo>
                  <a:pt x="1059"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8" name="Freeform 24"/>
          <p:cNvSpPr>
            <a:spLocks/>
          </p:cNvSpPr>
          <p:nvPr/>
        </p:nvSpPr>
        <p:spPr bwMode="auto">
          <a:xfrm>
            <a:off x="3149600" y="2414841"/>
            <a:ext cx="1139825" cy="576262"/>
          </a:xfrm>
          <a:custGeom>
            <a:avLst/>
            <a:gdLst>
              <a:gd name="T0" fmla="*/ 1137909 w 595"/>
              <a:gd name="T1" fmla="*/ 0 h 331"/>
              <a:gd name="T2" fmla="*/ 0 w 595"/>
              <a:gd name="T3" fmla="*/ 0 h 331"/>
              <a:gd name="T4" fmla="*/ 0 w 595"/>
              <a:gd name="T5" fmla="*/ 574521 h 331"/>
              <a:gd name="T6" fmla="*/ 0 60000 65536"/>
              <a:gd name="T7" fmla="*/ 0 60000 65536"/>
              <a:gd name="T8" fmla="*/ 0 60000 65536"/>
            </a:gdLst>
            <a:ahLst/>
            <a:cxnLst>
              <a:cxn ang="T6">
                <a:pos x="T0" y="T1"/>
              </a:cxn>
              <a:cxn ang="T7">
                <a:pos x="T2" y="T3"/>
              </a:cxn>
              <a:cxn ang="T8">
                <a:pos x="T4" y="T5"/>
              </a:cxn>
            </a:cxnLst>
            <a:rect l="0" t="0" r="r" b="b"/>
            <a:pathLst>
              <a:path w="595" h="331">
                <a:moveTo>
                  <a:pt x="594" y="0"/>
                </a:moveTo>
                <a:lnTo>
                  <a:pt x="0" y="0"/>
                </a:lnTo>
                <a:lnTo>
                  <a:pt x="0"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9" name="Freeform 25"/>
          <p:cNvSpPr>
            <a:spLocks/>
          </p:cNvSpPr>
          <p:nvPr/>
        </p:nvSpPr>
        <p:spPr bwMode="auto">
          <a:xfrm>
            <a:off x="2781300" y="2206878"/>
            <a:ext cx="3736975" cy="793750"/>
          </a:xfrm>
          <a:custGeom>
            <a:avLst/>
            <a:gdLst>
              <a:gd name="T0" fmla="*/ 0 w 1951"/>
              <a:gd name="T1" fmla="*/ 792013 h 457"/>
              <a:gd name="T2" fmla="*/ 0 w 1951"/>
              <a:gd name="T3" fmla="*/ 0 h 457"/>
              <a:gd name="T4" fmla="*/ 3735060 w 1951"/>
              <a:gd name="T5" fmla="*/ 0 h 457"/>
              <a:gd name="T6" fmla="*/ 3735060 w 1951"/>
              <a:gd name="T7" fmla="*/ 781592 h 457"/>
              <a:gd name="T8" fmla="*/ 3735060 w 1951"/>
              <a:gd name="T9" fmla="*/ 781592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1" h="457">
                <a:moveTo>
                  <a:pt x="0" y="456"/>
                </a:moveTo>
                <a:lnTo>
                  <a:pt x="0" y="0"/>
                </a:lnTo>
                <a:lnTo>
                  <a:pt x="1950" y="0"/>
                </a:lnTo>
                <a:lnTo>
                  <a:pt x="1950" y="45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4827588" y="2660903"/>
            <a:ext cx="0" cy="341313"/>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1" name="Line 27"/>
          <p:cNvSpPr>
            <a:spLocks noChangeShapeType="1"/>
          </p:cNvSpPr>
          <p:nvPr/>
        </p:nvSpPr>
        <p:spPr bwMode="auto">
          <a:xfrm>
            <a:off x="4667250" y="2224341"/>
            <a:ext cx="0" cy="78740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2"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集线器的逻辑结构</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sp>
        <p:nvSpPr>
          <p:cNvPr id="33" name="Rectangle 29"/>
          <p:cNvSpPr>
            <a:spLocks noChangeArrowheads="1"/>
          </p:cNvSpPr>
          <p:nvPr/>
        </p:nvSpPr>
        <p:spPr bwMode="auto">
          <a:xfrm>
            <a:off x="3735760" y="4328355"/>
            <a:ext cx="1484312"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4" name="Rectangle 30"/>
          <p:cNvSpPr>
            <a:spLocks noChangeArrowheads="1"/>
          </p:cNvSpPr>
          <p:nvPr/>
        </p:nvSpPr>
        <p:spPr bwMode="auto">
          <a:xfrm>
            <a:off x="4038600" y="4319841"/>
            <a:ext cx="949325"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5" name="Rectangle 31"/>
          <p:cNvSpPr>
            <a:spLocks noChangeArrowheads="1"/>
          </p:cNvSpPr>
          <p:nvPr/>
        </p:nvSpPr>
        <p:spPr bwMode="auto">
          <a:xfrm>
            <a:off x="416541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a:latin typeface="微软雅黑" panose="020B0503020204020204" pitchFamily="34" charset="-122"/>
                <a:ea typeface="微软雅黑" panose="020B0503020204020204" pitchFamily="34" charset="-122"/>
              </a:rPr>
              <a:t>网卡</a:t>
            </a:r>
          </a:p>
        </p:txBody>
      </p:sp>
      <p:sp>
        <p:nvSpPr>
          <p:cNvPr id="36" name="Rectangle 32"/>
          <p:cNvSpPr>
            <a:spLocks noChangeArrowheads="1"/>
          </p:cNvSpPr>
          <p:nvPr/>
        </p:nvSpPr>
        <p:spPr bwMode="auto">
          <a:xfrm>
            <a:off x="4001823" y="478298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37" name="Rectangle 33"/>
          <p:cNvSpPr>
            <a:spLocks noChangeArrowheads="1"/>
          </p:cNvSpPr>
          <p:nvPr/>
        </p:nvSpPr>
        <p:spPr bwMode="auto">
          <a:xfrm>
            <a:off x="4143375" y="4226178"/>
            <a:ext cx="722313"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8" name="Rectangle 34"/>
          <p:cNvSpPr>
            <a:spLocks noChangeArrowheads="1"/>
          </p:cNvSpPr>
          <p:nvPr/>
        </p:nvSpPr>
        <p:spPr bwMode="auto">
          <a:xfrm>
            <a:off x="1450975" y="4318253"/>
            <a:ext cx="1487488"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9" name="Rectangle 35"/>
          <p:cNvSpPr>
            <a:spLocks noChangeArrowheads="1"/>
          </p:cNvSpPr>
          <p:nvPr/>
        </p:nvSpPr>
        <p:spPr bwMode="auto">
          <a:xfrm>
            <a:off x="1722438" y="4319841"/>
            <a:ext cx="952500"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 name="Rectangle 36"/>
          <p:cNvSpPr>
            <a:spLocks noChangeArrowheads="1"/>
          </p:cNvSpPr>
          <p:nvPr/>
        </p:nvSpPr>
        <p:spPr bwMode="auto">
          <a:xfrm>
            <a:off x="1846263" y="432284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1" name="Rectangle 37"/>
          <p:cNvSpPr>
            <a:spLocks noChangeArrowheads="1"/>
          </p:cNvSpPr>
          <p:nvPr/>
        </p:nvSpPr>
        <p:spPr bwMode="auto">
          <a:xfrm>
            <a:off x="1722752"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2" name="Rectangle 38"/>
          <p:cNvSpPr>
            <a:spLocks noChangeArrowheads="1"/>
          </p:cNvSpPr>
          <p:nvPr/>
        </p:nvSpPr>
        <p:spPr bwMode="auto">
          <a:xfrm>
            <a:off x="1846263" y="4226178"/>
            <a:ext cx="719137"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6037263" y="4318253"/>
            <a:ext cx="1487487"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4" name="Rectangle 40"/>
          <p:cNvSpPr>
            <a:spLocks noChangeArrowheads="1"/>
          </p:cNvSpPr>
          <p:nvPr/>
        </p:nvSpPr>
        <p:spPr bwMode="auto">
          <a:xfrm>
            <a:off x="6316663" y="4319841"/>
            <a:ext cx="950912"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5" name="Rectangle 41"/>
          <p:cNvSpPr>
            <a:spLocks noChangeArrowheads="1"/>
          </p:cNvSpPr>
          <p:nvPr/>
        </p:nvSpPr>
        <p:spPr bwMode="auto">
          <a:xfrm>
            <a:off x="644506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6" name="Rectangle 42"/>
          <p:cNvSpPr>
            <a:spLocks noChangeArrowheads="1"/>
          </p:cNvSpPr>
          <p:nvPr/>
        </p:nvSpPr>
        <p:spPr bwMode="auto">
          <a:xfrm>
            <a:off x="6340314"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7" name="Rectangle 43"/>
          <p:cNvSpPr>
            <a:spLocks noChangeArrowheads="1"/>
          </p:cNvSpPr>
          <p:nvPr/>
        </p:nvSpPr>
        <p:spPr bwMode="auto">
          <a:xfrm>
            <a:off x="6432550" y="4226178"/>
            <a:ext cx="720725"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8" name="Oval 44"/>
          <p:cNvSpPr>
            <a:spLocks noChangeArrowheads="1"/>
          </p:cNvSpPr>
          <p:nvPr/>
        </p:nvSpPr>
        <p:spPr bwMode="auto">
          <a:xfrm>
            <a:off x="4237038" y="2370391"/>
            <a:ext cx="87312"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9" name="Oval 45"/>
          <p:cNvSpPr>
            <a:spLocks noChangeArrowheads="1"/>
          </p:cNvSpPr>
          <p:nvPr/>
        </p:nvSpPr>
        <p:spPr bwMode="auto">
          <a:xfrm>
            <a:off x="4627563" y="217195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0" name="Oval 46"/>
          <p:cNvSpPr>
            <a:spLocks noChangeArrowheads="1"/>
          </p:cNvSpPr>
          <p:nvPr/>
        </p:nvSpPr>
        <p:spPr bwMode="auto">
          <a:xfrm>
            <a:off x="4787900" y="261010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 name="Line 47"/>
          <p:cNvSpPr>
            <a:spLocks noChangeShapeType="1"/>
          </p:cNvSpPr>
          <p:nvPr/>
        </p:nvSpPr>
        <p:spPr bwMode="auto">
          <a:xfrm flipV="1">
            <a:off x="4183063" y="3395916"/>
            <a:ext cx="0" cy="59690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2" name="Line 48"/>
          <p:cNvSpPr>
            <a:spLocks noChangeShapeType="1"/>
          </p:cNvSpPr>
          <p:nvPr/>
        </p:nvSpPr>
        <p:spPr bwMode="auto">
          <a:xfrm>
            <a:off x="4632325" y="3407028"/>
            <a:ext cx="0" cy="592138"/>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3" name="Line 49"/>
          <p:cNvSpPr>
            <a:spLocks noChangeShapeType="1"/>
          </p:cNvSpPr>
          <p:nvPr/>
        </p:nvSpPr>
        <p:spPr bwMode="auto">
          <a:xfrm rot="236364" flipV="1">
            <a:off x="2019300" y="3519741"/>
            <a:ext cx="431800" cy="51435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4" name="Line 50"/>
          <p:cNvSpPr>
            <a:spLocks noChangeShapeType="1"/>
          </p:cNvSpPr>
          <p:nvPr/>
        </p:nvSpPr>
        <p:spPr bwMode="auto">
          <a:xfrm flipH="1">
            <a:off x="2462213" y="3513391"/>
            <a:ext cx="439737" cy="474662"/>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5" name="Line 51"/>
          <p:cNvSpPr>
            <a:spLocks noChangeShapeType="1"/>
          </p:cNvSpPr>
          <p:nvPr/>
        </p:nvSpPr>
        <p:spPr bwMode="auto">
          <a:xfrm>
            <a:off x="5926138" y="3427666"/>
            <a:ext cx="400050" cy="592137"/>
          </a:xfrm>
          <a:prstGeom prst="line">
            <a:avLst/>
          </a:prstGeom>
          <a:noFill/>
          <a:ln w="12700">
            <a:solidFill>
              <a:schemeClr val="tx1"/>
            </a:solidFill>
            <a:round/>
            <a:headEnd type="triangl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6" name="Line 52"/>
          <p:cNvSpPr>
            <a:spLocks noChangeShapeType="1"/>
          </p:cNvSpPr>
          <p:nvPr/>
        </p:nvSpPr>
        <p:spPr bwMode="auto">
          <a:xfrm>
            <a:off x="6399213" y="3440366"/>
            <a:ext cx="363537" cy="547687"/>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7" name="Rectangle 53"/>
          <p:cNvSpPr>
            <a:spLocks noChangeArrowheads="1"/>
          </p:cNvSpPr>
          <p:nvPr/>
        </p:nvSpPr>
        <p:spPr bwMode="auto">
          <a:xfrm>
            <a:off x="7327900" y="358995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双绞线</a:t>
            </a:r>
          </a:p>
        </p:txBody>
      </p:sp>
      <p:grpSp>
        <p:nvGrpSpPr>
          <p:cNvPr id="58" name="Group 54"/>
          <p:cNvGrpSpPr>
            <a:grpSpLocks/>
          </p:cNvGrpSpPr>
          <p:nvPr/>
        </p:nvGrpSpPr>
        <p:grpSpPr bwMode="auto">
          <a:xfrm rot="5400000" flipH="1">
            <a:off x="4307682" y="3741197"/>
            <a:ext cx="876300" cy="90487"/>
            <a:chOff x="1548" y="1476"/>
            <a:chExt cx="1338" cy="120"/>
          </a:xfrm>
        </p:grpSpPr>
        <p:sp>
          <p:nvSpPr>
            <p:cNvPr id="59" name="Freeform 55"/>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0" name="Freeform 56"/>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61" name="Group 57"/>
          <p:cNvGrpSpPr>
            <a:grpSpLocks/>
          </p:cNvGrpSpPr>
          <p:nvPr/>
        </p:nvGrpSpPr>
        <p:grpSpPr bwMode="auto">
          <a:xfrm rot="5400000" flipH="1">
            <a:off x="3849688" y="3753103"/>
            <a:ext cx="874712" cy="90488"/>
            <a:chOff x="1548" y="1476"/>
            <a:chExt cx="1338" cy="120"/>
          </a:xfrm>
        </p:grpSpPr>
        <p:sp>
          <p:nvSpPr>
            <p:cNvPr id="62" name="Freeform 58"/>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3" name="Freeform 59"/>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6945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数据链路</a:t>
            </a:r>
            <a:r>
              <a:rPr lang="en-US" altLang="zh-CN" u="sng" dirty="0">
                <a:solidFill>
                  <a:srgbClr val="FF0000"/>
                </a:solidFill>
              </a:rPr>
              <a:t>(data link) </a:t>
            </a:r>
            <a:r>
              <a:rPr lang="zh-CN" altLang="en-US" dirty="0"/>
              <a:t>除了物理线路外，还必须有</a:t>
            </a:r>
            <a:r>
              <a:rPr lang="zh-CN" altLang="en-US" dirty="0">
                <a:solidFill>
                  <a:srgbClr val="FF0000"/>
                </a:solidFill>
              </a:rPr>
              <a:t>通信协议</a:t>
            </a:r>
            <a:r>
              <a:rPr lang="zh-CN" altLang="en-US" dirty="0"/>
              <a:t>来控制这些数据的传输。若把实现这些协议的硬件和软件加到链路上，就构成了数据链路。</a:t>
            </a:r>
          </a:p>
          <a:p>
            <a:r>
              <a:rPr lang="zh-CN" altLang="en-US" dirty="0"/>
              <a:t>现在最常用的方法是使用适配器（即网卡）来实现这些协议的硬件和软件。</a:t>
            </a:r>
          </a:p>
          <a:p>
            <a:r>
              <a:rPr lang="zh-CN" altLang="en-US" dirty="0"/>
              <a:t>一般的适配器都包括了数据链路层和物理层这两层的功能</a:t>
            </a:r>
            <a:r>
              <a:rPr lang="zh-CN" altLang="en-US" dirty="0" smtClean="0"/>
              <a:t>。</a:t>
            </a:r>
            <a:endParaRPr lang="en-US" altLang="zh-CN" dirty="0" smtClean="0"/>
          </a:p>
          <a:p>
            <a:r>
              <a:rPr lang="zh-CN" altLang="en-US" dirty="0" smtClean="0"/>
              <a:t>有些情况下，数据链路又被称为“逻辑链路”。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385052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
        <p:nvSpPr>
          <p:cNvPr id="64"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集线器的堆叠</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pic>
        <p:nvPicPr>
          <p:cNvPr id="3074" name="Picture 2" descr="http://publish.it168.com/2006/1010/images/136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75238"/>
            <a:ext cx="3816424" cy="3230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igoo.com/news/39/1100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00" y="2137420"/>
            <a:ext cx="323850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749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以太网信道被占用的场景：</a:t>
            </a:r>
            <a:endParaRPr lang="en-US" altLang="zh-CN" dirty="0" smtClean="0"/>
          </a:p>
          <a:p>
            <a:pPr lvl="1"/>
            <a:r>
              <a:rPr lang="zh-CN" altLang="en-US" dirty="0" smtClean="0"/>
              <a:t>发送数据的时间。</a:t>
            </a:r>
            <a:endParaRPr lang="en-US" altLang="zh-CN" dirty="0" smtClean="0"/>
          </a:p>
          <a:p>
            <a:pPr lvl="1"/>
            <a:r>
              <a:rPr lang="zh-CN" altLang="en-US" dirty="0" smtClean="0"/>
              <a:t>发送数据结束后，等待最后一个</a:t>
            </a:r>
            <a:r>
              <a:rPr lang="en-US" altLang="zh-CN" dirty="0" smtClean="0"/>
              <a:t>bit</a:t>
            </a:r>
            <a:r>
              <a:rPr lang="zh-CN" altLang="en-US" dirty="0" smtClean="0"/>
              <a:t>传送到接收方的等待时间。</a:t>
            </a:r>
            <a:endParaRPr lang="en-US" altLang="zh-CN" dirty="0" smtClean="0"/>
          </a:p>
          <a:p>
            <a:pPr lvl="1"/>
            <a:r>
              <a:rPr lang="zh-CN" altLang="en-US" dirty="0" smtClean="0"/>
              <a:t>发生碰撞的争用期。</a:t>
            </a:r>
            <a:endParaRPr lang="en-US" altLang="zh-CN" dirty="0" smtClean="0"/>
          </a:p>
          <a:p>
            <a:pPr lvl="1"/>
            <a:r>
              <a:rPr lang="zh-CN" altLang="en-US" dirty="0" smtClean="0"/>
              <a:t>没有数据传送的空闲时间。</a:t>
            </a:r>
            <a:endParaRPr lang="en-US" altLang="zh-CN" dirty="0" smtClean="0"/>
          </a:p>
          <a:p>
            <a:r>
              <a:rPr lang="zh-CN" altLang="en-US" dirty="0" smtClean="0"/>
              <a:t>发送数据的时间在总时间的占用率，就是通俗意义上的信道利用率。</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Tree>
    <p:extLst>
      <p:ext uri="{BB962C8B-B14F-4D97-AF65-F5344CB8AC3E}">
        <p14:creationId xmlns:p14="http://schemas.microsoft.com/office/powerpoint/2010/main" val="4489733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
        <p:nvSpPr>
          <p:cNvPr id="7" name="Line 4"/>
          <p:cNvSpPr>
            <a:spLocks noChangeShapeType="1"/>
          </p:cNvSpPr>
          <p:nvPr/>
        </p:nvSpPr>
        <p:spPr bwMode="auto">
          <a:xfrm>
            <a:off x="874730" y="3929584"/>
            <a:ext cx="75977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4675205" y="3770834"/>
            <a:ext cx="420687" cy="398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874730" y="2167459"/>
            <a:ext cx="4051300"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4926030" y="2167459"/>
            <a:ext cx="35464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Line 8"/>
          <p:cNvSpPr>
            <a:spLocks noChangeShapeType="1"/>
          </p:cNvSpPr>
          <p:nvPr/>
        </p:nvSpPr>
        <p:spPr bwMode="auto">
          <a:xfrm>
            <a:off x="7966092" y="3448571"/>
            <a:ext cx="506413"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8147067" y="3348559"/>
            <a:ext cx="166688" cy="209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auto">
          <a:xfrm>
            <a:off x="4926030" y="3448571"/>
            <a:ext cx="304006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4" name="Line 11"/>
          <p:cNvSpPr>
            <a:spLocks noChangeShapeType="1"/>
          </p:cNvSpPr>
          <p:nvPr/>
        </p:nvSpPr>
        <p:spPr bwMode="auto">
          <a:xfrm>
            <a:off x="3913205"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4208480" y="3339034"/>
            <a:ext cx="307975" cy="260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 name="Line 13"/>
          <p:cNvSpPr>
            <a:spLocks noChangeShapeType="1"/>
          </p:cNvSpPr>
          <p:nvPr/>
        </p:nvSpPr>
        <p:spPr bwMode="auto">
          <a:xfrm>
            <a:off x="1887555" y="3448571"/>
            <a:ext cx="101441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2182830" y="3264421"/>
            <a:ext cx="306387" cy="230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874730"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9" name="Freeform 16"/>
          <p:cNvSpPr>
            <a:spLocks/>
          </p:cNvSpPr>
          <p:nvPr/>
        </p:nvSpPr>
        <p:spPr bwMode="auto">
          <a:xfrm>
            <a:off x="4926030" y="2488134"/>
            <a:ext cx="3040062" cy="720725"/>
          </a:xfrm>
          <a:custGeom>
            <a:avLst/>
            <a:gdLst>
              <a:gd name="T0" fmla="*/ 0 w 1728"/>
              <a:gd name="T1" fmla="*/ 720725 h 432"/>
              <a:gd name="T2" fmla="*/ 0 w 1728"/>
              <a:gd name="T3" fmla="*/ 0 h 432"/>
              <a:gd name="T4" fmla="*/ 3040062 w 1728"/>
              <a:gd name="T5" fmla="*/ 0 h 432"/>
              <a:gd name="T6" fmla="*/ 3040062 w 1728"/>
              <a:gd name="T7" fmla="*/ 720725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432">
                <a:moveTo>
                  <a:pt x="0" y="432"/>
                </a:moveTo>
                <a:lnTo>
                  <a:pt x="0" y="0"/>
                </a:lnTo>
                <a:lnTo>
                  <a:pt x="1728" y="0"/>
                </a:lnTo>
                <a:lnTo>
                  <a:pt x="1728" y="432"/>
                </a:lnTo>
              </a:path>
            </a:pathLst>
          </a:custGeom>
          <a:solidFill>
            <a:srgbClr val="FFCCFF"/>
          </a:solidFill>
          <a:ln w="28575" cmpd="sng">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0" name="Text Box 17"/>
          <p:cNvSpPr txBox="1">
            <a:spLocks noChangeArrowheads="1"/>
          </p:cNvSpPr>
          <p:nvPr/>
        </p:nvSpPr>
        <p:spPr bwMode="auto">
          <a:xfrm>
            <a:off x="5602305" y="2615134"/>
            <a:ext cx="1737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  送  成  功 </a:t>
            </a:r>
          </a:p>
        </p:txBody>
      </p:sp>
      <p:sp>
        <p:nvSpPr>
          <p:cNvPr id="21" name="Text Box 18"/>
          <p:cNvSpPr txBox="1">
            <a:spLocks noChangeArrowheads="1"/>
          </p:cNvSpPr>
          <p:nvPr/>
        </p:nvSpPr>
        <p:spPr bwMode="auto">
          <a:xfrm>
            <a:off x="947704"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2" name="Text Box 19"/>
          <p:cNvSpPr txBox="1">
            <a:spLocks noChangeArrowheads="1"/>
          </p:cNvSpPr>
          <p:nvPr/>
        </p:nvSpPr>
        <p:spPr bwMode="auto">
          <a:xfrm>
            <a:off x="1958375"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3" name="Text Box 20"/>
          <p:cNvSpPr txBox="1">
            <a:spLocks noChangeArrowheads="1"/>
          </p:cNvSpPr>
          <p:nvPr/>
        </p:nvSpPr>
        <p:spPr bwMode="auto">
          <a:xfrm>
            <a:off x="3923928" y="2596084"/>
            <a:ext cx="10334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4" name="Line 21"/>
          <p:cNvSpPr>
            <a:spLocks noChangeShapeType="1"/>
          </p:cNvSpPr>
          <p:nvPr/>
        </p:nvSpPr>
        <p:spPr bwMode="auto">
          <a:xfrm>
            <a:off x="391320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Line 22"/>
          <p:cNvSpPr>
            <a:spLocks noChangeShapeType="1"/>
          </p:cNvSpPr>
          <p:nvPr/>
        </p:nvSpPr>
        <p:spPr bwMode="auto">
          <a:xfrm>
            <a:off x="2901967"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6" name="Line 23"/>
          <p:cNvSpPr>
            <a:spLocks noChangeShapeType="1"/>
          </p:cNvSpPr>
          <p:nvPr/>
        </p:nvSpPr>
        <p:spPr bwMode="auto">
          <a:xfrm>
            <a:off x="188755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7" name="Line 24"/>
          <p:cNvSpPr>
            <a:spLocks noChangeShapeType="1"/>
          </p:cNvSpPr>
          <p:nvPr/>
        </p:nvSpPr>
        <p:spPr bwMode="auto">
          <a:xfrm>
            <a:off x="874730"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8" name="Line 25"/>
          <p:cNvSpPr>
            <a:spLocks noChangeShapeType="1"/>
          </p:cNvSpPr>
          <p:nvPr/>
        </p:nvSpPr>
        <p:spPr bwMode="auto">
          <a:xfrm>
            <a:off x="874730" y="3208859"/>
            <a:ext cx="0" cy="960437"/>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a:off x="2901967"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0" name="Line 27"/>
          <p:cNvSpPr>
            <a:spLocks noChangeShapeType="1"/>
          </p:cNvSpPr>
          <p:nvPr/>
        </p:nvSpPr>
        <p:spPr bwMode="auto">
          <a:xfrm>
            <a:off x="391320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1" name="Line 28"/>
          <p:cNvSpPr>
            <a:spLocks noChangeShapeType="1"/>
          </p:cNvSpPr>
          <p:nvPr/>
        </p:nvSpPr>
        <p:spPr bwMode="auto">
          <a:xfrm>
            <a:off x="4926030"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2" name="Line 29"/>
          <p:cNvSpPr>
            <a:spLocks noChangeShapeType="1"/>
          </p:cNvSpPr>
          <p:nvPr/>
        </p:nvSpPr>
        <p:spPr bwMode="auto">
          <a:xfrm>
            <a:off x="7966092"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3" name="Line 30"/>
          <p:cNvSpPr>
            <a:spLocks noChangeShapeType="1"/>
          </p:cNvSpPr>
          <p:nvPr/>
        </p:nvSpPr>
        <p:spPr bwMode="auto">
          <a:xfrm>
            <a:off x="8472505" y="3208859"/>
            <a:ext cx="0" cy="88106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31"/>
          <p:cNvSpPr>
            <a:spLocks noChangeShapeType="1"/>
          </p:cNvSpPr>
          <p:nvPr/>
        </p:nvSpPr>
        <p:spPr bwMode="auto">
          <a:xfrm>
            <a:off x="188755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Rectangle 32"/>
          <p:cNvSpPr>
            <a:spLocks noChangeArrowheads="1"/>
          </p:cNvSpPr>
          <p:nvPr/>
        </p:nvSpPr>
        <p:spPr bwMode="auto">
          <a:xfrm>
            <a:off x="1181117" y="3216796"/>
            <a:ext cx="315913" cy="33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 name="Text Box 33"/>
          <p:cNvSpPr txBox="1">
            <a:spLocks noChangeArrowheads="1"/>
          </p:cNvSpPr>
          <p:nvPr/>
        </p:nvSpPr>
        <p:spPr bwMode="auto">
          <a:xfrm>
            <a:off x="1218251"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7" name="Text Box 34"/>
          <p:cNvSpPr txBox="1">
            <a:spLocks noChangeArrowheads="1"/>
          </p:cNvSpPr>
          <p:nvPr/>
        </p:nvSpPr>
        <p:spPr bwMode="auto">
          <a:xfrm>
            <a:off x="1125477" y="3278670"/>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38" name="Text Box 35"/>
          <p:cNvSpPr txBox="1">
            <a:spLocks noChangeArrowheads="1"/>
          </p:cNvSpPr>
          <p:nvPr/>
        </p:nvSpPr>
        <p:spPr bwMode="auto">
          <a:xfrm>
            <a:off x="2187245"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9" name="Text Box 36"/>
          <p:cNvSpPr txBox="1">
            <a:spLocks noChangeArrowheads="1"/>
          </p:cNvSpPr>
          <p:nvPr/>
        </p:nvSpPr>
        <p:spPr bwMode="auto">
          <a:xfrm>
            <a:off x="2115237" y="3284057"/>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40" name="Text Box 37"/>
          <p:cNvSpPr txBox="1">
            <a:spLocks noChangeArrowheads="1"/>
          </p:cNvSpPr>
          <p:nvPr/>
        </p:nvSpPr>
        <p:spPr bwMode="auto">
          <a:xfrm>
            <a:off x="4231101" y="3217114"/>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41" name="Text Box 38"/>
          <p:cNvSpPr txBox="1">
            <a:spLocks noChangeArrowheads="1"/>
          </p:cNvSpPr>
          <p:nvPr/>
        </p:nvSpPr>
        <p:spPr bwMode="auto">
          <a:xfrm>
            <a:off x="4154549" y="3263449"/>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smtClean="0">
                <a:latin typeface="Microsoft Sans Serif" panose="020B0604020202020204" pitchFamily="34" charset="0"/>
                <a:ea typeface="微软雅黑" panose="020B0503020204020204" pitchFamily="34" charset="-122"/>
                <a:cs typeface="Microsoft Sans Serif" panose="020B0604020202020204" pitchFamily="34" charset="0"/>
              </a:rPr>
              <a:t>2</a:t>
            </a:r>
            <a:endPar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2" name="Rectangle 39"/>
          <p:cNvSpPr>
            <a:spLocks noChangeArrowheads="1"/>
          </p:cNvSpPr>
          <p:nvPr/>
        </p:nvSpPr>
        <p:spPr bwMode="auto">
          <a:xfrm>
            <a:off x="6342080" y="3288234"/>
            <a:ext cx="252412" cy="322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Text Box 40"/>
          <p:cNvSpPr txBox="1">
            <a:spLocks noChangeArrowheads="1"/>
          </p:cNvSpPr>
          <p:nvPr/>
        </p:nvSpPr>
        <p:spPr bwMode="auto">
          <a:xfrm>
            <a:off x="6270642" y="3243784"/>
            <a:ext cx="5004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T</a:t>
            </a:r>
            <a:r>
              <a:rPr kumimoji="1" lang="en-US" altLang="zh-CN" spc="300" baseline="-25000" dirty="0">
                <a:latin typeface="Microsoft Sans Serif" panose="020B0604020202020204" pitchFamily="34" charset="0"/>
                <a:ea typeface="微软雅黑" panose="020B0503020204020204" pitchFamily="34" charset="-122"/>
                <a:cs typeface="Microsoft Sans Serif" panose="020B0604020202020204" pitchFamily="34" charset="0"/>
              </a:rPr>
              <a:t>0</a:t>
            </a:r>
            <a:endParaRPr kumimoji="1" lang="en-US" altLang="zh-CN"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4" name="Text Box 41"/>
          <p:cNvSpPr txBox="1">
            <a:spLocks noChangeArrowheads="1"/>
          </p:cNvSpPr>
          <p:nvPr/>
        </p:nvSpPr>
        <p:spPr bwMode="auto">
          <a:xfrm>
            <a:off x="8028555" y="3232671"/>
            <a:ext cx="3513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τ</a:t>
            </a:r>
          </a:p>
        </p:txBody>
      </p:sp>
      <p:sp>
        <p:nvSpPr>
          <p:cNvPr id="45" name="Text Box 42"/>
          <p:cNvSpPr txBox="1">
            <a:spLocks noChangeArrowheads="1"/>
          </p:cNvSpPr>
          <p:nvPr/>
        </p:nvSpPr>
        <p:spPr bwMode="auto">
          <a:xfrm>
            <a:off x="8683642" y="2835796"/>
            <a:ext cx="280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dirty="0">
                <a:latin typeface="微软雅黑" panose="020B0503020204020204" pitchFamily="34" charset="-122"/>
                <a:ea typeface="微软雅黑" panose="020B0503020204020204" pitchFamily="34" charset="-122"/>
              </a:rPr>
              <a:t>t</a:t>
            </a:r>
          </a:p>
        </p:txBody>
      </p:sp>
      <p:sp>
        <p:nvSpPr>
          <p:cNvPr id="46" name="Line 43"/>
          <p:cNvSpPr>
            <a:spLocks noChangeShapeType="1"/>
          </p:cNvSpPr>
          <p:nvPr/>
        </p:nvSpPr>
        <p:spPr bwMode="auto">
          <a:xfrm>
            <a:off x="4926030" y="2007121"/>
            <a:ext cx="0" cy="4000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7" name="Line 44"/>
          <p:cNvSpPr>
            <a:spLocks noChangeShapeType="1"/>
          </p:cNvSpPr>
          <p:nvPr/>
        </p:nvSpPr>
        <p:spPr bwMode="auto">
          <a:xfrm>
            <a:off x="8472505" y="2007121"/>
            <a:ext cx="0" cy="120173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8" name="Text Box 45"/>
          <p:cNvSpPr txBox="1">
            <a:spLocks noChangeArrowheads="1"/>
          </p:cNvSpPr>
          <p:nvPr/>
        </p:nvSpPr>
        <p:spPr bwMode="auto">
          <a:xfrm>
            <a:off x="6108717" y="1921396"/>
            <a:ext cx="10294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占用期 </a:t>
            </a:r>
          </a:p>
        </p:txBody>
      </p:sp>
      <p:sp>
        <p:nvSpPr>
          <p:cNvPr id="49" name="Text Box 46"/>
          <p:cNvSpPr txBox="1">
            <a:spLocks noChangeArrowheads="1"/>
          </p:cNvSpPr>
          <p:nvPr/>
        </p:nvSpPr>
        <p:spPr bwMode="auto">
          <a:xfrm>
            <a:off x="2219342" y="1921396"/>
            <a:ext cx="1274708"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发生碰撞 </a:t>
            </a:r>
          </a:p>
        </p:txBody>
      </p:sp>
      <p:sp>
        <p:nvSpPr>
          <p:cNvPr id="50" name="Line 47"/>
          <p:cNvSpPr>
            <a:spLocks noChangeShapeType="1"/>
          </p:cNvSpPr>
          <p:nvPr/>
        </p:nvSpPr>
        <p:spPr bwMode="auto">
          <a:xfrm>
            <a:off x="874730" y="2007121"/>
            <a:ext cx="0" cy="3810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Text Box 48"/>
          <p:cNvSpPr txBox="1">
            <a:spLocks noChangeArrowheads="1"/>
          </p:cNvSpPr>
          <p:nvPr/>
        </p:nvSpPr>
        <p:spPr bwMode="auto">
          <a:xfrm>
            <a:off x="3051192" y="3664471"/>
            <a:ext cx="300595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zh-CN">
                <a:latin typeface="微软雅黑" panose="020B0503020204020204" pitchFamily="34" charset="-122"/>
                <a:ea typeface="微软雅黑" panose="020B0503020204020204" pitchFamily="34" charset="-122"/>
              </a:rPr>
              <a:t>发送一帧所需的平均时间</a:t>
            </a:r>
            <a:endParaRPr kumimoji="1" lang="zh-CN" altLang="en-US">
              <a:latin typeface="微软雅黑" panose="020B0503020204020204" pitchFamily="34" charset="-122"/>
              <a:ea typeface="微软雅黑" panose="020B0503020204020204" pitchFamily="34" charset="-122"/>
            </a:endParaRPr>
          </a:p>
        </p:txBody>
      </p:sp>
      <p:sp>
        <p:nvSpPr>
          <p:cNvPr id="52" name="Text Box 49"/>
          <p:cNvSpPr txBox="1">
            <a:spLocks noChangeArrowheads="1"/>
          </p:cNvSpPr>
          <p:nvPr/>
        </p:nvSpPr>
        <p:spPr bwMode="auto">
          <a:xfrm>
            <a:off x="3215886" y="2529398"/>
            <a:ext cx="393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dirty="0">
                <a:latin typeface="微软雅黑" panose="020B0503020204020204" pitchFamily="34" charset="-122"/>
                <a:ea typeface="微软雅黑" panose="020B0503020204020204" pitchFamily="34" charset="-122"/>
              </a:rPr>
              <a:t>…</a:t>
            </a:r>
          </a:p>
        </p:txBody>
      </p:sp>
      <p:sp>
        <p:nvSpPr>
          <p:cNvPr id="53" name="Line 50"/>
          <p:cNvSpPr>
            <a:spLocks noChangeShapeType="1"/>
          </p:cNvSpPr>
          <p:nvPr/>
        </p:nvSpPr>
        <p:spPr bwMode="auto">
          <a:xfrm>
            <a:off x="368317" y="3208859"/>
            <a:ext cx="8442325" cy="0"/>
          </a:xfrm>
          <a:prstGeom prst="line">
            <a:avLst/>
          </a:prstGeom>
          <a:noFill/>
          <a:ln w="19050">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028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en-US" altLang="zh-CN" dirty="0" smtClean="0"/>
              <a:t>a</a:t>
            </a:r>
            <a:r>
              <a:rPr lang="en-US" altLang="zh-CN" dirty="0"/>
              <a:t>→</a:t>
            </a:r>
            <a:r>
              <a:rPr lang="en-US" altLang="zh-CN" dirty="0" smtClean="0"/>
              <a:t>0</a:t>
            </a:r>
            <a:r>
              <a:rPr lang="zh-CN" altLang="en-US" dirty="0" smtClean="0"/>
              <a:t>表示</a:t>
            </a:r>
            <a:r>
              <a:rPr lang="zh-CN" altLang="en-US" dirty="0"/>
              <a:t>一发生碰撞就立即可以检测出来</a:t>
            </a:r>
            <a:r>
              <a:rPr lang="zh-CN" altLang="en-US" dirty="0" smtClean="0"/>
              <a:t>，并</a:t>
            </a:r>
            <a:r>
              <a:rPr lang="zh-CN" altLang="en-US" dirty="0"/>
              <a:t>立即停止发送，因而信道利用率很高</a:t>
            </a:r>
            <a:r>
              <a:rPr lang="zh-CN" altLang="en-US" dirty="0" smtClean="0"/>
              <a:t>。</a:t>
            </a:r>
            <a:endParaRPr lang="en-US" altLang="zh-CN" dirty="0" smtClean="0"/>
          </a:p>
          <a:p>
            <a:pPr lvl="1"/>
            <a:r>
              <a:rPr lang="en-US" altLang="zh-CN" dirty="0" smtClean="0"/>
              <a:t>a </a:t>
            </a:r>
            <a:r>
              <a:rPr lang="zh-CN" altLang="en-US" dirty="0"/>
              <a:t>越大，表明争用期所占的比例增大，每</a:t>
            </a:r>
            <a:r>
              <a:rPr lang="zh-CN" altLang="en-US" dirty="0" smtClean="0"/>
              <a:t>发生</a:t>
            </a:r>
            <a:r>
              <a:rPr lang="zh-CN" altLang="en-US" dirty="0"/>
              <a:t>一次碰撞就浪费许多信道资源，使得</a:t>
            </a:r>
            <a:r>
              <a:rPr lang="zh-CN" altLang="en-US" dirty="0" smtClean="0"/>
              <a:t>信道利用率</a:t>
            </a:r>
            <a:r>
              <a:rPr lang="zh-CN" altLang="en-US" dirty="0"/>
              <a:t>明显降低。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370111972"/>
              </p:ext>
            </p:extLst>
          </p:nvPr>
        </p:nvGraphicFramePr>
        <p:xfrm>
          <a:off x="3707904" y="2209428"/>
          <a:ext cx="1439863" cy="1258888"/>
        </p:xfrm>
        <a:graphic>
          <a:graphicData uri="http://schemas.openxmlformats.org/presentationml/2006/ole">
            <mc:AlternateContent xmlns:mc="http://schemas.openxmlformats.org/markup-compatibility/2006">
              <mc:Choice xmlns:v="urn:schemas-microsoft-com:vml" Requires="v">
                <p:oleObj spid="_x0000_s9270" name="公式" r:id="rId3" imgW="507960" imgH="444240" progId="Equation.3">
                  <p:embed/>
                </p:oleObj>
              </mc:Choice>
              <mc:Fallback>
                <p:oleObj name="公式" r:id="rId3" imgW="507960" imgH="444240" progId="Equation.3">
                  <p:embed/>
                  <p:pic>
                    <p:nvPicPr>
                      <p:cNvPr id="0" name="Object 6"/>
                      <p:cNvPicPr>
                        <a:picLocks noChangeAspect="1" noChangeArrowheads="1"/>
                      </p:cNvPicPr>
                      <p:nvPr/>
                    </p:nvPicPr>
                    <p:blipFill>
                      <a:blip r:embed="rId4"/>
                      <a:srcRect/>
                      <a:stretch>
                        <a:fillRect/>
                      </a:stretch>
                    </p:blipFill>
                    <p:spPr bwMode="auto">
                      <a:xfrm>
                        <a:off x="3707904" y="2209428"/>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7477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zh-CN" altLang="en-US" dirty="0" smtClean="0"/>
              <a:t>以太网的参数</a:t>
            </a:r>
            <a:r>
              <a:rPr lang="en-US" altLang="zh-CN" dirty="0" smtClean="0"/>
              <a:t>a</a:t>
            </a:r>
            <a:r>
              <a:rPr lang="zh-CN" altLang="en-US" dirty="0" smtClean="0"/>
              <a:t>的值应该尽量小一些。</a:t>
            </a:r>
            <a:endParaRPr lang="en-US" altLang="zh-CN" dirty="0" smtClean="0"/>
          </a:p>
          <a:p>
            <a:pPr lvl="1"/>
            <a:r>
              <a:rPr lang="zh-CN" altLang="en-US" dirty="0" smtClean="0"/>
              <a:t>以太网的连线长度受到了限制，线缆越长则</a:t>
            </a:r>
            <a:r>
              <a:rPr lang="en-US" altLang="zh-CN" dirty="0" smtClean="0"/>
              <a:t>a</a:t>
            </a:r>
            <a:r>
              <a:rPr lang="zh-CN" altLang="en-US" dirty="0" smtClean="0"/>
              <a:t>的值越大。</a:t>
            </a:r>
            <a:endParaRPr lang="en-US" altLang="zh-CN" dirty="0" smtClean="0"/>
          </a:p>
          <a:p>
            <a:pPr lvl="1"/>
            <a:r>
              <a:rPr lang="zh-CN" altLang="en-US" dirty="0" smtClean="0"/>
              <a:t>以太网的帧不能够太短，数据帧越大则</a:t>
            </a:r>
            <a:r>
              <a:rPr lang="en-US" altLang="zh-CN" dirty="0" smtClean="0"/>
              <a:t>a</a:t>
            </a:r>
            <a:r>
              <a:rPr lang="zh-CN" altLang="en-US" dirty="0" smtClean="0"/>
              <a:t>的值越小。</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826269369"/>
              </p:ext>
            </p:extLst>
          </p:nvPr>
        </p:nvGraphicFramePr>
        <p:xfrm>
          <a:off x="3707904" y="2209428"/>
          <a:ext cx="1439863" cy="1258888"/>
        </p:xfrm>
        <a:graphic>
          <a:graphicData uri="http://schemas.openxmlformats.org/presentationml/2006/ole">
            <mc:AlternateContent xmlns:mc="http://schemas.openxmlformats.org/markup-compatibility/2006">
              <mc:Choice xmlns:v="urn:schemas-microsoft-com:vml" Requires="v">
                <p:oleObj spid="_x0000_s11317" name="公式" r:id="rId3" imgW="507960" imgH="444240" progId="Equation.3">
                  <p:embed/>
                </p:oleObj>
              </mc:Choice>
              <mc:Fallback>
                <p:oleObj name="公式" r:id="rId3" imgW="507960" imgH="444240" progId="Equation.3">
                  <p:embed/>
                  <p:pic>
                    <p:nvPicPr>
                      <p:cNvPr id="0" name=""/>
                      <p:cNvPicPr>
                        <a:picLocks noChangeAspect="1" noChangeArrowheads="1"/>
                      </p:cNvPicPr>
                      <p:nvPr/>
                    </p:nvPicPr>
                    <p:blipFill>
                      <a:blip r:embed="rId4"/>
                      <a:srcRect/>
                      <a:stretch>
                        <a:fillRect/>
                      </a:stretch>
                    </p:blipFill>
                    <p:spPr bwMode="auto">
                      <a:xfrm>
                        <a:off x="3707904" y="2209428"/>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97760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理想化的情况下，以太网上的各站发送数据都不会产生</a:t>
            </a:r>
            <a:r>
              <a:rPr lang="zh-CN" altLang="en-US" dirty="0" smtClean="0"/>
              <a:t>碰撞，总线</a:t>
            </a:r>
            <a:r>
              <a:rPr lang="zh-CN" altLang="en-US" dirty="0"/>
              <a:t>一旦空闲就有某一个站立即发送数据。</a:t>
            </a:r>
          </a:p>
          <a:p>
            <a:r>
              <a:rPr lang="zh-CN" altLang="en-US" dirty="0"/>
              <a:t>发送一帧占用线路的时间是 </a:t>
            </a:r>
            <a:r>
              <a:rPr lang="en-US" altLang="zh-CN" dirty="0" smtClean="0"/>
              <a:t>T</a:t>
            </a:r>
            <a:r>
              <a:rPr lang="en-US" altLang="zh-CN" baseline="-25000" dirty="0" smtClean="0"/>
              <a:t>0</a:t>
            </a:r>
            <a:r>
              <a:rPr lang="en-US" altLang="zh-CN" dirty="0" smtClean="0"/>
              <a:t>+τ</a:t>
            </a:r>
            <a:r>
              <a:rPr lang="zh-CN" altLang="en-US" dirty="0" smtClean="0"/>
              <a:t>，</a:t>
            </a:r>
            <a:r>
              <a:rPr lang="zh-CN" altLang="en-US" dirty="0"/>
              <a:t>而帧本身的发送时间是 </a:t>
            </a:r>
            <a:r>
              <a:rPr lang="en-US" altLang="zh-CN" dirty="0"/>
              <a:t>T</a:t>
            </a:r>
            <a:r>
              <a:rPr lang="en-US" altLang="zh-CN" baseline="-25000" dirty="0"/>
              <a:t>0</a:t>
            </a:r>
            <a:r>
              <a:rPr lang="zh-CN" altLang="en-US" dirty="0"/>
              <a:t>。于是我们可计算出理想情况下的</a:t>
            </a:r>
            <a:r>
              <a:rPr lang="zh-CN" altLang="en-US" dirty="0">
                <a:solidFill>
                  <a:srgbClr val="FF0000"/>
                </a:solidFill>
              </a:rPr>
              <a:t>极限信道利用率 </a:t>
            </a:r>
            <a:r>
              <a:rPr lang="en-US" altLang="zh-CN" dirty="0" err="1"/>
              <a:t>S</a:t>
            </a:r>
            <a:r>
              <a:rPr lang="en-US" altLang="zh-CN" baseline="-25000" dirty="0" err="1"/>
              <a:t>max</a:t>
            </a:r>
            <a:r>
              <a:rPr lang="zh-CN" altLang="en-US" dirty="0"/>
              <a:t>为：</a:t>
            </a:r>
            <a:endParaRPr lang="en-US" altLang="zh-CN" dirty="0" smtClean="0"/>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177073859"/>
              </p:ext>
            </p:extLst>
          </p:nvPr>
        </p:nvGraphicFramePr>
        <p:xfrm>
          <a:off x="2699792" y="3361556"/>
          <a:ext cx="3384550" cy="1119188"/>
        </p:xfrm>
        <a:graphic>
          <a:graphicData uri="http://schemas.openxmlformats.org/presentationml/2006/ole">
            <mc:AlternateContent xmlns:mc="http://schemas.openxmlformats.org/markup-compatibility/2006">
              <mc:Choice xmlns:v="urn:schemas-microsoft-com:vml" Requires="v">
                <p:oleObj spid="_x0000_s10294" name="公式" r:id="rId3" imgW="1282700" imgH="431800" progId="Equation.3">
                  <p:embed/>
                </p:oleObj>
              </mc:Choice>
              <mc:Fallback>
                <p:oleObj name="公式" r:id="rId3" imgW="1282700" imgH="4318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61556"/>
                        <a:ext cx="33845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502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在局域网中，</a:t>
            </a:r>
            <a:r>
              <a:rPr lang="zh-CN" altLang="en-US" dirty="0">
                <a:solidFill>
                  <a:srgbClr val="FF0000"/>
                </a:solidFill>
              </a:rPr>
              <a:t>硬件地址</a:t>
            </a:r>
            <a:r>
              <a:rPr lang="zh-CN" altLang="en-US" dirty="0"/>
              <a:t>又称为</a:t>
            </a:r>
            <a:r>
              <a:rPr lang="zh-CN" altLang="en-US" dirty="0">
                <a:solidFill>
                  <a:srgbClr val="FF0000"/>
                </a:solidFill>
              </a:rPr>
              <a:t>物理地址</a:t>
            </a:r>
            <a:r>
              <a:rPr lang="zh-CN" altLang="en-US" dirty="0"/>
              <a:t>，</a:t>
            </a:r>
            <a:r>
              <a:rPr lang="zh-CN" altLang="en-US" dirty="0" smtClean="0"/>
              <a:t>或</a:t>
            </a:r>
            <a:r>
              <a:rPr lang="en-US" altLang="zh-CN" dirty="0" smtClean="0">
                <a:solidFill>
                  <a:srgbClr val="FF0000"/>
                </a:solidFill>
              </a:rPr>
              <a:t>MAC</a:t>
            </a:r>
            <a:r>
              <a:rPr lang="zh-CN" altLang="en-US" dirty="0" smtClean="0">
                <a:solidFill>
                  <a:srgbClr val="FF0000"/>
                </a:solidFill>
              </a:rPr>
              <a:t>地址</a:t>
            </a:r>
            <a:r>
              <a:rPr lang="zh-CN" altLang="en-US" dirty="0"/>
              <a:t>。 </a:t>
            </a:r>
          </a:p>
          <a:p>
            <a:r>
              <a:rPr lang="en-US" altLang="zh-CN" dirty="0" smtClean="0"/>
              <a:t>802</a:t>
            </a:r>
            <a:r>
              <a:rPr lang="zh-CN" altLang="en-US" dirty="0" smtClean="0"/>
              <a:t>标准</a:t>
            </a:r>
            <a:r>
              <a:rPr lang="zh-CN" altLang="en-US" dirty="0"/>
              <a:t>所说的“地址”严格地讲应当是每一个站的</a:t>
            </a:r>
            <a:r>
              <a:rPr lang="zh-CN" altLang="en-US" dirty="0" smtClean="0"/>
              <a:t>“名字”或</a:t>
            </a:r>
            <a:r>
              <a:rPr lang="zh-CN" altLang="en-US" dirty="0"/>
              <a:t>标识符</a:t>
            </a:r>
            <a:r>
              <a:rPr lang="zh-CN" altLang="en-US" dirty="0" smtClean="0"/>
              <a:t>。</a:t>
            </a:r>
            <a:endParaRPr lang="zh-CN" altLang="en-US" dirty="0"/>
          </a:p>
          <a:p>
            <a:r>
              <a:rPr lang="zh-CN" altLang="en-US" dirty="0" smtClean="0"/>
              <a:t>大家</a:t>
            </a:r>
            <a:r>
              <a:rPr lang="zh-CN" altLang="en-US" dirty="0"/>
              <a:t>都早已习惯了将</a:t>
            </a:r>
            <a:r>
              <a:rPr lang="zh-CN" altLang="en-US" dirty="0" smtClean="0"/>
              <a:t>这种</a:t>
            </a:r>
            <a:r>
              <a:rPr lang="en-US" altLang="zh-CN" dirty="0" smtClean="0"/>
              <a:t>48</a:t>
            </a:r>
            <a:r>
              <a:rPr lang="zh-CN" altLang="en-US" dirty="0" smtClean="0"/>
              <a:t>位</a:t>
            </a:r>
            <a:r>
              <a:rPr lang="zh-CN" altLang="en-US" dirty="0"/>
              <a:t>的“名字”称为“地址”，</a:t>
            </a:r>
            <a:r>
              <a:rPr lang="zh-CN" altLang="en-US" dirty="0" smtClean="0"/>
              <a:t>所以我们也</a:t>
            </a:r>
            <a:r>
              <a:rPr lang="zh-CN" altLang="en-US" dirty="0"/>
              <a:t>采用这种习惯用法，尽管这种说法并不太严格</a:t>
            </a:r>
            <a:r>
              <a:rPr lang="zh-CN" altLang="en-US" dirty="0" smtClean="0"/>
              <a:t>。</a:t>
            </a:r>
            <a:endParaRPr lang="en-US" altLang="zh-CN" dirty="0" smtClean="0"/>
          </a:p>
          <a:p>
            <a:pPr marL="0" indent="0">
              <a:buNone/>
            </a:pP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8667958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地址就是计算机系统中的一种标识系统（</a:t>
            </a:r>
            <a:r>
              <a:rPr lang="en-US" altLang="zh-CN" dirty="0" smtClean="0"/>
              <a:t>identification System</a:t>
            </a:r>
            <a:r>
              <a:rPr lang="zh-CN" altLang="en-US" dirty="0" smtClean="0"/>
              <a:t>）。</a:t>
            </a:r>
            <a:endParaRPr lang="en-US" altLang="zh-CN" dirty="0" smtClean="0"/>
          </a:p>
          <a:p>
            <a:r>
              <a:rPr lang="zh-CN" altLang="en-US" dirty="0" smtClean="0"/>
              <a:t>著名文献</a:t>
            </a:r>
            <a:r>
              <a:rPr lang="en-US" altLang="zh-CN" dirty="0" smtClean="0"/>
              <a:t>【SHOC78】</a:t>
            </a:r>
            <a:r>
              <a:rPr lang="zh-CN" altLang="en-US" dirty="0" smtClean="0"/>
              <a:t>对标识系统的定义：</a:t>
            </a:r>
            <a:endParaRPr lang="en-US" altLang="zh-CN" dirty="0" smtClean="0"/>
          </a:p>
          <a:p>
            <a:pPr marL="354565" lvl="1" indent="0">
              <a:buNone/>
            </a:pPr>
            <a:r>
              <a:rPr lang="zh-CN" altLang="en-US" dirty="0" smtClean="0">
                <a:solidFill>
                  <a:srgbClr val="FF0000"/>
                </a:solidFill>
              </a:rPr>
              <a:t>名字指出我们所要寻找的那个资源，</a:t>
            </a:r>
            <a:endParaRPr lang="en-US" altLang="zh-CN" dirty="0" smtClean="0">
              <a:solidFill>
                <a:srgbClr val="FF0000"/>
              </a:solidFill>
            </a:endParaRPr>
          </a:p>
          <a:p>
            <a:pPr marL="354565" lvl="1" indent="0">
              <a:buNone/>
            </a:pPr>
            <a:r>
              <a:rPr lang="zh-CN" altLang="en-US" dirty="0" smtClean="0">
                <a:solidFill>
                  <a:srgbClr val="FF0000"/>
                </a:solidFill>
              </a:rPr>
              <a:t>地址指出那个资源在何处，</a:t>
            </a:r>
            <a:endParaRPr lang="en-US" altLang="zh-CN" dirty="0" smtClean="0">
              <a:solidFill>
                <a:srgbClr val="FF0000"/>
              </a:solidFill>
            </a:endParaRPr>
          </a:p>
          <a:p>
            <a:pPr marL="354565" lvl="1" indent="0">
              <a:buNone/>
            </a:pPr>
            <a:r>
              <a:rPr lang="zh-CN" altLang="en-US" dirty="0" smtClean="0">
                <a:solidFill>
                  <a:srgbClr val="FF0000"/>
                </a:solidFill>
              </a:rPr>
              <a:t>路由告诉我们如何到达该处。</a:t>
            </a:r>
            <a:endParaRPr lang="zh-CN" altLang="en-US" dirty="0">
              <a:solidFill>
                <a:srgbClr val="FF0000"/>
              </a:solidFill>
            </a:endParaRPr>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7230736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层讨论两个问题：</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2290" name="Picture 2" descr="C:\Users\JiangZepeng\Desktop\MAC讲解的两个问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7380"/>
            <a:ext cx="4248472" cy="363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971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en-US" altLang="zh-CN" dirty="0" smtClean="0"/>
              <a:t>IEEE 802</a:t>
            </a:r>
            <a:r>
              <a:rPr lang="zh-CN" altLang="en-US" dirty="0" smtClean="0"/>
              <a:t>规定，</a:t>
            </a:r>
            <a:r>
              <a:rPr lang="en-US" altLang="zh-CN" dirty="0" smtClean="0"/>
              <a:t>MAC</a:t>
            </a:r>
            <a:r>
              <a:rPr lang="zh-CN" altLang="en-US" dirty="0" smtClean="0"/>
              <a:t>地址字段可以使用</a:t>
            </a:r>
            <a:r>
              <a:rPr lang="en-US" altLang="zh-CN" dirty="0" smtClean="0"/>
              <a:t>6</a:t>
            </a:r>
            <a:r>
              <a:rPr lang="zh-CN" altLang="en-US" dirty="0" smtClean="0"/>
              <a:t>字节（</a:t>
            </a:r>
            <a:r>
              <a:rPr lang="en-US" altLang="zh-CN" dirty="0" smtClean="0"/>
              <a:t>48</a:t>
            </a:r>
            <a:r>
              <a:rPr lang="zh-CN" altLang="en-US" dirty="0" smtClean="0"/>
              <a:t>位）或者</a:t>
            </a:r>
            <a:r>
              <a:rPr lang="en-US" altLang="zh-CN" dirty="0" smtClean="0"/>
              <a:t>2</a:t>
            </a:r>
            <a:r>
              <a:rPr lang="zh-CN" altLang="en-US" dirty="0" smtClean="0"/>
              <a:t>字节（</a:t>
            </a:r>
            <a:r>
              <a:rPr lang="en-US" altLang="zh-CN" dirty="0" smtClean="0"/>
              <a:t>16</a:t>
            </a:r>
            <a:r>
              <a:rPr lang="zh-CN" altLang="en-US" dirty="0" smtClean="0"/>
              <a:t>位）两种表示方式。</a:t>
            </a:r>
            <a:endParaRPr lang="en-US" altLang="zh-CN" dirty="0" smtClean="0"/>
          </a:p>
          <a:p>
            <a:r>
              <a:rPr lang="zh-CN" altLang="en-US" dirty="0" smtClean="0"/>
              <a:t>随着以太网的迅猛发展，</a:t>
            </a:r>
            <a:r>
              <a:rPr lang="en-US" altLang="zh-CN" dirty="0" smtClean="0"/>
              <a:t>6</a:t>
            </a:r>
            <a:r>
              <a:rPr lang="zh-CN" altLang="en-US" dirty="0" smtClean="0"/>
              <a:t>字节的表示方法可以使得全世界所有的局域网都使用不相同的地址，因此目前主要使用</a:t>
            </a:r>
            <a:r>
              <a:rPr lang="en-US" altLang="zh-CN" dirty="0" smtClean="0"/>
              <a:t>6</a:t>
            </a:r>
            <a:r>
              <a:rPr lang="zh-CN" altLang="en-US" dirty="0" smtClean="0"/>
              <a:t>字节的方式来表示</a:t>
            </a:r>
            <a:r>
              <a:rPr lang="en-US" altLang="zh-CN" dirty="0" smtClean="0"/>
              <a:t>MAC</a:t>
            </a:r>
            <a:r>
              <a:rPr lang="zh-CN" altLang="en-US" dirty="0" smtClean="0"/>
              <a:t>地址。</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45508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t>数据链路层把网络层交下来的数据构成帧发送到链路上，以及把接收到的帧中的数据取出并上交给网络层。</a:t>
            </a:r>
            <a:endParaRPr lang="en-US" altLang="zh-CN" dirty="0" smtClean="0"/>
          </a:p>
          <a:p>
            <a:r>
              <a:rPr lang="zh-CN" altLang="en-US" dirty="0" smtClean="0"/>
              <a:t>数据链路层协议数据单元是数据帧（帧）。</a:t>
            </a:r>
            <a:endParaRPr lang="en-US" altLang="zh-CN" dirty="0" smtClean="0"/>
          </a:p>
          <a:p>
            <a:r>
              <a:rPr lang="zh-CN" altLang="en-US" dirty="0" smtClean="0"/>
              <a:t>网络层协议数据单元是</a:t>
            </a:r>
            <a:r>
              <a:rPr lang="en-US" altLang="zh-CN" dirty="0" smtClean="0"/>
              <a:t>IP</a:t>
            </a:r>
            <a:r>
              <a:rPr lang="zh-CN" altLang="en-US" dirty="0" smtClean="0"/>
              <a:t>数据报（数据报、分组、包）。</a:t>
            </a:r>
            <a:endParaRPr lang="en-US" altLang="zh-CN" dirty="0" smtClean="0"/>
          </a:p>
          <a:p>
            <a:endParaRPr lang="en-US" altLang="zh-CN" dirty="0"/>
          </a:p>
          <a:p>
            <a:r>
              <a:rPr lang="zh-CN" altLang="en-US" dirty="0" smtClean="0"/>
              <a:t>把重点放到数据链路层，只考虑数据链路层的通信，把网络体系简化为三层。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761036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en-US" altLang="zh-CN" dirty="0"/>
              <a:t>IEEE </a:t>
            </a:r>
            <a:r>
              <a:rPr lang="zh-CN" altLang="en-US" dirty="0"/>
              <a:t>的注册管理</a:t>
            </a:r>
            <a:r>
              <a:rPr lang="zh-CN" altLang="en-US" dirty="0" smtClean="0"/>
              <a:t>机构</a:t>
            </a:r>
            <a:r>
              <a:rPr lang="en-US" altLang="zh-CN" dirty="0" smtClean="0"/>
              <a:t>RA</a:t>
            </a:r>
            <a:r>
              <a:rPr lang="zh-CN" altLang="en-US" dirty="0" smtClean="0"/>
              <a:t>负责</a:t>
            </a:r>
            <a:r>
              <a:rPr lang="zh-CN" altLang="en-US" dirty="0"/>
              <a:t>向厂家分配地址字段的前三个字节</a:t>
            </a:r>
            <a:r>
              <a:rPr lang="en-US" altLang="zh-CN" dirty="0"/>
              <a:t>(</a:t>
            </a:r>
            <a:r>
              <a:rPr lang="zh-CN" altLang="en-US" dirty="0"/>
              <a:t>即高位 </a:t>
            </a:r>
            <a:r>
              <a:rPr lang="en-US" altLang="zh-CN" dirty="0"/>
              <a:t>24 </a:t>
            </a:r>
            <a:r>
              <a:rPr lang="zh-CN" altLang="en-US" dirty="0"/>
              <a:t>位</a:t>
            </a:r>
            <a:r>
              <a:rPr lang="en-US" altLang="zh-CN" dirty="0"/>
              <a:t>)</a:t>
            </a:r>
            <a:r>
              <a:rPr lang="zh-CN" altLang="en-US" dirty="0"/>
              <a:t>。</a:t>
            </a:r>
          </a:p>
          <a:p>
            <a:r>
              <a:rPr lang="zh-CN" altLang="en-US" dirty="0"/>
              <a:t>地址字段中的后三个字节</a:t>
            </a:r>
            <a:r>
              <a:rPr lang="en-US" altLang="zh-CN" dirty="0"/>
              <a:t>(</a:t>
            </a:r>
            <a:r>
              <a:rPr lang="zh-CN" altLang="en-US" dirty="0"/>
              <a:t>即低位 </a:t>
            </a:r>
            <a:r>
              <a:rPr lang="en-US" altLang="zh-CN" dirty="0"/>
              <a:t>24 </a:t>
            </a:r>
            <a:r>
              <a:rPr lang="zh-CN" altLang="en-US" dirty="0"/>
              <a:t>位</a:t>
            </a:r>
            <a:r>
              <a:rPr lang="en-US" altLang="zh-CN" dirty="0"/>
              <a:t>)</a:t>
            </a:r>
            <a:r>
              <a:rPr lang="zh-CN" altLang="en-US" dirty="0"/>
              <a:t>由厂家自行指派，称为扩展标识符，必须保证生产出的适配器没有重复地址。</a:t>
            </a:r>
          </a:p>
          <a:p>
            <a:r>
              <a:rPr lang="zh-CN" altLang="en-US" dirty="0"/>
              <a:t>一个地址块可以生成</a:t>
            </a:r>
            <a:r>
              <a:rPr lang="en-US" altLang="zh-CN" dirty="0"/>
              <a:t>2</a:t>
            </a:r>
            <a:r>
              <a:rPr lang="en-US" altLang="zh-CN" baseline="30000" dirty="0"/>
              <a:t>24</a:t>
            </a:r>
            <a:r>
              <a:rPr lang="zh-CN" altLang="en-US" dirty="0"/>
              <a:t>个不同的地址。</a:t>
            </a:r>
            <a:r>
              <a:rPr lang="zh-CN" altLang="en-US" dirty="0" smtClean="0"/>
              <a:t>这种</a:t>
            </a:r>
            <a:r>
              <a:rPr lang="en-US" altLang="zh-CN" dirty="0" smtClean="0"/>
              <a:t>48</a:t>
            </a:r>
            <a:r>
              <a:rPr lang="zh-CN" altLang="en-US" dirty="0" smtClean="0"/>
              <a:t>位</a:t>
            </a:r>
            <a:r>
              <a:rPr lang="zh-CN" altLang="en-US" dirty="0"/>
              <a:t>地址</a:t>
            </a:r>
            <a:r>
              <a:rPr lang="zh-CN" altLang="en-US" dirty="0" smtClean="0"/>
              <a:t>称为</a:t>
            </a:r>
            <a:r>
              <a:rPr lang="en-US" altLang="zh-CN" dirty="0" smtClean="0"/>
              <a:t>MAC-48</a:t>
            </a:r>
            <a:r>
              <a:rPr lang="zh-CN" altLang="en-US" dirty="0"/>
              <a:t>，它的通用名称是</a:t>
            </a:r>
            <a:r>
              <a:rPr lang="en-US" altLang="zh-CN" dirty="0"/>
              <a:t>EUI-48</a:t>
            </a:r>
            <a:r>
              <a:rPr lang="zh-CN" altLang="en-US" dirty="0"/>
              <a:t>。</a:t>
            </a:r>
          </a:p>
          <a:p>
            <a:r>
              <a:rPr lang="zh-CN" altLang="en-US" dirty="0"/>
              <a:t>“</a:t>
            </a:r>
            <a:r>
              <a:rPr lang="en-US" altLang="zh-CN" dirty="0"/>
              <a:t>MAC</a:t>
            </a:r>
            <a:r>
              <a:rPr lang="zh-CN" altLang="en-US" dirty="0"/>
              <a:t>地址”实际上就是适配器地址或适配器标识符</a:t>
            </a:r>
            <a:r>
              <a:rPr lang="en-US" altLang="zh-CN" dirty="0" smtClean="0"/>
              <a:t>EUI-48</a:t>
            </a:r>
            <a:r>
              <a:rPr lang="zh-CN" altLang="en-US" dirty="0" smtClean="0"/>
              <a:t>。</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1038590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en-US" altLang="zh-CN" dirty="0" smtClean="0"/>
              <a:t>IEEE</a:t>
            </a:r>
            <a:r>
              <a:rPr lang="zh-CN" altLang="en-US" dirty="0" smtClean="0"/>
              <a:t>规定地址字段的</a:t>
            </a:r>
            <a:r>
              <a:rPr lang="zh-CN" altLang="en-US" dirty="0" smtClean="0">
                <a:solidFill>
                  <a:srgbClr val="FF0000"/>
                </a:solidFill>
              </a:rPr>
              <a:t>第一个字节的最低位</a:t>
            </a:r>
            <a:r>
              <a:rPr lang="zh-CN" altLang="en-US" dirty="0" smtClean="0"/>
              <a:t>为</a:t>
            </a:r>
            <a:r>
              <a:rPr lang="en-US" altLang="zh-CN" dirty="0" smtClean="0"/>
              <a:t>I/G</a:t>
            </a:r>
            <a:r>
              <a:rPr lang="zh-CN" altLang="en-US" dirty="0" smtClean="0"/>
              <a:t>位。</a:t>
            </a:r>
            <a:endParaRPr lang="en-US" altLang="zh-CN" dirty="0" smtClean="0"/>
          </a:p>
          <a:p>
            <a:pPr lvl="1"/>
            <a:r>
              <a:rPr lang="en-US" altLang="zh-CN" dirty="0" smtClean="0"/>
              <a:t>I/G</a:t>
            </a:r>
            <a:r>
              <a:rPr lang="zh-CN" altLang="en-US" dirty="0" smtClean="0"/>
              <a:t>位为</a:t>
            </a:r>
            <a:r>
              <a:rPr lang="en-US" altLang="zh-CN" dirty="0" smtClean="0"/>
              <a:t>0</a:t>
            </a:r>
            <a:r>
              <a:rPr lang="zh-CN" altLang="en-US" dirty="0" smtClean="0"/>
              <a:t>，表示一个单个站地址。</a:t>
            </a:r>
            <a:endParaRPr lang="en-US" altLang="zh-CN" dirty="0" smtClean="0"/>
          </a:p>
          <a:p>
            <a:pPr lvl="1"/>
            <a:r>
              <a:rPr lang="en-US" altLang="zh-CN" dirty="0" smtClean="0"/>
              <a:t>I/G</a:t>
            </a:r>
            <a:r>
              <a:rPr lang="zh-CN" altLang="en-US" dirty="0" smtClean="0"/>
              <a:t>位为</a:t>
            </a:r>
            <a:r>
              <a:rPr lang="en-US" altLang="zh-CN" dirty="0" smtClean="0"/>
              <a:t>1</a:t>
            </a:r>
            <a:r>
              <a:rPr lang="zh-CN" altLang="en-US" dirty="0" smtClean="0"/>
              <a:t>，表示组地址，用来进行多播。</a:t>
            </a:r>
            <a:endParaRPr lang="en-US" altLang="zh-CN" dirty="0" smtClean="0"/>
          </a:p>
          <a:p>
            <a:r>
              <a:rPr lang="en-US" altLang="zh-CN" dirty="0" smtClean="0"/>
              <a:t>IEEE</a:t>
            </a:r>
            <a:r>
              <a:rPr lang="zh-CN" altLang="en-US" dirty="0" smtClean="0"/>
              <a:t>规定地址字段的</a:t>
            </a:r>
            <a:r>
              <a:rPr lang="zh-CN" altLang="en-US" dirty="0" smtClean="0">
                <a:solidFill>
                  <a:srgbClr val="FF0000"/>
                </a:solidFill>
              </a:rPr>
              <a:t>第一个字节的最低第二位</a:t>
            </a:r>
            <a:r>
              <a:rPr lang="zh-CN" altLang="en-US" dirty="0" smtClean="0"/>
              <a:t>为</a:t>
            </a:r>
            <a:r>
              <a:rPr lang="en-US" altLang="zh-CN" dirty="0" smtClean="0"/>
              <a:t>G/L</a:t>
            </a:r>
            <a:r>
              <a:rPr lang="zh-CN" altLang="en-US" dirty="0" smtClean="0"/>
              <a:t>位。</a:t>
            </a:r>
            <a:endParaRPr lang="en-US" altLang="zh-CN" dirty="0" smtClean="0"/>
          </a:p>
          <a:p>
            <a:pPr lvl="1"/>
            <a:r>
              <a:rPr lang="en-US" altLang="zh-CN" dirty="0" smtClean="0"/>
              <a:t>G/L</a:t>
            </a:r>
            <a:r>
              <a:rPr lang="zh-CN" altLang="en-US" dirty="0" smtClean="0"/>
              <a:t>位为</a:t>
            </a:r>
            <a:r>
              <a:rPr lang="en-US" altLang="zh-CN" dirty="0" smtClean="0"/>
              <a:t>0</a:t>
            </a:r>
            <a:r>
              <a:rPr lang="zh-CN" altLang="en-US" dirty="0" smtClean="0"/>
              <a:t>，表示地址是全球管理，在全球没有相同的。</a:t>
            </a:r>
            <a:endParaRPr lang="en-US" altLang="zh-CN" dirty="0" smtClean="0"/>
          </a:p>
          <a:p>
            <a:pPr lvl="1"/>
            <a:r>
              <a:rPr lang="en-US" altLang="zh-CN" dirty="0" smtClean="0"/>
              <a:t>G/L</a:t>
            </a:r>
            <a:r>
              <a:rPr lang="zh-CN" altLang="en-US" dirty="0" smtClean="0"/>
              <a:t>位为</a:t>
            </a:r>
            <a:r>
              <a:rPr lang="en-US" altLang="zh-CN" dirty="0" smtClean="0"/>
              <a:t>1</a:t>
            </a:r>
            <a:r>
              <a:rPr lang="zh-CN" altLang="en-US" dirty="0" smtClean="0"/>
              <a:t>，表示地址是本地管理，用户可以任意分配网络上的地址。</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2927031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3314" name="Picture 2" descr="http://c.hiphotos.baidu.com/baike/c0%3Dbaike80%2C5%2C5%2C80%2C26/sign=14d882c04bed2e73e8e48e7ee668caee/203fb80e7bec54e71473775ab8389b504ec2d5628435b2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70171"/>
            <a:ext cx="4533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604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zh-CN" altLang="en-US" dirty="0"/>
              <a:t>适配器从网络上每收到一</a:t>
            </a:r>
            <a:r>
              <a:rPr lang="zh-CN" altLang="en-US" dirty="0" smtClean="0"/>
              <a:t>个</a:t>
            </a:r>
            <a:r>
              <a:rPr lang="en-US" altLang="zh-CN" dirty="0" smtClean="0"/>
              <a:t>MAC</a:t>
            </a:r>
            <a:r>
              <a:rPr lang="zh-CN" altLang="en-US" dirty="0" smtClean="0"/>
              <a:t>帧</a:t>
            </a:r>
            <a:r>
              <a:rPr lang="zh-CN" altLang="en-US" dirty="0"/>
              <a:t>就首先用硬件</a:t>
            </a:r>
            <a:r>
              <a:rPr lang="zh-CN" altLang="en-US" dirty="0" smtClean="0"/>
              <a:t>检查</a:t>
            </a:r>
            <a:r>
              <a:rPr lang="en-US" altLang="zh-CN" dirty="0" smtClean="0"/>
              <a:t>MAC</a:t>
            </a:r>
            <a:r>
              <a:rPr lang="zh-CN" altLang="en-US" dirty="0" smtClean="0"/>
              <a:t>帧</a:t>
            </a:r>
            <a:r>
              <a:rPr lang="zh-CN" altLang="en-US" dirty="0"/>
              <a:t>中</a:t>
            </a:r>
            <a:r>
              <a:rPr lang="zh-CN" altLang="en-US" dirty="0" smtClean="0"/>
              <a:t>的</a:t>
            </a:r>
            <a:r>
              <a:rPr lang="en-US" altLang="zh-CN" dirty="0" smtClean="0"/>
              <a:t>MAC</a:t>
            </a:r>
            <a:r>
              <a:rPr lang="zh-CN" altLang="en-US" dirty="0" smtClean="0"/>
              <a:t>地址。</a:t>
            </a:r>
            <a:endParaRPr lang="en-US" altLang="zh-CN" dirty="0"/>
          </a:p>
          <a:p>
            <a:pPr lvl="1"/>
            <a:r>
              <a:rPr lang="zh-CN" altLang="en-US" dirty="0"/>
              <a:t>如果是发往本站的帧则收下，然后再进行其他的处理。</a:t>
            </a:r>
          </a:p>
          <a:p>
            <a:pPr lvl="1"/>
            <a:r>
              <a:rPr lang="zh-CN" altLang="en-US" dirty="0" smtClean="0"/>
              <a:t>如果不是就</a:t>
            </a:r>
            <a:r>
              <a:rPr lang="zh-CN" altLang="en-US" dirty="0"/>
              <a:t>将此帧丢弃，不再进行其他的处理。</a:t>
            </a:r>
          </a:p>
          <a:p>
            <a:r>
              <a:rPr lang="zh-CN" altLang="en-US" dirty="0"/>
              <a:t>“发往本站的帧”包括以下三种帧： </a:t>
            </a:r>
          </a:p>
          <a:p>
            <a:pPr lvl="1"/>
            <a:r>
              <a:rPr lang="zh-CN" altLang="en-US" dirty="0"/>
              <a:t>单播</a:t>
            </a:r>
            <a:r>
              <a:rPr lang="en-US" altLang="zh-CN" dirty="0"/>
              <a:t>(unicast)</a:t>
            </a:r>
            <a:r>
              <a:rPr lang="zh-CN" altLang="en-US" dirty="0"/>
              <a:t>帧（一对一）</a:t>
            </a:r>
          </a:p>
          <a:p>
            <a:pPr lvl="1"/>
            <a:r>
              <a:rPr lang="zh-CN" altLang="en-US" dirty="0"/>
              <a:t>广播</a:t>
            </a:r>
            <a:r>
              <a:rPr lang="en-US" altLang="zh-CN" dirty="0"/>
              <a:t>(broadcast)</a:t>
            </a:r>
            <a:r>
              <a:rPr lang="zh-CN" altLang="en-US" dirty="0"/>
              <a:t>帧（一对全体）</a:t>
            </a:r>
          </a:p>
          <a:p>
            <a:pPr lvl="1"/>
            <a:r>
              <a:rPr lang="zh-CN" altLang="en-US" dirty="0"/>
              <a:t>多播</a:t>
            </a:r>
            <a:r>
              <a:rPr lang="en-US" altLang="zh-CN" dirty="0"/>
              <a:t>(multicast)</a:t>
            </a:r>
            <a:r>
              <a:rPr lang="zh-CN" altLang="en-US" dirty="0"/>
              <a:t>帧（一对多）</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41372580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zh-CN" altLang="en-US" dirty="0" smtClean="0"/>
              <a:t>以太网适配器还可以设置为一种特殊的工作方式，即“</a:t>
            </a:r>
            <a:r>
              <a:rPr lang="zh-CN" altLang="en-US" dirty="0" smtClean="0">
                <a:solidFill>
                  <a:srgbClr val="FF0000"/>
                </a:solidFill>
              </a:rPr>
              <a:t>混杂方式（</a:t>
            </a:r>
            <a:r>
              <a:rPr lang="en-US" altLang="zh-CN" dirty="0" smtClean="0">
                <a:solidFill>
                  <a:srgbClr val="FF0000"/>
                </a:solidFill>
              </a:rPr>
              <a:t>promiscuous mode</a:t>
            </a:r>
            <a:r>
              <a:rPr lang="zh-CN" altLang="en-US" dirty="0" smtClean="0">
                <a:solidFill>
                  <a:srgbClr val="FF0000"/>
                </a:solidFill>
              </a:rPr>
              <a:t>）</a:t>
            </a:r>
            <a:r>
              <a:rPr lang="zh-CN" altLang="en-US" dirty="0" smtClean="0"/>
              <a:t>”。</a:t>
            </a:r>
            <a:endParaRPr lang="en-US" altLang="zh-CN" dirty="0" smtClean="0"/>
          </a:p>
          <a:p>
            <a:r>
              <a:rPr lang="zh-CN" altLang="en-US" dirty="0" smtClean="0"/>
              <a:t>工作在混杂方式的网卡只要“听到”有帧在以太网上传输就全部记录下来，而不管是发往哪里的数据帧。</a:t>
            </a:r>
            <a:endParaRPr lang="en-US" altLang="zh-CN" dirty="0" smtClean="0"/>
          </a:p>
          <a:p>
            <a:r>
              <a:rPr lang="zh-CN" altLang="en-US" dirty="0" smtClean="0"/>
              <a:t>如果网络上有混杂方式工作的网卡，那么就可以通过数据分析的方式窃取别人的信息。</a:t>
            </a:r>
            <a:endParaRPr lang="en-US" altLang="zh-CN" dirty="0" smtClean="0"/>
          </a:p>
          <a:p>
            <a:r>
              <a:rPr lang="zh-CN" altLang="en-US" dirty="0" smtClean="0"/>
              <a:t>网络管理人员也可以通过此方式来监听和分析以太网的流量，已实现可量化的网络管理。最为常见的是“</a:t>
            </a:r>
            <a:r>
              <a:rPr lang="zh-CN" altLang="en-US" dirty="0" smtClean="0">
                <a:solidFill>
                  <a:srgbClr val="FF0000"/>
                </a:solidFill>
              </a:rPr>
              <a:t>嗅探器</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7325138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a:p>
          <a:p>
            <a:r>
              <a:rPr lang="zh-CN" altLang="en-US" dirty="0" smtClean="0"/>
              <a:t>现场演示并讨论：</a:t>
            </a:r>
            <a:endParaRPr lang="en-US" altLang="zh-CN" dirty="0" smtClean="0"/>
          </a:p>
          <a:p>
            <a:pPr lvl="1"/>
            <a:r>
              <a:rPr lang="zh-CN" altLang="en-US" dirty="0" smtClean="0"/>
              <a:t>如何查看网卡的</a:t>
            </a:r>
            <a:r>
              <a:rPr lang="en-US" altLang="zh-CN" dirty="0" smtClean="0"/>
              <a:t>MAC</a:t>
            </a:r>
            <a:r>
              <a:rPr lang="zh-CN" altLang="en-US" dirty="0" smtClean="0"/>
              <a:t>地址呢？</a:t>
            </a:r>
            <a:endParaRPr lang="en-US" altLang="zh-CN" dirty="0" smtClean="0"/>
          </a:p>
          <a:p>
            <a:pPr marL="405217" lvl="1" indent="0">
              <a:buNone/>
            </a:pPr>
            <a:r>
              <a:rPr lang="zh-CN" altLang="en-US" dirty="0" smtClean="0"/>
              <a:t>分别演示</a:t>
            </a:r>
            <a:r>
              <a:rPr lang="en-US" altLang="zh-CN" dirty="0" smtClean="0"/>
              <a:t>Windows</a:t>
            </a:r>
            <a:r>
              <a:rPr lang="zh-CN" altLang="en-US" dirty="0" smtClean="0"/>
              <a:t>、</a:t>
            </a:r>
            <a:r>
              <a:rPr lang="en-US" altLang="zh-CN" dirty="0" smtClean="0"/>
              <a:t>Linux</a:t>
            </a:r>
            <a:r>
              <a:rPr lang="zh-CN" altLang="en-US" dirty="0" smtClean="0"/>
              <a:t>、</a:t>
            </a:r>
            <a:r>
              <a:rPr lang="en-US" altLang="zh-CN" dirty="0" smtClean="0"/>
              <a:t>UNIX</a:t>
            </a:r>
            <a:r>
              <a:rPr lang="zh-CN" altLang="en-US" dirty="0" smtClean="0"/>
              <a:t>、</a:t>
            </a:r>
            <a:r>
              <a:rPr lang="en-US" altLang="zh-CN" dirty="0" smtClean="0"/>
              <a:t>MAC OS X</a:t>
            </a:r>
            <a:r>
              <a:rPr lang="zh-CN" altLang="en-US" dirty="0" smtClean="0"/>
              <a:t>、手机的</a:t>
            </a:r>
            <a:r>
              <a:rPr lang="en-US" altLang="zh-CN" dirty="0" smtClean="0"/>
              <a:t>MAC</a:t>
            </a:r>
            <a:r>
              <a:rPr lang="zh-CN" altLang="en-US" dirty="0" smtClean="0"/>
              <a:t>地址查看方法。</a:t>
            </a:r>
            <a:endParaRPr lang="en-US" altLang="zh-CN" dirty="0" smtClean="0"/>
          </a:p>
          <a:p>
            <a:pPr marL="405217" lvl="1" indent="0">
              <a:buNone/>
            </a:pPr>
            <a:endParaRPr lang="en-US" altLang="zh-CN" dirty="0" smtClean="0"/>
          </a:p>
          <a:p>
            <a:pPr lvl="1"/>
            <a:r>
              <a:rPr lang="zh-CN" altLang="en-US" dirty="0" smtClean="0"/>
              <a:t>可否自行修改网卡的</a:t>
            </a:r>
            <a:r>
              <a:rPr lang="en-US" altLang="zh-CN" dirty="0" smtClean="0"/>
              <a:t>MAC</a:t>
            </a:r>
            <a:r>
              <a:rPr lang="zh-CN" altLang="en-US" dirty="0" smtClean="0"/>
              <a:t>地址呢？</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2199200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r>
              <a:rPr lang="zh-CN" altLang="en-US" dirty="0" smtClean="0"/>
              <a:t>常用</a:t>
            </a:r>
            <a:r>
              <a:rPr lang="zh-CN" altLang="en-US" dirty="0"/>
              <a:t>的以太网</a:t>
            </a:r>
            <a:r>
              <a:rPr lang="en-US" altLang="zh-CN" dirty="0"/>
              <a:t>MAC</a:t>
            </a:r>
            <a:r>
              <a:rPr lang="zh-CN" altLang="en-US" dirty="0"/>
              <a:t>帧格式有两种标准 ：</a:t>
            </a:r>
          </a:p>
          <a:p>
            <a:pPr lvl="1"/>
            <a:r>
              <a:rPr lang="en-US" altLang="zh-CN" dirty="0"/>
              <a:t>DIX Ethernet V2 </a:t>
            </a:r>
            <a:r>
              <a:rPr lang="zh-CN" altLang="en-US" dirty="0"/>
              <a:t>标准</a:t>
            </a:r>
          </a:p>
          <a:p>
            <a:pPr lvl="1"/>
            <a:r>
              <a:rPr lang="en-US" altLang="zh-CN" dirty="0"/>
              <a:t>IEEE </a:t>
            </a:r>
            <a:r>
              <a:rPr lang="zh-CN" altLang="en-US" dirty="0"/>
              <a:t>的 </a:t>
            </a:r>
            <a:r>
              <a:rPr lang="en-US" altLang="zh-CN" dirty="0"/>
              <a:t>802.3 </a:t>
            </a:r>
            <a:r>
              <a:rPr lang="zh-CN" altLang="en-US" dirty="0"/>
              <a:t>标准</a:t>
            </a:r>
          </a:p>
          <a:p>
            <a:r>
              <a:rPr lang="zh-CN" altLang="en-US" dirty="0"/>
              <a:t>最常用</a:t>
            </a:r>
            <a:r>
              <a:rPr lang="zh-CN" altLang="en-US" dirty="0" smtClean="0"/>
              <a:t>的</a:t>
            </a:r>
            <a:r>
              <a:rPr lang="en-US" altLang="zh-CN" dirty="0" smtClean="0"/>
              <a:t>MAC</a:t>
            </a:r>
            <a:r>
              <a:rPr lang="zh-CN" altLang="en-US" dirty="0" smtClean="0"/>
              <a:t>帧是</a:t>
            </a:r>
            <a:r>
              <a:rPr lang="en-US" altLang="zh-CN" dirty="0" smtClean="0"/>
              <a:t>DIV Ethernet V2 </a:t>
            </a:r>
            <a:r>
              <a:rPr lang="zh-CN" altLang="en-US" dirty="0"/>
              <a:t>的格式。</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756992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54" name="组合 53"/>
          <p:cNvGrpSpPr/>
          <p:nvPr/>
        </p:nvGrpSpPr>
        <p:grpSpPr>
          <a:xfrm>
            <a:off x="337082" y="1273324"/>
            <a:ext cx="8696364" cy="3890013"/>
            <a:chOff x="152400" y="1273324"/>
            <a:chExt cx="8915400" cy="3890013"/>
          </a:xfrm>
        </p:grpSpPr>
        <p:sp>
          <p:nvSpPr>
            <p:cNvPr id="7"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11"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12"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13"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17" name="Line 31"/>
            <p:cNvSpPr>
              <a:spLocks noChangeShapeType="1"/>
            </p:cNvSpPr>
            <p:nvPr/>
          </p:nvSpPr>
          <p:spPr bwMode="auto">
            <a:xfrm>
              <a:off x="3411829" y="4345136"/>
              <a:ext cx="0" cy="4318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19"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20"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21"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22"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25"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6"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27"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28"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29"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30"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1"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2"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3"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4"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5"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6"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7"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38"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39"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40"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41"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42"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3"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4"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45"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46"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47"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48"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9"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50" name="Group 109"/>
            <p:cNvGrpSpPr>
              <a:grpSpLocks/>
            </p:cNvGrpSpPr>
            <p:nvPr/>
          </p:nvGrpSpPr>
          <p:grpSpPr bwMode="auto">
            <a:xfrm>
              <a:off x="4310063" y="1608286"/>
              <a:ext cx="3124200" cy="990600"/>
              <a:chOff x="2715" y="1872"/>
              <a:chExt cx="1968" cy="624"/>
            </a:xfrm>
          </p:grpSpPr>
          <p:sp>
            <p:nvSpPr>
              <p:cNvPr id="51"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52"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53"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19098473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目的地址：</a:t>
            </a:r>
            <a:r>
              <a:rPr lang="en-US" altLang="zh-CN" sz="2000" dirty="0" smtClean="0"/>
              <a:t>6</a:t>
            </a:r>
            <a:r>
              <a:rPr lang="zh-CN" altLang="en-US" sz="2000" dirty="0" smtClean="0"/>
              <a:t>字节，记录数据帧的接收方的</a:t>
            </a:r>
            <a:r>
              <a:rPr lang="en-US" altLang="zh-CN" sz="2000" dirty="0" smtClean="0"/>
              <a:t>MAC</a:t>
            </a:r>
            <a:r>
              <a:rPr lang="zh-CN" altLang="en-US" sz="2000" dirty="0" smtClean="0"/>
              <a:t>地址。</a:t>
            </a:r>
            <a:endParaRPr lang="en-US" altLang="zh-CN" sz="2000" dirty="0" smtClean="0"/>
          </a:p>
          <a:p>
            <a:r>
              <a:rPr lang="zh-CN" altLang="en-US" sz="2000" dirty="0" smtClean="0"/>
              <a:t>源地址：</a:t>
            </a:r>
            <a:r>
              <a:rPr lang="en-US" altLang="zh-CN" sz="2000" dirty="0" smtClean="0"/>
              <a:t>6</a:t>
            </a:r>
            <a:r>
              <a:rPr lang="zh-CN" altLang="en-US" sz="2000" dirty="0" smtClean="0"/>
              <a:t>字节，记录数据帧的发送方的</a:t>
            </a:r>
            <a:r>
              <a:rPr lang="en-US" altLang="zh-CN" sz="2000" dirty="0" smtClean="0"/>
              <a:t>MAC</a:t>
            </a:r>
            <a:r>
              <a:rPr lang="zh-CN" altLang="en-US" sz="2000" dirty="0" smtClean="0"/>
              <a:t>地址。</a:t>
            </a:r>
            <a:endParaRPr lang="en-US" altLang="zh-CN" sz="2000" dirty="0" smtClean="0"/>
          </a:p>
          <a:p>
            <a:r>
              <a:rPr lang="zh-CN" altLang="en-US" sz="2000" dirty="0" smtClean="0"/>
              <a:t>类型：</a:t>
            </a:r>
            <a:r>
              <a:rPr lang="en-US" altLang="zh-CN" sz="2000" dirty="0" smtClean="0"/>
              <a:t>2</a:t>
            </a:r>
            <a:r>
              <a:rPr lang="zh-CN" altLang="en-US" sz="2000" dirty="0" smtClean="0"/>
              <a:t>字节，标志上一层使用的协议。例如</a:t>
            </a:r>
            <a:r>
              <a:rPr lang="en-US" altLang="zh-CN" sz="2000" dirty="0" smtClean="0"/>
              <a:t>0x8137</a:t>
            </a:r>
            <a:r>
              <a:rPr lang="zh-CN" altLang="en-US" sz="2000" dirty="0" smtClean="0"/>
              <a:t>表示</a:t>
            </a:r>
            <a:r>
              <a:rPr lang="en-US" altLang="zh-CN" sz="2000" dirty="0" smtClean="0"/>
              <a:t>IPX</a:t>
            </a:r>
            <a:r>
              <a:rPr lang="zh-CN" altLang="en-US" sz="2000" dirty="0" smtClean="0"/>
              <a:t>报文，</a:t>
            </a:r>
            <a:r>
              <a:rPr lang="en-US" altLang="zh-CN" sz="2000" dirty="0" smtClean="0"/>
              <a:t>0x0800</a:t>
            </a:r>
            <a:r>
              <a:rPr lang="zh-CN" altLang="en-US" sz="2000" dirty="0" smtClean="0"/>
              <a:t>表示</a:t>
            </a:r>
            <a:r>
              <a:rPr lang="en-US" altLang="zh-CN" sz="2000" dirty="0" smtClean="0"/>
              <a:t>IP</a:t>
            </a:r>
            <a:r>
              <a:rPr lang="zh-CN" altLang="en-US" sz="2000" dirty="0" smtClean="0"/>
              <a:t>数据报。</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20407352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数据字段：</a:t>
            </a:r>
            <a:r>
              <a:rPr lang="en-US" altLang="zh-CN" sz="2000" dirty="0" smtClean="0"/>
              <a:t>46-1500</a:t>
            </a:r>
            <a:r>
              <a:rPr lang="zh-CN" altLang="en-US" sz="2000" dirty="0" smtClean="0"/>
              <a:t>字节之间。</a:t>
            </a:r>
            <a:endParaRPr lang="en-US" altLang="zh-CN" sz="2000" dirty="0" smtClean="0"/>
          </a:p>
          <a:p>
            <a:r>
              <a:rPr lang="en-US" altLang="zh-CN" sz="2000" dirty="0" smtClean="0"/>
              <a:t>FCS</a:t>
            </a:r>
            <a:r>
              <a:rPr lang="zh-CN" altLang="en-US" sz="2000" dirty="0" smtClean="0"/>
              <a:t>：帧检验序列</a:t>
            </a:r>
            <a:r>
              <a:rPr lang="en-US" altLang="zh-CN" sz="2000" dirty="0" smtClean="0"/>
              <a:t>FCS</a:t>
            </a:r>
            <a:r>
              <a:rPr lang="zh-CN" altLang="en-US" sz="2000" dirty="0" smtClean="0"/>
              <a:t>，用于</a:t>
            </a:r>
            <a:r>
              <a:rPr lang="en-US" altLang="zh-CN" sz="2000" dirty="0" smtClean="0"/>
              <a:t>CRC</a:t>
            </a:r>
            <a:r>
              <a:rPr lang="zh-CN" altLang="en-US" sz="2000" dirty="0" smtClean="0"/>
              <a:t>校验。</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IP </a:t>
              </a:r>
              <a:r>
                <a:rPr kumimoji="1" lang="zh-CN" altLang="en-US" sz="1600" dirty="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601995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4" name="组合 83"/>
          <p:cNvGrpSpPr/>
          <p:nvPr/>
        </p:nvGrpSpPr>
        <p:grpSpPr>
          <a:xfrm>
            <a:off x="906413" y="1276468"/>
            <a:ext cx="7265987" cy="4351365"/>
            <a:chOff x="163513" y="1220788"/>
            <a:chExt cx="8828087" cy="5286857"/>
          </a:xfrm>
        </p:grpSpPr>
        <p:sp>
          <p:nvSpPr>
            <p:cNvPr id="7" name="Rectangle 4"/>
            <p:cNvSpPr>
              <a:spLocks noChangeArrowheads="1"/>
            </p:cNvSpPr>
            <p:nvPr/>
          </p:nvSpPr>
          <p:spPr bwMode="auto">
            <a:xfrm>
              <a:off x="6980238" y="1570038"/>
              <a:ext cx="2011362"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8" name="Rectangle 5"/>
            <p:cNvSpPr>
              <a:spLocks noChangeArrowheads="1"/>
            </p:cNvSpPr>
            <p:nvPr/>
          </p:nvSpPr>
          <p:spPr bwMode="auto">
            <a:xfrm>
              <a:off x="6999288" y="2179638"/>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6"/>
            <p:cNvSpPr>
              <a:spLocks noChangeShapeType="1"/>
            </p:cNvSpPr>
            <p:nvPr/>
          </p:nvSpPr>
          <p:spPr bwMode="auto">
            <a:xfrm>
              <a:off x="6980238" y="21780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7"/>
            <p:cNvSpPr>
              <a:spLocks noChangeArrowheads="1"/>
            </p:cNvSpPr>
            <p:nvPr/>
          </p:nvSpPr>
          <p:spPr bwMode="auto">
            <a:xfrm>
              <a:off x="7286625" y="2332038"/>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1" name="Line 8"/>
            <p:cNvSpPr>
              <a:spLocks noChangeShapeType="1"/>
            </p:cNvSpPr>
            <p:nvPr/>
          </p:nvSpPr>
          <p:spPr bwMode="auto">
            <a:xfrm>
              <a:off x="6980238" y="27876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9"/>
            <p:cNvSpPr>
              <a:spLocks noChangeArrowheads="1"/>
            </p:cNvSpPr>
            <p:nvPr/>
          </p:nvSpPr>
          <p:spPr bwMode="auto">
            <a:xfrm>
              <a:off x="7491413" y="1722438"/>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13" name="Rectangle 10"/>
            <p:cNvSpPr>
              <a:spLocks noChangeArrowheads="1"/>
            </p:cNvSpPr>
            <p:nvPr/>
          </p:nvSpPr>
          <p:spPr bwMode="auto">
            <a:xfrm>
              <a:off x="7280275" y="2941638"/>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4" name="Rectangle 11"/>
            <p:cNvSpPr>
              <a:spLocks noChangeArrowheads="1"/>
            </p:cNvSpPr>
            <p:nvPr/>
          </p:nvSpPr>
          <p:spPr bwMode="auto">
            <a:xfrm>
              <a:off x="7216775" y="2954338"/>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15" name="AutoShape 12"/>
            <p:cNvSpPr>
              <a:spLocks noChangeArrowheads="1"/>
            </p:cNvSpPr>
            <p:nvPr/>
          </p:nvSpPr>
          <p:spPr bwMode="auto">
            <a:xfrm flipV="1">
              <a:off x="7851775" y="26844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16" name="Rectangle 13"/>
            <p:cNvSpPr>
              <a:spLocks noChangeArrowheads="1"/>
            </p:cNvSpPr>
            <p:nvPr/>
          </p:nvSpPr>
          <p:spPr bwMode="auto">
            <a:xfrm>
              <a:off x="7485063" y="2341563"/>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AutoShape 14"/>
            <p:cNvSpPr>
              <a:spLocks noChangeArrowheads="1"/>
            </p:cNvSpPr>
            <p:nvPr/>
          </p:nvSpPr>
          <p:spPr bwMode="auto">
            <a:xfrm flipV="1">
              <a:off x="7481888" y="1973263"/>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18" name="Text Box 15"/>
            <p:cNvSpPr txBox="1">
              <a:spLocks noChangeArrowheads="1"/>
            </p:cNvSpPr>
            <p:nvPr/>
          </p:nvSpPr>
          <p:spPr bwMode="auto">
            <a:xfrm>
              <a:off x="6948488" y="2286000"/>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19" name="Rectangle 16"/>
            <p:cNvSpPr>
              <a:spLocks noChangeArrowheads="1"/>
            </p:cNvSpPr>
            <p:nvPr/>
          </p:nvSpPr>
          <p:spPr bwMode="auto">
            <a:xfrm>
              <a:off x="7691438" y="200025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取出</a:t>
              </a:r>
            </a:p>
          </p:txBody>
        </p:sp>
        <p:sp>
          <p:nvSpPr>
            <p:cNvPr id="20" name="Line 17"/>
            <p:cNvSpPr>
              <a:spLocks noChangeShapeType="1"/>
            </p:cNvSpPr>
            <p:nvPr/>
          </p:nvSpPr>
          <p:spPr bwMode="auto">
            <a:xfrm>
              <a:off x="7480300" y="2336800"/>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Line 18"/>
            <p:cNvSpPr>
              <a:spLocks noChangeShapeType="1"/>
            </p:cNvSpPr>
            <p:nvPr/>
          </p:nvSpPr>
          <p:spPr bwMode="auto">
            <a:xfrm>
              <a:off x="8470900" y="2338388"/>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Freeform 19"/>
            <p:cNvSpPr>
              <a:spLocks/>
            </p:cNvSpPr>
            <p:nvPr/>
          </p:nvSpPr>
          <p:spPr bwMode="auto">
            <a:xfrm>
              <a:off x="3132138" y="5702300"/>
              <a:ext cx="4765675" cy="4763"/>
            </a:xfrm>
            <a:custGeom>
              <a:avLst/>
              <a:gdLst>
                <a:gd name="T0" fmla="*/ 0 w 3002"/>
                <a:gd name="T1" fmla="*/ 0 h 3"/>
                <a:gd name="T2" fmla="*/ 3002 w 3002"/>
                <a:gd name="T3" fmla="*/ 3 h 3"/>
              </a:gdLst>
              <a:ahLst/>
              <a:cxnLst>
                <a:cxn ang="0">
                  <a:pos x="T0" y="T1"/>
                </a:cxn>
                <a:cxn ang="0">
                  <a:pos x="T2" y="T3"/>
                </a:cxn>
              </a:cxnLst>
              <a:rect l="0" t="0" r="r" b="b"/>
              <a:pathLst>
                <a:path w="3002" h="3">
                  <a:moveTo>
                    <a:pt x="0" y="0"/>
                  </a:moveTo>
                  <a:lnTo>
                    <a:pt x="3002" y="3"/>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Rectangle 20"/>
            <p:cNvSpPr>
              <a:spLocks noChangeArrowheads="1"/>
            </p:cNvSpPr>
            <p:nvPr/>
          </p:nvSpPr>
          <p:spPr bwMode="auto">
            <a:xfrm>
              <a:off x="695325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24" name="Freeform 21"/>
            <p:cNvSpPr>
              <a:spLocks/>
            </p:cNvSpPr>
            <p:nvPr/>
          </p:nvSpPr>
          <p:spPr bwMode="auto">
            <a:xfrm>
              <a:off x="2209800" y="3230563"/>
              <a:ext cx="5791200" cy="609600"/>
            </a:xfrm>
            <a:custGeom>
              <a:avLst/>
              <a:gdLst>
                <a:gd name="T0" fmla="*/ 0 w 2736"/>
                <a:gd name="T1" fmla="*/ 0 h 480"/>
                <a:gd name="T2" fmla="*/ 0 w 2736"/>
                <a:gd name="T3" fmla="*/ 480 h 480"/>
                <a:gd name="T4" fmla="*/ 2736 w 2736"/>
                <a:gd name="T5" fmla="*/ 480 h 480"/>
                <a:gd name="T6" fmla="*/ 2736 w 2736"/>
                <a:gd name="T7" fmla="*/ 0 h 480"/>
              </a:gdLst>
              <a:ahLst/>
              <a:cxnLst>
                <a:cxn ang="0">
                  <a:pos x="T0" y="T1"/>
                </a:cxn>
                <a:cxn ang="0">
                  <a:pos x="T2" y="T3"/>
                </a:cxn>
                <a:cxn ang="0">
                  <a:pos x="T4" y="T5"/>
                </a:cxn>
                <a:cxn ang="0">
                  <a:pos x="T6" y="T7"/>
                </a:cxn>
              </a:cxnLst>
              <a:rect l="0" t="0" r="r" b="b"/>
              <a:pathLst>
                <a:path w="2736" h="480">
                  <a:moveTo>
                    <a:pt x="0" y="0"/>
                  </a:moveTo>
                  <a:lnTo>
                    <a:pt x="0" y="480"/>
                  </a:lnTo>
                  <a:lnTo>
                    <a:pt x="2736" y="480"/>
                  </a:lnTo>
                  <a:lnTo>
                    <a:pt x="2736" y="0"/>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Rectangle 22"/>
            <p:cNvSpPr>
              <a:spLocks noChangeArrowheads="1"/>
            </p:cNvSpPr>
            <p:nvPr/>
          </p:nvSpPr>
          <p:spPr bwMode="auto">
            <a:xfrm>
              <a:off x="248924" y="2101850"/>
              <a:ext cx="721352"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26" name="Rectangle 23"/>
            <p:cNvSpPr>
              <a:spLocks noChangeArrowheads="1"/>
            </p:cNvSpPr>
            <p:nvPr/>
          </p:nvSpPr>
          <p:spPr bwMode="auto">
            <a:xfrm>
              <a:off x="163513" y="17065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网络层</a:t>
              </a:r>
            </a:p>
          </p:txBody>
        </p:sp>
        <p:sp>
          <p:nvSpPr>
            <p:cNvPr id="27" name="Rectangle 24"/>
            <p:cNvSpPr>
              <a:spLocks noChangeArrowheads="1"/>
            </p:cNvSpPr>
            <p:nvPr/>
          </p:nvSpPr>
          <p:spPr bwMode="auto">
            <a:xfrm>
              <a:off x="4724400" y="3840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28" name="Rectangle 25"/>
            <p:cNvSpPr>
              <a:spLocks noChangeArrowheads="1"/>
            </p:cNvSpPr>
            <p:nvPr/>
          </p:nvSpPr>
          <p:spPr bwMode="auto">
            <a:xfrm>
              <a:off x="1828800" y="122078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29" name="Rectangle 26"/>
            <p:cNvSpPr>
              <a:spLocks noChangeArrowheads="1"/>
            </p:cNvSpPr>
            <p:nvPr/>
          </p:nvSpPr>
          <p:spPr bwMode="auto">
            <a:xfrm>
              <a:off x="7607300" y="1220788"/>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sp>
          <p:nvSpPr>
            <p:cNvPr id="30" name="Rectangle 27"/>
            <p:cNvSpPr>
              <a:spLocks noChangeArrowheads="1"/>
            </p:cNvSpPr>
            <p:nvPr/>
          </p:nvSpPr>
          <p:spPr bwMode="auto">
            <a:xfrm>
              <a:off x="163513" y="29257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物理层</a:t>
              </a:r>
            </a:p>
          </p:txBody>
        </p:sp>
        <p:sp>
          <p:nvSpPr>
            <p:cNvPr id="31" name="Rectangle 28"/>
            <p:cNvSpPr>
              <a:spLocks noChangeArrowheads="1"/>
            </p:cNvSpPr>
            <p:nvPr/>
          </p:nvSpPr>
          <p:spPr bwMode="auto">
            <a:xfrm>
              <a:off x="2286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Rectangle 29"/>
            <p:cNvSpPr>
              <a:spLocks noChangeArrowheads="1"/>
            </p:cNvSpPr>
            <p:nvPr/>
          </p:nvSpPr>
          <p:spPr bwMode="auto">
            <a:xfrm>
              <a:off x="2438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Rectangle 30"/>
            <p:cNvSpPr>
              <a:spLocks noChangeArrowheads="1"/>
            </p:cNvSpPr>
            <p:nvPr/>
          </p:nvSpPr>
          <p:spPr bwMode="auto">
            <a:xfrm>
              <a:off x="3810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Rectangle 31"/>
            <p:cNvSpPr>
              <a:spLocks noChangeArrowheads="1"/>
            </p:cNvSpPr>
            <p:nvPr/>
          </p:nvSpPr>
          <p:spPr bwMode="auto">
            <a:xfrm>
              <a:off x="3962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Rectangle 32"/>
            <p:cNvSpPr>
              <a:spLocks noChangeArrowheads="1"/>
            </p:cNvSpPr>
            <p:nvPr/>
          </p:nvSpPr>
          <p:spPr bwMode="auto">
            <a:xfrm>
              <a:off x="5715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Rectangle 33"/>
            <p:cNvSpPr>
              <a:spLocks noChangeArrowheads="1"/>
            </p:cNvSpPr>
            <p:nvPr/>
          </p:nvSpPr>
          <p:spPr bwMode="auto">
            <a:xfrm>
              <a:off x="5867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Rectangle 34"/>
            <p:cNvSpPr>
              <a:spLocks noChangeArrowheads="1"/>
            </p:cNvSpPr>
            <p:nvPr/>
          </p:nvSpPr>
          <p:spPr bwMode="auto">
            <a:xfrm>
              <a:off x="7391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Rectangle 35"/>
            <p:cNvSpPr>
              <a:spLocks noChangeArrowheads="1"/>
            </p:cNvSpPr>
            <p:nvPr/>
          </p:nvSpPr>
          <p:spPr bwMode="auto">
            <a:xfrm>
              <a:off x="75438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36"/>
            <p:cNvSpPr>
              <a:spLocks noChangeArrowheads="1"/>
            </p:cNvSpPr>
            <p:nvPr/>
          </p:nvSpPr>
          <p:spPr bwMode="auto">
            <a:xfrm>
              <a:off x="76962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Rectangle 37"/>
            <p:cNvSpPr>
              <a:spLocks noChangeArrowheads="1"/>
            </p:cNvSpPr>
            <p:nvPr/>
          </p:nvSpPr>
          <p:spPr bwMode="auto">
            <a:xfrm>
              <a:off x="78486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38"/>
            <p:cNvSpPr>
              <a:spLocks noChangeShapeType="1"/>
            </p:cNvSpPr>
            <p:nvPr/>
          </p:nvSpPr>
          <p:spPr bwMode="auto">
            <a:xfrm>
              <a:off x="4114800" y="36877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39"/>
            <p:cNvSpPr>
              <a:spLocks noChangeShapeType="1"/>
            </p:cNvSpPr>
            <p:nvPr/>
          </p:nvSpPr>
          <p:spPr bwMode="auto">
            <a:xfrm rot="5400000">
              <a:off x="2171700" y="34210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3" name="Line 40"/>
            <p:cNvSpPr>
              <a:spLocks noChangeShapeType="1"/>
            </p:cNvSpPr>
            <p:nvPr/>
          </p:nvSpPr>
          <p:spPr bwMode="auto">
            <a:xfrm rot="16200000" flipV="1">
              <a:off x="7734300" y="34591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44" name="Group 41"/>
            <p:cNvGrpSpPr>
              <a:grpSpLocks/>
            </p:cNvGrpSpPr>
            <p:nvPr/>
          </p:nvGrpSpPr>
          <p:grpSpPr bwMode="auto">
            <a:xfrm>
              <a:off x="2590800" y="3611563"/>
              <a:ext cx="1066800" cy="152400"/>
              <a:chOff x="1344" y="912"/>
              <a:chExt cx="672" cy="96"/>
            </a:xfrm>
          </p:grpSpPr>
          <p:sp>
            <p:nvSpPr>
              <p:cNvPr id="45" name="Line 42"/>
              <p:cNvSpPr>
                <a:spLocks noChangeShapeType="1"/>
              </p:cNvSpPr>
              <p:nvPr/>
            </p:nvSpPr>
            <p:spPr bwMode="auto">
              <a:xfrm>
                <a:off x="1344" y="960"/>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Freeform 43"/>
              <p:cNvSpPr>
                <a:spLocks/>
              </p:cNvSpPr>
              <p:nvPr/>
            </p:nvSpPr>
            <p:spPr bwMode="auto">
              <a:xfrm>
                <a:off x="1392" y="912"/>
                <a:ext cx="576" cy="96"/>
              </a:xfrm>
              <a:custGeom>
                <a:avLst/>
                <a:gdLst>
                  <a:gd name="T0" fmla="*/ 0 w 576"/>
                  <a:gd name="T1" fmla="*/ 96 h 192"/>
                  <a:gd name="T2" fmla="*/ 0 w 576"/>
                  <a:gd name="T3" fmla="*/ 0 h 192"/>
                  <a:gd name="T4" fmla="*/ 192 w 576"/>
                  <a:gd name="T5" fmla="*/ 0 h 192"/>
                  <a:gd name="T6" fmla="*/ 192 w 576"/>
                  <a:gd name="T7" fmla="*/ 192 h 192"/>
                  <a:gd name="T8" fmla="*/ 288 w 576"/>
                  <a:gd name="T9" fmla="*/ 192 h 192"/>
                  <a:gd name="T10" fmla="*/ 288 w 576"/>
                  <a:gd name="T11" fmla="*/ 0 h 192"/>
                  <a:gd name="T12" fmla="*/ 336 w 576"/>
                  <a:gd name="T13" fmla="*/ 0 h 192"/>
                  <a:gd name="T14" fmla="*/ 336 w 576"/>
                  <a:gd name="T15" fmla="*/ 192 h 192"/>
                  <a:gd name="T16" fmla="*/ 480 w 576"/>
                  <a:gd name="T17" fmla="*/ 192 h 192"/>
                  <a:gd name="T18" fmla="*/ 480 w 576"/>
                  <a:gd name="T19" fmla="*/ 0 h 192"/>
                  <a:gd name="T20" fmla="*/ 576 w 576"/>
                  <a:gd name="T21" fmla="*/ 0 h 192"/>
                  <a:gd name="T22" fmla="*/ 576 w 576"/>
                  <a:gd name="T23" fmla="*/ 96 h 192"/>
                  <a:gd name="T24" fmla="*/ 0 w 576"/>
                  <a:gd name="T2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192">
                    <a:moveTo>
                      <a:pt x="0" y="96"/>
                    </a:moveTo>
                    <a:lnTo>
                      <a:pt x="0" y="0"/>
                    </a:lnTo>
                    <a:lnTo>
                      <a:pt x="192" y="0"/>
                    </a:lnTo>
                    <a:lnTo>
                      <a:pt x="192" y="192"/>
                    </a:lnTo>
                    <a:lnTo>
                      <a:pt x="288" y="192"/>
                    </a:lnTo>
                    <a:lnTo>
                      <a:pt x="288" y="0"/>
                    </a:lnTo>
                    <a:lnTo>
                      <a:pt x="336" y="0"/>
                    </a:lnTo>
                    <a:lnTo>
                      <a:pt x="336" y="192"/>
                    </a:lnTo>
                    <a:lnTo>
                      <a:pt x="480" y="192"/>
                    </a:lnTo>
                    <a:lnTo>
                      <a:pt x="480" y="0"/>
                    </a:lnTo>
                    <a:lnTo>
                      <a:pt x="576" y="0"/>
                    </a:lnTo>
                    <a:lnTo>
                      <a:pt x="576" y="96"/>
                    </a:lnTo>
                    <a:lnTo>
                      <a:pt x="0" y="96"/>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47" name="Group 44"/>
            <p:cNvGrpSpPr>
              <a:grpSpLocks/>
            </p:cNvGrpSpPr>
            <p:nvPr/>
          </p:nvGrpSpPr>
          <p:grpSpPr bwMode="auto">
            <a:xfrm>
              <a:off x="6096000" y="3611563"/>
              <a:ext cx="1066800" cy="157162"/>
              <a:chOff x="4080" y="3676"/>
              <a:chExt cx="672" cy="99"/>
            </a:xfrm>
          </p:grpSpPr>
          <p:sp>
            <p:nvSpPr>
              <p:cNvPr id="48" name="Line 45"/>
              <p:cNvSpPr>
                <a:spLocks noChangeShapeType="1"/>
              </p:cNvSpPr>
              <p:nvPr/>
            </p:nvSpPr>
            <p:spPr bwMode="auto">
              <a:xfrm>
                <a:off x="4080" y="3727"/>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46"/>
              <p:cNvSpPr>
                <a:spLocks/>
              </p:cNvSpPr>
              <p:nvPr/>
            </p:nvSpPr>
            <p:spPr bwMode="auto">
              <a:xfrm>
                <a:off x="4128" y="3676"/>
                <a:ext cx="576" cy="99"/>
              </a:xfrm>
              <a:custGeom>
                <a:avLst/>
                <a:gdLst>
                  <a:gd name="T0" fmla="*/ 0 w 576"/>
                  <a:gd name="T1" fmla="*/ 51 h 99"/>
                  <a:gd name="T2" fmla="*/ 0 w 576"/>
                  <a:gd name="T3" fmla="*/ 3 h 99"/>
                  <a:gd name="T4" fmla="*/ 135 w 576"/>
                  <a:gd name="T5" fmla="*/ 3 h 99"/>
                  <a:gd name="T6" fmla="*/ 138 w 576"/>
                  <a:gd name="T7" fmla="*/ 99 h 99"/>
                  <a:gd name="T8" fmla="*/ 264 w 576"/>
                  <a:gd name="T9" fmla="*/ 98 h 99"/>
                  <a:gd name="T10" fmla="*/ 264 w 576"/>
                  <a:gd name="T11" fmla="*/ 0 h 99"/>
                  <a:gd name="T12" fmla="*/ 426 w 576"/>
                  <a:gd name="T13" fmla="*/ 0 h 99"/>
                  <a:gd name="T14" fmla="*/ 426 w 576"/>
                  <a:gd name="T15" fmla="*/ 99 h 99"/>
                  <a:gd name="T16" fmla="*/ 480 w 576"/>
                  <a:gd name="T17" fmla="*/ 99 h 99"/>
                  <a:gd name="T18" fmla="*/ 480 w 576"/>
                  <a:gd name="T19" fmla="*/ 3 h 99"/>
                  <a:gd name="T20" fmla="*/ 576 w 576"/>
                  <a:gd name="T21" fmla="*/ 3 h 99"/>
                  <a:gd name="T22" fmla="*/ 576 w 576"/>
                  <a:gd name="T23" fmla="*/ 51 h 99"/>
                  <a:gd name="T24" fmla="*/ 0 w 576"/>
                  <a:gd name="T25" fmla="*/ 5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99">
                    <a:moveTo>
                      <a:pt x="0" y="51"/>
                    </a:moveTo>
                    <a:lnTo>
                      <a:pt x="0" y="3"/>
                    </a:lnTo>
                    <a:lnTo>
                      <a:pt x="135" y="3"/>
                    </a:lnTo>
                    <a:lnTo>
                      <a:pt x="138" y="99"/>
                    </a:lnTo>
                    <a:lnTo>
                      <a:pt x="264" y="98"/>
                    </a:lnTo>
                    <a:lnTo>
                      <a:pt x="264" y="0"/>
                    </a:lnTo>
                    <a:lnTo>
                      <a:pt x="426" y="0"/>
                    </a:lnTo>
                    <a:lnTo>
                      <a:pt x="426" y="99"/>
                    </a:lnTo>
                    <a:lnTo>
                      <a:pt x="480" y="99"/>
                    </a:lnTo>
                    <a:lnTo>
                      <a:pt x="480" y="3"/>
                    </a:lnTo>
                    <a:lnTo>
                      <a:pt x="576" y="3"/>
                    </a:lnTo>
                    <a:lnTo>
                      <a:pt x="576" y="51"/>
                    </a:lnTo>
                    <a:lnTo>
                      <a:pt x="0" y="51"/>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0" name="Rectangle 47"/>
            <p:cNvSpPr>
              <a:spLocks noChangeArrowheads="1"/>
            </p:cNvSpPr>
            <p:nvPr/>
          </p:nvSpPr>
          <p:spPr bwMode="auto">
            <a:xfrm>
              <a:off x="248924" y="5064125"/>
              <a:ext cx="721352" cy="52065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51" name="Rectangle 48"/>
            <p:cNvSpPr>
              <a:spLocks noChangeArrowheads="1"/>
            </p:cNvSpPr>
            <p:nvPr/>
          </p:nvSpPr>
          <p:spPr bwMode="auto">
            <a:xfrm>
              <a:off x="121920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52" name="Rectangle 49"/>
            <p:cNvSpPr>
              <a:spLocks noChangeArrowheads="1"/>
            </p:cNvSpPr>
            <p:nvPr/>
          </p:nvSpPr>
          <p:spPr bwMode="auto">
            <a:xfrm>
              <a:off x="1828800" y="4721225"/>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53" name="Rectangle 50"/>
            <p:cNvSpPr>
              <a:spLocks noChangeArrowheads="1"/>
            </p:cNvSpPr>
            <p:nvPr/>
          </p:nvSpPr>
          <p:spPr bwMode="auto">
            <a:xfrm>
              <a:off x="7607300" y="4721225"/>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grpSp>
          <p:nvGrpSpPr>
            <p:cNvPr id="54" name="Group 51"/>
            <p:cNvGrpSpPr>
              <a:grpSpLocks/>
            </p:cNvGrpSpPr>
            <p:nvPr/>
          </p:nvGrpSpPr>
          <p:grpSpPr bwMode="auto">
            <a:xfrm>
              <a:off x="2700338" y="5281619"/>
              <a:ext cx="977900" cy="349250"/>
              <a:chOff x="1701" y="2666"/>
              <a:chExt cx="616" cy="220"/>
            </a:xfrm>
          </p:grpSpPr>
          <p:grpSp>
            <p:nvGrpSpPr>
              <p:cNvPr id="55" name="Group 52"/>
              <p:cNvGrpSpPr>
                <a:grpSpLocks/>
              </p:cNvGrpSpPr>
              <p:nvPr/>
            </p:nvGrpSpPr>
            <p:grpSpPr bwMode="auto">
              <a:xfrm>
                <a:off x="1701" y="2694"/>
                <a:ext cx="616" cy="192"/>
                <a:chOff x="1701" y="2694"/>
                <a:chExt cx="616" cy="192"/>
              </a:xfrm>
            </p:grpSpPr>
            <p:sp>
              <p:nvSpPr>
                <p:cNvPr id="57" name="AutoShape 53"/>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Rectangle 54"/>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56" name="Text Box 55"/>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59" name="Rectangle 56"/>
            <p:cNvSpPr>
              <a:spLocks noChangeArrowheads="1"/>
            </p:cNvSpPr>
            <p:nvPr/>
          </p:nvSpPr>
          <p:spPr bwMode="auto">
            <a:xfrm>
              <a:off x="4160949" y="4249738"/>
              <a:ext cx="1795716"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a:t>
              </a:r>
              <a:r>
                <a:rPr kumimoji="1" lang="en-US" altLang="zh-CN" sz="1400" dirty="0" smtClean="0">
                  <a:solidFill>
                    <a:srgbClr val="FF0000"/>
                  </a:solidFill>
                  <a:latin typeface="+mj-ea"/>
                  <a:ea typeface="+mj-ea"/>
                </a:rPr>
                <a:t>a)</a:t>
              </a:r>
              <a:r>
                <a:rPr kumimoji="1" lang="zh-CN" altLang="en-US" sz="1400" dirty="0" smtClean="0">
                  <a:solidFill>
                    <a:srgbClr val="FF0000"/>
                  </a:solidFill>
                  <a:latin typeface="+mj-ea"/>
                  <a:ea typeface="+mj-ea"/>
                </a:rPr>
                <a:t>三层简化模型</a:t>
              </a:r>
              <a:endParaRPr kumimoji="1" lang="en-US" altLang="zh-CN" sz="1400" dirty="0">
                <a:solidFill>
                  <a:srgbClr val="FF0000"/>
                </a:solidFill>
                <a:latin typeface="+mj-ea"/>
                <a:ea typeface="+mj-ea"/>
              </a:endParaRPr>
            </a:p>
          </p:txBody>
        </p:sp>
        <p:sp>
          <p:nvSpPr>
            <p:cNvPr id="60" name="Rectangle 57"/>
            <p:cNvSpPr>
              <a:spLocks noChangeArrowheads="1"/>
            </p:cNvSpPr>
            <p:nvPr/>
          </p:nvSpPr>
          <p:spPr bwMode="auto">
            <a:xfrm>
              <a:off x="4038214" y="6136816"/>
              <a:ext cx="2251460"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(b</a:t>
              </a:r>
              <a:r>
                <a:rPr kumimoji="1" lang="en-US" altLang="zh-CN" sz="1400" dirty="0" smtClean="0">
                  <a:solidFill>
                    <a:srgbClr val="FF0000"/>
                  </a:solidFill>
                  <a:latin typeface="+mj-ea"/>
                  <a:ea typeface="+mj-ea"/>
                </a:rPr>
                <a:t>)</a:t>
              </a:r>
              <a:r>
                <a:rPr kumimoji="1" lang="zh-CN" altLang="en-US" sz="1400" dirty="0" smtClean="0">
                  <a:solidFill>
                    <a:srgbClr val="FF0000"/>
                  </a:solidFill>
                  <a:latin typeface="+mj-ea"/>
                  <a:ea typeface="+mj-ea"/>
                </a:rPr>
                <a:t>只考虑数据链路层</a:t>
              </a:r>
              <a:endParaRPr kumimoji="1" lang="en-US" altLang="zh-CN" sz="1400" dirty="0">
                <a:solidFill>
                  <a:srgbClr val="FF0000"/>
                </a:solidFill>
                <a:latin typeface="+mj-ea"/>
                <a:ea typeface="+mj-ea"/>
              </a:endParaRPr>
            </a:p>
          </p:txBody>
        </p:sp>
        <p:sp>
          <p:nvSpPr>
            <p:cNvPr id="61" name="Rectangle 58"/>
            <p:cNvSpPr>
              <a:spLocks noChangeArrowheads="1"/>
            </p:cNvSpPr>
            <p:nvPr/>
          </p:nvSpPr>
          <p:spPr bwMode="auto">
            <a:xfrm>
              <a:off x="3276600"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发送</a:t>
              </a:r>
            </a:p>
          </p:txBody>
        </p:sp>
        <p:grpSp>
          <p:nvGrpSpPr>
            <p:cNvPr id="62" name="Group 59"/>
            <p:cNvGrpSpPr>
              <a:grpSpLocks/>
            </p:cNvGrpSpPr>
            <p:nvPr/>
          </p:nvGrpSpPr>
          <p:grpSpPr bwMode="auto">
            <a:xfrm>
              <a:off x="6546850" y="5281619"/>
              <a:ext cx="977900" cy="349250"/>
              <a:chOff x="1701" y="2666"/>
              <a:chExt cx="616" cy="220"/>
            </a:xfrm>
          </p:grpSpPr>
          <p:grpSp>
            <p:nvGrpSpPr>
              <p:cNvPr id="63" name="Group 60"/>
              <p:cNvGrpSpPr>
                <a:grpSpLocks/>
              </p:cNvGrpSpPr>
              <p:nvPr/>
            </p:nvGrpSpPr>
            <p:grpSpPr bwMode="auto">
              <a:xfrm>
                <a:off x="1701" y="2694"/>
                <a:ext cx="616" cy="192"/>
                <a:chOff x="1701" y="2694"/>
                <a:chExt cx="616" cy="192"/>
              </a:xfrm>
            </p:grpSpPr>
            <p:sp>
              <p:nvSpPr>
                <p:cNvPr id="65" name="AutoShape 61"/>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Rectangle 62"/>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64" name="Text Box 63"/>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67" name="Rectangle 64"/>
            <p:cNvSpPr>
              <a:spLocks noChangeArrowheads="1"/>
            </p:cNvSpPr>
            <p:nvPr/>
          </p:nvSpPr>
          <p:spPr bwMode="auto">
            <a:xfrm>
              <a:off x="6289675"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接收</a:t>
              </a:r>
            </a:p>
          </p:txBody>
        </p:sp>
        <p:sp>
          <p:nvSpPr>
            <p:cNvPr id="68" name="Rectangle 65"/>
            <p:cNvSpPr>
              <a:spLocks noChangeArrowheads="1"/>
            </p:cNvSpPr>
            <p:nvPr/>
          </p:nvSpPr>
          <p:spPr bwMode="auto">
            <a:xfrm>
              <a:off x="4787900" y="57023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69" name="Rectangle 67"/>
            <p:cNvSpPr>
              <a:spLocks noChangeArrowheads="1"/>
            </p:cNvSpPr>
            <p:nvPr/>
          </p:nvSpPr>
          <p:spPr bwMode="auto">
            <a:xfrm>
              <a:off x="1219200" y="1554163"/>
              <a:ext cx="2011363"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70" name="Rectangle 68"/>
            <p:cNvSpPr>
              <a:spLocks noChangeArrowheads="1"/>
            </p:cNvSpPr>
            <p:nvPr/>
          </p:nvSpPr>
          <p:spPr bwMode="auto">
            <a:xfrm>
              <a:off x="1238250" y="2163763"/>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9"/>
            <p:cNvSpPr>
              <a:spLocks noChangeShapeType="1"/>
            </p:cNvSpPr>
            <p:nvPr/>
          </p:nvSpPr>
          <p:spPr bwMode="auto">
            <a:xfrm>
              <a:off x="1219200" y="21621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70"/>
            <p:cNvSpPr>
              <a:spLocks noChangeArrowheads="1"/>
            </p:cNvSpPr>
            <p:nvPr/>
          </p:nvSpPr>
          <p:spPr bwMode="auto">
            <a:xfrm>
              <a:off x="1525588" y="2316163"/>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3" name="Line 71"/>
            <p:cNvSpPr>
              <a:spLocks noChangeShapeType="1"/>
            </p:cNvSpPr>
            <p:nvPr/>
          </p:nvSpPr>
          <p:spPr bwMode="auto">
            <a:xfrm>
              <a:off x="1219200" y="27717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Rectangle 72"/>
            <p:cNvSpPr>
              <a:spLocks noChangeArrowheads="1"/>
            </p:cNvSpPr>
            <p:nvPr/>
          </p:nvSpPr>
          <p:spPr bwMode="auto">
            <a:xfrm>
              <a:off x="1730375" y="1706563"/>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75" name="Rectangle 73"/>
            <p:cNvSpPr>
              <a:spLocks noChangeArrowheads="1"/>
            </p:cNvSpPr>
            <p:nvPr/>
          </p:nvSpPr>
          <p:spPr bwMode="auto">
            <a:xfrm>
              <a:off x="1519238" y="2925763"/>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6" name="Rectangle 74"/>
            <p:cNvSpPr>
              <a:spLocks noChangeArrowheads="1"/>
            </p:cNvSpPr>
            <p:nvPr/>
          </p:nvSpPr>
          <p:spPr bwMode="auto">
            <a:xfrm>
              <a:off x="1455738" y="2938463"/>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77" name="AutoShape 75"/>
            <p:cNvSpPr>
              <a:spLocks noChangeArrowheads="1"/>
            </p:cNvSpPr>
            <p:nvPr/>
          </p:nvSpPr>
          <p:spPr bwMode="auto">
            <a:xfrm>
              <a:off x="2071688" y="27733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78" name="Rectangle 76"/>
            <p:cNvSpPr>
              <a:spLocks noChangeArrowheads="1"/>
            </p:cNvSpPr>
            <p:nvPr/>
          </p:nvSpPr>
          <p:spPr bwMode="auto">
            <a:xfrm>
              <a:off x="1724025" y="2325688"/>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AutoShape 77"/>
            <p:cNvSpPr>
              <a:spLocks noChangeArrowheads="1"/>
            </p:cNvSpPr>
            <p:nvPr/>
          </p:nvSpPr>
          <p:spPr bwMode="auto">
            <a:xfrm>
              <a:off x="1730375" y="2020888"/>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80" name="Text Box 78"/>
            <p:cNvSpPr txBox="1">
              <a:spLocks noChangeArrowheads="1"/>
            </p:cNvSpPr>
            <p:nvPr/>
          </p:nvSpPr>
          <p:spPr bwMode="auto">
            <a:xfrm>
              <a:off x="1187450" y="2270125"/>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81" name="Rectangle 79"/>
            <p:cNvSpPr>
              <a:spLocks noChangeArrowheads="1"/>
            </p:cNvSpPr>
            <p:nvPr/>
          </p:nvSpPr>
          <p:spPr bwMode="auto">
            <a:xfrm>
              <a:off x="1930400" y="1984375"/>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装入</a:t>
              </a:r>
            </a:p>
          </p:txBody>
        </p:sp>
        <p:sp>
          <p:nvSpPr>
            <p:cNvPr id="82" name="Line 80"/>
            <p:cNvSpPr>
              <a:spLocks noChangeShapeType="1"/>
            </p:cNvSpPr>
            <p:nvPr/>
          </p:nvSpPr>
          <p:spPr bwMode="auto">
            <a:xfrm>
              <a:off x="1719263" y="2320925"/>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3" name="Line 81"/>
            <p:cNvSpPr>
              <a:spLocks noChangeShapeType="1"/>
            </p:cNvSpPr>
            <p:nvPr/>
          </p:nvSpPr>
          <p:spPr bwMode="auto">
            <a:xfrm>
              <a:off x="2709863" y="2322513"/>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286302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a:xfrm>
            <a:off x="4827314" y="3809149"/>
            <a:ext cx="4281190" cy="1784655"/>
          </a:xfrm>
        </p:spPr>
        <p:txBody>
          <a:bodyPr/>
          <a:lstStyle/>
          <a:p>
            <a:pPr marL="0" indent="0">
              <a:buNone/>
            </a:pPr>
            <a:r>
              <a:rPr lang="zh-CN" altLang="en-US" sz="2000" dirty="0"/>
              <a:t>在帧的前面插入</a:t>
            </a:r>
            <a:r>
              <a:rPr lang="zh-CN" altLang="en-US" sz="2000" dirty="0" smtClean="0"/>
              <a:t>的</a:t>
            </a:r>
            <a:r>
              <a:rPr lang="en-US" altLang="zh-CN" sz="2000" dirty="0" smtClean="0"/>
              <a:t>8</a:t>
            </a:r>
            <a:r>
              <a:rPr lang="zh-CN" altLang="en-US" sz="2000" dirty="0" smtClean="0"/>
              <a:t>字节</a:t>
            </a:r>
            <a:r>
              <a:rPr lang="zh-CN" altLang="en-US" sz="2000" dirty="0"/>
              <a:t>中的第一个字段</a:t>
            </a:r>
            <a:r>
              <a:rPr lang="zh-CN" altLang="en-US" sz="2000" dirty="0" smtClean="0"/>
              <a:t>共</a:t>
            </a:r>
            <a:r>
              <a:rPr lang="en-US" altLang="zh-CN" sz="2000" dirty="0" smtClean="0"/>
              <a:t>7</a:t>
            </a:r>
            <a:r>
              <a:rPr lang="zh-CN" altLang="en-US" sz="2000" dirty="0" smtClean="0"/>
              <a:t>个</a:t>
            </a:r>
            <a:r>
              <a:rPr lang="zh-CN" altLang="en-US" sz="2000" dirty="0"/>
              <a:t>字节</a:t>
            </a:r>
            <a:r>
              <a:rPr lang="zh-CN" altLang="en-US" sz="2000" dirty="0" smtClean="0"/>
              <a:t>，是</a:t>
            </a:r>
            <a:r>
              <a:rPr lang="zh-CN" altLang="en-US" sz="2000" dirty="0"/>
              <a:t>前同步码，用来迅速</a:t>
            </a:r>
            <a:r>
              <a:rPr lang="zh-CN" altLang="en-US" sz="2000" dirty="0" smtClean="0"/>
              <a:t>实现</a:t>
            </a:r>
            <a:r>
              <a:rPr lang="en-US" altLang="zh-CN" sz="2000" dirty="0" smtClean="0"/>
              <a:t>MAC</a:t>
            </a:r>
            <a:r>
              <a:rPr lang="zh-CN" altLang="en-US" sz="2000" dirty="0" smtClean="0"/>
              <a:t>帧</a:t>
            </a:r>
            <a:r>
              <a:rPr lang="zh-CN" altLang="en-US" sz="2000" dirty="0"/>
              <a:t>的比特同步。</a:t>
            </a:r>
          </a:p>
          <a:p>
            <a:pPr marL="0" indent="0">
              <a:buNone/>
            </a:pPr>
            <a:r>
              <a:rPr lang="zh-CN" altLang="en-US" sz="2000" dirty="0"/>
              <a:t>第二个字段是帧开始定界符，表示后面的信息就是</a:t>
            </a:r>
            <a:r>
              <a:rPr lang="en-US" altLang="zh-CN" sz="2000" dirty="0"/>
              <a:t>MAC </a:t>
            </a:r>
            <a:r>
              <a:rPr lang="zh-CN" altLang="en-US" sz="2000" dirty="0"/>
              <a:t>帧。 </a:t>
            </a:r>
          </a:p>
          <a:p>
            <a:pPr marL="0" indent="0">
              <a:buNone/>
            </a:pP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38" name="组合 37"/>
          <p:cNvGrpSpPr/>
          <p:nvPr/>
        </p:nvGrpSpPr>
        <p:grpSpPr>
          <a:xfrm>
            <a:off x="337082" y="983711"/>
            <a:ext cx="8696364" cy="3890013"/>
            <a:chOff x="152400" y="1273324"/>
            <a:chExt cx="8915400" cy="3890013"/>
          </a:xfrm>
        </p:grpSpPr>
        <p:sp>
          <p:nvSpPr>
            <p:cNvPr id="39"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0"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1"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2"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43"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44"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45"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6"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7"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8"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49" name="Line 31"/>
            <p:cNvSpPr>
              <a:spLocks noChangeShapeType="1"/>
            </p:cNvSpPr>
            <p:nvPr/>
          </p:nvSpPr>
          <p:spPr bwMode="auto">
            <a:xfrm>
              <a:off x="3411829" y="4345136"/>
              <a:ext cx="0" cy="4318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0"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51"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52"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53"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54"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7"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8"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89"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0"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91"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92"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93"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94"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5"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6"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7"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8"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9"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0"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1"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102"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103"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104"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105"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106"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7"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8"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109"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110"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111"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112"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3"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14" name="Group 109"/>
            <p:cNvGrpSpPr>
              <a:grpSpLocks/>
            </p:cNvGrpSpPr>
            <p:nvPr/>
          </p:nvGrpSpPr>
          <p:grpSpPr bwMode="auto">
            <a:xfrm>
              <a:off x="4310063" y="1608286"/>
              <a:ext cx="3124200" cy="990600"/>
              <a:chOff x="2715" y="1872"/>
              <a:chExt cx="1968" cy="624"/>
            </a:xfrm>
          </p:grpSpPr>
          <p:sp>
            <p:nvSpPr>
              <p:cNvPr id="116"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17"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115"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4186536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r>
              <a:rPr lang="en-US" altLang="zh-CN" dirty="0" smtClean="0"/>
              <a:t>IEEE 802</a:t>
            </a:r>
            <a:r>
              <a:rPr lang="zh-CN" altLang="en-US" dirty="0" smtClean="0"/>
              <a:t>规定凡出现下述情况，均为无效帧：</a:t>
            </a:r>
            <a:endParaRPr lang="zh-CN" altLang="en-US" dirty="0"/>
          </a:p>
          <a:p>
            <a:pPr lvl="1"/>
            <a:r>
              <a:rPr lang="zh-CN" altLang="en-US" dirty="0" smtClean="0"/>
              <a:t>帧</a:t>
            </a:r>
            <a:r>
              <a:rPr lang="zh-CN" altLang="en-US" dirty="0"/>
              <a:t>的长度不是整数个字节；</a:t>
            </a:r>
          </a:p>
          <a:p>
            <a:pPr lvl="1"/>
            <a:r>
              <a:rPr lang="zh-CN" altLang="en-US" dirty="0"/>
              <a:t>用收到的帧检验序列 </a:t>
            </a:r>
            <a:r>
              <a:rPr lang="en-US" altLang="zh-CN" dirty="0"/>
              <a:t>FCS </a:t>
            </a:r>
            <a:r>
              <a:rPr lang="zh-CN" altLang="en-US" dirty="0"/>
              <a:t>查出有差错；</a:t>
            </a:r>
          </a:p>
          <a:p>
            <a:pPr lvl="1"/>
            <a:r>
              <a:rPr lang="zh-CN" altLang="en-US" dirty="0"/>
              <a:t>数据字段的长度</a:t>
            </a:r>
            <a:r>
              <a:rPr lang="zh-CN" altLang="en-US" dirty="0" smtClean="0"/>
              <a:t>不在</a:t>
            </a:r>
            <a:r>
              <a:rPr lang="en-US" altLang="zh-CN" dirty="0" smtClean="0"/>
              <a:t>46 </a:t>
            </a:r>
            <a:r>
              <a:rPr lang="en-US" altLang="zh-CN" dirty="0"/>
              <a:t>~ </a:t>
            </a:r>
            <a:r>
              <a:rPr lang="en-US" altLang="zh-CN" dirty="0" smtClean="0"/>
              <a:t>1500</a:t>
            </a:r>
            <a:r>
              <a:rPr lang="zh-CN" altLang="en-US" dirty="0" smtClean="0"/>
              <a:t>字节之间，也就是说</a:t>
            </a:r>
            <a:r>
              <a:rPr lang="en-US" altLang="zh-CN" dirty="0" smtClean="0"/>
              <a:t>MAC</a:t>
            </a:r>
            <a:r>
              <a:rPr lang="zh-CN" altLang="en-US" dirty="0" smtClean="0"/>
              <a:t>帧长度为</a:t>
            </a:r>
            <a:r>
              <a:rPr lang="en-US" altLang="zh-CN" dirty="0" smtClean="0"/>
              <a:t>64 </a:t>
            </a:r>
            <a:r>
              <a:rPr lang="en-US" altLang="zh-CN" dirty="0"/>
              <a:t>~ </a:t>
            </a:r>
            <a:r>
              <a:rPr lang="en-US" altLang="zh-CN" dirty="0" smtClean="0"/>
              <a:t>1518</a:t>
            </a:r>
            <a:r>
              <a:rPr lang="zh-CN" altLang="en-US" dirty="0" smtClean="0"/>
              <a:t>字节</a:t>
            </a:r>
            <a:r>
              <a:rPr lang="zh-CN" altLang="en-US" dirty="0"/>
              <a:t>之间。</a:t>
            </a:r>
          </a:p>
          <a:p>
            <a:r>
              <a:rPr lang="zh-CN" altLang="en-US" dirty="0" smtClean="0"/>
              <a:t>对于检查出的无效</a:t>
            </a:r>
            <a:r>
              <a:rPr lang="en-US" altLang="zh-CN" dirty="0" smtClean="0"/>
              <a:t>MAC</a:t>
            </a:r>
            <a:r>
              <a:rPr lang="zh-CN" altLang="en-US" dirty="0" smtClean="0"/>
              <a:t>帧，直接简单丢弃。</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862444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r>
              <a:rPr lang="zh-CN" altLang="en-US" dirty="0" smtClean="0"/>
              <a:t>现场演示并讨论：</a:t>
            </a:r>
            <a:endParaRPr lang="zh-CN" altLang="en-US" dirty="0"/>
          </a:p>
          <a:p>
            <a:pPr lvl="1"/>
            <a:r>
              <a:rPr lang="zh-CN" altLang="en-US" dirty="0" smtClean="0"/>
              <a:t>安装并使用嗅探器软件</a:t>
            </a:r>
            <a:r>
              <a:rPr lang="en-US" altLang="zh-CN" dirty="0" err="1" smtClean="0"/>
              <a:t>Wireshark</a:t>
            </a:r>
            <a:r>
              <a:rPr lang="zh-CN" altLang="en-US" dirty="0"/>
              <a:t>。</a:t>
            </a:r>
          </a:p>
          <a:p>
            <a:pPr lvl="1"/>
            <a:r>
              <a:rPr lang="zh-CN" altLang="en-US" dirty="0"/>
              <a:t>使用</a:t>
            </a:r>
            <a:r>
              <a:rPr lang="en-US" altLang="zh-CN" dirty="0" err="1" smtClean="0"/>
              <a:t>Wireshark</a:t>
            </a:r>
            <a:r>
              <a:rPr lang="zh-CN" altLang="en-US" dirty="0" smtClean="0"/>
              <a:t>软件抓取数据包，分析数据帧结构。</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21506" name="Picture 2" descr="http://photo.sofun.tw/2013/02/Wireshark-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779" y="3217540"/>
            <a:ext cx="2450046" cy="163336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justincarmony.com/blog/wp-content/uploads/2011/05/wireshark-logo-300x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596072"/>
            <a:ext cx="2857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234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以太网技术的发展迅速，但是以太网技术存在</a:t>
            </a:r>
            <a:r>
              <a:rPr lang="zh-CN" altLang="en-US" dirty="0" smtClean="0">
                <a:solidFill>
                  <a:srgbClr val="FF0000"/>
                </a:solidFill>
              </a:rPr>
              <a:t>传输距离</a:t>
            </a:r>
            <a:r>
              <a:rPr lang="zh-CN" altLang="en-US" dirty="0" smtClean="0"/>
              <a:t>和</a:t>
            </a:r>
            <a:r>
              <a:rPr lang="zh-CN" altLang="en-US" dirty="0" smtClean="0">
                <a:solidFill>
                  <a:srgbClr val="FF0000"/>
                </a:solidFill>
              </a:rPr>
              <a:t>规模</a:t>
            </a:r>
            <a:r>
              <a:rPr lang="zh-CN" altLang="en-US" dirty="0" smtClean="0"/>
              <a:t>的限制，因此希望能够把以太网进行扩展。</a:t>
            </a:r>
            <a:endParaRPr lang="en-US" altLang="zh-CN" dirty="0" smtClean="0"/>
          </a:p>
          <a:p>
            <a:r>
              <a:rPr lang="zh-CN" altLang="en-US" dirty="0" smtClean="0"/>
              <a:t>扩展主要在两个层面：</a:t>
            </a:r>
            <a:endParaRPr lang="zh-CN" altLang="en-US" dirty="0"/>
          </a:p>
          <a:p>
            <a:pPr lvl="1"/>
            <a:r>
              <a:rPr lang="zh-CN" altLang="en-US" dirty="0" smtClean="0"/>
              <a:t>物理层扩展：支持更远距离的网络。</a:t>
            </a:r>
            <a:endParaRPr lang="zh-CN" altLang="en-US" dirty="0"/>
          </a:p>
          <a:p>
            <a:pPr lvl="1"/>
            <a:r>
              <a:rPr lang="zh-CN" altLang="en-US" dirty="0" smtClean="0"/>
              <a:t>数据链路层扩展：支持更大规模的网络。</a:t>
            </a:r>
            <a:endParaRPr lang="en-US" altLang="zh-CN" dirty="0"/>
          </a:p>
          <a:p>
            <a:r>
              <a:rPr lang="zh-CN" altLang="en-US" dirty="0" smtClean="0"/>
              <a:t>扩展的主要手段：</a:t>
            </a:r>
            <a:endParaRPr lang="en-US" altLang="zh-CN" dirty="0" smtClean="0"/>
          </a:p>
          <a:p>
            <a:pPr lvl="1"/>
            <a:r>
              <a:rPr lang="zh-CN" altLang="en-US" dirty="0" smtClean="0"/>
              <a:t>集线器</a:t>
            </a:r>
            <a:r>
              <a:rPr lang="en-US" altLang="zh-CN" dirty="0" smtClean="0"/>
              <a:t>/HUB</a:t>
            </a:r>
            <a:r>
              <a:rPr lang="zh-CN" altLang="en-US" dirty="0" smtClean="0"/>
              <a:t>：物理层扩展。</a:t>
            </a:r>
            <a:endParaRPr lang="en-US" altLang="zh-CN" dirty="0" smtClean="0"/>
          </a:p>
          <a:p>
            <a:pPr lvl="1"/>
            <a:r>
              <a:rPr lang="zh-CN" altLang="en-US" dirty="0" smtClean="0"/>
              <a:t>网桥</a:t>
            </a:r>
            <a:r>
              <a:rPr lang="en-US" altLang="zh-CN" dirty="0" smtClean="0"/>
              <a:t>/</a:t>
            </a:r>
            <a:r>
              <a:rPr lang="zh-CN" altLang="en-US" dirty="0" smtClean="0"/>
              <a:t>交换机：数据链路层扩展。</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93</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7049785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以太网上的主机之间距离不能够太远，否则</a:t>
            </a:r>
            <a:r>
              <a:rPr lang="en-US" altLang="zh-CN" dirty="0" smtClean="0"/>
              <a:t>CSMA/CD</a:t>
            </a:r>
            <a:r>
              <a:rPr lang="zh-CN" altLang="en-US" dirty="0" smtClean="0"/>
              <a:t>会因为衰减而无法正常工作。</a:t>
            </a:r>
            <a:endParaRPr lang="en-US" altLang="zh-CN" dirty="0" smtClean="0"/>
          </a:p>
          <a:p>
            <a:r>
              <a:rPr lang="en-US" altLang="zh-CN" dirty="0" smtClean="0"/>
              <a:t>10BASE-T</a:t>
            </a:r>
            <a:r>
              <a:rPr lang="zh-CN" altLang="en-US" dirty="0" smtClean="0"/>
              <a:t>以太网的两个主机之间的距离不得超过</a:t>
            </a:r>
            <a:r>
              <a:rPr lang="en-US" altLang="zh-CN" dirty="0"/>
              <a:t>2</a:t>
            </a:r>
            <a:r>
              <a:rPr lang="en-US" altLang="zh-CN" dirty="0" smtClean="0"/>
              <a:t>00m</a:t>
            </a:r>
            <a:r>
              <a:rPr lang="zh-CN" altLang="en-US" dirty="0" smtClean="0"/>
              <a:t>。</a:t>
            </a:r>
            <a:endParaRPr lang="en-US" altLang="zh-CN" dirty="0" smtClean="0"/>
          </a:p>
          <a:p>
            <a:r>
              <a:rPr lang="zh-CN" altLang="en-US" dirty="0" smtClean="0"/>
              <a:t>扩展主机和集线器之间距离的简单方法是使用光纤。通过光纤调制解调器，将传输的距离扩展。</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94</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grpSp>
        <p:nvGrpSpPr>
          <p:cNvPr id="4" name="组合 3"/>
          <p:cNvGrpSpPr/>
          <p:nvPr/>
        </p:nvGrpSpPr>
        <p:grpSpPr>
          <a:xfrm>
            <a:off x="1115616" y="3721596"/>
            <a:ext cx="7056784" cy="1288262"/>
            <a:chOff x="-155368" y="3850575"/>
            <a:chExt cx="7056784" cy="1288262"/>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1086">
              <a:off x="5706028" y="3850575"/>
              <a:ext cx="11953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5942084" y="4658706"/>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0000"/>
                </a:lnSpc>
              </a:pPr>
              <a:r>
                <a:rPr lang="zh-CN" altLang="en-US" sz="1400" dirty="0">
                  <a:latin typeface="微软雅黑" panose="020B0503020204020204" pitchFamily="34" charset="-122"/>
                  <a:ea typeface="微软雅黑" panose="020B0503020204020204" pitchFamily="34" charset="-122"/>
                </a:rPr>
                <a:t>以太网</a:t>
              </a:r>
            </a:p>
            <a:p>
              <a:pPr eaLnBrk="1" hangingPunct="1">
                <a:lnSpc>
                  <a:spcPct val="90000"/>
                </a:lnSpc>
              </a:pPr>
              <a:r>
                <a:rPr lang="zh-CN" altLang="en-US" sz="1400" dirty="0">
                  <a:latin typeface="微软雅黑" panose="020B0503020204020204" pitchFamily="34" charset="-122"/>
                  <a:ea typeface="微软雅黑" panose="020B0503020204020204" pitchFamily="34" charset="-122"/>
                </a:rPr>
                <a:t>集线器</a:t>
              </a:r>
            </a:p>
          </p:txBody>
        </p:sp>
        <p:sp>
          <p:nvSpPr>
            <p:cNvPr id="10" name="Line 8"/>
            <p:cNvSpPr>
              <a:spLocks noChangeShapeType="1"/>
            </p:cNvSpPr>
            <p:nvPr/>
          </p:nvSpPr>
          <p:spPr bwMode="auto">
            <a:xfrm>
              <a:off x="323850" y="4246563"/>
              <a:ext cx="54062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 name="Text Box 9"/>
            <p:cNvSpPr txBox="1">
              <a:spLocks noChangeArrowheads="1"/>
            </p:cNvSpPr>
            <p:nvPr/>
          </p:nvSpPr>
          <p:spPr bwMode="auto">
            <a:xfrm>
              <a:off x="2855054" y="396292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zh-CN" altLang="en-US" sz="1400" dirty="0">
                  <a:latin typeface="微软雅黑" panose="020B0503020204020204" pitchFamily="34" charset="-122"/>
                  <a:ea typeface="微软雅黑" panose="020B0503020204020204" pitchFamily="34" charset="-122"/>
                </a:rPr>
                <a:t>光纤</a:t>
              </a:r>
            </a:p>
          </p:txBody>
        </p:sp>
        <p:sp>
          <p:nvSpPr>
            <p:cNvPr id="12" name="Text Box 10"/>
            <p:cNvSpPr txBox="1">
              <a:spLocks noChangeArrowheads="1"/>
            </p:cNvSpPr>
            <p:nvPr/>
          </p:nvSpPr>
          <p:spPr bwMode="auto">
            <a:xfrm>
              <a:off x="4203127"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pic>
          <p:nvPicPr>
            <p:cNvPr id="13"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68" y="3948258"/>
              <a:ext cx="579241" cy="631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88" y="4048125"/>
              <a:ext cx="601662"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264" y="4048125"/>
              <a:ext cx="600075"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Text Box 14"/>
            <p:cNvSpPr txBox="1">
              <a:spLocks noChangeArrowheads="1"/>
            </p:cNvSpPr>
            <p:nvPr/>
          </p:nvSpPr>
          <p:spPr bwMode="auto">
            <a:xfrm>
              <a:off x="815345"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grpSp>
    </p:spTree>
    <p:extLst>
      <p:ext uri="{BB962C8B-B14F-4D97-AF65-F5344CB8AC3E}">
        <p14:creationId xmlns:p14="http://schemas.microsoft.com/office/powerpoint/2010/main" val="21338026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95</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pic>
        <p:nvPicPr>
          <p:cNvPr id="12290" name="Picture 2" descr="http://www.dzsc.com/uploadfile/company/93258/b2007111153451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9388"/>
            <a:ext cx="3330687" cy="25181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gzyk.com/ykf232/ykf233-s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238" y="1249603"/>
            <a:ext cx="4806217" cy="427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040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某单位有三个部门，每个部门都有一个局域网。</a:t>
            </a:r>
            <a:endParaRPr lang="en-US" altLang="zh-CN" dirty="0" smtClean="0"/>
          </a:p>
          <a:p>
            <a:r>
              <a:rPr lang="zh-CN" altLang="en-US" dirty="0" smtClean="0"/>
              <a:t>通过主干集线器将三个部门的局域网连接起来，就变成了一个大的局域网。</a:t>
            </a:r>
            <a:endParaRPr lang="en-US" altLang="zh-CN" dirty="0" smtClean="0"/>
          </a:p>
          <a:p>
            <a:r>
              <a:rPr lang="zh-CN" altLang="en-US" dirty="0" smtClean="0"/>
              <a:t>通过多级结构的集线器，将以太网进行了扩展。例如部门局域网的主机到集线器的距离为</a:t>
            </a:r>
            <a:r>
              <a:rPr lang="en-US" altLang="zh-CN" dirty="0" smtClean="0"/>
              <a:t>100m</a:t>
            </a:r>
            <a:r>
              <a:rPr lang="zh-CN" altLang="en-US" dirty="0" smtClean="0"/>
              <a:t>，主机间最远距离为</a:t>
            </a:r>
            <a:r>
              <a:rPr lang="en-US" altLang="zh-CN" dirty="0" smtClean="0"/>
              <a:t>200m</a:t>
            </a:r>
            <a:r>
              <a:rPr lang="zh-CN" altLang="en-US" dirty="0" smtClean="0"/>
              <a:t>，通过扩展后，最远主机间的距离为</a:t>
            </a:r>
            <a:r>
              <a:rPr lang="en-US" altLang="zh-CN" dirty="0" smtClean="0"/>
              <a:t>300m</a:t>
            </a:r>
            <a:r>
              <a:rPr lang="zh-CN" altLang="en-US" dirty="0" smtClean="0"/>
              <a:t>。</a:t>
            </a:r>
            <a:endParaRPr lang="en-US" altLang="zh-CN" dirty="0" smtClean="0"/>
          </a:p>
          <a:p>
            <a:r>
              <a:rPr lang="zh-CN" altLang="en-US" dirty="0"/>
              <a:t>扩展之后</a:t>
            </a:r>
            <a:r>
              <a:rPr lang="zh-CN" altLang="en-US" dirty="0" smtClean="0"/>
              <a:t>，三个局域网变为一个更大的局域网，扩展后的以太网是一个碰撞域（</a:t>
            </a:r>
            <a:r>
              <a:rPr lang="en-US" altLang="zh-CN" dirty="0" smtClean="0"/>
              <a:t>collision domain</a:t>
            </a:r>
            <a:r>
              <a:rPr lang="zh-CN" altLang="en-US" dirty="0" smtClean="0"/>
              <a:t>，冲突域），同时只能够有一个主机发送数据，传输效率降低了。</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96</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41267621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97</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7" name="Text Box 43"/>
          <p:cNvSpPr txBox="1">
            <a:spLocks noChangeArrowheads="1"/>
          </p:cNvSpPr>
          <p:nvPr/>
        </p:nvSpPr>
        <p:spPr bwMode="auto">
          <a:xfrm>
            <a:off x="3631634" y="1417340"/>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三个独立的碰撞域</a:t>
            </a:r>
          </a:p>
        </p:txBody>
      </p:sp>
      <p:sp>
        <p:nvSpPr>
          <p:cNvPr id="8" name="AutoShape 44"/>
          <p:cNvSpPr>
            <a:spLocks noChangeArrowheads="1"/>
          </p:cNvSpPr>
          <p:nvPr/>
        </p:nvSpPr>
        <p:spPr bwMode="auto">
          <a:xfrm>
            <a:off x="692918" y="2189956"/>
            <a:ext cx="2560638" cy="2971800"/>
          </a:xfrm>
          <a:prstGeom prst="roundRect">
            <a:avLst>
              <a:gd name="adj" fmla="val 16667"/>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45"/>
          <p:cNvSpPr>
            <a:spLocks noChangeShapeType="1"/>
          </p:cNvSpPr>
          <p:nvPr/>
        </p:nvSpPr>
        <p:spPr bwMode="auto">
          <a:xfrm flipH="1">
            <a:off x="1094556" y="3740944"/>
            <a:ext cx="639762"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0" name="Picture 4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731"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1" name="Line 47"/>
          <p:cNvSpPr>
            <a:spLocks noChangeShapeType="1"/>
          </p:cNvSpPr>
          <p:nvPr/>
        </p:nvSpPr>
        <p:spPr bwMode="auto">
          <a:xfrm>
            <a:off x="2096268"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Line 48"/>
          <p:cNvSpPr>
            <a:spLocks noChangeShapeType="1"/>
          </p:cNvSpPr>
          <p:nvPr/>
        </p:nvSpPr>
        <p:spPr bwMode="auto">
          <a:xfrm>
            <a:off x="2274068" y="3855244"/>
            <a:ext cx="63023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3" name="Line 49"/>
          <p:cNvSpPr>
            <a:spLocks noChangeShapeType="1"/>
          </p:cNvSpPr>
          <p:nvPr/>
        </p:nvSpPr>
        <p:spPr bwMode="auto">
          <a:xfrm flipH="1">
            <a:off x="1691456" y="3752056"/>
            <a:ext cx="171450"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4" name="Picture 5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9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5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6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306"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7" name="Text Box 53"/>
          <p:cNvSpPr txBox="1">
            <a:spLocks noChangeArrowheads="1"/>
          </p:cNvSpPr>
          <p:nvPr/>
        </p:nvSpPr>
        <p:spPr bwMode="auto">
          <a:xfrm>
            <a:off x="740905" y="3336131"/>
            <a:ext cx="8787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A</a:t>
            </a:r>
            <a:endParaRPr kumimoji="1" lang="zh-CN" altLang="en-US" dirty="0">
              <a:latin typeface="微软雅黑" panose="020B0503020204020204" pitchFamily="34" charset="-122"/>
              <a:ea typeface="微软雅黑" panose="020B0503020204020204" pitchFamily="34" charset="-122"/>
            </a:endParaRPr>
          </a:p>
        </p:txBody>
      </p:sp>
      <p:pic>
        <p:nvPicPr>
          <p:cNvPr id="18"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96193"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5"/>
          <p:cNvSpPr>
            <a:spLocks noChangeArrowheads="1"/>
          </p:cNvSpPr>
          <p:nvPr/>
        </p:nvSpPr>
        <p:spPr bwMode="auto">
          <a:xfrm>
            <a:off x="3404368" y="2189956"/>
            <a:ext cx="2559050" cy="2971800"/>
          </a:xfrm>
          <a:prstGeom prst="roundRect">
            <a:avLst>
              <a:gd name="adj" fmla="val 16667"/>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Line 56"/>
          <p:cNvSpPr>
            <a:spLocks noChangeShapeType="1"/>
          </p:cNvSpPr>
          <p:nvPr/>
        </p:nvSpPr>
        <p:spPr bwMode="auto">
          <a:xfrm flipH="1">
            <a:off x="3804418" y="3740944"/>
            <a:ext cx="641350"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59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 name="Line 58"/>
          <p:cNvSpPr>
            <a:spLocks noChangeShapeType="1"/>
          </p:cNvSpPr>
          <p:nvPr/>
        </p:nvSpPr>
        <p:spPr bwMode="auto">
          <a:xfrm>
            <a:off x="4806131"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Line 59"/>
          <p:cNvSpPr>
            <a:spLocks noChangeShapeType="1"/>
          </p:cNvSpPr>
          <p:nvPr/>
        </p:nvSpPr>
        <p:spPr bwMode="auto">
          <a:xfrm>
            <a:off x="4983931" y="3855244"/>
            <a:ext cx="631825"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Line 60"/>
          <p:cNvSpPr>
            <a:spLocks noChangeShapeType="1"/>
          </p:cNvSpPr>
          <p:nvPr/>
        </p:nvSpPr>
        <p:spPr bwMode="auto">
          <a:xfrm flipH="1">
            <a:off x="4401318" y="3752056"/>
            <a:ext cx="173038"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8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06"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7"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168"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8" name="Text Box 64"/>
          <p:cNvSpPr txBox="1">
            <a:spLocks noChangeArrowheads="1"/>
          </p:cNvSpPr>
          <p:nvPr/>
        </p:nvSpPr>
        <p:spPr bwMode="auto">
          <a:xfrm>
            <a:off x="3419872" y="3336131"/>
            <a:ext cx="8579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B</a:t>
            </a:r>
            <a:endParaRPr kumimoji="1" lang="zh-CN" altLang="en-US" dirty="0">
              <a:latin typeface="微软雅黑" panose="020B0503020204020204" pitchFamily="34" charset="-122"/>
              <a:ea typeface="微软雅黑" panose="020B0503020204020204" pitchFamily="34" charset="-122"/>
            </a:endParaRPr>
          </a:p>
        </p:txBody>
      </p:sp>
      <p:pic>
        <p:nvPicPr>
          <p:cNvPr id="29"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06056"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66"/>
          <p:cNvSpPr>
            <a:spLocks noChangeArrowheads="1"/>
          </p:cNvSpPr>
          <p:nvPr/>
        </p:nvSpPr>
        <p:spPr bwMode="auto">
          <a:xfrm>
            <a:off x="6117406" y="2189956"/>
            <a:ext cx="2559050" cy="2971800"/>
          </a:xfrm>
          <a:prstGeom prst="roundRect">
            <a:avLst>
              <a:gd name="adj" fmla="val 16667"/>
            </a:avLst>
          </a:prstGeom>
          <a:solidFill>
            <a:srgbClr val="FFCC99"/>
          </a:solidFill>
          <a:ln>
            <a:noFill/>
          </a:ln>
          <a:effectLst/>
          <a:extLst>
            <a:ext uri="{91240B29-F687-4F45-9708-019B960494DF}">
              <a14:hiddenLine xmlns:a14="http://schemas.microsoft.com/office/drawing/2010/main" w="9525">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1" name="Line 67"/>
          <p:cNvSpPr>
            <a:spLocks noChangeShapeType="1"/>
          </p:cNvSpPr>
          <p:nvPr/>
        </p:nvSpPr>
        <p:spPr bwMode="auto">
          <a:xfrm flipH="1">
            <a:off x="6519043" y="3740944"/>
            <a:ext cx="639763"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2" name="Picture 6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8218"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3" name="Line 69"/>
          <p:cNvSpPr>
            <a:spLocks noChangeShapeType="1"/>
          </p:cNvSpPr>
          <p:nvPr/>
        </p:nvSpPr>
        <p:spPr bwMode="auto">
          <a:xfrm>
            <a:off x="7519168" y="3879056"/>
            <a:ext cx="17938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70"/>
          <p:cNvSpPr>
            <a:spLocks noChangeShapeType="1"/>
          </p:cNvSpPr>
          <p:nvPr/>
        </p:nvSpPr>
        <p:spPr bwMode="auto">
          <a:xfrm>
            <a:off x="7698556" y="3855244"/>
            <a:ext cx="630237"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Line 71"/>
          <p:cNvSpPr>
            <a:spLocks noChangeShapeType="1"/>
          </p:cNvSpPr>
          <p:nvPr/>
        </p:nvSpPr>
        <p:spPr bwMode="auto">
          <a:xfrm flipH="1">
            <a:off x="7114356" y="3752056"/>
            <a:ext cx="173037"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6" name="Picture 7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8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7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54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79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9" name="Text Box 75"/>
          <p:cNvSpPr txBox="1">
            <a:spLocks noChangeArrowheads="1"/>
          </p:cNvSpPr>
          <p:nvPr/>
        </p:nvSpPr>
        <p:spPr bwMode="auto">
          <a:xfrm>
            <a:off x="6112415" y="3336131"/>
            <a:ext cx="869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C</a:t>
            </a:r>
            <a:endParaRPr kumimoji="1" lang="zh-CN" altLang="en-US" dirty="0">
              <a:latin typeface="微软雅黑" panose="020B0503020204020204" pitchFamily="34" charset="-122"/>
              <a:ea typeface="微软雅黑" panose="020B0503020204020204" pitchFamily="34" charset="-122"/>
            </a:endParaRPr>
          </a:p>
        </p:txBody>
      </p:sp>
      <p:pic>
        <p:nvPicPr>
          <p:cNvPr id="40"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6920681" y="3380581"/>
            <a:ext cx="11064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AutoShape 77"/>
          <p:cNvSpPr>
            <a:spLocks/>
          </p:cNvSpPr>
          <p:nvPr/>
        </p:nvSpPr>
        <p:spPr bwMode="auto">
          <a:xfrm rot="5400000" flipV="1">
            <a:off x="4531493" y="-843756"/>
            <a:ext cx="415925" cy="5689600"/>
          </a:xfrm>
          <a:prstGeom prst="leftBrace">
            <a:avLst>
              <a:gd name="adj1" fmla="val 113995"/>
              <a:gd name="adj2" fmla="val 50000"/>
            </a:avLst>
          </a:prstGeom>
          <a:noFill/>
          <a:ln w="9525">
            <a:solidFill>
              <a:schemeClr val="tx1"/>
            </a:solidFill>
            <a:round/>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2" name="Text Box 78"/>
          <p:cNvSpPr txBox="1">
            <a:spLocks noChangeArrowheads="1"/>
          </p:cNvSpPr>
          <p:nvPr/>
        </p:nvSpPr>
        <p:spPr bwMode="auto">
          <a:xfrm>
            <a:off x="1388243"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3" name="Text Box 79"/>
          <p:cNvSpPr txBox="1">
            <a:spLocks noChangeArrowheads="1"/>
          </p:cNvSpPr>
          <p:nvPr/>
        </p:nvSpPr>
        <p:spPr bwMode="auto">
          <a:xfrm>
            <a:off x="4196531"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4" name="Text Box 80"/>
          <p:cNvSpPr txBox="1">
            <a:spLocks noChangeArrowheads="1"/>
          </p:cNvSpPr>
          <p:nvPr/>
        </p:nvSpPr>
        <p:spPr bwMode="auto">
          <a:xfrm>
            <a:off x="6858768"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30110932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98</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46" name="AutoShape 42"/>
          <p:cNvSpPr>
            <a:spLocks noChangeArrowheads="1"/>
          </p:cNvSpPr>
          <p:nvPr/>
        </p:nvSpPr>
        <p:spPr bwMode="auto">
          <a:xfrm>
            <a:off x="395536" y="1965028"/>
            <a:ext cx="8572500" cy="3078162"/>
          </a:xfrm>
          <a:prstGeom prst="roundRect">
            <a:avLst>
              <a:gd name="adj" fmla="val 16667"/>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800">
              <a:latin typeface="微软雅黑" panose="020B0503020204020204" pitchFamily="34" charset="-122"/>
              <a:ea typeface="微软雅黑" panose="020B0503020204020204" pitchFamily="34" charset="-122"/>
            </a:endParaRPr>
          </a:p>
        </p:txBody>
      </p:sp>
      <p:sp>
        <p:nvSpPr>
          <p:cNvPr id="47" name="Line 43"/>
          <p:cNvSpPr>
            <a:spLocks noChangeShapeType="1"/>
          </p:cNvSpPr>
          <p:nvPr/>
        </p:nvSpPr>
        <p:spPr bwMode="auto">
          <a:xfrm flipH="1">
            <a:off x="2115565" y="2785492"/>
            <a:ext cx="2332037" cy="8114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8" name="Line 44"/>
          <p:cNvSpPr>
            <a:spLocks noChangeShapeType="1"/>
          </p:cNvSpPr>
          <p:nvPr/>
        </p:nvSpPr>
        <p:spPr bwMode="auto">
          <a:xfrm>
            <a:off x="5073078" y="2785492"/>
            <a:ext cx="2549526" cy="77656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9" name="Line 45"/>
          <p:cNvSpPr>
            <a:spLocks noChangeShapeType="1"/>
          </p:cNvSpPr>
          <p:nvPr/>
        </p:nvSpPr>
        <p:spPr bwMode="auto">
          <a:xfrm>
            <a:off x="4807966" y="2785492"/>
            <a:ext cx="0" cy="7971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0" name="Text Box 46"/>
          <p:cNvSpPr txBox="1">
            <a:spLocks noChangeArrowheads="1"/>
          </p:cNvSpPr>
          <p:nvPr/>
        </p:nvSpPr>
        <p:spPr bwMode="auto">
          <a:xfrm>
            <a:off x="755079" y="3360440"/>
            <a:ext cx="808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A</a:t>
            </a:r>
            <a:endParaRPr kumimoji="1" lang="zh-CN" altLang="en-US" sz="1800" dirty="0">
              <a:latin typeface="微软雅黑" panose="020B0503020204020204" pitchFamily="34" charset="-122"/>
              <a:ea typeface="微软雅黑" panose="020B0503020204020204" pitchFamily="34" charset="-122"/>
            </a:endParaRPr>
          </a:p>
        </p:txBody>
      </p:sp>
      <p:sp>
        <p:nvSpPr>
          <p:cNvPr id="51" name="Text Box 47"/>
          <p:cNvSpPr txBox="1">
            <a:spLocks noChangeArrowheads="1"/>
          </p:cNvSpPr>
          <p:nvPr/>
        </p:nvSpPr>
        <p:spPr bwMode="auto">
          <a:xfrm>
            <a:off x="6441504" y="3360440"/>
            <a:ext cx="800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C</a:t>
            </a:r>
            <a:endParaRPr kumimoji="1" lang="zh-CN" altLang="en-US" sz="1800" dirty="0">
              <a:latin typeface="微软雅黑" panose="020B0503020204020204" pitchFamily="34" charset="-122"/>
              <a:ea typeface="微软雅黑" panose="020B0503020204020204" pitchFamily="34" charset="-122"/>
            </a:endParaRPr>
          </a:p>
        </p:txBody>
      </p:sp>
      <p:sp>
        <p:nvSpPr>
          <p:cNvPr id="52" name="Text Box 48"/>
          <p:cNvSpPr txBox="1">
            <a:spLocks noChangeArrowheads="1"/>
          </p:cNvSpPr>
          <p:nvPr/>
        </p:nvSpPr>
        <p:spPr bwMode="auto">
          <a:xfrm>
            <a:off x="3561779" y="3360440"/>
            <a:ext cx="7906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B</a:t>
            </a:r>
            <a:endParaRPr kumimoji="1" lang="zh-CN" altLang="en-US" sz="1800" dirty="0">
              <a:latin typeface="微软雅黑" panose="020B0503020204020204" pitchFamily="34" charset="-122"/>
              <a:ea typeface="微软雅黑" panose="020B0503020204020204" pitchFamily="34" charset="-122"/>
            </a:endParaRPr>
          </a:p>
        </p:txBody>
      </p:sp>
      <p:sp>
        <p:nvSpPr>
          <p:cNvPr id="53" name="Text Box 49"/>
          <p:cNvSpPr txBox="1">
            <a:spLocks noChangeArrowheads="1"/>
          </p:cNvSpPr>
          <p:nvPr/>
        </p:nvSpPr>
        <p:spPr bwMode="auto">
          <a:xfrm>
            <a:off x="2739359" y="2359035"/>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主干集线器</a:t>
            </a:r>
          </a:p>
        </p:txBody>
      </p:sp>
      <p:sp>
        <p:nvSpPr>
          <p:cNvPr id="54" name="Text Box 50"/>
          <p:cNvSpPr txBox="1">
            <a:spLocks noChangeArrowheads="1"/>
          </p:cNvSpPr>
          <p:nvPr/>
        </p:nvSpPr>
        <p:spPr bwMode="auto">
          <a:xfrm>
            <a:off x="3836819" y="1417340"/>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一个更大的碰撞域</a:t>
            </a:r>
          </a:p>
        </p:txBody>
      </p:sp>
      <p:sp>
        <p:nvSpPr>
          <p:cNvPr id="55" name="Line 51"/>
          <p:cNvSpPr>
            <a:spLocks noChangeShapeType="1"/>
          </p:cNvSpPr>
          <p:nvPr/>
        </p:nvSpPr>
        <p:spPr bwMode="auto">
          <a:xfrm flipH="1">
            <a:off x="1017016"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5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 name="Line 53"/>
          <p:cNvSpPr>
            <a:spLocks noChangeShapeType="1"/>
          </p:cNvSpPr>
          <p:nvPr/>
        </p:nvSpPr>
        <p:spPr bwMode="auto">
          <a:xfrm>
            <a:off x="2056829"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8" name="Line 54"/>
          <p:cNvSpPr>
            <a:spLocks noChangeShapeType="1"/>
          </p:cNvSpPr>
          <p:nvPr/>
        </p:nvSpPr>
        <p:spPr bwMode="auto">
          <a:xfrm>
            <a:off x="2242566" y="3836690"/>
            <a:ext cx="6556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9" name="Line 55"/>
          <p:cNvSpPr>
            <a:spLocks noChangeShapeType="1"/>
          </p:cNvSpPr>
          <p:nvPr/>
        </p:nvSpPr>
        <p:spPr bwMode="auto">
          <a:xfrm flipH="1">
            <a:off x="1636141"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0" name="Picture 5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1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6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 name="Picture 5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0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3" name="Picture 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34529" y="3398540"/>
            <a:ext cx="115093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0"/>
          <p:cNvSpPr>
            <a:spLocks noChangeShapeType="1"/>
          </p:cNvSpPr>
          <p:nvPr/>
        </p:nvSpPr>
        <p:spPr bwMode="auto">
          <a:xfrm flipH="1">
            <a:off x="3833241"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8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6" name="Line 62"/>
          <p:cNvSpPr>
            <a:spLocks noChangeShapeType="1"/>
          </p:cNvSpPr>
          <p:nvPr/>
        </p:nvSpPr>
        <p:spPr bwMode="auto">
          <a:xfrm>
            <a:off x="4873054"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 name="Line 63"/>
          <p:cNvSpPr>
            <a:spLocks noChangeShapeType="1"/>
          </p:cNvSpPr>
          <p:nvPr/>
        </p:nvSpPr>
        <p:spPr bwMode="auto">
          <a:xfrm>
            <a:off x="5058791" y="3836690"/>
            <a:ext cx="654050"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8" name="Line 64"/>
          <p:cNvSpPr>
            <a:spLocks noChangeShapeType="1"/>
          </p:cNvSpPr>
          <p:nvPr/>
        </p:nvSpPr>
        <p:spPr bwMode="auto">
          <a:xfrm flipH="1">
            <a:off x="4452366"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9" name="Picture 6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3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0" name="Picture 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8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1" name="Picture 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93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2"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50754" y="3398540"/>
            <a:ext cx="11493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Line 69"/>
          <p:cNvSpPr>
            <a:spLocks noChangeShapeType="1"/>
          </p:cNvSpPr>
          <p:nvPr/>
        </p:nvSpPr>
        <p:spPr bwMode="auto">
          <a:xfrm flipH="1">
            <a:off x="6651054" y="3730328"/>
            <a:ext cx="665162"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4" name="Picture 7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70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75" name="Line 71"/>
          <p:cNvSpPr>
            <a:spLocks noChangeShapeType="1"/>
          </p:cNvSpPr>
          <p:nvPr/>
        </p:nvSpPr>
        <p:spPr bwMode="auto">
          <a:xfrm>
            <a:off x="7690866" y="3858915"/>
            <a:ext cx="1857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6" name="Line 72"/>
          <p:cNvSpPr>
            <a:spLocks noChangeShapeType="1"/>
          </p:cNvSpPr>
          <p:nvPr/>
        </p:nvSpPr>
        <p:spPr bwMode="auto">
          <a:xfrm>
            <a:off x="7876604" y="3836690"/>
            <a:ext cx="6556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7" name="Line 73"/>
          <p:cNvSpPr>
            <a:spLocks noChangeShapeType="1"/>
          </p:cNvSpPr>
          <p:nvPr/>
        </p:nvSpPr>
        <p:spPr bwMode="auto">
          <a:xfrm flipH="1">
            <a:off x="7270179" y="3741440"/>
            <a:ext cx="179387"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17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9" name="Picture 7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65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0" name="Picture 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12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1" name="Picture 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7068566" y="3398540"/>
            <a:ext cx="1150938"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148093" y="2165083"/>
            <a:ext cx="153828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 Box 79"/>
          <p:cNvSpPr txBox="1">
            <a:spLocks noChangeArrowheads="1"/>
          </p:cNvSpPr>
          <p:nvPr/>
        </p:nvSpPr>
        <p:spPr bwMode="auto">
          <a:xfrm>
            <a:off x="7433691" y="2131715"/>
            <a:ext cx="87716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41744672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在物理层通过集线器扩展局域网的</a:t>
            </a:r>
            <a:r>
              <a:rPr lang="zh-CN" altLang="en-US" dirty="0" smtClean="0">
                <a:solidFill>
                  <a:srgbClr val="FF0000"/>
                </a:solidFill>
              </a:rPr>
              <a:t>优点</a:t>
            </a:r>
            <a:r>
              <a:rPr lang="zh-CN" altLang="en-US" dirty="0" smtClean="0"/>
              <a:t>：</a:t>
            </a:r>
            <a:endParaRPr lang="en-US" altLang="zh-CN" dirty="0" smtClean="0"/>
          </a:p>
          <a:p>
            <a:pPr lvl="1"/>
            <a:r>
              <a:rPr lang="zh-CN" altLang="en-US" dirty="0"/>
              <a:t>使原来属于不同碰撞域的局域网上的计算机能够进行跨碰撞域的通信。</a:t>
            </a:r>
          </a:p>
          <a:p>
            <a:pPr lvl="1"/>
            <a:r>
              <a:rPr lang="zh-CN" altLang="en-US" dirty="0"/>
              <a:t>扩大了局域网覆盖的地理范围。</a:t>
            </a:r>
          </a:p>
          <a:p>
            <a:r>
              <a:rPr lang="zh-CN" altLang="en-US" dirty="0"/>
              <a:t>在物理层通过集线器扩展局域网</a:t>
            </a:r>
            <a:r>
              <a:rPr lang="zh-CN" altLang="en-US" dirty="0" smtClean="0"/>
              <a:t>的</a:t>
            </a:r>
            <a:r>
              <a:rPr lang="zh-CN" altLang="en-US" dirty="0">
                <a:solidFill>
                  <a:srgbClr val="FF0000"/>
                </a:solidFill>
              </a:rPr>
              <a:t>缺点</a:t>
            </a:r>
            <a:r>
              <a:rPr lang="zh-CN" altLang="en-US" dirty="0" smtClean="0"/>
              <a:t>：</a:t>
            </a:r>
            <a:endParaRPr lang="en-US" altLang="zh-CN" dirty="0" smtClean="0"/>
          </a:p>
          <a:p>
            <a:pPr lvl="1"/>
            <a:r>
              <a:rPr lang="zh-CN" altLang="en-US" dirty="0"/>
              <a:t>碰撞域增大了，但总的吞吐量并未提高。</a:t>
            </a:r>
          </a:p>
          <a:p>
            <a:pPr lvl="1"/>
            <a:r>
              <a:rPr lang="zh-CN" altLang="en-US" dirty="0"/>
              <a:t>如果不同的碰撞域使用不同的数据率，那么就不能用集线器将它们互连起来。 </a:t>
            </a:r>
            <a:endParaRPr lang="en-US" altLang="zh-CN" dirty="0" smtClean="0"/>
          </a:p>
          <a:p>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99</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356267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2807</TotalTime>
  <Words>10098</Words>
  <Application>Microsoft Office PowerPoint</Application>
  <PresentationFormat>全屏显示(16:10)</PresentationFormat>
  <Paragraphs>1494</Paragraphs>
  <Slides>143</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143</vt:i4>
      </vt:variant>
    </vt:vector>
  </HeadingPairs>
  <TitlesOfParts>
    <vt:vector size="146" baseType="lpstr">
      <vt:lpstr>Presentation</vt:lpstr>
      <vt:lpstr>公式</vt:lpstr>
      <vt:lpstr>画笔图片</vt:lpstr>
      <vt:lpstr>计算机网络</vt:lpstr>
      <vt:lpstr>本章教学计划</vt:lpstr>
      <vt:lpstr>本章教学计划</vt:lpstr>
      <vt:lpstr>本章教学计划</vt:lpstr>
      <vt:lpstr>本章教学计划</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PowerPoint 演示文稿</vt:lpstr>
      <vt:lpstr>6.高速以太网</vt:lpstr>
      <vt:lpstr>6.高速以太网</vt:lpstr>
      <vt:lpstr>6.高速以太网</vt:lpstr>
      <vt:lpstr>6.高速以太网</vt:lpstr>
      <vt:lpstr>PowerPoint 演示文稿</vt:lpstr>
      <vt:lpstr>Thanks</vt:lpstr>
    </vt:vector>
  </TitlesOfParts>
  <Company>NIC.HACTCM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03.计算机网络-2014版本-阮晓龙-第3章：数据链路层</dc:title>
  <dc:creator>RuanXiaolong</dc:creator>
  <cp:lastModifiedBy>姜泽鹏</cp:lastModifiedBy>
  <cp:revision>340</cp:revision>
  <dcterms:created xsi:type="dcterms:W3CDTF">2014-02-16T08:01:44Z</dcterms:created>
  <dcterms:modified xsi:type="dcterms:W3CDTF">2014-03-24T15:28:54Z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