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8" r:id="rId3"/>
    <p:sldId id="261" r:id="rId4"/>
    <p:sldId id="264" r:id="rId5"/>
    <p:sldId id="391" r:id="rId6"/>
    <p:sldId id="393" r:id="rId7"/>
    <p:sldId id="394" r:id="rId8"/>
    <p:sldId id="395" r:id="rId9"/>
    <p:sldId id="396" r:id="rId10"/>
    <p:sldId id="397" r:id="rId11"/>
    <p:sldId id="398" r:id="rId12"/>
    <p:sldId id="399" r:id="rId13"/>
    <p:sldId id="400" r:id="rId14"/>
    <p:sldId id="401" r:id="rId15"/>
    <p:sldId id="402" r:id="rId16"/>
    <p:sldId id="403" r:id="rId17"/>
    <p:sldId id="404" r:id="rId18"/>
    <p:sldId id="405" r:id="rId19"/>
    <p:sldId id="406" r:id="rId20"/>
    <p:sldId id="407" r:id="rId21"/>
    <p:sldId id="408" r:id="rId22"/>
    <p:sldId id="409" r:id="rId23"/>
    <p:sldId id="410" r:id="rId24"/>
    <p:sldId id="411" r:id="rId25"/>
    <p:sldId id="412" r:id="rId26"/>
    <p:sldId id="413" r:id="rId27"/>
    <p:sldId id="414" r:id="rId28"/>
    <p:sldId id="415" r:id="rId29"/>
    <p:sldId id="390" r:id="rId30"/>
  </p:sldIdLst>
  <p:sldSz cx="9144000" cy="5715000" type="screen16x1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0521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81043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21564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62086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026082" algn="l" defTabSz="81043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431298" algn="l" defTabSz="81043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836515" algn="l" defTabSz="81043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241731" algn="l" defTabSz="81043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94109" autoAdjust="0"/>
  </p:normalViewPr>
  <p:slideViewPr>
    <p:cSldViewPr>
      <p:cViewPr varScale="1">
        <p:scale>
          <a:sx n="158" d="100"/>
          <a:sy n="158" d="100"/>
        </p:scale>
        <p:origin x="264" y="13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56" d="100"/>
          <a:sy n="56" d="100"/>
        </p:scale>
        <p:origin x="-1830" y="-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宋体" charset="-122"/>
              </a:defRPr>
            </a:lvl1pPr>
          </a:lstStyle>
          <a:p>
            <a:endParaRPr lang="zh-CN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宋体" charset="-122"/>
              </a:defRPr>
            </a:lvl1pPr>
          </a:lstStyle>
          <a:p>
            <a:fld id="{39E9A863-D9D3-490D-8A9F-23C7386DFC6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2197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宋体" charset="-122"/>
              </a:defRPr>
            </a:lvl1pPr>
          </a:lstStyle>
          <a:p>
            <a:endParaRPr lang="zh-CN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7550" y="696913"/>
            <a:ext cx="55753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en-US" altLang="zh-CN" smtClean="0"/>
              <a:t>5656</a:t>
            </a:r>
          </a:p>
          <a:p>
            <a:pPr lvl="2"/>
            <a:r>
              <a:rPr lang="zh-CN" altLang="en-US" smtClean="0"/>
              <a:t>第三级</a:t>
            </a:r>
            <a:endParaRPr lang="en-US" altLang="zh-CN" smtClean="0"/>
          </a:p>
          <a:p>
            <a:pPr lvl="3"/>
            <a:r>
              <a:rPr lang="zh-CN" altLang="en-US" smtClean="0"/>
              <a:t>第四级</a:t>
            </a:r>
            <a:endParaRPr lang="en-US" altLang="zh-CN" smtClean="0"/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宋体" charset="-122"/>
              </a:defRPr>
            </a:lvl1pPr>
          </a:lstStyle>
          <a:p>
            <a:fld id="{D4C50E7B-4C9C-443D-859E-6BE6536975E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1027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宋体" charset="-122"/>
        <a:ea typeface="宋体" charset="-122"/>
        <a:cs typeface="+mn-cs"/>
      </a:defRPr>
    </a:lvl1pPr>
    <a:lvl2pPr marL="405216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宋体" charset="-122"/>
        <a:ea typeface="宋体" charset="-122"/>
        <a:cs typeface="+mn-cs"/>
      </a:defRPr>
    </a:lvl2pPr>
    <a:lvl3pPr marL="810433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宋体" charset="-122"/>
        <a:ea typeface="宋体" charset="-122"/>
        <a:cs typeface="+mn-cs"/>
      </a:defRPr>
    </a:lvl3pPr>
    <a:lvl4pPr marL="1215649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宋体" charset="-122"/>
        <a:ea typeface="宋体" charset="-122"/>
        <a:cs typeface="+mn-cs"/>
      </a:defRPr>
    </a:lvl4pPr>
    <a:lvl5pPr marL="162086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宋体" charset="-122"/>
        <a:ea typeface="宋体" charset="-122"/>
        <a:cs typeface="+mn-cs"/>
      </a:defRPr>
    </a:lvl5pPr>
    <a:lvl6pPr marL="2026082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31298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36515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41731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810300-F747-4B28-B9CF-BFD48DFC9E64}" type="slidenum">
              <a:rPr lang="zh-CN" altLang="en-US"/>
              <a:pPr/>
              <a:t>1</a:t>
            </a:fld>
            <a:endParaRPr lang="en-US" altLang="zh-CN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696913"/>
            <a:ext cx="5575300" cy="348615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13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71500"/>
            <a:ext cx="7772400" cy="1772708"/>
          </a:xfrm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zh-CN" altLang="en-US" noProof="0" dirty="0" smtClean="0"/>
              <a:t>单击此处编辑母版标题样式</a:t>
            </a:r>
            <a:endParaRPr lang="en-US" altLang="zh-CN" noProof="0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25208"/>
            <a:ext cx="6400800" cy="18415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 b="1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pPr lvl="0"/>
            <a:r>
              <a:rPr lang="zh-CN" altLang="en-US" noProof="0" dirty="0" smtClean="0"/>
              <a:t>单击此处编辑母版副标题样式</a:t>
            </a:r>
            <a:endParaRPr lang="en-US" altLang="zh-CN" noProof="0" dirty="0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7059A01-655F-4DD4-9AFD-BCB26118B679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16392" name="Rectangle 8" descr="Gold bar"/>
          <p:cNvSpPr>
            <a:spLocks noChangeArrowheads="1"/>
          </p:cNvSpPr>
          <p:nvPr/>
        </p:nvSpPr>
        <p:spPr bwMode="auto">
          <a:xfrm>
            <a:off x="228600" y="2407709"/>
            <a:ext cx="2870689" cy="16801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43" tIns="40522" rIns="81043" bIns="40522" anchor="ctr"/>
          <a:lstStyle/>
          <a:p>
            <a:endParaRPr lang="zh-CN" altLang="en-US"/>
          </a:p>
        </p:txBody>
      </p:sp>
      <p:sp>
        <p:nvSpPr>
          <p:cNvPr id="16393" name="Rectangle 9" descr="Orange bar"/>
          <p:cNvSpPr>
            <a:spLocks noChangeArrowheads="1"/>
          </p:cNvSpPr>
          <p:nvPr/>
        </p:nvSpPr>
        <p:spPr bwMode="auto">
          <a:xfrm>
            <a:off x="3099289" y="2407709"/>
            <a:ext cx="2869223" cy="16801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43" tIns="40522" rIns="81043" bIns="40522" anchor="ctr"/>
          <a:lstStyle/>
          <a:p>
            <a:endParaRPr lang="zh-CN" altLang="en-US"/>
          </a:p>
        </p:txBody>
      </p:sp>
      <p:sp>
        <p:nvSpPr>
          <p:cNvPr id="16394" name="Rectangle 10" descr="Slate bar"/>
          <p:cNvSpPr>
            <a:spLocks noChangeArrowheads="1"/>
          </p:cNvSpPr>
          <p:nvPr/>
        </p:nvSpPr>
        <p:spPr bwMode="auto">
          <a:xfrm>
            <a:off x="5968512" y="2407709"/>
            <a:ext cx="2870688" cy="16801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43" tIns="40522" rIns="81043" bIns="40522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31511"/>
            <a:ext cx="2057400" cy="4877593"/>
          </a:xfrm>
        </p:spPr>
        <p:txBody>
          <a:bodyPr vert="eaVert"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31511"/>
            <a:ext cx="6031523" cy="4877593"/>
          </a:xfrm>
        </p:spPr>
        <p:txBody>
          <a:bodyPr vert="eaVert"/>
          <a:lstStyle>
            <a:lvl1pPr>
              <a:defRPr sz="2400">
                <a:latin typeface="+mj-ea"/>
                <a:ea typeface="+mj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492A3-023C-4AFB-A9D9-4292EC449E6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405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31511"/>
            <a:ext cx="8229600" cy="949854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333501"/>
            <a:ext cx="4044462" cy="3775604"/>
          </a:xfrm>
        </p:spPr>
        <p:txBody>
          <a:bodyPr/>
          <a:lstStyle>
            <a:lvl1pPr>
              <a:defRPr sz="2400">
                <a:latin typeface="+mj-ea"/>
                <a:ea typeface="+mj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2338" y="1333500"/>
            <a:ext cx="4044462" cy="1824303"/>
          </a:xfrm>
        </p:spPr>
        <p:txBody>
          <a:bodyPr/>
          <a:lstStyle>
            <a:lvl1pPr>
              <a:defRPr sz="2400">
                <a:latin typeface="+mj-ea"/>
                <a:ea typeface="+mj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2338" y="3284802"/>
            <a:ext cx="4044462" cy="1824302"/>
          </a:xfrm>
        </p:spPr>
        <p:txBody>
          <a:bodyPr/>
          <a:lstStyle>
            <a:lvl1pPr>
              <a:defRPr sz="2400">
                <a:latin typeface="+mj-ea"/>
                <a:ea typeface="+mj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52070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520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52070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B0C09446-13C1-4260-8DF3-C51DC2E34ABE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10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5724723" y="770533"/>
            <a:ext cx="2879725" cy="358775"/>
          </a:xfrm>
        </p:spPr>
        <p:txBody>
          <a:bodyPr/>
          <a:lstStyle>
            <a:lvl1pPr marL="0" indent="0" algn="r">
              <a:buNone/>
              <a:defRPr sz="1600">
                <a:solidFill>
                  <a:srgbClr val="FF0000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 smtClean="0"/>
              <a:t>单击此处编辑二级目录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9743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31511"/>
            <a:ext cx="8229600" cy="949854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333501"/>
            <a:ext cx="4044462" cy="3775604"/>
          </a:xfrm>
        </p:spPr>
        <p:txBody>
          <a:bodyPr/>
          <a:lstStyle>
            <a:lvl1pPr>
              <a:defRPr sz="2400">
                <a:latin typeface="+mj-ea"/>
                <a:ea typeface="+mj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4642338" y="1333501"/>
            <a:ext cx="4044462" cy="3775604"/>
          </a:xfrm>
        </p:spPr>
        <p:txBody>
          <a:bodyPr/>
          <a:lstStyle>
            <a:lvl1pPr>
              <a:defRPr sz="2400"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单击图标添加剪 贴画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52070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520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52070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4A0ED40A-F68B-4F0A-A980-E8504C6AC65F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8" name="TextBox 7"/>
          <p:cNvSpPr txBox="1"/>
          <p:nvPr userDrawn="1"/>
        </p:nvSpPr>
        <p:spPr>
          <a:xfrm>
            <a:off x="5868144" y="718746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二级标题</a:t>
            </a:r>
            <a:endParaRPr lang="zh-CN" altLang="en-US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86271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+mj-ea"/>
                <a:ea typeface="+mj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C9BE4-E471-4970-8F53-124C4E909054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5724723" y="770533"/>
            <a:ext cx="2879725" cy="358775"/>
          </a:xfrm>
        </p:spPr>
        <p:txBody>
          <a:bodyPr/>
          <a:lstStyle>
            <a:lvl1pPr marL="0" indent="0" algn="r">
              <a:buNone/>
              <a:defRPr sz="1600">
                <a:solidFill>
                  <a:srgbClr val="FF0000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 smtClean="0"/>
              <a:t>单击此处编辑二级目录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2909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44462" cy="3775604"/>
          </a:xfrm>
        </p:spPr>
        <p:txBody>
          <a:bodyPr/>
          <a:lstStyle>
            <a:lvl1pPr>
              <a:defRPr sz="2400">
                <a:latin typeface="+mj-ea"/>
                <a:ea typeface="+mj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 sz="1800">
                <a:latin typeface="+mj-ea"/>
                <a:ea typeface="+mj-ea"/>
              </a:defRPr>
            </a:lvl3pPr>
            <a:lvl4pPr>
              <a:defRPr sz="1600">
                <a:latin typeface="+mj-ea"/>
                <a:ea typeface="+mj-ea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2338" y="1333501"/>
            <a:ext cx="4044462" cy="3775604"/>
          </a:xfrm>
        </p:spPr>
        <p:txBody>
          <a:bodyPr/>
          <a:lstStyle>
            <a:lvl1pPr>
              <a:defRPr sz="2400">
                <a:latin typeface="+mj-ea"/>
                <a:ea typeface="+mj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 sz="1800">
                <a:latin typeface="+mj-ea"/>
                <a:ea typeface="+mj-ea"/>
              </a:defRPr>
            </a:lvl3pPr>
            <a:lvl4pPr>
              <a:defRPr sz="1600">
                <a:latin typeface="+mj-ea"/>
                <a:ea typeface="+mj-ea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D7AAF-5DAF-48D4-9226-5EFB2AD97BB8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9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5724723" y="770533"/>
            <a:ext cx="2879725" cy="358775"/>
          </a:xfrm>
        </p:spPr>
        <p:txBody>
          <a:bodyPr/>
          <a:lstStyle>
            <a:lvl1pPr marL="0" indent="0" algn="r">
              <a:buNone/>
              <a:defRPr sz="1600">
                <a:solidFill>
                  <a:srgbClr val="FF0000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 smtClean="0"/>
              <a:t>单击此处编辑二级目录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5842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066" cy="533135"/>
          </a:xfrm>
        </p:spPr>
        <p:txBody>
          <a:bodyPr anchor="b"/>
          <a:lstStyle>
            <a:lvl1pPr marL="0" indent="0">
              <a:buNone/>
              <a:defRPr sz="2000" b="1">
                <a:latin typeface="+mj-ea"/>
                <a:ea typeface="+mj-ea"/>
              </a:defRPr>
            </a:lvl1pPr>
            <a:lvl2pPr marL="405216" indent="0">
              <a:buNone/>
              <a:defRPr sz="1800" b="1"/>
            </a:lvl2pPr>
            <a:lvl3pPr marL="810433" indent="0">
              <a:buNone/>
              <a:defRPr sz="1600" b="1"/>
            </a:lvl3pPr>
            <a:lvl4pPr marL="1215649" indent="0">
              <a:buNone/>
              <a:defRPr sz="1400" b="1"/>
            </a:lvl4pPr>
            <a:lvl5pPr marL="1620865" indent="0">
              <a:buNone/>
              <a:defRPr sz="1400" b="1"/>
            </a:lvl5pPr>
            <a:lvl6pPr marL="2026082" indent="0">
              <a:buNone/>
              <a:defRPr sz="1400" b="1"/>
            </a:lvl6pPr>
            <a:lvl7pPr marL="2431298" indent="0">
              <a:buNone/>
              <a:defRPr sz="1400" b="1"/>
            </a:lvl7pPr>
            <a:lvl8pPr marL="2836515" indent="0">
              <a:buNone/>
              <a:defRPr sz="1400" b="1"/>
            </a:lvl8pPr>
            <a:lvl9pPr marL="3241731" indent="0">
              <a:buNone/>
              <a:defRPr sz="14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066" cy="3292740"/>
          </a:xfrm>
        </p:spPr>
        <p:txBody>
          <a:bodyPr/>
          <a:lstStyle>
            <a:lvl1pPr>
              <a:defRPr sz="2000">
                <a:latin typeface="+mj-ea"/>
                <a:ea typeface="+mj-ea"/>
              </a:defRPr>
            </a:lvl1pPr>
            <a:lvl2pPr>
              <a:defRPr sz="1800">
                <a:latin typeface="+mj-ea"/>
                <a:ea typeface="+mj-ea"/>
              </a:defRPr>
            </a:lvl2pPr>
            <a:lvl3pPr>
              <a:defRPr sz="1600">
                <a:latin typeface="+mj-ea"/>
                <a:ea typeface="+mj-ea"/>
              </a:defRPr>
            </a:lvl3pPr>
            <a:lvl4pPr>
              <a:defRPr sz="1400">
                <a:latin typeface="+mj-ea"/>
                <a:ea typeface="+mj-ea"/>
              </a:defRPr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270" y="1279261"/>
            <a:ext cx="4041531" cy="533135"/>
          </a:xfrm>
        </p:spPr>
        <p:txBody>
          <a:bodyPr anchor="b"/>
          <a:lstStyle>
            <a:lvl1pPr marL="0" indent="0">
              <a:buNone/>
              <a:defRPr sz="2000" b="1">
                <a:latin typeface="+mj-ea"/>
                <a:ea typeface="+mj-ea"/>
              </a:defRPr>
            </a:lvl1pPr>
            <a:lvl2pPr marL="405216" indent="0">
              <a:buNone/>
              <a:defRPr sz="1800" b="1"/>
            </a:lvl2pPr>
            <a:lvl3pPr marL="810433" indent="0">
              <a:buNone/>
              <a:defRPr sz="1600" b="1"/>
            </a:lvl3pPr>
            <a:lvl4pPr marL="1215649" indent="0">
              <a:buNone/>
              <a:defRPr sz="1400" b="1"/>
            </a:lvl4pPr>
            <a:lvl5pPr marL="1620865" indent="0">
              <a:buNone/>
              <a:defRPr sz="1400" b="1"/>
            </a:lvl5pPr>
            <a:lvl6pPr marL="2026082" indent="0">
              <a:buNone/>
              <a:defRPr sz="1400" b="1"/>
            </a:lvl6pPr>
            <a:lvl7pPr marL="2431298" indent="0">
              <a:buNone/>
              <a:defRPr sz="1400" b="1"/>
            </a:lvl7pPr>
            <a:lvl8pPr marL="2836515" indent="0">
              <a:buNone/>
              <a:defRPr sz="1400" b="1"/>
            </a:lvl8pPr>
            <a:lvl9pPr marL="3241731" indent="0">
              <a:buNone/>
              <a:defRPr sz="14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270" y="1812396"/>
            <a:ext cx="4041531" cy="3292740"/>
          </a:xfrm>
        </p:spPr>
        <p:txBody>
          <a:bodyPr/>
          <a:lstStyle>
            <a:lvl1pPr>
              <a:defRPr sz="2000">
                <a:latin typeface="+mj-ea"/>
                <a:ea typeface="+mj-ea"/>
              </a:defRPr>
            </a:lvl1pPr>
            <a:lvl2pPr>
              <a:defRPr sz="1800">
                <a:latin typeface="+mj-ea"/>
                <a:ea typeface="+mj-ea"/>
              </a:defRPr>
            </a:lvl2pPr>
            <a:lvl3pPr>
              <a:defRPr sz="1600">
                <a:latin typeface="+mj-ea"/>
                <a:ea typeface="+mj-ea"/>
              </a:defRPr>
            </a:lvl3pPr>
            <a:lvl4pPr>
              <a:defRPr sz="1400">
                <a:latin typeface="+mj-ea"/>
                <a:ea typeface="+mj-ea"/>
              </a:defRPr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966BB-B249-4979-9A3B-3C0EDB6F16E2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11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5724723" y="770533"/>
            <a:ext cx="2879725" cy="358775"/>
          </a:xfrm>
        </p:spPr>
        <p:txBody>
          <a:bodyPr/>
          <a:lstStyle>
            <a:lvl1pPr marL="0" indent="0" algn="r">
              <a:buNone/>
              <a:defRPr sz="1600">
                <a:solidFill>
                  <a:srgbClr val="FF0000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 smtClean="0"/>
              <a:t>单击此处编辑二级目录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3828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FBC5C-99E3-455F-B584-6EADE1693D9E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7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5724723" y="770533"/>
            <a:ext cx="2879725" cy="358775"/>
          </a:xfrm>
        </p:spPr>
        <p:txBody>
          <a:bodyPr/>
          <a:lstStyle>
            <a:lvl1pPr marL="0" indent="0" algn="r">
              <a:buNone/>
              <a:defRPr sz="1600">
                <a:solidFill>
                  <a:srgbClr val="FF0000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 smtClean="0"/>
              <a:t>单击此处编辑二级目录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397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3DD10-C994-4049-A9F4-771270F15BB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4935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3008435" cy="968375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538" y="227542"/>
            <a:ext cx="5111262" cy="4877594"/>
          </a:xfrm>
        </p:spPr>
        <p:txBody>
          <a:bodyPr/>
          <a:lstStyle>
            <a:lvl1pPr>
              <a:defRPr sz="2400">
                <a:latin typeface="+mj-ea"/>
                <a:ea typeface="+mj-ea"/>
              </a:defRPr>
            </a:lvl1pPr>
            <a:lvl2pPr>
              <a:defRPr sz="25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1800">
                <a:latin typeface="+mj-ea"/>
                <a:ea typeface="+mj-ea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195917"/>
            <a:ext cx="3008435" cy="3909219"/>
          </a:xfrm>
        </p:spPr>
        <p:txBody>
          <a:bodyPr/>
          <a:lstStyle>
            <a:lvl1pPr marL="0" indent="0">
              <a:buNone/>
              <a:defRPr sz="1200"/>
            </a:lvl1pPr>
            <a:lvl2pPr marL="405216" indent="0">
              <a:buNone/>
              <a:defRPr sz="1100"/>
            </a:lvl2pPr>
            <a:lvl3pPr marL="810433" indent="0">
              <a:buNone/>
              <a:defRPr sz="900"/>
            </a:lvl3pPr>
            <a:lvl4pPr marL="1215649" indent="0">
              <a:buNone/>
              <a:defRPr sz="800"/>
            </a:lvl4pPr>
            <a:lvl5pPr marL="1620865" indent="0">
              <a:buNone/>
              <a:defRPr sz="800"/>
            </a:lvl5pPr>
            <a:lvl6pPr marL="2026082" indent="0">
              <a:buNone/>
              <a:defRPr sz="800"/>
            </a:lvl6pPr>
            <a:lvl7pPr marL="2431298" indent="0">
              <a:buNone/>
              <a:defRPr sz="800"/>
            </a:lvl7pPr>
            <a:lvl8pPr marL="2836515" indent="0">
              <a:buNone/>
              <a:defRPr sz="800"/>
            </a:lvl8pPr>
            <a:lvl9pPr marL="3241731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F29DC-F479-4007-B55B-5FDF5B2CFA3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4035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166" y="4000500"/>
            <a:ext cx="5486400" cy="472282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166" y="510646"/>
            <a:ext cx="5486400" cy="3429000"/>
          </a:xfrm>
        </p:spPr>
        <p:txBody>
          <a:bodyPr/>
          <a:lstStyle>
            <a:lvl1pPr marL="0" indent="0">
              <a:buNone/>
              <a:defRPr sz="2800">
                <a:latin typeface="+mj-ea"/>
                <a:ea typeface="+mj-ea"/>
              </a:defRPr>
            </a:lvl1pPr>
            <a:lvl2pPr marL="405216" indent="0">
              <a:buNone/>
              <a:defRPr sz="2500"/>
            </a:lvl2pPr>
            <a:lvl3pPr marL="810433" indent="0">
              <a:buNone/>
              <a:defRPr sz="2100"/>
            </a:lvl3pPr>
            <a:lvl4pPr marL="1215649" indent="0">
              <a:buNone/>
              <a:defRPr sz="1800"/>
            </a:lvl4pPr>
            <a:lvl5pPr marL="1620865" indent="0">
              <a:buNone/>
              <a:defRPr sz="1800"/>
            </a:lvl5pPr>
            <a:lvl6pPr marL="2026082" indent="0">
              <a:buNone/>
              <a:defRPr sz="1800"/>
            </a:lvl6pPr>
            <a:lvl7pPr marL="2431298" indent="0">
              <a:buNone/>
              <a:defRPr sz="1800"/>
            </a:lvl7pPr>
            <a:lvl8pPr marL="2836515" indent="0">
              <a:buNone/>
              <a:defRPr sz="1800"/>
            </a:lvl8pPr>
            <a:lvl9pPr marL="3241731" indent="0">
              <a:buNone/>
              <a:defRPr sz="1800"/>
            </a:lvl9pPr>
          </a:lstStyle>
          <a:p>
            <a:r>
              <a:rPr lang="zh-CN" altLang="en-US" dirty="0" smtClean="0"/>
              <a:t>单击图标添加图片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166" y="4472782"/>
            <a:ext cx="5486400" cy="670718"/>
          </a:xfrm>
        </p:spPr>
        <p:txBody>
          <a:bodyPr/>
          <a:lstStyle>
            <a:lvl1pPr marL="0" indent="0">
              <a:buNone/>
              <a:defRPr sz="1200">
                <a:latin typeface="+mj-ea"/>
                <a:ea typeface="+mj-ea"/>
              </a:defRPr>
            </a:lvl1pPr>
            <a:lvl2pPr marL="405216" indent="0">
              <a:buNone/>
              <a:defRPr sz="1100"/>
            </a:lvl2pPr>
            <a:lvl3pPr marL="810433" indent="0">
              <a:buNone/>
              <a:defRPr sz="900"/>
            </a:lvl3pPr>
            <a:lvl4pPr marL="1215649" indent="0">
              <a:buNone/>
              <a:defRPr sz="800"/>
            </a:lvl4pPr>
            <a:lvl5pPr marL="1620865" indent="0">
              <a:buNone/>
              <a:defRPr sz="800"/>
            </a:lvl5pPr>
            <a:lvl6pPr marL="2026082" indent="0">
              <a:buNone/>
              <a:defRPr sz="800"/>
            </a:lvl6pPr>
            <a:lvl7pPr marL="2431298" indent="0">
              <a:buNone/>
              <a:defRPr sz="800"/>
            </a:lvl7pPr>
            <a:lvl8pPr marL="2836515" indent="0">
              <a:buNone/>
              <a:defRPr sz="800"/>
            </a:lvl8pPr>
            <a:lvl9pPr marL="3241731" indent="0">
              <a:buNone/>
              <a:defRPr sz="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D0A48-82AA-4A98-AF49-EA6CD9B4700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4492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400">
                <a:latin typeface="+mj-ea"/>
                <a:ea typeface="+mj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83EDC-966E-4DDE-BDFB-B2098DBFCD1E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8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5724723" y="770533"/>
            <a:ext cx="2879725" cy="358775"/>
          </a:xfrm>
        </p:spPr>
        <p:txBody>
          <a:bodyPr/>
          <a:lstStyle>
            <a:lvl1pPr marL="0" indent="0" algn="r">
              <a:buNone/>
              <a:defRPr sz="1600">
                <a:solidFill>
                  <a:srgbClr val="FF0000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 smtClean="0"/>
              <a:t>单击此处编辑二级目录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642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1511"/>
            <a:ext cx="8229600" cy="94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043" tIns="40522" rIns="81043" bIns="4052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1"/>
            <a:ext cx="8229600" cy="377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第四级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第五级</a:t>
            </a:r>
            <a:endParaRPr lang="en-US" altLang="zh-CN" dirty="0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7000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ea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ea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360" y="0"/>
            <a:ext cx="1053480" cy="40922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000" b="1">
                <a:solidFill>
                  <a:schemeClr val="bg1"/>
                </a:solidFill>
                <a:latin typeface="MS Reference Sans Serif" panose="020B0604030504040204" pitchFamily="34" charset="0"/>
                <a:ea typeface="宋体" charset="-122"/>
              </a:defRPr>
            </a:lvl1pPr>
          </a:lstStyle>
          <a:p>
            <a:fld id="{96D3E061-660C-4672-806E-D9C44806AB13}" type="slidenum">
              <a:rPr lang="zh-CN" altLang="en-US" smtClean="0"/>
              <a:pPr/>
              <a:t>‹#›</a:t>
            </a:fld>
            <a:endParaRPr lang="en-US" altLang="zh-CN" dirty="0"/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1905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43" tIns="40522" rIns="81043" bIns="40522" anchor="ctr"/>
          <a:lstStyle/>
          <a:p>
            <a:pPr algn="ctr" eaLnBrk="1" hangingPunct="1"/>
            <a:endParaRPr lang="zh-CN" altLang="en-US" sz="2100">
              <a:latin typeface="Times New Roman" pitchFamily="18" charset="0"/>
              <a:ea typeface="宋体" charset="-122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12065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043" tIns="40522" rIns="81043" bIns="40522"/>
          <a:lstStyle/>
          <a:p>
            <a:endParaRPr lang="zh-CN" altLang="en-US"/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1905000"/>
            <a:ext cx="228600" cy="1905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43" tIns="40522" rIns="81043" bIns="40522" anchor="ctr"/>
          <a:lstStyle/>
          <a:p>
            <a:pPr algn="ctr" eaLnBrk="1" hangingPunct="1"/>
            <a:endParaRPr lang="zh-CN" altLang="en-US" sz="2100">
              <a:latin typeface="Times New Roman" pitchFamily="18" charset="0"/>
              <a:ea typeface="宋体" charset="-122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3810000"/>
            <a:ext cx="228600" cy="190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43" tIns="40522" rIns="81043" bIns="40522" anchor="ctr"/>
          <a:lstStyle/>
          <a:p>
            <a:pPr algn="ctr" eaLnBrk="1" hangingPunct="1"/>
            <a:endParaRPr lang="zh-CN" altLang="en-US" sz="2100">
              <a:latin typeface="Times New Roman" pitchFamily="18" charset="0"/>
              <a:ea typeface="宋体" charset="-122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51520" y="5449788"/>
            <a:ext cx="61926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河南中医学院</a:t>
            </a:r>
            <a:r>
              <a:rPr lang="zh-CN" altLang="en-US" sz="1050" baseline="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sz="1050" baseline="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/ </a:t>
            </a:r>
            <a:r>
              <a:rPr lang="zh-CN" altLang="en-US" sz="1050" baseline="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阮晓龙 </a:t>
            </a:r>
            <a:r>
              <a:rPr lang="en-US" altLang="zh-CN" sz="1050" baseline="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/ 13938213680 / http://ke.51xueweb.cn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5pPr>
      <a:lvl6pPr marL="405216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6pPr>
      <a:lvl7pPr marL="810433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7pPr>
      <a:lvl8pPr marL="1215649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8pPr>
      <a:lvl9pPr marL="1620865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9pPr>
    </p:titleStyle>
    <p:bodyStyle>
      <a:lvl1pPr marL="303912" indent="-303912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658477" indent="-25326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2pPr>
      <a:lvl3pPr marL="1013041" indent="-2026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1800">
          <a:solidFill>
            <a:schemeClr val="tx1"/>
          </a:solidFill>
          <a:latin typeface="+mn-lt"/>
        </a:defRPr>
      </a:lvl3pPr>
      <a:lvl4pPr marL="1418257" indent="-20260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1823474" indent="-20260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228690" indent="-20260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633906" indent="-20260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039123" indent="-20260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444339" indent="-20260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计算机网络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25208"/>
            <a:ext cx="6400800" cy="1032392"/>
          </a:xfrm>
        </p:spPr>
        <p:txBody>
          <a:bodyPr/>
          <a:lstStyle/>
          <a:p>
            <a:r>
              <a:rPr lang="zh-CN" altLang="en-US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第</a:t>
            </a:r>
            <a:r>
              <a:rPr lang="en-US" altLang="zh-CN" dirty="0" smtClean="0">
                <a:latin typeface="仿宋" panose="02010609060101010101" pitchFamily="49" charset="-122"/>
                <a:ea typeface="仿宋" panose="02010609060101010101" pitchFamily="49" charset="-122"/>
              </a:rPr>
              <a:t>O</a:t>
            </a:r>
            <a:r>
              <a:rPr lang="zh-CN" altLang="en-US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章：交代和讨论几个问题</a:t>
            </a:r>
            <a:endParaRPr lang="zh-CN" altLang="en-US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4994" y="3637587"/>
            <a:ext cx="4320480" cy="1374497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阮晓龙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13938213680 / rxl@hactcm.edu.cn</a:t>
            </a:r>
          </a:p>
          <a:p>
            <a:pPr algn="ctr"/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http://ke.51xueweb.cn</a:t>
            </a:r>
          </a:p>
          <a:p>
            <a:pPr algn="ctr"/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河南中医学院管理信息工程学科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河南中医学院网络信息中心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2015.2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059A01-655F-4DD4-9AFD-BCB26118B679}" type="slidenum">
              <a:rPr lang="zh-CN" altLang="en-US" smtClean="0"/>
              <a:pPr/>
              <a:t>1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>
                <a:latin typeface="微软雅黑" panose="020B0503020204020204" pitchFamily="34" charset="-122"/>
              </a:rPr>
              <a:t>基础理论与应用实践课程的</a:t>
            </a:r>
            <a:r>
              <a:rPr lang="zh-CN" altLang="en-US" dirty="0" smtClean="0">
                <a:latin typeface="微软雅黑" panose="020B0503020204020204" pitchFamily="34" charset="-122"/>
              </a:rPr>
              <a:t>区别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说说路由器穿墙的那些事情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10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495" y="1351570"/>
            <a:ext cx="6297009" cy="373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1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>
                <a:latin typeface="微软雅黑" panose="020B0503020204020204" pitchFamily="34" charset="-122"/>
              </a:rPr>
              <a:t>基础理论与应用实践课程的</a:t>
            </a:r>
            <a:r>
              <a:rPr lang="zh-CN" altLang="en-US" dirty="0" smtClean="0">
                <a:latin typeface="微软雅黑" panose="020B0503020204020204" pitchFamily="34" charset="-122"/>
              </a:rPr>
              <a:t>区别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说说路由器穿墙的那些事情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11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988" y="1333501"/>
            <a:ext cx="6078023" cy="394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0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>
                <a:latin typeface="微软雅黑" panose="020B0503020204020204" pitchFamily="34" charset="-122"/>
              </a:rPr>
              <a:t>基础理论与应用实践课程的</a:t>
            </a:r>
            <a:r>
              <a:rPr lang="zh-CN" altLang="en-US" dirty="0" smtClean="0">
                <a:latin typeface="微软雅黑" panose="020B0503020204020204" pitchFamily="34" charset="-122"/>
              </a:rPr>
              <a:t>区别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说说路由器穿墙的那些事情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12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345754"/>
            <a:ext cx="6427865" cy="384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8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>
                <a:latin typeface="微软雅黑" panose="020B0503020204020204" pitchFamily="34" charset="-122"/>
              </a:rPr>
              <a:t>基础理论与应用实践课程的</a:t>
            </a:r>
            <a:r>
              <a:rPr lang="zh-CN" altLang="en-US" dirty="0" smtClean="0">
                <a:latin typeface="微软雅黑" panose="020B0503020204020204" pitchFamily="34" charset="-122"/>
              </a:rPr>
              <a:t>区别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说说路由器穿墙的那些事情</a:t>
            </a:r>
            <a:endParaRPr lang="en-US" altLang="zh-CN" dirty="0" smtClean="0"/>
          </a:p>
          <a:p>
            <a:pPr lvl="1"/>
            <a:r>
              <a:rPr lang="zh-CN" altLang="en-US" dirty="0"/>
              <a:t>穿</a:t>
            </a:r>
            <a:r>
              <a:rPr lang="zh-CN" altLang="en-US" dirty="0" smtClean="0"/>
              <a:t>墙能力：由于</a:t>
            </a:r>
            <a:r>
              <a:rPr lang="zh-CN" altLang="en-US" dirty="0"/>
              <a:t>无线局域网采用的是无线微波频段。微波的最大特点就是近乎直线传播，绕射能力非常弱，因此身处在障碍物后面的无线接收设备会被障碍物给阻挡</a:t>
            </a:r>
            <a:r>
              <a:rPr lang="zh-CN" altLang="en-US" dirty="0" smtClean="0"/>
              <a:t>。对于</a:t>
            </a:r>
            <a:r>
              <a:rPr lang="zh-CN" altLang="en-US" dirty="0"/>
              <a:t>直线传播的无线微波信号来说，只能是“穿透”障碍物以到达障碍物后面的无线设备了。“穿透”了障碍物的无线信号将</a:t>
            </a:r>
            <a:r>
              <a:rPr lang="zh-CN" altLang="en-US" dirty="0" smtClean="0"/>
              <a:t>逐渐变成</a:t>
            </a:r>
            <a:r>
              <a:rPr lang="zh-CN" altLang="en-US" dirty="0"/>
              <a:t>较弱的信号，至于这个信号还有多强，这就是穿透能力或直接说是</a:t>
            </a:r>
            <a:r>
              <a:rPr lang="zh-CN" altLang="en-US" dirty="0" smtClean="0"/>
              <a:t>“穿墙能力”。</a:t>
            </a:r>
            <a:endParaRPr lang="en-US" altLang="zh-CN" dirty="0" smtClean="0"/>
          </a:p>
          <a:p>
            <a:pPr lvl="1"/>
            <a:r>
              <a:rPr lang="zh-CN" altLang="en-US" dirty="0"/>
              <a:t>通常情况下取决于以下技术指标</a:t>
            </a:r>
            <a:r>
              <a:rPr lang="zh-CN" altLang="en-US" dirty="0" smtClean="0"/>
              <a:t>：发射功率、接收灵敏度、天线增益。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对于家用无线路由器的技术指标，国际和国家都有标准。不按照标准生产的产品，不能够销售。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13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>
                <a:latin typeface="微软雅黑" panose="020B0503020204020204" pitchFamily="34" charset="-122"/>
              </a:rPr>
              <a:t>基础理论与应用实践课程的</a:t>
            </a:r>
            <a:r>
              <a:rPr lang="zh-CN" altLang="en-US" dirty="0" smtClean="0">
                <a:latin typeface="微软雅黑" panose="020B0503020204020204" pitchFamily="34" charset="-122"/>
              </a:rPr>
              <a:t>区别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说说路由器穿墙的那些事情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14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693929"/>
            <a:ext cx="4230364" cy="46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5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>
                <a:latin typeface="微软雅黑" panose="020B0503020204020204" pitchFamily="34" charset="-122"/>
              </a:rPr>
              <a:t>基础理论与应用实践课程的</a:t>
            </a:r>
            <a:r>
              <a:rPr lang="zh-CN" altLang="en-US" dirty="0" smtClean="0">
                <a:latin typeface="微软雅黑" panose="020B0503020204020204" pitchFamily="34" charset="-122"/>
              </a:rPr>
              <a:t>区别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说说路由器穿墙的那些事情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15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002" y="1920316"/>
            <a:ext cx="5469996" cy="260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5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>
                <a:latin typeface="微软雅黑" panose="020B0503020204020204" pitchFamily="34" charset="-122"/>
              </a:rPr>
              <a:t>基础理论与应用实践课程的</a:t>
            </a:r>
            <a:r>
              <a:rPr lang="zh-CN" altLang="en-US" dirty="0" smtClean="0">
                <a:latin typeface="微软雅黑" panose="020B0503020204020204" pitchFamily="34" charset="-122"/>
              </a:rPr>
              <a:t>区别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说说路由器穿墙的那些事情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16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412876"/>
            <a:ext cx="6826971" cy="330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3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>
                <a:latin typeface="微软雅黑" panose="020B0503020204020204" pitchFamily="34" charset="-122"/>
              </a:rPr>
              <a:t>基础理论与应用实践课程的</a:t>
            </a:r>
            <a:r>
              <a:rPr lang="zh-CN" altLang="en-US" dirty="0" smtClean="0">
                <a:latin typeface="微软雅黑" panose="020B0503020204020204" pitchFamily="34" charset="-122"/>
              </a:rPr>
              <a:t>区别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说说路由器穿墙的那些事情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17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412876"/>
            <a:ext cx="6491161" cy="358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3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>
                <a:latin typeface="微软雅黑" panose="020B0503020204020204" pitchFamily="34" charset="-122"/>
              </a:rPr>
              <a:t>基础理论与应用实践课程的</a:t>
            </a:r>
            <a:r>
              <a:rPr lang="zh-CN" altLang="en-US" dirty="0" smtClean="0">
                <a:latin typeface="微软雅黑" panose="020B0503020204020204" pitchFamily="34" charset="-122"/>
              </a:rPr>
              <a:t>区别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18</a:t>
            </a:fld>
            <a:endParaRPr lang="en-US" altLang="zh-CN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248013" y="2713484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+mj-ea"/>
                <a:ea typeface="+mj-ea"/>
              </a:rPr>
              <a:t>你</a:t>
            </a:r>
            <a:r>
              <a:rPr lang="zh-CN" altLang="en-US" sz="3600" dirty="0" smtClean="0">
                <a:solidFill>
                  <a:srgbClr val="FF0000"/>
                </a:solidFill>
                <a:latin typeface="+mj-ea"/>
                <a:ea typeface="+mj-ea"/>
              </a:rPr>
              <a:t>还相信“穿墙王”这个事么？</a:t>
            </a:r>
            <a:endParaRPr lang="zh-CN" altLang="en-US" sz="3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6195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4.</a:t>
            </a:r>
            <a:r>
              <a:rPr lang="zh-CN" altLang="en-US" dirty="0">
                <a:latin typeface="微软雅黑" panose="020B0503020204020204" pitchFamily="34" charset="-122"/>
              </a:rPr>
              <a:t>关于计算机网络学习的三点</a:t>
            </a:r>
            <a:r>
              <a:rPr lang="zh-CN" altLang="en-US" dirty="0" smtClean="0">
                <a:latin typeface="微软雅黑" panose="020B0503020204020204" pitchFamily="34" charset="-122"/>
              </a:rPr>
              <a:t>建议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不要过早的参加培训和证书考试。</a:t>
            </a:r>
            <a:r>
              <a:rPr lang="zh-CN" altLang="en-US" sz="2000" dirty="0" smtClean="0"/>
              <a:t>注重基础理论、基本技术、普遍原理的学习、理解和实验，这些是你未来职业的核心竞争力。</a:t>
            </a:r>
            <a:endParaRPr lang="en-US" altLang="zh-CN" sz="2000" dirty="0" smtClean="0"/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不要那么积极主动的“理论联系实际”。</a:t>
            </a:r>
            <a:r>
              <a:rPr lang="zh-CN" altLang="en-US" sz="2000" dirty="0" smtClean="0"/>
              <a:t>在现实生活中应用的网络，都是具体且技术单一的。例如校园网，用到的技术是非常狭窄、固定的，且有着浓郁的厂商特色。如果按照校园网来讲解计算机网络，必然是“以偏概全”。</a:t>
            </a:r>
            <a:endParaRPr lang="en-US" altLang="zh-CN" sz="2000" dirty="0" smtClean="0"/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不要过多的强调硬件条件限制。</a:t>
            </a:r>
            <a:r>
              <a:rPr lang="zh-CN" altLang="en-US" sz="2000" dirty="0" smtClean="0"/>
              <a:t>例如没有交换机、没有路由器怎么学习计算机网络，其实通过仿真、报文分析等方式，是能够更加有效的帮助你学习、理解大量知识点。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19</a:t>
            </a:fld>
            <a:endParaRPr lang="en-US" alt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38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讨论提纲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这门</a:t>
            </a:r>
            <a:r>
              <a:rPr lang="zh-CN" altLang="en-US" sz="2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课要讲什么？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计算机网络学习的几个部分</a:t>
            </a:r>
            <a:endParaRPr lang="en-US" altLang="zh-CN" sz="2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基础理论与应用实践课程的区别</a:t>
            </a:r>
            <a:endParaRPr lang="en-US" altLang="zh-CN" sz="2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关于计算机网络学习的三点建议</a:t>
            </a:r>
            <a:endParaRPr lang="en-US" altLang="zh-CN" sz="2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我的目标：努力说清楚、尽量看明白</a:t>
            </a:r>
            <a:endParaRPr lang="en-US" altLang="zh-CN" sz="2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本学期的教学计划</a:t>
            </a:r>
            <a:endParaRPr lang="en-US" altLang="zh-CN" sz="2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2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5.</a:t>
            </a:r>
            <a:r>
              <a:rPr lang="zh-CN" altLang="en-US" dirty="0">
                <a:latin typeface="微软雅黑" panose="020B0503020204020204" pitchFamily="34" charset="-122"/>
              </a:rPr>
              <a:t>我的目标：努力说清楚、尽量看</a:t>
            </a:r>
            <a:r>
              <a:rPr lang="zh-CN" altLang="en-US" dirty="0" smtClean="0">
                <a:latin typeface="微软雅黑" panose="020B0503020204020204" pitchFamily="34" charset="-122"/>
              </a:rPr>
              <a:t>明白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计算机网络原理课程是重要、枯燥、难懂的知名课程</a:t>
            </a:r>
            <a:r>
              <a:rPr lang="zh-CN" altLang="en-US" dirty="0"/>
              <a:t>。</a:t>
            </a:r>
            <a:r>
              <a:rPr lang="zh-CN" altLang="en-US" dirty="0" smtClean="0"/>
              <a:t>在本学期的教学中，我尽量把话说得简单、直观，把教材读清楚、把知识点说清楚。</a:t>
            </a:r>
            <a:endParaRPr lang="en-US" altLang="zh-CN" dirty="0" smtClean="0"/>
          </a:p>
          <a:p>
            <a:r>
              <a:rPr lang="zh-CN" altLang="en-US" dirty="0" smtClean="0"/>
              <a:t>由于大量原理是无法直观看到，所以在学习中就让大家较为难于理解。我将通过运维监控软件、网络测量软件、报文数据分析软件等工具，把一些难以理解的原理和知识点，让大家尽量直观的看到、看明白。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20</a:t>
            </a:fld>
            <a:endParaRPr lang="en-US" alt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848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5.</a:t>
            </a:r>
            <a:r>
              <a:rPr lang="zh-CN" altLang="en-US" dirty="0">
                <a:latin typeface="微软雅黑" panose="020B0503020204020204" pitchFamily="34" charset="-122"/>
              </a:rPr>
              <a:t>我的目标：努力说清楚、尽量看</a:t>
            </a:r>
            <a:r>
              <a:rPr lang="zh-CN" altLang="en-US" dirty="0" smtClean="0">
                <a:latin typeface="微软雅黑" panose="020B0503020204020204" pitchFamily="34" charset="-122"/>
              </a:rPr>
              <a:t>明白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21</a:t>
            </a:fld>
            <a:endParaRPr lang="en-US" altLang="zh-CN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415" y="1273324"/>
            <a:ext cx="5763169" cy="387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02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5.</a:t>
            </a:r>
            <a:r>
              <a:rPr lang="zh-CN" altLang="en-US" dirty="0">
                <a:latin typeface="微软雅黑" panose="020B0503020204020204" pitchFamily="34" charset="-122"/>
              </a:rPr>
              <a:t>我的目标：努力说清楚、尽量看</a:t>
            </a:r>
            <a:r>
              <a:rPr lang="zh-CN" altLang="en-US" dirty="0" smtClean="0">
                <a:latin typeface="微软雅黑" panose="020B0503020204020204" pitchFamily="34" charset="-122"/>
              </a:rPr>
              <a:t>明白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22</a:t>
            </a:fld>
            <a:endParaRPr lang="en-US" altLang="zh-CN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68" y="553244"/>
            <a:ext cx="5976664" cy="469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62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5.</a:t>
            </a:r>
            <a:r>
              <a:rPr lang="zh-CN" altLang="en-US" dirty="0">
                <a:latin typeface="微软雅黑" panose="020B0503020204020204" pitchFamily="34" charset="-122"/>
              </a:rPr>
              <a:t>我的目标：努力说清楚、尽量看</a:t>
            </a:r>
            <a:r>
              <a:rPr lang="zh-CN" altLang="en-US" dirty="0" smtClean="0">
                <a:latin typeface="微软雅黑" panose="020B0503020204020204" pitchFamily="34" charset="-122"/>
              </a:rPr>
              <a:t>明白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23</a:t>
            </a:fld>
            <a:endParaRPr lang="en-US" altLang="zh-CN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625252"/>
            <a:ext cx="5439107" cy="441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21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5.</a:t>
            </a:r>
            <a:r>
              <a:rPr lang="zh-CN" altLang="en-US" dirty="0">
                <a:latin typeface="微软雅黑" panose="020B0503020204020204" pitchFamily="34" charset="-122"/>
              </a:rPr>
              <a:t>我的目标：努力说清楚、尽量看</a:t>
            </a:r>
            <a:r>
              <a:rPr lang="zh-CN" altLang="en-US" dirty="0" smtClean="0">
                <a:latin typeface="微软雅黑" panose="020B0503020204020204" pitchFamily="34" charset="-122"/>
              </a:rPr>
              <a:t>明白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24</a:t>
            </a:fld>
            <a:endParaRPr lang="en-US" altLang="zh-CN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706438"/>
            <a:ext cx="6703909" cy="450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38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5.</a:t>
            </a:r>
            <a:r>
              <a:rPr lang="zh-CN" altLang="en-US" dirty="0">
                <a:latin typeface="微软雅黑" panose="020B0503020204020204" pitchFamily="34" charset="-122"/>
              </a:rPr>
              <a:t>我的目标：努力说清楚、尽量看</a:t>
            </a:r>
            <a:r>
              <a:rPr lang="zh-CN" altLang="en-US" dirty="0" smtClean="0">
                <a:latin typeface="微软雅黑" panose="020B0503020204020204" pitchFamily="34" charset="-122"/>
              </a:rPr>
              <a:t>明白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25</a:t>
            </a:fld>
            <a:endParaRPr lang="en-US" altLang="zh-CN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574529"/>
            <a:ext cx="3773346" cy="340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65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</a:t>
            </a:r>
            <a:r>
              <a:rPr lang="zh-CN" altLang="en-US" dirty="0">
                <a:latin typeface="微软雅黑" panose="020B0503020204020204" pitchFamily="34" charset="-122"/>
              </a:rPr>
              <a:t>本学期的教学</a:t>
            </a:r>
            <a:r>
              <a:rPr lang="zh-CN" altLang="en-US" dirty="0" smtClean="0">
                <a:latin typeface="微软雅黑" panose="020B0503020204020204" pitchFamily="34" charset="-122"/>
              </a:rPr>
              <a:t>计划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26</a:t>
            </a:fld>
            <a:endParaRPr lang="en-US" altLang="zh-CN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468" y="121196"/>
            <a:ext cx="509706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30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</a:t>
            </a:r>
            <a:r>
              <a:rPr lang="zh-CN" altLang="en-US" dirty="0">
                <a:latin typeface="微软雅黑" panose="020B0503020204020204" pitchFamily="34" charset="-122"/>
              </a:rPr>
              <a:t>本学期的教学</a:t>
            </a:r>
            <a:r>
              <a:rPr lang="zh-CN" altLang="en-US" dirty="0" smtClean="0">
                <a:latin typeface="微软雅黑" panose="020B0503020204020204" pitchFamily="34" charset="-122"/>
              </a:rPr>
              <a:t>计划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27</a:t>
            </a:fld>
            <a:endParaRPr lang="en-US" altLang="zh-CN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37220"/>
            <a:ext cx="4720586" cy="494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22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</a:t>
            </a:r>
            <a:r>
              <a:rPr lang="zh-CN" altLang="en-US" dirty="0">
                <a:latin typeface="微软雅黑" panose="020B0503020204020204" pitchFamily="34" charset="-122"/>
              </a:rPr>
              <a:t>本学期的教学</a:t>
            </a:r>
            <a:r>
              <a:rPr lang="zh-CN" altLang="en-US" dirty="0" smtClean="0">
                <a:latin typeface="微软雅黑" panose="020B0503020204020204" pitchFamily="34" charset="-122"/>
              </a:rPr>
              <a:t>计划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28</a:t>
            </a:fld>
            <a:endParaRPr lang="en-US" altLang="zh-CN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233" y="2137420"/>
            <a:ext cx="5433533" cy="154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15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Thanks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BC5C-99E3-455F-B584-6EADE1693D9E}" type="slidenum">
              <a:rPr lang="zh-CN" altLang="en-US" smtClean="0"/>
              <a:pPr/>
              <a:t>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820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这门课要讲什么？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dirty="0"/>
              <a:t>本</a:t>
            </a:r>
            <a:r>
              <a:rPr lang="zh-CN" altLang="en-US" dirty="0" smtClean="0"/>
              <a:t>课程讲授的是计算机网络最基本的原理。</a:t>
            </a:r>
            <a:endParaRPr lang="en-US" altLang="zh-CN" dirty="0" smtClean="0"/>
          </a:p>
          <a:p>
            <a:pPr>
              <a:lnSpc>
                <a:spcPct val="90000"/>
              </a:lnSpc>
            </a:pPr>
            <a:r>
              <a:rPr lang="zh-CN" altLang="en-US" dirty="0"/>
              <a:t>本</a:t>
            </a:r>
            <a:r>
              <a:rPr lang="zh-CN" altLang="en-US" dirty="0" smtClean="0"/>
              <a:t>课程的内容分为两个部分：</a:t>
            </a:r>
            <a:endParaRPr lang="en-US" altLang="zh-CN" dirty="0" smtClean="0"/>
          </a:p>
          <a:p>
            <a:pPr lvl="1">
              <a:lnSpc>
                <a:spcPct val="90000"/>
              </a:lnSpc>
            </a:pPr>
            <a:r>
              <a:rPr lang="zh-CN" altLang="en-US" dirty="0"/>
              <a:t>第</a:t>
            </a:r>
            <a:r>
              <a:rPr lang="zh-CN" altLang="en-US" dirty="0" smtClean="0"/>
              <a:t>一部分：</a:t>
            </a:r>
            <a:r>
              <a:rPr lang="en-US" altLang="zh-CN" dirty="0" smtClean="0"/>
              <a:t>1-6</a:t>
            </a:r>
            <a:r>
              <a:rPr lang="zh-CN" altLang="en-US" dirty="0" smtClean="0"/>
              <a:t>章。讲授的是计算机网络的基本原理和基本概念，是关于因特网最基本的知识。</a:t>
            </a:r>
            <a:endParaRPr lang="en-US" altLang="zh-CN" dirty="0" smtClean="0"/>
          </a:p>
          <a:p>
            <a:pPr lvl="1">
              <a:lnSpc>
                <a:spcPct val="90000"/>
              </a:lnSpc>
            </a:pPr>
            <a:r>
              <a:rPr lang="zh-CN" altLang="en-US" dirty="0"/>
              <a:t>第二</a:t>
            </a:r>
            <a:r>
              <a:rPr lang="zh-CN" altLang="en-US" dirty="0" smtClean="0"/>
              <a:t>部分：</a:t>
            </a:r>
            <a:r>
              <a:rPr lang="en-US" altLang="zh-CN" dirty="0" smtClean="0"/>
              <a:t>7-10</a:t>
            </a:r>
            <a:r>
              <a:rPr lang="zh-CN" altLang="en-US" dirty="0" smtClean="0"/>
              <a:t>章。讲授的是网络安全、网络多媒体、无线与移动网络等网络应用的基本理论，以及网络的新发展和未来。</a:t>
            </a:r>
            <a:endParaRPr lang="en-US" altLang="zh-CN" dirty="0" smtClean="0"/>
          </a:p>
          <a:p>
            <a:pPr lvl="1">
              <a:lnSpc>
                <a:spcPct val="90000"/>
              </a:lnSpc>
            </a:pPr>
            <a:r>
              <a:rPr lang="zh-CN" altLang="en-US" dirty="0" smtClean="0"/>
              <a:t>根据专业的教学计划，本学期仅讲授</a:t>
            </a:r>
            <a:r>
              <a:rPr lang="en-US" altLang="zh-CN" dirty="0" smtClean="0"/>
              <a:t>1-6</a:t>
            </a:r>
            <a:r>
              <a:rPr lang="zh-CN" altLang="en-US" dirty="0" smtClean="0"/>
              <a:t>章的内容。</a:t>
            </a:r>
            <a:endParaRPr lang="en-US" altLang="zh-CN" dirty="0" smtClean="0"/>
          </a:p>
          <a:p>
            <a:pPr>
              <a:lnSpc>
                <a:spcPct val="90000"/>
              </a:lnSpc>
            </a:pPr>
            <a:r>
              <a:rPr lang="zh-CN" altLang="en-US" dirty="0"/>
              <a:t>本</a:t>
            </a:r>
            <a:r>
              <a:rPr lang="zh-CN" altLang="en-US" dirty="0" smtClean="0"/>
              <a:t>课程的关键词：</a:t>
            </a:r>
            <a:r>
              <a:rPr lang="zh-CN" altLang="en-US" dirty="0" smtClean="0">
                <a:solidFill>
                  <a:srgbClr val="FF0000"/>
                </a:solidFill>
              </a:rPr>
              <a:t>理论</a:t>
            </a:r>
            <a:r>
              <a:rPr lang="zh-CN" altLang="en-US" dirty="0" smtClean="0"/>
              <a:t>、</a:t>
            </a:r>
            <a:r>
              <a:rPr lang="zh-CN" altLang="en-US" dirty="0" smtClean="0">
                <a:solidFill>
                  <a:srgbClr val="FF0000"/>
                </a:solidFill>
              </a:rPr>
              <a:t>基础理论</a:t>
            </a:r>
            <a:r>
              <a:rPr lang="zh-CN" altLang="en-US" dirty="0" smtClean="0"/>
              <a:t>。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3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08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</a:t>
            </a:r>
            <a:r>
              <a:rPr lang="zh-CN" altLang="en-US" dirty="0" smtClean="0"/>
              <a:t>计算机网络学习的几个部分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4</a:t>
            </a:fld>
            <a:endParaRPr lang="en-US" altLang="zh-CN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http://zcimg.zcool.com.cn/zcimg/33b753dc609f00000115b7f8dfa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5372"/>
            <a:ext cx="3707304" cy="328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4716016" y="1790731"/>
            <a:ext cx="374441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+mj-ea"/>
                <a:ea typeface="+mj-ea"/>
              </a:rPr>
              <a:t>计算机网络原理</a:t>
            </a:r>
            <a:endParaRPr lang="en-US" altLang="zh-CN" dirty="0" smtClean="0">
              <a:latin typeface="+mj-ea"/>
              <a:ea typeface="+mj-ea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+mj-ea"/>
                <a:ea typeface="+mj-ea"/>
              </a:rPr>
              <a:t>以太网技术</a:t>
            </a:r>
            <a:endParaRPr lang="en-US" altLang="zh-CN" dirty="0" smtClean="0">
              <a:latin typeface="+mj-ea"/>
              <a:ea typeface="+mj-ea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+mj-ea"/>
                <a:ea typeface="+mj-ea"/>
              </a:rPr>
              <a:t>计算机网络安全</a:t>
            </a:r>
            <a:endParaRPr lang="en-US" altLang="zh-CN" dirty="0" smtClean="0">
              <a:latin typeface="+mj-ea"/>
              <a:ea typeface="+mj-ea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+mj-ea"/>
                <a:ea typeface="+mj-ea"/>
              </a:rPr>
              <a:t>综合布线与组网实践</a:t>
            </a:r>
            <a:endParaRPr lang="en-US" altLang="zh-CN" dirty="0" smtClean="0">
              <a:latin typeface="+mj-ea"/>
              <a:ea typeface="+mj-ea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+mj-ea"/>
                <a:ea typeface="+mj-ea"/>
              </a:rPr>
              <a:t>服务器技术</a:t>
            </a:r>
            <a:endParaRPr lang="en-US" altLang="zh-CN" dirty="0" smtClean="0">
              <a:latin typeface="+mj-ea"/>
              <a:ea typeface="+mj-ea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+mj-ea"/>
                <a:ea typeface="+mj-ea"/>
              </a:rPr>
              <a:t>网络管理与维护</a:t>
            </a:r>
            <a:endParaRPr lang="en-US" altLang="zh-CN" dirty="0" smtClean="0">
              <a:latin typeface="+mj-ea"/>
              <a:ea typeface="+mj-ea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n"/>
            </a:pPr>
            <a:endParaRPr lang="en-US" altLang="zh-CN" dirty="0">
              <a:latin typeface="+mj-ea"/>
              <a:ea typeface="+mj-ea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+mj-ea"/>
                <a:ea typeface="+mj-ea"/>
              </a:rPr>
              <a:t>思科、华为、</a:t>
            </a:r>
            <a:r>
              <a:rPr lang="en-US" altLang="zh-CN" dirty="0" smtClean="0">
                <a:latin typeface="+mj-ea"/>
                <a:ea typeface="+mj-ea"/>
              </a:rPr>
              <a:t>H3C</a:t>
            </a:r>
            <a:r>
              <a:rPr lang="zh-CN" altLang="en-US" dirty="0" smtClean="0">
                <a:latin typeface="+mj-ea"/>
                <a:ea typeface="+mj-ea"/>
              </a:rPr>
              <a:t>等厂商认证</a:t>
            </a:r>
            <a:endParaRPr lang="en-US" altLang="zh-CN" dirty="0" smtClean="0">
              <a:latin typeface="+mj-ea"/>
              <a:ea typeface="+mj-ea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latin typeface="+mj-ea"/>
                <a:ea typeface="+mj-ea"/>
              </a:rPr>
              <a:t>实践</a:t>
            </a:r>
            <a:r>
              <a:rPr lang="zh-CN" altLang="en-US" dirty="0" smtClean="0">
                <a:latin typeface="+mj-ea"/>
                <a:ea typeface="+mj-ea"/>
              </a:rPr>
              <a:t>经验</a:t>
            </a:r>
            <a:endParaRPr lang="zh-CN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8236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>
                <a:latin typeface="微软雅黑" panose="020B0503020204020204" pitchFamily="34" charset="-122"/>
              </a:rPr>
              <a:t>基础理论与应用实践课程的</a:t>
            </a:r>
            <a:r>
              <a:rPr lang="zh-CN" altLang="en-US" dirty="0" smtClean="0">
                <a:latin typeface="微软雅黑" panose="020B0503020204020204" pitchFamily="34" charset="-122"/>
              </a:rPr>
              <a:t>区别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说说家用无线路由器的那些事情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5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993404"/>
            <a:ext cx="5736463" cy="15573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85" y="3649588"/>
            <a:ext cx="2410356" cy="95033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241" y="3567103"/>
            <a:ext cx="2308516" cy="143150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1597" y="3550773"/>
            <a:ext cx="2736608" cy="144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2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>
                <a:latin typeface="微软雅黑" panose="020B0503020204020204" pitchFamily="34" charset="-122"/>
              </a:rPr>
              <a:t>基础理论与应用实践课程的</a:t>
            </a:r>
            <a:r>
              <a:rPr lang="zh-CN" altLang="en-US" dirty="0" smtClean="0">
                <a:latin typeface="微软雅黑" panose="020B0503020204020204" pitchFamily="34" charset="-122"/>
              </a:rPr>
              <a:t>区别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说说家用无线路由器的那些事情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6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849" y="1993404"/>
            <a:ext cx="7360372" cy="14699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49" y="3460367"/>
            <a:ext cx="7360372" cy="132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4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>
                <a:latin typeface="微软雅黑" panose="020B0503020204020204" pitchFamily="34" charset="-122"/>
              </a:rPr>
              <a:t>基础理论与应用实践课程的</a:t>
            </a:r>
            <a:r>
              <a:rPr lang="zh-CN" altLang="en-US" dirty="0" smtClean="0">
                <a:latin typeface="微软雅黑" panose="020B0503020204020204" pitchFamily="34" charset="-122"/>
              </a:rPr>
              <a:t>区别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说说家用无线路由器的那些事情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基础理论的学习：搞明白、弄懂路由器的工作原理</a:t>
            </a:r>
            <a:endParaRPr lang="en-US" altLang="zh-CN" dirty="0" smtClean="0"/>
          </a:p>
          <a:p>
            <a:r>
              <a:rPr lang="zh-CN" altLang="en-US" dirty="0" smtClean="0"/>
              <a:t>应用实践的学习：会各种路由器的安装、配置等操作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7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33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>
                <a:latin typeface="微软雅黑" panose="020B0503020204020204" pitchFamily="34" charset="-122"/>
              </a:rPr>
              <a:t>基础理论与应用实践课程的</a:t>
            </a:r>
            <a:r>
              <a:rPr lang="zh-CN" altLang="en-US" dirty="0" smtClean="0">
                <a:latin typeface="微软雅黑" panose="020B0503020204020204" pitchFamily="34" charset="-122"/>
              </a:rPr>
              <a:t>区别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说说路由器穿墙的那些事情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8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45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>
                <a:latin typeface="微软雅黑" panose="020B0503020204020204" pitchFamily="34" charset="-122"/>
              </a:rPr>
              <a:t>基础理论与应用实践课程的</a:t>
            </a:r>
            <a:r>
              <a:rPr lang="zh-CN" altLang="en-US" dirty="0" smtClean="0">
                <a:latin typeface="微软雅黑" panose="020B0503020204020204" pitchFamily="34" charset="-122"/>
              </a:rPr>
              <a:t>区别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说说路由器穿墙的那些事情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9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21196"/>
            <a:ext cx="5918321" cy="512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0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演示稿（水平） 9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999966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演示稿（水平）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稿（水平）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稿（水平）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稿（水平）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稿（水平）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稿（水平）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稿（水平）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稿（水平）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稿（水平）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834</TotalTime>
  <Words>968</Words>
  <Application>Microsoft Office PowerPoint</Application>
  <PresentationFormat>全屏显示(16:10)</PresentationFormat>
  <Paragraphs>116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0" baseType="lpstr">
      <vt:lpstr>Franklin Gothic Book</vt:lpstr>
      <vt:lpstr>仿宋</vt:lpstr>
      <vt:lpstr>黑体</vt:lpstr>
      <vt:lpstr>宋体</vt:lpstr>
      <vt:lpstr>微软雅黑</vt:lpstr>
      <vt:lpstr>Arial</vt:lpstr>
      <vt:lpstr>Franklin Gothic Medium</vt:lpstr>
      <vt:lpstr>MS Reference Sans Serif</vt:lpstr>
      <vt:lpstr>Times New Roman</vt:lpstr>
      <vt:lpstr>Wingdings</vt:lpstr>
      <vt:lpstr>Presentation</vt:lpstr>
      <vt:lpstr>计算机网络</vt:lpstr>
      <vt:lpstr>讨论提纲</vt:lpstr>
      <vt:lpstr>1.这门课要讲什么？</vt:lpstr>
      <vt:lpstr>2.计算机网络学习的几个部分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4.关于计算机网络学习的三点建议</vt:lpstr>
      <vt:lpstr>5.我的目标：努力说清楚、尽量看明白</vt:lpstr>
      <vt:lpstr>5.我的目标：努力说清楚、尽量看明白</vt:lpstr>
      <vt:lpstr>5.我的目标：努力说清楚、尽量看明白</vt:lpstr>
      <vt:lpstr>5.我的目标：努力说清楚、尽量看明白</vt:lpstr>
      <vt:lpstr>5.我的目标：努力说清楚、尽量看明白</vt:lpstr>
      <vt:lpstr>5.我的目标：努力说清楚、尽量看明白</vt:lpstr>
      <vt:lpstr>6.本学期的教学计划</vt:lpstr>
      <vt:lpstr>6.本学期的教学计划</vt:lpstr>
      <vt:lpstr>6.本学期的教学计划</vt:lpstr>
      <vt:lpstr>Thanks</vt:lpstr>
    </vt:vector>
  </TitlesOfParts>
  <Company>NIC.HACTCM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00.计算机网络-2015版本-阮晓龙-第0章：交代和讨论几个问题</dc:title>
  <dc:creator>RuanXiaolong</dc:creator>
  <cp:lastModifiedBy>阮晓龙</cp:lastModifiedBy>
  <cp:revision>137</cp:revision>
  <dcterms:created xsi:type="dcterms:W3CDTF">2014-02-16T08:01:44Z</dcterms:created>
  <dcterms:modified xsi:type="dcterms:W3CDTF">2015-03-01T14:12:05Z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TC060874522052</vt:lpwstr>
  </property>
</Properties>
</file>