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94"/>
  </p:notesMasterIdLst>
  <p:handoutMasterIdLst>
    <p:handoutMasterId r:id="rId95"/>
  </p:handoutMasterIdLst>
  <p:sldIdLst>
    <p:sldId id="256" r:id="rId2"/>
    <p:sldId id="258" r:id="rId3"/>
    <p:sldId id="261" r:id="rId4"/>
    <p:sldId id="391" r:id="rId5"/>
    <p:sldId id="392" r:id="rId6"/>
    <p:sldId id="393" r:id="rId7"/>
    <p:sldId id="394" r:id="rId8"/>
    <p:sldId id="395" r:id="rId9"/>
    <p:sldId id="396" r:id="rId10"/>
    <p:sldId id="397" r:id="rId11"/>
    <p:sldId id="398" r:id="rId12"/>
    <p:sldId id="399" r:id="rId13"/>
    <p:sldId id="400" r:id="rId14"/>
    <p:sldId id="402" r:id="rId15"/>
    <p:sldId id="401"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1"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1" r:id="rId52"/>
    <p:sldId id="440"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6" r:id="rId68"/>
    <p:sldId id="457" r:id="rId69"/>
    <p:sldId id="458" r:id="rId70"/>
    <p:sldId id="459" r:id="rId71"/>
    <p:sldId id="460" r:id="rId72"/>
    <p:sldId id="461" r:id="rId73"/>
    <p:sldId id="462" r:id="rId74"/>
    <p:sldId id="463" r:id="rId75"/>
    <p:sldId id="464" r:id="rId76"/>
    <p:sldId id="465" r:id="rId77"/>
    <p:sldId id="466" r:id="rId78"/>
    <p:sldId id="467" r:id="rId79"/>
    <p:sldId id="468" r:id="rId80"/>
    <p:sldId id="469" r:id="rId81"/>
    <p:sldId id="470" r:id="rId82"/>
    <p:sldId id="471" r:id="rId83"/>
    <p:sldId id="472" r:id="rId84"/>
    <p:sldId id="473" r:id="rId85"/>
    <p:sldId id="474" r:id="rId86"/>
    <p:sldId id="475" r:id="rId87"/>
    <p:sldId id="476" r:id="rId88"/>
    <p:sldId id="477" r:id="rId89"/>
    <p:sldId id="478" r:id="rId90"/>
    <p:sldId id="479" r:id="rId91"/>
    <p:sldId id="480" r:id="rId92"/>
    <p:sldId id="390" r:id="rId93"/>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109" autoAdjust="0"/>
  </p:normalViewPr>
  <p:slideViewPr>
    <p:cSldViewPr>
      <p:cViewPr varScale="1">
        <p:scale>
          <a:sx n="116" d="100"/>
          <a:sy n="116" d="100"/>
        </p:scale>
        <p:origin x="252" y="11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4076071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http://ke.51xueweb.cn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二</a:t>
            </a:r>
            <a:r>
              <a:rPr lang="zh-CN" altLang="en-US" dirty="0" smtClean="0">
                <a:latin typeface="仿宋" panose="02010609060101010101" pitchFamily="49" charset="-122"/>
                <a:ea typeface="仿宋" panose="02010609060101010101" pitchFamily="49" charset="-122"/>
              </a:rPr>
              <a:t>章：物理层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http://ke.51xueweb.cn</a:t>
            </a: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2015.2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t>传输系统，又称为传输网络；</a:t>
            </a:r>
            <a:endParaRPr lang="en-US" altLang="zh-CN" dirty="0" smtClean="0"/>
          </a:p>
          <a:p>
            <a:pPr lvl="1"/>
            <a:r>
              <a:rPr lang="zh-CN" altLang="en-US" dirty="0" smtClean="0">
                <a:solidFill>
                  <a:srgbClr val="FF0000"/>
                </a:solidFill>
              </a:rPr>
              <a:t>目的系统，又称为接收端、接收方。</a:t>
            </a:r>
            <a:endParaRPr lang="en-US" altLang="zh-CN" dirty="0" smtClean="0">
              <a:solidFill>
                <a:srgbClr val="FF0000"/>
              </a:solidFill>
            </a:endParaRPr>
          </a:p>
          <a:p>
            <a:pPr marL="405217" lvl="1" indent="0">
              <a:buNone/>
            </a:pPr>
            <a:r>
              <a:rPr lang="zh-CN" altLang="en-US" dirty="0" smtClean="0"/>
              <a:t>目的系统一般包括两个部分：接收器和终点（</a:t>
            </a:r>
            <a:r>
              <a:rPr lang="en-US" altLang="zh-CN" dirty="0" smtClean="0"/>
              <a:t>destination</a:t>
            </a:r>
            <a:r>
              <a:rPr lang="zh-CN" altLang="en-US" dirty="0" smtClean="0"/>
              <a:t>）。接收器接收传输系统传送过来的信号，并把它转换为能够被目的设备处理的信息。典型的接收器就是调制解调器。终点设备从接收器获取传送过来的数字比特流，然后把信息输出。</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101922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solidFill>
                  <a:srgbClr val="FF0000"/>
                </a:solidFill>
              </a:rPr>
              <a:t>传输系统，又称为传输网络；</a:t>
            </a:r>
            <a:endParaRPr lang="en-US" altLang="zh-CN" dirty="0" smtClean="0">
              <a:solidFill>
                <a:srgbClr val="FF0000"/>
              </a:solidFill>
            </a:endParaRPr>
          </a:p>
          <a:p>
            <a:pPr marL="405217" lvl="1" indent="0">
              <a:buNone/>
            </a:pPr>
            <a:r>
              <a:rPr lang="zh-CN" altLang="en-US" dirty="0" smtClean="0"/>
              <a:t>传输系统可能是简单的传输线，也可以是连接在源系统和目的系统之间的复杂网络系统。</a:t>
            </a:r>
            <a:endParaRPr lang="en-US" altLang="zh-CN" dirty="0"/>
          </a:p>
          <a:p>
            <a:pPr lvl="1"/>
            <a:endParaRPr lang="en-US" altLang="zh-CN" dirty="0" smtClean="0"/>
          </a:p>
          <a:p>
            <a:pPr lvl="1"/>
            <a:r>
              <a:rPr lang="zh-CN" altLang="en-US" dirty="0" smtClean="0"/>
              <a:t>目的系统，又称为接收端、接收方。</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82318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数据通信系统中的几个常用术语：</a:t>
            </a:r>
            <a:endParaRPr lang="en-US" altLang="zh-CN" dirty="0" smtClean="0"/>
          </a:p>
          <a:p>
            <a:pPr>
              <a:lnSpc>
                <a:spcPct val="120000"/>
              </a:lnSpc>
            </a:pPr>
            <a:r>
              <a:rPr lang="zh-CN" altLang="en-US" dirty="0" smtClean="0">
                <a:solidFill>
                  <a:srgbClr val="FF0000"/>
                </a:solidFill>
              </a:rPr>
              <a:t>消息</a:t>
            </a:r>
            <a:r>
              <a:rPr lang="zh-CN" altLang="en-US" dirty="0" smtClean="0"/>
              <a:t>（</a:t>
            </a:r>
            <a:r>
              <a:rPr lang="en-US" altLang="zh-CN" dirty="0"/>
              <a:t>m</a:t>
            </a:r>
            <a:r>
              <a:rPr lang="en-US" altLang="zh-CN" dirty="0" smtClean="0"/>
              <a:t>essage</a:t>
            </a:r>
            <a:r>
              <a:rPr lang="zh-CN" altLang="en-US" dirty="0" smtClean="0"/>
              <a:t>）：通信的目的就是传送消息。</a:t>
            </a:r>
            <a:endParaRPr lang="en-US" altLang="zh-CN" dirty="0" smtClean="0"/>
          </a:p>
          <a:p>
            <a:pPr>
              <a:lnSpc>
                <a:spcPct val="120000"/>
              </a:lnSpc>
            </a:pPr>
            <a:r>
              <a:rPr lang="zh-CN" altLang="en-US" dirty="0" smtClean="0">
                <a:solidFill>
                  <a:srgbClr val="FF0000"/>
                </a:solidFill>
              </a:rPr>
              <a:t>数据</a:t>
            </a:r>
            <a:r>
              <a:rPr lang="zh-CN" altLang="en-US" dirty="0" smtClean="0"/>
              <a:t>（</a:t>
            </a:r>
            <a:r>
              <a:rPr lang="en-US" altLang="zh-CN" dirty="0" smtClean="0"/>
              <a:t>data</a:t>
            </a:r>
            <a:r>
              <a:rPr lang="zh-CN" altLang="en-US" dirty="0" smtClean="0"/>
              <a:t>）：运送</a:t>
            </a:r>
            <a:r>
              <a:rPr lang="zh-CN" altLang="en-US" dirty="0"/>
              <a:t>消息的</a:t>
            </a:r>
            <a:r>
              <a:rPr lang="zh-CN" altLang="en-US" dirty="0" smtClean="0"/>
              <a:t>实体，通常是有意义的符号序列。</a:t>
            </a:r>
            <a:endParaRPr lang="zh-CN" altLang="en-US" dirty="0"/>
          </a:p>
          <a:p>
            <a:pPr>
              <a:lnSpc>
                <a:spcPct val="120000"/>
              </a:lnSpc>
            </a:pPr>
            <a:r>
              <a:rPr lang="zh-CN" altLang="en-US" dirty="0" smtClean="0">
                <a:solidFill>
                  <a:srgbClr val="FF0000"/>
                </a:solidFill>
              </a:rPr>
              <a:t>信号</a:t>
            </a:r>
            <a:r>
              <a:rPr lang="zh-CN" altLang="en-US" dirty="0" smtClean="0"/>
              <a:t>（</a:t>
            </a:r>
            <a:r>
              <a:rPr lang="en-US" altLang="zh-CN" dirty="0" smtClean="0"/>
              <a:t>signal</a:t>
            </a:r>
            <a:r>
              <a:rPr lang="zh-CN" altLang="en-US" dirty="0" smtClean="0"/>
              <a:t>）：数据</a:t>
            </a:r>
            <a:r>
              <a:rPr lang="zh-CN" altLang="en-US" dirty="0"/>
              <a:t>的电气的或电磁的</a:t>
            </a:r>
            <a:r>
              <a:rPr lang="zh-CN" altLang="en-US" dirty="0" smtClean="0"/>
              <a:t>表现离散的。</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32602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数据通信系统中的几个常用术语：</a:t>
            </a:r>
            <a:endParaRPr lang="en-US" altLang="zh-CN" dirty="0" smtClean="0"/>
          </a:p>
          <a:p>
            <a:pPr>
              <a:lnSpc>
                <a:spcPct val="120000"/>
              </a:lnSpc>
            </a:pPr>
            <a:r>
              <a:rPr lang="zh-CN" altLang="en-US" dirty="0" smtClean="0">
                <a:solidFill>
                  <a:srgbClr val="FF0000"/>
                </a:solidFill>
              </a:rPr>
              <a:t>“模拟的”</a:t>
            </a:r>
            <a:r>
              <a:rPr lang="zh-CN" altLang="en-US" dirty="0"/>
              <a:t>（</a:t>
            </a:r>
            <a:r>
              <a:rPr lang="en-US" altLang="zh-CN" dirty="0" smtClean="0"/>
              <a:t>analogous</a:t>
            </a:r>
            <a:r>
              <a:rPr lang="zh-CN" altLang="en-US" dirty="0" smtClean="0"/>
              <a:t>）：代表</a:t>
            </a:r>
            <a:r>
              <a:rPr lang="zh-CN" altLang="en-US" dirty="0"/>
              <a:t>消息的参数的取值是连续的。 </a:t>
            </a:r>
          </a:p>
          <a:p>
            <a:pPr>
              <a:lnSpc>
                <a:spcPct val="120000"/>
              </a:lnSpc>
            </a:pPr>
            <a:r>
              <a:rPr lang="zh-CN" altLang="en-US" dirty="0" smtClean="0">
                <a:solidFill>
                  <a:srgbClr val="FF0000"/>
                </a:solidFill>
              </a:rPr>
              <a:t>“数字的”</a:t>
            </a:r>
            <a:r>
              <a:rPr lang="zh-CN" altLang="en-US" dirty="0" smtClean="0"/>
              <a:t>（</a:t>
            </a:r>
            <a:r>
              <a:rPr lang="en-US" altLang="zh-CN" dirty="0" smtClean="0"/>
              <a:t>digital</a:t>
            </a:r>
            <a:r>
              <a:rPr lang="zh-CN" altLang="en-US" dirty="0" smtClean="0"/>
              <a:t>）：代表</a:t>
            </a:r>
            <a:r>
              <a:rPr lang="zh-CN" altLang="en-US" dirty="0"/>
              <a:t>消息的参数的取值是离散的。 </a:t>
            </a:r>
          </a:p>
          <a:p>
            <a:pPr>
              <a:lnSpc>
                <a:spcPct val="120000"/>
              </a:lnSpc>
            </a:pPr>
            <a:r>
              <a:rPr lang="zh-CN" altLang="en-US" dirty="0" smtClean="0">
                <a:solidFill>
                  <a:srgbClr val="FF0000"/>
                </a:solidFill>
              </a:rPr>
              <a:t>码元</a:t>
            </a:r>
            <a:r>
              <a:rPr lang="zh-CN" altLang="en-US" dirty="0" smtClean="0"/>
              <a:t>（</a:t>
            </a:r>
            <a:r>
              <a:rPr lang="en-US" altLang="zh-CN" dirty="0" smtClean="0"/>
              <a:t>code</a:t>
            </a:r>
            <a:r>
              <a:rPr lang="zh-CN" altLang="en-US" dirty="0" smtClean="0"/>
              <a:t>）：在</a:t>
            </a:r>
            <a:r>
              <a:rPr lang="zh-CN" altLang="en-US" dirty="0"/>
              <a:t>使用时间域（或简称为时域）的波形表示数字信号时，代表不同离散数值的基本波形。</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13</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367346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信道一般都是用来表示向某一个方向传送信息的媒体。</a:t>
            </a:r>
            <a:endParaRPr lang="en-US" altLang="zh-CN" dirty="0" smtClean="0"/>
          </a:p>
          <a:p>
            <a:r>
              <a:rPr lang="zh-CN" altLang="en-US" dirty="0" smtClean="0"/>
              <a:t>信道</a:t>
            </a:r>
            <a:r>
              <a:rPr lang="zh-CN" altLang="en-US" dirty="0"/>
              <a:t>是传送信息的物理性通道。信息是抽象的，但传送信息必须通过具体的媒质</a:t>
            </a:r>
            <a:r>
              <a:rPr lang="zh-CN" altLang="en-US" dirty="0" smtClean="0"/>
              <a:t>。</a:t>
            </a:r>
            <a:endParaRPr lang="en-US" altLang="zh-CN" dirty="0" smtClean="0"/>
          </a:p>
          <a:p>
            <a:r>
              <a:rPr lang="zh-CN" altLang="en-US" dirty="0" smtClean="0"/>
              <a:t>例如</a:t>
            </a:r>
            <a:r>
              <a:rPr lang="zh-CN" altLang="en-US" dirty="0"/>
              <a:t>二人对话，靠声波通过二人间的空气来传送，因而二人间的空气部分就是信道</a:t>
            </a:r>
            <a:r>
              <a:rPr lang="zh-CN" altLang="en-US" dirty="0" smtClean="0"/>
              <a:t>。物流的</a:t>
            </a:r>
            <a:r>
              <a:rPr lang="zh-CN" altLang="en-US" dirty="0"/>
              <a:t>信道是指运载工具及其经过的</a:t>
            </a:r>
            <a:r>
              <a:rPr lang="zh-CN" altLang="en-US" dirty="0" smtClean="0"/>
              <a:t>设施和道路。</a:t>
            </a:r>
            <a:r>
              <a:rPr lang="zh-CN" altLang="en-US" dirty="0"/>
              <a:t>无线电话的信道就是电波传播所通过的</a:t>
            </a:r>
            <a:r>
              <a:rPr lang="zh-CN" altLang="en-US" dirty="0" smtClean="0"/>
              <a:t>空间。有线电话</a:t>
            </a:r>
            <a:r>
              <a:rPr lang="zh-CN" altLang="en-US" dirty="0"/>
              <a:t>的信道是电缆</a:t>
            </a:r>
            <a:r>
              <a:rPr lang="zh-CN" altLang="en-US" dirty="0" smtClean="0"/>
              <a:t>。</a:t>
            </a:r>
            <a:endParaRPr lang="en-US" altLang="zh-CN" dirty="0" smtClean="0"/>
          </a:p>
          <a:p>
            <a:r>
              <a:rPr lang="zh-CN" altLang="en-US" dirty="0" smtClean="0"/>
              <a:t>每</a:t>
            </a:r>
            <a:r>
              <a:rPr lang="zh-CN" altLang="en-US" dirty="0"/>
              <a:t>条信道都有特定的信源和信宿</a:t>
            </a:r>
            <a:r>
              <a:rPr lang="zh-CN" altLang="en-US" dirty="0" smtClean="0"/>
              <a:t>。</a:t>
            </a:r>
            <a:endParaRPr lang="en-US" altLang="zh-CN" dirty="0" smtClean="0"/>
          </a:p>
          <a:p>
            <a:r>
              <a:rPr lang="zh-CN" altLang="en-US" dirty="0">
                <a:solidFill>
                  <a:srgbClr val="FF0000"/>
                </a:solidFill>
              </a:rPr>
              <a:t>一</a:t>
            </a:r>
            <a:r>
              <a:rPr lang="zh-CN" altLang="en-US" dirty="0" smtClean="0">
                <a:solidFill>
                  <a:srgbClr val="FF0000"/>
                </a:solidFill>
              </a:rPr>
              <a:t>条通信电路通常包含一条发送信道和一条接收信道。</a:t>
            </a:r>
            <a:endParaRPr lang="en-US" altLang="zh-CN" dirty="0" smtClean="0">
              <a:solidFill>
                <a:srgbClr val="FF0000"/>
              </a:solidFill>
            </a:endParaRP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407798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从通信的双方信息交互的方式来看，可以有三种基本信道：</a:t>
            </a:r>
            <a:endParaRPr lang="en-US" altLang="zh-CN" dirty="0" smtClean="0"/>
          </a:p>
          <a:p>
            <a:r>
              <a:rPr lang="zh-CN" altLang="en-US" dirty="0">
                <a:solidFill>
                  <a:srgbClr val="FF0000"/>
                </a:solidFill>
              </a:rPr>
              <a:t>单向通信（单工通信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只能</a:t>
            </a:r>
            <a:r>
              <a:rPr lang="zh-CN" altLang="en-US" dirty="0"/>
              <a:t>有一个方向的通信而没有反方向的交互。</a:t>
            </a:r>
          </a:p>
          <a:p>
            <a:r>
              <a:rPr lang="zh-CN" altLang="en-US" dirty="0">
                <a:solidFill>
                  <a:srgbClr val="FF0000"/>
                </a:solidFill>
              </a:rPr>
              <a:t>双向交替通信（半双工通信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通信</a:t>
            </a:r>
            <a:r>
              <a:rPr lang="zh-CN" altLang="en-US" dirty="0"/>
              <a:t>的双方都可以发送信息，但不能双方同时</a:t>
            </a:r>
            <a:r>
              <a:rPr lang="zh-CN" altLang="en-US" dirty="0" smtClean="0"/>
              <a:t>发送（当然</a:t>
            </a:r>
            <a:r>
              <a:rPr lang="zh-CN" altLang="en-US" dirty="0"/>
              <a:t>也就不能同时</a:t>
            </a:r>
            <a:r>
              <a:rPr lang="zh-CN" altLang="en-US" dirty="0" smtClean="0"/>
              <a:t>接收）。</a:t>
            </a:r>
            <a:endParaRPr lang="zh-CN" altLang="en-US" dirty="0"/>
          </a:p>
          <a:p>
            <a:r>
              <a:rPr lang="zh-CN" altLang="en-US" dirty="0">
                <a:solidFill>
                  <a:srgbClr val="FF0000"/>
                </a:solidFill>
              </a:rPr>
              <a:t>双向同时通信（全双工通信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通信</a:t>
            </a:r>
            <a:r>
              <a:rPr lang="zh-CN" altLang="en-US" dirty="0"/>
              <a:t>的双方可以同时发送和接收信息。 </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15</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195860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基带信号（即基本频带信号</a:t>
            </a:r>
            <a:r>
              <a:rPr lang="zh-CN" altLang="en-US" dirty="0" smtClean="0">
                <a:solidFill>
                  <a:srgbClr val="FF0000"/>
                </a:solidFill>
              </a:rPr>
              <a:t>）</a:t>
            </a:r>
            <a:r>
              <a:rPr lang="zh-CN" altLang="en-US" dirty="0" smtClean="0"/>
              <a:t>：</a:t>
            </a:r>
            <a:endParaRPr lang="en-US" altLang="zh-CN" dirty="0" smtClean="0"/>
          </a:p>
          <a:p>
            <a:pPr lvl="1"/>
            <a:r>
              <a:rPr lang="zh-CN" altLang="en-US" dirty="0" smtClean="0"/>
              <a:t>来自</a:t>
            </a:r>
            <a:r>
              <a:rPr lang="zh-CN" altLang="en-US" dirty="0"/>
              <a:t>信源的信号。像计算机输出的代表各种文字或图像文件的数据信号都属于基带信号</a:t>
            </a:r>
            <a:r>
              <a:rPr lang="zh-CN" altLang="en-US" dirty="0" smtClean="0"/>
              <a:t>。</a:t>
            </a:r>
            <a:endParaRPr lang="en-US" altLang="zh-CN" dirty="0" smtClean="0"/>
          </a:p>
          <a:p>
            <a:pPr lvl="1"/>
            <a:r>
              <a:rPr lang="zh-CN" altLang="en-US" dirty="0" smtClean="0"/>
              <a:t>基带信号</a:t>
            </a:r>
            <a:r>
              <a:rPr lang="zh-CN" altLang="en-US" dirty="0"/>
              <a:t>往往包含有较多的低频成分，甚至有直流成分，而许多信道并不能传输这种低频分量或直流分量。因此必须对基带信号进行</a:t>
            </a:r>
            <a:r>
              <a:rPr lang="zh-CN" altLang="en-US" dirty="0">
                <a:solidFill>
                  <a:srgbClr val="FF0000"/>
                </a:solidFill>
              </a:rPr>
              <a:t>调制</a:t>
            </a:r>
            <a:r>
              <a:rPr lang="en-US" altLang="zh-CN" dirty="0"/>
              <a:t>(modulation)</a:t>
            </a:r>
            <a:r>
              <a:rPr lang="zh-CN" altLang="en-US" dirty="0"/>
              <a:t>。   </a:t>
            </a:r>
          </a:p>
          <a:p>
            <a:r>
              <a:rPr lang="zh-CN" altLang="en-US" dirty="0">
                <a:solidFill>
                  <a:srgbClr val="FF0000"/>
                </a:solidFill>
              </a:rPr>
              <a:t>带通信</a:t>
            </a:r>
            <a:r>
              <a:rPr lang="zh-CN" altLang="en-US" dirty="0" smtClean="0">
                <a:solidFill>
                  <a:srgbClr val="FF0000"/>
                </a:solidFill>
              </a:rPr>
              <a:t>号</a:t>
            </a:r>
            <a:r>
              <a:rPr lang="zh-CN" altLang="en-US" dirty="0" smtClean="0"/>
              <a:t>：</a:t>
            </a:r>
            <a:endParaRPr lang="en-US" altLang="zh-CN" dirty="0" smtClean="0"/>
          </a:p>
          <a:p>
            <a:pPr lvl="1"/>
            <a:r>
              <a:rPr lang="zh-CN" altLang="en-US" dirty="0" smtClean="0"/>
              <a:t>把</a:t>
            </a:r>
            <a:r>
              <a:rPr lang="zh-CN" altLang="en-US" dirty="0"/>
              <a:t>基带信号经过载波调制后，把信号的频率范围搬移到较高的频段以便在信道中传输（即仅在一段频率范围内能够通过信道）。 </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16</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325294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调制分为两大类：</a:t>
            </a:r>
            <a:endParaRPr lang="en-US" altLang="zh-CN" dirty="0" smtClean="0"/>
          </a:p>
          <a:p>
            <a:r>
              <a:rPr lang="zh-CN" altLang="en-US" dirty="0" smtClean="0">
                <a:solidFill>
                  <a:srgbClr val="FF0000"/>
                </a:solidFill>
              </a:rPr>
              <a:t>基带调制：</a:t>
            </a:r>
            <a:r>
              <a:rPr lang="zh-CN" altLang="en-US" dirty="0" smtClean="0"/>
              <a:t>仅仅对基带信号的波形进行变换，使它能够与信道特征相适应。变换后的信号仍然是基带信号。通常把这个过程叫做编码（</a:t>
            </a:r>
            <a:r>
              <a:rPr lang="en-US" altLang="zh-CN" dirty="0" smtClean="0"/>
              <a:t>coding</a:t>
            </a:r>
            <a:r>
              <a:rPr lang="zh-CN" altLang="en-US" dirty="0" smtClean="0"/>
              <a:t>）。</a:t>
            </a:r>
            <a:endParaRPr lang="en-US" altLang="zh-CN" dirty="0" smtClean="0"/>
          </a:p>
          <a:p>
            <a:r>
              <a:rPr lang="zh-CN" altLang="en-US" dirty="0">
                <a:solidFill>
                  <a:srgbClr val="FF0000"/>
                </a:solidFill>
              </a:rPr>
              <a:t>带通</a:t>
            </a:r>
            <a:r>
              <a:rPr lang="zh-CN" altLang="en-US" dirty="0" smtClean="0">
                <a:solidFill>
                  <a:srgbClr val="FF0000"/>
                </a:solidFill>
              </a:rPr>
              <a:t>调制：</a:t>
            </a:r>
            <a:r>
              <a:rPr lang="zh-CN" altLang="en-US" dirty="0" smtClean="0"/>
              <a:t>使用载波（</a:t>
            </a:r>
            <a:r>
              <a:rPr lang="en-US" altLang="zh-CN" dirty="0" smtClean="0"/>
              <a:t>carrier</a:t>
            </a:r>
            <a:r>
              <a:rPr lang="zh-CN" altLang="en-US" dirty="0" smtClean="0"/>
              <a:t>）进行调制，把基带信号的频率范围搬移到较高的频段，并转换为模拟信号，这样就能够更好地在模拟信道中传输。经过载波调制后的信号称为带通信号。</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17</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832497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18</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133600"/>
            <a:ext cx="80962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12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19</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4098" name="Picture 2" descr="C:\Users\RuanXiaolong\Desktop\基带调制方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82316"/>
            <a:ext cx="81915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30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物理层的基本概念</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数据通信的基础知识</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传输媒体</a:t>
            </a:r>
            <a:endParaRPr lang="en-US" altLang="zh-CN" sz="2100" dirty="0" smtClean="0">
              <a:latin typeface="微软雅黑" panose="020B0503020204020204" pitchFamily="34" charset="-122"/>
              <a:ea typeface="微软雅黑" panose="020B0503020204020204" pitchFamily="34" charset="-122"/>
            </a:endParaRPr>
          </a:p>
          <a:p>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信道复用技术</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数字传输系统</a:t>
            </a:r>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宽带接入技术</a:t>
            </a:r>
            <a:endParaRPr lang="zh-CN" altLang="en-US" sz="210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99467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372200" y="1768088"/>
            <a:ext cx="2297055" cy="369332"/>
          </a:xfrm>
          <a:prstGeom prst="rect">
            <a:avLst/>
          </a:prstGeom>
          <a:noFill/>
        </p:spPr>
        <p:txBody>
          <a:bodyPr wrap="square" rtlCol="0">
            <a:spAutoFit/>
          </a:bodyPr>
          <a:lstStyle/>
          <a:p>
            <a:r>
              <a:rPr lang="zh-CN" altLang="en-US" dirty="0" smtClean="0"/>
              <a:t>基础知识</a:t>
            </a:r>
            <a:endParaRPr lang="zh-CN" altLang="en-US" dirty="0"/>
          </a:p>
        </p:txBody>
      </p:sp>
      <p:sp>
        <p:nvSpPr>
          <p:cNvPr id="8" name="右中括号 7"/>
          <p:cNvSpPr/>
          <p:nvPr/>
        </p:nvSpPr>
        <p:spPr bwMode="auto">
          <a:xfrm>
            <a:off x="6112971" y="3048889"/>
            <a:ext cx="79209" cy="960739"/>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363419"/>
            <a:ext cx="2297055" cy="369332"/>
          </a:xfrm>
          <a:prstGeom prst="rect">
            <a:avLst/>
          </a:prstGeom>
          <a:noFill/>
        </p:spPr>
        <p:txBody>
          <a:bodyPr wrap="square" rtlCol="0">
            <a:spAutoFit/>
          </a:bodyPr>
          <a:lstStyle/>
          <a:p>
            <a:r>
              <a:rPr lang="zh-CN" altLang="en-US" dirty="0" smtClean="0"/>
              <a:t>数字通信</a:t>
            </a:r>
            <a:r>
              <a:rPr lang="zh-CN" altLang="en-US" dirty="0"/>
              <a:t>技术</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20</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3075" name="Picture 3" descr="C:\Users\RuanXiaolong\Desktop\带通调制方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61356"/>
            <a:ext cx="6772250" cy="332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65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t>任何实际的信道都不是理想的，在传输信号时会产生各种失真以及带来多种干扰。 </a:t>
            </a:r>
          </a:p>
          <a:p>
            <a:r>
              <a:rPr lang="zh-CN" altLang="en-US" dirty="0"/>
              <a:t>码元传输的速率越高，或信号传输的距离越远，在信道的输出端的波形的失真就越严重。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21</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94183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22</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grpSp>
        <p:nvGrpSpPr>
          <p:cNvPr id="27" name="组合 26"/>
          <p:cNvGrpSpPr/>
          <p:nvPr/>
        </p:nvGrpSpPr>
        <p:grpSpPr>
          <a:xfrm>
            <a:off x="683568" y="1795125"/>
            <a:ext cx="7848600" cy="1350407"/>
            <a:chOff x="539750" y="2466975"/>
            <a:chExt cx="7848600" cy="1350407"/>
          </a:xfrm>
        </p:grpSpPr>
        <p:sp>
          <p:nvSpPr>
            <p:cNvPr id="28" name="AutoShape 4"/>
            <p:cNvSpPr>
              <a:spLocks noChangeArrowheads="1"/>
            </p:cNvSpPr>
            <p:nvPr/>
          </p:nvSpPr>
          <p:spPr bwMode="auto">
            <a:xfrm rot="16200000">
              <a:off x="4185444" y="1381919"/>
              <a:ext cx="395287" cy="4060825"/>
            </a:xfrm>
            <a:prstGeom prst="can">
              <a:avLst>
                <a:gd name="adj" fmla="val 66775"/>
              </a:avLst>
            </a:prstGeom>
            <a:gradFill rotWithShape="1">
              <a:gsLst>
                <a:gs pos="0">
                  <a:srgbClr val="EAEAEA">
                    <a:gamma/>
                    <a:shade val="46275"/>
                    <a:invGamma/>
                  </a:srgbClr>
                </a:gs>
                <a:gs pos="50000">
                  <a:srgbClr val="EAEAEA"/>
                </a:gs>
                <a:gs pos="100000">
                  <a:srgbClr val="EAEAEA">
                    <a:gamma/>
                    <a:shade val="46275"/>
                    <a:invGamma/>
                  </a:srgbClr>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9" name="Freeform 5"/>
            <p:cNvSpPr>
              <a:spLocks/>
            </p:cNvSpPr>
            <p:nvPr/>
          </p:nvSpPr>
          <p:spPr bwMode="auto">
            <a:xfrm>
              <a:off x="601663" y="2620963"/>
              <a:ext cx="1539875" cy="658812"/>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0" name="Line 6"/>
            <p:cNvSpPr>
              <a:spLocks noChangeShapeType="1"/>
            </p:cNvSpPr>
            <p:nvPr/>
          </p:nvSpPr>
          <p:spPr bwMode="auto">
            <a:xfrm>
              <a:off x="601663" y="3411538"/>
              <a:ext cx="1960562"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1" name="Freeform 7"/>
            <p:cNvSpPr>
              <a:spLocks/>
            </p:cNvSpPr>
            <p:nvPr/>
          </p:nvSpPr>
          <p:spPr bwMode="auto">
            <a:xfrm>
              <a:off x="6692900" y="2620963"/>
              <a:ext cx="1541463" cy="658812"/>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19050" cap="flat" cmpd="sng">
              <a:solidFill>
                <a:srgbClr val="333399"/>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2" name="Line 8"/>
            <p:cNvSpPr>
              <a:spLocks noChangeShapeType="1"/>
            </p:cNvSpPr>
            <p:nvPr/>
          </p:nvSpPr>
          <p:spPr bwMode="auto">
            <a:xfrm>
              <a:off x="6413500" y="3411538"/>
              <a:ext cx="1960563"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3" name="Freeform 9"/>
            <p:cNvSpPr>
              <a:spLocks/>
            </p:cNvSpPr>
            <p:nvPr/>
          </p:nvSpPr>
          <p:spPr bwMode="auto">
            <a:xfrm>
              <a:off x="6707188" y="2657475"/>
              <a:ext cx="1495425" cy="633413"/>
            </a:xfrm>
            <a:custGeom>
              <a:avLst/>
              <a:gdLst>
                <a:gd name="T0" fmla="*/ 0 w 1026"/>
                <a:gd name="T1" fmla="*/ 447 h 461"/>
                <a:gd name="T2" fmla="*/ 57 w 1026"/>
                <a:gd name="T3" fmla="*/ 459 h 461"/>
                <a:gd name="T4" fmla="*/ 78 w 1026"/>
                <a:gd name="T5" fmla="*/ 456 h 461"/>
                <a:gd name="T6" fmla="*/ 105 w 1026"/>
                <a:gd name="T7" fmla="*/ 444 h 461"/>
                <a:gd name="T8" fmla="*/ 153 w 1026"/>
                <a:gd name="T9" fmla="*/ 444 h 461"/>
                <a:gd name="T10" fmla="*/ 177 w 1026"/>
                <a:gd name="T11" fmla="*/ 354 h 461"/>
                <a:gd name="T12" fmla="*/ 180 w 1026"/>
                <a:gd name="T13" fmla="*/ 258 h 461"/>
                <a:gd name="T14" fmla="*/ 183 w 1026"/>
                <a:gd name="T15" fmla="*/ 246 h 461"/>
                <a:gd name="T16" fmla="*/ 189 w 1026"/>
                <a:gd name="T17" fmla="*/ 207 h 461"/>
                <a:gd name="T18" fmla="*/ 198 w 1026"/>
                <a:gd name="T19" fmla="*/ 180 h 461"/>
                <a:gd name="T20" fmla="*/ 213 w 1026"/>
                <a:gd name="T21" fmla="*/ 96 h 461"/>
                <a:gd name="T22" fmla="*/ 228 w 1026"/>
                <a:gd name="T23" fmla="*/ 18 h 461"/>
                <a:gd name="T24" fmla="*/ 252 w 1026"/>
                <a:gd name="T25" fmla="*/ 3 h 461"/>
                <a:gd name="T26" fmla="*/ 261 w 1026"/>
                <a:gd name="T27" fmla="*/ 0 h 461"/>
                <a:gd name="T28" fmla="*/ 321 w 1026"/>
                <a:gd name="T29" fmla="*/ 27 h 461"/>
                <a:gd name="T30" fmla="*/ 363 w 1026"/>
                <a:gd name="T31" fmla="*/ 27 h 461"/>
                <a:gd name="T32" fmla="*/ 387 w 1026"/>
                <a:gd name="T33" fmla="*/ 81 h 461"/>
                <a:gd name="T34" fmla="*/ 399 w 1026"/>
                <a:gd name="T35" fmla="*/ 222 h 461"/>
                <a:gd name="T36" fmla="*/ 417 w 1026"/>
                <a:gd name="T37" fmla="*/ 366 h 461"/>
                <a:gd name="T38" fmla="*/ 450 w 1026"/>
                <a:gd name="T39" fmla="*/ 417 h 461"/>
                <a:gd name="T40" fmla="*/ 504 w 1026"/>
                <a:gd name="T41" fmla="*/ 444 h 461"/>
                <a:gd name="T42" fmla="*/ 540 w 1026"/>
                <a:gd name="T43" fmla="*/ 450 h 461"/>
                <a:gd name="T44" fmla="*/ 558 w 1026"/>
                <a:gd name="T45" fmla="*/ 444 h 461"/>
                <a:gd name="T46" fmla="*/ 615 w 1026"/>
                <a:gd name="T47" fmla="*/ 459 h 461"/>
                <a:gd name="T48" fmla="*/ 639 w 1026"/>
                <a:gd name="T49" fmla="*/ 450 h 461"/>
                <a:gd name="T50" fmla="*/ 642 w 1026"/>
                <a:gd name="T51" fmla="*/ 432 h 461"/>
                <a:gd name="T52" fmla="*/ 654 w 1026"/>
                <a:gd name="T53" fmla="*/ 405 h 461"/>
                <a:gd name="T54" fmla="*/ 672 w 1026"/>
                <a:gd name="T55" fmla="*/ 315 h 461"/>
                <a:gd name="T56" fmla="*/ 690 w 1026"/>
                <a:gd name="T57" fmla="*/ 171 h 461"/>
                <a:gd name="T58" fmla="*/ 711 w 1026"/>
                <a:gd name="T59" fmla="*/ 81 h 461"/>
                <a:gd name="T60" fmla="*/ 741 w 1026"/>
                <a:gd name="T61" fmla="*/ 24 h 461"/>
                <a:gd name="T62" fmla="*/ 804 w 1026"/>
                <a:gd name="T63" fmla="*/ 45 h 461"/>
                <a:gd name="T64" fmla="*/ 831 w 1026"/>
                <a:gd name="T65" fmla="*/ 66 h 461"/>
                <a:gd name="T66" fmla="*/ 867 w 1026"/>
                <a:gd name="T67" fmla="*/ 69 h 461"/>
                <a:gd name="T68" fmla="*/ 870 w 1026"/>
                <a:gd name="T69" fmla="*/ 84 h 461"/>
                <a:gd name="T70" fmla="*/ 879 w 1026"/>
                <a:gd name="T71" fmla="*/ 135 h 461"/>
                <a:gd name="T72" fmla="*/ 901 w 1026"/>
                <a:gd name="T73" fmla="*/ 267 h 461"/>
                <a:gd name="T74" fmla="*/ 924 w 1026"/>
                <a:gd name="T75" fmla="*/ 363 h 461"/>
                <a:gd name="T76" fmla="*/ 963 w 1026"/>
                <a:gd name="T77" fmla="*/ 432 h 461"/>
                <a:gd name="T78" fmla="*/ 1026 w 1026"/>
                <a:gd name="T79" fmla="*/ 45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6" h="461">
                  <a:moveTo>
                    <a:pt x="0" y="447"/>
                  </a:moveTo>
                  <a:cubicBezTo>
                    <a:pt x="9" y="449"/>
                    <a:pt x="44" y="457"/>
                    <a:pt x="57" y="459"/>
                  </a:cubicBezTo>
                  <a:cubicBezTo>
                    <a:pt x="64" y="461"/>
                    <a:pt x="71" y="457"/>
                    <a:pt x="78" y="456"/>
                  </a:cubicBezTo>
                  <a:cubicBezTo>
                    <a:pt x="88" y="453"/>
                    <a:pt x="95" y="447"/>
                    <a:pt x="105" y="444"/>
                  </a:cubicBezTo>
                  <a:cubicBezTo>
                    <a:pt x="121" y="445"/>
                    <a:pt x="142" y="455"/>
                    <a:pt x="153" y="444"/>
                  </a:cubicBezTo>
                  <a:cubicBezTo>
                    <a:pt x="163" y="434"/>
                    <a:pt x="174" y="371"/>
                    <a:pt x="177" y="354"/>
                  </a:cubicBezTo>
                  <a:cubicBezTo>
                    <a:pt x="178" y="322"/>
                    <a:pt x="178" y="290"/>
                    <a:pt x="180" y="258"/>
                  </a:cubicBezTo>
                  <a:cubicBezTo>
                    <a:pt x="180" y="254"/>
                    <a:pt x="182" y="250"/>
                    <a:pt x="183" y="246"/>
                  </a:cubicBezTo>
                  <a:cubicBezTo>
                    <a:pt x="187" y="221"/>
                    <a:pt x="184" y="225"/>
                    <a:pt x="189" y="207"/>
                  </a:cubicBezTo>
                  <a:cubicBezTo>
                    <a:pt x="192" y="198"/>
                    <a:pt x="198" y="180"/>
                    <a:pt x="198" y="180"/>
                  </a:cubicBezTo>
                  <a:cubicBezTo>
                    <a:pt x="200" y="148"/>
                    <a:pt x="206" y="126"/>
                    <a:pt x="213" y="96"/>
                  </a:cubicBezTo>
                  <a:cubicBezTo>
                    <a:pt x="215" y="75"/>
                    <a:pt x="214" y="38"/>
                    <a:pt x="228" y="18"/>
                  </a:cubicBezTo>
                  <a:cubicBezTo>
                    <a:pt x="238" y="4"/>
                    <a:pt x="231" y="10"/>
                    <a:pt x="252" y="3"/>
                  </a:cubicBezTo>
                  <a:cubicBezTo>
                    <a:pt x="255" y="2"/>
                    <a:pt x="261" y="0"/>
                    <a:pt x="261" y="0"/>
                  </a:cubicBezTo>
                  <a:cubicBezTo>
                    <a:pt x="284" y="11"/>
                    <a:pt x="295" y="23"/>
                    <a:pt x="321" y="27"/>
                  </a:cubicBezTo>
                  <a:cubicBezTo>
                    <a:pt x="335" y="26"/>
                    <a:pt x="355" y="16"/>
                    <a:pt x="363" y="27"/>
                  </a:cubicBezTo>
                  <a:cubicBezTo>
                    <a:pt x="374" y="42"/>
                    <a:pt x="376" y="65"/>
                    <a:pt x="387" y="81"/>
                  </a:cubicBezTo>
                  <a:cubicBezTo>
                    <a:pt x="389" y="141"/>
                    <a:pt x="399" y="159"/>
                    <a:pt x="399" y="222"/>
                  </a:cubicBezTo>
                  <a:cubicBezTo>
                    <a:pt x="401" y="267"/>
                    <a:pt x="413" y="321"/>
                    <a:pt x="417" y="366"/>
                  </a:cubicBezTo>
                  <a:cubicBezTo>
                    <a:pt x="425" y="397"/>
                    <a:pt x="436" y="404"/>
                    <a:pt x="450" y="417"/>
                  </a:cubicBezTo>
                  <a:cubicBezTo>
                    <a:pt x="462" y="435"/>
                    <a:pt x="483" y="440"/>
                    <a:pt x="504" y="444"/>
                  </a:cubicBezTo>
                  <a:cubicBezTo>
                    <a:pt x="518" y="453"/>
                    <a:pt x="522" y="454"/>
                    <a:pt x="540" y="450"/>
                  </a:cubicBezTo>
                  <a:cubicBezTo>
                    <a:pt x="546" y="448"/>
                    <a:pt x="558" y="444"/>
                    <a:pt x="558" y="444"/>
                  </a:cubicBezTo>
                  <a:cubicBezTo>
                    <a:pt x="570" y="445"/>
                    <a:pt x="602" y="458"/>
                    <a:pt x="615" y="459"/>
                  </a:cubicBezTo>
                  <a:cubicBezTo>
                    <a:pt x="622" y="454"/>
                    <a:pt x="633" y="456"/>
                    <a:pt x="639" y="450"/>
                  </a:cubicBezTo>
                  <a:cubicBezTo>
                    <a:pt x="643" y="445"/>
                    <a:pt x="641" y="438"/>
                    <a:pt x="642" y="432"/>
                  </a:cubicBezTo>
                  <a:cubicBezTo>
                    <a:pt x="644" y="422"/>
                    <a:pt x="651" y="415"/>
                    <a:pt x="654" y="405"/>
                  </a:cubicBezTo>
                  <a:cubicBezTo>
                    <a:pt x="658" y="327"/>
                    <a:pt x="656" y="363"/>
                    <a:pt x="672" y="315"/>
                  </a:cubicBezTo>
                  <a:cubicBezTo>
                    <a:pt x="677" y="266"/>
                    <a:pt x="678" y="219"/>
                    <a:pt x="690" y="171"/>
                  </a:cubicBezTo>
                  <a:cubicBezTo>
                    <a:pt x="693" y="134"/>
                    <a:pt x="700" y="113"/>
                    <a:pt x="711" y="81"/>
                  </a:cubicBezTo>
                  <a:cubicBezTo>
                    <a:pt x="714" y="53"/>
                    <a:pt x="712" y="34"/>
                    <a:pt x="741" y="24"/>
                  </a:cubicBezTo>
                  <a:cubicBezTo>
                    <a:pt x="783" y="28"/>
                    <a:pt x="771" y="37"/>
                    <a:pt x="804" y="45"/>
                  </a:cubicBezTo>
                  <a:cubicBezTo>
                    <a:pt x="815" y="52"/>
                    <a:pt x="843" y="54"/>
                    <a:pt x="831" y="66"/>
                  </a:cubicBezTo>
                  <a:cubicBezTo>
                    <a:pt x="842" y="64"/>
                    <a:pt x="856" y="62"/>
                    <a:pt x="867" y="69"/>
                  </a:cubicBezTo>
                  <a:cubicBezTo>
                    <a:pt x="871" y="72"/>
                    <a:pt x="868" y="79"/>
                    <a:pt x="870" y="84"/>
                  </a:cubicBezTo>
                  <a:cubicBezTo>
                    <a:pt x="873" y="91"/>
                    <a:pt x="875" y="129"/>
                    <a:pt x="879" y="135"/>
                  </a:cubicBezTo>
                  <a:cubicBezTo>
                    <a:pt x="884" y="165"/>
                    <a:pt x="893" y="229"/>
                    <a:pt x="901" y="267"/>
                  </a:cubicBezTo>
                  <a:cubicBezTo>
                    <a:pt x="909" y="305"/>
                    <a:pt x="914" y="335"/>
                    <a:pt x="924" y="363"/>
                  </a:cubicBezTo>
                  <a:cubicBezTo>
                    <a:pt x="934" y="391"/>
                    <a:pt x="946" y="417"/>
                    <a:pt x="963" y="432"/>
                  </a:cubicBezTo>
                  <a:cubicBezTo>
                    <a:pt x="980" y="447"/>
                    <a:pt x="1013" y="449"/>
                    <a:pt x="1026" y="453"/>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4" name="Text Box 10"/>
            <p:cNvSpPr txBox="1">
              <a:spLocks noChangeArrowheads="1"/>
            </p:cNvSpPr>
            <p:nvPr/>
          </p:nvSpPr>
          <p:spPr bwMode="auto">
            <a:xfrm>
              <a:off x="2195513" y="2466975"/>
              <a:ext cx="38779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实际的信道</a:t>
              </a:r>
            </a:p>
            <a:p>
              <a:r>
                <a:rPr kumimoji="1" lang="zh-CN" altLang="en-US" dirty="0">
                  <a:latin typeface="+mj-ea"/>
                  <a:ea typeface="+mj-ea"/>
                </a:rPr>
                <a:t>（带宽受限、有噪声、干扰和失真）</a:t>
              </a:r>
            </a:p>
          </p:txBody>
        </p:sp>
        <p:sp>
          <p:nvSpPr>
            <p:cNvPr id="35" name="Text Box 11"/>
            <p:cNvSpPr txBox="1">
              <a:spLocks noChangeArrowheads="1"/>
            </p:cNvSpPr>
            <p:nvPr/>
          </p:nvSpPr>
          <p:spPr bwMode="auto">
            <a:xfrm>
              <a:off x="539750" y="3433763"/>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发送信号波形</a:t>
              </a:r>
            </a:p>
          </p:txBody>
        </p:sp>
        <p:sp>
          <p:nvSpPr>
            <p:cNvPr id="36" name="Text Box 12"/>
            <p:cNvSpPr txBox="1">
              <a:spLocks noChangeArrowheads="1"/>
            </p:cNvSpPr>
            <p:nvPr/>
          </p:nvSpPr>
          <p:spPr bwMode="auto">
            <a:xfrm>
              <a:off x="6464300" y="3448050"/>
              <a:ext cx="1924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a:latin typeface="+mj-ea"/>
                  <a:ea typeface="+mj-ea"/>
                </a:rPr>
                <a:t>接收信号波形</a:t>
              </a:r>
            </a:p>
          </p:txBody>
        </p:sp>
      </p:grpSp>
      <p:grpSp>
        <p:nvGrpSpPr>
          <p:cNvPr id="37" name="Group 24"/>
          <p:cNvGrpSpPr>
            <a:grpSpLocks/>
          </p:cNvGrpSpPr>
          <p:nvPr/>
        </p:nvGrpSpPr>
        <p:grpSpPr bwMode="auto">
          <a:xfrm>
            <a:off x="745481" y="4052788"/>
            <a:ext cx="7834313" cy="1397000"/>
            <a:chOff x="304" y="2886"/>
            <a:chExt cx="4935" cy="880"/>
          </a:xfrm>
        </p:grpSpPr>
        <p:sp>
          <p:nvSpPr>
            <p:cNvPr id="38" name="AutoShape 13"/>
            <p:cNvSpPr>
              <a:spLocks noChangeArrowheads="1"/>
            </p:cNvSpPr>
            <p:nvPr/>
          </p:nvSpPr>
          <p:spPr bwMode="auto">
            <a:xfrm rot="-5400000">
              <a:off x="2600" y="2210"/>
              <a:ext cx="250" cy="2558"/>
            </a:xfrm>
            <a:prstGeom prst="can">
              <a:avLst>
                <a:gd name="adj" fmla="val 66508"/>
              </a:avLst>
            </a:prstGeom>
            <a:gradFill rotWithShape="1">
              <a:gsLst>
                <a:gs pos="0">
                  <a:srgbClr val="EAEAEA">
                    <a:gamma/>
                    <a:shade val="46275"/>
                    <a:invGamma/>
                  </a:srgbClr>
                </a:gs>
                <a:gs pos="50000">
                  <a:srgbClr val="EAEAEA"/>
                </a:gs>
                <a:gs pos="100000">
                  <a:srgbClr val="EAEAEA">
                    <a:gamma/>
                    <a:shade val="46275"/>
                    <a:invGamma/>
                  </a:srgbClr>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39" name="Freeform 14"/>
            <p:cNvSpPr>
              <a:spLocks/>
            </p:cNvSpPr>
            <p:nvPr/>
          </p:nvSpPr>
          <p:spPr bwMode="auto">
            <a:xfrm>
              <a:off x="343" y="2991"/>
              <a:ext cx="970" cy="415"/>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0" name="Line 15"/>
            <p:cNvSpPr>
              <a:spLocks noChangeShapeType="1"/>
            </p:cNvSpPr>
            <p:nvPr/>
          </p:nvSpPr>
          <p:spPr bwMode="auto">
            <a:xfrm>
              <a:off x="343" y="3489"/>
              <a:ext cx="1235"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1" name="Freeform 16"/>
            <p:cNvSpPr>
              <a:spLocks/>
            </p:cNvSpPr>
            <p:nvPr/>
          </p:nvSpPr>
          <p:spPr bwMode="auto">
            <a:xfrm>
              <a:off x="4180" y="2991"/>
              <a:ext cx="971" cy="415"/>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19050" cap="flat" cmpd="sng">
              <a:solidFill>
                <a:srgbClr val="333399"/>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2" name="Line 17"/>
            <p:cNvSpPr>
              <a:spLocks noChangeShapeType="1"/>
            </p:cNvSpPr>
            <p:nvPr/>
          </p:nvSpPr>
          <p:spPr bwMode="auto">
            <a:xfrm>
              <a:off x="4004" y="3489"/>
              <a:ext cx="1235"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3" name="Freeform 18"/>
            <p:cNvSpPr>
              <a:spLocks/>
            </p:cNvSpPr>
            <p:nvPr/>
          </p:nvSpPr>
          <p:spPr bwMode="auto">
            <a:xfrm>
              <a:off x="4186" y="3270"/>
              <a:ext cx="934" cy="124"/>
            </a:xfrm>
            <a:custGeom>
              <a:avLst/>
              <a:gdLst>
                <a:gd name="T0" fmla="*/ 0 w 1017"/>
                <a:gd name="T1" fmla="*/ 109 h 143"/>
                <a:gd name="T2" fmla="*/ 57 w 1017"/>
                <a:gd name="T3" fmla="*/ 130 h 143"/>
                <a:gd name="T4" fmla="*/ 84 w 1017"/>
                <a:gd name="T5" fmla="*/ 130 h 143"/>
                <a:gd name="T6" fmla="*/ 114 w 1017"/>
                <a:gd name="T7" fmla="*/ 91 h 143"/>
                <a:gd name="T8" fmla="*/ 162 w 1017"/>
                <a:gd name="T9" fmla="*/ 34 h 143"/>
                <a:gd name="T10" fmla="*/ 180 w 1017"/>
                <a:gd name="T11" fmla="*/ 58 h 143"/>
                <a:gd name="T12" fmla="*/ 189 w 1017"/>
                <a:gd name="T13" fmla="*/ 109 h 143"/>
                <a:gd name="T14" fmla="*/ 201 w 1017"/>
                <a:gd name="T15" fmla="*/ 76 h 143"/>
                <a:gd name="T16" fmla="*/ 219 w 1017"/>
                <a:gd name="T17" fmla="*/ 82 h 143"/>
                <a:gd name="T18" fmla="*/ 252 w 1017"/>
                <a:gd name="T19" fmla="*/ 79 h 143"/>
                <a:gd name="T20" fmla="*/ 327 w 1017"/>
                <a:gd name="T21" fmla="*/ 100 h 143"/>
                <a:gd name="T22" fmla="*/ 351 w 1017"/>
                <a:gd name="T23" fmla="*/ 121 h 143"/>
                <a:gd name="T24" fmla="*/ 408 w 1017"/>
                <a:gd name="T25" fmla="*/ 79 h 143"/>
                <a:gd name="T26" fmla="*/ 465 w 1017"/>
                <a:gd name="T27" fmla="*/ 103 h 143"/>
                <a:gd name="T28" fmla="*/ 507 w 1017"/>
                <a:gd name="T29" fmla="*/ 121 h 143"/>
                <a:gd name="T30" fmla="*/ 564 w 1017"/>
                <a:gd name="T31" fmla="*/ 121 h 143"/>
                <a:gd name="T32" fmla="*/ 615 w 1017"/>
                <a:gd name="T33" fmla="*/ 88 h 143"/>
                <a:gd name="T34" fmla="*/ 639 w 1017"/>
                <a:gd name="T35" fmla="*/ 70 h 143"/>
                <a:gd name="T36" fmla="*/ 657 w 1017"/>
                <a:gd name="T37" fmla="*/ 109 h 143"/>
                <a:gd name="T38" fmla="*/ 672 w 1017"/>
                <a:gd name="T39" fmla="*/ 49 h 143"/>
                <a:gd name="T40" fmla="*/ 699 w 1017"/>
                <a:gd name="T41" fmla="*/ 40 h 143"/>
                <a:gd name="T42" fmla="*/ 756 w 1017"/>
                <a:gd name="T43" fmla="*/ 64 h 143"/>
                <a:gd name="T44" fmla="*/ 801 w 1017"/>
                <a:gd name="T45" fmla="*/ 67 h 143"/>
                <a:gd name="T46" fmla="*/ 834 w 1017"/>
                <a:gd name="T47" fmla="*/ 97 h 143"/>
                <a:gd name="T48" fmla="*/ 873 w 1017"/>
                <a:gd name="T49" fmla="*/ 115 h 143"/>
                <a:gd name="T50" fmla="*/ 891 w 1017"/>
                <a:gd name="T51" fmla="*/ 85 h 143"/>
                <a:gd name="T52" fmla="*/ 912 w 1017"/>
                <a:gd name="T53" fmla="*/ 103 h 143"/>
                <a:gd name="T54" fmla="*/ 927 w 1017"/>
                <a:gd name="T55" fmla="*/ 67 h 143"/>
                <a:gd name="T56" fmla="*/ 972 w 1017"/>
                <a:gd name="T57" fmla="*/ 112 h 143"/>
                <a:gd name="T58" fmla="*/ 1017 w 1017"/>
                <a:gd name="T59" fmla="*/ 1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7" h="143">
                  <a:moveTo>
                    <a:pt x="0" y="109"/>
                  </a:moveTo>
                  <a:cubicBezTo>
                    <a:pt x="9" y="111"/>
                    <a:pt x="44" y="128"/>
                    <a:pt x="57" y="130"/>
                  </a:cubicBezTo>
                  <a:cubicBezTo>
                    <a:pt x="64" y="132"/>
                    <a:pt x="77" y="131"/>
                    <a:pt x="84" y="130"/>
                  </a:cubicBezTo>
                  <a:cubicBezTo>
                    <a:pt x="94" y="127"/>
                    <a:pt x="104" y="94"/>
                    <a:pt x="114" y="91"/>
                  </a:cubicBezTo>
                  <a:cubicBezTo>
                    <a:pt x="130" y="92"/>
                    <a:pt x="151" y="45"/>
                    <a:pt x="162" y="34"/>
                  </a:cubicBezTo>
                  <a:cubicBezTo>
                    <a:pt x="172" y="24"/>
                    <a:pt x="177" y="75"/>
                    <a:pt x="180" y="58"/>
                  </a:cubicBezTo>
                  <a:cubicBezTo>
                    <a:pt x="181" y="26"/>
                    <a:pt x="187" y="141"/>
                    <a:pt x="189" y="109"/>
                  </a:cubicBezTo>
                  <a:cubicBezTo>
                    <a:pt x="189" y="105"/>
                    <a:pt x="200" y="80"/>
                    <a:pt x="201" y="76"/>
                  </a:cubicBezTo>
                  <a:cubicBezTo>
                    <a:pt x="205" y="51"/>
                    <a:pt x="214" y="100"/>
                    <a:pt x="219" y="82"/>
                  </a:cubicBezTo>
                  <a:cubicBezTo>
                    <a:pt x="222" y="73"/>
                    <a:pt x="252" y="79"/>
                    <a:pt x="252" y="79"/>
                  </a:cubicBezTo>
                  <a:cubicBezTo>
                    <a:pt x="254" y="47"/>
                    <a:pt x="320" y="130"/>
                    <a:pt x="327" y="100"/>
                  </a:cubicBezTo>
                  <a:cubicBezTo>
                    <a:pt x="355" y="75"/>
                    <a:pt x="322" y="123"/>
                    <a:pt x="351" y="121"/>
                  </a:cubicBezTo>
                  <a:cubicBezTo>
                    <a:pt x="364" y="92"/>
                    <a:pt x="396" y="88"/>
                    <a:pt x="408" y="79"/>
                  </a:cubicBezTo>
                  <a:cubicBezTo>
                    <a:pt x="425" y="79"/>
                    <a:pt x="448" y="96"/>
                    <a:pt x="465" y="103"/>
                  </a:cubicBezTo>
                  <a:cubicBezTo>
                    <a:pt x="477" y="121"/>
                    <a:pt x="486" y="117"/>
                    <a:pt x="507" y="121"/>
                  </a:cubicBezTo>
                  <a:cubicBezTo>
                    <a:pt x="523" y="128"/>
                    <a:pt x="546" y="114"/>
                    <a:pt x="564" y="121"/>
                  </a:cubicBezTo>
                  <a:cubicBezTo>
                    <a:pt x="576" y="122"/>
                    <a:pt x="602" y="87"/>
                    <a:pt x="615" y="88"/>
                  </a:cubicBezTo>
                  <a:cubicBezTo>
                    <a:pt x="628" y="90"/>
                    <a:pt x="632" y="67"/>
                    <a:pt x="639" y="70"/>
                  </a:cubicBezTo>
                  <a:cubicBezTo>
                    <a:pt x="641" y="60"/>
                    <a:pt x="654" y="119"/>
                    <a:pt x="657" y="109"/>
                  </a:cubicBezTo>
                  <a:cubicBezTo>
                    <a:pt x="661" y="31"/>
                    <a:pt x="656" y="97"/>
                    <a:pt x="672" y="49"/>
                  </a:cubicBezTo>
                  <a:cubicBezTo>
                    <a:pt x="677" y="0"/>
                    <a:pt x="687" y="88"/>
                    <a:pt x="699" y="40"/>
                  </a:cubicBezTo>
                  <a:cubicBezTo>
                    <a:pt x="712" y="40"/>
                    <a:pt x="737" y="85"/>
                    <a:pt x="756" y="64"/>
                  </a:cubicBezTo>
                  <a:cubicBezTo>
                    <a:pt x="798" y="68"/>
                    <a:pt x="768" y="59"/>
                    <a:pt x="801" y="67"/>
                  </a:cubicBezTo>
                  <a:cubicBezTo>
                    <a:pt x="820" y="26"/>
                    <a:pt x="822" y="143"/>
                    <a:pt x="834" y="97"/>
                  </a:cubicBezTo>
                  <a:cubicBezTo>
                    <a:pt x="838" y="100"/>
                    <a:pt x="871" y="110"/>
                    <a:pt x="873" y="115"/>
                  </a:cubicBezTo>
                  <a:cubicBezTo>
                    <a:pt x="876" y="122"/>
                    <a:pt x="887" y="79"/>
                    <a:pt x="891" y="85"/>
                  </a:cubicBezTo>
                  <a:cubicBezTo>
                    <a:pt x="896" y="115"/>
                    <a:pt x="906" y="106"/>
                    <a:pt x="912" y="103"/>
                  </a:cubicBezTo>
                  <a:cubicBezTo>
                    <a:pt x="918" y="100"/>
                    <a:pt x="917" y="65"/>
                    <a:pt x="927" y="67"/>
                  </a:cubicBezTo>
                  <a:cubicBezTo>
                    <a:pt x="937" y="69"/>
                    <a:pt x="957" y="103"/>
                    <a:pt x="972" y="112"/>
                  </a:cubicBezTo>
                  <a:cubicBezTo>
                    <a:pt x="987" y="121"/>
                    <a:pt x="1005" y="112"/>
                    <a:pt x="1017" y="121"/>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4" name="Text Box 19"/>
            <p:cNvSpPr txBox="1">
              <a:spLocks noChangeArrowheads="1"/>
            </p:cNvSpPr>
            <p:nvPr/>
          </p:nvSpPr>
          <p:spPr bwMode="auto">
            <a:xfrm>
              <a:off x="304" y="3503"/>
              <a:ext cx="9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发送信号波形</a:t>
              </a:r>
            </a:p>
          </p:txBody>
        </p:sp>
        <p:sp>
          <p:nvSpPr>
            <p:cNvPr id="45" name="Text Box 22"/>
            <p:cNvSpPr txBox="1">
              <a:spLocks noChangeArrowheads="1"/>
            </p:cNvSpPr>
            <p:nvPr/>
          </p:nvSpPr>
          <p:spPr bwMode="auto">
            <a:xfrm>
              <a:off x="1361" y="2886"/>
              <a:ext cx="244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实际的信道</a:t>
              </a:r>
            </a:p>
            <a:p>
              <a:r>
                <a:rPr kumimoji="1" lang="zh-CN" altLang="en-US">
                  <a:latin typeface="+mj-ea"/>
                  <a:ea typeface="+mj-ea"/>
                </a:rPr>
                <a:t>（带宽受限、有噪声、干扰和失真）</a:t>
              </a:r>
            </a:p>
          </p:txBody>
        </p:sp>
        <p:sp>
          <p:nvSpPr>
            <p:cNvPr id="46" name="Text Box 23"/>
            <p:cNvSpPr txBox="1">
              <a:spLocks noChangeArrowheads="1"/>
            </p:cNvSpPr>
            <p:nvPr/>
          </p:nvSpPr>
          <p:spPr bwMode="auto">
            <a:xfrm>
              <a:off x="3991" y="3533"/>
              <a:ext cx="11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a:latin typeface="+mj-ea"/>
                  <a:ea typeface="+mj-ea"/>
                </a:rPr>
                <a:t>接收信号波形</a:t>
              </a:r>
            </a:p>
          </p:txBody>
        </p:sp>
      </p:grpSp>
      <p:sp>
        <p:nvSpPr>
          <p:cNvPr id="47" name="TextBox 46"/>
          <p:cNvSpPr txBox="1"/>
          <p:nvPr/>
        </p:nvSpPr>
        <p:spPr>
          <a:xfrm>
            <a:off x="3400686" y="1284049"/>
            <a:ext cx="2376264" cy="369332"/>
          </a:xfrm>
          <a:prstGeom prst="rect">
            <a:avLst/>
          </a:prstGeom>
          <a:noFill/>
        </p:spPr>
        <p:txBody>
          <a:bodyPr wrap="square" rtlCol="0">
            <a:spAutoFit/>
          </a:bodyPr>
          <a:lstStyle/>
          <a:p>
            <a:pPr algn="ctr"/>
            <a:r>
              <a:rPr lang="zh-CN" altLang="en-US" dirty="0" smtClean="0">
                <a:solidFill>
                  <a:srgbClr val="FF0000"/>
                </a:solidFill>
                <a:latin typeface="+mj-ea"/>
                <a:ea typeface="+mj-ea"/>
              </a:rPr>
              <a:t>有失真，可识别</a:t>
            </a:r>
            <a:endParaRPr lang="zh-CN" altLang="en-US" dirty="0">
              <a:solidFill>
                <a:srgbClr val="FF0000"/>
              </a:solidFill>
              <a:latin typeface="+mj-ea"/>
              <a:ea typeface="+mj-ea"/>
            </a:endParaRPr>
          </a:p>
        </p:txBody>
      </p:sp>
      <p:sp>
        <p:nvSpPr>
          <p:cNvPr id="48" name="TextBox 47"/>
          <p:cNvSpPr txBox="1"/>
          <p:nvPr/>
        </p:nvSpPr>
        <p:spPr>
          <a:xfrm>
            <a:off x="3400686" y="3568288"/>
            <a:ext cx="2376264" cy="369332"/>
          </a:xfrm>
          <a:prstGeom prst="rect">
            <a:avLst/>
          </a:prstGeom>
          <a:noFill/>
        </p:spPr>
        <p:txBody>
          <a:bodyPr wrap="square" rtlCol="0">
            <a:spAutoFit/>
          </a:bodyPr>
          <a:lstStyle/>
          <a:p>
            <a:pPr algn="ctr"/>
            <a:r>
              <a:rPr lang="zh-CN" altLang="en-US" dirty="0" smtClean="0">
                <a:solidFill>
                  <a:srgbClr val="FF0000"/>
                </a:solidFill>
                <a:latin typeface="+mj-ea"/>
                <a:ea typeface="+mj-ea"/>
              </a:rPr>
              <a:t>失真大，不识别</a:t>
            </a:r>
            <a:endParaRPr lang="zh-CN" altLang="en-US" dirty="0">
              <a:solidFill>
                <a:srgbClr val="FF0000"/>
              </a:solidFill>
              <a:latin typeface="+mj-ea"/>
              <a:ea typeface="+mj-ea"/>
            </a:endParaRPr>
          </a:p>
        </p:txBody>
      </p:sp>
    </p:spTree>
    <p:extLst>
      <p:ext uri="{BB962C8B-B14F-4D97-AF65-F5344CB8AC3E}">
        <p14:creationId xmlns:p14="http://schemas.microsoft.com/office/powerpoint/2010/main" val="37518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信道能够通过的频率</a:t>
            </a:r>
            <a:r>
              <a:rPr lang="zh-CN" altLang="en-US" dirty="0" smtClean="0">
                <a:solidFill>
                  <a:srgbClr val="FF0000"/>
                </a:solidFill>
              </a:rPr>
              <a:t>范围</a:t>
            </a:r>
            <a:endParaRPr lang="en-US" altLang="zh-CN" dirty="0" smtClean="0">
              <a:solidFill>
                <a:srgbClr val="FF0000"/>
              </a:solidFill>
            </a:endParaRPr>
          </a:p>
          <a:p>
            <a:pPr lvl="1"/>
            <a:r>
              <a:rPr lang="en-US" altLang="zh-CN" dirty="0"/>
              <a:t>1924 </a:t>
            </a:r>
            <a:r>
              <a:rPr lang="zh-CN" altLang="en-US" dirty="0"/>
              <a:t>年，奈奎斯特</a:t>
            </a:r>
            <a:r>
              <a:rPr lang="en-US" altLang="zh-CN" dirty="0"/>
              <a:t>(</a:t>
            </a:r>
            <a:r>
              <a:rPr lang="en-US" altLang="zh-CN" dirty="0" err="1"/>
              <a:t>Nyquist</a:t>
            </a:r>
            <a:r>
              <a:rPr lang="en-US" altLang="zh-CN" dirty="0"/>
              <a:t>)</a:t>
            </a:r>
            <a:r>
              <a:rPr lang="zh-CN" altLang="en-US" dirty="0"/>
              <a:t>就推导出了著名的奈氏准则。他给出了在假定的理想条件下，为了避免码间串扰，码元的传输速率的上限值。</a:t>
            </a:r>
          </a:p>
          <a:p>
            <a:pPr lvl="1"/>
            <a:r>
              <a:rPr lang="zh-CN" altLang="en-US" dirty="0"/>
              <a:t>在任何信道中，码元传输的速率是有上限的，否则就会出现码间串扰的问题，使接收端对码元的判决（即识别）成为不可能。</a:t>
            </a:r>
          </a:p>
          <a:p>
            <a:pPr lvl="1"/>
            <a:r>
              <a:rPr lang="zh-CN" altLang="en-US" dirty="0"/>
              <a:t>如果信道的频带越宽，也就是能够通过的信号高频分量越多，那么就可以用更高的速率传送码元而不出现码间串扰。 </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23</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64027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smtClean="0"/>
              <a:t>噪声存在于所有的电子设备和通信信道中。由于噪声是随机产生的，它的瞬时值有时会很大。</a:t>
            </a:r>
            <a:endParaRPr lang="en-US" altLang="zh-CN" dirty="0" smtClean="0"/>
          </a:p>
          <a:p>
            <a:pPr lvl="1"/>
            <a:r>
              <a:rPr lang="zh-CN" altLang="en-US" dirty="0" smtClean="0"/>
              <a:t>噪声会使接收端对码元的判决发生错误，例如把</a:t>
            </a:r>
            <a:r>
              <a:rPr lang="en-US" altLang="zh-CN" dirty="0" smtClean="0"/>
              <a:t>1</a:t>
            </a:r>
            <a:r>
              <a:rPr lang="zh-CN" altLang="en-US" dirty="0" smtClean="0"/>
              <a:t>判为</a:t>
            </a:r>
            <a:r>
              <a:rPr lang="en-US" altLang="zh-CN" dirty="0" smtClean="0"/>
              <a:t>0</a:t>
            </a:r>
            <a:r>
              <a:rPr lang="zh-CN" altLang="en-US" dirty="0" smtClean="0"/>
              <a:t>或</a:t>
            </a:r>
            <a:r>
              <a:rPr lang="en-US" altLang="zh-CN" dirty="0" smtClean="0"/>
              <a:t>0</a:t>
            </a:r>
            <a:r>
              <a:rPr lang="zh-CN" altLang="en-US" dirty="0" smtClean="0"/>
              <a:t>判为</a:t>
            </a:r>
            <a:r>
              <a:rPr lang="en-US" altLang="zh-CN" dirty="0" smtClean="0"/>
              <a:t>1</a:t>
            </a:r>
            <a:r>
              <a:rPr lang="zh-CN" altLang="en-US" dirty="0" smtClean="0"/>
              <a:t>。</a:t>
            </a:r>
            <a:endParaRPr lang="en-US" altLang="zh-CN" dirty="0" smtClean="0"/>
          </a:p>
          <a:p>
            <a:pPr lvl="1"/>
            <a:r>
              <a:rPr lang="zh-CN" altLang="en-US" dirty="0" smtClean="0"/>
              <a:t>噪声对通信的影响是相对的，如果信号的强度很大，那么噪声的影响就会相对很小。</a:t>
            </a:r>
            <a:endParaRPr lang="en-US" altLang="zh-CN" dirty="0" smtClean="0"/>
          </a:p>
          <a:p>
            <a:pPr lvl="1"/>
            <a:r>
              <a:rPr lang="zh-CN" altLang="en-US" dirty="0" smtClean="0"/>
              <a:t>信噪比就是信号的平均功率和噪声的平均功率之比，常记作</a:t>
            </a:r>
            <a:r>
              <a:rPr lang="en-US" altLang="zh-CN" dirty="0" smtClean="0"/>
              <a:t>S/N</a:t>
            </a:r>
            <a:r>
              <a:rPr lang="zh-CN" altLang="en-US" dirty="0" smtClean="0"/>
              <a:t>，并用分贝（</a:t>
            </a:r>
            <a:r>
              <a:rPr lang="en-US" altLang="zh-CN" dirty="0" smtClean="0"/>
              <a:t>dB</a:t>
            </a:r>
            <a:r>
              <a:rPr lang="zh-CN" altLang="en-US" dirty="0" smtClean="0"/>
              <a:t>）作为度量单位。</a:t>
            </a:r>
            <a:endParaRPr lang="en-US" altLang="zh-CN" dirty="0" smtClean="0"/>
          </a:p>
          <a:p>
            <a:pPr lvl="1"/>
            <a:r>
              <a:rPr lang="zh-CN" altLang="en-US" dirty="0" smtClean="0">
                <a:solidFill>
                  <a:srgbClr val="FF0000"/>
                </a:solidFill>
              </a:rPr>
              <a:t>信噪比（</a:t>
            </a:r>
            <a:r>
              <a:rPr lang="en-US" altLang="zh-CN" dirty="0" smtClean="0">
                <a:solidFill>
                  <a:srgbClr val="FF0000"/>
                </a:solidFill>
              </a:rPr>
              <a:t>dB</a:t>
            </a:r>
            <a:r>
              <a:rPr lang="zh-CN" altLang="en-US" dirty="0" smtClean="0">
                <a:solidFill>
                  <a:srgbClr val="FF0000"/>
                </a:solidFill>
              </a:rPr>
              <a:t>）</a:t>
            </a:r>
            <a:r>
              <a:rPr lang="en-US" altLang="zh-CN" dirty="0" smtClean="0">
                <a:solidFill>
                  <a:srgbClr val="FF0000"/>
                </a:solidFill>
              </a:rPr>
              <a:t>=10 log</a:t>
            </a:r>
            <a:r>
              <a:rPr lang="en-US" altLang="zh-CN" baseline="-25000" dirty="0" smtClean="0">
                <a:solidFill>
                  <a:srgbClr val="FF0000"/>
                </a:solidFill>
              </a:rPr>
              <a:t>10</a:t>
            </a:r>
            <a:r>
              <a:rPr lang="en-US" altLang="zh-CN" dirty="0">
                <a:solidFill>
                  <a:srgbClr val="FF0000"/>
                </a:solidFill>
              </a:rPr>
              <a:t>(</a:t>
            </a:r>
            <a:r>
              <a:rPr lang="en-US" altLang="zh-CN" dirty="0" smtClean="0">
                <a:solidFill>
                  <a:srgbClr val="FF0000"/>
                </a:solidFill>
              </a:rPr>
              <a:t>S/N</a:t>
            </a:r>
            <a:r>
              <a:rPr lang="en-US" altLang="zh-CN" dirty="0">
                <a:solidFill>
                  <a:srgbClr val="FF0000"/>
                </a:solidFill>
              </a:rPr>
              <a:t>)</a:t>
            </a:r>
            <a:r>
              <a:rPr lang="en-US" altLang="zh-CN" dirty="0" smtClean="0">
                <a:solidFill>
                  <a:srgbClr val="FF0000"/>
                </a:solidFill>
              </a:rPr>
              <a:t>(dB)</a:t>
            </a:r>
            <a:endParaRPr lang="zh-CN" altLang="en-US" dirty="0">
              <a:solidFill>
                <a:srgbClr val="FF0000"/>
              </a:solidFill>
            </a:endParaRP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24</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2848273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smtClean="0"/>
              <a:t>香</a:t>
            </a:r>
            <a:r>
              <a:rPr lang="zh-CN" altLang="en-US" dirty="0"/>
              <a:t>农</a:t>
            </a:r>
            <a:r>
              <a:rPr lang="en-US" altLang="zh-CN" dirty="0"/>
              <a:t>(Shannon)</a:t>
            </a:r>
            <a:r>
              <a:rPr lang="zh-CN" altLang="en-US" dirty="0"/>
              <a:t>用信息论的理论推导出了带宽受限且有高斯白噪声干扰的信道的极限、无差错的信息传输速率</a:t>
            </a:r>
            <a:r>
              <a:rPr lang="zh-CN" altLang="en-US" dirty="0" smtClean="0"/>
              <a:t>。</a:t>
            </a:r>
            <a:endParaRPr lang="en-US" altLang="zh-CN" dirty="0" smtClean="0"/>
          </a:p>
          <a:p>
            <a:pPr lvl="1"/>
            <a:r>
              <a:rPr lang="zh-CN" altLang="en-US" dirty="0"/>
              <a:t>信道的极限信息传输速率 </a:t>
            </a:r>
            <a:r>
              <a:rPr lang="en-US" altLang="zh-CN" dirty="0"/>
              <a:t>C </a:t>
            </a:r>
            <a:r>
              <a:rPr lang="zh-CN" altLang="en-US" dirty="0"/>
              <a:t>可表达为</a:t>
            </a:r>
          </a:p>
          <a:p>
            <a:pPr marL="1215649" lvl="3" indent="0">
              <a:buNone/>
            </a:pPr>
            <a:r>
              <a:rPr lang="en-US" altLang="zh-CN" dirty="0" smtClean="0">
                <a:solidFill>
                  <a:srgbClr val="FF0000"/>
                </a:solidFill>
              </a:rPr>
              <a:t>C </a:t>
            </a:r>
            <a:r>
              <a:rPr lang="en-US" altLang="zh-CN" dirty="0">
                <a:solidFill>
                  <a:srgbClr val="FF0000"/>
                </a:solidFill>
              </a:rPr>
              <a:t>= W log2(1+S/N)  b/s </a:t>
            </a:r>
          </a:p>
          <a:p>
            <a:pPr marL="1620866" lvl="4" indent="0">
              <a:buNone/>
            </a:pPr>
            <a:r>
              <a:rPr lang="en-US" altLang="zh-CN" sz="1400" dirty="0"/>
              <a:t>W </a:t>
            </a:r>
            <a:r>
              <a:rPr lang="zh-CN" altLang="en-US" sz="1400" dirty="0"/>
              <a:t>为信道的带宽（以 </a:t>
            </a:r>
            <a:r>
              <a:rPr lang="en-US" altLang="zh-CN" sz="1400" dirty="0"/>
              <a:t>Hz </a:t>
            </a:r>
            <a:r>
              <a:rPr lang="zh-CN" altLang="en-US" sz="1400" dirty="0"/>
              <a:t>为单位）；</a:t>
            </a:r>
          </a:p>
          <a:p>
            <a:pPr marL="1620866" lvl="4" indent="0">
              <a:buNone/>
            </a:pPr>
            <a:r>
              <a:rPr lang="en-US" altLang="zh-CN" sz="1400" dirty="0"/>
              <a:t>S </a:t>
            </a:r>
            <a:r>
              <a:rPr lang="zh-CN" altLang="en-US" sz="1400" dirty="0"/>
              <a:t>为信道内所传信号的平均功率；</a:t>
            </a:r>
          </a:p>
          <a:p>
            <a:pPr marL="1620866" lvl="4" indent="0">
              <a:buNone/>
            </a:pPr>
            <a:r>
              <a:rPr lang="en-US" altLang="zh-CN" sz="1400" dirty="0"/>
              <a:t>N </a:t>
            </a:r>
            <a:r>
              <a:rPr lang="zh-CN" altLang="en-US" sz="1400" dirty="0"/>
              <a:t>为信道内部的高斯噪声功率。 </a:t>
            </a:r>
            <a:endParaRPr lang="en-US" altLang="zh-CN" dirty="0" smtClean="0"/>
          </a:p>
          <a:p>
            <a:pPr lvl="1"/>
            <a:r>
              <a:rPr lang="zh-CN" altLang="en-US" dirty="0" smtClean="0"/>
              <a:t>香农的理论说明，信道</a:t>
            </a:r>
            <a:r>
              <a:rPr lang="zh-CN" altLang="en-US" dirty="0"/>
              <a:t>的带宽或信道中的信噪比越大，则信息的极限传输速率就越高</a:t>
            </a:r>
            <a:r>
              <a:rPr lang="zh-CN" altLang="en-US" dirty="0" smtClean="0"/>
              <a:t>。只要</a:t>
            </a:r>
            <a:r>
              <a:rPr lang="zh-CN" altLang="en-US" dirty="0"/>
              <a:t>信息传输速率低于信道的极限信息传输速率，就一定可以找到某种办法来实现无差错的传输</a:t>
            </a:r>
            <a:r>
              <a:rPr lang="zh-CN" altLang="en-US" dirty="0" smtClean="0"/>
              <a:t>。</a:t>
            </a:r>
            <a:endParaRPr lang="en-US" altLang="zh-CN" dirty="0" smtClean="0"/>
          </a:p>
          <a:p>
            <a:pPr lvl="1"/>
            <a:r>
              <a:rPr lang="zh-CN" altLang="en-US" dirty="0"/>
              <a:t>实际信道上能够达到的信息传输速率要比香农的极限传输速率低</a:t>
            </a:r>
            <a:r>
              <a:rPr lang="zh-CN" altLang="en-US" dirty="0" smtClean="0"/>
              <a:t>不少</a:t>
            </a:r>
            <a:r>
              <a:rPr lang="zh-CN" altLang="en-US" dirty="0"/>
              <a:t>。</a:t>
            </a:r>
            <a:endParaRPr lang="en-US" altLang="zh-CN" dirty="0" smtClean="0"/>
          </a:p>
          <a:p>
            <a:pPr lvl="1"/>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25</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913511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a:t>香农的理论</a:t>
            </a:r>
            <a:r>
              <a:rPr lang="zh-CN" altLang="en-US" dirty="0" smtClean="0"/>
              <a:t>说明：</a:t>
            </a:r>
            <a:endParaRPr lang="en-US" altLang="zh-CN" dirty="0" smtClean="0"/>
          </a:p>
          <a:p>
            <a:pPr lvl="2"/>
            <a:r>
              <a:rPr lang="zh-CN" altLang="en-US" dirty="0" smtClean="0"/>
              <a:t>信道</a:t>
            </a:r>
            <a:r>
              <a:rPr lang="zh-CN" altLang="en-US" dirty="0"/>
              <a:t>的带宽或信道中的信噪比越大，则信息的极限传输速率就越高</a:t>
            </a:r>
            <a:r>
              <a:rPr lang="zh-CN" altLang="en-US" dirty="0" smtClean="0"/>
              <a:t>。</a:t>
            </a:r>
            <a:endParaRPr lang="en-US" altLang="zh-CN" dirty="0" smtClean="0"/>
          </a:p>
          <a:p>
            <a:pPr lvl="2"/>
            <a:r>
              <a:rPr lang="zh-CN" altLang="en-US" dirty="0" smtClean="0"/>
              <a:t>只要</a:t>
            </a:r>
            <a:r>
              <a:rPr lang="zh-CN" altLang="en-US" dirty="0"/>
              <a:t>信息传输速率低于信道的极限信息传输速率，就一定可以找到某种办法来实现无差错的传输</a:t>
            </a:r>
            <a:r>
              <a:rPr lang="zh-CN" altLang="en-US" dirty="0" smtClean="0"/>
              <a:t>。</a:t>
            </a:r>
            <a:endParaRPr lang="en-US" altLang="zh-CN" dirty="0" smtClean="0"/>
          </a:p>
          <a:p>
            <a:pPr lvl="2"/>
            <a:r>
              <a:rPr lang="zh-CN" altLang="en-US" dirty="0" smtClean="0"/>
              <a:t>若</a:t>
            </a:r>
            <a:r>
              <a:rPr lang="zh-CN" altLang="en-US" dirty="0"/>
              <a:t>信道带宽 </a:t>
            </a:r>
            <a:r>
              <a:rPr lang="en-US" altLang="zh-CN" dirty="0"/>
              <a:t>W </a:t>
            </a:r>
            <a:r>
              <a:rPr lang="zh-CN" altLang="en-US" dirty="0"/>
              <a:t>或信噪比 </a:t>
            </a:r>
            <a:r>
              <a:rPr lang="en-US" altLang="zh-CN" dirty="0"/>
              <a:t>S/N </a:t>
            </a:r>
            <a:r>
              <a:rPr lang="zh-CN" altLang="en-US" dirty="0"/>
              <a:t>没有上限（当然实际信道不可能是这样的），则信道的极限信息传输速率 </a:t>
            </a:r>
            <a:r>
              <a:rPr lang="en-US" altLang="zh-CN" dirty="0"/>
              <a:t>C </a:t>
            </a:r>
            <a:r>
              <a:rPr lang="zh-CN" altLang="en-US" dirty="0"/>
              <a:t>也就没有上限</a:t>
            </a:r>
            <a:r>
              <a:rPr lang="zh-CN" altLang="en-US" dirty="0" smtClean="0"/>
              <a:t>。</a:t>
            </a:r>
            <a:endParaRPr lang="en-US" altLang="zh-CN" dirty="0" smtClean="0"/>
          </a:p>
          <a:p>
            <a:pPr lvl="1"/>
            <a:r>
              <a:rPr lang="zh-CN" altLang="en-US" dirty="0" smtClean="0"/>
              <a:t>实际</a:t>
            </a:r>
            <a:r>
              <a:rPr lang="zh-CN" altLang="en-US" dirty="0"/>
              <a:t>信道上能够达到的信息传输速率要比香农的极限传输速率低</a:t>
            </a:r>
            <a:r>
              <a:rPr lang="zh-CN" altLang="en-US" dirty="0" smtClean="0"/>
              <a:t>不少</a:t>
            </a:r>
            <a:r>
              <a:rPr lang="zh-CN" altLang="en-US" dirty="0"/>
              <a:t>。</a:t>
            </a:r>
            <a:endParaRPr lang="en-US" altLang="zh-CN" dirty="0" smtClean="0"/>
          </a:p>
          <a:p>
            <a:pPr lvl="1"/>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26</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407098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在极限中提升传输速率</a:t>
            </a:r>
            <a:endParaRPr lang="en-US" altLang="zh-CN" dirty="0" smtClean="0">
              <a:solidFill>
                <a:srgbClr val="FF0000"/>
              </a:solidFill>
            </a:endParaRPr>
          </a:p>
          <a:p>
            <a:pPr lvl="1"/>
            <a:r>
              <a:rPr lang="zh-CN" altLang="en-US" dirty="0" smtClean="0"/>
              <a:t>对于频带宽度已经确定的信道，如果信噪比也不能够再提高，并且码元传输速率也达到了上限值。</a:t>
            </a:r>
            <a:endParaRPr lang="en-US" altLang="zh-CN" dirty="0" smtClean="0"/>
          </a:p>
          <a:p>
            <a:pPr lvl="1"/>
            <a:r>
              <a:rPr lang="zh-CN" altLang="en-US" dirty="0" smtClean="0"/>
              <a:t>是否就没有办法来提升信息的传输速率呢？</a:t>
            </a:r>
            <a:endParaRPr lang="en-US" altLang="zh-CN" dirty="0" smtClean="0"/>
          </a:p>
          <a:p>
            <a:pPr marL="405217" lvl="1" indent="0">
              <a:buNone/>
            </a:pPr>
            <a:endParaRPr lang="en-US" altLang="zh-CN" dirty="0"/>
          </a:p>
          <a:p>
            <a:pPr lvl="1"/>
            <a:r>
              <a:rPr lang="zh-CN" altLang="en-US" dirty="0" smtClean="0"/>
              <a:t>用编码的方法让每一个码元携带更多比特的信息量。</a:t>
            </a:r>
            <a:endParaRPr lang="en-US" altLang="zh-CN" dirty="0" smtClean="0"/>
          </a:p>
          <a:p>
            <a:pPr lvl="1"/>
            <a:r>
              <a:rPr lang="zh-CN" altLang="en-US" dirty="0" smtClean="0"/>
              <a:t>提升信息传输速率的方式很多，例如提升码元的传输速率、提升信噪比、使用更有效率的信息编码算法等。</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27</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850649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传输媒体也称为传输介质或传输媒介，它就是数据传输系统中在发送器和接收器之间的物理通路。</a:t>
            </a:r>
            <a:endParaRPr lang="en-US" altLang="zh-CN" dirty="0" smtClean="0"/>
          </a:p>
          <a:p>
            <a:r>
              <a:rPr lang="zh-CN" altLang="en-US" dirty="0" smtClean="0"/>
              <a:t>传输媒体可分为两大类：</a:t>
            </a:r>
            <a:endParaRPr lang="en-US" altLang="zh-CN" dirty="0" smtClean="0"/>
          </a:p>
          <a:p>
            <a:pPr lvl="1"/>
            <a:r>
              <a:rPr lang="zh-CN" altLang="en-US" dirty="0" smtClean="0">
                <a:solidFill>
                  <a:srgbClr val="FF0000"/>
                </a:solidFill>
              </a:rPr>
              <a:t>引导型传输媒体</a:t>
            </a:r>
            <a:r>
              <a:rPr lang="zh-CN" altLang="en-US" dirty="0" smtClean="0"/>
              <a:t>：电磁波被沿着固定媒体传播。</a:t>
            </a:r>
            <a:endParaRPr lang="en-US" altLang="zh-CN" dirty="0" smtClean="0"/>
          </a:p>
          <a:p>
            <a:pPr lvl="1"/>
            <a:r>
              <a:rPr lang="zh-CN" altLang="en-US" dirty="0" smtClean="0">
                <a:solidFill>
                  <a:srgbClr val="FF0000"/>
                </a:solidFill>
              </a:rPr>
              <a:t>非引导型传输媒体</a:t>
            </a:r>
            <a:r>
              <a:rPr lang="zh-CN" altLang="en-US" dirty="0" smtClean="0"/>
              <a:t>：传输媒体就是自由空间，在非引导型传输媒体中电磁波的传输被称为无线传输。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32299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7" name="文本占位符 6"/>
          <p:cNvSpPr>
            <a:spLocks noGrp="1"/>
          </p:cNvSpPr>
          <p:nvPr>
            <p:ph type="body" sz="quarter" idx="13"/>
          </p:nvPr>
        </p:nvSpPr>
        <p:spPr/>
        <p:txBody>
          <a:bodyPr/>
          <a:lstStyle/>
          <a:p>
            <a:endParaRPr lang="zh-CN" altLang="en-US"/>
          </a:p>
        </p:txBody>
      </p:sp>
      <p:grpSp>
        <p:nvGrpSpPr>
          <p:cNvPr id="103" name="组合 102"/>
          <p:cNvGrpSpPr/>
          <p:nvPr/>
        </p:nvGrpSpPr>
        <p:grpSpPr>
          <a:xfrm>
            <a:off x="395536" y="1777380"/>
            <a:ext cx="8416925" cy="3617714"/>
            <a:chOff x="304800" y="2735263"/>
            <a:chExt cx="8416925" cy="3617714"/>
          </a:xfrm>
        </p:grpSpPr>
        <p:sp>
          <p:nvSpPr>
            <p:cNvPr id="8" name="Line 6"/>
            <p:cNvSpPr>
              <a:spLocks noChangeShapeType="1"/>
            </p:cNvSpPr>
            <p:nvPr/>
          </p:nvSpPr>
          <p:spPr bwMode="auto">
            <a:xfrm>
              <a:off x="5854700" y="3452813"/>
              <a:ext cx="2349500" cy="838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Rectangle 7"/>
            <p:cNvSpPr>
              <a:spLocks noChangeArrowheads="1"/>
            </p:cNvSpPr>
            <p:nvPr/>
          </p:nvSpPr>
          <p:spPr bwMode="auto">
            <a:xfrm>
              <a:off x="7543800" y="3978275"/>
              <a:ext cx="361950" cy="238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Line 8"/>
            <p:cNvSpPr>
              <a:spLocks noChangeShapeType="1"/>
            </p:cNvSpPr>
            <p:nvPr/>
          </p:nvSpPr>
          <p:spPr bwMode="auto">
            <a:xfrm flipV="1">
              <a:off x="1166813" y="3452813"/>
              <a:ext cx="1171575" cy="838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9"/>
            <p:cNvSpPr>
              <a:spLocks noChangeArrowheads="1"/>
            </p:cNvSpPr>
            <p:nvPr/>
          </p:nvSpPr>
          <p:spPr bwMode="auto">
            <a:xfrm>
              <a:off x="1066800" y="3978275"/>
              <a:ext cx="323850" cy="219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10"/>
            <p:cNvSpPr>
              <a:spLocks noChangeShapeType="1"/>
            </p:cNvSpPr>
            <p:nvPr/>
          </p:nvSpPr>
          <p:spPr bwMode="auto">
            <a:xfrm>
              <a:off x="2336800" y="42719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11"/>
            <p:cNvSpPr>
              <a:spLocks noChangeArrowheads="1"/>
            </p:cNvSpPr>
            <p:nvPr/>
          </p:nvSpPr>
          <p:spPr bwMode="auto">
            <a:xfrm>
              <a:off x="2217738" y="5026025"/>
              <a:ext cx="320675" cy="560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Line 12"/>
            <p:cNvSpPr>
              <a:spLocks noChangeShapeType="1"/>
            </p:cNvSpPr>
            <p:nvPr/>
          </p:nvSpPr>
          <p:spPr bwMode="auto">
            <a:xfrm>
              <a:off x="1757363" y="427513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5" name="Rectangle 13"/>
            <p:cNvSpPr>
              <a:spLocks noChangeArrowheads="1"/>
            </p:cNvSpPr>
            <p:nvPr/>
          </p:nvSpPr>
          <p:spPr bwMode="auto">
            <a:xfrm>
              <a:off x="1671638" y="5045075"/>
              <a:ext cx="198437" cy="568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Rectangle 14"/>
            <p:cNvSpPr>
              <a:spLocks noChangeArrowheads="1"/>
            </p:cNvSpPr>
            <p:nvPr/>
          </p:nvSpPr>
          <p:spPr bwMode="auto">
            <a:xfrm>
              <a:off x="1657350" y="4314825"/>
              <a:ext cx="223838" cy="311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15"/>
            <p:cNvSpPr>
              <a:spLocks noChangeShapeType="1"/>
            </p:cNvSpPr>
            <p:nvPr/>
          </p:nvSpPr>
          <p:spPr bwMode="auto">
            <a:xfrm>
              <a:off x="2925763" y="427831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Rectangle 16"/>
            <p:cNvSpPr>
              <a:spLocks noChangeArrowheads="1"/>
            </p:cNvSpPr>
            <p:nvPr/>
          </p:nvSpPr>
          <p:spPr bwMode="auto">
            <a:xfrm>
              <a:off x="2514600" y="4667250"/>
              <a:ext cx="833438" cy="28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17"/>
            <p:cNvSpPr>
              <a:spLocks noChangeShapeType="1"/>
            </p:cNvSpPr>
            <p:nvPr/>
          </p:nvSpPr>
          <p:spPr bwMode="auto">
            <a:xfrm>
              <a:off x="3509963" y="42846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Rectangle 18"/>
            <p:cNvSpPr>
              <a:spLocks noChangeArrowheads="1"/>
            </p:cNvSpPr>
            <p:nvPr/>
          </p:nvSpPr>
          <p:spPr bwMode="auto">
            <a:xfrm>
              <a:off x="3373438" y="5053013"/>
              <a:ext cx="266700" cy="496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9"/>
            <p:cNvSpPr>
              <a:spLocks noChangeShapeType="1"/>
            </p:cNvSpPr>
            <p:nvPr/>
          </p:nvSpPr>
          <p:spPr bwMode="auto">
            <a:xfrm>
              <a:off x="4683125" y="427831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20"/>
            <p:cNvSpPr>
              <a:spLocks noChangeArrowheads="1"/>
            </p:cNvSpPr>
            <p:nvPr/>
          </p:nvSpPr>
          <p:spPr bwMode="auto">
            <a:xfrm>
              <a:off x="4603750" y="4740275"/>
              <a:ext cx="230188" cy="277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21"/>
            <p:cNvSpPr>
              <a:spLocks noChangeShapeType="1"/>
            </p:cNvSpPr>
            <p:nvPr/>
          </p:nvSpPr>
          <p:spPr bwMode="auto">
            <a:xfrm>
              <a:off x="1158875" y="3071813"/>
              <a:ext cx="754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2"/>
            <p:cNvSpPr>
              <a:spLocks noChangeShapeType="1"/>
            </p:cNvSpPr>
            <p:nvPr/>
          </p:nvSpPr>
          <p:spPr bwMode="auto">
            <a:xfrm>
              <a:off x="1177925" y="3452813"/>
              <a:ext cx="754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3"/>
            <p:cNvSpPr>
              <a:spLocks noChangeShapeType="1"/>
            </p:cNvSpPr>
            <p:nvPr/>
          </p:nvSpPr>
          <p:spPr bwMode="auto">
            <a:xfrm>
              <a:off x="1155700" y="3071813"/>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4"/>
            <p:cNvSpPr>
              <a:spLocks noChangeShapeType="1"/>
            </p:cNvSpPr>
            <p:nvPr/>
          </p:nvSpPr>
          <p:spPr bwMode="auto">
            <a:xfrm>
              <a:off x="3365500" y="3076575"/>
              <a:ext cx="0"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25"/>
            <p:cNvSpPr>
              <a:spLocks noChangeShapeType="1"/>
            </p:cNvSpPr>
            <p:nvPr/>
          </p:nvSpPr>
          <p:spPr bwMode="auto">
            <a:xfrm>
              <a:off x="2346325" y="3087688"/>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26"/>
            <p:cNvSpPr>
              <a:spLocks noChangeShapeType="1"/>
            </p:cNvSpPr>
            <p:nvPr/>
          </p:nvSpPr>
          <p:spPr bwMode="auto">
            <a:xfrm>
              <a:off x="5489575"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27"/>
            <p:cNvSpPr>
              <a:spLocks noChangeShapeType="1"/>
            </p:cNvSpPr>
            <p:nvPr/>
          </p:nvSpPr>
          <p:spPr bwMode="auto">
            <a:xfrm>
              <a:off x="7699375" y="3081338"/>
              <a:ext cx="0" cy="366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28"/>
            <p:cNvSpPr>
              <a:spLocks noChangeShapeType="1"/>
            </p:cNvSpPr>
            <p:nvPr/>
          </p:nvSpPr>
          <p:spPr bwMode="auto">
            <a:xfrm flipV="1">
              <a:off x="1162050" y="4278313"/>
              <a:ext cx="7050088" cy="47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Text Box 29"/>
            <p:cNvSpPr txBox="1">
              <a:spLocks noChangeArrowheads="1"/>
            </p:cNvSpPr>
            <p:nvPr/>
          </p:nvSpPr>
          <p:spPr bwMode="auto">
            <a:xfrm>
              <a:off x="2524125" y="309086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无线电</a:t>
              </a:r>
            </a:p>
          </p:txBody>
        </p:sp>
        <p:sp>
          <p:nvSpPr>
            <p:cNvPr id="32" name="Text Box 30"/>
            <p:cNvSpPr txBox="1">
              <a:spLocks noChangeArrowheads="1"/>
            </p:cNvSpPr>
            <p:nvPr/>
          </p:nvSpPr>
          <p:spPr bwMode="auto">
            <a:xfrm>
              <a:off x="3505200" y="309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微波</a:t>
              </a:r>
            </a:p>
          </p:txBody>
        </p:sp>
        <p:sp>
          <p:nvSpPr>
            <p:cNvPr id="33" name="Line 31"/>
            <p:cNvSpPr>
              <a:spLocks noChangeShapeType="1"/>
            </p:cNvSpPr>
            <p:nvPr/>
          </p:nvSpPr>
          <p:spPr bwMode="auto">
            <a:xfrm>
              <a:off x="4419600"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32"/>
            <p:cNvSpPr>
              <a:spLocks noChangeShapeType="1"/>
            </p:cNvSpPr>
            <p:nvPr/>
          </p:nvSpPr>
          <p:spPr bwMode="auto">
            <a:xfrm>
              <a:off x="5391150"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Text Box 33"/>
            <p:cNvSpPr txBox="1">
              <a:spLocks noChangeArrowheads="1"/>
            </p:cNvSpPr>
            <p:nvPr/>
          </p:nvSpPr>
          <p:spPr bwMode="auto">
            <a:xfrm>
              <a:off x="4546600" y="309086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红外线</a:t>
              </a:r>
            </a:p>
          </p:txBody>
        </p:sp>
        <p:sp>
          <p:nvSpPr>
            <p:cNvPr id="36" name="Text Box 34"/>
            <p:cNvSpPr txBox="1">
              <a:spLocks noChangeArrowheads="1"/>
            </p:cNvSpPr>
            <p:nvPr/>
          </p:nvSpPr>
          <p:spPr bwMode="auto">
            <a:xfrm>
              <a:off x="4813300" y="36052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可见光</a:t>
              </a:r>
            </a:p>
          </p:txBody>
        </p:sp>
        <p:sp>
          <p:nvSpPr>
            <p:cNvPr id="37" name="Text Box 35"/>
            <p:cNvSpPr txBox="1">
              <a:spLocks noChangeArrowheads="1"/>
            </p:cNvSpPr>
            <p:nvPr/>
          </p:nvSpPr>
          <p:spPr bwMode="auto">
            <a:xfrm>
              <a:off x="5613400" y="36052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紫外线</a:t>
              </a:r>
            </a:p>
          </p:txBody>
        </p:sp>
        <p:sp>
          <p:nvSpPr>
            <p:cNvPr id="38" name="Line 36"/>
            <p:cNvSpPr>
              <a:spLocks noChangeShapeType="1"/>
            </p:cNvSpPr>
            <p:nvPr/>
          </p:nvSpPr>
          <p:spPr bwMode="auto">
            <a:xfrm>
              <a:off x="5867400" y="3071813"/>
              <a:ext cx="0" cy="385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Text Box 37"/>
            <p:cNvSpPr txBox="1">
              <a:spLocks noChangeArrowheads="1"/>
            </p:cNvSpPr>
            <p:nvPr/>
          </p:nvSpPr>
          <p:spPr bwMode="auto">
            <a:xfrm>
              <a:off x="6324600" y="3090863"/>
              <a:ext cx="6591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a:latin typeface="+mj-ea"/>
                  <a:ea typeface="+mj-ea"/>
                </a:rPr>
                <a:t>X</a:t>
              </a:r>
              <a:r>
                <a:rPr kumimoji="1" lang="zh-CN" altLang="en-US" sz="1400">
                  <a:latin typeface="+mj-ea"/>
                  <a:ea typeface="+mj-ea"/>
                </a:rPr>
                <a:t>射线</a:t>
              </a:r>
            </a:p>
          </p:txBody>
        </p:sp>
        <p:sp>
          <p:nvSpPr>
            <p:cNvPr id="40" name="Text Box 38"/>
            <p:cNvSpPr txBox="1">
              <a:spLocks noChangeArrowheads="1"/>
            </p:cNvSpPr>
            <p:nvPr/>
          </p:nvSpPr>
          <p:spPr bwMode="auto">
            <a:xfrm>
              <a:off x="7848600" y="3059113"/>
              <a:ext cx="2584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a:latin typeface="+mj-ea"/>
                  <a:ea typeface="+mj-ea"/>
                  <a:sym typeface="Symbol" pitchFamily="18" charset="2"/>
                </a:rPr>
                <a:t></a:t>
              </a:r>
            </a:p>
          </p:txBody>
        </p:sp>
        <p:sp>
          <p:nvSpPr>
            <p:cNvPr id="41" name="Text Box 39"/>
            <p:cNvSpPr txBox="1">
              <a:spLocks noChangeArrowheads="1"/>
            </p:cNvSpPr>
            <p:nvPr/>
          </p:nvSpPr>
          <p:spPr bwMode="auto">
            <a:xfrm>
              <a:off x="7997825" y="309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射线</a:t>
              </a:r>
            </a:p>
          </p:txBody>
        </p:sp>
        <p:sp>
          <p:nvSpPr>
            <p:cNvPr id="42" name="Text Box 40"/>
            <p:cNvSpPr txBox="1">
              <a:spLocks noChangeArrowheads="1"/>
            </p:cNvSpPr>
            <p:nvPr/>
          </p:nvSpPr>
          <p:spPr bwMode="auto">
            <a:xfrm>
              <a:off x="1382713" y="42783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双绞线</a:t>
              </a:r>
            </a:p>
          </p:txBody>
        </p:sp>
        <p:sp>
          <p:nvSpPr>
            <p:cNvPr id="43" name="Line 41"/>
            <p:cNvSpPr>
              <a:spLocks noChangeShapeType="1"/>
            </p:cNvSpPr>
            <p:nvPr/>
          </p:nvSpPr>
          <p:spPr bwMode="auto">
            <a:xfrm>
              <a:off x="1162050" y="4595813"/>
              <a:ext cx="1352550"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Text Box 42"/>
            <p:cNvSpPr txBox="1">
              <a:spLocks noChangeArrowheads="1"/>
            </p:cNvSpPr>
            <p:nvPr/>
          </p:nvSpPr>
          <p:spPr bwMode="auto">
            <a:xfrm>
              <a:off x="2422525" y="461962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同轴电缆</a:t>
              </a:r>
            </a:p>
          </p:txBody>
        </p:sp>
        <p:sp>
          <p:nvSpPr>
            <p:cNvPr id="45" name="Line 43"/>
            <p:cNvSpPr>
              <a:spLocks noChangeShapeType="1"/>
            </p:cNvSpPr>
            <p:nvPr/>
          </p:nvSpPr>
          <p:spPr bwMode="auto">
            <a:xfrm>
              <a:off x="1752600" y="4968875"/>
              <a:ext cx="2286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Text Box 44"/>
            <p:cNvSpPr txBox="1">
              <a:spLocks noChangeArrowheads="1"/>
            </p:cNvSpPr>
            <p:nvPr/>
          </p:nvSpPr>
          <p:spPr bwMode="auto">
            <a:xfrm>
              <a:off x="4225557" y="4283075"/>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卫星</a:t>
              </a:r>
            </a:p>
          </p:txBody>
        </p:sp>
        <p:sp>
          <p:nvSpPr>
            <p:cNvPr id="47" name="Line 45"/>
            <p:cNvSpPr>
              <a:spLocks noChangeShapeType="1"/>
            </p:cNvSpPr>
            <p:nvPr/>
          </p:nvSpPr>
          <p:spPr bwMode="auto">
            <a:xfrm>
              <a:off x="3886200" y="4625975"/>
              <a:ext cx="1143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Text Box 46"/>
            <p:cNvSpPr txBox="1">
              <a:spLocks noChangeArrowheads="1"/>
            </p:cNvSpPr>
            <p:nvPr/>
          </p:nvSpPr>
          <p:spPr bwMode="auto">
            <a:xfrm>
              <a:off x="4264025" y="470217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地面微波</a:t>
              </a:r>
            </a:p>
          </p:txBody>
        </p:sp>
        <p:sp>
          <p:nvSpPr>
            <p:cNvPr id="49" name="Line 47"/>
            <p:cNvSpPr>
              <a:spLocks noChangeShapeType="1"/>
            </p:cNvSpPr>
            <p:nvPr/>
          </p:nvSpPr>
          <p:spPr bwMode="auto">
            <a:xfrm>
              <a:off x="4254500" y="5053013"/>
              <a:ext cx="939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Text Box 48"/>
            <p:cNvSpPr txBox="1">
              <a:spLocks noChangeArrowheads="1"/>
            </p:cNvSpPr>
            <p:nvPr/>
          </p:nvSpPr>
          <p:spPr bwMode="auto">
            <a:xfrm>
              <a:off x="1981200" y="5084763"/>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调幅</a:t>
              </a:r>
            </a:p>
            <a:p>
              <a:pPr algn="l">
                <a:lnSpc>
                  <a:spcPct val="90000"/>
                </a:lnSpc>
              </a:pPr>
              <a:r>
                <a:rPr kumimoji="1" lang="zh-CN" altLang="en-US" sz="1400">
                  <a:latin typeface="+mj-ea"/>
                  <a:ea typeface="+mj-ea"/>
                </a:rPr>
                <a:t>无线电</a:t>
              </a:r>
            </a:p>
          </p:txBody>
        </p:sp>
        <p:sp>
          <p:nvSpPr>
            <p:cNvPr id="51" name="Text Box 49"/>
            <p:cNvSpPr txBox="1">
              <a:spLocks noChangeArrowheads="1"/>
            </p:cNvSpPr>
            <p:nvPr/>
          </p:nvSpPr>
          <p:spPr bwMode="auto">
            <a:xfrm>
              <a:off x="3048000" y="5032375"/>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调频</a:t>
              </a:r>
            </a:p>
            <a:p>
              <a:pPr algn="l">
                <a:lnSpc>
                  <a:spcPct val="90000"/>
                </a:lnSpc>
              </a:pPr>
              <a:r>
                <a:rPr kumimoji="1" lang="zh-CN" altLang="en-US" sz="1400">
                  <a:latin typeface="+mj-ea"/>
                  <a:ea typeface="+mj-ea"/>
                </a:rPr>
                <a:t>无线电</a:t>
              </a:r>
            </a:p>
          </p:txBody>
        </p:sp>
        <p:sp>
          <p:nvSpPr>
            <p:cNvPr id="52" name="Text Box 50"/>
            <p:cNvSpPr txBox="1">
              <a:spLocks noChangeArrowheads="1"/>
            </p:cNvSpPr>
            <p:nvPr/>
          </p:nvSpPr>
          <p:spPr bwMode="auto">
            <a:xfrm>
              <a:off x="1254125" y="5087938"/>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海事</a:t>
              </a:r>
            </a:p>
            <a:p>
              <a:pPr algn="l">
                <a:lnSpc>
                  <a:spcPct val="90000"/>
                </a:lnSpc>
              </a:pPr>
              <a:r>
                <a:rPr kumimoji="1" lang="zh-CN" altLang="en-US" sz="1400">
                  <a:latin typeface="+mj-ea"/>
                  <a:ea typeface="+mj-ea"/>
                </a:rPr>
                <a:t>无线电</a:t>
              </a:r>
            </a:p>
          </p:txBody>
        </p:sp>
        <p:sp>
          <p:nvSpPr>
            <p:cNvPr id="53" name="Line 51"/>
            <p:cNvSpPr>
              <a:spLocks noChangeShapeType="1"/>
            </p:cNvSpPr>
            <p:nvPr/>
          </p:nvSpPr>
          <p:spPr bwMode="auto">
            <a:xfrm>
              <a:off x="3314700" y="5586413"/>
              <a:ext cx="431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Text Box 52"/>
            <p:cNvSpPr txBox="1">
              <a:spLocks noChangeArrowheads="1"/>
            </p:cNvSpPr>
            <p:nvPr/>
          </p:nvSpPr>
          <p:spPr bwMode="auto">
            <a:xfrm>
              <a:off x="7035800" y="4306888"/>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光纤</a:t>
              </a:r>
            </a:p>
          </p:txBody>
        </p:sp>
        <p:sp>
          <p:nvSpPr>
            <p:cNvPr id="55" name="Line 53"/>
            <p:cNvSpPr>
              <a:spLocks noChangeShapeType="1"/>
            </p:cNvSpPr>
            <p:nvPr/>
          </p:nvSpPr>
          <p:spPr bwMode="auto">
            <a:xfrm>
              <a:off x="7010400" y="4638675"/>
              <a:ext cx="5969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Text Box 54"/>
            <p:cNvSpPr txBox="1">
              <a:spLocks noChangeArrowheads="1"/>
            </p:cNvSpPr>
            <p:nvPr/>
          </p:nvSpPr>
          <p:spPr bwMode="auto">
            <a:xfrm>
              <a:off x="3505200" y="563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电视</a:t>
              </a:r>
            </a:p>
          </p:txBody>
        </p:sp>
        <p:sp>
          <p:nvSpPr>
            <p:cNvPr id="57" name="Line 55"/>
            <p:cNvSpPr>
              <a:spLocks noChangeShapeType="1"/>
            </p:cNvSpPr>
            <p:nvPr/>
          </p:nvSpPr>
          <p:spPr bwMode="auto">
            <a:xfrm flipV="1">
              <a:off x="5257800" y="3224213"/>
              <a:ext cx="190500" cy="45720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6"/>
            <p:cNvSpPr>
              <a:spLocks noChangeShapeType="1"/>
            </p:cNvSpPr>
            <p:nvPr/>
          </p:nvSpPr>
          <p:spPr bwMode="auto">
            <a:xfrm flipH="1" flipV="1">
              <a:off x="5689600" y="3224213"/>
              <a:ext cx="82550" cy="454025"/>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7"/>
            <p:cNvSpPr>
              <a:spLocks noChangeShapeType="1"/>
            </p:cNvSpPr>
            <p:nvPr/>
          </p:nvSpPr>
          <p:spPr bwMode="auto">
            <a:xfrm>
              <a:off x="1295400" y="5662613"/>
              <a:ext cx="685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8"/>
            <p:cNvSpPr>
              <a:spLocks noChangeShapeType="1"/>
            </p:cNvSpPr>
            <p:nvPr/>
          </p:nvSpPr>
          <p:spPr bwMode="auto">
            <a:xfrm>
              <a:off x="2133600" y="5662613"/>
              <a:ext cx="4572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9"/>
            <p:cNvSpPr>
              <a:spLocks noChangeShapeType="1"/>
            </p:cNvSpPr>
            <p:nvPr/>
          </p:nvSpPr>
          <p:spPr bwMode="auto">
            <a:xfrm>
              <a:off x="3352800" y="5967413"/>
              <a:ext cx="7493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60"/>
            <p:cNvSpPr>
              <a:spLocks noChangeShapeType="1"/>
            </p:cNvSpPr>
            <p:nvPr/>
          </p:nvSpPr>
          <p:spPr bwMode="auto">
            <a:xfrm>
              <a:off x="1157288" y="6035675"/>
              <a:ext cx="70596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61"/>
            <p:cNvSpPr>
              <a:spLocks noChangeShapeType="1"/>
            </p:cNvSpPr>
            <p:nvPr/>
          </p:nvSpPr>
          <p:spPr bwMode="auto">
            <a:xfrm>
              <a:off x="1168400"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62"/>
            <p:cNvSpPr>
              <a:spLocks noChangeShapeType="1"/>
            </p:cNvSpPr>
            <p:nvPr/>
          </p:nvSpPr>
          <p:spPr bwMode="auto">
            <a:xfrm>
              <a:off x="4098925" y="427672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63"/>
            <p:cNvSpPr>
              <a:spLocks noChangeShapeType="1"/>
            </p:cNvSpPr>
            <p:nvPr/>
          </p:nvSpPr>
          <p:spPr bwMode="auto">
            <a:xfrm>
              <a:off x="5267325" y="42846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4"/>
            <p:cNvSpPr>
              <a:spLocks noChangeShapeType="1"/>
            </p:cNvSpPr>
            <p:nvPr/>
          </p:nvSpPr>
          <p:spPr bwMode="auto">
            <a:xfrm>
              <a:off x="5851525" y="428148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5"/>
            <p:cNvSpPr>
              <a:spLocks noChangeShapeType="1"/>
            </p:cNvSpPr>
            <p:nvPr/>
          </p:nvSpPr>
          <p:spPr bwMode="auto">
            <a:xfrm>
              <a:off x="6440488"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6"/>
            <p:cNvSpPr>
              <a:spLocks noChangeShapeType="1"/>
            </p:cNvSpPr>
            <p:nvPr/>
          </p:nvSpPr>
          <p:spPr bwMode="auto">
            <a:xfrm>
              <a:off x="7029450" y="429418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7"/>
            <p:cNvSpPr>
              <a:spLocks noChangeShapeType="1"/>
            </p:cNvSpPr>
            <p:nvPr/>
          </p:nvSpPr>
          <p:spPr bwMode="auto">
            <a:xfrm>
              <a:off x="7613650" y="4286250"/>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8"/>
            <p:cNvSpPr>
              <a:spLocks noChangeShapeType="1"/>
            </p:cNvSpPr>
            <p:nvPr/>
          </p:nvSpPr>
          <p:spPr bwMode="auto">
            <a:xfrm>
              <a:off x="8202613"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71" name="Group 69"/>
            <p:cNvGrpSpPr>
              <a:grpSpLocks/>
            </p:cNvGrpSpPr>
            <p:nvPr/>
          </p:nvGrpSpPr>
          <p:grpSpPr bwMode="auto">
            <a:xfrm>
              <a:off x="304800" y="2767014"/>
              <a:ext cx="703263" cy="309563"/>
              <a:chOff x="6" y="352"/>
              <a:chExt cx="443" cy="195"/>
            </a:xfrm>
          </p:grpSpPr>
          <p:sp>
            <p:nvSpPr>
              <p:cNvPr id="72" name="Text Box 70"/>
              <p:cNvSpPr txBox="1">
                <a:spLocks noChangeArrowheads="1"/>
              </p:cNvSpPr>
              <p:nvPr/>
            </p:nvSpPr>
            <p:spPr bwMode="auto">
              <a:xfrm>
                <a:off x="92" y="353"/>
                <a:ext cx="35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(Hz)</a:t>
                </a:r>
              </a:p>
            </p:txBody>
          </p:sp>
          <p:sp>
            <p:nvSpPr>
              <p:cNvPr id="73" name="Text Box 71"/>
              <p:cNvSpPr txBox="1">
                <a:spLocks noChangeArrowheads="1"/>
              </p:cNvSpPr>
              <p:nvPr/>
            </p:nvSpPr>
            <p:spPr bwMode="auto">
              <a:xfrm>
                <a:off x="6" y="352"/>
                <a:ext cx="16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f</a:t>
                </a:r>
              </a:p>
            </p:txBody>
          </p:sp>
        </p:grpSp>
        <p:grpSp>
          <p:nvGrpSpPr>
            <p:cNvPr id="74" name="Group 72"/>
            <p:cNvGrpSpPr>
              <a:grpSpLocks/>
            </p:cNvGrpSpPr>
            <p:nvPr/>
          </p:nvGrpSpPr>
          <p:grpSpPr bwMode="auto">
            <a:xfrm>
              <a:off x="311150" y="3986217"/>
              <a:ext cx="692150" cy="312738"/>
              <a:chOff x="78" y="1589"/>
              <a:chExt cx="436" cy="197"/>
            </a:xfrm>
          </p:grpSpPr>
          <p:sp>
            <p:nvSpPr>
              <p:cNvPr id="75" name="Text Box 73"/>
              <p:cNvSpPr txBox="1">
                <a:spLocks noChangeArrowheads="1"/>
              </p:cNvSpPr>
              <p:nvPr/>
            </p:nvSpPr>
            <p:spPr bwMode="auto">
              <a:xfrm>
                <a:off x="124" y="1589"/>
                <a:ext cx="39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 (Hz)</a:t>
                </a:r>
              </a:p>
            </p:txBody>
          </p:sp>
          <p:sp>
            <p:nvSpPr>
              <p:cNvPr id="76" name="Text Box 74"/>
              <p:cNvSpPr txBox="1">
                <a:spLocks noChangeArrowheads="1"/>
              </p:cNvSpPr>
              <p:nvPr/>
            </p:nvSpPr>
            <p:spPr bwMode="auto">
              <a:xfrm>
                <a:off x="78" y="1592"/>
                <a:ext cx="16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f</a:t>
                </a:r>
              </a:p>
            </p:txBody>
          </p:sp>
        </p:grpSp>
        <p:sp>
          <p:nvSpPr>
            <p:cNvPr id="77" name="Line 75"/>
            <p:cNvSpPr>
              <a:spLocks noChangeShapeType="1"/>
            </p:cNvSpPr>
            <p:nvPr/>
          </p:nvSpPr>
          <p:spPr bwMode="auto">
            <a:xfrm>
              <a:off x="1371600" y="603567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8" name="Line 76"/>
            <p:cNvSpPr>
              <a:spLocks noChangeShapeType="1"/>
            </p:cNvSpPr>
            <p:nvPr/>
          </p:nvSpPr>
          <p:spPr bwMode="auto">
            <a:xfrm>
              <a:off x="1943100"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Line 77"/>
            <p:cNvSpPr>
              <a:spLocks noChangeShapeType="1"/>
            </p:cNvSpPr>
            <p:nvPr/>
          </p:nvSpPr>
          <p:spPr bwMode="auto">
            <a:xfrm>
              <a:off x="251936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0" name="Line 78"/>
            <p:cNvSpPr>
              <a:spLocks noChangeShapeType="1"/>
            </p:cNvSpPr>
            <p:nvPr/>
          </p:nvSpPr>
          <p:spPr bwMode="auto">
            <a:xfrm>
              <a:off x="311467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1" name="Line 79"/>
            <p:cNvSpPr>
              <a:spLocks noChangeShapeType="1"/>
            </p:cNvSpPr>
            <p:nvPr/>
          </p:nvSpPr>
          <p:spPr bwMode="auto">
            <a:xfrm>
              <a:off x="3681413"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2" name="Line 80"/>
            <p:cNvSpPr>
              <a:spLocks noChangeShapeType="1"/>
            </p:cNvSpPr>
            <p:nvPr/>
          </p:nvSpPr>
          <p:spPr bwMode="auto">
            <a:xfrm>
              <a:off x="427672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3" name="Line 81"/>
            <p:cNvSpPr>
              <a:spLocks noChangeShapeType="1"/>
            </p:cNvSpPr>
            <p:nvPr/>
          </p:nvSpPr>
          <p:spPr bwMode="auto">
            <a:xfrm>
              <a:off x="486727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4" name="Line 82"/>
            <p:cNvSpPr>
              <a:spLocks noChangeShapeType="1"/>
            </p:cNvSpPr>
            <p:nvPr/>
          </p:nvSpPr>
          <p:spPr bwMode="auto">
            <a:xfrm>
              <a:off x="5443538"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5" name="Line 83"/>
            <p:cNvSpPr>
              <a:spLocks noChangeShapeType="1"/>
            </p:cNvSpPr>
            <p:nvPr/>
          </p:nvSpPr>
          <p:spPr bwMode="auto">
            <a:xfrm>
              <a:off x="604361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6" name="Line 84"/>
            <p:cNvSpPr>
              <a:spLocks noChangeShapeType="1"/>
            </p:cNvSpPr>
            <p:nvPr/>
          </p:nvSpPr>
          <p:spPr bwMode="auto">
            <a:xfrm>
              <a:off x="6629400" y="604043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7" name="Line 85"/>
            <p:cNvSpPr>
              <a:spLocks noChangeShapeType="1"/>
            </p:cNvSpPr>
            <p:nvPr/>
          </p:nvSpPr>
          <p:spPr bwMode="auto">
            <a:xfrm>
              <a:off x="722471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8" name="Line 86"/>
            <p:cNvSpPr>
              <a:spLocks noChangeShapeType="1"/>
            </p:cNvSpPr>
            <p:nvPr/>
          </p:nvSpPr>
          <p:spPr bwMode="auto">
            <a:xfrm>
              <a:off x="7815263" y="604043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9" name="Text Box 87"/>
            <p:cNvSpPr txBox="1">
              <a:spLocks noChangeArrowheads="1"/>
            </p:cNvSpPr>
            <p:nvPr/>
          </p:nvSpPr>
          <p:spPr bwMode="auto">
            <a:xfrm>
              <a:off x="1436688" y="6045200"/>
              <a:ext cx="3834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dirty="0">
                  <a:latin typeface="+mj-ea"/>
                  <a:ea typeface="+mj-ea"/>
                </a:rPr>
                <a:t>LF</a:t>
              </a:r>
            </a:p>
          </p:txBody>
        </p:sp>
        <p:sp>
          <p:nvSpPr>
            <p:cNvPr id="90" name="Text Box 88"/>
            <p:cNvSpPr txBox="1">
              <a:spLocks noChangeArrowheads="1"/>
            </p:cNvSpPr>
            <p:nvPr/>
          </p:nvSpPr>
          <p:spPr bwMode="auto">
            <a:xfrm>
              <a:off x="2022475" y="6045200"/>
              <a:ext cx="47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MF</a:t>
              </a:r>
            </a:p>
          </p:txBody>
        </p:sp>
        <p:sp>
          <p:nvSpPr>
            <p:cNvPr id="91" name="Text Box 89"/>
            <p:cNvSpPr txBox="1">
              <a:spLocks noChangeArrowheads="1"/>
            </p:cNvSpPr>
            <p:nvPr/>
          </p:nvSpPr>
          <p:spPr bwMode="auto">
            <a:xfrm>
              <a:off x="2608263" y="6045200"/>
              <a:ext cx="4331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HF</a:t>
              </a:r>
            </a:p>
          </p:txBody>
        </p:sp>
        <p:sp>
          <p:nvSpPr>
            <p:cNvPr id="92" name="Text Box 90"/>
            <p:cNvSpPr txBox="1">
              <a:spLocks noChangeArrowheads="1"/>
            </p:cNvSpPr>
            <p:nvPr/>
          </p:nvSpPr>
          <p:spPr bwMode="auto">
            <a:xfrm>
              <a:off x="3127375" y="6045200"/>
              <a:ext cx="5613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VHF</a:t>
              </a:r>
            </a:p>
          </p:txBody>
        </p:sp>
        <p:sp>
          <p:nvSpPr>
            <p:cNvPr id="93" name="Text Box 91"/>
            <p:cNvSpPr txBox="1">
              <a:spLocks noChangeArrowheads="1"/>
            </p:cNvSpPr>
            <p:nvPr/>
          </p:nvSpPr>
          <p:spPr bwMode="auto">
            <a:xfrm>
              <a:off x="3698875" y="6045200"/>
              <a:ext cx="5725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UHF</a:t>
              </a:r>
            </a:p>
          </p:txBody>
        </p:sp>
        <p:sp>
          <p:nvSpPr>
            <p:cNvPr id="94" name="Text Box 92"/>
            <p:cNvSpPr txBox="1">
              <a:spLocks noChangeArrowheads="1"/>
            </p:cNvSpPr>
            <p:nvPr/>
          </p:nvSpPr>
          <p:spPr bwMode="auto">
            <a:xfrm>
              <a:off x="4265613" y="6045200"/>
              <a:ext cx="5405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SHF</a:t>
              </a:r>
            </a:p>
          </p:txBody>
        </p:sp>
        <p:sp>
          <p:nvSpPr>
            <p:cNvPr id="95" name="Text Box 93"/>
            <p:cNvSpPr txBox="1">
              <a:spLocks noChangeArrowheads="1"/>
            </p:cNvSpPr>
            <p:nvPr/>
          </p:nvSpPr>
          <p:spPr bwMode="auto">
            <a:xfrm>
              <a:off x="4865688" y="6045200"/>
              <a:ext cx="5357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dirty="0">
                  <a:latin typeface="+mj-ea"/>
                  <a:ea typeface="+mj-ea"/>
                </a:rPr>
                <a:t>EHF</a:t>
              </a:r>
            </a:p>
          </p:txBody>
        </p:sp>
        <p:sp>
          <p:nvSpPr>
            <p:cNvPr id="96" name="Text Box 94"/>
            <p:cNvSpPr txBox="1">
              <a:spLocks noChangeArrowheads="1"/>
            </p:cNvSpPr>
            <p:nvPr/>
          </p:nvSpPr>
          <p:spPr bwMode="auto">
            <a:xfrm>
              <a:off x="5446713" y="6045200"/>
              <a:ext cx="5453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THF</a:t>
              </a:r>
            </a:p>
          </p:txBody>
        </p:sp>
        <p:sp>
          <p:nvSpPr>
            <p:cNvPr id="97" name="Text Box 95"/>
            <p:cNvSpPr txBox="1">
              <a:spLocks noChangeArrowheads="1"/>
            </p:cNvSpPr>
            <p:nvPr/>
          </p:nvSpPr>
          <p:spPr bwMode="auto">
            <a:xfrm>
              <a:off x="457200" y="596741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波段</a:t>
              </a:r>
            </a:p>
          </p:txBody>
        </p:sp>
        <p:sp>
          <p:nvSpPr>
            <p:cNvPr id="98" name="Text Box 96"/>
            <p:cNvSpPr txBox="1">
              <a:spLocks noChangeArrowheads="1"/>
            </p:cNvSpPr>
            <p:nvPr/>
          </p:nvSpPr>
          <p:spPr bwMode="auto">
            <a:xfrm>
              <a:off x="1051413" y="3957638"/>
              <a:ext cx="746229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300" b="1" dirty="0">
                  <a:latin typeface="+mj-ea"/>
                  <a:ea typeface="+mj-ea"/>
                </a:rPr>
                <a:t>10</a:t>
              </a:r>
              <a:r>
                <a:rPr kumimoji="1" lang="en-US" altLang="zh-CN" sz="1300" b="1" baseline="30000" dirty="0">
                  <a:latin typeface="+mj-ea"/>
                  <a:ea typeface="+mj-ea"/>
                </a:rPr>
                <a:t>4         </a:t>
              </a:r>
              <a:r>
                <a:rPr kumimoji="1" lang="en-US" altLang="zh-CN" sz="1300" b="1" dirty="0">
                  <a:latin typeface="+mj-ea"/>
                  <a:ea typeface="+mj-ea"/>
                </a:rPr>
                <a:t>10</a:t>
              </a:r>
              <a:r>
                <a:rPr kumimoji="1" lang="en-US" altLang="zh-CN" sz="1300" b="1" baseline="30000" dirty="0">
                  <a:latin typeface="+mj-ea"/>
                  <a:ea typeface="+mj-ea"/>
                </a:rPr>
                <a:t>5         </a:t>
              </a:r>
              <a:r>
                <a:rPr kumimoji="1" lang="en-US" altLang="zh-CN" sz="1300" b="1" dirty="0">
                  <a:latin typeface="+mj-ea"/>
                  <a:ea typeface="+mj-ea"/>
                </a:rPr>
                <a:t>10</a:t>
              </a:r>
              <a:r>
                <a:rPr kumimoji="1" lang="en-US" altLang="zh-CN" sz="1300" b="1" baseline="30000" dirty="0">
                  <a:latin typeface="+mj-ea"/>
                  <a:ea typeface="+mj-ea"/>
                </a:rPr>
                <a:t>6         </a:t>
              </a:r>
              <a:r>
                <a:rPr kumimoji="1" lang="en-US" altLang="zh-CN" sz="1300" b="1" dirty="0">
                  <a:latin typeface="+mj-ea"/>
                  <a:ea typeface="+mj-ea"/>
                </a:rPr>
                <a:t>10</a:t>
              </a:r>
              <a:r>
                <a:rPr kumimoji="1" lang="en-US" altLang="zh-CN" sz="1300" b="1" baseline="30000" dirty="0">
                  <a:latin typeface="+mj-ea"/>
                  <a:ea typeface="+mj-ea"/>
                </a:rPr>
                <a:t>7         </a:t>
              </a:r>
              <a:r>
                <a:rPr kumimoji="1" lang="en-US" altLang="zh-CN" sz="1300" b="1" dirty="0">
                  <a:latin typeface="+mj-ea"/>
                  <a:ea typeface="+mj-ea"/>
                </a:rPr>
                <a:t>10</a:t>
              </a:r>
              <a:r>
                <a:rPr kumimoji="1" lang="en-US" altLang="zh-CN" sz="1300" b="1" baseline="30000" dirty="0">
                  <a:latin typeface="+mj-ea"/>
                  <a:ea typeface="+mj-ea"/>
                </a:rPr>
                <a:t>8         </a:t>
              </a:r>
              <a:r>
                <a:rPr kumimoji="1" lang="en-US" altLang="zh-CN" sz="1300" b="1" dirty="0">
                  <a:latin typeface="+mj-ea"/>
                  <a:ea typeface="+mj-ea"/>
                </a:rPr>
                <a:t>10</a:t>
              </a:r>
              <a:r>
                <a:rPr kumimoji="1" lang="en-US" altLang="zh-CN" sz="1300" b="1" baseline="30000" dirty="0">
                  <a:latin typeface="+mj-ea"/>
                  <a:ea typeface="+mj-ea"/>
                </a:rPr>
                <a:t>9         </a:t>
              </a:r>
              <a:r>
                <a:rPr kumimoji="1" lang="en-US" altLang="zh-CN" sz="1300" b="1" dirty="0">
                  <a:latin typeface="+mj-ea"/>
                  <a:ea typeface="+mj-ea"/>
                </a:rPr>
                <a:t>10</a:t>
              </a:r>
              <a:r>
                <a:rPr kumimoji="1" lang="en-US" altLang="zh-CN" sz="1300" b="1" baseline="30000" dirty="0">
                  <a:latin typeface="+mj-ea"/>
                  <a:ea typeface="+mj-ea"/>
                </a:rPr>
                <a:t>10        </a:t>
              </a:r>
              <a:r>
                <a:rPr kumimoji="1" lang="en-US" altLang="zh-CN" sz="1300" b="1" dirty="0">
                  <a:latin typeface="+mj-ea"/>
                  <a:ea typeface="+mj-ea"/>
                </a:rPr>
                <a:t>10</a:t>
              </a:r>
              <a:r>
                <a:rPr kumimoji="1" lang="en-US" altLang="zh-CN" sz="1300" b="1" baseline="30000" dirty="0">
                  <a:latin typeface="+mj-ea"/>
                  <a:ea typeface="+mj-ea"/>
                </a:rPr>
                <a:t>11      </a:t>
              </a:r>
              <a:r>
                <a:rPr kumimoji="1" lang="en-US" altLang="zh-CN" sz="1300" b="1" dirty="0">
                  <a:latin typeface="+mj-ea"/>
                  <a:ea typeface="+mj-ea"/>
                </a:rPr>
                <a:t>10</a:t>
              </a:r>
              <a:r>
                <a:rPr kumimoji="1" lang="en-US" altLang="zh-CN" sz="1300" b="1" baseline="30000" dirty="0">
                  <a:latin typeface="+mj-ea"/>
                  <a:ea typeface="+mj-ea"/>
                </a:rPr>
                <a:t>12       </a:t>
              </a:r>
              <a:r>
                <a:rPr kumimoji="1" lang="en-US" altLang="zh-CN" sz="1300" b="1" dirty="0">
                  <a:latin typeface="+mj-ea"/>
                  <a:ea typeface="+mj-ea"/>
                </a:rPr>
                <a:t>10</a:t>
              </a:r>
              <a:r>
                <a:rPr kumimoji="1" lang="en-US" altLang="zh-CN" sz="1300" b="1" baseline="30000" dirty="0">
                  <a:latin typeface="+mj-ea"/>
                  <a:ea typeface="+mj-ea"/>
                </a:rPr>
                <a:t>13       </a:t>
              </a:r>
              <a:r>
                <a:rPr kumimoji="1" lang="en-US" altLang="zh-CN" sz="1300" b="1" dirty="0">
                  <a:latin typeface="+mj-ea"/>
                  <a:ea typeface="+mj-ea"/>
                </a:rPr>
                <a:t>10</a:t>
              </a:r>
              <a:r>
                <a:rPr kumimoji="1" lang="en-US" altLang="zh-CN" sz="1300" b="1" baseline="30000" dirty="0">
                  <a:latin typeface="+mj-ea"/>
                  <a:ea typeface="+mj-ea"/>
                </a:rPr>
                <a:t>14       </a:t>
              </a:r>
              <a:r>
                <a:rPr kumimoji="1" lang="en-US" altLang="zh-CN" sz="1300" b="1" dirty="0">
                  <a:latin typeface="+mj-ea"/>
                  <a:ea typeface="+mj-ea"/>
                </a:rPr>
                <a:t>10</a:t>
              </a:r>
              <a:r>
                <a:rPr kumimoji="1" lang="en-US" altLang="zh-CN" sz="1300" b="1" baseline="30000" dirty="0">
                  <a:latin typeface="+mj-ea"/>
                  <a:ea typeface="+mj-ea"/>
                </a:rPr>
                <a:t>15       </a:t>
              </a:r>
              <a:r>
                <a:rPr kumimoji="1" lang="en-US" altLang="zh-CN" sz="1300" b="1" dirty="0">
                  <a:latin typeface="+mj-ea"/>
                  <a:ea typeface="+mj-ea"/>
                </a:rPr>
                <a:t>10</a:t>
              </a:r>
              <a:r>
                <a:rPr kumimoji="1" lang="en-US" altLang="zh-CN" sz="1300" b="1" baseline="30000" dirty="0">
                  <a:latin typeface="+mj-ea"/>
                  <a:ea typeface="+mj-ea"/>
                </a:rPr>
                <a:t>16</a:t>
              </a:r>
              <a:endParaRPr kumimoji="1" lang="en-US" altLang="zh-CN" sz="1300" b="1" dirty="0">
                <a:latin typeface="+mj-ea"/>
                <a:ea typeface="+mj-ea"/>
              </a:endParaRPr>
            </a:p>
          </p:txBody>
        </p:sp>
        <p:sp>
          <p:nvSpPr>
            <p:cNvPr id="99" name="Text Box 97"/>
            <p:cNvSpPr txBox="1">
              <a:spLocks noChangeArrowheads="1"/>
            </p:cNvSpPr>
            <p:nvPr/>
          </p:nvSpPr>
          <p:spPr bwMode="auto">
            <a:xfrm>
              <a:off x="1096888" y="2735263"/>
              <a:ext cx="753122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300" b="1" dirty="0">
                  <a:latin typeface="+mj-ea"/>
                  <a:ea typeface="+mj-ea"/>
                </a:rPr>
                <a:t>10</a:t>
              </a:r>
              <a:r>
                <a:rPr kumimoji="1" lang="en-US" altLang="zh-CN" sz="1300" b="1" baseline="30000" dirty="0">
                  <a:latin typeface="+mj-ea"/>
                  <a:ea typeface="+mj-ea"/>
                </a:rPr>
                <a:t>0         </a:t>
              </a:r>
              <a:r>
                <a:rPr kumimoji="1" lang="en-US" altLang="zh-CN" sz="1300" b="1" dirty="0">
                  <a:latin typeface="+mj-ea"/>
                  <a:ea typeface="+mj-ea"/>
                </a:rPr>
                <a:t>10</a:t>
              </a:r>
              <a:r>
                <a:rPr kumimoji="1" lang="en-US" altLang="zh-CN" sz="1300" b="1" baseline="30000" dirty="0">
                  <a:latin typeface="+mj-ea"/>
                  <a:ea typeface="+mj-ea"/>
                </a:rPr>
                <a:t>2         </a:t>
              </a:r>
              <a:r>
                <a:rPr kumimoji="1" lang="en-US" altLang="zh-CN" sz="1300" b="1" dirty="0">
                  <a:latin typeface="+mj-ea"/>
                  <a:ea typeface="+mj-ea"/>
                </a:rPr>
                <a:t>10</a:t>
              </a:r>
              <a:r>
                <a:rPr kumimoji="1" lang="en-US" altLang="zh-CN" sz="1300" b="1" baseline="30000" dirty="0">
                  <a:latin typeface="+mj-ea"/>
                  <a:ea typeface="+mj-ea"/>
                </a:rPr>
                <a:t>4         </a:t>
              </a:r>
              <a:r>
                <a:rPr kumimoji="1" lang="en-US" altLang="zh-CN" sz="1300" b="1" dirty="0">
                  <a:latin typeface="+mj-ea"/>
                  <a:ea typeface="+mj-ea"/>
                </a:rPr>
                <a:t>10</a:t>
              </a:r>
              <a:r>
                <a:rPr kumimoji="1" lang="en-US" altLang="zh-CN" sz="1300" b="1" baseline="30000" dirty="0">
                  <a:latin typeface="+mj-ea"/>
                  <a:ea typeface="+mj-ea"/>
                </a:rPr>
                <a:t>6         </a:t>
              </a:r>
              <a:r>
                <a:rPr kumimoji="1" lang="en-US" altLang="zh-CN" sz="1300" b="1" dirty="0">
                  <a:latin typeface="+mj-ea"/>
                  <a:ea typeface="+mj-ea"/>
                </a:rPr>
                <a:t>10</a:t>
              </a:r>
              <a:r>
                <a:rPr kumimoji="1" lang="en-US" altLang="zh-CN" sz="1300" b="1" baseline="30000" dirty="0">
                  <a:latin typeface="+mj-ea"/>
                  <a:ea typeface="+mj-ea"/>
                </a:rPr>
                <a:t>8         </a:t>
              </a:r>
              <a:r>
                <a:rPr kumimoji="1" lang="en-US" altLang="zh-CN" sz="1300" b="1" dirty="0">
                  <a:latin typeface="+mj-ea"/>
                  <a:ea typeface="+mj-ea"/>
                </a:rPr>
                <a:t>10</a:t>
              </a:r>
              <a:r>
                <a:rPr kumimoji="1" lang="en-US" altLang="zh-CN" sz="1300" b="1" baseline="30000" dirty="0">
                  <a:latin typeface="+mj-ea"/>
                  <a:ea typeface="+mj-ea"/>
                </a:rPr>
                <a:t>10        </a:t>
              </a:r>
              <a:r>
                <a:rPr kumimoji="1" lang="en-US" altLang="zh-CN" sz="1300" b="1" dirty="0">
                  <a:latin typeface="+mj-ea"/>
                  <a:ea typeface="+mj-ea"/>
                </a:rPr>
                <a:t>10</a:t>
              </a:r>
              <a:r>
                <a:rPr kumimoji="1" lang="en-US" altLang="zh-CN" sz="1300" b="1" baseline="30000" dirty="0">
                  <a:latin typeface="+mj-ea"/>
                  <a:ea typeface="+mj-ea"/>
                </a:rPr>
                <a:t>12        </a:t>
              </a:r>
              <a:r>
                <a:rPr kumimoji="1" lang="en-US" altLang="zh-CN" sz="1300" b="1" dirty="0">
                  <a:latin typeface="+mj-ea"/>
                  <a:ea typeface="+mj-ea"/>
                </a:rPr>
                <a:t>10</a:t>
              </a:r>
              <a:r>
                <a:rPr kumimoji="1" lang="en-US" altLang="zh-CN" sz="1300" b="1" baseline="30000" dirty="0">
                  <a:latin typeface="+mj-ea"/>
                  <a:ea typeface="+mj-ea"/>
                </a:rPr>
                <a:t>14       </a:t>
              </a:r>
              <a:r>
                <a:rPr kumimoji="1" lang="en-US" altLang="zh-CN" sz="1300" b="1" dirty="0">
                  <a:latin typeface="+mj-ea"/>
                  <a:ea typeface="+mj-ea"/>
                </a:rPr>
                <a:t>10</a:t>
              </a:r>
              <a:r>
                <a:rPr kumimoji="1" lang="en-US" altLang="zh-CN" sz="1300" b="1" baseline="30000" dirty="0">
                  <a:latin typeface="+mj-ea"/>
                  <a:ea typeface="+mj-ea"/>
                </a:rPr>
                <a:t>16       </a:t>
              </a:r>
              <a:r>
                <a:rPr kumimoji="1" lang="en-US" altLang="zh-CN" sz="1300" b="1" dirty="0">
                  <a:latin typeface="+mj-ea"/>
                  <a:ea typeface="+mj-ea"/>
                </a:rPr>
                <a:t>10</a:t>
              </a:r>
              <a:r>
                <a:rPr kumimoji="1" lang="en-US" altLang="zh-CN" sz="1300" b="1" baseline="30000" dirty="0">
                  <a:latin typeface="+mj-ea"/>
                  <a:ea typeface="+mj-ea"/>
                </a:rPr>
                <a:t>18       </a:t>
              </a:r>
              <a:r>
                <a:rPr kumimoji="1" lang="en-US" altLang="zh-CN" sz="1300" b="1" dirty="0">
                  <a:latin typeface="+mj-ea"/>
                  <a:ea typeface="+mj-ea"/>
                </a:rPr>
                <a:t>10</a:t>
              </a:r>
              <a:r>
                <a:rPr kumimoji="1" lang="en-US" altLang="zh-CN" sz="1300" b="1" baseline="30000" dirty="0">
                  <a:latin typeface="+mj-ea"/>
                  <a:ea typeface="+mj-ea"/>
                </a:rPr>
                <a:t>20       </a:t>
              </a:r>
              <a:r>
                <a:rPr kumimoji="1" lang="en-US" altLang="zh-CN" sz="1300" b="1" dirty="0">
                  <a:latin typeface="+mj-ea"/>
                  <a:ea typeface="+mj-ea"/>
                </a:rPr>
                <a:t>10</a:t>
              </a:r>
              <a:r>
                <a:rPr kumimoji="1" lang="en-US" altLang="zh-CN" sz="1300" b="1" baseline="30000" dirty="0">
                  <a:latin typeface="+mj-ea"/>
                  <a:ea typeface="+mj-ea"/>
                </a:rPr>
                <a:t>22       </a:t>
              </a:r>
              <a:r>
                <a:rPr kumimoji="1" lang="en-US" altLang="zh-CN" sz="1300" b="1" dirty="0">
                  <a:latin typeface="+mj-ea"/>
                  <a:ea typeface="+mj-ea"/>
                </a:rPr>
                <a:t>10</a:t>
              </a:r>
              <a:r>
                <a:rPr kumimoji="1" lang="en-US" altLang="zh-CN" sz="1300" b="1" baseline="30000" dirty="0">
                  <a:latin typeface="+mj-ea"/>
                  <a:ea typeface="+mj-ea"/>
                </a:rPr>
                <a:t>24</a:t>
              </a:r>
              <a:endParaRPr kumimoji="1" lang="en-US" altLang="zh-CN" sz="1300" b="1" dirty="0">
                <a:latin typeface="+mj-ea"/>
                <a:ea typeface="+mj-ea"/>
              </a:endParaRPr>
            </a:p>
          </p:txBody>
        </p:sp>
        <p:sp>
          <p:nvSpPr>
            <p:cNvPr id="100" name="Line 98"/>
            <p:cNvSpPr>
              <a:spLocks noChangeShapeType="1"/>
            </p:cNvSpPr>
            <p:nvPr/>
          </p:nvSpPr>
          <p:spPr bwMode="auto">
            <a:xfrm flipV="1">
              <a:off x="3911600" y="5583238"/>
              <a:ext cx="357188" cy="3175"/>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1" name="Rectangle 99"/>
            <p:cNvSpPr>
              <a:spLocks noChangeArrowheads="1"/>
            </p:cNvSpPr>
            <p:nvPr/>
          </p:nvSpPr>
          <p:spPr bwMode="auto">
            <a:xfrm>
              <a:off x="4038600" y="5053013"/>
              <a:ext cx="84138" cy="442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2" name="Text Box 100"/>
            <p:cNvSpPr txBox="1">
              <a:spLocks noChangeArrowheads="1"/>
            </p:cNvSpPr>
            <p:nvPr/>
          </p:nvSpPr>
          <p:spPr bwMode="auto">
            <a:xfrm>
              <a:off x="3729038" y="5048250"/>
              <a:ext cx="7761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移动</a:t>
              </a:r>
            </a:p>
            <a:p>
              <a:pPr algn="l">
                <a:lnSpc>
                  <a:spcPct val="90000"/>
                </a:lnSpc>
              </a:pPr>
              <a:r>
                <a:rPr kumimoji="1" lang="zh-CN" altLang="en-US" sz="1400">
                  <a:latin typeface="+mj-ea"/>
                  <a:ea typeface="+mj-ea"/>
                </a:rPr>
                <a:t>无线电 </a:t>
              </a:r>
            </a:p>
          </p:txBody>
        </p:sp>
      </p:grpSp>
      <p:sp>
        <p:nvSpPr>
          <p:cNvPr id="104" name="Rectangle 101"/>
          <p:cNvSpPr>
            <a:spLocks noChangeArrowheads="1"/>
          </p:cNvSpPr>
          <p:nvPr/>
        </p:nvSpPr>
        <p:spPr bwMode="auto">
          <a:xfrm>
            <a:off x="2266284" y="1201316"/>
            <a:ext cx="4643755" cy="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defRPr sz="4400">
                <a:solidFill>
                  <a:srgbClr val="333399"/>
                </a:solidFill>
                <a:latin typeface="Arial" charset="0"/>
                <a:ea typeface="黑体" pitchFamily="2" charset="-122"/>
              </a:defRPr>
            </a:lvl1pPr>
            <a:lvl2pPr algn="l">
              <a:defRPr sz="4400">
                <a:solidFill>
                  <a:srgbClr val="333399"/>
                </a:solidFill>
                <a:latin typeface="Arial" charset="0"/>
                <a:ea typeface="黑体" pitchFamily="2" charset="-122"/>
              </a:defRPr>
            </a:lvl2pPr>
            <a:lvl3pPr algn="l">
              <a:defRPr sz="4400">
                <a:solidFill>
                  <a:srgbClr val="333399"/>
                </a:solidFill>
                <a:latin typeface="Arial" charset="0"/>
                <a:ea typeface="黑体" pitchFamily="2" charset="-122"/>
              </a:defRPr>
            </a:lvl3pPr>
            <a:lvl4pPr algn="l">
              <a:defRPr sz="4400">
                <a:solidFill>
                  <a:srgbClr val="333399"/>
                </a:solidFill>
                <a:latin typeface="Arial" charset="0"/>
                <a:ea typeface="黑体" pitchFamily="2" charset="-122"/>
              </a:defRPr>
            </a:lvl4pPr>
            <a:lvl5pPr algn="l">
              <a:defRPr sz="4400">
                <a:solidFill>
                  <a:srgbClr val="333399"/>
                </a:solidFill>
                <a:latin typeface="Arial" charset="0"/>
                <a:ea typeface="黑体" pitchFamily="2" charset="-122"/>
              </a:defRPr>
            </a:lvl5pPr>
            <a:lvl6pPr marL="457200" fontAlgn="base">
              <a:spcBef>
                <a:spcPct val="0"/>
              </a:spcBef>
              <a:spcAft>
                <a:spcPct val="0"/>
              </a:spcAft>
              <a:defRPr sz="4400">
                <a:solidFill>
                  <a:srgbClr val="333399"/>
                </a:solidFill>
                <a:latin typeface="Arial" charset="0"/>
                <a:ea typeface="黑体" pitchFamily="2" charset="-122"/>
              </a:defRPr>
            </a:lvl6pPr>
            <a:lvl7pPr marL="914400" fontAlgn="base">
              <a:spcBef>
                <a:spcPct val="0"/>
              </a:spcBef>
              <a:spcAft>
                <a:spcPct val="0"/>
              </a:spcAft>
              <a:defRPr sz="4400">
                <a:solidFill>
                  <a:srgbClr val="333399"/>
                </a:solidFill>
                <a:latin typeface="Arial" charset="0"/>
                <a:ea typeface="黑体" pitchFamily="2" charset="-122"/>
              </a:defRPr>
            </a:lvl7pPr>
            <a:lvl8pPr marL="1371600" fontAlgn="base">
              <a:spcBef>
                <a:spcPct val="0"/>
              </a:spcBef>
              <a:spcAft>
                <a:spcPct val="0"/>
              </a:spcAft>
              <a:defRPr sz="4400">
                <a:solidFill>
                  <a:srgbClr val="333399"/>
                </a:solidFill>
                <a:latin typeface="Arial" charset="0"/>
                <a:ea typeface="黑体" pitchFamily="2" charset="-122"/>
              </a:defRPr>
            </a:lvl8pPr>
            <a:lvl9pPr marL="1828800" fontAlgn="base">
              <a:spcBef>
                <a:spcPct val="0"/>
              </a:spcBef>
              <a:spcAft>
                <a:spcPct val="0"/>
              </a:spcAft>
              <a:defRPr sz="4400">
                <a:solidFill>
                  <a:srgbClr val="333399"/>
                </a:solidFill>
                <a:latin typeface="Arial" charset="0"/>
                <a:ea typeface="黑体" pitchFamily="2" charset="-122"/>
              </a:defRPr>
            </a:lvl9pPr>
          </a:lstStyle>
          <a:p>
            <a:pPr algn="ctr"/>
            <a:r>
              <a:rPr lang="zh-CN" altLang="en-US" sz="1800" dirty="0">
                <a:solidFill>
                  <a:srgbClr val="FF0000"/>
                </a:solidFill>
                <a:latin typeface="+mj-ea"/>
                <a:ea typeface="+mj-ea"/>
              </a:rPr>
              <a:t>电信领域使用的电磁波的频谱</a:t>
            </a:r>
          </a:p>
        </p:txBody>
      </p:sp>
    </p:spTree>
    <p:extLst>
      <p:ext uri="{BB962C8B-B14F-4D97-AF65-F5344CB8AC3E}">
        <p14:creationId xmlns:p14="http://schemas.microsoft.com/office/powerpoint/2010/main" val="216028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smtClean="0"/>
              <a:t>物理</a:t>
            </a:r>
            <a:r>
              <a:rPr lang="zh-CN" altLang="en-US" dirty="0"/>
              <a:t>层位于</a:t>
            </a:r>
            <a:r>
              <a:rPr lang="en-US" altLang="zh-CN" dirty="0"/>
              <a:t>OSI</a:t>
            </a:r>
            <a:r>
              <a:rPr lang="zh-CN" altLang="en-US" dirty="0"/>
              <a:t>参考模型的最底层，它直接面向实际承担数据传输的物理媒体（即通信通道），物理层的传输单位为比特（</a:t>
            </a:r>
            <a:r>
              <a:rPr lang="en-US" altLang="zh-CN" dirty="0"/>
              <a:t>bit</a:t>
            </a:r>
            <a:r>
              <a:rPr lang="zh-CN" altLang="en-US" dirty="0"/>
              <a:t>），即一个二进制位（“</a:t>
            </a:r>
            <a:r>
              <a:rPr lang="en-US" altLang="zh-CN" dirty="0"/>
              <a:t>0”</a:t>
            </a:r>
            <a:r>
              <a:rPr lang="zh-CN" altLang="en-US" dirty="0"/>
              <a:t>或“</a:t>
            </a:r>
            <a:r>
              <a:rPr lang="en-US" altLang="zh-CN" dirty="0"/>
              <a:t>1”</a:t>
            </a:r>
            <a:r>
              <a:rPr lang="zh-CN" altLang="en-US" dirty="0"/>
              <a:t>）</a:t>
            </a:r>
            <a:r>
              <a:rPr lang="zh-CN" altLang="en-US" dirty="0" smtClean="0"/>
              <a:t>。</a:t>
            </a:r>
            <a:endParaRPr lang="en-US" altLang="zh-CN" dirty="0" smtClean="0"/>
          </a:p>
          <a:p>
            <a:pPr>
              <a:lnSpc>
                <a:spcPct val="90000"/>
              </a:lnSpc>
            </a:pPr>
            <a:r>
              <a:rPr lang="zh-CN" altLang="en-US" dirty="0" smtClean="0"/>
              <a:t>实际</a:t>
            </a:r>
            <a:r>
              <a:rPr lang="zh-CN" altLang="en-US" dirty="0"/>
              <a:t>的比特传输必须依赖于传输设备和物理媒体，但是，物理层不是指具体的物理设备，也不是指信号传输的物理媒体，而是指在物理媒体之上为上一层（数据链路层）提供一个传输原始比特流的物理连接</a:t>
            </a:r>
            <a:r>
              <a:rPr lang="zh-CN" altLang="en-US" dirty="0" smtClean="0"/>
              <a:t>。</a:t>
            </a:r>
            <a:endParaRPr lang="en-US" altLang="zh-CN" dirty="0" smtClean="0"/>
          </a:p>
          <a:p>
            <a:pPr>
              <a:lnSpc>
                <a:spcPct val="90000"/>
              </a:lnSpc>
            </a:pPr>
            <a:r>
              <a:rPr lang="zh-CN" altLang="en-US" dirty="0"/>
              <a:t>物理层考虑的是怎样才能在连接各种计算机的传输媒体上传输数据比特流，而不是讨论具体的传输媒体</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2550085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双绞线是最常用的传输媒体。</a:t>
            </a:r>
            <a:endParaRPr lang="en-US" altLang="zh-CN" dirty="0" smtClean="0"/>
          </a:p>
          <a:p>
            <a:r>
              <a:rPr lang="zh-CN" altLang="en-US" dirty="0" smtClean="0"/>
              <a:t>把两根互相绝缘的铜导线并排放在一起，然后用规则的方法绞合（</a:t>
            </a:r>
            <a:r>
              <a:rPr lang="en-US" altLang="zh-CN" dirty="0" smtClean="0"/>
              <a:t>twist</a:t>
            </a:r>
            <a:r>
              <a:rPr lang="zh-CN" altLang="en-US" dirty="0" smtClean="0"/>
              <a:t>）起来，就构成了双绞线。</a:t>
            </a:r>
            <a:endParaRPr lang="en-US" altLang="zh-CN" dirty="0" smtClean="0"/>
          </a:p>
          <a:p>
            <a:r>
              <a:rPr lang="zh-CN" altLang="en-US" dirty="0" smtClean="0"/>
              <a:t>绞合的目的在于减少每根线缆对相邻导线的电磁干扰。</a:t>
            </a:r>
            <a:endParaRPr lang="en-US" altLang="zh-CN" dirty="0" smtClean="0"/>
          </a:p>
          <a:p>
            <a:r>
              <a:rPr lang="zh-CN" altLang="en-US" dirty="0" smtClean="0"/>
              <a:t>双绞线使用最广泛的就是电话系统，几乎所有的电话都用双绞线连接到电话交换机。这段线缆被称为用户线或用户环线（</a:t>
            </a:r>
            <a:r>
              <a:rPr lang="en-US" altLang="zh-CN" dirty="0" smtClean="0"/>
              <a:t>subscriber loop</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spTree>
    <p:extLst>
      <p:ext uri="{BB962C8B-B14F-4D97-AF65-F5344CB8AC3E}">
        <p14:creationId xmlns:p14="http://schemas.microsoft.com/office/powerpoint/2010/main" val="110033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pic>
        <p:nvPicPr>
          <p:cNvPr id="5122" name="Picture 2" descr="http://h.hiphotos.baidu.com/zhidao/pic/item/aa18972bd40735faa169e0389e510fb30e240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09228"/>
            <a:ext cx="6233726" cy="467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65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双绞线分为两种：</a:t>
            </a:r>
            <a:endParaRPr lang="en-US" altLang="zh-CN" dirty="0" smtClean="0"/>
          </a:p>
          <a:p>
            <a:r>
              <a:rPr lang="zh-CN" altLang="en-US" dirty="0">
                <a:solidFill>
                  <a:srgbClr val="FF0000"/>
                </a:solidFill>
              </a:rPr>
              <a:t>无</a:t>
            </a:r>
            <a:r>
              <a:rPr lang="zh-CN" altLang="en-US" dirty="0" smtClean="0">
                <a:solidFill>
                  <a:srgbClr val="FF0000"/>
                </a:solidFill>
              </a:rPr>
              <a:t>屏蔽双绞线（</a:t>
            </a:r>
            <a:r>
              <a:rPr lang="en-US" altLang="zh-CN" dirty="0" smtClean="0">
                <a:solidFill>
                  <a:srgbClr val="FF0000"/>
                </a:solidFill>
              </a:rPr>
              <a:t>UTP</a:t>
            </a:r>
            <a:r>
              <a:rPr lang="zh-CN" altLang="en-US" dirty="0" smtClean="0">
                <a:solidFill>
                  <a:srgbClr val="FF0000"/>
                </a:solidFill>
              </a:rPr>
              <a:t>，</a:t>
            </a:r>
            <a:r>
              <a:rPr lang="en-US" altLang="zh-CN" dirty="0" smtClean="0">
                <a:solidFill>
                  <a:srgbClr val="FF0000"/>
                </a:solidFill>
              </a:rPr>
              <a:t>Unshielded Twisted Pair</a:t>
            </a:r>
            <a:r>
              <a:rPr lang="zh-CN" altLang="en-US" dirty="0" smtClean="0">
                <a:solidFill>
                  <a:srgbClr val="FF0000"/>
                </a:solidFill>
              </a:rPr>
              <a:t>）</a:t>
            </a:r>
            <a:endParaRPr lang="en-US" altLang="zh-CN" dirty="0" smtClean="0">
              <a:solidFill>
                <a:srgbClr val="FF0000"/>
              </a:solidFill>
            </a:endParaRPr>
          </a:p>
          <a:p>
            <a:pPr lvl="1"/>
            <a:r>
              <a:rPr lang="en-US" altLang="zh-CN" dirty="0"/>
              <a:t>UTP</a:t>
            </a:r>
            <a:r>
              <a:rPr lang="zh-CN" altLang="en-US" dirty="0"/>
              <a:t>无金属屏蔽材料，只有一层绝缘胶皮包裹，价格相对便宜，组网灵活。除某些特殊场合</a:t>
            </a:r>
            <a:r>
              <a:rPr lang="en-US" altLang="zh-CN" dirty="0"/>
              <a:t>(</a:t>
            </a:r>
            <a:r>
              <a:rPr lang="zh-CN" altLang="en-US" dirty="0"/>
              <a:t>如受电磁辐射严重、对传输质量要求较高等</a:t>
            </a:r>
            <a:r>
              <a:rPr lang="en-US" altLang="zh-CN" dirty="0"/>
              <a:t>)</a:t>
            </a:r>
            <a:r>
              <a:rPr lang="zh-CN" altLang="en-US" dirty="0"/>
              <a:t>在布线中使用</a:t>
            </a:r>
            <a:r>
              <a:rPr lang="en-US" altLang="zh-CN" dirty="0"/>
              <a:t>STP</a:t>
            </a:r>
            <a:r>
              <a:rPr lang="zh-CN" altLang="en-US" dirty="0"/>
              <a:t>外，一般情况</a:t>
            </a:r>
            <a:r>
              <a:rPr lang="zh-CN" altLang="en-US" dirty="0" smtClean="0"/>
              <a:t>下都</a:t>
            </a:r>
            <a:r>
              <a:rPr lang="zh-CN" altLang="en-US" dirty="0"/>
              <a:t>采用</a:t>
            </a:r>
            <a:r>
              <a:rPr lang="en-US" altLang="zh-CN" dirty="0"/>
              <a:t>UTP</a:t>
            </a:r>
            <a:r>
              <a:rPr lang="zh-CN" altLang="en-US" dirty="0"/>
              <a:t>。</a:t>
            </a:r>
            <a:endParaRPr lang="en-US" altLang="zh-CN" dirty="0"/>
          </a:p>
          <a:p>
            <a:r>
              <a:rPr lang="zh-CN" altLang="en-US" dirty="0" smtClean="0">
                <a:solidFill>
                  <a:srgbClr val="FF0000"/>
                </a:solidFill>
              </a:rPr>
              <a:t>屏蔽双绞线（</a:t>
            </a:r>
            <a:r>
              <a:rPr lang="en-US" altLang="zh-CN" dirty="0" smtClean="0">
                <a:solidFill>
                  <a:srgbClr val="FF0000"/>
                </a:solidFill>
              </a:rPr>
              <a:t>STP</a:t>
            </a:r>
            <a:r>
              <a:rPr lang="zh-CN" altLang="en-US" dirty="0" smtClean="0">
                <a:solidFill>
                  <a:srgbClr val="FF0000"/>
                </a:solidFill>
              </a:rPr>
              <a:t>，</a:t>
            </a:r>
            <a:r>
              <a:rPr lang="en-US" altLang="zh-CN" dirty="0" smtClean="0">
                <a:solidFill>
                  <a:srgbClr val="FF0000"/>
                </a:solidFill>
              </a:rPr>
              <a:t>Shielded Twisted Pair</a:t>
            </a:r>
            <a:r>
              <a:rPr lang="zh-CN" altLang="en-US" dirty="0" smtClean="0">
                <a:solidFill>
                  <a:srgbClr val="FF0000"/>
                </a:solidFill>
              </a:rPr>
              <a:t>）</a:t>
            </a:r>
            <a:endParaRPr lang="en-US" altLang="zh-CN" dirty="0" smtClean="0">
              <a:solidFill>
                <a:srgbClr val="FF0000"/>
              </a:solidFill>
            </a:endParaRPr>
          </a:p>
          <a:p>
            <a:pPr lvl="1"/>
            <a:r>
              <a:rPr lang="en-US" altLang="zh-CN" dirty="0"/>
              <a:t>STP</a:t>
            </a:r>
            <a:r>
              <a:rPr lang="zh-CN" altLang="en-US" dirty="0"/>
              <a:t>外面由一层金属材料包裹，以减小辐射，防止信息被窃听，同时具有较高的数据传输速率，但价格较高，安装也比较</a:t>
            </a:r>
            <a:r>
              <a:rPr lang="zh-CN" altLang="en-US" dirty="0" smtClean="0"/>
              <a:t>复杂。</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spTree>
    <p:extLst>
      <p:ext uri="{BB962C8B-B14F-4D97-AF65-F5344CB8AC3E}">
        <p14:creationId xmlns:p14="http://schemas.microsoft.com/office/powerpoint/2010/main" val="2515441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223b"/>
          <p:cNvPicPr>
            <a:picLocks noChangeAspect="1" noChangeArrowheads="1"/>
          </p:cNvPicPr>
          <p:nvPr/>
        </p:nvPicPr>
        <p:blipFill>
          <a:blip r:embed="rId2">
            <a:extLst>
              <a:ext uri="{28A0092B-C50C-407E-A947-70E740481C1C}">
                <a14:useLocalDpi xmlns:a14="http://schemas.microsoft.com/office/drawing/2010/main" val="0"/>
              </a:ext>
            </a:extLst>
          </a:blip>
          <a:srcRect t="24692" b="39763"/>
          <a:stretch>
            <a:fillRect/>
          </a:stretch>
        </p:blipFill>
        <p:spPr bwMode="auto">
          <a:xfrm>
            <a:off x="765175" y="2420938"/>
            <a:ext cx="3711575" cy="88582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7" name="Picture 21" descr="223"/>
          <p:cNvPicPr>
            <a:picLocks noChangeAspect="1" noChangeArrowheads="1"/>
          </p:cNvPicPr>
          <p:nvPr/>
        </p:nvPicPr>
        <p:blipFill>
          <a:blip r:embed="rId3">
            <a:extLst>
              <a:ext uri="{28A0092B-C50C-407E-A947-70E740481C1C}">
                <a14:useLocalDpi xmlns:a14="http://schemas.microsoft.com/office/drawing/2010/main" val="0"/>
              </a:ext>
            </a:extLst>
          </a:blip>
          <a:srcRect t="17610" b="41142"/>
          <a:stretch>
            <a:fillRect/>
          </a:stretch>
        </p:blipFill>
        <p:spPr bwMode="auto">
          <a:xfrm>
            <a:off x="5138936" y="2444750"/>
            <a:ext cx="3465512" cy="862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2"/>
          <p:cNvSpPr txBox="1">
            <a:spLocks noChangeArrowheads="1"/>
          </p:cNvSpPr>
          <p:nvPr/>
        </p:nvSpPr>
        <p:spPr bwMode="auto">
          <a:xfrm>
            <a:off x="3605897" y="3409941"/>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铜线</a:t>
            </a:r>
          </a:p>
        </p:txBody>
      </p:sp>
      <p:sp>
        <p:nvSpPr>
          <p:cNvPr id="9" name="Text Box 23"/>
          <p:cNvSpPr txBox="1">
            <a:spLocks noChangeArrowheads="1"/>
          </p:cNvSpPr>
          <p:nvPr/>
        </p:nvSpPr>
        <p:spPr bwMode="auto">
          <a:xfrm>
            <a:off x="7873042" y="3409941"/>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铜线</a:t>
            </a:r>
          </a:p>
        </p:txBody>
      </p:sp>
      <p:sp>
        <p:nvSpPr>
          <p:cNvPr id="10" name="Text Box 24"/>
          <p:cNvSpPr txBox="1">
            <a:spLocks noChangeArrowheads="1"/>
          </p:cNvSpPr>
          <p:nvPr/>
        </p:nvSpPr>
        <p:spPr bwMode="auto">
          <a:xfrm>
            <a:off x="485527" y="3438122"/>
            <a:ext cx="178221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kumimoji="1" lang="zh-CN" altLang="en-US" dirty="0" smtClean="0">
                <a:latin typeface="+mj-ea"/>
                <a:ea typeface="+mj-ea"/>
              </a:rPr>
              <a:t>聚氯乙烯套层</a:t>
            </a:r>
            <a:endParaRPr kumimoji="1" lang="zh-CN" altLang="en-US" dirty="0">
              <a:latin typeface="+mj-ea"/>
              <a:ea typeface="+mj-ea"/>
            </a:endParaRPr>
          </a:p>
        </p:txBody>
      </p:sp>
      <p:sp>
        <p:nvSpPr>
          <p:cNvPr id="11" name="Text Box 25"/>
          <p:cNvSpPr txBox="1">
            <a:spLocks noChangeArrowheads="1"/>
          </p:cNvSpPr>
          <p:nvPr/>
        </p:nvSpPr>
        <p:spPr bwMode="auto">
          <a:xfrm>
            <a:off x="4651449" y="3419714"/>
            <a:ext cx="1555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dirty="0" smtClean="0">
                <a:latin typeface="+mj-ea"/>
                <a:ea typeface="+mj-ea"/>
              </a:rPr>
              <a:t>聚氯乙烯套层</a:t>
            </a:r>
            <a:endParaRPr kumimoji="1" lang="zh-CN" altLang="en-US" dirty="0">
              <a:latin typeface="+mj-ea"/>
              <a:ea typeface="+mj-ea"/>
            </a:endParaRPr>
          </a:p>
        </p:txBody>
      </p:sp>
      <p:sp>
        <p:nvSpPr>
          <p:cNvPr id="12" name="Text Box 26"/>
          <p:cNvSpPr txBox="1">
            <a:spLocks noChangeArrowheads="1"/>
          </p:cNvSpPr>
          <p:nvPr/>
        </p:nvSpPr>
        <p:spPr bwMode="auto">
          <a:xfrm>
            <a:off x="6261680" y="3409941"/>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屏蔽层</a:t>
            </a:r>
          </a:p>
        </p:txBody>
      </p:sp>
      <p:sp>
        <p:nvSpPr>
          <p:cNvPr id="13" name="Text Box 27"/>
          <p:cNvSpPr txBox="1">
            <a:spLocks noChangeArrowheads="1"/>
          </p:cNvSpPr>
          <p:nvPr/>
        </p:nvSpPr>
        <p:spPr bwMode="auto">
          <a:xfrm>
            <a:off x="2470701" y="3424272"/>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绝缘层</a:t>
            </a:r>
          </a:p>
        </p:txBody>
      </p:sp>
      <p:sp>
        <p:nvSpPr>
          <p:cNvPr id="14" name="Text Box 28"/>
          <p:cNvSpPr txBox="1">
            <a:spLocks noChangeArrowheads="1"/>
          </p:cNvSpPr>
          <p:nvPr/>
        </p:nvSpPr>
        <p:spPr bwMode="auto">
          <a:xfrm>
            <a:off x="7079213" y="3419159"/>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绝缘层</a:t>
            </a:r>
          </a:p>
        </p:txBody>
      </p:sp>
      <p:sp>
        <p:nvSpPr>
          <p:cNvPr id="15" name="Text Box 37"/>
          <p:cNvSpPr txBox="1">
            <a:spLocks noChangeArrowheads="1"/>
          </p:cNvSpPr>
          <p:nvPr/>
        </p:nvSpPr>
        <p:spPr bwMode="auto">
          <a:xfrm>
            <a:off x="1084263" y="1884363"/>
            <a:ext cx="20954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无屏蔽双绞线 </a:t>
            </a:r>
            <a:r>
              <a:rPr lang="en-US" altLang="zh-CN" dirty="0">
                <a:solidFill>
                  <a:srgbClr val="FF0000"/>
                </a:solidFill>
                <a:latin typeface="+mj-ea"/>
                <a:ea typeface="+mj-ea"/>
              </a:rPr>
              <a:t>UTP</a:t>
            </a:r>
          </a:p>
        </p:txBody>
      </p:sp>
      <p:sp>
        <p:nvSpPr>
          <p:cNvPr id="16" name="Text Box 38"/>
          <p:cNvSpPr txBox="1">
            <a:spLocks noChangeArrowheads="1"/>
          </p:cNvSpPr>
          <p:nvPr/>
        </p:nvSpPr>
        <p:spPr bwMode="auto">
          <a:xfrm>
            <a:off x="5429026" y="1884363"/>
            <a:ext cx="18517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屏蔽双绞线 </a:t>
            </a:r>
            <a:r>
              <a:rPr lang="en-US" altLang="zh-CN" dirty="0">
                <a:solidFill>
                  <a:srgbClr val="FF0000"/>
                </a:solidFill>
                <a:latin typeface="+mj-ea"/>
                <a:ea typeface="+mj-ea"/>
              </a:rPr>
              <a:t>STP</a:t>
            </a:r>
          </a:p>
        </p:txBody>
      </p:sp>
    </p:spTree>
    <p:extLst>
      <p:ext uri="{BB962C8B-B14F-4D97-AF65-F5344CB8AC3E}">
        <p14:creationId xmlns:p14="http://schemas.microsoft.com/office/powerpoint/2010/main" val="2713305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705372"/>
            <a:ext cx="52578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621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590675"/>
            <a:ext cx="41529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33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500063"/>
            <a:ext cx="27241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094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同轴电缆由内导体铜质芯线、绝缘层、网状编织的外导体屏蔽层以及保护塑料外层所组成。</a:t>
            </a:r>
            <a:endParaRPr lang="en-US" altLang="zh-CN" dirty="0" smtClean="0"/>
          </a:p>
          <a:p>
            <a:r>
              <a:rPr lang="zh-CN" altLang="en-US" dirty="0" smtClean="0"/>
              <a:t>由于外导体屏蔽层的作用，同轴电缆具有很好的抗干扰特性，被广泛用于</a:t>
            </a:r>
            <a:r>
              <a:rPr lang="zh-CN" altLang="en-US" u="sng" dirty="0" smtClean="0">
                <a:solidFill>
                  <a:srgbClr val="FF0000"/>
                </a:solidFill>
              </a:rPr>
              <a:t>传输较高速率的数据</a:t>
            </a:r>
            <a:r>
              <a:rPr lang="zh-CN" altLang="en-US" dirty="0" smtClean="0"/>
              <a:t>。</a:t>
            </a:r>
            <a:endParaRPr lang="en-US" altLang="zh-CN" dirty="0" smtClean="0"/>
          </a:p>
          <a:p>
            <a:r>
              <a:rPr lang="zh-CN" altLang="en-US" dirty="0" smtClean="0"/>
              <a:t>同轴电缆</a:t>
            </a:r>
            <a:r>
              <a:rPr lang="zh-CN" altLang="en-US" dirty="0"/>
              <a:t>从用途上分可分为基带同轴电缆和宽带同轴电缆（即网络同轴电缆和视频同轴电缆）</a:t>
            </a:r>
            <a:r>
              <a:rPr lang="zh-CN" altLang="en-US" dirty="0" smtClean="0"/>
              <a:t>。</a:t>
            </a:r>
            <a:endParaRPr lang="en-US" altLang="zh-CN" dirty="0" smtClean="0"/>
          </a:p>
          <a:p>
            <a:r>
              <a:rPr lang="zh-CN" altLang="en-US" dirty="0" smtClean="0"/>
              <a:t>同轴电缆</a:t>
            </a:r>
            <a:r>
              <a:rPr lang="zh-CN" altLang="en-US" dirty="0"/>
              <a:t>分</a:t>
            </a:r>
            <a:r>
              <a:rPr lang="en-US" altLang="zh-CN" dirty="0"/>
              <a:t>50Ω </a:t>
            </a:r>
            <a:r>
              <a:rPr lang="zh-CN" altLang="en-US" dirty="0" smtClean="0"/>
              <a:t>基带同轴电缆</a:t>
            </a:r>
            <a:r>
              <a:rPr lang="zh-CN" altLang="en-US" dirty="0"/>
              <a:t>和</a:t>
            </a:r>
            <a:r>
              <a:rPr lang="en-US" altLang="zh-CN" dirty="0"/>
              <a:t>75Ω</a:t>
            </a:r>
            <a:r>
              <a:rPr lang="zh-CN" altLang="en-US" dirty="0" smtClean="0"/>
              <a:t>宽带同轴电缆</a:t>
            </a:r>
            <a:r>
              <a:rPr lang="zh-CN" altLang="en-US" dirty="0"/>
              <a:t>两类。基带电缆又分细同轴电缆和粗</a:t>
            </a:r>
            <a:r>
              <a:rPr lang="zh-CN" altLang="en-US" dirty="0" smtClean="0"/>
              <a:t>同轴电缆两类。</a:t>
            </a:r>
            <a:endParaRPr lang="en-US" altLang="zh-CN" dirty="0" smtClean="0"/>
          </a:p>
          <a:p>
            <a:r>
              <a:rPr lang="zh-CN" altLang="en-US" dirty="0" smtClean="0"/>
              <a:t>基带</a:t>
            </a:r>
            <a:r>
              <a:rPr lang="zh-CN" altLang="en-US" dirty="0"/>
              <a:t>电缆仅仅用于数字传输，数据率可达</a:t>
            </a:r>
            <a:r>
              <a:rPr lang="en-US" altLang="zh-CN" dirty="0"/>
              <a:t>10Mbps</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同轴电缆</a:t>
            </a:r>
            <a:endParaRPr lang="zh-CN" altLang="en-US" dirty="0"/>
          </a:p>
        </p:txBody>
      </p:sp>
    </p:spTree>
    <p:extLst>
      <p:ext uri="{BB962C8B-B14F-4D97-AF65-F5344CB8AC3E}">
        <p14:creationId xmlns:p14="http://schemas.microsoft.com/office/powerpoint/2010/main" val="1011035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同轴电缆</a:t>
            </a:r>
            <a:endParaRPr lang="zh-CN" altLang="en-US" dirty="0"/>
          </a:p>
        </p:txBody>
      </p:sp>
      <p:pic>
        <p:nvPicPr>
          <p:cNvPr id="7" name="Picture 31" descr="222"/>
          <p:cNvPicPr>
            <a:picLocks noChangeAspect="1" noChangeArrowheads="1"/>
          </p:cNvPicPr>
          <p:nvPr/>
        </p:nvPicPr>
        <p:blipFill>
          <a:blip r:embed="rId2">
            <a:extLst>
              <a:ext uri="{28A0092B-C50C-407E-A947-70E740481C1C}">
                <a14:useLocalDpi xmlns:a14="http://schemas.microsoft.com/office/drawing/2010/main" val="0"/>
              </a:ext>
            </a:extLst>
          </a:blip>
          <a:srcRect t="37741" r="21053" b="25261"/>
          <a:stretch>
            <a:fillRect/>
          </a:stretch>
        </p:blipFill>
        <p:spPr bwMode="auto">
          <a:xfrm>
            <a:off x="2052638" y="2815158"/>
            <a:ext cx="4225925" cy="942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3"/>
          <p:cNvSpPr txBox="1">
            <a:spLocks noChangeArrowheads="1"/>
          </p:cNvSpPr>
          <p:nvPr/>
        </p:nvSpPr>
        <p:spPr bwMode="auto">
          <a:xfrm>
            <a:off x="3884215" y="2439441"/>
            <a:ext cx="1839913"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外导体屏蔽层</a:t>
            </a:r>
          </a:p>
        </p:txBody>
      </p:sp>
      <p:sp>
        <p:nvSpPr>
          <p:cNvPr id="9" name="Text Box 34"/>
          <p:cNvSpPr txBox="1">
            <a:spLocks noChangeArrowheads="1"/>
          </p:cNvSpPr>
          <p:nvPr/>
        </p:nvSpPr>
        <p:spPr bwMode="auto">
          <a:xfrm>
            <a:off x="5685630" y="2439441"/>
            <a:ext cx="963613" cy="36933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绝缘层</a:t>
            </a:r>
          </a:p>
        </p:txBody>
      </p:sp>
      <p:sp>
        <p:nvSpPr>
          <p:cNvPr id="10" name="Text Box 35"/>
          <p:cNvSpPr txBox="1">
            <a:spLocks noChangeArrowheads="1"/>
          </p:cNvSpPr>
          <p:nvPr/>
        </p:nvSpPr>
        <p:spPr bwMode="auto">
          <a:xfrm>
            <a:off x="2123728" y="2439441"/>
            <a:ext cx="172819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kumimoji="1" lang="zh-CN" altLang="en-US">
                <a:latin typeface="+mj-ea"/>
                <a:ea typeface="+mj-ea"/>
              </a:rPr>
              <a:t>绝缘保护套层</a:t>
            </a:r>
          </a:p>
        </p:txBody>
      </p:sp>
      <p:sp>
        <p:nvSpPr>
          <p:cNvPr id="11" name="Rectangle 36"/>
          <p:cNvSpPr>
            <a:spLocks noChangeArrowheads="1"/>
          </p:cNvSpPr>
          <p:nvPr/>
        </p:nvSpPr>
        <p:spPr bwMode="auto">
          <a:xfrm>
            <a:off x="5908675" y="3435871"/>
            <a:ext cx="517525" cy="2762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Text Box 32"/>
          <p:cNvSpPr txBox="1">
            <a:spLocks noChangeArrowheads="1"/>
          </p:cNvSpPr>
          <p:nvPr/>
        </p:nvSpPr>
        <p:spPr bwMode="auto">
          <a:xfrm>
            <a:off x="6278563" y="3136240"/>
            <a:ext cx="11160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内导体</a:t>
            </a:r>
          </a:p>
        </p:txBody>
      </p:sp>
      <p:sp>
        <p:nvSpPr>
          <p:cNvPr id="13" name="Text Box 39"/>
          <p:cNvSpPr txBox="1">
            <a:spLocks noChangeArrowheads="1"/>
          </p:cNvSpPr>
          <p:nvPr/>
        </p:nvSpPr>
        <p:spPr bwMode="auto">
          <a:xfrm>
            <a:off x="4112021" y="1766273"/>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同轴电缆</a:t>
            </a:r>
          </a:p>
        </p:txBody>
      </p:sp>
    </p:spTree>
    <p:extLst>
      <p:ext uri="{BB962C8B-B14F-4D97-AF65-F5344CB8AC3E}">
        <p14:creationId xmlns:p14="http://schemas.microsoft.com/office/powerpoint/2010/main" val="2990673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光缆</a:t>
            </a:r>
            <a:r>
              <a:rPr lang="en-US" altLang="zh-CN" dirty="0"/>
              <a:t>(optical fiber cable)</a:t>
            </a:r>
            <a:r>
              <a:rPr lang="zh-CN" altLang="en-US" dirty="0"/>
              <a:t>是为了满足光学、机械或环境的性能规范而制造的，它是利用置于包覆护套中的一根或多根光纤作为传输媒质并可以单独或成组使用的通信线缆组件</a:t>
            </a:r>
            <a:r>
              <a:rPr lang="zh-CN" altLang="en-US" dirty="0" smtClean="0"/>
              <a:t>。</a:t>
            </a:r>
            <a:endParaRPr lang="en-US" altLang="zh-CN" dirty="0" smtClean="0"/>
          </a:p>
          <a:p>
            <a:r>
              <a:rPr lang="zh-CN" altLang="en-US" dirty="0" smtClean="0"/>
              <a:t>光缆</a:t>
            </a:r>
            <a:r>
              <a:rPr lang="zh-CN" altLang="en-US" dirty="0"/>
              <a:t>主要是由光导纤维（细如头发的玻璃丝）和塑料保护套管及塑料外皮构成，光缆内没有金、银、铜铝等金属，一般无回收价值</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9167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a:t>物理层的主要</a:t>
            </a:r>
            <a:r>
              <a:rPr lang="zh-CN" altLang="en-US" dirty="0" smtClean="0"/>
              <a:t>任务为</a:t>
            </a:r>
            <a:r>
              <a:rPr lang="zh-CN" altLang="en-US" dirty="0"/>
              <a:t>确定与传输媒体的接口的一些</a:t>
            </a:r>
            <a:r>
              <a:rPr lang="zh-CN" altLang="en-US" dirty="0" smtClean="0"/>
              <a:t>特性，主要包括的有： </a:t>
            </a:r>
            <a:endParaRPr lang="zh-CN" altLang="en-US" dirty="0"/>
          </a:p>
          <a:p>
            <a:pPr lvl="1">
              <a:lnSpc>
                <a:spcPct val="90000"/>
              </a:lnSpc>
            </a:pPr>
            <a:r>
              <a:rPr lang="zh-CN" altLang="en-US" dirty="0">
                <a:solidFill>
                  <a:srgbClr val="FF0000"/>
                </a:solidFill>
              </a:rPr>
              <a:t>机械</a:t>
            </a:r>
            <a:r>
              <a:rPr lang="zh-CN" altLang="en-US" dirty="0" smtClean="0">
                <a:solidFill>
                  <a:srgbClr val="FF0000"/>
                </a:solidFill>
              </a:rPr>
              <a:t>特性：</a:t>
            </a:r>
            <a:r>
              <a:rPr lang="zh-CN" altLang="en-US" dirty="0" smtClean="0"/>
              <a:t>指明</a:t>
            </a:r>
            <a:r>
              <a:rPr lang="zh-CN" altLang="en-US" dirty="0"/>
              <a:t>接口所用接线器的形状和尺寸、引线数目和排列、固定和锁定装置等等。</a:t>
            </a:r>
          </a:p>
          <a:p>
            <a:pPr lvl="1">
              <a:lnSpc>
                <a:spcPct val="90000"/>
              </a:lnSpc>
            </a:pPr>
            <a:r>
              <a:rPr lang="zh-CN" altLang="en-US" dirty="0">
                <a:solidFill>
                  <a:srgbClr val="FF0000"/>
                </a:solidFill>
              </a:rPr>
              <a:t>电气</a:t>
            </a:r>
            <a:r>
              <a:rPr lang="zh-CN" altLang="en-US" dirty="0" smtClean="0">
                <a:solidFill>
                  <a:srgbClr val="FF0000"/>
                </a:solidFill>
              </a:rPr>
              <a:t>特性</a:t>
            </a:r>
            <a:r>
              <a:rPr lang="zh-CN" altLang="en-US" dirty="0">
                <a:solidFill>
                  <a:srgbClr val="FF0000"/>
                </a:solidFill>
              </a:rPr>
              <a:t>：</a:t>
            </a:r>
            <a:r>
              <a:rPr lang="zh-CN" altLang="en-US" dirty="0" smtClean="0"/>
              <a:t>指明</a:t>
            </a:r>
            <a:r>
              <a:rPr lang="zh-CN" altLang="en-US" dirty="0"/>
              <a:t>在接口电缆的各条线上出现的电压的范围。</a:t>
            </a:r>
          </a:p>
          <a:p>
            <a:pPr lvl="1">
              <a:lnSpc>
                <a:spcPct val="90000"/>
              </a:lnSpc>
            </a:pPr>
            <a:r>
              <a:rPr lang="zh-CN" altLang="en-US" dirty="0">
                <a:solidFill>
                  <a:srgbClr val="FF0000"/>
                </a:solidFill>
              </a:rPr>
              <a:t>功能</a:t>
            </a:r>
            <a:r>
              <a:rPr lang="zh-CN" altLang="en-US" dirty="0" smtClean="0">
                <a:solidFill>
                  <a:srgbClr val="FF0000"/>
                </a:solidFill>
              </a:rPr>
              <a:t>特性</a:t>
            </a:r>
            <a:r>
              <a:rPr lang="zh-CN" altLang="en-US" dirty="0">
                <a:solidFill>
                  <a:srgbClr val="FF0000"/>
                </a:solidFill>
              </a:rPr>
              <a:t>：</a:t>
            </a:r>
            <a:r>
              <a:rPr lang="zh-CN" altLang="en-US" dirty="0" smtClean="0"/>
              <a:t>指明</a:t>
            </a:r>
            <a:r>
              <a:rPr lang="zh-CN" altLang="en-US" dirty="0"/>
              <a:t>某条线上出现的某一电平的电压表示何种意义。</a:t>
            </a:r>
          </a:p>
          <a:p>
            <a:pPr lvl="1">
              <a:lnSpc>
                <a:spcPct val="90000"/>
              </a:lnSpc>
            </a:pPr>
            <a:r>
              <a:rPr lang="zh-CN" altLang="en-US" dirty="0">
                <a:solidFill>
                  <a:srgbClr val="FF0000"/>
                </a:solidFill>
              </a:rPr>
              <a:t>过程</a:t>
            </a:r>
            <a:r>
              <a:rPr lang="zh-CN" altLang="en-US" dirty="0" smtClean="0">
                <a:solidFill>
                  <a:srgbClr val="FF0000"/>
                </a:solidFill>
              </a:rPr>
              <a:t>特性：</a:t>
            </a:r>
            <a:r>
              <a:rPr lang="zh-CN" altLang="en-US" dirty="0" smtClean="0"/>
              <a:t>指明</a:t>
            </a:r>
            <a:r>
              <a:rPr lang="zh-CN" altLang="en-US" dirty="0"/>
              <a:t>对于不同功能的各种可能事件的出现顺序。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702437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光缆</a:t>
            </a:r>
            <a:r>
              <a:rPr lang="zh-CN" altLang="en-US" dirty="0"/>
              <a:t>是一定数量的光纤按照一定方式组成缆心，外包有护套，有的还包覆外护层，用以实现光信号传输的一种通信线路</a:t>
            </a:r>
            <a:r>
              <a:rPr lang="zh-CN" altLang="en-US" dirty="0" smtClean="0"/>
              <a:t>。</a:t>
            </a:r>
            <a:endParaRPr lang="en-US" altLang="zh-CN" dirty="0"/>
          </a:p>
          <a:p>
            <a:r>
              <a:rPr lang="zh-CN" altLang="en-US" dirty="0" smtClean="0"/>
              <a:t>光缆由</a:t>
            </a:r>
            <a:r>
              <a:rPr lang="zh-CN" altLang="en-US" dirty="0"/>
              <a:t>光纤（光传输载体）经过一定的工艺而形成的线缆</a:t>
            </a:r>
            <a:r>
              <a:rPr lang="zh-CN" altLang="en-US" dirty="0" smtClean="0"/>
              <a:t>。</a:t>
            </a:r>
            <a:endParaRPr lang="en-US" altLang="zh-CN" dirty="0" smtClean="0"/>
          </a:p>
          <a:p>
            <a:r>
              <a:rPr lang="zh-CN" altLang="en-US" dirty="0" smtClean="0"/>
              <a:t>光缆</a:t>
            </a:r>
            <a:r>
              <a:rPr lang="zh-CN" altLang="en-US" dirty="0"/>
              <a:t>的基本结构一般是由缆芯、加强钢丝、填充物和护套等几部分组成，另外根据需要还有防水层、缓冲层、绝缘金属导线等构件。</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107752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grpSp>
        <p:nvGrpSpPr>
          <p:cNvPr id="7" name="Group 3"/>
          <p:cNvGrpSpPr>
            <a:grpSpLocks/>
          </p:cNvGrpSpPr>
          <p:nvPr/>
        </p:nvGrpSpPr>
        <p:grpSpPr bwMode="auto">
          <a:xfrm>
            <a:off x="1190625" y="1229519"/>
            <a:ext cx="7091363" cy="4321175"/>
            <a:chOff x="1044" y="1071"/>
            <a:chExt cx="4467" cy="2722"/>
          </a:xfrm>
        </p:grpSpPr>
        <p:sp>
          <p:nvSpPr>
            <p:cNvPr id="8" name="Text Box 4"/>
            <p:cNvSpPr txBox="1">
              <a:spLocks noChangeArrowheads="1"/>
            </p:cNvSpPr>
            <p:nvPr/>
          </p:nvSpPr>
          <p:spPr bwMode="auto">
            <a:xfrm>
              <a:off x="1044" y="2040"/>
              <a:ext cx="43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dirty="0">
                  <a:latin typeface="+mj-ea"/>
                  <a:ea typeface="+mj-ea"/>
                </a:rPr>
                <a:t>光纤</a:t>
              </a:r>
            </a:p>
          </p:txBody>
        </p:sp>
        <p:sp>
          <p:nvSpPr>
            <p:cNvPr id="9" name="Line 5"/>
            <p:cNvSpPr>
              <a:spLocks noChangeShapeType="1"/>
            </p:cNvSpPr>
            <p:nvPr/>
          </p:nvSpPr>
          <p:spPr bwMode="auto">
            <a:xfrm flipV="1">
              <a:off x="1474" y="1389"/>
              <a:ext cx="635" cy="77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 name="Line 6"/>
            <p:cNvSpPr>
              <a:spLocks noChangeShapeType="1"/>
            </p:cNvSpPr>
            <p:nvPr/>
          </p:nvSpPr>
          <p:spPr bwMode="auto">
            <a:xfrm>
              <a:off x="1474" y="2160"/>
              <a:ext cx="725" cy="9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nvGrpSpPr>
            <p:cNvPr id="11" name="Group 7"/>
            <p:cNvGrpSpPr>
              <a:grpSpLocks/>
            </p:cNvGrpSpPr>
            <p:nvPr/>
          </p:nvGrpSpPr>
          <p:grpSpPr bwMode="auto">
            <a:xfrm>
              <a:off x="2200" y="1615"/>
              <a:ext cx="1769" cy="507"/>
              <a:chOff x="1882" y="931"/>
              <a:chExt cx="1769" cy="507"/>
            </a:xfrm>
          </p:grpSpPr>
          <p:sp>
            <p:nvSpPr>
              <p:cNvPr id="33" name="Text Box 8"/>
              <p:cNvSpPr txBox="1">
                <a:spLocks noChangeArrowheads="1"/>
              </p:cNvSpPr>
              <p:nvPr/>
            </p:nvSpPr>
            <p:spPr bwMode="auto">
              <a:xfrm>
                <a:off x="1882" y="1071"/>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latin typeface="+mj-ea"/>
                    <a:ea typeface="+mj-ea"/>
                  </a:rPr>
                  <a:t>传输模式</a:t>
                </a:r>
              </a:p>
            </p:txBody>
          </p:sp>
          <p:sp>
            <p:nvSpPr>
              <p:cNvPr id="34" name="Text Box 9"/>
              <p:cNvSpPr txBox="1">
                <a:spLocks noChangeArrowheads="1"/>
              </p:cNvSpPr>
              <p:nvPr/>
            </p:nvSpPr>
            <p:spPr bwMode="auto">
              <a:xfrm>
                <a:off x="2744" y="931"/>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多模</a:t>
                </a:r>
              </a:p>
            </p:txBody>
          </p:sp>
          <p:sp>
            <p:nvSpPr>
              <p:cNvPr id="35" name="Text Box 10"/>
              <p:cNvSpPr txBox="1">
                <a:spLocks noChangeArrowheads="1"/>
              </p:cNvSpPr>
              <p:nvPr/>
            </p:nvSpPr>
            <p:spPr bwMode="auto">
              <a:xfrm>
                <a:off x="2744" y="1207"/>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单模</a:t>
                </a:r>
              </a:p>
            </p:txBody>
          </p:sp>
          <p:sp>
            <p:nvSpPr>
              <p:cNvPr id="36" name="Line 11"/>
              <p:cNvSpPr>
                <a:spLocks noChangeShapeType="1"/>
              </p:cNvSpPr>
              <p:nvPr/>
            </p:nvSpPr>
            <p:spPr bwMode="auto">
              <a:xfrm flipV="1">
                <a:off x="2517" y="1071"/>
                <a:ext cx="227" cy="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7" name="Line 12"/>
              <p:cNvSpPr>
                <a:spLocks noChangeShapeType="1"/>
              </p:cNvSpPr>
              <p:nvPr/>
            </p:nvSpPr>
            <p:spPr bwMode="auto">
              <a:xfrm>
                <a:off x="2517" y="1207"/>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12" name="Text Box 13"/>
            <p:cNvSpPr txBox="1">
              <a:spLocks noChangeArrowheads="1"/>
            </p:cNvSpPr>
            <p:nvPr/>
          </p:nvSpPr>
          <p:spPr bwMode="auto">
            <a:xfrm>
              <a:off x="2200" y="2287"/>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纤芯直径</a:t>
              </a:r>
            </a:p>
          </p:txBody>
        </p:sp>
        <p:sp>
          <p:nvSpPr>
            <p:cNvPr id="13" name="Text Box 14"/>
            <p:cNvSpPr txBox="1">
              <a:spLocks noChangeArrowheads="1"/>
            </p:cNvSpPr>
            <p:nvPr/>
          </p:nvSpPr>
          <p:spPr bwMode="auto">
            <a:xfrm>
              <a:off x="3062" y="2160"/>
              <a:ext cx="14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a:latin typeface="+mj-ea"/>
                  <a:ea typeface="+mj-ea"/>
                </a:rPr>
                <a:t>MM 50μm/62.5μm</a:t>
              </a:r>
            </a:p>
          </p:txBody>
        </p:sp>
        <p:sp>
          <p:nvSpPr>
            <p:cNvPr id="14" name="Line 15"/>
            <p:cNvSpPr>
              <a:spLocks noChangeShapeType="1"/>
            </p:cNvSpPr>
            <p:nvPr/>
          </p:nvSpPr>
          <p:spPr bwMode="auto">
            <a:xfrm flipV="1">
              <a:off x="2835" y="2283"/>
              <a:ext cx="227" cy="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5" name="Line 16"/>
            <p:cNvSpPr>
              <a:spLocks noChangeShapeType="1"/>
            </p:cNvSpPr>
            <p:nvPr/>
          </p:nvSpPr>
          <p:spPr bwMode="auto">
            <a:xfrm>
              <a:off x="2835" y="2423"/>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6" name="Text Box 17"/>
            <p:cNvSpPr txBox="1">
              <a:spLocks noChangeArrowheads="1"/>
            </p:cNvSpPr>
            <p:nvPr/>
          </p:nvSpPr>
          <p:spPr bwMode="auto">
            <a:xfrm>
              <a:off x="3062" y="2432"/>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a:latin typeface="+mj-ea"/>
                  <a:ea typeface="+mj-ea"/>
                </a:rPr>
                <a:t>SM &lt;9μm</a:t>
              </a:r>
            </a:p>
          </p:txBody>
        </p:sp>
        <p:sp>
          <p:nvSpPr>
            <p:cNvPr id="17" name="Text Box 18"/>
            <p:cNvSpPr txBox="1">
              <a:spLocks noChangeArrowheads="1"/>
            </p:cNvSpPr>
            <p:nvPr/>
          </p:nvSpPr>
          <p:spPr bwMode="auto">
            <a:xfrm>
              <a:off x="2200" y="1212"/>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纤芯数量</a:t>
              </a:r>
            </a:p>
          </p:txBody>
        </p:sp>
        <p:sp>
          <p:nvSpPr>
            <p:cNvPr id="18" name="Text Box 19"/>
            <p:cNvSpPr txBox="1">
              <a:spLocks noChangeArrowheads="1"/>
            </p:cNvSpPr>
            <p:nvPr/>
          </p:nvSpPr>
          <p:spPr bwMode="auto">
            <a:xfrm>
              <a:off x="3061" y="1071"/>
              <a:ext cx="24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局域网使用</a:t>
              </a:r>
              <a:r>
                <a:rPr lang="en-US" altLang="zh-CN">
                  <a:latin typeface="+mj-ea"/>
                  <a:ea typeface="+mj-ea"/>
                </a:rPr>
                <a:t>2</a:t>
              </a:r>
              <a:r>
                <a:rPr lang="zh-CN" altLang="en-US">
                  <a:latin typeface="+mj-ea"/>
                  <a:ea typeface="+mj-ea"/>
                </a:rPr>
                <a:t>芯</a:t>
              </a:r>
              <a:r>
                <a:rPr lang="en-US" altLang="zh-CN">
                  <a:latin typeface="+mj-ea"/>
                  <a:ea typeface="+mj-ea"/>
                </a:rPr>
                <a:t>/ 4</a:t>
              </a:r>
              <a:r>
                <a:rPr lang="zh-CN" altLang="en-US">
                  <a:latin typeface="+mj-ea"/>
                  <a:ea typeface="+mj-ea"/>
                </a:rPr>
                <a:t>芯</a:t>
              </a:r>
              <a:r>
                <a:rPr lang="en-US" altLang="zh-CN">
                  <a:latin typeface="+mj-ea"/>
                  <a:ea typeface="+mj-ea"/>
                </a:rPr>
                <a:t>/ 8</a:t>
              </a:r>
              <a:r>
                <a:rPr lang="zh-CN" altLang="en-US">
                  <a:latin typeface="+mj-ea"/>
                  <a:ea typeface="+mj-ea"/>
                </a:rPr>
                <a:t>芯</a:t>
              </a:r>
              <a:r>
                <a:rPr lang="en-US" altLang="zh-CN">
                  <a:latin typeface="+mj-ea"/>
                  <a:ea typeface="+mj-ea"/>
                </a:rPr>
                <a:t>12</a:t>
              </a:r>
              <a:r>
                <a:rPr lang="zh-CN" altLang="en-US">
                  <a:latin typeface="+mj-ea"/>
                  <a:ea typeface="+mj-ea"/>
                </a:rPr>
                <a:t>芯</a:t>
              </a:r>
              <a:r>
                <a:rPr lang="en-US" altLang="zh-CN">
                  <a:latin typeface="+mj-ea"/>
                  <a:ea typeface="+mj-ea"/>
                </a:rPr>
                <a:t>/24</a:t>
              </a:r>
              <a:r>
                <a:rPr lang="zh-CN" altLang="en-US">
                  <a:latin typeface="+mj-ea"/>
                  <a:ea typeface="+mj-ea"/>
                </a:rPr>
                <a:t>芯</a:t>
              </a:r>
            </a:p>
          </p:txBody>
        </p:sp>
        <p:sp>
          <p:nvSpPr>
            <p:cNvPr id="19" name="Line 20"/>
            <p:cNvSpPr>
              <a:spLocks noChangeShapeType="1"/>
            </p:cNvSpPr>
            <p:nvPr/>
          </p:nvSpPr>
          <p:spPr bwMode="auto">
            <a:xfrm flipV="1">
              <a:off x="2835" y="1167"/>
              <a:ext cx="227" cy="1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21"/>
            <p:cNvSpPr>
              <a:spLocks noChangeShapeType="1"/>
            </p:cNvSpPr>
            <p:nvPr/>
          </p:nvSpPr>
          <p:spPr bwMode="auto">
            <a:xfrm>
              <a:off x="2835" y="1348"/>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Text Box 22"/>
            <p:cNvSpPr txBox="1">
              <a:spLocks noChangeArrowheads="1"/>
            </p:cNvSpPr>
            <p:nvPr/>
          </p:nvSpPr>
          <p:spPr bwMode="auto">
            <a:xfrm>
              <a:off x="2200" y="3054"/>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使用场合</a:t>
              </a:r>
            </a:p>
          </p:txBody>
        </p:sp>
        <p:sp>
          <p:nvSpPr>
            <p:cNvPr id="22" name="Text Box 23"/>
            <p:cNvSpPr txBox="1">
              <a:spLocks noChangeArrowheads="1"/>
            </p:cNvSpPr>
            <p:nvPr/>
          </p:nvSpPr>
          <p:spPr bwMode="auto">
            <a:xfrm>
              <a:off x="3062" y="2651"/>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室内</a:t>
              </a:r>
            </a:p>
          </p:txBody>
        </p:sp>
        <p:sp>
          <p:nvSpPr>
            <p:cNvPr id="23" name="Line 24"/>
            <p:cNvSpPr>
              <a:spLocks noChangeShapeType="1"/>
            </p:cNvSpPr>
            <p:nvPr/>
          </p:nvSpPr>
          <p:spPr bwMode="auto">
            <a:xfrm flipV="1">
              <a:off x="2835" y="3050"/>
              <a:ext cx="227" cy="1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4" name="Line 25"/>
            <p:cNvSpPr>
              <a:spLocks noChangeShapeType="1"/>
            </p:cNvSpPr>
            <p:nvPr/>
          </p:nvSpPr>
          <p:spPr bwMode="auto">
            <a:xfrm>
              <a:off x="2835" y="3203"/>
              <a:ext cx="227" cy="1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5" name="Text Box 26"/>
            <p:cNvSpPr txBox="1">
              <a:spLocks noChangeArrowheads="1"/>
            </p:cNvSpPr>
            <p:nvPr/>
          </p:nvSpPr>
          <p:spPr bwMode="auto">
            <a:xfrm>
              <a:off x="3061" y="3245"/>
              <a:ext cx="9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室内</a:t>
              </a:r>
              <a:r>
                <a:rPr lang="en-US" altLang="zh-CN">
                  <a:latin typeface="+mj-ea"/>
                  <a:ea typeface="+mj-ea"/>
                </a:rPr>
                <a:t>/</a:t>
              </a:r>
              <a:r>
                <a:rPr lang="zh-CN" altLang="en-US">
                  <a:latin typeface="+mj-ea"/>
                  <a:ea typeface="+mj-ea"/>
                </a:rPr>
                <a:t>外通用</a:t>
              </a:r>
            </a:p>
          </p:txBody>
        </p:sp>
        <p:sp>
          <p:nvSpPr>
            <p:cNvPr id="26" name="Line 27"/>
            <p:cNvSpPr>
              <a:spLocks noChangeShapeType="1"/>
            </p:cNvSpPr>
            <p:nvPr/>
          </p:nvSpPr>
          <p:spPr bwMode="auto">
            <a:xfrm flipV="1">
              <a:off x="1474" y="1888"/>
              <a:ext cx="725" cy="2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7" name="Line 28"/>
            <p:cNvSpPr>
              <a:spLocks noChangeShapeType="1"/>
            </p:cNvSpPr>
            <p:nvPr/>
          </p:nvSpPr>
          <p:spPr bwMode="auto">
            <a:xfrm>
              <a:off x="1474" y="2160"/>
              <a:ext cx="726"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Text Box 29"/>
            <p:cNvSpPr txBox="1">
              <a:spLocks noChangeArrowheads="1"/>
            </p:cNvSpPr>
            <p:nvPr/>
          </p:nvSpPr>
          <p:spPr bwMode="auto">
            <a:xfrm>
              <a:off x="3061" y="1389"/>
              <a:ext cx="19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广域网使用</a:t>
              </a:r>
              <a:r>
                <a:rPr lang="en-US" altLang="zh-CN">
                  <a:latin typeface="+mj-ea"/>
                  <a:ea typeface="+mj-ea"/>
                </a:rPr>
                <a:t>144</a:t>
              </a:r>
              <a:r>
                <a:rPr lang="zh-CN" altLang="en-US">
                  <a:latin typeface="+mj-ea"/>
                  <a:ea typeface="+mj-ea"/>
                </a:rPr>
                <a:t>芯</a:t>
              </a:r>
              <a:r>
                <a:rPr lang="en-US" altLang="zh-CN">
                  <a:latin typeface="+mj-ea"/>
                  <a:ea typeface="+mj-ea"/>
                </a:rPr>
                <a:t>/ 288</a:t>
              </a:r>
              <a:r>
                <a:rPr lang="zh-CN" altLang="en-US">
                  <a:latin typeface="+mj-ea"/>
                  <a:ea typeface="+mj-ea"/>
                </a:rPr>
                <a:t>芯</a:t>
              </a:r>
            </a:p>
          </p:txBody>
        </p:sp>
        <p:sp>
          <p:nvSpPr>
            <p:cNvPr id="29" name="Text Box 30"/>
            <p:cNvSpPr txBox="1">
              <a:spLocks noChangeArrowheads="1"/>
            </p:cNvSpPr>
            <p:nvPr/>
          </p:nvSpPr>
          <p:spPr bwMode="auto">
            <a:xfrm>
              <a:off x="3061" y="2927"/>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室外</a:t>
              </a:r>
            </a:p>
          </p:txBody>
        </p:sp>
        <p:sp>
          <p:nvSpPr>
            <p:cNvPr id="30" name="Text Box 31"/>
            <p:cNvSpPr txBox="1">
              <a:spLocks noChangeArrowheads="1"/>
            </p:cNvSpPr>
            <p:nvPr/>
          </p:nvSpPr>
          <p:spPr bwMode="auto">
            <a:xfrm>
              <a:off x="3061" y="3562"/>
              <a:ext cx="9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室外铠装</a:t>
              </a:r>
            </a:p>
          </p:txBody>
        </p:sp>
        <p:sp>
          <p:nvSpPr>
            <p:cNvPr id="31" name="Line 32"/>
            <p:cNvSpPr>
              <a:spLocks noChangeShapeType="1"/>
            </p:cNvSpPr>
            <p:nvPr/>
          </p:nvSpPr>
          <p:spPr bwMode="auto">
            <a:xfrm flipV="1">
              <a:off x="2835" y="2795"/>
              <a:ext cx="272" cy="4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33"/>
            <p:cNvSpPr>
              <a:spLocks noChangeShapeType="1"/>
            </p:cNvSpPr>
            <p:nvPr/>
          </p:nvSpPr>
          <p:spPr bwMode="auto">
            <a:xfrm>
              <a:off x="2835" y="3203"/>
              <a:ext cx="272" cy="4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Tree>
    <p:extLst>
      <p:ext uri="{BB962C8B-B14F-4D97-AF65-F5344CB8AC3E}">
        <p14:creationId xmlns:p14="http://schemas.microsoft.com/office/powerpoint/2010/main" val="112364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光线在光纤中的折射 </a:t>
            </a:r>
            <a:endParaRPr lang="zh-CN" altLang="en-US" sz="2000" kern="0" dirty="0">
              <a:solidFill>
                <a:srgbClr val="FF0000"/>
              </a:solidFill>
            </a:endParaRPr>
          </a:p>
        </p:txBody>
      </p:sp>
      <p:grpSp>
        <p:nvGrpSpPr>
          <p:cNvPr id="6" name="组合 5"/>
          <p:cNvGrpSpPr/>
          <p:nvPr/>
        </p:nvGrpSpPr>
        <p:grpSpPr>
          <a:xfrm>
            <a:off x="615801" y="2065412"/>
            <a:ext cx="8852743" cy="2768655"/>
            <a:chOff x="304800" y="2316108"/>
            <a:chExt cx="8852743" cy="2768655"/>
          </a:xfrm>
        </p:grpSpPr>
        <p:sp>
          <p:nvSpPr>
            <p:cNvPr id="80" name="Arc 84"/>
            <p:cNvSpPr>
              <a:spLocks/>
            </p:cNvSpPr>
            <p:nvPr/>
          </p:nvSpPr>
          <p:spPr bwMode="auto">
            <a:xfrm rot="9720000">
              <a:off x="2987675" y="4030663"/>
              <a:ext cx="96838" cy="793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nvGrpSpPr>
            <p:cNvPr id="81" name="Group 85"/>
            <p:cNvGrpSpPr>
              <a:grpSpLocks/>
            </p:cNvGrpSpPr>
            <p:nvPr/>
          </p:nvGrpSpPr>
          <p:grpSpPr bwMode="auto">
            <a:xfrm>
              <a:off x="2511425" y="3211513"/>
              <a:ext cx="2944813" cy="488950"/>
              <a:chOff x="292" y="1032"/>
              <a:chExt cx="1732" cy="216"/>
            </a:xfrm>
          </p:grpSpPr>
          <p:grpSp>
            <p:nvGrpSpPr>
              <p:cNvPr id="82" name="Group 86"/>
              <p:cNvGrpSpPr>
                <a:grpSpLocks/>
              </p:cNvGrpSpPr>
              <p:nvPr/>
            </p:nvGrpSpPr>
            <p:grpSpPr bwMode="auto">
              <a:xfrm>
                <a:off x="292" y="1032"/>
                <a:ext cx="1732" cy="216"/>
                <a:chOff x="292" y="1032"/>
                <a:chExt cx="1732" cy="216"/>
              </a:xfrm>
            </p:grpSpPr>
            <p:sp>
              <p:nvSpPr>
                <p:cNvPr id="84" name="Line 87"/>
                <p:cNvSpPr>
                  <a:spLocks noChangeShapeType="1"/>
                </p:cNvSpPr>
                <p:nvPr/>
              </p:nvSpPr>
              <p:spPr bwMode="auto">
                <a:xfrm>
                  <a:off x="292" y="1032"/>
                  <a:ext cx="1732"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85" name="Line 88"/>
                <p:cNvSpPr>
                  <a:spLocks noChangeShapeType="1"/>
                </p:cNvSpPr>
                <p:nvPr/>
              </p:nvSpPr>
              <p:spPr bwMode="auto">
                <a:xfrm>
                  <a:off x="292" y="1248"/>
                  <a:ext cx="1732"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83" name="Rectangle 89"/>
              <p:cNvSpPr>
                <a:spLocks noChangeArrowheads="1"/>
              </p:cNvSpPr>
              <p:nvPr/>
            </p:nvSpPr>
            <p:spPr bwMode="auto">
              <a:xfrm>
                <a:off x="296" y="1041"/>
                <a:ext cx="1716" cy="198"/>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grpSp>
          <p:nvGrpSpPr>
            <p:cNvPr id="86" name="Group 90"/>
            <p:cNvGrpSpPr>
              <a:grpSpLocks/>
            </p:cNvGrpSpPr>
            <p:nvPr/>
          </p:nvGrpSpPr>
          <p:grpSpPr bwMode="auto">
            <a:xfrm>
              <a:off x="2498725" y="4633913"/>
              <a:ext cx="2924175" cy="436562"/>
              <a:chOff x="284" y="1656"/>
              <a:chExt cx="1720" cy="192"/>
            </a:xfrm>
          </p:grpSpPr>
          <p:grpSp>
            <p:nvGrpSpPr>
              <p:cNvPr id="87" name="Group 91"/>
              <p:cNvGrpSpPr>
                <a:grpSpLocks/>
              </p:cNvGrpSpPr>
              <p:nvPr/>
            </p:nvGrpSpPr>
            <p:grpSpPr bwMode="auto">
              <a:xfrm>
                <a:off x="284" y="1656"/>
                <a:ext cx="1720" cy="192"/>
                <a:chOff x="284" y="1656"/>
                <a:chExt cx="1720" cy="192"/>
              </a:xfrm>
            </p:grpSpPr>
            <p:sp>
              <p:nvSpPr>
                <p:cNvPr id="89" name="Line 92"/>
                <p:cNvSpPr>
                  <a:spLocks noChangeShapeType="1"/>
                </p:cNvSpPr>
                <p:nvPr/>
              </p:nvSpPr>
              <p:spPr bwMode="auto">
                <a:xfrm>
                  <a:off x="284" y="1656"/>
                  <a:ext cx="172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0" name="Line 93"/>
                <p:cNvSpPr>
                  <a:spLocks noChangeShapeType="1"/>
                </p:cNvSpPr>
                <p:nvPr/>
              </p:nvSpPr>
              <p:spPr bwMode="auto">
                <a:xfrm>
                  <a:off x="284" y="1848"/>
                  <a:ext cx="172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88" name="Rectangle 94"/>
              <p:cNvSpPr>
                <a:spLocks noChangeArrowheads="1"/>
              </p:cNvSpPr>
              <p:nvPr/>
            </p:nvSpPr>
            <p:spPr bwMode="auto">
              <a:xfrm>
                <a:off x="288" y="1664"/>
                <a:ext cx="1704" cy="176"/>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91" name="Line 95"/>
            <p:cNvSpPr>
              <a:spLocks noChangeShapeType="1"/>
            </p:cNvSpPr>
            <p:nvPr/>
          </p:nvSpPr>
          <p:spPr bwMode="auto">
            <a:xfrm>
              <a:off x="3103563" y="2682875"/>
              <a:ext cx="0" cy="1931988"/>
            </a:xfrm>
            <a:prstGeom prst="line">
              <a:avLst/>
            </a:prstGeom>
            <a:noFill/>
            <a:ln w="12700">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2" name="Line 96"/>
            <p:cNvSpPr>
              <a:spLocks noChangeShapeType="1"/>
            </p:cNvSpPr>
            <p:nvPr/>
          </p:nvSpPr>
          <p:spPr bwMode="auto">
            <a:xfrm flipV="1">
              <a:off x="3109913" y="3348038"/>
              <a:ext cx="395287" cy="365125"/>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3" name="Line 97"/>
            <p:cNvSpPr>
              <a:spLocks noChangeShapeType="1"/>
            </p:cNvSpPr>
            <p:nvPr/>
          </p:nvSpPr>
          <p:spPr bwMode="auto">
            <a:xfrm flipV="1">
              <a:off x="2811463" y="3703638"/>
              <a:ext cx="292100" cy="749300"/>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4" name="Arc 98"/>
            <p:cNvSpPr>
              <a:spLocks/>
            </p:cNvSpPr>
            <p:nvPr/>
          </p:nvSpPr>
          <p:spPr bwMode="auto">
            <a:xfrm>
              <a:off x="3106738" y="3452813"/>
              <a:ext cx="142875" cy="1238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5" name="Line 99"/>
            <p:cNvSpPr>
              <a:spLocks noChangeShapeType="1"/>
            </p:cNvSpPr>
            <p:nvPr/>
          </p:nvSpPr>
          <p:spPr bwMode="auto">
            <a:xfrm>
              <a:off x="4422775" y="2701925"/>
              <a:ext cx="0" cy="1931988"/>
            </a:xfrm>
            <a:prstGeom prst="line">
              <a:avLst/>
            </a:prstGeom>
            <a:noFill/>
            <a:ln w="12700">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6" name="Line 100"/>
            <p:cNvSpPr>
              <a:spLocks noChangeShapeType="1"/>
            </p:cNvSpPr>
            <p:nvPr/>
          </p:nvSpPr>
          <p:spPr bwMode="auto">
            <a:xfrm flipV="1">
              <a:off x="3654425" y="3703638"/>
              <a:ext cx="779463" cy="346075"/>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7" name="Line 101"/>
            <p:cNvSpPr>
              <a:spLocks noChangeShapeType="1"/>
            </p:cNvSpPr>
            <p:nvPr/>
          </p:nvSpPr>
          <p:spPr bwMode="auto">
            <a:xfrm>
              <a:off x="4429125" y="3703638"/>
              <a:ext cx="892175" cy="355600"/>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8" name="Arc 102"/>
            <p:cNvSpPr>
              <a:spLocks/>
            </p:cNvSpPr>
            <p:nvPr/>
          </p:nvSpPr>
          <p:spPr bwMode="auto">
            <a:xfrm rot="9840000">
              <a:off x="4144963" y="3806825"/>
              <a:ext cx="236537" cy="328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9" name="Freeform 103"/>
            <p:cNvSpPr>
              <a:spLocks/>
            </p:cNvSpPr>
            <p:nvPr/>
          </p:nvSpPr>
          <p:spPr bwMode="auto">
            <a:xfrm>
              <a:off x="2382838" y="3252788"/>
              <a:ext cx="153987" cy="1820862"/>
            </a:xfrm>
            <a:custGeom>
              <a:avLst/>
              <a:gdLst>
                <a:gd name="T0" fmla="*/ 78 w 91"/>
                <a:gd name="T1" fmla="*/ 0 h 799"/>
                <a:gd name="T2" fmla="*/ 78 w 91"/>
                <a:gd name="T3" fmla="*/ 18 h 799"/>
                <a:gd name="T4" fmla="*/ 78 w 91"/>
                <a:gd name="T5" fmla="*/ 36 h 799"/>
                <a:gd name="T6" fmla="*/ 60 w 91"/>
                <a:gd name="T7" fmla="*/ 54 h 799"/>
                <a:gd name="T8" fmla="*/ 60 w 91"/>
                <a:gd name="T9" fmla="*/ 72 h 799"/>
                <a:gd name="T10" fmla="*/ 54 w 91"/>
                <a:gd name="T11" fmla="*/ 90 h 799"/>
                <a:gd name="T12" fmla="*/ 54 w 91"/>
                <a:gd name="T13" fmla="*/ 108 h 799"/>
                <a:gd name="T14" fmla="*/ 72 w 91"/>
                <a:gd name="T15" fmla="*/ 126 h 799"/>
                <a:gd name="T16" fmla="*/ 90 w 91"/>
                <a:gd name="T17" fmla="*/ 144 h 799"/>
                <a:gd name="T18" fmla="*/ 90 w 91"/>
                <a:gd name="T19" fmla="*/ 162 h 799"/>
                <a:gd name="T20" fmla="*/ 90 w 91"/>
                <a:gd name="T21" fmla="*/ 180 h 799"/>
                <a:gd name="T22" fmla="*/ 90 w 91"/>
                <a:gd name="T23" fmla="*/ 198 h 799"/>
                <a:gd name="T24" fmla="*/ 84 w 91"/>
                <a:gd name="T25" fmla="*/ 198 h 799"/>
                <a:gd name="T26" fmla="*/ 66 w 91"/>
                <a:gd name="T27" fmla="*/ 210 h 799"/>
                <a:gd name="T28" fmla="*/ 48 w 91"/>
                <a:gd name="T29" fmla="*/ 228 h 799"/>
                <a:gd name="T30" fmla="*/ 36 w 91"/>
                <a:gd name="T31" fmla="*/ 246 h 799"/>
                <a:gd name="T32" fmla="*/ 18 w 91"/>
                <a:gd name="T33" fmla="*/ 258 h 799"/>
                <a:gd name="T34" fmla="*/ 12 w 91"/>
                <a:gd name="T35" fmla="*/ 276 h 799"/>
                <a:gd name="T36" fmla="*/ 12 w 91"/>
                <a:gd name="T37" fmla="*/ 294 h 799"/>
                <a:gd name="T38" fmla="*/ 12 w 91"/>
                <a:gd name="T39" fmla="*/ 312 h 799"/>
                <a:gd name="T40" fmla="*/ 12 w 91"/>
                <a:gd name="T41" fmla="*/ 330 h 799"/>
                <a:gd name="T42" fmla="*/ 0 w 91"/>
                <a:gd name="T43" fmla="*/ 348 h 799"/>
                <a:gd name="T44" fmla="*/ 0 w 91"/>
                <a:gd name="T45" fmla="*/ 366 h 799"/>
                <a:gd name="T46" fmla="*/ 0 w 91"/>
                <a:gd name="T47" fmla="*/ 384 h 799"/>
                <a:gd name="T48" fmla="*/ 0 w 91"/>
                <a:gd name="T49" fmla="*/ 402 h 799"/>
                <a:gd name="T50" fmla="*/ 0 w 91"/>
                <a:gd name="T51" fmla="*/ 420 h 799"/>
                <a:gd name="T52" fmla="*/ 0 w 91"/>
                <a:gd name="T53" fmla="*/ 438 h 799"/>
                <a:gd name="T54" fmla="*/ 18 w 91"/>
                <a:gd name="T55" fmla="*/ 450 h 799"/>
                <a:gd name="T56" fmla="*/ 36 w 91"/>
                <a:gd name="T57" fmla="*/ 462 h 799"/>
                <a:gd name="T58" fmla="*/ 54 w 91"/>
                <a:gd name="T59" fmla="*/ 474 h 799"/>
                <a:gd name="T60" fmla="*/ 60 w 91"/>
                <a:gd name="T61" fmla="*/ 492 h 799"/>
                <a:gd name="T62" fmla="*/ 78 w 91"/>
                <a:gd name="T63" fmla="*/ 510 h 799"/>
                <a:gd name="T64" fmla="*/ 84 w 91"/>
                <a:gd name="T65" fmla="*/ 528 h 799"/>
                <a:gd name="T66" fmla="*/ 90 w 91"/>
                <a:gd name="T67" fmla="*/ 546 h 799"/>
                <a:gd name="T68" fmla="*/ 90 w 91"/>
                <a:gd name="T69" fmla="*/ 564 h 799"/>
                <a:gd name="T70" fmla="*/ 90 w 91"/>
                <a:gd name="T71" fmla="*/ 582 h 799"/>
                <a:gd name="T72" fmla="*/ 90 w 91"/>
                <a:gd name="T73" fmla="*/ 600 h 799"/>
                <a:gd name="T74" fmla="*/ 72 w 91"/>
                <a:gd name="T75" fmla="*/ 600 h 799"/>
                <a:gd name="T76" fmla="*/ 66 w 91"/>
                <a:gd name="T77" fmla="*/ 618 h 799"/>
                <a:gd name="T78" fmla="*/ 60 w 91"/>
                <a:gd name="T79" fmla="*/ 636 h 799"/>
                <a:gd name="T80" fmla="*/ 54 w 91"/>
                <a:gd name="T81" fmla="*/ 654 h 799"/>
                <a:gd name="T82" fmla="*/ 48 w 91"/>
                <a:gd name="T83" fmla="*/ 672 h 799"/>
                <a:gd name="T84" fmla="*/ 48 w 91"/>
                <a:gd name="T85" fmla="*/ 690 h 799"/>
                <a:gd name="T86" fmla="*/ 48 w 91"/>
                <a:gd name="T87" fmla="*/ 708 h 799"/>
                <a:gd name="T88" fmla="*/ 48 w 91"/>
                <a:gd name="T89" fmla="*/ 726 h 799"/>
                <a:gd name="T90" fmla="*/ 48 w 91"/>
                <a:gd name="T91" fmla="*/ 744 h 799"/>
                <a:gd name="T92" fmla="*/ 54 w 91"/>
                <a:gd name="T93" fmla="*/ 762 h 799"/>
                <a:gd name="T94" fmla="*/ 60 w 91"/>
                <a:gd name="T95" fmla="*/ 780 h 799"/>
                <a:gd name="T96" fmla="*/ 72 w 91"/>
                <a:gd name="T97" fmla="*/ 798 h 799"/>
                <a:gd name="T98" fmla="*/ 72 w 91"/>
                <a:gd name="T99" fmla="*/ 792 h 799"/>
                <a:gd name="T100" fmla="*/ 72 w 91"/>
                <a:gd name="T101" fmla="*/ 786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799">
                  <a:moveTo>
                    <a:pt x="78" y="0"/>
                  </a:moveTo>
                  <a:lnTo>
                    <a:pt x="78" y="18"/>
                  </a:lnTo>
                  <a:lnTo>
                    <a:pt x="78" y="36"/>
                  </a:lnTo>
                  <a:lnTo>
                    <a:pt x="60" y="54"/>
                  </a:lnTo>
                  <a:lnTo>
                    <a:pt x="60" y="72"/>
                  </a:lnTo>
                  <a:lnTo>
                    <a:pt x="54" y="90"/>
                  </a:lnTo>
                  <a:lnTo>
                    <a:pt x="54" y="108"/>
                  </a:lnTo>
                  <a:lnTo>
                    <a:pt x="72" y="126"/>
                  </a:lnTo>
                  <a:lnTo>
                    <a:pt x="90" y="144"/>
                  </a:lnTo>
                  <a:lnTo>
                    <a:pt x="90" y="162"/>
                  </a:lnTo>
                  <a:lnTo>
                    <a:pt x="90" y="180"/>
                  </a:lnTo>
                  <a:lnTo>
                    <a:pt x="90" y="198"/>
                  </a:lnTo>
                  <a:lnTo>
                    <a:pt x="84" y="198"/>
                  </a:lnTo>
                  <a:lnTo>
                    <a:pt x="66" y="210"/>
                  </a:lnTo>
                  <a:lnTo>
                    <a:pt x="48" y="228"/>
                  </a:lnTo>
                  <a:lnTo>
                    <a:pt x="36" y="246"/>
                  </a:lnTo>
                  <a:lnTo>
                    <a:pt x="18" y="258"/>
                  </a:lnTo>
                  <a:lnTo>
                    <a:pt x="12" y="276"/>
                  </a:lnTo>
                  <a:lnTo>
                    <a:pt x="12" y="294"/>
                  </a:lnTo>
                  <a:lnTo>
                    <a:pt x="12" y="312"/>
                  </a:lnTo>
                  <a:lnTo>
                    <a:pt x="12" y="330"/>
                  </a:lnTo>
                  <a:lnTo>
                    <a:pt x="0" y="348"/>
                  </a:lnTo>
                  <a:lnTo>
                    <a:pt x="0" y="366"/>
                  </a:lnTo>
                  <a:lnTo>
                    <a:pt x="0" y="384"/>
                  </a:lnTo>
                  <a:lnTo>
                    <a:pt x="0" y="402"/>
                  </a:lnTo>
                  <a:lnTo>
                    <a:pt x="0" y="420"/>
                  </a:lnTo>
                  <a:lnTo>
                    <a:pt x="0" y="438"/>
                  </a:lnTo>
                  <a:lnTo>
                    <a:pt x="18" y="450"/>
                  </a:lnTo>
                  <a:lnTo>
                    <a:pt x="36" y="462"/>
                  </a:lnTo>
                  <a:lnTo>
                    <a:pt x="54" y="474"/>
                  </a:lnTo>
                  <a:lnTo>
                    <a:pt x="60" y="492"/>
                  </a:lnTo>
                  <a:lnTo>
                    <a:pt x="78" y="510"/>
                  </a:lnTo>
                  <a:lnTo>
                    <a:pt x="84" y="528"/>
                  </a:lnTo>
                  <a:lnTo>
                    <a:pt x="90" y="546"/>
                  </a:lnTo>
                  <a:lnTo>
                    <a:pt x="90" y="564"/>
                  </a:lnTo>
                  <a:lnTo>
                    <a:pt x="90" y="582"/>
                  </a:lnTo>
                  <a:lnTo>
                    <a:pt x="90" y="600"/>
                  </a:lnTo>
                  <a:lnTo>
                    <a:pt x="72" y="600"/>
                  </a:lnTo>
                  <a:lnTo>
                    <a:pt x="66" y="618"/>
                  </a:lnTo>
                  <a:lnTo>
                    <a:pt x="60" y="636"/>
                  </a:lnTo>
                  <a:lnTo>
                    <a:pt x="54" y="654"/>
                  </a:lnTo>
                  <a:lnTo>
                    <a:pt x="48" y="672"/>
                  </a:lnTo>
                  <a:lnTo>
                    <a:pt x="48" y="690"/>
                  </a:lnTo>
                  <a:lnTo>
                    <a:pt x="48" y="708"/>
                  </a:lnTo>
                  <a:lnTo>
                    <a:pt x="48" y="726"/>
                  </a:lnTo>
                  <a:lnTo>
                    <a:pt x="48" y="744"/>
                  </a:lnTo>
                  <a:lnTo>
                    <a:pt x="54" y="762"/>
                  </a:lnTo>
                  <a:lnTo>
                    <a:pt x="60" y="780"/>
                  </a:lnTo>
                  <a:lnTo>
                    <a:pt x="72" y="798"/>
                  </a:lnTo>
                  <a:lnTo>
                    <a:pt x="72" y="792"/>
                  </a:lnTo>
                  <a:lnTo>
                    <a:pt x="72" y="78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0" name="Rectangle 104"/>
            <p:cNvSpPr>
              <a:spLocks noChangeArrowheads="1"/>
            </p:cNvSpPr>
            <p:nvPr/>
          </p:nvSpPr>
          <p:spPr bwMode="auto">
            <a:xfrm>
              <a:off x="3984587" y="2316108"/>
              <a:ext cx="87524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dirty="0">
                  <a:latin typeface="+mj-ea"/>
                  <a:ea typeface="+mj-ea"/>
                </a:rPr>
                <a:t>折射角</a:t>
              </a:r>
            </a:p>
          </p:txBody>
        </p:sp>
        <p:sp>
          <p:nvSpPr>
            <p:cNvPr id="101" name="Rectangle 105"/>
            <p:cNvSpPr>
              <a:spLocks noChangeArrowheads="1"/>
            </p:cNvSpPr>
            <p:nvPr/>
          </p:nvSpPr>
          <p:spPr bwMode="auto">
            <a:xfrm>
              <a:off x="3184525" y="4116388"/>
              <a:ext cx="109696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a:latin typeface="+mj-ea"/>
                  <a:ea typeface="+mj-ea"/>
                </a:rPr>
                <a:t>入射角</a:t>
              </a:r>
            </a:p>
          </p:txBody>
        </p:sp>
        <p:sp>
          <p:nvSpPr>
            <p:cNvPr id="102" name="Line 106"/>
            <p:cNvSpPr>
              <a:spLocks noChangeShapeType="1"/>
            </p:cNvSpPr>
            <p:nvPr/>
          </p:nvSpPr>
          <p:spPr bwMode="auto">
            <a:xfrm>
              <a:off x="4511675" y="2755900"/>
              <a:ext cx="119063" cy="7207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3" name="Line 107"/>
            <p:cNvSpPr>
              <a:spLocks noChangeShapeType="1"/>
            </p:cNvSpPr>
            <p:nvPr/>
          </p:nvSpPr>
          <p:spPr bwMode="auto">
            <a:xfrm flipV="1">
              <a:off x="3184525" y="2711450"/>
              <a:ext cx="1047750" cy="768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4" name="Line 108"/>
            <p:cNvSpPr>
              <a:spLocks noChangeShapeType="1"/>
            </p:cNvSpPr>
            <p:nvPr/>
          </p:nvSpPr>
          <p:spPr bwMode="auto">
            <a:xfrm>
              <a:off x="3022600" y="4105275"/>
              <a:ext cx="298450" cy="255588"/>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5" name="Line 109"/>
            <p:cNvSpPr>
              <a:spLocks noChangeShapeType="1"/>
            </p:cNvSpPr>
            <p:nvPr/>
          </p:nvSpPr>
          <p:spPr bwMode="auto">
            <a:xfrm flipV="1">
              <a:off x="3994150" y="4049713"/>
              <a:ext cx="249238" cy="319087"/>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6" name="Line 110"/>
            <p:cNvSpPr>
              <a:spLocks noChangeShapeType="1"/>
            </p:cNvSpPr>
            <p:nvPr/>
          </p:nvSpPr>
          <p:spPr bwMode="auto">
            <a:xfrm flipV="1">
              <a:off x="5365750" y="3813175"/>
              <a:ext cx="608013" cy="3286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7" name="Line 111"/>
            <p:cNvSpPr>
              <a:spLocks noChangeShapeType="1"/>
            </p:cNvSpPr>
            <p:nvPr/>
          </p:nvSpPr>
          <p:spPr bwMode="auto">
            <a:xfrm flipH="1">
              <a:off x="5321299" y="3416141"/>
              <a:ext cx="6524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8" name="Freeform 112"/>
            <p:cNvSpPr>
              <a:spLocks/>
            </p:cNvSpPr>
            <p:nvPr/>
          </p:nvSpPr>
          <p:spPr bwMode="auto">
            <a:xfrm>
              <a:off x="5443538" y="3225800"/>
              <a:ext cx="22225" cy="493713"/>
            </a:xfrm>
            <a:custGeom>
              <a:avLst/>
              <a:gdLst>
                <a:gd name="T0" fmla="*/ 0 w 13"/>
                <a:gd name="T1" fmla="*/ 0 h 217"/>
                <a:gd name="T2" fmla="*/ 6 w 13"/>
                <a:gd name="T3" fmla="*/ 18 h 217"/>
                <a:gd name="T4" fmla="*/ 6 w 13"/>
                <a:gd name="T5" fmla="*/ 36 h 217"/>
                <a:gd name="T6" fmla="*/ 6 w 13"/>
                <a:gd name="T7" fmla="*/ 54 h 217"/>
                <a:gd name="T8" fmla="*/ 6 w 13"/>
                <a:gd name="T9" fmla="*/ 72 h 217"/>
                <a:gd name="T10" fmla="*/ 6 w 13"/>
                <a:gd name="T11" fmla="*/ 90 h 217"/>
                <a:gd name="T12" fmla="*/ 0 w 13"/>
                <a:gd name="T13" fmla="*/ 108 h 217"/>
                <a:gd name="T14" fmla="*/ 0 w 13"/>
                <a:gd name="T15" fmla="*/ 126 h 217"/>
                <a:gd name="T16" fmla="*/ 0 w 13"/>
                <a:gd name="T17" fmla="*/ 144 h 217"/>
                <a:gd name="T18" fmla="*/ 0 w 13"/>
                <a:gd name="T19" fmla="*/ 162 h 217"/>
                <a:gd name="T20" fmla="*/ 0 w 13"/>
                <a:gd name="T21" fmla="*/ 180 h 217"/>
                <a:gd name="T22" fmla="*/ 6 w 13"/>
                <a:gd name="T23" fmla="*/ 198 h 217"/>
                <a:gd name="T24" fmla="*/ 12 w 13"/>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7">
                  <a:moveTo>
                    <a:pt x="0" y="0"/>
                  </a:moveTo>
                  <a:lnTo>
                    <a:pt x="6" y="18"/>
                  </a:lnTo>
                  <a:lnTo>
                    <a:pt x="6" y="36"/>
                  </a:lnTo>
                  <a:lnTo>
                    <a:pt x="6" y="54"/>
                  </a:lnTo>
                  <a:lnTo>
                    <a:pt x="6" y="72"/>
                  </a:lnTo>
                  <a:lnTo>
                    <a:pt x="6" y="90"/>
                  </a:lnTo>
                  <a:lnTo>
                    <a:pt x="0" y="108"/>
                  </a:lnTo>
                  <a:lnTo>
                    <a:pt x="0" y="126"/>
                  </a:lnTo>
                  <a:lnTo>
                    <a:pt x="0" y="144"/>
                  </a:lnTo>
                  <a:lnTo>
                    <a:pt x="0" y="162"/>
                  </a:lnTo>
                  <a:lnTo>
                    <a:pt x="0" y="180"/>
                  </a:lnTo>
                  <a:lnTo>
                    <a:pt x="6" y="198"/>
                  </a:lnTo>
                  <a:lnTo>
                    <a:pt x="12" y="21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9" name="Freeform 113"/>
            <p:cNvSpPr>
              <a:spLocks/>
            </p:cNvSpPr>
            <p:nvPr/>
          </p:nvSpPr>
          <p:spPr bwMode="auto">
            <a:xfrm>
              <a:off x="5413375" y="3703638"/>
              <a:ext cx="82550" cy="919162"/>
            </a:xfrm>
            <a:custGeom>
              <a:avLst/>
              <a:gdLst>
                <a:gd name="T0" fmla="*/ 18 w 49"/>
                <a:gd name="T1" fmla="*/ 0 h 403"/>
                <a:gd name="T2" fmla="*/ 12 w 49"/>
                <a:gd name="T3" fmla="*/ 18 h 403"/>
                <a:gd name="T4" fmla="*/ 12 w 49"/>
                <a:gd name="T5" fmla="*/ 36 h 403"/>
                <a:gd name="T6" fmla="*/ 12 w 49"/>
                <a:gd name="T7" fmla="*/ 54 h 403"/>
                <a:gd name="T8" fmla="*/ 12 w 49"/>
                <a:gd name="T9" fmla="*/ 72 h 403"/>
                <a:gd name="T10" fmla="*/ 24 w 49"/>
                <a:gd name="T11" fmla="*/ 90 h 403"/>
                <a:gd name="T12" fmla="*/ 24 w 49"/>
                <a:gd name="T13" fmla="*/ 108 h 403"/>
                <a:gd name="T14" fmla="*/ 30 w 49"/>
                <a:gd name="T15" fmla="*/ 126 h 403"/>
                <a:gd name="T16" fmla="*/ 36 w 49"/>
                <a:gd name="T17" fmla="*/ 144 h 403"/>
                <a:gd name="T18" fmla="*/ 36 w 49"/>
                <a:gd name="T19" fmla="*/ 162 h 403"/>
                <a:gd name="T20" fmla="*/ 48 w 49"/>
                <a:gd name="T21" fmla="*/ 180 h 403"/>
                <a:gd name="T22" fmla="*/ 48 w 49"/>
                <a:gd name="T23" fmla="*/ 198 h 403"/>
                <a:gd name="T24" fmla="*/ 48 w 49"/>
                <a:gd name="T25" fmla="*/ 216 h 403"/>
                <a:gd name="T26" fmla="*/ 48 w 49"/>
                <a:gd name="T27" fmla="*/ 234 h 403"/>
                <a:gd name="T28" fmla="*/ 48 w 49"/>
                <a:gd name="T29" fmla="*/ 252 h 403"/>
                <a:gd name="T30" fmla="*/ 48 w 49"/>
                <a:gd name="T31" fmla="*/ 270 h 403"/>
                <a:gd name="T32" fmla="*/ 42 w 49"/>
                <a:gd name="T33" fmla="*/ 288 h 403"/>
                <a:gd name="T34" fmla="*/ 36 w 49"/>
                <a:gd name="T35" fmla="*/ 306 h 403"/>
                <a:gd name="T36" fmla="*/ 30 w 49"/>
                <a:gd name="T37" fmla="*/ 324 h 403"/>
                <a:gd name="T38" fmla="*/ 18 w 49"/>
                <a:gd name="T39" fmla="*/ 342 h 403"/>
                <a:gd name="T40" fmla="*/ 12 w 49"/>
                <a:gd name="T41" fmla="*/ 366 h 403"/>
                <a:gd name="T42" fmla="*/ 12 w 49"/>
                <a:gd name="T43" fmla="*/ 384 h 403"/>
                <a:gd name="T44" fmla="*/ 0 w 49"/>
                <a:gd name="T45" fmla="*/ 402 h 403"/>
                <a:gd name="T46" fmla="*/ 0 w 49"/>
                <a:gd name="T47" fmla="*/ 40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403">
                  <a:moveTo>
                    <a:pt x="18" y="0"/>
                  </a:moveTo>
                  <a:lnTo>
                    <a:pt x="12" y="18"/>
                  </a:lnTo>
                  <a:lnTo>
                    <a:pt x="12" y="36"/>
                  </a:lnTo>
                  <a:lnTo>
                    <a:pt x="12" y="54"/>
                  </a:lnTo>
                  <a:lnTo>
                    <a:pt x="12" y="72"/>
                  </a:lnTo>
                  <a:lnTo>
                    <a:pt x="24" y="90"/>
                  </a:lnTo>
                  <a:lnTo>
                    <a:pt x="24" y="108"/>
                  </a:lnTo>
                  <a:lnTo>
                    <a:pt x="30" y="126"/>
                  </a:lnTo>
                  <a:lnTo>
                    <a:pt x="36" y="144"/>
                  </a:lnTo>
                  <a:lnTo>
                    <a:pt x="36" y="162"/>
                  </a:lnTo>
                  <a:lnTo>
                    <a:pt x="48" y="180"/>
                  </a:lnTo>
                  <a:lnTo>
                    <a:pt x="48" y="198"/>
                  </a:lnTo>
                  <a:lnTo>
                    <a:pt x="48" y="216"/>
                  </a:lnTo>
                  <a:lnTo>
                    <a:pt x="48" y="234"/>
                  </a:lnTo>
                  <a:lnTo>
                    <a:pt x="48" y="252"/>
                  </a:lnTo>
                  <a:lnTo>
                    <a:pt x="48" y="270"/>
                  </a:lnTo>
                  <a:lnTo>
                    <a:pt x="42" y="288"/>
                  </a:lnTo>
                  <a:lnTo>
                    <a:pt x="36" y="306"/>
                  </a:lnTo>
                  <a:lnTo>
                    <a:pt x="30" y="324"/>
                  </a:lnTo>
                  <a:lnTo>
                    <a:pt x="18" y="342"/>
                  </a:lnTo>
                  <a:lnTo>
                    <a:pt x="12" y="366"/>
                  </a:lnTo>
                  <a:lnTo>
                    <a:pt x="12" y="384"/>
                  </a:lnTo>
                  <a:lnTo>
                    <a:pt x="0" y="402"/>
                  </a:lnTo>
                  <a:lnTo>
                    <a:pt x="0" y="40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0" name="Freeform 114"/>
            <p:cNvSpPr>
              <a:spLocks/>
            </p:cNvSpPr>
            <p:nvPr/>
          </p:nvSpPr>
          <p:spPr bwMode="auto">
            <a:xfrm>
              <a:off x="5392738" y="4619625"/>
              <a:ext cx="22225" cy="454025"/>
            </a:xfrm>
            <a:custGeom>
              <a:avLst/>
              <a:gdLst>
                <a:gd name="T0" fmla="*/ 12 w 13"/>
                <a:gd name="T1" fmla="*/ 0 h 199"/>
                <a:gd name="T2" fmla="*/ 12 w 13"/>
                <a:gd name="T3" fmla="*/ 18 h 199"/>
                <a:gd name="T4" fmla="*/ 12 w 13"/>
                <a:gd name="T5" fmla="*/ 36 h 199"/>
                <a:gd name="T6" fmla="*/ 12 w 13"/>
                <a:gd name="T7" fmla="*/ 54 h 199"/>
                <a:gd name="T8" fmla="*/ 12 w 13"/>
                <a:gd name="T9" fmla="*/ 72 h 199"/>
                <a:gd name="T10" fmla="*/ 12 w 13"/>
                <a:gd name="T11" fmla="*/ 90 h 199"/>
                <a:gd name="T12" fmla="*/ 12 w 13"/>
                <a:gd name="T13" fmla="*/ 108 h 199"/>
                <a:gd name="T14" fmla="*/ 12 w 13"/>
                <a:gd name="T15" fmla="*/ 126 h 199"/>
                <a:gd name="T16" fmla="*/ 12 w 13"/>
                <a:gd name="T17" fmla="*/ 144 h 199"/>
                <a:gd name="T18" fmla="*/ 12 w 13"/>
                <a:gd name="T19" fmla="*/ 162 h 199"/>
                <a:gd name="T20" fmla="*/ 6 w 13"/>
                <a:gd name="T21" fmla="*/ 180 h 199"/>
                <a:gd name="T22" fmla="*/ 0 w 13"/>
                <a:gd name="T23"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99">
                  <a:moveTo>
                    <a:pt x="12" y="0"/>
                  </a:moveTo>
                  <a:lnTo>
                    <a:pt x="12" y="18"/>
                  </a:lnTo>
                  <a:lnTo>
                    <a:pt x="12" y="36"/>
                  </a:lnTo>
                  <a:lnTo>
                    <a:pt x="12" y="54"/>
                  </a:lnTo>
                  <a:lnTo>
                    <a:pt x="12" y="72"/>
                  </a:lnTo>
                  <a:lnTo>
                    <a:pt x="12" y="90"/>
                  </a:lnTo>
                  <a:lnTo>
                    <a:pt x="12" y="108"/>
                  </a:lnTo>
                  <a:lnTo>
                    <a:pt x="12" y="126"/>
                  </a:lnTo>
                  <a:lnTo>
                    <a:pt x="12" y="144"/>
                  </a:lnTo>
                  <a:lnTo>
                    <a:pt x="12" y="162"/>
                  </a:lnTo>
                  <a:lnTo>
                    <a:pt x="6" y="180"/>
                  </a:lnTo>
                  <a:lnTo>
                    <a:pt x="0" y="19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1" name="Arc 115"/>
            <p:cNvSpPr>
              <a:spLocks/>
            </p:cNvSpPr>
            <p:nvPr/>
          </p:nvSpPr>
          <p:spPr bwMode="auto">
            <a:xfrm rot="540000">
              <a:off x="4416425" y="3441700"/>
              <a:ext cx="354013" cy="3460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2" name="Text Box 116"/>
            <p:cNvSpPr txBox="1">
              <a:spLocks noChangeArrowheads="1"/>
            </p:cNvSpPr>
            <p:nvPr/>
          </p:nvSpPr>
          <p:spPr bwMode="auto">
            <a:xfrm>
              <a:off x="5973760" y="3198812"/>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smtClean="0">
                  <a:latin typeface="+mj-ea"/>
                  <a:ea typeface="+mj-ea"/>
                </a:rPr>
                <a:t>包层（</a:t>
              </a:r>
              <a:r>
                <a:rPr kumimoji="1" lang="zh-CN" altLang="en-US" dirty="0">
                  <a:latin typeface="+mj-ea"/>
                  <a:ea typeface="+mj-ea"/>
                </a:rPr>
                <a:t>低折射率的媒体）</a:t>
              </a:r>
            </a:p>
          </p:txBody>
        </p:sp>
        <p:sp>
          <p:nvSpPr>
            <p:cNvPr id="113" name="Line 117"/>
            <p:cNvSpPr>
              <a:spLocks noChangeShapeType="1"/>
            </p:cNvSpPr>
            <p:nvPr/>
          </p:nvSpPr>
          <p:spPr bwMode="auto">
            <a:xfrm flipH="1">
              <a:off x="5202235" y="4233069"/>
              <a:ext cx="771525" cy="6738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4" name="Text Box 118"/>
            <p:cNvSpPr txBox="1">
              <a:spLocks noChangeArrowheads="1"/>
            </p:cNvSpPr>
            <p:nvPr/>
          </p:nvSpPr>
          <p:spPr bwMode="auto">
            <a:xfrm>
              <a:off x="5977781" y="4045908"/>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smtClean="0">
                  <a:latin typeface="+mj-ea"/>
                  <a:ea typeface="+mj-ea"/>
                </a:rPr>
                <a:t>包层（</a:t>
              </a:r>
              <a:r>
                <a:rPr kumimoji="1" lang="zh-CN" altLang="en-US" dirty="0">
                  <a:latin typeface="+mj-ea"/>
                  <a:ea typeface="+mj-ea"/>
                </a:rPr>
                <a:t>低折射率的媒体）</a:t>
              </a:r>
            </a:p>
          </p:txBody>
        </p:sp>
        <p:sp>
          <p:nvSpPr>
            <p:cNvPr id="115" name="Text Box 119"/>
            <p:cNvSpPr txBox="1">
              <a:spLocks noChangeArrowheads="1"/>
            </p:cNvSpPr>
            <p:nvPr/>
          </p:nvSpPr>
          <p:spPr bwMode="auto">
            <a:xfrm>
              <a:off x="5977781" y="3624644"/>
              <a:ext cx="3179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smtClean="0">
                  <a:latin typeface="+mj-ea"/>
                  <a:ea typeface="+mj-ea"/>
                </a:rPr>
                <a:t>纤芯（</a:t>
              </a:r>
              <a:r>
                <a:rPr kumimoji="1" lang="zh-CN" altLang="en-US" dirty="0">
                  <a:latin typeface="+mj-ea"/>
                  <a:ea typeface="+mj-ea"/>
                </a:rPr>
                <a:t>高折射率的媒体）            </a:t>
              </a:r>
            </a:p>
          </p:txBody>
        </p:sp>
        <p:sp>
          <p:nvSpPr>
            <p:cNvPr id="116" name="AutoShape 120"/>
            <p:cNvSpPr>
              <a:spLocks noChangeArrowheads="1"/>
            </p:cNvSpPr>
            <p:nvPr/>
          </p:nvSpPr>
          <p:spPr bwMode="auto">
            <a:xfrm rot="5400000">
              <a:off x="15082" y="3488531"/>
              <a:ext cx="1885950" cy="1306513"/>
            </a:xfrm>
            <a:prstGeom prst="can">
              <a:avLst>
                <a:gd name="adj" fmla="val 29815"/>
              </a:avLst>
            </a:prstGeom>
            <a:gradFill rotWithShape="1">
              <a:gsLst>
                <a:gs pos="0">
                  <a:srgbClr val="66FFFF">
                    <a:gamma/>
                    <a:shade val="46275"/>
                    <a:invGamma/>
                  </a:srgbClr>
                </a:gs>
                <a:gs pos="50000">
                  <a:srgbClr val="66FFFF"/>
                </a:gs>
                <a:gs pos="100000">
                  <a:srgbClr val="66FFFF">
                    <a:gamma/>
                    <a:shade val="46275"/>
                    <a:invGamma/>
                  </a:srgbClr>
                </a:gs>
              </a:gsLst>
              <a:lin ang="0" scaled="1"/>
            </a:gra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7" name="AutoShape 121"/>
            <p:cNvSpPr>
              <a:spLocks noChangeArrowheads="1"/>
            </p:cNvSpPr>
            <p:nvPr/>
          </p:nvSpPr>
          <p:spPr bwMode="auto">
            <a:xfrm rot="5400000">
              <a:off x="1241425" y="3841750"/>
              <a:ext cx="901700" cy="654050"/>
            </a:xfrm>
            <a:prstGeom prst="can">
              <a:avLst>
                <a:gd name="adj" fmla="val 27343"/>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8" name="Text Box 122"/>
            <p:cNvSpPr txBox="1">
              <a:spLocks noChangeArrowheads="1"/>
            </p:cNvSpPr>
            <p:nvPr/>
          </p:nvSpPr>
          <p:spPr bwMode="auto">
            <a:xfrm>
              <a:off x="712069" y="2459593"/>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包层</a:t>
              </a:r>
            </a:p>
          </p:txBody>
        </p:sp>
        <p:sp>
          <p:nvSpPr>
            <p:cNvPr id="119" name="Line 123"/>
            <p:cNvSpPr>
              <a:spLocks noChangeShapeType="1"/>
            </p:cNvSpPr>
            <p:nvPr/>
          </p:nvSpPr>
          <p:spPr bwMode="auto">
            <a:xfrm flipH="1">
              <a:off x="1039813" y="2828925"/>
              <a:ext cx="3175" cy="655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0" name="Text Box 124"/>
            <p:cNvSpPr txBox="1">
              <a:spLocks noChangeArrowheads="1"/>
            </p:cNvSpPr>
            <p:nvPr/>
          </p:nvSpPr>
          <p:spPr bwMode="auto">
            <a:xfrm>
              <a:off x="1547863" y="2749764"/>
              <a:ext cx="6969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纤芯</a:t>
              </a:r>
            </a:p>
          </p:txBody>
        </p:sp>
        <p:sp>
          <p:nvSpPr>
            <p:cNvPr id="121" name="Line 125"/>
            <p:cNvSpPr>
              <a:spLocks noChangeShapeType="1"/>
            </p:cNvSpPr>
            <p:nvPr/>
          </p:nvSpPr>
          <p:spPr bwMode="auto">
            <a:xfrm flipH="1">
              <a:off x="1606550" y="3048000"/>
              <a:ext cx="249238" cy="8747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Tree>
    <p:extLst>
      <p:ext uri="{BB962C8B-B14F-4D97-AF65-F5344CB8AC3E}">
        <p14:creationId xmlns:p14="http://schemas.microsoft.com/office/powerpoint/2010/main" val="4192735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光纤的工作原理</a:t>
            </a:r>
            <a:endParaRPr lang="zh-CN" altLang="en-US" sz="2000" kern="0" dirty="0">
              <a:solidFill>
                <a:srgbClr val="FF0000"/>
              </a:solidFill>
            </a:endParaRPr>
          </a:p>
        </p:txBody>
      </p:sp>
      <p:grpSp>
        <p:nvGrpSpPr>
          <p:cNvPr id="3" name="组合 2"/>
          <p:cNvGrpSpPr/>
          <p:nvPr/>
        </p:nvGrpSpPr>
        <p:grpSpPr>
          <a:xfrm>
            <a:off x="400179" y="2189124"/>
            <a:ext cx="7592834" cy="1816139"/>
            <a:chOff x="400179" y="2189124"/>
            <a:chExt cx="7592834" cy="1816139"/>
          </a:xfrm>
        </p:grpSpPr>
        <p:sp>
          <p:nvSpPr>
            <p:cNvPr id="49" name="Rectangle 3"/>
            <p:cNvSpPr>
              <a:spLocks noChangeArrowheads="1"/>
            </p:cNvSpPr>
            <p:nvPr/>
          </p:nvSpPr>
          <p:spPr bwMode="auto">
            <a:xfrm>
              <a:off x="2914601" y="3170238"/>
              <a:ext cx="4891087" cy="244475"/>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0" name="Rectangle 4"/>
            <p:cNvSpPr>
              <a:spLocks noChangeArrowheads="1"/>
            </p:cNvSpPr>
            <p:nvPr/>
          </p:nvSpPr>
          <p:spPr bwMode="auto">
            <a:xfrm>
              <a:off x="2914601" y="3414713"/>
              <a:ext cx="4891087" cy="34448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1" name="Rectangle 5"/>
            <p:cNvSpPr>
              <a:spLocks noChangeArrowheads="1"/>
            </p:cNvSpPr>
            <p:nvPr/>
          </p:nvSpPr>
          <p:spPr bwMode="auto">
            <a:xfrm>
              <a:off x="2914601" y="3759200"/>
              <a:ext cx="4891087" cy="246063"/>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2" name="AutoShape 6"/>
            <p:cNvSpPr>
              <a:spLocks noChangeArrowheads="1"/>
            </p:cNvSpPr>
            <p:nvPr/>
          </p:nvSpPr>
          <p:spPr bwMode="auto">
            <a:xfrm rot="5400000">
              <a:off x="1627138" y="3152776"/>
              <a:ext cx="835025" cy="869950"/>
            </a:xfrm>
            <a:prstGeom prst="can">
              <a:avLst>
                <a:gd name="adj" fmla="val 26046"/>
              </a:avLst>
            </a:prstGeom>
            <a:gradFill rotWithShape="1">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3" name="AutoShape 7"/>
            <p:cNvSpPr>
              <a:spLocks noChangeArrowheads="1"/>
            </p:cNvSpPr>
            <p:nvPr/>
          </p:nvSpPr>
          <p:spPr bwMode="auto">
            <a:xfrm rot="5400000">
              <a:off x="2361357" y="3369469"/>
              <a:ext cx="344487" cy="434975"/>
            </a:xfrm>
            <a:prstGeom prst="can">
              <a:avLst>
                <a:gd name="adj" fmla="val 2071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nvGrpSpPr>
            <p:cNvPr id="54" name="Group 8"/>
            <p:cNvGrpSpPr>
              <a:grpSpLocks/>
            </p:cNvGrpSpPr>
            <p:nvPr/>
          </p:nvGrpSpPr>
          <p:grpSpPr bwMode="auto">
            <a:xfrm>
              <a:off x="2914601" y="3170238"/>
              <a:ext cx="4891087" cy="835025"/>
              <a:chOff x="912" y="912"/>
              <a:chExt cx="4608" cy="816"/>
            </a:xfrm>
          </p:grpSpPr>
          <p:sp>
            <p:nvSpPr>
              <p:cNvPr id="55" name="Line 9"/>
              <p:cNvSpPr>
                <a:spLocks noChangeShapeType="1"/>
              </p:cNvSpPr>
              <p:nvPr/>
            </p:nvSpPr>
            <p:spPr bwMode="auto">
              <a:xfrm>
                <a:off x="912" y="91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6" name="Line 10"/>
              <p:cNvSpPr>
                <a:spLocks noChangeShapeType="1"/>
              </p:cNvSpPr>
              <p:nvPr/>
            </p:nvSpPr>
            <p:spPr bwMode="auto">
              <a:xfrm>
                <a:off x="912" y="115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7" name="Line 11"/>
              <p:cNvSpPr>
                <a:spLocks noChangeShapeType="1"/>
              </p:cNvSpPr>
              <p:nvPr/>
            </p:nvSpPr>
            <p:spPr bwMode="auto">
              <a:xfrm>
                <a:off x="912" y="148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8" name="Line 12"/>
              <p:cNvSpPr>
                <a:spLocks noChangeShapeType="1"/>
              </p:cNvSpPr>
              <p:nvPr/>
            </p:nvSpPr>
            <p:spPr bwMode="auto">
              <a:xfrm>
                <a:off x="912" y="172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grpSp>
        <p:sp>
          <p:nvSpPr>
            <p:cNvPr id="59" name="Line 13"/>
            <p:cNvSpPr>
              <a:spLocks noChangeShapeType="1"/>
            </p:cNvSpPr>
            <p:nvPr/>
          </p:nvSpPr>
          <p:spPr bwMode="auto">
            <a:xfrm>
              <a:off x="2816176" y="3584575"/>
              <a:ext cx="5176837" cy="3175"/>
            </a:xfrm>
            <a:prstGeom prst="line">
              <a:avLst/>
            </a:prstGeom>
            <a:noFill/>
            <a:ln w="19050">
              <a:solidFill>
                <a:srgbClr val="333399"/>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0" name="Text Box 14"/>
            <p:cNvSpPr txBox="1">
              <a:spLocks noChangeArrowheads="1"/>
            </p:cNvSpPr>
            <p:nvPr/>
          </p:nvSpPr>
          <p:spPr bwMode="auto">
            <a:xfrm>
              <a:off x="2162363" y="2189124"/>
              <a:ext cx="1723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高</a:t>
              </a:r>
              <a:r>
                <a:rPr kumimoji="1" lang="zh-CN" altLang="en-US" dirty="0" smtClean="0">
                  <a:latin typeface="+mj-ea"/>
                  <a:ea typeface="+mj-ea"/>
                </a:rPr>
                <a:t>折射率</a:t>
              </a:r>
              <a:r>
                <a:rPr kumimoji="1" lang="en-US" altLang="zh-CN" dirty="0" smtClean="0">
                  <a:latin typeface="+mj-ea"/>
                  <a:ea typeface="+mj-ea"/>
                </a:rPr>
                <a:t>(</a:t>
              </a:r>
              <a:r>
                <a:rPr kumimoji="1" lang="zh-CN" altLang="en-US" dirty="0">
                  <a:latin typeface="+mj-ea"/>
                  <a:ea typeface="+mj-ea"/>
                </a:rPr>
                <a:t>纤芯</a:t>
              </a:r>
              <a:r>
                <a:rPr kumimoji="1" lang="en-US" altLang="zh-CN" dirty="0">
                  <a:latin typeface="+mj-ea"/>
                  <a:ea typeface="+mj-ea"/>
                </a:rPr>
                <a:t>)</a:t>
              </a:r>
            </a:p>
          </p:txBody>
        </p:sp>
        <p:sp>
          <p:nvSpPr>
            <p:cNvPr id="61" name="Text Box 15"/>
            <p:cNvSpPr txBox="1">
              <a:spLocks noChangeArrowheads="1"/>
            </p:cNvSpPr>
            <p:nvPr/>
          </p:nvSpPr>
          <p:spPr bwMode="auto">
            <a:xfrm>
              <a:off x="400179" y="2189124"/>
              <a:ext cx="1723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低</a:t>
              </a:r>
              <a:r>
                <a:rPr kumimoji="1" lang="zh-CN" altLang="en-US" dirty="0" smtClean="0">
                  <a:latin typeface="+mj-ea"/>
                  <a:ea typeface="+mj-ea"/>
                </a:rPr>
                <a:t>折射率</a:t>
              </a:r>
              <a:r>
                <a:rPr kumimoji="1" lang="en-US" altLang="zh-CN" dirty="0" smtClean="0">
                  <a:latin typeface="+mj-ea"/>
                  <a:ea typeface="+mj-ea"/>
                </a:rPr>
                <a:t>(</a:t>
              </a:r>
              <a:r>
                <a:rPr kumimoji="1" lang="zh-CN" altLang="en-US" dirty="0">
                  <a:latin typeface="+mj-ea"/>
                  <a:ea typeface="+mj-ea"/>
                </a:rPr>
                <a:t>包层</a:t>
              </a:r>
              <a:r>
                <a:rPr kumimoji="1" lang="en-US" altLang="zh-CN" dirty="0">
                  <a:latin typeface="+mj-ea"/>
                  <a:ea typeface="+mj-ea"/>
                </a:rPr>
                <a:t>)</a:t>
              </a:r>
            </a:p>
          </p:txBody>
        </p:sp>
        <p:sp>
          <p:nvSpPr>
            <p:cNvPr id="62" name="Line 16"/>
            <p:cNvSpPr>
              <a:spLocks noChangeShapeType="1"/>
            </p:cNvSpPr>
            <p:nvPr/>
          </p:nvSpPr>
          <p:spPr bwMode="auto">
            <a:xfrm flipH="1">
              <a:off x="2587576" y="2636838"/>
              <a:ext cx="163512" cy="777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3" name="Line 17"/>
            <p:cNvSpPr>
              <a:spLocks noChangeShapeType="1"/>
            </p:cNvSpPr>
            <p:nvPr/>
          </p:nvSpPr>
          <p:spPr bwMode="auto">
            <a:xfrm>
              <a:off x="1655713" y="2636838"/>
              <a:ext cx="388938"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4" name="Text Box 18"/>
            <p:cNvSpPr txBox="1">
              <a:spLocks noChangeArrowheads="1"/>
            </p:cNvSpPr>
            <p:nvPr/>
          </p:nvSpPr>
          <p:spPr bwMode="auto">
            <a:xfrm>
              <a:off x="3452321" y="277620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光线在纤芯中传输的方式是不断地全反射</a:t>
              </a:r>
            </a:p>
          </p:txBody>
        </p:sp>
        <p:sp>
          <p:nvSpPr>
            <p:cNvPr id="65" name="Freeform 19"/>
            <p:cNvSpPr>
              <a:spLocks/>
            </p:cNvSpPr>
            <p:nvPr/>
          </p:nvSpPr>
          <p:spPr bwMode="auto">
            <a:xfrm>
              <a:off x="2941588" y="3414713"/>
              <a:ext cx="4870450" cy="344487"/>
            </a:xfrm>
            <a:custGeom>
              <a:avLst/>
              <a:gdLst>
                <a:gd name="T0" fmla="*/ 0 w 4302"/>
                <a:gd name="T1" fmla="*/ 108 h 336"/>
                <a:gd name="T2" fmla="*/ 384 w 4302"/>
                <a:gd name="T3" fmla="*/ 0 h 336"/>
                <a:gd name="T4" fmla="*/ 1560 w 4302"/>
                <a:gd name="T5" fmla="*/ 336 h 336"/>
                <a:gd name="T6" fmla="*/ 2742 w 4302"/>
                <a:gd name="T7" fmla="*/ 0 h 336"/>
                <a:gd name="T8" fmla="*/ 3918 w 4302"/>
                <a:gd name="T9" fmla="*/ 330 h 336"/>
                <a:gd name="T10" fmla="*/ 4302 w 4302"/>
                <a:gd name="T11" fmla="*/ 204 h 336"/>
              </a:gdLst>
              <a:ahLst/>
              <a:cxnLst>
                <a:cxn ang="0">
                  <a:pos x="T0" y="T1"/>
                </a:cxn>
                <a:cxn ang="0">
                  <a:pos x="T2" y="T3"/>
                </a:cxn>
                <a:cxn ang="0">
                  <a:pos x="T4" y="T5"/>
                </a:cxn>
                <a:cxn ang="0">
                  <a:pos x="T6" y="T7"/>
                </a:cxn>
                <a:cxn ang="0">
                  <a:pos x="T8" y="T9"/>
                </a:cxn>
                <a:cxn ang="0">
                  <a:pos x="T10" y="T11"/>
                </a:cxn>
              </a:cxnLst>
              <a:rect l="0" t="0" r="r" b="b"/>
              <a:pathLst>
                <a:path w="4302" h="336">
                  <a:moveTo>
                    <a:pt x="0" y="108"/>
                  </a:moveTo>
                  <a:lnTo>
                    <a:pt x="384" y="0"/>
                  </a:lnTo>
                  <a:lnTo>
                    <a:pt x="1560" y="336"/>
                  </a:lnTo>
                  <a:lnTo>
                    <a:pt x="2742" y="0"/>
                  </a:lnTo>
                  <a:lnTo>
                    <a:pt x="3918" y="330"/>
                  </a:lnTo>
                  <a:lnTo>
                    <a:pt x="4302" y="204"/>
                  </a:lnTo>
                </a:path>
              </a:pathLst>
            </a:custGeom>
            <a:noFill/>
            <a:ln w="57150" cmpd="sng">
              <a:solidFill>
                <a:schemeClr val="hlink"/>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Tree>
    <p:extLst>
      <p:ext uri="{BB962C8B-B14F-4D97-AF65-F5344CB8AC3E}">
        <p14:creationId xmlns:p14="http://schemas.microsoft.com/office/powerpoint/2010/main" val="926921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多模光纤的工作原理</a:t>
            </a:r>
            <a:endParaRPr lang="zh-CN" altLang="en-US" sz="2000" kern="0" dirty="0">
              <a:solidFill>
                <a:srgbClr val="FF0000"/>
              </a:solidFill>
            </a:endParaRPr>
          </a:p>
        </p:txBody>
      </p:sp>
      <p:grpSp>
        <p:nvGrpSpPr>
          <p:cNvPr id="24" name="Group 2"/>
          <p:cNvGrpSpPr>
            <a:grpSpLocks/>
          </p:cNvGrpSpPr>
          <p:nvPr/>
        </p:nvGrpSpPr>
        <p:grpSpPr bwMode="auto">
          <a:xfrm>
            <a:off x="395066" y="3702863"/>
            <a:ext cx="8425406" cy="1170861"/>
            <a:chOff x="90" y="2905"/>
            <a:chExt cx="5620" cy="781"/>
          </a:xfrm>
        </p:grpSpPr>
        <p:grpSp>
          <p:nvGrpSpPr>
            <p:cNvPr id="25" name="Group 3"/>
            <p:cNvGrpSpPr>
              <a:grpSpLocks/>
            </p:cNvGrpSpPr>
            <p:nvPr/>
          </p:nvGrpSpPr>
          <p:grpSpPr bwMode="auto">
            <a:xfrm>
              <a:off x="682" y="3158"/>
              <a:ext cx="4476" cy="528"/>
              <a:chOff x="682" y="3072"/>
              <a:chExt cx="4476" cy="528"/>
            </a:xfrm>
          </p:grpSpPr>
          <p:sp>
            <p:nvSpPr>
              <p:cNvPr id="42" name="Rectangle 4"/>
              <p:cNvSpPr>
                <a:spLocks noChangeArrowheads="1"/>
              </p:cNvSpPr>
              <p:nvPr/>
            </p:nvSpPr>
            <p:spPr bwMode="auto">
              <a:xfrm>
                <a:off x="768" y="3168"/>
                <a:ext cx="4320" cy="336"/>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43" name="Group 5"/>
              <p:cNvGrpSpPr>
                <a:grpSpLocks/>
              </p:cNvGrpSpPr>
              <p:nvPr/>
            </p:nvGrpSpPr>
            <p:grpSpPr bwMode="auto">
              <a:xfrm>
                <a:off x="682" y="3072"/>
                <a:ext cx="4476" cy="528"/>
                <a:chOff x="682" y="3072"/>
                <a:chExt cx="4476" cy="528"/>
              </a:xfrm>
            </p:grpSpPr>
            <p:sp>
              <p:nvSpPr>
                <p:cNvPr id="44" name="Rectangle 6"/>
                <p:cNvSpPr>
                  <a:spLocks noChangeArrowheads="1"/>
                </p:cNvSpPr>
                <p:nvPr/>
              </p:nvSpPr>
              <p:spPr bwMode="auto">
                <a:xfrm>
                  <a:off x="768" y="3072"/>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Rectangle 7"/>
                <p:cNvSpPr>
                  <a:spLocks noChangeArrowheads="1"/>
                </p:cNvSpPr>
                <p:nvPr/>
              </p:nvSpPr>
              <p:spPr bwMode="auto">
                <a:xfrm>
                  <a:off x="768" y="3360"/>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8"/>
                <p:cNvSpPr>
                  <a:spLocks noChangeShapeType="1"/>
                </p:cNvSpPr>
                <p:nvPr/>
              </p:nvSpPr>
              <p:spPr bwMode="auto">
                <a:xfrm>
                  <a:off x="768" y="3072"/>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47" name="Line 9"/>
                <p:cNvSpPr>
                  <a:spLocks noChangeShapeType="1"/>
                </p:cNvSpPr>
                <p:nvPr/>
              </p:nvSpPr>
              <p:spPr bwMode="auto">
                <a:xfrm>
                  <a:off x="768" y="3312"/>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48" name="Line 10"/>
                <p:cNvSpPr>
                  <a:spLocks noChangeShapeType="1"/>
                </p:cNvSpPr>
                <p:nvPr/>
              </p:nvSpPr>
              <p:spPr bwMode="auto">
                <a:xfrm>
                  <a:off x="768" y="3360"/>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66" name="Line 11"/>
                <p:cNvSpPr>
                  <a:spLocks noChangeShapeType="1"/>
                </p:cNvSpPr>
                <p:nvPr/>
              </p:nvSpPr>
              <p:spPr bwMode="auto">
                <a:xfrm>
                  <a:off x="768" y="3600"/>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67" name="Line 12"/>
                <p:cNvSpPr>
                  <a:spLocks noChangeShapeType="1"/>
                </p:cNvSpPr>
                <p:nvPr/>
              </p:nvSpPr>
              <p:spPr bwMode="auto">
                <a:xfrm>
                  <a:off x="682" y="3333"/>
                  <a:ext cx="4476" cy="3"/>
                </a:xfrm>
                <a:prstGeom prst="line">
                  <a:avLst/>
                </a:prstGeom>
                <a:noFill/>
                <a:ln w="9525">
                  <a:solidFill>
                    <a:schemeClr val="tx1"/>
                  </a:solidFill>
                  <a:prstDash val="lg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grpSp>
        <p:grpSp>
          <p:nvGrpSpPr>
            <p:cNvPr id="26" name="Group 13"/>
            <p:cNvGrpSpPr>
              <a:grpSpLocks/>
            </p:cNvGrpSpPr>
            <p:nvPr/>
          </p:nvGrpSpPr>
          <p:grpSpPr bwMode="auto">
            <a:xfrm>
              <a:off x="90" y="2905"/>
              <a:ext cx="5620" cy="753"/>
              <a:chOff x="90" y="2995"/>
              <a:chExt cx="5620" cy="753"/>
            </a:xfrm>
          </p:grpSpPr>
          <p:grpSp>
            <p:nvGrpSpPr>
              <p:cNvPr id="27" name="Group 14"/>
              <p:cNvGrpSpPr>
                <a:grpSpLocks/>
              </p:cNvGrpSpPr>
              <p:nvPr/>
            </p:nvGrpSpPr>
            <p:grpSpPr bwMode="auto">
              <a:xfrm>
                <a:off x="90" y="2995"/>
                <a:ext cx="602" cy="753"/>
                <a:chOff x="90" y="2995"/>
                <a:chExt cx="602" cy="753"/>
              </a:xfrm>
            </p:grpSpPr>
            <p:grpSp>
              <p:nvGrpSpPr>
                <p:cNvPr id="35" name="Group 15"/>
                <p:cNvGrpSpPr>
                  <a:grpSpLocks/>
                </p:cNvGrpSpPr>
                <p:nvPr/>
              </p:nvGrpSpPr>
              <p:grpSpPr bwMode="auto">
                <a:xfrm>
                  <a:off x="158" y="3220"/>
                  <a:ext cx="480" cy="528"/>
                  <a:chOff x="240" y="2448"/>
                  <a:chExt cx="480" cy="528"/>
                </a:xfrm>
              </p:grpSpPr>
              <p:grpSp>
                <p:nvGrpSpPr>
                  <p:cNvPr id="37" name="Group 16"/>
                  <p:cNvGrpSpPr>
                    <a:grpSpLocks/>
                  </p:cNvGrpSpPr>
                  <p:nvPr/>
                </p:nvGrpSpPr>
                <p:grpSpPr bwMode="auto">
                  <a:xfrm>
                    <a:off x="240" y="2448"/>
                    <a:ext cx="480" cy="528"/>
                    <a:chOff x="240" y="2448"/>
                    <a:chExt cx="672" cy="672"/>
                  </a:xfrm>
                </p:grpSpPr>
                <p:sp>
                  <p:nvSpPr>
                    <p:cNvPr id="40" name="Rectangle 17"/>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18"/>
                    <p:cNvSpPr>
                      <a:spLocks noChangeShapeType="1"/>
                    </p:cNvSpPr>
                    <p:nvPr/>
                  </p:nvSpPr>
                  <p:spPr bwMode="auto">
                    <a:xfrm>
                      <a:off x="576" y="2448"/>
                      <a:ext cx="0" cy="672"/>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9" name="Freeform 19"/>
                  <p:cNvSpPr>
                    <a:spLocks/>
                  </p:cNvSpPr>
                  <p:nvPr/>
                </p:nvSpPr>
                <p:spPr bwMode="auto">
                  <a:xfrm>
                    <a:off x="240" y="245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6" name="Text Box 20"/>
                <p:cNvSpPr txBox="1">
                  <a:spLocks noChangeArrowheads="1"/>
                </p:cNvSpPr>
                <p:nvPr/>
              </p:nvSpPr>
              <p:spPr bwMode="auto">
                <a:xfrm>
                  <a:off x="90" y="2995"/>
                  <a:ext cx="60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输入脉冲</a:t>
                  </a:r>
                </a:p>
              </p:txBody>
            </p:sp>
          </p:grpSp>
          <p:grpSp>
            <p:nvGrpSpPr>
              <p:cNvPr id="28" name="Group 21"/>
              <p:cNvGrpSpPr>
                <a:grpSpLocks/>
              </p:cNvGrpSpPr>
              <p:nvPr/>
            </p:nvGrpSpPr>
            <p:grpSpPr bwMode="auto">
              <a:xfrm>
                <a:off x="5108" y="2995"/>
                <a:ext cx="602" cy="753"/>
                <a:chOff x="5108" y="2995"/>
                <a:chExt cx="602" cy="753"/>
              </a:xfrm>
            </p:grpSpPr>
            <p:sp>
              <p:nvSpPr>
                <p:cNvPr id="29" name="Text Box 22"/>
                <p:cNvSpPr txBox="1">
                  <a:spLocks noChangeArrowheads="1"/>
                </p:cNvSpPr>
                <p:nvPr/>
              </p:nvSpPr>
              <p:spPr bwMode="auto">
                <a:xfrm>
                  <a:off x="5108" y="2995"/>
                  <a:ext cx="60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输出脉冲</a:t>
                  </a:r>
                </a:p>
              </p:txBody>
            </p:sp>
            <p:grpSp>
              <p:nvGrpSpPr>
                <p:cNvPr id="30" name="Group 23"/>
                <p:cNvGrpSpPr>
                  <a:grpSpLocks/>
                </p:cNvGrpSpPr>
                <p:nvPr/>
              </p:nvGrpSpPr>
              <p:grpSpPr bwMode="auto">
                <a:xfrm>
                  <a:off x="5148" y="3220"/>
                  <a:ext cx="480" cy="528"/>
                  <a:chOff x="240" y="2448"/>
                  <a:chExt cx="480" cy="528"/>
                </a:xfrm>
              </p:grpSpPr>
              <p:grpSp>
                <p:nvGrpSpPr>
                  <p:cNvPr id="31" name="Group 24"/>
                  <p:cNvGrpSpPr>
                    <a:grpSpLocks/>
                  </p:cNvGrpSpPr>
                  <p:nvPr/>
                </p:nvGrpSpPr>
                <p:grpSpPr bwMode="auto">
                  <a:xfrm>
                    <a:off x="240" y="2448"/>
                    <a:ext cx="480" cy="528"/>
                    <a:chOff x="240" y="2448"/>
                    <a:chExt cx="672" cy="672"/>
                  </a:xfrm>
                </p:grpSpPr>
                <p:sp>
                  <p:nvSpPr>
                    <p:cNvPr id="33" name="Rectangle 25"/>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6"/>
                    <p:cNvSpPr>
                      <a:spLocks noChangeShapeType="1"/>
                    </p:cNvSpPr>
                    <p:nvPr/>
                  </p:nvSpPr>
                  <p:spPr bwMode="auto">
                    <a:xfrm>
                      <a:off x="576" y="2448"/>
                      <a:ext cx="0" cy="672"/>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2" name="Freeform 27"/>
                  <p:cNvSpPr>
                    <a:spLocks/>
                  </p:cNvSpPr>
                  <p:nvPr/>
                </p:nvSpPr>
                <p:spPr bwMode="auto">
                  <a:xfrm>
                    <a:off x="240" y="245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grpSp>
        </p:grpSp>
      </p:grpSp>
      <p:grpSp>
        <p:nvGrpSpPr>
          <p:cNvPr id="68" name="组合 67"/>
          <p:cNvGrpSpPr/>
          <p:nvPr/>
        </p:nvGrpSpPr>
        <p:grpSpPr>
          <a:xfrm>
            <a:off x="469900" y="1705372"/>
            <a:ext cx="8317773" cy="1375601"/>
            <a:chOff x="179388" y="2484439"/>
            <a:chExt cx="8850313" cy="1463674"/>
          </a:xfrm>
        </p:grpSpPr>
        <p:sp>
          <p:nvSpPr>
            <p:cNvPr id="69" name="Freeform 30"/>
            <p:cNvSpPr>
              <a:spLocks/>
            </p:cNvSpPr>
            <p:nvPr/>
          </p:nvSpPr>
          <p:spPr bwMode="auto">
            <a:xfrm>
              <a:off x="1295400" y="3025775"/>
              <a:ext cx="6762750" cy="533400"/>
            </a:xfrm>
            <a:custGeom>
              <a:avLst/>
              <a:gdLst>
                <a:gd name="T0" fmla="*/ 0 w 4260"/>
                <a:gd name="T1" fmla="*/ 150 h 336"/>
                <a:gd name="T2" fmla="*/ 666 w 4260"/>
                <a:gd name="T3" fmla="*/ 0 h 336"/>
                <a:gd name="T4" fmla="*/ 2310 w 4260"/>
                <a:gd name="T5" fmla="*/ 336 h 336"/>
                <a:gd name="T6" fmla="*/ 3936 w 4260"/>
                <a:gd name="T7" fmla="*/ 0 h 336"/>
                <a:gd name="T8" fmla="*/ 4260 w 4260"/>
                <a:gd name="T9" fmla="*/ 72 h 336"/>
              </a:gdLst>
              <a:ahLst/>
              <a:cxnLst>
                <a:cxn ang="0">
                  <a:pos x="T0" y="T1"/>
                </a:cxn>
                <a:cxn ang="0">
                  <a:pos x="T2" y="T3"/>
                </a:cxn>
                <a:cxn ang="0">
                  <a:pos x="T4" y="T5"/>
                </a:cxn>
                <a:cxn ang="0">
                  <a:pos x="T6" y="T7"/>
                </a:cxn>
                <a:cxn ang="0">
                  <a:pos x="T8" y="T9"/>
                </a:cxn>
              </a:cxnLst>
              <a:rect l="0" t="0" r="r" b="b"/>
              <a:pathLst>
                <a:path w="4260" h="336">
                  <a:moveTo>
                    <a:pt x="0" y="150"/>
                  </a:moveTo>
                  <a:lnTo>
                    <a:pt x="666" y="0"/>
                  </a:lnTo>
                  <a:lnTo>
                    <a:pt x="2310" y="336"/>
                  </a:lnTo>
                  <a:lnTo>
                    <a:pt x="3936" y="0"/>
                  </a:lnTo>
                  <a:lnTo>
                    <a:pt x="4260" y="72"/>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0" name="Rectangle 31"/>
            <p:cNvSpPr>
              <a:spLocks noChangeArrowheads="1"/>
            </p:cNvSpPr>
            <p:nvPr/>
          </p:nvSpPr>
          <p:spPr bwMode="auto">
            <a:xfrm>
              <a:off x="1187450" y="2654300"/>
              <a:ext cx="6858000" cy="38100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Rectangle 32"/>
            <p:cNvSpPr>
              <a:spLocks noChangeArrowheads="1"/>
            </p:cNvSpPr>
            <p:nvPr/>
          </p:nvSpPr>
          <p:spPr bwMode="auto">
            <a:xfrm>
              <a:off x="1203325" y="3567113"/>
              <a:ext cx="6858000" cy="38100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72" name="Group 33"/>
            <p:cNvGrpSpPr>
              <a:grpSpLocks/>
            </p:cNvGrpSpPr>
            <p:nvPr/>
          </p:nvGrpSpPr>
          <p:grpSpPr bwMode="auto">
            <a:xfrm>
              <a:off x="1203325" y="2652713"/>
              <a:ext cx="6858000" cy="1295400"/>
              <a:chOff x="912" y="912"/>
              <a:chExt cx="4608" cy="816"/>
            </a:xfrm>
          </p:grpSpPr>
          <p:sp>
            <p:nvSpPr>
              <p:cNvPr id="86" name="Line 34"/>
              <p:cNvSpPr>
                <a:spLocks noChangeShapeType="1"/>
              </p:cNvSpPr>
              <p:nvPr/>
            </p:nvSpPr>
            <p:spPr bwMode="auto">
              <a:xfrm>
                <a:off x="912" y="91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7" name="Line 35"/>
              <p:cNvSpPr>
                <a:spLocks noChangeShapeType="1"/>
              </p:cNvSpPr>
              <p:nvPr/>
            </p:nvSpPr>
            <p:spPr bwMode="auto">
              <a:xfrm>
                <a:off x="912" y="115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8" name="Line 36"/>
              <p:cNvSpPr>
                <a:spLocks noChangeShapeType="1"/>
              </p:cNvSpPr>
              <p:nvPr/>
            </p:nvSpPr>
            <p:spPr bwMode="auto">
              <a:xfrm>
                <a:off x="912" y="148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9" name="Line 37"/>
              <p:cNvSpPr>
                <a:spLocks noChangeShapeType="1"/>
              </p:cNvSpPr>
              <p:nvPr/>
            </p:nvSpPr>
            <p:spPr bwMode="auto">
              <a:xfrm>
                <a:off x="912" y="172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73" name="Line 38"/>
            <p:cNvSpPr>
              <a:spLocks noChangeShapeType="1"/>
            </p:cNvSpPr>
            <p:nvPr/>
          </p:nvSpPr>
          <p:spPr bwMode="auto">
            <a:xfrm>
              <a:off x="1066800" y="3295650"/>
              <a:ext cx="7105650" cy="476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nvGrpSpPr>
            <p:cNvPr id="74" name="Group 39"/>
            <p:cNvGrpSpPr>
              <a:grpSpLocks/>
            </p:cNvGrpSpPr>
            <p:nvPr/>
          </p:nvGrpSpPr>
          <p:grpSpPr bwMode="auto">
            <a:xfrm>
              <a:off x="179388" y="2484439"/>
              <a:ext cx="8850313" cy="1301751"/>
              <a:chOff x="113" y="1328"/>
              <a:chExt cx="5575" cy="820"/>
            </a:xfrm>
          </p:grpSpPr>
          <p:grpSp>
            <p:nvGrpSpPr>
              <p:cNvPr id="76" name="Group 40"/>
              <p:cNvGrpSpPr>
                <a:grpSpLocks/>
              </p:cNvGrpSpPr>
              <p:nvPr/>
            </p:nvGrpSpPr>
            <p:grpSpPr bwMode="auto">
              <a:xfrm>
                <a:off x="113" y="1333"/>
                <a:ext cx="605" cy="773"/>
                <a:chOff x="113" y="1333"/>
                <a:chExt cx="605" cy="773"/>
              </a:xfrm>
            </p:grpSpPr>
            <p:sp>
              <p:nvSpPr>
                <p:cNvPr id="82" name="Rectangle 41"/>
                <p:cNvSpPr>
                  <a:spLocks noChangeArrowheads="1"/>
                </p:cNvSpPr>
                <p:nvPr/>
              </p:nvSpPr>
              <p:spPr bwMode="auto">
                <a:xfrm>
                  <a:off x="177" y="1578"/>
                  <a:ext cx="480" cy="528"/>
                </a:xfrm>
                <a:prstGeom prst="rect">
                  <a:avLst/>
                </a:prstGeom>
                <a:solidFill>
                  <a:srgbClr val="FF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3" name="Line 42"/>
                <p:cNvSpPr>
                  <a:spLocks noChangeShapeType="1"/>
                </p:cNvSpPr>
                <p:nvPr/>
              </p:nvSpPr>
              <p:spPr bwMode="auto">
                <a:xfrm>
                  <a:off x="417" y="1578"/>
                  <a:ext cx="0" cy="528"/>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4" name="Freeform 43"/>
                <p:cNvSpPr>
                  <a:spLocks/>
                </p:cNvSpPr>
                <p:nvPr/>
              </p:nvSpPr>
              <p:spPr bwMode="auto">
                <a:xfrm>
                  <a:off x="177" y="158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5" name="Text Box 44"/>
                <p:cNvSpPr txBox="1">
                  <a:spLocks noChangeArrowheads="1"/>
                </p:cNvSpPr>
                <p:nvPr/>
              </p:nvSpPr>
              <p:spPr bwMode="auto">
                <a:xfrm>
                  <a:off x="113" y="1333"/>
                  <a:ext cx="605"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输入脉冲</a:t>
                  </a:r>
                </a:p>
              </p:txBody>
            </p:sp>
          </p:grpSp>
          <p:grpSp>
            <p:nvGrpSpPr>
              <p:cNvPr id="77" name="Group 45"/>
              <p:cNvGrpSpPr>
                <a:grpSpLocks/>
              </p:cNvGrpSpPr>
              <p:nvPr/>
            </p:nvGrpSpPr>
            <p:grpSpPr bwMode="auto">
              <a:xfrm>
                <a:off x="5083" y="1328"/>
                <a:ext cx="605" cy="820"/>
                <a:chOff x="5083" y="1328"/>
                <a:chExt cx="605" cy="820"/>
              </a:xfrm>
            </p:grpSpPr>
            <p:sp>
              <p:nvSpPr>
                <p:cNvPr id="78" name="Rectangle 46"/>
                <p:cNvSpPr>
                  <a:spLocks noChangeArrowheads="1"/>
                </p:cNvSpPr>
                <p:nvPr/>
              </p:nvSpPr>
              <p:spPr bwMode="auto">
                <a:xfrm>
                  <a:off x="5137" y="1620"/>
                  <a:ext cx="476" cy="528"/>
                </a:xfrm>
                <a:prstGeom prst="rect">
                  <a:avLst/>
                </a:prstGeom>
                <a:solidFill>
                  <a:srgbClr val="FF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Line 47"/>
                <p:cNvSpPr>
                  <a:spLocks noChangeShapeType="1"/>
                </p:cNvSpPr>
                <p:nvPr/>
              </p:nvSpPr>
              <p:spPr bwMode="auto">
                <a:xfrm>
                  <a:off x="5372" y="1620"/>
                  <a:ext cx="0" cy="528"/>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0" name="Freeform 48"/>
                <p:cNvSpPr>
                  <a:spLocks/>
                </p:cNvSpPr>
                <p:nvPr/>
              </p:nvSpPr>
              <p:spPr bwMode="auto">
                <a:xfrm>
                  <a:off x="5133" y="1733"/>
                  <a:ext cx="480" cy="222"/>
                </a:xfrm>
                <a:custGeom>
                  <a:avLst/>
                  <a:gdLst>
                    <a:gd name="T0" fmla="*/ 0 w 678"/>
                    <a:gd name="T1" fmla="*/ 280 h 283"/>
                    <a:gd name="T2" fmla="*/ 87 w 678"/>
                    <a:gd name="T3" fmla="*/ 244 h 283"/>
                    <a:gd name="T4" fmla="*/ 150 w 678"/>
                    <a:gd name="T5" fmla="*/ 193 h 283"/>
                    <a:gd name="T6" fmla="*/ 201 w 678"/>
                    <a:gd name="T7" fmla="*/ 130 h 283"/>
                    <a:gd name="T8" fmla="*/ 258 w 678"/>
                    <a:gd name="T9" fmla="*/ 43 h 283"/>
                    <a:gd name="T10" fmla="*/ 339 w 678"/>
                    <a:gd name="T11" fmla="*/ 1 h 283"/>
                    <a:gd name="T12" fmla="*/ 426 w 678"/>
                    <a:gd name="T13" fmla="*/ 37 h 283"/>
                    <a:gd name="T14" fmla="*/ 492 w 678"/>
                    <a:gd name="T15" fmla="*/ 139 h 283"/>
                    <a:gd name="T16" fmla="*/ 528 w 678"/>
                    <a:gd name="T17" fmla="*/ 190 h 283"/>
                    <a:gd name="T18" fmla="*/ 591 w 678"/>
                    <a:gd name="T19" fmla="*/ 238 h 283"/>
                    <a:gd name="T20" fmla="*/ 678 w 678"/>
                    <a:gd name="T2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283">
                      <a:moveTo>
                        <a:pt x="0" y="280"/>
                      </a:moveTo>
                      <a:cubicBezTo>
                        <a:pt x="14" y="274"/>
                        <a:pt x="62" y="258"/>
                        <a:pt x="87" y="244"/>
                      </a:cubicBezTo>
                      <a:cubicBezTo>
                        <a:pt x="112" y="230"/>
                        <a:pt x="131" y="212"/>
                        <a:pt x="150" y="193"/>
                      </a:cubicBezTo>
                      <a:cubicBezTo>
                        <a:pt x="169" y="174"/>
                        <a:pt x="183" y="155"/>
                        <a:pt x="201" y="130"/>
                      </a:cubicBezTo>
                      <a:cubicBezTo>
                        <a:pt x="219" y="105"/>
                        <a:pt x="235" y="64"/>
                        <a:pt x="258" y="43"/>
                      </a:cubicBezTo>
                      <a:cubicBezTo>
                        <a:pt x="281" y="22"/>
                        <a:pt x="311" y="2"/>
                        <a:pt x="339" y="1"/>
                      </a:cubicBezTo>
                      <a:cubicBezTo>
                        <a:pt x="367" y="0"/>
                        <a:pt x="401" y="14"/>
                        <a:pt x="426" y="37"/>
                      </a:cubicBezTo>
                      <a:cubicBezTo>
                        <a:pt x="451" y="60"/>
                        <a:pt x="475" y="113"/>
                        <a:pt x="492" y="139"/>
                      </a:cubicBezTo>
                      <a:cubicBezTo>
                        <a:pt x="509" y="165"/>
                        <a:pt x="512" y="174"/>
                        <a:pt x="528" y="190"/>
                      </a:cubicBezTo>
                      <a:cubicBezTo>
                        <a:pt x="544" y="206"/>
                        <a:pt x="566" y="222"/>
                        <a:pt x="591" y="238"/>
                      </a:cubicBezTo>
                      <a:cubicBezTo>
                        <a:pt x="616" y="254"/>
                        <a:pt x="660" y="274"/>
                        <a:pt x="678" y="283"/>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1" name="Text Box 49"/>
                <p:cNvSpPr txBox="1">
                  <a:spLocks noChangeArrowheads="1"/>
                </p:cNvSpPr>
                <p:nvPr/>
              </p:nvSpPr>
              <p:spPr bwMode="auto">
                <a:xfrm>
                  <a:off x="5083" y="1328"/>
                  <a:ext cx="605"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输出脉冲</a:t>
                  </a:r>
                </a:p>
              </p:txBody>
            </p:sp>
          </p:grpSp>
        </p:grpSp>
        <p:sp>
          <p:nvSpPr>
            <p:cNvPr id="75" name="Freeform 51"/>
            <p:cNvSpPr>
              <a:spLocks/>
            </p:cNvSpPr>
            <p:nvPr/>
          </p:nvSpPr>
          <p:spPr bwMode="auto">
            <a:xfrm>
              <a:off x="1187450" y="3025775"/>
              <a:ext cx="6851650" cy="523875"/>
            </a:xfrm>
            <a:custGeom>
              <a:avLst/>
              <a:gdLst>
                <a:gd name="T0" fmla="*/ 0 w 4316"/>
                <a:gd name="T1" fmla="*/ 128 h 330"/>
                <a:gd name="T2" fmla="*/ 434 w 4316"/>
                <a:gd name="T3" fmla="*/ 0 h 330"/>
                <a:gd name="T4" fmla="*/ 1586 w 4316"/>
                <a:gd name="T5" fmla="*/ 330 h 330"/>
                <a:gd name="T6" fmla="*/ 2738 w 4316"/>
                <a:gd name="T7" fmla="*/ 0 h 330"/>
                <a:gd name="T8" fmla="*/ 3944 w 4316"/>
                <a:gd name="T9" fmla="*/ 330 h 330"/>
                <a:gd name="T10" fmla="*/ 4316 w 4316"/>
                <a:gd name="T11" fmla="*/ 204 h 330"/>
              </a:gdLst>
              <a:ahLst/>
              <a:cxnLst>
                <a:cxn ang="0">
                  <a:pos x="T0" y="T1"/>
                </a:cxn>
                <a:cxn ang="0">
                  <a:pos x="T2" y="T3"/>
                </a:cxn>
                <a:cxn ang="0">
                  <a:pos x="T4" y="T5"/>
                </a:cxn>
                <a:cxn ang="0">
                  <a:pos x="T6" y="T7"/>
                </a:cxn>
                <a:cxn ang="0">
                  <a:pos x="T8" y="T9"/>
                </a:cxn>
                <a:cxn ang="0">
                  <a:pos x="T10" y="T11"/>
                </a:cxn>
              </a:cxnLst>
              <a:rect l="0" t="0" r="r" b="b"/>
              <a:pathLst>
                <a:path w="4316" h="330">
                  <a:moveTo>
                    <a:pt x="0" y="128"/>
                  </a:moveTo>
                  <a:lnTo>
                    <a:pt x="434" y="0"/>
                  </a:lnTo>
                  <a:lnTo>
                    <a:pt x="1586" y="330"/>
                  </a:lnTo>
                  <a:lnTo>
                    <a:pt x="2738" y="0"/>
                  </a:lnTo>
                  <a:lnTo>
                    <a:pt x="3944" y="330"/>
                  </a:lnTo>
                  <a:lnTo>
                    <a:pt x="4316" y="204"/>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90" name="Rectangle 2"/>
          <p:cNvSpPr txBox="1">
            <a:spLocks noChangeArrowheads="1"/>
          </p:cNvSpPr>
          <p:nvPr/>
        </p:nvSpPr>
        <p:spPr bwMode="auto">
          <a:xfrm>
            <a:off x="2914601" y="3481356"/>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a:solidFill>
                  <a:srgbClr val="FF0000"/>
                </a:solidFill>
              </a:rPr>
              <a:t>单</a:t>
            </a:r>
            <a:r>
              <a:rPr lang="zh-CN" altLang="en-US" sz="2000" kern="0" dirty="0" smtClean="0">
                <a:solidFill>
                  <a:srgbClr val="FF0000"/>
                </a:solidFill>
              </a:rPr>
              <a:t>模光纤的工作原理</a:t>
            </a:r>
            <a:endParaRPr lang="zh-CN" altLang="en-US" sz="2000" kern="0" dirty="0">
              <a:solidFill>
                <a:srgbClr val="FF0000"/>
              </a:solidFill>
            </a:endParaRPr>
          </a:p>
        </p:txBody>
      </p:sp>
      <p:sp>
        <p:nvSpPr>
          <p:cNvPr id="91" name="Line 50"/>
          <p:cNvSpPr>
            <a:spLocks noChangeShapeType="1"/>
          </p:cNvSpPr>
          <p:nvPr/>
        </p:nvSpPr>
        <p:spPr bwMode="auto">
          <a:xfrm flipV="1">
            <a:off x="1406042" y="4477940"/>
            <a:ext cx="6559552"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extLst>
      <p:ext uri="{BB962C8B-B14F-4D97-AF65-F5344CB8AC3E}">
        <p14:creationId xmlns:p14="http://schemas.microsoft.com/office/powerpoint/2010/main" val="40678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wipe(left)">
                                      <p:cBhvr>
                                        <p:cTn id="10"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光纤剖面的示意图</a:t>
            </a:r>
            <a:endParaRPr lang="zh-CN" altLang="en-US" sz="2000" kern="0" dirty="0">
              <a:solidFill>
                <a:srgbClr val="FF0000"/>
              </a:solidFill>
            </a:endParaRPr>
          </a:p>
        </p:txBody>
      </p:sp>
      <p:pic>
        <p:nvPicPr>
          <p:cNvPr id="19458" name="Picture 2" descr="http://a4.att.hudong.com/16/74/013000001687801214917433037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76" y="2097410"/>
            <a:ext cx="40005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image.cn.made-in-china.com/2f0j01VBiEKrnynhpH/%E5%AE%A4%E5%A4%96%E5%85%89%E7%BC%86.jpg"/>
          <p:cNvPicPr>
            <a:picLocks noChangeAspect="1" noChangeArrowheads="1"/>
          </p:cNvPicPr>
          <p:nvPr/>
        </p:nvPicPr>
        <p:blipFill rotWithShape="1">
          <a:blip r:embed="rId3">
            <a:extLst>
              <a:ext uri="{28A0092B-C50C-407E-A947-70E740481C1C}">
                <a14:useLocalDpi xmlns:a14="http://schemas.microsoft.com/office/drawing/2010/main" val="0"/>
              </a:ext>
            </a:extLst>
          </a:blip>
          <a:srcRect r="4410"/>
          <a:stretch/>
        </p:blipFill>
        <p:spPr bwMode="auto">
          <a:xfrm>
            <a:off x="4635946" y="1829003"/>
            <a:ext cx="4508054" cy="388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515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光纤现在广泛应用在因特网、电信网和有线电视网的主干网络中，因为它提供了很好的带宽，而且性价比很高。</a:t>
            </a:r>
            <a:endParaRPr lang="en-US" altLang="zh-CN" dirty="0" smtClean="0"/>
          </a:p>
          <a:p>
            <a:r>
              <a:rPr lang="zh-CN" altLang="en-US" dirty="0" smtClean="0"/>
              <a:t>在高速局域网中，通常也采用光纤作为传输介质。例如</a:t>
            </a:r>
            <a:r>
              <a:rPr lang="en-US" altLang="zh-CN" dirty="0" smtClean="0"/>
              <a:t>FC-SAN</a:t>
            </a:r>
            <a:r>
              <a:rPr lang="zh-CN" altLang="en-US" dirty="0" smtClean="0"/>
              <a:t>的网络中。</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543164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在引导型传输媒体中，除了双绞线、同轴电缆、光缆之外，还有一种曾广泛应用的</a:t>
            </a:r>
            <a:r>
              <a:rPr lang="zh-CN" altLang="en-US" u="sng" dirty="0" smtClean="0">
                <a:solidFill>
                  <a:srgbClr val="FF0000"/>
                </a:solidFill>
              </a:rPr>
              <a:t>架空明线</a:t>
            </a:r>
            <a:r>
              <a:rPr lang="zh-CN" altLang="en-US" dirty="0" smtClean="0"/>
              <a:t>。</a:t>
            </a:r>
            <a:endParaRPr lang="en-US" altLang="zh-CN" dirty="0" smtClean="0"/>
          </a:p>
          <a:p>
            <a:r>
              <a:rPr lang="zh-CN" altLang="en-US" dirty="0" smtClean="0"/>
              <a:t>架空明线是由</a:t>
            </a:r>
            <a:r>
              <a:rPr lang="zh-CN" altLang="en-US" dirty="0"/>
              <a:t>电杆支持架于地面上的裸导线通信线路，简称明线线路。这是一种有线电通信线路，用于传送电报、电话、传真</a:t>
            </a:r>
            <a:r>
              <a:rPr lang="zh-CN" altLang="en-US" dirty="0" smtClean="0"/>
              <a:t>等。</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spTree>
    <p:extLst>
      <p:ext uri="{BB962C8B-B14F-4D97-AF65-F5344CB8AC3E}">
        <p14:creationId xmlns:p14="http://schemas.microsoft.com/office/powerpoint/2010/main" val="288855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架空明线的主要特点是：</a:t>
            </a:r>
            <a:endParaRPr lang="en-US" altLang="zh-CN" dirty="0" smtClean="0"/>
          </a:p>
          <a:p>
            <a:pPr lvl="1"/>
            <a:r>
              <a:rPr lang="zh-CN" altLang="en-US" dirty="0" smtClean="0"/>
              <a:t>明线</a:t>
            </a:r>
            <a:r>
              <a:rPr lang="zh-CN" altLang="en-US" dirty="0"/>
              <a:t>线路设备简单，容易架设和拆除，发生故障时较易修理，初次架设投资较少，但每一电话电路的平均建设投资则高于电缆线路</a:t>
            </a:r>
            <a:r>
              <a:rPr lang="zh-CN" altLang="en-US" dirty="0" smtClean="0"/>
              <a:t>。</a:t>
            </a:r>
            <a:endParaRPr lang="en-US" altLang="zh-CN" dirty="0" smtClean="0"/>
          </a:p>
          <a:p>
            <a:pPr lvl="1"/>
            <a:r>
              <a:rPr lang="zh-CN" altLang="en-US" dirty="0" smtClean="0"/>
              <a:t>容易</a:t>
            </a:r>
            <a:r>
              <a:rPr lang="zh-CN" altLang="en-US" dirty="0"/>
              <a:t>受天气、自然灾害和外界电磁场的影响</a:t>
            </a:r>
            <a:r>
              <a:rPr lang="zh-CN" altLang="en-US" dirty="0" smtClean="0"/>
              <a:t>。</a:t>
            </a:r>
            <a:endParaRPr lang="en-US" altLang="zh-CN" dirty="0" smtClean="0"/>
          </a:p>
          <a:p>
            <a:pPr lvl="1"/>
            <a:r>
              <a:rPr lang="zh-CN" altLang="en-US" dirty="0" smtClean="0"/>
              <a:t>容量</a:t>
            </a:r>
            <a:r>
              <a:rPr lang="zh-CN" altLang="en-US" dirty="0"/>
              <a:t>较小</a:t>
            </a:r>
            <a:r>
              <a:rPr lang="zh-CN" altLang="en-US" dirty="0" smtClean="0"/>
              <a:t>。</a:t>
            </a:r>
            <a:endParaRPr lang="en-US" altLang="zh-CN" dirty="0" smtClean="0"/>
          </a:p>
          <a:p>
            <a:pPr lvl="1"/>
            <a:r>
              <a:rPr lang="zh-CN" altLang="en-US" dirty="0" smtClean="0"/>
              <a:t>传输</a:t>
            </a:r>
            <a:r>
              <a:rPr lang="zh-CN" altLang="en-US" dirty="0"/>
              <a:t>频带窄，不能传送电视等宽频带信号</a:t>
            </a:r>
            <a:r>
              <a:rPr lang="zh-CN" altLang="en-US" dirty="0" smtClean="0"/>
              <a:t>。</a:t>
            </a:r>
            <a:endParaRPr lang="en-US" altLang="zh-CN" dirty="0" smtClean="0"/>
          </a:p>
          <a:p>
            <a:r>
              <a:rPr lang="zh-CN" altLang="en-US" dirty="0" smtClean="0"/>
              <a:t>目前很多国家已经停止了铺设架空明线。</a:t>
            </a:r>
            <a:endParaRPr lang="en-US" altLang="zh-CN" dirty="0" smtClean="0"/>
          </a:p>
          <a:p>
            <a:r>
              <a:rPr lang="zh-CN" altLang="en-US" dirty="0" smtClean="0"/>
              <a:t>目前我国在一些农村和边缘地区的通信仍使用架空明线。</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spTree>
    <p:extLst>
      <p:ext uri="{BB962C8B-B14F-4D97-AF65-F5344CB8AC3E}">
        <p14:creationId xmlns:p14="http://schemas.microsoft.com/office/powerpoint/2010/main" val="17246591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pic>
        <p:nvPicPr>
          <p:cNvPr id="29698" name="Picture 2" descr="http://d.hiphotos.baidu.com/baike/c0%3Dbaike80%2C5%2C5%2C80%2C26/sign=ea1e81ab08fa513d45a7648c5c043e9e/8cb1cb1349540923a6c577099258d109b2de9c82d1585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61356"/>
            <a:ext cx="27432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news.xinhuanet.com/mil/2011-09/22/122075507_31n.jpg"/>
          <p:cNvPicPr>
            <a:picLocks noChangeAspect="1" noChangeArrowheads="1"/>
          </p:cNvPicPr>
          <p:nvPr/>
        </p:nvPicPr>
        <p:blipFill rotWithShape="1">
          <a:blip r:embed="rId3">
            <a:extLst>
              <a:ext uri="{28A0092B-C50C-407E-A947-70E740481C1C}">
                <a14:useLocalDpi xmlns:a14="http://schemas.microsoft.com/office/drawing/2010/main" val="0"/>
              </a:ext>
            </a:extLst>
          </a:blip>
          <a:srcRect b="2000"/>
          <a:stretch/>
        </p:blipFill>
        <p:spPr bwMode="auto">
          <a:xfrm>
            <a:off x="3354760" y="1574899"/>
            <a:ext cx="5249688" cy="342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847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smtClean="0"/>
              <a:t>数据在计算机中多采用并行传输方式。数据在通信线路上多采用串行传输方式。</a:t>
            </a:r>
            <a:endParaRPr lang="en-US" altLang="zh-CN" dirty="0" smtClean="0"/>
          </a:p>
          <a:p>
            <a:pPr>
              <a:lnSpc>
                <a:spcPct val="90000"/>
              </a:lnSpc>
            </a:pPr>
            <a:r>
              <a:rPr lang="zh-CN" altLang="en-US" dirty="0" smtClean="0"/>
              <a:t>物理层还必须要完成传输方式的转换工作。</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pic>
        <p:nvPicPr>
          <p:cNvPr id="1026" name="Picture 2" descr="http://jpk.tjdz.net/jingpinke1/dz_dpj/lilunjiaocai/c7.files/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7460"/>
            <a:ext cx="52673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7700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地面微波系统主要用于长途电信服务，可代替同轴电缆和光纤，通过地面接力站中继。 </a:t>
            </a:r>
          </a:p>
          <a:p>
            <a:r>
              <a:rPr lang="zh-CN" altLang="en-US" dirty="0"/>
              <a:t>用于建筑物之间的点对点线路。 </a:t>
            </a:r>
          </a:p>
          <a:p>
            <a:r>
              <a:rPr lang="zh-CN" altLang="en-US" dirty="0"/>
              <a:t>常见的用于传输的频率范围为</a:t>
            </a:r>
            <a:r>
              <a:rPr lang="en-US" altLang="zh-CN" dirty="0"/>
              <a:t>2GHz</a:t>
            </a:r>
            <a:r>
              <a:rPr lang="zh-CN" altLang="en-US" dirty="0"/>
              <a:t>～</a:t>
            </a:r>
            <a:r>
              <a:rPr lang="en-US" altLang="zh-CN" dirty="0"/>
              <a:t>40GHz</a:t>
            </a:r>
            <a:r>
              <a:rPr lang="zh-CN" altLang="en-US" dirty="0"/>
              <a:t>。频率越高，可能的带宽就越宽，因此可能的数据传输速率也就越高。</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5" name="文本占位符 4"/>
          <p:cNvSpPr>
            <a:spLocks noGrp="1"/>
          </p:cNvSpPr>
          <p:nvPr>
            <p:ph type="body" sz="quarter" idx="13"/>
          </p:nvPr>
        </p:nvSpPr>
        <p:spPr/>
        <p:txBody>
          <a:bodyPr/>
          <a:lstStyle/>
          <a:p>
            <a:r>
              <a:rPr lang="en-US" altLang="zh-CN" dirty="0" smtClean="0"/>
              <a:t>3.5</a:t>
            </a:r>
            <a:r>
              <a:rPr lang="zh-CN" altLang="en-US" dirty="0" smtClean="0"/>
              <a:t>地面微波</a:t>
            </a:r>
            <a:endParaRPr lang="zh-CN" altLang="en-US" dirty="0"/>
          </a:p>
        </p:txBody>
      </p:sp>
    </p:spTree>
    <p:extLst>
      <p:ext uri="{BB962C8B-B14F-4D97-AF65-F5344CB8AC3E}">
        <p14:creationId xmlns:p14="http://schemas.microsoft.com/office/powerpoint/2010/main" val="529195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通信卫星实际上一个微波接力站，用于将两个或多个称为地球站或地面站的地面微波发送器</a:t>
            </a:r>
            <a:r>
              <a:rPr lang="en-US" altLang="zh-CN" dirty="0"/>
              <a:t>/</a:t>
            </a:r>
            <a:r>
              <a:rPr lang="zh-CN" altLang="en-US" dirty="0"/>
              <a:t>接收器连接起来。</a:t>
            </a:r>
          </a:p>
          <a:p>
            <a:r>
              <a:rPr lang="zh-CN" altLang="en-US" dirty="0"/>
              <a:t>卫星使用上下行两个频段：接收一个频段</a:t>
            </a:r>
            <a:r>
              <a:rPr lang="en-US" altLang="zh-CN" dirty="0"/>
              <a:t>(</a:t>
            </a:r>
            <a:r>
              <a:rPr lang="zh-CN" altLang="en-US" dirty="0"/>
              <a:t>上行</a:t>
            </a:r>
            <a:r>
              <a:rPr lang="en-US" altLang="zh-CN" dirty="0"/>
              <a:t>)</a:t>
            </a:r>
            <a:r>
              <a:rPr lang="zh-CN" altLang="en-US" dirty="0"/>
              <a:t>上的传输信号，放大或再生信号后，再在另一个频段</a:t>
            </a:r>
            <a:r>
              <a:rPr lang="en-US" altLang="zh-CN" dirty="0"/>
              <a:t>(</a:t>
            </a:r>
            <a:r>
              <a:rPr lang="zh-CN" altLang="en-US" dirty="0"/>
              <a:t>下行</a:t>
            </a:r>
            <a:r>
              <a:rPr lang="en-US" altLang="zh-CN" dirty="0"/>
              <a:t>)</a:t>
            </a:r>
            <a:r>
              <a:rPr lang="zh-CN" altLang="en-US" dirty="0"/>
              <a:t>上将其发送出去。 </a:t>
            </a:r>
          </a:p>
          <a:p>
            <a:r>
              <a:rPr lang="zh-CN" altLang="en-US" dirty="0"/>
              <a:t>卫星主要应用：电视广播、长途电话传输和个人用商业</a:t>
            </a:r>
            <a:r>
              <a:rPr lang="zh-CN" altLang="en-US" dirty="0" smtClean="0"/>
              <a:t>网络。</a:t>
            </a:r>
            <a:endParaRPr lang="en-US" altLang="zh-CN" dirty="0" smtClean="0"/>
          </a:p>
          <a:p>
            <a:r>
              <a:rPr lang="zh-CN" altLang="en-US" dirty="0"/>
              <a:t>卫星传输的最佳频率范围为</a:t>
            </a:r>
            <a:r>
              <a:rPr lang="en-US" altLang="zh-CN" dirty="0"/>
              <a:t>1GHz</a:t>
            </a:r>
            <a:r>
              <a:rPr lang="zh-CN" altLang="en-US" dirty="0"/>
              <a:t>～</a:t>
            </a:r>
            <a:r>
              <a:rPr lang="en-US" altLang="zh-CN" dirty="0"/>
              <a:t>10GHz</a:t>
            </a:r>
            <a:r>
              <a:rPr lang="zh-CN" altLang="en-US" dirty="0"/>
              <a:t>。</a:t>
            </a:r>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5" name="文本占位符 4"/>
          <p:cNvSpPr>
            <a:spLocks noGrp="1"/>
          </p:cNvSpPr>
          <p:nvPr>
            <p:ph type="body" sz="quarter" idx="13"/>
          </p:nvPr>
        </p:nvSpPr>
        <p:spPr/>
        <p:txBody>
          <a:bodyPr/>
          <a:lstStyle/>
          <a:p>
            <a:r>
              <a:rPr lang="en-US" altLang="zh-CN" dirty="0" smtClean="0"/>
              <a:t>3.6</a:t>
            </a:r>
            <a:r>
              <a:rPr lang="zh-CN" altLang="en-US" dirty="0" smtClean="0"/>
              <a:t>卫星微波</a:t>
            </a:r>
            <a:endParaRPr lang="zh-CN" altLang="en-US" dirty="0"/>
          </a:p>
        </p:txBody>
      </p:sp>
    </p:spTree>
    <p:extLst>
      <p:ext uri="{BB962C8B-B14F-4D97-AF65-F5344CB8AC3E}">
        <p14:creationId xmlns:p14="http://schemas.microsoft.com/office/powerpoint/2010/main" val="1047594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广播无线电波是全向性的，不要求使用碟形天线，天线也无须严格地安装到一个精确地校准位置上。</a:t>
            </a:r>
          </a:p>
          <a:p>
            <a:r>
              <a:rPr lang="zh-CN" altLang="en-US" dirty="0"/>
              <a:t>无线电波</a:t>
            </a:r>
            <a:r>
              <a:rPr lang="en-US" altLang="zh-CN" dirty="0"/>
              <a:t>(Radio) </a:t>
            </a:r>
            <a:r>
              <a:rPr lang="zh-CN" altLang="en-US" dirty="0"/>
              <a:t>是笼统术语，频率范围为</a:t>
            </a:r>
            <a:r>
              <a:rPr lang="en-US" altLang="zh-CN" dirty="0"/>
              <a:t>3KHz~300GHz</a:t>
            </a:r>
            <a:r>
              <a:rPr lang="zh-CN" altLang="en-US" dirty="0"/>
              <a:t>。</a:t>
            </a:r>
          </a:p>
          <a:p>
            <a:r>
              <a:rPr lang="zh-CN" altLang="en-US" dirty="0"/>
              <a:t>非正式术语广播无线电波</a:t>
            </a:r>
            <a:r>
              <a:rPr lang="en-US" altLang="zh-CN" dirty="0"/>
              <a:t>(broadcast radio) </a:t>
            </a:r>
            <a:r>
              <a:rPr lang="zh-CN" altLang="en-US" dirty="0"/>
              <a:t>包括</a:t>
            </a:r>
            <a:r>
              <a:rPr lang="en-US" altLang="zh-CN" dirty="0"/>
              <a:t>VHF</a:t>
            </a:r>
            <a:r>
              <a:rPr lang="zh-CN" altLang="en-US" dirty="0"/>
              <a:t>频段和部分的</a:t>
            </a:r>
            <a:r>
              <a:rPr lang="en-US" altLang="zh-CN" dirty="0"/>
              <a:t>UHF</a:t>
            </a:r>
            <a:r>
              <a:rPr lang="zh-CN" altLang="en-US" dirty="0"/>
              <a:t>频段：</a:t>
            </a:r>
            <a:r>
              <a:rPr lang="en-US" altLang="zh-CN" dirty="0"/>
              <a:t>30MHz</a:t>
            </a:r>
            <a:r>
              <a:rPr lang="zh-CN" altLang="en-US" dirty="0"/>
              <a:t>～</a:t>
            </a:r>
            <a:r>
              <a:rPr lang="en-US" altLang="zh-CN" dirty="0"/>
              <a:t>1GHz</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5" name="文本占位符 4"/>
          <p:cNvSpPr>
            <a:spLocks noGrp="1"/>
          </p:cNvSpPr>
          <p:nvPr>
            <p:ph type="body" sz="quarter" idx="13"/>
          </p:nvPr>
        </p:nvSpPr>
        <p:spPr/>
        <p:txBody>
          <a:bodyPr/>
          <a:lstStyle/>
          <a:p>
            <a:r>
              <a:rPr lang="en-US" altLang="zh-CN" dirty="0" smtClean="0"/>
              <a:t>3.7</a:t>
            </a:r>
            <a:r>
              <a:rPr lang="zh-CN" altLang="en-US" dirty="0" smtClean="0"/>
              <a:t>广播无线电波</a:t>
            </a:r>
            <a:endParaRPr lang="zh-CN" altLang="en-US" dirty="0"/>
          </a:p>
        </p:txBody>
      </p:sp>
    </p:spTree>
    <p:extLst>
      <p:ext uri="{BB962C8B-B14F-4D97-AF65-F5344CB8AC3E}">
        <p14:creationId xmlns:p14="http://schemas.microsoft.com/office/powerpoint/2010/main" val="2257777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红外线传输不能超过视线范围，距离短</a:t>
            </a:r>
          </a:p>
          <a:p>
            <a:r>
              <a:rPr lang="zh-CN" altLang="en-US" dirty="0"/>
              <a:t>红外线传输无法穿透墙体。微波系统中遇到的安全性和干扰问题在红外线传输中都不存在。</a:t>
            </a:r>
          </a:p>
          <a:p>
            <a:r>
              <a:rPr lang="zh-CN" altLang="en-US" dirty="0"/>
              <a:t>红外线不需要频率分配许可。</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5" name="文本占位符 4"/>
          <p:cNvSpPr>
            <a:spLocks noGrp="1"/>
          </p:cNvSpPr>
          <p:nvPr>
            <p:ph type="body" sz="quarter" idx="13"/>
          </p:nvPr>
        </p:nvSpPr>
        <p:spPr/>
        <p:txBody>
          <a:bodyPr/>
          <a:lstStyle/>
          <a:p>
            <a:r>
              <a:rPr lang="en-US" altLang="zh-CN" dirty="0" smtClean="0"/>
              <a:t>3.8</a:t>
            </a:r>
            <a:r>
              <a:rPr lang="zh-CN" altLang="en-US" dirty="0" smtClean="0"/>
              <a:t>红外线</a:t>
            </a:r>
            <a:endParaRPr lang="zh-CN" altLang="en-US" dirty="0"/>
          </a:p>
        </p:txBody>
      </p:sp>
    </p:spTree>
    <p:extLst>
      <p:ext uri="{BB962C8B-B14F-4D97-AF65-F5344CB8AC3E}">
        <p14:creationId xmlns:p14="http://schemas.microsoft.com/office/powerpoint/2010/main" val="3066684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频率更高的光波，主要指非导向光波，而非用于光纤的导向光波。</a:t>
            </a:r>
          </a:p>
          <a:p>
            <a:r>
              <a:rPr lang="zh-CN" altLang="en-US" dirty="0"/>
              <a:t>提供非常高的带宽，成本也很低，相对容易安装，而且与微波不同，不要求</a:t>
            </a:r>
            <a:r>
              <a:rPr lang="en-US" altLang="zh-CN" dirty="0"/>
              <a:t>FCC</a:t>
            </a:r>
            <a:r>
              <a:rPr lang="zh-CN" altLang="en-US" dirty="0"/>
              <a:t>许可。</a:t>
            </a:r>
          </a:p>
          <a:p>
            <a:r>
              <a:rPr lang="zh-CN" altLang="en-US" dirty="0"/>
              <a:t>激光的强度</a:t>
            </a:r>
            <a:r>
              <a:rPr lang="en-US" altLang="zh-CN" dirty="0"/>
              <a:t>(</a:t>
            </a:r>
            <a:r>
              <a:rPr lang="zh-CN" altLang="en-US" dirty="0"/>
              <a:t>非常窄的一束光</a:t>
            </a:r>
            <a:r>
              <a:rPr lang="en-US" altLang="zh-CN" dirty="0"/>
              <a:t>)</a:t>
            </a:r>
            <a:r>
              <a:rPr lang="zh-CN" altLang="en-US" dirty="0"/>
              <a:t>是它的弱点，不易瞄准。</a:t>
            </a:r>
          </a:p>
          <a:p>
            <a:r>
              <a:rPr lang="zh-CN" altLang="en-US" dirty="0"/>
              <a:t>激光束不能穿透雨或者浓雾，白天太阳的热量是气流上升也会激光束产生偏差。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5" name="文本占位符 4"/>
          <p:cNvSpPr>
            <a:spLocks noGrp="1"/>
          </p:cNvSpPr>
          <p:nvPr>
            <p:ph type="body" sz="quarter" idx="13"/>
          </p:nvPr>
        </p:nvSpPr>
        <p:spPr/>
        <p:txBody>
          <a:bodyPr/>
          <a:lstStyle/>
          <a:p>
            <a:r>
              <a:rPr lang="en-US" altLang="zh-CN" dirty="0" smtClean="0"/>
              <a:t>3.9</a:t>
            </a:r>
            <a:r>
              <a:rPr lang="zh-CN" altLang="en-US" dirty="0" smtClean="0"/>
              <a:t>光波</a:t>
            </a:r>
            <a:endParaRPr lang="zh-CN" altLang="en-US" dirty="0"/>
          </a:p>
        </p:txBody>
      </p:sp>
    </p:spTree>
    <p:extLst>
      <p:ext uri="{BB962C8B-B14F-4D97-AF65-F5344CB8AC3E}">
        <p14:creationId xmlns:p14="http://schemas.microsoft.com/office/powerpoint/2010/main" val="15833706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复用</a:t>
            </a:r>
            <a:r>
              <a:rPr lang="en-US" altLang="zh-CN" dirty="0"/>
              <a:t>(multiplexing)</a:t>
            </a:r>
            <a:r>
              <a:rPr lang="zh-CN" altLang="en-US" dirty="0"/>
              <a:t>是通信技术中的基本概念。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64" name="组合 63"/>
          <p:cNvGrpSpPr/>
          <p:nvPr/>
        </p:nvGrpSpPr>
        <p:grpSpPr>
          <a:xfrm>
            <a:off x="1331168" y="1875458"/>
            <a:ext cx="6553200" cy="3430314"/>
            <a:chOff x="1331913" y="1705372"/>
            <a:chExt cx="6553200" cy="3430314"/>
          </a:xfrm>
        </p:grpSpPr>
        <p:sp>
          <p:nvSpPr>
            <p:cNvPr id="6" name="Text Box 92"/>
            <p:cNvSpPr txBox="1">
              <a:spLocks noChangeArrowheads="1"/>
            </p:cNvSpPr>
            <p:nvPr/>
          </p:nvSpPr>
          <p:spPr bwMode="auto">
            <a:xfrm>
              <a:off x="4138613" y="3777605"/>
              <a:ext cx="3177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a:latin typeface="+mj-ea"/>
                  <a:ea typeface="+mj-ea"/>
                </a:rPr>
                <a:t>+</a:t>
              </a:r>
            </a:p>
          </p:txBody>
        </p:sp>
        <p:sp>
          <p:nvSpPr>
            <p:cNvPr id="7" name="Text Box 93"/>
            <p:cNvSpPr txBox="1">
              <a:spLocks noChangeArrowheads="1"/>
            </p:cNvSpPr>
            <p:nvPr/>
          </p:nvSpPr>
          <p:spPr bwMode="auto">
            <a:xfrm>
              <a:off x="3838575" y="3785542"/>
              <a:ext cx="15255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400">
                  <a:latin typeface="+mj-ea"/>
                  <a:ea typeface="+mj-ea"/>
                </a:rPr>
                <a:t>(                 )</a:t>
              </a:r>
            </a:p>
          </p:txBody>
        </p:sp>
        <p:sp>
          <p:nvSpPr>
            <p:cNvPr id="8" name="Text Box 37"/>
            <p:cNvSpPr txBox="1">
              <a:spLocks noChangeArrowheads="1"/>
            </p:cNvSpPr>
            <p:nvPr/>
          </p:nvSpPr>
          <p:spPr bwMode="auto">
            <a:xfrm>
              <a:off x="4514850" y="3777605"/>
              <a:ext cx="3177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a:latin typeface="+mj-ea"/>
                  <a:ea typeface="+mj-ea"/>
                </a:rPr>
                <a:t>+</a:t>
              </a:r>
            </a:p>
          </p:txBody>
        </p:sp>
        <p:sp>
          <p:nvSpPr>
            <p:cNvPr id="9" name="Line 38"/>
            <p:cNvSpPr>
              <a:spLocks noChangeShapeType="1"/>
            </p:cNvSpPr>
            <p:nvPr/>
          </p:nvSpPr>
          <p:spPr bwMode="auto">
            <a:xfrm>
              <a:off x="1698625" y="4260205"/>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 name="Line 39"/>
            <p:cNvSpPr>
              <a:spLocks noChangeShapeType="1"/>
            </p:cNvSpPr>
            <p:nvPr/>
          </p:nvSpPr>
          <p:spPr bwMode="auto">
            <a:xfrm>
              <a:off x="1698625" y="2046685"/>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 name="Line 40"/>
            <p:cNvSpPr>
              <a:spLocks noChangeShapeType="1"/>
            </p:cNvSpPr>
            <p:nvPr/>
          </p:nvSpPr>
          <p:spPr bwMode="auto">
            <a:xfrm>
              <a:off x="1698625" y="2540397"/>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 name="Line 41"/>
            <p:cNvSpPr>
              <a:spLocks noChangeShapeType="1"/>
            </p:cNvSpPr>
            <p:nvPr/>
          </p:nvSpPr>
          <p:spPr bwMode="auto">
            <a:xfrm>
              <a:off x="1698625" y="3034110"/>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 name="Oval 42"/>
            <p:cNvSpPr>
              <a:spLocks noChangeArrowheads="1"/>
            </p:cNvSpPr>
            <p:nvPr/>
          </p:nvSpPr>
          <p:spPr bwMode="auto">
            <a:xfrm>
              <a:off x="1331913" y="1857772"/>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1</a:t>
              </a:r>
            </a:p>
          </p:txBody>
        </p:sp>
        <p:sp>
          <p:nvSpPr>
            <p:cNvPr id="14" name="Oval 43"/>
            <p:cNvSpPr>
              <a:spLocks noChangeArrowheads="1"/>
            </p:cNvSpPr>
            <p:nvPr/>
          </p:nvSpPr>
          <p:spPr bwMode="auto">
            <a:xfrm>
              <a:off x="7518400" y="1857772"/>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2</a:t>
              </a:r>
            </a:p>
          </p:txBody>
        </p:sp>
        <p:sp>
          <p:nvSpPr>
            <p:cNvPr id="15" name="Oval 44"/>
            <p:cNvSpPr>
              <a:spLocks noChangeArrowheads="1"/>
            </p:cNvSpPr>
            <p:nvPr/>
          </p:nvSpPr>
          <p:spPr bwMode="auto">
            <a:xfrm>
              <a:off x="1331913" y="2351485"/>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1</a:t>
              </a:r>
            </a:p>
          </p:txBody>
        </p:sp>
        <p:sp>
          <p:nvSpPr>
            <p:cNvPr id="16" name="Oval 45"/>
            <p:cNvSpPr>
              <a:spLocks noChangeArrowheads="1"/>
            </p:cNvSpPr>
            <p:nvPr/>
          </p:nvSpPr>
          <p:spPr bwMode="auto">
            <a:xfrm>
              <a:off x="7518400" y="2351485"/>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2</a:t>
              </a:r>
            </a:p>
          </p:txBody>
        </p:sp>
        <p:sp>
          <p:nvSpPr>
            <p:cNvPr id="17" name="Oval 46"/>
            <p:cNvSpPr>
              <a:spLocks noChangeArrowheads="1"/>
            </p:cNvSpPr>
            <p:nvPr/>
          </p:nvSpPr>
          <p:spPr bwMode="auto">
            <a:xfrm>
              <a:off x="1331913" y="2845197"/>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1</a:t>
              </a:r>
            </a:p>
          </p:txBody>
        </p:sp>
        <p:sp>
          <p:nvSpPr>
            <p:cNvPr id="18" name="Oval 47"/>
            <p:cNvSpPr>
              <a:spLocks noChangeArrowheads="1"/>
            </p:cNvSpPr>
            <p:nvPr/>
          </p:nvSpPr>
          <p:spPr bwMode="auto">
            <a:xfrm>
              <a:off x="7518400" y="2845197"/>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2</a:t>
              </a:r>
            </a:p>
          </p:txBody>
        </p:sp>
        <p:sp>
          <p:nvSpPr>
            <p:cNvPr id="19" name="Line 48"/>
            <p:cNvSpPr>
              <a:spLocks noChangeShapeType="1"/>
            </p:cNvSpPr>
            <p:nvPr/>
          </p:nvSpPr>
          <p:spPr bwMode="auto">
            <a:xfrm>
              <a:off x="2508250" y="4260205"/>
              <a:ext cx="43465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0" name="Line 49"/>
            <p:cNvSpPr>
              <a:spLocks noChangeShapeType="1"/>
            </p:cNvSpPr>
            <p:nvPr/>
          </p:nvSpPr>
          <p:spPr bwMode="auto">
            <a:xfrm>
              <a:off x="6854825" y="4336405"/>
              <a:ext cx="809625" cy="379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1" name="Line 50"/>
            <p:cNvSpPr>
              <a:spLocks noChangeShapeType="1"/>
            </p:cNvSpPr>
            <p:nvPr/>
          </p:nvSpPr>
          <p:spPr bwMode="auto">
            <a:xfrm flipH="1">
              <a:off x="6854825" y="3804592"/>
              <a:ext cx="809625"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2" name="Line 51"/>
            <p:cNvSpPr>
              <a:spLocks noChangeShapeType="1"/>
            </p:cNvSpPr>
            <p:nvPr/>
          </p:nvSpPr>
          <p:spPr bwMode="auto">
            <a:xfrm flipV="1">
              <a:off x="1624013" y="4336405"/>
              <a:ext cx="811212" cy="379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3" name="Line 52"/>
            <p:cNvSpPr>
              <a:spLocks noChangeShapeType="1"/>
            </p:cNvSpPr>
            <p:nvPr/>
          </p:nvSpPr>
          <p:spPr bwMode="auto">
            <a:xfrm>
              <a:off x="1624013" y="3804592"/>
              <a:ext cx="811212"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4" name="Oval 53"/>
            <p:cNvSpPr>
              <a:spLocks noChangeArrowheads="1"/>
            </p:cNvSpPr>
            <p:nvPr/>
          </p:nvSpPr>
          <p:spPr bwMode="auto">
            <a:xfrm>
              <a:off x="1331913" y="3577580"/>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1</a:t>
              </a:r>
            </a:p>
          </p:txBody>
        </p:sp>
        <p:sp>
          <p:nvSpPr>
            <p:cNvPr id="25" name="Oval 54"/>
            <p:cNvSpPr>
              <a:spLocks noChangeArrowheads="1"/>
            </p:cNvSpPr>
            <p:nvPr/>
          </p:nvSpPr>
          <p:spPr bwMode="auto">
            <a:xfrm>
              <a:off x="7518400" y="3577580"/>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2</a:t>
              </a:r>
            </a:p>
          </p:txBody>
        </p:sp>
        <p:sp>
          <p:nvSpPr>
            <p:cNvPr id="26" name="Oval 55"/>
            <p:cNvSpPr>
              <a:spLocks noChangeArrowheads="1"/>
            </p:cNvSpPr>
            <p:nvPr/>
          </p:nvSpPr>
          <p:spPr bwMode="auto">
            <a:xfrm>
              <a:off x="1331913" y="4060180"/>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1</a:t>
              </a:r>
            </a:p>
          </p:txBody>
        </p:sp>
        <p:sp>
          <p:nvSpPr>
            <p:cNvPr id="27" name="Oval 56"/>
            <p:cNvSpPr>
              <a:spLocks noChangeArrowheads="1"/>
            </p:cNvSpPr>
            <p:nvPr/>
          </p:nvSpPr>
          <p:spPr bwMode="auto">
            <a:xfrm>
              <a:off x="7518400" y="4060180"/>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2</a:t>
              </a:r>
            </a:p>
          </p:txBody>
        </p:sp>
        <p:sp>
          <p:nvSpPr>
            <p:cNvPr id="28" name="Oval 57"/>
            <p:cNvSpPr>
              <a:spLocks noChangeArrowheads="1"/>
            </p:cNvSpPr>
            <p:nvPr/>
          </p:nvSpPr>
          <p:spPr bwMode="auto">
            <a:xfrm>
              <a:off x="1331913" y="4565005"/>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1</a:t>
              </a:r>
            </a:p>
          </p:txBody>
        </p:sp>
        <p:sp>
          <p:nvSpPr>
            <p:cNvPr id="29" name="Oval 58"/>
            <p:cNvSpPr>
              <a:spLocks noChangeArrowheads="1"/>
            </p:cNvSpPr>
            <p:nvPr/>
          </p:nvSpPr>
          <p:spPr bwMode="auto">
            <a:xfrm>
              <a:off x="7518400" y="4565005"/>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dirty="0">
                  <a:latin typeface="+mj-ea"/>
                  <a:ea typeface="+mj-ea"/>
                </a:rPr>
                <a:t>C</a:t>
              </a:r>
              <a:r>
                <a:rPr lang="en-US" altLang="zh-CN" sz="1400" baseline="-25000" dirty="0">
                  <a:latin typeface="+mj-ea"/>
                  <a:ea typeface="+mj-ea"/>
                </a:rPr>
                <a:t>2</a:t>
              </a:r>
            </a:p>
          </p:txBody>
        </p:sp>
        <p:sp>
          <p:nvSpPr>
            <p:cNvPr id="30" name="Text Box 59"/>
            <p:cNvSpPr txBox="1">
              <a:spLocks noChangeArrowheads="1"/>
            </p:cNvSpPr>
            <p:nvPr/>
          </p:nvSpPr>
          <p:spPr bwMode="auto">
            <a:xfrm>
              <a:off x="3995738" y="428560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a:latin typeface="+mj-ea"/>
                  <a:ea typeface="+mj-ea"/>
                </a:rPr>
                <a:t>共享信道</a:t>
              </a:r>
            </a:p>
          </p:txBody>
        </p:sp>
        <p:sp>
          <p:nvSpPr>
            <p:cNvPr id="31" name="Text Box 60"/>
            <p:cNvSpPr txBox="1">
              <a:spLocks noChangeArrowheads="1"/>
            </p:cNvSpPr>
            <p:nvPr/>
          </p:nvSpPr>
          <p:spPr bwMode="auto">
            <a:xfrm>
              <a:off x="3708400" y="3145532"/>
              <a:ext cx="17123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dirty="0">
                  <a:latin typeface="+mj-ea"/>
                  <a:ea typeface="+mj-ea"/>
                </a:rPr>
                <a:t>(a) </a:t>
              </a:r>
              <a:r>
                <a:rPr lang="zh-CN" altLang="en-US" sz="1400" dirty="0">
                  <a:latin typeface="+mj-ea"/>
                  <a:ea typeface="+mj-ea"/>
                </a:rPr>
                <a:t>使用单独的信道</a:t>
              </a:r>
            </a:p>
          </p:txBody>
        </p:sp>
        <p:sp>
          <p:nvSpPr>
            <p:cNvPr id="32" name="Text Box 61"/>
            <p:cNvSpPr txBox="1">
              <a:spLocks noChangeArrowheads="1"/>
            </p:cNvSpPr>
            <p:nvPr/>
          </p:nvSpPr>
          <p:spPr bwMode="auto">
            <a:xfrm>
              <a:off x="3851275" y="4827909"/>
              <a:ext cx="15488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dirty="0">
                  <a:latin typeface="+mj-ea"/>
                  <a:ea typeface="+mj-ea"/>
                </a:rPr>
                <a:t>(b) </a:t>
              </a:r>
              <a:r>
                <a:rPr lang="zh-CN" altLang="en-US" sz="1400" dirty="0">
                  <a:latin typeface="+mj-ea"/>
                  <a:ea typeface="+mj-ea"/>
                </a:rPr>
                <a:t>使用共享信道</a:t>
              </a:r>
            </a:p>
          </p:txBody>
        </p:sp>
        <p:sp>
          <p:nvSpPr>
            <p:cNvPr id="33" name="Oval 62"/>
            <p:cNvSpPr>
              <a:spLocks noChangeArrowheads="1"/>
            </p:cNvSpPr>
            <p:nvPr/>
          </p:nvSpPr>
          <p:spPr bwMode="auto">
            <a:xfrm>
              <a:off x="2244725" y="4058592"/>
              <a:ext cx="661988" cy="379413"/>
            </a:xfrm>
            <a:prstGeom prst="ellipse">
              <a:avLst/>
            </a:prstGeom>
            <a:solidFill>
              <a:srgbClr val="EAEAEA"/>
            </a:solidFill>
            <a:ln w="9525">
              <a:solidFill>
                <a:schemeClr val="tx1"/>
              </a:solidFill>
              <a:round/>
              <a:headEnd/>
              <a:tailEnd/>
            </a:ln>
            <a:effectLst>
              <a:outerShdw dist="35921" dir="2700000" algn="ctr" rotWithShape="0">
                <a:schemeClr val="bg2"/>
              </a:outerShdw>
            </a:effectLst>
          </p:spPr>
          <p:txBody>
            <a:bodyPr wrap="none" anchor="ctr"/>
            <a:lstStyle/>
            <a:p>
              <a:pPr algn="ctr"/>
              <a:r>
                <a:rPr lang="zh-CN" altLang="en-US" sz="1400">
                  <a:latin typeface="+mj-ea"/>
                  <a:ea typeface="+mj-ea"/>
                </a:rPr>
                <a:t>复用</a:t>
              </a:r>
            </a:p>
          </p:txBody>
        </p:sp>
        <p:sp>
          <p:nvSpPr>
            <p:cNvPr id="34" name="Oval 63"/>
            <p:cNvSpPr>
              <a:spLocks noChangeArrowheads="1"/>
            </p:cNvSpPr>
            <p:nvPr/>
          </p:nvSpPr>
          <p:spPr bwMode="auto">
            <a:xfrm>
              <a:off x="6505575" y="4072880"/>
              <a:ext cx="661988" cy="379412"/>
            </a:xfrm>
            <a:prstGeom prst="ellipse">
              <a:avLst/>
            </a:prstGeom>
            <a:solidFill>
              <a:srgbClr val="EAEAEA"/>
            </a:solidFill>
            <a:ln w="9525">
              <a:solidFill>
                <a:schemeClr val="tx1"/>
              </a:solidFill>
              <a:round/>
              <a:headEnd/>
              <a:tailEnd/>
            </a:ln>
            <a:effectLst>
              <a:outerShdw dist="35921" dir="2700000" algn="ctr" rotWithShape="0">
                <a:schemeClr val="bg2"/>
              </a:outerShdw>
            </a:effectLst>
          </p:spPr>
          <p:txBody>
            <a:bodyPr wrap="none" anchor="ctr"/>
            <a:lstStyle/>
            <a:p>
              <a:pPr algn="ctr"/>
              <a:r>
                <a:rPr lang="zh-CN" altLang="en-US" sz="1400" dirty="0">
                  <a:latin typeface="+mj-ea"/>
                  <a:ea typeface="+mj-ea"/>
                </a:rPr>
                <a:t>分用</a:t>
              </a:r>
            </a:p>
          </p:txBody>
        </p:sp>
        <p:sp>
          <p:nvSpPr>
            <p:cNvPr id="35" name="Line 64"/>
            <p:cNvSpPr>
              <a:spLocks noChangeShapeType="1"/>
            </p:cNvSpPr>
            <p:nvPr/>
          </p:nvSpPr>
          <p:spPr bwMode="auto">
            <a:xfrm>
              <a:off x="3394075" y="1932385"/>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6" name="Line 65"/>
            <p:cNvSpPr>
              <a:spLocks noChangeShapeType="1"/>
            </p:cNvSpPr>
            <p:nvPr/>
          </p:nvSpPr>
          <p:spPr bwMode="auto">
            <a:xfrm>
              <a:off x="3394075" y="2413397"/>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7" name="Line 66"/>
            <p:cNvSpPr>
              <a:spLocks noChangeShapeType="1"/>
            </p:cNvSpPr>
            <p:nvPr/>
          </p:nvSpPr>
          <p:spPr bwMode="auto">
            <a:xfrm>
              <a:off x="3394075" y="2918222"/>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8" name="Line 67"/>
            <p:cNvSpPr>
              <a:spLocks noChangeShapeType="1"/>
            </p:cNvSpPr>
            <p:nvPr/>
          </p:nvSpPr>
          <p:spPr bwMode="auto">
            <a:xfrm>
              <a:off x="3394075" y="4133205"/>
              <a:ext cx="220662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9" name="Line 68"/>
            <p:cNvSpPr>
              <a:spLocks noChangeShapeType="1"/>
            </p:cNvSpPr>
            <p:nvPr/>
          </p:nvSpPr>
          <p:spPr bwMode="auto">
            <a:xfrm>
              <a:off x="1763713" y="4215755"/>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0" name="Line 69"/>
            <p:cNvSpPr>
              <a:spLocks noChangeShapeType="1"/>
            </p:cNvSpPr>
            <p:nvPr/>
          </p:nvSpPr>
          <p:spPr bwMode="auto">
            <a:xfrm>
              <a:off x="7148513" y="4185592"/>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1" name="Line 70"/>
            <p:cNvSpPr>
              <a:spLocks noChangeShapeType="1"/>
            </p:cNvSpPr>
            <p:nvPr/>
          </p:nvSpPr>
          <p:spPr bwMode="auto">
            <a:xfrm rot="1484370">
              <a:off x="1827213" y="3910955"/>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2" name="Line 71"/>
            <p:cNvSpPr>
              <a:spLocks noChangeShapeType="1"/>
            </p:cNvSpPr>
            <p:nvPr/>
          </p:nvSpPr>
          <p:spPr bwMode="auto">
            <a:xfrm rot="1484370">
              <a:off x="7202488" y="4528492"/>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3" name="Line 72"/>
            <p:cNvSpPr>
              <a:spLocks noChangeShapeType="1"/>
            </p:cNvSpPr>
            <p:nvPr/>
          </p:nvSpPr>
          <p:spPr bwMode="auto">
            <a:xfrm rot="19951492">
              <a:off x="1774825" y="4495155"/>
              <a:ext cx="368300" cy="158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4" name="Line 73"/>
            <p:cNvSpPr>
              <a:spLocks noChangeShapeType="1"/>
            </p:cNvSpPr>
            <p:nvPr/>
          </p:nvSpPr>
          <p:spPr bwMode="auto">
            <a:xfrm rot="19951492">
              <a:off x="7070725" y="3920480"/>
              <a:ext cx="368300" cy="158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5" name="Oval 74"/>
            <p:cNvSpPr>
              <a:spLocks noChangeArrowheads="1"/>
            </p:cNvSpPr>
            <p:nvPr/>
          </p:nvSpPr>
          <p:spPr bwMode="auto">
            <a:xfrm>
              <a:off x="1936750" y="3731567"/>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6" name="Oval 75"/>
            <p:cNvSpPr>
              <a:spLocks noChangeArrowheads="1"/>
            </p:cNvSpPr>
            <p:nvPr/>
          </p:nvSpPr>
          <p:spPr bwMode="auto">
            <a:xfrm>
              <a:off x="7134225" y="3780780"/>
              <a:ext cx="147638" cy="150812"/>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7" name="Rectangle 76"/>
            <p:cNvSpPr>
              <a:spLocks noChangeArrowheads="1"/>
            </p:cNvSpPr>
            <p:nvPr/>
          </p:nvSpPr>
          <p:spPr bwMode="auto">
            <a:xfrm>
              <a:off x="1857375" y="4049067"/>
              <a:ext cx="119063"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8" name="Rectangle 77"/>
            <p:cNvSpPr>
              <a:spLocks noChangeArrowheads="1"/>
            </p:cNvSpPr>
            <p:nvPr/>
          </p:nvSpPr>
          <p:spPr bwMode="auto">
            <a:xfrm>
              <a:off x="7269163" y="4036367"/>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9" name="AutoShape 78"/>
            <p:cNvSpPr>
              <a:spLocks noChangeArrowheads="1"/>
            </p:cNvSpPr>
            <p:nvPr/>
          </p:nvSpPr>
          <p:spPr bwMode="auto">
            <a:xfrm>
              <a:off x="4424363" y="2692797"/>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0" name="AutoShape 79"/>
            <p:cNvSpPr>
              <a:spLocks noChangeArrowheads="1"/>
            </p:cNvSpPr>
            <p:nvPr/>
          </p:nvSpPr>
          <p:spPr bwMode="auto">
            <a:xfrm>
              <a:off x="7310438" y="4318942"/>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1" name="Oval 80"/>
            <p:cNvSpPr>
              <a:spLocks noChangeArrowheads="1"/>
            </p:cNvSpPr>
            <p:nvPr/>
          </p:nvSpPr>
          <p:spPr bwMode="auto">
            <a:xfrm>
              <a:off x="1773238" y="1857772"/>
              <a:ext cx="147637"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2" name="Oval 81"/>
            <p:cNvSpPr>
              <a:spLocks noChangeArrowheads="1"/>
            </p:cNvSpPr>
            <p:nvPr/>
          </p:nvSpPr>
          <p:spPr bwMode="auto">
            <a:xfrm>
              <a:off x="4432300" y="1705372"/>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3" name="Oval 82"/>
            <p:cNvSpPr>
              <a:spLocks noChangeArrowheads="1"/>
            </p:cNvSpPr>
            <p:nvPr/>
          </p:nvSpPr>
          <p:spPr bwMode="auto">
            <a:xfrm>
              <a:off x="7296150" y="1857772"/>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4" name="Rectangle 83"/>
            <p:cNvSpPr>
              <a:spLocks noChangeArrowheads="1"/>
            </p:cNvSpPr>
            <p:nvPr/>
          </p:nvSpPr>
          <p:spPr bwMode="auto">
            <a:xfrm>
              <a:off x="7296150" y="2387997"/>
              <a:ext cx="117475"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5" name="Rectangle 84"/>
            <p:cNvSpPr>
              <a:spLocks noChangeArrowheads="1"/>
            </p:cNvSpPr>
            <p:nvPr/>
          </p:nvSpPr>
          <p:spPr bwMode="auto">
            <a:xfrm>
              <a:off x="1773238" y="2387997"/>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6" name="Rectangle 85"/>
            <p:cNvSpPr>
              <a:spLocks noChangeArrowheads="1"/>
            </p:cNvSpPr>
            <p:nvPr/>
          </p:nvSpPr>
          <p:spPr bwMode="auto">
            <a:xfrm>
              <a:off x="4446588" y="2237185"/>
              <a:ext cx="119062" cy="122237"/>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7" name="AutoShape 86"/>
            <p:cNvSpPr>
              <a:spLocks noChangeArrowheads="1"/>
            </p:cNvSpPr>
            <p:nvPr/>
          </p:nvSpPr>
          <p:spPr bwMode="auto">
            <a:xfrm>
              <a:off x="7313613" y="2810272"/>
              <a:ext cx="165100" cy="169863"/>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8" name="AutoShape 87"/>
            <p:cNvSpPr>
              <a:spLocks noChangeArrowheads="1"/>
            </p:cNvSpPr>
            <p:nvPr/>
          </p:nvSpPr>
          <p:spPr bwMode="auto">
            <a:xfrm>
              <a:off x="1749425" y="2824560"/>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9" name="AutoShape 88"/>
            <p:cNvSpPr>
              <a:spLocks noChangeArrowheads="1"/>
            </p:cNvSpPr>
            <p:nvPr/>
          </p:nvSpPr>
          <p:spPr bwMode="auto">
            <a:xfrm>
              <a:off x="1793875" y="4334817"/>
              <a:ext cx="166688" cy="169863"/>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0" name="Oval 89"/>
            <p:cNvSpPr>
              <a:spLocks noChangeArrowheads="1"/>
            </p:cNvSpPr>
            <p:nvPr/>
          </p:nvSpPr>
          <p:spPr bwMode="auto">
            <a:xfrm>
              <a:off x="4056063" y="3904605"/>
              <a:ext cx="147637"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1" name="Rectangle 90"/>
            <p:cNvSpPr>
              <a:spLocks noChangeArrowheads="1"/>
            </p:cNvSpPr>
            <p:nvPr/>
          </p:nvSpPr>
          <p:spPr bwMode="auto">
            <a:xfrm>
              <a:off x="4424363" y="3918892"/>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2" name="AutoShape 91"/>
            <p:cNvSpPr>
              <a:spLocks noChangeArrowheads="1"/>
            </p:cNvSpPr>
            <p:nvPr/>
          </p:nvSpPr>
          <p:spPr bwMode="auto">
            <a:xfrm>
              <a:off x="4773613" y="3893492"/>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grpSp>
    </p:spTree>
    <p:extLst>
      <p:ext uri="{BB962C8B-B14F-4D97-AF65-F5344CB8AC3E}">
        <p14:creationId xmlns:p14="http://schemas.microsoft.com/office/powerpoint/2010/main" val="2479860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频分复用 </a:t>
            </a:r>
            <a:r>
              <a:rPr lang="en-US" altLang="zh-CN" dirty="0" smtClean="0"/>
              <a:t>FDM(Frequency </a:t>
            </a:r>
            <a:r>
              <a:rPr lang="en-US" altLang="zh-CN" dirty="0"/>
              <a:t>Division Multiplexing</a:t>
            </a:r>
            <a:r>
              <a:rPr lang="en-US" altLang="zh-CN" dirty="0" smtClean="0"/>
              <a:t>)</a:t>
            </a:r>
          </a:p>
          <a:p>
            <a:pPr lvl="1"/>
            <a:r>
              <a:rPr lang="zh-CN" altLang="en-US" dirty="0"/>
              <a:t>用户在分配到一定的频带后，在通信过程中自始至终都</a:t>
            </a:r>
            <a:r>
              <a:rPr lang="zh-CN" altLang="en-US" dirty="0" smtClean="0"/>
              <a:t>占用</a:t>
            </a:r>
            <a:r>
              <a:rPr lang="zh-CN" altLang="en-US" dirty="0"/>
              <a:t>该</a:t>
            </a:r>
            <a:r>
              <a:rPr lang="zh-CN" altLang="en-US" dirty="0" smtClean="0"/>
              <a:t>频带</a:t>
            </a:r>
            <a:r>
              <a:rPr lang="zh-CN" altLang="en-US" dirty="0"/>
              <a:t>。</a:t>
            </a:r>
          </a:p>
          <a:p>
            <a:pPr lvl="1"/>
            <a:r>
              <a:rPr lang="zh-CN" altLang="en-US" dirty="0"/>
              <a:t>频分复用的所有用户在同样的时间占用不同的带宽</a:t>
            </a:r>
            <a:r>
              <a:rPr lang="zh-CN" altLang="en-US" dirty="0" smtClean="0"/>
              <a:t>资源。 </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63" name="组合 62"/>
          <p:cNvGrpSpPr/>
          <p:nvPr/>
        </p:nvGrpSpPr>
        <p:grpSpPr>
          <a:xfrm>
            <a:off x="1763688" y="2817580"/>
            <a:ext cx="5509762" cy="2200160"/>
            <a:chOff x="1331913" y="3357563"/>
            <a:chExt cx="7554293" cy="3016582"/>
          </a:xfrm>
        </p:grpSpPr>
        <p:sp>
          <p:nvSpPr>
            <p:cNvPr id="65" name="Line 28"/>
            <p:cNvSpPr>
              <a:spLocks noChangeShapeType="1"/>
            </p:cNvSpPr>
            <p:nvPr/>
          </p:nvSpPr>
          <p:spPr bwMode="auto">
            <a:xfrm flipV="1">
              <a:off x="2024063" y="6169025"/>
              <a:ext cx="6116637" cy="9525"/>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Text Box 29"/>
            <p:cNvSpPr txBox="1">
              <a:spLocks noChangeArrowheads="1"/>
            </p:cNvSpPr>
            <p:nvPr/>
          </p:nvSpPr>
          <p:spPr bwMode="auto">
            <a:xfrm>
              <a:off x="1331913" y="3357563"/>
              <a:ext cx="745506"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频率</a:t>
              </a:r>
            </a:p>
          </p:txBody>
        </p:sp>
        <p:sp>
          <p:nvSpPr>
            <p:cNvPr id="67" name="Text Box 30"/>
            <p:cNvSpPr txBox="1">
              <a:spLocks noChangeArrowheads="1"/>
            </p:cNvSpPr>
            <p:nvPr/>
          </p:nvSpPr>
          <p:spPr bwMode="auto">
            <a:xfrm>
              <a:off x="8140700" y="5981700"/>
              <a:ext cx="745506"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时间</a:t>
              </a:r>
            </a:p>
          </p:txBody>
        </p:sp>
        <p:sp>
          <p:nvSpPr>
            <p:cNvPr id="68" name="Rectangle 31"/>
            <p:cNvSpPr>
              <a:spLocks noChangeArrowheads="1"/>
            </p:cNvSpPr>
            <p:nvPr/>
          </p:nvSpPr>
          <p:spPr bwMode="auto">
            <a:xfrm>
              <a:off x="2024063" y="3724275"/>
              <a:ext cx="5543550" cy="387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Rectangle 32"/>
            <p:cNvSpPr>
              <a:spLocks noChangeArrowheads="1"/>
            </p:cNvSpPr>
            <p:nvPr/>
          </p:nvSpPr>
          <p:spPr bwMode="auto">
            <a:xfrm>
              <a:off x="2024063" y="4111625"/>
              <a:ext cx="5543550" cy="387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Rectangle 33"/>
            <p:cNvSpPr>
              <a:spLocks noChangeArrowheads="1"/>
            </p:cNvSpPr>
            <p:nvPr/>
          </p:nvSpPr>
          <p:spPr bwMode="auto">
            <a:xfrm>
              <a:off x="2024063" y="4498975"/>
              <a:ext cx="5543550" cy="387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Rectangle 34"/>
            <p:cNvSpPr>
              <a:spLocks noChangeArrowheads="1"/>
            </p:cNvSpPr>
            <p:nvPr/>
          </p:nvSpPr>
          <p:spPr bwMode="auto">
            <a:xfrm>
              <a:off x="2024063" y="4886325"/>
              <a:ext cx="5543550" cy="387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Rectangle 35"/>
            <p:cNvSpPr>
              <a:spLocks noChangeArrowheads="1"/>
            </p:cNvSpPr>
            <p:nvPr/>
          </p:nvSpPr>
          <p:spPr bwMode="auto">
            <a:xfrm>
              <a:off x="2024063" y="5273675"/>
              <a:ext cx="5543550" cy="3873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Text Box 36"/>
            <p:cNvSpPr txBox="1">
              <a:spLocks noChangeArrowheads="1"/>
            </p:cNvSpPr>
            <p:nvPr/>
          </p:nvSpPr>
          <p:spPr bwMode="auto">
            <a:xfrm>
              <a:off x="4398964" y="5330825"/>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1</a:t>
              </a:r>
            </a:p>
          </p:txBody>
        </p:sp>
        <p:sp>
          <p:nvSpPr>
            <p:cNvPr id="74" name="Text Box 37"/>
            <p:cNvSpPr txBox="1">
              <a:spLocks noChangeArrowheads="1"/>
            </p:cNvSpPr>
            <p:nvPr/>
          </p:nvSpPr>
          <p:spPr bwMode="auto">
            <a:xfrm>
              <a:off x="4398964" y="4941888"/>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2</a:t>
              </a:r>
            </a:p>
          </p:txBody>
        </p:sp>
        <p:sp>
          <p:nvSpPr>
            <p:cNvPr id="75" name="Text Box 38"/>
            <p:cNvSpPr txBox="1">
              <a:spLocks noChangeArrowheads="1"/>
            </p:cNvSpPr>
            <p:nvPr/>
          </p:nvSpPr>
          <p:spPr bwMode="auto">
            <a:xfrm>
              <a:off x="4398964" y="4549775"/>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3</a:t>
              </a:r>
            </a:p>
          </p:txBody>
        </p:sp>
        <p:sp>
          <p:nvSpPr>
            <p:cNvPr id="76" name="Text Box 39"/>
            <p:cNvSpPr txBox="1">
              <a:spLocks noChangeArrowheads="1"/>
            </p:cNvSpPr>
            <p:nvPr/>
          </p:nvSpPr>
          <p:spPr bwMode="auto">
            <a:xfrm>
              <a:off x="4537075" y="3933825"/>
              <a:ext cx="499348"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sym typeface="Symbol" pitchFamily="18" charset="2"/>
                </a:rPr>
                <a:t></a:t>
              </a:r>
              <a:endParaRPr kumimoji="1" lang="zh-CN" altLang="zh-CN" sz="1400">
                <a:latin typeface="+mj-ea"/>
                <a:ea typeface="+mj-ea"/>
                <a:sym typeface="Symbol" pitchFamily="18" charset="2"/>
              </a:endParaRPr>
            </a:p>
          </p:txBody>
        </p:sp>
        <p:sp>
          <p:nvSpPr>
            <p:cNvPr id="77" name="Text Box 40"/>
            <p:cNvSpPr txBox="1">
              <a:spLocks noChangeArrowheads="1"/>
            </p:cNvSpPr>
            <p:nvPr/>
          </p:nvSpPr>
          <p:spPr bwMode="auto">
            <a:xfrm>
              <a:off x="4398964" y="3767138"/>
              <a:ext cx="969685"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n</a:t>
              </a:r>
            </a:p>
          </p:txBody>
        </p:sp>
        <p:sp>
          <p:nvSpPr>
            <p:cNvPr id="78" name="Line 41"/>
            <p:cNvSpPr>
              <a:spLocks noChangeShapeType="1"/>
            </p:cNvSpPr>
            <p:nvPr/>
          </p:nvSpPr>
          <p:spPr bwMode="auto">
            <a:xfrm rot="16200000">
              <a:off x="692150" y="4843463"/>
              <a:ext cx="2663825"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Tree>
    <p:extLst>
      <p:ext uri="{BB962C8B-B14F-4D97-AF65-F5344CB8AC3E}">
        <p14:creationId xmlns:p14="http://schemas.microsoft.com/office/powerpoint/2010/main" val="1614413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pPr lvl="1"/>
            <a:r>
              <a:rPr lang="zh-CN" altLang="en-US" dirty="0"/>
              <a:t>时分复用则是将时间划分为一段段等长的时分复用帧（</a:t>
            </a:r>
            <a:r>
              <a:rPr lang="en-US" altLang="zh-CN" dirty="0"/>
              <a:t>TDM </a:t>
            </a:r>
            <a:r>
              <a:rPr lang="zh-CN" altLang="en-US" dirty="0"/>
              <a:t>帧）。每一个时分复用的用户在每一个 </a:t>
            </a:r>
            <a:r>
              <a:rPr lang="en-US" altLang="zh-CN" dirty="0"/>
              <a:t>TDM </a:t>
            </a:r>
            <a:r>
              <a:rPr lang="zh-CN" altLang="en-US" dirty="0"/>
              <a:t>帧中占用固定序号的时隙。</a:t>
            </a:r>
          </a:p>
          <a:p>
            <a:pPr lvl="1"/>
            <a:r>
              <a:rPr lang="zh-CN" altLang="en-US" dirty="0"/>
              <a:t>每一个用户所占用的时隙是周期性地出现（其周期就是 </a:t>
            </a:r>
            <a:r>
              <a:rPr lang="en-US" altLang="zh-CN" dirty="0"/>
              <a:t>TDM  </a:t>
            </a:r>
            <a:r>
              <a:rPr lang="zh-CN" altLang="en-US" dirty="0"/>
              <a:t>帧的长度）。</a:t>
            </a:r>
          </a:p>
          <a:p>
            <a:pPr lvl="1"/>
            <a:r>
              <a:rPr lang="en-US" altLang="zh-CN" dirty="0"/>
              <a:t>TDM </a:t>
            </a:r>
            <a:r>
              <a:rPr lang="zh-CN" altLang="en-US" dirty="0"/>
              <a:t>信号也称为等时</a:t>
            </a:r>
            <a:r>
              <a:rPr lang="en-US" altLang="zh-CN" dirty="0"/>
              <a:t>(isochronous)</a:t>
            </a:r>
            <a:r>
              <a:rPr lang="zh-CN" altLang="en-US" dirty="0"/>
              <a:t>信号。</a:t>
            </a:r>
          </a:p>
          <a:p>
            <a:pPr lvl="1"/>
            <a:r>
              <a:rPr lang="zh-CN" altLang="en-US" dirty="0"/>
              <a:t>时分复用的所有用户是在不同的时间占用同样的频带宽度。</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57</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spTree>
    <p:extLst>
      <p:ext uri="{BB962C8B-B14F-4D97-AF65-F5344CB8AC3E}">
        <p14:creationId xmlns:p14="http://schemas.microsoft.com/office/powerpoint/2010/main" val="1626988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58</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54" name="组合 53"/>
          <p:cNvGrpSpPr/>
          <p:nvPr/>
        </p:nvGrpSpPr>
        <p:grpSpPr>
          <a:xfrm>
            <a:off x="971600" y="1993404"/>
            <a:ext cx="7403823" cy="3334944"/>
            <a:chOff x="784225" y="1916113"/>
            <a:chExt cx="7403823" cy="3334944"/>
          </a:xfrm>
        </p:grpSpPr>
        <p:sp>
          <p:nvSpPr>
            <p:cNvPr id="6" name="Line 3"/>
            <p:cNvSpPr>
              <a:spLocks noChangeShapeType="1"/>
            </p:cNvSpPr>
            <p:nvPr/>
          </p:nvSpPr>
          <p:spPr bwMode="auto">
            <a:xfrm flipV="1">
              <a:off x="1476375" y="5146675"/>
              <a:ext cx="6116638" cy="1111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7" name="Text Box 4"/>
            <p:cNvSpPr txBox="1">
              <a:spLocks noChangeArrowheads="1"/>
            </p:cNvSpPr>
            <p:nvPr/>
          </p:nvSpPr>
          <p:spPr bwMode="auto">
            <a:xfrm>
              <a:off x="784225" y="2012950"/>
              <a:ext cx="59503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频率</a:t>
              </a:r>
            </a:p>
          </p:txBody>
        </p:sp>
        <p:sp>
          <p:nvSpPr>
            <p:cNvPr id="8" name="Text Box 5"/>
            <p:cNvSpPr txBox="1">
              <a:spLocks noChangeArrowheads="1"/>
            </p:cNvSpPr>
            <p:nvPr/>
          </p:nvSpPr>
          <p:spPr bwMode="auto">
            <a:xfrm>
              <a:off x="7593013" y="4937125"/>
              <a:ext cx="59503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时间</a:t>
              </a:r>
            </a:p>
          </p:txBody>
        </p:sp>
        <p:sp>
          <p:nvSpPr>
            <p:cNvPr id="9" name="Rectangle 6"/>
            <p:cNvSpPr>
              <a:spLocks noChangeArrowheads="1"/>
            </p:cNvSpPr>
            <p:nvPr/>
          </p:nvSpPr>
          <p:spPr bwMode="auto">
            <a:xfrm>
              <a:off x="1763713"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0" name="Rectangle 7"/>
            <p:cNvSpPr>
              <a:spLocks noChangeArrowheads="1"/>
            </p:cNvSpPr>
            <p:nvPr/>
          </p:nvSpPr>
          <p:spPr bwMode="auto">
            <a:xfrm>
              <a:off x="2052638"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1" name="Rectangle 8"/>
            <p:cNvSpPr>
              <a:spLocks noChangeArrowheads="1"/>
            </p:cNvSpPr>
            <p:nvPr/>
          </p:nvSpPr>
          <p:spPr bwMode="auto">
            <a:xfrm>
              <a:off x="2339975"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2" name="Rectangle 9"/>
            <p:cNvSpPr>
              <a:spLocks noChangeArrowheads="1"/>
            </p:cNvSpPr>
            <p:nvPr/>
          </p:nvSpPr>
          <p:spPr bwMode="auto">
            <a:xfrm>
              <a:off x="2916238"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3" name="Rectangle 10"/>
            <p:cNvSpPr>
              <a:spLocks noChangeArrowheads="1"/>
            </p:cNvSpPr>
            <p:nvPr/>
          </p:nvSpPr>
          <p:spPr bwMode="auto">
            <a:xfrm>
              <a:off x="3205163"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4" name="Rectangle 11"/>
            <p:cNvSpPr>
              <a:spLocks noChangeArrowheads="1"/>
            </p:cNvSpPr>
            <p:nvPr/>
          </p:nvSpPr>
          <p:spPr bwMode="auto">
            <a:xfrm>
              <a:off x="3492500"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5" name="Rectangle 12"/>
            <p:cNvSpPr>
              <a:spLocks noChangeArrowheads="1"/>
            </p:cNvSpPr>
            <p:nvPr/>
          </p:nvSpPr>
          <p:spPr bwMode="auto">
            <a:xfrm>
              <a:off x="4068763"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6" name="Rectangle 13"/>
            <p:cNvSpPr>
              <a:spLocks noChangeArrowheads="1"/>
            </p:cNvSpPr>
            <p:nvPr/>
          </p:nvSpPr>
          <p:spPr bwMode="auto">
            <a:xfrm>
              <a:off x="4357688"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7" name="Rectangle 14"/>
            <p:cNvSpPr>
              <a:spLocks noChangeArrowheads="1"/>
            </p:cNvSpPr>
            <p:nvPr/>
          </p:nvSpPr>
          <p:spPr bwMode="auto">
            <a:xfrm>
              <a:off x="4645025"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8" name="Rectangle 15"/>
            <p:cNvSpPr>
              <a:spLocks noChangeArrowheads="1"/>
            </p:cNvSpPr>
            <p:nvPr/>
          </p:nvSpPr>
          <p:spPr bwMode="auto">
            <a:xfrm>
              <a:off x="5221288"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9" name="Rectangle 16"/>
            <p:cNvSpPr>
              <a:spLocks noChangeArrowheads="1"/>
            </p:cNvSpPr>
            <p:nvPr/>
          </p:nvSpPr>
          <p:spPr bwMode="auto">
            <a:xfrm>
              <a:off x="5510213"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20" name="Rectangle 17"/>
            <p:cNvSpPr>
              <a:spLocks noChangeArrowheads="1"/>
            </p:cNvSpPr>
            <p:nvPr/>
          </p:nvSpPr>
          <p:spPr bwMode="auto">
            <a:xfrm>
              <a:off x="5797550"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grpSp>
          <p:nvGrpSpPr>
            <p:cNvPr id="21" name="Group 18"/>
            <p:cNvGrpSpPr>
              <a:grpSpLocks/>
            </p:cNvGrpSpPr>
            <p:nvPr/>
          </p:nvGrpSpPr>
          <p:grpSpPr bwMode="auto">
            <a:xfrm>
              <a:off x="1476375" y="2636838"/>
              <a:ext cx="3744913" cy="1871662"/>
              <a:chOff x="930" y="1661"/>
              <a:chExt cx="2359" cy="1179"/>
            </a:xfrm>
          </p:grpSpPr>
          <p:sp>
            <p:nvSpPr>
              <p:cNvPr id="22" name="Rectangle 19"/>
              <p:cNvSpPr>
                <a:spLocks noChangeArrowheads="1"/>
              </p:cNvSpPr>
              <p:nvPr/>
            </p:nvSpPr>
            <p:spPr bwMode="auto">
              <a:xfrm>
                <a:off x="930"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3" name="Rectangle 20"/>
              <p:cNvSpPr>
                <a:spLocks noChangeArrowheads="1"/>
              </p:cNvSpPr>
              <p:nvPr/>
            </p:nvSpPr>
            <p:spPr bwMode="auto">
              <a:xfrm>
                <a:off x="1656"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4" name="Rectangle 21"/>
              <p:cNvSpPr>
                <a:spLocks noChangeArrowheads="1"/>
              </p:cNvSpPr>
              <p:nvPr/>
            </p:nvSpPr>
            <p:spPr bwMode="auto">
              <a:xfrm>
                <a:off x="2382"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5" name="Rectangle 22"/>
              <p:cNvSpPr>
                <a:spLocks noChangeArrowheads="1"/>
              </p:cNvSpPr>
              <p:nvPr/>
            </p:nvSpPr>
            <p:spPr bwMode="auto">
              <a:xfrm>
                <a:off x="3108"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grpSp>
        <p:sp>
          <p:nvSpPr>
            <p:cNvPr id="26" name="Line 26"/>
            <p:cNvSpPr>
              <a:spLocks noChangeShapeType="1"/>
            </p:cNvSpPr>
            <p:nvPr/>
          </p:nvSpPr>
          <p:spPr bwMode="auto">
            <a:xfrm flipH="1">
              <a:off x="1619250" y="2205038"/>
              <a:ext cx="1152525"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7" name="Line 27"/>
            <p:cNvSpPr>
              <a:spLocks noChangeShapeType="1"/>
            </p:cNvSpPr>
            <p:nvPr/>
          </p:nvSpPr>
          <p:spPr bwMode="auto">
            <a:xfrm flipH="1">
              <a:off x="2765425" y="2205038"/>
              <a:ext cx="293688"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8" name="Line 28"/>
            <p:cNvSpPr>
              <a:spLocks noChangeShapeType="1"/>
            </p:cNvSpPr>
            <p:nvPr/>
          </p:nvSpPr>
          <p:spPr bwMode="auto">
            <a:xfrm>
              <a:off x="3563938" y="2205038"/>
              <a:ext cx="349250"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9" name="Line 29"/>
            <p:cNvSpPr>
              <a:spLocks noChangeShapeType="1"/>
            </p:cNvSpPr>
            <p:nvPr/>
          </p:nvSpPr>
          <p:spPr bwMode="auto">
            <a:xfrm>
              <a:off x="4067175" y="2205038"/>
              <a:ext cx="992188"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30" name="Group 30"/>
            <p:cNvGrpSpPr>
              <a:grpSpLocks/>
            </p:cNvGrpSpPr>
            <p:nvPr/>
          </p:nvGrpSpPr>
          <p:grpSpPr bwMode="auto">
            <a:xfrm>
              <a:off x="1476375" y="4581521"/>
              <a:ext cx="1150938" cy="457200"/>
              <a:chOff x="930" y="2886"/>
              <a:chExt cx="725" cy="288"/>
            </a:xfrm>
          </p:grpSpPr>
          <p:sp>
            <p:nvSpPr>
              <p:cNvPr id="31" name="Text Box 31"/>
              <p:cNvSpPr txBox="1">
                <a:spLocks noChangeArrowheads="1"/>
              </p:cNvSpPr>
              <p:nvPr/>
            </p:nvSpPr>
            <p:spPr bwMode="auto">
              <a:xfrm>
                <a:off x="965"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2" name="AutoShape 32"/>
              <p:cNvSpPr>
                <a:spLocks/>
              </p:cNvSpPr>
              <p:nvPr/>
            </p:nvSpPr>
            <p:spPr bwMode="auto">
              <a:xfrm rot="16200000" flipV="1">
                <a:off x="1248"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3" name="Group 33"/>
            <p:cNvGrpSpPr>
              <a:grpSpLocks/>
            </p:cNvGrpSpPr>
            <p:nvPr/>
          </p:nvGrpSpPr>
          <p:grpSpPr bwMode="auto">
            <a:xfrm>
              <a:off x="2627313" y="4581521"/>
              <a:ext cx="1150937" cy="457200"/>
              <a:chOff x="1655" y="2886"/>
              <a:chExt cx="725" cy="288"/>
            </a:xfrm>
          </p:grpSpPr>
          <p:sp>
            <p:nvSpPr>
              <p:cNvPr id="34" name="Text Box 34"/>
              <p:cNvSpPr txBox="1">
                <a:spLocks noChangeArrowheads="1"/>
              </p:cNvSpPr>
              <p:nvPr/>
            </p:nvSpPr>
            <p:spPr bwMode="auto">
              <a:xfrm>
                <a:off x="1690"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5" name="AutoShape 35"/>
              <p:cNvSpPr>
                <a:spLocks/>
              </p:cNvSpPr>
              <p:nvPr/>
            </p:nvSpPr>
            <p:spPr bwMode="auto">
              <a:xfrm rot="16200000" flipV="1">
                <a:off x="197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6" name="Group 36"/>
            <p:cNvGrpSpPr>
              <a:grpSpLocks/>
            </p:cNvGrpSpPr>
            <p:nvPr/>
          </p:nvGrpSpPr>
          <p:grpSpPr bwMode="auto">
            <a:xfrm>
              <a:off x="3778250" y="4581521"/>
              <a:ext cx="1150938" cy="457200"/>
              <a:chOff x="2380" y="2886"/>
              <a:chExt cx="725" cy="288"/>
            </a:xfrm>
          </p:grpSpPr>
          <p:sp>
            <p:nvSpPr>
              <p:cNvPr id="37" name="Text Box 37"/>
              <p:cNvSpPr txBox="1">
                <a:spLocks noChangeArrowheads="1"/>
              </p:cNvSpPr>
              <p:nvPr/>
            </p:nvSpPr>
            <p:spPr bwMode="auto">
              <a:xfrm>
                <a:off x="2416"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8" name="AutoShape 38"/>
              <p:cNvSpPr>
                <a:spLocks/>
              </p:cNvSpPr>
              <p:nvPr/>
            </p:nvSpPr>
            <p:spPr bwMode="auto">
              <a:xfrm rot="16200000" flipV="1">
                <a:off x="2698"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9" name="Group 39"/>
            <p:cNvGrpSpPr>
              <a:grpSpLocks/>
            </p:cNvGrpSpPr>
            <p:nvPr/>
          </p:nvGrpSpPr>
          <p:grpSpPr bwMode="auto">
            <a:xfrm>
              <a:off x="4929188" y="4581521"/>
              <a:ext cx="1150937" cy="457200"/>
              <a:chOff x="3105" y="2886"/>
              <a:chExt cx="725" cy="288"/>
            </a:xfrm>
          </p:grpSpPr>
          <p:sp>
            <p:nvSpPr>
              <p:cNvPr id="40" name="Text Box 40"/>
              <p:cNvSpPr txBox="1">
                <a:spLocks noChangeArrowheads="1"/>
              </p:cNvSpPr>
              <p:nvPr/>
            </p:nvSpPr>
            <p:spPr bwMode="auto">
              <a:xfrm>
                <a:off x="3142"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41" name="AutoShape 41"/>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sp>
          <p:nvSpPr>
            <p:cNvPr id="42" name="Rectangle 42"/>
            <p:cNvSpPr>
              <a:spLocks noChangeArrowheads="1"/>
            </p:cNvSpPr>
            <p:nvPr/>
          </p:nvSpPr>
          <p:spPr bwMode="auto">
            <a:xfrm>
              <a:off x="6442075" y="3322638"/>
              <a:ext cx="38792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600" b="1">
                  <a:latin typeface="+mj-ea"/>
                  <a:ea typeface="+mj-ea"/>
                </a:rPr>
                <a:t>…</a:t>
              </a:r>
            </a:p>
          </p:txBody>
        </p:sp>
        <p:sp>
          <p:nvSpPr>
            <p:cNvPr id="43" name="Line 43"/>
            <p:cNvSpPr>
              <a:spLocks noChangeShapeType="1"/>
            </p:cNvSpPr>
            <p:nvPr/>
          </p:nvSpPr>
          <p:spPr bwMode="auto">
            <a:xfrm rot="16200000">
              <a:off x="-7938" y="3668713"/>
              <a:ext cx="2968625"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nvGrpSpPr>
            <p:cNvPr id="44" name="Group 44"/>
            <p:cNvGrpSpPr>
              <a:grpSpLocks/>
            </p:cNvGrpSpPr>
            <p:nvPr/>
          </p:nvGrpSpPr>
          <p:grpSpPr bwMode="auto">
            <a:xfrm>
              <a:off x="6084888" y="4581521"/>
              <a:ext cx="1150937" cy="457200"/>
              <a:chOff x="3105" y="2886"/>
              <a:chExt cx="725" cy="288"/>
            </a:xfrm>
          </p:grpSpPr>
          <p:sp>
            <p:nvSpPr>
              <p:cNvPr id="45" name="Text Box 45"/>
              <p:cNvSpPr txBox="1">
                <a:spLocks noChangeArrowheads="1"/>
              </p:cNvSpPr>
              <p:nvPr/>
            </p:nvSpPr>
            <p:spPr bwMode="auto">
              <a:xfrm>
                <a:off x="3142"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46" name="AutoShape 46"/>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47" name="Group 52"/>
            <p:cNvGrpSpPr>
              <a:grpSpLocks/>
            </p:cNvGrpSpPr>
            <p:nvPr/>
          </p:nvGrpSpPr>
          <p:grpSpPr bwMode="auto">
            <a:xfrm>
              <a:off x="2627313" y="2492375"/>
              <a:ext cx="4610100" cy="2376488"/>
              <a:chOff x="1655" y="1570"/>
              <a:chExt cx="2904" cy="1497"/>
            </a:xfrm>
          </p:grpSpPr>
          <p:sp>
            <p:nvSpPr>
              <p:cNvPr id="48" name="Line 47"/>
              <p:cNvSpPr>
                <a:spLocks noChangeShapeType="1"/>
              </p:cNvSpPr>
              <p:nvPr/>
            </p:nvSpPr>
            <p:spPr bwMode="auto">
              <a:xfrm>
                <a:off x="1655"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9" name="Line 48"/>
              <p:cNvSpPr>
                <a:spLocks noChangeShapeType="1"/>
              </p:cNvSpPr>
              <p:nvPr/>
            </p:nvSpPr>
            <p:spPr bwMode="auto">
              <a:xfrm>
                <a:off x="2381"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0" name="Line 49"/>
              <p:cNvSpPr>
                <a:spLocks noChangeShapeType="1"/>
              </p:cNvSpPr>
              <p:nvPr/>
            </p:nvSpPr>
            <p:spPr bwMode="auto">
              <a:xfrm>
                <a:off x="3107"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1" name="Line 50"/>
              <p:cNvSpPr>
                <a:spLocks noChangeShapeType="1"/>
              </p:cNvSpPr>
              <p:nvPr/>
            </p:nvSpPr>
            <p:spPr bwMode="auto">
              <a:xfrm>
                <a:off x="3833"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2" name="Line 51"/>
              <p:cNvSpPr>
                <a:spLocks noChangeShapeType="1"/>
              </p:cNvSpPr>
              <p:nvPr/>
            </p:nvSpPr>
            <p:spPr bwMode="auto">
              <a:xfrm>
                <a:off x="4559"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sp>
          <p:nvSpPr>
            <p:cNvPr id="53" name="Text Box 53"/>
            <p:cNvSpPr txBox="1">
              <a:spLocks noChangeArrowheads="1"/>
            </p:cNvSpPr>
            <p:nvPr/>
          </p:nvSpPr>
          <p:spPr bwMode="auto">
            <a:xfrm>
              <a:off x="2813997" y="1916113"/>
              <a:ext cx="121058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dirty="0">
                  <a:latin typeface="+mj-ea"/>
                  <a:ea typeface="+mj-ea"/>
                </a:rPr>
                <a:t>周期性出现</a:t>
              </a:r>
            </a:p>
          </p:txBody>
        </p:sp>
      </p:grpSp>
    </p:spTree>
    <p:extLst>
      <p:ext uri="{BB962C8B-B14F-4D97-AF65-F5344CB8AC3E}">
        <p14:creationId xmlns:p14="http://schemas.microsoft.com/office/powerpoint/2010/main" val="7869118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pPr lvl="1"/>
            <a:r>
              <a:rPr lang="zh-CN" altLang="en-US" dirty="0"/>
              <a:t>使用时分复用系统传送计算机数据时，</a:t>
            </a:r>
          </a:p>
          <a:p>
            <a:pPr lvl="1"/>
            <a:r>
              <a:rPr lang="zh-CN" altLang="en-US" dirty="0"/>
              <a:t>由于计算机数据的突发性质，用户对</a:t>
            </a:r>
          </a:p>
          <a:p>
            <a:pPr lvl="1"/>
            <a:r>
              <a:rPr lang="zh-CN" altLang="en-US" dirty="0"/>
              <a:t>分配到的子信道的利用率一般是不高的。 </a:t>
            </a:r>
          </a:p>
          <a:p>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59</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143" name="组合 142"/>
          <p:cNvGrpSpPr/>
          <p:nvPr/>
        </p:nvGrpSpPr>
        <p:grpSpPr>
          <a:xfrm>
            <a:off x="1475656" y="3199625"/>
            <a:ext cx="6582909" cy="2034139"/>
            <a:chOff x="-373684" y="3530600"/>
            <a:chExt cx="9358571" cy="2891825"/>
          </a:xfrm>
        </p:grpSpPr>
        <p:sp>
          <p:nvSpPr>
            <p:cNvPr id="55" name="Freeform 3"/>
            <p:cNvSpPr>
              <a:spLocks/>
            </p:cNvSpPr>
            <p:nvPr/>
          </p:nvSpPr>
          <p:spPr bwMode="auto">
            <a:xfrm>
              <a:off x="6011863" y="4700588"/>
              <a:ext cx="241300"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6" name="Freeform 4"/>
            <p:cNvSpPr>
              <a:spLocks/>
            </p:cNvSpPr>
            <p:nvPr/>
          </p:nvSpPr>
          <p:spPr bwMode="auto">
            <a:xfrm>
              <a:off x="6975475"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7" name="Freeform 5"/>
            <p:cNvSpPr>
              <a:spLocks/>
            </p:cNvSpPr>
            <p:nvPr/>
          </p:nvSpPr>
          <p:spPr bwMode="auto">
            <a:xfrm>
              <a:off x="7456488" y="4700588"/>
              <a:ext cx="241300"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8" name="Freeform 6"/>
            <p:cNvSpPr>
              <a:spLocks/>
            </p:cNvSpPr>
            <p:nvPr/>
          </p:nvSpPr>
          <p:spPr bwMode="auto">
            <a:xfrm>
              <a:off x="8178800"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9" name="Freeform 7"/>
            <p:cNvSpPr>
              <a:spLocks/>
            </p:cNvSpPr>
            <p:nvPr/>
          </p:nvSpPr>
          <p:spPr bwMode="auto">
            <a:xfrm>
              <a:off x="5772150"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0" name="Freeform 8"/>
            <p:cNvSpPr>
              <a:spLocks/>
            </p:cNvSpPr>
            <p:nvPr/>
          </p:nvSpPr>
          <p:spPr bwMode="auto">
            <a:xfrm>
              <a:off x="4808538" y="4703763"/>
              <a:ext cx="241300" cy="376237"/>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1" name="Freeform 9"/>
            <p:cNvSpPr>
              <a:spLocks/>
            </p:cNvSpPr>
            <p:nvPr/>
          </p:nvSpPr>
          <p:spPr bwMode="auto">
            <a:xfrm>
              <a:off x="4568825" y="4703763"/>
              <a:ext cx="239713" cy="376237"/>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2" name="Freeform 10"/>
            <p:cNvSpPr>
              <a:spLocks/>
            </p:cNvSpPr>
            <p:nvPr/>
          </p:nvSpPr>
          <p:spPr bwMode="auto">
            <a:xfrm>
              <a:off x="2320925" y="3571875"/>
              <a:ext cx="561975"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3" name="Freeform 11"/>
            <p:cNvSpPr>
              <a:spLocks/>
            </p:cNvSpPr>
            <p:nvPr/>
          </p:nvSpPr>
          <p:spPr bwMode="auto">
            <a:xfrm>
              <a:off x="636588" y="4324350"/>
              <a:ext cx="1123950"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4" name="Freeform 12"/>
            <p:cNvSpPr>
              <a:spLocks/>
            </p:cNvSpPr>
            <p:nvPr/>
          </p:nvSpPr>
          <p:spPr bwMode="auto">
            <a:xfrm>
              <a:off x="1198563" y="5075238"/>
              <a:ext cx="1122362" cy="376237"/>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5" name="Freeform 13"/>
            <p:cNvSpPr>
              <a:spLocks/>
            </p:cNvSpPr>
            <p:nvPr/>
          </p:nvSpPr>
          <p:spPr bwMode="auto">
            <a:xfrm>
              <a:off x="2320925" y="5827713"/>
              <a:ext cx="561975" cy="376237"/>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6" name="Text Box 14"/>
            <p:cNvSpPr txBox="1">
              <a:spLocks noChangeArrowheads="1"/>
            </p:cNvSpPr>
            <p:nvPr/>
          </p:nvSpPr>
          <p:spPr bwMode="auto">
            <a:xfrm>
              <a:off x="204992" y="3549650"/>
              <a:ext cx="442564"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67" name="Text Box 15"/>
            <p:cNvSpPr txBox="1">
              <a:spLocks noChangeArrowheads="1"/>
            </p:cNvSpPr>
            <p:nvPr/>
          </p:nvSpPr>
          <p:spPr bwMode="auto">
            <a:xfrm>
              <a:off x="209550" y="4302125"/>
              <a:ext cx="433449"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68" name="Text Box 16"/>
            <p:cNvSpPr txBox="1">
              <a:spLocks noChangeArrowheads="1"/>
            </p:cNvSpPr>
            <p:nvPr/>
          </p:nvSpPr>
          <p:spPr bwMode="auto">
            <a:xfrm>
              <a:off x="209550" y="5054601"/>
              <a:ext cx="4471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69" name="Text Box 17"/>
            <p:cNvSpPr txBox="1">
              <a:spLocks noChangeArrowheads="1"/>
            </p:cNvSpPr>
            <p:nvPr/>
          </p:nvSpPr>
          <p:spPr bwMode="auto">
            <a:xfrm>
              <a:off x="204992" y="5807075"/>
              <a:ext cx="45623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70" name="Line 18"/>
            <p:cNvSpPr>
              <a:spLocks noChangeShapeType="1"/>
            </p:cNvSpPr>
            <p:nvPr/>
          </p:nvSpPr>
          <p:spPr bwMode="auto">
            <a:xfrm>
              <a:off x="4406900" y="5075238"/>
              <a:ext cx="4252913"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71" name="Line 19"/>
            <p:cNvSpPr>
              <a:spLocks noChangeShapeType="1"/>
            </p:cNvSpPr>
            <p:nvPr/>
          </p:nvSpPr>
          <p:spPr bwMode="auto">
            <a:xfrm>
              <a:off x="5049838"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72" name="Text Box 20"/>
            <p:cNvSpPr txBox="1">
              <a:spLocks noChangeArrowheads="1"/>
            </p:cNvSpPr>
            <p:nvPr/>
          </p:nvSpPr>
          <p:spPr bwMode="auto">
            <a:xfrm>
              <a:off x="2441575" y="3533774"/>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73" name="Text Box 21"/>
            <p:cNvSpPr txBox="1">
              <a:spLocks noChangeArrowheads="1"/>
            </p:cNvSpPr>
            <p:nvPr/>
          </p:nvSpPr>
          <p:spPr bwMode="auto">
            <a:xfrm>
              <a:off x="7426324" y="46863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74" name="Text Box 22"/>
            <p:cNvSpPr txBox="1">
              <a:spLocks noChangeArrowheads="1"/>
            </p:cNvSpPr>
            <p:nvPr/>
          </p:nvSpPr>
          <p:spPr bwMode="auto">
            <a:xfrm>
              <a:off x="4757456"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5" name="Text Box 23"/>
            <p:cNvSpPr txBox="1">
              <a:spLocks noChangeArrowheads="1"/>
            </p:cNvSpPr>
            <p:nvPr/>
          </p:nvSpPr>
          <p:spPr bwMode="auto">
            <a:xfrm>
              <a:off x="728380" y="4321175"/>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6" name="Text Box 24"/>
            <p:cNvSpPr txBox="1">
              <a:spLocks noChangeArrowheads="1"/>
            </p:cNvSpPr>
            <p:nvPr/>
          </p:nvSpPr>
          <p:spPr bwMode="auto">
            <a:xfrm>
              <a:off x="1893888" y="5045075"/>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77" name="Text Box 25"/>
            <p:cNvSpPr txBox="1">
              <a:spLocks noChangeArrowheads="1"/>
            </p:cNvSpPr>
            <p:nvPr/>
          </p:nvSpPr>
          <p:spPr bwMode="auto">
            <a:xfrm>
              <a:off x="2396843" y="5802313"/>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78" name="Text Box 26"/>
            <p:cNvSpPr txBox="1">
              <a:spLocks noChangeArrowheads="1"/>
            </p:cNvSpPr>
            <p:nvPr/>
          </p:nvSpPr>
          <p:spPr bwMode="auto">
            <a:xfrm>
              <a:off x="5727418"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9" name="Text Box 27"/>
            <p:cNvSpPr txBox="1">
              <a:spLocks noChangeArrowheads="1"/>
            </p:cNvSpPr>
            <p:nvPr/>
          </p:nvSpPr>
          <p:spPr bwMode="auto">
            <a:xfrm>
              <a:off x="5972175" y="4686300"/>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80" name="Text Box 28"/>
            <p:cNvSpPr txBox="1">
              <a:spLocks noChangeArrowheads="1"/>
            </p:cNvSpPr>
            <p:nvPr/>
          </p:nvSpPr>
          <p:spPr bwMode="auto">
            <a:xfrm>
              <a:off x="4541837" y="46863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81" name="Text Box 29"/>
            <p:cNvSpPr txBox="1">
              <a:spLocks noChangeArrowheads="1"/>
            </p:cNvSpPr>
            <p:nvPr/>
          </p:nvSpPr>
          <p:spPr bwMode="auto">
            <a:xfrm>
              <a:off x="3091030" y="3549650"/>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2" name="Text Box 30"/>
            <p:cNvSpPr txBox="1">
              <a:spLocks noChangeArrowheads="1"/>
            </p:cNvSpPr>
            <p:nvPr/>
          </p:nvSpPr>
          <p:spPr bwMode="auto">
            <a:xfrm>
              <a:off x="3091030" y="4319588"/>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3" name="Text Box 31"/>
            <p:cNvSpPr txBox="1">
              <a:spLocks noChangeArrowheads="1"/>
            </p:cNvSpPr>
            <p:nvPr/>
          </p:nvSpPr>
          <p:spPr bwMode="auto">
            <a:xfrm>
              <a:off x="3091030" y="5089525"/>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4" name="Text Box 32"/>
            <p:cNvSpPr txBox="1">
              <a:spLocks noChangeArrowheads="1"/>
            </p:cNvSpPr>
            <p:nvPr/>
          </p:nvSpPr>
          <p:spPr bwMode="auto">
            <a:xfrm>
              <a:off x="3091030" y="5859463"/>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5" name="Text Box 33"/>
            <p:cNvSpPr txBox="1">
              <a:spLocks noChangeArrowheads="1"/>
            </p:cNvSpPr>
            <p:nvPr/>
          </p:nvSpPr>
          <p:spPr bwMode="auto">
            <a:xfrm>
              <a:off x="8626642" y="4678363"/>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6" name="Line 34"/>
            <p:cNvSpPr>
              <a:spLocks noChangeShapeType="1"/>
            </p:cNvSpPr>
            <p:nvPr/>
          </p:nvSpPr>
          <p:spPr bwMode="auto">
            <a:xfrm>
              <a:off x="6734175"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7" name="Line 35"/>
            <p:cNvSpPr>
              <a:spLocks noChangeShapeType="1"/>
            </p:cNvSpPr>
            <p:nvPr/>
          </p:nvSpPr>
          <p:spPr bwMode="auto">
            <a:xfrm>
              <a:off x="1198563"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8" name="Line 36"/>
            <p:cNvSpPr>
              <a:spLocks noChangeShapeType="1"/>
            </p:cNvSpPr>
            <p:nvPr/>
          </p:nvSpPr>
          <p:spPr bwMode="auto">
            <a:xfrm>
              <a:off x="1760538" y="5357813"/>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9" name="Line 37"/>
            <p:cNvSpPr>
              <a:spLocks noChangeShapeType="1"/>
            </p:cNvSpPr>
            <p:nvPr/>
          </p:nvSpPr>
          <p:spPr bwMode="auto">
            <a:xfrm>
              <a:off x="2320925"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0" name="Line 38"/>
            <p:cNvSpPr>
              <a:spLocks noChangeShapeType="1"/>
            </p:cNvSpPr>
            <p:nvPr/>
          </p:nvSpPr>
          <p:spPr bwMode="auto">
            <a:xfrm>
              <a:off x="1198563" y="611028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1" name="Line 39"/>
            <p:cNvSpPr>
              <a:spLocks noChangeShapeType="1"/>
            </p:cNvSpPr>
            <p:nvPr/>
          </p:nvSpPr>
          <p:spPr bwMode="auto">
            <a:xfrm>
              <a:off x="2882900" y="5357813"/>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2" name="Line 40"/>
            <p:cNvSpPr>
              <a:spLocks noChangeShapeType="1"/>
            </p:cNvSpPr>
            <p:nvPr/>
          </p:nvSpPr>
          <p:spPr bwMode="auto">
            <a:xfrm>
              <a:off x="2320925" y="611028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3" name="Line 41"/>
            <p:cNvSpPr>
              <a:spLocks noChangeShapeType="1"/>
            </p:cNvSpPr>
            <p:nvPr/>
          </p:nvSpPr>
          <p:spPr bwMode="auto">
            <a:xfrm>
              <a:off x="4568825"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4" name="Line 42"/>
            <p:cNvSpPr>
              <a:spLocks noChangeShapeType="1"/>
            </p:cNvSpPr>
            <p:nvPr/>
          </p:nvSpPr>
          <p:spPr bwMode="auto">
            <a:xfrm>
              <a:off x="5530850"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5" name="Line 43"/>
            <p:cNvSpPr>
              <a:spLocks noChangeShapeType="1"/>
            </p:cNvSpPr>
            <p:nvPr/>
          </p:nvSpPr>
          <p:spPr bwMode="auto">
            <a:xfrm>
              <a:off x="6492875"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6" name="Line 44"/>
            <p:cNvSpPr>
              <a:spLocks noChangeShapeType="1"/>
            </p:cNvSpPr>
            <p:nvPr/>
          </p:nvSpPr>
          <p:spPr bwMode="auto">
            <a:xfrm>
              <a:off x="7456488"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7" name="Line 45"/>
            <p:cNvSpPr>
              <a:spLocks noChangeShapeType="1"/>
            </p:cNvSpPr>
            <p:nvPr/>
          </p:nvSpPr>
          <p:spPr bwMode="auto">
            <a:xfrm>
              <a:off x="4568825"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8" name="Line 46"/>
            <p:cNvSpPr>
              <a:spLocks noChangeShapeType="1"/>
            </p:cNvSpPr>
            <p:nvPr/>
          </p:nvSpPr>
          <p:spPr bwMode="auto">
            <a:xfrm>
              <a:off x="5530850"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9" name="Line 47"/>
            <p:cNvSpPr>
              <a:spLocks noChangeShapeType="1"/>
            </p:cNvSpPr>
            <p:nvPr/>
          </p:nvSpPr>
          <p:spPr bwMode="auto">
            <a:xfrm>
              <a:off x="6492875" y="5264150"/>
              <a:ext cx="963613"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0" name="Text Box 48"/>
            <p:cNvSpPr txBox="1">
              <a:spLocks noChangeArrowheads="1"/>
            </p:cNvSpPr>
            <p:nvPr/>
          </p:nvSpPr>
          <p:spPr bwMode="auto">
            <a:xfrm>
              <a:off x="5772150" y="5984875"/>
              <a:ext cx="200589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4 </a:t>
              </a:r>
              <a:r>
                <a:rPr kumimoji="1" lang="zh-CN" altLang="en-US" sz="1400">
                  <a:latin typeface="+mj-ea"/>
                  <a:ea typeface="+mj-ea"/>
                </a:rPr>
                <a:t>个时分复用帧</a:t>
              </a:r>
            </a:p>
          </p:txBody>
        </p:sp>
        <p:sp>
          <p:nvSpPr>
            <p:cNvPr id="101" name="Text Box 49"/>
            <p:cNvSpPr txBox="1">
              <a:spLocks noChangeArrowheads="1"/>
            </p:cNvSpPr>
            <p:nvPr/>
          </p:nvSpPr>
          <p:spPr bwMode="auto">
            <a:xfrm>
              <a:off x="4793725"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#1</a:t>
              </a:r>
            </a:p>
          </p:txBody>
        </p:sp>
        <p:sp>
          <p:nvSpPr>
            <p:cNvPr id="102" name="Line 50"/>
            <p:cNvSpPr>
              <a:spLocks noChangeShapeType="1"/>
            </p:cNvSpPr>
            <p:nvPr/>
          </p:nvSpPr>
          <p:spPr bwMode="auto">
            <a:xfrm>
              <a:off x="3276600" y="4002088"/>
              <a:ext cx="1050925" cy="6985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3" name="Line 51"/>
            <p:cNvSpPr>
              <a:spLocks noChangeShapeType="1"/>
            </p:cNvSpPr>
            <p:nvPr/>
          </p:nvSpPr>
          <p:spPr bwMode="auto">
            <a:xfrm>
              <a:off x="3276600" y="4722813"/>
              <a:ext cx="969963" cy="1651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4" name="Line 52"/>
            <p:cNvSpPr>
              <a:spLocks noChangeShapeType="1"/>
            </p:cNvSpPr>
            <p:nvPr/>
          </p:nvSpPr>
          <p:spPr bwMode="auto">
            <a:xfrm flipV="1">
              <a:off x="3348038" y="5075238"/>
              <a:ext cx="898525" cy="3667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5" name="Line 53"/>
            <p:cNvSpPr>
              <a:spLocks noChangeShapeType="1"/>
            </p:cNvSpPr>
            <p:nvPr/>
          </p:nvSpPr>
          <p:spPr bwMode="auto">
            <a:xfrm flipV="1">
              <a:off x="3363913" y="5264150"/>
              <a:ext cx="963612" cy="846138"/>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6" name="Text Box 54"/>
            <p:cNvSpPr txBox="1">
              <a:spLocks noChangeArrowheads="1"/>
            </p:cNvSpPr>
            <p:nvPr/>
          </p:nvSpPr>
          <p:spPr bwMode="auto">
            <a:xfrm>
              <a:off x="3348038" y="5514975"/>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④</a:t>
              </a:r>
            </a:p>
          </p:txBody>
        </p:sp>
        <p:sp>
          <p:nvSpPr>
            <p:cNvPr id="107" name="Text Box 55"/>
            <p:cNvSpPr txBox="1">
              <a:spLocks noChangeArrowheads="1"/>
            </p:cNvSpPr>
            <p:nvPr/>
          </p:nvSpPr>
          <p:spPr bwMode="auto">
            <a:xfrm>
              <a:off x="3276600" y="5010150"/>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③</a:t>
              </a:r>
            </a:p>
          </p:txBody>
        </p:sp>
        <p:sp>
          <p:nvSpPr>
            <p:cNvPr id="108" name="Text Box 56"/>
            <p:cNvSpPr txBox="1">
              <a:spLocks noChangeArrowheads="1"/>
            </p:cNvSpPr>
            <p:nvPr/>
          </p:nvSpPr>
          <p:spPr bwMode="auto">
            <a:xfrm>
              <a:off x="3276600" y="4362449"/>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②</a:t>
              </a:r>
            </a:p>
          </p:txBody>
        </p:sp>
        <p:sp>
          <p:nvSpPr>
            <p:cNvPr id="109" name="Text Box 57"/>
            <p:cNvSpPr txBox="1">
              <a:spLocks noChangeArrowheads="1"/>
            </p:cNvSpPr>
            <p:nvPr/>
          </p:nvSpPr>
          <p:spPr bwMode="auto">
            <a:xfrm>
              <a:off x="3419474" y="3786188"/>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①</a:t>
              </a:r>
            </a:p>
          </p:txBody>
        </p:sp>
        <p:sp>
          <p:nvSpPr>
            <p:cNvPr id="110" name="Freeform 58"/>
            <p:cNvSpPr>
              <a:spLocks/>
            </p:cNvSpPr>
            <p:nvPr/>
          </p:nvSpPr>
          <p:spPr bwMode="auto">
            <a:xfrm>
              <a:off x="636588" y="3571875"/>
              <a:ext cx="561975"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1" name="Line 59"/>
            <p:cNvSpPr>
              <a:spLocks noChangeShapeType="1"/>
            </p:cNvSpPr>
            <p:nvPr/>
          </p:nvSpPr>
          <p:spPr bwMode="auto">
            <a:xfrm>
              <a:off x="2882900"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2" name="Line 60"/>
            <p:cNvSpPr>
              <a:spLocks noChangeShapeType="1"/>
            </p:cNvSpPr>
            <p:nvPr/>
          </p:nvSpPr>
          <p:spPr bwMode="auto">
            <a:xfrm>
              <a:off x="636588" y="609123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3" name="Text Box 61"/>
            <p:cNvSpPr txBox="1">
              <a:spLocks noChangeArrowheads="1"/>
            </p:cNvSpPr>
            <p:nvPr/>
          </p:nvSpPr>
          <p:spPr bwMode="auto">
            <a:xfrm>
              <a:off x="739774" y="35306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114" name="Text Box 62"/>
            <p:cNvSpPr txBox="1">
              <a:spLocks noChangeArrowheads="1"/>
            </p:cNvSpPr>
            <p:nvPr/>
          </p:nvSpPr>
          <p:spPr bwMode="auto">
            <a:xfrm>
              <a:off x="1328738" y="5032375"/>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115" name="Text Box 63"/>
            <p:cNvSpPr txBox="1">
              <a:spLocks noChangeArrowheads="1"/>
            </p:cNvSpPr>
            <p:nvPr/>
          </p:nvSpPr>
          <p:spPr bwMode="auto">
            <a:xfrm>
              <a:off x="1344331" y="4324351"/>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116" name="Line 64"/>
            <p:cNvSpPr>
              <a:spLocks noChangeShapeType="1"/>
            </p:cNvSpPr>
            <p:nvPr/>
          </p:nvSpPr>
          <p:spPr bwMode="auto">
            <a:xfrm>
              <a:off x="528955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7" name="Line 65"/>
            <p:cNvSpPr>
              <a:spLocks noChangeShapeType="1"/>
            </p:cNvSpPr>
            <p:nvPr/>
          </p:nvSpPr>
          <p:spPr bwMode="auto">
            <a:xfrm>
              <a:off x="553085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8" name="Line 66"/>
            <p:cNvSpPr>
              <a:spLocks noChangeShapeType="1"/>
            </p:cNvSpPr>
            <p:nvPr/>
          </p:nvSpPr>
          <p:spPr bwMode="auto">
            <a:xfrm>
              <a:off x="7456488"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9" name="Line 67"/>
            <p:cNvSpPr>
              <a:spLocks noChangeShapeType="1"/>
            </p:cNvSpPr>
            <p:nvPr/>
          </p:nvSpPr>
          <p:spPr bwMode="auto">
            <a:xfrm>
              <a:off x="8418513"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0" name="Line 68"/>
            <p:cNvSpPr>
              <a:spLocks noChangeShapeType="1"/>
            </p:cNvSpPr>
            <p:nvPr/>
          </p:nvSpPr>
          <p:spPr bwMode="auto">
            <a:xfrm>
              <a:off x="793750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1" name="Line 69"/>
            <p:cNvSpPr>
              <a:spLocks noChangeShapeType="1"/>
            </p:cNvSpPr>
            <p:nvPr/>
          </p:nvSpPr>
          <p:spPr bwMode="auto">
            <a:xfrm>
              <a:off x="6492875"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2" name="Text Box 70"/>
            <p:cNvSpPr txBox="1">
              <a:spLocks noChangeArrowheads="1"/>
            </p:cNvSpPr>
            <p:nvPr/>
          </p:nvSpPr>
          <p:spPr bwMode="auto">
            <a:xfrm>
              <a:off x="6954838" y="4686300"/>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123" name="Text Box 71"/>
            <p:cNvSpPr txBox="1">
              <a:spLocks noChangeArrowheads="1"/>
            </p:cNvSpPr>
            <p:nvPr/>
          </p:nvSpPr>
          <p:spPr bwMode="auto">
            <a:xfrm>
              <a:off x="8127719"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125" name="Text Box 73"/>
            <p:cNvSpPr txBox="1">
              <a:spLocks noChangeArrowheads="1"/>
            </p:cNvSpPr>
            <p:nvPr/>
          </p:nvSpPr>
          <p:spPr bwMode="auto">
            <a:xfrm>
              <a:off x="5757337"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#2</a:t>
              </a:r>
            </a:p>
          </p:txBody>
        </p:sp>
        <p:sp>
          <p:nvSpPr>
            <p:cNvPr id="126" name="Text Box 74"/>
            <p:cNvSpPr txBox="1">
              <a:spLocks noChangeArrowheads="1"/>
            </p:cNvSpPr>
            <p:nvPr/>
          </p:nvSpPr>
          <p:spPr bwMode="auto">
            <a:xfrm>
              <a:off x="6766986"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#3</a:t>
              </a:r>
            </a:p>
          </p:txBody>
        </p:sp>
        <p:sp>
          <p:nvSpPr>
            <p:cNvPr id="127" name="Text Box 75"/>
            <p:cNvSpPr txBox="1">
              <a:spLocks noChangeArrowheads="1"/>
            </p:cNvSpPr>
            <p:nvPr/>
          </p:nvSpPr>
          <p:spPr bwMode="auto">
            <a:xfrm>
              <a:off x="7729011"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#4</a:t>
              </a:r>
            </a:p>
          </p:txBody>
        </p:sp>
        <p:sp>
          <p:nvSpPr>
            <p:cNvPr id="128" name="Line 76"/>
            <p:cNvSpPr>
              <a:spLocks noChangeShapeType="1"/>
            </p:cNvSpPr>
            <p:nvPr/>
          </p:nvSpPr>
          <p:spPr bwMode="auto">
            <a:xfrm>
              <a:off x="5129213" y="5610225"/>
              <a:ext cx="1203325"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9" name="Line 77"/>
            <p:cNvSpPr>
              <a:spLocks noChangeShapeType="1"/>
            </p:cNvSpPr>
            <p:nvPr/>
          </p:nvSpPr>
          <p:spPr bwMode="auto">
            <a:xfrm>
              <a:off x="6011863" y="5610225"/>
              <a:ext cx="481012"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0" name="Line 78"/>
            <p:cNvSpPr>
              <a:spLocks noChangeShapeType="1"/>
            </p:cNvSpPr>
            <p:nvPr/>
          </p:nvSpPr>
          <p:spPr bwMode="auto">
            <a:xfrm flipH="1">
              <a:off x="6573838" y="5610225"/>
              <a:ext cx="401637"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1" name="Line 79"/>
            <p:cNvSpPr>
              <a:spLocks noChangeShapeType="1"/>
            </p:cNvSpPr>
            <p:nvPr/>
          </p:nvSpPr>
          <p:spPr bwMode="auto">
            <a:xfrm flipV="1">
              <a:off x="6734175" y="5610225"/>
              <a:ext cx="1203325"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2" name="Text Box 80"/>
            <p:cNvSpPr txBox="1">
              <a:spLocks noChangeArrowheads="1"/>
            </p:cNvSpPr>
            <p:nvPr/>
          </p:nvSpPr>
          <p:spPr bwMode="auto">
            <a:xfrm>
              <a:off x="-373684" y="3549650"/>
              <a:ext cx="77300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用户</a:t>
              </a:r>
            </a:p>
          </p:txBody>
        </p:sp>
        <p:sp>
          <p:nvSpPr>
            <p:cNvPr id="133" name="Line 81"/>
            <p:cNvSpPr>
              <a:spLocks noChangeShapeType="1"/>
            </p:cNvSpPr>
            <p:nvPr/>
          </p:nvSpPr>
          <p:spPr bwMode="auto">
            <a:xfrm>
              <a:off x="557213" y="3948113"/>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4" name="Line 82"/>
            <p:cNvSpPr>
              <a:spLocks noChangeShapeType="1"/>
            </p:cNvSpPr>
            <p:nvPr/>
          </p:nvSpPr>
          <p:spPr bwMode="auto">
            <a:xfrm>
              <a:off x="557213" y="4700588"/>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5" name="Line 83"/>
            <p:cNvSpPr>
              <a:spLocks noChangeShapeType="1"/>
            </p:cNvSpPr>
            <p:nvPr/>
          </p:nvSpPr>
          <p:spPr bwMode="auto">
            <a:xfrm>
              <a:off x="557213" y="5451475"/>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6" name="Line 84"/>
            <p:cNvSpPr>
              <a:spLocks noChangeShapeType="1"/>
            </p:cNvSpPr>
            <p:nvPr/>
          </p:nvSpPr>
          <p:spPr bwMode="auto">
            <a:xfrm>
              <a:off x="557213" y="6203950"/>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grpSp>
          <p:nvGrpSpPr>
            <p:cNvPr id="137" name="Group 85"/>
            <p:cNvGrpSpPr>
              <a:grpSpLocks/>
            </p:cNvGrpSpPr>
            <p:nvPr/>
          </p:nvGrpSpPr>
          <p:grpSpPr bwMode="auto">
            <a:xfrm>
              <a:off x="4572000" y="4506913"/>
              <a:ext cx="3830638" cy="1079500"/>
              <a:chOff x="1655" y="1570"/>
              <a:chExt cx="2904" cy="1497"/>
            </a:xfrm>
          </p:grpSpPr>
          <p:sp>
            <p:nvSpPr>
              <p:cNvPr id="138" name="Line 86"/>
              <p:cNvSpPr>
                <a:spLocks noChangeShapeType="1"/>
              </p:cNvSpPr>
              <p:nvPr/>
            </p:nvSpPr>
            <p:spPr bwMode="auto">
              <a:xfrm>
                <a:off x="1655"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9" name="Line 87"/>
              <p:cNvSpPr>
                <a:spLocks noChangeShapeType="1"/>
              </p:cNvSpPr>
              <p:nvPr/>
            </p:nvSpPr>
            <p:spPr bwMode="auto">
              <a:xfrm>
                <a:off x="2381"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0" name="Line 88"/>
              <p:cNvSpPr>
                <a:spLocks noChangeShapeType="1"/>
              </p:cNvSpPr>
              <p:nvPr/>
            </p:nvSpPr>
            <p:spPr bwMode="auto">
              <a:xfrm>
                <a:off x="3107"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1" name="Line 89"/>
              <p:cNvSpPr>
                <a:spLocks noChangeShapeType="1"/>
              </p:cNvSpPr>
              <p:nvPr/>
            </p:nvSpPr>
            <p:spPr bwMode="auto">
              <a:xfrm>
                <a:off x="3833"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2" name="Line 90"/>
              <p:cNvSpPr>
                <a:spLocks noChangeShapeType="1"/>
              </p:cNvSpPr>
              <p:nvPr/>
            </p:nvSpPr>
            <p:spPr bwMode="auto">
              <a:xfrm>
                <a:off x="4559"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grpSp>
      </p:grpSp>
    </p:spTree>
    <p:extLst>
      <p:ext uri="{BB962C8B-B14F-4D97-AF65-F5344CB8AC3E}">
        <p14:creationId xmlns:p14="http://schemas.microsoft.com/office/powerpoint/2010/main" val="3312554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f.hiphotos.bdimg.com/album/w%3D2048/sign=7f6396fa10dfa9ecfd2e511756e8f503/1b4c510fd9f9d72aede9e4fbd52a2834359bbb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13484"/>
            <a:ext cx="2381250" cy="235267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2.1</a:t>
            </a:r>
            <a:r>
              <a:rPr lang="zh-CN" altLang="en-US" dirty="0" smtClean="0"/>
              <a:t>数据通信系统的模型</a:t>
            </a:r>
            <a:endParaRPr lang="zh-CN" altLang="en-US" dirty="0"/>
          </a:p>
        </p:txBody>
      </p:sp>
      <p:pic>
        <p:nvPicPr>
          <p:cNvPr id="2050" name="Picture 2" descr="http://a0.att.hudong.com/47/76/0130000028799312283976779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539143"/>
            <a:ext cx="1496714" cy="1184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a0.att.hudong.com/47/76/0130000028799312283976779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582" y="3937620"/>
            <a:ext cx="1496714" cy="1184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539" y="3110544"/>
            <a:ext cx="159789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332" y="1377506"/>
            <a:ext cx="1453419" cy="209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接箭头连接符 9"/>
          <p:cNvCxnSpPr/>
          <p:nvPr/>
        </p:nvCxnSpPr>
        <p:spPr bwMode="auto">
          <a:xfrm>
            <a:off x="3861805" y="2390149"/>
            <a:ext cx="0" cy="66641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004048" y="1869639"/>
            <a:ext cx="3554140" cy="523220"/>
          </a:xfrm>
          <a:prstGeom prst="rect">
            <a:avLst/>
          </a:prstGeom>
          <a:noFill/>
        </p:spPr>
        <p:txBody>
          <a:bodyPr wrap="square" rtlCol="0">
            <a:spAutoFit/>
          </a:bodyPr>
          <a:lstStyle/>
          <a:p>
            <a:r>
              <a:rPr lang="zh-CN" altLang="en-US" sz="1400" dirty="0" smtClean="0">
                <a:latin typeface="+mj-ea"/>
                <a:ea typeface="+mj-ea"/>
              </a:rPr>
              <a:t>两台计算机通过普通电话线连接，基于公共电话网进行通信。</a:t>
            </a:r>
            <a:endParaRPr lang="zh-CN" altLang="en-US" sz="1400" dirty="0">
              <a:latin typeface="+mj-ea"/>
              <a:ea typeface="+mj-ea"/>
            </a:endParaRPr>
          </a:p>
        </p:txBody>
      </p:sp>
      <p:cxnSp>
        <p:nvCxnSpPr>
          <p:cNvPr id="13" name="直接箭头连接符 12"/>
          <p:cNvCxnSpPr/>
          <p:nvPr/>
        </p:nvCxnSpPr>
        <p:spPr bwMode="auto">
          <a:xfrm>
            <a:off x="7308304" y="4519829"/>
            <a:ext cx="576064"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6" name="Picture 8" descr="http://a0.att.hudong.com/37/91/013000002069001260759116042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3505572"/>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g10.3lian.com/d0214/file/2011/09/23/908b22533e3f3f699721a012a68c13a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3505572"/>
            <a:ext cx="807468"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pic3.nipic.com/20090528/1943405_105532096_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823" t="4205" r="11451" b="47135"/>
          <a:stretch/>
        </p:blipFill>
        <p:spPr bwMode="auto">
          <a:xfrm>
            <a:off x="4283968" y="3505572"/>
            <a:ext cx="762272" cy="85585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接箭头连接符 20"/>
          <p:cNvCxnSpPr/>
          <p:nvPr/>
        </p:nvCxnSpPr>
        <p:spPr bwMode="auto">
          <a:xfrm>
            <a:off x="4504978" y="4585692"/>
            <a:ext cx="1219150"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p:nvPr/>
        </p:nvCxnSpPr>
        <p:spPr bwMode="auto">
          <a:xfrm>
            <a:off x="2051720" y="2209428"/>
            <a:ext cx="576064"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6104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smtClean="0"/>
              <a:t>统计时分复用</a:t>
            </a:r>
            <a:r>
              <a:rPr lang="en-US" altLang="zh-CN" dirty="0" smtClean="0"/>
              <a:t>STDM(Statistic TDM)</a:t>
            </a:r>
          </a:p>
          <a:p>
            <a:pPr lvl="1"/>
            <a:r>
              <a:rPr lang="en-US" altLang="zh-CN" dirty="0" smtClean="0"/>
              <a:t>STDM</a:t>
            </a:r>
            <a:r>
              <a:rPr lang="zh-CN" altLang="en-US" dirty="0" smtClean="0"/>
              <a:t>是对</a:t>
            </a:r>
            <a:r>
              <a:rPr lang="en-US" altLang="zh-CN" dirty="0" smtClean="0"/>
              <a:t>TDM</a:t>
            </a:r>
            <a:r>
              <a:rPr lang="zh-CN" altLang="en-US" dirty="0" smtClean="0"/>
              <a:t>的改进，它能够明显的提高信道的利用率。</a:t>
            </a:r>
            <a:endParaRPr lang="zh-CN" altLang="en-US" dirty="0"/>
          </a:p>
          <a:p>
            <a:pPr lvl="1"/>
            <a:r>
              <a:rPr lang="en-US" altLang="zh-CN" dirty="0" smtClean="0"/>
              <a:t>STDM</a:t>
            </a:r>
            <a:r>
              <a:rPr lang="zh-CN" altLang="en-US" dirty="0" smtClean="0"/>
              <a:t>又称为异步时分复用，</a:t>
            </a:r>
            <a:r>
              <a:rPr lang="en-US" altLang="zh-CN" dirty="0" smtClean="0"/>
              <a:t>TDM</a:t>
            </a:r>
            <a:r>
              <a:rPr lang="zh-CN" altLang="en-US" dirty="0" smtClean="0"/>
              <a:t>则称为同步时分复用。</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60</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10" name="组合 9"/>
          <p:cNvGrpSpPr/>
          <p:nvPr/>
        </p:nvGrpSpPr>
        <p:grpSpPr>
          <a:xfrm>
            <a:off x="539552" y="2785492"/>
            <a:ext cx="8463333" cy="2500013"/>
            <a:chOff x="933203" y="2785492"/>
            <a:chExt cx="8463333" cy="2500013"/>
          </a:xfrm>
        </p:grpSpPr>
        <p:sp>
          <p:nvSpPr>
            <p:cNvPr id="124" name="Freeform 85"/>
            <p:cNvSpPr>
              <a:spLocks/>
            </p:cNvSpPr>
            <p:nvPr/>
          </p:nvSpPr>
          <p:spPr bwMode="auto">
            <a:xfrm>
              <a:off x="7834490"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4" name="Freeform 86"/>
            <p:cNvSpPr>
              <a:spLocks/>
            </p:cNvSpPr>
            <p:nvPr/>
          </p:nvSpPr>
          <p:spPr bwMode="auto">
            <a:xfrm>
              <a:off x="8752999"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5" name="Freeform 87"/>
            <p:cNvSpPr>
              <a:spLocks/>
            </p:cNvSpPr>
            <p:nvPr/>
          </p:nvSpPr>
          <p:spPr bwMode="auto">
            <a:xfrm>
              <a:off x="8446381" y="3839828"/>
              <a:ext cx="229964"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6" name="Freeform 88"/>
            <p:cNvSpPr>
              <a:spLocks/>
            </p:cNvSpPr>
            <p:nvPr/>
          </p:nvSpPr>
          <p:spPr bwMode="auto">
            <a:xfrm>
              <a:off x="8139763" y="3839828"/>
              <a:ext cx="229964"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7" name="Freeform 89"/>
            <p:cNvSpPr>
              <a:spLocks/>
            </p:cNvSpPr>
            <p:nvPr/>
          </p:nvSpPr>
          <p:spPr bwMode="auto">
            <a:xfrm>
              <a:off x="7527872" y="3839828"/>
              <a:ext cx="229963"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8" name="Freeform 90"/>
            <p:cNvSpPr>
              <a:spLocks/>
            </p:cNvSpPr>
            <p:nvPr/>
          </p:nvSpPr>
          <p:spPr bwMode="auto">
            <a:xfrm>
              <a:off x="7221254" y="3839828"/>
              <a:ext cx="229963"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9" name="Freeform 91"/>
            <p:cNvSpPr>
              <a:spLocks/>
            </p:cNvSpPr>
            <p:nvPr/>
          </p:nvSpPr>
          <p:spPr bwMode="auto">
            <a:xfrm>
              <a:off x="6915981"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0" name="Text Box 92"/>
            <p:cNvSpPr txBox="1">
              <a:spLocks noChangeArrowheads="1"/>
            </p:cNvSpPr>
            <p:nvPr/>
          </p:nvSpPr>
          <p:spPr bwMode="auto">
            <a:xfrm>
              <a:off x="933203" y="2785492"/>
              <a:ext cx="5950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dirty="0">
                  <a:latin typeface="+mj-ea"/>
                  <a:ea typeface="+mj-ea"/>
                </a:rPr>
                <a:t>用户</a:t>
              </a:r>
            </a:p>
          </p:txBody>
        </p:sp>
        <p:sp>
          <p:nvSpPr>
            <p:cNvPr id="151" name="Freeform 93"/>
            <p:cNvSpPr>
              <a:spLocks/>
            </p:cNvSpPr>
            <p:nvPr/>
          </p:nvSpPr>
          <p:spPr bwMode="auto">
            <a:xfrm>
              <a:off x="3521553" y="2816423"/>
              <a:ext cx="536581"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2" name="Freeform 94"/>
            <p:cNvSpPr>
              <a:spLocks/>
            </p:cNvSpPr>
            <p:nvPr/>
          </p:nvSpPr>
          <p:spPr bwMode="auto">
            <a:xfrm>
              <a:off x="1914497" y="3499590"/>
              <a:ext cx="1071819" cy="340239"/>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3" name="Freeform 95"/>
            <p:cNvSpPr>
              <a:spLocks/>
            </p:cNvSpPr>
            <p:nvPr/>
          </p:nvSpPr>
          <p:spPr bwMode="auto">
            <a:xfrm>
              <a:off x="2449734" y="4181412"/>
              <a:ext cx="1071819"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4" name="Freeform 96"/>
            <p:cNvSpPr>
              <a:spLocks/>
            </p:cNvSpPr>
            <p:nvPr/>
          </p:nvSpPr>
          <p:spPr bwMode="auto">
            <a:xfrm>
              <a:off x="2986316" y="4863233"/>
              <a:ext cx="535237"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5" name="Text Box 97"/>
            <p:cNvSpPr txBox="1">
              <a:spLocks noChangeArrowheads="1"/>
            </p:cNvSpPr>
            <p:nvPr/>
          </p:nvSpPr>
          <p:spPr bwMode="auto">
            <a:xfrm>
              <a:off x="1462639" y="2785493"/>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56" name="Text Box 98"/>
            <p:cNvSpPr txBox="1">
              <a:spLocks noChangeArrowheads="1"/>
            </p:cNvSpPr>
            <p:nvPr/>
          </p:nvSpPr>
          <p:spPr bwMode="auto">
            <a:xfrm>
              <a:off x="1462639" y="3467314"/>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57" name="Text Box 99"/>
            <p:cNvSpPr txBox="1">
              <a:spLocks noChangeArrowheads="1"/>
            </p:cNvSpPr>
            <p:nvPr/>
          </p:nvSpPr>
          <p:spPr bwMode="auto">
            <a:xfrm>
              <a:off x="1462639" y="4150480"/>
              <a:ext cx="3321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58" name="Text Box 100"/>
            <p:cNvSpPr txBox="1">
              <a:spLocks noChangeArrowheads="1"/>
            </p:cNvSpPr>
            <p:nvPr/>
          </p:nvSpPr>
          <p:spPr bwMode="auto">
            <a:xfrm>
              <a:off x="1462639" y="4832302"/>
              <a:ext cx="341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159" name="Line 101"/>
            <p:cNvSpPr>
              <a:spLocks noChangeShapeType="1"/>
            </p:cNvSpPr>
            <p:nvPr/>
          </p:nvSpPr>
          <p:spPr bwMode="auto">
            <a:xfrm>
              <a:off x="6686018" y="4181412"/>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60" name="Text Box 102"/>
            <p:cNvSpPr txBox="1">
              <a:spLocks noChangeArrowheads="1"/>
            </p:cNvSpPr>
            <p:nvPr/>
          </p:nvSpPr>
          <p:spPr bwMode="auto">
            <a:xfrm>
              <a:off x="3637207" y="2802975"/>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61" name="Text Box 105"/>
            <p:cNvSpPr txBox="1">
              <a:spLocks noChangeArrowheads="1"/>
            </p:cNvSpPr>
            <p:nvPr/>
          </p:nvSpPr>
          <p:spPr bwMode="auto">
            <a:xfrm>
              <a:off x="2074531" y="3487487"/>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62" name="Text Box 106"/>
            <p:cNvSpPr txBox="1">
              <a:spLocks noChangeArrowheads="1"/>
            </p:cNvSpPr>
            <p:nvPr/>
          </p:nvSpPr>
          <p:spPr bwMode="auto">
            <a:xfrm>
              <a:off x="3114073" y="4161239"/>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63" name="Text Box 107"/>
            <p:cNvSpPr txBox="1">
              <a:spLocks noChangeArrowheads="1"/>
            </p:cNvSpPr>
            <p:nvPr/>
          </p:nvSpPr>
          <p:spPr bwMode="auto">
            <a:xfrm>
              <a:off x="3116763" y="4863233"/>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164" name="Text Box 111"/>
            <p:cNvSpPr txBox="1">
              <a:spLocks noChangeArrowheads="1"/>
            </p:cNvSpPr>
            <p:nvPr/>
          </p:nvSpPr>
          <p:spPr bwMode="auto">
            <a:xfrm>
              <a:off x="4267925" y="2850044"/>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5" name="Text Box 112"/>
            <p:cNvSpPr txBox="1">
              <a:spLocks noChangeArrowheads="1"/>
            </p:cNvSpPr>
            <p:nvPr/>
          </p:nvSpPr>
          <p:spPr bwMode="auto">
            <a:xfrm>
              <a:off x="4267925" y="3548003"/>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6" name="Text Box 113"/>
            <p:cNvSpPr txBox="1">
              <a:spLocks noChangeArrowheads="1"/>
            </p:cNvSpPr>
            <p:nvPr/>
          </p:nvSpPr>
          <p:spPr bwMode="auto">
            <a:xfrm>
              <a:off x="4267925" y="4247307"/>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7" name="Text Box 114"/>
            <p:cNvSpPr txBox="1">
              <a:spLocks noChangeArrowheads="1"/>
            </p:cNvSpPr>
            <p:nvPr/>
          </p:nvSpPr>
          <p:spPr bwMode="auto">
            <a:xfrm>
              <a:off x="4267925" y="4945267"/>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8" name="Text Box 115"/>
            <p:cNvSpPr txBox="1">
              <a:spLocks noChangeArrowheads="1"/>
            </p:cNvSpPr>
            <p:nvPr/>
          </p:nvSpPr>
          <p:spPr bwMode="auto">
            <a:xfrm>
              <a:off x="9134926" y="3823691"/>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9" name="Line 116"/>
            <p:cNvSpPr>
              <a:spLocks noChangeShapeType="1"/>
            </p:cNvSpPr>
            <p:nvPr/>
          </p:nvSpPr>
          <p:spPr bwMode="auto">
            <a:xfrm>
              <a:off x="2449734"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0" name="Line 117"/>
            <p:cNvSpPr>
              <a:spLocks noChangeShapeType="1"/>
            </p:cNvSpPr>
            <p:nvPr/>
          </p:nvSpPr>
          <p:spPr bwMode="auto">
            <a:xfrm>
              <a:off x="2986316" y="4436927"/>
              <a:ext cx="0" cy="8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1" name="Line 118"/>
            <p:cNvSpPr>
              <a:spLocks noChangeShapeType="1"/>
            </p:cNvSpPr>
            <p:nvPr/>
          </p:nvSpPr>
          <p:spPr bwMode="auto">
            <a:xfrm>
              <a:off x="3521553"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2" name="Line 119"/>
            <p:cNvSpPr>
              <a:spLocks noChangeShapeType="1"/>
            </p:cNvSpPr>
            <p:nvPr/>
          </p:nvSpPr>
          <p:spPr bwMode="auto">
            <a:xfrm>
              <a:off x="2449734"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3" name="Line 120"/>
            <p:cNvSpPr>
              <a:spLocks noChangeShapeType="1"/>
            </p:cNvSpPr>
            <p:nvPr/>
          </p:nvSpPr>
          <p:spPr bwMode="auto">
            <a:xfrm>
              <a:off x="4058134" y="4436927"/>
              <a:ext cx="0" cy="8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4" name="Line 121"/>
            <p:cNvSpPr>
              <a:spLocks noChangeShapeType="1"/>
            </p:cNvSpPr>
            <p:nvPr/>
          </p:nvSpPr>
          <p:spPr bwMode="auto">
            <a:xfrm>
              <a:off x="4058134"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5" name="Line 122"/>
            <p:cNvSpPr>
              <a:spLocks noChangeShapeType="1"/>
            </p:cNvSpPr>
            <p:nvPr/>
          </p:nvSpPr>
          <p:spPr bwMode="auto">
            <a:xfrm>
              <a:off x="6839327"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6" name="Line 123"/>
            <p:cNvSpPr>
              <a:spLocks noChangeShapeType="1"/>
            </p:cNvSpPr>
            <p:nvPr/>
          </p:nvSpPr>
          <p:spPr bwMode="auto">
            <a:xfrm>
              <a:off x="7451218"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7" name="Line 124"/>
            <p:cNvSpPr>
              <a:spLocks noChangeShapeType="1"/>
            </p:cNvSpPr>
            <p:nvPr/>
          </p:nvSpPr>
          <p:spPr bwMode="auto">
            <a:xfrm>
              <a:off x="8063109"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8" name="Line 125"/>
            <p:cNvSpPr>
              <a:spLocks noChangeShapeType="1"/>
            </p:cNvSpPr>
            <p:nvPr/>
          </p:nvSpPr>
          <p:spPr bwMode="auto">
            <a:xfrm>
              <a:off x="6839327" y="4352203"/>
              <a:ext cx="611891"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9" name="Line 126"/>
            <p:cNvSpPr>
              <a:spLocks noChangeShapeType="1"/>
            </p:cNvSpPr>
            <p:nvPr/>
          </p:nvSpPr>
          <p:spPr bwMode="auto">
            <a:xfrm>
              <a:off x="7451218" y="4352203"/>
              <a:ext cx="611892"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0" name="Line 127"/>
            <p:cNvSpPr>
              <a:spLocks noChangeShapeType="1"/>
            </p:cNvSpPr>
            <p:nvPr/>
          </p:nvSpPr>
          <p:spPr bwMode="auto">
            <a:xfrm>
              <a:off x="8063109" y="4352203"/>
              <a:ext cx="613236"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1" name="Text Box 128"/>
            <p:cNvSpPr txBox="1">
              <a:spLocks noChangeArrowheads="1"/>
            </p:cNvSpPr>
            <p:nvPr/>
          </p:nvSpPr>
          <p:spPr bwMode="auto">
            <a:xfrm>
              <a:off x="7144600" y="4949301"/>
              <a:ext cx="1494091" cy="33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3 </a:t>
              </a:r>
              <a:r>
                <a:rPr kumimoji="1" lang="zh-CN" altLang="en-US" sz="1600" dirty="0">
                  <a:latin typeface="+mj-ea"/>
                  <a:ea typeface="+mj-ea"/>
                </a:rPr>
                <a:t>个 </a:t>
              </a:r>
              <a:r>
                <a:rPr kumimoji="1" lang="en-US" altLang="zh-CN" sz="1600" dirty="0">
                  <a:latin typeface="+mj-ea"/>
                  <a:ea typeface="+mj-ea"/>
                </a:rPr>
                <a:t>STDM </a:t>
              </a:r>
              <a:r>
                <a:rPr kumimoji="1" lang="zh-CN" altLang="en-US" sz="1600" dirty="0">
                  <a:latin typeface="+mj-ea"/>
                  <a:ea typeface="+mj-ea"/>
                </a:rPr>
                <a:t>帧</a:t>
              </a:r>
            </a:p>
          </p:txBody>
        </p:sp>
        <p:sp>
          <p:nvSpPr>
            <p:cNvPr id="182" name="Text Box 129"/>
            <p:cNvSpPr txBox="1">
              <a:spLocks noChangeArrowheads="1"/>
            </p:cNvSpPr>
            <p:nvPr/>
          </p:nvSpPr>
          <p:spPr bwMode="auto">
            <a:xfrm>
              <a:off x="6932120" y="4274204"/>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#1</a:t>
              </a:r>
            </a:p>
          </p:txBody>
        </p:sp>
        <p:sp>
          <p:nvSpPr>
            <p:cNvPr id="183" name="Line 130"/>
            <p:cNvSpPr>
              <a:spLocks noChangeShapeType="1"/>
            </p:cNvSpPr>
            <p:nvPr/>
          </p:nvSpPr>
          <p:spPr bwMode="auto">
            <a:xfrm>
              <a:off x="4452165" y="3155317"/>
              <a:ext cx="983060" cy="6845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4" name="Line 131"/>
            <p:cNvSpPr>
              <a:spLocks noChangeShapeType="1"/>
            </p:cNvSpPr>
            <p:nvPr/>
          </p:nvSpPr>
          <p:spPr bwMode="auto">
            <a:xfrm>
              <a:off x="4512681" y="3826380"/>
              <a:ext cx="845889" cy="184239"/>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5" name="Line 132"/>
            <p:cNvSpPr>
              <a:spLocks noChangeShapeType="1"/>
            </p:cNvSpPr>
            <p:nvPr/>
          </p:nvSpPr>
          <p:spPr bwMode="auto">
            <a:xfrm flipV="1">
              <a:off x="4512681" y="4181412"/>
              <a:ext cx="845889" cy="316031"/>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6" name="Line 133"/>
            <p:cNvSpPr>
              <a:spLocks noChangeShapeType="1"/>
            </p:cNvSpPr>
            <p:nvPr/>
          </p:nvSpPr>
          <p:spPr bwMode="auto">
            <a:xfrm flipV="1">
              <a:off x="4452165" y="4352203"/>
              <a:ext cx="983060" cy="816304"/>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7" name="Text Box 134"/>
            <p:cNvSpPr txBox="1">
              <a:spLocks noChangeArrowheads="1"/>
            </p:cNvSpPr>
            <p:nvPr/>
          </p:nvSpPr>
          <p:spPr bwMode="auto">
            <a:xfrm>
              <a:off x="4573198" y="4526471"/>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④</a:t>
              </a:r>
            </a:p>
          </p:txBody>
        </p:sp>
        <p:sp>
          <p:nvSpPr>
            <p:cNvPr id="188" name="Text Box 135"/>
            <p:cNvSpPr txBox="1">
              <a:spLocks noChangeArrowheads="1"/>
            </p:cNvSpPr>
            <p:nvPr/>
          </p:nvSpPr>
          <p:spPr bwMode="auto">
            <a:xfrm>
              <a:off x="4573198" y="4058258"/>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③</a:t>
              </a:r>
            </a:p>
          </p:txBody>
        </p:sp>
        <p:sp>
          <p:nvSpPr>
            <p:cNvPr id="189" name="Text Box 136"/>
            <p:cNvSpPr txBox="1">
              <a:spLocks noChangeArrowheads="1"/>
            </p:cNvSpPr>
            <p:nvPr/>
          </p:nvSpPr>
          <p:spPr bwMode="auto">
            <a:xfrm>
              <a:off x="4573198" y="3521107"/>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②</a:t>
              </a:r>
            </a:p>
          </p:txBody>
        </p:sp>
        <p:sp>
          <p:nvSpPr>
            <p:cNvPr id="190" name="Text Box 137"/>
            <p:cNvSpPr txBox="1">
              <a:spLocks noChangeArrowheads="1"/>
            </p:cNvSpPr>
            <p:nvPr/>
          </p:nvSpPr>
          <p:spPr bwMode="auto">
            <a:xfrm>
              <a:off x="4573198" y="2972422"/>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①</a:t>
              </a:r>
            </a:p>
          </p:txBody>
        </p:sp>
        <p:sp>
          <p:nvSpPr>
            <p:cNvPr id="191" name="Freeform 138"/>
            <p:cNvSpPr>
              <a:spLocks/>
            </p:cNvSpPr>
            <p:nvPr/>
          </p:nvSpPr>
          <p:spPr bwMode="auto">
            <a:xfrm>
              <a:off x="1914497" y="2816423"/>
              <a:ext cx="535237"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2" name="Line 139"/>
            <p:cNvSpPr>
              <a:spLocks noChangeShapeType="1"/>
            </p:cNvSpPr>
            <p:nvPr/>
          </p:nvSpPr>
          <p:spPr bwMode="auto">
            <a:xfrm>
              <a:off x="4058134"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3" name="Line 140"/>
            <p:cNvSpPr>
              <a:spLocks noChangeShapeType="1"/>
            </p:cNvSpPr>
            <p:nvPr/>
          </p:nvSpPr>
          <p:spPr bwMode="auto">
            <a:xfrm>
              <a:off x="1991152"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4" name="Text Box 141"/>
            <p:cNvSpPr txBox="1">
              <a:spLocks noChangeArrowheads="1"/>
            </p:cNvSpPr>
            <p:nvPr/>
          </p:nvSpPr>
          <p:spPr bwMode="auto">
            <a:xfrm>
              <a:off x="2048979" y="2789527"/>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95" name="Text Box 142"/>
            <p:cNvSpPr txBox="1">
              <a:spLocks noChangeArrowheads="1"/>
            </p:cNvSpPr>
            <p:nvPr/>
          </p:nvSpPr>
          <p:spPr bwMode="auto">
            <a:xfrm>
              <a:off x="2574802" y="41504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96" name="Text Box 143"/>
            <p:cNvSpPr txBox="1">
              <a:spLocks noChangeArrowheads="1"/>
            </p:cNvSpPr>
            <p:nvPr/>
          </p:nvSpPr>
          <p:spPr bwMode="auto">
            <a:xfrm>
              <a:off x="2600353" y="3490176"/>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97" name="Line 144"/>
            <p:cNvSpPr>
              <a:spLocks noChangeShapeType="1"/>
            </p:cNvSpPr>
            <p:nvPr/>
          </p:nvSpPr>
          <p:spPr bwMode="auto">
            <a:xfrm>
              <a:off x="7527872"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8" name="Line 145"/>
            <p:cNvSpPr>
              <a:spLocks noChangeShapeType="1"/>
            </p:cNvSpPr>
            <p:nvPr/>
          </p:nvSpPr>
          <p:spPr bwMode="auto">
            <a:xfrm>
              <a:off x="7757836"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9" name="Line 146"/>
            <p:cNvSpPr>
              <a:spLocks noChangeShapeType="1"/>
            </p:cNvSpPr>
            <p:nvPr/>
          </p:nvSpPr>
          <p:spPr bwMode="auto">
            <a:xfrm>
              <a:off x="8676345"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0" name="Line 147"/>
            <p:cNvSpPr>
              <a:spLocks noChangeShapeType="1"/>
            </p:cNvSpPr>
            <p:nvPr/>
          </p:nvSpPr>
          <p:spPr bwMode="auto">
            <a:xfrm>
              <a:off x="8676345"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1" name="Text Box 103"/>
            <p:cNvSpPr txBox="1">
              <a:spLocks noChangeArrowheads="1"/>
            </p:cNvSpPr>
            <p:nvPr/>
          </p:nvSpPr>
          <p:spPr bwMode="auto">
            <a:xfrm>
              <a:off x="8732827" y="3826380"/>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202" name="Text Box 104"/>
            <p:cNvSpPr txBox="1">
              <a:spLocks noChangeArrowheads="1"/>
            </p:cNvSpPr>
            <p:nvPr/>
          </p:nvSpPr>
          <p:spPr bwMode="auto">
            <a:xfrm>
              <a:off x="7202427"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203" name="Text Box 108"/>
            <p:cNvSpPr txBox="1">
              <a:spLocks noChangeArrowheads="1"/>
            </p:cNvSpPr>
            <p:nvPr/>
          </p:nvSpPr>
          <p:spPr bwMode="auto">
            <a:xfrm>
              <a:off x="7490218"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204" name="Text Box 109"/>
            <p:cNvSpPr txBox="1">
              <a:spLocks noChangeArrowheads="1"/>
            </p:cNvSpPr>
            <p:nvPr/>
          </p:nvSpPr>
          <p:spPr bwMode="auto">
            <a:xfrm>
              <a:off x="7795490" y="38263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205" name="Text Box 110"/>
            <p:cNvSpPr txBox="1">
              <a:spLocks noChangeArrowheads="1"/>
            </p:cNvSpPr>
            <p:nvPr/>
          </p:nvSpPr>
          <p:spPr bwMode="auto">
            <a:xfrm>
              <a:off x="6890430" y="3826380"/>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206" name="Text Box 148"/>
            <p:cNvSpPr txBox="1">
              <a:spLocks noChangeArrowheads="1"/>
            </p:cNvSpPr>
            <p:nvPr/>
          </p:nvSpPr>
          <p:spPr bwMode="auto">
            <a:xfrm>
              <a:off x="8111522" y="38263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207" name="Text Box 149"/>
            <p:cNvSpPr txBox="1">
              <a:spLocks noChangeArrowheads="1"/>
            </p:cNvSpPr>
            <p:nvPr/>
          </p:nvSpPr>
          <p:spPr bwMode="auto">
            <a:xfrm>
              <a:off x="8408726"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208" name="Freeform 150"/>
            <p:cNvSpPr>
              <a:spLocks/>
            </p:cNvSpPr>
            <p:nvPr/>
          </p:nvSpPr>
          <p:spPr bwMode="auto">
            <a:xfrm>
              <a:off x="6839327"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9" name="Freeform 151"/>
            <p:cNvSpPr>
              <a:spLocks/>
            </p:cNvSpPr>
            <p:nvPr/>
          </p:nvSpPr>
          <p:spPr bwMode="auto">
            <a:xfrm>
              <a:off x="7144600"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0" name="Freeform 152"/>
            <p:cNvSpPr>
              <a:spLocks/>
            </p:cNvSpPr>
            <p:nvPr/>
          </p:nvSpPr>
          <p:spPr bwMode="auto">
            <a:xfrm>
              <a:off x="7451218"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1" name="Freeform 153"/>
            <p:cNvSpPr>
              <a:spLocks/>
            </p:cNvSpPr>
            <p:nvPr/>
          </p:nvSpPr>
          <p:spPr bwMode="auto">
            <a:xfrm>
              <a:off x="7757836"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2" name="Freeform 154"/>
            <p:cNvSpPr>
              <a:spLocks/>
            </p:cNvSpPr>
            <p:nvPr/>
          </p:nvSpPr>
          <p:spPr bwMode="auto">
            <a:xfrm>
              <a:off x="8063109"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3" name="Freeform 155"/>
            <p:cNvSpPr>
              <a:spLocks/>
            </p:cNvSpPr>
            <p:nvPr/>
          </p:nvSpPr>
          <p:spPr bwMode="auto">
            <a:xfrm>
              <a:off x="8369727"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4" name="Freeform 156"/>
            <p:cNvSpPr>
              <a:spLocks/>
            </p:cNvSpPr>
            <p:nvPr/>
          </p:nvSpPr>
          <p:spPr bwMode="auto">
            <a:xfrm>
              <a:off x="8676345"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5" name="Text Box 157"/>
            <p:cNvSpPr txBox="1">
              <a:spLocks noChangeArrowheads="1"/>
            </p:cNvSpPr>
            <p:nvPr/>
          </p:nvSpPr>
          <p:spPr bwMode="auto">
            <a:xfrm>
              <a:off x="7527872" y="4263445"/>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#2</a:t>
              </a:r>
            </a:p>
          </p:txBody>
        </p:sp>
        <p:sp>
          <p:nvSpPr>
            <p:cNvPr id="216" name="Text Box 158"/>
            <p:cNvSpPr txBox="1">
              <a:spLocks noChangeArrowheads="1"/>
            </p:cNvSpPr>
            <p:nvPr/>
          </p:nvSpPr>
          <p:spPr bwMode="auto">
            <a:xfrm>
              <a:off x="8123625" y="4252686"/>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#3</a:t>
              </a:r>
            </a:p>
          </p:txBody>
        </p:sp>
        <p:sp>
          <p:nvSpPr>
            <p:cNvPr id="217" name="Line 160"/>
            <p:cNvSpPr>
              <a:spLocks noChangeShapeType="1"/>
            </p:cNvSpPr>
            <p:nvPr/>
          </p:nvSpPr>
          <p:spPr bwMode="auto">
            <a:xfrm>
              <a:off x="7144600" y="4607718"/>
              <a:ext cx="536582"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8" name="Line 161"/>
            <p:cNvSpPr>
              <a:spLocks noChangeShapeType="1"/>
            </p:cNvSpPr>
            <p:nvPr/>
          </p:nvSpPr>
          <p:spPr bwMode="auto">
            <a:xfrm>
              <a:off x="7757836" y="4607718"/>
              <a:ext cx="0"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9" name="Line 162"/>
            <p:cNvSpPr>
              <a:spLocks noChangeShapeType="1"/>
            </p:cNvSpPr>
            <p:nvPr/>
          </p:nvSpPr>
          <p:spPr bwMode="auto">
            <a:xfrm flipH="1">
              <a:off x="7911145" y="4607718"/>
              <a:ext cx="381928"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0" name="Line 163"/>
            <p:cNvSpPr>
              <a:spLocks noChangeShapeType="1"/>
            </p:cNvSpPr>
            <p:nvPr/>
          </p:nvSpPr>
          <p:spPr bwMode="auto">
            <a:xfrm>
              <a:off x="1837843" y="3158006"/>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1" name="Line 164"/>
            <p:cNvSpPr>
              <a:spLocks noChangeShapeType="1"/>
            </p:cNvSpPr>
            <p:nvPr/>
          </p:nvSpPr>
          <p:spPr bwMode="auto">
            <a:xfrm>
              <a:off x="1837843" y="3839828"/>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2" name="Line 165"/>
            <p:cNvSpPr>
              <a:spLocks noChangeShapeType="1"/>
            </p:cNvSpPr>
            <p:nvPr/>
          </p:nvSpPr>
          <p:spPr bwMode="auto">
            <a:xfrm>
              <a:off x="1837843" y="4522995"/>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3" name="Line 166"/>
            <p:cNvSpPr>
              <a:spLocks noChangeShapeType="1"/>
            </p:cNvSpPr>
            <p:nvPr/>
          </p:nvSpPr>
          <p:spPr bwMode="auto">
            <a:xfrm>
              <a:off x="1837843" y="5204816"/>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4" name="Line 170"/>
            <p:cNvSpPr>
              <a:spLocks noChangeShapeType="1"/>
            </p:cNvSpPr>
            <p:nvPr/>
          </p:nvSpPr>
          <p:spPr bwMode="auto">
            <a:xfrm>
              <a:off x="6833948"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5" name="Line 171"/>
            <p:cNvSpPr>
              <a:spLocks noChangeShapeType="1"/>
            </p:cNvSpPr>
            <p:nvPr/>
          </p:nvSpPr>
          <p:spPr bwMode="auto">
            <a:xfrm>
              <a:off x="7447184"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6" name="Line 172"/>
            <p:cNvSpPr>
              <a:spLocks noChangeShapeType="1"/>
            </p:cNvSpPr>
            <p:nvPr/>
          </p:nvSpPr>
          <p:spPr bwMode="auto">
            <a:xfrm>
              <a:off x="8060419"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7" name="Line 173"/>
            <p:cNvSpPr>
              <a:spLocks noChangeShapeType="1"/>
            </p:cNvSpPr>
            <p:nvPr/>
          </p:nvSpPr>
          <p:spPr bwMode="auto">
            <a:xfrm>
              <a:off x="8672310"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 name="等腰三角形 6"/>
            <p:cNvSpPr/>
            <p:nvPr/>
          </p:nvSpPr>
          <p:spPr bwMode="auto">
            <a:xfrm rot="5400000">
              <a:off x="4694060" y="3782001"/>
              <a:ext cx="1814215" cy="714098"/>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dirty="0"/>
                <a:t>集中器</a:t>
              </a:r>
              <a:endParaRPr kumimoji="0" lang="zh-CN" altLang="en-US" sz="1800" b="0" i="0" u="none" strike="noStrike" cap="none" normalizeH="0" baseline="0" dirty="0" smtClean="0">
                <a:ln>
                  <a:noFill/>
                </a:ln>
                <a:solidFill>
                  <a:schemeClr val="tx1"/>
                </a:solidFill>
                <a:effectLst/>
                <a:latin typeface="Arial" charset="0"/>
              </a:endParaRPr>
            </a:p>
          </p:txBody>
        </p:sp>
        <p:cxnSp>
          <p:nvCxnSpPr>
            <p:cNvPr id="9" name="直接箭头连接符 8"/>
            <p:cNvCxnSpPr/>
            <p:nvPr/>
          </p:nvCxnSpPr>
          <p:spPr bwMode="auto">
            <a:xfrm>
              <a:off x="5958217" y="4139050"/>
              <a:ext cx="504056" cy="0"/>
            </a:xfrm>
            <a:prstGeom prst="straightConnector1">
              <a:avLst/>
            </a:prstGeom>
            <a:ln>
              <a:solidFill>
                <a:schemeClr val="tx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829088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波分复用 </a:t>
            </a:r>
            <a:r>
              <a:rPr lang="en-US" altLang="zh-CN" dirty="0" smtClean="0"/>
              <a:t>WDM(Wavelength </a:t>
            </a:r>
            <a:r>
              <a:rPr lang="en-US" altLang="zh-CN" dirty="0"/>
              <a:t>Division Multiplexing)</a:t>
            </a:r>
            <a:r>
              <a:rPr lang="en-US" altLang="zh-CN" sz="2800" dirty="0"/>
              <a:t> </a:t>
            </a:r>
            <a:endParaRPr lang="en-US" altLang="zh-CN" sz="2800" dirty="0" smtClean="0"/>
          </a:p>
          <a:p>
            <a:pPr lvl="1"/>
            <a:r>
              <a:rPr lang="zh-CN" altLang="en-US" dirty="0"/>
              <a:t>波分复用就是光的频分复用。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61</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4.2</a:t>
            </a:r>
            <a:r>
              <a:rPr lang="zh-CN" altLang="en-US" dirty="0" smtClean="0"/>
              <a:t>波分复用</a:t>
            </a:r>
            <a:endParaRPr lang="zh-CN" altLang="en-US" dirty="0"/>
          </a:p>
        </p:txBody>
      </p:sp>
      <p:grpSp>
        <p:nvGrpSpPr>
          <p:cNvPr id="6" name="组合 5"/>
          <p:cNvGrpSpPr/>
          <p:nvPr/>
        </p:nvGrpSpPr>
        <p:grpSpPr>
          <a:xfrm>
            <a:off x="1064256" y="2435457"/>
            <a:ext cx="6820112" cy="2942323"/>
            <a:chOff x="179388" y="2492375"/>
            <a:chExt cx="9015315" cy="3889375"/>
          </a:xfrm>
        </p:grpSpPr>
        <p:sp>
          <p:nvSpPr>
            <p:cNvPr id="94" name="Text Box 2"/>
            <p:cNvSpPr txBox="1">
              <a:spLocks noChangeArrowheads="1"/>
            </p:cNvSpPr>
            <p:nvPr/>
          </p:nvSpPr>
          <p:spPr bwMode="auto">
            <a:xfrm flipH="1">
              <a:off x="6746875" y="3122613"/>
              <a:ext cx="2447828" cy="292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5000"/>
                </a:lnSpc>
              </a:pPr>
              <a:r>
                <a:rPr kumimoji="1" lang="en-US" altLang="zh-CN" sz="1500">
                  <a:latin typeface="+mj-ea"/>
                  <a:ea typeface="+mj-ea"/>
                </a:rPr>
                <a:t> 1550 nm           0 </a:t>
              </a:r>
            </a:p>
            <a:p>
              <a:pPr algn="l">
                <a:lnSpc>
                  <a:spcPct val="115000"/>
                </a:lnSpc>
              </a:pPr>
              <a:r>
                <a:rPr kumimoji="1" lang="en-US" altLang="zh-CN" sz="1500">
                  <a:latin typeface="+mj-ea"/>
                  <a:ea typeface="+mj-ea"/>
                </a:rPr>
                <a:t> 1551 nm           1</a:t>
              </a:r>
            </a:p>
            <a:p>
              <a:pPr algn="l">
                <a:lnSpc>
                  <a:spcPct val="115000"/>
                </a:lnSpc>
              </a:pPr>
              <a:r>
                <a:rPr kumimoji="1" lang="en-US" altLang="zh-CN" sz="1500">
                  <a:latin typeface="+mj-ea"/>
                  <a:ea typeface="+mj-ea"/>
                </a:rPr>
                <a:t> 1552 nm           2</a:t>
              </a:r>
            </a:p>
            <a:p>
              <a:pPr algn="l">
                <a:lnSpc>
                  <a:spcPct val="115000"/>
                </a:lnSpc>
              </a:pPr>
              <a:r>
                <a:rPr kumimoji="1" lang="en-US" altLang="zh-CN" sz="1500">
                  <a:latin typeface="+mj-ea"/>
                  <a:ea typeface="+mj-ea"/>
                </a:rPr>
                <a:t> 1553 nm           3</a:t>
              </a:r>
            </a:p>
            <a:p>
              <a:pPr algn="l">
                <a:lnSpc>
                  <a:spcPct val="115000"/>
                </a:lnSpc>
              </a:pPr>
              <a:r>
                <a:rPr kumimoji="1" lang="en-US" altLang="zh-CN" sz="1500">
                  <a:latin typeface="+mj-ea"/>
                  <a:ea typeface="+mj-ea"/>
                </a:rPr>
                <a:t> 1554 nm           4</a:t>
              </a:r>
            </a:p>
            <a:p>
              <a:pPr algn="l">
                <a:lnSpc>
                  <a:spcPct val="115000"/>
                </a:lnSpc>
              </a:pPr>
              <a:r>
                <a:rPr kumimoji="1" lang="en-US" altLang="zh-CN" sz="1500">
                  <a:latin typeface="+mj-ea"/>
                  <a:ea typeface="+mj-ea"/>
                </a:rPr>
                <a:t> 1555 nm           5</a:t>
              </a:r>
            </a:p>
            <a:p>
              <a:pPr algn="l">
                <a:lnSpc>
                  <a:spcPct val="115000"/>
                </a:lnSpc>
              </a:pPr>
              <a:r>
                <a:rPr kumimoji="1" lang="en-US" altLang="zh-CN" sz="1500">
                  <a:latin typeface="+mj-ea"/>
                  <a:ea typeface="+mj-ea"/>
                </a:rPr>
                <a:t> 1556 nm           6</a:t>
              </a:r>
            </a:p>
            <a:p>
              <a:pPr algn="l">
                <a:lnSpc>
                  <a:spcPct val="115000"/>
                </a:lnSpc>
              </a:pPr>
              <a:r>
                <a:rPr kumimoji="1" lang="en-US" altLang="zh-CN" sz="1500">
                  <a:latin typeface="+mj-ea"/>
                  <a:ea typeface="+mj-ea"/>
                </a:rPr>
                <a:t> 1557 nm           7</a:t>
              </a:r>
            </a:p>
          </p:txBody>
        </p:sp>
        <p:sp>
          <p:nvSpPr>
            <p:cNvPr id="95" name="Text Box 3"/>
            <p:cNvSpPr txBox="1">
              <a:spLocks noChangeArrowheads="1"/>
            </p:cNvSpPr>
            <p:nvPr/>
          </p:nvSpPr>
          <p:spPr bwMode="auto">
            <a:xfrm>
              <a:off x="179388" y="3159125"/>
              <a:ext cx="2524111" cy="292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5000"/>
                </a:lnSpc>
              </a:pPr>
              <a:r>
                <a:rPr kumimoji="1" lang="en-US" altLang="zh-CN" sz="1500">
                  <a:latin typeface="+mj-ea"/>
                  <a:ea typeface="+mj-ea"/>
                </a:rPr>
                <a:t>0          1550 nm    </a:t>
              </a:r>
            </a:p>
            <a:p>
              <a:pPr algn="l">
                <a:lnSpc>
                  <a:spcPct val="115000"/>
                </a:lnSpc>
              </a:pPr>
              <a:r>
                <a:rPr kumimoji="1" lang="en-US" altLang="zh-CN" sz="1500">
                  <a:latin typeface="+mj-ea"/>
                  <a:ea typeface="+mj-ea"/>
                </a:rPr>
                <a:t>1          1551 nm  </a:t>
              </a:r>
            </a:p>
            <a:p>
              <a:pPr algn="l">
                <a:lnSpc>
                  <a:spcPct val="115000"/>
                </a:lnSpc>
              </a:pPr>
              <a:r>
                <a:rPr kumimoji="1" lang="en-US" altLang="zh-CN" sz="1500">
                  <a:latin typeface="+mj-ea"/>
                  <a:ea typeface="+mj-ea"/>
                </a:rPr>
                <a:t>2          1552 nm  </a:t>
              </a:r>
            </a:p>
            <a:p>
              <a:pPr algn="l">
                <a:lnSpc>
                  <a:spcPct val="115000"/>
                </a:lnSpc>
              </a:pPr>
              <a:r>
                <a:rPr kumimoji="1" lang="en-US" altLang="zh-CN" sz="1500">
                  <a:latin typeface="+mj-ea"/>
                  <a:ea typeface="+mj-ea"/>
                </a:rPr>
                <a:t>3          1553 nm  </a:t>
              </a:r>
            </a:p>
            <a:p>
              <a:pPr algn="l">
                <a:lnSpc>
                  <a:spcPct val="115000"/>
                </a:lnSpc>
              </a:pPr>
              <a:r>
                <a:rPr kumimoji="1" lang="en-US" altLang="zh-CN" sz="1500">
                  <a:latin typeface="+mj-ea"/>
                  <a:ea typeface="+mj-ea"/>
                </a:rPr>
                <a:t>4          1554 nm  </a:t>
              </a:r>
            </a:p>
            <a:p>
              <a:pPr algn="l">
                <a:lnSpc>
                  <a:spcPct val="115000"/>
                </a:lnSpc>
              </a:pPr>
              <a:r>
                <a:rPr kumimoji="1" lang="en-US" altLang="zh-CN" sz="1500">
                  <a:latin typeface="+mj-ea"/>
                  <a:ea typeface="+mj-ea"/>
                </a:rPr>
                <a:t>5          1555 nm  </a:t>
              </a:r>
            </a:p>
            <a:p>
              <a:pPr algn="l">
                <a:lnSpc>
                  <a:spcPct val="115000"/>
                </a:lnSpc>
              </a:pPr>
              <a:r>
                <a:rPr kumimoji="1" lang="en-US" altLang="zh-CN" sz="1500">
                  <a:latin typeface="+mj-ea"/>
                  <a:ea typeface="+mj-ea"/>
                </a:rPr>
                <a:t>6          1556 nm  </a:t>
              </a:r>
            </a:p>
            <a:p>
              <a:pPr algn="l">
                <a:lnSpc>
                  <a:spcPct val="115000"/>
                </a:lnSpc>
              </a:pPr>
              <a:r>
                <a:rPr kumimoji="1" lang="en-US" altLang="zh-CN" sz="1500">
                  <a:latin typeface="+mj-ea"/>
                  <a:ea typeface="+mj-ea"/>
                </a:rPr>
                <a:t>7          1557 nm  </a:t>
              </a:r>
            </a:p>
          </p:txBody>
        </p:sp>
        <p:sp>
          <p:nvSpPr>
            <p:cNvPr id="96" name="Text Box 6"/>
            <p:cNvSpPr txBox="1">
              <a:spLocks noChangeArrowheads="1"/>
            </p:cNvSpPr>
            <p:nvPr/>
          </p:nvSpPr>
          <p:spPr bwMode="auto">
            <a:xfrm>
              <a:off x="3536949" y="2849563"/>
              <a:ext cx="1697715" cy="732315"/>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500">
                  <a:latin typeface="+mj-ea"/>
                  <a:ea typeface="+mj-ea"/>
                </a:rPr>
                <a:t>8 </a:t>
              </a:r>
              <a:r>
                <a:rPr kumimoji="1" lang="en-US" altLang="zh-CN" sz="1500">
                  <a:latin typeface="+mj-ea"/>
                  <a:ea typeface="+mj-ea"/>
                  <a:sym typeface="Symbol" pitchFamily="18" charset="2"/>
                </a:rPr>
                <a:t> </a:t>
              </a:r>
              <a:r>
                <a:rPr kumimoji="1" lang="en-US" altLang="zh-CN" sz="1500">
                  <a:latin typeface="+mj-ea"/>
                  <a:ea typeface="+mj-ea"/>
                </a:rPr>
                <a:t>2.5 Gb/s</a:t>
              </a:r>
            </a:p>
            <a:p>
              <a:r>
                <a:rPr kumimoji="1" lang="en-US" altLang="zh-CN" sz="1500">
                  <a:latin typeface="+mj-ea"/>
                  <a:ea typeface="+mj-ea"/>
                </a:rPr>
                <a:t>1310 nm</a:t>
              </a:r>
            </a:p>
          </p:txBody>
        </p:sp>
        <p:sp>
          <p:nvSpPr>
            <p:cNvPr id="97" name="Line 7"/>
            <p:cNvSpPr>
              <a:spLocks noChangeShapeType="1"/>
            </p:cNvSpPr>
            <p:nvPr/>
          </p:nvSpPr>
          <p:spPr bwMode="auto">
            <a:xfrm>
              <a:off x="6873875" y="3533775"/>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98" name="Line 8"/>
            <p:cNvSpPr>
              <a:spLocks noChangeShapeType="1"/>
            </p:cNvSpPr>
            <p:nvPr/>
          </p:nvSpPr>
          <p:spPr bwMode="auto">
            <a:xfrm>
              <a:off x="6873875" y="388461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99" name="Line 9"/>
            <p:cNvSpPr>
              <a:spLocks noChangeShapeType="1"/>
            </p:cNvSpPr>
            <p:nvPr/>
          </p:nvSpPr>
          <p:spPr bwMode="auto">
            <a:xfrm>
              <a:off x="6873875" y="423386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0" name="Line 10"/>
            <p:cNvSpPr>
              <a:spLocks noChangeShapeType="1"/>
            </p:cNvSpPr>
            <p:nvPr/>
          </p:nvSpPr>
          <p:spPr bwMode="auto">
            <a:xfrm>
              <a:off x="6873875" y="458628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1" name="Line 11"/>
            <p:cNvSpPr>
              <a:spLocks noChangeShapeType="1"/>
            </p:cNvSpPr>
            <p:nvPr/>
          </p:nvSpPr>
          <p:spPr bwMode="auto">
            <a:xfrm>
              <a:off x="6873875" y="493553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2" name="Line 12"/>
            <p:cNvSpPr>
              <a:spLocks noChangeShapeType="1"/>
            </p:cNvSpPr>
            <p:nvPr/>
          </p:nvSpPr>
          <p:spPr bwMode="auto">
            <a:xfrm>
              <a:off x="6873875" y="528796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3" name="Line 13"/>
            <p:cNvSpPr>
              <a:spLocks noChangeShapeType="1"/>
            </p:cNvSpPr>
            <p:nvPr/>
          </p:nvSpPr>
          <p:spPr bwMode="auto">
            <a:xfrm>
              <a:off x="6873875" y="563721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4" name="Line 14"/>
            <p:cNvSpPr>
              <a:spLocks noChangeShapeType="1"/>
            </p:cNvSpPr>
            <p:nvPr/>
          </p:nvSpPr>
          <p:spPr bwMode="auto">
            <a:xfrm>
              <a:off x="6873875" y="598963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5" name="Line 15"/>
            <p:cNvSpPr>
              <a:spLocks noChangeShapeType="1"/>
            </p:cNvSpPr>
            <p:nvPr/>
          </p:nvSpPr>
          <p:spPr bwMode="auto">
            <a:xfrm>
              <a:off x="179388" y="3533775"/>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6" name="Line 16"/>
            <p:cNvSpPr>
              <a:spLocks noChangeShapeType="1"/>
            </p:cNvSpPr>
            <p:nvPr/>
          </p:nvSpPr>
          <p:spPr bwMode="auto">
            <a:xfrm>
              <a:off x="179388" y="388461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7" name="Line 17"/>
            <p:cNvSpPr>
              <a:spLocks noChangeShapeType="1"/>
            </p:cNvSpPr>
            <p:nvPr/>
          </p:nvSpPr>
          <p:spPr bwMode="auto">
            <a:xfrm>
              <a:off x="179388" y="423386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8" name="Line 18"/>
            <p:cNvSpPr>
              <a:spLocks noChangeShapeType="1"/>
            </p:cNvSpPr>
            <p:nvPr/>
          </p:nvSpPr>
          <p:spPr bwMode="auto">
            <a:xfrm>
              <a:off x="179388" y="458628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9" name="Line 19"/>
            <p:cNvSpPr>
              <a:spLocks noChangeShapeType="1"/>
            </p:cNvSpPr>
            <p:nvPr/>
          </p:nvSpPr>
          <p:spPr bwMode="auto">
            <a:xfrm>
              <a:off x="179388" y="493553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0" name="Line 20"/>
            <p:cNvSpPr>
              <a:spLocks noChangeShapeType="1"/>
            </p:cNvSpPr>
            <p:nvPr/>
          </p:nvSpPr>
          <p:spPr bwMode="auto">
            <a:xfrm>
              <a:off x="179388" y="528796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1" name="Line 21"/>
            <p:cNvSpPr>
              <a:spLocks noChangeShapeType="1"/>
            </p:cNvSpPr>
            <p:nvPr/>
          </p:nvSpPr>
          <p:spPr bwMode="auto">
            <a:xfrm>
              <a:off x="179388" y="563721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2" name="Line 22"/>
            <p:cNvSpPr>
              <a:spLocks noChangeShapeType="1"/>
            </p:cNvSpPr>
            <p:nvPr/>
          </p:nvSpPr>
          <p:spPr bwMode="auto">
            <a:xfrm>
              <a:off x="179388" y="598963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3" name="Line 23"/>
            <p:cNvSpPr>
              <a:spLocks noChangeShapeType="1"/>
            </p:cNvSpPr>
            <p:nvPr/>
          </p:nvSpPr>
          <p:spPr bwMode="auto">
            <a:xfrm>
              <a:off x="2319338" y="4756150"/>
              <a:ext cx="449897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14" name="AutoShape 24"/>
            <p:cNvSpPr>
              <a:spLocks noChangeArrowheads="1"/>
            </p:cNvSpPr>
            <p:nvPr/>
          </p:nvSpPr>
          <p:spPr bwMode="auto">
            <a:xfrm rot="5400000">
              <a:off x="3163887" y="4603751"/>
              <a:ext cx="354013" cy="296862"/>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5" name="Rectangle 25"/>
            <p:cNvSpPr>
              <a:spLocks noChangeArrowheads="1"/>
            </p:cNvSpPr>
            <p:nvPr/>
          </p:nvSpPr>
          <p:spPr bwMode="auto">
            <a:xfrm>
              <a:off x="633413" y="3436938"/>
              <a:ext cx="496887" cy="196850"/>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6" name="Rectangle 26"/>
            <p:cNvSpPr>
              <a:spLocks noChangeArrowheads="1"/>
            </p:cNvSpPr>
            <p:nvPr/>
          </p:nvSpPr>
          <p:spPr bwMode="auto">
            <a:xfrm>
              <a:off x="633413" y="3786188"/>
              <a:ext cx="496887" cy="195262"/>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7" name="Rectangle 27"/>
            <p:cNvSpPr>
              <a:spLocks noChangeArrowheads="1"/>
            </p:cNvSpPr>
            <p:nvPr/>
          </p:nvSpPr>
          <p:spPr bwMode="auto">
            <a:xfrm>
              <a:off x="633413" y="4137025"/>
              <a:ext cx="496887" cy="195263"/>
            </a:xfrm>
            <a:prstGeom prst="rect">
              <a:avLst/>
            </a:prstGeom>
            <a:solidFill>
              <a:srgbClr val="CC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8" name="Rectangle 28"/>
            <p:cNvSpPr>
              <a:spLocks noChangeArrowheads="1"/>
            </p:cNvSpPr>
            <p:nvPr/>
          </p:nvSpPr>
          <p:spPr bwMode="auto">
            <a:xfrm>
              <a:off x="633413" y="4487863"/>
              <a:ext cx="496887" cy="195262"/>
            </a:xfrm>
            <a:prstGeom prst="rect">
              <a:avLst/>
            </a:prstGeom>
            <a:solidFill>
              <a:srgbClr val="00CC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9" name="Rectangle 29"/>
            <p:cNvSpPr>
              <a:spLocks noChangeArrowheads="1"/>
            </p:cNvSpPr>
            <p:nvPr/>
          </p:nvSpPr>
          <p:spPr bwMode="auto">
            <a:xfrm>
              <a:off x="633413" y="4838700"/>
              <a:ext cx="496887" cy="195263"/>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0" name="Rectangle 30"/>
            <p:cNvSpPr>
              <a:spLocks noChangeArrowheads="1"/>
            </p:cNvSpPr>
            <p:nvPr/>
          </p:nvSpPr>
          <p:spPr bwMode="auto">
            <a:xfrm>
              <a:off x="633413" y="5189538"/>
              <a:ext cx="496887" cy="195262"/>
            </a:xfrm>
            <a:prstGeom prst="rect">
              <a:avLst/>
            </a:prstGeom>
            <a:solidFill>
              <a:srgbClr val="00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1" name="Rectangle 31"/>
            <p:cNvSpPr>
              <a:spLocks noChangeArrowheads="1"/>
            </p:cNvSpPr>
            <p:nvPr/>
          </p:nvSpPr>
          <p:spPr bwMode="auto">
            <a:xfrm>
              <a:off x="633413" y="5540375"/>
              <a:ext cx="496887" cy="195263"/>
            </a:xfrm>
            <a:prstGeom prst="rect">
              <a:avLst/>
            </a:prstGeom>
            <a:solidFill>
              <a:srgbClr val="FF00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2" name="Rectangle 32"/>
            <p:cNvSpPr>
              <a:spLocks noChangeArrowheads="1"/>
            </p:cNvSpPr>
            <p:nvPr/>
          </p:nvSpPr>
          <p:spPr bwMode="auto">
            <a:xfrm>
              <a:off x="633413" y="5889625"/>
              <a:ext cx="496887" cy="196850"/>
            </a:xfrm>
            <a:prstGeom prst="rect">
              <a:avLst/>
            </a:prstGeom>
            <a:solidFill>
              <a:srgbClr val="33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3" name="Text Box 33"/>
            <p:cNvSpPr txBox="1">
              <a:spLocks noChangeArrowheads="1"/>
            </p:cNvSpPr>
            <p:nvPr/>
          </p:nvSpPr>
          <p:spPr bwMode="auto">
            <a:xfrm>
              <a:off x="3406777" y="3709989"/>
              <a:ext cx="1195521"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20 Gb/s</a:t>
              </a:r>
            </a:p>
          </p:txBody>
        </p:sp>
        <p:sp>
          <p:nvSpPr>
            <p:cNvPr id="125" name="AutoShape 34"/>
            <p:cNvSpPr>
              <a:spLocks noChangeArrowheads="1"/>
            </p:cNvSpPr>
            <p:nvPr/>
          </p:nvSpPr>
          <p:spPr bwMode="auto">
            <a:xfrm rot="16200000">
              <a:off x="902661" y="4512469"/>
              <a:ext cx="3240087" cy="498475"/>
            </a:xfrm>
            <a:custGeom>
              <a:avLst/>
              <a:gdLst>
                <a:gd name="G0" fmla="+- 2408 0 0"/>
                <a:gd name="G1" fmla="+- 21600 0 2408"/>
                <a:gd name="G2" fmla="*/ 2408 1 2"/>
                <a:gd name="G3" fmla="+- 21600 0 G2"/>
                <a:gd name="G4" fmla="+/ 2408 21600 2"/>
                <a:gd name="G5" fmla="+/ G1 0 2"/>
                <a:gd name="G6" fmla="*/ 21600 21600 2408"/>
                <a:gd name="G7" fmla="*/ G6 1 2"/>
                <a:gd name="G8" fmla="+- 21600 0 G7"/>
                <a:gd name="G9" fmla="*/ 21600 1 2"/>
                <a:gd name="G10" fmla="+- 2408 0 G9"/>
                <a:gd name="G11" fmla="?: G10 G8 0"/>
                <a:gd name="G12" fmla="?: G10 G7 21600"/>
                <a:gd name="T0" fmla="*/ 20396 w 21600"/>
                <a:gd name="T1" fmla="*/ 10800 h 21600"/>
                <a:gd name="T2" fmla="*/ 10800 w 21600"/>
                <a:gd name="T3" fmla="*/ 21600 h 21600"/>
                <a:gd name="T4" fmla="*/ 1204 w 21600"/>
                <a:gd name="T5" fmla="*/ 10800 h 21600"/>
                <a:gd name="T6" fmla="*/ 10800 w 21600"/>
                <a:gd name="T7" fmla="*/ 0 h 21600"/>
                <a:gd name="T8" fmla="*/ 3004 w 21600"/>
                <a:gd name="T9" fmla="*/ 3004 h 21600"/>
                <a:gd name="T10" fmla="*/ 18596 w 21600"/>
                <a:gd name="T11" fmla="*/ 18596 h 21600"/>
              </a:gdLst>
              <a:ahLst/>
              <a:cxnLst>
                <a:cxn ang="0">
                  <a:pos x="T0" y="T1"/>
                </a:cxn>
                <a:cxn ang="0">
                  <a:pos x="T2" y="T3"/>
                </a:cxn>
                <a:cxn ang="0">
                  <a:pos x="T4" y="T5"/>
                </a:cxn>
                <a:cxn ang="0">
                  <a:pos x="T6" y="T7"/>
                </a:cxn>
              </a:cxnLst>
              <a:rect l="T8" t="T9" r="T10" b="T11"/>
              <a:pathLst>
                <a:path w="21600" h="21600">
                  <a:moveTo>
                    <a:pt x="0" y="0"/>
                  </a:moveTo>
                  <a:lnTo>
                    <a:pt x="2408" y="21600"/>
                  </a:lnTo>
                  <a:lnTo>
                    <a:pt x="19192" y="21600"/>
                  </a:lnTo>
                  <a:lnTo>
                    <a:pt x="21600" y="0"/>
                  </a:lnTo>
                  <a:close/>
                </a:path>
              </a:pathLst>
            </a:custGeom>
            <a:solidFill>
              <a:srgbClr val="CCCC00"/>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6" name="AutoShape 35"/>
            <p:cNvSpPr>
              <a:spLocks noChangeArrowheads="1"/>
            </p:cNvSpPr>
            <p:nvPr/>
          </p:nvSpPr>
          <p:spPr bwMode="auto">
            <a:xfrm rot="5400000" flipH="1">
              <a:off x="4973876" y="4513263"/>
              <a:ext cx="3240087" cy="496886"/>
            </a:xfrm>
            <a:custGeom>
              <a:avLst/>
              <a:gdLst>
                <a:gd name="G0" fmla="+- 2408 0 0"/>
                <a:gd name="G1" fmla="+- 21600 0 2408"/>
                <a:gd name="G2" fmla="*/ 2408 1 2"/>
                <a:gd name="G3" fmla="+- 21600 0 G2"/>
                <a:gd name="G4" fmla="+/ 2408 21600 2"/>
                <a:gd name="G5" fmla="+/ G1 0 2"/>
                <a:gd name="G6" fmla="*/ 21600 21600 2408"/>
                <a:gd name="G7" fmla="*/ G6 1 2"/>
                <a:gd name="G8" fmla="+- 21600 0 G7"/>
                <a:gd name="G9" fmla="*/ 21600 1 2"/>
                <a:gd name="G10" fmla="+- 2408 0 G9"/>
                <a:gd name="G11" fmla="?: G10 G8 0"/>
                <a:gd name="G12" fmla="?: G10 G7 21600"/>
                <a:gd name="T0" fmla="*/ 20396 w 21600"/>
                <a:gd name="T1" fmla="*/ 10800 h 21600"/>
                <a:gd name="T2" fmla="*/ 10800 w 21600"/>
                <a:gd name="T3" fmla="*/ 21600 h 21600"/>
                <a:gd name="T4" fmla="*/ 1204 w 21600"/>
                <a:gd name="T5" fmla="*/ 10800 h 21600"/>
                <a:gd name="T6" fmla="*/ 10800 w 21600"/>
                <a:gd name="T7" fmla="*/ 0 h 21600"/>
                <a:gd name="T8" fmla="*/ 3004 w 21600"/>
                <a:gd name="T9" fmla="*/ 3004 h 21600"/>
                <a:gd name="T10" fmla="*/ 18596 w 21600"/>
                <a:gd name="T11" fmla="*/ 18596 h 21600"/>
              </a:gdLst>
              <a:ahLst/>
              <a:cxnLst>
                <a:cxn ang="0">
                  <a:pos x="T0" y="T1"/>
                </a:cxn>
                <a:cxn ang="0">
                  <a:pos x="T2" y="T3"/>
                </a:cxn>
                <a:cxn ang="0">
                  <a:pos x="T4" y="T5"/>
                </a:cxn>
                <a:cxn ang="0">
                  <a:pos x="T6" y="T7"/>
                </a:cxn>
              </a:cxnLst>
              <a:rect l="T8" t="T9" r="T10" b="T11"/>
              <a:pathLst>
                <a:path w="21600" h="21600">
                  <a:moveTo>
                    <a:pt x="0" y="0"/>
                  </a:moveTo>
                  <a:lnTo>
                    <a:pt x="2408" y="21600"/>
                  </a:lnTo>
                  <a:lnTo>
                    <a:pt x="19192" y="21600"/>
                  </a:lnTo>
                  <a:lnTo>
                    <a:pt x="21600" y="0"/>
                  </a:lnTo>
                  <a:close/>
                </a:path>
              </a:pathLst>
            </a:custGeom>
            <a:solidFill>
              <a:srgbClr val="FF9999"/>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7" name="Rectangle 36"/>
            <p:cNvSpPr>
              <a:spLocks noChangeArrowheads="1"/>
            </p:cNvSpPr>
            <p:nvPr/>
          </p:nvSpPr>
          <p:spPr bwMode="auto">
            <a:xfrm>
              <a:off x="7985125" y="3436938"/>
              <a:ext cx="496888" cy="196850"/>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8" name="Rectangle 37"/>
            <p:cNvSpPr>
              <a:spLocks noChangeArrowheads="1"/>
            </p:cNvSpPr>
            <p:nvPr/>
          </p:nvSpPr>
          <p:spPr bwMode="auto">
            <a:xfrm>
              <a:off x="7985125" y="3786188"/>
              <a:ext cx="496888" cy="195262"/>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9" name="Rectangle 38"/>
            <p:cNvSpPr>
              <a:spLocks noChangeArrowheads="1"/>
            </p:cNvSpPr>
            <p:nvPr/>
          </p:nvSpPr>
          <p:spPr bwMode="auto">
            <a:xfrm>
              <a:off x="7985125" y="4137025"/>
              <a:ext cx="496888" cy="195263"/>
            </a:xfrm>
            <a:prstGeom prst="rect">
              <a:avLst/>
            </a:prstGeom>
            <a:solidFill>
              <a:srgbClr val="CC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0" name="Rectangle 39"/>
            <p:cNvSpPr>
              <a:spLocks noChangeArrowheads="1"/>
            </p:cNvSpPr>
            <p:nvPr/>
          </p:nvSpPr>
          <p:spPr bwMode="auto">
            <a:xfrm>
              <a:off x="7985125" y="4487863"/>
              <a:ext cx="496888" cy="195262"/>
            </a:xfrm>
            <a:prstGeom prst="rect">
              <a:avLst/>
            </a:prstGeom>
            <a:solidFill>
              <a:srgbClr val="00CC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1" name="Rectangle 40"/>
            <p:cNvSpPr>
              <a:spLocks noChangeArrowheads="1"/>
            </p:cNvSpPr>
            <p:nvPr/>
          </p:nvSpPr>
          <p:spPr bwMode="auto">
            <a:xfrm>
              <a:off x="7985125" y="4838700"/>
              <a:ext cx="496888" cy="195263"/>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2" name="Rectangle 41"/>
            <p:cNvSpPr>
              <a:spLocks noChangeArrowheads="1"/>
            </p:cNvSpPr>
            <p:nvPr/>
          </p:nvSpPr>
          <p:spPr bwMode="auto">
            <a:xfrm>
              <a:off x="7985125" y="5189538"/>
              <a:ext cx="496888" cy="195262"/>
            </a:xfrm>
            <a:prstGeom prst="rect">
              <a:avLst/>
            </a:prstGeom>
            <a:solidFill>
              <a:srgbClr val="00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3" name="Rectangle 42"/>
            <p:cNvSpPr>
              <a:spLocks noChangeArrowheads="1"/>
            </p:cNvSpPr>
            <p:nvPr/>
          </p:nvSpPr>
          <p:spPr bwMode="auto">
            <a:xfrm>
              <a:off x="7985125" y="5540375"/>
              <a:ext cx="496888" cy="195263"/>
            </a:xfrm>
            <a:prstGeom prst="rect">
              <a:avLst/>
            </a:prstGeom>
            <a:solidFill>
              <a:srgbClr val="FF00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4" name="Rectangle 43"/>
            <p:cNvSpPr>
              <a:spLocks noChangeArrowheads="1"/>
            </p:cNvSpPr>
            <p:nvPr/>
          </p:nvSpPr>
          <p:spPr bwMode="auto">
            <a:xfrm>
              <a:off x="7985125" y="5889625"/>
              <a:ext cx="496888" cy="196850"/>
            </a:xfrm>
            <a:prstGeom prst="rect">
              <a:avLst/>
            </a:prstGeom>
            <a:solidFill>
              <a:srgbClr val="33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5" name="AutoShape 44"/>
            <p:cNvSpPr>
              <a:spLocks noChangeArrowheads="1"/>
            </p:cNvSpPr>
            <p:nvPr/>
          </p:nvSpPr>
          <p:spPr bwMode="auto">
            <a:xfrm rot="5400000">
              <a:off x="4339431" y="4604544"/>
              <a:ext cx="354013" cy="295275"/>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6" name="AutoShape 45"/>
            <p:cNvSpPr>
              <a:spLocks noChangeArrowheads="1"/>
            </p:cNvSpPr>
            <p:nvPr/>
          </p:nvSpPr>
          <p:spPr bwMode="auto">
            <a:xfrm rot="5400000">
              <a:off x="5551487" y="4603751"/>
              <a:ext cx="354013" cy="296862"/>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7" name="Line 46"/>
            <p:cNvSpPr>
              <a:spLocks noChangeShapeType="1"/>
            </p:cNvSpPr>
            <p:nvPr/>
          </p:nvSpPr>
          <p:spPr bwMode="auto">
            <a:xfrm flipH="1">
              <a:off x="3759200" y="4124325"/>
              <a:ext cx="128588" cy="6223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38" name="Text Box 47"/>
            <p:cNvSpPr txBox="1">
              <a:spLocks noChangeArrowheads="1"/>
            </p:cNvSpPr>
            <p:nvPr/>
          </p:nvSpPr>
          <p:spPr bwMode="auto">
            <a:xfrm>
              <a:off x="2251013" y="4222749"/>
              <a:ext cx="498380" cy="103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500" dirty="0">
                  <a:latin typeface="+mj-ea"/>
                  <a:ea typeface="+mj-ea"/>
                </a:rPr>
                <a:t>复</a:t>
              </a:r>
            </a:p>
            <a:p>
              <a:pPr algn="l"/>
              <a:r>
                <a:rPr kumimoji="1" lang="zh-CN" altLang="en-US" sz="1500" dirty="0">
                  <a:latin typeface="+mj-ea"/>
                  <a:ea typeface="+mj-ea"/>
                </a:rPr>
                <a:t>用</a:t>
              </a:r>
            </a:p>
            <a:p>
              <a:pPr algn="l"/>
              <a:r>
                <a:rPr kumimoji="1" lang="zh-CN" altLang="en-US" sz="1500" dirty="0">
                  <a:latin typeface="+mj-ea"/>
                  <a:ea typeface="+mj-ea"/>
                </a:rPr>
                <a:t>器</a:t>
              </a:r>
            </a:p>
          </p:txBody>
        </p:sp>
        <p:sp>
          <p:nvSpPr>
            <p:cNvPr id="139" name="Text Box 48"/>
            <p:cNvSpPr txBox="1">
              <a:spLocks noChangeArrowheads="1"/>
            </p:cNvSpPr>
            <p:nvPr/>
          </p:nvSpPr>
          <p:spPr bwMode="auto">
            <a:xfrm>
              <a:off x="6366436" y="4222749"/>
              <a:ext cx="498380" cy="103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500" dirty="0">
                  <a:latin typeface="+mj-ea"/>
                  <a:ea typeface="+mj-ea"/>
                </a:rPr>
                <a:t>分</a:t>
              </a:r>
            </a:p>
            <a:p>
              <a:pPr algn="l"/>
              <a:r>
                <a:rPr kumimoji="1" lang="zh-CN" altLang="en-US" sz="1500" dirty="0">
                  <a:latin typeface="+mj-ea"/>
                  <a:ea typeface="+mj-ea"/>
                </a:rPr>
                <a:t>用</a:t>
              </a:r>
            </a:p>
            <a:p>
              <a:pPr algn="l"/>
              <a:r>
                <a:rPr kumimoji="1" lang="zh-CN" altLang="en-US" sz="1500" dirty="0">
                  <a:latin typeface="+mj-ea"/>
                  <a:ea typeface="+mj-ea"/>
                </a:rPr>
                <a:t>器</a:t>
              </a:r>
            </a:p>
          </p:txBody>
        </p:sp>
        <p:sp>
          <p:nvSpPr>
            <p:cNvPr id="140" name="Text Box 49"/>
            <p:cNvSpPr txBox="1">
              <a:spLocks noChangeArrowheads="1"/>
            </p:cNvSpPr>
            <p:nvPr/>
          </p:nvSpPr>
          <p:spPr bwMode="auto">
            <a:xfrm>
              <a:off x="4584700" y="3810000"/>
              <a:ext cx="872504"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EDFA</a:t>
              </a:r>
            </a:p>
          </p:txBody>
        </p:sp>
        <p:sp>
          <p:nvSpPr>
            <p:cNvPr id="141" name="Line 50"/>
            <p:cNvSpPr>
              <a:spLocks noChangeShapeType="1"/>
            </p:cNvSpPr>
            <p:nvPr/>
          </p:nvSpPr>
          <p:spPr bwMode="auto">
            <a:xfrm flipH="1">
              <a:off x="4545013" y="4221163"/>
              <a:ext cx="438150" cy="4318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42" name="Line 51"/>
            <p:cNvSpPr>
              <a:spLocks noChangeShapeType="1"/>
            </p:cNvSpPr>
            <p:nvPr/>
          </p:nvSpPr>
          <p:spPr bwMode="auto">
            <a:xfrm>
              <a:off x="3290888" y="5006975"/>
              <a:ext cx="0" cy="19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43" name="Line 52"/>
            <p:cNvSpPr>
              <a:spLocks noChangeShapeType="1"/>
            </p:cNvSpPr>
            <p:nvPr/>
          </p:nvSpPr>
          <p:spPr bwMode="auto">
            <a:xfrm>
              <a:off x="4484688" y="5006975"/>
              <a:ext cx="0" cy="19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228" name="Line 53"/>
            <p:cNvSpPr>
              <a:spLocks noChangeShapeType="1"/>
            </p:cNvSpPr>
            <p:nvPr/>
          </p:nvSpPr>
          <p:spPr bwMode="auto">
            <a:xfrm>
              <a:off x="3287713" y="5103813"/>
              <a:ext cx="1195387"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229" name="Text Box 54"/>
            <p:cNvSpPr txBox="1">
              <a:spLocks noChangeArrowheads="1"/>
            </p:cNvSpPr>
            <p:nvPr/>
          </p:nvSpPr>
          <p:spPr bwMode="auto">
            <a:xfrm>
              <a:off x="3306763" y="5087938"/>
              <a:ext cx="1140428"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120 km</a:t>
              </a:r>
            </a:p>
          </p:txBody>
        </p:sp>
        <p:sp>
          <p:nvSpPr>
            <p:cNvPr id="230" name="Text Box 55"/>
            <p:cNvSpPr txBox="1">
              <a:spLocks noChangeArrowheads="1"/>
            </p:cNvSpPr>
            <p:nvPr/>
          </p:nvSpPr>
          <p:spPr bwMode="auto">
            <a:xfrm>
              <a:off x="250825" y="2492375"/>
              <a:ext cx="1261207"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500">
                  <a:latin typeface="+mj-ea"/>
                  <a:ea typeface="+mj-ea"/>
                </a:rPr>
                <a:t>光调制器</a:t>
              </a:r>
            </a:p>
          </p:txBody>
        </p:sp>
        <p:sp>
          <p:nvSpPr>
            <p:cNvPr id="231" name="Line 56"/>
            <p:cNvSpPr>
              <a:spLocks noChangeShapeType="1"/>
            </p:cNvSpPr>
            <p:nvPr/>
          </p:nvSpPr>
          <p:spPr bwMode="auto">
            <a:xfrm>
              <a:off x="900113" y="2924175"/>
              <a:ext cx="0" cy="504825"/>
            </a:xfrm>
            <a:prstGeom prst="line">
              <a:avLst/>
            </a:prstGeom>
            <a:noFill/>
            <a:ln w="952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232" name="Text Box 57"/>
            <p:cNvSpPr txBox="1">
              <a:spLocks noChangeArrowheads="1"/>
            </p:cNvSpPr>
            <p:nvPr/>
          </p:nvSpPr>
          <p:spPr bwMode="auto">
            <a:xfrm>
              <a:off x="7345363" y="2492375"/>
              <a:ext cx="1261207"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500">
                  <a:latin typeface="+mj-ea"/>
                  <a:ea typeface="+mj-ea"/>
                </a:rPr>
                <a:t>光解调器</a:t>
              </a:r>
            </a:p>
          </p:txBody>
        </p:sp>
        <p:sp>
          <p:nvSpPr>
            <p:cNvPr id="233" name="Line 58"/>
            <p:cNvSpPr>
              <a:spLocks noChangeShapeType="1"/>
            </p:cNvSpPr>
            <p:nvPr/>
          </p:nvSpPr>
          <p:spPr bwMode="auto">
            <a:xfrm>
              <a:off x="8243888" y="2924175"/>
              <a:ext cx="0" cy="504825"/>
            </a:xfrm>
            <a:prstGeom prst="line">
              <a:avLst/>
            </a:prstGeom>
            <a:noFill/>
            <a:ln w="952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grpSp>
    </p:spTree>
    <p:extLst>
      <p:ext uri="{BB962C8B-B14F-4D97-AF65-F5344CB8AC3E}">
        <p14:creationId xmlns:p14="http://schemas.microsoft.com/office/powerpoint/2010/main" val="34591800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码分复用 </a:t>
            </a:r>
            <a:r>
              <a:rPr lang="en-US" altLang="zh-CN" dirty="0" smtClean="0"/>
              <a:t>CDM(Code </a:t>
            </a:r>
            <a:r>
              <a:rPr lang="en-US" altLang="zh-CN" dirty="0"/>
              <a:t>Division Multiplexing</a:t>
            </a:r>
            <a:r>
              <a:rPr lang="en-US" altLang="zh-CN" dirty="0" smtClean="0"/>
              <a:t>)</a:t>
            </a:r>
          </a:p>
          <a:p>
            <a:pPr lvl="1"/>
            <a:r>
              <a:rPr lang="zh-CN" altLang="en-US" dirty="0"/>
              <a:t>波分复用常用的名词是码分多址 </a:t>
            </a:r>
            <a:r>
              <a:rPr lang="en-US" altLang="zh-CN" dirty="0"/>
              <a:t>CDMA </a:t>
            </a:r>
            <a:r>
              <a:rPr lang="en-US" altLang="zh-CN" dirty="0" smtClean="0"/>
              <a:t>(</a:t>
            </a:r>
            <a:r>
              <a:rPr lang="en-US" altLang="zh-CN" dirty="0"/>
              <a:t>Code Division Multiple Access)</a:t>
            </a:r>
            <a:r>
              <a:rPr lang="zh-CN" altLang="en-US" dirty="0"/>
              <a:t>。</a:t>
            </a:r>
          </a:p>
          <a:p>
            <a:pPr lvl="1"/>
            <a:r>
              <a:rPr lang="zh-CN" altLang="en-US" dirty="0"/>
              <a:t>各用户使用经过特殊挑选的不同码型，因此彼此不会造成干扰。</a:t>
            </a:r>
          </a:p>
          <a:p>
            <a:pPr lvl="1"/>
            <a:r>
              <a:rPr lang="zh-CN" altLang="en-US" dirty="0"/>
              <a:t>这种系统发送的信号有很强的抗干扰能力，其频谱类似于白噪声，不易被敌人发现</a:t>
            </a:r>
            <a:r>
              <a:rPr lang="zh-CN" altLang="en-US" dirty="0" smtClean="0"/>
              <a:t>。</a:t>
            </a:r>
            <a:r>
              <a:rPr lang="en-US" altLang="zh-CN" dirty="0" smtClean="0"/>
              <a:t>CDMA</a:t>
            </a:r>
            <a:r>
              <a:rPr lang="zh-CN" altLang="en-US" dirty="0" smtClean="0"/>
              <a:t>技术最早用于军方。</a:t>
            </a:r>
            <a:endParaRPr lang="en-US" altLang="zh-CN" dirty="0" smtClean="0"/>
          </a:p>
          <a:p>
            <a:pPr lvl="1"/>
            <a:r>
              <a:rPr lang="zh-CN" altLang="en-US" dirty="0" smtClean="0"/>
              <a:t>随着技术进步，</a:t>
            </a:r>
            <a:r>
              <a:rPr lang="en-US" altLang="zh-CN" dirty="0" smtClean="0"/>
              <a:t>CDMA</a:t>
            </a:r>
            <a:r>
              <a:rPr lang="zh-CN" altLang="en-US" dirty="0" smtClean="0"/>
              <a:t>设备的价格和体积都大幅度下降，目前已经广泛用于民用，特别是无限局域网中。</a:t>
            </a:r>
            <a:endParaRPr lang="en-US" altLang="zh-CN" dirty="0" smtClean="0"/>
          </a:p>
          <a:p>
            <a:pPr lvl="1"/>
            <a:r>
              <a:rPr lang="zh-CN" altLang="en-US" dirty="0" smtClean="0"/>
              <a:t>采用</a:t>
            </a:r>
            <a:r>
              <a:rPr lang="en-US" altLang="zh-CN" dirty="0" smtClean="0"/>
              <a:t>CDMA</a:t>
            </a:r>
            <a:r>
              <a:rPr lang="zh-CN" altLang="en-US" dirty="0" smtClean="0"/>
              <a:t>可提高通信的话音质量和数据传输的可靠性，减少干扰影响，增大通信系统的容量（是</a:t>
            </a:r>
            <a:r>
              <a:rPr lang="en-US" altLang="zh-CN" dirty="0" smtClean="0"/>
              <a:t>GSM</a:t>
            </a:r>
            <a:r>
              <a:rPr lang="zh-CN" altLang="en-US" dirty="0" smtClean="0"/>
              <a:t>的</a:t>
            </a:r>
            <a:r>
              <a:rPr lang="en-US" altLang="zh-CN" dirty="0" smtClean="0"/>
              <a:t>4-5</a:t>
            </a:r>
            <a:r>
              <a:rPr lang="zh-CN" altLang="en-US" dirty="0" smtClean="0"/>
              <a:t>倍），降低手机的功率等。</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62</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29850117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en-US" altLang="zh-CN" dirty="0"/>
              <a:t>1995</a:t>
            </a:r>
            <a:r>
              <a:rPr lang="zh-CN" altLang="en-US" dirty="0"/>
              <a:t>年问世的第一代模拟制式手机（</a:t>
            </a:r>
            <a:r>
              <a:rPr lang="en-US" altLang="zh-CN" dirty="0"/>
              <a:t>1G</a:t>
            </a:r>
            <a:r>
              <a:rPr lang="zh-CN" altLang="en-US" dirty="0"/>
              <a:t>）只能进行语音通话</a:t>
            </a:r>
          </a:p>
          <a:p>
            <a:pPr lvl="1"/>
            <a:r>
              <a:rPr lang="en-US" altLang="zh-CN" dirty="0"/>
              <a:t>1996</a:t>
            </a:r>
            <a:r>
              <a:rPr lang="zh-CN" altLang="en-US" dirty="0"/>
              <a:t>到</a:t>
            </a:r>
            <a:r>
              <a:rPr lang="en-US" altLang="zh-CN" dirty="0"/>
              <a:t>1997</a:t>
            </a:r>
            <a:r>
              <a:rPr lang="zh-CN" altLang="en-US" dirty="0"/>
              <a:t>年出现的第二代</a:t>
            </a:r>
            <a:r>
              <a:rPr lang="en-US" altLang="zh-CN" dirty="0"/>
              <a:t>GSM</a:t>
            </a:r>
            <a:r>
              <a:rPr lang="zh-CN" altLang="en-US" dirty="0"/>
              <a:t>、</a:t>
            </a:r>
            <a:r>
              <a:rPr lang="en-US" altLang="zh-CN" dirty="0"/>
              <a:t>CDMA</a:t>
            </a:r>
            <a:r>
              <a:rPr lang="zh-CN" altLang="en-US" dirty="0"/>
              <a:t>等数字制式手机（</a:t>
            </a:r>
            <a:r>
              <a:rPr lang="en-US" altLang="zh-CN" dirty="0"/>
              <a:t>2G</a:t>
            </a:r>
            <a:r>
              <a:rPr lang="zh-CN" altLang="en-US" dirty="0"/>
              <a:t>）便增加了接收数据的功能，如接收电子邮件或网页。</a:t>
            </a:r>
          </a:p>
          <a:p>
            <a:pPr lvl="1"/>
            <a:r>
              <a:rPr lang="zh-CN" altLang="en-US" dirty="0"/>
              <a:t>第三代移动通信技术（</a:t>
            </a:r>
            <a:r>
              <a:rPr lang="en-US" altLang="zh-CN" dirty="0"/>
              <a:t>3rd-generation</a:t>
            </a:r>
            <a:r>
              <a:rPr lang="zh-CN" altLang="en-US" dirty="0"/>
              <a:t>，</a:t>
            </a:r>
            <a:r>
              <a:rPr lang="en-US" altLang="zh-CN" dirty="0"/>
              <a:t>3G</a:t>
            </a:r>
            <a:r>
              <a:rPr lang="zh-CN" altLang="en-US" dirty="0"/>
              <a:t>），是指支持高速数据传输的蜂窝移动通讯技术。</a:t>
            </a:r>
            <a:r>
              <a:rPr lang="en-US" altLang="zh-CN" dirty="0"/>
              <a:t>3G</a:t>
            </a:r>
            <a:r>
              <a:rPr lang="zh-CN" altLang="en-US" dirty="0"/>
              <a:t>并不是</a:t>
            </a:r>
            <a:r>
              <a:rPr lang="en-US" altLang="zh-CN" dirty="0"/>
              <a:t>2009</a:t>
            </a:r>
            <a:r>
              <a:rPr lang="zh-CN" altLang="en-US" dirty="0"/>
              <a:t>年诞生的，早在</a:t>
            </a:r>
            <a:r>
              <a:rPr lang="en-US" altLang="zh-CN" dirty="0"/>
              <a:t>2002</a:t>
            </a:r>
            <a:r>
              <a:rPr lang="zh-CN" altLang="en-US" dirty="0"/>
              <a:t>年国外就已经产生</a:t>
            </a:r>
            <a:r>
              <a:rPr lang="en-US" altLang="zh-CN" dirty="0"/>
              <a:t>3G</a:t>
            </a:r>
            <a:r>
              <a:rPr lang="zh-CN" altLang="en-US" dirty="0"/>
              <a:t>了，而中国也于</a:t>
            </a:r>
            <a:r>
              <a:rPr lang="en-US" altLang="zh-CN" dirty="0"/>
              <a:t>2003</a:t>
            </a:r>
            <a:r>
              <a:rPr lang="zh-CN" altLang="en-US" dirty="0"/>
              <a:t>年开发中国的</a:t>
            </a:r>
            <a:r>
              <a:rPr lang="en-US" altLang="zh-CN" dirty="0"/>
              <a:t>3G</a:t>
            </a:r>
            <a:r>
              <a:rPr lang="zh-CN" altLang="en-US" dirty="0"/>
              <a:t>，但</a:t>
            </a:r>
            <a:r>
              <a:rPr lang="en-US" altLang="zh-CN" dirty="0"/>
              <a:t>2009</a:t>
            </a:r>
            <a:r>
              <a:rPr lang="zh-CN" altLang="en-US" dirty="0"/>
              <a:t>年才正式上市。</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63</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13010530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en-US" altLang="zh-CN" dirty="0"/>
              <a:t>3G</a:t>
            </a:r>
            <a:r>
              <a:rPr lang="zh-CN" altLang="en-US" dirty="0"/>
              <a:t>是第三代通信网络，国际电联确定</a:t>
            </a:r>
            <a:r>
              <a:rPr lang="en-US" altLang="zh-CN" dirty="0"/>
              <a:t>3G</a:t>
            </a:r>
            <a:r>
              <a:rPr lang="zh-CN" altLang="en-US" dirty="0"/>
              <a:t>三个无线接口标准，分别是美国</a:t>
            </a:r>
            <a:r>
              <a:rPr lang="en-US" altLang="zh-CN" dirty="0">
                <a:solidFill>
                  <a:srgbClr val="FF0000"/>
                </a:solidFill>
              </a:rPr>
              <a:t>CDMA</a:t>
            </a:r>
            <a:r>
              <a:rPr lang="en-US" altLang="zh-CN" dirty="0"/>
              <a:t>2000</a:t>
            </a:r>
            <a:r>
              <a:rPr lang="zh-CN" altLang="en-US" dirty="0"/>
              <a:t>，欧洲</a:t>
            </a:r>
            <a:r>
              <a:rPr lang="en-US" altLang="zh-CN" dirty="0"/>
              <a:t>W</a:t>
            </a:r>
            <a:r>
              <a:rPr lang="en-US" altLang="zh-CN" dirty="0">
                <a:solidFill>
                  <a:srgbClr val="FF0000"/>
                </a:solidFill>
              </a:rPr>
              <a:t>CDMA</a:t>
            </a:r>
            <a:r>
              <a:rPr lang="zh-CN" altLang="en-US" dirty="0"/>
              <a:t>，中国</a:t>
            </a:r>
            <a:r>
              <a:rPr lang="en-US" altLang="zh-CN" dirty="0"/>
              <a:t>TD-S</a:t>
            </a:r>
            <a:r>
              <a:rPr lang="en-US" altLang="zh-CN" dirty="0">
                <a:solidFill>
                  <a:srgbClr val="FF0000"/>
                </a:solidFill>
              </a:rPr>
              <a:t>CDMA</a:t>
            </a:r>
            <a:r>
              <a:rPr lang="zh-CN" altLang="en-US" dirty="0"/>
              <a:t>。</a:t>
            </a:r>
          </a:p>
          <a:p>
            <a:pPr lvl="1"/>
            <a:r>
              <a:rPr lang="zh-CN" altLang="en-US" dirty="0"/>
              <a:t>国际电信联盟（</a:t>
            </a:r>
            <a:r>
              <a:rPr lang="en-US" altLang="zh-CN" dirty="0"/>
              <a:t>ITU</a:t>
            </a:r>
            <a:r>
              <a:rPr lang="zh-CN" altLang="en-US" dirty="0"/>
              <a:t>）是在芬兰赫尔辛基于</a:t>
            </a:r>
            <a:r>
              <a:rPr lang="en-US" altLang="zh-CN" dirty="0"/>
              <a:t>2000</a:t>
            </a:r>
            <a:r>
              <a:rPr lang="zh-CN" altLang="en-US" dirty="0"/>
              <a:t>年</a:t>
            </a:r>
            <a:r>
              <a:rPr lang="en-US" altLang="zh-CN" dirty="0"/>
              <a:t>5</a:t>
            </a:r>
            <a:r>
              <a:rPr lang="zh-CN" altLang="en-US" dirty="0"/>
              <a:t>月确定</a:t>
            </a:r>
            <a:r>
              <a:rPr lang="en-US" altLang="zh-CN" dirty="0"/>
              <a:t>WCDMA</a:t>
            </a:r>
            <a:r>
              <a:rPr lang="zh-CN" altLang="en-US" dirty="0"/>
              <a:t>、</a:t>
            </a:r>
            <a:r>
              <a:rPr lang="en-US" altLang="zh-CN" dirty="0"/>
              <a:t>CDMA2000</a:t>
            </a:r>
            <a:r>
              <a:rPr lang="zh-CN" altLang="en-US" dirty="0"/>
              <a:t>、</a:t>
            </a:r>
            <a:r>
              <a:rPr lang="en-US" altLang="zh-CN" dirty="0"/>
              <a:t>TD-SCDMA</a:t>
            </a:r>
            <a:r>
              <a:rPr lang="zh-CN" altLang="en-US" dirty="0"/>
              <a:t>三大主流无线接口标准，写入</a:t>
            </a:r>
            <a:r>
              <a:rPr lang="en-US" altLang="zh-CN" dirty="0"/>
              <a:t>3G</a:t>
            </a:r>
            <a:r>
              <a:rPr lang="zh-CN" altLang="en-US" dirty="0"/>
              <a:t>技术指导性文件</a:t>
            </a:r>
            <a:r>
              <a:rPr lang="en-US" altLang="zh-CN" dirty="0"/>
              <a:t>《2000</a:t>
            </a:r>
            <a:r>
              <a:rPr lang="zh-CN" altLang="en-US" dirty="0"/>
              <a:t>年国际移动通讯计划</a:t>
            </a:r>
            <a:r>
              <a:rPr lang="en-US" altLang="zh-CN" dirty="0"/>
              <a:t>》</a:t>
            </a:r>
            <a:r>
              <a:rPr lang="zh-CN" altLang="en-US" dirty="0"/>
              <a:t>（简称</a:t>
            </a:r>
            <a:r>
              <a:rPr lang="en-US" altLang="zh-CN" dirty="0"/>
              <a:t>IMT—2000</a:t>
            </a:r>
            <a:r>
              <a:rPr lang="zh-CN" altLang="en-US" dirty="0"/>
              <a:t>）。</a:t>
            </a:r>
          </a:p>
          <a:p>
            <a:pPr lvl="1"/>
            <a:r>
              <a:rPr lang="zh-CN" altLang="en-US" dirty="0"/>
              <a:t>目前国内支持国际电联确定三个无线接口标准，分别是中国电信的</a:t>
            </a:r>
            <a:r>
              <a:rPr lang="en-US" altLang="zh-CN" dirty="0"/>
              <a:t>CDMA2000</a:t>
            </a:r>
            <a:r>
              <a:rPr lang="zh-CN" altLang="en-US" dirty="0"/>
              <a:t>，中国联通的</a:t>
            </a:r>
            <a:r>
              <a:rPr lang="en-US" altLang="zh-CN" dirty="0"/>
              <a:t>WCDMA</a:t>
            </a:r>
            <a:r>
              <a:rPr lang="zh-CN" altLang="en-US" dirty="0"/>
              <a:t>，中国移动的</a:t>
            </a:r>
            <a:r>
              <a:rPr lang="en-US" altLang="zh-CN" dirty="0"/>
              <a:t>TD-SCDMA</a:t>
            </a:r>
            <a:r>
              <a:rPr lang="zh-CN" altLang="en-US" dirty="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64</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9870216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a:t>第一代移动通信系统采用频分多址</a:t>
            </a:r>
            <a:r>
              <a:rPr lang="en-US" altLang="zh-CN" dirty="0"/>
              <a:t>(FDMA)</a:t>
            </a:r>
            <a:r>
              <a:rPr lang="zh-CN" altLang="en-US" dirty="0"/>
              <a:t>的模拟调制方式，这种系统的主要缺点是频谱利用率低，信令干扰话音业务</a:t>
            </a:r>
            <a:r>
              <a:rPr lang="zh-CN" altLang="en-US" dirty="0" smtClean="0"/>
              <a:t>。</a:t>
            </a:r>
            <a:endParaRPr lang="zh-CN" altLang="en-US" dirty="0"/>
          </a:p>
          <a:p>
            <a:pPr lvl="1"/>
            <a:r>
              <a:rPr lang="zh-CN" altLang="en-US" dirty="0" smtClean="0"/>
              <a:t>第二代移动通信系统主要采用时分多址</a:t>
            </a:r>
            <a:r>
              <a:rPr lang="en-US" altLang="zh-CN" dirty="0" smtClean="0"/>
              <a:t>(TDMA)</a:t>
            </a:r>
            <a:r>
              <a:rPr lang="zh-CN" altLang="en-US" dirty="0" smtClean="0"/>
              <a:t>的数字调制方式，提高了系统容量，并采用独立信道传送信令，使系统性能大大改善，但</a:t>
            </a:r>
            <a:r>
              <a:rPr lang="en-US" altLang="zh-CN" dirty="0" smtClean="0"/>
              <a:t>TDMA</a:t>
            </a:r>
            <a:r>
              <a:rPr lang="zh-CN" altLang="en-US" dirty="0"/>
              <a:t>的系统容量仍然有限，越区切换性能仍不完善</a:t>
            </a:r>
            <a:r>
              <a:rPr lang="zh-CN" altLang="en-US" dirty="0" smtClean="0"/>
              <a:t>。</a:t>
            </a:r>
            <a:endParaRPr lang="en-US" altLang="zh-CN" dirty="0" smtClean="0"/>
          </a:p>
          <a:p>
            <a:pPr lvl="1"/>
            <a:r>
              <a:rPr lang="zh-CN" altLang="en-US" dirty="0" smtClean="0"/>
              <a:t>第三代移动通信系统的技术基础是</a:t>
            </a:r>
            <a:r>
              <a:rPr lang="en-US" altLang="zh-CN" dirty="0" smtClean="0"/>
              <a:t>CDMA</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65</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5168904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smtClean="0"/>
              <a:t>全球</a:t>
            </a:r>
            <a:r>
              <a:rPr lang="zh-CN" altLang="en-US" dirty="0"/>
              <a:t>移动通讯</a:t>
            </a:r>
            <a:r>
              <a:rPr lang="zh-CN" altLang="en-US" dirty="0" smtClean="0"/>
              <a:t>系统（</a:t>
            </a:r>
            <a:r>
              <a:rPr lang="en-US" altLang="zh-CN" dirty="0" smtClean="0"/>
              <a:t>GSM</a:t>
            </a:r>
            <a:r>
              <a:rPr lang="zh-CN" altLang="en-US" dirty="0" smtClean="0"/>
              <a:t>，</a:t>
            </a:r>
            <a:r>
              <a:rPr lang="en-US" altLang="zh-CN" dirty="0" smtClean="0"/>
              <a:t>Global </a:t>
            </a:r>
            <a:r>
              <a:rPr lang="en-US" altLang="zh-CN" dirty="0"/>
              <a:t>System of Mobile </a:t>
            </a:r>
            <a:r>
              <a:rPr lang="en-US" altLang="zh-CN" dirty="0" smtClean="0"/>
              <a:t>communication</a:t>
            </a:r>
            <a:r>
              <a:rPr lang="zh-CN" altLang="en-US" dirty="0" smtClean="0"/>
              <a:t>），</a:t>
            </a:r>
            <a:r>
              <a:rPr lang="zh-CN" altLang="en-US" dirty="0"/>
              <a:t>是当前应用最为广泛的移动电话标准</a:t>
            </a:r>
            <a:r>
              <a:rPr lang="zh-CN" altLang="en-US" dirty="0" smtClean="0"/>
              <a:t>。</a:t>
            </a:r>
            <a:endParaRPr lang="zh-CN" altLang="en-US" dirty="0"/>
          </a:p>
          <a:p>
            <a:pPr lvl="1"/>
            <a:r>
              <a:rPr lang="en-US" altLang="zh-CN" dirty="0"/>
              <a:t>GSM</a:t>
            </a:r>
            <a:r>
              <a:rPr lang="zh-CN" altLang="en-US" dirty="0" smtClean="0"/>
              <a:t>标准广泛应用使得</a:t>
            </a:r>
            <a:r>
              <a:rPr lang="zh-CN" altLang="en-US" dirty="0"/>
              <a:t>在移动电话运营商之间</a:t>
            </a:r>
            <a:r>
              <a:rPr lang="zh-CN" altLang="en-US" dirty="0" smtClean="0"/>
              <a:t>签署</a:t>
            </a:r>
            <a:r>
              <a:rPr lang="en-US" altLang="zh-CN" dirty="0" smtClean="0"/>
              <a:t>“</a:t>
            </a:r>
            <a:r>
              <a:rPr lang="zh-CN" altLang="en-US" dirty="0" smtClean="0"/>
              <a:t>漫游协定</a:t>
            </a:r>
            <a:r>
              <a:rPr lang="en-US" altLang="zh-CN" dirty="0" smtClean="0"/>
              <a:t>”</a:t>
            </a:r>
            <a:r>
              <a:rPr lang="zh-CN" altLang="en-US" dirty="0" smtClean="0"/>
              <a:t>后</a:t>
            </a:r>
            <a:r>
              <a:rPr lang="zh-CN" altLang="en-US" dirty="0"/>
              <a:t>用户的国际漫游</a:t>
            </a:r>
            <a:r>
              <a:rPr lang="zh-CN" altLang="en-US" dirty="0" smtClean="0"/>
              <a:t>变得简单。</a:t>
            </a:r>
            <a:endParaRPr lang="en-US" altLang="zh-CN" dirty="0" smtClean="0"/>
          </a:p>
          <a:p>
            <a:pPr lvl="1"/>
            <a:r>
              <a:rPr lang="en-US" altLang="zh-CN" dirty="0" smtClean="0"/>
              <a:t>GSM </a:t>
            </a:r>
            <a:r>
              <a:rPr lang="zh-CN" altLang="en-US" dirty="0" smtClean="0"/>
              <a:t>信令</a:t>
            </a:r>
            <a:r>
              <a:rPr lang="zh-CN" altLang="en-US" dirty="0"/>
              <a:t>和语音信道都是数字式的，因此</a:t>
            </a:r>
            <a:r>
              <a:rPr lang="en-US" altLang="zh-CN" dirty="0"/>
              <a:t>GSM</a:t>
            </a:r>
            <a:r>
              <a:rPr lang="zh-CN" altLang="en-US" dirty="0"/>
              <a:t>被看作是第二代 </a:t>
            </a:r>
            <a:r>
              <a:rPr lang="en-US" altLang="zh-CN" dirty="0"/>
              <a:t>(2G)</a:t>
            </a:r>
            <a:r>
              <a:rPr lang="zh-CN" altLang="en-US" dirty="0"/>
              <a:t>移动电话系统</a:t>
            </a:r>
            <a:r>
              <a:rPr lang="zh-CN" altLang="en-US" dirty="0" smtClean="0"/>
              <a:t>。</a:t>
            </a:r>
            <a:r>
              <a:rPr lang="zh-CN" altLang="en-US" dirty="0"/>
              <a:t>　</a:t>
            </a:r>
          </a:p>
          <a:p>
            <a:pPr lvl="1"/>
            <a:r>
              <a:rPr lang="en-US" altLang="zh-CN" dirty="0"/>
              <a:t>GSM </a:t>
            </a:r>
            <a:r>
              <a:rPr lang="zh-CN" altLang="en-US" dirty="0"/>
              <a:t>是一个蜂窝网络，也就是说移动电话要连接到它能搜索到的最近的蜂窝单元区域</a:t>
            </a:r>
            <a:r>
              <a:rPr lang="zh-CN" altLang="en-US" dirty="0" smtClean="0"/>
              <a:t>。</a:t>
            </a:r>
            <a:endParaRPr lang="en-US" altLang="zh-CN" dirty="0" smtClean="0"/>
          </a:p>
          <a:p>
            <a:pPr lvl="1"/>
            <a:r>
              <a:rPr lang="zh-CN" altLang="en-US" dirty="0">
                <a:ea typeface="微软雅黑" pitchFamily="34" charset="-122"/>
              </a:rPr>
              <a:t>GSM设备采用的是</a:t>
            </a:r>
            <a:r>
              <a:rPr lang="zh-CN" altLang="en-US" dirty="0" smtClean="0">
                <a:ea typeface="微软雅黑" pitchFamily="34" charset="-122"/>
              </a:rPr>
              <a:t>时分多址。</a:t>
            </a:r>
            <a:endParaRPr lang="zh-CN" altLang="en-US" dirty="0"/>
          </a:p>
          <a:p>
            <a:pPr lvl="1"/>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66</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2214266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smtClean="0"/>
              <a:t>全球</a:t>
            </a:r>
            <a:r>
              <a:rPr lang="zh-CN" altLang="en-US" dirty="0"/>
              <a:t>移动通讯</a:t>
            </a:r>
            <a:r>
              <a:rPr lang="zh-CN" altLang="en-US" dirty="0" smtClean="0"/>
              <a:t>系统（</a:t>
            </a:r>
            <a:r>
              <a:rPr lang="en-US" altLang="zh-CN" dirty="0" smtClean="0"/>
              <a:t>GSM</a:t>
            </a:r>
            <a:r>
              <a:rPr lang="zh-CN" altLang="en-US" dirty="0" smtClean="0"/>
              <a:t>，</a:t>
            </a:r>
            <a:r>
              <a:rPr lang="en-US" altLang="zh-CN" dirty="0" smtClean="0"/>
              <a:t>Global </a:t>
            </a:r>
            <a:r>
              <a:rPr lang="en-US" altLang="zh-CN" dirty="0"/>
              <a:t>System of Mobile </a:t>
            </a:r>
            <a:r>
              <a:rPr lang="en-US" altLang="zh-CN" dirty="0" smtClean="0"/>
              <a:t>communication</a:t>
            </a:r>
            <a:r>
              <a:rPr lang="zh-CN" altLang="en-US" dirty="0" smtClean="0"/>
              <a:t>），</a:t>
            </a:r>
            <a:r>
              <a:rPr lang="zh-CN" altLang="en-US" dirty="0"/>
              <a:t>是当前应用最为广泛的移动电话标准</a:t>
            </a:r>
            <a:r>
              <a:rPr lang="zh-CN" altLang="en-US" dirty="0" smtClean="0"/>
              <a:t>。</a:t>
            </a:r>
            <a:endParaRPr lang="zh-CN" altLang="en-US" dirty="0"/>
          </a:p>
          <a:p>
            <a:pPr lvl="1"/>
            <a:r>
              <a:rPr lang="en-US" altLang="zh-CN" dirty="0"/>
              <a:t>GSM</a:t>
            </a:r>
            <a:r>
              <a:rPr lang="zh-CN" altLang="en-US" dirty="0" smtClean="0"/>
              <a:t>标准广泛应用使得</a:t>
            </a:r>
            <a:r>
              <a:rPr lang="zh-CN" altLang="en-US" dirty="0"/>
              <a:t>在移动电话运营商之间</a:t>
            </a:r>
            <a:r>
              <a:rPr lang="zh-CN" altLang="en-US" dirty="0" smtClean="0"/>
              <a:t>签署</a:t>
            </a:r>
            <a:r>
              <a:rPr lang="en-US" altLang="zh-CN" dirty="0" smtClean="0"/>
              <a:t>“</a:t>
            </a:r>
            <a:r>
              <a:rPr lang="zh-CN" altLang="en-US" dirty="0" smtClean="0"/>
              <a:t>漫游协定</a:t>
            </a:r>
            <a:r>
              <a:rPr lang="en-US" altLang="zh-CN" dirty="0" smtClean="0"/>
              <a:t>”</a:t>
            </a:r>
            <a:r>
              <a:rPr lang="zh-CN" altLang="en-US" dirty="0" smtClean="0"/>
              <a:t>后</a:t>
            </a:r>
            <a:r>
              <a:rPr lang="zh-CN" altLang="en-US" dirty="0"/>
              <a:t>用户的国际漫游</a:t>
            </a:r>
            <a:r>
              <a:rPr lang="zh-CN" altLang="en-US" dirty="0" smtClean="0"/>
              <a:t>变得简单。</a:t>
            </a:r>
            <a:endParaRPr lang="en-US" altLang="zh-CN" dirty="0" smtClean="0"/>
          </a:p>
          <a:p>
            <a:pPr lvl="1"/>
            <a:r>
              <a:rPr lang="en-US" altLang="zh-CN" dirty="0" smtClean="0"/>
              <a:t>GSM </a:t>
            </a:r>
            <a:r>
              <a:rPr lang="zh-CN" altLang="en-US" dirty="0" smtClean="0"/>
              <a:t>信令</a:t>
            </a:r>
            <a:r>
              <a:rPr lang="zh-CN" altLang="en-US" dirty="0"/>
              <a:t>和语音信道都是数字式的，因此</a:t>
            </a:r>
            <a:r>
              <a:rPr lang="en-US" altLang="zh-CN" dirty="0"/>
              <a:t>GSM</a:t>
            </a:r>
            <a:r>
              <a:rPr lang="zh-CN" altLang="en-US" dirty="0"/>
              <a:t>被看作是第二代 </a:t>
            </a:r>
            <a:r>
              <a:rPr lang="en-US" altLang="zh-CN" dirty="0"/>
              <a:t>(2G)</a:t>
            </a:r>
            <a:r>
              <a:rPr lang="zh-CN" altLang="en-US" dirty="0"/>
              <a:t>移动电话系统</a:t>
            </a:r>
            <a:r>
              <a:rPr lang="zh-CN" altLang="en-US" dirty="0" smtClean="0"/>
              <a:t>。</a:t>
            </a:r>
            <a:r>
              <a:rPr lang="zh-CN" altLang="en-US" dirty="0"/>
              <a:t>　</a:t>
            </a:r>
          </a:p>
          <a:p>
            <a:pPr lvl="1"/>
            <a:r>
              <a:rPr lang="en-US" altLang="zh-CN" dirty="0"/>
              <a:t>GSM </a:t>
            </a:r>
            <a:r>
              <a:rPr lang="zh-CN" altLang="en-US" dirty="0"/>
              <a:t>是一个蜂窝网络，也就是说移动电话要连接到它能搜索到的最近的蜂窝单元区域</a:t>
            </a:r>
            <a:r>
              <a:rPr lang="zh-CN" altLang="en-US" dirty="0" smtClean="0"/>
              <a:t>。</a:t>
            </a:r>
            <a:endParaRPr lang="en-US" altLang="zh-CN" dirty="0" smtClean="0"/>
          </a:p>
          <a:p>
            <a:pPr lvl="1"/>
            <a:r>
              <a:rPr lang="zh-CN" altLang="en-US" dirty="0">
                <a:ea typeface="微软雅黑" pitchFamily="34" charset="-122"/>
              </a:rPr>
              <a:t>GSM设备采用的是</a:t>
            </a:r>
            <a:r>
              <a:rPr lang="zh-CN" altLang="en-US" dirty="0" smtClean="0">
                <a:ea typeface="微软雅黑" pitchFamily="34" charset="-122"/>
              </a:rPr>
              <a:t>时分多址。</a:t>
            </a:r>
            <a:endParaRPr lang="zh-CN" altLang="en-US" dirty="0"/>
          </a:p>
          <a:p>
            <a:pPr lvl="1"/>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67</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23073209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smtClean="0"/>
              <a:t>全球</a:t>
            </a:r>
            <a:r>
              <a:rPr lang="zh-CN" altLang="en-US" dirty="0"/>
              <a:t>移动通讯</a:t>
            </a:r>
            <a:r>
              <a:rPr lang="zh-CN" altLang="en-US" dirty="0" smtClean="0"/>
              <a:t>系统（</a:t>
            </a:r>
            <a:r>
              <a:rPr lang="en-US" altLang="zh-CN" dirty="0" smtClean="0"/>
              <a:t>GSM</a:t>
            </a:r>
            <a:r>
              <a:rPr lang="zh-CN" altLang="en-US" dirty="0" smtClean="0"/>
              <a:t>，</a:t>
            </a:r>
            <a:r>
              <a:rPr lang="en-US" altLang="zh-CN" dirty="0" smtClean="0"/>
              <a:t>Global </a:t>
            </a:r>
            <a:r>
              <a:rPr lang="en-US" altLang="zh-CN" dirty="0"/>
              <a:t>System of Mobile </a:t>
            </a:r>
            <a:r>
              <a:rPr lang="en-US" altLang="zh-CN" dirty="0" smtClean="0"/>
              <a:t>communication</a:t>
            </a:r>
            <a:r>
              <a:rPr lang="zh-CN" altLang="en-US" dirty="0" smtClean="0"/>
              <a:t>），</a:t>
            </a:r>
            <a:r>
              <a:rPr lang="zh-CN" altLang="en-US" dirty="0"/>
              <a:t>是当前应用最为广泛的移动电话标准</a:t>
            </a:r>
            <a:r>
              <a:rPr lang="zh-CN" altLang="en-US" dirty="0" smtClean="0"/>
              <a:t>。</a:t>
            </a:r>
            <a:endParaRPr lang="zh-CN" altLang="en-US" dirty="0"/>
          </a:p>
          <a:p>
            <a:pPr lvl="1"/>
            <a:r>
              <a:rPr lang="en-US" altLang="zh-CN" dirty="0"/>
              <a:t>GSM</a:t>
            </a:r>
            <a:r>
              <a:rPr lang="zh-CN" altLang="en-US" dirty="0" smtClean="0"/>
              <a:t>标准广泛应用使得</a:t>
            </a:r>
            <a:r>
              <a:rPr lang="zh-CN" altLang="en-US" dirty="0"/>
              <a:t>在移动电话运营商之间</a:t>
            </a:r>
            <a:r>
              <a:rPr lang="zh-CN" altLang="en-US" dirty="0" smtClean="0"/>
              <a:t>签署</a:t>
            </a:r>
            <a:r>
              <a:rPr lang="en-US" altLang="zh-CN" dirty="0" smtClean="0"/>
              <a:t>“</a:t>
            </a:r>
            <a:r>
              <a:rPr lang="zh-CN" altLang="en-US" dirty="0" smtClean="0"/>
              <a:t>漫游协定</a:t>
            </a:r>
            <a:r>
              <a:rPr lang="en-US" altLang="zh-CN" dirty="0" smtClean="0"/>
              <a:t>”</a:t>
            </a:r>
            <a:r>
              <a:rPr lang="zh-CN" altLang="en-US" dirty="0" smtClean="0"/>
              <a:t>后</a:t>
            </a:r>
            <a:r>
              <a:rPr lang="zh-CN" altLang="en-US" dirty="0"/>
              <a:t>用户的国际漫游</a:t>
            </a:r>
            <a:r>
              <a:rPr lang="zh-CN" altLang="en-US" dirty="0" smtClean="0"/>
              <a:t>变得简单。</a:t>
            </a:r>
            <a:endParaRPr lang="en-US" altLang="zh-CN" dirty="0" smtClean="0"/>
          </a:p>
          <a:p>
            <a:pPr lvl="1"/>
            <a:r>
              <a:rPr lang="en-US" altLang="zh-CN" dirty="0" smtClean="0"/>
              <a:t>GSM </a:t>
            </a:r>
            <a:r>
              <a:rPr lang="zh-CN" altLang="en-US" dirty="0" smtClean="0"/>
              <a:t>信令</a:t>
            </a:r>
            <a:r>
              <a:rPr lang="zh-CN" altLang="en-US" dirty="0"/>
              <a:t>和语音信道都是数字式的，因此</a:t>
            </a:r>
            <a:r>
              <a:rPr lang="en-US" altLang="zh-CN" dirty="0"/>
              <a:t>GSM</a:t>
            </a:r>
            <a:r>
              <a:rPr lang="zh-CN" altLang="en-US" dirty="0"/>
              <a:t>被看作是第二代 </a:t>
            </a:r>
            <a:r>
              <a:rPr lang="en-US" altLang="zh-CN" dirty="0"/>
              <a:t>(2G)</a:t>
            </a:r>
            <a:r>
              <a:rPr lang="zh-CN" altLang="en-US" dirty="0"/>
              <a:t>移动电话系统</a:t>
            </a:r>
            <a:r>
              <a:rPr lang="zh-CN" altLang="en-US" dirty="0" smtClean="0"/>
              <a:t>。</a:t>
            </a:r>
            <a:r>
              <a:rPr lang="zh-CN" altLang="en-US" dirty="0"/>
              <a:t>　</a:t>
            </a:r>
          </a:p>
          <a:p>
            <a:pPr lvl="1"/>
            <a:r>
              <a:rPr lang="en-US" altLang="zh-CN" dirty="0"/>
              <a:t>GSM </a:t>
            </a:r>
            <a:r>
              <a:rPr lang="zh-CN" altLang="en-US" dirty="0"/>
              <a:t>是一个蜂窝网络，也就是说移动电话要连接到它能搜索到的最近的蜂窝单元区域</a:t>
            </a:r>
            <a:r>
              <a:rPr lang="zh-CN" altLang="en-US" dirty="0" smtClean="0"/>
              <a:t>。</a:t>
            </a:r>
            <a:endParaRPr lang="en-US" altLang="zh-CN" dirty="0" smtClean="0"/>
          </a:p>
          <a:p>
            <a:pPr lvl="1"/>
            <a:r>
              <a:rPr lang="zh-CN" altLang="en-US" dirty="0">
                <a:ea typeface="微软雅黑" pitchFamily="34" charset="-122"/>
              </a:rPr>
              <a:t>GSM设备采用的是</a:t>
            </a:r>
            <a:r>
              <a:rPr lang="zh-CN" altLang="en-US" dirty="0" smtClean="0">
                <a:ea typeface="微软雅黑" pitchFamily="34" charset="-122"/>
              </a:rPr>
              <a:t>时分多址。</a:t>
            </a:r>
            <a:endParaRPr lang="zh-CN" altLang="en-US" dirty="0"/>
          </a:p>
          <a:p>
            <a:pPr lvl="1"/>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68</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14437049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69</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码分</a:t>
            </a:r>
            <a:r>
              <a:rPr lang="zh-CN" altLang="en-US" dirty="0" smtClean="0"/>
              <a:t>复用</a:t>
            </a:r>
            <a:endParaRPr lang="zh-CN" altLang="en-US" dirty="0"/>
          </a:p>
        </p:txBody>
      </p:sp>
      <p:pic>
        <p:nvPicPr>
          <p:cNvPr id="1028" name="Picture 4" descr="http://a2.att.hudong.com/84/08/01300000012662119592085144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7340"/>
            <a:ext cx="2799480" cy="3567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47664" y="4984702"/>
            <a:ext cx="1125629" cy="461665"/>
          </a:xfrm>
          <a:prstGeom prst="rect">
            <a:avLst/>
          </a:prstGeom>
          <a:noFill/>
        </p:spPr>
        <p:txBody>
          <a:bodyPr wrap="none" rtlCol="0">
            <a:spAutoFit/>
          </a:bodyPr>
          <a:lstStyle/>
          <a:p>
            <a:pPr algn="ctr"/>
            <a:r>
              <a:rPr lang="en-US" altLang="zh-CN" sz="1200" dirty="0" err="1">
                <a:latin typeface="+mj-ea"/>
                <a:ea typeface="+mj-ea"/>
              </a:rPr>
              <a:t>Hedy</a:t>
            </a:r>
            <a:r>
              <a:rPr lang="en-US" altLang="zh-CN" sz="1200" dirty="0">
                <a:latin typeface="+mj-ea"/>
                <a:ea typeface="+mj-ea"/>
              </a:rPr>
              <a:t> </a:t>
            </a:r>
            <a:r>
              <a:rPr lang="en-US" altLang="zh-CN" sz="1200" dirty="0" err="1" smtClean="0">
                <a:latin typeface="+mj-ea"/>
                <a:ea typeface="+mj-ea"/>
              </a:rPr>
              <a:t>Lamarr</a:t>
            </a:r>
            <a:endParaRPr lang="en-US" altLang="zh-CN" sz="1200" dirty="0" smtClean="0">
              <a:latin typeface="+mj-ea"/>
              <a:ea typeface="+mj-ea"/>
            </a:endParaRPr>
          </a:p>
          <a:p>
            <a:pPr algn="ctr"/>
            <a:r>
              <a:rPr lang="zh-CN" altLang="en-US" sz="1200" dirty="0" smtClean="0">
                <a:latin typeface="+mj-ea"/>
                <a:ea typeface="+mj-ea"/>
              </a:rPr>
              <a:t>海蒂</a:t>
            </a:r>
            <a:r>
              <a:rPr lang="en-US" altLang="zh-CN" sz="1200" dirty="0" smtClean="0">
                <a:latin typeface="+mj-ea"/>
                <a:ea typeface="+mj-ea"/>
              </a:rPr>
              <a:t>·</a:t>
            </a:r>
            <a:r>
              <a:rPr lang="zh-CN" altLang="en-US" sz="1200" dirty="0" smtClean="0">
                <a:latin typeface="+mj-ea"/>
                <a:ea typeface="+mj-ea"/>
              </a:rPr>
              <a:t>拉玛</a:t>
            </a:r>
            <a:endParaRPr lang="zh-CN" altLang="en-US" sz="1200" dirty="0">
              <a:latin typeface="+mj-ea"/>
              <a:ea typeface="+mj-ea"/>
            </a:endParaRPr>
          </a:p>
        </p:txBody>
      </p:sp>
      <p:pic>
        <p:nvPicPr>
          <p:cNvPr id="1030" name="Picture 6" descr="http://images.takungpao.com/2013/0206/201302060156213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67508"/>
            <a:ext cx="3810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467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t>传输系统，又称为传输网络；</a:t>
            </a:r>
            <a:endParaRPr lang="en-US" altLang="zh-CN" dirty="0" smtClean="0"/>
          </a:p>
          <a:p>
            <a:pPr lvl="1"/>
            <a:r>
              <a:rPr lang="zh-CN" altLang="en-US" dirty="0" smtClean="0"/>
              <a:t>目的系统，又称为接收端、接收方。</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016497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早期电话网中，从市话局到用户电话机的用户线采用最廉价的双绞线，长途干线采用的是频分复用</a:t>
            </a:r>
            <a:r>
              <a:rPr lang="en-US" altLang="zh-CN" dirty="0" smtClean="0"/>
              <a:t>FDM</a:t>
            </a:r>
            <a:r>
              <a:rPr lang="zh-CN" altLang="en-US" dirty="0" smtClean="0"/>
              <a:t>的模拟传输方式。</a:t>
            </a:r>
            <a:endParaRPr lang="en-US" altLang="zh-CN" dirty="0" smtClean="0"/>
          </a:p>
          <a:p>
            <a:r>
              <a:rPr lang="zh-CN" altLang="en-US" dirty="0" smtClean="0"/>
              <a:t>由于数据通信与模拟通信相比，无论是传输质量还是经济上都有明显优势，目前长途干线大都采用时分复用</a:t>
            </a:r>
            <a:r>
              <a:rPr lang="en-US" altLang="zh-CN" dirty="0" smtClean="0"/>
              <a:t>PCM</a:t>
            </a:r>
            <a:r>
              <a:rPr lang="zh-CN" altLang="en-US" dirty="0" smtClean="0"/>
              <a:t>的数字传输方式。</a:t>
            </a:r>
            <a:endParaRPr lang="en-US" altLang="zh-CN" dirty="0" smtClean="0"/>
          </a:p>
          <a:p>
            <a:r>
              <a:rPr lang="zh-CN" altLang="en-US" dirty="0" smtClean="0"/>
              <a:t>当前，模拟传输线路就仅存于用户电话机到市话交换机的这一段用户线上。</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70</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118660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当今，电信网早不是仅有语音的单一业务，大量需要传输视频、图像和各种数据业务。所以，需要一种能承载来自其他各种业务网络数据的传输网络。</a:t>
            </a:r>
            <a:endParaRPr lang="en-US" altLang="zh-CN" dirty="0" smtClean="0"/>
          </a:p>
          <a:p>
            <a:r>
              <a:rPr lang="zh-CN" altLang="en-US" dirty="0"/>
              <a:t>在</a:t>
            </a:r>
            <a:r>
              <a:rPr lang="zh-CN" altLang="en-US" dirty="0" smtClean="0"/>
              <a:t>数字化的同时，光纤成为长途干线的最主要最常见传输媒体。</a:t>
            </a:r>
            <a:endParaRPr lang="en-US" altLang="zh-CN" dirty="0" smtClean="0"/>
          </a:p>
          <a:p>
            <a:r>
              <a:rPr lang="zh-CN" altLang="en-US" dirty="0" smtClean="0"/>
              <a:t>而早期的数字传输系统却存在着许多缺点：</a:t>
            </a:r>
            <a:endParaRPr lang="en-US" altLang="zh-CN" dirty="0" smtClean="0"/>
          </a:p>
          <a:p>
            <a:pPr lvl="1"/>
            <a:r>
              <a:rPr lang="zh-CN" altLang="en-US" dirty="0"/>
              <a:t>速率标准不统一</a:t>
            </a:r>
            <a:r>
              <a:rPr lang="zh-CN" altLang="en-US" dirty="0" smtClean="0"/>
              <a:t>。如果</a:t>
            </a:r>
            <a:r>
              <a:rPr lang="zh-CN" altLang="en-US" dirty="0"/>
              <a:t>不对高次群的数字传输速率进行标准化，国际范围的高速数据传输就很难实现。 </a:t>
            </a:r>
          </a:p>
          <a:p>
            <a:pPr lvl="1"/>
            <a:r>
              <a:rPr lang="zh-CN" altLang="en-US" dirty="0"/>
              <a:t>不是同步传输</a:t>
            </a:r>
            <a:r>
              <a:rPr lang="zh-CN" altLang="en-US" dirty="0" smtClean="0"/>
              <a:t>。在</a:t>
            </a:r>
            <a:r>
              <a:rPr lang="zh-CN" altLang="en-US" dirty="0"/>
              <a:t>过去相当长的时间，为了节约经费，各国的数字网主要是采用准同步方式。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71</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1144779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为了解决早期数据传输系统的问题，美国在</a:t>
            </a:r>
            <a:r>
              <a:rPr lang="en-US" altLang="zh-CN" dirty="0" smtClean="0"/>
              <a:t>1988</a:t>
            </a:r>
            <a:r>
              <a:rPr lang="zh-CN" altLang="en-US" dirty="0" smtClean="0"/>
              <a:t>年提出了一个新的数据传输标准，叫做同步光纤网</a:t>
            </a:r>
            <a:r>
              <a:rPr lang="en-US" altLang="zh-CN" dirty="0" smtClean="0"/>
              <a:t>SONET</a:t>
            </a:r>
            <a:r>
              <a:rPr lang="zh-CN" altLang="en-US" dirty="0" smtClean="0"/>
              <a:t>（</a:t>
            </a:r>
            <a:r>
              <a:rPr lang="en-US" altLang="zh-CN" dirty="0" smtClean="0"/>
              <a:t>Synchronous Optical Network</a:t>
            </a:r>
            <a:r>
              <a:rPr lang="zh-CN" altLang="en-US" dirty="0" smtClean="0"/>
              <a:t>）。</a:t>
            </a:r>
            <a:endParaRPr lang="en-US" altLang="zh-CN" dirty="0" smtClean="0"/>
          </a:p>
          <a:p>
            <a:pPr lvl="1"/>
            <a:r>
              <a:rPr lang="zh-CN" altLang="en-US" dirty="0"/>
              <a:t>同步光纤网 </a:t>
            </a:r>
            <a:r>
              <a:rPr lang="en-US" altLang="zh-CN" dirty="0"/>
              <a:t>SONET (Synchronous Optical Network) </a:t>
            </a:r>
            <a:r>
              <a:rPr lang="zh-CN" altLang="en-US" dirty="0"/>
              <a:t>的各级时钟都来自一个非常精确的</a:t>
            </a:r>
            <a:r>
              <a:rPr lang="zh-CN" altLang="en-US" dirty="0" smtClean="0"/>
              <a:t>主时钟（铯原子钟）。</a:t>
            </a:r>
            <a:endParaRPr lang="en-US" altLang="zh-CN" dirty="0" smtClean="0"/>
          </a:p>
          <a:p>
            <a:pPr lvl="1"/>
            <a:r>
              <a:rPr lang="zh-CN" altLang="en-US" dirty="0"/>
              <a:t>第 </a:t>
            </a:r>
            <a:r>
              <a:rPr lang="en-US" altLang="zh-CN" dirty="0"/>
              <a:t>1 </a:t>
            </a:r>
            <a:r>
              <a:rPr lang="zh-CN" altLang="en-US" dirty="0"/>
              <a:t>级同步传送信号 </a:t>
            </a:r>
            <a:r>
              <a:rPr lang="en-US" altLang="zh-CN" dirty="0"/>
              <a:t>STS-1 (Synchronous Transport Signal)</a:t>
            </a:r>
            <a:r>
              <a:rPr lang="zh-CN" altLang="en-US" dirty="0"/>
              <a:t>的传输速率是 </a:t>
            </a:r>
            <a:r>
              <a:rPr lang="en-US" altLang="zh-CN" dirty="0"/>
              <a:t>51.84 Mb/s</a:t>
            </a:r>
            <a:r>
              <a:rPr lang="zh-CN" altLang="en-US" dirty="0"/>
              <a:t>。</a:t>
            </a:r>
          </a:p>
          <a:p>
            <a:pPr lvl="1"/>
            <a:r>
              <a:rPr lang="zh-CN" altLang="en-US" dirty="0"/>
              <a:t>光信号则称为第 </a:t>
            </a:r>
            <a:r>
              <a:rPr lang="en-US" altLang="zh-CN" dirty="0"/>
              <a:t>1 </a:t>
            </a:r>
            <a:r>
              <a:rPr lang="zh-CN" altLang="en-US" dirty="0"/>
              <a:t>级光载波 </a:t>
            </a:r>
            <a:r>
              <a:rPr lang="en-US" altLang="zh-CN" dirty="0"/>
              <a:t>OC-1</a:t>
            </a:r>
            <a:r>
              <a:rPr lang="zh-CN" altLang="en-US" dirty="0"/>
              <a:t>，</a:t>
            </a:r>
            <a:r>
              <a:rPr lang="en-US" altLang="zh-CN" dirty="0"/>
              <a:t>OC </a:t>
            </a:r>
            <a:r>
              <a:rPr lang="zh-CN" altLang="en-US" dirty="0"/>
              <a:t>表示</a:t>
            </a:r>
            <a:r>
              <a:rPr lang="en-US" altLang="zh-CN" dirty="0"/>
              <a:t>Optical Carrier</a:t>
            </a:r>
            <a:r>
              <a:rPr lang="zh-CN" altLang="en-US" dirty="0"/>
              <a:t>。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72</a:t>
            </a:fld>
            <a:endParaRPr lang="en-US" altLang="zh-CN"/>
          </a:p>
        </p:txBody>
      </p:sp>
      <p:sp>
        <p:nvSpPr>
          <p:cNvPr id="6" name="文本占位符 5"/>
          <p:cNvSpPr>
            <a:spLocks noGrp="1"/>
          </p:cNvSpPr>
          <p:nvPr>
            <p:ph type="body" sz="quarter" idx="13"/>
          </p:nvPr>
        </p:nvSpPr>
        <p:spPr/>
        <p:txBody>
          <a:bodyPr/>
          <a:lstStyle/>
          <a:p>
            <a:r>
              <a:rPr lang="en-US" altLang="zh-CN" dirty="0" smtClean="0"/>
              <a:t>5.1 SONET</a:t>
            </a:r>
            <a:endParaRPr lang="zh-CN" altLang="en-US" dirty="0"/>
          </a:p>
        </p:txBody>
      </p:sp>
    </p:spTree>
    <p:extLst>
      <p:ext uri="{BB962C8B-B14F-4D97-AF65-F5344CB8AC3E}">
        <p14:creationId xmlns:p14="http://schemas.microsoft.com/office/powerpoint/2010/main" val="173925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en-US" altLang="zh-CN" dirty="0" smtClean="0"/>
              <a:t>ITU-T</a:t>
            </a:r>
            <a:r>
              <a:rPr lang="zh-CN" altLang="en-US" dirty="0" smtClean="0"/>
              <a:t>以</a:t>
            </a:r>
            <a:r>
              <a:rPr lang="zh-CN" altLang="en-US" dirty="0"/>
              <a:t>美国</a:t>
            </a:r>
            <a:r>
              <a:rPr lang="zh-CN" altLang="en-US" dirty="0" smtClean="0"/>
              <a:t>标准</a:t>
            </a:r>
            <a:r>
              <a:rPr lang="en-US" altLang="zh-CN" dirty="0" smtClean="0"/>
              <a:t>SONET</a:t>
            </a:r>
            <a:r>
              <a:rPr lang="zh-CN" altLang="en-US" dirty="0" smtClean="0"/>
              <a:t>为</a:t>
            </a:r>
            <a:r>
              <a:rPr lang="zh-CN" altLang="en-US" dirty="0"/>
              <a:t>基础，制订出国际标准</a:t>
            </a:r>
            <a:r>
              <a:rPr lang="zh-CN" altLang="en-US" dirty="0" smtClean="0"/>
              <a:t>同步数字系列</a:t>
            </a:r>
            <a:r>
              <a:rPr lang="en-US" altLang="zh-CN" dirty="0" smtClean="0"/>
              <a:t>SDH(Synchronous </a:t>
            </a:r>
            <a:r>
              <a:rPr lang="en-US" altLang="zh-CN" dirty="0"/>
              <a:t>Digital Hierarchy)</a:t>
            </a:r>
            <a:r>
              <a:rPr lang="zh-CN" altLang="en-US" dirty="0"/>
              <a:t>。</a:t>
            </a:r>
          </a:p>
          <a:p>
            <a:pPr lvl="1"/>
            <a:r>
              <a:rPr lang="zh-CN" altLang="en-US" dirty="0"/>
              <a:t>一般可认为 </a:t>
            </a:r>
            <a:r>
              <a:rPr lang="en-US" altLang="zh-CN" dirty="0"/>
              <a:t>SDH </a:t>
            </a:r>
            <a:r>
              <a:rPr lang="zh-CN" altLang="en-US" dirty="0"/>
              <a:t>与 </a:t>
            </a:r>
            <a:r>
              <a:rPr lang="en-US" altLang="zh-CN" dirty="0"/>
              <a:t>SONET </a:t>
            </a:r>
            <a:r>
              <a:rPr lang="zh-CN" altLang="en-US" dirty="0"/>
              <a:t>是同义词。</a:t>
            </a:r>
          </a:p>
          <a:p>
            <a:pPr lvl="1"/>
            <a:r>
              <a:rPr lang="en-US" altLang="zh-CN" dirty="0"/>
              <a:t>SDH </a:t>
            </a:r>
            <a:r>
              <a:rPr lang="zh-CN" altLang="en-US" dirty="0"/>
              <a:t>的基本速率为 </a:t>
            </a:r>
            <a:r>
              <a:rPr lang="en-US" altLang="zh-CN" dirty="0"/>
              <a:t>155.52 Mb/s</a:t>
            </a:r>
            <a:r>
              <a:rPr lang="zh-CN" altLang="en-US" dirty="0"/>
              <a:t>，称为第 </a:t>
            </a:r>
            <a:r>
              <a:rPr lang="en-US" altLang="zh-CN" dirty="0"/>
              <a:t>1 </a:t>
            </a:r>
            <a:r>
              <a:rPr lang="zh-CN" altLang="en-US" dirty="0"/>
              <a:t>级同步传递模块 </a:t>
            </a:r>
            <a:r>
              <a:rPr lang="en-US" altLang="zh-CN" dirty="0"/>
              <a:t>(Synchronous Transfer Module)</a:t>
            </a:r>
            <a:r>
              <a:rPr lang="zh-CN" altLang="en-US" dirty="0"/>
              <a:t>，即 </a:t>
            </a:r>
            <a:r>
              <a:rPr lang="en-US" altLang="zh-CN" dirty="0"/>
              <a:t>STM-1</a:t>
            </a:r>
            <a:r>
              <a:rPr lang="zh-CN" altLang="en-US" dirty="0"/>
              <a:t>，相当于 </a:t>
            </a:r>
            <a:r>
              <a:rPr lang="en-US" altLang="zh-CN" dirty="0"/>
              <a:t>SONET </a:t>
            </a:r>
            <a:r>
              <a:rPr lang="zh-CN" altLang="en-US" dirty="0"/>
              <a:t>体系中的 </a:t>
            </a:r>
            <a:r>
              <a:rPr lang="en-US" altLang="zh-CN" dirty="0"/>
              <a:t>OC-3 </a:t>
            </a:r>
            <a:r>
              <a:rPr lang="zh-CN" altLang="en-US" dirty="0"/>
              <a:t>速率。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73</a:t>
            </a:fld>
            <a:endParaRPr lang="en-US" altLang="zh-CN"/>
          </a:p>
        </p:txBody>
      </p:sp>
      <p:sp>
        <p:nvSpPr>
          <p:cNvPr id="6" name="文本占位符 5"/>
          <p:cNvSpPr>
            <a:spLocks noGrp="1"/>
          </p:cNvSpPr>
          <p:nvPr>
            <p:ph type="body" sz="quarter" idx="13"/>
          </p:nvPr>
        </p:nvSpPr>
        <p:spPr/>
        <p:txBody>
          <a:bodyPr/>
          <a:lstStyle/>
          <a:p>
            <a:r>
              <a:rPr lang="en-US" altLang="zh-CN" dirty="0" smtClean="0"/>
              <a:t>5.2 SDH</a:t>
            </a:r>
            <a:endParaRPr lang="zh-CN" altLang="en-US" dirty="0"/>
          </a:p>
        </p:txBody>
      </p:sp>
    </p:spTree>
    <p:extLst>
      <p:ext uri="{BB962C8B-B14F-4D97-AF65-F5344CB8AC3E}">
        <p14:creationId xmlns:p14="http://schemas.microsoft.com/office/powerpoint/2010/main" val="2759608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74</a:t>
            </a:fld>
            <a:endParaRPr lang="en-US" altLang="zh-CN"/>
          </a:p>
        </p:txBody>
      </p:sp>
      <p:sp>
        <p:nvSpPr>
          <p:cNvPr id="6" name="文本占位符 5"/>
          <p:cNvSpPr>
            <a:spLocks noGrp="1"/>
          </p:cNvSpPr>
          <p:nvPr>
            <p:ph type="body" sz="quarter" idx="13"/>
          </p:nvPr>
        </p:nvSpPr>
        <p:spPr/>
        <p:txBody>
          <a:bodyPr/>
          <a:lstStyle/>
          <a:p>
            <a:r>
              <a:rPr lang="en-US" altLang="zh-CN" dirty="0" smtClean="0"/>
              <a:t>5.3 SDH/SONET</a:t>
            </a:r>
            <a:endParaRPr lang="zh-CN" altLang="en-US" dirty="0"/>
          </a:p>
        </p:txBody>
      </p:sp>
      <p:graphicFrame>
        <p:nvGraphicFramePr>
          <p:cNvPr id="9" name="表格 8"/>
          <p:cNvGraphicFramePr>
            <a:graphicFrameLocks noGrp="1"/>
          </p:cNvGraphicFramePr>
          <p:nvPr>
            <p:extLst>
              <p:ext uri="{D42A27DB-BD31-4B8C-83A1-F6EECF244321}">
                <p14:modId xmlns:p14="http://schemas.microsoft.com/office/powerpoint/2010/main" val="3448783910"/>
              </p:ext>
            </p:extLst>
          </p:nvPr>
        </p:nvGraphicFramePr>
        <p:xfrm>
          <a:off x="1669732" y="1832610"/>
          <a:ext cx="5854595" cy="3041113"/>
        </p:xfrm>
        <a:graphic>
          <a:graphicData uri="http://schemas.openxmlformats.org/drawingml/2006/table">
            <a:tbl>
              <a:tblPr/>
              <a:tblGrid>
                <a:gridCol w="1300167"/>
                <a:gridCol w="1852258"/>
                <a:gridCol w="1427622"/>
                <a:gridCol w="1274548"/>
              </a:tblGrid>
              <a:tr h="447161">
                <a:tc>
                  <a:txBody>
                    <a:bodyPr/>
                    <a:lstStyle/>
                    <a:p>
                      <a:pPr algn="ctr" fontAlgn="base">
                        <a:lnSpc>
                          <a:spcPts val="1200"/>
                        </a:lnSpc>
                        <a:spcAft>
                          <a:spcPts val="0"/>
                        </a:spcAft>
                      </a:pPr>
                      <a:r>
                        <a:rPr lang="zh-CN" sz="1050" kern="1200" dirty="0">
                          <a:effectLst/>
                          <a:latin typeface="Calibri"/>
                          <a:ea typeface="微软雅黑"/>
                          <a:cs typeface="Times New Roman"/>
                        </a:rPr>
                        <a:t>线路速率</a:t>
                      </a:r>
                      <a:endParaRPr lang="zh-CN" sz="1050" kern="100" dirty="0">
                        <a:effectLst/>
                        <a:latin typeface="Calibri"/>
                        <a:ea typeface="宋体"/>
                        <a:cs typeface="Times New Roman"/>
                      </a:endParaRPr>
                    </a:p>
                    <a:p>
                      <a:pPr algn="ctr" eaLnBrk="0" fontAlgn="base" hangingPunct="0">
                        <a:lnSpc>
                          <a:spcPts val="1200"/>
                        </a:lnSpc>
                        <a:spcAft>
                          <a:spcPts val="0"/>
                        </a:spcAft>
                      </a:pPr>
                      <a:r>
                        <a:rPr lang="en-US" sz="1050" kern="1200" dirty="0">
                          <a:effectLst/>
                          <a:latin typeface="微软雅黑"/>
                          <a:ea typeface="宋体"/>
                          <a:cs typeface="Times New Roman"/>
                        </a:rPr>
                        <a:t>(Mb/s)</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en-US" sz="1050" kern="1200">
                          <a:effectLst/>
                          <a:latin typeface="微软雅黑"/>
                          <a:ea typeface="宋体"/>
                          <a:cs typeface="Times New Roman"/>
                        </a:rPr>
                        <a:t>SONET</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符号</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en-US" sz="1050" kern="1200">
                          <a:effectLst/>
                          <a:latin typeface="微软雅黑"/>
                          <a:ea typeface="宋体"/>
                          <a:cs typeface="Times New Roman"/>
                        </a:rPr>
                        <a:t>ITU-T</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符号</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zh-CN" sz="1050" kern="1200">
                          <a:effectLst/>
                          <a:latin typeface="Calibri"/>
                          <a:ea typeface="微软雅黑"/>
                          <a:cs typeface="Times New Roman"/>
                        </a:rPr>
                        <a:t>表示线路速率</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的常用近似值</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8268">
                <a:tc>
                  <a:txBody>
                    <a:bodyPr/>
                    <a:lstStyle/>
                    <a:p>
                      <a:pPr algn="ctr" fontAlgn="base">
                        <a:lnSpc>
                          <a:spcPts val="1200"/>
                        </a:lnSpc>
                        <a:spcAft>
                          <a:spcPts val="0"/>
                        </a:spcAft>
                      </a:pPr>
                      <a:r>
                        <a:rPr lang="en-US" sz="1050" kern="1200">
                          <a:effectLst/>
                          <a:latin typeface="微软雅黑"/>
                          <a:ea typeface="宋体"/>
                          <a:cs typeface="Times New Roman"/>
                        </a:rPr>
                        <a:t>51.840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OC-1/STS-1</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微软雅黑"/>
                          <a:cs typeface="Times New Roman"/>
                          <a:sym typeface="Symbol"/>
                        </a:rPr>
                        <a:t></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155.520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OC-3/STS-3</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STM-1</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155 Mb/s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466.560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OC-9/STS-9</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STM-3</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622.080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OC-12/STS-12</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622 Mb/s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933.120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OC-18/STS-18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1244.160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OC-24/STS-24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Times New Roman"/>
                        </a:rPr>
                        <a:t>2488.320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OC-48/STS-48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dirty="0">
                          <a:effectLst/>
                          <a:latin typeface="微软雅黑"/>
                          <a:ea typeface="宋体"/>
                          <a:cs typeface="Times New Roman"/>
                        </a:rPr>
                        <a:t>STM-16</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a:effectLst/>
                          <a:latin typeface="微软雅黑"/>
                          <a:ea typeface="宋体"/>
                          <a:cs typeface="Times New Roman"/>
                        </a:rPr>
                        <a:t>2.5 Gb/s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Times New Roman"/>
                        </a:rPr>
                        <a:t>4976.640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OC-96/STS-96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dirty="0">
                          <a:effectLst/>
                          <a:latin typeface="微软雅黑"/>
                          <a:ea typeface="宋体"/>
                          <a:cs typeface="Times New Roman"/>
                        </a:rPr>
                        <a:t>STM-32</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82">
                <a:tc>
                  <a:txBody>
                    <a:bodyPr/>
                    <a:lstStyle/>
                    <a:p>
                      <a:pPr algn="ctr" fontAlgn="base">
                        <a:lnSpc>
                          <a:spcPts val="1200"/>
                        </a:lnSpc>
                        <a:spcAft>
                          <a:spcPts val="0"/>
                        </a:spcAft>
                      </a:pPr>
                      <a:r>
                        <a:rPr lang="en-US" sz="1050" kern="1200">
                          <a:effectLst/>
                          <a:latin typeface="微软雅黑"/>
                          <a:ea typeface="宋体"/>
                          <a:cs typeface="Times New Roman"/>
                        </a:rPr>
                        <a:t>9953.280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OC-192/STS-192</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STM-64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a:effectLst/>
                          <a:latin typeface="微软雅黑"/>
                          <a:ea typeface="宋体"/>
                          <a:cs typeface="Times New Roman"/>
                        </a:rPr>
                        <a:t>10 Gb/s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Arial"/>
                        </a:rPr>
                        <a:t>39813.120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Arial"/>
                        </a:rPr>
                        <a:t>OC-768/STS-768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Arial"/>
                        </a:rPr>
                        <a:t>STM-256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dirty="0">
                          <a:effectLst/>
                          <a:latin typeface="微软雅黑"/>
                          <a:ea typeface="宋体"/>
                          <a:cs typeface="Arial"/>
                        </a:rPr>
                        <a:t>40 Gb/s</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2434075" y="1507273"/>
            <a:ext cx="4226157" cy="307777"/>
          </a:xfrm>
          <a:prstGeom prst="rect">
            <a:avLst/>
          </a:prstGeom>
          <a:noFill/>
        </p:spPr>
        <p:txBody>
          <a:bodyPr wrap="none" rtlCol="0">
            <a:spAutoFit/>
          </a:bodyPr>
          <a:lstStyle/>
          <a:p>
            <a:r>
              <a:rPr lang="en-US" altLang="zh-CN" sz="1400" dirty="0" smtClean="0">
                <a:solidFill>
                  <a:srgbClr val="FF0000"/>
                </a:solidFill>
                <a:latin typeface="+mj-ea"/>
                <a:ea typeface="+mj-ea"/>
              </a:rPr>
              <a:t>SONET</a:t>
            </a:r>
            <a:r>
              <a:rPr lang="zh-CN" altLang="en-US" sz="1400" dirty="0" smtClean="0">
                <a:solidFill>
                  <a:srgbClr val="FF0000"/>
                </a:solidFill>
                <a:latin typeface="+mj-ea"/>
                <a:ea typeface="+mj-ea"/>
              </a:rPr>
              <a:t>的</a:t>
            </a:r>
            <a:r>
              <a:rPr lang="en-US" altLang="zh-CN" sz="1400" dirty="0" smtClean="0">
                <a:solidFill>
                  <a:srgbClr val="FF0000"/>
                </a:solidFill>
                <a:latin typeface="+mj-ea"/>
                <a:ea typeface="+mj-ea"/>
              </a:rPr>
              <a:t>OC</a:t>
            </a:r>
            <a:r>
              <a:rPr lang="zh-CN" altLang="en-US" sz="1400" dirty="0" smtClean="0">
                <a:solidFill>
                  <a:srgbClr val="FF0000"/>
                </a:solidFill>
                <a:latin typeface="+mj-ea"/>
                <a:ea typeface="+mj-ea"/>
              </a:rPr>
              <a:t>级</a:t>
            </a:r>
            <a:r>
              <a:rPr lang="en-US" altLang="zh-CN" sz="1400" dirty="0">
                <a:solidFill>
                  <a:srgbClr val="FF0000"/>
                </a:solidFill>
                <a:latin typeface="+mj-ea"/>
                <a:ea typeface="+mj-ea"/>
              </a:rPr>
              <a:t>/</a:t>
            </a:r>
            <a:r>
              <a:rPr lang="en-US" altLang="zh-CN" sz="1400" dirty="0" smtClean="0">
                <a:solidFill>
                  <a:srgbClr val="FF0000"/>
                </a:solidFill>
                <a:latin typeface="+mj-ea"/>
                <a:ea typeface="+mj-ea"/>
              </a:rPr>
              <a:t>STS</a:t>
            </a:r>
            <a:r>
              <a:rPr lang="zh-CN" altLang="en-US" sz="1400" dirty="0" smtClean="0">
                <a:solidFill>
                  <a:srgbClr val="FF0000"/>
                </a:solidFill>
                <a:latin typeface="+mj-ea"/>
                <a:ea typeface="+mj-ea"/>
              </a:rPr>
              <a:t>级与</a:t>
            </a:r>
            <a:r>
              <a:rPr lang="en-US" altLang="zh-CN" sz="1400" dirty="0" smtClean="0">
                <a:solidFill>
                  <a:srgbClr val="FF0000"/>
                </a:solidFill>
                <a:latin typeface="+mj-ea"/>
                <a:ea typeface="+mj-ea"/>
              </a:rPr>
              <a:t>SDH</a:t>
            </a:r>
            <a:r>
              <a:rPr lang="zh-CN" altLang="en-US" sz="1400" dirty="0" smtClean="0">
                <a:solidFill>
                  <a:srgbClr val="FF0000"/>
                </a:solidFill>
                <a:latin typeface="+mj-ea"/>
                <a:ea typeface="+mj-ea"/>
              </a:rPr>
              <a:t>的</a:t>
            </a:r>
            <a:r>
              <a:rPr lang="en-US" altLang="zh-CN" sz="1400" dirty="0" smtClean="0">
                <a:solidFill>
                  <a:srgbClr val="FF0000"/>
                </a:solidFill>
                <a:latin typeface="+mj-ea"/>
                <a:ea typeface="+mj-ea"/>
              </a:rPr>
              <a:t>STM</a:t>
            </a:r>
            <a:r>
              <a:rPr lang="zh-CN" altLang="en-US" sz="1400" dirty="0" smtClean="0">
                <a:solidFill>
                  <a:srgbClr val="FF0000"/>
                </a:solidFill>
                <a:latin typeface="+mj-ea"/>
                <a:ea typeface="+mj-ea"/>
              </a:rPr>
              <a:t>级</a:t>
            </a:r>
            <a:r>
              <a:rPr lang="zh-CN" altLang="en-US" sz="1400" dirty="0">
                <a:solidFill>
                  <a:srgbClr val="FF0000"/>
                </a:solidFill>
                <a:latin typeface="+mj-ea"/>
                <a:ea typeface="+mj-ea"/>
              </a:rPr>
              <a:t>的对应关系 </a:t>
            </a:r>
          </a:p>
        </p:txBody>
      </p:sp>
    </p:spTree>
    <p:extLst>
      <p:ext uri="{BB962C8B-B14F-4D97-AF65-F5344CB8AC3E}">
        <p14:creationId xmlns:p14="http://schemas.microsoft.com/office/powerpoint/2010/main" val="4093810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4" name="内容占位符 3"/>
          <p:cNvSpPr>
            <a:spLocks noGrp="1"/>
          </p:cNvSpPr>
          <p:nvPr>
            <p:ph idx="1"/>
          </p:nvPr>
        </p:nvSpPr>
        <p:spPr/>
        <p:txBody>
          <a:bodyPr/>
          <a:lstStyle/>
          <a:p>
            <a:r>
              <a:rPr lang="en-US" altLang="zh-CN" dirty="0" smtClean="0"/>
              <a:t>SDN/SONET</a:t>
            </a:r>
            <a:r>
              <a:rPr lang="zh-CN" altLang="en-US" dirty="0" smtClean="0"/>
              <a:t>标准已经成为公认的新一代理想的</a:t>
            </a:r>
            <a:r>
              <a:rPr lang="zh-CN" altLang="en-US" u="sng" dirty="0" smtClean="0">
                <a:solidFill>
                  <a:srgbClr val="FF0000"/>
                </a:solidFill>
              </a:rPr>
              <a:t>传输网</a:t>
            </a:r>
            <a:r>
              <a:rPr lang="zh-CN" altLang="en-US" dirty="0" smtClean="0"/>
              <a:t>体制，对世界电信网络的发展具有重大的意义。</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75</a:t>
            </a:fld>
            <a:endParaRPr lang="en-US" altLang="zh-CN"/>
          </a:p>
        </p:txBody>
      </p:sp>
      <p:sp>
        <p:nvSpPr>
          <p:cNvPr id="6" name="文本占位符 5"/>
          <p:cNvSpPr>
            <a:spLocks noGrp="1"/>
          </p:cNvSpPr>
          <p:nvPr>
            <p:ph type="body" sz="quarter" idx="13"/>
          </p:nvPr>
        </p:nvSpPr>
        <p:spPr/>
        <p:txBody>
          <a:bodyPr/>
          <a:lstStyle/>
          <a:p>
            <a:r>
              <a:rPr lang="en-US" altLang="zh-CN" dirty="0" smtClean="0"/>
              <a:t>5.3 SDH/SONET</a:t>
            </a:r>
            <a:endParaRPr lang="zh-CN" altLang="en-US" dirty="0"/>
          </a:p>
        </p:txBody>
      </p:sp>
    </p:spTree>
    <p:extLst>
      <p:ext uri="{BB962C8B-B14F-4D97-AF65-F5344CB8AC3E}">
        <p14:creationId xmlns:p14="http://schemas.microsoft.com/office/powerpoint/2010/main" val="17746163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 </a:t>
            </a:r>
            <a:r>
              <a:rPr lang="zh-CN" altLang="en-US" dirty="0"/>
              <a:t>技术就是用数字技术对现有的模拟电话用户线进行改造，使它能够承载宽带业务。</a:t>
            </a:r>
          </a:p>
          <a:p>
            <a:r>
              <a:rPr lang="zh-CN" altLang="en-US" dirty="0"/>
              <a:t>标准模拟电话信号的频带被限制在 </a:t>
            </a:r>
            <a:r>
              <a:rPr lang="en-US" altLang="zh-CN" dirty="0"/>
              <a:t>300~3400 Hz </a:t>
            </a:r>
            <a:r>
              <a:rPr lang="zh-CN" altLang="en-US" dirty="0"/>
              <a:t>的范围内，但用户线本身实际可通过的信号频率仍然超过 </a:t>
            </a:r>
            <a:r>
              <a:rPr lang="en-US" altLang="zh-CN" dirty="0"/>
              <a:t>1 MHz</a:t>
            </a:r>
            <a:r>
              <a:rPr lang="zh-CN" altLang="en-US" dirty="0"/>
              <a:t>。</a:t>
            </a:r>
          </a:p>
          <a:p>
            <a:r>
              <a:rPr lang="en-US" altLang="zh-CN" dirty="0"/>
              <a:t>ADSL </a:t>
            </a:r>
            <a:r>
              <a:rPr lang="zh-CN" altLang="en-US" dirty="0"/>
              <a:t>技术就把 </a:t>
            </a:r>
            <a:r>
              <a:rPr lang="en-US" altLang="zh-CN" dirty="0"/>
              <a:t>0~4 kHz </a:t>
            </a:r>
            <a:r>
              <a:rPr lang="zh-CN" altLang="en-US" dirty="0"/>
              <a:t>低端频谱留给传统电话使用，而把原来没有被利用的高端频谱留给用户上网使用。</a:t>
            </a:r>
          </a:p>
          <a:p>
            <a:r>
              <a:rPr lang="en-US" altLang="zh-CN" dirty="0"/>
              <a:t>DSL </a:t>
            </a:r>
            <a:r>
              <a:rPr lang="zh-CN" altLang="en-US" dirty="0"/>
              <a:t>就是数字用户线</a:t>
            </a:r>
            <a:r>
              <a:rPr lang="en-US" altLang="zh-CN" dirty="0"/>
              <a:t>(Digital Subscriber Line)</a:t>
            </a:r>
            <a:r>
              <a:rPr lang="zh-CN" altLang="en-US" dirty="0"/>
              <a:t>的缩写。</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76</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433840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DSL</a:t>
            </a:r>
            <a:r>
              <a:rPr lang="zh-CN" altLang="en-US" dirty="0" smtClean="0"/>
              <a:t>的常见类型：</a:t>
            </a:r>
            <a:endParaRPr lang="en-US" altLang="zh-CN" dirty="0" smtClean="0"/>
          </a:p>
          <a:p>
            <a:pPr lvl="1"/>
            <a:r>
              <a:rPr lang="en-US" altLang="zh-CN" dirty="0"/>
              <a:t>ADSL (Asymmetric Digital Subscriber Line)</a:t>
            </a:r>
            <a:r>
              <a:rPr lang="zh-CN" altLang="en-US" dirty="0"/>
              <a:t>：非对称数字用户线</a:t>
            </a:r>
          </a:p>
          <a:p>
            <a:pPr lvl="1"/>
            <a:r>
              <a:rPr lang="en-US" altLang="zh-CN" dirty="0"/>
              <a:t>HDSL (High speed DSL)</a:t>
            </a:r>
            <a:r>
              <a:rPr lang="zh-CN" altLang="en-US" dirty="0"/>
              <a:t>：高速数字用户线</a:t>
            </a:r>
          </a:p>
          <a:p>
            <a:pPr lvl="1"/>
            <a:r>
              <a:rPr lang="en-US" altLang="zh-CN" dirty="0"/>
              <a:t>SDSL (Single-line DSL)</a:t>
            </a:r>
            <a:r>
              <a:rPr lang="zh-CN" altLang="en-US" dirty="0"/>
              <a:t>：</a:t>
            </a:r>
            <a:r>
              <a:rPr lang="en-US" altLang="zh-CN" dirty="0"/>
              <a:t>1 </a:t>
            </a:r>
            <a:r>
              <a:rPr lang="zh-CN" altLang="en-US" dirty="0"/>
              <a:t>对线的数字用户线</a:t>
            </a:r>
          </a:p>
          <a:p>
            <a:pPr lvl="1"/>
            <a:r>
              <a:rPr lang="en-US" altLang="zh-CN" dirty="0"/>
              <a:t>VDSL (Very high speed DSL)</a:t>
            </a:r>
            <a:r>
              <a:rPr lang="zh-CN" altLang="en-US" dirty="0"/>
              <a:t>：甚高速数字用户线</a:t>
            </a:r>
          </a:p>
          <a:p>
            <a:pPr lvl="1"/>
            <a:r>
              <a:rPr lang="en-US" altLang="zh-CN" dirty="0"/>
              <a:t>DSL </a:t>
            </a:r>
            <a:r>
              <a:rPr lang="zh-CN" altLang="en-US" dirty="0"/>
              <a:t>：</a:t>
            </a:r>
            <a:r>
              <a:rPr lang="en-US" altLang="zh-CN" dirty="0"/>
              <a:t>ISDN </a:t>
            </a:r>
            <a:r>
              <a:rPr lang="zh-CN" altLang="en-US" dirty="0"/>
              <a:t>用户线。</a:t>
            </a:r>
          </a:p>
          <a:p>
            <a:pPr lvl="1"/>
            <a:r>
              <a:rPr lang="en-US" altLang="zh-CN" dirty="0"/>
              <a:t>RADSL (Rate-Adaptive DSL)</a:t>
            </a:r>
            <a:r>
              <a:rPr lang="zh-CN" altLang="en-US" dirty="0"/>
              <a:t>：速率自适应  </a:t>
            </a:r>
            <a:r>
              <a:rPr lang="en-US" altLang="zh-CN" dirty="0"/>
              <a:t>DSL</a:t>
            </a:r>
            <a:r>
              <a:rPr lang="zh-CN" altLang="en-US" dirty="0"/>
              <a:t>，是 </a:t>
            </a:r>
            <a:r>
              <a:rPr lang="en-US" altLang="zh-CN" dirty="0"/>
              <a:t>ADSL </a:t>
            </a:r>
            <a:r>
              <a:rPr lang="zh-CN" altLang="en-US" dirty="0"/>
              <a:t>的一个子集，可自动调节线路速率）。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77</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25157700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 </a:t>
            </a:r>
            <a:r>
              <a:rPr lang="zh-CN" altLang="en-US" dirty="0"/>
              <a:t>的极限传输距离与数据率以及用户线的线径都有很大的关系（用户线越细，信号传输时的衰减就越大），而所能得到的最高数据传输速率与实际的用户线上的信噪比密切相关。</a:t>
            </a:r>
          </a:p>
          <a:p>
            <a:pPr lvl="1"/>
            <a:r>
              <a:rPr lang="zh-CN" altLang="en-US" dirty="0"/>
              <a:t>例如，</a:t>
            </a:r>
            <a:r>
              <a:rPr lang="en-US" altLang="zh-CN" dirty="0"/>
              <a:t>0.5 </a:t>
            </a:r>
            <a:r>
              <a:rPr lang="zh-CN" altLang="en-US" dirty="0"/>
              <a:t>毫米线径的用户线，传输速率为 </a:t>
            </a:r>
            <a:r>
              <a:rPr lang="en-US" altLang="zh-CN" dirty="0"/>
              <a:t>1.5 ~ 2.0 Mb/s </a:t>
            </a:r>
            <a:r>
              <a:rPr lang="zh-CN" altLang="en-US" dirty="0"/>
              <a:t>时可传送 </a:t>
            </a:r>
            <a:r>
              <a:rPr lang="en-US" altLang="zh-CN" dirty="0"/>
              <a:t>5.5 </a:t>
            </a:r>
            <a:r>
              <a:rPr lang="zh-CN" altLang="en-US" dirty="0"/>
              <a:t>公里，但当传输速率提高到 </a:t>
            </a:r>
            <a:r>
              <a:rPr lang="en-US" altLang="zh-CN" dirty="0"/>
              <a:t>6.1 Mb/s </a:t>
            </a:r>
            <a:r>
              <a:rPr lang="zh-CN" altLang="en-US" dirty="0"/>
              <a:t>时，传输距离就缩短为 </a:t>
            </a:r>
            <a:r>
              <a:rPr lang="en-US" altLang="zh-CN" dirty="0"/>
              <a:t>3.7 </a:t>
            </a:r>
            <a:r>
              <a:rPr lang="zh-CN" altLang="en-US" dirty="0"/>
              <a:t>公里。</a:t>
            </a:r>
          </a:p>
          <a:p>
            <a:pPr lvl="1"/>
            <a:r>
              <a:rPr lang="zh-CN" altLang="en-US" dirty="0"/>
              <a:t>如果把用户线的线径减小到</a:t>
            </a:r>
            <a:r>
              <a:rPr lang="en-US" altLang="zh-CN" dirty="0"/>
              <a:t>0.4</a:t>
            </a:r>
            <a:r>
              <a:rPr lang="zh-CN" altLang="en-US" dirty="0"/>
              <a:t>毫米，那么在</a:t>
            </a:r>
            <a:r>
              <a:rPr lang="en-US" altLang="zh-CN" dirty="0"/>
              <a:t>6.1 Mb/s</a:t>
            </a:r>
            <a:r>
              <a:rPr lang="zh-CN" altLang="en-US" dirty="0"/>
              <a:t>的传输速率下就只能传送</a:t>
            </a:r>
            <a:r>
              <a:rPr lang="en-US" altLang="zh-CN" dirty="0"/>
              <a:t>2.7</a:t>
            </a:r>
            <a:r>
              <a:rPr lang="zh-CN" altLang="en-US" dirty="0" smtClean="0"/>
              <a:t>公里。</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78</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10375532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技术的主要特点：</a:t>
            </a:r>
            <a:endParaRPr lang="en-US" altLang="zh-CN" dirty="0" smtClean="0"/>
          </a:p>
          <a:p>
            <a:pPr lvl="1"/>
            <a:r>
              <a:rPr lang="zh-CN" altLang="en-US" dirty="0" smtClean="0"/>
              <a:t>上行</a:t>
            </a:r>
            <a:r>
              <a:rPr lang="zh-CN" altLang="en-US" dirty="0"/>
              <a:t>和下行带宽做成不对称的。</a:t>
            </a:r>
          </a:p>
          <a:p>
            <a:pPr lvl="1"/>
            <a:r>
              <a:rPr lang="zh-CN" altLang="en-US" dirty="0"/>
              <a:t>上行指从用户到 </a:t>
            </a:r>
            <a:r>
              <a:rPr lang="en-US" altLang="zh-CN" dirty="0"/>
              <a:t>ISP</a:t>
            </a:r>
            <a:r>
              <a:rPr lang="zh-CN" altLang="en-US" dirty="0"/>
              <a:t>，而下行指从 </a:t>
            </a:r>
            <a:r>
              <a:rPr lang="en-US" altLang="zh-CN" dirty="0"/>
              <a:t>ISP </a:t>
            </a:r>
            <a:r>
              <a:rPr lang="zh-CN" altLang="en-US" dirty="0"/>
              <a:t>到用户。</a:t>
            </a:r>
          </a:p>
          <a:p>
            <a:pPr lvl="1"/>
            <a:r>
              <a:rPr lang="en-US" altLang="zh-CN" dirty="0"/>
              <a:t>ADSL </a:t>
            </a:r>
            <a:r>
              <a:rPr lang="zh-CN" altLang="en-US" dirty="0"/>
              <a:t>在用户线（铜线）的两端各安装一</a:t>
            </a:r>
            <a:r>
              <a:rPr lang="zh-CN" altLang="en-US" dirty="0" smtClean="0"/>
              <a:t>个</a:t>
            </a:r>
            <a:r>
              <a:rPr lang="en-US" altLang="zh-CN" dirty="0" smtClean="0"/>
              <a:t>ADSL</a:t>
            </a:r>
            <a:r>
              <a:rPr lang="zh-CN" altLang="en-US" dirty="0" smtClean="0"/>
              <a:t>调制解调器</a:t>
            </a:r>
            <a:r>
              <a:rPr lang="zh-CN" altLang="en-US" dirty="0"/>
              <a:t>。</a:t>
            </a:r>
          </a:p>
          <a:p>
            <a:pPr lvl="1"/>
            <a:r>
              <a:rPr lang="zh-CN" altLang="en-US" dirty="0"/>
              <a:t>我国目前采用的方案是离散多</a:t>
            </a:r>
            <a:r>
              <a:rPr lang="zh-CN" altLang="en-US" dirty="0" smtClean="0"/>
              <a:t>音调</a:t>
            </a:r>
            <a:r>
              <a:rPr lang="en-US" altLang="zh-CN" dirty="0" smtClean="0"/>
              <a:t>DMT(Discrete </a:t>
            </a:r>
            <a:r>
              <a:rPr lang="en-US" altLang="zh-CN" dirty="0"/>
              <a:t>Multi-Tone)</a:t>
            </a:r>
            <a:r>
              <a:rPr lang="zh-CN" altLang="en-US" dirty="0"/>
              <a:t>调制技术</a:t>
            </a:r>
            <a:r>
              <a:rPr lang="zh-CN" altLang="en-US" dirty="0" smtClean="0"/>
              <a:t>。</a:t>
            </a:r>
            <a:endParaRPr lang="en-US" altLang="zh-CN" dirty="0" smtClean="0"/>
          </a:p>
          <a:p>
            <a:pPr lvl="1"/>
            <a:r>
              <a:rPr lang="zh-CN" altLang="en-US" dirty="0" smtClean="0"/>
              <a:t>这里</a:t>
            </a:r>
            <a:r>
              <a:rPr lang="zh-CN" altLang="en-US" dirty="0"/>
              <a:t>的“多音调”就是“多载波”或“多子信道”的意思。</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79</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68718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grpSp>
        <p:nvGrpSpPr>
          <p:cNvPr id="102" name="组合 101"/>
          <p:cNvGrpSpPr/>
          <p:nvPr/>
        </p:nvGrpSpPr>
        <p:grpSpPr>
          <a:xfrm>
            <a:off x="325884" y="1203858"/>
            <a:ext cx="8710612" cy="4165601"/>
            <a:chOff x="109538" y="2000247"/>
            <a:chExt cx="8710612" cy="4165601"/>
          </a:xfrm>
        </p:grpSpPr>
        <p:grpSp>
          <p:nvGrpSpPr>
            <p:cNvPr id="6" name="Group 107"/>
            <p:cNvGrpSpPr>
              <a:grpSpLocks/>
            </p:cNvGrpSpPr>
            <p:nvPr/>
          </p:nvGrpSpPr>
          <p:grpSpPr bwMode="auto">
            <a:xfrm>
              <a:off x="3910013" y="4652963"/>
              <a:ext cx="1025525" cy="727075"/>
              <a:chOff x="2463" y="2931"/>
              <a:chExt cx="646" cy="458"/>
            </a:xfrm>
          </p:grpSpPr>
          <p:sp>
            <p:nvSpPr>
              <p:cNvPr id="7" name="AutoShape 13"/>
              <p:cNvSpPr>
                <a:spLocks noChangeArrowheads="1"/>
              </p:cNvSpPr>
              <p:nvPr/>
            </p:nvSpPr>
            <p:spPr bwMode="auto">
              <a:xfrm>
                <a:off x="2463" y="2931"/>
                <a:ext cx="646" cy="458"/>
              </a:xfrm>
              <a:prstGeom prst="cube">
                <a:avLst>
                  <a:gd name="adj" fmla="val 1306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8" name="Rectangle 16"/>
              <p:cNvSpPr>
                <a:spLocks noChangeArrowheads="1"/>
              </p:cNvSpPr>
              <p:nvPr/>
            </p:nvSpPr>
            <p:spPr bwMode="auto">
              <a:xfrm>
                <a:off x="2546" y="2985"/>
                <a:ext cx="508" cy="36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传输</a:t>
                </a:r>
              </a:p>
              <a:p>
                <a:pPr eaLnBrk="0" hangingPunct="0"/>
                <a:r>
                  <a:rPr kumimoji="1" lang="zh-CN" altLang="en-US" sz="1600">
                    <a:latin typeface="微软雅黑" panose="020B0503020204020204" pitchFamily="34" charset="-122"/>
                    <a:ea typeface="微软雅黑" panose="020B0503020204020204" pitchFamily="34" charset="-122"/>
                  </a:rPr>
                  <a:t>系统</a:t>
                </a:r>
              </a:p>
            </p:txBody>
          </p:sp>
        </p:grpSp>
        <p:grpSp>
          <p:nvGrpSpPr>
            <p:cNvPr id="9" name="Group 102"/>
            <p:cNvGrpSpPr>
              <a:grpSpLocks/>
            </p:cNvGrpSpPr>
            <p:nvPr/>
          </p:nvGrpSpPr>
          <p:grpSpPr bwMode="auto">
            <a:xfrm>
              <a:off x="109538" y="5016498"/>
              <a:ext cx="566737" cy="1120775"/>
              <a:chOff x="69" y="3160"/>
              <a:chExt cx="357" cy="706"/>
            </a:xfrm>
          </p:grpSpPr>
          <p:sp>
            <p:nvSpPr>
              <p:cNvPr id="10" name="Rectangle 5"/>
              <p:cNvSpPr>
                <a:spLocks noChangeArrowheads="1"/>
              </p:cNvSpPr>
              <p:nvPr/>
            </p:nvSpPr>
            <p:spPr bwMode="auto">
              <a:xfrm>
                <a:off x="69" y="3189"/>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输入信息</a:t>
                </a:r>
              </a:p>
            </p:txBody>
          </p:sp>
          <p:sp>
            <p:nvSpPr>
              <p:cNvPr id="11" name="Line 17"/>
              <p:cNvSpPr>
                <a:spLocks noChangeShapeType="1"/>
              </p:cNvSpPr>
              <p:nvPr/>
            </p:nvSpPr>
            <p:spPr bwMode="auto">
              <a:xfrm>
                <a:off x="94" y="3160"/>
                <a:ext cx="313"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2" name="Group 104"/>
            <p:cNvGrpSpPr>
              <a:grpSpLocks/>
            </p:cNvGrpSpPr>
            <p:nvPr/>
          </p:nvGrpSpPr>
          <p:grpSpPr bwMode="auto">
            <a:xfrm>
              <a:off x="1444625" y="5016498"/>
              <a:ext cx="627063" cy="1076325"/>
              <a:chOff x="910" y="3160"/>
              <a:chExt cx="395" cy="678"/>
            </a:xfrm>
          </p:grpSpPr>
          <p:sp>
            <p:nvSpPr>
              <p:cNvPr id="13" name="Rectangle 7"/>
              <p:cNvSpPr>
                <a:spLocks noChangeArrowheads="1"/>
              </p:cNvSpPr>
              <p:nvPr/>
            </p:nvSpPr>
            <p:spPr bwMode="auto">
              <a:xfrm>
                <a:off x="948" y="3161"/>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输入数据</a:t>
                </a:r>
              </a:p>
            </p:txBody>
          </p:sp>
          <p:sp>
            <p:nvSpPr>
              <p:cNvPr id="14" name="Line 18"/>
              <p:cNvSpPr>
                <a:spLocks noChangeShapeType="1"/>
              </p:cNvSpPr>
              <p:nvPr/>
            </p:nvSpPr>
            <p:spPr bwMode="auto">
              <a:xfrm>
                <a:off x="910" y="3160"/>
                <a:ext cx="346"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5" name="Group 106"/>
            <p:cNvGrpSpPr>
              <a:grpSpLocks/>
            </p:cNvGrpSpPr>
            <p:nvPr/>
          </p:nvGrpSpPr>
          <p:grpSpPr bwMode="auto">
            <a:xfrm>
              <a:off x="2824163" y="5010146"/>
              <a:ext cx="1177925" cy="657225"/>
              <a:chOff x="1779" y="3156"/>
              <a:chExt cx="742" cy="414"/>
            </a:xfrm>
          </p:grpSpPr>
          <p:sp>
            <p:nvSpPr>
              <p:cNvPr id="16" name="Rectangle 9"/>
              <p:cNvSpPr>
                <a:spLocks noChangeArrowheads="1"/>
              </p:cNvSpPr>
              <p:nvPr/>
            </p:nvSpPr>
            <p:spPr bwMode="auto">
              <a:xfrm>
                <a:off x="1791" y="3203"/>
                <a:ext cx="730"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600">
                    <a:latin typeface="微软雅黑" panose="020B0503020204020204" pitchFamily="34" charset="-122"/>
                    <a:ea typeface="微软雅黑" panose="020B0503020204020204" pitchFamily="34" charset="-122"/>
                  </a:rPr>
                  <a:t>发送</a:t>
                </a:r>
              </a:p>
              <a:p>
                <a:pPr algn="ctr" eaLnBrk="0" hangingPunct="0"/>
                <a:r>
                  <a:rPr kumimoji="1" lang="zh-CN" altLang="en-US" sz="1600">
                    <a:latin typeface="微软雅黑" panose="020B0503020204020204" pitchFamily="34" charset="-122"/>
                    <a:ea typeface="微软雅黑" panose="020B0503020204020204" pitchFamily="34" charset="-122"/>
                  </a:rPr>
                  <a:t>的信号</a:t>
                </a:r>
              </a:p>
            </p:txBody>
          </p:sp>
          <p:sp>
            <p:nvSpPr>
              <p:cNvPr id="17" name="Line 19"/>
              <p:cNvSpPr>
                <a:spLocks noChangeShapeType="1"/>
              </p:cNvSpPr>
              <p:nvPr/>
            </p:nvSpPr>
            <p:spPr bwMode="auto">
              <a:xfrm>
                <a:off x="1779" y="3156"/>
                <a:ext cx="684" cy="4"/>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8" name="Group 108"/>
            <p:cNvGrpSpPr>
              <a:grpSpLocks/>
            </p:cNvGrpSpPr>
            <p:nvPr/>
          </p:nvGrpSpPr>
          <p:grpSpPr bwMode="auto">
            <a:xfrm>
              <a:off x="4906963" y="5016504"/>
              <a:ext cx="1157287" cy="617538"/>
              <a:chOff x="3091" y="3160"/>
              <a:chExt cx="729" cy="389"/>
            </a:xfrm>
          </p:grpSpPr>
          <p:sp>
            <p:nvSpPr>
              <p:cNvPr id="19" name="Rectangle 10"/>
              <p:cNvSpPr>
                <a:spLocks noChangeArrowheads="1"/>
              </p:cNvSpPr>
              <p:nvPr/>
            </p:nvSpPr>
            <p:spPr bwMode="auto">
              <a:xfrm>
                <a:off x="3111" y="3182"/>
                <a:ext cx="709"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600" dirty="0">
                    <a:latin typeface="微软雅黑" panose="020B0503020204020204" pitchFamily="34" charset="-122"/>
                    <a:ea typeface="微软雅黑" panose="020B0503020204020204" pitchFamily="34" charset="-122"/>
                  </a:rPr>
                  <a:t>接收</a:t>
                </a:r>
              </a:p>
              <a:p>
                <a:pPr algn="ctr" eaLnBrk="0" hangingPunct="0"/>
                <a:r>
                  <a:rPr kumimoji="1" lang="zh-CN" altLang="en-US" sz="1600" dirty="0">
                    <a:latin typeface="微软雅黑" panose="020B0503020204020204" pitchFamily="34" charset="-122"/>
                    <a:ea typeface="微软雅黑" panose="020B0503020204020204" pitchFamily="34" charset="-122"/>
                  </a:rPr>
                  <a:t>的信号</a:t>
                </a:r>
              </a:p>
            </p:txBody>
          </p:sp>
          <p:sp>
            <p:nvSpPr>
              <p:cNvPr id="20" name="Line 20"/>
              <p:cNvSpPr>
                <a:spLocks noChangeShapeType="1"/>
              </p:cNvSpPr>
              <p:nvPr/>
            </p:nvSpPr>
            <p:spPr bwMode="auto">
              <a:xfrm>
                <a:off x="3091" y="3160"/>
                <a:ext cx="714"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21" name="Group 110"/>
            <p:cNvGrpSpPr>
              <a:grpSpLocks/>
            </p:cNvGrpSpPr>
            <p:nvPr/>
          </p:nvGrpSpPr>
          <p:grpSpPr bwMode="auto">
            <a:xfrm>
              <a:off x="6854825" y="5016498"/>
              <a:ext cx="592138" cy="1149350"/>
              <a:chOff x="4318" y="3160"/>
              <a:chExt cx="373" cy="724"/>
            </a:xfrm>
          </p:grpSpPr>
          <p:sp>
            <p:nvSpPr>
              <p:cNvPr id="22" name="Rectangle 8"/>
              <p:cNvSpPr>
                <a:spLocks noChangeArrowheads="1"/>
              </p:cNvSpPr>
              <p:nvPr/>
            </p:nvSpPr>
            <p:spPr bwMode="auto">
              <a:xfrm>
                <a:off x="4334" y="3207"/>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输出数据</a:t>
                </a:r>
              </a:p>
            </p:txBody>
          </p:sp>
          <p:sp>
            <p:nvSpPr>
              <p:cNvPr id="23" name="Line 21"/>
              <p:cNvSpPr>
                <a:spLocks noChangeShapeType="1"/>
              </p:cNvSpPr>
              <p:nvPr/>
            </p:nvSpPr>
            <p:spPr bwMode="auto">
              <a:xfrm>
                <a:off x="4318" y="3160"/>
                <a:ext cx="336"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24" name="Group 103"/>
            <p:cNvGrpSpPr>
              <a:grpSpLocks/>
            </p:cNvGrpSpPr>
            <p:nvPr/>
          </p:nvGrpSpPr>
          <p:grpSpPr bwMode="auto">
            <a:xfrm>
              <a:off x="646113" y="4652963"/>
              <a:ext cx="850900" cy="727075"/>
              <a:chOff x="407" y="2931"/>
              <a:chExt cx="536" cy="458"/>
            </a:xfrm>
          </p:grpSpPr>
          <p:sp>
            <p:nvSpPr>
              <p:cNvPr id="25" name="AutoShape 11"/>
              <p:cNvSpPr>
                <a:spLocks noChangeArrowheads="1"/>
              </p:cNvSpPr>
              <p:nvPr/>
            </p:nvSpPr>
            <p:spPr bwMode="auto">
              <a:xfrm>
                <a:off x="407" y="2931"/>
                <a:ext cx="536" cy="458"/>
              </a:xfrm>
              <a:prstGeom prst="cube">
                <a:avLst>
                  <a:gd name="adj" fmla="val 13069"/>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6" name="Rectangle 22"/>
              <p:cNvSpPr>
                <a:spLocks noChangeArrowheads="1"/>
              </p:cNvSpPr>
              <p:nvPr/>
            </p:nvSpPr>
            <p:spPr bwMode="auto">
              <a:xfrm>
                <a:off x="449" y="3059"/>
                <a:ext cx="447" cy="2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源点</a:t>
                </a:r>
              </a:p>
            </p:txBody>
          </p:sp>
        </p:grpSp>
        <p:grpSp>
          <p:nvGrpSpPr>
            <p:cNvPr id="27" name="Group 111"/>
            <p:cNvGrpSpPr>
              <a:grpSpLocks/>
            </p:cNvGrpSpPr>
            <p:nvPr/>
          </p:nvGrpSpPr>
          <p:grpSpPr bwMode="auto">
            <a:xfrm>
              <a:off x="7388225" y="4652963"/>
              <a:ext cx="850900" cy="727075"/>
              <a:chOff x="4654" y="2931"/>
              <a:chExt cx="536" cy="458"/>
            </a:xfrm>
          </p:grpSpPr>
          <p:sp>
            <p:nvSpPr>
              <p:cNvPr id="28" name="AutoShape 15"/>
              <p:cNvSpPr>
                <a:spLocks noChangeArrowheads="1"/>
              </p:cNvSpPr>
              <p:nvPr/>
            </p:nvSpPr>
            <p:spPr bwMode="auto">
              <a:xfrm>
                <a:off x="4654" y="2931"/>
                <a:ext cx="536" cy="458"/>
              </a:xfrm>
              <a:prstGeom prst="cube">
                <a:avLst>
                  <a:gd name="adj" fmla="val 13069"/>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9" name="Rectangle 23"/>
              <p:cNvSpPr>
                <a:spLocks noChangeArrowheads="1"/>
              </p:cNvSpPr>
              <p:nvPr/>
            </p:nvSpPr>
            <p:spPr bwMode="auto">
              <a:xfrm>
                <a:off x="4699" y="3068"/>
                <a:ext cx="446" cy="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终点</a:t>
                </a:r>
              </a:p>
            </p:txBody>
          </p:sp>
        </p:grpSp>
        <p:grpSp>
          <p:nvGrpSpPr>
            <p:cNvPr id="30" name="Group 105"/>
            <p:cNvGrpSpPr>
              <a:grpSpLocks/>
            </p:cNvGrpSpPr>
            <p:nvPr/>
          </p:nvGrpSpPr>
          <p:grpSpPr bwMode="auto">
            <a:xfrm>
              <a:off x="1949450" y="4652963"/>
              <a:ext cx="922338" cy="727075"/>
              <a:chOff x="1228" y="2931"/>
              <a:chExt cx="581" cy="458"/>
            </a:xfrm>
          </p:grpSpPr>
          <p:sp>
            <p:nvSpPr>
              <p:cNvPr id="31" name="AutoShape 12"/>
              <p:cNvSpPr>
                <a:spLocks noChangeArrowheads="1"/>
              </p:cNvSpPr>
              <p:nvPr/>
            </p:nvSpPr>
            <p:spPr bwMode="auto">
              <a:xfrm>
                <a:off x="1256" y="2931"/>
                <a:ext cx="537" cy="458"/>
              </a:xfrm>
              <a:prstGeom prst="cube">
                <a:avLst>
                  <a:gd name="adj" fmla="val 13069"/>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2" name="Rectangle 24"/>
              <p:cNvSpPr>
                <a:spLocks noChangeArrowheads="1"/>
              </p:cNvSpPr>
              <p:nvPr/>
            </p:nvSpPr>
            <p:spPr bwMode="auto">
              <a:xfrm>
                <a:off x="1228" y="3068"/>
                <a:ext cx="581" cy="2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发送器</a:t>
                </a:r>
              </a:p>
            </p:txBody>
          </p:sp>
        </p:grpSp>
        <p:grpSp>
          <p:nvGrpSpPr>
            <p:cNvPr id="33" name="Group 109"/>
            <p:cNvGrpSpPr>
              <a:grpSpLocks/>
            </p:cNvGrpSpPr>
            <p:nvPr/>
          </p:nvGrpSpPr>
          <p:grpSpPr bwMode="auto">
            <a:xfrm>
              <a:off x="5997575" y="4652963"/>
              <a:ext cx="922338" cy="727075"/>
              <a:chOff x="3778" y="2931"/>
              <a:chExt cx="581" cy="458"/>
            </a:xfrm>
          </p:grpSpPr>
          <p:sp>
            <p:nvSpPr>
              <p:cNvPr id="34" name="AutoShape 14"/>
              <p:cNvSpPr>
                <a:spLocks noChangeArrowheads="1"/>
              </p:cNvSpPr>
              <p:nvPr/>
            </p:nvSpPr>
            <p:spPr bwMode="auto">
              <a:xfrm>
                <a:off x="3805" y="2931"/>
                <a:ext cx="535" cy="458"/>
              </a:xfrm>
              <a:prstGeom prst="cube">
                <a:avLst>
                  <a:gd name="adj" fmla="val 13069"/>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5" name="Rectangle 25"/>
              <p:cNvSpPr>
                <a:spLocks noChangeArrowheads="1"/>
              </p:cNvSpPr>
              <p:nvPr/>
            </p:nvSpPr>
            <p:spPr bwMode="auto">
              <a:xfrm>
                <a:off x="3778" y="3059"/>
                <a:ext cx="581" cy="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接收器</a:t>
                </a:r>
              </a:p>
            </p:txBody>
          </p:sp>
        </p:grpSp>
        <p:sp>
          <p:nvSpPr>
            <p:cNvPr id="36" name="Line 26"/>
            <p:cNvSpPr>
              <a:spLocks noChangeShapeType="1"/>
            </p:cNvSpPr>
            <p:nvPr/>
          </p:nvSpPr>
          <p:spPr bwMode="auto">
            <a:xfrm>
              <a:off x="2560638" y="3240088"/>
              <a:ext cx="34798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7" name="Line 27"/>
            <p:cNvSpPr>
              <a:spLocks noChangeShapeType="1"/>
            </p:cNvSpPr>
            <p:nvPr/>
          </p:nvSpPr>
          <p:spPr bwMode="auto">
            <a:xfrm>
              <a:off x="1355725" y="3240088"/>
              <a:ext cx="847725" cy="3175"/>
            </a:xfrm>
            <a:prstGeom prst="line">
              <a:avLst/>
            </a:prstGeom>
            <a:noFill/>
            <a:ln w="76200" cmpd="tri">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8" name="Rectangle 28"/>
            <p:cNvSpPr>
              <a:spLocks noChangeArrowheads="1"/>
            </p:cNvSpPr>
            <p:nvPr/>
          </p:nvSpPr>
          <p:spPr bwMode="auto">
            <a:xfrm>
              <a:off x="1692275" y="3457575"/>
              <a:ext cx="135413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调制解调器</a:t>
              </a:r>
            </a:p>
          </p:txBody>
        </p:sp>
        <p:sp>
          <p:nvSpPr>
            <p:cNvPr id="39" name="Line 29"/>
            <p:cNvSpPr>
              <a:spLocks noChangeShapeType="1"/>
            </p:cNvSpPr>
            <p:nvPr/>
          </p:nvSpPr>
          <p:spPr bwMode="auto">
            <a:xfrm>
              <a:off x="6607175" y="3240088"/>
              <a:ext cx="922338" cy="0"/>
            </a:xfrm>
            <a:prstGeom prst="line">
              <a:avLst/>
            </a:prstGeom>
            <a:noFill/>
            <a:ln w="76200" cmpd="tri">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40" name="Group 80"/>
            <p:cNvGrpSpPr>
              <a:grpSpLocks/>
            </p:cNvGrpSpPr>
            <p:nvPr/>
          </p:nvGrpSpPr>
          <p:grpSpPr bwMode="auto">
            <a:xfrm>
              <a:off x="3635375" y="2708275"/>
              <a:ext cx="1582738" cy="1009650"/>
              <a:chOff x="385" y="2795"/>
              <a:chExt cx="1769" cy="816"/>
            </a:xfrm>
          </p:grpSpPr>
          <p:sp>
            <p:nvSpPr>
              <p:cNvPr id="41" name="Oval 81"/>
              <p:cNvSpPr>
                <a:spLocks noChangeArrowheads="1"/>
              </p:cNvSpPr>
              <p:nvPr/>
            </p:nvSpPr>
            <p:spPr bwMode="auto">
              <a:xfrm>
                <a:off x="1589" y="3060"/>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2" name="Oval 82"/>
              <p:cNvSpPr>
                <a:spLocks noChangeArrowheads="1"/>
              </p:cNvSpPr>
              <p:nvPr/>
            </p:nvSpPr>
            <p:spPr bwMode="auto">
              <a:xfrm>
                <a:off x="928" y="3274"/>
                <a:ext cx="884" cy="337"/>
              </a:xfrm>
              <a:prstGeom prst="ellipse">
                <a:avLst/>
              </a:prstGeom>
              <a:solidFill>
                <a:srgbClr val="DDDDDD"/>
              </a:solidFill>
              <a:ln>
                <a:noFill/>
              </a:ln>
              <a:effectLst>
                <a:outerShdw dist="35921" dir="2700000"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3" name="Oval 83"/>
              <p:cNvSpPr>
                <a:spLocks noChangeArrowheads="1"/>
              </p:cNvSpPr>
              <p:nvPr/>
            </p:nvSpPr>
            <p:spPr bwMode="auto">
              <a:xfrm>
                <a:off x="502" y="3204"/>
                <a:ext cx="586" cy="28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4" name="Oval 84"/>
              <p:cNvSpPr>
                <a:spLocks noChangeArrowheads="1"/>
              </p:cNvSpPr>
              <p:nvPr/>
            </p:nvSpPr>
            <p:spPr bwMode="auto">
              <a:xfrm>
                <a:off x="385" y="3084"/>
                <a:ext cx="384" cy="256"/>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5" name="Oval 85"/>
              <p:cNvSpPr>
                <a:spLocks noChangeArrowheads="1"/>
              </p:cNvSpPr>
              <p:nvPr/>
            </p:nvSpPr>
            <p:spPr bwMode="auto">
              <a:xfrm>
                <a:off x="566" y="2883"/>
                <a:ext cx="576"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6" name="Oval 86"/>
              <p:cNvSpPr>
                <a:spLocks noChangeArrowheads="1"/>
              </p:cNvSpPr>
              <p:nvPr/>
            </p:nvSpPr>
            <p:spPr bwMode="auto">
              <a:xfrm>
                <a:off x="992" y="2795"/>
                <a:ext cx="757"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7" name="Oval 87"/>
              <p:cNvSpPr>
                <a:spLocks noChangeArrowheads="1"/>
              </p:cNvSpPr>
              <p:nvPr/>
            </p:nvSpPr>
            <p:spPr bwMode="auto">
              <a:xfrm>
                <a:off x="1504" y="2891"/>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8" name="Oval 88"/>
              <p:cNvSpPr>
                <a:spLocks noChangeArrowheads="1"/>
              </p:cNvSpPr>
              <p:nvPr/>
            </p:nvSpPr>
            <p:spPr bwMode="auto">
              <a:xfrm>
                <a:off x="704" y="2987"/>
                <a:ext cx="1141" cy="41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9" name="Oval 89"/>
              <p:cNvSpPr>
                <a:spLocks noChangeArrowheads="1"/>
              </p:cNvSpPr>
              <p:nvPr/>
            </p:nvSpPr>
            <p:spPr bwMode="auto">
              <a:xfrm rot="1336630">
                <a:off x="1474" y="3067"/>
                <a:ext cx="555" cy="417"/>
              </a:xfrm>
              <a:prstGeom prst="ellipse">
                <a:avLst/>
              </a:prstGeom>
              <a:solidFill>
                <a:srgbClr val="DDDDDD"/>
              </a:solidFill>
              <a:ln>
                <a:noFill/>
              </a:ln>
              <a:effectLst>
                <a:outerShdw dist="40161" dir="4293903"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0" name="Oval 90"/>
              <p:cNvSpPr>
                <a:spLocks noChangeArrowheads="1"/>
              </p:cNvSpPr>
              <p:nvPr/>
            </p:nvSpPr>
            <p:spPr bwMode="auto">
              <a:xfrm>
                <a:off x="1004" y="2811"/>
                <a:ext cx="756"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1" name="Oval 91"/>
              <p:cNvSpPr>
                <a:spLocks noChangeArrowheads="1"/>
              </p:cNvSpPr>
              <p:nvPr/>
            </p:nvSpPr>
            <p:spPr bwMode="auto">
              <a:xfrm>
                <a:off x="577" y="2899"/>
                <a:ext cx="575" cy="320"/>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2" name="Oval 92"/>
              <p:cNvSpPr>
                <a:spLocks noChangeArrowheads="1"/>
              </p:cNvSpPr>
              <p:nvPr/>
            </p:nvSpPr>
            <p:spPr bwMode="auto">
              <a:xfrm>
                <a:off x="396" y="3100"/>
                <a:ext cx="383" cy="256"/>
              </a:xfrm>
              <a:prstGeom prst="ellipse">
                <a:avLst/>
              </a:prstGeom>
              <a:solidFill>
                <a:srgbClr val="DDDDDD"/>
              </a:solidFill>
              <a:ln>
                <a:noFill/>
              </a:ln>
              <a:effectLst>
                <a:outerShdw dist="63500" dir="3187806"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3" name="Oval 93"/>
              <p:cNvSpPr>
                <a:spLocks noChangeArrowheads="1"/>
              </p:cNvSpPr>
              <p:nvPr/>
            </p:nvSpPr>
            <p:spPr bwMode="auto">
              <a:xfrm>
                <a:off x="1515" y="2908"/>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4" name="Oval 94"/>
              <p:cNvSpPr>
                <a:spLocks noChangeArrowheads="1"/>
              </p:cNvSpPr>
              <p:nvPr/>
            </p:nvSpPr>
            <p:spPr bwMode="auto">
              <a:xfrm>
                <a:off x="1599" y="3075"/>
                <a:ext cx="555" cy="249"/>
              </a:xfrm>
              <a:prstGeom prst="ellipse">
                <a:avLst/>
              </a:prstGeom>
              <a:solidFill>
                <a:srgbClr val="DDDDDD"/>
              </a:solidFill>
              <a:ln>
                <a:noFill/>
              </a:ln>
              <a:effectLst>
                <a:outerShdw dist="35921" dir="2700000"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5" name="Oval 95"/>
              <p:cNvSpPr>
                <a:spLocks noChangeArrowheads="1"/>
              </p:cNvSpPr>
              <p:nvPr/>
            </p:nvSpPr>
            <p:spPr bwMode="auto">
              <a:xfrm>
                <a:off x="715" y="3003"/>
                <a:ext cx="1141" cy="417"/>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Oval 96"/>
              <p:cNvSpPr>
                <a:spLocks noChangeArrowheads="1"/>
              </p:cNvSpPr>
              <p:nvPr/>
            </p:nvSpPr>
            <p:spPr bwMode="auto">
              <a:xfrm>
                <a:off x="513" y="3219"/>
                <a:ext cx="586" cy="282"/>
              </a:xfrm>
              <a:prstGeom prst="ellipse">
                <a:avLst/>
              </a:prstGeom>
              <a:solidFill>
                <a:srgbClr val="DDDDDD"/>
              </a:solidFill>
              <a:ln>
                <a:noFill/>
              </a:ln>
              <a:effectLst>
                <a:outerShdw dist="113592" dir="20006097"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7" name="Freeform 97"/>
              <p:cNvSpPr>
                <a:spLocks/>
              </p:cNvSpPr>
              <p:nvPr/>
            </p:nvSpPr>
            <p:spPr bwMode="auto">
              <a:xfrm>
                <a:off x="567" y="2924"/>
                <a:ext cx="1451" cy="597"/>
              </a:xfrm>
              <a:custGeom>
                <a:avLst/>
                <a:gdLst>
                  <a:gd name="T0" fmla="*/ 0 w 1447"/>
                  <a:gd name="T1" fmla="*/ 488 h 1128"/>
                  <a:gd name="T2" fmla="*/ 80 w 1447"/>
                  <a:gd name="T3" fmla="*/ 392 h 1128"/>
                  <a:gd name="T4" fmla="*/ 56 w 1447"/>
                  <a:gd name="T5" fmla="*/ 384 h 1128"/>
                  <a:gd name="T6" fmla="*/ 24 w 1447"/>
                  <a:gd name="T7" fmla="*/ 400 h 1128"/>
                  <a:gd name="T8" fmla="*/ 40 w 1447"/>
                  <a:gd name="T9" fmla="*/ 376 h 1128"/>
                  <a:gd name="T10" fmla="*/ 64 w 1447"/>
                  <a:gd name="T11" fmla="*/ 352 h 1128"/>
                  <a:gd name="T12" fmla="*/ 96 w 1447"/>
                  <a:gd name="T13" fmla="*/ 304 h 1128"/>
                  <a:gd name="T14" fmla="*/ 104 w 1447"/>
                  <a:gd name="T15" fmla="*/ 280 h 1128"/>
                  <a:gd name="T16" fmla="*/ 152 w 1447"/>
                  <a:gd name="T17" fmla="*/ 208 h 1128"/>
                  <a:gd name="T18" fmla="*/ 168 w 1447"/>
                  <a:gd name="T19" fmla="*/ 184 h 1128"/>
                  <a:gd name="T20" fmla="*/ 200 w 1447"/>
                  <a:gd name="T21" fmla="*/ 176 h 1128"/>
                  <a:gd name="T22" fmla="*/ 288 w 1447"/>
                  <a:gd name="T23" fmla="*/ 112 h 1128"/>
                  <a:gd name="T24" fmla="*/ 328 w 1447"/>
                  <a:gd name="T25" fmla="*/ 80 h 1128"/>
                  <a:gd name="T26" fmla="*/ 352 w 1447"/>
                  <a:gd name="T27" fmla="*/ 56 h 1128"/>
                  <a:gd name="T28" fmla="*/ 424 w 1447"/>
                  <a:gd name="T29" fmla="*/ 40 h 1128"/>
                  <a:gd name="T30" fmla="*/ 504 w 1447"/>
                  <a:gd name="T31" fmla="*/ 0 h 1128"/>
                  <a:gd name="T32" fmla="*/ 808 w 1447"/>
                  <a:gd name="T33" fmla="*/ 40 h 1128"/>
                  <a:gd name="T34" fmla="*/ 1056 w 1447"/>
                  <a:gd name="T35" fmla="*/ 176 h 1128"/>
                  <a:gd name="T36" fmla="*/ 1080 w 1447"/>
                  <a:gd name="T37" fmla="*/ 200 h 1128"/>
                  <a:gd name="T38" fmla="*/ 1104 w 1447"/>
                  <a:gd name="T39" fmla="*/ 216 h 1128"/>
                  <a:gd name="T40" fmla="*/ 1224 w 1447"/>
                  <a:gd name="T41" fmla="*/ 304 h 1128"/>
                  <a:gd name="T42" fmla="*/ 1296 w 1447"/>
                  <a:gd name="T43" fmla="*/ 368 h 1128"/>
                  <a:gd name="T44" fmla="*/ 1344 w 1447"/>
                  <a:gd name="T45" fmla="*/ 440 h 1128"/>
                  <a:gd name="T46" fmla="*/ 1360 w 1447"/>
                  <a:gd name="T47" fmla="*/ 488 h 1128"/>
                  <a:gd name="T48" fmla="*/ 1392 w 1447"/>
                  <a:gd name="T49" fmla="*/ 536 h 1128"/>
                  <a:gd name="T50" fmla="*/ 1416 w 1447"/>
                  <a:gd name="T51" fmla="*/ 608 h 1128"/>
                  <a:gd name="T52" fmla="*/ 1432 w 1447"/>
                  <a:gd name="T53" fmla="*/ 656 h 1128"/>
                  <a:gd name="T54" fmla="*/ 1432 w 1447"/>
                  <a:gd name="T55" fmla="*/ 856 h 1128"/>
                  <a:gd name="T56" fmla="*/ 1416 w 1447"/>
                  <a:gd name="T57" fmla="*/ 904 h 1128"/>
                  <a:gd name="T58" fmla="*/ 1368 w 1447"/>
                  <a:gd name="T59" fmla="*/ 920 h 1128"/>
                  <a:gd name="T60" fmla="*/ 1352 w 1447"/>
                  <a:gd name="T61" fmla="*/ 944 h 1128"/>
                  <a:gd name="T62" fmla="*/ 1304 w 1447"/>
                  <a:gd name="T63" fmla="*/ 976 h 1128"/>
                  <a:gd name="T64" fmla="*/ 1216 w 1447"/>
                  <a:gd name="T65" fmla="*/ 1040 h 1128"/>
                  <a:gd name="T66" fmla="*/ 1168 w 1447"/>
                  <a:gd name="T67" fmla="*/ 1072 h 1128"/>
                  <a:gd name="T68" fmla="*/ 1112 w 1447"/>
                  <a:gd name="T69" fmla="*/ 1128 h 1128"/>
                  <a:gd name="T70" fmla="*/ 440 w 1447"/>
                  <a:gd name="T71" fmla="*/ 1096 h 1128"/>
                  <a:gd name="T72" fmla="*/ 360 w 1447"/>
                  <a:gd name="T73" fmla="*/ 1072 h 1128"/>
                  <a:gd name="T74" fmla="*/ 304 w 1447"/>
                  <a:gd name="T75" fmla="*/ 976 h 1128"/>
                  <a:gd name="T76" fmla="*/ 240 w 1447"/>
                  <a:gd name="T77" fmla="*/ 880 h 1128"/>
                  <a:gd name="T78" fmla="*/ 200 w 1447"/>
                  <a:gd name="T79" fmla="*/ 800 h 1128"/>
                  <a:gd name="T80" fmla="*/ 120 w 1447"/>
                  <a:gd name="T81" fmla="*/ 704 h 1128"/>
                  <a:gd name="T82" fmla="*/ 56 w 1447"/>
                  <a:gd name="T83" fmla="*/ 624 h 1128"/>
                  <a:gd name="T84" fmla="*/ 16 w 1447"/>
                  <a:gd name="T85" fmla="*/ 544 h 1128"/>
                  <a:gd name="T86" fmla="*/ 8 w 1447"/>
                  <a:gd name="T87" fmla="*/ 512 h 1128"/>
                  <a:gd name="T88" fmla="*/ 0 w 1447"/>
                  <a:gd name="T89" fmla="*/ 48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52363" dir="4557825"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58" name="Rectangle 42"/>
            <p:cNvSpPr>
              <a:spLocks noChangeArrowheads="1"/>
            </p:cNvSpPr>
            <p:nvPr/>
          </p:nvSpPr>
          <p:spPr bwMode="auto">
            <a:xfrm>
              <a:off x="822325" y="3530600"/>
              <a:ext cx="86995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a:latin typeface="微软雅黑" panose="020B0503020204020204" pitchFamily="34" charset="-122"/>
                  <a:ea typeface="微软雅黑" panose="020B0503020204020204" pitchFamily="34" charset="-122"/>
                </a:rPr>
                <a:t>PC </a:t>
              </a:r>
            </a:p>
          </p:txBody>
        </p:sp>
        <p:sp>
          <p:nvSpPr>
            <p:cNvPr id="59" name="Rectangle 43"/>
            <p:cNvSpPr>
              <a:spLocks noChangeArrowheads="1"/>
            </p:cNvSpPr>
            <p:nvPr/>
          </p:nvSpPr>
          <p:spPr bwMode="auto">
            <a:xfrm>
              <a:off x="3811588" y="3065463"/>
              <a:ext cx="120866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公用电话网</a:t>
              </a:r>
            </a:p>
          </p:txBody>
        </p:sp>
        <p:pic>
          <p:nvPicPr>
            <p:cNvPr id="60"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3001963"/>
              <a:ext cx="852488"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988" y="285591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2" name="Rectangle 46"/>
            <p:cNvSpPr>
              <a:spLocks noChangeArrowheads="1"/>
            </p:cNvSpPr>
            <p:nvPr/>
          </p:nvSpPr>
          <p:spPr bwMode="auto">
            <a:xfrm>
              <a:off x="5684838" y="3486150"/>
              <a:ext cx="134778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调制解调器</a:t>
              </a:r>
            </a:p>
          </p:txBody>
        </p:sp>
        <p:grpSp>
          <p:nvGrpSpPr>
            <p:cNvPr id="63" name="Group 47"/>
            <p:cNvGrpSpPr>
              <a:grpSpLocks/>
            </p:cNvGrpSpPr>
            <p:nvPr/>
          </p:nvGrpSpPr>
          <p:grpSpPr bwMode="auto">
            <a:xfrm>
              <a:off x="2774950" y="2806700"/>
              <a:ext cx="652463" cy="339725"/>
              <a:chOff x="2315" y="3965"/>
              <a:chExt cx="496" cy="254"/>
            </a:xfrm>
          </p:grpSpPr>
          <p:sp>
            <p:nvSpPr>
              <p:cNvPr id="64" name="Freeform 48"/>
              <p:cNvSpPr>
                <a:spLocks/>
              </p:cNvSpPr>
              <p:nvPr/>
            </p:nvSpPr>
            <p:spPr bwMode="auto">
              <a:xfrm>
                <a:off x="2315" y="4051"/>
                <a:ext cx="92" cy="89"/>
              </a:xfrm>
              <a:custGeom>
                <a:avLst/>
                <a:gdLst>
                  <a:gd name="T0" fmla="*/ 0 w 552"/>
                  <a:gd name="T1" fmla="*/ 255 h 535"/>
                  <a:gd name="T2" fmla="*/ 7 w 552"/>
                  <a:gd name="T3" fmla="*/ 209 h 535"/>
                  <a:gd name="T4" fmla="*/ 18 w 552"/>
                  <a:gd name="T5" fmla="*/ 164 h 535"/>
                  <a:gd name="T6" fmla="*/ 26 w 552"/>
                  <a:gd name="T7" fmla="*/ 131 h 535"/>
                  <a:gd name="T8" fmla="*/ 39 w 552"/>
                  <a:gd name="T9" fmla="*/ 115 h 535"/>
                  <a:gd name="T10" fmla="*/ 52 w 552"/>
                  <a:gd name="T11" fmla="*/ 104 h 535"/>
                  <a:gd name="T12" fmla="*/ 67 w 552"/>
                  <a:gd name="T13" fmla="*/ 103 h 535"/>
                  <a:gd name="T14" fmla="*/ 83 w 552"/>
                  <a:gd name="T15" fmla="*/ 107 h 535"/>
                  <a:gd name="T16" fmla="*/ 98 w 552"/>
                  <a:gd name="T17" fmla="*/ 121 h 535"/>
                  <a:gd name="T18" fmla="*/ 106 w 552"/>
                  <a:gd name="T19" fmla="*/ 140 h 535"/>
                  <a:gd name="T20" fmla="*/ 112 w 552"/>
                  <a:gd name="T21" fmla="*/ 165 h 535"/>
                  <a:gd name="T22" fmla="*/ 141 w 552"/>
                  <a:gd name="T23" fmla="*/ 331 h 535"/>
                  <a:gd name="T24" fmla="*/ 148 w 552"/>
                  <a:gd name="T25" fmla="*/ 356 h 535"/>
                  <a:gd name="T26" fmla="*/ 154 w 552"/>
                  <a:gd name="T27" fmla="*/ 373 h 535"/>
                  <a:gd name="T28" fmla="*/ 172 w 552"/>
                  <a:gd name="T29" fmla="*/ 385 h 535"/>
                  <a:gd name="T30" fmla="*/ 188 w 552"/>
                  <a:gd name="T31" fmla="*/ 386 h 535"/>
                  <a:gd name="T32" fmla="*/ 203 w 552"/>
                  <a:gd name="T33" fmla="*/ 378 h 535"/>
                  <a:gd name="T34" fmla="*/ 212 w 552"/>
                  <a:gd name="T35" fmla="*/ 359 h 535"/>
                  <a:gd name="T36" fmla="*/ 219 w 552"/>
                  <a:gd name="T37" fmla="*/ 331 h 535"/>
                  <a:gd name="T38" fmla="*/ 258 w 552"/>
                  <a:gd name="T39" fmla="*/ 88 h 535"/>
                  <a:gd name="T40" fmla="*/ 264 w 552"/>
                  <a:gd name="T41" fmla="*/ 52 h 535"/>
                  <a:gd name="T42" fmla="*/ 271 w 552"/>
                  <a:gd name="T43" fmla="*/ 29 h 535"/>
                  <a:gd name="T44" fmla="*/ 280 w 552"/>
                  <a:gd name="T45" fmla="*/ 12 h 535"/>
                  <a:gd name="T46" fmla="*/ 291 w 552"/>
                  <a:gd name="T47" fmla="*/ 4 h 535"/>
                  <a:gd name="T48" fmla="*/ 308 w 552"/>
                  <a:gd name="T49" fmla="*/ 0 h 535"/>
                  <a:gd name="T50" fmla="*/ 327 w 552"/>
                  <a:gd name="T51" fmla="*/ 5 h 535"/>
                  <a:gd name="T52" fmla="*/ 340 w 552"/>
                  <a:gd name="T53" fmla="*/ 26 h 535"/>
                  <a:gd name="T54" fmla="*/ 347 w 552"/>
                  <a:gd name="T55" fmla="*/ 43 h 535"/>
                  <a:gd name="T56" fmla="*/ 353 w 552"/>
                  <a:gd name="T57" fmla="*/ 68 h 535"/>
                  <a:gd name="T58" fmla="*/ 412 w 552"/>
                  <a:gd name="T59" fmla="*/ 460 h 535"/>
                  <a:gd name="T60" fmla="*/ 419 w 552"/>
                  <a:gd name="T61" fmla="*/ 492 h 535"/>
                  <a:gd name="T62" fmla="*/ 429 w 552"/>
                  <a:gd name="T63" fmla="*/ 520 h 535"/>
                  <a:gd name="T64" fmla="*/ 441 w 552"/>
                  <a:gd name="T65" fmla="*/ 530 h 535"/>
                  <a:gd name="T66" fmla="*/ 462 w 552"/>
                  <a:gd name="T67" fmla="*/ 535 h 535"/>
                  <a:gd name="T68" fmla="*/ 478 w 552"/>
                  <a:gd name="T69" fmla="*/ 518 h 535"/>
                  <a:gd name="T70" fmla="*/ 488 w 552"/>
                  <a:gd name="T71" fmla="*/ 495 h 535"/>
                  <a:gd name="T72" fmla="*/ 496 w 552"/>
                  <a:gd name="T73" fmla="*/ 461 h 535"/>
                  <a:gd name="T74" fmla="*/ 552 w 552"/>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35">
                    <a:moveTo>
                      <a:pt x="0" y="255"/>
                    </a:moveTo>
                    <a:lnTo>
                      <a:pt x="7" y="209"/>
                    </a:lnTo>
                    <a:lnTo>
                      <a:pt x="18" y="164"/>
                    </a:lnTo>
                    <a:lnTo>
                      <a:pt x="26" y="131"/>
                    </a:lnTo>
                    <a:lnTo>
                      <a:pt x="39" y="115"/>
                    </a:lnTo>
                    <a:lnTo>
                      <a:pt x="52" y="104"/>
                    </a:lnTo>
                    <a:lnTo>
                      <a:pt x="67" y="103"/>
                    </a:lnTo>
                    <a:lnTo>
                      <a:pt x="83" y="107"/>
                    </a:lnTo>
                    <a:lnTo>
                      <a:pt x="98" y="121"/>
                    </a:lnTo>
                    <a:lnTo>
                      <a:pt x="106" y="140"/>
                    </a:lnTo>
                    <a:lnTo>
                      <a:pt x="112" y="165"/>
                    </a:lnTo>
                    <a:lnTo>
                      <a:pt x="141" y="331"/>
                    </a:lnTo>
                    <a:lnTo>
                      <a:pt x="148" y="356"/>
                    </a:lnTo>
                    <a:lnTo>
                      <a:pt x="154" y="373"/>
                    </a:lnTo>
                    <a:lnTo>
                      <a:pt x="172" y="385"/>
                    </a:lnTo>
                    <a:lnTo>
                      <a:pt x="188" y="386"/>
                    </a:lnTo>
                    <a:lnTo>
                      <a:pt x="203" y="378"/>
                    </a:lnTo>
                    <a:lnTo>
                      <a:pt x="212" y="359"/>
                    </a:lnTo>
                    <a:lnTo>
                      <a:pt x="219" y="331"/>
                    </a:lnTo>
                    <a:lnTo>
                      <a:pt x="258" y="88"/>
                    </a:lnTo>
                    <a:lnTo>
                      <a:pt x="264" y="52"/>
                    </a:lnTo>
                    <a:lnTo>
                      <a:pt x="271" y="29"/>
                    </a:lnTo>
                    <a:lnTo>
                      <a:pt x="280" y="12"/>
                    </a:lnTo>
                    <a:lnTo>
                      <a:pt x="291" y="4"/>
                    </a:lnTo>
                    <a:lnTo>
                      <a:pt x="308" y="0"/>
                    </a:lnTo>
                    <a:lnTo>
                      <a:pt x="327" y="5"/>
                    </a:lnTo>
                    <a:lnTo>
                      <a:pt x="340" y="26"/>
                    </a:lnTo>
                    <a:lnTo>
                      <a:pt x="347" y="43"/>
                    </a:lnTo>
                    <a:lnTo>
                      <a:pt x="353" y="68"/>
                    </a:lnTo>
                    <a:lnTo>
                      <a:pt x="412" y="460"/>
                    </a:lnTo>
                    <a:lnTo>
                      <a:pt x="419" y="492"/>
                    </a:lnTo>
                    <a:lnTo>
                      <a:pt x="429" y="520"/>
                    </a:lnTo>
                    <a:lnTo>
                      <a:pt x="441" y="530"/>
                    </a:lnTo>
                    <a:lnTo>
                      <a:pt x="462" y="535"/>
                    </a:lnTo>
                    <a:lnTo>
                      <a:pt x="478" y="518"/>
                    </a:lnTo>
                    <a:lnTo>
                      <a:pt x="488" y="495"/>
                    </a:lnTo>
                    <a:lnTo>
                      <a:pt x="496" y="461"/>
                    </a:lnTo>
                    <a:lnTo>
                      <a:pt x="552"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5" name="Freeform 49"/>
              <p:cNvSpPr>
                <a:spLocks/>
              </p:cNvSpPr>
              <p:nvPr/>
            </p:nvSpPr>
            <p:spPr bwMode="auto">
              <a:xfrm>
                <a:off x="2407" y="3965"/>
                <a:ext cx="157" cy="254"/>
              </a:xfrm>
              <a:custGeom>
                <a:avLst/>
                <a:gdLst>
                  <a:gd name="T0" fmla="*/ 0 w 943"/>
                  <a:gd name="T1" fmla="*/ 622 h 1524"/>
                  <a:gd name="T2" fmla="*/ 49 w 943"/>
                  <a:gd name="T3" fmla="*/ 336 h 1524"/>
                  <a:gd name="T4" fmla="*/ 55 w 943"/>
                  <a:gd name="T5" fmla="*/ 313 h 1524"/>
                  <a:gd name="T6" fmla="*/ 71 w 943"/>
                  <a:gd name="T7" fmla="*/ 301 h 1524"/>
                  <a:gd name="T8" fmla="*/ 84 w 943"/>
                  <a:gd name="T9" fmla="*/ 297 h 1524"/>
                  <a:gd name="T10" fmla="*/ 105 w 943"/>
                  <a:gd name="T11" fmla="*/ 301 h 1524"/>
                  <a:gd name="T12" fmla="*/ 116 w 943"/>
                  <a:gd name="T13" fmla="*/ 314 h 1524"/>
                  <a:gd name="T14" fmla="*/ 122 w 943"/>
                  <a:gd name="T15" fmla="*/ 336 h 1524"/>
                  <a:gd name="T16" fmla="*/ 236 w 943"/>
                  <a:gd name="T17" fmla="*/ 1164 h 1524"/>
                  <a:gd name="T18" fmla="*/ 247 w 943"/>
                  <a:gd name="T19" fmla="*/ 1207 h 1524"/>
                  <a:gd name="T20" fmla="*/ 258 w 943"/>
                  <a:gd name="T21" fmla="*/ 1222 h 1524"/>
                  <a:gd name="T22" fmla="*/ 276 w 943"/>
                  <a:gd name="T23" fmla="*/ 1230 h 1524"/>
                  <a:gd name="T24" fmla="*/ 290 w 943"/>
                  <a:gd name="T25" fmla="*/ 1234 h 1524"/>
                  <a:gd name="T26" fmla="*/ 309 w 943"/>
                  <a:gd name="T27" fmla="*/ 1227 h 1524"/>
                  <a:gd name="T28" fmla="*/ 324 w 943"/>
                  <a:gd name="T29" fmla="*/ 1209 h 1524"/>
                  <a:gd name="T30" fmla="*/ 335 w 943"/>
                  <a:gd name="T31" fmla="*/ 1164 h 1524"/>
                  <a:gd name="T32" fmla="*/ 448 w 943"/>
                  <a:gd name="T33" fmla="*/ 204 h 1524"/>
                  <a:gd name="T34" fmla="*/ 455 w 943"/>
                  <a:gd name="T35" fmla="*/ 158 h 1524"/>
                  <a:gd name="T36" fmla="*/ 462 w 943"/>
                  <a:gd name="T37" fmla="*/ 143 h 1524"/>
                  <a:gd name="T38" fmla="*/ 470 w 943"/>
                  <a:gd name="T39" fmla="*/ 129 h 1524"/>
                  <a:gd name="T40" fmla="*/ 483 w 943"/>
                  <a:gd name="T41" fmla="*/ 118 h 1524"/>
                  <a:gd name="T42" fmla="*/ 499 w 943"/>
                  <a:gd name="T43" fmla="*/ 116 h 1524"/>
                  <a:gd name="T44" fmla="*/ 517 w 943"/>
                  <a:gd name="T45" fmla="*/ 122 h 1524"/>
                  <a:gd name="T46" fmla="*/ 531 w 943"/>
                  <a:gd name="T47" fmla="*/ 132 h 1524"/>
                  <a:gd name="T48" fmla="*/ 539 w 943"/>
                  <a:gd name="T49" fmla="*/ 143 h 1524"/>
                  <a:gd name="T50" fmla="*/ 548 w 943"/>
                  <a:gd name="T51" fmla="*/ 158 h 1524"/>
                  <a:gd name="T52" fmla="*/ 555 w 943"/>
                  <a:gd name="T53" fmla="*/ 197 h 1524"/>
                  <a:gd name="T54" fmla="*/ 658 w 943"/>
                  <a:gd name="T55" fmla="*/ 1428 h 1524"/>
                  <a:gd name="T56" fmla="*/ 665 w 943"/>
                  <a:gd name="T57" fmla="*/ 1480 h 1524"/>
                  <a:gd name="T58" fmla="*/ 674 w 943"/>
                  <a:gd name="T59" fmla="*/ 1505 h 1524"/>
                  <a:gd name="T60" fmla="*/ 692 w 943"/>
                  <a:gd name="T61" fmla="*/ 1517 h 1524"/>
                  <a:gd name="T62" fmla="*/ 710 w 943"/>
                  <a:gd name="T63" fmla="*/ 1524 h 1524"/>
                  <a:gd name="T64" fmla="*/ 727 w 943"/>
                  <a:gd name="T65" fmla="*/ 1517 h 1524"/>
                  <a:gd name="T66" fmla="*/ 736 w 943"/>
                  <a:gd name="T67" fmla="*/ 1505 h 1524"/>
                  <a:gd name="T68" fmla="*/ 742 w 943"/>
                  <a:gd name="T69" fmla="*/ 1484 h 1524"/>
                  <a:gd name="T70" fmla="*/ 748 w 943"/>
                  <a:gd name="T71" fmla="*/ 1432 h 1524"/>
                  <a:gd name="T72" fmla="*/ 882 w 943"/>
                  <a:gd name="T73" fmla="*/ 87 h 1524"/>
                  <a:gd name="T74" fmla="*/ 888 w 943"/>
                  <a:gd name="T75" fmla="*/ 59 h 1524"/>
                  <a:gd name="T76" fmla="*/ 897 w 943"/>
                  <a:gd name="T77" fmla="*/ 34 h 1524"/>
                  <a:gd name="T78" fmla="*/ 908 w 943"/>
                  <a:gd name="T79" fmla="*/ 17 h 1524"/>
                  <a:gd name="T80" fmla="*/ 919 w 943"/>
                  <a:gd name="T81" fmla="*/ 5 h 1524"/>
                  <a:gd name="T82" fmla="*/ 931 w 943"/>
                  <a:gd name="T83" fmla="*/ 0 h 1524"/>
                  <a:gd name="T84" fmla="*/ 943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0" y="622"/>
                    </a:moveTo>
                    <a:lnTo>
                      <a:pt x="49" y="336"/>
                    </a:lnTo>
                    <a:lnTo>
                      <a:pt x="55" y="313"/>
                    </a:lnTo>
                    <a:lnTo>
                      <a:pt x="71" y="301"/>
                    </a:lnTo>
                    <a:lnTo>
                      <a:pt x="84" y="297"/>
                    </a:lnTo>
                    <a:lnTo>
                      <a:pt x="105" y="301"/>
                    </a:lnTo>
                    <a:lnTo>
                      <a:pt x="116" y="314"/>
                    </a:lnTo>
                    <a:lnTo>
                      <a:pt x="122" y="336"/>
                    </a:lnTo>
                    <a:lnTo>
                      <a:pt x="236" y="1164"/>
                    </a:lnTo>
                    <a:lnTo>
                      <a:pt x="247" y="1207"/>
                    </a:lnTo>
                    <a:lnTo>
                      <a:pt x="258" y="1222"/>
                    </a:lnTo>
                    <a:lnTo>
                      <a:pt x="276" y="1230"/>
                    </a:lnTo>
                    <a:lnTo>
                      <a:pt x="290" y="1234"/>
                    </a:lnTo>
                    <a:lnTo>
                      <a:pt x="309" y="1227"/>
                    </a:lnTo>
                    <a:lnTo>
                      <a:pt x="324" y="1209"/>
                    </a:lnTo>
                    <a:lnTo>
                      <a:pt x="335" y="1164"/>
                    </a:lnTo>
                    <a:lnTo>
                      <a:pt x="448" y="204"/>
                    </a:lnTo>
                    <a:lnTo>
                      <a:pt x="455" y="158"/>
                    </a:lnTo>
                    <a:lnTo>
                      <a:pt x="462" y="143"/>
                    </a:lnTo>
                    <a:lnTo>
                      <a:pt x="470" y="129"/>
                    </a:lnTo>
                    <a:lnTo>
                      <a:pt x="483" y="118"/>
                    </a:lnTo>
                    <a:lnTo>
                      <a:pt x="499" y="116"/>
                    </a:lnTo>
                    <a:lnTo>
                      <a:pt x="517" y="122"/>
                    </a:lnTo>
                    <a:lnTo>
                      <a:pt x="531" y="132"/>
                    </a:lnTo>
                    <a:lnTo>
                      <a:pt x="539" y="143"/>
                    </a:lnTo>
                    <a:lnTo>
                      <a:pt x="548" y="158"/>
                    </a:lnTo>
                    <a:lnTo>
                      <a:pt x="555" y="197"/>
                    </a:lnTo>
                    <a:lnTo>
                      <a:pt x="658" y="1428"/>
                    </a:lnTo>
                    <a:lnTo>
                      <a:pt x="665" y="1480"/>
                    </a:lnTo>
                    <a:lnTo>
                      <a:pt x="674" y="1505"/>
                    </a:lnTo>
                    <a:lnTo>
                      <a:pt x="692" y="1517"/>
                    </a:lnTo>
                    <a:lnTo>
                      <a:pt x="710" y="1524"/>
                    </a:lnTo>
                    <a:lnTo>
                      <a:pt x="727" y="1517"/>
                    </a:lnTo>
                    <a:lnTo>
                      <a:pt x="736" y="1505"/>
                    </a:lnTo>
                    <a:lnTo>
                      <a:pt x="742" y="1484"/>
                    </a:lnTo>
                    <a:lnTo>
                      <a:pt x="748" y="1432"/>
                    </a:lnTo>
                    <a:lnTo>
                      <a:pt x="882" y="87"/>
                    </a:lnTo>
                    <a:lnTo>
                      <a:pt x="888" y="59"/>
                    </a:lnTo>
                    <a:lnTo>
                      <a:pt x="897" y="34"/>
                    </a:lnTo>
                    <a:lnTo>
                      <a:pt x="908" y="17"/>
                    </a:lnTo>
                    <a:lnTo>
                      <a:pt x="919" y="5"/>
                    </a:lnTo>
                    <a:lnTo>
                      <a:pt x="931" y="0"/>
                    </a:lnTo>
                    <a:lnTo>
                      <a:pt x="943"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6" name="Freeform 50"/>
              <p:cNvSpPr>
                <a:spLocks/>
              </p:cNvSpPr>
              <p:nvPr/>
            </p:nvSpPr>
            <p:spPr bwMode="auto">
              <a:xfrm>
                <a:off x="2719" y="4051"/>
                <a:ext cx="92" cy="89"/>
              </a:xfrm>
              <a:custGeom>
                <a:avLst/>
                <a:gdLst>
                  <a:gd name="T0" fmla="*/ 551 w 551"/>
                  <a:gd name="T1" fmla="*/ 255 h 535"/>
                  <a:gd name="T2" fmla="*/ 544 w 551"/>
                  <a:gd name="T3" fmla="*/ 209 h 535"/>
                  <a:gd name="T4" fmla="*/ 534 w 551"/>
                  <a:gd name="T5" fmla="*/ 164 h 535"/>
                  <a:gd name="T6" fmla="*/ 525 w 551"/>
                  <a:gd name="T7" fmla="*/ 131 h 535"/>
                  <a:gd name="T8" fmla="*/ 514 w 551"/>
                  <a:gd name="T9" fmla="*/ 115 h 535"/>
                  <a:gd name="T10" fmla="*/ 499 w 551"/>
                  <a:gd name="T11" fmla="*/ 104 h 535"/>
                  <a:gd name="T12" fmla="*/ 486 w 551"/>
                  <a:gd name="T13" fmla="*/ 103 h 535"/>
                  <a:gd name="T14" fmla="*/ 468 w 551"/>
                  <a:gd name="T15" fmla="*/ 107 h 535"/>
                  <a:gd name="T16" fmla="*/ 455 w 551"/>
                  <a:gd name="T17" fmla="*/ 121 h 535"/>
                  <a:gd name="T18" fmla="*/ 446 w 551"/>
                  <a:gd name="T19" fmla="*/ 140 h 535"/>
                  <a:gd name="T20" fmla="*/ 439 w 551"/>
                  <a:gd name="T21" fmla="*/ 165 h 535"/>
                  <a:gd name="T22" fmla="*/ 411 w 551"/>
                  <a:gd name="T23" fmla="*/ 331 h 535"/>
                  <a:gd name="T24" fmla="*/ 404 w 551"/>
                  <a:gd name="T25" fmla="*/ 356 h 535"/>
                  <a:gd name="T26" fmla="*/ 398 w 551"/>
                  <a:gd name="T27" fmla="*/ 373 h 535"/>
                  <a:gd name="T28" fmla="*/ 381 w 551"/>
                  <a:gd name="T29" fmla="*/ 385 h 535"/>
                  <a:gd name="T30" fmla="*/ 364 w 551"/>
                  <a:gd name="T31" fmla="*/ 386 h 535"/>
                  <a:gd name="T32" fmla="*/ 349 w 551"/>
                  <a:gd name="T33" fmla="*/ 378 h 535"/>
                  <a:gd name="T34" fmla="*/ 341 w 551"/>
                  <a:gd name="T35" fmla="*/ 359 h 535"/>
                  <a:gd name="T36" fmla="*/ 333 w 551"/>
                  <a:gd name="T37" fmla="*/ 331 h 535"/>
                  <a:gd name="T38" fmla="*/ 295 w 551"/>
                  <a:gd name="T39" fmla="*/ 88 h 535"/>
                  <a:gd name="T40" fmla="*/ 288 w 551"/>
                  <a:gd name="T41" fmla="*/ 52 h 535"/>
                  <a:gd name="T42" fmla="*/ 281 w 551"/>
                  <a:gd name="T43" fmla="*/ 29 h 535"/>
                  <a:gd name="T44" fmla="*/ 271 w 551"/>
                  <a:gd name="T45" fmla="*/ 12 h 535"/>
                  <a:gd name="T46" fmla="*/ 260 w 551"/>
                  <a:gd name="T47" fmla="*/ 4 h 535"/>
                  <a:gd name="T48" fmla="*/ 242 w 551"/>
                  <a:gd name="T49" fmla="*/ 0 h 535"/>
                  <a:gd name="T50" fmla="*/ 225 w 551"/>
                  <a:gd name="T51" fmla="*/ 5 h 535"/>
                  <a:gd name="T52" fmla="*/ 210 w 551"/>
                  <a:gd name="T53" fmla="*/ 26 h 535"/>
                  <a:gd name="T54" fmla="*/ 204 w 551"/>
                  <a:gd name="T55" fmla="*/ 43 h 535"/>
                  <a:gd name="T56" fmla="*/ 199 w 551"/>
                  <a:gd name="T57" fmla="*/ 68 h 535"/>
                  <a:gd name="T58" fmla="*/ 141 w 551"/>
                  <a:gd name="T59" fmla="*/ 460 h 535"/>
                  <a:gd name="T60" fmla="*/ 134 w 551"/>
                  <a:gd name="T61" fmla="*/ 492 h 535"/>
                  <a:gd name="T62" fmla="*/ 123 w 551"/>
                  <a:gd name="T63" fmla="*/ 520 h 535"/>
                  <a:gd name="T64" fmla="*/ 111 w 551"/>
                  <a:gd name="T65" fmla="*/ 530 h 535"/>
                  <a:gd name="T66" fmla="*/ 90 w 551"/>
                  <a:gd name="T67" fmla="*/ 535 h 535"/>
                  <a:gd name="T68" fmla="*/ 73 w 551"/>
                  <a:gd name="T69" fmla="*/ 518 h 535"/>
                  <a:gd name="T70" fmla="*/ 63 w 551"/>
                  <a:gd name="T71" fmla="*/ 495 h 535"/>
                  <a:gd name="T72" fmla="*/ 56 w 551"/>
                  <a:gd name="T73" fmla="*/ 461 h 535"/>
                  <a:gd name="T74" fmla="*/ 0 w 551"/>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1" h="535">
                    <a:moveTo>
                      <a:pt x="551" y="255"/>
                    </a:moveTo>
                    <a:lnTo>
                      <a:pt x="544" y="209"/>
                    </a:lnTo>
                    <a:lnTo>
                      <a:pt x="534" y="164"/>
                    </a:lnTo>
                    <a:lnTo>
                      <a:pt x="525" y="131"/>
                    </a:lnTo>
                    <a:lnTo>
                      <a:pt x="514" y="115"/>
                    </a:lnTo>
                    <a:lnTo>
                      <a:pt x="499" y="104"/>
                    </a:lnTo>
                    <a:lnTo>
                      <a:pt x="486" y="103"/>
                    </a:lnTo>
                    <a:lnTo>
                      <a:pt x="468" y="107"/>
                    </a:lnTo>
                    <a:lnTo>
                      <a:pt x="455" y="121"/>
                    </a:lnTo>
                    <a:lnTo>
                      <a:pt x="446" y="140"/>
                    </a:lnTo>
                    <a:lnTo>
                      <a:pt x="439" y="165"/>
                    </a:lnTo>
                    <a:lnTo>
                      <a:pt x="411" y="331"/>
                    </a:lnTo>
                    <a:lnTo>
                      <a:pt x="404" y="356"/>
                    </a:lnTo>
                    <a:lnTo>
                      <a:pt x="398" y="373"/>
                    </a:lnTo>
                    <a:lnTo>
                      <a:pt x="381" y="385"/>
                    </a:lnTo>
                    <a:lnTo>
                      <a:pt x="364" y="386"/>
                    </a:lnTo>
                    <a:lnTo>
                      <a:pt x="349" y="378"/>
                    </a:lnTo>
                    <a:lnTo>
                      <a:pt x="341" y="359"/>
                    </a:lnTo>
                    <a:lnTo>
                      <a:pt x="333" y="331"/>
                    </a:lnTo>
                    <a:lnTo>
                      <a:pt x="295" y="88"/>
                    </a:lnTo>
                    <a:lnTo>
                      <a:pt x="288" y="52"/>
                    </a:lnTo>
                    <a:lnTo>
                      <a:pt x="281" y="29"/>
                    </a:lnTo>
                    <a:lnTo>
                      <a:pt x="271" y="12"/>
                    </a:lnTo>
                    <a:lnTo>
                      <a:pt x="260" y="4"/>
                    </a:lnTo>
                    <a:lnTo>
                      <a:pt x="242" y="0"/>
                    </a:lnTo>
                    <a:lnTo>
                      <a:pt x="225" y="5"/>
                    </a:lnTo>
                    <a:lnTo>
                      <a:pt x="210" y="26"/>
                    </a:lnTo>
                    <a:lnTo>
                      <a:pt x="204" y="43"/>
                    </a:lnTo>
                    <a:lnTo>
                      <a:pt x="199" y="68"/>
                    </a:lnTo>
                    <a:lnTo>
                      <a:pt x="141" y="460"/>
                    </a:lnTo>
                    <a:lnTo>
                      <a:pt x="134" y="492"/>
                    </a:lnTo>
                    <a:lnTo>
                      <a:pt x="123" y="520"/>
                    </a:lnTo>
                    <a:lnTo>
                      <a:pt x="111" y="530"/>
                    </a:lnTo>
                    <a:lnTo>
                      <a:pt x="90" y="535"/>
                    </a:lnTo>
                    <a:lnTo>
                      <a:pt x="73" y="518"/>
                    </a:lnTo>
                    <a:lnTo>
                      <a:pt x="63" y="495"/>
                    </a:lnTo>
                    <a:lnTo>
                      <a:pt x="56" y="461"/>
                    </a:lnTo>
                    <a:lnTo>
                      <a:pt x="0"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7" name="Freeform 51"/>
              <p:cNvSpPr>
                <a:spLocks/>
              </p:cNvSpPr>
              <p:nvPr/>
            </p:nvSpPr>
            <p:spPr bwMode="auto">
              <a:xfrm>
                <a:off x="2562" y="3965"/>
                <a:ext cx="157" cy="254"/>
              </a:xfrm>
              <a:custGeom>
                <a:avLst/>
                <a:gdLst>
                  <a:gd name="T0" fmla="*/ 943 w 943"/>
                  <a:gd name="T1" fmla="*/ 626 h 1524"/>
                  <a:gd name="T2" fmla="*/ 895 w 943"/>
                  <a:gd name="T3" fmla="*/ 336 h 1524"/>
                  <a:gd name="T4" fmla="*/ 887 w 943"/>
                  <a:gd name="T5" fmla="*/ 313 h 1524"/>
                  <a:gd name="T6" fmla="*/ 873 w 943"/>
                  <a:gd name="T7" fmla="*/ 301 h 1524"/>
                  <a:gd name="T8" fmla="*/ 859 w 943"/>
                  <a:gd name="T9" fmla="*/ 297 h 1524"/>
                  <a:gd name="T10" fmla="*/ 837 w 943"/>
                  <a:gd name="T11" fmla="*/ 301 h 1524"/>
                  <a:gd name="T12" fmla="*/ 828 w 943"/>
                  <a:gd name="T13" fmla="*/ 314 h 1524"/>
                  <a:gd name="T14" fmla="*/ 819 w 943"/>
                  <a:gd name="T15" fmla="*/ 336 h 1524"/>
                  <a:gd name="T16" fmla="*/ 706 w 943"/>
                  <a:gd name="T17" fmla="*/ 1164 h 1524"/>
                  <a:gd name="T18" fmla="*/ 695 w 943"/>
                  <a:gd name="T19" fmla="*/ 1207 h 1524"/>
                  <a:gd name="T20" fmla="*/ 686 w 943"/>
                  <a:gd name="T21" fmla="*/ 1222 h 1524"/>
                  <a:gd name="T22" fmla="*/ 667 w 943"/>
                  <a:gd name="T23" fmla="*/ 1230 h 1524"/>
                  <a:gd name="T24" fmla="*/ 652 w 943"/>
                  <a:gd name="T25" fmla="*/ 1234 h 1524"/>
                  <a:gd name="T26" fmla="*/ 633 w 943"/>
                  <a:gd name="T27" fmla="*/ 1227 h 1524"/>
                  <a:gd name="T28" fmla="*/ 619 w 943"/>
                  <a:gd name="T29" fmla="*/ 1209 h 1524"/>
                  <a:gd name="T30" fmla="*/ 608 w 943"/>
                  <a:gd name="T31" fmla="*/ 1164 h 1524"/>
                  <a:gd name="T32" fmla="*/ 495 w 943"/>
                  <a:gd name="T33" fmla="*/ 204 h 1524"/>
                  <a:gd name="T34" fmla="*/ 486 w 943"/>
                  <a:gd name="T35" fmla="*/ 158 h 1524"/>
                  <a:gd name="T36" fmla="*/ 482 w 943"/>
                  <a:gd name="T37" fmla="*/ 143 h 1524"/>
                  <a:gd name="T38" fmla="*/ 473 w 943"/>
                  <a:gd name="T39" fmla="*/ 129 h 1524"/>
                  <a:gd name="T40" fmla="*/ 459 w 943"/>
                  <a:gd name="T41" fmla="*/ 118 h 1524"/>
                  <a:gd name="T42" fmla="*/ 446 w 943"/>
                  <a:gd name="T43" fmla="*/ 116 h 1524"/>
                  <a:gd name="T44" fmla="*/ 427 w 943"/>
                  <a:gd name="T45" fmla="*/ 122 h 1524"/>
                  <a:gd name="T46" fmla="*/ 411 w 943"/>
                  <a:gd name="T47" fmla="*/ 132 h 1524"/>
                  <a:gd name="T48" fmla="*/ 403 w 943"/>
                  <a:gd name="T49" fmla="*/ 143 h 1524"/>
                  <a:gd name="T50" fmla="*/ 396 w 943"/>
                  <a:gd name="T51" fmla="*/ 158 h 1524"/>
                  <a:gd name="T52" fmla="*/ 389 w 943"/>
                  <a:gd name="T53" fmla="*/ 197 h 1524"/>
                  <a:gd name="T54" fmla="*/ 285 w 943"/>
                  <a:gd name="T55" fmla="*/ 1428 h 1524"/>
                  <a:gd name="T56" fmla="*/ 278 w 943"/>
                  <a:gd name="T57" fmla="*/ 1480 h 1524"/>
                  <a:gd name="T58" fmla="*/ 268 w 943"/>
                  <a:gd name="T59" fmla="*/ 1505 h 1524"/>
                  <a:gd name="T60" fmla="*/ 250 w 943"/>
                  <a:gd name="T61" fmla="*/ 1517 h 1524"/>
                  <a:gd name="T62" fmla="*/ 233 w 943"/>
                  <a:gd name="T63" fmla="*/ 1524 h 1524"/>
                  <a:gd name="T64" fmla="*/ 217 w 943"/>
                  <a:gd name="T65" fmla="*/ 1517 h 1524"/>
                  <a:gd name="T66" fmla="*/ 207 w 943"/>
                  <a:gd name="T67" fmla="*/ 1505 h 1524"/>
                  <a:gd name="T68" fmla="*/ 200 w 943"/>
                  <a:gd name="T69" fmla="*/ 1484 h 1524"/>
                  <a:gd name="T70" fmla="*/ 194 w 943"/>
                  <a:gd name="T71" fmla="*/ 1432 h 1524"/>
                  <a:gd name="T72" fmla="*/ 60 w 943"/>
                  <a:gd name="T73" fmla="*/ 87 h 1524"/>
                  <a:gd name="T74" fmla="*/ 56 w 943"/>
                  <a:gd name="T75" fmla="*/ 59 h 1524"/>
                  <a:gd name="T76" fmla="*/ 46 w 943"/>
                  <a:gd name="T77" fmla="*/ 34 h 1524"/>
                  <a:gd name="T78" fmla="*/ 35 w 943"/>
                  <a:gd name="T79" fmla="*/ 17 h 1524"/>
                  <a:gd name="T80" fmla="*/ 25 w 943"/>
                  <a:gd name="T81" fmla="*/ 5 h 1524"/>
                  <a:gd name="T82" fmla="*/ 12 w 943"/>
                  <a:gd name="T83" fmla="*/ 0 h 1524"/>
                  <a:gd name="T84" fmla="*/ 0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943" y="626"/>
                    </a:moveTo>
                    <a:lnTo>
                      <a:pt x="895" y="336"/>
                    </a:lnTo>
                    <a:lnTo>
                      <a:pt x="887" y="313"/>
                    </a:lnTo>
                    <a:lnTo>
                      <a:pt x="873" y="301"/>
                    </a:lnTo>
                    <a:lnTo>
                      <a:pt x="859" y="297"/>
                    </a:lnTo>
                    <a:lnTo>
                      <a:pt x="837" y="301"/>
                    </a:lnTo>
                    <a:lnTo>
                      <a:pt x="828" y="314"/>
                    </a:lnTo>
                    <a:lnTo>
                      <a:pt x="819" y="336"/>
                    </a:lnTo>
                    <a:lnTo>
                      <a:pt x="706" y="1164"/>
                    </a:lnTo>
                    <a:lnTo>
                      <a:pt x="695" y="1207"/>
                    </a:lnTo>
                    <a:lnTo>
                      <a:pt x="686" y="1222"/>
                    </a:lnTo>
                    <a:lnTo>
                      <a:pt x="667" y="1230"/>
                    </a:lnTo>
                    <a:lnTo>
                      <a:pt x="652" y="1234"/>
                    </a:lnTo>
                    <a:lnTo>
                      <a:pt x="633" y="1227"/>
                    </a:lnTo>
                    <a:lnTo>
                      <a:pt x="619" y="1209"/>
                    </a:lnTo>
                    <a:lnTo>
                      <a:pt x="608" y="1164"/>
                    </a:lnTo>
                    <a:lnTo>
                      <a:pt x="495" y="204"/>
                    </a:lnTo>
                    <a:lnTo>
                      <a:pt x="486" y="158"/>
                    </a:lnTo>
                    <a:lnTo>
                      <a:pt x="482" y="143"/>
                    </a:lnTo>
                    <a:lnTo>
                      <a:pt x="473" y="129"/>
                    </a:lnTo>
                    <a:lnTo>
                      <a:pt x="459" y="118"/>
                    </a:lnTo>
                    <a:lnTo>
                      <a:pt x="446" y="116"/>
                    </a:lnTo>
                    <a:lnTo>
                      <a:pt x="427" y="122"/>
                    </a:lnTo>
                    <a:lnTo>
                      <a:pt x="411" y="132"/>
                    </a:lnTo>
                    <a:lnTo>
                      <a:pt x="403" y="143"/>
                    </a:lnTo>
                    <a:lnTo>
                      <a:pt x="396" y="158"/>
                    </a:lnTo>
                    <a:lnTo>
                      <a:pt x="389" y="197"/>
                    </a:lnTo>
                    <a:lnTo>
                      <a:pt x="285" y="1428"/>
                    </a:lnTo>
                    <a:lnTo>
                      <a:pt x="278" y="1480"/>
                    </a:lnTo>
                    <a:lnTo>
                      <a:pt x="268" y="1505"/>
                    </a:lnTo>
                    <a:lnTo>
                      <a:pt x="250" y="1517"/>
                    </a:lnTo>
                    <a:lnTo>
                      <a:pt x="233" y="1524"/>
                    </a:lnTo>
                    <a:lnTo>
                      <a:pt x="217" y="1517"/>
                    </a:lnTo>
                    <a:lnTo>
                      <a:pt x="207" y="1505"/>
                    </a:lnTo>
                    <a:lnTo>
                      <a:pt x="200" y="1484"/>
                    </a:lnTo>
                    <a:lnTo>
                      <a:pt x="194" y="1432"/>
                    </a:lnTo>
                    <a:lnTo>
                      <a:pt x="60" y="87"/>
                    </a:lnTo>
                    <a:lnTo>
                      <a:pt x="56" y="59"/>
                    </a:lnTo>
                    <a:lnTo>
                      <a:pt x="46" y="34"/>
                    </a:lnTo>
                    <a:lnTo>
                      <a:pt x="35" y="17"/>
                    </a:lnTo>
                    <a:lnTo>
                      <a:pt x="25" y="5"/>
                    </a:lnTo>
                    <a:lnTo>
                      <a:pt x="12" y="0"/>
                    </a:lnTo>
                    <a:lnTo>
                      <a:pt x="0"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8" name="Freeform 52"/>
            <p:cNvSpPr>
              <a:spLocks/>
            </p:cNvSpPr>
            <p:nvPr/>
          </p:nvSpPr>
          <p:spPr bwMode="auto">
            <a:xfrm>
              <a:off x="1465263" y="2908300"/>
              <a:ext cx="741362" cy="165100"/>
            </a:xfrm>
            <a:custGeom>
              <a:avLst/>
              <a:gdLst>
                <a:gd name="T0" fmla="*/ 0 w 672"/>
                <a:gd name="T1" fmla="*/ 288 h 288"/>
                <a:gd name="T2" fmla="*/ 96 w 672"/>
                <a:gd name="T3" fmla="*/ 288 h 288"/>
                <a:gd name="T4" fmla="*/ 96 w 672"/>
                <a:gd name="T5" fmla="*/ 0 h 288"/>
                <a:gd name="T6" fmla="*/ 192 w 672"/>
                <a:gd name="T7" fmla="*/ 0 h 288"/>
                <a:gd name="T8" fmla="*/ 192 w 672"/>
                <a:gd name="T9" fmla="*/ 288 h 288"/>
                <a:gd name="T10" fmla="*/ 288 w 672"/>
                <a:gd name="T11" fmla="*/ 288 h 288"/>
                <a:gd name="T12" fmla="*/ 288 w 672"/>
                <a:gd name="T13" fmla="*/ 0 h 288"/>
                <a:gd name="T14" fmla="*/ 384 w 672"/>
                <a:gd name="T15" fmla="*/ 0 h 288"/>
                <a:gd name="T16" fmla="*/ 384 w 672"/>
                <a:gd name="T17" fmla="*/ 288 h 288"/>
                <a:gd name="T18" fmla="*/ 480 w 672"/>
                <a:gd name="T19" fmla="*/ 288 h 288"/>
                <a:gd name="T20" fmla="*/ 480 w 672"/>
                <a:gd name="T21" fmla="*/ 0 h 288"/>
                <a:gd name="T22" fmla="*/ 576 w 672"/>
                <a:gd name="T23" fmla="*/ 0 h 288"/>
                <a:gd name="T24" fmla="*/ 576 w 672"/>
                <a:gd name="T25" fmla="*/ 288 h 288"/>
                <a:gd name="T26" fmla="*/ 672 w 672"/>
                <a:gd name="T2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88">
                  <a:moveTo>
                    <a:pt x="0" y="288"/>
                  </a:moveTo>
                  <a:lnTo>
                    <a:pt x="96" y="288"/>
                  </a:lnTo>
                  <a:lnTo>
                    <a:pt x="96" y="0"/>
                  </a:lnTo>
                  <a:lnTo>
                    <a:pt x="192" y="0"/>
                  </a:lnTo>
                  <a:lnTo>
                    <a:pt x="192" y="288"/>
                  </a:lnTo>
                  <a:lnTo>
                    <a:pt x="288" y="288"/>
                  </a:lnTo>
                  <a:lnTo>
                    <a:pt x="288" y="0"/>
                  </a:lnTo>
                  <a:lnTo>
                    <a:pt x="384" y="0"/>
                  </a:lnTo>
                  <a:lnTo>
                    <a:pt x="384" y="288"/>
                  </a:lnTo>
                  <a:lnTo>
                    <a:pt x="480" y="288"/>
                  </a:lnTo>
                  <a:lnTo>
                    <a:pt x="480" y="0"/>
                  </a:lnTo>
                  <a:lnTo>
                    <a:pt x="576" y="0"/>
                  </a:lnTo>
                  <a:lnTo>
                    <a:pt x="576" y="288"/>
                  </a:lnTo>
                  <a:lnTo>
                    <a:pt x="672" y="288"/>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9" name="Rectangle 53"/>
            <p:cNvSpPr>
              <a:spLocks noChangeArrowheads="1"/>
            </p:cNvSpPr>
            <p:nvPr/>
          </p:nvSpPr>
          <p:spPr bwMode="auto">
            <a:xfrm>
              <a:off x="1187450" y="2420938"/>
              <a:ext cx="145097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数字比特流</a:t>
              </a:r>
            </a:p>
          </p:txBody>
        </p:sp>
        <p:sp>
          <p:nvSpPr>
            <p:cNvPr id="70" name="Rectangle 54"/>
            <p:cNvSpPr>
              <a:spLocks noChangeArrowheads="1"/>
            </p:cNvSpPr>
            <p:nvPr/>
          </p:nvSpPr>
          <p:spPr bwMode="auto">
            <a:xfrm>
              <a:off x="6464300" y="2420938"/>
              <a:ext cx="142081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数字比特流</a:t>
              </a:r>
            </a:p>
          </p:txBody>
        </p:sp>
        <p:sp>
          <p:nvSpPr>
            <p:cNvPr id="71" name="Rectangle 55"/>
            <p:cNvSpPr>
              <a:spLocks noChangeArrowheads="1"/>
            </p:cNvSpPr>
            <p:nvPr/>
          </p:nvSpPr>
          <p:spPr bwMode="auto">
            <a:xfrm>
              <a:off x="2627313" y="2420938"/>
              <a:ext cx="120491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模拟信号</a:t>
              </a:r>
            </a:p>
          </p:txBody>
        </p:sp>
        <p:sp>
          <p:nvSpPr>
            <p:cNvPr id="72" name="Rectangle 56"/>
            <p:cNvSpPr>
              <a:spLocks noChangeArrowheads="1"/>
            </p:cNvSpPr>
            <p:nvPr/>
          </p:nvSpPr>
          <p:spPr bwMode="auto">
            <a:xfrm>
              <a:off x="5224463" y="2420938"/>
              <a:ext cx="121920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模拟信号 </a:t>
              </a:r>
            </a:p>
          </p:txBody>
        </p:sp>
        <p:sp>
          <p:nvSpPr>
            <p:cNvPr id="73" name="Rectangle 57"/>
            <p:cNvSpPr>
              <a:spLocks noChangeArrowheads="1"/>
            </p:cNvSpPr>
            <p:nvPr/>
          </p:nvSpPr>
          <p:spPr bwMode="auto">
            <a:xfrm>
              <a:off x="292100" y="2420938"/>
              <a:ext cx="70961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a:t>
              </a:r>
            </a:p>
            <a:p>
              <a:pPr eaLnBrk="0" hangingPunct="0"/>
              <a:r>
                <a:rPr kumimoji="1" lang="zh-CN" altLang="en-US" sz="1600">
                  <a:latin typeface="微软雅黑" panose="020B0503020204020204" pitchFamily="34" charset="-122"/>
                  <a:ea typeface="微软雅黑" panose="020B0503020204020204" pitchFamily="34" charset="-122"/>
                </a:rPr>
                <a:t>汉字</a:t>
              </a:r>
            </a:p>
          </p:txBody>
        </p:sp>
        <p:sp>
          <p:nvSpPr>
            <p:cNvPr id="74" name="Rectangle 58"/>
            <p:cNvSpPr>
              <a:spLocks noChangeArrowheads="1"/>
            </p:cNvSpPr>
            <p:nvPr/>
          </p:nvSpPr>
          <p:spPr bwMode="auto">
            <a:xfrm>
              <a:off x="8026400" y="2420938"/>
              <a:ext cx="70961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显示</a:t>
              </a:r>
            </a:p>
            <a:p>
              <a:pPr eaLnBrk="0" hangingPunct="0"/>
              <a:r>
                <a:rPr kumimoji="1" lang="zh-CN" altLang="en-US" sz="1600">
                  <a:latin typeface="微软雅黑" panose="020B0503020204020204" pitchFamily="34" charset="-122"/>
                  <a:ea typeface="微软雅黑" panose="020B0503020204020204" pitchFamily="34" charset="-122"/>
                </a:rPr>
                <a:t>汉字</a:t>
              </a:r>
            </a:p>
          </p:txBody>
        </p:sp>
        <p:sp>
          <p:nvSpPr>
            <p:cNvPr id="75" name="Freeform 59"/>
            <p:cNvSpPr>
              <a:spLocks/>
            </p:cNvSpPr>
            <p:nvPr/>
          </p:nvSpPr>
          <p:spPr bwMode="auto">
            <a:xfrm>
              <a:off x="6645275" y="2928938"/>
              <a:ext cx="742950" cy="165100"/>
            </a:xfrm>
            <a:custGeom>
              <a:avLst/>
              <a:gdLst>
                <a:gd name="T0" fmla="*/ 0 w 672"/>
                <a:gd name="T1" fmla="*/ 288 h 288"/>
                <a:gd name="T2" fmla="*/ 96 w 672"/>
                <a:gd name="T3" fmla="*/ 288 h 288"/>
                <a:gd name="T4" fmla="*/ 96 w 672"/>
                <a:gd name="T5" fmla="*/ 0 h 288"/>
                <a:gd name="T6" fmla="*/ 192 w 672"/>
                <a:gd name="T7" fmla="*/ 0 h 288"/>
                <a:gd name="T8" fmla="*/ 192 w 672"/>
                <a:gd name="T9" fmla="*/ 288 h 288"/>
                <a:gd name="T10" fmla="*/ 288 w 672"/>
                <a:gd name="T11" fmla="*/ 288 h 288"/>
                <a:gd name="T12" fmla="*/ 288 w 672"/>
                <a:gd name="T13" fmla="*/ 0 h 288"/>
                <a:gd name="T14" fmla="*/ 384 w 672"/>
                <a:gd name="T15" fmla="*/ 0 h 288"/>
                <a:gd name="T16" fmla="*/ 384 w 672"/>
                <a:gd name="T17" fmla="*/ 288 h 288"/>
                <a:gd name="T18" fmla="*/ 480 w 672"/>
                <a:gd name="T19" fmla="*/ 288 h 288"/>
                <a:gd name="T20" fmla="*/ 480 w 672"/>
                <a:gd name="T21" fmla="*/ 0 h 288"/>
                <a:gd name="T22" fmla="*/ 576 w 672"/>
                <a:gd name="T23" fmla="*/ 0 h 288"/>
                <a:gd name="T24" fmla="*/ 576 w 672"/>
                <a:gd name="T25" fmla="*/ 288 h 288"/>
                <a:gd name="T26" fmla="*/ 672 w 672"/>
                <a:gd name="T2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88">
                  <a:moveTo>
                    <a:pt x="0" y="288"/>
                  </a:moveTo>
                  <a:lnTo>
                    <a:pt x="96" y="288"/>
                  </a:lnTo>
                  <a:lnTo>
                    <a:pt x="96" y="0"/>
                  </a:lnTo>
                  <a:lnTo>
                    <a:pt x="192" y="0"/>
                  </a:lnTo>
                  <a:lnTo>
                    <a:pt x="192" y="288"/>
                  </a:lnTo>
                  <a:lnTo>
                    <a:pt x="288" y="288"/>
                  </a:lnTo>
                  <a:lnTo>
                    <a:pt x="288" y="0"/>
                  </a:lnTo>
                  <a:lnTo>
                    <a:pt x="384" y="0"/>
                  </a:lnTo>
                  <a:lnTo>
                    <a:pt x="384" y="288"/>
                  </a:lnTo>
                  <a:lnTo>
                    <a:pt x="480" y="288"/>
                  </a:lnTo>
                  <a:lnTo>
                    <a:pt x="480" y="0"/>
                  </a:lnTo>
                  <a:lnTo>
                    <a:pt x="576" y="0"/>
                  </a:lnTo>
                  <a:lnTo>
                    <a:pt x="576" y="288"/>
                  </a:lnTo>
                  <a:lnTo>
                    <a:pt x="672" y="288"/>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nvGrpSpPr>
            <p:cNvPr id="76" name="Group 60"/>
            <p:cNvGrpSpPr>
              <a:grpSpLocks/>
            </p:cNvGrpSpPr>
            <p:nvPr/>
          </p:nvGrpSpPr>
          <p:grpSpPr bwMode="auto">
            <a:xfrm>
              <a:off x="5386388" y="2806700"/>
              <a:ext cx="654050" cy="339725"/>
              <a:chOff x="2315" y="3965"/>
              <a:chExt cx="496" cy="254"/>
            </a:xfrm>
          </p:grpSpPr>
          <p:sp>
            <p:nvSpPr>
              <p:cNvPr id="77" name="Freeform 61"/>
              <p:cNvSpPr>
                <a:spLocks/>
              </p:cNvSpPr>
              <p:nvPr/>
            </p:nvSpPr>
            <p:spPr bwMode="auto">
              <a:xfrm>
                <a:off x="2315" y="4051"/>
                <a:ext cx="92" cy="89"/>
              </a:xfrm>
              <a:custGeom>
                <a:avLst/>
                <a:gdLst>
                  <a:gd name="T0" fmla="*/ 0 w 552"/>
                  <a:gd name="T1" fmla="*/ 255 h 535"/>
                  <a:gd name="T2" fmla="*/ 7 w 552"/>
                  <a:gd name="T3" fmla="*/ 209 h 535"/>
                  <a:gd name="T4" fmla="*/ 18 w 552"/>
                  <a:gd name="T5" fmla="*/ 164 h 535"/>
                  <a:gd name="T6" fmla="*/ 26 w 552"/>
                  <a:gd name="T7" fmla="*/ 131 h 535"/>
                  <a:gd name="T8" fmla="*/ 39 w 552"/>
                  <a:gd name="T9" fmla="*/ 115 h 535"/>
                  <a:gd name="T10" fmla="*/ 52 w 552"/>
                  <a:gd name="T11" fmla="*/ 104 h 535"/>
                  <a:gd name="T12" fmla="*/ 67 w 552"/>
                  <a:gd name="T13" fmla="*/ 103 h 535"/>
                  <a:gd name="T14" fmla="*/ 83 w 552"/>
                  <a:gd name="T15" fmla="*/ 107 h 535"/>
                  <a:gd name="T16" fmla="*/ 98 w 552"/>
                  <a:gd name="T17" fmla="*/ 121 h 535"/>
                  <a:gd name="T18" fmla="*/ 106 w 552"/>
                  <a:gd name="T19" fmla="*/ 140 h 535"/>
                  <a:gd name="T20" fmla="*/ 112 w 552"/>
                  <a:gd name="T21" fmla="*/ 165 h 535"/>
                  <a:gd name="T22" fmla="*/ 141 w 552"/>
                  <a:gd name="T23" fmla="*/ 331 h 535"/>
                  <a:gd name="T24" fmla="*/ 148 w 552"/>
                  <a:gd name="T25" fmla="*/ 356 h 535"/>
                  <a:gd name="T26" fmla="*/ 154 w 552"/>
                  <a:gd name="T27" fmla="*/ 373 h 535"/>
                  <a:gd name="T28" fmla="*/ 172 w 552"/>
                  <a:gd name="T29" fmla="*/ 385 h 535"/>
                  <a:gd name="T30" fmla="*/ 188 w 552"/>
                  <a:gd name="T31" fmla="*/ 386 h 535"/>
                  <a:gd name="T32" fmla="*/ 203 w 552"/>
                  <a:gd name="T33" fmla="*/ 378 h 535"/>
                  <a:gd name="T34" fmla="*/ 212 w 552"/>
                  <a:gd name="T35" fmla="*/ 359 h 535"/>
                  <a:gd name="T36" fmla="*/ 219 w 552"/>
                  <a:gd name="T37" fmla="*/ 331 h 535"/>
                  <a:gd name="T38" fmla="*/ 258 w 552"/>
                  <a:gd name="T39" fmla="*/ 88 h 535"/>
                  <a:gd name="T40" fmla="*/ 264 w 552"/>
                  <a:gd name="T41" fmla="*/ 52 h 535"/>
                  <a:gd name="T42" fmla="*/ 271 w 552"/>
                  <a:gd name="T43" fmla="*/ 29 h 535"/>
                  <a:gd name="T44" fmla="*/ 280 w 552"/>
                  <a:gd name="T45" fmla="*/ 12 h 535"/>
                  <a:gd name="T46" fmla="*/ 291 w 552"/>
                  <a:gd name="T47" fmla="*/ 4 h 535"/>
                  <a:gd name="T48" fmla="*/ 308 w 552"/>
                  <a:gd name="T49" fmla="*/ 0 h 535"/>
                  <a:gd name="T50" fmla="*/ 327 w 552"/>
                  <a:gd name="T51" fmla="*/ 5 h 535"/>
                  <a:gd name="T52" fmla="*/ 340 w 552"/>
                  <a:gd name="T53" fmla="*/ 26 h 535"/>
                  <a:gd name="T54" fmla="*/ 347 w 552"/>
                  <a:gd name="T55" fmla="*/ 43 h 535"/>
                  <a:gd name="T56" fmla="*/ 353 w 552"/>
                  <a:gd name="T57" fmla="*/ 68 h 535"/>
                  <a:gd name="T58" fmla="*/ 412 w 552"/>
                  <a:gd name="T59" fmla="*/ 460 h 535"/>
                  <a:gd name="T60" fmla="*/ 419 w 552"/>
                  <a:gd name="T61" fmla="*/ 492 h 535"/>
                  <a:gd name="T62" fmla="*/ 429 w 552"/>
                  <a:gd name="T63" fmla="*/ 520 h 535"/>
                  <a:gd name="T64" fmla="*/ 441 w 552"/>
                  <a:gd name="T65" fmla="*/ 530 h 535"/>
                  <a:gd name="T66" fmla="*/ 462 w 552"/>
                  <a:gd name="T67" fmla="*/ 535 h 535"/>
                  <a:gd name="T68" fmla="*/ 478 w 552"/>
                  <a:gd name="T69" fmla="*/ 518 h 535"/>
                  <a:gd name="T70" fmla="*/ 488 w 552"/>
                  <a:gd name="T71" fmla="*/ 495 h 535"/>
                  <a:gd name="T72" fmla="*/ 496 w 552"/>
                  <a:gd name="T73" fmla="*/ 461 h 535"/>
                  <a:gd name="T74" fmla="*/ 552 w 552"/>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35">
                    <a:moveTo>
                      <a:pt x="0" y="255"/>
                    </a:moveTo>
                    <a:lnTo>
                      <a:pt x="7" y="209"/>
                    </a:lnTo>
                    <a:lnTo>
                      <a:pt x="18" y="164"/>
                    </a:lnTo>
                    <a:lnTo>
                      <a:pt x="26" y="131"/>
                    </a:lnTo>
                    <a:lnTo>
                      <a:pt x="39" y="115"/>
                    </a:lnTo>
                    <a:lnTo>
                      <a:pt x="52" y="104"/>
                    </a:lnTo>
                    <a:lnTo>
                      <a:pt x="67" y="103"/>
                    </a:lnTo>
                    <a:lnTo>
                      <a:pt x="83" y="107"/>
                    </a:lnTo>
                    <a:lnTo>
                      <a:pt x="98" y="121"/>
                    </a:lnTo>
                    <a:lnTo>
                      <a:pt x="106" y="140"/>
                    </a:lnTo>
                    <a:lnTo>
                      <a:pt x="112" y="165"/>
                    </a:lnTo>
                    <a:lnTo>
                      <a:pt x="141" y="331"/>
                    </a:lnTo>
                    <a:lnTo>
                      <a:pt x="148" y="356"/>
                    </a:lnTo>
                    <a:lnTo>
                      <a:pt x="154" y="373"/>
                    </a:lnTo>
                    <a:lnTo>
                      <a:pt x="172" y="385"/>
                    </a:lnTo>
                    <a:lnTo>
                      <a:pt x="188" y="386"/>
                    </a:lnTo>
                    <a:lnTo>
                      <a:pt x="203" y="378"/>
                    </a:lnTo>
                    <a:lnTo>
                      <a:pt x="212" y="359"/>
                    </a:lnTo>
                    <a:lnTo>
                      <a:pt x="219" y="331"/>
                    </a:lnTo>
                    <a:lnTo>
                      <a:pt x="258" y="88"/>
                    </a:lnTo>
                    <a:lnTo>
                      <a:pt x="264" y="52"/>
                    </a:lnTo>
                    <a:lnTo>
                      <a:pt x="271" y="29"/>
                    </a:lnTo>
                    <a:lnTo>
                      <a:pt x="280" y="12"/>
                    </a:lnTo>
                    <a:lnTo>
                      <a:pt x="291" y="4"/>
                    </a:lnTo>
                    <a:lnTo>
                      <a:pt x="308" y="0"/>
                    </a:lnTo>
                    <a:lnTo>
                      <a:pt x="327" y="5"/>
                    </a:lnTo>
                    <a:lnTo>
                      <a:pt x="340" y="26"/>
                    </a:lnTo>
                    <a:lnTo>
                      <a:pt x="347" y="43"/>
                    </a:lnTo>
                    <a:lnTo>
                      <a:pt x="353" y="68"/>
                    </a:lnTo>
                    <a:lnTo>
                      <a:pt x="412" y="460"/>
                    </a:lnTo>
                    <a:lnTo>
                      <a:pt x="419" y="492"/>
                    </a:lnTo>
                    <a:lnTo>
                      <a:pt x="429" y="520"/>
                    </a:lnTo>
                    <a:lnTo>
                      <a:pt x="441" y="530"/>
                    </a:lnTo>
                    <a:lnTo>
                      <a:pt x="462" y="535"/>
                    </a:lnTo>
                    <a:lnTo>
                      <a:pt x="478" y="518"/>
                    </a:lnTo>
                    <a:lnTo>
                      <a:pt x="488" y="495"/>
                    </a:lnTo>
                    <a:lnTo>
                      <a:pt x="496" y="461"/>
                    </a:lnTo>
                    <a:lnTo>
                      <a:pt x="552"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78" name="Freeform 62"/>
              <p:cNvSpPr>
                <a:spLocks/>
              </p:cNvSpPr>
              <p:nvPr/>
            </p:nvSpPr>
            <p:spPr bwMode="auto">
              <a:xfrm>
                <a:off x="2407" y="3965"/>
                <a:ext cx="157" cy="254"/>
              </a:xfrm>
              <a:custGeom>
                <a:avLst/>
                <a:gdLst>
                  <a:gd name="T0" fmla="*/ 0 w 943"/>
                  <a:gd name="T1" fmla="*/ 622 h 1524"/>
                  <a:gd name="T2" fmla="*/ 49 w 943"/>
                  <a:gd name="T3" fmla="*/ 336 h 1524"/>
                  <a:gd name="T4" fmla="*/ 55 w 943"/>
                  <a:gd name="T5" fmla="*/ 313 h 1524"/>
                  <a:gd name="T6" fmla="*/ 71 w 943"/>
                  <a:gd name="T7" fmla="*/ 301 h 1524"/>
                  <a:gd name="T8" fmla="*/ 84 w 943"/>
                  <a:gd name="T9" fmla="*/ 297 h 1524"/>
                  <a:gd name="T10" fmla="*/ 105 w 943"/>
                  <a:gd name="T11" fmla="*/ 301 h 1524"/>
                  <a:gd name="T12" fmla="*/ 116 w 943"/>
                  <a:gd name="T13" fmla="*/ 314 h 1524"/>
                  <a:gd name="T14" fmla="*/ 122 w 943"/>
                  <a:gd name="T15" fmla="*/ 336 h 1524"/>
                  <a:gd name="T16" fmla="*/ 236 w 943"/>
                  <a:gd name="T17" fmla="*/ 1164 h 1524"/>
                  <a:gd name="T18" fmla="*/ 247 w 943"/>
                  <a:gd name="T19" fmla="*/ 1207 h 1524"/>
                  <a:gd name="T20" fmla="*/ 258 w 943"/>
                  <a:gd name="T21" fmla="*/ 1222 h 1524"/>
                  <a:gd name="T22" fmla="*/ 276 w 943"/>
                  <a:gd name="T23" fmla="*/ 1230 h 1524"/>
                  <a:gd name="T24" fmla="*/ 290 w 943"/>
                  <a:gd name="T25" fmla="*/ 1234 h 1524"/>
                  <a:gd name="T26" fmla="*/ 309 w 943"/>
                  <a:gd name="T27" fmla="*/ 1227 h 1524"/>
                  <a:gd name="T28" fmla="*/ 324 w 943"/>
                  <a:gd name="T29" fmla="*/ 1209 h 1524"/>
                  <a:gd name="T30" fmla="*/ 335 w 943"/>
                  <a:gd name="T31" fmla="*/ 1164 h 1524"/>
                  <a:gd name="T32" fmla="*/ 448 w 943"/>
                  <a:gd name="T33" fmla="*/ 204 h 1524"/>
                  <a:gd name="T34" fmla="*/ 455 w 943"/>
                  <a:gd name="T35" fmla="*/ 158 h 1524"/>
                  <a:gd name="T36" fmla="*/ 462 w 943"/>
                  <a:gd name="T37" fmla="*/ 143 h 1524"/>
                  <a:gd name="T38" fmla="*/ 470 w 943"/>
                  <a:gd name="T39" fmla="*/ 129 h 1524"/>
                  <a:gd name="T40" fmla="*/ 483 w 943"/>
                  <a:gd name="T41" fmla="*/ 118 h 1524"/>
                  <a:gd name="T42" fmla="*/ 499 w 943"/>
                  <a:gd name="T43" fmla="*/ 116 h 1524"/>
                  <a:gd name="T44" fmla="*/ 517 w 943"/>
                  <a:gd name="T45" fmla="*/ 122 h 1524"/>
                  <a:gd name="T46" fmla="*/ 531 w 943"/>
                  <a:gd name="T47" fmla="*/ 132 h 1524"/>
                  <a:gd name="T48" fmla="*/ 539 w 943"/>
                  <a:gd name="T49" fmla="*/ 143 h 1524"/>
                  <a:gd name="T50" fmla="*/ 548 w 943"/>
                  <a:gd name="T51" fmla="*/ 158 h 1524"/>
                  <a:gd name="T52" fmla="*/ 555 w 943"/>
                  <a:gd name="T53" fmla="*/ 197 h 1524"/>
                  <a:gd name="T54" fmla="*/ 658 w 943"/>
                  <a:gd name="T55" fmla="*/ 1428 h 1524"/>
                  <a:gd name="T56" fmla="*/ 665 w 943"/>
                  <a:gd name="T57" fmla="*/ 1480 h 1524"/>
                  <a:gd name="T58" fmla="*/ 674 w 943"/>
                  <a:gd name="T59" fmla="*/ 1505 h 1524"/>
                  <a:gd name="T60" fmla="*/ 692 w 943"/>
                  <a:gd name="T61" fmla="*/ 1517 h 1524"/>
                  <a:gd name="T62" fmla="*/ 710 w 943"/>
                  <a:gd name="T63" fmla="*/ 1524 h 1524"/>
                  <a:gd name="T64" fmla="*/ 727 w 943"/>
                  <a:gd name="T65" fmla="*/ 1517 h 1524"/>
                  <a:gd name="T66" fmla="*/ 736 w 943"/>
                  <a:gd name="T67" fmla="*/ 1505 h 1524"/>
                  <a:gd name="T68" fmla="*/ 742 w 943"/>
                  <a:gd name="T69" fmla="*/ 1484 h 1524"/>
                  <a:gd name="T70" fmla="*/ 748 w 943"/>
                  <a:gd name="T71" fmla="*/ 1432 h 1524"/>
                  <a:gd name="T72" fmla="*/ 882 w 943"/>
                  <a:gd name="T73" fmla="*/ 87 h 1524"/>
                  <a:gd name="T74" fmla="*/ 888 w 943"/>
                  <a:gd name="T75" fmla="*/ 59 h 1524"/>
                  <a:gd name="T76" fmla="*/ 897 w 943"/>
                  <a:gd name="T77" fmla="*/ 34 h 1524"/>
                  <a:gd name="T78" fmla="*/ 908 w 943"/>
                  <a:gd name="T79" fmla="*/ 17 h 1524"/>
                  <a:gd name="T80" fmla="*/ 919 w 943"/>
                  <a:gd name="T81" fmla="*/ 5 h 1524"/>
                  <a:gd name="T82" fmla="*/ 931 w 943"/>
                  <a:gd name="T83" fmla="*/ 0 h 1524"/>
                  <a:gd name="T84" fmla="*/ 943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0" y="622"/>
                    </a:moveTo>
                    <a:lnTo>
                      <a:pt x="49" y="336"/>
                    </a:lnTo>
                    <a:lnTo>
                      <a:pt x="55" y="313"/>
                    </a:lnTo>
                    <a:lnTo>
                      <a:pt x="71" y="301"/>
                    </a:lnTo>
                    <a:lnTo>
                      <a:pt x="84" y="297"/>
                    </a:lnTo>
                    <a:lnTo>
                      <a:pt x="105" y="301"/>
                    </a:lnTo>
                    <a:lnTo>
                      <a:pt x="116" y="314"/>
                    </a:lnTo>
                    <a:lnTo>
                      <a:pt x="122" y="336"/>
                    </a:lnTo>
                    <a:lnTo>
                      <a:pt x="236" y="1164"/>
                    </a:lnTo>
                    <a:lnTo>
                      <a:pt x="247" y="1207"/>
                    </a:lnTo>
                    <a:lnTo>
                      <a:pt x="258" y="1222"/>
                    </a:lnTo>
                    <a:lnTo>
                      <a:pt x="276" y="1230"/>
                    </a:lnTo>
                    <a:lnTo>
                      <a:pt x="290" y="1234"/>
                    </a:lnTo>
                    <a:lnTo>
                      <a:pt x="309" y="1227"/>
                    </a:lnTo>
                    <a:lnTo>
                      <a:pt x="324" y="1209"/>
                    </a:lnTo>
                    <a:lnTo>
                      <a:pt x="335" y="1164"/>
                    </a:lnTo>
                    <a:lnTo>
                      <a:pt x="448" y="204"/>
                    </a:lnTo>
                    <a:lnTo>
                      <a:pt x="455" y="158"/>
                    </a:lnTo>
                    <a:lnTo>
                      <a:pt x="462" y="143"/>
                    </a:lnTo>
                    <a:lnTo>
                      <a:pt x="470" y="129"/>
                    </a:lnTo>
                    <a:lnTo>
                      <a:pt x="483" y="118"/>
                    </a:lnTo>
                    <a:lnTo>
                      <a:pt x="499" y="116"/>
                    </a:lnTo>
                    <a:lnTo>
                      <a:pt x="517" y="122"/>
                    </a:lnTo>
                    <a:lnTo>
                      <a:pt x="531" y="132"/>
                    </a:lnTo>
                    <a:lnTo>
                      <a:pt x="539" y="143"/>
                    </a:lnTo>
                    <a:lnTo>
                      <a:pt x="548" y="158"/>
                    </a:lnTo>
                    <a:lnTo>
                      <a:pt x="555" y="197"/>
                    </a:lnTo>
                    <a:lnTo>
                      <a:pt x="658" y="1428"/>
                    </a:lnTo>
                    <a:lnTo>
                      <a:pt x="665" y="1480"/>
                    </a:lnTo>
                    <a:lnTo>
                      <a:pt x="674" y="1505"/>
                    </a:lnTo>
                    <a:lnTo>
                      <a:pt x="692" y="1517"/>
                    </a:lnTo>
                    <a:lnTo>
                      <a:pt x="710" y="1524"/>
                    </a:lnTo>
                    <a:lnTo>
                      <a:pt x="727" y="1517"/>
                    </a:lnTo>
                    <a:lnTo>
                      <a:pt x="736" y="1505"/>
                    </a:lnTo>
                    <a:lnTo>
                      <a:pt x="742" y="1484"/>
                    </a:lnTo>
                    <a:lnTo>
                      <a:pt x="748" y="1432"/>
                    </a:lnTo>
                    <a:lnTo>
                      <a:pt x="882" y="87"/>
                    </a:lnTo>
                    <a:lnTo>
                      <a:pt x="888" y="59"/>
                    </a:lnTo>
                    <a:lnTo>
                      <a:pt x="897" y="34"/>
                    </a:lnTo>
                    <a:lnTo>
                      <a:pt x="908" y="17"/>
                    </a:lnTo>
                    <a:lnTo>
                      <a:pt x="919" y="5"/>
                    </a:lnTo>
                    <a:lnTo>
                      <a:pt x="931" y="0"/>
                    </a:lnTo>
                    <a:lnTo>
                      <a:pt x="943"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79" name="Freeform 63"/>
              <p:cNvSpPr>
                <a:spLocks/>
              </p:cNvSpPr>
              <p:nvPr/>
            </p:nvSpPr>
            <p:spPr bwMode="auto">
              <a:xfrm>
                <a:off x="2719" y="4051"/>
                <a:ext cx="92" cy="89"/>
              </a:xfrm>
              <a:custGeom>
                <a:avLst/>
                <a:gdLst>
                  <a:gd name="T0" fmla="*/ 551 w 551"/>
                  <a:gd name="T1" fmla="*/ 255 h 535"/>
                  <a:gd name="T2" fmla="*/ 544 w 551"/>
                  <a:gd name="T3" fmla="*/ 209 h 535"/>
                  <a:gd name="T4" fmla="*/ 534 w 551"/>
                  <a:gd name="T5" fmla="*/ 164 h 535"/>
                  <a:gd name="T6" fmla="*/ 525 w 551"/>
                  <a:gd name="T7" fmla="*/ 131 h 535"/>
                  <a:gd name="T8" fmla="*/ 514 w 551"/>
                  <a:gd name="T9" fmla="*/ 115 h 535"/>
                  <a:gd name="T10" fmla="*/ 499 w 551"/>
                  <a:gd name="T11" fmla="*/ 104 h 535"/>
                  <a:gd name="T12" fmla="*/ 486 w 551"/>
                  <a:gd name="T13" fmla="*/ 103 h 535"/>
                  <a:gd name="T14" fmla="*/ 468 w 551"/>
                  <a:gd name="T15" fmla="*/ 107 h 535"/>
                  <a:gd name="T16" fmla="*/ 455 w 551"/>
                  <a:gd name="T17" fmla="*/ 121 h 535"/>
                  <a:gd name="T18" fmla="*/ 446 w 551"/>
                  <a:gd name="T19" fmla="*/ 140 h 535"/>
                  <a:gd name="T20" fmla="*/ 439 w 551"/>
                  <a:gd name="T21" fmla="*/ 165 h 535"/>
                  <a:gd name="T22" fmla="*/ 411 w 551"/>
                  <a:gd name="T23" fmla="*/ 331 h 535"/>
                  <a:gd name="T24" fmla="*/ 404 w 551"/>
                  <a:gd name="T25" fmla="*/ 356 h 535"/>
                  <a:gd name="T26" fmla="*/ 398 w 551"/>
                  <a:gd name="T27" fmla="*/ 373 h 535"/>
                  <a:gd name="T28" fmla="*/ 381 w 551"/>
                  <a:gd name="T29" fmla="*/ 385 h 535"/>
                  <a:gd name="T30" fmla="*/ 364 w 551"/>
                  <a:gd name="T31" fmla="*/ 386 h 535"/>
                  <a:gd name="T32" fmla="*/ 349 w 551"/>
                  <a:gd name="T33" fmla="*/ 378 h 535"/>
                  <a:gd name="T34" fmla="*/ 341 w 551"/>
                  <a:gd name="T35" fmla="*/ 359 h 535"/>
                  <a:gd name="T36" fmla="*/ 333 w 551"/>
                  <a:gd name="T37" fmla="*/ 331 h 535"/>
                  <a:gd name="T38" fmla="*/ 295 w 551"/>
                  <a:gd name="T39" fmla="*/ 88 h 535"/>
                  <a:gd name="T40" fmla="*/ 288 w 551"/>
                  <a:gd name="T41" fmla="*/ 52 h 535"/>
                  <a:gd name="T42" fmla="*/ 281 w 551"/>
                  <a:gd name="T43" fmla="*/ 29 h 535"/>
                  <a:gd name="T44" fmla="*/ 271 w 551"/>
                  <a:gd name="T45" fmla="*/ 12 h 535"/>
                  <a:gd name="T46" fmla="*/ 260 w 551"/>
                  <a:gd name="T47" fmla="*/ 4 h 535"/>
                  <a:gd name="T48" fmla="*/ 242 w 551"/>
                  <a:gd name="T49" fmla="*/ 0 h 535"/>
                  <a:gd name="T50" fmla="*/ 225 w 551"/>
                  <a:gd name="T51" fmla="*/ 5 h 535"/>
                  <a:gd name="T52" fmla="*/ 210 w 551"/>
                  <a:gd name="T53" fmla="*/ 26 h 535"/>
                  <a:gd name="T54" fmla="*/ 204 w 551"/>
                  <a:gd name="T55" fmla="*/ 43 h 535"/>
                  <a:gd name="T56" fmla="*/ 199 w 551"/>
                  <a:gd name="T57" fmla="*/ 68 h 535"/>
                  <a:gd name="T58" fmla="*/ 141 w 551"/>
                  <a:gd name="T59" fmla="*/ 460 h 535"/>
                  <a:gd name="T60" fmla="*/ 134 w 551"/>
                  <a:gd name="T61" fmla="*/ 492 h 535"/>
                  <a:gd name="T62" fmla="*/ 123 w 551"/>
                  <a:gd name="T63" fmla="*/ 520 h 535"/>
                  <a:gd name="T64" fmla="*/ 111 w 551"/>
                  <a:gd name="T65" fmla="*/ 530 h 535"/>
                  <a:gd name="T66" fmla="*/ 90 w 551"/>
                  <a:gd name="T67" fmla="*/ 535 h 535"/>
                  <a:gd name="T68" fmla="*/ 73 w 551"/>
                  <a:gd name="T69" fmla="*/ 518 h 535"/>
                  <a:gd name="T70" fmla="*/ 63 w 551"/>
                  <a:gd name="T71" fmla="*/ 495 h 535"/>
                  <a:gd name="T72" fmla="*/ 56 w 551"/>
                  <a:gd name="T73" fmla="*/ 461 h 535"/>
                  <a:gd name="T74" fmla="*/ 0 w 551"/>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1" h="535">
                    <a:moveTo>
                      <a:pt x="551" y="255"/>
                    </a:moveTo>
                    <a:lnTo>
                      <a:pt x="544" y="209"/>
                    </a:lnTo>
                    <a:lnTo>
                      <a:pt x="534" y="164"/>
                    </a:lnTo>
                    <a:lnTo>
                      <a:pt x="525" y="131"/>
                    </a:lnTo>
                    <a:lnTo>
                      <a:pt x="514" y="115"/>
                    </a:lnTo>
                    <a:lnTo>
                      <a:pt x="499" y="104"/>
                    </a:lnTo>
                    <a:lnTo>
                      <a:pt x="486" y="103"/>
                    </a:lnTo>
                    <a:lnTo>
                      <a:pt x="468" y="107"/>
                    </a:lnTo>
                    <a:lnTo>
                      <a:pt x="455" y="121"/>
                    </a:lnTo>
                    <a:lnTo>
                      <a:pt x="446" y="140"/>
                    </a:lnTo>
                    <a:lnTo>
                      <a:pt x="439" y="165"/>
                    </a:lnTo>
                    <a:lnTo>
                      <a:pt x="411" y="331"/>
                    </a:lnTo>
                    <a:lnTo>
                      <a:pt x="404" y="356"/>
                    </a:lnTo>
                    <a:lnTo>
                      <a:pt x="398" y="373"/>
                    </a:lnTo>
                    <a:lnTo>
                      <a:pt x="381" y="385"/>
                    </a:lnTo>
                    <a:lnTo>
                      <a:pt x="364" y="386"/>
                    </a:lnTo>
                    <a:lnTo>
                      <a:pt x="349" y="378"/>
                    </a:lnTo>
                    <a:lnTo>
                      <a:pt x="341" y="359"/>
                    </a:lnTo>
                    <a:lnTo>
                      <a:pt x="333" y="331"/>
                    </a:lnTo>
                    <a:lnTo>
                      <a:pt x="295" y="88"/>
                    </a:lnTo>
                    <a:lnTo>
                      <a:pt x="288" y="52"/>
                    </a:lnTo>
                    <a:lnTo>
                      <a:pt x="281" y="29"/>
                    </a:lnTo>
                    <a:lnTo>
                      <a:pt x="271" y="12"/>
                    </a:lnTo>
                    <a:lnTo>
                      <a:pt x="260" y="4"/>
                    </a:lnTo>
                    <a:lnTo>
                      <a:pt x="242" y="0"/>
                    </a:lnTo>
                    <a:lnTo>
                      <a:pt x="225" y="5"/>
                    </a:lnTo>
                    <a:lnTo>
                      <a:pt x="210" y="26"/>
                    </a:lnTo>
                    <a:lnTo>
                      <a:pt x="204" y="43"/>
                    </a:lnTo>
                    <a:lnTo>
                      <a:pt x="199" y="68"/>
                    </a:lnTo>
                    <a:lnTo>
                      <a:pt x="141" y="460"/>
                    </a:lnTo>
                    <a:lnTo>
                      <a:pt x="134" y="492"/>
                    </a:lnTo>
                    <a:lnTo>
                      <a:pt x="123" y="520"/>
                    </a:lnTo>
                    <a:lnTo>
                      <a:pt x="111" y="530"/>
                    </a:lnTo>
                    <a:lnTo>
                      <a:pt x="90" y="535"/>
                    </a:lnTo>
                    <a:lnTo>
                      <a:pt x="73" y="518"/>
                    </a:lnTo>
                    <a:lnTo>
                      <a:pt x="63" y="495"/>
                    </a:lnTo>
                    <a:lnTo>
                      <a:pt x="56" y="461"/>
                    </a:lnTo>
                    <a:lnTo>
                      <a:pt x="0"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0" name="Freeform 64"/>
              <p:cNvSpPr>
                <a:spLocks/>
              </p:cNvSpPr>
              <p:nvPr/>
            </p:nvSpPr>
            <p:spPr bwMode="auto">
              <a:xfrm>
                <a:off x="2562" y="3965"/>
                <a:ext cx="157" cy="254"/>
              </a:xfrm>
              <a:custGeom>
                <a:avLst/>
                <a:gdLst>
                  <a:gd name="T0" fmla="*/ 943 w 943"/>
                  <a:gd name="T1" fmla="*/ 626 h 1524"/>
                  <a:gd name="T2" fmla="*/ 895 w 943"/>
                  <a:gd name="T3" fmla="*/ 336 h 1524"/>
                  <a:gd name="T4" fmla="*/ 887 w 943"/>
                  <a:gd name="T5" fmla="*/ 313 h 1524"/>
                  <a:gd name="T6" fmla="*/ 873 w 943"/>
                  <a:gd name="T7" fmla="*/ 301 h 1524"/>
                  <a:gd name="T8" fmla="*/ 859 w 943"/>
                  <a:gd name="T9" fmla="*/ 297 h 1524"/>
                  <a:gd name="T10" fmla="*/ 837 w 943"/>
                  <a:gd name="T11" fmla="*/ 301 h 1524"/>
                  <a:gd name="T12" fmla="*/ 828 w 943"/>
                  <a:gd name="T13" fmla="*/ 314 h 1524"/>
                  <a:gd name="T14" fmla="*/ 819 w 943"/>
                  <a:gd name="T15" fmla="*/ 336 h 1524"/>
                  <a:gd name="T16" fmla="*/ 706 w 943"/>
                  <a:gd name="T17" fmla="*/ 1164 h 1524"/>
                  <a:gd name="T18" fmla="*/ 695 w 943"/>
                  <a:gd name="T19" fmla="*/ 1207 h 1524"/>
                  <a:gd name="T20" fmla="*/ 686 w 943"/>
                  <a:gd name="T21" fmla="*/ 1222 h 1524"/>
                  <a:gd name="T22" fmla="*/ 667 w 943"/>
                  <a:gd name="T23" fmla="*/ 1230 h 1524"/>
                  <a:gd name="T24" fmla="*/ 652 w 943"/>
                  <a:gd name="T25" fmla="*/ 1234 h 1524"/>
                  <a:gd name="T26" fmla="*/ 633 w 943"/>
                  <a:gd name="T27" fmla="*/ 1227 h 1524"/>
                  <a:gd name="T28" fmla="*/ 619 w 943"/>
                  <a:gd name="T29" fmla="*/ 1209 h 1524"/>
                  <a:gd name="T30" fmla="*/ 608 w 943"/>
                  <a:gd name="T31" fmla="*/ 1164 h 1524"/>
                  <a:gd name="T32" fmla="*/ 495 w 943"/>
                  <a:gd name="T33" fmla="*/ 204 h 1524"/>
                  <a:gd name="T34" fmla="*/ 486 w 943"/>
                  <a:gd name="T35" fmla="*/ 158 h 1524"/>
                  <a:gd name="T36" fmla="*/ 482 w 943"/>
                  <a:gd name="T37" fmla="*/ 143 h 1524"/>
                  <a:gd name="T38" fmla="*/ 473 w 943"/>
                  <a:gd name="T39" fmla="*/ 129 h 1524"/>
                  <a:gd name="T40" fmla="*/ 459 w 943"/>
                  <a:gd name="T41" fmla="*/ 118 h 1524"/>
                  <a:gd name="T42" fmla="*/ 446 w 943"/>
                  <a:gd name="T43" fmla="*/ 116 h 1524"/>
                  <a:gd name="T44" fmla="*/ 427 w 943"/>
                  <a:gd name="T45" fmla="*/ 122 h 1524"/>
                  <a:gd name="T46" fmla="*/ 411 w 943"/>
                  <a:gd name="T47" fmla="*/ 132 h 1524"/>
                  <a:gd name="T48" fmla="*/ 403 w 943"/>
                  <a:gd name="T49" fmla="*/ 143 h 1524"/>
                  <a:gd name="T50" fmla="*/ 396 w 943"/>
                  <a:gd name="T51" fmla="*/ 158 h 1524"/>
                  <a:gd name="T52" fmla="*/ 389 w 943"/>
                  <a:gd name="T53" fmla="*/ 197 h 1524"/>
                  <a:gd name="T54" fmla="*/ 285 w 943"/>
                  <a:gd name="T55" fmla="*/ 1428 h 1524"/>
                  <a:gd name="T56" fmla="*/ 278 w 943"/>
                  <a:gd name="T57" fmla="*/ 1480 h 1524"/>
                  <a:gd name="T58" fmla="*/ 268 w 943"/>
                  <a:gd name="T59" fmla="*/ 1505 h 1524"/>
                  <a:gd name="T60" fmla="*/ 250 w 943"/>
                  <a:gd name="T61" fmla="*/ 1517 h 1524"/>
                  <a:gd name="T62" fmla="*/ 233 w 943"/>
                  <a:gd name="T63" fmla="*/ 1524 h 1524"/>
                  <a:gd name="T64" fmla="*/ 217 w 943"/>
                  <a:gd name="T65" fmla="*/ 1517 h 1524"/>
                  <a:gd name="T66" fmla="*/ 207 w 943"/>
                  <a:gd name="T67" fmla="*/ 1505 h 1524"/>
                  <a:gd name="T68" fmla="*/ 200 w 943"/>
                  <a:gd name="T69" fmla="*/ 1484 h 1524"/>
                  <a:gd name="T70" fmla="*/ 194 w 943"/>
                  <a:gd name="T71" fmla="*/ 1432 h 1524"/>
                  <a:gd name="T72" fmla="*/ 60 w 943"/>
                  <a:gd name="T73" fmla="*/ 87 h 1524"/>
                  <a:gd name="T74" fmla="*/ 56 w 943"/>
                  <a:gd name="T75" fmla="*/ 59 h 1524"/>
                  <a:gd name="T76" fmla="*/ 46 w 943"/>
                  <a:gd name="T77" fmla="*/ 34 h 1524"/>
                  <a:gd name="T78" fmla="*/ 35 w 943"/>
                  <a:gd name="T79" fmla="*/ 17 h 1524"/>
                  <a:gd name="T80" fmla="*/ 25 w 943"/>
                  <a:gd name="T81" fmla="*/ 5 h 1524"/>
                  <a:gd name="T82" fmla="*/ 12 w 943"/>
                  <a:gd name="T83" fmla="*/ 0 h 1524"/>
                  <a:gd name="T84" fmla="*/ 0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943" y="626"/>
                    </a:moveTo>
                    <a:lnTo>
                      <a:pt x="895" y="336"/>
                    </a:lnTo>
                    <a:lnTo>
                      <a:pt x="887" y="313"/>
                    </a:lnTo>
                    <a:lnTo>
                      <a:pt x="873" y="301"/>
                    </a:lnTo>
                    <a:lnTo>
                      <a:pt x="859" y="297"/>
                    </a:lnTo>
                    <a:lnTo>
                      <a:pt x="837" y="301"/>
                    </a:lnTo>
                    <a:lnTo>
                      <a:pt x="828" y="314"/>
                    </a:lnTo>
                    <a:lnTo>
                      <a:pt x="819" y="336"/>
                    </a:lnTo>
                    <a:lnTo>
                      <a:pt x="706" y="1164"/>
                    </a:lnTo>
                    <a:lnTo>
                      <a:pt x="695" y="1207"/>
                    </a:lnTo>
                    <a:lnTo>
                      <a:pt x="686" y="1222"/>
                    </a:lnTo>
                    <a:lnTo>
                      <a:pt x="667" y="1230"/>
                    </a:lnTo>
                    <a:lnTo>
                      <a:pt x="652" y="1234"/>
                    </a:lnTo>
                    <a:lnTo>
                      <a:pt x="633" y="1227"/>
                    </a:lnTo>
                    <a:lnTo>
                      <a:pt x="619" y="1209"/>
                    </a:lnTo>
                    <a:lnTo>
                      <a:pt x="608" y="1164"/>
                    </a:lnTo>
                    <a:lnTo>
                      <a:pt x="495" y="204"/>
                    </a:lnTo>
                    <a:lnTo>
                      <a:pt x="486" y="158"/>
                    </a:lnTo>
                    <a:lnTo>
                      <a:pt x="482" y="143"/>
                    </a:lnTo>
                    <a:lnTo>
                      <a:pt x="473" y="129"/>
                    </a:lnTo>
                    <a:lnTo>
                      <a:pt x="459" y="118"/>
                    </a:lnTo>
                    <a:lnTo>
                      <a:pt x="446" y="116"/>
                    </a:lnTo>
                    <a:lnTo>
                      <a:pt x="427" y="122"/>
                    </a:lnTo>
                    <a:lnTo>
                      <a:pt x="411" y="132"/>
                    </a:lnTo>
                    <a:lnTo>
                      <a:pt x="403" y="143"/>
                    </a:lnTo>
                    <a:lnTo>
                      <a:pt x="396" y="158"/>
                    </a:lnTo>
                    <a:lnTo>
                      <a:pt x="389" y="197"/>
                    </a:lnTo>
                    <a:lnTo>
                      <a:pt x="285" y="1428"/>
                    </a:lnTo>
                    <a:lnTo>
                      <a:pt x="278" y="1480"/>
                    </a:lnTo>
                    <a:lnTo>
                      <a:pt x="268" y="1505"/>
                    </a:lnTo>
                    <a:lnTo>
                      <a:pt x="250" y="1517"/>
                    </a:lnTo>
                    <a:lnTo>
                      <a:pt x="233" y="1524"/>
                    </a:lnTo>
                    <a:lnTo>
                      <a:pt x="217" y="1517"/>
                    </a:lnTo>
                    <a:lnTo>
                      <a:pt x="207" y="1505"/>
                    </a:lnTo>
                    <a:lnTo>
                      <a:pt x="200" y="1484"/>
                    </a:lnTo>
                    <a:lnTo>
                      <a:pt x="194" y="1432"/>
                    </a:lnTo>
                    <a:lnTo>
                      <a:pt x="60" y="87"/>
                    </a:lnTo>
                    <a:lnTo>
                      <a:pt x="56" y="59"/>
                    </a:lnTo>
                    <a:lnTo>
                      <a:pt x="46" y="34"/>
                    </a:lnTo>
                    <a:lnTo>
                      <a:pt x="35" y="17"/>
                    </a:lnTo>
                    <a:lnTo>
                      <a:pt x="25" y="5"/>
                    </a:lnTo>
                    <a:lnTo>
                      <a:pt x="12" y="0"/>
                    </a:lnTo>
                    <a:lnTo>
                      <a:pt x="0"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81" name="Group 113"/>
            <p:cNvGrpSpPr>
              <a:grpSpLocks/>
            </p:cNvGrpSpPr>
            <p:nvPr/>
          </p:nvGrpSpPr>
          <p:grpSpPr bwMode="auto">
            <a:xfrm>
              <a:off x="503238" y="2000247"/>
              <a:ext cx="7735887" cy="336550"/>
              <a:chOff x="317" y="1260"/>
              <a:chExt cx="4873" cy="212"/>
            </a:xfrm>
          </p:grpSpPr>
          <p:sp>
            <p:nvSpPr>
              <p:cNvPr id="82" name="Line 65"/>
              <p:cNvSpPr>
                <a:spLocks noChangeShapeType="1"/>
              </p:cNvSpPr>
              <p:nvPr/>
            </p:nvSpPr>
            <p:spPr bwMode="auto">
              <a:xfrm>
                <a:off x="317" y="1373"/>
                <a:ext cx="4873"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3" name="Rectangle 66"/>
              <p:cNvSpPr>
                <a:spLocks noChangeArrowheads="1"/>
              </p:cNvSpPr>
              <p:nvPr/>
            </p:nvSpPr>
            <p:spPr bwMode="auto">
              <a:xfrm>
                <a:off x="2294" y="1260"/>
                <a:ext cx="994"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dirty="0">
                    <a:solidFill>
                      <a:srgbClr val="FF0000"/>
                    </a:solidFill>
                    <a:latin typeface="微软雅黑" panose="020B0503020204020204" pitchFamily="34" charset="-122"/>
                    <a:ea typeface="微软雅黑" panose="020B0503020204020204" pitchFamily="34" charset="-122"/>
                  </a:rPr>
                  <a:t>数据通信系统</a:t>
                </a:r>
              </a:p>
            </p:txBody>
          </p:sp>
        </p:grpSp>
        <p:grpSp>
          <p:nvGrpSpPr>
            <p:cNvPr id="84" name="Group 99"/>
            <p:cNvGrpSpPr>
              <a:grpSpLocks/>
            </p:cNvGrpSpPr>
            <p:nvPr/>
          </p:nvGrpSpPr>
          <p:grpSpPr bwMode="auto">
            <a:xfrm>
              <a:off x="433388" y="3319463"/>
              <a:ext cx="2838450" cy="1660525"/>
              <a:chOff x="273" y="2091"/>
              <a:chExt cx="1788" cy="1046"/>
            </a:xfrm>
          </p:grpSpPr>
          <p:sp>
            <p:nvSpPr>
              <p:cNvPr id="85" name="Line 68"/>
              <p:cNvSpPr>
                <a:spLocks noChangeShapeType="1"/>
              </p:cNvSpPr>
              <p:nvPr/>
            </p:nvSpPr>
            <p:spPr bwMode="auto">
              <a:xfrm>
                <a:off x="2061" y="2091"/>
                <a:ext cx="0" cy="1046"/>
              </a:xfrm>
              <a:prstGeom prst="line">
                <a:avLst/>
              </a:prstGeom>
              <a:noFill/>
              <a:ln w="19050">
                <a:solidFill>
                  <a:srgbClr val="333399"/>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nvGrpSpPr>
              <p:cNvPr id="86" name="Group 98"/>
              <p:cNvGrpSpPr>
                <a:grpSpLocks/>
              </p:cNvGrpSpPr>
              <p:nvPr/>
            </p:nvGrpSpPr>
            <p:grpSpPr bwMode="auto">
              <a:xfrm>
                <a:off x="273" y="2523"/>
                <a:ext cx="1788" cy="212"/>
                <a:chOff x="273" y="2523"/>
                <a:chExt cx="1788" cy="212"/>
              </a:xfrm>
            </p:grpSpPr>
            <p:sp>
              <p:nvSpPr>
                <p:cNvPr id="87" name="Line 67"/>
                <p:cNvSpPr>
                  <a:spLocks noChangeShapeType="1"/>
                </p:cNvSpPr>
                <p:nvPr/>
              </p:nvSpPr>
              <p:spPr bwMode="auto">
                <a:xfrm>
                  <a:off x="273" y="2660"/>
                  <a:ext cx="1788"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8" name="Rectangle 71"/>
                <p:cNvSpPr>
                  <a:spLocks noChangeArrowheads="1"/>
                </p:cNvSpPr>
                <p:nvPr/>
              </p:nvSpPr>
              <p:spPr bwMode="auto">
                <a:xfrm>
                  <a:off x="854" y="2523"/>
                  <a:ext cx="620" cy="212"/>
                </a:xfrm>
                <a:prstGeom prst="rect">
                  <a:avLst/>
                </a:prstGeom>
                <a:solidFill>
                  <a:srgbClr val="FFFF66"/>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源系统</a:t>
                  </a:r>
                </a:p>
              </p:txBody>
            </p:sp>
          </p:grpSp>
        </p:grpSp>
        <p:grpSp>
          <p:nvGrpSpPr>
            <p:cNvPr id="89" name="Group 101"/>
            <p:cNvGrpSpPr>
              <a:grpSpLocks/>
            </p:cNvGrpSpPr>
            <p:nvPr/>
          </p:nvGrpSpPr>
          <p:grpSpPr bwMode="auto">
            <a:xfrm>
              <a:off x="5541963" y="4021143"/>
              <a:ext cx="2840037" cy="336550"/>
              <a:chOff x="3491" y="2533"/>
              <a:chExt cx="1789" cy="212"/>
            </a:xfrm>
          </p:grpSpPr>
          <p:sp>
            <p:nvSpPr>
              <p:cNvPr id="90" name="Line 70"/>
              <p:cNvSpPr>
                <a:spLocks noChangeShapeType="1"/>
              </p:cNvSpPr>
              <p:nvPr/>
            </p:nvSpPr>
            <p:spPr bwMode="auto">
              <a:xfrm>
                <a:off x="3491" y="2660"/>
                <a:ext cx="1789"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91" name="Rectangle 73"/>
              <p:cNvSpPr>
                <a:spLocks noChangeArrowheads="1"/>
              </p:cNvSpPr>
              <p:nvPr/>
            </p:nvSpPr>
            <p:spPr bwMode="auto">
              <a:xfrm>
                <a:off x="4028" y="2533"/>
                <a:ext cx="712" cy="212"/>
              </a:xfrm>
              <a:prstGeom prst="rect">
                <a:avLst/>
              </a:prstGeom>
              <a:solidFill>
                <a:srgbClr val="FFCCFF"/>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目的系统</a:t>
                </a:r>
              </a:p>
            </p:txBody>
          </p:sp>
        </p:grpSp>
        <p:grpSp>
          <p:nvGrpSpPr>
            <p:cNvPr id="92" name="Group 100"/>
            <p:cNvGrpSpPr>
              <a:grpSpLocks/>
            </p:cNvGrpSpPr>
            <p:nvPr/>
          </p:nvGrpSpPr>
          <p:grpSpPr bwMode="auto">
            <a:xfrm>
              <a:off x="3271838" y="3290888"/>
              <a:ext cx="2270125" cy="1725612"/>
              <a:chOff x="2061" y="2073"/>
              <a:chExt cx="1430" cy="1087"/>
            </a:xfrm>
          </p:grpSpPr>
          <p:sp>
            <p:nvSpPr>
              <p:cNvPr id="93" name="Line 69"/>
              <p:cNvSpPr>
                <a:spLocks noChangeShapeType="1"/>
              </p:cNvSpPr>
              <p:nvPr/>
            </p:nvSpPr>
            <p:spPr bwMode="auto">
              <a:xfrm>
                <a:off x="2061" y="2660"/>
                <a:ext cx="1430"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94" name="Rectangle 72"/>
              <p:cNvSpPr>
                <a:spLocks noChangeArrowheads="1"/>
              </p:cNvSpPr>
              <p:nvPr/>
            </p:nvSpPr>
            <p:spPr bwMode="auto">
              <a:xfrm>
                <a:off x="2418" y="2533"/>
                <a:ext cx="734" cy="212"/>
              </a:xfrm>
              <a:prstGeom prst="rect">
                <a:avLst/>
              </a:prstGeom>
              <a:solidFill>
                <a:srgbClr val="CCFFFF"/>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传输系统</a:t>
                </a:r>
              </a:p>
            </p:txBody>
          </p:sp>
          <p:sp>
            <p:nvSpPr>
              <p:cNvPr id="95" name="Line 74"/>
              <p:cNvSpPr>
                <a:spLocks noChangeShapeType="1"/>
              </p:cNvSpPr>
              <p:nvPr/>
            </p:nvSpPr>
            <p:spPr bwMode="auto">
              <a:xfrm flipH="1">
                <a:off x="3486" y="2073"/>
                <a:ext cx="5" cy="1087"/>
              </a:xfrm>
              <a:prstGeom prst="line">
                <a:avLst/>
              </a:prstGeom>
              <a:noFill/>
              <a:ln w="19050">
                <a:solidFill>
                  <a:srgbClr val="333399"/>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pic>
          <p:nvPicPr>
            <p:cNvPr id="96" name="Picture 7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563" y="3052763"/>
              <a:ext cx="8524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7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225" y="2855913"/>
              <a:ext cx="70961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98" name="Group 112"/>
            <p:cNvGrpSpPr>
              <a:grpSpLocks/>
            </p:cNvGrpSpPr>
            <p:nvPr/>
          </p:nvGrpSpPr>
          <p:grpSpPr bwMode="auto">
            <a:xfrm>
              <a:off x="8204200" y="5016498"/>
              <a:ext cx="615950" cy="1149350"/>
              <a:chOff x="5168" y="3160"/>
              <a:chExt cx="388" cy="724"/>
            </a:xfrm>
          </p:grpSpPr>
          <p:sp>
            <p:nvSpPr>
              <p:cNvPr id="99" name="Rectangle 6"/>
              <p:cNvSpPr>
                <a:spLocks noChangeArrowheads="1"/>
              </p:cNvSpPr>
              <p:nvPr/>
            </p:nvSpPr>
            <p:spPr bwMode="auto">
              <a:xfrm>
                <a:off x="5199" y="3207"/>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输出信息</a:t>
                </a:r>
              </a:p>
            </p:txBody>
          </p:sp>
          <p:sp>
            <p:nvSpPr>
              <p:cNvPr id="100" name="Line 77"/>
              <p:cNvSpPr>
                <a:spLocks noChangeShapeType="1"/>
              </p:cNvSpPr>
              <p:nvPr/>
            </p:nvSpPr>
            <p:spPr bwMode="auto">
              <a:xfrm>
                <a:off x="5168" y="3160"/>
                <a:ext cx="335"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101" name="Rectangle 79"/>
            <p:cNvSpPr>
              <a:spLocks noChangeArrowheads="1"/>
            </p:cNvSpPr>
            <p:nvPr/>
          </p:nvSpPr>
          <p:spPr bwMode="auto">
            <a:xfrm>
              <a:off x="7500938" y="3527425"/>
              <a:ext cx="81597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a:latin typeface="微软雅黑" panose="020B0503020204020204" pitchFamily="34" charset="-122"/>
                  <a:ea typeface="微软雅黑" panose="020B0503020204020204" pitchFamily="34" charset="-122"/>
                </a:rPr>
                <a:t>PC</a:t>
              </a:r>
            </a:p>
          </p:txBody>
        </p:sp>
      </p:grpSp>
    </p:spTree>
    <p:extLst>
      <p:ext uri="{BB962C8B-B14F-4D97-AF65-F5344CB8AC3E}">
        <p14:creationId xmlns:p14="http://schemas.microsoft.com/office/powerpoint/2010/main" val="28090383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DMT</a:t>
            </a:r>
          </a:p>
          <a:p>
            <a:pPr lvl="1"/>
            <a:r>
              <a:rPr lang="en-US" altLang="zh-CN" dirty="0" smtClean="0"/>
              <a:t>DMT </a:t>
            </a:r>
            <a:r>
              <a:rPr lang="zh-CN" altLang="en-US" dirty="0"/>
              <a:t>调制技术采用频分复用的方法，把 </a:t>
            </a:r>
            <a:r>
              <a:rPr lang="en-US" altLang="zh-CN" dirty="0"/>
              <a:t>40 kHz </a:t>
            </a:r>
            <a:r>
              <a:rPr lang="zh-CN" altLang="en-US" dirty="0"/>
              <a:t>以上一直到 </a:t>
            </a:r>
            <a:r>
              <a:rPr lang="en-US" altLang="zh-CN" dirty="0"/>
              <a:t>1.1 MHz </a:t>
            </a:r>
            <a:r>
              <a:rPr lang="zh-CN" altLang="en-US" dirty="0"/>
              <a:t>的高端频谱划分为许多的子信道，其中 </a:t>
            </a:r>
            <a:r>
              <a:rPr lang="en-US" altLang="zh-CN" dirty="0"/>
              <a:t>25 </a:t>
            </a:r>
            <a:r>
              <a:rPr lang="zh-CN" altLang="en-US" dirty="0"/>
              <a:t>个子信道用于上行信道，而 </a:t>
            </a:r>
            <a:r>
              <a:rPr lang="en-US" altLang="zh-CN" dirty="0"/>
              <a:t>249 </a:t>
            </a:r>
            <a:r>
              <a:rPr lang="zh-CN" altLang="en-US" dirty="0"/>
              <a:t>个子信道用于下行信道。</a:t>
            </a:r>
          </a:p>
          <a:p>
            <a:pPr lvl="1"/>
            <a:r>
              <a:rPr lang="zh-CN" altLang="en-US" dirty="0"/>
              <a:t>每个子信道占据 </a:t>
            </a:r>
            <a:r>
              <a:rPr lang="en-US" altLang="zh-CN" dirty="0"/>
              <a:t>4 kHz </a:t>
            </a:r>
            <a:r>
              <a:rPr lang="zh-CN" altLang="en-US" dirty="0"/>
              <a:t>带宽（严格讲是 </a:t>
            </a:r>
            <a:r>
              <a:rPr lang="en-US" altLang="zh-CN" dirty="0"/>
              <a:t>4.3125 kHz</a:t>
            </a:r>
            <a:r>
              <a:rPr lang="zh-CN" altLang="en-US" dirty="0"/>
              <a:t>），并使用不同的载波（即不同的音调）进行数字调制。这种做法相当于在一对用户线上使用许多小的调制解调器并行地传送数据。</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80</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grpSp>
        <p:nvGrpSpPr>
          <p:cNvPr id="5" name="组合 4"/>
          <p:cNvGrpSpPr/>
          <p:nvPr/>
        </p:nvGrpSpPr>
        <p:grpSpPr>
          <a:xfrm>
            <a:off x="2195736" y="3781106"/>
            <a:ext cx="4872269" cy="1740690"/>
            <a:chOff x="-13171" y="2148914"/>
            <a:chExt cx="9439804" cy="3372509"/>
          </a:xfrm>
        </p:grpSpPr>
        <p:sp>
          <p:nvSpPr>
            <p:cNvPr id="7" name="Rectangle 73"/>
            <p:cNvSpPr>
              <a:spLocks noChangeArrowheads="1"/>
            </p:cNvSpPr>
            <p:nvPr/>
          </p:nvSpPr>
          <p:spPr bwMode="auto">
            <a:xfrm>
              <a:off x="2744788" y="3068638"/>
              <a:ext cx="1395412" cy="192881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8" name="Rectangle 30"/>
            <p:cNvSpPr>
              <a:spLocks noChangeArrowheads="1"/>
            </p:cNvSpPr>
            <p:nvPr/>
          </p:nvSpPr>
          <p:spPr bwMode="auto">
            <a:xfrm>
              <a:off x="4103688" y="3051175"/>
              <a:ext cx="3267075" cy="1928813"/>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Text Box 31"/>
            <p:cNvSpPr txBox="1">
              <a:spLocks noChangeArrowheads="1"/>
            </p:cNvSpPr>
            <p:nvPr/>
          </p:nvSpPr>
          <p:spPr bwMode="auto">
            <a:xfrm>
              <a:off x="3182938" y="3306763"/>
              <a:ext cx="655933"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b="1">
                  <a:latin typeface="+mj-ea"/>
                  <a:ea typeface="+mj-ea"/>
                </a:rPr>
                <a:t>…</a:t>
              </a:r>
            </a:p>
          </p:txBody>
        </p:sp>
        <p:sp>
          <p:nvSpPr>
            <p:cNvPr id="10" name="Text Box 32"/>
            <p:cNvSpPr txBox="1">
              <a:spLocks noChangeArrowheads="1"/>
            </p:cNvSpPr>
            <p:nvPr/>
          </p:nvSpPr>
          <p:spPr bwMode="auto">
            <a:xfrm>
              <a:off x="-13171" y="2205038"/>
              <a:ext cx="95408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dirty="0">
                  <a:latin typeface="+mj-ea"/>
                  <a:ea typeface="+mj-ea"/>
                </a:rPr>
                <a:t>频谱</a:t>
              </a:r>
            </a:p>
          </p:txBody>
        </p:sp>
        <p:sp>
          <p:nvSpPr>
            <p:cNvPr id="11" name="Line 33"/>
            <p:cNvSpPr>
              <a:spLocks noChangeShapeType="1"/>
            </p:cNvSpPr>
            <p:nvPr/>
          </p:nvSpPr>
          <p:spPr bwMode="auto">
            <a:xfrm rot="16200000">
              <a:off x="-161925" y="3670300"/>
              <a:ext cx="2705100" cy="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2" name="Text Box 34"/>
            <p:cNvSpPr txBox="1">
              <a:spLocks noChangeArrowheads="1"/>
            </p:cNvSpPr>
            <p:nvPr/>
          </p:nvSpPr>
          <p:spPr bwMode="auto">
            <a:xfrm>
              <a:off x="7742238" y="4687888"/>
              <a:ext cx="95408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a:latin typeface="+mj-ea"/>
                  <a:ea typeface="+mj-ea"/>
                </a:rPr>
                <a:t>频率</a:t>
              </a:r>
            </a:p>
          </p:txBody>
        </p:sp>
        <p:sp>
          <p:nvSpPr>
            <p:cNvPr id="13" name="Freeform 36"/>
            <p:cNvSpPr>
              <a:spLocks/>
            </p:cNvSpPr>
            <p:nvPr/>
          </p:nvSpPr>
          <p:spPr bwMode="auto">
            <a:xfrm>
              <a:off x="1190625" y="3014663"/>
              <a:ext cx="341313" cy="1981200"/>
            </a:xfrm>
            <a:custGeom>
              <a:avLst/>
              <a:gdLst>
                <a:gd name="T0" fmla="*/ 0 w 208"/>
                <a:gd name="T1" fmla="*/ 0 h 1248"/>
                <a:gd name="T2" fmla="*/ 112 w 208"/>
                <a:gd name="T3" fmla="*/ 144 h 1248"/>
                <a:gd name="T4" fmla="*/ 192 w 208"/>
                <a:gd name="T5" fmla="*/ 680 h 1248"/>
                <a:gd name="T6" fmla="*/ 208 w 208"/>
                <a:gd name="T7" fmla="*/ 1248 h 1248"/>
              </a:gdLst>
              <a:ahLst/>
              <a:cxnLst>
                <a:cxn ang="0">
                  <a:pos x="T0" y="T1"/>
                </a:cxn>
                <a:cxn ang="0">
                  <a:pos x="T2" y="T3"/>
                </a:cxn>
                <a:cxn ang="0">
                  <a:pos x="T4" y="T5"/>
                </a:cxn>
                <a:cxn ang="0">
                  <a:pos x="T6" y="T7"/>
                </a:cxn>
              </a:cxnLst>
              <a:rect l="0" t="0" r="r" b="b"/>
              <a:pathLst>
                <a:path w="208" h="1248">
                  <a:moveTo>
                    <a:pt x="0" y="0"/>
                  </a:moveTo>
                  <a:cubicBezTo>
                    <a:pt x="19" y="24"/>
                    <a:pt x="80" y="31"/>
                    <a:pt x="112" y="144"/>
                  </a:cubicBezTo>
                  <a:cubicBezTo>
                    <a:pt x="144" y="257"/>
                    <a:pt x="176" y="496"/>
                    <a:pt x="192" y="680"/>
                  </a:cubicBezTo>
                  <a:cubicBezTo>
                    <a:pt x="208" y="864"/>
                    <a:pt x="205" y="1130"/>
                    <a:pt x="208" y="1248"/>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4" name="Text Box 37"/>
            <p:cNvSpPr txBox="1">
              <a:spLocks noChangeArrowheads="1"/>
            </p:cNvSpPr>
            <p:nvPr/>
          </p:nvSpPr>
          <p:spPr bwMode="auto">
            <a:xfrm>
              <a:off x="2621809" y="2148914"/>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上行信道</a:t>
              </a:r>
            </a:p>
          </p:txBody>
        </p:sp>
        <p:sp>
          <p:nvSpPr>
            <p:cNvPr id="15" name="Text Box 38"/>
            <p:cNvSpPr txBox="1">
              <a:spLocks noChangeArrowheads="1"/>
            </p:cNvSpPr>
            <p:nvPr/>
          </p:nvSpPr>
          <p:spPr bwMode="auto">
            <a:xfrm>
              <a:off x="1393826" y="2455863"/>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a:latin typeface="+mj-ea"/>
                  <a:ea typeface="+mj-ea"/>
                </a:rPr>
                <a:t>传统电话</a:t>
              </a:r>
            </a:p>
          </p:txBody>
        </p:sp>
        <p:sp>
          <p:nvSpPr>
            <p:cNvPr id="16" name="Line 39"/>
            <p:cNvSpPr>
              <a:spLocks noChangeShapeType="1"/>
            </p:cNvSpPr>
            <p:nvPr/>
          </p:nvSpPr>
          <p:spPr bwMode="auto">
            <a:xfrm flipH="1">
              <a:off x="1411288" y="2860675"/>
              <a:ext cx="361950" cy="45085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7" name="Line 40"/>
            <p:cNvSpPr>
              <a:spLocks noChangeShapeType="1"/>
            </p:cNvSpPr>
            <p:nvPr/>
          </p:nvSpPr>
          <p:spPr bwMode="auto">
            <a:xfrm flipV="1">
              <a:off x="1190625" y="5002213"/>
              <a:ext cx="6640513" cy="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8" name="Text Box 41"/>
            <p:cNvSpPr txBox="1">
              <a:spLocks noChangeArrowheads="1"/>
            </p:cNvSpPr>
            <p:nvPr/>
          </p:nvSpPr>
          <p:spPr bwMode="auto">
            <a:xfrm>
              <a:off x="909638" y="4957765"/>
              <a:ext cx="531704"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0</a:t>
              </a:r>
            </a:p>
          </p:txBody>
        </p:sp>
        <p:sp>
          <p:nvSpPr>
            <p:cNvPr id="19" name="Text Box 42"/>
            <p:cNvSpPr txBox="1">
              <a:spLocks noChangeArrowheads="1"/>
            </p:cNvSpPr>
            <p:nvPr/>
          </p:nvSpPr>
          <p:spPr bwMode="auto">
            <a:xfrm>
              <a:off x="1358899" y="4957765"/>
              <a:ext cx="531704"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4</a:t>
              </a:r>
            </a:p>
          </p:txBody>
        </p:sp>
        <p:sp>
          <p:nvSpPr>
            <p:cNvPr id="20" name="AutoShape 43"/>
            <p:cNvSpPr>
              <a:spLocks/>
            </p:cNvSpPr>
            <p:nvPr/>
          </p:nvSpPr>
          <p:spPr bwMode="auto">
            <a:xfrm rot="5400000" flipV="1">
              <a:off x="3241675" y="2171700"/>
              <a:ext cx="307975" cy="1241425"/>
            </a:xfrm>
            <a:prstGeom prst="leftBrace">
              <a:avLst>
                <a:gd name="adj1" fmla="val 3359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AutoShape 44"/>
            <p:cNvSpPr>
              <a:spLocks/>
            </p:cNvSpPr>
            <p:nvPr/>
          </p:nvSpPr>
          <p:spPr bwMode="auto">
            <a:xfrm rot="5400000" flipV="1">
              <a:off x="5593556" y="1239044"/>
              <a:ext cx="307975" cy="3106738"/>
            </a:xfrm>
            <a:prstGeom prst="leftBrace">
              <a:avLst>
                <a:gd name="adj1" fmla="val 8406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Text Box 45"/>
            <p:cNvSpPr txBox="1">
              <a:spLocks noChangeArrowheads="1"/>
            </p:cNvSpPr>
            <p:nvPr/>
          </p:nvSpPr>
          <p:spPr bwMode="auto">
            <a:xfrm>
              <a:off x="4993518" y="2148914"/>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下行信道</a:t>
              </a:r>
            </a:p>
          </p:txBody>
        </p:sp>
        <p:sp>
          <p:nvSpPr>
            <p:cNvPr id="23" name="Text Box 46"/>
            <p:cNvSpPr txBox="1">
              <a:spLocks noChangeArrowheads="1"/>
            </p:cNvSpPr>
            <p:nvPr/>
          </p:nvSpPr>
          <p:spPr bwMode="auto">
            <a:xfrm>
              <a:off x="5346700" y="3306763"/>
              <a:ext cx="655933"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b="1">
                  <a:latin typeface="+mj-ea"/>
                  <a:ea typeface="+mj-ea"/>
                </a:rPr>
                <a:t>…</a:t>
              </a:r>
            </a:p>
          </p:txBody>
        </p:sp>
        <p:sp>
          <p:nvSpPr>
            <p:cNvPr id="24" name="Freeform 47"/>
            <p:cNvSpPr>
              <a:spLocks/>
            </p:cNvSpPr>
            <p:nvPr/>
          </p:nvSpPr>
          <p:spPr bwMode="auto">
            <a:xfrm>
              <a:off x="7119938" y="3048000"/>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5" name="Freeform 48"/>
            <p:cNvSpPr>
              <a:spLocks/>
            </p:cNvSpPr>
            <p:nvPr/>
          </p:nvSpPr>
          <p:spPr bwMode="auto">
            <a:xfrm>
              <a:off x="6943725" y="3051175"/>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6" name="Freeform 49"/>
            <p:cNvSpPr>
              <a:spLocks/>
            </p:cNvSpPr>
            <p:nvPr/>
          </p:nvSpPr>
          <p:spPr bwMode="auto">
            <a:xfrm>
              <a:off x="6769100" y="3052763"/>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7" name="Freeform 50"/>
            <p:cNvSpPr>
              <a:spLocks/>
            </p:cNvSpPr>
            <p:nvPr/>
          </p:nvSpPr>
          <p:spPr bwMode="auto">
            <a:xfrm>
              <a:off x="6592888" y="3054350"/>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8" name="Freeform 51"/>
            <p:cNvSpPr>
              <a:spLocks/>
            </p:cNvSpPr>
            <p:nvPr/>
          </p:nvSpPr>
          <p:spPr bwMode="auto">
            <a:xfrm>
              <a:off x="6416675" y="305752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9" name="Freeform 52"/>
            <p:cNvSpPr>
              <a:spLocks/>
            </p:cNvSpPr>
            <p:nvPr/>
          </p:nvSpPr>
          <p:spPr bwMode="auto">
            <a:xfrm>
              <a:off x="6240463" y="3059113"/>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0" name="Freeform 53"/>
            <p:cNvSpPr>
              <a:spLocks/>
            </p:cNvSpPr>
            <p:nvPr/>
          </p:nvSpPr>
          <p:spPr bwMode="auto">
            <a:xfrm>
              <a:off x="6064250" y="3062288"/>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1" name="Freeform 54"/>
            <p:cNvSpPr>
              <a:spLocks/>
            </p:cNvSpPr>
            <p:nvPr/>
          </p:nvSpPr>
          <p:spPr bwMode="auto">
            <a:xfrm>
              <a:off x="5888038" y="3063875"/>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2" name="Freeform 55"/>
            <p:cNvSpPr>
              <a:spLocks/>
            </p:cNvSpPr>
            <p:nvPr/>
          </p:nvSpPr>
          <p:spPr bwMode="auto">
            <a:xfrm>
              <a:off x="5257800" y="3051175"/>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3" name="Freeform 56"/>
            <p:cNvSpPr>
              <a:spLocks/>
            </p:cNvSpPr>
            <p:nvPr/>
          </p:nvSpPr>
          <p:spPr bwMode="auto">
            <a:xfrm>
              <a:off x="5086350" y="3052763"/>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4" name="Freeform 57"/>
            <p:cNvSpPr>
              <a:spLocks/>
            </p:cNvSpPr>
            <p:nvPr/>
          </p:nvSpPr>
          <p:spPr bwMode="auto">
            <a:xfrm>
              <a:off x="4914900" y="3054350"/>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5" name="Freeform 58"/>
            <p:cNvSpPr>
              <a:spLocks/>
            </p:cNvSpPr>
            <p:nvPr/>
          </p:nvSpPr>
          <p:spPr bwMode="auto">
            <a:xfrm>
              <a:off x="4741863" y="3057525"/>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6" name="Freeform 59"/>
            <p:cNvSpPr>
              <a:spLocks/>
            </p:cNvSpPr>
            <p:nvPr/>
          </p:nvSpPr>
          <p:spPr bwMode="auto">
            <a:xfrm>
              <a:off x="4570413" y="3059113"/>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7" name="Freeform 60"/>
            <p:cNvSpPr>
              <a:spLocks/>
            </p:cNvSpPr>
            <p:nvPr/>
          </p:nvSpPr>
          <p:spPr bwMode="auto">
            <a:xfrm>
              <a:off x="4397375" y="3062288"/>
              <a:ext cx="173038"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8" name="Freeform 61"/>
            <p:cNvSpPr>
              <a:spLocks/>
            </p:cNvSpPr>
            <p:nvPr/>
          </p:nvSpPr>
          <p:spPr bwMode="auto">
            <a:xfrm>
              <a:off x="4225925" y="306387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9" name="Freeform 62"/>
            <p:cNvSpPr>
              <a:spLocks/>
            </p:cNvSpPr>
            <p:nvPr/>
          </p:nvSpPr>
          <p:spPr bwMode="auto">
            <a:xfrm>
              <a:off x="3881438" y="3068638"/>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0" name="Freeform 63"/>
            <p:cNvSpPr>
              <a:spLocks/>
            </p:cNvSpPr>
            <p:nvPr/>
          </p:nvSpPr>
          <p:spPr bwMode="auto">
            <a:xfrm>
              <a:off x="3709988" y="3070225"/>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1" name="Freeform 64"/>
            <p:cNvSpPr>
              <a:spLocks/>
            </p:cNvSpPr>
            <p:nvPr/>
          </p:nvSpPr>
          <p:spPr bwMode="auto">
            <a:xfrm>
              <a:off x="3536950" y="3073400"/>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2" name="Freeform 65"/>
            <p:cNvSpPr>
              <a:spLocks/>
            </p:cNvSpPr>
            <p:nvPr/>
          </p:nvSpPr>
          <p:spPr bwMode="auto">
            <a:xfrm>
              <a:off x="3117850" y="3078163"/>
              <a:ext cx="173038"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3" name="Freeform 66"/>
            <p:cNvSpPr>
              <a:spLocks/>
            </p:cNvSpPr>
            <p:nvPr/>
          </p:nvSpPr>
          <p:spPr bwMode="auto">
            <a:xfrm>
              <a:off x="2946400" y="3079750"/>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4" name="Freeform 67"/>
            <p:cNvSpPr>
              <a:spLocks/>
            </p:cNvSpPr>
            <p:nvPr/>
          </p:nvSpPr>
          <p:spPr bwMode="auto">
            <a:xfrm>
              <a:off x="2774950" y="308292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68"/>
            <p:cNvSpPr txBox="1">
              <a:spLocks noChangeArrowheads="1"/>
            </p:cNvSpPr>
            <p:nvPr/>
          </p:nvSpPr>
          <p:spPr bwMode="auto">
            <a:xfrm>
              <a:off x="8332788" y="4687887"/>
              <a:ext cx="1093845"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(kHz)</a:t>
              </a:r>
            </a:p>
          </p:txBody>
        </p:sp>
        <p:sp>
          <p:nvSpPr>
            <p:cNvPr id="46" name="Text Box 69"/>
            <p:cNvSpPr txBox="1">
              <a:spLocks noChangeArrowheads="1"/>
            </p:cNvSpPr>
            <p:nvPr/>
          </p:nvSpPr>
          <p:spPr bwMode="auto">
            <a:xfrm>
              <a:off x="2428875" y="4984750"/>
              <a:ext cx="926135"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~40</a:t>
              </a:r>
            </a:p>
          </p:txBody>
        </p:sp>
        <p:sp>
          <p:nvSpPr>
            <p:cNvPr id="47" name="Text Box 70"/>
            <p:cNvSpPr txBox="1">
              <a:spLocks noChangeArrowheads="1"/>
            </p:cNvSpPr>
            <p:nvPr/>
          </p:nvSpPr>
          <p:spPr bwMode="auto">
            <a:xfrm>
              <a:off x="3749675" y="4984750"/>
              <a:ext cx="110005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~138</a:t>
              </a:r>
            </a:p>
          </p:txBody>
        </p:sp>
        <p:sp>
          <p:nvSpPr>
            <p:cNvPr id="48" name="Text Box 71"/>
            <p:cNvSpPr txBox="1">
              <a:spLocks noChangeArrowheads="1"/>
            </p:cNvSpPr>
            <p:nvPr/>
          </p:nvSpPr>
          <p:spPr bwMode="auto">
            <a:xfrm>
              <a:off x="6916739" y="4984750"/>
              <a:ext cx="1273978"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~1100</a:t>
              </a:r>
            </a:p>
          </p:txBody>
        </p:sp>
      </p:grpSp>
    </p:spTree>
    <p:extLst>
      <p:ext uri="{BB962C8B-B14F-4D97-AF65-F5344CB8AC3E}">
        <p14:creationId xmlns:p14="http://schemas.microsoft.com/office/powerpoint/2010/main" val="33728741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的数据率：</a:t>
            </a:r>
            <a:endParaRPr lang="en-US" altLang="zh-CN" dirty="0" smtClean="0"/>
          </a:p>
          <a:p>
            <a:pPr lvl="1"/>
            <a:r>
              <a:rPr lang="zh-CN" altLang="en-US" dirty="0"/>
              <a:t>由于用户线的具体条件往往相差很大（距离、线径、受到相邻用户线的干扰程度等都不同），</a:t>
            </a:r>
            <a:r>
              <a:rPr lang="zh-CN" altLang="en-US" dirty="0" smtClean="0"/>
              <a:t>因此</a:t>
            </a:r>
            <a:r>
              <a:rPr lang="en-US" altLang="zh-CN" dirty="0" smtClean="0"/>
              <a:t>ADSL</a:t>
            </a:r>
            <a:r>
              <a:rPr lang="zh-CN" altLang="en-US" dirty="0" smtClean="0"/>
              <a:t>采用</a:t>
            </a:r>
            <a:r>
              <a:rPr lang="zh-CN" altLang="en-US" dirty="0"/>
              <a:t>自适应调制技术使用户线能够传送尽可能高的数据率。</a:t>
            </a:r>
          </a:p>
          <a:p>
            <a:pPr lvl="1"/>
            <a:r>
              <a:rPr lang="zh-CN" altLang="en-US" dirty="0" smtClean="0"/>
              <a:t>当</a:t>
            </a:r>
            <a:r>
              <a:rPr lang="en-US" altLang="zh-CN" dirty="0" smtClean="0"/>
              <a:t>ADSL</a:t>
            </a:r>
            <a:r>
              <a:rPr lang="zh-CN" altLang="en-US" dirty="0" smtClean="0"/>
              <a:t>启动</a:t>
            </a:r>
            <a:r>
              <a:rPr lang="zh-CN" altLang="en-US" dirty="0"/>
              <a:t>时，用户线两端</a:t>
            </a:r>
            <a:r>
              <a:rPr lang="zh-CN" altLang="en-US" dirty="0" smtClean="0"/>
              <a:t>的</a:t>
            </a:r>
            <a:r>
              <a:rPr lang="en-US" altLang="zh-CN" dirty="0" smtClean="0"/>
              <a:t>ADSL</a:t>
            </a:r>
            <a:r>
              <a:rPr lang="zh-CN" altLang="en-US" dirty="0" smtClean="0"/>
              <a:t>调制解调器</a:t>
            </a:r>
            <a:r>
              <a:rPr lang="zh-CN" altLang="en-US" dirty="0"/>
              <a:t>就测试</a:t>
            </a:r>
            <a:r>
              <a:rPr lang="zh-CN" altLang="en-US" dirty="0" smtClean="0"/>
              <a:t>可用频率</a:t>
            </a:r>
            <a:r>
              <a:rPr lang="zh-CN" altLang="en-US" dirty="0"/>
              <a:t>、各子信道受到的干扰情况，以及在</a:t>
            </a:r>
            <a:r>
              <a:rPr lang="zh-CN" altLang="en-US" dirty="0" smtClean="0"/>
              <a:t>每个</a:t>
            </a:r>
            <a:r>
              <a:rPr lang="zh-CN" altLang="en-US" dirty="0"/>
              <a:t>频率上测试信号的传输质量。</a:t>
            </a:r>
          </a:p>
          <a:p>
            <a:pPr lvl="1"/>
            <a:r>
              <a:rPr lang="en-US" altLang="zh-CN" dirty="0" smtClean="0"/>
              <a:t>ADSL</a:t>
            </a:r>
            <a:r>
              <a:rPr lang="zh-CN" altLang="en-US" dirty="0" smtClean="0"/>
              <a:t>不能</a:t>
            </a:r>
            <a:r>
              <a:rPr lang="zh-CN" altLang="en-US" dirty="0"/>
              <a:t>保证</a:t>
            </a:r>
            <a:r>
              <a:rPr lang="zh-CN" altLang="en-US" dirty="0" smtClean="0"/>
              <a:t>固定数据</a:t>
            </a:r>
            <a:r>
              <a:rPr lang="zh-CN" altLang="en-US" dirty="0"/>
              <a:t>率。对于质量很差的用户线甚至无法</a:t>
            </a:r>
            <a:r>
              <a:rPr lang="zh-CN" altLang="en-US" dirty="0" smtClean="0"/>
              <a:t>开通。</a:t>
            </a:r>
            <a:endParaRPr lang="zh-CN" altLang="en-US" dirty="0"/>
          </a:p>
          <a:p>
            <a:pPr lvl="1"/>
            <a:r>
              <a:rPr lang="zh-CN" altLang="en-US" dirty="0"/>
              <a:t>通常下行数据率</a:t>
            </a:r>
            <a:r>
              <a:rPr lang="zh-CN" altLang="en-US" dirty="0" smtClean="0"/>
              <a:t>在</a:t>
            </a:r>
            <a:r>
              <a:rPr lang="en-US" altLang="zh-CN" dirty="0" smtClean="0"/>
              <a:t>32kb/s</a:t>
            </a:r>
            <a:r>
              <a:rPr lang="zh-CN" altLang="en-US" dirty="0" smtClean="0"/>
              <a:t>到</a:t>
            </a:r>
            <a:r>
              <a:rPr lang="en-US" altLang="zh-CN" dirty="0" smtClean="0"/>
              <a:t>6.4Mb/s</a:t>
            </a:r>
            <a:r>
              <a:rPr lang="zh-CN" altLang="en-US" dirty="0" smtClean="0"/>
              <a:t>之间</a:t>
            </a:r>
            <a:r>
              <a:rPr lang="zh-CN" altLang="en-US" dirty="0"/>
              <a:t>，而上行数据率</a:t>
            </a:r>
            <a:r>
              <a:rPr lang="zh-CN" altLang="en-US" dirty="0" smtClean="0"/>
              <a:t>在</a:t>
            </a:r>
            <a:r>
              <a:rPr lang="en-US" altLang="zh-CN" dirty="0" smtClean="0"/>
              <a:t>32kb/s</a:t>
            </a:r>
            <a:r>
              <a:rPr lang="zh-CN" altLang="en-US" dirty="0" smtClean="0"/>
              <a:t>到</a:t>
            </a:r>
            <a:r>
              <a:rPr lang="en-US" altLang="zh-CN" dirty="0" smtClean="0"/>
              <a:t>640kb/s</a:t>
            </a:r>
            <a:r>
              <a:rPr lang="zh-CN" altLang="en-US" dirty="0" smtClean="0"/>
              <a:t>之间</a:t>
            </a:r>
            <a:r>
              <a:rPr lang="zh-CN" altLang="en-US" dirty="0"/>
              <a:t>。</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81</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1021695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的组成：</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82</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grpSp>
        <p:nvGrpSpPr>
          <p:cNvPr id="46" name="组合 45"/>
          <p:cNvGrpSpPr/>
          <p:nvPr/>
        </p:nvGrpSpPr>
        <p:grpSpPr>
          <a:xfrm>
            <a:off x="1118089" y="2217044"/>
            <a:ext cx="7218297" cy="3232744"/>
            <a:chOff x="1118089" y="1777380"/>
            <a:chExt cx="7218297" cy="3232744"/>
          </a:xfrm>
        </p:grpSpPr>
        <p:sp>
          <p:nvSpPr>
            <p:cNvPr id="45" name="AutoShape 3"/>
            <p:cNvSpPr>
              <a:spLocks noChangeArrowheads="1"/>
            </p:cNvSpPr>
            <p:nvPr/>
          </p:nvSpPr>
          <p:spPr bwMode="auto">
            <a:xfrm>
              <a:off x="2987824" y="2578250"/>
              <a:ext cx="1694255" cy="2431874"/>
            </a:xfrm>
            <a:prstGeom prst="roundRect">
              <a:avLst>
                <a:gd name="adj" fmla="val 16667"/>
              </a:avLst>
            </a:prstGeom>
            <a:solidFill>
              <a:srgbClr val="CCEC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Freeform 4"/>
            <p:cNvSpPr>
              <a:spLocks/>
            </p:cNvSpPr>
            <p:nvPr/>
          </p:nvSpPr>
          <p:spPr bwMode="auto">
            <a:xfrm>
              <a:off x="1676057" y="2099763"/>
              <a:ext cx="360248" cy="1194154"/>
            </a:xfrm>
            <a:custGeom>
              <a:avLst/>
              <a:gdLst>
                <a:gd name="T0" fmla="*/ 280 w 280"/>
                <a:gd name="T1" fmla="*/ 600 h 600"/>
                <a:gd name="T2" fmla="*/ 144 w 280"/>
                <a:gd name="T3" fmla="*/ 200 h 600"/>
                <a:gd name="T4" fmla="*/ 112 w 280"/>
                <a:gd name="T5" fmla="*/ 280 h 600"/>
                <a:gd name="T6" fmla="*/ 0 w 280"/>
                <a:gd name="T7" fmla="*/ 0 h 600"/>
              </a:gdLst>
              <a:ahLst/>
              <a:cxnLst>
                <a:cxn ang="0">
                  <a:pos x="T0" y="T1"/>
                </a:cxn>
                <a:cxn ang="0">
                  <a:pos x="T2" y="T3"/>
                </a:cxn>
                <a:cxn ang="0">
                  <a:pos x="T4" y="T5"/>
                </a:cxn>
                <a:cxn ang="0">
                  <a:pos x="T6" y="T7"/>
                </a:cxn>
              </a:cxnLst>
              <a:rect l="0" t="0" r="r" b="b"/>
              <a:pathLst>
                <a:path w="280" h="600">
                  <a:moveTo>
                    <a:pt x="280" y="600"/>
                  </a:moveTo>
                  <a:lnTo>
                    <a:pt x="144" y="200"/>
                  </a:lnTo>
                  <a:lnTo>
                    <a:pt x="112" y="280"/>
                  </a:lnTo>
                  <a:lnTo>
                    <a:pt x="0" y="0"/>
                  </a:lnTo>
                </a:path>
              </a:pathLst>
            </a:custGeom>
            <a:noFill/>
            <a:ln w="28575">
              <a:solidFill>
                <a:schemeClr val="tx1"/>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8" name="Line 5"/>
            <p:cNvSpPr>
              <a:spLocks noChangeShapeType="1"/>
            </p:cNvSpPr>
            <p:nvPr/>
          </p:nvSpPr>
          <p:spPr bwMode="auto">
            <a:xfrm rot="16200000">
              <a:off x="3071432" y="3487310"/>
              <a:ext cx="0" cy="5550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9" name="Freeform 6"/>
            <p:cNvSpPr>
              <a:spLocks/>
            </p:cNvSpPr>
            <p:nvPr/>
          </p:nvSpPr>
          <p:spPr bwMode="auto">
            <a:xfrm rot="20610381">
              <a:off x="4967403" y="3563362"/>
              <a:ext cx="470990" cy="1166135"/>
            </a:xfrm>
            <a:custGeom>
              <a:avLst/>
              <a:gdLst>
                <a:gd name="T0" fmla="*/ 0 w 366"/>
                <a:gd name="T1" fmla="*/ 0 h 702"/>
                <a:gd name="T2" fmla="*/ 138 w 366"/>
                <a:gd name="T3" fmla="*/ 343 h 702"/>
                <a:gd name="T4" fmla="*/ 168 w 366"/>
                <a:gd name="T5" fmla="*/ 252 h 702"/>
                <a:gd name="T6" fmla="*/ 366 w 366"/>
                <a:gd name="T7" fmla="*/ 702 h 702"/>
              </a:gdLst>
              <a:ahLst/>
              <a:cxnLst>
                <a:cxn ang="0">
                  <a:pos x="T0" y="T1"/>
                </a:cxn>
                <a:cxn ang="0">
                  <a:pos x="T2" y="T3"/>
                </a:cxn>
                <a:cxn ang="0">
                  <a:pos x="T4" y="T5"/>
                </a:cxn>
                <a:cxn ang="0">
                  <a:pos x="T6" y="T7"/>
                </a:cxn>
              </a:cxnLst>
              <a:rect l="0" t="0" r="r" b="b"/>
              <a:pathLst>
                <a:path w="366" h="702">
                  <a:moveTo>
                    <a:pt x="0" y="0"/>
                  </a:moveTo>
                  <a:lnTo>
                    <a:pt x="138" y="343"/>
                  </a:lnTo>
                  <a:lnTo>
                    <a:pt x="168" y="252"/>
                  </a:lnTo>
                  <a:lnTo>
                    <a:pt x="366" y="702"/>
                  </a:lnTo>
                </a:path>
              </a:pathLst>
            </a:custGeom>
            <a:noFill/>
            <a:ln w="28575" cmpd="sng">
              <a:solidFill>
                <a:srgbClr val="333399"/>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10"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23" y="2649401"/>
              <a:ext cx="883274" cy="204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8"/>
            <p:cNvSpPr>
              <a:spLocks noChangeArrowheads="1"/>
            </p:cNvSpPr>
            <p:nvPr/>
          </p:nvSpPr>
          <p:spPr bwMode="auto">
            <a:xfrm>
              <a:off x="3834624" y="3736814"/>
              <a:ext cx="799217" cy="478996"/>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2" name="Text Box 9"/>
            <p:cNvSpPr txBox="1">
              <a:spLocks noChangeArrowheads="1"/>
            </p:cNvSpPr>
            <p:nvPr/>
          </p:nvSpPr>
          <p:spPr bwMode="auto">
            <a:xfrm>
              <a:off x="3840197" y="3910259"/>
              <a:ext cx="7318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sp>
          <p:nvSpPr>
            <p:cNvPr id="13" name="AutoShape 10"/>
            <p:cNvSpPr>
              <a:spLocks noChangeArrowheads="1"/>
            </p:cNvSpPr>
            <p:nvPr/>
          </p:nvSpPr>
          <p:spPr bwMode="auto">
            <a:xfrm>
              <a:off x="3834624" y="3313857"/>
              <a:ext cx="799217" cy="480330"/>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4" name="Text Box 11"/>
            <p:cNvSpPr txBox="1">
              <a:spLocks noChangeArrowheads="1"/>
            </p:cNvSpPr>
            <p:nvPr/>
          </p:nvSpPr>
          <p:spPr bwMode="auto">
            <a:xfrm>
              <a:off x="3840197" y="3478211"/>
              <a:ext cx="731803"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pic>
          <p:nvPicPr>
            <p:cNvPr id="15"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735" y="2329181"/>
              <a:ext cx="2401651" cy="206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6" name="Line 13"/>
            <p:cNvSpPr>
              <a:spLocks noChangeShapeType="1"/>
            </p:cNvSpPr>
            <p:nvPr/>
          </p:nvSpPr>
          <p:spPr bwMode="auto">
            <a:xfrm>
              <a:off x="6367032" y="3604724"/>
              <a:ext cx="0" cy="4776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17"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867" y="3943624"/>
              <a:ext cx="476328" cy="4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15"/>
            <p:cNvSpPr>
              <a:spLocks noChangeArrowheads="1"/>
            </p:cNvSpPr>
            <p:nvPr/>
          </p:nvSpPr>
          <p:spPr bwMode="auto">
            <a:xfrm>
              <a:off x="6629880" y="3356553"/>
              <a:ext cx="799216" cy="478995"/>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9" name="Text Box 16"/>
            <p:cNvSpPr txBox="1">
              <a:spLocks noChangeArrowheads="1"/>
            </p:cNvSpPr>
            <p:nvPr/>
          </p:nvSpPr>
          <p:spPr bwMode="auto">
            <a:xfrm>
              <a:off x="6588224" y="3490863"/>
              <a:ext cx="7285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ATU-R</a:t>
              </a:r>
            </a:p>
          </p:txBody>
        </p:sp>
        <p:pic>
          <p:nvPicPr>
            <p:cNvPr id="20" name="Pictur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089" y="3051010"/>
              <a:ext cx="1799905" cy="1591761"/>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reeform 18"/>
            <p:cNvSpPr>
              <a:spLocks/>
            </p:cNvSpPr>
            <p:nvPr/>
          </p:nvSpPr>
          <p:spPr bwMode="auto">
            <a:xfrm>
              <a:off x="4572465" y="3563362"/>
              <a:ext cx="2062752" cy="81390"/>
            </a:xfrm>
            <a:custGeom>
              <a:avLst/>
              <a:gdLst>
                <a:gd name="T0" fmla="*/ 1608 w 1608"/>
                <a:gd name="T1" fmla="*/ 48 h 48"/>
                <a:gd name="T2" fmla="*/ 790 w 1608"/>
                <a:gd name="T3" fmla="*/ 48 h 48"/>
                <a:gd name="T4" fmla="*/ 844 w 1608"/>
                <a:gd name="T5" fmla="*/ 1 h 48"/>
                <a:gd name="T6" fmla="*/ 0 w 1608"/>
                <a:gd name="T7" fmla="*/ 0 h 48"/>
              </a:gdLst>
              <a:ahLst/>
              <a:cxnLst>
                <a:cxn ang="0">
                  <a:pos x="T0" y="T1"/>
                </a:cxn>
                <a:cxn ang="0">
                  <a:pos x="T2" y="T3"/>
                </a:cxn>
                <a:cxn ang="0">
                  <a:pos x="T4" y="T5"/>
                </a:cxn>
                <a:cxn ang="0">
                  <a:pos x="T6" y="T7"/>
                </a:cxn>
              </a:cxnLst>
              <a:rect l="0" t="0" r="r" b="b"/>
              <a:pathLst>
                <a:path w="1608" h="48">
                  <a:moveTo>
                    <a:pt x="1608" y="48"/>
                  </a:moveTo>
                  <a:lnTo>
                    <a:pt x="790" y="48"/>
                  </a:lnTo>
                  <a:lnTo>
                    <a:pt x="844" y="1"/>
                  </a:lnTo>
                  <a:lnTo>
                    <a:pt x="0" y="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2" name="AutoShape 19"/>
            <p:cNvSpPr>
              <a:spLocks noChangeArrowheads="1"/>
            </p:cNvSpPr>
            <p:nvPr/>
          </p:nvSpPr>
          <p:spPr bwMode="auto">
            <a:xfrm>
              <a:off x="6304322" y="3508658"/>
              <a:ext cx="184127" cy="238830"/>
            </a:xfrm>
            <a:prstGeom prst="cube">
              <a:avLst>
                <a:gd name="adj" fmla="val 25000"/>
              </a:avLst>
            </a:prstGeom>
            <a:solidFill>
              <a:srgbClr val="969696"/>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3" name="AutoShape 20"/>
            <p:cNvSpPr>
              <a:spLocks noChangeArrowheads="1"/>
            </p:cNvSpPr>
            <p:nvPr/>
          </p:nvSpPr>
          <p:spPr bwMode="auto">
            <a:xfrm>
              <a:off x="4764597" y="3445948"/>
              <a:ext cx="185460" cy="237497"/>
            </a:xfrm>
            <a:prstGeom prst="cube">
              <a:avLst>
                <a:gd name="adj" fmla="val 25000"/>
              </a:avLst>
            </a:prstGeom>
            <a:solidFill>
              <a:srgbClr val="969696"/>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4" name="AutoShape 21"/>
            <p:cNvSpPr>
              <a:spLocks noChangeArrowheads="1"/>
            </p:cNvSpPr>
            <p:nvPr/>
          </p:nvSpPr>
          <p:spPr bwMode="auto">
            <a:xfrm>
              <a:off x="3834624" y="2902908"/>
              <a:ext cx="799217" cy="478995"/>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5" name="Text Box 22"/>
            <p:cNvSpPr txBox="1">
              <a:spLocks noChangeArrowheads="1"/>
            </p:cNvSpPr>
            <p:nvPr/>
          </p:nvSpPr>
          <p:spPr bwMode="auto">
            <a:xfrm>
              <a:off x="3840197" y="3044339"/>
              <a:ext cx="731803"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sp>
          <p:nvSpPr>
            <p:cNvPr id="26" name="Freeform 23"/>
            <p:cNvSpPr>
              <a:spLocks/>
            </p:cNvSpPr>
            <p:nvPr/>
          </p:nvSpPr>
          <p:spPr bwMode="auto">
            <a:xfrm>
              <a:off x="7382397" y="3604724"/>
              <a:ext cx="245502" cy="258845"/>
            </a:xfrm>
            <a:custGeom>
              <a:avLst/>
              <a:gdLst>
                <a:gd name="T0" fmla="*/ 0 w 192"/>
                <a:gd name="T1" fmla="*/ 6 h 156"/>
                <a:gd name="T2" fmla="*/ 192 w 192"/>
                <a:gd name="T3" fmla="*/ 0 h 156"/>
                <a:gd name="T4" fmla="*/ 192 w 192"/>
                <a:gd name="T5" fmla="*/ 156 h 156"/>
              </a:gdLst>
              <a:ahLst/>
              <a:cxnLst>
                <a:cxn ang="0">
                  <a:pos x="T0" y="T1"/>
                </a:cxn>
                <a:cxn ang="0">
                  <a:pos x="T2" y="T3"/>
                </a:cxn>
                <a:cxn ang="0">
                  <a:pos x="T4" y="T5"/>
                </a:cxn>
              </a:cxnLst>
              <a:rect l="0" t="0" r="r" b="b"/>
              <a:pathLst>
                <a:path w="192" h="156">
                  <a:moveTo>
                    <a:pt x="0" y="6"/>
                  </a:moveTo>
                  <a:lnTo>
                    <a:pt x="192" y="0"/>
                  </a:lnTo>
                  <a:lnTo>
                    <a:pt x="192" y="156"/>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27" name="Picture 2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1751" y="3764834"/>
              <a:ext cx="476327" cy="61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25"/>
            <p:cNvSpPr txBox="1">
              <a:spLocks noChangeArrowheads="1"/>
            </p:cNvSpPr>
            <p:nvPr/>
          </p:nvSpPr>
          <p:spPr bwMode="auto">
            <a:xfrm>
              <a:off x="5119189" y="3229799"/>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用户线</a:t>
              </a:r>
            </a:p>
          </p:txBody>
        </p:sp>
        <p:sp>
          <p:nvSpPr>
            <p:cNvPr id="29" name="Text Box 26"/>
            <p:cNvSpPr txBox="1">
              <a:spLocks noChangeArrowheads="1"/>
            </p:cNvSpPr>
            <p:nvPr/>
          </p:nvSpPr>
          <p:spPr bwMode="auto">
            <a:xfrm>
              <a:off x="5216877" y="2542929"/>
              <a:ext cx="723275"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kumimoji="1" lang="en-US" altLang="zh-CN" sz="1400" dirty="0">
                  <a:latin typeface="+mj-ea"/>
                  <a:ea typeface="+mj-ea"/>
                </a:rPr>
                <a:t> </a:t>
              </a:r>
              <a:r>
                <a:rPr kumimoji="1" lang="zh-CN" altLang="en-US" sz="1400" dirty="0">
                  <a:latin typeface="+mj-ea"/>
                  <a:ea typeface="+mj-ea"/>
                </a:rPr>
                <a:t>电话</a:t>
              </a:r>
            </a:p>
            <a:p>
              <a:pPr algn="ctr">
                <a:lnSpc>
                  <a:spcPct val="85000"/>
                </a:lnSpc>
              </a:pPr>
              <a:r>
                <a:rPr kumimoji="1" lang="zh-CN" altLang="en-US" sz="1400" dirty="0">
                  <a:latin typeface="+mj-ea"/>
                  <a:ea typeface="+mj-ea"/>
                </a:rPr>
                <a:t>分离器</a:t>
              </a:r>
            </a:p>
          </p:txBody>
        </p:sp>
        <p:sp>
          <p:nvSpPr>
            <p:cNvPr id="30" name="Line 27"/>
            <p:cNvSpPr>
              <a:spLocks noChangeShapeType="1"/>
            </p:cNvSpPr>
            <p:nvPr/>
          </p:nvSpPr>
          <p:spPr bwMode="auto">
            <a:xfrm flipH="1">
              <a:off x="4950057" y="2965618"/>
              <a:ext cx="368253" cy="560385"/>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1" name="Line 28"/>
            <p:cNvSpPr>
              <a:spLocks noChangeShapeType="1"/>
            </p:cNvSpPr>
            <p:nvPr/>
          </p:nvSpPr>
          <p:spPr bwMode="auto">
            <a:xfrm rot="16200000" flipH="1">
              <a:off x="5777960" y="2999641"/>
              <a:ext cx="560385" cy="492339"/>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2" name="Text Box 29"/>
            <p:cNvSpPr txBox="1">
              <a:spLocks noChangeArrowheads="1"/>
            </p:cNvSpPr>
            <p:nvPr/>
          </p:nvSpPr>
          <p:spPr bwMode="auto">
            <a:xfrm>
              <a:off x="1420529" y="3701851"/>
              <a:ext cx="113524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 </a:t>
              </a:r>
              <a:r>
                <a:rPr kumimoji="1" lang="zh-CN" altLang="en-US" sz="1400" dirty="0">
                  <a:latin typeface="+mj-ea"/>
                  <a:ea typeface="+mj-ea"/>
                </a:rPr>
                <a:t>区域宽带网</a:t>
              </a:r>
            </a:p>
          </p:txBody>
        </p:sp>
        <p:sp>
          <p:nvSpPr>
            <p:cNvPr id="33" name="Text Box 30"/>
            <p:cNvSpPr txBox="1">
              <a:spLocks noChangeArrowheads="1"/>
            </p:cNvSpPr>
            <p:nvPr/>
          </p:nvSpPr>
          <p:spPr bwMode="auto">
            <a:xfrm>
              <a:off x="1343737" y="1849388"/>
              <a:ext cx="6848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至 </a:t>
              </a:r>
              <a:r>
                <a:rPr kumimoji="1" lang="en-US" altLang="zh-CN" sz="1400" dirty="0">
                  <a:latin typeface="+mj-ea"/>
                  <a:ea typeface="+mj-ea"/>
                </a:rPr>
                <a:t>ISP</a:t>
              </a:r>
            </a:p>
          </p:txBody>
        </p:sp>
        <p:sp>
          <p:nvSpPr>
            <p:cNvPr id="34" name="Text Box 31"/>
            <p:cNvSpPr txBox="1">
              <a:spLocks noChangeArrowheads="1"/>
            </p:cNvSpPr>
            <p:nvPr/>
          </p:nvSpPr>
          <p:spPr bwMode="auto">
            <a:xfrm>
              <a:off x="6601897" y="4441676"/>
              <a:ext cx="9028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居民家庭</a:t>
              </a:r>
            </a:p>
          </p:txBody>
        </p:sp>
        <p:sp>
          <p:nvSpPr>
            <p:cNvPr id="35" name="Line 32"/>
            <p:cNvSpPr>
              <a:spLocks noChangeShapeType="1"/>
            </p:cNvSpPr>
            <p:nvPr/>
          </p:nvSpPr>
          <p:spPr bwMode="auto">
            <a:xfrm>
              <a:off x="2973484" y="1921396"/>
              <a:ext cx="4987430"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6" name="Text Box 33"/>
            <p:cNvSpPr txBox="1">
              <a:spLocks noChangeArrowheads="1"/>
            </p:cNvSpPr>
            <p:nvPr/>
          </p:nvSpPr>
          <p:spPr bwMode="auto">
            <a:xfrm>
              <a:off x="4478180" y="1777380"/>
              <a:ext cx="182614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基于 </a:t>
              </a:r>
              <a:r>
                <a:rPr kumimoji="1" lang="en-US" altLang="zh-CN" sz="1400" dirty="0">
                  <a:latin typeface="+mj-ea"/>
                  <a:ea typeface="+mj-ea"/>
                </a:rPr>
                <a:t>ADSL </a:t>
              </a:r>
              <a:r>
                <a:rPr kumimoji="1" lang="zh-CN" altLang="en-US" sz="1400" dirty="0">
                  <a:latin typeface="+mj-ea"/>
                  <a:ea typeface="+mj-ea"/>
                </a:rPr>
                <a:t>的接入网</a:t>
              </a:r>
            </a:p>
          </p:txBody>
        </p:sp>
        <p:sp>
          <p:nvSpPr>
            <p:cNvPr id="37" name="Text Box 34"/>
            <p:cNvSpPr txBox="1">
              <a:spLocks noChangeArrowheads="1"/>
            </p:cNvSpPr>
            <p:nvPr/>
          </p:nvSpPr>
          <p:spPr bwMode="auto">
            <a:xfrm>
              <a:off x="3158844" y="2262468"/>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端局或远端站</a:t>
              </a:r>
            </a:p>
          </p:txBody>
        </p:sp>
        <p:sp>
          <p:nvSpPr>
            <p:cNvPr id="38" name="Line 35"/>
            <p:cNvSpPr>
              <a:spLocks noChangeShapeType="1"/>
            </p:cNvSpPr>
            <p:nvPr/>
          </p:nvSpPr>
          <p:spPr bwMode="auto">
            <a:xfrm>
              <a:off x="2973484" y="4752334"/>
              <a:ext cx="16872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9" name="Text Box 36"/>
            <p:cNvSpPr txBox="1">
              <a:spLocks noChangeArrowheads="1"/>
            </p:cNvSpPr>
            <p:nvPr/>
          </p:nvSpPr>
          <p:spPr bwMode="auto">
            <a:xfrm>
              <a:off x="3378039" y="4614604"/>
              <a:ext cx="823495" cy="27546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kumimoji="1" lang="en-US" altLang="zh-CN" sz="1400" dirty="0">
                  <a:latin typeface="+mj-ea"/>
                  <a:ea typeface="+mj-ea"/>
                </a:rPr>
                <a:t>DSLAM</a:t>
              </a:r>
            </a:p>
          </p:txBody>
        </p:sp>
        <p:sp>
          <p:nvSpPr>
            <p:cNvPr id="40" name="Text Box 37"/>
            <p:cNvSpPr txBox="1">
              <a:spLocks noChangeArrowheads="1"/>
            </p:cNvSpPr>
            <p:nvPr/>
          </p:nvSpPr>
          <p:spPr bwMode="auto">
            <a:xfrm>
              <a:off x="4886764" y="4561381"/>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至本地电话局</a:t>
              </a:r>
            </a:p>
          </p:txBody>
        </p:sp>
        <p:sp>
          <p:nvSpPr>
            <p:cNvPr id="41" name="Text Box 38"/>
            <p:cNvSpPr txBox="1">
              <a:spLocks noChangeArrowheads="1"/>
            </p:cNvSpPr>
            <p:nvPr/>
          </p:nvSpPr>
          <p:spPr bwMode="auto">
            <a:xfrm>
              <a:off x="4660684" y="2837529"/>
              <a:ext cx="3994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PS</a:t>
              </a:r>
            </a:p>
          </p:txBody>
        </p:sp>
        <p:sp>
          <p:nvSpPr>
            <p:cNvPr id="42" name="Text Box 39"/>
            <p:cNvSpPr txBox="1">
              <a:spLocks noChangeArrowheads="1"/>
            </p:cNvSpPr>
            <p:nvPr/>
          </p:nvSpPr>
          <p:spPr bwMode="auto">
            <a:xfrm>
              <a:off x="5828715" y="2618333"/>
              <a:ext cx="3994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PS</a:t>
              </a:r>
            </a:p>
          </p:txBody>
        </p:sp>
        <p:sp>
          <p:nvSpPr>
            <p:cNvPr id="43" name="Freeform 40"/>
            <p:cNvSpPr>
              <a:spLocks/>
            </p:cNvSpPr>
            <p:nvPr/>
          </p:nvSpPr>
          <p:spPr bwMode="auto">
            <a:xfrm>
              <a:off x="4589810" y="3963637"/>
              <a:ext cx="250839" cy="1335"/>
            </a:xfrm>
            <a:custGeom>
              <a:avLst/>
              <a:gdLst>
                <a:gd name="T0" fmla="*/ 0 w 196"/>
                <a:gd name="T1" fmla="*/ 0 h 1"/>
                <a:gd name="T2" fmla="*/ 196 w 196"/>
                <a:gd name="T3" fmla="*/ 0 h 1"/>
              </a:gdLst>
              <a:ahLst/>
              <a:cxnLst>
                <a:cxn ang="0">
                  <a:pos x="T0" y="T1"/>
                </a:cxn>
                <a:cxn ang="0">
                  <a:pos x="T2" y="T3"/>
                </a:cxn>
              </a:cxnLst>
              <a:rect l="0" t="0" r="r" b="b"/>
              <a:pathLst>
                <a:path w="196" h="1">
                  <a:moveTo>
                    <a:pt x="0" y="0"/>
                  </a:moveTo>
                  <a:lnTo>
                    <a:pt x="196" y="0"/>
                  </a:lnTo>
                </a:path>
              </a:pathLst>
            </a:custGeom>
            <a:noFill/>
            <a:ln w="28575" cmpd="sng">
              <a:solidFill>
                <a:srgbClr val="3333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4" name="Freeform 41"/>
            <p:cNvSpPr>
              <a:spLocks/>
            </p:cNvSpPr>
            <p:nvPr/>
          </p:nvSpPr>
          <p:spPr bwMode="auto">
            <a:xfrm>
              <a:off x="4589810" y="3125728"/>
              <a:ext cx="250839" cy="0"/>
            </a:xfrm>
            <a:custGeom>
              <a:avLst/>
              <a:gdLst>
                <a:gd name="T0" fmla="*/ 0 w 196"/>
                <a:gd name="T1" fmla="*/ 0 h 1"/>
                <a:gd name="T2" fmla="*/ 196 w 196"/>
                <a:gd name="T3" fmla="*/ 0 h 1"/>
              </a:gdLst>
              <a:ahLst/>
              <a:cxnLst>
                <a:cxn ang="0">
                  <a:pos x="T0" y="T1"/>
                </a:cxn>
                <a:cxn ang="0">
                  <a:pos x="T2" y="T3"/>
                </a:cxn>
              </a:cxnLst>
              <a:rect l="0" t="0" r="r" b="b"/>
              <a:pathLst>
                <a:path w="196" h="1">
                  <a:moveTo>
                    <a:pt x="0" y="0"/>
                  </a:moveTo>
                  <a:lnTo>
                    <a:pt x="196" y="0"/>
                  </a:lnTo>
                </a:path>
              </a:pathLst>
            </a:custGeom>
            <a:noFill/>
            <a:ln w="28575" cmpd="sng">
              <a:solidFill>
                <a:srgbClr val="3333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grpSp>
      <p:sp>
        <p:nvSpPr>
          <p:cNvPr id="47" name="矩形 46"/>
          <p:cNvSpPr/>
          <p:nvPr/>
        </p:nvSpPr>
        <p:spPr>
          <a:xfrm>
            <a:off x="4023664" y="1214329"/>
            <a:ext cx="4561316" cy="830997"/>
          </a:xfrm>
          <a:prstGeom prst="rect">
            <a:avLst/>
          </a:prstGeom>
        </p:spPr>
        <p:txBody>
          <a:bodyPr wrap="square">
            <a:spAutoFit/>
          </a:bodyPr>
          <a:lstStyle/>
          <a:p>
            <a:r>
              <a:rPr lang="zh-CN" altLang="en-US" sz="1200" dirty="0">
                <a:solidFill>
                  <a:schemeClr val="bg1">
                    <a:lumMod val="50000"/>
                  </a:schemeClr>
                </a:solidFill>
                <a:latin typeface="+mj-ea"/>
                <a:ea typeface="+mj-ea"/>
              </a:rPr>
              <a:t>数字用户线接入复用器 </a:t>
            </a:r>
            <a:r>
              <a:rPr lang="en-US" altLang="zh-CN" sz="1200" dirty="0">
                <a:solidFill>
                  <a:schemeClr val="bg1">
                    <a:lumMod val="50000"/>
                  </a:schemeClr>
                </a:solidFill>
                <a:latin typeface="+mj-ea"/>
                <a:ea typeface="+mj-ea"/>
              </a:rPr>
              <a:t>DSLAM (DSL Access Multiplexer)</a:t>
            </a:r>
          </a:p>
          <a:p>
            <a:r>
              <a:rPr lang="zh-CN" altLang="en-US" sz="1200" dirty="0">
                <a:solidFill>
                  <a:schemeClr val="bg1">
                    <a:lumMod val="50000"/>
                  </a:schemeClr>
                </a:solidFill>
                <a:latin typeface="+mj-ea"/>
                <a:ea typeface="+mj-ea"/>
              </a:rPr>
              <a:t>接入端接单元 </a:t>
            </a:r>
            <a:r>
              <a:rPr lang="en-US" altLang="zh-CN" sz="1200" dirty="0">
                <a:solidFill>
                  <a:schemeClr val="bg1">
                    <a:lumMod val="50000"/>
                  </a:schemeClr>
                </a:solidFill>
                <a:latin typeface="+mj-ea"/>
                <a:ea typeface="+mj-ea"/>
              </a:rPr>
              <a:t>ATU (Access Termination Unit)</a:t>
            </a:r>
          </a:p>
          <a:p>
            <a:r>
              <a:rPr lang="en-US" altLang="zh-CN" sz="1200" dirty="0" smtClean="0">
                <a:solidFill>
                  <a:schemeClr val="bg1">
                    <a:lumMod val="50000"/>
                  </a:schemeClr>
                </a:solidFill>
                <a:latin typeface="+mj-ea"/>
                <a:ea typeface="+mj-ea"/>
              </a:rPr>
              <a:t>                      C </a:t>
            </a:r>
            <a:r>
              <a:rPr lang="zh-CN" altLang="en-US" sz="1200" dirty="0">
                <a:solidFill>
                  <a:schemeClr val="bg1">
                    <a:lumMod val="50000"/>
                  </a:schemeClr>
                </a:solidFill>
                <a:latin typeface="+mj-ea"/>
                <a:ea typeface="+mj-ea"/>
              </a:rPr>
              <a:t>代表端局 </a:t>
            </a:r>
            <a:r>
              <a:rPr lang="en-US" altLang="zh-CN" sz="1200" dirty="0">
                <a:solidFill>
                  <a:schemeClr val="bg1">
                    <a:lumMod val="50000"/>
                  </a:schemeClr>
                </a:solidFill>
                <a:latin typeface="+mj-ea"/>
                <a:ea typeface="+mj-ea"/>
              </a:rPr>
              <a:t>Central </a:t>
            </a:r>
            <a:r>
              <a:rPr lang="en-US" altLang="zh-CN" sz="1200" dirty="0" smtClean="0">
                <a:solidFill>
                  <a:schemeClr val="bg1">
                    <a:lumMod val="50000"/>
                  </a:schemeClr>
                </a:solidFill>
                <a:latin typeface="+mj-ea"/>
                <a:ea typeface="+mj-ea"/>
              </a:rPr>
              <a:t>Office</a:t>
            </a:r>
            <a:r>
              <a:rPr lang="zh-CN" altLang="en-US" sz="1200" dirty="0" smtClean="0">
                <a:solidFill>
                  <a:schemeClr val="bg1">
                    <a:lumMod val="50000"/>
                  </a:schemeClr>
                </a:solidFill>
                <a:latin typeface="+mj-ea"/>
                <a:ea typeface="+mj-ea"/>
              </a:rPr>
              <a:t>，</a:t>
            </a:r>
            <a:r>
              <a:rPr lang="en-US" altLang="zh-CN" sz="1200" dirty="0" smtClean="0">
                <a:solidFill>
                  <a:schemeClr val="bg1">
                    <a:lumMod val="50000"/>
                  </a:schemeClr>
                </a:solidFill>
                <a:latin typeface="+mj-ea"/>
                <a:ea typeface="+mj-ea"/>
              </a:rPr>
              <a:t>R </a:t>
            </a:r>
            <a:r>
              <a:rPr lang="zh-CN" altLang="en-US" sz="1200" dirty="0">
                <a:solidFill>
                  <a:schemeClr val="bg1">
                    <a:lumMod val="50000"/>
                  </a:schemeClr>
                </a:solidFill>
                <a:latin typeface="+mj-ea"/>
                <a:ea typeface="+mj-ea"/>
              </a:rPr>
              <a:t>代表远端 </a:t>
            </a:r>
            <a:r>
              <a:rPr lang="en-US" altLang="zh-CN" sz="1200" dirty="0" smtClean="0">
                <a:solidFill>
                  <a:schemeClr val="bg1">
                    <a:lumMod val="50000"/>
                  </a:schemeClr>
                </a:solidFill>
                <a:latin typeface="+mj-ea"/>
                <a:ea typeface="+mj-ea"/>
              </a:rPr>
              <a:t>Remote</a:t>
            </a:r>
            <a:endParaRPr lang="zh-CN" altLang="en-US" sz="1200" dirty="0">
              <a:solidFill>
                <a:schemeClr val="bg1">
                  <a:lumMod val="50000"/>
                </a:schemeClr>
              </a:solidFill>
              <a:latin typeface="+mj-ea"/>
              <a:ea typeface="+mj-ea"/>
            </a:endParaRPr>
          </a:p>
          <a:p>
            <a:r>
              <a:rPr lang="zh-CN" altLang="en-US" sz="1200" dirty="0">
                <a:solidFill>
                  <a:schemeClr val="bg1">
                    <a:lumMod val="50000"/>
                  </a:schemeClr>
                </a:solidFill>
                <a:latin typeface="+mj-ea"/>
                <a:ea typeface="+mj-ea"/>
              </a:rPr>
              <a:t>电话分离器 </a:t>
            </a:r>
            <a:r>
              <a:rPr lang="en-US" altLang="zh-CN" sz="1200" dirty="0">
                <a:solidFill>
                  <a:schemeClr val="bg1">
                    <a:lumMod val="50000"/>
                  </a:schemeClr>
                </a:solidFill>
                <a:latin typeface="+mj-ea"/>
                <a:ea typeface="+mj-ea"/>
              </a:rPr>
              <a:t>PS (POTS Splitter)  </a:t>
            </a:r>
          </a:p>
        </p:txBody>
      </p:sp>
    </p:spTree>
    <p:extLst>
      <p:ext uri="{BB962C8B-B14F-4D97-AF65-F5344CB8AC3E}">
        <p14:creationId xmlns:p14="http://schemas.microsoft.com/office/powerpoint/2010/main" val="13109654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ADSL2</a:t>
            </a:r>
            <a:r>
              <a:rPr lang="zh-CN" altLang="en-US" dirty="0"/>
              <a:t>（</a:t>
            </a:r>
            <a:r>
              <a:rPr lang="en-US" altLang="zh-CN" dirty="0"/>
              <a:t>G.992.3 </a:t>
            </a:r>
            <a:r>
              <a:rPr lang="zh-CN" altLang="en-US" dirty="0"/>
              <a:t>和 </a:t>
            </a:r>
            <a:r>
              <a:rPr lang="en-US" altLang="zh-CN" dirty="0"/>
              <a:t>G.992.4</a:t>
            </a:r>
            <a:r>
              <a:rPr lang="zh-CN" altLang="en-US" dirty="0" smtClean="0"/>
              <a:t>），</a:t>
            </a:r>
            <a:r>
              <a:rPr lang="en-US" altLang="zh-CN" dirty="0" smtClean="0"/>
              <a:t>ADSL2</a:t>
            </a:r>
            <a:r>
              <a:rPr lang="en-US" altLang="zh-CN" dirty="0"/>
              <a:t>+</a:t>
            </a:r>
            <a:r>
              <a:rPr lang="zh-CN" altLang="en-US" dirty="0"/>
              <a:t>（</a:t>
            </a:r>
            <a:r>
              <a:rPr lang="en-US" altLang="zh-CN" dirty="0"/>
              <a:t>G.992.5</a:t>
            </a:r>
            <a:r>
              <a:rPr lang="zh-CN" altLang="en-US" dirty="0" smtClean="0"/>
              <a:t>）</a:t>
            </a:r>
            <a:endParaRPr lang="en-US" altLang="zh-CN" dirty="0" smtClean="0"/>
          </a:p>
          <a:p>
            <a:pPr lvl="1"/>
            <a:r>
              <a:rPr lang="zh-CN" altLang="en-US" dirty="0"/>
              <a:t>通过提高调制效率得到了更高的数据率。例如，</a:t>
            </a:r>
            <a:r>
              <a:rPr lang="en-US" altLang="zh-CN" dirty="0"/>
              <a:t>ADSL2 </a:t>
            </a:r>
            <a:r>
              <a:rPr lang="zh-CN" altLang="en-US" dirty="0"/>
              <a:t>要求至少应支持下行 </a:t>
            </a:r>
            <a:r>
              <a:rPr lang="en-US" altLang="zh-CN" dirty="0"/>
              <a:t>8 Mb/s</a:t>
            </a:r>
            <a:r>
              <a:rPr lang="zh-CN" altLang="en-US" dirty="0"/>
              <a:t>、上行 </a:t>
            </a:r>
            <a:r>
              <a:rPr lang="en-US" altLang="zh-CN" dirty="0"/>
              <a:t>800 kb/s</a:t>
            </a:r>
            <a:r>
              <a:rPr lang="zh-CN" altLang="en-US" dirty="0"/>
              <a:t>的速率。而 </a:t>
            </a:r>
            <a:r>
              <a:rPr lang="en-US" altLang="zh-CN" dirty="0"/>
              <a:t>ADSL2+ </a:t>
            </a:r>
            <a:r>
              <a:rPr lang="zh-CN" altLang="en-US" dirty="0"/>
              <a:t>则将频谱范围从 </a:t>
            </a:r>
            <a:r>
              <a:rPr lang="en-US" altLang="zh-CN" dirty="0"/>
              <a:t>1.1 MHz </a:t>
            </a:r>
            <a:r>
              <a:rPr lang="zh-CN" altLang="en-US" dirty="0"/>
              <a:t>扩展至</a:t>
            </a:r>
            <a:r>
              <a:rPr lang="en-US" altLang="zh-CN" dirty="0"/>
              <a:t>2.2 MHz</a:t>
            </a:r>
            <a:r>
              <a:rPr lang="zh-CN" altLang="en-US" dirty="0"/>
              <a:t>，下行速率可达 </a:t>
            </a:r>
            <a:r>
              <a:rPr lang="en-US" altLang="zh-CN" dirty="0"/>
              <a:t>16 Mb/s</a:t>
            </a:r>
            <a:r>
              <a:rPr lang="zh-CN" altLang="en-US" dirty="0"/>
              <a:t>（最大传输速率可达</a:t>
            </a:r>
            <a:r>
              <a:rPr lang="en-US" altLang="zh-CN" dirty="0"/>
              <a:t>25 Mb/s</a:t>
            </a:r>
            <a:r>
              <a:rPr lang="zh-CN" altLang="en-US" dirty="0"/>
              <a:t>），而上行速率可达 </a:t>
            </a:r>
            <a:r>
              <a:rPr lang="en-US" altLang="zh-CN" dirty="0"/>
              <a:t>800 kb/s</a:t>
            </a:r>
            <a:r>
              <a:rPr lang="zh-CN" altLang="en-US" dirty="0"/>
              <a:t>。</a:t>
            </a:r>
          </a:p>
          <a:p>
            <a:pPr lvl="1"/>
            <a:r>
              <a:rPr lang="zh-CN" altLang="en-US" dirty="0"/>
              <a:t>采用了无缝速率自适应技术 </a:t>
            </a:r>
            <a:r>
              <a:rPr lang="en-US" altLang="zh-CN" dirty="0"/>
              <a:t>SRA (Seamless Rate Adaptation)</a:t>
            </a:r>
            <a:r>
              <a:rPr lang="zh-CN" altLang="en-US" dirty="0"/>
              <a:t>，可在运营中不中断通信和不产生误码的情况下，自适应地调整数据率。</a:t>
            </a:r>
          </a:p>
          <a:p>
            <a:pPr lvl="1"/>
            <a:r>
              <a:rPr lang="zh-CN" altLang="en-US" dirty="0"/>
              <a:t>改善了线路质量评测和故障定位功能，这对提高网络的运行维护水平具有非常重要的意义。</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83</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4222716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zh-CN" altLang="en-US" dirty="0" smtClean="0"/>
              <a:t>光纤同轴混合网</a:t>
            </a:r>
            <a:r>
              <a:rPr lang="en-US" altLang="zh-CN" dirty="0" smtClean="0"/>
              <a:t>HFC(Hybrid Fiber Coax)</a:t>
            </a:r>
            <a:r>
              <a:rPr lang="zh-CN" altLang="en-US" dirty="0"/>
              <a:t>是在目前覆盖面很广的有线电视</a:t>
            </a:r>
            <a:r>
              <a:rPr lang="zh-CN" altLang="en-US" dirty="0" smtClean="0"/>
              <a:t>网</a:t>
            </a:r>
            <a:r>
              <a:rPr lang="en-US" altLang="zh-CN" dirty="0" smtClean="0"/>
              <a:t>CATV</a:t>
            </a:r>
            <a:r>
              <a:rPr lang="zh-CN" altLang="en-US" dirty="0" smtClean="0"/>
              <a:t>的</a:t>
            </a:r>
            <a:r>
              <a:rPr lang="zh-CN" altLang="en-US" dirty="0"/>
              <a:t>基础上开发</a:t>
            </a:r>
            <a:r>
              <a:rPr lang="zh-CN" altLang="en-US" dirty="0" smtClean="0"/>
              <a:t>的居民</a:t>
            </a:r>
            <a:r>
              <a:rPr lang="zh-CN" altLang="en-US" dirty="0"/>
              <a:t>宽带接入网。</a:t>
            </a:r>
          </a:p>
          <a:p>
            <a:r>
              <a:rPr lang="en-US" altLang="zh-CN" dirty="0" smtClean="0"/>
              <a:t>HFC</a:t>
            </a:r>
            <a:r>
              <a:rPr lang="zh-CN" altLang="en-US" dirty="0" smtClean="0"/>
              <a:t>网</a:t>
            </a:r>
            <a:r>
              <a:rPr lang="zh-CN" altLang="en-US" dirty="0"/>
              <a:t>除可</a:t>
            </a:r>
            <a:r>
              <a:rPr lang="zh-CN" altLang="en-US" dirty="0" smtClean="0"/>
              <a:t>传送</a:t>
            </a:r>
            <a:r>
              <a:rPr lang="en-US" altLang="zh-CN" dirty="0" smtClean="0"/>
              <a:t>CATV</a:t>
            </a:r>
            <a:r>
              <a:rPr lang="zh-CN" altLang="en-US" dirty="0" smtClean="0"/>
              <a:t>外</a:t>
            </a:r>
            <a:r>
              <a:rPr lang="zh-CN" altLang="en-US" dirty="0"/>
              <a:t>，还提供电话、数据和其他宽带交互型业务。</a:t>
            </a:r>
          </a:p>
          <a:p>
            <a:pPr lvl="1"/>
            <a:r>
              <a:rPr lang="zh-CN" altLang="en-US" dirty="0"/>
              <a:t>现有</a:t>
            </a:r>
            <a:r>
              <a:rPr lang="zh-CN" altLang="en-US" dirty="0" smtClean="0"/>
              <a:t>的</a:t>
            </a:r>
            <a:r>
              <a:rPr lang="en-US" altLang="zh-CN" dirty="0" smtClean="0"/>
              <a:t>CATV</a:t>
            </a:r>
            <a:r>
              <a:rPr lang="zh-CN" altLang="en-US" dirty="0" smtClean="0"/>
              <a:t>网</a:t>
            </a:r>
            <a:r>
              <a:rPr lang="zh-CN" altLang="en-US" dirty="0"/>
              <a:t>是树形拓扑结构的同轴电缆网络，它采用模拟技术的频分复用对电视节目进行单向传输</a:t>
            </a:r>
            <a:r>
              <a:rPr lang="zh-CN" altLang="en-US" dirty="0" smtClean="0"/>
              <a:t>。</a:t>
            </a:r>
            <a:endParaRPr lang="en-US" altLang="zh-CN" dirty="0"/>
          </a:p>
          <a:p>
            <a:pPr lvl="1"/>
            <a:r>
              <a:rPr lang="en-US" altLang="zh-CN" dirty="0" smtClean="0"/>
              <a:t>HFC</a:t>
            </a:r>
            <a:r>
              <a:rPr lang="zh-CN" altLang="en-US" dirty="0" smtClean="0"/>
              <a:t>网</a:t>
            </a:r>
            <a:r>
              <a:rPr lang="zh-CN" altLang="en-US" dirty="0"/>
              <a:t>将</a:t>
            </a:r>
            <a:r>
              <a:rPr lang="zh-CN" altLang="en-US" dirty="0" smtClean="0"/>
              <a:t>原</a:t>
            </a:r>
            <a:r>
              <a:rPr lang="en-US" altLang="zh-CN" dirty="0" smtClean="0"/>
              <a:t>CATV</a:t>
            </a:r>
            <a:r>
              <a:rPr lang="zh-CN" altLang="en-US" dirty="0" smtClean="0"/>
              <a:t>网</a:t>
            </a:r>
            <a:r>
              <a:rPr lang="zh-CN" altLang="en-US" dirty="0"/>
              <a:t>中的同轴电缆主干部分改换为光纤，并使用模拟光纤</a:t>
            </a:r>
            <a:r>
              <a:rPr lang="zh-CN" altLang="en-US" dirty="0" smtClean="0"/>
              <a:t>技术</a:t>
            </a:r>
            <a:r>
              <a:rPr lang="zh-CN" altLang="en-US" dirty="0"/>
              <a:t>。</a:t>
            </a:r>
          </a:p>
          <a:p>
            <a:pPr lvl="1"/>
            <a:r>
              <a:rPr lang="zh-CN" altLang="en-US" dirty="0"/>
              <a:t>模拟光纤从头端连接到光纤结点</a:t>
            </a:r>
            <a:r>
              <a:rPr lang="en-US" altLang="zh-CN" dirty="0"/>
              <a:t>(fiber node)</a:t>
            </a:r>
            <a:r>
              <a:rPr lang="zh-CN" altLang="en-US" dirty="0"/>
              <a:t>，即光分配结点 </a:t>
            </a:r>
            <a:r>
              <a:rPr lang="en-US" altLang="zh-CN" dirty="0"/>
              <a:t>ODN (Optical Distribution Node)</a:t>
            </a:r>
            <a:r>
              <a:rPr lang="zh-CN" altLang="en-US" dirty="0"/>
              <a:t>。在光纤结点光信号被转换为电信号。在光纤结点以下就是同轴电缆。 </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84</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Tree>
    <p:extLst>
      <p:ext uri="{BB962C8B-B14F-4D97-AF65-F5344CB8AC3E}">
        <p14:creationId xmlns:p14="http://schemas.microsoft.com/office/powerpoint/2010/main" val="8752517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85</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
        <p:nvSpPr>
          <p:cNvPr id="7" name="Line 155"/>
          <p:cNvSpPr>
            <a:spLocks noChangeShapeType="1"/>
          </p:cNvSpPr>
          <p:nvPr/>
        </p:nvSpPr>
        <p:spPr bwMode="auto">
          <a:xfrm>
            <a:off x="2773363" y="3427413"/>
            <a:ext cx="1511300" cy="64770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 name="Line 156"/>
          <p:cNvSpPr>
            <a:spLocks noChangeShapeType="1"/>
          </p:cNvSpPr>
          <p:nvPr/>
        </p:nvSpPr>
        <p:spPr bwMode="auto">
          <a:xfrm>
            <a:off x="2844800" y="3355975"/>
            <a:ext cx="1439863"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9" name="Line 157"/>
          <p:cNvSpPr>
            <a:spLocks noChangeShapeType="1"/>
          </p:cNvSpPr>
          <p:nvPr/>
        </p:nvSpPr>
        <p:spPr bwMode="auto">
          <a:xfrm flipV="1">
            <a:off x="2844800" y="2563813"/>
            <a:ext cx="1439863" cy="719137"/>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 name="Line 158"/>
          <p:cNvSpPr>
            <a:spLocks noChangeShapeType="1"/>
          </p:cNvSpPr>
          <p:nvPr/>
        </p:nvSpPr>
        <p:spPr bwMode="auto">
          <a:xfrm flipH="1" flipV="1">
            <a:off x="1476375" y="3427413"/>
            <a:ext cx="647700" cy="6477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 name="Line 159"/>
          <p:cNvSpPr>
            <a:spLocks noChangeShapeType="1"/>
          </p:cNvSpPr>
          <p:nvPr/>
        </p:nvSpPr>
        <p:spPr bwMode="auto">
          <a:xfrm flipV="1">
            <a:off x="1620838" y="2563813"/>
            <a:ext cx="647700" cy="576262"/>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Line 160"/>
          <p:cNvSpPr>
            <a:spLocks noChangeShapeType="1"/>
          </p:cNvSpPr>
          <p:nvPr/>
        </p:nvSpPr>
        <p:spPr bwMode="auto">
          <a:xfrm flipV="1">
            <a:off x="1620838" y="3355975"/>
            <a:ext cx="10795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3" name="AutoShape 161"/>
          <p:cNvSpPr>
            <a:spLocks noChangeArrowheads="1"/>
          </p:cNvSpPr>
          <p:nvPr/>
        </p:nvSpPr>
        <p:spPr bwMode="auto">
          <a:xfrm>
            <a:off x="4213225" y="3211513"/>
            <a:ext cx="268288" cy="239712"/>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AutoShape 162"/>
          <p:cNvSpPr>
            <a:spLocks noChangeArrowheads="1"/>
          </p:cNvSpPr>
          <p:nvPr/>
        </p:nvSpPr>
        <p:spPr bwMode="auto">
          <a:xfrm>
            <a:off x="4213225" y="3932238"/>
            <a:ext cx="268288" cy="250825"/>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5" name="Text Box 163"/>
          <p:cNvSpPr txBox="1">
            <a:spLocks noChangeArrowheads="1"/>
          </p:cNvSpPr>
          <p:nvPr/>
        </p:nvSpPr>
        <p:spPr bwMode="auto">
          <a:xfrm>
            <a:off x="7092950" y="1916113"/>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同轴电缆</a:t>
            </a:r>
          </a:p>
        </p:txBody>
      </p:sp>
      <p:sp>
        <p:nvSpPr>
          <p:cNvPr id="16" name="AutoShape 164"/>
          <p:cNvSpPr>
            <a:spLocks noChangeArrowheads="1"/>
          </p:cNvSpPr>
          <p:nvPr/>
        </p:nvSpPr>
        <p:spPr bwMode="auto">
          <a:xfrm>
            <a:off x="4213225" y="2419350"/>
            <a:ext cx="268288" cy="241300"/>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Line 165"/>
          <p:cNvSpPr>
            <a:spLocks noChangeShapeType="1"/>
          </p:cNvSpPr>
          <p:nvPr/>
        </p:nvSpPr>
        <p:spPr bwMode="auto">
          <a:xfrm>
            <a:off x="4500563" y="4075113"/>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18" name="Picture 16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35718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9" name="Picture 16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5263" y="2851150"/>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0" name="Line 168"/>
          <p:cNvSpPr>
            <a:spLocks noChangeShapeType="1"/>
          </p:cNvSpPr>
          <p:nvPr/>
        </p:nvSpPr>
        <p:spPr bwMode="auto">
          <a:xfrm flipH="1">
            <a:off x="7237413" y="2203450"/>
            <a:ext cx="287337" cy="360363"/>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Line 169"/>
          <p:cNvSpPr>
            <a:spLocks noChangeShapeType="1"/>
          </p:cNvSpPr>
          <p:nvPr/>
        </p:nvSpPr>
        <p:spPr bwMode="auto">
          <a:xfrm>
            <a:off x="1620838" y="2346325"/>
            <a:ext cx="287337" cy="504825"/>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2" name="Text Box 170"/>
          <p:cNvSpPr txBox="1">
            <a:spLocks noChangeArrowheads="1"/>
          </p:cNvSpPr>
          <p:nvPr/>
        </p:nvSpPr>
        <p:spPr bwMode="auto">
          <a:xfrm>
            <a:off x="2916238" y="2274888"/>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a:t>
            </a:r>
          </a:p>
        </p:txBody>
      </p:sp>
      <p:sp>
        <p:nvSpPr>
          <p:cNvPr id="23" name="Line 171"/>
          <p:cNvSpPr>
            <a:spLocks noChangeShapeType="1"/>
          </p:cNvSpPr>
          <p:nvPr/>
        </p:nvSpPr>
        <p:spPr bwMode="auto">
          <a:xfrm>
            <a:off x="3852863" y="2203450"/>
            <a:ext cx="431800"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4" name="Text Box 172"/>
          <p:cNvSpPr txBox="1">
            <a:spLocks noChangeArrowheads="1"/>
          </p:cNvSpPr>
          <p:nvPr/>
        </p:nvSpPr>
        <p:spPr bwMode="auto">
          <a:xfrm>
            <a:off x="3348038" y="1916113"/>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光纤结点</a:t>
            </a:r>
          </a:p>
        </p:txBody>
      </p:sp>
      <p:sp>
        <p:nvSpPr>
          <p:cNvPr id="25" name="Freeform 173"/>
          <p:cNvSpPr>
            <a:spLocks/>
          </p:cNvSpPr>
          <p:nvPr/>
        </p:nvSpPr>
        <p:spPr bwMode="auto">
          <a:xfrm>
            <a:off x="4932363" y="3787775"/>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Freeform 174"/>
          <p:cNvSpPr>
            <a:spLocks/>
          </p:cNvSpPr>
          <p:nvPr/>
        </p:nvSpPr>
        <p:spPr bwMode="auto">
          <a:xfrm>
            <a:off x="6689725" y="3067050"/>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Freeform 175"/>
          <p:cNvSpPr>
            <a:spLocks/>
          </p:cNvSpPr>
          <p:nvPr/>
        </p:nvSpPr>
        <p:spPr bwMode="auto">
          <a:xfrm>
            <a:off x="5508625" y="3787775"/>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28" name="Picture 17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35718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29" name="Group 177"/>
          <p:cNvGrpSpPr>
            <a:grpSpLocks/>
          </p:cNvGrpSpPr>
          <p:nvPr/>
        </p:nvGrpSpPr>
        <p:grpSpPr bwMode="auto">
          <a:xfrm>
            <a:off x="1044575" y="2706688"/>
            <a:ext cx="682625" cy="830262"/>
            <a:chOff x="2131" y="722"/>
            <a:chExt cx="430" cy="523"/>
          </a:xfrm>
        </p:grpSpPr>
        <p:sp>
          <p:nvSpPr>
            <p:cNvPr id="30" name="AutoShape 178"/>
            <p:cNvSpPr>
              <a:spLocks noChangeArrowheads="1"/>
            </p:cNvSpPr>
            <p:nvPr/>
          </p:nvSpPr>
          <p:spPr bwMode="auto">
            <a:xfrm>
              <a:off x="2138" y="941"/>
              <a:ext cx="423" cy="304"/>
            </a:xfrm>
            <a:prstGeom prst="cube">
              <a:avLst>
                <a:gd name="adj" fmla="val 25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1" name="Text Box 179"/>
            <p:cNvSpPr txBox="1">
              <a:spLocks noChangeArrowheads="1"/>
            </p:cNvSpPr>
            <p:nvPr/>
          </p:nvSpPr>
          <p:spPr bwMode="auto">
            <a:xfrm>
              <a:off x="2131" y="1023"/>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头端</a:t>
              </a:r>
            </a:p>
          </p:txBody>
        </p:sp>
        <p:grpSp>
          <p:nvGrpSpPr>
            <p:cNvPr id="32" name="Group 180"/>
            <p:cNvGrpSpPr>
              <a:grpSpLocks noChangeAspect="1"/>
            </p:cNvGrpSpPr>
            <p:nvPr/>
          </p:nvGrpSpPr>
          <p:grpSpPr bwMode="auto">
            <a:xfrm>
              <a:off x="2246" y="722"/>
              <a:ext cx="228" cy="292"/>
              <a:chOff x="2246" y="722"/>
              <a:chExt cx="228" cy="292"/>
            </a:xfrm>
          </p:grpSpPr>
          <p:sp>
            <p:nvSpPr>
              <p:cNvPr id="33" name="AutoShape 181"/>
              <p:cNvSpPr>
                <a:spLocks noChangeAspect="1" noChangeArrowheads="1" noTextEdit="1"/>
              </p:cNvSpPr>
              <p:nvPr/>
            </p:nvSpPr>
            <p:spPr bwMode="auto">
              <a:xfrm>
                <a:off x="2246" y="722"/>
                <a:ext cx="22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nvGrpSpPr>
              <p:cNvPr id="34" name="Group 182"/>
              <p:cNvGrpSpPr>
                <a:grpSpLocks/>
              </p:cNvGrpSpPr>
              <p:nvPr/>
            </p:nvGrpSpPr>
            <p:grpSpPr bwMode="auto">
              <a:xfrm>
                <a:off x="2248" y="734"/>
                <a:ext cx="224" cy="279"/>
                <a:chOff x="2248" y="734"/>
                <a:chExt cx="224" cy="279"/>
              </a:xfrm>
            </p:grpSpPr>
            <p:grpSp>
              <p:nvGrpSpPr>
                <p:cNvPr id="50" name="Group 183"/>
                <p:cNvGrpSpPr>
                  <a:grpSpLocks/>
                </p:cNvGrpSpPr>
                <p:nvPr/>
              </p:nvGrpSpPr>
              <p:grpSpPr bwMode="auto">
                <a:xfrm>
                  <a:off x="2328" y="898"/>
                  <a:ext cx="9" cy="37"/>
                  <a:chOff x="2328" y="898"/>
                  <a:chExt cx="9" cy="37"/>
                </a:xfrm>
              </p:grpSpPr>
              <p:sp>
                <p:nvSpPr>
                  <p:cNvPr id="84" name="Rectangle 184"/>
                  <p:cNvSpPr>
                    <a:spLocks noChangeArrowheads="1"/>
                  </p:cNvSpPr>
                  <p:nvPr/>
                </p:nvSpPr>
                <p:spPr bwMode="auto">
                  <a:xfrm>
                    <a:off x="2328" y="898"/>
                    <a:ext cx="9" cy="37"/>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85" name="Line 185"/>
                  <p:cNvSpPr>
                    <a:spLocks noChangeShapeType="1"/>
                  </p:cNvSpPr>
                  <p:nvPr/>
                </p:nvSpPr>
                <p:spPr bwMode="auto">
                  <a:xfrm>
                    <a:off x="2332" y="898"/>
                    <a:ext cx="1" cy="3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sp>
              <p:nvSpPr>
                <p:cNvPr id="51" name="Rectangle 186"/>
                <p:cNvSpPr>
                  <a:spLocks noChangeArrowheads="1"/>
                </p:cNvSpPr>
                <p:nvPr/>
              </p:nvSpPr>
              <p:spPr bwMode="auto">
                <a:xfrm>
                  <a:off x="2295" y="876"/>
                  <a:ext cx="25" cy="57"/>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52" name="Freeform 187"/>
                <p:cNvSpPr>
                  <a:spLocks/>
                </p:cNvSpPr>
                <p:nvPr/>
              </p:nvSpPr>
              <p:spPr bwMode="auto">
                <a:xfrm>
                  <a:off x="2385" y="888"/>
                  <a:ext cx="16" cy="12"/>
                </a:xfrm>
                <a:custGeom>
                  <a:avLst/>
                  <a:gdLst>
                    <a:gd name="T0" fmla="*/ 0 w 112"/>
                    <a:gd name="T1" fmla="*/ 0 h 84"/>
                    <a:gd name="T2" fmla="*/ 0 w 112"/>
                    <a:gd name="T3" fmla="*/ 84 h 84"/>
                    <a:gd name="T4" fmla="*/ 112 w 112"/>
                    <a:gd name="T5" fmla="*/ 84 h 84"/>
                    <a:gd name="T6" fmla="*/ 112 w 112"/>
                    <a:gd name="T7" fmla="*/ 17 h 84"/>
                    <a:gd name="T8" fmla="*/ 0 w 112"/>
                    <a:gd name="T9" fmla="*/ 0 h 84"/>
                  </a:gdLst>
                  <a:ahLst/>
                  <a:cxnLst>
                    <a:cxn ang="0">
                      <a:pos x="T0" y="T1"/>
                    </a:cxn>
                    <a:cxn ang="0">
                      <a:pos x="T2" y="T3"/>
                    </a:cxn>
                    <a:cxn ang="0">
                      <a:pos x="T4" y="T5"/>
                    </a:cxn>
                    <a:cxn ang="0">
                      <a:pos x="T6" y="T7"/>
                    </a:cxn>
                    <a:cxn ang="0">
                      <a:pos x="T8" y="T9"/>
                    </a:cxn>
                  </a:cxnLst>
                  <a:rect l="0" t="0" r="r" b="b"/>
                  <a:pathLst>
                    <a:path w="112" h="84">
                      <a:moveTo>
                        <a:pt x="0" y="0"/>
                      </a:moveTo>
                      <a:lnTo>
                        <a:pt x="0" y="84"/>
                      </a:lnTo>
                      <a:lnTo>
                        <a:pt x="112" y="84"/>
                      </a:lnTo>
                      <a:lnTo>
                        <a:pt x="112" y="17"/>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sp>
              <p:nvSpPr>
                <p:cNvPr id="53" name="Freeform 188"/>
                <p:cNvSpPr>
                  <a:spLocks/>
                </p:cNvSpPr>
                <p:nvPr/>
              </p:nvSpPr>
              <p:spPr bwMode="auto">
                <a:xfrm>
                  <a:off x="2352" y="866"/>
                  <a:ext cx="11" cy="11"/>
                </a:xfrm>
                <a:custGeom>
                  <a:avLst/>
                  <a:gdLst>
                    <a:gd name="T0" fmla="*/ 42 w 77"/>
                    <a:gd name="T1" fmla="*/ 0 h 76"/>
                    <a:gd name="T2" fmla="*/ 0 w 77"/>
                    <a:gd name="T3" fmla="*/ 76 h 76"/>
                    <a:gd name="T4" fmla="*/ 56 w 77"/>
                    <a:gd name="T5" fmla="*/ 70 h 76"/>
                    <a:gd name="T6" fmla="*/ 77 w 77"/>
                    <a:gd name="T7" fmla="*/ 19 h 76"/>
                    <a:gd name="T8" fmla="*/ 42 w 77"/>
                    <a:gd name="T9" fmla="*/ 0 h 76"/>
                  </a:gdLst>
                  <a:ahLst/>
                  <a:cxnLst>
                    <a:cxn ang="0">
                      <a:pos x="T0" y="T1"/>
                    </a:cxn>
                    <a:cxn ang="0">
                      <a:pos x="T2" y="T3"/>
                    </a:cxn>
                    <a:cxn ang="0">
                      <a:pos x="T4" y="T5"/>
                    </a:cxn>
                    <a:cxn ang="0">
                      <a:pos x="T6" y="T7"/>
                    </a:cxn>
                    <a:cxn ang="0">
                      <a:pos x="T8" y="T9"/>
                    </a:cxn>
                  </a:cxnLst>
                  <a:rect l="0" t="0" r="r" b="b"/>
                  <a:pathLst>
                    <a:path w="77" h="76">
                      <a:moveTo>
                        <a:pt x="42" y="0"/>
                      </a:moveTo>
                      <a:lnTo>
                        <a:pt x="0" y="76"/>
                      </a:lnTo>
                      <a:lnTo>
                        <a:pt x="56" y="70"/>
                      </a:lnTo>
                      <a:lnTo>
                        <a:pt x="77" y="19"/>
                      </a:lnTo>
                      <a:lnTo>
                        <a:pt x="42"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4" name="Freeform 189"/>
                <p:cNvSpPr>
                  <a:spLocks/>
                </p:cNvSpPr>
                <p:nvPr/>
              </p:nvSpPr>
              <p:spPr bwMode="auto">
                <a:xfrm>
                  <a:off x="2333" y="938"/>
                  <a:ext cx="51" cy="4"/>
                </a:xfrm>
                <a:custGeom>
                  <a:avLst/>
                  <a:gdLst>
                    <a:gd name="T0" fmla="*/ 0 w 356"/>
                    <a:gd name="T1" fmla="*/ 0 h 26"/>
                    <a:gd name="T2" fmla="*/ 356 w 356"/>
                    <a:gd name="T3" fmla="*/ 0 h 26"/>
                    <a:gd name="T4" fmla="*/ 356 w 356"/>
                    <a:gd name="T5" fmla="*/ 26 h 26"/>
                    <a:gd name="T6" fmla="*/ 5 w 356"/>
                    <a:gd name="T7" fmla="*/ 26 h 26"/>
                    <a:gd name="T8" fmla="*/ 0 w 356"/>
                    <a:gd name="T9" fmla="*/ 0 h 26"/>
                  </a:gdLst>
                  <a:ahLst/>
                  <a:cxnLst>
                    <a:cxn ang="0">
                      <a:pos x="T0" y="T1"/>
                    </a:cxn>
                    <a:cxn ang="0">
                      <a:pos x="T2" y="T3"/>
                    </a:cxn>
                    <a:cxn ang="0">
                      <a:pos x="T4" y="T5"/>
                    </a:cxn>
                    <a:cxn ang="0">
                      <a:pos x="T6" y="T7"/>
                    </a:cxn>
                    <a:cxn ang="0">
                      <a:pos x="T8" y="T9"/>
                    </a:cxn>
                  </a:cxnLst>
                  <a:rect l="0" t="0" r="r" b="b"/>
                  <a:pathLst>
                    <a:path w="356" h="26">
                      <a:moveTo>
                        <a:pt x="0" y="0"/>
                      </a:moveTo>
                      <a:lnTo>
                        <a:pt x="356" y="0"/>
                      </a:lnTo>
                      <a:lnTo>
                        <a:pt x="356" y="26"/>
                      </a:lnTo>
                      <a:lnTo>
                        <a:pt x="5" y="26"/>
                      </a:lnTo>
                      <a:lnTo>
                        <a:pt x="0" y="0"/>
                      </a:lnTo>
                      <a:close/>
                    </a:path>
                  </a:pathLst>
                </a:custGeom>
                <a:solidFill>
                  <a:srgbClr val="808080"/>
                </a:solidFill>
                <a:ln w="1588">
                  <a:solidFill>
                    <a:srgbClr val="000000"/>
                  </a:solidFill>
                  <a:prstDash val="solid"/>
                  <a:round/>
                  <a:headEnd/>
                  <a:tailEnd/>
                </a:ln>
              </p:spPr>
              <p:txBody>
                <a:bodyPr/>
                <a:lstStyle/>
                <a:p>
                  <a:endParaRPr lang="zh-CN" altLang="en-US" sz="1600">
                    <a:latin typeface="+mj-ea"/>
                    <a:ea typeface="+mj-ea"/>
                  </a:endParaRPr>
                </a:p>
              </p:txBody>
            </p:sp>
            <p:sp>
              <p:nvSpPr>
                <p:cNvPr id="55" name="Freeform 190"/>
                <p:cNvSpPr>
                  <a:spLocks/>
                </p:cNvSpPr>
                <p:nvPr/>
              </p:nvSpPr>
              <p:spPr bwMode="auto">
                <a:xfrm>
                  <a:off x="2294" y="795"/>
                  <a:ext cx="22" cy="24"/>
                </a:xfrm>
                <a:custGeom>
                  <a:avLst/>
                  <a:gdLst>
                    <a:gd name="T0" fmla="*/ 140 w 149"/>
                    <a:gd name="T1" fmla="*/ 0 h 163"/>
                    <a:gd name="T2" fmla="*/ 2 w 149"/>
                    <a:gd name="T3" fmla="*/ 117 h 163"/>
                    <a:gd name="T4" fmla="*/ 0 w 149"/>
                    <a:gd name="T5" fmla="*/ 163 h 163"/>
                    <a:gd name="T6" fmla="*/ 149 w 149"/>
                    <a:gd name="T7" fmla="*/ 54 h 163"/>
                    <a:gd name="T8" fmla="*/ 140 w 149"/>
                    <a:gd name="T9" fmla="*/ 0 h 163"/>
                  </a:gdLst>
                  <a:ahLst/>
                  <a:cxnLst>
                    <a:cxn ang="0">
                      <a:pos x="T0" y="T1"/>
                    </a:cxn>
                    <a:cxn ang="0">
                      <a:pos x="T2" y="T3"/>
                    </a:cxn>
                    <a:cxn ang="0">
                      <a:pos x="T4" y="T5"/>
                    </a:cxn>
                    <a:cxn ang="0">
                      <a:pos x="T6" y="T7"/>
                    </a:cxn>
                    <a:cxn ang="0">
                      <a:pos x="T8" y="T9"/>
                    </a:cxn>
                  </a:cxnLst>
                  <a:rect l="0" t="0" r="r" b="b"/>
                  <a:pathLst>
                    <a:path w="149" h="163">
                      <a:moveTo>
                        <a:pt x="140" y="0"/>
                      </a:moveTo>
                      <a:lnTo>
                        <a:pt x="2" y="117"/>
                      </a:lnTo>
                      <a:lnTo>
                        <a:pt x="0" y="163"/>
                      </a:lnTo>
                      <a:lnTo>
                        <a:pt x="149" y="54"/>
                      </a:lnTo>
                      <a:lnTo>
                        <a:pt x="140"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6" name="Freeform 191"/>
                <p:cNvSpPr>
                  <a:spLocks/>
                </p:cNvSpPr>
                <p:nvPr/>
              </p:nvSpPr>
              <p:spPr bwMode="auto">
                <a:xfrm>
                  <a:off x="2289" y="734"/>
                  <a:ext cx="32" cy="199"/>
                </a:xfrm>
                <a:custGeom>
                  <a:avLst/>
                  <a:gdLst>
                    <a:gd name="T0" fmla="*/ 225 w 225"/>
                    <a:gd name="T1" fmla="*/ 0 h 1395"/>
                    <a:gd name="T2" fmla="*/ 0 w 225"/>
                    <a:gd name="T3" fmla="*/ 82 h 1395"/>
                    <a:gd name="T4" fmla="*/ 0 w 225"/>
                    <a:gd name="T5" fmla="*/ 1395 h 1395"/>
                    <a:gd name="T6" fmla="*/ 42 w 225"/>
                    <a:gd name="T7" fmla="*/ 1395 h 1395"/>
                    <a:gd name="T8" fmla="*/ 42 w 225"/>
                    <a:gd name="T9" fmla="*/ 202 h 1395"/>
                    <a:gd name="T10" fmla="*/ 225 w 225"/>
                    <a:gd name="T11" fmla="*/ 133 h 1395"/>
                    <a:gd name="T12" fmla="*/ 225 w 225"/>
                    <a:gd name="T13" fmla="*/ 0 h 1395"/>
                  </a:gdLst>
                  <a:ahLst/>
                  <a:cxnLst>
                    <a:cxn ang="0">
                      <a:pos x="T0" y="T1"/>
                    </a:cxn>
                    <a:cxn ang="0">
                      <a:pos x="T2" y="T3"/>
                    </a:cxn>
                    <a:cxn ang="0">
                      <a:pos x="T4" y="T5"/>
                    </a:cxn>
                    <a:cxn ang="0">
                      <a:pos x="T6" y="T7"/>
                    </a:cxn>
                    <a:cxn ang="0">
                      <a:pos x="T8" y="T9"/>
                    </a:cxn>
                    <a:cxn ang="0">
                      <a:pos x="T10" y="T11"/>
                    </a:cxn>
                    <a:cxn ang="0">
                      <a:pos x="T12" y="T13"/>
                    </a:cxn>
                  </a:cxnLst>
                  <a:rect l="0" t="0" r="r" b="b"/>
                  <a:pathLst>
                    <a:path w="225" h="1395">
                      <a:moveTo>
                        <a:pt x="225" y="0"/>
                      </a:moveTo>
                      <a:lnTo>
                        <a:pt x="0" y="82"/>
                      </a:lnTo>
                      <a:lnTo>
                        <a:pt x="0" y="1395"/>
                      </a:lnTo>
                      <a:lnTo>
                        <a:pt x="42" y="1395"/>
                      </a:lnTo>
                      <a:lnTo>
                        <a:pt x="42" y="202"/>
                      </a:lnTo>
                      <a:lnTo>
                        <a:pt x="225" y="133"/>
                      </a:lnTo>
                      <a:lnTo>
                        <a:pt x="225" y="0"/>
                      </a:lnTo>
                      <a:close/>
                    </a:path>
                  </a:pathLst>
                </a:custGeom>
                <a:solidFill>
                  <a:srgbClr val="9F9F9F"/>
                </a:solidFill>
                <a:ln w="1588">
                  <a:solidFill>
                    <a:srgbClr val="000000"/>
                  </a:solidFill>
                  <a:prstDash val="solid"/>
                  <a:round/>
                  <a:headEnd/>
                  <a:tailEnd/>
                </a:ln>
              </p:spPr>
              <p:txBody>
                <a:bodyPr/>
                <a:lstStyle/>
                <a:p>
                  <a:endParaRPr lang="zh-CN" altLang="en-US" sz="1600">
                    <a:latin typeface="+mj-ea"/>
                    <a:ea typeface="+mj-ea"/>
                  </a:endParaRPr>
                </a:p>
              </p:txBody>
            </p:sp>
            <p:sp>
              <p:nvSpPr>
                <p:cNvPr id="57" name="Freeform 192"/>
                <p:cNvSpPr>
                  <a:spLocks/>
                </p:cNvSpPr>
                <p:nvPr/>
              </p:nvSpPr>
              <p:spPr bwMode="auto">
                <a:xfrm>
                  <a:off x="2288" y="933"/>
                  <a:ext cx="184" cy="44"/>
                </a:xfrm>
                <a:custGeom>
                  <a:avLst/>
                  <a:gdLst>
                    <a:gd name="T0" fmla="*/ 0 w 1290"/>
                    <a:gd name="T1" fmla="*/ 304 h 304"/>
                    <a:gd name="T2" fmla="*/ 0 w 1290"/>
                    <a:gd name="T3" fmla="*/ 0 h 304"/>
                    <a:gd name="T4" fmla="*/ 281 w 1290"/>
                    <a:gd name="T5" fmla="*/ 0 h 304"/>
                    <a:gd name="T6" fmla="*/ 337 w 1290"/>
                    <a:gd name="T7" fmla="*/ 51 h 304"/>
                    <a:gd name="T8" fmla="*/ 505 w 1290"/>
                    <a:gd name="T9" fmla="*/ 51 h 304"/>
                    <a:gd name="T10" fmla="*/ 561 w 1290"/>
                    <a:gd name="T11" fmla="*/ 102 h 304"/>
                    <a:gd name="T12" fmla="*/ 1122 w 1290"/>
                    <a:gd name="T13" fmla="*/ 102 h 304"/>
                    <a:gd name="T14" fmla="*/ 1122 w 1290"/>
                    <a:gd name="T15" fmla="*/ 203 h 304"/>
                    <a:gd name="T16" fmla="*/ 1290 w 1290"/>
                    <a:gd name="T17" fmla="*/ 203 h 304"/>
                    <a:gd name="T18" fmla="*/ 1290 w 1290"/>
                    <a:gd name="T19" fmla="*/ 304 h 304"/>
                    <a:gd name="T20" fmla="*/ 0 w 1290"/>
                    <a:gd name="T2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0" h="304">
                      <a:moveTo>
                        <a:pt x="0" y="304"/>
                      </a:moveTo>
                      <a:lnTo>
                        <a:pt x="0" y="0"/>
                      </a:lnTo>
                      <a:lnTo>
                        <a:pt x="281" y="0"/>
                      </a:lnTo>
                      <a:lnTo>
                        <a:pt x="337" y="51"/>
                      </a:lnTo>
                      <a:lnTo>
                        <a:pt x="505" y="51"/>
                      </a:lnTo>
                      <a:lnTo>
                        <a:pt x="561" y="102"/>
                      </a:lnTo>
                      <a:lnTo>
                        <a:pt x="1122" y="102"/>
                      </a:lnTo>
                      <a:lnTo>
                        <a:pt x="1122" y="203"/>
                      </a:lnTo>
                      <a:lnTo>
                        <a:pt x="1290" y="203"/>
                      </a:lnTo>
                      <a:lnTo>
                        <a:pt x="1290" y="304"/>
                      </a:lnTo>
                      <a:lnTo>
                        <a:pt x="0" y="304"/>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8" name="Rectangle 193"/>
                <p:cNvSpPr>
                  <a:spLocks noChangeArrowheads="1"/>
                </p:cNvSpPr>
                <p:nvPr/>
              </p:nvSpPr>
              <p:spPr bwMode="auto">
                <a:xfrm>
                  <a:off x="2288" y="962"/>
                  <a:ext cx="136" cy="15"/>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59" name="Line 194"/>
                <p:cNvSpPr>
                  <a:spLocks noChangeShapeType="1"/>
                </p:cNvSpPr>
                <p:nvPr/>
              </p:nvSpPr>
              <p:spPr bwMode="auto">
                <a:xfrm>
                  <a:off x="2282" y="873"/>
                  <a:ext cx="1" cy="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60" name="Freeform 195"/>
                <p:cNvSpPr>
                  <a:spLocks/>
                </p:cNvSpPr>
                <p:nvPr/>
              </p:nvSpPr>
              <p:spPr bwMode="auto">
                <a:xfrm>
                  <a:off x="2277" y="898"/>
                  <a:ext cx="12" cy="13"/>
                </a:xfrm>
                <a:custGeom>
                  <a:avLst/>
                  <a:gdLst>
                    <a:gd name="T0" fmla="*/ 0 w 84"/>
                    <a:gd name="T1" fmla="*/ 89 h 89"/>
                    <a:gd name="T2" fmla="*/ 0 w 84"/>
                    <a:gd name="T3" fmla="*/ 0 h 89"/>
                    <a:gd name="T4" fmla="*/ 84 w 84"/>
                    <a:gd name="T5" fmla="*/ 0 h 89"/>
                    <a:gd name="T6" fmla="*/ 84 w 84"/>
                    <a:gd name="T7" fmla="*/ 32 h 89"/>
                    <a:gd name="T8" fmla="*/ 28 w 84"/>
                    <a:gd name="T9" fmla="*/ 32 h 89"/>
                    <a:gd name="T10" fmla="*/ 28 w 84"/>
                    <a:gd name="T11" fmla="*/ 89 h 89"/>
                    <a:gd name="T12" fmla="*/ 0 w 84"/>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84" h="89">
                      <a:moveTo>
                        <a:pt x="0" y="89"/>
                      </a:moveTo>
                      <a:lnTo>
                        <a:pt x="0" y="0"/>
                      </a:lnTo>
                      <a:lnTo>
                        <a:pt x="84" y="0"/>
                      </a:lnTo>
                      <a:lnTo>
                        <a:pt x="84" y="32"/>
                      </a:lnTo>
                      <a:lnTo>
                        <a:pt x="28" y="32"/>
                      </a:lnTo>
                      <a:lnTo>
                        <a:pt x="28" y="89"/>
                      </a:lnTo>
                      <a:lnTo>
                        <a:pt x="0" y="89"/>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61" name="Freeform 196"/>
                <p:cNvSpPr>
                  <a:spLocks/>
                </p:cNvSpPr>
                <p:nvPr/>
              </p:nvSpPr>
              <p:spPr bwMode="auto">
                <a:xfrm>
                  <a:off x="2344" y="889"/>
                  <a:ext cx="41" cy="53"/>
                </a:xfrm>
                <a:custGeom>
                  <a:avLst/>
                  <a:gdLst>
                    <a:gd name="T0" fmla="*/ 0 w 287"/>
                    <a:gd name="T1" fmla="*/ 0 h 367"/>
                    <a:gd name="T2" fmla="*/ 287 w 287"/>
                    <a:gd name="T3" fmla="*/ 367 h 367"/>
                    <a:gd name="T4" fmla="*/ 245 w 287"/>
                    <a:gd name="T5" fmla="*/ 360 h 367"/>
                    <a:gd name="T6" fmla="*/ 0 w 287"/>
                    <a:gd name="T7" fmla="*/ 51 h 367"/>
                    <a:gd name="T8" fmla="*/ 0 w 287"/>
                    <a:gd name="T9" fmla="*/ 0 h 367"/>
                  </a:gdLst>
                  <a:ahLst/>
                  <a:cxnLst>
                    <a:cxn ang="0">
                      <a:pos x="T0" y="T1"/>
                    </a:cxn>
                    <a:cxn ang="0">
                      <a:pos x="T2" y="T3"/>
                    </a:cxn>
                    <a:cxn ang="0">
                      <a:pos x="T4" y="T5"/>
                    </a:cxn>
                    <a:cxn ang="0">
                      <a:pos x="T6" y="T7"/>
                    </a:cxn>
                    <a:cxn ang="0">
                      <a:pos x="T8" y="T9"/>
                    </a:cxn>
                  </a:cxnLst>
                  <a:rect l="0" t="0" r="r" b="b"/>
                  <a:pathLst>
                    <a:path w="287" h="367">
                      <a:moveTo>
                        <a:pt x="0" y="0"/>
                      </a:moveTo>
                      <a:lnTo>
                        <a:pt x="287" y="367"/>
                      </a:lnTo>
                      <a:lnTo>
                        <a:pt x="245" y="360"/>
                      </a:lnTo>
                      <a:lnTo>
                        <a:pt x="0" y="51"/>
                      </a:lnTo>
                      <a:lnTo>
                        <a:pt x="0" y="0"/>
                      </a:lnTo>
                      <a:close/>
                    </a:path>
                  </a:pathLst>
                </a:custGeom>
                <a:solidFill>
                  <a:srgbClr val="9F9F9F"/>
                </a:solidFill>
                <a:ln w="1588">
                  <a:solidFill>
                    <a:srgbClr val="000000"/>
                  </a:solidFill>
                  <a:prstDash val="solid"/>
                  <a:round/>
                  <a:headEnd/>
                  <a:tailEnd/>
                </a:ln>
              </p:spPr>
              <p:txBody>
                <a:bodyPr/>
                <a:lstStyle/>
                <a:p>
                  <a:endParaRPr lang="zh-CN" altLang="en-US" sz="1600">
                    <a:latin typeface="+mj-ea"/>
                    <a:ea typeface="+mj-ea"/>
                  </a:endParaRPr>
                </a:p>
              </p:txBody>
            </p:sp>
            <p:sp>
              <p:nvSpPr>
                <p:cNvPr id="62" name="Freeform 197"/>
                <p:cNvSpPr>
                  <a:spLocks/>
                </p:cNvSpPr>
                <p:nvPr/>
              </p:nvSpPr>
              <p:spPr bwMode="auto">
                <a:xfrm>
                  <a:off x="2256" y="919"/>
                  <a:ext cx="32" cy="58"/>
                </a:xfrm>
                <a:custGeom>
                  <a:avLst/>
                  <a:gdLst>
                    <a:gd name="T0" fmla="*/ 168 w 224"/>
                    <a:gd name="T1" fmla="*/ 0 h 405"/>
                    <a:gd name="T2" fmla="*/ 0 w 224"/>
                    <a:gd name="T3" fmla="*/ 152 h 405"/>
                    <a:gd name="T4" fmla="*/ 0 w 224"/>
                    <a:gd name="T5" fmla="*/ 405 h 405"/>
                    <a:gd name="T6" fmla="*/ 224 w 224"/>
                    <a:gd name="T7" fmla="*/ 405 h 405"/>
                    <a:gd name="T8" fmla="*/ 224 w 224"/>
                    <a:gd name="T9" fmla="*/ 101 h 405"/>
                    <a:gd name="T10" fmla="*/ 168 w 224"/>
                    <a:gd name="T11" fmla="*/ 0 h 405"/>
                  </a:gdLst>
                  <a:ahLst/>
                  <a:cxnLst>
                    <a:cxn ang="0">
                      <a:pos x="T0" y="T1"/>
                    </a:cxn>
                    <a:cxn ang="0">
                      <a:pos x="T2" y="T3"/>
                    </a:cxn>
                    <a:cxn ang="0">
                      <a:pos x="T4" y="T5"/>
                    </a:cxn>
                    <a:cxn ang="0">
                      <a:pos x="T6" y="T7"/>
                    </a:cxn>
                    <a:cxn ang="0">
                      <a:pos x="T8" y="T9"/>
                    </a:cxn>
                    <a:cxn ang="0">
                      <a:pos x="T10" y="T11"/>
                    </a:cxn>
                  </a:cxnLst>
                  <a:rect l="0" t="0" r="r" b="b"/>
                  <a:pathLst>
                    <a:path w="224" h="405">
                      <a:moveTo>
                        <a:pt x="168" y="0"/>
                      </a:moveTo>
                      <a:lnTo>
                        <a:pt x="0" y="152"/>
                      </a:lnTo>
                      <a:lnTo>
                        <a:pt x="0" y="405"/>
                      </a:lnTo>
                      <a:lnTo>
                        <a:pt x="224" y="405"/>
                      </a:lnTo>
                      <a:lnTo>
                        <a:pt x="224" y="101"/>
                      </a:lnTo>
                      <a:lnTo>
                        <a:pt x="168"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63" name="Rectangle 198"/>
                <p:cNvSpPr>
                  <a:spLocks noChangeArrowheads="1"/>
                </p:cNvSpPr>
                <p:nvPr/>
              </p:nvSpPr>
              <p:spPr bwMode="auto">
                <a:xfrm>
                  <a:off x="2248" y="1004"/>
                  <a:ext cx="224" cy="9"/>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4" name="Rectangle 199"/>
                <p:cNvSpPr>
                  <a:spLocks noChangeArrowheads="1"/>
                </p:cNvSpPr>
                <p:nvPr/>
              </p:nvSpPr>
              <p:spPr bwMode="auto">
                <a:xfrm>
                  <a:off x="2248" y="991"/>
                  <a:ext cx="224" cy="13"/>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5" name="Rectangle 200"/>
                <p:cNvSpPr>
                  <a:spLocks noChangeArrowheads="1"/>
                </p:cNvSpPr>
                <p:nvPr/>
              </p:nvSpPr>
              <p:spPr bwMode="auto">
                <a:xfrm>
                  <a:off x="2248" y="977"/>
                  <a:ext cx="224" cy="14"/>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6" name="Rectangle 201"/>
                <p:cNvSpPr>
                  <a:spLocks noChangeArrowheads="1"/>
                </p:cNvSpPr>
                <p:nvPr/>
              </p:nvSpPr>
              <p:spPr bwMode="auto">
                <a:xfrm>
                  <a:off x="2442" y="966"/>
                  <a:ext cx="24" cy="7"/>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7" name="Oval 202"/>
                <p:cNvSpPr>
                  <a:spLocks noChangeArrowheads="1"/>
                </p:cNvSpPr>
                <p:nvPr/>
              </p:nvSpPr>
              <p:spPr bwMode="auto">
                <a:xfrm>
                  <a:off x="2271" y="911"/>
                  <a:ext cx="18" cy="16"/>
                </a:xfrm>
                <a:prstGeom prst="ellipse">
                  <a:avLst/>
                </a:prstGeom>
                <a:solidFill>
                  <a:srgbClr val="9F9F9F"/>
                </a:solidFill>
                <a:ln w="1588">
                  <a:solidFill>
                    <a:srgbClr val="000000"/>
                  </a:solidFill>
                  <a:round/>
                  <a:headEnd/>
                  <a:tailEnd/>
                </a:ln>
              </p:spPr>
              <p:txBody>
                <a:bodyPr/>
                <a:lstStyle/>
                <a:p>
                  <a:endParaRPr lang="zh-CN" altLang="en-US" sz="1600">
                    <a:latin typeface="+mj-ea"/>
                    <a:ea typeface="+mj-ea"/>
                  </a:endParaRPr>
                </a:p>
              </p:txBody>
            </p:sp>
            <p:sp>
              <p:nvSpPr>
                <p:cNvPr id="68" name="Rectangle 203"/>
                <p:cNvSpPr>
                  <a:spLocks noChangeArrowheads="1"/>
                </p:cNvSpPr>
                <p:nvPr/>
              </p:nvSpPr>
              <p:spPr bwMode="auto">
                <a:xfrm>
                  <a:off x="2328" y="883"/>
                  <a:ext cx="16" cy="14"/>
                </a:xfrm>
                <a:prstGeom prst="rect">
                  <a:avLst/>
                </a:prstGeom>
                <a:solidFill>
                  <a:srgbClr val="808080"/>
                </a:solidFill>
                <a:ln w="1588">
                  <a:solidFill>
                    <a:srgbClr val="000000"/>
                  </a:solidFill>
                  <a:miter lim="800000"/>
                  <a:headEnd/>
                  <a:tailEnd/>
                </a:ln>
              </p:spPr>
              <p:txBody>
                <a:bodyPr/>
                <a:lstStyle/>
                <a:p>
                  <a:endParaRPr lang="zh-CN" altLang="en-US" sz="1600">
                    <a:latin typeface="+mj-ea"/>
                    <a:ea typeface="+mj-ea"/>
                  </a:endParaRPr>
                </a:p>
              </p:txBody>
            </p:sp>
            <p:sp>
              <p:nvSpPr>
                <p:cNvPr id="69" name="Freeform 204"/>
                <p:cNvSpPr>
                  <a:spLocks/>
                </p:cNvSpPr>
                <p:nvPr/>
              </p:nvSpPr>
              <p:spPr bwMode="auto">
                <a:xfrm>
                  <a:off x="2320" y="876"/>
                  <a:ext cx="64" cy="57"/>
                </a:xfrm>
                <a:custGeom>
                  <a:avLst/>
                  <a:gdLst>
                    <a:gd name="T0" fmla="*/ 56 w 448"/>
                    <a:gd name="T1" fmla="*/ 403 h 403"/>
                    <a:gd name="T2" fmla="*/ 56 w 448"/>
                    <a:gd name="T3" fmla="*/ 50 h 403"/>
                    <a:gd name="T4" fmla="*/ 448 w 448"/>
                    <a:gd name="T5" fmla="*/ 50 h 403"/>
                    <a:gd name="T6" fmla="*/ 448 w 448"/>
                    <a:gd name="T7" fmla="*/ 0 h 403"/>
                    <a:gd name="T8" fmla="*/ 0 w 448"/>
                    <a:gd name="T9" fmla="*/ 0 h 403"/>
                    <a:gd name="T10" fmla="*/ 0 w 448"/>
                    <a:gd name="T11" fmla="*/ 403 h 403"/>
                    <a:gd name="T12" fmla="*/ 56 w 448"/>
                    <a:gd name="T13" fmla="*/ 403 h 403"/>
                  </a:gdLst>
                  <a:ahLst/>
                  <a:cxnLst>
                    <a:cxn ang="0">
                      <a:pos x="T0" y="T1"/>
                    </a:cxn>
                    <a:cxn ang="0">
                      <a:pos x="T2" y="T3"/>
                    </a:cxn>
                    <a:cxn ang="0">
                      <a:pos x="T4" y="T5"/>
                    </a:cxn>
                    <a:cxn ang="0">
                      <a:pos x="T6" y="T7"/>
                    </a:cxn>
                    <a:cxn ang="0">
                      <a:pos x="T8" y="T9"/>
                    </a:cxn>
                    <a:cxn ang="0">
                      <a:pos x="T10" y="T11"/>
                    </a:cxn>
                    <a:cxn ang="0">
                      <a:pos x="T12" y="T13"/>
                    </a:cxn>
                  </a:cxnLst>
                  <a:rect l="0" t="0" r="r" b="b"/>
                  <a:pathLst>
                    <a:path w="448" h="403">
                      <a:moveTo>
                        <a:pt x="56" y="403"/>
                      </a:moveTo>
                      <a:lnTo>
                        <a:pt x="56" y="50"/>
                      </a:lnTo>
                      <a:lnTo>
                        <a:pt x="448" y="50"/>
                      </a:lnTo>
                      <a:lnTo>
                        <a:pt x="448" y="0"/>
                      </a:lnTo>
                      <a:lnTo>
                        <a:pt x="0" y="0"/>
                      </a:lnTo>
                      <a:lnTo>
                        <a:pt x="0" y="403"/>
                      </a:lnTo>
                      <a:lnTo>
                        <a:pt x="56" y="403"/>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grpSp>
              <p:nvGrpSpPr>
                <p:cNvPr id="70" name="Group 205"/>
                <p:cNvGrpSpPr>
                  <a:grpSpLocks/>
                </p:cNvGrpSpPr>
                <p:nvPr/>
              </p:nvGrpSpPr>
              <p:grpSpPr bwMode="auto">
                <a:xfrm>
                  <a:off x="2267" y="821"/>
                  <a:ext cx="73" cy="59"/>
                  <a:chOff x="2267" y="821"/>
                  <a:chExt cx="73" cy="59"/>
                </a:xfrm>
              </p:grpSpPr>
              <p:sp>
                <p:nvSpPr>
                  <p:cNvPr id="82" name="Oval 206"/>
                  <p:cNvSpPr>
                    <a:spLocks noChangeArrowheads="1"/>
                  </p:cNvSpPr>
                  <p:nvPr/>
                </p:nvSpPr>
                <p:spPr bwMode="auto">
                  <a:xfrm>
                    <a:off x="2273" y="821"/>
                    <a:ext cx="67" cy="59"/>
                  </a:xfrm>
                  <a:prstGeom prst="ellipse">
                    <a:avLst/>
                  </a:prstGeom>
                  <a:solidFill>
                    <a:srgbClr val="808080"/>
                  </a:solidFill>
                  <a:ln w="1588">
                    <a:solidFill>
                      <a:srgbClr val="000000"/>
                    </a:solidFill>
                    <a:round/>
                    <a:headEnd/>
                    <a:tailEnd/>
                  </a:ln>
                </p:spPr>
                <p:txBody>
                  <a:bodyPr/>
                  <a:lstStyle/>
                  <a:p>
                    <a:endParaRPr lang="zh-CN" altLang="en-US" sz="1600">
                      <a:latin typeface="+mj-ea"/>
                      <a:ea typeface="+mj-ea"/>
                    </a:endParaRPr>
                  </a:p>
                </p:txBody>
              </p:sp>
              <p:sp>
                <p:nvSpPr>
                  <p:cNvPr id="83" name="Oval 207"/>
                  <p:cNvSpPr>
                    <a:spLocks noChangeArrowheads="1"/>
                  </p:cNvSpPr>
                  <p:nvPr/>
                </p:nvSpPr>
                <p:spPr bwMode="auto">
                  <a:xfrm>
                    <a:off x="2267" y="821"/>
                    <a:ext cx="66" cy="59"/>
                  </a:xfrm>
                  <a:prstGeom prst="ellipse">
                    <a:avLst/>
                  </a:prstGeom>
                  <a:solidFill>
                    <a:srgbClr val="C0C0C0"/>
                  </a:solidFill>
                  <a:ln w="1588">
                    <a:solidFill>
                      <a:srgbClr val="000000"/>
                    </a:solidFill>
                    <a:round/>
                    <a:headEnd/>
                    <a:tailEnd/>
                  </a:ln>
                </p:spPr>
                <p:txBody>
                  <a:bodyPr/>
                  <a:lstStyle/>
                  <a:p>
                    <a:endParaRPr lang="zh-CN" altLang="en-US" sz="1600">
                      <a:latin typeface="+mj-ea"/>
                      <a:ea typeface="+mj-ea"/>
                    </a:endParaRPr>
                  </a:p>
                </p:txBody>
              </p:sp>
            </p:grpSp>
            <p:grpSp>
              <p:nvGrpSpPr>
                <p:cNvPr id="71" name="Group 208"/>
                <p:cNvGrpSpPr>
                  <a:grpSpLocks/>
                </p:cNvGrpSpPr>
                <p:nvPr/>
              </p:nvGrpSpPr>
              <p:grpSpPr bwMode="auto">
                <a:xfrm>
                  <a:off x="2296" y="933"/>
                  <a:ext cx="24" cy="58"/>
                  <a:chOff x="2296" y="933"/>
                  <a:chExt cx="24" cy="58"/>
                </a:xfrm>
              </p:grpSpPr>
              <p:sp>
                <p:nvSpPr>
                  <p:cNvPr id="73" name="Rectangle 209"/>
                  <p:cNvSpPr>
                    <a:spLocks noChangeArrowheads="1"/>
                  </p:cNvSpPr>
                  <p:nvPr/>
                </p:nvSpPr>
                <p:spPr bwMode="auto">
                  <a:xfrm>
                    <a:off x="2296" y="933"/>
                    <a:ext cx="24" cy="58"/>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grpSp>
                <p:nvGrpSpPr>
                  <p:cNvPr id="74" name="Group 210"/>
                  <p:cNvGrpSpPr>
                    <a:grpSpLocks/>
                  </p:cNvGrpSpPr>
                  <p:nvPr/>
                </p:nvGrpSpPr>
                <p:grpSpPr bwMode="auto">
                  <a:xfrm>
                    <a:off x="2296" y="941"/>
                    <a:ext cx="24" cy="44"/>
                    <a:chOff x="2296" y="941"/>
                    <a:chExt cx="24" cy="44"/>
                  </a:xfrm>
                </p:grpSpPr>
                <p:sp>
                  <p:nvSpPr>
                    <p:cNvPr id="75" name="Line 211"/>
                    <p:cNvSpPr>
                      <a:spLocks noChangeShapeType="1"/>
                    </p:cNvSpPr>
                    <p:nvPr/>
                  </p:nvSpPr>
                  <p:spPr bwMode="auto">
                    <a:xfrm>
                      <a:off x="2296" y="948"/>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6" name="Line 212"/>
                    <p:cNvSpPr>
                      <a:spLocks noChangeShapeType="1"/>
                    </p:cNvSpPr>
                    <p:nvPr/>
                  </p:nvSpPr>
                  <p:spPr bwMode="auto">
                    <a:xfrm>
                      <a:off x="2296" y="970"/>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7" name="Line 213"/>
                    <p:cNvSpPr>
                      <a:spLocks noChangeShapeType="1"/>
                    </p:cNvSpPr>
                    <p:nvPr/>
                  </p:nvSpPr>
                  <p:spPr bwMode="auto">
                    <a:xfrm>
                      <a:off x="2296" y="962"/>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8" name="Line 214"/>
                    <p:cNvSpPr>
                      <a:spLocks noChangeShapeType="1"/>
                    </p:cNvSpPr>
                    <p:nvPr/>
                  </p:nvSpPr>
                  <p:spPr bwMode="auto">
                    <a:xfrm>
                      <a:off x="2296" y="955"/>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9" name="Line 215"/>
                    <p:cNvSpPr>
                      <a:spLocks noChangeShapeType="1"/>
                    </p:cNvSpPr>
                    <p:nvPr/>
                  </p:nvSpPr>
                  <p:spPr bwMode="auto">
                    <a:xfrm>
                      <a:off x="2296" y="941"/>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0" name="Line 216"/>
                    <p:cNvSpPr>
                      <a:spLocks noChangeShapeType="1"/>
                    </p:cNvSpPr>
                    <p:nvPr/>
                  </p:nvSpPr>
                  <p:spPr bwMode="auto">
                    <a:xfrm>
                      <a:off x="2296" y="977"/>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1" name="Line 217"/>
                    <p:cNvSpPr>
                      <a:spLocks noChangeShapeType="1"/>
                    </p:cNvSpPr>
                    <p:nvPr/>
                  </p:nvSpPr>
                  <p:spPr bwMode="auto">
                    <a:xfrm>
                      <a:off x="2296" y="984"/>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72" name="Rectangle 218"/>
                <p:cNvSpPr>
                  <a:spLocks noChangeArrowheads="1"/>
                </p:cNvSpPr>
                <p:nvPr/>
              </p:nvSpPr>
              <p:spPr bwMode="auto">
                <a:xfrm>
                  <a:off x="2448" y="948"/>
                  <a:ext cx="8" cy="14"/>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grpSp>
          <p:grpSp>
            <p:nvGrpSpPr>
              <p:cNvPr id="35" name="Group 219"/>
              <p:cNvGrpSpPr>
                <a:grpSpLocks/>
              </p:cNvGrpSpPr>
              <p:nvPr/>
            </p:nvGrpSpPr>
            <p:grpSpPr bwMode="auto">
              <a:xfrm>
                <a:off x="2382" y="788"/>
                <a:ext cx="40" cy="40"/>
                <a:chOff x="2382" y="788"/>
                <a:chExt cx="40" cy="40"/>
              </a:xfrm>
            </p:grpSpPr>
            <p:sp>
              <p:nvSpPr>
                <p:cNvPr id="48" name="Freeform 220"/>
                <p:cNvSpPr>
                  <a:spLocks/>
                </p:cNvSpPr>
                <p:nvPr/>
              </p:nvSpPr>
              <p:spPr bwMode="auto">
                <a:xfrm>
                  <a:off x="2404" y="800"/>
                  <a:ext cx="18" cy="28"/>
                </a:xfrm>
                <a:custGeom>
                  <a:avLst/>
                  <a:gdLst>
                    <a:gd name="T0" fmla="*/ 106 w 127"/>
                    <a:gd name="T1" fmla="*/ 0 h 195"/>
                    <a:gd name="T2" fmla="*/ 0 w 127"/>
                    <a:gd name="T3" fmla="*/ 164 h 195"/>
                    <a:gd name="T4" fmla="*/ 21 w 127"/>
                    <a:gd name="T5" fmla="*/ 195 h 195"/>
                    <a:gd name="T6" fmla="*/ 127 w 127"/>
                    <a:gd name="T7" fmla="*/ 6 h 195"/>
                    <a:gd name="T8" fmla="*/ 106 w 127"/>
                    <a:gd name="T9" fmla="*/ 0 h 195"/>
                  </a:gdLst>
                  <a:ahLst/>
                  <a:cxnLst>
                    <a:cxn ang="0">
                      <a:pos x="T0" y="T1"/>
                    </a:cxn>
                    <a:cxn ang="0">
                      <a:pos x="T2" y="T3"/>
                    </a:cxn>
                    <a:cxn ang="0">
                      <a:pos x="T4" y="T5"/>
                    </a:cxn>
                    <a:cxn ang="0">
                      <a:pos x="T6" y="T7"/>
                    </a:cxn>
                    <a:cxn ang="0">
                      <a:pos x="T8" y="T9"/>
                    </a:cxn>
                  </a:cxnLst>
                  <a:rect l="0" t="0" r="r" b="b"/>
                  <a:pathLst>
                    <a:path w="127" h="195">
                      <a:moveTo>
                        <a:pt x="106" y="0"/>
                      </a:moveTo>
                      <a:lnTo>
                        <a:pt x="0" y="164"/>
                      </a:lnTo>
                      <a:lnTo>
                        <a:pt x="21" y="195"/>
                      </a:lnTo>
                      <a:lnTo>
                        <a:pt x="127" y="6"/>
                      </a:lnTo>
                      <a:lnTo>
                        <a:pt x="106"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sp>
              <p:nvSpPr>
                <p:cNvPr id="49" name="Freeform 221"/>
                <p:cNvSpPr>
                  <a:spLocks/>
                </p:cNvSpPr>
                <p:nvPr/>
              </p:nvSpPr>
              <p:spPr bwMode="auto">
                <a:xfrm>
                  <a:off x="2382" y="788"/>
                  <a:ext cx="35" cy="8"/>
                </a:xfrm>
                <a:custGeom>
                  <a:avLst/>
                  <a:gdLst>
                    <a:gd name="T0" fmla="*/ 238 w 246"/>
                    <a:gd name="T1" fmla="*/ 0 h 57"/>
                    <a:gd name="T2" fmla="*/ 0 w 246"/>
                    <a:gd name="T3" fmla="*/ 31 h 57"/>
                    <a:gd name="T4" fmla="*/ 35 w 246"/>
                    <a:gd name="T5" fmla="*/ 57 h 57"/>
                    <a:gd name="T6" fmla="*/ 246 w 246"/>
                    <a:gd name="T7" fmla="*/ 19 h 57"/>
                    <a:gd name="T8" fmla="*/ 238 w 246"/>
                    <a:gd name="T9" fmla="*/ 0 h 57"/>
                  </a:gdLst>
                  <a:ahLst/>
                  <a:cxnLst>
                    <a:cxn ang="0">
                      <a:pos x="T0" y="T1"/>
                    </a:cxn>
                    <a:cxn ang="0">
                      <a:pos x="T2" y="T3"/>
                    </a:cxn>
                    <a:cxn ang="0">
                      <a:pos x="T4" y="T5"/>
                    </a:cxn>
                    <a:cxn ang="0">
                      <a:pos x="T6" y="T7"/>
                    </a:cxn>
                    <a:cxn ang="0">
                      <a:pos x="T8" y="T9"/>
                    </a:cxn>
                  </a:cxnLst>
                  <a:rect l="0" t="0" r="r" b="b"/>
                  <a:pathLst>
                    <a:path w="246" h="57">
                      <a:moveTo>
                        <a:pt x="238" y="0"/>
                      </a:moveTo>
                      <a:lnTo>
                        <a:pt x="0" y="31"/>
                      </a:lnTo>
                      <a:lnTo>
                        <a:pt x="35" y="57"/>
                      </a:lnTo>
                      <a:lnTo>
                        <a:pt x="246" y="19"/>
                      </a:lnTo>
                      <a:lnTo>
                        <a:pt x="238"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6" name="Group 222"/>
              <p:cNvGrpSpPr>
                <a:grpSpLocks/>
              </p:cNvGrpSpPr>
              <p:nvPr/>
            </p:nvGrpSpPr>
            <p:grpSpPr bwMode="auto">
              <a:xfrm>
                <a:off x="2302" y="723"/>
                <a:ext cx="132" cy="186"/>
                <a:chOff x="2302" y="723"/>
                <a:chExt cx="132" cy="186"/>
              </a:xfrm>
            </p:grpSpPr>
            <p:sp>
              <p:nvSpPr>
                <p:cNvPr id="46" name="Freeform 223"/>
                <p:cNvSpPr>
                  <a:spLocks/>
                </p:cNvSpPr>
                <p:nvPr/>
              </p:nvSpPr>
              <p:spPr bwMode="auto">
                <a:xfrm>
                  <a:off x="2302" y="724"/>
                  <a:ext cx="132" cy="185"/>
                </a:xfrm>
                <a:custGeom>
                  <a:avLst/>
                  <a:gdLst>
                    <a:gd name="T0" fmla="*/ 30 w 920"/>
                    <a:gd name="T1" fmla="*/ 47 h 1300"/>
                    <a:gd name="T2" fmla="*/ 16 w 920"/>
                    <a:gd name="T3" fmla="*/ 85 h 1300"/>
                    <a:gd name="T4" fmla="*/ 4 w 920"/>
                    <a:gd name="T5" fmla="*/ 132 h 1300"/>
                    <a:gd name="T6" fmla="*/ 0 w 920"/>
                    <a:gd name="T7" fmla="*/ 183 h 1300"/>
                    <a:gd name="T8" fmla="*/ 0 w 920"/>
                    <a:gd name="T9" fmla="*/ 233 h 1300"/>
                    <a:gd name="T10" fmla="*/ 12 w 920"/>
                    <a:gd name="T11" fmla="*/ 299 h 1300"/>
                    <a:gd name="T12" fmla="*/ 23 w 920"/>
                    <a:gd name="T13" fmla="*/ 381 h 1300"/>
                    <a:gd name="T14" fmla="*/ 44 w 920"/>
                    <a:gd name="T15" fmla="*/ 473 h 1300"/>
                    <a:gd name="T16" fmla="*/ 79 w 920"/>
                    <a:gd name="T17" fmla="*/ 578 h 1300"/>
                    <a:gd name="T18" fmla="*/ 131 w 920"/>
                    <a:gd name="T19" fmla="*/ 679 h 1300"/>
                    <a:gd name="T20" fmla="*/ 215 w 920"/>
                    <a:gd name="T21" fmla="*/ 799 h 1300"/>
                    <a:gd name="T22" fmla="*/ 299 w 920"/>
                    <a:gd name="T23" fmla="*/ 912 h 1300"/>
                    <a:gd name="T24" fmla="*/ 369 w 920"/>
                    <a:gd name="T25" fmla="*/ 988 h 1300"/>
                    <a:gd name="T26" fmla="*/ 467 w 920"/>
                    <a:gd name="T27" fmla="*/ 1079 h 1300"/>
                    <a:gd name="T28" fmla="*/ 569 w 920"/>
                    <a:gd name="T29" fmla="*/ 1155 h 1300"/>
                    <a:gd name="T30" fmla="*/ 660 w 920"/>
                    <a:gd name="T31" fmla="*/ 1215 h 1300"/>
                    <a:gd name="T32" fmla="*/ 726 w 920"/>
                    <a:gd name="T33" fmla="*/ 1253 h 1300"/>
                    <a:gd name="T34" fmla="*/ 793 w 920"/>
                    <a:gd name="T35" fmla="*/ 1281 h 1300"/>
                    <a:gd name="T36" fmla="*/ 846 w 920"/>
                    <a:gd name="T37" fmla="*/ 1300 h 1300"/>
                    <a:gd name="T38" fmla="*/ 888 w 920"/>
                    <a:gd name="T39" fmla="*/ 1300 h 1300"/>
                    <a:gd name="T40" fmla="*/ 920 w 920"/>
                    <a:gd name="T41" fmla="*/ 1284 h 1300"/>
                    <a:gd name="T42" fmla="*/ 61 w 920"/>
                    <a:gd name="T43" fmla="*/ 0 h 1300"/>
                    <a:gd name="T44" fmla="*/ 30 w 920"/>
                    <a:gd name="T45" fmla="*/ 47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0" h="1300">
                      <a:moveTo>
                        <a:pt x="30" y="47"/>
                      </a:moveTo>
                      <a:lnTo>
                        <a:pt x="16" y="85"/>
                      </a:lnTo>
                      <a:lnTo>
                        <a:pt x="4" y="132"/>
                      </a:lnTo>
                      <a:lnTo>
                        <a:pt x="0" y="183"/>
                      </a:lnTo>
                      <a:lnTo>
                        <a:pt x="0" y="233"/>
                      </a:lnTo>
                      <a:lnTo>
                        <a:pt x="12" y="299"/>
                      </a:lnTo>
                      <a:lnTo>
                        <a:pt x="23" y="381"/>
                      </a:lnTo>
                      <a:lnTo>
                        <a:pt x="44" y="473"/>
                      </a:lnTo>
                      <a:lnTo>
                        <a:pt x="79" y="578"/>
                      </a:lnTo>
                      <a:lnTo>
                        <a:pt x="131" y="679"/>
                      </a:lnTo>
                      <a:lnTo>
                        <a:pt x="215" y="799"/>
                      </a:lnTo>
                      <a:lnTo>
                        <a:pt x="299" y="912"/>
                      </a:lnTo>
                      <a:lnTo>
                        <a:pt x="369" y="988"/>
                      </a:lnTo>
                      <a:lnTo>
                        <a:pt x="467" y="1079"/>
                      </a:lnTo>
                      <a:lnTo>
                        <a:pt x="569" y="1155"/>
                      </a:lnTo>
                      <a:lnTo>
                        <a:pt x="660" y="1215"/>
                      </a:lnTo>
                      <a:lnTo>
                        <a:pt x="726" y="1253"/>
                      </a:lnTo>
                      <a:lnTo>
                        <a:pt x="793" y="1281"/>
                      </a:lnTo>
                      <a:lnTo>
                        <a:pt x="846" y="1300"/>
                      </a:lnTo>
                      <a:lnTo>
                        <a:pt x="888" y="1300"/>
                      </a:lnTo>
                      <a:lnTo>
                        <a:pt x="920" y="1284"/>
                      </a:lnTo>
                      <a:lnTo>
                        <a:pt x="61" y="0"/>
                      </a:lnTo>
                      <a:lnTo>
                        <a:pt x="30" y="47"/>
                      </a:lnTo>
                      <a:close/>
                    </a:path>
                  </a:pathLst>
                </a:custGeom>
                <a:solidFill>
                  <a:srgbClr val="808080"/>
                </a:solidFill>
                <a:ln w="1588">
                  <a:solidFill>
                    <a:srgbClr val="000000"/>
                  </a:solidFill>
                  <a:prstDash val="solid"/>
                  <a:round/>
                  <a:headEnd/>
                  <a:tailEnd/>
                </a:ln>
              </p:spPr>
              <p:txBody>
                <a:bodyPr/>
                <a:lstStyle/>
                <a:p>
                  <a:endParaRPr lang="zh-CN" altLang="en-US" sz="1600">
                    <a:latin typeface="+mj-ea"/>
                    <a:ea typeface="+mj-ea"/>
                  </a:endParaRPr>
                </a:p>
              </p:txBody>
            </p:sp>
            <p:sp>
              <p:nvSpPr>
                <p:cNvPr id="47" name="Freeform 224"/>
                <p:cNvSpPr>
                  <a:spLocks/>
                </p:cNvSpPr>
                <p:nvPr/>
              </p:nvSpPr>
              <p:spPr bwMode="auto">
                <a:xfrm>
                  <a:off x="2310" y="723"/>
                  <a:ext cx="124" cy="184"/>
                </a:xfrm>
                <a:custGeom>
                  <a:avLst/>
                  <a:gdLst>
                    <a:gd name="T0" fmla="*/ 7 w 866"/>
                    <a:gd name="T1" fmla="*/ 0 h 1288"/>
                    <a:gd name="T2" fmla="*/ 0 w 866"/>
                    <a:gd name="T3" fmla="*/ 26 h 1288"/>
                    <a:gd name="T4" fmla="*/ 0 w 866"/>
                    <a:gd name="T5" fmla="*/ 82 h 1288"/>
                    <a:gd name="T6" fmla="*/ 4 w 866"/>
                    <a:gd name="T7" fmla="*/ 149 h 1288"/>
                    <a:gd name="T8" fmla="*/ 11 w 866"/>
                    <a:gd name="T9" fmla="*/ 202 h 1288"/>
                    <a:gd name="T10" fmla="*/ 21 w 866"/>
                    <a:gd name="T11" fmla="*/ 272 h 1288"/>
                    <a:gd name="T12" fmla="*/ 35 w 866"/>
                    <a:gd name="T13" fmla="*/ 354 h 1288"/>
                    <a:gd name="T14" fmla="*/ 56 w 866"/>
                    <a:gd name="T15" fmla="*/ 439 h 1288"/>
                    <a:gd name="T16" fmla="*/ 98 w 866"/>
                    <a:gd name="T17" fmla="*/ 547 h 1288"/>
                    <a:gd name="T18" fmla="*/ 161 w 866"/>
                    <a:gd name="T19" fmla="*/ 670 h 1288"/>
                    <a:gd name="T20" fmla="*/ 231 w 866"/>
                    <a:gd name="T21" fmla="*/ 771 h 1288"/>
                    <a:gd name="T22" fmla="*/ 315 w 866"/>
                    <a:gd name="T23" fmla="*/ 878 h 1288"/>
                    <a:gd name="T24" fmla="*/ 392 w 866"/>
                    <a:gd name="T25" fmla="*/ 960 h 1288"/>
                    <a:gd name="T26" fmla="*/ 452 w 866"/>
                    <a:gd name="T27" fmla="*/ 1016 h 1288"/>
                    <a:gd name="T28" fmla="*/ 508 w 866"/>
                    <a:gd name="T29" fmla="*/ 1068 h 1288"/>
                    <a:gd name="T30" fmla="*/ 567 w 866"/>
                    <a:gd name="T31" fmla="*/ 1118 h 1288"/>
                    <a:gd name="T32" fmla="*/ 634 w 866"/>
                    <a:gd name="T33" fmla="*/ 1168 h 1288"/>
                    <a:gd name="T34" fmla="*/ 679 w 866"/>
                    <a:gd name="T35" fmla="*/ 1200 h 1288"/>
                    <a:gd name="T36" fmla="*/ 728 w 866"/>
                    <a:gd name="T37" fmla="*/ 1228 h 1288"/>
                    <a:gd name="T38" fmla="*/ 782 w 866"/>
                    <a:gd name="T39" fmla="*/ 1256 h 1288"/>
                    <a:gd name="T40" fmla="*/ 827 w 866"/>
                    <a:gd name="T41" fmla="*/ 1282 h 1288"/>
                    <a:gd name="T42" fmla="*/ 855 w 866"/>
                    <a:gd name="T43" fmla="*/ 1288 h 1288"/>
                    <a:gd name="T44" fmla="*/ 866 w 866"/>
                    <a:gd name="T45" fmla="*/ 1270 h 1288"/>
                    <a:gd name="T46" fmla="*/ 863 w 866"/>
                    <a:gd name="T47" fmla="*/ 1243 h 1288"/>
                    <a:gd name="T48" fmla="*/ 856 w 866"/>
                    <a:gd name="T49" fmla="*/ 1213 h 1288"/>
                    <a:gd name="T50" fmla="*/ 845 w 866"/>
                    <a:gd name="T51" fmla="*/ 1159 h 1288"/>
                    <a:gd name="T52" fmla="*/ 831 w 866"/>
                    <a:gd name="T53" fmla="*/ 1089 h 1288"/>
                    <a:gd name="T54" fmla="*/ 813 w 866"/>
                    <a:gd name="T55" fmla="*/ 1023 h 1288"/>
                    <a:gd name="T56" fmla="*/ 792 w 866"/>
                    <a:gd name="T57" fmla="*/ 947 h 1288"/>
                    <a:gd name="T58" fmla="*/ 764 w 866"/>
                    <a:gd name="T59" fmla="*/ 866 h 1288"/>
                    <a:gd name="T60" fmla="*/ 733 w 866"/>
                    <a:gd name="T61" fmla="*/ 802 h 1288"/>
                    <a:gd name="T62" fmla="*/ 707 w 866"/>
                    <a:gd name="T63" fmla="*/ 746 h 1288"/>
                    <a:gd name="T64" fmla="*/ 666 w 866"/>
                    <a:gd name="T65" fmla="*/ 672 h 1288"/>
                    <a:gd name="T66" fmla="*/ 627 w 866"/>
                    <a:gd name="T67" fmla="*/ 607 h 1288"/>
                    <a:gd name="T68" fmla="*/ 579 w 866"/>
                    <a:gd name="T69" fmla="*/ 537 h 1288"/>
                    <a:gd name="T70" fmla="*/ 504 w 866"/>
                    <a:gd name="T71" fmla="*/ 448 h 1288"/>
                    <a:gd name="T72" fmla="*/ 452 w 866"/>
                    <a:gd name="T73" fmla="*/ 385 h 1288"/>
                    <a:gd name="T74" fmla="*/ 376 w 866"/>
                    <a:gd name="T75" fmla="*/ 299 h 1288"/>
                    <a:gd name="T76" fmla="*/ 305 w 866"/>
                    <a:gd name="T77" fmla="*/ 237 h 1288"/>
                    <a:gd name="T78" fmla="*/ 235 w 866"/>
                    <a:gd name="T79" fmla="*/ 173 h 1288"/>
                    <a:gd name="T80" fmla="*/ 182 w 866"/>
                    <a:gd name="T81" fmla="*/ 127 h 1288"/>
                    <a:gd name="T82" fmla="*/ 126 w 866"/>
                    <a:gd name="T83" fmla="*/ 78 h 1288"/>
                    <a:gd name="T84" fmla="*/ 84 w 866"/>
                    <a:gd name="T85" fmla="*/ 45 h 1288"/>
                    <a:gd name="T86" fmla="*/ 42 w 866"/>
                    <a:gd name="T87" fmla="*/ 13 h 1288"/>
                    <a:gd name="T88" fmla="*/ 7 w 866"/>
                    <a:gd name="T89"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6" h="1288">
                      <a:moveTo>
                        <a:pt x="7" y="0"/>
                      </a:moveTo>
                      <a:lnTo>
                        <a:pt x="0" y="26"/>
                      </a:lnTo>
                      <a:lnTo>
                        <a:pt x="0" y="82"/>
                      </a:lnTo>
                      <a:lnTo>
                        <a:pt x="4" y="149"/>
                      </a:lnTo>
                      <a:lnTo>
                        <a:pt x="11" y="202"/>
                      </a:lnTo>
                      <a:lnTo>
                        <a:pt x="21" y="272"/>
                      </a:lnTo>
                      <a:lnTo>
                        <a:pt x="35" y="354"/>
                      </a:lnTo>
                      <a:lnTo>
                        <a:pt x="56" y="439"/>
                      </a:lnTo>
                      <a:lnTo>
                        <a:pt x="98" y="547"/>
                      </a:lnTo>
                      <a:lnTo>
                        <a:pt x="161" y="670"/>
                      </a:lnTo>
                      <a:lnTo>
                        <a:pt x="231" y="771"/>
                      </a:lnTo>
                      <a:lnTo>
                        <a:pt x="315" y="878"/>
                      </a:lnTo>
                      <a:lnTo>
                        <a:pt x="392" y="960"/>
                      </a:lnTo>
                      <a:lnTo>
                        <a:pt x="452" y="1016"/>
                      </a:lnTo>
                      <a:lnTo>
                        <a:pt x="508" y="1068"/>
                      </a:lnTo>
                      <a:lnTo>
                        <a:pt x="567" y="1118"/>
                      </a:lnTo>
                      <a:lnTo>
                        <a:pt x="634" y="1168"/>
                      </a:lnTo>
                      <a:lnTo>
                        <a:pt x="679" y="1200"/>
                      </a:lnTo>
                      <a:lnTo>
                        <a:pt x="728" y="1228"/>
                      </a:lnTo>
                      <a:lnTo>
                        <a:pt x="782" y="1256"/>
                      </a:lnTo>
                      <a:lnTo>
                        <a:pt x="827" y="1282"/>
                      </a:lnTo>
                      <a:lnTo>
                        <a:pt x="855" y="1288"/>
                      </a:lnTo>
                      <a:lnTo>
                        <a:pt x="866" y="1270"/>
                      </a:lnTo>
                      <a:lnTo>
                        <a:pt x="863" y="1243"/>
                      </a:lnTo>
                      <a:lnTo>
                        <a:pt x="856" y="1213"/>
                      </a:lnTo>
                      <a:lnTo>
                        <a:pt x="845" y="1159"/>
                      </a:lnTo>
                      <a:lnTo>
                        <a:pt x="831" y="1089"/>
                      </a:lnTo>
                      <a:lnTo>
                        <a:pt x="813" y="1023"/>
                      </a:lnTo>
                      <a:lnTo>
                        <a:pt x="792" y="947"/>
                      </a:lnTo>
                      <a:lnTo>
                        <a:pt x="764" y="866"/>
                      </a:lnTo>
                      <a:lnTo>
                        <a:pt x="733" y="802"/>
                      </a:lnTo>
                      <a:lnTo>
                        <a:pt x="707" y="746"/>
                      </a:lnTo>
                      <a:lnTo>
                        <a:pt x="666" y="672"/>
                      </a:lnTo>
                      <a:lnTo>
                        <a:pt x="627" y="607"/>
                      </a:lnTo>
                      <a:lnTo>
                        <a:pt x="579" y="537"/>
                      </a:lnTo>
                      <a:lnTo>
                        <a:pt x="504" y="448"/>
                      </a:lnTo>
                      <a:lnTo>
                        <a:pt x="452" y="385"/>
                      </a:lnTo>
                      <a:lnTo>
                        <a:pt x="376" y="299"/>
                      </a:lnTo>
                      <a:lnTo>
                        <a:pt x="305" y="237"/>
                      </a:lnTo>
                      <a:lnTo>
                        <a:pt x="235" y="173"/>
                      </a:lnTo>
                      <a:lnTo>
                        <a:pt x="182" y="127"/>
                      </a:lnTo>
                      <a:lnTo>
                        <a:pt x="126" y="78"/>
                      </a:lnTo>
                      <a:lnTo>
                        <a:pt x="84" y="45"/>
                      </a:lnTo>
                      <a:lnTo>
                        <a:pt x="42" y="13"/>
                      </a:lnTo>
                      <a:lnTo>
                        <a:pt x="7"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7" name="Group 225"/>
              <p:cNvGrpSpPr>
                <a:grpSpLocks/>
              </p:cNvGrpSpPr>
              <p:nvPr/>
            </p:nvGrpSpPr>
            <p:grpSpPr bwMode="auto">
              <a:xfrm>
                <a:off x="2315" y="770"/>
                <a:ext cx="126" cy="121"/>
                <a:chOff x="2315" y="770"/>
                <a:chExt cx="126" cy="121"/>
              </a:xfrm>
            </p:grpSpPr>
            <p:sp>
              <p:nvSpPr>
                <p:cNvPr id="44" name="Freeform 226"/>
                <p:cNvSpPr>
                  <a:spLocks/>
                </p:cNvSpPr>
                <p:nvPr/>
              </p:nvSpPr>
              <p:spPr bwMode="auto">
                <a:xfrm>
                  <a:off x="2315" y="770"/>
                  <a:ext cx="121" cy="8"/>
                </a:xfrm>
                <a:custGeom>
                  <a:avLst/>
                  <a:gdLst>
                    <a:gd name="T0" fmla="*/ 0 w 851"/>
                    <a:gd name="T1" fmla="*/ 0 h 57"/>
                    <a:gd name="T2" fmla="*/ 851 w 851"/>
                    <a:gd name="T3" fmla="*/ 32 h 57"/>
                    <a:gd name="T4" fmla="*/ 844 w 851"/>
                    <a:gd name="T5" fmla="*/ 57 h 57"/>
                    <a:gd name="T6" fmla="*/ 3 w 851"/>
                    <a:gd name="T7" fmla="*/ 26 h 57"/>
                    <a:gd name="T8" fmla="*/ 0 w 851"/>
                    <a:gd name="T9" fmla="*/ 0 h 57"/>
                  </a:gdLst>
                  <a:ahLst/>
                  <a:cxnLst>
                    <a:cxn ang="0">
                      <a:pos x="T0" y="T1"/>
                    </a:cxn>
                    <a:cxn ang="0">
                      <a:pos x="T2" y="T3"/>
                    </a:cxn>
                    <a:cxn ang="0">
                      <a:pos x="T4" y="T5"/>
                    </a:cxn>
                    <a:cxn ang="0">
                      <a:pos x="T6" y="T7"/>
                    </a:cxn>
                    <a:cxn ang="0">
                      <a:pos x="T8" y="T9"/>
                    </a:cxn>
                  </a:cxnLst>
                  <a:rect l="0" t="0" r="r" b="b"/>
                  <a:pathLst>
                    <a:path w="851" h="57">
                      <a:moveTo>
                        <a:pt x="0" y="0"/>
                      </a:moveTo>
                      <a:lnTo>
                        <a:pt x="851" y="32"/>
                      </a:lnTo>
                      <a:lnTo>
                        <a:pt x="844" y="57"/>
                      </a:lnTo>
                      <a:lnTo>
                        <a:pt x="3" y="26"/>
                      </a:lnTo>
                      <a:lnTo>
                        <a:pt x="0" y="0"/>
                      </a:lnTo>
                      <a:close/>
                    </a:path>
                  </a:pathLst>
                </a:custGeom>
                <a:solidFill>
                  <a:srgbClr val="DFDFFF"/>
                </a:solidFill>
                <a:ln w="1588">
                  <a:solidFill>
                    <a:srgbClr val="000000"/>
                  </a:solidFill>
                  <a:prstDash val="solid"/>
                  <a:round/>
                  <a:headEnd/>
                  <a:tailEnd/>
                </a:ln>
              </p:spPr>
              <p:txBody>
                <a:bodyPr/>
                <a:lstStyle/>
                <a:p>
                  <a:endParaRPr lang="zh-CN" altLang="en-US" sz="1600">
                    <a:latin typeface="+mj-ea"/>
                    <a:ea typeface="+mj-ea"/>
                  </a:endParaRPr>
                </a:p>
              </p:txBody>
            </p:sp>
            <p:sp>
              <p:nvSpPr>
                <p:cNvPr id="45" name="Freeform 227"/>
                <p:cNvSpPr>
                  <a:spLocks/>
                </p:cNvSpPr>
                <p:nvPr/>
              </p:nvSpPr>
              <p:spPr bwMode="auto">
                <a:xfrm>
                  <a:off x="2398" y="794"/>
                  <a:ext cx="43" cy="97"/>
                </a:xfrm>
                <a:custGeom>
                  <a:avLst/>
                  <a:gdLst>
                    <a:gd name="T0" fmla="*/ 267 w 302"/>
                    <a:gd name="T1" fmla="*/ 13 h 673"/>
                    <a:gd name="T2" fmla="*/ 0 w 302"/>
                    <a:gd name="T3" fmla="*/ 657 h 673"/>
                    <a:gd name="T4" fmla="*/ 25 w 302"/>
                    <a:gd name="T5" fmla="*/ 673 h 673"/>
                    <a:gd name="T6" fmla="*/ 302 w 302"/>
                    <a:gd name="T7" fmla="*/ 0 h 673"/>
                    <a:gd name="T8" fmla="*/ 267 w 302"/>
                    <a:gd name="T9" fmla="*/ 13 h 673"/>
                  </a:gdLst>
                  <a:ahLst/>
                  <a:cxnLst>
                    <a:cxn ang="0">
                      <a:pos x="T0" y="T1"/>
                    </a:cxn>
                    <a:cxn ang="0">
                      <a:pos x="T2" y="T3"/>
                    </a:cxn>
                    <a:cxn ang="0">
                      <a:pos x="T4" y="T5"/>
                    </a:cxn>
                    <a:cxn ang="0">
                      <a:pos x="T6" y="T7"/>
                    </a:cxn>
                    <a:cxn ang="0">
                      <a:pos x="T8" y="T9"/>
                    </a:cxn>
                  </a:cxnLst>
                  <a:rect l="0" t="0" r="r" b="b"/>
                  <a:pathLst>
                    <a:path w="302" h="673">
                      <a:moveTo>
                        <a:pt x="267" y="13"/>
                      </a:moveTo>
                      <a:lnTo>
                        <a:pt x="0" y="657"/>
                      </a:lnTo>
                      <a:lnTo>
                        <a:pt x="25" y="673"/>
                      </a:lnTo>
                      <a:lnTo>
                        <a:pt x="302" y="0"/>
                      </a:lnTo>
                      <a:lnTo>
                        <a:pt x="267" y="13"/>
                      </a:lnTo>
                      <a:close/>
                    </a:path>
                  </a:pathLst>
                </a:custGeom>
                <a:solidFill>
                  <a:srgbClr val="DFDFFF"/>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8" name="Group 228"/>
              <p:cNvGrpSpPr>
                <a:grpSpLocks/>
              </p:cNvGrpSpPr>
              <p:nvPr/>
            </p:nvGrpSpPr>
            <p:grpSpPr bwMode="auto">
              <a:xfrm>
                <a:off x="2413" y="772"/>
                <a:ext cx="51" cy="30"/>
                <a:chOff x="2413" y="772"/>
                <a:chExt cx="51" cy="30"/>
              </a:xfrm>
            </p:grpSpPr>
            <p:sp>
              <p:nvSpPr>
                <p:cNvPr id="39" name="Freeform 229"/>
                <p:cNvSpPr>
                  <a:spLocks/>
                </p:cNvSpPr>
                <p:nvPr/>
              </p:nvSpPr>
              <p:spPr bwMode="auto">
                <a:xfrm>
                  <a:off x="2413" y="776"/>
                  <a:ext cx="36" cy="26"/>
                </a:xfrm>
                <a:custGeom>
                  <a:avLst/>
                  <a:gdLst>
                    <a:gd name="T0" fmla="*/ 187 w 250"/>
                    <a:gd name="T1" fmla="*/ 0 h 184"/>
                    <a:gd name="T2" fmla="*/ 11 w 250"/>
                    <a:gd name="T3" fmla="*/ 57 h 184"/>
                    <a:gd name="T4" fmla="*/ 4 w 250"/>
                    <a:gd name="T5" fmla="*/ 67 h 184"/>
                    <a:gd name="T6" fmla="*/ 0 w 250"/>
                    <a:gd name="T7" fmla="*/ 86 h 184"/>
                    <a:gd name="T8" fmla="*/ 2 w 250"/>
                    <a:gd name="T9" fmla="*/ 112 h 184"/>
                    <a:gd name="T10" fmla="*/ 5 w 250"/>
                    <a:gd name="T11" fmla="*/ 128 h 184"/>
                    <a:gd name="T12" fmla="*/ 15 w 250"/>
                    <a:gd name="T13" fmla="*/ 151 h 184"/>
                    <a:gd name="T14" fmla="*/ 33 w 250"/>
                    <a:gd name="T15" fmla="*/ 169 h 184"/>
                    <a:gd name="T16" fmla="*/ 57 w 250"/>
                    <a:gd name="T17" fmla="*/ 181 h 184"/>
                    <a:gd name="T18" fmla="*/ 71 w 250"/>
                    <a:gd name="T19" fmla="*/ 184 h 184"/>
                    <a:gd name="T20" fmla="*/ 85 w 250"/>
                    <a:gd name="T21" fmla="*/ 184 h 184"/>
                    <a:gd name="T22" fmla="*/ 250 w 250"/>
                    <a:gd name="T23" fmla="*/ 114 h 184"/>
                    <a:gd name="T24" fmla="*/ 218 w 250"/>
                    <a:gd name="T25" fmla="*/ 92 h 184"/>
                    <a:gd name="T26" fmla="*/ 201 w 250"/>
                    <a:gd name="T27" fmla="*/ 70 h 184"/>
                    <a:gd name="T28" fmla="*/ 187 w 250"/>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184">
                      <a:moveTo>
                        <a:pt x="187" y="0"/>
                      </a:moveTo>
                      <a:lnTo>
                        <a:pt x="11" y="57"/>
                      </a:lnTo>
                      <a:lnTo>
                        <a:pt x="4" y="67"/>
                      </a:lnTo>
                      <a:lnTo>
                        <a:pt x="0" y="86"/>
                      </a:lnTo>
                      <a:lnTo>
                        <a:pt x="2" y="112"/>
                      </a:lnTo>
                      <a:lnTo>
                        <a:pt x="5" y="128"/>
                      </a:lnTo>
                      <a:lnTo>
                        <a:pt x="15" y="151"/>
                      </a:lnTo>
                      <a:lnTo>
                        <a:pt x="33" y="169"/>
                      </a:lnTo>
                      <a:lnTo>
                        <a:pt x="57" y="181"/>
                      </a:lnTo>
                      <a:lnTo>
                        <a:pt x="71" y="184"/>
                      </a:lnTo>
                      <a:lnTo>
                        <a:pt x="85" y="184"/>
                      </a:lnTo>
                      <a:lnTo>
                        <a:pt x="250" y="114"/>
                      </a:lnTo>
                      <a:lnTo>
                        <a:pt x="218" y="92"/>
                      </a:lnTo>
                      <a:lnTo>
                        <a:pt x="201" y="70"/>
                      </a:lnTo>
                      <a:lnTo>
                        <a:pt x="187"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sp>
              <p:nvSpPr>
                <p:cNvPr id="40" name="Freeform 230"/>
                <p:cNvSpPr>
                  <a:spLocks/>
                </p:cNvSpPr>
                <p:nvPr/>
              </p:nvSpPr>
              <p:spPr bwMode="auto">
                <a:xfrm>
                  <a:off x="2434" y="772"/>
                  <a:ext cx="20" cy="25"/>
                </a:xfrm>
                <a:custGeom>
                  <a:avLst/>
                  <a:gdLst>
                    <a:gd name="T0" fmla="*/ 81 w 139"/>
                    <a:gd name="T1" fmla="*/ 25 h 173"/>
                    <a:gd name="T2" fmla="*/ 74 w 139"/>
                    <a:gd name="T3" fmla="*/ 15 h 173"/>
                    <a:gd name="T4" fmla="*/ 60 w 139"/>
                    <a:gd name="T5" fmla="*/ 5 h 173"/>
                    <a:gd name="T6" fmla="*/ 36 w 139"/>
                    <a:gd name="T7" fmla="*/ 0 h 173"/>
                    <a:gd name="T8" fmla="*/ 22 w 139"/>
                    <a:gd name="T9" fmla="*/ 2 h 173"/>
                    <a:gd name="T10" fmla="*/ 13 w 139"/>
                    <a:gd name="T11" fmla="*/ 12 h 173"/>
                    <a:gd name="T12" fmla="*/ 4 w 139"/>
                    <a:gd name="T13" fmla="*/ 25 h 173"/>
                    <a:gd name="T14" fmla="*/ 0 w 139"/>
                    <a:gd name="T15" fmla="*/ 46 h 173"/>
                    <a:gd name="T16" fmla="*/ 1 w 139"/>
                    <a:gd name="T17" fmla="*/ 58 h 173"/>
                    <a:gd name="T18" fmla="*/ 3 w 139"/>
                    <a:gd name="T19" fmla="*/ 74 h 173"/>
                    <a:gd name="T20" fmla="*/ 9 w 139"/>
                    <a:gd name="T21" fmla="*/ 97 h 173"/>
                    <a:gd name="T22" fmla="*/ 20 w 139"/>
                    <a:gd name="T23" fmla="*/ 116 h 173"/>
                    <a:gd name="T24" fmla="*/ 31 w 139"/>
                    <a:gd name="T25" fmla="*/ 133 h 173"/>
                    <a:gd name="T26" fmla="*/ 44 w 139"/>
                    <a:gd name="T27" fmla="*/ 147 h 173"/>
                    <a:gd name="T28" fmla="*/ 58 w 139"/>
                    <a:gd name="T29" fmla="*/ 160 h 173"/>
                    <a:gd name="T30" fmla="*/ 76 w 139"/>
                    <a:gd name="T31" fmla="*/ 167 h 173"/>
                    <a:gd name="T32" fmla="*/ 97 w 139"/>
                    <a:gd name="T33" fmla="*/ 173 h 173"/>
                    <a:gd name="T34" fmla="*/ 114 w 139"/>
                    <a:gd name="T35" fmla="*/ 173 h 173"/>
                    <a:gd name="T36" fmla="*/ 130 w 139"/>
                    <a:gd name="T37" fmla="*/ 164 h 173"/>
                    <a:gd name="T38" fmla="*/ 137 w 139"/>
                    <a:gd name="T39" fmla="*/ 151 h 173"/>
                    <a:gd name="T40" fmla="*/ 139 w 139"/>
                    <a:gd name="T41" fmla="*/ 132 h 173"/>
                    <a:gd name="T42" fmla="*/ 134 w 139"/>
                    <a:gd name="T43" fmla="*/ 111 h 173"/>
                    <a:gd name="T44" fmla="*/ 123 w 139"/>
                    <a:gd name="T45" fmla="*/ 82 h 173"/>
                    <a:gd name="T46" fmla="*/ 99 w 139"/>
                    <a:gd name="T47" fmla="*/ 46 h 173"/>
                    <a:gd name="T48" fmla="*/ 81 w 139"/>
                    <a:gd name="T49" fmla="*/ 2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73">
                      <a:moveTo>
                        <a:pt x="81" y="25"/>
                      </a:moveTo>
                      <a:lnTo>
                        <a:pt x="74" y="15"/>
                      </a:lnTo>
                      <a:lnTo>
                        <a:pt x="60" y="5"/>
                      </a:lnTo>
                      <a:lnTo>
                        <a:pt x="36" y="0"/>
                      </a:lnTo>
                      <a:lnTo>
                        <a:pt x="22" y="2"/>
                      </a:lnTo>
                      <a:lnTo>
                        <a:pt x="13" y="12"/>
                      </a:lnTo>
                      <a:lnTo>
                        <a:pt x="4" y="25"/>
                      </a:lnTo>
                      <a:lnTo>
                        <a:pt x="0" y="46"/>
                      </a:lnTo>
                      <a:lnTo>
                        <a:pt x="1" y="58"/>
                      </a:lnTo>
                      <a:lnTo>
                        <a:pt x="3" y="74"/>
                      </a:lnTo>
                      <a:lnTo>
                        <a:pt x="9" y="97"/>
                      </a:lnTo>
                      <a:lnTo>
                        <a:pt x="20" y="116"/>
                      </a:lnTo>
                      <a:lnTo>
                        <a:pt x="31" y="133"/>
                      </a:lnTo>
                      <a:lnTo>
                        <a:pt x="44" y="147"/>
                      </a:lnTo>
                      <a:lnTo>
                        <a:pt x="58" y="160"/>
                      </a:lnTo>
                      <a:lnTo>
                        <a:pt x="76" y="167"/>
                      </a:lnTo>
                      <a:lnTo>
                        <a:pt x="97" y="173"/>
                      </a:lnTo>
                      <a:lnTo>
                        <a:pt x="114" y="173"/>
                      </a:lnTo>
                      <a:lnTo>
                        <a:pt x="130" y="164"/>
                      </a:lnTo>
                      <a:lnTo>
                        <a:pt x="137" y="151"/>
                      </a:lnTo>
                      <a:lnTo>
                        <a:pt x="139" y="132"/>
                      </a:lnTo>
                      <a:lnTo>
                        <a:pt x="134" y="111"/>
                      </a:lnTo>
                      <a:lnTo>
                        <a:pt x="123" y="82"/>
                      </a:lnTo>
                      <a:lnTo>
                        <a:pt x="99" y="46"/>
                      </a:lnTo>
                      <a:lnTo>
                        <a:pt x="81" y="25"/>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41" name="Freeform 231"/>
                <p:cNvSpPr>
                  <a:spLocks/>
                </p:cNvSpPr>
                <p:nvPr/>
              </p:nvSpPr>
              <p:spPr bwMode="auto">
                <a:xfrm>
                  <a:off x="2439" y="774"/>
                  <a:ext cx="25" cy="17"/>
                </a:xfrm>
                <a:custGeom>
                  <a:avLst/>
                  <a:gdLst>
                    <a:gd name="T0" fmla="*/ 13 w 171"/>
                    <a:gd name="T1" fmla="*/ 27 h 123"/>
                    <a:gd name="T2" fmla="*/ 120 w 171"/>
                    <a:gd name="T3" fmla="*/ 3 h 123"/>
                    <a:gd name="T4" fmla="*/ 146 w 171"/>
                    <a:gd name="T5" fmla="*/ 0 h 123"/>
                    <a:gd name="T6" fmla="*/ 164 w 171"/>
                    <a:gd name="T7" fmla="*/ 3 h 123"/>
                    <a:gd name="T8" fmla="*/ 169 w 171"/>
                    <a:gd name="T9" fmla="*/ 9 h 123"/>
                    <a:gd name="T10" fmla="*/ 171 w 171"/>
                    <a:gd name="T11" fmla="*/ 22 h 123"/>
                    <a:gd name="T12" fmla="*/ 164 w 171"/>
                    <a:gd name="T13" fmla="*/ 41 h 123"/>
                    <a:gd name="T14" fmla="*/ 64 w 171"/>
                    <a:gd name="T15" fmla="*/ 123 h 123"/>
                    <a:gd name="T16" fmla="*/ 50 w 171"/>
                    <a:gd name="T17" fmla="*/ 122 h 123"/>
                    <a:gd name="T18" fmla="*/ 34 w 171"/>
                    <a:gd name="T19" fmla="*/ 116 h 123"/>
                    <a:gd name="T20" fmla="*/ 22 w 171"/>
                    <a:gd name="T21" fmla="*/ 106 h 123"/>
                    <a:gd name="T22" fmla="*/ 8 w 171"/>
                    <a:gd name="T23" fmla="*/ 90 h 123"/>
                    <a:gd name="T24" fmla="*/ 1 w 171"/>
                    <a:gd name="T25" fmla="*/ 74 h 123"/>
                    <a:gd name="T26" fmla="*/ 0 w 171"/>
                    <a:gd name="T27" fmla="*/ 56 h 123"/>
                    <a:gd name="T28" fmla="*/ 5 w 171"/>
                    <a:gd name="T29" fmla="*/ 40 h 123"/>
                    <a:gd name="T30" fmla="*/ 13 w 171"/>
                    <a:gd name="T31"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23">
                      <a:moveTo>
                        <a:pt x="13" y="27"/>
                      </a:moveTo>
                      <a:lnTo>
                        <a:pt x="120" y="3"/>
                      </a:lnTo>
                      <a:lnTo>
                        <a:pt x="146" y="0"/>
                      </a:lnTo>
                      <a:lnTo>
                        <a:pt x="164" y="3"/>
                      </a:lnTo>
                      <a:lnTo>
                        <a:pt x="169" y="9"/>
                      </a:lnTo>
                      <a:lnTo>
                        <a:pt x="171" y="22"/>
                      </a:lnTo>
                      <a:lnTo>
                        <a:pt x="164" y="41"/>
                      </a:lnTo>
                      <a:lnTo>
                        <a:pt x="64" y="123"/>
                      </a:lnTo>
                      <a:lnTo>
                        <a:pt x="50" y="122"/>
                      </a:lnTo>
                      <a:lnTo>
                        <a:pt x="34" y="116"/>
                      </a:lnTo>
                      <a:lnTo>
                        <a:pt x="22" y="106"/>
                      </a:lnTo>
                      <a:lnTo>
                        <a:pt x="8" y="90"/>
                      </a:lnTo>
                      <a:lnTo>
                        <a:pt x="1" y="74"/>
                      </a:lnTo>
                      <a:lnTo>
                        <a:pt x="0" y="56"/>
                      </a:lnTo>
                      <a:lnTo>
                        <a:pt x="5" y="40"/>
                      </a:lnTo>
                      <a:lnTo>
                        <a:pt x="13" y="27"/>
                      </a:lnTo>
                      <a:close/>
                    </a:path>
                  </a:pathLst>
                </a:custGeom>
                <a:solidFill>
                  <a:srgbClr val="9F9FBF"/>
                </a:solidFill>
                <a:ln w="1588">
                  <a:solidFill>
                    <a:srgbClr val="000000"/>
                  </a:solidFill>
                  <a:prstDash val="solid"/>
                  <a:round/>
                  <a:headEnd/>
                  <a:tailEnd/>
                </a:ln>
              </p:spPr>
              <p:txBody>
                <a:bodyPr/>
                <a:lstStyle/>
                <a:p>
                  <a:endParaRPr lang="zh-CN" altLang="en-US" sz="1600">
                    <a:latin typeface="+mj-ea"/>
                    <a:ea typeface="+mj-ea"/>
                  </a:endParaRPr>
                </a:p>
              </p:txBody>
            </p:sp>
            <p:sp>
              <p:nvSpPr>
                <p:cNvPr id="42" name="Freeform 232"/>
                <p:cNvSpPr>
                  <a:spLocks/>
                </p:cNvSpPr>
                <p:nvPr/>
              </p:nvSpPr>
              <p:spPr bwMode="auto">
                <a:xfrm>
                  <a:off x="2421" y="782"/>
                  <a:ext cx="10" cy="18"/>
                </a:xfrm>
                <a:custGeom>
                  <a:avLst/>
                  <a:gdLst>
                    <a:gd name="T0" fmla="*/ 4 w 73"/>
                    <a:gd name="T1" fmla="*/ 0 h 124"/>
                    <a:gd name="T2" fmla="*/ 0 w 73"/>
                    <a:gd name="T3" fmla="*/ 20 h 124"/>
                    <a:gd name="T4" fmla="*/ 0 w 73"/>
                    <a:gd name="T5" fmla="*/ 37 h 124"/>
                    <a:gd name="T6" fmla="*/ 5 w 73"/>
                    <a:gd name="T7" fmla="*/ 60 h 124"/>
                    <a:gd name="T8" fmla="*/ 11 w 73"/>
                    <a:gd name="T9" fmla="*/ 78 h 124"/>
                    <a:gd name="T10" fmla="*/ 26 w 73"/>
                    <a:gd name="T11" fmla="*/ 96 h 124"/>
                    <a:gd name="T12" fmla="*/ 40 w 73"/>
                    <a:gd name="T13" fmla="*/ 108 h 124"/>
                    <a:gd name="T14" fmla="*/ 51 w 73"/>
                    <a:gd name="T15" fmla="*/ 114 h 124"/>
                    <a:gd name="T16" fmla="*/ 61 w 73"/>
                    <a:gd name="T17" fmla="*/ 118 h 124"/>
                    <a:gd name="T18" fmla="*/ 73 w 73"/>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24">
                      <a:moveTo>
                        <a:pt x="4" y="0"/>
                      </a:moveTo>
                      <a:lnTo>
                        <a:pt x="0" y="20"/>
                      </a:lnTo>
                      <a:lnTo>
                        <a:pt x="0" y="37"/>
                      </a:lnTo>
                      <a:lnTo>
                        <a:pt x="5" y="60"/>
                      </a:lnTo>
                      <a:lnTo>
                        <a:pt x="11" y="78"/>
                      </a:lnTo>
                      <a:lnTo>
                        <a:pt x="26" y="96"/>
                      </a:lnTo>
                      <a:lnTo>
                        <a:pt x="40" y="108"/>
                      </a:lnTo>
                      <a:lnTo>
                        <a:pt x="51" y="114"/>
                      </a:lnTo>
                      <a:lnTo>
                        <a:pt x="61" y="118"/>
                      </a:lnTo>
                      <a:lnTo>
                        <a:pt x="73" y="12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sp>
              <p:nvSpPr>
                <p:cNvPr id="43" name="Freeform 233"/>
                <p:cNvSpPr>
                  <a:spLocks/>
                </p:cNvSpPr>
                <p:nvPr/>
              </p:nvSpPr>
              <p:spPr bwMode="auto">
                <a:xfrm>
                  <a:off x="2427" y="780"/>
                  <a:ext cx="11" cy="18"/>
                </a:xfrm>
                <a:custGeom>
                  <a:avLst/>
                  <a:gdLst>
                    <a:gd name="T0" fmla="*/ 5 w 74"/>
                    <a:gd name="T1" fmla="*/ 0 h 124"/>
                    <a:gd name="T2" fmla="*/ 0 w 74"/>
                    <a:gd name="T3" fmla="*/ 20 h 124"/>
                    <a:gd name="T4" fmla="*/ 0 w 74"/>
                    <a:gd name="T5" fmla="*/ 38 h 124"/>
                    <a:gd name="T6" fmla="*/ 6 w 74"/>
                    <a:gd name="T7" fmla="*/ 60 h 124"/>
                    <a:gd name="T8" fmla="*/ 12 w 74"/>
                    <a:gd name="T9" fmla="*/ 79 h 124"/>
                    <a:gd name="T10" fmla="*/ 27 w 74"/>
                    <a:gd name="T11" fmla="*/ 95 h 124"/>
                    <a:gd name="T12" fmla="*/ 41 w 74"/>
                    <a:gd name="T13" fmla="*/ 108 h 124"/>
                    <a:gd name="T14" fmla="*/ 51 w 74"/>
                    <a:gd name="T15" fmla="*/ 114 h 124"/>
                    <a:gd name="T16" fmla="*/ 62 w 74"/>
                    <a:gd name="T17" fmla="*/ 119 h 124"/>
                    <a:gd name="T18" fmla="*/ 74 w 74"/>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24">
                      <a:moveTo>
                        <a:pt x="5" y="0"/>
                      </a:moveTo>
                      <a:lnTo>
                        <a:pt x="0" y="20"/>
                      </a:lnTo>
                      <a:lnTo>
                        <a:pt x="0" y="38"/>
                      </a:lnTo>
                      <a:lnTo>
                        <a:pt x="6" y="60"/>
                      </a:lnTo>
                      <a:lnTo>
                        <a:pt x="12" y="79"/>
                      </a:lnTo>
                      <a:lnTo>
                        <a:pt x="27" y="95"/>
                      </a:lnTo>
                      <a:lnTo>
                        <a:pt x="41" y="108"/>
                      </a:lnTo>
                      <a:lnTo>
                        <a:pt x="51" y="114"/>
                      </a:lnTo>
                      <a:lnTo>
                        <a:pt x="62" y="119"/>
                      </a:lnTo>
                      <a:lnTo>
                        <a:pt x="74" y="12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grpSp>
        </p:grpSp>
      </p:grpSp>
      <p:sp>
        <p:nvSpPr>
          <p:cNvPr id="86" name="Line 234"/>
          <p:cNvSpPr>
            <a:spLocks noChangeShapeType="1"/>
          </p:cNvSpPr>
          <p:nvPr/>
        </p:nvSpPr>
        <p:spPr bwMode="auto">
          <a:xfrm>
            <a:off x="4500563" y="2563813"/>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87" name="Picture 23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8" name="Picture 23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89" name="Freeform 237"/>
          <p:cNvSpPr>
            <a:spLocks/>
          </p:cNvSpPr>
          <p:nvPr/>
        </p:nvSpPr>
        <p:spPr bwMode="auto">
          <a:xfrm>
            <a:off x="4932363" y="2276475"/>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0" name="Freeform 238"/>
          <p:cNvSpPr>
            <a:spLocks/>
          </p:cNvSpPr>
          <p:nvPr/>
        </p:nvSpPr>
        <p:spPr bwMode="auto">
          <a:xfrm>
            <a:off x="6084888" y="2276475"/>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1" name="Freeform 239"/>
          <p:cNvSpPr>
            <a:spLocks/>
          </p:cNvSpPr>
          <p:nvPr/>
        </p:nvSpPr>
        <p:spPr bwMode="auto">
          <a:xfrm>
            <a:off x="5508625" y="2276475"/>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2" name="Picture 24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93" name="Line 241"/>
          <p:cNvSpPr>
            <a:spLocks noChangeShapeType="1"/>
          </p:cNvSpPr>
          <p:nvPr/>
        </p:nvSpPr>
        <p:spPr bwMode="auto">
          <a:xfrm>
            <a:off x="4500563" y="3355975"/>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4" name="Picture 24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95" name="Picture 24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96" name="Freeform 244"/>
          <p:cNvSpPr>
            <a:spLocks/>
          </p:cNvSpPr>
          <p:nvPr/>
        </p:nvSpPr>
        <p:spPr bwMode="auto">
          <a:xfrm>
            <a:off x="4932363" y="3068638"/>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7" name="Freeform 245"/>
          <p:cNvSpPr>
            <a:spLocks/>
          </p:cNvSpPr>
          <p:nvPr/>
        </p:nvSpPr>
        <p:spPr bwMode="auto">
          <a:xfrm>
            <a:off x="6084888" y="3068638"/>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8" name="Freeform 246"/>
          <p:cNvSpPr>
            <a:spLocks/>
          </p:cNvSpPr>
          <p:nvPr/>
        </p:nvSpPr>
        <p:spPr bwMode="auto">
          <a:xfrm>
            <a:off x="5508625" y="3068638"/>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9" name="Picture 24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00" name="Picture 24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525" y="2851150"/>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01" name="Freeform 249"/>
          <p:cNvSpPr>
            <a:spLocks/>
          </p:cNvSpPr>
          <p:nvPr/>
        </p:nvSpPr>
        <p:spPr bwMode="auto">
          <a:xfrm>
            <a:off x="7265988" y="3067050"/>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2" name="AutoShape 250"/>
          <p:cNvSpPr>
            <a:spLocks noChangeArrowheads="1"/>
          </p:cNvSpPr>
          <p:nvPr/>
        </p:nvSpPr>
        <p:spPr bwMode="auto">
          <a:xfrm>
            <a:off x="2555875" y="3140075"/>
            <a:ext cx="411163" cy="388938"/>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3" name="AutoShape 251"/>
          <p:cNvSpPr>
            <a:spLocks noChangeArrowheads="1"/>
          </p:cNvSpPr>
          <p:nvPr/>
        </p:nvSpPr>
        <p:spPr bwMode="auto">
          <a:xfrm>
            <a:off x="2052638" y="3859213"/>
            <a:ext cx="411162" cy="388937"/>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4" name="AutoShape 252"/>
          <p:cNvSpPr>
            <a:spLocks noChangeArrowheads="1"/>
          </p:cNvSpPr>
          <p:nvPr/>
        </p:nvSpPr>
        <p:spPr bwMode="auto">
          <a:xfrm>
            <a:off x="2124075" y="2274888"/>
            <a:ext cx="411163" cy="388937"/>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5" name="Text Box 253"/>
          <p:cNvSpPr txBox="1">
            <a:spLocks noChangeArrowheads="1"/>
          </p:cNvSpPr>
          <p:nvPr/>
        </p:nvSpPr>
        <p:spPr bwMode="auto">
          <a:xfrm>
            <a:off x="973138" y="2060575"/>
            <a:ext cx="120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高带宽光纤</a:t>
            </a:r>
          </a:p>
        </p:txBody>
      </p:sp>
      <p:sp>
        <p:nvSpPr>
          <p:cNvPr id="106" name="Line 254"/>
          <p:cNvSpPr>
            <a:spLocks noChangeShapeType="1"/>
          </p:cNvSpPr>
          <p:nvPr/>
        </p:nvSpPr>
        <p:spPr bwMode="auto">
          <a:xfrm>
            <a:off x="3276600" y="2563813"/>
            <a:ext cx="323850" cy="342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7" name="Line 255"/>
          <p:cNvSpPr>
            <a:spLocks noChangeShapeType="1"/>
          </p:cNvSpPr>
          <p:nvPr/>
        </p:nvSpPr>
        <p:spPr bwMode="auto">
          <a:xfrm>
            <a:off x="1620838" y="4724400"/>
            <a:ext cx="2663825"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8" name="Line 256"/>
          <p:cNvSpPr>
            <a:spLocks noChangeShapeType="1"/>
          </p:cNvSpPr>
          <p:nvPr/>
        </p:nvSpPr>
        <p:spPr bwMode="auto">
          <a:xfrm>
            <a:off x="4284663" y="4724400"/>
            <a:ext cx="381635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9" name="Text Box 257"/>
          <p:cNvSpPr txBox="1">
            <a:spLocks noChangeArrowheads="1"/>
          </p:cNvSpPr>
          <p:nvPr/>
        </p:nvSpPr>
        <p:spPr bwMode="auto">
          <a:xfrm>
            <a:off x="5724525" y="4364038"/>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同轴电缆</a:t>
            </a:r>
          </a:p>
        </p:txBody>
      </p:sp>
      <p:sp>
        <p:nvSpPr>
          <p:cNvPr id="110" name="Text Box 258"/>
          <p:cNvSpPr txBox="1">
            <a:spLocks noChangeArrowheads="1"/>
          </p:cNvSpPr>
          <p:nvPr/>
        </p:nvSpPr>
        <p:spPr bwMode="auto">
          <a:xfrm>
            <a:off x="2700338" y="4364038"/>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a:t>
            </a:r>
          </a:p>
        </p:txBody>
      </p:sp>
      <p:sp>
        <p:nvSpPr>
          <p:cNvPr id="111" name="Line 259"/>
          <p:cNvSpPr>
            <a:spLocks noChangeShapeType="1"/>
          </p:cNvSpPr>
          <p:nvPr/>
        </p:nvSpPr>
        <p:spPr bwMode="auto">
          <a:xfrm>
            <a:off x="4284663" y="45799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Tree>
    <p:extLst>
      <p:ext uri="{BB962C8B-B14F-4D97-AF65-F5344CB8AC3E}">
        <p14:creationId xmlns:p14="http://schemas.microsoft.com/office/powerpoint/2010/main" val="2696020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86</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
        <p:nvSpPr>
          <p:cNvPr id="112" name="Line 16"/>
          <p:cNvSpPr>
            <a:spLocks noChangeShapeType="1"/>
          </p:cNvSpPr>
          <p:nvPr/>
        </p:nvSpPr>
        <p:spPr bwMode="auto">
          <a:xfrm>
            <a:off x="2222500" y="2220390"/>
            <a:ext cx="49276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3" name="Text Box 17"/>
          <p:cNvSpPr txBox="1">
            <a:spLocks noChangeArrowheads="1"/>
          </p:cNvSpPr>
          <p:nvPr/>
        </p:nvSpPr>
        <p:spPr bwMode="auto">
          <a:xfrm>
            <a:off x="3840163" y="1691753"/>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下行信道</a:t>
            </a:r>
          </a:p>
        </p:txBody>
      </p:sp>
      <p:sp>
        <p:nvSpPr>
          <p:cNvPr id="114" name="Rectangle 18"/>
          <p:cNvSpPr>
            <a:spLocks noChangeArrowheads="1"/>
          </p:cNvSpPr>
          <p:nvPr/>
        </p:nvSpPr>
        <p:spPr bwMode="auto">
          <a:xfrm>
            <a:off x="1001713" y="2472803"/>
            <a:ext cx="804862" cy="119538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5" name="Text Box 19"/>
          <p:cNvSpPr txBox="1">
            <a:spLocks noChangeArrowheads="1"/>
          </p:cNvSpPr>
          <p:nvPr/>
        </p:nvSpPr>
        <p:spPr bwMode="auto">
          <a:xfrm>
            <a:off x="1001713" y="2696640"/>
            <a:ext cx="59503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上行</a:t>
            </a:r>
          </a:p>
          <a:p>
            <a:pPr algn="ctr">
              <a:lnSpc>
                <a:spcPct val="90000"/>
              </a:lnSpc>
            </a:pPr>
            <a:r>
              <a:rPr kumimoji="1" lang="zh-CN" altLang="en-US" sz="1600">
                <a:latin typeface="+mj-ea"/>
                <a:ea typeface="+mj-ea"/>
              </a:rPr>
              <a:t>信道</a:t>
            </a:r>
          </a:p>
        </p:txBody>
      </p:sp>
      <p:sp>
        <p:nvSpPr>
          <p:cNvPr id="116" name="Text Box 20"/>
          <p:cNvSpPr txBox="1">
            <a:spLocks noChangeArrowheads="1"/>
          </p:cNvSpPr>
          <p:nvPr/>
        </p:nvSpPr>
        <p:spPr bwMode="auto">
          <a:xfrm>
            <a:off x="827584" y="3636440"/>
            <a:ext cx="66271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5       </a:t>
            </a:r>
            <a:r>
              <a:rPr kumimoji="1" lang="en-US" altLang="zh-CN" sz="1600" dirty="0" smtClean="0">
                <a:latin typeface="+mj-ea"/>
                <a:ea typeface="+mj-ea"/>
              </a:rPr>
              <a:t>    65   87                                                                          1000</a:t>
            </a:r>
            <a:endParaRPr kumimoji="1" lang="en-US" altLang="zh-CN" sz="1600" dirty="0">
              <a:latin typeface="+mj-ea"/>
              <a:ea typeface="+mj-ea"/>
            </a:endParaRPr>
          </a:p>
        </p:txBody>
      </p:sp>
      <p:sp>
        <p:nvSpPr>
          <p:cNvPr id="117" name="Rectangle 21"/>
          <p:cNvSpPr>
            <a:spLocks noChangeArrowheads="1"/>
          </p:cNvSpPr>
          <p:nvPr/>
        </p:nvSpPr>
        <p:spPr bwMode="auto">
          <a:xfrm>
            <a:off x="2209800" y="2472803"/>
            <a:ext cx="4879975" cy="119538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8" name="Text Box 22"/>
          <p:cNvSpPr txBox="1">
            <a:spLocks noChangeArrowheads="1"/>
          </p:cNvSpPr>
          <p:nvPr/>
        </p:nvSpPr>
        <p:spPr bwMode="auto">
          <a:xfrm>
            <a:off x="2771800" y="2904603"/>
            <a:ext cx="3672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调频广播、模拟和数字电视、数据业务</a:t>
            </a:r>
          </a:p>
        </p:txBody>
      </p:sp>
      <p:sp>
        <p:nvSpPr>
          <p:cNvPr id="119" name="Text Box 23"/>
          <p:cNvSpPr txBox="1">
            <a:spLocks noChangeArrowheads="1"/>
          </p:cNvSpPr>
          <p:nvPr/>
        </p:nvSpPr>
        <p:spPr bwMode="auto">
          <a:xfrm>
            <a:off x="7427913" y="3204640"/>
            <a:ext cx="11929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频率</a:t>
            </a:r>
            <a:r>
              <a:rPr kumimoji="1" lang="en-US" altLang="zh-CN" sz="1600">
                <a:latin typeface="+mj-ea"/>
                <a:ea typeface="+mj-ea"/>
              </a:rPr>
              <a:t>(MHz)</a:t>
            </a:r>
          </a:p>
        </p:txBody>
      </p:sp>
      <p:sp>
        <p:nvSpPr>
          <p:cNvPr id="120" name="Line 24"/>
          <p:cNvSpPr>
            <a:spLocks noChangeShapeType="1"/>
          </p:cNvSpPr>
          <p:nvPr/>
        </p:nvSpPr>
        <p:spPr bwMode="auto">
          <a:xfrm>
            <a:off x="600075" y="3668190"/>
            <a:ext cx="7443788" cy="0"/>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Tree>
    <p:extLst>
      <p:ext uri="{BB962C8B-B14F-4D97-AF65-F5344CB8AC3E}">
        <p14:creationId xmlns:p14="http://schemas.microsoft.com/office/powerpoint/2010/main" val="16362118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HFC</a:t>
            </a:r>
            <a:r>
              <a:rPr lang="zh-CN" altLang="en-US" dirty="0" smtClean="0"/>
              <a:t>中，每个家庭都要安装一个用户接口盒。</a:t>
            </a:r>
            <a:endParaRPr lang="en-US" altLang="zh-CN" dirty="0" smtClean="0"/>
          </a:p>
          <a:p>
            <a:r>
              <a:rPr lang="zh-CN" altLang="en-US" dirty="0"/>
              <a:t>用户接口</a:t>
            </a:r>
            <a:r>
              <a:rPr lang="zh-CN" altLang="en-US" dirty="0" smtClean="0"/>
              <a:t>盒</a:t>
            </a:r>
            <a:r>
              <a:rPr lang="en-US" altLang="zh-CN" dirty="0" smtClean="0"/>
              <a:t>UIB(User </a:t>
            </a:r>
            <a:r>
              <a:rPr lang="en-US" altLang="zh-CN" dirty="0"/>
              <a:t>Interface Box)</a:t>
            </a:r>
            <a:r>
              <a:rPr lang="zh-CN" altLang="en-US" dirty="0"/>
              <a:t>要提供三种连接，即：</a:t>
            </a:r>
          </a:p>
          <a:p>
            <a:pPr lvl="1"/>
            <a:r>
              <a:rPr lang="zh-CN" altLang="en-US" dirty="0"/>
              <a:t>使用同轴电缆连接到机顶盒</a:t>
            </a:r>
            <a:r>
              <a:rPr lang="en-US" altLang="zh-CN" dirty="0"/>
              <a:t>(set-top box)</a:t>
            </a:r>
            <a:r>
              <a:rPr lang="zh-CN" altLang="en-US" dirty="0"/>
              <a:t>，然后再连接到用户的电视机。</a:t>
            </a:r>
          </a:p>
          <a:p>
            <a:pPr lvl="1"/>
            <a:r>
              <a:rPr lang="zh-CN" altLang="en-US" dirty="0"/>
              <a:t>使用双绞线连接到用户的电话机。</a:t>
            </a:r>
          </a:p>
          <a:p>
            <a:pPr lvl="1"/>
            <a:r>
              <a:rPr lang="zh-CN" altLang="en-US" dirty="0"/>
              <a:t>使用电缆调制解调器连接到用户的计算机</a:t>
            </a:r>
            <a:r>
              <a:rPr lang="zh-CN" altLang="en-US" dirty="0" smtClean="0"/>
              <a:t>。</a:t>
            </a:r>
            <a:endParaRPr lang="en-US" altLang="zh-CN" dirty="0" smtClean="0"/>
          </a:p>
          <a:p>
            <a:pPr lvl="1"/>
            <a:r>
              <a:rPr lang="zh-CN" altLang="en-US" dirty="0"/>
              <a:t>电缆调制解调器是</a:t>
            </a:r>
            <a:r>
              <a:rPr lang="zh-CN" altLang="en-US" dirty="0" smtClean="0"/>
              <a:t>为</a:t>
            </a:r>
            <a:r>
              <a:rPr lang="en-US" altLang="zh-CN" dirty="0" smtClean="0"/>
              <a:t>HFC</a:t>
            </a:r>
            <a:r>
              <a:rPr lang="zh-CN" altLang="en-US" dirty="0" smtClean="0"/>
              <a:t>网</a:t>
            </a:r>
            <a:r>
              <a:rPr lang="zh-CN" altLang="en-US" dirty="0"/>
              <a:t>而使用的调制解调器</a:t>
            </a:r>
            <a:r>
              <a:rPr lang="zh-CN" altLang="en-US" dirty="0" smtClean="0"/>
              <a:t>。其工作比</a:t>
            </a:r>
            <a:r>
              <a:rPr lang="en-US" altLang="zh-CN" dirty="0" smtClean="0"/>
              <a:t>ADSL</a:t>
            </a:r>
            <a:r>
              <a:rPr lang="zh-CN" altLang="en-US" dirty="0" smtClean="0"/>
              <a:t>调制解调器</a:t>
            </a:r>
            <a:r>
              <a:rPr lang="zh-CN" altLang="en-US" dirty="0"/>
              <a:t>要复杂得多，并且不是成对使用，而是只安装在用户端</a:t>
            </a:r>
            <a:r>
              <a:rPr lang="zh-CN" altLang="en-US" dirty="0" smtClean="0"/>
              <a:t>。</a:t>
            </a:r>
            <a:endParaRPr lang="en-US" altLang="zh-CN" dirty="0" smtClean="0"/>
          </a:p>
          <a:p>
            <a:r>
              <a:rPr lang="zh-CN" altLang="en-US" dirty="0" smtClean="0"/>
              <a:t>虽然</a:t>
            </a:r>
            <a:r>
              <a:rPr lang="en-US" altLang="zh-CN" dirty="0" smtClean="0"/>
              <a:t>HFC</a:t>
            </a:r>
            <a:r>
              <a:rPr lang="zh-CN" altLang="en-US" dirty="0" smtClean="0"/>
              <a:t>的调制解调器速度更快，但是由于</a:t>
            </a:r>
            <a:r>
              <a:rPr lang="en-US" altLang="zh-CN" dirty="0" smtClean="0"/>
              <a:t>HFC</a:t>
            </a:r>
            <a:r>
              <a:rPr lang="zh-CN" altLang="en-US" dirty="0" smtClean="0"/>
              <a:t>是共享带宽，因此在实际使用中速度是不确定的。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87</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Tree>
    <p:extLst>
      <p:ext uri="{BB962C8B-B14F-4D97-AF65-F5344CB8AC3E}">
        <p14:creationId xmlns:p14="http://schemas.microsoft.com/office/powerpoint/2010/main" val="37223584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7" name="内容占位符 6"/>
          <p:cNvSpPr>
            <a:spLocks noGrp="1"/>
          </p:cNvSpPr>
          <p:nvPr>
            <p:ph idx="1"/>
          </p:nvPr>
        </p:nvSpPr>
        <p:spPr/>
        <p:txBody>
          <a:bodyPr/>
          <a:lstStyle/>
          <a:p>
            <a:r>
              <a:rPr lang="en-US" altLang="zh-CN" dirty="0" err="1"/>
              <a:t>FTTx</a:t>
            </a:r>
            <a:r>
              <a:rPr lang="zh-CN" altLang="en-US" dirty="0"/>
              <a:t>（光纤到</a:t>
            </a:r>
            <a:r>
              <a:rPr lang="en-US" altLang="zh-CN" dirty="0"/>
              <a:t>……</a:t>
            </a:r>
            <a:r>
              <a:rPr lang="zh-CN" altLang="en-US" dirty="0"/>
              <a:t>）也是一种实现宽带居民接入网的方案。这里字母 </a:t>
            </a:r>
            <a:r>
              <a:rPr lang="en-US" altLang="zh-CN" dirty="0"/>
              <a:t>x </a:t>
            </a:r>
            <a:r>
              <a:rPr lang="zh-CN" altLang="en-US" dirty="0"/>
              <a:t>可代表不同意思。例如：</a:t>
            </a:r>
          </a:p>
          <a:p>
            <a:pPr lvl="1"/>
            <a:r>
              <a:rPr lang="zh-CN" altLang="en-US" dirty="0">
                <a:solidFill>
                  <a:srgbClr val="FF0000"/>
                </a:solidFill>
              </a:rPr>
              <a:t>光纤到</a:t>
            </a:r>
            <a:r>
              <a:rPr lang="zh-CN" altLang="en-US" dirty="0" smtClean="0">
                <a:solidFill>
                  <a:srgbClr val="FF0000"/>
                </a:solidFill>
              </a:rPr>
              <a:t>户</a:t>
            </a:r>
            <a:r>
              <a:rPr lang="en-US" altLang="zh-CN" dirty="0" smtClean="0">
                <a:solidFill>
                  <a:srgbClr val="FF0000"/>
                </a:solidFill>
              </a:rPr>
              <a:t>FTTH(Fiber </a:t>
            </a:r>
            <a:r>
              <a:rPr lang="en-US" altLang="zh-CN" dirty="0">
                <a:solidFill>
                  <a:srgbClr val="FF0000"/>
                </a:solidFill>
              </a:rPr>
              <a:t>To The Home)</a:t>
            </a:r>
            <a:r>
              <a:rPr lang="zh-CN" altLang="en-US" dirty="0"/>
              <a:t>：光纤一直铺设到用户家庭可能是居民接入网最后的解决方法。</a:t>
            </a:r>
          </a:p>
          <a:p>
            <a:pPr lvl="1"/>
            <a:r>
              <a:rPr lang="zh-CN" altLang="en-US" dirty="0">
                <a:solidFill>
                  <a:srgbClr val="FF0000"/>
                </a:solidFill>
              </a:rPr>
              <a:t>光纤到</a:t>
            </a:r>
            <a:r>
              <a:rPr lang="zh-CN" altLang="en-US" dirty="0" smtClean="0">
                <a:solidFill>
                  <a:srgbClr val="FF0000"/>
                </a:solidFill>
              </a:rPr>
              <a:t>大楼</a:t>
            </a:r>
            <a:r>
              <a:rPr lang="en-US" altLang="zh-CN" dirty="0" smtClean="0">
                <a:solidFill>
                  <a:srgbClr val="FF0000"/>
                </a:solidFill>
              </a:rPr>
              <a:t>FTTB(Fiber </a:t>
            </a:r>
            <a:r>
              <a:rPr lang="en-US" altLang="zh-CN" dirty="0">
                <a:solidFill>
                  <a:srgbClr val="FF0000"/>
                </a:solidFill>
              </a:rPr>
              <a:t>To The Building)</a:t>
            </a:r>
            <a:r>
              <a:rPr lang="zh-CN" altLang="en-US" dirty="0"/>
              <a:t>：光纤进入大楼后就转换为电信号，然后用电缆或双绞线分配到各用户。</a:t>
            </a:r>
          </a:p>
          <a:p>
            <a:pPr lvl="1"/>
            <a:r>
              <a:rPr lang="zh-CN" altLang="en-US" dirty="0">
                <a:solidFill>
                  <a:srgbClr val="FF0000"/>
                </a:solidFill>
              </a:rPr>
              <a:t>光纤到</a:t>
            </a:r>
            <a:r>
              <a:rPr lang="zh-CN" altLang="en-US" dirty="0" smtClean="0">
                <a:solidFill>
                  <a:srgbClr val="FF0000"/>
                </a:solidFill>
              </a:rPr>
              <a:t>路边</a:t>
            </a:r>
            <a:r>
              <a:rPr lang="en-US" altLang="zh-CN" dirty="0" smtClean="0">
                <a:solidFill>
                  <a:srgbClr val="FF0000"/>
                </a:solidFill>
              </a:rPr>
              <a:t>FTTC(Fiber </a:t>
            </a:r>
            <a:r>
              <a:rPr lang="en-US" altLang="zh-CN" dirty="0">
                <a:solidFill>
                  <a:srgbClr val="FF0000"/>
                </a:solidFill>
              </a:rPr>
              <a:t>To The Curb)</a:t>
            </a:r>
            <a:r>
              <a:rPr lang="zh-CN" altLang="en-US" dirty="0" smtClean="0"/>
              <a:t>：光纤放置到路边机箱，从</a:t>
            </a:r>
            <a:r>
              <a:rPr lang="zh-CN" altLang="en-US" dirty="0"/>
              <a:t>路边到各用户可使用星形结构双绞线作为传输媒体</a:t>
            </a:r>
            <a:r>
              <a:rPr lang="zh-CN" altLang="en-US" dirty="0" smtClean="0"/>
              <a:t>。</a:t>
            </a:r>
            <a:endParaRPr lang="en-US" altLang="zh-CN" dirty="0" smtClean="0"/>
          </a:p>
          <a:p>
            <a:pPr lvl="1"/>
            <a:r>
              <a:rPr lang="zh-CN" altLang="en-US" dirty="0" smtClean="0">
                <a:solidFill>
                  <a:srgbClr val="FF0000"/>
                </a:solidFill>
              </a:rPr>
              <a:t>光纤到小区</a:t>
            </a:r>
            <a:r>
              <a:rPr lang="en-US" altLang="zh-CN" dirty="0" smtClean="0">
                <a:solidFill>
                  <a:srgbClr val="FF0000"/>
                </a:solidFill>
              </a:rPr>
              <a:t>FTTZ(Fiber To The Zone)</a:t>
            </a:r>
            <a:r>
              <a:rPr lang="zh-CN" altLang="en-US" dirty="0" smtClean="0"/>
              <a:t>：光纤接入小区，从小区到各用户使用电缆或双绞线作为传输媒体。</a:t>
            </a:r>
            <a:endParaRPr lang="en-US" altLang="zh-CN" dirty="0" smtClean="0"/>
          </a:p>
          <a:p>
            <a:pPr lvl="1"/>
            <a:r>
              <a:rPr lang="en-US" altLang="zh-CN" dirty="0" smtClean="0"/>
              <a:t>… …</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88</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spTree>
    <p:extLst>
      <p:ext uri="{BB962C8B-B14F-4D97-AF65-F5344CB8AC3E}">
        <p14:creationId xmlns:p14="http://schemas.microsoft.com/office/powerpoint/2010/main" val="21328085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7" name="内容占位符 6"/>
          <p:cNvSpPr>
            <a:spLocks noGrp="1"/>
          </p:cNvSpPr>
          <p:nvPr>
            <p:ph idx="1"/>
          </p:nvPr>
        </p:nvSpPr>
        <p:spPr/>
        <p:txBody>
          <a:bodyPr/>
          <a:lstStyle/>
          <a:p>
            <a:r>
              <a:rPr lang="en-US" altLang="zh-CN" dirty="0" err="1" smtClean="0"/>
              <a:t>FTTx</a:t>
            </a:r>
            <a:r>
              <a:rPr lang="zh-CN" altLang="en-US" dirty="0"/>
              <a:t>技术主要用于接入网络光纤化，范围从区域电信机房的局端设备到用户</a:t>
            </a:r>
            <a:r>
              <a:rPr lang="zh-CN" altLang="en-US" dirty="0" smtClean="0"/>
              <a:t>终端设备。</a:t>
            </a:r>
            <a:endParaRPr lang="en-US" altLang="zh-CN" dirty="0" smtClean="0"/>
          </a:p>
          <a:p>
            <a:pPr lvl="1"/>
            <a:r>
              <a:rPr lang="zh-CN" altLang="en-US" dirty="0" smtClean="0"/>
              <a:t>局</a:t>
            </a:r>
            <a:r>
              <a:rPr lang="zh-CN" altLang="en-US" dirty="0"/>
              <a:t>端设备为光线路终端（</a:t>
            </a:r>
            <a:r>
              <a:rPr lang="en-US" altLang="zh-CN" dirty="0"/>
              <a:t>Optical Line Terminal; OLT</a:t>
            </a:r>
            <a:r>
              <a:rPr lang="zh-CN" altLang="en-US" dirty="0" smtClean="0"/>
              <a:t>）。</a:t>
            </a:r>
            <a:endParaRPr lang="en-US" altLang="zh-CN" dirty="0" smtClean="0"/>
          </a:p>
          <a:p>
            <a:pPr lvl="1"/>
            <a:r>
              <a:rPr lang="zh-CN" altLang="en-US" dirty="0" smtClean="0"/>
              <a:t>用户</a:t>
            </a:r>
            <a:r>
              <a:rPr lang="zh-CN" altLang="en-US" dirty="0"/>
              <a:t>端设备为光网络单元</a:t>
            </a:r>
            <a:r>
              <a:rPr lang="en-US" altLang="zh-CN" dirty="0"/>
              <a:t>(Optical Network Unit; ONU</a:t>
            </a:r>
            <a:r>
              <a:rPr lang="zh-CN" altLang="en-US" dirty="0" smtClean="0"/>
              <a:t>），或光</a:t>
            </a:r>
            <a:r>
              <a:rPr lang="zh-CN" altLang="en-US" dirty="0"/>
              <a:t>网络终端（</a:t>
            </a:r>
            <a:r>
              <a:rPr lang="en-US" altLang="zh-CN" dirty="0"/>
              <a:t>Optical Network Terminal; ONT</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89</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spTree>
    <p:extLst>
      <p:ext uri="{BB962C8B-B14F-4D97-AF65-F5344CB8AC3E}">
        <p14:creationId xmlns:p14="http://schemas.microsoft.com/office/powerpoint/2010/main" val="27458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solidFill>
                  <a:srgbClr val="FF0000"/>
                </a:solidFill>
              </a:rPr>
              <a:t>源系统，又称为发送端、发送方；</a:t>
            </a:r>
            <a:endParaRPr lang="en-US" altLang="zh-CN" dirty="0" smtClean="0">
              <a:solidFill>
                <a:srgbClr val="FF0000"/>
              </a:solidFill>
            </a:endParaRPr>
          </a:p>
          <a:p>
            <a:pPr marL="405217" lvl="1" indent="0">
              <a:buNone/>
            </a:pPr>
            <a:r>
              <a:rPr lang="zh-CN" altLang="en-US" dirty="0" smtClean="0"/>
              <a:t>源系统一般包括两个部分：源点（</a:t>
            </a:r>
            <a:r>
              <a:rPr lang="en-US" altLang="zh-CN" dirty="0" smtClean="0"/>
              <a:t>Source</a:t>
            </a:r>
            <a:r>
              <a:rPr lang="zh-CN" altLang="en-US" dirty="0" smtClean="0"/>
              <a:t>）和发送器。源点设备产生要传输的数据。发送器将源点生成的数字比特流在传输系统中进行传输。典型的发送器就是调制器。</a:t>
            </a:r>
            <a:endParaRPr lang="en-US" altLang="zh-CN" dirty="0" smtClean="0"/>
          </a:p>
          <a:p>
            <a:pPr lvl="1"/>
            <a:endParaRPr lang="en-US" altLang="zh-CN" dirty="0" smtClean="0"/>
          </a:p>
          <a:p>
            <a:pPr lvl="1"/>
            <a:r>
              <a:rPr lang="zh-CN" altLang="en-US" dirty="0" smtClean="0"/>
              <a:t>传输系统，又称为传输网络；</a:t>
            </a:r>
            <a:endParaRPr lang="en-US" altLang="zh-CN" dirty="0" smtClean="0"/>
          </a:p>
          <a:p>
            <a:pPr lvl="1"/>
            <a:r>
              <a:rPr lang="zh-CN" altLang="en-US" dirty="0" smtClean="0"/>
              <a:t>目的系统，又称为接收端、接收方。</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6806584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90</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pic>
        <p:nvPicPr>
          <p:cNvPr id="17410" name="Picture 2" descr="http://www.compton.com.cn/manage/ckfinder/userfiles/images/1%28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392413"/>
            <a:ext cx="6455024" cy="391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8904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91</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pic>
        <p:nvPicPr>
          <p:cNvPr id="33794" name="Picture 2" descr="http://www.ttm.com.cn/UpLoadFile/2011/5/9/20115940492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73324"/>
            <a:ext cx="7920880" cy="39011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92351" y="5190311"/>
            <a:ext cx="5240089" cy="276999"/>
          </a:xfrm>
          <a:prstGeom prst="rect">
            <a:avLst/>
          </a:prstGeom>
          <a:noFill/>
        </p:spPr>
        <p:txBody>
          <a:bodyPr wrap="none" rtlCol="0">
            <a:spAutoFit/>
          </a:bodyPr>
          <a:lstStyle/>
          <a:p>
            <a:pPr algn="r"/>
            <a:r>
              <a:rPr lang="en-US" altLang="zh-CN" sz="1200" dirty="0">
                <a:latin typeface="MS Reference Sans Serif" panose="020B0604030504040204" pitchFamily="34" charset="0"/>
              </a:rPr>
              <a:t>http://www.ttm.com.cn/article/article.asp?id=142276&amp;bid=8294</a:t>
            </a:r>
            <a:endParaRPr lang="zh-CN" altLang="en-US" sz="1200" dirty="0">
              <a:latin typeface="MS Reference Sans Serif" panose="020B0604030504040204" pitchFamily="34" charset="0"/>
            </a:endParaRPr>
          </a:p>
        </p:txBody>
      </p:sp>
    </p:spTree>
    <p:extLst>
      <p:ext uri="{BB962C8B-B14F-4D97-AF65-F5344CB8AC3E}">
        <p14:creationId xmlns:p14="http://schemas.microsoft.com/office/powerpoint/2010/main" val="27080426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92</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1217</TotalTime>
  <Words>6659</Words>
  <Application>Microsoft Office PowerPoint</Application>
  <PresentationFormat>全屏显示(16:10)</PresentationFormat>
  <Paragraphs>1182</Paragraphs>
  <Slides>92</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92</vt:i4>
      </vt:variant>
    </vt:vector>
  </HeadingPairs>
  <TitlesOfParts>
    <vt:vector size="105" baseType="lpstr">
      <vt:lpstr>Franklin Gothic Book</vt:lpstr>
      <vt:lpstr>仿宋</vt:lpstr>
      <vt:lpstr>黑体</vt:lpstr>
      <vt:lpstr>宋体</vt:lpstr>
      <vt:lpstr>微软雅黑</vt:lpstr>
      <vt:lpstr>Arial</vt:lpstr>
      <vt:lpstr>Calibri</vt:lpstr>
      <vt:lpstr>Franklin Gothic Medium</vt:lpstr>
      <vt:lpstr>MS Reference Sans Serif</vt:lpstr>
      <vt:lpstr>Symbol</vt:lpstr>
      <vt:lpstr>Times New Roman</vt:lpstr>
      <vt:lpstr>Wingdings</vt:lpstr>
      <vt:lpstr>Presentation</vt:lpstr>
      <vt:lpstr>计算机网络</vt:lpstr>
      <vt:lpstr>本章教学计划</vt:lpstr>
      <vt:lpstr>1.物理层的基本概念</vt:lpstr>
      <vt:lpstr>1.物理层的基本概念</vt:lpstr>
      <vt:lpstr>1.物理层的基本概念</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3.传输媒体</vt:lpstr>
      <vt:lpstr>3.传输媒体</vt:lpstr>
      <vt:lpstr>3.传输媒体</vt:lpstr>
      <vt:lpstr>PowerPoint 演示文稿</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5.数字传输系统</vt:lpstr>
      <vt:lpstr>5.数字传输系统</vt:lpstr>
      <vt:lpstr>5.数字传输系统</vt:lpstr>
      <vt:lpstr>5.数字传输系统</vt:lpstr>
      <vt:lpstr>5.数字传输系统</vt:lpstr>
      <vt:lpstr>5.数字传输系统</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02.计算机网络-2015版本-阮晓龙-第2章：物理层</dc:title>
  <dc:creator>RuanXiaolong</dc:creator>
  <cp:lastModifiedBy>冯顺磊</cp:lastModifiedBy>
  <cp:revision>194</cp:revision>
  <dcterms:created xsi:type="dcterms:W3CDTF">2014-02-16T08:01:44Z</dcterms:created>
  <dcterms:modified xsi:type="dcterms:W3CDTF">2017-10-29T12:12:50Z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