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61" r:id="rId4"/>
    <p:sldId id="264" r:id="rId5"/>
    <p:sldId id="391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20" r:id="rId17"/>
    <p:sldId id="403" r:id="rId18"/>
    <p:sldId id="404" r:id="rId19"/>
    <p:sldId id="421" r:id="rId20"/>
    <p:sldId id="422" r:id="rId21"/>
    <p:sldId id="423" r:id="rId22"/>
    <p:sldId id="405" r:id="rId23"/>
    <p:sldId id="406" r:id="rId24"/>
    <p:sldId id="407" r:id="rId25"/>
    <p:sldId id="408" r:id="rId26"/>
    <p:sldId id="409" r:id="rId27"/>
    <p:sldId id="410" r:id="rId28"/>
    <p:sldId id="419" r:id="rId29"/>
    <p:sldId id="411" r:id="rId30"/>
    <p:sldId id="417" r:id="rId31"/>
    <p:sldId id="412" r:id="rId32"/>
    <p:sldId id="418" r:id="rId33"/>
    <p:sldId id="413" r:id="rId34"/>
    <p:sldId id="414" r:id="rId35"/>
    <p:sldId id="415" r:id="rId36"/>
    <p:sldId id="390" r:id="rId37"/>
  </p:sldIdLst>
  <p:sldSz cx="9144000" cy="5715000" type="screen16x1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109" autoAdjust="0"/>
  </p:normalViewPr>
  <p:slideViewPr>
    <p:cSldViewPr>
      <p:cViewPr varScale="1">
        <p:scale>
          <a:sx n="116" d="100"/>
          <a:sy n="116" d="100"/>
        </p:scale>
        <p:origin x="252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56" d="100"/>
          <a:sy n="56" d="100"/>
        </p:scale>
        <p:origin x="-183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39E9A863-D9D3-490D-8A9F-23C7386DFC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19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en-US" altLang="zh-CN" smtClean="0"/>
              <a:t>5656</a:t>
            </a:r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D4C50E7B-4C9C-443D-859E-6BE6536975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2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0521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81043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21564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6208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0300-F747-4B28-B9CF-BFD48DFC9E64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96913"/>
            <a:ext cx="55753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3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772708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en-US" altLang="zh-CN" noProof="0" dirty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9A01-655F-4DD4-9AFD-BCB26118B67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407709"/>
            <a:ext cx="2870689" cy="168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407709"/>
            <a:ext cx="2869223" cy="168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407709"/>
            <a:ext cx="2870688" cy="1680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31523" cy="4877593"/>
          </a:xfrm>
        </p:spPr>
        <p:txBody>
          <a:bodyPr vert="eaVert"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92A3-023C-4AFB-A9D9-4292EC449E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05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2338" y="1333500"/>
            <a:ext cx="4044462" cy="1824303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2338" y="3284802"/>
            <a:ext cx="4044462" cy="1824302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B0C09446-13C1-4260-8DF3-C51DC2E34AB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74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单击图标添加剪 贴画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4A0ED40A-F68B-4F0A-A980-E8504C6AC65F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TextBox 7"/>
          <p:cNvSpPr txBox="1"/>
          <p:nvPr userDrawn="1"/>
        </p:nvSpPr>
        <p:spPr>
          <a:xfrm>
            <a:off x="5868144" y="71874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二级标题</a:t>
            </a:r>
            <a:endParaRPr lang="zh-CN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627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9BE4-E471-4970-8F53-124C4E90905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9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AF-5DAF-48D4-9226-5EFB2AD97BB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8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sz="20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sz="20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6BB-B249-4979-9A3B-3C0EDB6F16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1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82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BC5C-99E3-455F-B584-6EADE1693D9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9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49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35" cy="96837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27542"/>
            <a:ext cx="5111262" cy="487759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5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35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29DC-F479-4007-B55B-5FDF5B2CFA3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03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sz="2800">
                <a:latin typeface="+mj-ea"/>
                <a:ea typeface="+mj-ea"/>
              </a:defRPr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zh-CN" altLang="en-US" dirty="0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670718"/>
          </a:xfrm>
        </p:spPr>
        <p:txBody>
          <a:bodyPr/>
          <a:lstStyle>
            <a:lvl1pPr marL="0" indent="0">
              <a:buNone/>
              <a:defRPr sz="1200">
                <a:latin typeface="+mj-ea"/>
                <a:ea typeface="+mj-ea"/>
              </a:defRPr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0A48-82AA-4A98-AF49-EA6CD9B4700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92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3EDC-966E-4DDE-BDFB-B2098DBFCD1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4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0"/>
            <a:ext cx="1053480" cy="4092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MS Reference Sans Serif" panose="020B0604030504040204" pitchFamily="34" charset="0"/>
                <a:ea typeface="宋体" charset="-122"/>
              </a:defRPr>
            </a:lvl1pPr>
          </a:lstStyle>
          <a:p>
            <a:fld id="{96D3E061-660C-4672-806E-D9C44806AB1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2065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/>
          <a:lstStyle/>
          <a:p>
            <a:endParaRPr lang="zh-CN" alt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905000"/>
            <a:ext cx="228600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810000"/>
            <a:ext cx="228600" cy="190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5449788"/>
            <a:ext cx="61926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河南中医学院</a:t>
            </a:r>
            <a:r>
              <a:rPr lang="zh-CN" altLang="en-US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/ </a:t>
            </a:r>
            <a:r>
              <a:rPr lang="zh-CN" altLang="en-US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阮晓龙 </a:t>
            </a:r>
            <a:r>
              <a:rPr lang="en-US" altLang="zh-CN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/ 13938213680 / http://network.xg.hactcm.edu.cn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1800">
          <a:solidFill>
            <a:schemeClr val="tx1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032392"/>
          </a:xfrm>
        </p:spPr>
        <p:txBody>
          <a:bodyPr/>
          <a:lstStyle/>
          <a:p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O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章：交代和讨论几个问题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994" y="3637587"/>
            <a:ext cx="4320480" cy="137449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阮晓龙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13938213680 / rxl@hactcm.edu.cn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://network.xg.hactcm.edu.cn</a:t>
            </a:r>
          </a:p>
          <a:p>
            <a:pPr algn="ctr"/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河南中医学院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管理信息工程学科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河南中医学院网络信息中心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2016.2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A01-655F-4DD4-9AFD-BCB26118B67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95" y="1351570"/>
            <a:ext cx="6297009" cy="37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88" y="1333501"/>
            <a:ext cx="6078023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5754"/>
            <a:ext cx="6427865" cy="38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  <a:p>
            <a:pPr lvl="1"/>
            <a:r>
              <a:rPr lang="zh-CN" altLang="en-US" dirty="0"/>
              <a:t>穿</a:t>
            </a:r>
            <a:r>
              <a:rPr lang="zh-CN" altLang="en-US" dirty="0" smtClean="0"/>
              <a:t>墙能力：由于</a:t>
            </a:r>
            <a:r>
              <a:rPr lang="zh-CN" altLang="en-US" dirty="0"/>
              <a:t>无线局域网采用的是无线微波频段。微波的最大特点就是近乎直线传播，绕射能力非常弱，因此身处在障碍物后面的无线接收设备会被障碍物给阻挡</a:t>
            </a:r>
            <a:r>
              <a:rPr lang="zh-CN" altLang="en-US" dirty="0" smtClean="0"/>
              <a:t>。对于</a:t>
            </a:r>
            <a:r>
              <a:rPr lang="zh-CN" altLang="en-US" dirty="0"/>
              <a:t>直线传播的无线微波信号来说，只能是“穿透”障碍物以到达障碍物后面的无线设备了。“穿透”了障碍物的无线信号将</a:t>
            </a:r>
            <a:r>
              <a:rPr lang="zh-CN" altLang="en-US" dirty="0" smtClean="0"/>
              <a:t>逐渐变成</a:t>
            </a:r>
            <a:r>
              <a:rPr lang="zh-CN" altLang="en-US" dirty="0"/>
              <a:t>较弱的信号，至于这个信号还有多强，这就是穿透能力或直接说是</a:t>
            </a:r>
            <a:r>
              <a:rPr lang="zh-CN" altLang="en-US" dirty="0" smtClean="0"/>
              <a:t>“穿墙能力”。</a:t>
            </a:r>
            <a:endParaRPr lang="en-US" altLang="zh-CN" dirty="0" smtClean="0"/>
          </a:p>
          <a:p>
            <a:pPr lvl="1"/>
            <a:r>
              <a:rPr lang="zh-CN" altLang="en-US" dirty="0"/>
              <a:t>通常情况下取决于以下技术指标</a:t>
            </a:r>
            <a:r>
              <a:rPr lang="zh-CN" altLang="en-US" dirty="0" smtClean="0"/>
              <a:t>：发射功率、接收灵敏度、天线增益。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对于家用无线路由器的技术指标，国际和国家都有标准（</a:t>
            </a:r>
            <a:r>
              <a:rPr lang="en-US" altLang="zh-CN" dirty="0" smtClean="0"/>
              <a:t>0.1w</a:t>
            </a:r>
            <a:r>
              <a:rPr lang="zh-CN" altLang="en-US" dirty="0" smtClean="0"/>
              <a:t>）。不按照标准生产的产品，不能够销售。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93929"/>
            <a:ext cx="4230364" cy="46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02" y="1920316"/>
            <a:ext cx="5469996" cy="26019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86" y="1333501"/>
            <a:ext cx="2212854" cy="3715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3203848" y="3257214"/>
            <a:ext cx="1296144" cy="1402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748288"/>
            <a:ext cx="6143048" cy="32211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5" y="2497460"/>
            <a:ext cx="4404815" cy="19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2876"/>
            <a:ext cx="6826971" cy="33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876"/>
            <a:ext cx="6491161" cy="35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19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7380"/>
            <a:ext cx="4485820" cy="31783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24" y="2047249"/>
            <a:ext cx="3671193" cy="26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讨论提纲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这门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课要讲什么？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计算机网络学习的几个部分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基础理论与应用实践课程的区别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关于计算机网络学习的三点建议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我的目标：努力说清楚、尽量看明白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本学期的教学计划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30" y="2209427"/>
            <a:ext cx="4122189" cy="2449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249" y="1819160"/>
            <a:ext cx="4025299" cy="3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21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7" y="43575"/>
            <a:ext cx="2845296" cy="56382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76" y="43575"/>
            <a:ext cx="3826969" cy="39844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276" y="4139220"/>
            <a:ext cx="2343726" cy="12562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24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48013" y="271348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+mj-ea"/>
                <a:ea typeface="+mj-ea"/>
              </a:rPr>
              <a:t>你</a:t>
            </a:r>
            <a:r>
              <a:rPr lang="zh-CN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还相信“穿墙王”这个事么？</a:t>
            </a:r>
            <a:endParaRPr lang="zh-CN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19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>
                <a:latin typeface="微软雅黑" panose="020B0503020204020204" pitchFamily="34" charset="-122"/>
              </a:rPr>
              <a:t>关于计算机网络学习的三点</a:t>
            </a:r>
            <a:r>
              <a:rPr lang="zh-CN" altLang="en-US" dirty="0" smtClean="0">
                <a:latin typeface="微软雅黑" panose="020B0503020204020204" pitchFamily="34" charset="-122"/>
              </a:rPr>
              <a:t>建议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不要过早的参加培训和证书考试。</a:t>
            </a:r>
            <a:r>
              <a:rPr lang="zh-CN" altLang="en-US" sz="2000" dirty="0" smtClean="0"/>
              <a:t>注重基础理论、基本技术、普遍原理的学习、理解和实验，这些是你未来职业的核心竞争力。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不要那么积极主动的“理论联系实际”。</a:t>
            </a:r>
            <a:r>
              <a:rPr lang="zh-CN" altLang="en-US" sz="2000" dirty="0" smtClean="0"/>
              <a:t>在现实生活中应用的网络，都是具体且技术单一的。例如校园网，用到的技术是非常狭窄、固定的，且有着浓郁的厂商特色。如果按照校园网来讲解计算机网络，必然是“以偏概全”。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不要过多的强调硬件条件限制。</a:t>
            </a:r>
            <a:r>
              <a:rPr lang="zh-CN" altLang="en-US" sz="2000" dirty="0" smtClean="0"/>
              <a:t>例如没有交换机、没有路由器怎么学习计算机网络，其实通过仿真、报文分析等方式，是能够更加有效的帮助你学习、理解大量知识点。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23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3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计算机网络原理课程是重要、枯燥、难懂的知名课程</a:t>
            </a:r>
            <a:r>
              <a:rPr lang="zh-CN" altLang="en-US" dirty="0"/>
              <a:t>。</a:t>
            </a:r>
            <a:r>
              <a:rPr lang="zh-CN" altLang="en-US" dirty="0" smtClean="0"/>
              <a:t>在本学期的教学中，我尽量把话说得简单、直观，把教材读清楚、把知识点说清楚。</a:t>
            </a:r>
            <a:endParaRPr lang="en-US" altLang="zh-CN" dirty="0" smtClean="0"/>
          </a:p>
          <a:p>
            <a:r>
              <a:rPr lang="zh-CN" altLang="en-US" dirty="0" smtClean="0"/>
              <a:t>由于大量原理是无法直观看到，所以在学习中就让大家较为难于理解。我将通过运维监控软件、网络测量软件、报文数据分析软件等工具，把一些难以理解的原理和知识点，让大家尽量直观的看到、看明白。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24</a:t>
            </a:fld>
            <a:endParaRPr lang="en-US" alt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848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25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15" y="1273324"/>
            <a:ext cx="5763169" cy="38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2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553244"/>
            <a:ext cx="5976664" cy="46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27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25252"/>
            <a:ext cx="5439107" cy="4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28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49" y="231511"/>
            <a:ext cx="8500908" cy="53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29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06438"/>
            <a:ext cx="6703909" cy="45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这门课要讲什么？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课程讲授的是计算机网络最基本的原理。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课程的内容分为两个部分：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/>
              <a:t>第</a:t>
            </a:r>
            <a:r>
              <a:rPr lang="zh-CN" altLang="en-US" dirty="0" smtClean="0"/>
              <a:t>一部分：</a:t>
            </a:r>
            <a:r>
              <a:rPr lang="en-US" altLang="zh-CN" dirty="0" smtClean="0"/>
              <a:t>1-6</a:t>
            </a:r>
            <a:r>
              <a:rPr lang="zh-CN" altLang="en-US" dirty="0" smtClean="0"/>
              <a:t>章。讲授的是计算机网络的基本原理和基本概念，是关于因特网</a:t>
            </a:r>
            <a:r>
              <a:rPr lang="zh-CN" altLang="en-US" dirty="0"/>
              <a:t>最</a:t>
            </a:r>
            <a:r>
              <a:rPr lang="zh-CN" altLang="en-US" dirty="0" smtClean="0"/>
              <a:t>基本的知识。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/>
              <a:t>第二</a:t>
            </a:r>
            <a:r>
              <a:rPr lang="zh-CN" altLang="en-US" dirty="0" smtClean="0"/>
              <a:t>部分：</a:t>
            </a:r>
            <a:r>
              <a:rPr lang="en-US" altLang="zh-CN" dirty="0" smtClean="0"/>
              <a:t>7-10</a:t>
            </a:r>
            <a:r>
              <a:rPr lang="zh-CN" altLang="en-US" dirty="0" smtClean="0"/>
              <a:t>章。讲授的是网络安全、网络多媒体、无线与移动网络等网络应用的基本理论，以及网络的新发展和未来。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根据专业的教学计划，本学期仅讲授</a:t>
            </a:r>
            <a:r>
              <a:rPr lang="en-US" altLang="zh-CN" dirty="0" smtClean="0"/>
              <a:t>1-6</a:t>
            </a:r>
            <a:r>
              <a:rPr lang="zh-CN" altLang="en-US" dirty="0" smtClean="0"/>
              <a:t>章的内容。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课程的关键词：</a:t>
            </a:r>
            <a:r>
              <a:rPr lang="zh-CN" altLang="en-US" dirty="0" smtClean="0">
                <a:solidFill>
                  <a:srgbClr val="FF0000"/>
                </a:solidFill>
              </a:rPr>
              <a:t>理论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基础理论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30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3" y="841276"/>
            <a:ext cx="6181114" cy="43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1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31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74529"/>
            <a:ext cx="3773346" cy="34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65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我的目标：努力说清楚、尽量看</a:t>
            </a:r>
            <a:r>
              <a:rPr lang="zh-CN" altLang="en-US" dirty="0" smtClean="0">
                <a:latin typeface="微软雅黑" panose="020B0503020204020204" pitchFamily="34" charset="-122"/>
              </a:rPr>
              <a:t>明白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32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74" y="1490613"/>
            <a:ext cx="4699726" cy="354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58176"/>
            <a:ext cx="2801738" cy="8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2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33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0" y="409228"/>
            <a:ext cx="4860540" cy="50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0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34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93" y="1345332"/>
            <a:ext cx="600241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2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35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2065412"/>
            <a:ext cx="7058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5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2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计算机网络学习的几个部分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zcimg.zcool.com.cn/zcimg/33b753dc609f00000115b7f8df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5372"/>
            <a:ext cx="3707304" cy="32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16016" y="1790731"/>
            <a:ext cx="37444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计算机网络原理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以太网技术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计算机网络安全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综合布线与组网实践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服务器技术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网络管理与维护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思科、华为、</a:t>
            </a:r>
            <a:r>
              <a:rPr lang="en-US" altLang="zh-CN" dirty="0" smtClean="0">
                <a:latin typeface="+mj-ea"/>
                <a:ea typeface="+mj-ea"/>
              </a:rPr>
              <a:t>H3C</a:t>
            </a:r>
            <a:r>
              <a:rPr lang="zh-CN" altLang="en-US" dirty="0" smtClean="0">
                <a:latin typeface="+mj-ea"/>
                <a:ea typeface="+mj-ea"/>
              </a:rPr>
              <a:t>等厂商认证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latin typeface="+mj-ea"/>
                <a:ea typeface="+mj-ea"/>
              </a:rPr>
              <a:t>实践</a:t>
            </a:r>
            <a:r>
              <a:rPr lang="zh-CN" altLang="en-US" dirty="0" smtClean="0">
                <a:latin typeface="+mj-ea"/>
                <a:ea typeface="+mj-ea"/>
              </a:rPr>
              <a:t>经验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23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93404"/>
            <a:ext cx="5736463" cy="155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5" y="3649588"/>
            <a:ext cx="2410356" cy="9503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241" y="3567103"/>
            <a:ext cx="2308516" cy="14315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597" y="3550773"/>
            <a:ext cx="2736608" cy="14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49" y="1993404"/>
            <a:ext cx="7360372" cy="14699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49" y="3460367"/>
            <a:ext cx="7360372" cy="1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基础理论的学习：搞明白、弄懂路由器的工作原理</a:t>
            </a:r>
            <a:endParaRPr lang="en-US" altLang="zh-CN" dirty="0" smtClean="0"/>
          </a:p>
          <a:p>
            <a:r>
              <a:rPr lang="zh-CN" altLang="en-US" dirty="0" smtClean="0"/>
              <a:t>应用实践的学习：会各种路由器的安装、配置等操作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1196"/>
            <a:ext cx="5918321" cy="51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演示稿（水平）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演示稿（水平）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1081</Words>
  <Application>Microsoft Office PowerPoint</Application>
  <PresentationFormat>全屏显示(16:10)</PresentationFormat>
  <Paragraphs>134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Franklin Gothic Book</vt:lpstr>
      <vt:lpstr>仿宋</vt:lpstr>
      <vt:lpstr>黑体</vt:lpstr>
      <vt:lpstr>宋体</vt:lpstr>
      <vt:lpstr>微软雅黑</vt:lpstr>
      <vt:lpstr>Arial</vt:lpstr>
      <vt:lpstr>Franklin Gothic Medium</vt:lpstr>
      <vt:lpstr>MS Reference Sans Serif</vt:lpstr>
      <vt:lpstr>Times New Roman</vt:lpstr>
      <vt:lpstr>Wingdings</vt:lpstr>
      <vt:lpstr>Presentation</vt:lpstr>
      <vt:lpstr>计算机网络</vt:lpstr>
      <vt:lpstr>讨论提纲</vt:lpstr>
      <vt:lpstr>1.这门课要讲什么？</vt:lpstr>
      <vt:lpstr>2.计算机网络学习的几个部分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4.关于计算机网络学习的三点建议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5.我的目标：努力说清楚、尽量看明白</vt:lpstr>
      <vt:lpstr>6.本学期的教学计划</vt:lpstr>
      <vt:lpstr>6.本学期的教学计划</vt:lpstr>
      <vt:lpstr>6.本学期的教学计划</vt:lpstr>
      <vt:lpstr>Thanks</vt:lpstr>
    </vt:vector>
  </TitlesOfParts>
  <Company>NIC.HACTCM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00.计算机网络-2016版本-阮晓龙-第0章：交代和讨论几个问题</dc:title>
  <dc:creator>RuanXiaolong</dc:creator>
  <cp:lastModifiedBy>冯顺磊</cp:lastModifiedBy>
  <cp:revision>150</cp:revision>
  <dcterms:created xsi:type="dcterms:W3CDTF">2014-02-16T08:01:44Z</dcterms:created>
  <dcterms:modified xsi:type="dcterms:W3CDTF">2017-10-29T12:15:43Z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TC060874522052</vt:lpwstr>
  </property>
</Properties>
</file>