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ppt" ContentType="application/vnd.ms-powerpoi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30"/>
  </p:notesMasterIdLst>
  <p:handoutMasterIdLst>
    <p:handoutMasterId r:id="rId131"/>
  </p:handoutMasterIdLst>
  <p:sldIdLst>
    <p:sldId id="256" r:id="rId2"/>
    <p:sldId id="258" r:id="rId3"/>
    <p:sldId id="261" r:id="rId4"/>
    <p:sldId id="262" r:id="rId5"/>
    <p:sldId id="263" r:id="rId6"/>
    <p:sldId id="264" r:id="rId7"/>
    <p:sldId id="265" r:id="rId8"/>
    <p:sldId id="266" r:id="rId9"/>
    <p:sldId id="267" r:id="rId10"/>
    <p:sldId id="268" r:id="rId11"/>
    <p:sldId id="269" r:id="rId12"/>
    <p:sldId id="270" r:id="rId13"/>
    <p:sldId id="271" r:id="rId14"/>
    <p:sldId id="273" r:id="rId15"/>
    <p:sldId id="274" r:id="rId16"/>
    <p:sldId id="272" r:id="rId17"/>
    <p:sldId id="275" r:id="rId18"/>
    <p:sldId id="391" r:id="rId19"/>
    <p:sldId id="392"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2" r:id="rId35"/>
    <p:sldId id="293" r:id="rId36"/>
    <p:sldId id="294" r:id="rId37"/>
    <p:sldId id="291" r:id="rId38"/>
    <p:sldId id="295" r:id="rId39"/>
    <p:sldId id="296" r:id="rId40"/>
    <p:sldId id="297" r:id="rId41"/>
    <p:sldId id="299" r:id="rId42"/>
    <p:sldId id="298"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2" r:id="rId84"/>
    <p:sldId id="343" r:id="rId85"/>
    <p:sldId id="344" r:id="rId86"/>
    <p:sldId id="345" r:id="rId87"/>
    <p:sldId id="346" r:id="rId88"/>
    <p:sldId id="347" r:id="rId89"/>
    <p:sldId id="350" r:id="rId90"/>
    <p:sldId id="351" r:id="rId91"/>
    <p:sldId id="349" r:id="rId92"/>
    <p:sldId id="381" r:id="rId93"/>
    <p:sldId id="348" r:id="rId94"/>
    <p:sldId id="374" r:id="rId95"/>
    <p:sldId id="375" r:id="rId96"/>
    <p:sldId id="376" r:id="rId97"/>
    <p:sldId id="378"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52" r:id="rId118"/>
    <p:sldId id="379" r:id="rId119"/>
    <p:sldId id="380" r:id="rId120"/>
    <p:sldId id="372" r:id="rId121"/>
    <p:sldId id="382" r:id="rId122"/>
    <p:sldId id="383" r:id="rId123"/>
    <p:sldId id="384" r:id="rId124"/>
    <p:sldId id="385" r:id="rId125"/>
    <p:sldId id="386" r:id="rId126"/>
    <p:sldId id="387" r:id="rId127"/>
    <p:sldId id="389" r:id="rId128"/>
    <p:sldId id="390" r:id="rId129"/>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109" autoAdjust="0"/>
  </p:normalViewPr>
  <p:slideViewPr>
    <p:cSldViewPr>
      <p:cViewPr varScale="1">
        <p:scale>
          <a:sx n="116" d="100"/>
          <a:sy n="116" d="100"/>
        </p:scale>
        <p:origin x="252" y="11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4193433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0FB6B200-2E43-40A3-B84B-5EAB2E77BBCB}" type="slidenum">
              <a:rPr lang="en-US" altLang="zh-CN"/>
              <a:pPr eaLnBrk="1" hangingPunct="1"/>
              <a:t>98</a:t>
            </a:fld>
            <a:endParaRPr lang="en-US" altLang="zh-CN"/>
          </a:p>
        </p:txBody>
      </p:sp>
      <p:sp>
        <p:nvSpPr>
          <p:cNvPr id="242691" name="Rectangle 2"/>
          <p:cNvSpPr>
            <a:spLocks noGrp="1" noRot="1" noChangeAspect="1" noChangeArrowheads="1" noTextEdit="1"/>
          </p:cNvSpPr>
          <p:nvPr>
            <p:ph type="sldImg"/>
          </p:nvPr>
        </p:nvSpPr>
        <p:spPr>
          <a:xfrm>
            <a:off x="717550" y="696913"/>
            <a:ext cx="5575300" cy="3486150"/>
          </a:xfrm>
          <a:ln/>
        </p:spPr>
      </p:sp>
      <p:sp>
        <p:nvSpPr>
          <p:cNvPr id="242692"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622584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23F64B99-D86E-4D69-85B6-59180CB49F4F}" type="slidenum">
              <a:rPr lang="en-US" altLang="zh-CN"/>
              <a:pPr eaLnBrk="1" hangingPunct="1"/>
              <a:t>99</a:t>
            </a:fld>
            <a:endParaRPr lang="en-US" altLang="zh-CN"/>
          </a:p>
        </p:txBody>
      </p:sp>
      <p:sp>
        <p:nvSpPr>
          <p:cNvPr id="243715" name="Rectangle 2"/>
          <p:cNvSpPr>
            <a:spLocks noGrp="1" noRot="1" noChangeAspect="1" noChangeArrowheads="1" noTextEdit="1"/>
          </p:cNvSpPr>
          <p:nvPr>
            <p:ph type="sldImg"/>
          </p:nvPr>
        </p:nvSpPr>
        <p:spPr>
          <a:xfrm>
            <a:off x="717550" y="696913"/>
            <a:ext cx="5575300" cy="3486150"/>
          </a:xfrm>
          <a:ln/>
        </p:spPr>
      </p:sp>
      <p:sp>
        <p:nvSpPr>
          <p:cNvPr id="243716"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1900113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61B3D941-95FB-4D34-A4D0-EC5C1F05E983}" type="slidenum">
              <a:rPr lang="en-US" altLang="zh-CN"/>
              <a:pPr eaLnBrk="1" hangingPunct="1"/>
              <a:t>100</a:t>
            </a:fld>
            <a:endParaRPr lang="en-US" altLang="zh-CN"/>
          </a:p>
        </p:txBody>
      </p:sp>
      <p:sp>
        <p:nvSpPr>
          <p:cNvPr id="244739" name="Rectangle 2"/>
          <p:cNvSpPr>
            <a:spLocks noGrp="1" noRot="1" noChangeAspect="1" noChangeArrowheads="1" noTextEdit="1"/>
          </p:cNvSpPr>
          <p:nvPr>
            <p:ph type="sldImg"/>
          </p:nvPr>
        </p:nvSpPr>
        <p:spPr>
          <a:xfrm>
            <a:off x="717550" y="696913"/>
            <a:ext cx="5575300" cy="3486150"/>
          </a:xfrm>
          <a:ln/>
        </p:spPr>
      </p:sp>
      <p:sp>
        <p:nvSpPr>
          <p:cNvPr id="244740"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2596714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EB63A885-1A01-4E34-BA68-E05836DD8874}" type="slidenum">
              <a:rPr lang="en-US" altLang="zh-CN"/>
              <a:pPr eaLnBrk="1" hangingPunct="1"/>
              <a:t>101</a:t>
            </a:fld>
            <a:endParaRPr lang="en-US" altLang="zh-CN"/>
          </a:p>
        </p:txBody>
      </p:sp>
      <p:sp>
        <p:nvSpPr>
          <p:cNvPr id="245763" name="Rectangle 2"/>
          <p:cNvSpPr>
            <a:spLocks noGrp="1" noRot="1" noChangeAspect="1" noChangeArrowheads="1" noTextEdit="1"/>
          </p:cNvSpPr>
          <p:nvPr>
            <p:ph type="sldImg"/>
          </p:nvPr>
        </p:nvSpPr>
        <p:spPr>
          <a:xfrm>
            <a:off x="717550" y="696913"/>
            <a:ext cx="5575300" cy="3486150"/>
          </a:xfrm>
          <a:ln/>
        </p:spPr>
      </p:sp>
      <p:sp>
        <p:nvSpPr>
          <p:cNvPr id="245764"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286696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F957D3BB-BFDA-4760-8096-7E901C429460}" type="slidenum">
              <a:rPr lang="en-US" altLang="zh-CN"/>
              <a:pPr eaLnBrk="1" hangingPunct="1"/>
              <a:t>102</a:t>
            </a:fld>
            <a:endParaRPr lang="en-US" altLang="zh-CN"/>
          </a:p>
        </p:txBody>
      </p:sp>
      <p:sp>
        <p:nvSpPr>
          <p:cNvPr id="246787" name="Rectangle 2"/>
          <p:cNvSpPr>
            <a:spLocks noGrp="1" noRot="1" noChangeAspect="1" noChangeArrowheads="1" noTextEdit="1"/>
          </p:cNvSpPr>
          <p:nvPr>
            <p:ph type="sldImg"/>
          </p:nvPr>
        </p:nvSpPr>
        <p:spPr>
          <a:xfrm>
            <a:off x="717550" y="696913"/>
            <a:ext cx="5575300" cy="3486150"/>
          </a:xfrm>
          <a:ln/>
        </p:spPr>
      </p:sp>
      <p:sp>
        <p:nvSpPr>
          <p:cNvPr id="246788"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344203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34A908AB-D1D8-4D28-BB68-C7373C29AF5E}" type="slidenum">
              <a:rPr lang="en-US" altLang="zh-CN"/>
              <a:pPr eaLnBrk="1" hangingPunct="1"/>
              <a:t>103</a:t>
            </a:fld>
            <a:endParaRPr lang="en-US" altLang="zh-CN"/>
          </a:p>
        </p:txBody>
      </p:sp>
      <p:sp>
        <p:nvSpPr>
          <p:cNvPr id="247811" name="Rectangle 2"/>
          <p:cNvSpPr>
            <a:spLocks noGrp="1" noRot="1" noChangeAspect="1" noChangeArrowheads="1" noTextEdit="1"/>
          </p:cNvSpPr>
          <p:nvPr>
            <p:ph type="sldImg"/>
          </p:nvPr>
        </p:nvSpPr>
        <p:spPr>
          <a:xfrm>
            <a:off x="717550" y="696913"/>
            <a:ext cx="5575300" cy="3486150"/>
          </a:xfrm>
          <a:ln/>
        </p:spPr>
      </p:sp>
      <p:sp>
        <p:nvSpPr>
          <p:cNvPr id="247812"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3940346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B43551E2-8859-440A-BC6D-5B829ECAA7FC}" type="slidenum">
              <a:rPr lang="en-US" altLang="zh-CN"/>
              <a:pPr eaLnBrk="1" hangingPunct="1"/>
              <a:t>104</a:t>
            </a:fld>
            <a:endParaRPr lang="en-US" altLang="zh-CN"/>
          </a:p>
        </p:txBody>
      </p:sp>
      <p:sp>
        <p:nvSpPr>
          <p:cNvPr id="248835" name="Rectangle 2"/>
          <p:cNvSpPr>
            <a:spLocks noGrp="1" noRot="1" noChangeAspect="1" noChangeArrowheads="1" noTextEdit="1"/>
          </p:cNvSpPr>
          <p:nvPr>
            <p:ph type="sldImg"/>
          </p:nvPr>
        </p:nvSpPr>
        <p:spPr>
          <a:xfrm>
            <a:off x="717550" y="696913"/>
            <a:ext cx="5575300" cy="3486150"/>
          </a:xfrm>
          <a:ln/>
        </p:spPr>
      </p:sp>
      <p:sp>
        <p:nvSpPr>
          <p:cNvPr id="248836"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2418624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FD354B27-F33B-406C-BEA7-C229DA155CA4}" type="slidenum">
              <a:rPr lang="en-US" altLang="zh-CN"/>
              <a:pPr eaLnBrk="1" hangingPunct="1"/>
              <a:t>105</a:t>
            </a:fld>
            <a:endParaRPr lang="en-US" altLang="zh-CN"/>
          </a:p>
        </p:txBody>
      </p:sp>
      <p:sp>
        <p:nvSpPr>
          <p:cNvPr id="249859" name="Rectangle 2"/>
          <p:cNvSpPr>
            <a:spLocks noGrp="1" noRot="1" noChangeAspect="1" noChangeArrowheads="1" noTextEdit="1"/>
          </p:cNvSpPr>
          <p:nvPr>
            <p:ph type="sldImg"/>
          </p:nvPr>
        </p:nvSpPr>
        <p:spPr>
          <a:xfrm>
            <a:off x="717550" y="696913"/>
            <a:ext cx="5575300" cy="3486150"/>
          </a:xfrm>
          <a:ln/>
        </p:spPr>
      </p:sp>
      <p:sp>
        <p:nvSpPr>
          <p:cNvPr id="249860"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409380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A2826CBC-28AE-43AD-954A-ADFF93FA4E09}" type="slidenum">
              <a:rPr lang="en-US" altLang="zh-CN"/>
              <a:pPr eaLnBrk="1" hangingPunct="1"/>
              <a:t>106</a:t>
            </a:fld>
            <a:endParaRPr lang="en-US" altLang="zh-CN"/>
          </a:p>
        </p:txBody>
      </p:sp>
      <p:sp>
        <p:nvSpPr>
          <p:cNvPr id="250883" name="Rectangle 2"/>
          <p:cNvSpPr>
            <a:spLocks noGrp="1" noRot="1" noChangeAspect="1" noChangeArrowheads="1" noTextEdit="1"/>
          </p:cNvSpPr>
          <p:nvPr>
            <p:ph type="sldImg"/>
          </p:nvPr>
        </p:nvSpPr>
        <p:spPr>
          <a:xfrm>
            <a:off x="717550" y="696913"/>
            <a:ext cx="5575300" cy="3486150"/>
          </a:xfrm>
          <a:ln/>
        </p:spPr>
      </p:sp>
      <p:sp>
        <p:nvSpPr>
          <p:cNvPr id="250884"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21394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27333293-C51A-41AA-9145-65DDD1433F97}" type="slidenum">
              <a:rPr lang="en-US" altLang="zh-CN"/>
              <a:pPr eaLnBrk="1" hangingPunct="1"/>
              <a:t>107</a:t>
            </a:fld>
            <a:endParaRPr lang="en-US" altLang="zh-CN"/>
          </a:p>
        </p:txBody>
      </p:sp>
      <p:sp>
        <p:nvSpPr>
          <p:cNvPr id="251907" name="Rectangle 2"/>
          <p:cNvSpPr>
            <a:spLocks noGrp="1" noRot="1" noChangeAspect="1" noChangeArrowheads="1" noTextEdit="1"/>
          </p:cNvSpPr>
          <p:nvPr>
            <p:ph type="sldImg"/>
          </p:nvPr>
        </p:nvSpPr>
        <p:spPr>
          <a:xfrm>
            <a:off x="717550" y="696913"/>
            <a:ext cx="5575300" cy="3486150"/>
          </a:xfrm>
          <a:ln/>
        </p:spPr>
      </p:sp>
      <p:sp>
        <p:nvSpPr>
          <p:cNvPr id="251908"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3354511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78</a:t>
            </a:fld>
            <a:endParaRPr lang="en-US" altLang="zh-CN"/>
          </a:p>
        </p:txBody>
      </p:sp>
    </p:spTree>
    <p:extLst>
      <p:ext uri="{BB962C8B-B14F-4D97-AF65-F5344CB8AC3E}">
        <p14:creationId xmlns:p14="http://schemas.microsoft.com/office/powerpoint/2010/main" val="3866775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FCD3DB8F-CA7C-40C1-9D64-E227CE5B92AD}" type="slidenum">
              <a:rPr lang="en-US" altLang="zh-CN"/>
              <a:pPr eaLnBrk="1" hangingPunct="1"/>
              <a:t>108</a:t>
            </a:fld>
            <a:endParaRPr lang="en-US" altLang="zh-CN"/>
          </a:p>
        </p:txBody>
      </p:sp>
      <p:sp>
        <p:nvSpPr>
          <p:cNvPr id="252931" name="Rectangle 2"/>
          <p:cNvSpPr>
            <a:spLocks noGrp="1" noRot="1" noChangeAspect="1" noChangeArrowheads="1" noTextEdit="1"/>
          </p:cNvSpPr>
          <p:nvPr>
            <p:ph type="sldImg"/>
          </p:nvPr>
        </p:nvSpPr>
        <p:spPr>
          <a:xfrm>
            <a:off x="717550" y="696913"/>
            <a:ext cx="5575300" cy="3486150"/>
          </a:xfrm>
          <a:ln/>
        </p:spPr>
      </p:sp>
      <p:sp>
        <p:nvSpPr>
          <p:cNvPr id="252932"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3461968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661B8B27-A9B2-4071-A898-B1CDDDE9DC8B}" type="slidenum">
              <a:rPr lang="en-US" altLang="zh-CN"/>
              <a:pPr eaLnBrk="1" hangingPunct="1"/>
              <a:t>109</a:t>
            </a:fld>
            <a:endParaRPr lang="en-US" altLang="zh-CN"/>
          </a:p>
        </p:txBody>
      </p:sp>
      <p:sp>
        <p:nvSpPr>
          <p:cNvPr id="253955" name="Rectangle 2"/>
          <p:cNvSpPr>
            <a:spLocks noGrp="1" noRot="1" noChangeAspect="1" noChangeArrowheads="1" noTextEdit="1"/>
          </p:cNvSpPr>
          <p:nvPr>
            <p:ph type="sldImg"/>
          </p:nvPr>
        </p:nvSpPr>
        <p:spPr>
          <a:xfrm>
            <a:off x="717550" y="696913"/>
            <a:ext cx="5575300" cy="3486150"/>
          </a:xfrm>
          <a:ln/>
        </p:spPr>
      </p:sp>
      <p:sp>
        <p:nvSpPr>
          <p:cNvPr id="253956"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2809908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6B1DAC21-2665-410D-95E4-1E4C97534629}" type="slidenum">
              <a:rPr lang="en-US" altLang="zh-CN"/>
              <a:pPr eaLnBrk="1" hangingPunct="1"/>
              <a:t>110</a:t>
            </a:fld>
            <a:endParaRPr lang="en-US" altLang="zh-CN"/>
          </a:p>
        </p:txBody>
      </p:sp>
      <p:sp>
        <p:nvSpPr>
          <p:cNvPr id="254979" name="Rectangle 2"/>
          <p:cNvSpPr>
            <a:spLocks noGrp="1" noRot="1" noChangeAspect="1" noChangeArrowheads="1" noTextEdit="1"/>
          </p:cNvSpPr>
          <p:nvPr>
            <p:ph type="sldImg"/>
          </p:nvPr>
        </p:nvSpPr>
        <p:spPr>
          <a:xfrm>
            <a:off x="717550" y="696913"/>
            <a:ext cx="5575300" cy="3486150"/>
          </a:xfrm>
          <a:ln/>
        </p:spPr>
      </p:sp>
      <p:sp>
        <p:nvSpPr>
          <p:cNvPr id="254980"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3000839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ED3F41C8-D434-4FFF-81DA-5372178055E6}" type="slidenum">
              <a:rPr lang="en-US" altLang="zh-CN"/>
              <a:pPr eaLnBrk="1" hangingPunct="1"/>
              <a:t>111</a:t>
            </a:fld>
            <a:endParaRPr lang="en-US" altLang="zh-CN"/>
          </a:p>
        </p:txBody>
      </p:sp>
      <p:sp>
        <p:nvSpPr>
          <p:cNvPr id="256003" name="Rectangle 2"/>
          <p:cNvSpPr>
            <a:spLocks noGrp="1" noRot="1" noChangeAspect="1" noChangeArrowheads="1" noTextEdit="1"/>
          </p:cNvSpPr>
          <p:nvPr>
            <p:ph type="sldImg"/>
          </p:nvPr>
        </p:nvSpPr>
        <p:spPr>
          <a:xfrm>
            <a:off x="717550" y="696913"/>
            <a:ext cx="5575300" cy="3486150"/>
          </a:xfrm>
          <a:ln/>
        </p:spPr>
      </p:sp>
      <p:sp>
        <p:nvSpPr>
          <p:cNvPr id="256004"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618342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E6C0B309-65B9-41BC-9592-7A1224FDF1F5}" type="slidenum">
              <a:rPr lang="en-US" altLang="zh-CN"/>
              <a:pPr eaLnBrk="1" hangingPunct="1"/>
              <a:t>112</a:t>
            </a:fld>
            <a:endParaRPr lang="en-US" altLang="zh-CN"/>
          </a:p>
        </p:txBody>
      </p:sp>
      <p:sp>
        <p:nvSpPr>
          <p:cNvPr id="257027" name="Rectangle 2"/>
          <p:cNvSpPr>
            <a:spLocks noGrp="1" noRot="1" noChangeAspect="1" noChangeArrowheads="1" noTextEdit="1"/>
          </p:cNvSpPr>
          <p:nvPr>
            <p:ph type="sldImg"/>
          </p:nvPr>
        </p:nvSpPr>
        <p:spPr>
          <a:xfrm>
            <a:off x="717550" y="696913"/>
            <a:ext cx="5575300" cy="3486150"/>
          </a:xfrm>
          <a:ln/>
        </p:spPr>
      </p:sp>
      <p:sp>
        <p:nvSpPr>
          <p:cNvPr id="257028"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110899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EDB9B70A-C2C5-41ED-A0E8-235602A88E9D}" type="slidenum">
              <a:rPr lang="en-US" altLang="zh-CN"/>
              <a:pPr eaLnBrk="1" hangingPunct="1"/>
              <a:t>113</a:t>
            </a:fld>
            <a:endParaRPr lang="en-US" altLang="zh-CN"/>
          </a:p>
        </p:txBody>
      </p:sp>
      <p:sp>
        <p:nvSpPr>
          <p:cNvPr id="258051" name="Rectangle 2"/>
          <p:cNvSpPr>
            <a:spLocks noGrp="1" noRot="1" noChangeAspect="1" noChangeArrowheads="1" noTextEdit="1"/>
          </p:cNvSpPr>
          <p:nvPr>
            <p:ph type="sldImg"/>
          </p:nvPr>
        </p:nvSpPr>
        <p:spPr>
          <a:xfrm>
            <a:off x="717550" y="696913"/>
            <a:ext cx="5575300" cy="3486150"/>
          </a:xfrm>
          <a:ln/>
        </p:spPr>
      </p:sp>
      <p:sp>
        <p:nvSpPr>
          <p:cNvPr id="258052"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188621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802FF109-6897-4174-BBAC-FEFDDE9519E6}" type="slidenum">
              <a:rPr lang="en-US" altLang="zh-CN"/>
              <a:pPr eaLnBrk="1" hangingPunct="1"/>
              <a:t>114</a:t>
            </a:fld>
            <a:endParaRPr lang="en-US" altLang="zh-CN"/>
          </a:p>
        </p:txBody>
      </p:sp>
      <p:sp>
        <p:nvSpPr>
          <p:cNvPr id="259075" name="Rectangle 2"/>
          <p:cNvSpPr>
            <a:spLocks noGrp="1" noRot="1" noChangeAspect="1" noChangeArrowheads="1" noTextEdit="1"/>
          </p:cNvSpPr>
          <p:nvPr>
            <p:ph type="sldImg"/>
          </p:nvPr>
        </p:nvSpPr>
        <p:spPr>
          <a:xfrm>
            <a:off x="717550" y="696913"/>
            <a:ext cx="5575300" cy="3486150"/>
          </a:xfrm>
          <a:ln/>
        </p:spPr>
      </p:sp>
      <p:sp>
        <p:nvSpPr>
          <p:cNvPr id="259076"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5937500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EF0A561C-8330-4E24-A6D6-9D76D9541F0B}" type="slidenum">
              <a:rPr lang="en-US" altLang="zh-CN"/>
              <a:pPr eaLnBrk="1" hangingPunct="1"/>
              <a:t>115</a:t>
            </a:fld>
            <a:endParaRPr lang="en-US" altLang="zh-CN"/>
          </a:p>
        </p:txBody>
      </p:sp>
      <p:sp>
        <p:nvSpPr>
          <p:cNvPr id="260099" name="Rectangle 2"/>
          <p:cNvSpPr>
            <a:spLocks noGrp="1" noRot="1" noChangeAspect="1" noChangeArrowheads="1" noTextEdit="1"/>
          </p:cNvSpPr>
          <p:nvPr>
            <p:ph type="sldImg"/>
          </p:nvPr>
        </p:nvSpPr>
        <p:spPr>
          <a:xfrm>
            <a:off x="717550" y="696913"/>
            <a:ext cx="5575300" cy="3486150"/>
          </a:xfrm>
          <a:ln/>
        </p:spPr>
      </p:sp>
      <p:sp>
        <p:nvSpPr>
          <p:cNvPr id="260100"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4020256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C4EA1660-EF8A-41A1-8E42-ADA0AC6C59CA}" type="slidenum">
              <a:rPr lang="en-US" altLang="zh-CN"/>
              <a:pPr eaLnBrk="1" hangingPunct="1"/>
              <a:t>116</a:t>
            </a:fld>
            <a:endParaRPr lang="en-US" altLang="zh-CN"/>
          </a:p>
        </p:txBody>
      </p:sp>
      <p:sp>
        <p:nvSpPr>
          <p:cNvPr id="261123" name="Rectangle 2"/>
          <p:cNvSpPr>
            <a:spLocks noGrp="1" noRot="1" noChangeAspect="1" noChangeArrowheads="1" noTextEdit="1"/>
          </p:cNvSpPr>
          <p:nvPr>
            <p:ph type="sldImg"/>
          </p:nvPr>
        </p:nvSpPr>
        <p:spPr>
          <a:xfrm>
            <a:off x="717550" y="696913"/>
            <a:ext cx="5575300" cy="3486150"/>
          </a:xfrm>
          <a:ln/>
        </p:spPr>
      </p:sp>
      <p:sp>
        <p:nvSpPr>
          <p:cNvPr id="261124"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273521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79</a:t>
            </a:fld>
            <a:endParaRPr lang="en-US" altLang="zh-CN"/>
          </a:p>
        </p:txBody>
      </p:sp>
    </p:spTree>
    <p:extLst>
      <p:ext uri="{BB962C8B-B14F-4D97-AF65-F5344CB8AC3E}">
        <p14:creationId xmlns:p14="http://schemas.microsoft.com/office/powerpoint/2010/main" val="3866775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80</a:t>
            </a:fld>
            <a:endParaRPr lang="en-US" altLang="zh-CN"/>
          </a:p>
        </p:txBody>
      </p:sp>
    </p:spTree>
    <p:extLst>
      <p:ext uri="{BB962C8B-B14F-4D97-AF65-F5344CB8AC3E}">
        <p14:creationId xmlns:p14="http://schemas.microsoft.com/office/powerpoint/2010/main" val="386677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81</a:t>
            </a:fld>
            <a:endParaRPr lang="en-US" altLang="zh-CN"/>
          </a:p>
        </p:txBody>
      </p:sp>
    </p:spTree>
    <p:extLst>
      <p:ext uri="{BB962C8B-B14F-4D97-AF65-F5344CB8AC3E}">
        <p14:creationId xmlns:p14="http://schemas.microsoft.com/office/powerpoint/2010/main" val="386677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4C50E7B-4C9C-443D-859E-6BE6536975E9}" type="slidenum">
              <a:rPr lang="zh-CN" altLang="en-US" smtClean="0"/>
              <a:pPr/>
              <a:t>82</a:t>
            </a:fld>
            <a:endParaRPr lang="en-US" altLang="zh-CN"/>
          </a:p>
        </p:txBody>
      </p:sp>
    </p:spTree>
    <p:extLst>
      <p:ext uri="{BB962C8B-B14F-4D97-AF65-F5344CB8AC3E}">
        <p14:creationId xmlns:p14="http://schemas.microsoft.com/office/powerpoint/2010/main" val="386677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9631D8A8-CAC8-4904-A0F4-3F5B6A27B270}" type="slidenum">
              <a:rPr lang="en-US" altLang="zh-CN"/>
              <a:pPr eaLnBrk="1" hangingPunct="1"/>
              <a:t>83</a:t>
            </a:fld>
            <a:endParaRPr lang="en-US" altLang="zh-CN"/>
          </a:p>
        </p:txBody>
      </p:sp>
      <p:sp>
        <p:nvSpPr>
          <p:cNvPr id="234499" name="Rectangle 2"/>
          <p:cNvSpPr>
            <a:spLocks noGrp="1" noRot="1" noChangeAspect="1" noChangeArrowheads="1" noTextEdit="1"/>
          </p:cNvSpPr>
          <p:nvPr>
            <p:ph type="sldImg"/>
          </p:nvPr>
        </p:nvSpPr>
        <p:spPr>
          <a:xfrm>
            <a:off x="717550" y="696913"/>
            <a:ext cx="5575300" cy="3486150"/>
          </a:xfrm>
          <a:ln/>
        </p:spPr>
      </p:sp>
      <p:sp>
        <p:nvSpPr>
          <p:cNvPr id="234500"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375860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300B80F2-C994-46D9-8B25-FB24AB79CBDB}" type="slidenum">
              <a:rPr lang="en-US" altLang="zh-CN"/>
              <a:pPr eaLnBrk="1" hangingPunct="1"/>
              <a:t>84</a:t>
            </a:fld>
            <a:endParaRPr lang="en-US" altLang="zh-CN"/>
          </a:p>
        </p:txBody>
      </p:sp>
      <p:sp>
        <p:nvSpPr>
          <p:cNvPr id="235523" name="Rectangle 2"/>
          <p:cNvSpPr>
            <a:spLocks noGrp="1" noRot="1" noChangeAspect="1" noChangeArrowheads="1" noTextEdit="1"/>
          </p:cNvSpPr>
          <p:nvPr>
            <p:ph type="sldImg"/>
          </p:nvPr>
        </p:nvSpPr>
        <p:spPr>
          <a:xfrm>
            <a:off x="717550" y="696913"/>
            <a:ext cx="5575300" cy="3486150"/>
          </a:xfrm>
          <a:ln/>
        </p:spPr>
      </p:sp>
      <p:sp>
        <p:nvSpPr>
          <p:cNvPr id="235524"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133054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宋体" charset="-122"/>
              </a:defRPr>
            </a:lvl1pPr>
            <a:lvl2pPr marL="757066" indent="-291179" eaLnBrk="0" hangingPunct="0">
              <a:defRPr>
                <a:solidFill>
                  <a:schemeClr val="tx1"/>
                </a:solidFill>
                <a:latin typeface="Arial" charset="0"/>
                <a:ea typeface="宋体" charset="-122"/>
              </a:defRPr>
            </a:lvl2pPr>
            <a:lvl3pPr marL="1164717" indent="-232943" eaLnBrk="0" hangingPunct="0">
              <a:defRPr>
                <a:solidFill>
                  <a:schemeClr val="tx1"/>
                </a:solidFill>
                <a:latin typeface="Arial" charset="0"/>
                <a:ea typeface="宋体" charset="-122"/>
              </a:defRPr>
            </a:lvl3pPr>
            <a:lvl4pPr marL="1630604" indent="-232943" eaLnBrk="0" hangingPunct="0">
              <a:defRPr>
                <a:solidFill>
                  <a:schemeClr val="tx1"/>
                </a:solidFill>
                <a:latin typeface="Arial" charset="0"/>
                <a:ea typeface="宋体" charset="-122"/>
              </a:defRPr>
            </a:lvl4pPr>
            <a:lvl5pPr marL="2096491" indent="-232943" eaLnBrk="0" hangingPunct="0">
              <a:defRPr>
                <a:solidFill>
                  <a:schemeClr val="tx1"/>
                </a:solidFill>
                <a:latin typeface="Arial" charset="0"/>
                <a:ea typeface="宋体" charset="-122"/>
              </a:defRPr>
            </a:lvl5pPr>
            <a:lvl6pPr marL="2562377" indent="-232943" eaLnBrk="0" fontAlgn="base" hangingPunct="0">
              <a:spcBef>
                <a:spcPct val="0"/>
              </a:spcBef>
              <a:spcAft>
                <a:spcPct val="0"/>
              </a:spcAft>
              <a:defRPr>
                <a:solidFill>
                  <a:schemeClr val="tx1"/>
                </a:solidFill>
                <a:latin typeface="Arial" charset="0"/>
                <a:ea typeface="宋体" charset="-122"/>
              </a:defRPr>
            </a:lvl6pPr>
            <a:lvl7pPr marL="3028264" indent="-232943" eaLnBrk="0" fontAlgn="base" hangingPunct="0">
              <a:spcBef>
                <a:spcPct val="0"/>
              </a:spcBef>
              <a:spcAft>
                <a:spcPct val="0"/>
              </a:spcAft>
              <a:defRPr>
                <a:solidFill>
                  <a:schemeClr val="tx1"/>
                </a:solidFill>
                <a:latin typeface="Arial" charset="0"/>
                <a:ea typeface="宋体" charset="-122"/>
              </a:defRPr>
            </a:lvl7pPr>
            <a:lvl8pPr marL="3494151" indent="-232943" eaLnBrk="0" fontAlgn="base" hangingPunct="0">
              <a:spcBef>
                <a:spcPct val="0"/>
              </a:spcBef>
              <a:spcAft>
                <a:spcPct val="0"/>
              </a:spcAft>
              <a:defRPr>
                <a:solidFill>
                  <a:schemeClr val="tx1"/>
                </a:solidFill>
                <a:latin typeface="Arial" charset="0"/>
                <a:ea typeface="宋体" charset="-122"/>
              </a:defRPr>
            </a:lvl8pPr>
            <a:lvl9pPr marL="3960038" indent="-232943" eaLnBrk="0" fontAlgn="base" hangingPunct="0">
              <a:spcBef>
                <a:spcPct val="0"/>
              </a:spcBef>
              <a:spcAft>
                <a:spcPct val="0"/>
              </a:spcAft>
              <a:defRPr>
                <a:solidFill>
                  <a:schemeClr val="tx1"/>
                </a:solidFill>
                <a:latin typeface="Arial" charset="0"/>
                <a:ea typeface="宋体" charset="-122"/>
              </a:defRPr>
            </a:lvl9pPr>
          </a:lstStyle>
          <a:p>
            <a:pPr eaLnBrk="1" hangingPunct="1"/>
            <a:fld id="{489290F0-6F46-4816-988D-6C169AF95744}" type="slidenum">
              <a:rPr lang="en-US" altLang="zh-CN"/>
              <a:pPr eaLnBrk="1" hangingPunct="1"/>
              <a:t>85</a:t>
            </a:fld>
            <a:endParaRPr lang="en-US" altLang="zh-CN"/>
          </a:p>
        </p:txBody>
      </p:sp>
      <p:sp>
        <p:nvSpPr>
          <p:cNvPr id="236547" name="Rectangle 2"/>
          <p:cNvSpPr>
            <a:spLocks noGrp="1" noRot="1" noChangeAspect="1" noChangeArrowheads="1" noTextEdit="1"/>
          </p:cNvSpPr>
          <p:nvPr>
            <p:ph type="sldImg"/>
          </p:nvPr>
        </p:nvSpPr>
        <p:spPr>
          <a:xfrm>
            <a:off x="717550" y="696913"/>
            <a:ext cx="5575300" cy="3486150"/>
          </a:xfrm>
          <a:ln/>
        </p:spPr>
      </p:sp>
      <p:sp>
        <p:nvSpPr>
          <p:cNvPr id="236548" name="Rectangle 3"/>
          <p:cNvSpPr>
            <a:spLocks noGrp="1" noChangeArrowheads="1"/>
          </p:cNvSpPr>
          <p:nvPr>
            <p:ph type="body" idx="1"/>
          </p:nvPr>
        </p:nvSpPr>
        <p:spPr>
          <a:noFill/>
        </p:spPr>
        <p:txBody>
          <a:bodyPr/>
          <a:lstStyle/>
          <a:p>
            <a:pPr eaLnBrk="1" hangingPunct="1"/>
            <a:endParaRPr lang="zh-CN" altLang="zh-CN" smtClean="0"/>
          </a:p>
        </p:txBody>
      </p:sp>
    </p:spTree>
    <p:extLst>
      <p:ext uri="{BB962C8B-B14F-4D97-AF65-F5344CB8AC3E}">
        <p14:creationId xmlns:p14="http://schemas.microsoft.com/office/powerpoint/2010/main" val="214255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r>
              <a:rPr lang="zh-CN" altLang="en-US"/>
              <a:t>课件制作人：谢希仁</a:t>
            </a:r>
          </a:p>
        </p:txBody>
      </p:sp>
      <p:sp>
        <p:nvSpPr>
          <p:cNvPr id="6" name="Rectangle 13"/>
          <p:cNvSpPr>
            <a:spLocks noGrp="1" noChangeArrowheads="1"/>
          </p:cNvSpPr>
          <p:nvPr>
            <p:ph type="sldNum" sz="quarter" idx="12"/>
          </p:nvPr>
        </p:nvSpPr>
        <p:spPr>
          <a:ln/>
        </p:spPr>
        <p:txBody>
          <a:bodyPr/>
          <a:lstStyle>
            <a:lvl1pPr>
              <a:defRPr/>
            </a:lvl1pPr>
          </a:lstStyle>
          <a:p>
            <a:pPr>
              <a:defRPr/>
            </a:pPr>
            <a:fld id="{7CD5EB19-2E65-45D3-AAC9-44E7BD930305}" type="slidenum">
              <a:rPr lang="en-US" altLang="zh-CN"/>
              <a:pPr>
                <a:defRPr/>
              </a:pPr>
              <a:t>‹#›</a:t>
            </a:fld>
            <a:endParaRPr lang="en-US" altLang="zh-CN"/>
          </a:p>
        </p:txBody>
      </p:sp>
    </p:spTree>
    <p:extLst>
      <p:ext uri="{BB962C8B-B14F-4D97-AF65-F5344CB8AC3E}">
        <p14:creationId xmlns:p14="http://schemas.microsoft.com/office/powerpoint/2010/main" val="2755126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http://network.xg.hactcm.edu.cn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5.xml"/><Relationship Id="rId4" Type="http://schemas.openxmlformats.org/officeDocument/2006/relationships/image" Target="../media/image39.jpeg"/></Relationships>
</file>

<file path=ppt/slides/_rels/slide1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en.wikipedia.org/wiki/Internet_exchange_poi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4.wmf"/><Relationship Id="rId4"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emf"/><Relationship Id="rId4" Type="http://schemas.openxmlformats.org/officeDocument/2006/relationships/oleObject" Target="../embeddings/Microsoft_PowerPoint_97-2003_____1.ppt"/></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2.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25.wmf"/><Relationship Id="rId4" Type="http://schemas.openxmlformats.org/officeDocument/2006/relationships/oleObject" Target="../embeddings/oleObject6.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第一章：计算机网络概述</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a:t>
            </a:r>
            <a:r>
              <a:rPr lang="en-US" altLang="zh-CN" sz="900" dirty="0" smtClean="0">
                <a:solidFill>
                  <a:schemeClr val="tx1">
                    <a:lumMod val="75000"/>
                    <a:lumOff val="25000"/>
                  </a:schemeClr>
                </a:solidFill>
                <a:latin typeface="微软雅黑" panose="020B0503020204020204" pitchFamily="34" charset="-122"/>
                <a:ea typeface="微软雅黑" panose="020B0503020204020204" pitchFamily="34" charset="-122"/>
              </a:rPr>
              <a:t>://network.xg.hactcm.edu.cn</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2016.2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endParaRPr lang="zh-CN" altLang="en-US"/>
          </a:p>
        </p:txBody>
      </p:sp>
      <p:pic>
        <p:nvPicPr>
          <p:cNvPr id="1026" name="Picture 2" descr="http://iphone.soomal.com/images/doc/20100721/00006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678" y="231511"/>
            <a:ext cx="6712644" cy="503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7857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09571"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72"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73"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9574"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9575"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9576"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9577"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9578"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79"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80"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81"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82"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83"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9584"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9585"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9586"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9587"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9588"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89"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90"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91"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9592"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09593"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94"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09595"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96"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7789" name="AutoShape 29"/>
          <p:cNvSpPr>
            <a:spLocks noChangeArrowheads="1"/>
          </p:cNvSpPr>
          <p:nvPr/>
        </p:nvSpPr>
        <p:spPr bwMode="auto">
          <a:xfrm flipV="1">
            <a:off x="654050" y="3275542"/>
            <a:ext cx="196850" cy="301625"/>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9598" name="Text Box 30"/>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09599" name="Text Box 31"/>
          <p:cNvSpPr txBox="1">
            <a:spLocks noChangeArrowheads="1"/>
          </p:cNvSpPr>
          <p:nvPr/>
        </p:nvSpPr>
        <p:spPr bwMode="auto">
          <a:xfrm>
            <a:off x="1547813" y="3021542"/>
            <a:ext cx="3262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运输层报文再传送到网络层</a:t>
            </a:r>
          </a:p>
        </p:txBody>
      </p:sp>
      <p:sp>
        <p:nvSpPr>
          <p:cNvPr id="117792" name="Text Box 32"/>
          <p:cNvSpPr txBox="1">
            <a:spLocks noChangeArrowheads="1"/>
          </p:cNvSpPr>
          <p:nvPr/>
        </p:nvSpPr>
        <p:spPr bwMode="auto">
          <a:xfrm>
            <a:off x="1547814" y="3517636"/>
            <a:ext cx="5184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加上网络层首部，成为 </a:t>
            </a:r>
            <a:r>
              <a:rPr kumimoji="1" lang="en-US" altLang="zh-CN" sz="2000">
                <a:latin typeface="微软雅黑" panose="020B0503020204020204" pitchFamily="34" charset="-122"/>
                <a:ea typeface="微软雅黑" panose="020B0503020204020204" pitchFamily="34" charset="-122"/>
              </a:rPr>
              <a:t>IP </a:t>
            </a:r>
            <a:r>
              <a:rPr kumimoji="1" lang="zh-CN" altLang="en-US" sz="2000">
                <a:latin typeface="微软雅黑" panose="020B0503020204020204" pitchFamily="34" charset="-122"/>
                <a:ea typeface="微软雅黑" panose="020B0503020204020204" pitchFamily="34" charset="-122"/>
              </a:rPr>
              <a:t>数据报（或分组）</a:t>
            </a:r>
          </a:p>
        </p:txBody>
      </p:sp>
    </p:spTree>
    <p:extLst>
      <p:ext uri="{BB962C8B-B14F-4D97-AF65-F5344CB8AC3E}">
        <p14:creationId xmlns:p14="http://schemas.microsoft.com/office/powerpoint/2010/main" val="3306966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7789"/>
                                        </p:tgtEl>
                                        <p:attrNameLst>
                                          <p:attrName>style.visibility</p:attrName>
                                        </p:attrNameLst>
                                      </p:cBhvr>
                                      <p:to>
                                        <p:strVal val="visible"/>
                                      </p:to>
                                    </p:set>
                                    <p:animEffect transition="in" filter="wipe(up)">
                                      <p:cBhvr>
                                        <p:cTn id="7" dur="1000"/>
                                        <p:tgtEl>
                                          <p:spTgt spid="117789"/>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7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9" grpId="0" animBg="1"/>
      <p:bldP spid="11779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0595"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596"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597"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0598"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0599"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0600"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0601"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0602"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03"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04"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05"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06"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607"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0608"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0609"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0610"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0611"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0612"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13"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14"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15"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0616"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0617"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618"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0619"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620"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8813" name="AutoShape 29"/>
          <p:cNvSpPr>
            <a:spLocks noChangeArrowheads="1"/>
          </p:cNvSpPr>
          <p:nvPr/>
        </p:nvSpPr>
        <p:spPr bwMode="auto">
          <a:xfrm flipV="1">
            <a:off x="654050" y="3755761"/>
            <a:ext cx="196850" cy="301625"/>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0622" name="Text Box 30"/>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0623" name="Text Box 31"/>
          <p:cNvSpPr txBox="1">
            <a:spLocks noChangeArrowheads="1"/>
          </p:cNvSpPr>
          <p:nvPr/>
        </p:nvSpPr>
        <p:spPr bwMode="auto">
          <a:xfrm>
            <a:off x="1619250" y="3496469"/>
            <a:ext cx="35702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IP </a:t>
            </a:r>
            <a:r>
              <a:rPr kumimoji="1" lang="zh-CN" altLang="en-US" sz="2000">
                <a:latin typeface="微软雅黑" panose="020B0503020204020204" pitchFamily="34" charset="-122"/>
                <a:ea typeface="微软雅黑" panose="020B0503020204020204" pitchFamily="34" charset="-122"/>
              </a:rPr>
              <a:t>数据报再传送到数据链路层</a:t>
            </a:r>
          </a:p>
        </p:txBody>
      </p:sp>
      <p:sp>
        <p:nvSpPr>
          <p:cNvPr id="118816" name="Text Box 32"/>
          <p:cNvSpPr txBox="1">
            <a:spLocks noChangeArrowheads="1"/>
          </p:cNvSpPr>
          <p:nvPr/>
        </p:nvSpPr>
        <p:spPr bwMode="auto">
          <a:xfrm>
            <a:off x="1619251" y="3960813"/>
            <a:ext cx="505779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加上链路层首部和尾部，成为数据链路层帧</a:t>
            </a:r>
          </a:p>
        </p:txBody>
      </p:sp>
    </p:spTree>
    <p:extLst>
      <p:ext uri="{BB962C8B-B14F-4D97-AF65-F5344CB8AC3E}">
        <p14:creationId xmlns:p14="http://schemas.microsoft.com/office/powerpoint/2010/main" val="918512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8813"/>
                                        </p:tgtEl>
                                        <p:attrNameLst>
                                          <p:attrName>style.visibility</p:attrName>
                                        </p:attrNameLst>
                                      </p:cBhvr>
                                      <p:to>
                                        <p:strVal val="visible"/>
                                      </p:to>
                                    </p:set>
                                    <p:animEffect transition="in" filter="wipe(up)">
                                      <p:cBhvr>
                                        <p:cTn id="7" dur="1000"/>
                                        <p:tgtEl>
                                          <p:spTgt spid="118813"/>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88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13" grpId="0" animBg="1"/>
      <p:bldP spid="11881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1619"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20"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21"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1622"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1623"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1624"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1625"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1626"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27"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28"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29"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30"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31"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1632"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1633"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1634"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1635"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1636"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37"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38"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39"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1640"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1641"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42"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1643"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44"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9837" name="AutoShape 29"/>
          <p:cNvSpPr>
            <a:spLocks noChangeArrowheads="1"/>
          </p:cNvSpPr>
          <p:nvPr/>
        </p:nvSpPr>
        <p:spPr bwMode="auto">
          <a:xfrm flipV="1">
            <a:off x="654050" y="4235979"/>
            <a:ext cx="196850" cy="301625"/>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1646" name="Text Box 30"/>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1647" name="Text Box 31"/>
          <p:cNvSpPr txBox="1">
            <a:spLocks noChangeArrowheads="1"/>
          </p:cNvSpPr>
          <p:nvPr/>
        </p:nvSpPr>
        <p:spPr bwMode="auto">
          <a:xfrm>
            <a:off x="1619250" y="3917157"/>
            <a:ext cx="3518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数据链路层帧再传送到物理层</a:t>
            </a:r>
          </a:p>
        </p:txBody>
      </p:sp>
      <p:sp>
        <p:nvSpPr>
          <p:cNvPr id="119840" name="Text Box 32"/>
          <p:cNvSpPr txBox="1">
            <a:spLocks noChangeArrowheads="1"/>
          </p:cNvSpPr>
          <p:nvPr/>
        </p:nvSpPr>
        <p:spPr bwMode="auto">
          <a:xfrm>
            <a:off x="1619250" y="4397375"/>
            <a:ext cx="48013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最下面的物理层把比特流传送到物理媒体</a:t>
            </a:r>
          </a:p>
        </p:txBody>
      </p:sp>
    </p:spTree>
    <p:extLst>
      <p:ext uri="{BB962C8B-B14F-4D97-AF65-F5344CB8AC3E}">
        <p14:creationId xmlns:p14="http://schemas.microsoft.com/office/powerpoint/2010/main" val="3213185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9837"/>
                                        </p:tgtEl>
                                        <p:attrNameLst>
                                          <p:attrName>style.visibility</p:attrName>
                                        </p:attrNameLst>
                                      </p:cBhvr>
                                      <p:to>
                                        <p:strVal val="visible"/>
                                      </p:to>
                                    </p:set>
                                    <p:animEffect transition="in" filter="wipe(up)">
                                      <p:cBhvr>
                                        <p:cTn id="7" dur="1000"/>
                                        <p:tgtEl>
                                          <p:spTgt spid="119837"/>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98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7" grpId="0" animBg="1"/>
      <p:bldP spid="119840"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2643" name="Rectangle 3"/>
          <p:cNvSpPr>
            <a:spLocks noGrp="1" noChangeArrowheads="1"/>
          </p:cNvSpPr>
          <p:nvPr>
            <p:ph type="body" idx="1"/>
          </p:nvPr>
        </p:nvSpPr>
        <p:spPr>
          <a:xfrm>
            <a:off x="3276601" y="4717521"/>
            <a:ext cx="5395913" cy="840053"/>
          </a:xfrm>
        </p:spPr>
        <p:txBody>
          <a:bodyPr/>
          <a:lstStyle/>
          <a:p>
            <a:pPr eaLnBrk="1" hangingPunct="1">
              <a:lnSpc>
                <a:spcPct val="105000"/>
              </a:lnSpc>
            </a:pPr>
            <a:r>
              <a:rPr lang="zh-CN" altLang="en-US" sz="2000" smtClean="0">
                <a:solidFill>
                  <a:schemeClr val="tx1"/>
                </a:solidFill>
                <a:latin typeface="微软雅黑" panose="020B0503020204020204" pitchFamily="34" charset="-122"/>
                <a:ea typeface="微软雅黑" panose="020B0503020204020204" pitchFamily="34" charset="-122"/>
              </a:rPr>
              <a:t>应用层</a:t>
            </a:r>
            <a:r>
              <a:rPr lang="en-US" altLang="zh-CN" sz="2000" smtClean="0">
                <a:solidFill>
                  <a:schemeClr val="tx1"/>
                </a:solidFill>
                <a:latin typeface="微软雅黑" panose="020B0503020204020204" pitchFamily="34" charset="-122"/>
                <a:ea typeface="微软雅黑" panose="020B0503020204020204" pitchFamily="34" charset="-122"/>
              </a:rPr>
              <a:t>(application layer) </a:t>
            </a:r>
          </a:p>
        </p:txBody>
      </p:sp>
      <p:sp>
        <p:nvSpPr>
          <p:cNvPr id="112644" name="AutoShape 4"/>
          <p:cNvSpPr>
            <a:spLocks noChangeArrowheads="1"/>
          </p:cNvSpPr>
          <p:nvPr/>
        </p:nvSpPr>
        <p:spPr bwMode="auto">
          <a:xfrm rot="-5400000">
            <a:off x="4356761"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45" name="AutoShape 5"/>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46" name="Text Box 6"/>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2647" name="Text Box 7"/>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2648" name="Text Box 8"/>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2649" name="Text Box 9"/>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2650" name="Text Box 10"/>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2651" name="Freeform 11"/>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52" name="Freeform 12"/>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53" name="Freeform 13"/>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54" name="Freeform 14"/>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55" name="AutoShape 15"/>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56" name="Text Box 16"/>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2657" name="Text Box 17"/>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2658" name="Text Box 18"/>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2659" name="Text Box 19"/>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2660" name="Text Box 20"/>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2661" name="Freeform 21"/>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62" name="Freeform 22"/>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63" name="Freeform 23"/>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64" name="Freeform 24"/>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57" name="AutoShape 25"/>
          <p:cNvSpPr>
            <a:spLocks noChangeArrowheads="1"/>
          </p:cNvSpPr>
          <p:nvPr/>
        </p:nvSpPr>
        <p:spPr bwMode="auto">
          <a:xfrm flipV="1">
            <a:off x="696914" y="4775729"/>
            <a:ext cx="395287" cy="349250"/>
          </a:xfrm>
          <a:custGeom>
            <a:avLst/>
            <a:gdLst>
              <a:gd name="T0" fmla="*/ 276811 w 21600"/>
              <a:gd name="T1" fmla="*/ 0 h 21600"/>
              <a:gd name="T2" fmla="*/ 276811 w 21600"/>
              <a:gd name="T3" fmla="*/ 235899 h 21600"/>
              <a:gd name="T4" fmla="*/ 59238 w 21600"/>
              <a:gd name="T5" fmla="*/ 419100 h 21600"/>
              <a:gd name="T6" fmla="*/ 395287 w 21600"/>
              <a:gd name="T7" fmla="*/ 11794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2666" name="Text Box 26"/>
          <p:cNvSpPr txBox="1">
            <a:spLocks noChangeArrowheads="1"/>
          </p:cNvSpPr>
          <p:nvPr/>
        </p:nvSpPr>
        <p:spPr bwMode="auto">
          <a:xfrm>
            <a:off x="3851275" y="4856428"/>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物理传输媒体</a:t>
            </a:r>
          </a:p>
        </p:txBody>
      </p:sp>
      <p:sp>
        <p:nvSpPr>
          <p:cNvPr id="120859" name="AutoShape 27"/>
          <p:cNvSpPr>
            <a:spLocks noChangeArrowheads="1"/>
          </p:cNvSpPr>
          <p:nvPr/>
        </p:nvSpPr>
        <p:spPr bwMode="auto">
          <a:xfrm rot="5400000">
            <a:off x="3325681" y="4826927"/>
            <a:ext cx="149489" cy="393700"/>
          </a:xfrm>
          <a:prstGeom prst="upArrow">
            <a:avLst>
              <a:gd name="adj1" fmla="val 50000"/>
              <a:gd name="adj2" fmla="val 54867"/>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60" name="AutoShape 28"/>
          <p:cNvSpPr>
            <a:spLocks noChangeArrowheads="1"/>
          </p:cNvSpPr>
          <p:nvPr/>
        </p:nvSpPr>
        <p:spPr bwMode="auto">
          <a:xfrm rot="5400000">
            <a:off x="6062531" y="4826927"/>
            <a:ext cx="149489" cy="393700"/>
          </a:xfrm>
          <a:prstGeom prst="upArrow">
            <a:avLst>
              <a:gd name="adj1" fmla="val 50000"/>
              <a:gd name="adj2" fmla="val 54867"/>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69" name="Text Box 29"/>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2670" name="AutoShape 30"/>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71" name="Text Box 31"/>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2672" name="AutoShape 32"/>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2673" name="Text Box 33"/>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grpSp>
        <p:nvGrpSpPr>
          <p:cNvPr id="120866" name="Group 34"/>
          <p:cNvGrpSpPr>
            <a:grpSpLocks/>
          </p:cNvGrpSpPr>
          <p:nvPr/>
        </p:nvGrpSpPr>
        <p:grpSpPr bwMode="auto">
          <a:xfrm>
            <a:off x="1619250" y="4966229"/>
            <a:ext cx="1066800" cy="116417"/>
            <a:chOff x="1344" y="912"/>
            <a:chExt cx="672" cy="96"/>
          </a:xfrm>
        </p:grpSpPr>
        <p:sp>
          <p:nvSpPr>
            <p:cNvPr id="112681" name="Line 35"/>
            <p:cNvSpPr>
              <a:spLocks noChangeShapeType="1"/>
            </p:cNvSpPr>
            <p:nvPr/>
          </p:nvSpPr>
          <p:spPr bwMode="auto">
            <a:xfrm>
              <a:off x="1344" y="960"/>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2682" name="Freeform 36"/>
            <p:cNvSpPr>
              <a:spLocks/>
            </p:cNvSpPr>
            <p:nvPr/>
          </p:nvSpPr>
          <p:spPr bwMode="auto">
            <a:xfrm>
              <a:off x="1392" y="912"/>
              <a:ext cx="576" cy="96"/>
            </a:xfrm>
            <a:custGeom>
              <a:avLst/>
              <a:gdLst>
                <a:gd name="T0" fmla="*/ 0 w 576"/>
                <a:gd name="T1" fmla="*/ 48 h 192"/>
                <a:gd name="T2" fmla="*/ 0 w 576"/>
                <a:gd name="T3" fmla="*/ 0 h 192"/>
                <a:gd name="T4" fmla="*/ 192 w 576"/>
                <a:gd name="T5" fmla="*/ 0 h 192"/>
                <a:gd name="T6" fmla="*/ 192 w 576"/>
                <a:gd name="T7" fmla="*/ 96 h 192"/>
                <a:gd name="T8" fmla="*/ 288 w 576"/>
                <a:gd name="T9" fmla="*/ 96 h 192"/>
                <a:gd name="T10" fmla="*/ 288 w 576"/>
                <a:gd name="T11" fmla="*/ 0 h 192"/>
                <a:gd name="T12" fmla="*/ 336 w 576"/>
                <a:gd name="T13" fmla="*/ 0 h 192"/>
                <a:gd name="T14" fmla="*/ 336 w 576"/>
                <a:gd name="T15" fmla="*/ 96 h 192"/>
                <a:gd name="T16" fmla="*/ 480 w 576"/>
                <a:gd name="T17" fmla="*/ 96 h 192"/>
                <a:gd name="T18" fmla="*/ 480 w 576"/>
                <a:gd name="T19" fmla="*/ 0 h 192"/>
                <a:gd name="T20" fmla="*/ 576 w 576"/>
                <a:gd name="T21" fmla="*/ 0 h 192"/>
                <a:gd name="T22" fmla="*/ 576 w 576"/>
                <a:gd name="T23" fmla="*/ 48 h 192"/>
                <a:gd name="T24" fmla="*/ 0 w 576"/>
                <a:gd name="T25" fmla="*/ 48 h 1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6" h="192">
                  <a:moveTo>
                    <a:pt x="0" y="96"/>
                  </a:moveTo>
                  <a:lnTo>
                    <a:pt x="0" y="0"/>
                  </a:lnTo>
                  <a:lnTo>
                    <a:pt x="192" y="0"/>
                  </a:lnTo>
                  <a:lnTo>
                    <a:pt x="192" y="192"/>
                  </a:lnTo>
                  <a:lnTo>
                    <a:pt x="288" y="192"/>
                  </a:lnTo>
                  <a:lnTo>
                    <a:pt x="288" y="0"/>
                  </a:lnTo>
                  <a:lnTo>
                    <a:pt x="336" y="0"/>
                  </a:lnTo>
                  <a:lnTo>
                    <a:pt x="336" y="192"/>
                  </a:lnTo>
                  <a:lnTo>
                    <a:pt x="480" y="192"/>
                  </a:lnTo>
                  <a:lnTo>
                    <a:pt x="480" y="0"/>
                  </a:lnTo>
                  <a:lnTo>
                    <a:pt x="576" y="0"/>
                  </a:lnTo>
                  <a:lnTo>
                    <a:pt x="576" y="96"/>
                  </a:lnTo>
                  <a:lnTo>
                    <a:pt x="0" y="96"/>
                  </a:lnTo>
                  <a:close/>
                </a:path>
              </a:pathLst>
            </a:custGeom>
            <a:solidFill>
              <a:schemeClr val="tx2"/>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grpSp>
      <p:grpSp>
        <p:nvGrpSpPr>
          <p:cNvPr id="120869" name="Group 37"/>
          <p:cNvGrpSpPr>
            <a:grpSpLocks/>
          </p:cNvGrpSpPr>
          <p:nvPr/>
        </p:nvGrpSpPr>
        <p:grpSpPr bwMode="auto">
          <a:xfrm>
            <a:off x="6600825" y="4964907"/>
            <a:ext cx="1066800" cy="119063"/>
            <a:chOff x="4158" y="3753"/>
            <a:chExt cx="672" cy="90"/>
          </a:xfrm>
        </p:grpSpPr>
        <p:sp>
          <p:nvSpPr>
            <p:cNvPr id="112679" name="Line 38"/>
            <p:cNvSpPr>
              <a:spLocks noChangeShapeType="1"/>
            </p:cNvSpPr>
            <p:nvPr/>
          </p:nvSpPr>
          <p:spPr bwMode="auto">
            <a:xfrm>
              <a:off x="4158" y="3798"/>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2680" name="Freeform 39"/>
            <p:cNvSpPr>
              <a:spLocks/>
            </p:cNvSpPr>
            <p:nvPr/>
          </p:nvSpPr>
          <p:spPr bwMode="auto">
            <a:xfrm>
              <a:off x="4209" y="3753"/>
              <a:ext cx="576" cy="90"/>
            </a:xfrm>
            <a:custGeom>
              <a:avLst/>
              <a:gdLst>
                <a:gd name="T0" fmla="*/ 0 w 576"/>
                <a:gd name="T1" fmla="*/ 46 h 99"/>
                <a:gd name="T2" fmla="*/ 0 w 576"/>
                <a:gd name="T3" fmla="*/ 3 h 99"/>
                <a:gd name="T4" fmla="*/ 135 w 576"/>
                <a:gd name="T5" fmla="*/ 3 h 99"/>
                <a:gd name="T6" fmla="*/ 138 w 576"/>
                <a:gd name="T7" fmla="*/ 90 h 99"/>
                <a:gd name="T8" fmla="*/ 264 w 576"/>
                <a:gd name="T9" fmla="*/ 89 h 99"/>
                <a:gd name="T10" fmla="*/ 264 w 576"/>
                <a:gd name="T11" fmla="*/ 0 h 99"/>
                <a:gd name="T12" fmla="*/ 426 w 576"/>
                <a:gd name="T13" fmla="*/ 0 h 99"/>
                <a:gd name="T14" fmla="*/ 426 w 576"/>
                <a:gd name="T15" fmla="*/ 90 h 99"/>
                <a:gd name="T16" fmla="*/ 480 w 576"/>
                <a:gd name="T17" fmla="*/ 90 h 99"/>
                <a:gd name="T18" fmla="*/ 480 w 576"/>
                <a:gd name="T19" fmla="*/ 3 h 99"/>
                <a:gd name="T20" fmla="*/ 576 w 576"/>
                <a:gd name="T21" fmla="*/ 3 h 99"/>
                <a:gd name="T22" fmla="*/ 576 w 576"/>
                <a:gd name="T23" fmla="*/ 46 h 99"/>
                <a:gd name="T24" fmla="*/ 0 w 576"/>
                <a:gd name="T25" fmla="*/ 46 h 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76" h="99">
                  <a:moveTo>
                    <a:pt x="0" y="51"/>
                  </a:moveTo>
                  <a:lnTo>
                    <a:pt x="0" y="3"/>
                  </a:lnTo>
                  <a:lnTo>
                    <a:pt x="135" y="3"/>
                  </a:lnTo>
                  <a:lnTo>
                    <a:pt x="138" y="99"/>
                  </a:lnTo>
                  <a:lnTo>
                    <a:pt x="264" y="98"/>
                  </a:lnTo>
                  <a:lnTo>
                    <a:pt x="264" y="0"/>
                  </a:lnTo>
                  <a:lnTo>
                    <a:pt x="426" y="0"/>
                  </a:lnTo>
                  <a:lnTo>
                    <a:pt x="426" y="99"/>
                  </a:lnTo>
                  <a:lnTo>
                    <a:pt x="480" y="99"/>
                  </a:lnTo>
                  <a:lnTo>
                    <a:pt x="480" y="3"/>
                  </a:lnTo>
                  <a:lnTo>
                    <a:pt x="576" y="3"/>
                  </a:lnTo>
                  <a:lnTo>
                    <a:pt x="576" y="51"/>
                  </a:lnTo>
                  <a:lnTo>
                    <a:pt x="0" y="51"/>
                  </a:lnTo>
                  <a:close/>
                </a:path>
              </a:pathLst>
            </a:custGeom>
            <a:solidFill>
              <a:schemeClr val="tx2"/>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112676" name="Text Box 40"/>
          <p:cNvSpPr txBox="1">
            <a:spLocks noChangeArrowheads="1"/>
          </p:cNvSpPr>
          <p:nvPr/>
        </p:nvSpPr>
        <p:spPr bwMode="auto">
          <a:xfrm>
            <a:off x="2318633" y="3997854"/>
            <a:ext cx="4544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电信号（或光信号）在物理媒体中传播</a:t>
            </a:r>
          </a:p>
          <a:p>
            <a:pPr algn="ctr"/>
            <a:r>
              <a:rPr kumimoji="1" lang="zh-CN" altLang="en-US" sz="2000">
                <a:latin typeface="微软雅黑" panose="020B0503020204020204" pitchFamily="34" charset="-122"/>
                <a:ea typeface="微软雅黑" panose="020B0503020204020204" pitchFamily="34" charset="-122"/>
              </a:rPr>
              <a:t>从发送端物理层传送到接收端物理层</a:t>
            </a:r>
          </a:p>
        </p:txBody>
      </p:sp>
      <p:sp>
        <p:nvSpPr>
          <p:cNvPr id="112677" name="Text Box 41"/>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0874" name="AutoShape 42"/>
          <p:cNvSpPr>
            <a:spLocks noChangeArrowheads="1"/>
          </p:cNvSpPr>
          <p:nvPr/>
        </p:nvSpPr>
        <p:spPr bwMode="auto">
          <a:xfrm rot="5400000" flipH="1">
            <a:off x="8107628" y="4699794"/>
            <a:ext cx="359833" cy="395288"/>
          </a:xfrm>
          <a:custGeom>
            <a:avLst/>
            <a:gdLst>
              <a:gd name="T0" fmla="*/ 302380 w 21600"/>
              <a:gd name="T1" fmla="*/ 0 h 21600"/>
              <a:gd name="T2" fmla="*/ 302380 w 21600"/>
              <a:gd name="T3" fmla="*/ 222496 h 21600"/>
              <a:gd name="T4" fmla="*/ 64710 w 21600"/>
              <a:gd name="T5" fmla="*/ 395288 h 21600"/>
              <a:gd name="T6" fmla="*/ 431800 w 21600"/>
              <a:gd name="T7" fmla="*/ 111248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0375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20857"/>
                                        </p:tgtEl>
                                        <p:attrNameLst>
                                          <p:attrName>style.visibility</p:attrName>
                                        </p:attrNameLst>
                                      </p:cBhvr>
                                      <p:to>
                                        <p:strVal val="visible"/>
                                      </p:to>
                                    </p:set>
                                    <p:animEffect transition="in" filter="wipe(left)">
                                      <p:cBhvr>
                                        <p:cTn id="7" dur="500"/>
                                        <p:tgtEl>
                                          <p:spTgt spid="120857"/>
                                        </p:tgtEl>
                                      </p:cBhvr>
                                    </p:animEffect>
                                  </p:childTnLst>
                                </p:cTn>
                              </p:par>
                            </p:childTnLst>
                          </p:cTn>
                        </p:par>
                        <p:par>
                          <p:cTn id="8" fill="hold" nodeType="afterGroup">
                            <p:stCondLst>
                              <p:cond delay="1500"/>
                            </p:stCondLst>
                            <p:childTnLst>
                              <p:par>
                                <p:cTn id="9" presetID="1" presetClass="entr" presetSubtype="0" fill="hold" nodeType="afterEffect">
                                  <p:stCondLst>
                                    <p:cond delay="0"/>
                                  </p:stCondLst>
                                  <p:childTnLst>
                                    <p:set>
                                      <p:cBhvr>
                                        <p:cTn id="10" dur="1" fill="hold">
                                          <p:stCondLst>
                                            <p:cond delay="0"/>
                                          </p:stCondLst>
                                        </p:cTn>
                                        <p:tgtEl>
                                          <p:spTgt spid="120866"/>
                                        </p:tgtEl>
                                        <p:attrNameLst>
                                          <p:attrName>style.visibility</p:attrName>
                                        </p:attrNameLst>
                                      </p:cBhvr>
                                      <p:to>
                                        <p:strVal val="visible"/>
                                      </p:to>
                                    </p:set>
                                  </p:childTnLst>
                                </p:cTn>
                              </p:par>
                            </p:childTnLst>
                          </p:cTn>
                        </p:par>
                        <p:par>
                          <p:cTn id="11" fill="hold" nodeType="afterGroup">
                            <p:stCondLst>
                              <p:cond delay="1500"/>
                            </p:stCondLst>
                            <p:childTnLst>
                              <p:par>
                                <p:cTn id="12" presetID="22" presetClass="entr" presetSubtype="8" fill="hold" grpId="0" nodeType="afterEffect">
                                  <p:stCondLst>
                                    <p:cond delay="0"/>
                                  </p:stCondLst>
                                  <p:childTnLst>
                                    <p:set>
                                      <p:cBhvr>
                                        <p:cTn id="13" dur="1" fill="hold">
                                          <p:stCondLst>
                                            <p:cond delay="0"/>
                                          </p:stCondLst>
                                        </p:cTn>
                                        <p:tgtEl>
                                          <p:spTgt spid="120859"/>
                                        </p:tgtEl>
                                        <p:attrNameLst>
                                          <p:attrName>style.visibility</p:attrName>
                                        </p:attrNameLst>
                                      </p:cBhvr>
                                      <p:to>
                                        <p:strVal val="visible"/>
                                      </p:to>
                                    </p:set>
                                    <p:animEffect transition="in" filter="wipe(left)">
                                      <p:cBhvr>
                                        <p:cTn id="14" dur="500"/>
                                        <p:tgtEl>
                                          <p:spTgt spid="120859"/>
                                        </p:tgtEl>
                                      </p:cBhvr>
                                    </p:animEffect>
                                  </p:childTnLst>
                                </p:cTn>
                              </p:par>
                            </p:childTnLst>
                          </p:cTn>
                        </p:par>
                        <p:par>
                          <p:cTn id="15" fill="hold" nodeType="afterGroup">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120860"/>
                                        </p:tgtEl>
                                        <p:attrNameLst>
                                          <p:attrName>style.visibility</p:attrName>
                                        </p:attrNameLst>
                                      </p:cBhvr>
                                      <p:to>
                                        <p:strVal val="visible"/>
                                      </p:to>
                                    </p:set>
                                    <p:animEffect transition="in" filter="wipe(left)">
                                      <p:cBhvr>
                                        <p:cTn id="18" dur="500"/>
                                        <p:tgtEl>
                                          <p:spTgt spid="120860"/>
                                        </p:tgtEl>
                                      </p:cBhvr>
                                    </p:animEffec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0"/>
                                          </p:stCondLst>
                                        </p:cTn>
                                        <p:tgtEl>
                                          <p:spTgt spid="120869"/>
                                        </p:tgtEl>
                                        <p:attrNameLst>
                                          <p:attrName>style.visibility</p:attrName>
                                        </p:attrNameLst>
                                      </p:cBhvr>
                                      <p:to>
                                        <p:strVal val="visible"/>
                                      </p:to>
                                    </p:set>
                                  </p:childTnLst>
                                </p:cTn>
                              </p:par>
                            </p:childTnLst>
                          </p:cTn>
                        </p:par>
                        <p:par>
                          <p:cTn id="22" fill="hold" nodeType="afterGroup">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120874"/>
                                        </p:tgtEl>
                                        <p:attrNameLst>
                                          <p:attrName>style.visibility</p:attrName>
                                        </p:attrNameLst>
                                      </p:cBhvr>
                                      <p:to>
                                        <p:strVal val="visible"/>
                                      </p:to>
                                    </p:set>
                                    <p:animEffect transition="in" filter="wipe(down)">
                                      <p:cBhvr>
                                        <p:cTn id="25" dur="500"/>
                                        <p:tgtEl>
                                          <p:spTgt spid="120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7" grpId="0" animBg="1"/>
      <p:bldP spid="120859" grpId="0" animBg="1"/>
      <p:bldP spid="120860" grpId="0" animBg="1"/>
      <p:bldP spid="12087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3667"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3668"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3669"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3670"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3671"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3672"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3673"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3674"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75"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76"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77"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78"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3679"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3680"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3681"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3682"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3683"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3684"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85"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86"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87"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3688"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3689"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3690"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3691"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3692"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3693"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3694" name="Text Box 30"/>
          <p:cNvSpPr txBox="1">
            <a:spLocks noChangeArrowheads="1"/>
          </p:cNvSpPr>
          <p:nvPr/>
        </p:nvSpPr>
        <p:spPr bwMode="auto">
          <a:xfrm>
            <a:off x="2214563" y="4397375"/>
            <a:ext cx="48013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物理层接收到比特流，上交给数据链路层</a:t>
            </a:r>
          </a:p>
        </p:txBody>
      </p:sp>
      <p:sp>
        <p:nvSpPr>
          <p:cNvPr id="121887" name="AutoShape 31"/>
          <p:cNvSpPr>
            <a:spLocks noChangeArrowheads="1"/>
          </p:cNvSpPr>
          <p:nvPr/>
        </p:nvSpPr>
        <p:spPr bwMode="auto">
          <a:xfrm rot="10800000" flipV="1">
            <a:off x="8305800" y="4232011"/>
            <a:ext cx="196850" cy="330729"/>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49503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1887"/>
                                        </p:tgtEl>
                                        <p:attrNameLst>
                                          <p:attrName>style.visibility</p:attrName>
                                        </p:attrNameLst>
                                      </p:cBhvr>
                                      <p:to>
                                        <p:strVal val="visible"/>
                                      </p:to>
                                    </p:set>
                                    <p:animEffect transition="in" filter="wipe(down)">
                                      <p:cBhvr>
                                        <p:cTn id="7" dur="1000"/>
                                        <p:tgtEl>
                                          <p:spTgt spid="1218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8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4691"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4692"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4693"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4694"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4695"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4696"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4697"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4698"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699"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00"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01"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02"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4703"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4704"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4705"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4706"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4707"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4708"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09"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10"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11"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4712"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4713"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4714"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4715"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4716"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4717"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4718" name="Text Box 30"/>
          <p:cNvSpPr txBox="1">
            <a:spLocks noChangeArrowheads="1"/>
          </p:cNvSpPr>
          <p:nvPr/>
        </p:nvSpPr>
        <p:spPr bwMode="auto">
          <a:xfrm>
            <a:off x="3693955" y="3817938"/>
            <a:ext cx="37753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数据链路层剥去帧首部和帧尾部</a:t>
            </a:r>
          </a:p>
          <a:p>
            <a:pPr algn="ctr"/>
            <a:r>
              <a:rPr kumimoji="1" lang="zh-CN" altLang="en-US" sz="2000">
                <a:latin typeface="微软雅黑" panose="020B0503020204020204" pitchFamily="34" charset="-122"/>
                <a:ea typeface="微软雅黑" panose="020B0503020204020204" pitchFamily="34" charset="-122"/>
              </a:rPr>
              <a:t>取出数据部分，上交给网络层</a:t>
            </a:r>
          </a:p>
        </p:txBody>
      </p:sp>
      <p:sp>
        <p:nvSpPr>
          <p:cNvPr id="122911" name="AutoShape 31"/>
          <p:cNvSpPr>
            <a:spLocks noChangeArrowheads="1"/>
          </p:cNvSpPr>
          <p:nvPr/>
        </p:nvSpPr>
        <p:spPr bwMode="auto">
          <a:xfrm rot="10800000" flipV="1">
            <a:off x="8305800" y="3697553"/>
            <a:ext cx="196850" cy="330729"/>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3336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2911"/>
                                        </p:tgtEl>
                                        <p:attrNameLst>
                                          <p:attrName>style.visibility</p:attrName>
                                        </p:attrNameLst>
                                      </p:cBhvr>
                                      <p:to>
                                        <p:strVal val="visible"/>
                                      </p:to>
                                    </p:set>
                                    <p:animEffect transition="in" filter="wipe(down)">
                                      <p:cBhvr>
                                        <p:cTn id="7" dur="1000"/>
                                        <p:tgtEl>
                                          <p:spTgt spid="122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5715"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5716"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5717"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5718"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5719"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5720"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5721"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5722"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23"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24"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25"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26"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5727"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5728"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5729"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5730"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5731"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5732"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33"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34"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35"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5736"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5737"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5738"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5739"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5740"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5741"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5742" name="Text Box 30"/>
          <p:cNvSpPr txBox="1">
            <a:spLocks noChangeArrowheads="1"/>
          </p:cNvSpPr>
          <p:nvPr/>
        </p:nvSpPr>
        <p:spPr bwMode="auto">
          <a:xfrm>
            <a:off x="3779680" y="3337719"/>
            <a:ext cx="37753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网络层剥去首部，取出数据部分</a:t>
            </a:r>
          </a:p>
          <a:p>
            <a:pPr algn="ctr"/>
            <a:r>
              <a:rPr kumimoji="1" lang="zh-CN" altLang="en-US" sz="2000">
                <a:latin typeface="微软雅黑" panose="020B0503020204020204" pitchFamily="34" charset="-122"/>
                <a:ea typeface="微软雅黑" panose="020B0503020204020204" pitchFamily="34" charset="-122"/>
              </a:rPr>
              <a:t>上交给运输层</a:t>
            </a:r>
          </a:p>
        </p:txBody>
      </p:sp>
      <p:sp>
        <p:nvSpPr>
          <p:cNvPr id="123935" name="AutoShape 31"/>
          <p:cNvSpPr>
            <a:spLocks noChangeArrowheads="1"/>
          </p:cNvSpPr>
          <p:nvPr/>
        </p:nvSpPr>
        <p:spPr bwMode="auto">
          <a:xfrm rot="10800000" flipV="1">
            <a:off x="8305800" y="3186907"/>
            <a:ext cx="196850" cy="330729"/>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93277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3935"/>
                                        </p:tgtEl>
                                        <p:attrNameLst>
                                          <p:attrName>style.visibility</p:attrName>
                                        </p:attrNameLst>
                                      </p:cBhvr>
                                      <p:to>
                                        <p:strVal val="visible"/>
                                      </p:to>
                                    </p:set>
                                    <p:animEffect transition="in" filter="wipe(down)">
                                      <p:cBhvr>
                                        <p:cTn id="7" dur="1000"/>
                                        <p:tgtEl>
                                          <p:spTgt spid="123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35"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6739"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6740"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6741"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6742"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6743"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6744"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6745"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6746"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47"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48"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49"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50"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6751"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6752"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6753"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6754"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6755"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6756"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57"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58"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59"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6760"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6761"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6762"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6763"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6764"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6765"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6766" name="Text Box 30"/>
          <p:cNvSpPr txBox="1">
            <a:spLocks noChangeArrowheads="1"/>
          </p:cNvSpPr>
          <p:nvPr/>
        </p:nvSpPr>
        <p:spPr bwMode="auto">
          <a:xfrm>
            <a:off x="3779680" y="2797969"/>
            <a:ext cx="37753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运输层剥去首部，取出数据部分</a:t>
            </a:r>
          </a:p>
          <a:p>
            <a:pPr algn="ctr"/>
            <a:r>
              <a:rPr kumimoji="1" lang="zh-CN" altLang="en-US" sz="2000">
                <a:latin typeface="微软雅黑" panose="020B0503020204020204" pitchFamily="34" charset="-122"/>
                <a:ea typeface="微软雅黑" panose="020B0503020204020204" pitchFamily="34" charset="-122"/>
              </a:rPr>
              <a:t>上交给应用层</a:t>
            </a:r>
          </a:p>
        </p:txBody>
      </p:sp>
      <p:sp>
        <p:nvSpPr>
          <p:cNvPr id="124959" name="AutoShape 31"/>
          <p:cNvSpPr>
            <a:spLocks noChangeArrowheads="1"/>
          </p:cNvSpPr>
          <p:nvPr/>
        </p:nvSpPr>
        <p:spPr bwMode="auto">
          <a:xfrm rot="10800000" flipV="1">
            <a:off x="8305800" y="2706688"/>
            <a:ext cx="196850" cy="330729"/>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2602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4959"/>
                                        </p:tgtEl>
                                        <p:attrNameLst>
                                          <p:attrName>style.visibility</p:attrName>
                                        </p:attrNameLst>
                                      </p:cBhvr>
                                      <p:to>
                                        <p:strVal val="visible"/>
                                      </p:to>
                                    </p:set>
                                    <p:animEffect transition="in" filter="wipe(down)">
                                      <p:cBhvr>
                                        <p:cTn id="7" dur="1000"/>
                                        <p:tgtEl>
                                          <p:spTgt spid="124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9"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7763"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7764"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7765"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7766"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7767"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7768"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7769"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7770"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71"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72"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73"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74"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7775"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7776"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7777"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7778"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7779"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7780"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81"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82"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83"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7784"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7785"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7786"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7787"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7788"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7789"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7790" name="Text Box 30"/>
          <p:cNvSpPr txBox="1">
            <a:spLocks noChangeArrowheads="1"/>
          </p:cNvSpPr>
          <p:nvPr/>
        </p:nvSpPr>
        <p:spPr bwMode="auto">
          <a:xfrm>
            <a:off x="3229513" y="2377282"/>
            <a:ext cx="428835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应用层剥去首部，取出应用程序数据</a:t>
            </a:r>
          </a:p>
          <a:p>
            <a:pPr algn="ctr"/>
            <a:r>
              <a:rPr kumimoji="1" lang="zh-CN" altLang="en-US" sz="2000">
                <a:latin typeface="微软雅黑" panose="020B0503020204020204" pitchFamily="34" charset="-122"/>
                <a:ea typeface="微软雅黑" panose="020B0503020204020204" pitchFamily="34" charset="-122"/>
              </a:rPr>
              <a:t>上交给应用进程</a:t>
            </a:r>
          </a:p>
        </p:txBody>
      </p:sp>
      <p:sp>
        <p:nvSpPr>
          <p:cNvPr id="125983" name="AutoShape 31"/>
          <p:cNvSpPr>
            <a:spLocks noChangeArrowheads="1"/>
          </p:cNvSpPr>
          <p:nvPr/>
        </p:nvSpPr>
        <p:spPr bwMode="auto">
          <a:xfrm rot="10800000" flipV="1">
            <a:off x="8305800" y="2287324"/>
            <a:ext cx="196850" cy="330729"/>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8943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25983"/>
                                        </p:tgtEl>
                                        <p:attrNameLst>
                                          <p:attrName>style.visibility</p:attrName>
                                        </p:attrNameLst>
                                      </p:cBhvr>
                                      <p:to>
                                        <p:strVal val="visible"/>
                                      </p:to>
                                    </p:set>
                                    <p:animEffect transition="in" filter="wipe(down)">
                                      <p:cBhvr>
                                        <p:cTn id="7" dur="1000"/>
                                        <p:tgtEl>
                                          <p:spTgt spid="1259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8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8787"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8788"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8789"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8790"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8791"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8792"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8793"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8794"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795"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796"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797"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798"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8799"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8800"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8801"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8802"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8803"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8804"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805"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806"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807"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8808"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8809"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8810"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8811"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8812"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8813"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8814" name="AutoShape 30"/>
          <p:cNvSpPr>
            <a:spLocks noChangeArrowheads="1"/>
          </p:cNvSpPr>
          <p:nvPr/>
        </p:nvSpPr>
        <p:spPr bwMode="auto">
          <a:xfrm>
            <a:off x="4067175" y="1657615"/>
            <a:ext cx="2952750" cy="779198"/>
          </a:xfrm>
          <a:prstGeom prst="wedgeRoundRectCallout">
            <a:avLst>
              <a:gd name="adj1" fmla="val 87310"/>
              <a:gd name="adj2" fmla="val 18931"/>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zh-CN" sz="2000">
              <a:latin typeface="微软雅黑" panose="020B0503020204020204" pitchFamily="34" charset="-122"/>
              <a:ea typeface="微软雅黑" panose="020B0503020204020204" pitchFamily="34" charset="-122"/>
            </a:endParaRPr>
          </a:p>
        </p:txBody>
      </p:sp>
      <p:sp>
        <p:nvSpPr>
          <p:cNvPr id="118815" name="Text Box 31"/>
          <p:cNvSpPr txBox="1">
            <a:spLocks noChangeArrowheads="1"/>
          </p:cNvSpPr>
          <p:nvPr/>
        </p:nvSpPr>
        <p:spPr bwMode="auto">
          <a:xfrm>
            <a:off x="4289976" y="1717146"/>
            <a:ext cx="26436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dirty="0">
                <a:latin typeface="微软雅黑" panose="020B0503020204020204" pitchFamily="34" charset="-122"/>
                <a:ea typeface="微软雅黑" panose="020B0503020204020204" pitchFamily="34" charset="-122"/>
              </a:rPr>
              <a:t>我收到</a:t>
            </a:r>
            <a:r>
              <a:rPr kumimoji="1" lang="zh-CN" altLang="en-US" sz="2000" dirty="0" smtClean="0">
                <a:latin typeface="微软雅黑" panose="020B0503020204020204" pitchFamily="34" charset="-122"/>
                <a:ea typeface="微软雅黑" panose="020B0503020204020204" pitchFamily="34" charset="-122"/>
              </a:rPr>
              <a:t>了主机</a:t>
            </a:r>
            <a:r>
              <a:rPr kumimoji="1" lang="en-US" altLang="zh-CN" sz="2000" dirty="0" smtClean="0">
                <a:latin typeface="微软雅黑" panose="020B0503020204020204" pitchFamily="34" charset="-122"/>
                <a:ea typeface="微软雅黑" panose="020B0503020204020204" pitchFamily="34" charset="-122"/>
              </a:rPr>
              <a:t>1</a:t>
            </a:r>
            <a:r>
              <a:rPr kumimoji="1" lang="zh-CN" altLang="en-US" sz="2000" dirty="0" smtClean="0">
                <a:latin typeface="微软雅黑" panose="020B0503020204020204" pitchFamily="34" charset="-122"/>
                <a:ea typeface="微软雅黑" panose="020B0503020204020204" pitchFamily="34" charset="-122"/>
              </a:rPr>
              <a:t>发</a:t>
            </a:r>
            <a:r>
              <a:rPr kumimoji="1" lang="zh-CN" altLang="en-US" sz="2000" dirty="0">
                <a:latin typeface="微软雅黑" panose="020B0503020204020204" pitchFamily="34" charset="-122"/>
                <a:ea typeface="微软雅黑" panose="020B0503020204020204" pitchFamily="34" charset="-122"/>
              </a:rPr>
              <a:t>来的</a:t>
            </a:r>
          </a:p>
          <a:p>
            <a:pPr algn="ctr"/>
            <a:r>
              <a:rPr kumimoji="1" lang="zh-CN" altLang="en-US" sz="2000" dirty="0">
                <a:latin typeface="微软雅黑" panose="020B0503020204020204" pitchFamily="34" charset="-122"/>
                <a:ea typeface="微软雅黑" panose="020B0503020204020204" pitchFamily="34" charset="-122"/>
              </a:rPr>
              <a:t>应用程序数据！</a:t>
            </a:r>
          </a:p>
        </p:txBody>
      </p:sp>
    </p:spTree>
    <p:extLst>
      <p:ext uri="{BB962C8B-B14F-4D97-AF65-F5344CB8AC3E}">
        <p14:creationId xmlns:p14="http://schemas.microsoft.com/office/powerpoint/2010/main" val="3542568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zh-CN" altLang="en-US" dirty="0"/>
              <a:t>第一阶段是从单个网络 </a:t>
            </a:r>
            <a:r>
              <a:rPr lang="en-US" altLang="zh-CN" dirty="0"/>
              <a:t>ARPANET </a:t>
            </a:r>
            <a:r>
              <a:rPr lang="zh-CN" altLang="en-US" dirty="0"/>
              <a:t>向互联网发展的过程。 </a:t>
            </a:r>
            <a:endParaRPr lang="en-US" altLang="zh-CN" dirty="0" smtClean="0"/>
          </a:p>
          <a:p>
            <a:r>
              <a:rPr lang="zh-CN" altLang="en-US" dirty="0" smtClean="0"/>
              <a:t>第二阶段是建成了三级结构的因特网。</a:t>
            </a:r>
            <a:endParaRPr lang="en-US" altLang="zh-CN" dirty="0" smtClean="0"/>
          </a:p>
          <a:p>
            <a:r>
              <a:rPr lang="zh-CN" altLang="en-US" dirty="0"/>
              <a:t>第三</a:t>
            </a:r>
            <a:r>
              <a:rPr lang="zh-CN" altLang="en-US" dirty="0" smtClean="0"/>
              <a:t>阶段是逐渐形成了多层次</a:t>
            </a:r>
            <a:r>
              <a:rPr lang="en-US" altLang="zh-CN" dirty="0" smtClean="0"/>
              <a:t>ISP</a:t>
            </a:r>
            <a:r>
              <a:rPr lang="zh-CN" altLang="en-US" dirty="0" smtClean="0"/>
              <a:t>结构的因特网。</a:t>
            </a:r>
            <a:endParaRPr lang="en-US" altLang="zh-CN" dirty="0" smtClean="0"/>
          </a:p>
          <a:p>
            <a:endParaRPr lang="en-US" altLang="zh-CN" dirty="0"/>
          </a:p>
          <a:p>
            <a:pPr marL="0" indent="0">
              <a:buNone/>
            </a:pPr>
            <a:r>
              <a:rPr lang="zh-CN" altLang="en-US" dirty="0" smtClean="0">
                <a:solidFill>
                  <a:srgbClr val="FF0000"/>
                </a:solidFill>
              </a:rPr>
              <a:t>注意：</a:t>
            </a:r>
            <a:endParaRPr lang="en-US" altLang="zh-CN" dirty="0" smtClean="0">
              <a:solidFill>
                <a:srgbClr val="FF0000"/>
              </a:solidFill>
            </a:endParaRPr>
          </a:p>
          <a:p>
            <a:r>
              <a:rPr lang="en-US" altLang="zh-CN" sz="1800" b="1" dirty="0" smtClean="0"/>
              <a:t>internet</a:t>
            </a:r>
            <a:r>
              <a:rPr lang="zh-CN" altLang="en-US" sz="1800" dirty="0"/>
              <a:t>（互联网或互连网）是一个通用名词，它泛指由多个计算机网络互连而成的网络</a:t>
            </a:r>
            <a:r>
              <a:rPr lang="zh-CN" altLang="en-US" sz="1800" dirty="0" smtClean="0"/>
              <a:t>。</a:t>
            </a:r>
            <a:endParaRPr lang="en-US" altLang="zh-CN" sz="1800" dirty="0" smtClean="0"/>
          </a:p>
          <a:p>
            <a:r>
              <a:rPr lang="en-US" altLang="zh-CN" sz="1800" b="1" dirty="0"/>
              <a:t>Internet</a:t>
            </a:r>
            <a:r>
              <a:rPr lang="zh-CN" altLang="en-US" sz="1800" dirty="0"/>
              <a:t>（因特网）则是一个专用名词，它指当前全球最大的、开放的、由众多网络相互连接而成的特定计算机网络，它采用 </a:t>
            </a:r>
            <a:r>
              <a:rPr lang="en-US" altLang="zh-CN" sz="1800" b="1" dirty="0"/>
              <a:t>TCP/IP </a:t>
            </a:r>
            <a:r>
              <a:rPr lang="zh-CN" altLang="en-US" sz="1800" dirty="0"/>
              <a:t>协议族作为通信的规则，且其前身是美国的 </a:t>
            </a:r>
            <a:r>
              <a:rPr lang="en-US" altLang="zh-CN" sz="1800" b="1" dirty="0"/>
              <a:t>ARPANET</a:t>
            </a:r>
            <a:r>
              <a:rPr lang="zh-CN" altLang="en-US" sz="1800" dirty="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2.2</a:t>
            </a:r>
            <a:r>
              <a:rPr lang="zh-CN" altLang="en-US" dirty="0" smtClean="0"/>
              <a:t>因特网发展的三个阶段</a:t>
            </a:r>
            <a:endParaRPr lang="zh-CN" altLang="en-US" dirty="0"/>
          </a:p>
        </p:txBody>
      </p:sp>
    </p:spTree>
    <p:extLst>
      <p:ext uri="{BB962C8B-B14F-4D97-AF65-F5344CB8AC3E}">
        <p14:creationId xmlns:p14="http://schemas.microsoft.com/office/powerpoint/2010/main" val="1168053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19811"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12"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13"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9814"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9815"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9816"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9817"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9818"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19"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20"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21"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22"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23"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19824"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19825"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19826"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19827"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19828"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29"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30"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31"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32"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19833"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34"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19835"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36"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9837"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8030" name="Rectangle 30"/>
          <p:cNvSpPr>
            <a:spLocks noChangeArrowheads="1"/>
          </p:cNvSpPr>
          <p:nvPr/>
        </p:nvSpPr>
        <p:spPr bwMode="auto">
          <a:xfrm>
            <a:off x="4067175" y="2078303"/>
            <a:ext cx="2592388"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nvGrpSpPr>
          <p:cNvPr id="128031" name="Group 31"/>
          <p:cNvGrpSpPr>
            <a:grpSpLocks/>
          </p:cNvGrpSpPr>
          <p:nvPr/>
        </p:nvGrpSpPr>
        <p:grpSpPr bwMode="auto">
          <a:xfrm>
            <a:off x="2627313" y="2017448"/>
            <a:ext cx="1466850" cy="840052"/>
            <a:chOff x="1655" y="1525"/>
            <a:chExt cx="924" cy="635"/>
          </a:xfrm>
        </p:grpSpPr>
        <p:sp>
          <p:nvSpPr>
            <p:cNvPr id="119886" name="Text Box 32"/>
            <p:cNvSpPr txBox="1">
              <a:spLocks noChangeArrowheads="1"/>
            </p:cNvSpPr>
            <p:nvPr/>
          </p:nvSpPr>
          <p:spPr bwMode="auto">
            <a:xfrm>
              <a:off x="1655" y="1525"/>
              <a:ext cx="92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应用层首部</a:t>
              </a:r>
            </a:p>
          </p:txBody>
        </p:sp>
        <p:sp>
          <p:nvSpPr>
            <p:cNvPr id="119887" name="Line 33"/>
            <p:cNvSpPr>
              <a:spLocks noChangeShapeType="1"/>
            </p:cNvSpPr>
            <p:nvPr/>
          </p:nvSpPr>
          <p:spPr bwMode="auto">
            <a:xfrm>
              <a:off x="2109" y="1752"/>
              <a:ext cx="272" cy="223"/>
            </a:xfrm>
            <a:prstGeom prst="line">
              <a:avLst/>
            </a:prstGeom>
            <a:noFill/>
            <a:ln w="12700">
              <a:solidFill>
                <a:srgbClr val="333399"/>
              </a:solidFill>
              <a:round/>
              <a:headEnd type="none" w="sm"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88" name="Rectangle 34"/>
            <p:cNvSpPr>
              <a:spLocks noChangeArrowheads="1"/>
            </p:cNvSpPr>
            <p:nvPr/>
          </p:nvSpPr>
          <p:spPr bwMode="auto">
            <a:xfrm>
              <a:off x="2245" y="1934"/>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grpSp>
      <p:sp>
        <p:nvSpPr>
          <p:cNvPr id="128035" name="Rectangle 35"/>
          <p:cNvSpPr>
            <a:spLocks noChangeArrowheads="1"/>
          </p:cNvSpPr>
          <p:nvPr/>
        </p:nvSpPr>
        <p:spPr bwMode="auto">
          <a:xfrm>
            <a:off x="1979614" y="4478074"/>
            <a:ext cx="5184775"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10100110100101  </a:t>
            </a:r>
            <a:r>
              <a:rPr lang="zh-CN" altLang="en-US" sz="2000">
                <a:latin typeface="微软雅黑" panose="020B0503020204020204" pitchFamily="34" charset="-122"/>
                <a:ea typeface="微软雅黑" panose="020B0503020204020204" pitchFamily="34" charset="-122"/>
              </a:rPr>
              <a:t>比  特  流  </a:t>
            </a:r>
            <a:r>
              <a:rPr lang="en-US" altLang="zh-CN" sz="2000">
                <a:latin typeface="微软雅黑" panose="020B0503020204020204" pitchFamily="34" charset="-122"/>
                <a:ea typeface="微软雅黑" panose="020B0503020204020204" pitchFamily="34" charset="-122"/>
              </a:rPr>
              <a:t>110101110101</a:t>
            </a:r>
          </a:p>
        </p:txBody>
      </p:sp>
      <p:sp>
        <p:nvSpPr>
          <p:cNvPr id="119841" name="Text Box 36"/>
          <p:cNvSpPr txBox="1">
            <a:spLocks noChangeArrowheads="1"/>
          </p:cNvSpPr>
          <p:nvPr/>
        </p:nvSpPr>
        <p:spPr bwMode="auto">
          <a:xfrm>
            <a:off x="1763713" y="1541198"/>
            <a:ext cx="480131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注意观察加入或剥去首部（尾部）的层次</a:t>
            </a:r>
          </a:p>
        </p:txBody>
      </p:sp>
      <p:sp>
        <p:nvSpPr>
          <p:cNvPr id="128037" name="Rectangle 37"/>
          <p:cNvSpPr>
            <a:spLocks noChangeArrowheads="1"/>
          </p:cNvSpPr>
          <p:nvPr/>
        </p:nvSpPr>
        <p:spPr bwMode="auto">
          <a:xfrm>
            <a:off x="4067175" y="2558521"/>
            <a:ext cx="2592388"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nvGrpSpPr>
          <p:cNvPr id="128038" name="Group 38"/>
          <p:cNvGrpSpPr>
            <a:grpSpLocks/>
          </p:cNvGrpSpPr>
          <p:nvPr/>
        </p:nvGrpSpPr>
        <p:grpSpPr bwMode="auto">
          <a:xfrm>
            <a:off x="3563938" y="3038741"/>
            <a:ext cx="3095625" cy="298979"/>
            <a:chOff x="2245" y="2297"/>
            <a:chExt cx="1950" cy="226"/>
          </a:xfrm>
        </p:grpSpPr>
        <p:sp>
          <p:nvSpPr>
            <p:cNvPr id="119884" name="Rectangle 39"/>
            <p:cNvSpPr>
              <a:spLocks noChangeArrowheads="1"/>
            </p:cNvSpPr>
            <p:nvPr/>
          </p:nvSpPr>
          <p:spPr bwMode="auto">
            <a:xfrm>
              <a:off x="2245" y="2297"/>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19885" name="Rectangle 40"/>
            <p:cNvSpPr>
              <a:spLocks noChangeArrowheads="1"/>
            </p:cNvSpPr>
            <p:nvPr/>
          </p:nvSpPr>
          <p:spPr bwMode="auto">
            <a:xfrm>
              <a:off x="2562" y="2297"/>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grpSp>
        <p:nvGrpSpPr>
          <p:cNvPr id="128041" name="Group 41"/>
          <p:cNvGrpSpPr>
            <a:grpSpLocks/>
          </p:cNvGrpSpPr>
          <p:nvPr/>
        </p:nvGrpSpPr>
        <p:grpSpPr bwMode="auto">
          <a:xfrm>
            <a:off x="3059113" y="3518959"/>
            <a:ext cx="3600450" cy="298979"/>
            <a:chOff x="1927" y="2660"/>
            <a:chExt cx="2268" cy="226"/>
          </a:xfrm>
        </p:grpSpPr>
        <p:sp>
          <p:nvSpPr>
            <p:cNvPr id="119881" name="Rectangle 42"/>
            <p:cNvSpPr>
              <a:spLocks noChangeArrowheads="1"/>
            </p:cNvSpPr>
            <p:nvPr/>
          </p:nvSpPr>
          <p:spPr bwMode="auto">
            <a:xfrm>
              <a:off x="1927" y="2660"/>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19882" name="Rectangle 43"/>
            <p:cNvSpPr>
              <a:spLocks noChangeArrowheads="1"/>
            </p:cNvSpPr>
            <p:nvPr/>
          </p:nvSpPr>
          <p:spPr bwMode="auto">
            <a:xfrm>
              <a:off x="2245" y="2660"/>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19883" name="Rectangle 44"/>
            <p:cNvSpPr>
              <a:spLocks noChangeArrowheads="1"/>
            </p:cNvSpPr>
            <p:nvPr/>
          </p:nvSpPr>
          <p:spPr bwMode="auto">
            <a:xfrm>
              <a:off x="2562" y="2660"/>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grpSp>
        <p:nvGrpSpPr>
          <p:cNvPr id="128045" name="Group 45"/>
          <p:cNvGrpSpPr>
            <a:grpSpLocks/>
          </p:cNvGrpSpPr>
          <p:nvPr/>
        </p:nvGrpSpPr>
        <p:grpSpPr bwMode="auto">
          <a:xfrm>
            <a:off x="2555875" y="3999178"/>
            <a:ext cx="4103688" cy="298979"/>
            <a:chOff x="1610" y="3023"/>
            <a:chExt cx="2585" cy="226"/>
          </a:xfrm>
        </p:grpSpPr>
        <p:sp>
          <p:nvSpPr>
            <p:cNvPr id="119877" name="Rectangle 46"/>
            <p:cNvSpPr>
              <a:spLocks noChangeArrowheads="1"/>
            </p:cNvSpPr>
            <p:nvPr/>
          </p:nvSpPr>
          <p:spPr bwMode="auto">
            <a:xfrm>
              <a:off x="1610" y="3023"/>
              <a:ext cx="318" cy="2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sp>
          <p:nvSpPr>
            <p:cNvPr id="119878" name="Rectangle 47"/>
            <p:cNvSpPr>
              <a:spLocks noChangeArrowheads="1"/>
            </p:cNvSpPr>
            <p:nvPr/>
          </p:nvSpPr>
          <p:spPr bwMode="auto">
            <a:xfrm>
              <a:off x="1928" y="3023"/>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19879" name="Rectangle 48"/>
            <p:cNvSpPr>
              <a:spLocks noChangeArrowheads="1"/>
            </p:cNvSpPr>
            <p:nvPr/>
          </p:nvSpPr>
          <p:spPr bwMode="auto">
            <a:xfrm>
              <a:off x="2246" y="3023"/>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19880" name="Rectangle 49"/>
            <p:cNvSpPr>
              <a:spLocks noChangeArrowheads="1"/>
            </p:cNvSpPr>
            <p:nvPr/>
          </p:nvSpPr>
          <p:spPr bwMode="auto">
            <a:xfrm>
              <a:off x="2562" y="3023"/>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grpSp>
        <p:nvGrpSpPr>
          <p:cNvPr id="128050" name="Group 50"/>
          <p:cNvGrpSpPr>
            <a:grpSpLocks/>
          </p:cNvGrpSpPr>
          <p:nvPr/>
        </p:nvGrpSpPr>
        <p:grpSpPr bwMode="auto">
          <a:xfrm>
            <a:off x="654050" y="2317751"/>
            <a:ext cx="4781550" cy="346604"/>
            <a:chOff x="412" y="1752"/>
            <a:chExt cx="3012" cy="262"/>
          </a:xfrm>
        </p:grpSpPr>
        <p:sp>
          <p:nvSpPr>
            <p:cNvPr id="119875" name="AutoShape 51"/>
            <p:cNvSpPr>
              <a:spLocks noChangeArrowheads="1"/>
            </p:cNvSpPr>
            <p:nvPr/>
          </p:nvSpPr>
          <p:spPr bwMode="auto">
            <a:xfrm flipV="1">
              <a:off x="412" y="1786"/>
              <a:ext cx="124" cy="228"/>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76" name="AutoShape 52"/>
            <p:cNvSpPr>
              <a:spLocks noChangeArrowheads="1"/>
            </p:cNvSpPr>
            <p:nvPr/>
          </p:nvSpPr>
          <p:spPr bwMode="auto">
            <a:xfrm flipV="1">
              <a:off x="3300" y="1752"/>
              <a:ext cx="124" cy="228"/>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nvGrpSpPr>
          <p:cNvPr id="128053" name="Group 53"/>
          <p:cNvGrpSpPr>
            <a:grpSpLocks/>
          </p:cNvGrpSpPr>
          <p:nvPr/>
        </p:nvGrpSpPr>
        <p:grpSpPr bwMode="auto">
          <a:xfrm>
            <a:off x="650875" y="2797970"/>
            <a:ext cx="4497388" cy="330729"/>
            <a:chOff x="410" y="2115"/>
            <a:chExt cx="2833" cy="250"/>
          </a:xfrm>
        </p:grpSpPr>
        <p:sp>
          <p:nvSpPr>
            <p:cNvPr id="119873" name="AutoShape 54"/>
            <p:cNvSpPr>
              <a:spLocks noChangeArrowheads="1"/>
            </p:cNvSpPr>
            <p:nvPr/>
          </p:nvSpPr>
          <p:spPr bwMode="auto">
            <a:xfrm rot="10800000">
              <a:off x="410" y="2116"/>
              <a:ext cx="125" cy="249"/>
            </a:xfrm>
            <a:prstGeom prst="upArrow">
              <a:avLst>
                <a:gd name="adj1" fmla="val 50000"/>
                <a:gd name="adj2" fmla="val 498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74" name="AutoShape 55"/>
            <p:cNvSpPr>
              <a:spLocks noChangeArrowheads="1"/>
            </p:cNvSpPr>
            <p:nvPr/>
          </p:nvSpPr>
          <p:spPr bwMode="auto">
            <a:xfrm rot="10800000">
              <a:off x="3118" y="2115"/>
              <a:ext cx="125" cy="249"/>
            </a:xfrm>
            <a:prstGeom prst="upArrow">
              <a:avLst>
                <a:gd name="adj1" fmla="val 50000"/>
                <a:gd name="adj2" fmla="val 498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nvGrpSpPr>
          <p:cNvPr id="128056" name="Group 56"/>
          <p:cNvGrpSpPr>
            <a:grpSpLocks/>
          </p:cNvGrpSpPr>
          <p:nvPr/>
        </p:nvGrpSpPr>
        <p:grpSpPr bwMode="auto">
          <a:xfrm>
            <a:off x="650876" y="3264959"/>
            <a:ext cx="4137025" cy="341313"/>
            <a:chOff x="410" y="2468"/>
            <a:chExt cx="2606" cy="258"/>
          </a:xfrm>
        </p:grpSpPr>
        <p:sp>
          <p:nvSpPr>
            <p:cNvPr id="119871" name="AutoShape 57"/>
            <p:cNvSpPr>
              <a:spLocks noChangeArrowheads="1"/>
            </p:cNvSpPr>
            <p:nvPr/>
          </p:nvSpPr>
          <p:spPr bwMode="auto">
            <a:xfrm rot="10800000">
              <a:off x="410" y="2468"/>
              <a:ext cx="125" cy="248"/>
            </a:xfrm>
            <a:prstGeom prst="upArrow">
              <a:avLst>
                <a:gd name="adj1" fmla="val 50000"/>
                <a:gd name="adj2" fmla="val 496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72" name="AutoShape 58"/>
            <p:cNvSpPr>
              <a:spLocks noChangeArrowheads="1"/>
            </p:cNvSpPr>
            <p:nvPr/>
          </p:nvSpPr>
          <p:spPr bwMode="auto">
            <a:xfrm rot="10800000">
              <a:off x="2891" y="2478"/>
              <a:ext cx="125" cy="248"/>
            </a:xfrm>
            <a:prstGeom prst="upArrow">
              <a:avLst>
                <a:gd name="adj1" fmla="val 50000"/>
                <a:gd name="adj2" fmla="val 49600"/>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nvGrpSpPr>
          <p:cNvPr id="128059" name="Group 59"/>
          <p:cNvGrpSpPr>
            <a:grpSpLocks/>
          </p:cNvGrpSpPr>
          <p:nvPr/>
        </p:nvGrpSpPr>
        <p:grpSpPr bwMode="auto">
          <a:xfrm>
            <a:off x="649289" y="3757083"/>
            <a:ext cx="3832225" cy="370417"/>
            <a:chOff x="409" y="2840"/>
            <a:chExt cx="2414" cy="280"/>
          </a:xfrm>
        </p:grpSpPr>
        <p:sp>
          <p:nvSpPr>
            <p:cNvPr id="119869" name="AutoShape 60"/>
            <p:cNvSpPr>
              <a:spLocks noChangeArrowheads="1"/>
            </p:cNvSpPr>
            <p:nvPr/>
          </p:nvSpPr>
          <p:spPr bwMode="auto">
            <a:xfrm rot="10800000">
              <a:off x="409" y="2870"/>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70" name="AutoShape 61"/>
            <p:cNvSpPr>
              <a:spLocks noChangeArrowheads="1"/>
            </p:cNvSpPr>
            <p:nvPr/>
          </p:nvSpPr>
          <p:spPr bwMode="auto">
            <a:xfrm rot="10800000">
              <a:off x="2699" y="2840"/>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nvGrpSpPr>
          <p:cNvPr id="128062" name="Group 62"/>
          <p:cNvGrpSpPr>
            <a:grpSpLocks/>
          </p:cNvGrpSpPr>
          <p:nvPr/>
        </p:nvGrpSpPr>
        <p:grpSpPr bwMode="auto">
          <a:xfrm>
            <a:off x="649289" y="4237303"/>
            <a:ext cx="3635375" cy="383646"/>
            <a:chOff x="409" y="3203"/>
            <a:chExt cx="2290" cy="290"/>
          </a:xfrm>
        </p:grpSpPr>
        <p:sp>
          <p:nvSpPr>
            <p:cNvPr id="119867" name="AutoShape 63"/>
            <p:cNvSpPr>
              <a:spLocks noChangeArrowheads="1"/>
            </p:cNvSpPr>
            <p:nvPr/>
          </p:nvSpPr>
          <p:spPr bwMode="auto">
            <a:xfrm rot="10800000">
              <a:off x="409" y="3243"/>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19868" name="AutoShape 64"/>
            <p:cNvSpPr>
              <a:spLocks noChangeArrowheads="1"/>
            </p:cNvSpPr>
            <p:nvPr/>
          </p:nvSpPr>
          <p:spPr bwMode="auto">
            <a:xfrm rot="10800000">
              <a:off x="2575" y="3203"/>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nvGrpSpPr>
          <p:cNvPr id="128065" name="Group 65"/>
          <p:cNvGrpSpPr>
            <a:grpSpLocks/>
          </p:cNvGrpSpPr>
          <p:nvPr/>
        </p:nvGrpSpPr>
        <p:grpSpPr bwMode="auto">
          <a:xfrm>
            <a:off x="2051050" y="2442104"/>
            <a:ext cx="1512888" cy="895615"/>
            <a:chOff x="1292" y="1846"/>
            <a:chExt cx="953" cy="677"/>
          </a:xfrm>
        </p:grpSpPr>
        <p:sp>
          <p:nvSpPr>
            <p:cNvPr id="119864" name="Rectangle 66"/>
            <p:cNvSpPr>
              <a:spLocks noChangeArrowheads="1"/>
            </p:cNvSpPr>
            <p:nvPr/>
          </p:nvSpPr>
          <p:spPr bwMode="auto">
            <a:xfrm>
              <a:off x="1927" y="2297"/>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19865" name="Text Box 67"/>
            <p:cNvSpPr txBox="1">
              <a:spLocks noChangeArrowheads="1"/>
            </p:cNvSpPr>
            <p:nvPr/>
          </p:nvSpPr>
          <p:spPr bwMode="auto">
            <a:xfrm>
              <a:off x="1292" y="1846"/>
              <a:ext cx="92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运输层首部</a:t>
              </a:r>
            </a:p>
          </p:txBody>
        </p:sp>
        <p:sp>
          <p:nvSpPr>
            <p:cNvPr id="119866" name="Line 68"/>
            <p:cNvSpPr>
              <a:spLocks noChangeShapeType="1"/>
            </p:cNvSpPr>
            <p:nvPr/>
          </p:nvSpPr>
          <p:spPr bwMode="auto">
            <a:xfrm>
              <a:off x="1791" y="2069"/>
              <a:ext cx="227" cy="227"/>
            </a:xfrm>
            <a:prstGeom prst="line">
              <a:avLst/>
            </a:prstGeom>
            <a:noFill/>
            <a:ln w="12700">
              <a:solidFill>
                <a:srgbClr val="333399"/>
              </a:solidFill>
              <a:round/>
              <a:headEnd type="none" w="sm"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grpSp>
      <p:grpSp>
        <p:nvGrpSpPr>
          <p:cNvPr id="128069" name="Group 69"/>
          <p:cNvGrpSpPr>
            <a:grpSpLocks/>
          </p:cNvGrpSpPr>
          <p:nvPr/>
        </p:nvGrpSpPr>
        <p:grpSpPr bwMode="auto">
          <a:xfrm>
            <a:off x="1533525" y="2857500"/>
            <a:ext cx="1525588" cy="960438"/>
            <a:chOff x="966" y="2160"/>
            <a:chExt cx="961" cy="726"/>
          </a:xfrm>
        </p:grpSpPr>
        <p:sp>
          <p:nvSpPr>
            <p:cNvPr id="119861" name="Rectangle 70"/>
            <p:cNvSpPr>
              <a:spLocks noChangeArrowheads="1"/>
            </p:cNvSpPr>
            <p:nvPr/>
          </p:nvSpPr>
          <p:spPr bwMode="auto">
            <a:xfrm>
              <a:off x="1609" y="2660"/>
              <a:ext cx="318" cy="2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sp>
          <p:nvSpPr>
            <p:cNvPr id="119862" name="Text Box 71"/>
            <p:cNvSpPr txBox="1">
              <a:spLocks noChangeArrowheads="1"/>
            </p:cNvSpPr>
            <p:nvPr/>
          </p:nvSpPr>
          <p:spPr bwMode="auto">
            <a:xfrm>
              <a:off x="966" y="2160"/>
              <a:ext cx="924"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网络层首部</a:t>
              </a:r>
            </a:p>
          </p:txBody>
        </p:sp>
        <p:sp>
          <p:nvSpPr>
            <p:cNvPr id="119863" name="Line 72"/>
            <p:cNvSpPr>
              <a:spLocks noChangeShapeType="1"/>
            </p:cNvSpPr>
            <p:nvPr/>
          </p:nvSpPr>
          <p:spPr bwMode="auto">
            <a:xfrm>
              <a:off x="1474" y="2387"/>
              <a:ext cx="227" cy="272"/>
            </a:xfrm>
            <a:prstGeom prst="line">
              <a:avLst/>
            </a:prstGeom>
            <a:noFill/>
            <a:ln w="12700">
              <a:solidFill>
                <a:srgbClr val="333399"/>
              </a:solidFill>
              <a:round/>
              <a:headEnd type="none" w="sm"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grpSp>
      <p:grpSp>
        <p:nvGrpSpPr>
          <p:cNvPr id="128073" name="Group 73"/>
          <p:cNvGrpSpPr>
            <a:grpSpLocks/>
          </p:cNvGrpSpPr>
          <p:nvPr/>
        </p:nvGrpSpPr>
        <p:grpSpPr bwMode="auto">
          <a:xfrm>
            <a:off x="1389063" y="3217333"/>
            <a:ext cx="1166813" cy="1079500"/>
            <a:chOff x="875" y="2432"/>
            <a:chExt cx="735" cy="816"/>
          </a:xfrm>
        </p:grpSpPr>
        <p:sp>
          <p:nvSpPr>
            <p:cNvPr id="119858" name="Rectangle 74"/>
            <p:cNvSpPr>
              <a:spLocks noChangeArrowheads="1"/>
            </p:cNvSpPr>
            <p:nvPr/>
          </p:nvSpPr>
          <p:spPr bwMode="auto">
            <a:xfrm>
              <a:off x="1247" y="3022"/>
              <a:ext cx="363" cy="226"/>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2</a:t>
              </a:r>
            </a:p>
          </p:txBody>
        </p:sp>
        <p:sp>
          <p:nvSpPr>
            <p:cNvPr id="119859" name="Text Box 75"/>
            <p:cNvSpPr txBox="1">
              <a:spLocks noChangeArrowheads="1"/>
            </p:cNvSpPr>
            <p:nvPr/>
          </p:nvSpPr>
          <p:spPr bwMode="auto">
            <a:xfrm>
              <a:off x="875" y="2432"/>
              <a:ext cx="601"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lnSpc>
                  <a:spcPct val="90000"/>
                </a:lnSpc>
              </a:pPr>
              <a:r>
                <a:rPr kumimoji="1" lang="zh-CN" altLang="en-US" sz="2000">
                  <a:latin typeface="微软雅黑" panose="020B0503020204020204" pitchFamily="34" charset="-122"/>
                  <a:ea typeface="微软雅黑" panose="020B0503020204020204" pitchFamily="34" charset="-122"/>
                </a:rPr>
                <a:t>链路层</a:t>
              </a:r>
            </a:p>
            <a:p>
              <a:pPr algn="ctr">
                <a:lnSpc>
                  <a:spcPct val="90000"/>
                </a:lnSpc>
              </a:pPr>
              <a:r>
                <a:rPr kumimoji="1" lang="zh-CN" altLang="en-US" sz="2000">
                  <a:latin typeface="微软雅黑" panose="020B0503020204020204" pitchFamily="34" charset="-122"/>
                  <a:ea typeface="微软雅黑" panose="020B0503020204020204" pitchFamily="34" charset="-122"/>
                </a:rPr>
                <a:t>首部</a:t>
              </a:r>
            </a:p>
          </p:txBody>
        </p:sp>
        <p:sp>
          <p:nvSpPr>
            <p:cNvPr id="119860" name="Line 76"/>
            <p:cNvSpPr>
              <a:spLocks noChangeShapeType="1"/>
            </p:cNvSpPr>
            <p:nvPr/>
          </p:nvSpPr>
          <p:spPr bwMode="auto">
            <a:xfrm>
              <a:off x="1284" y="2799"/>
              <a:ext cx="145" cy="223"/>
            </a:xfrm>
            <a:prstGeom prst="line">
              <a:avLst/>
            </a:prstGeom>
            <a:noFill/>
            <a:ln w="12700">
              <a:solidFill>
                <a:srgbClr val="333399"/>
              </a:solidFill>
              <a:round/>
              <a:headEnd type="none" w="sm"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grpSp>
      <p:grpSp>
        <p:nvGrpSpPr>
          <p:cNvPr id="128077" name="Group 77"/>
          <p:cNvGrpSpPr>
            <a:grpSpLocks/>
          </p:cNvGrpSpPr>
          <p:nvPr/>
        </p:nvGrpSpPr>
        <p:grpSpPr bwMode="auto">
          <a:xfrm>
            <a:off x="6659563" y="3222625"/>
            <a:ext cx="1011237" cy="1075532"/>
            <a:chOff x="4195" y="2436"/>
            <a:chExt cx="637" cy="813"/>
          </a:xfrm>
        </p:grpSpPr>
        <p:sp>
          <p:nvSpPr>
            <p:cNvPr id="119855" name="Rectangle 78"/>
            <p:cNvSpPr>
              <a:spLocks noChangeArrowheads="1"/>
            </p:cNvSpPr>
            <p:nvPr/>
          </p:nvSpPr>
          <p:spPr bwMode="auto">
            <a:xfrm>
              <a:off x="4195" y="3023"/>
              <a:ext cx="318" cy="226"/>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T</a:t>
              </a:r>
              <a:r>
                <a:rPr lang="en-US" altLang="zh-CN" sz="2000" b="1" baseline="-25000">
                  <a:latin typeface="微软雅黑" panose="020B0503020204020204" pitchFamily="34" charset="-122"/>
                  <a:ea typeface="微软雅黑" panose="020B0503020204020204" pitchFamily="34" charset="-122"/>
                </a:rPr>
                <a:t>2</a:t>
              </a:r>
            </a:p>
          </p:txBody>
        </p:sp>
        <p:sp>
          <p:nvSpPr>
            <p:cNvPr id="119856" name="Line 79"/>
            <p:cNvSpPr>
              <a:spLocks noChangeShapeType="1"/>
            </p:cNvSpPr>
            <p:nvPr/>
          </p:nvSpPr>
          <p:spPr bwMode="auto">
            <a:xfrm flipH="1">
              <a:off x="4377" y="2840"/>
              <a:ext cx="136" cy="182"/>
            </a:xfrm>
            <a:prstGeom prst="line">
              <a:avLst/>
            </a:prstGeom>
            <a:noFill/>
            <a:ln w="12700">
              <a:solidFill>
                <a:srgbClr val="333399"/>
              </a:solidFill>
              <a:round/>
              <a:headEnd type="none" w="sm"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9857" name="Text Box 80"/>
            <p:cNvSpPr txBox="1">
              <a:spLocks noChangeArrowheads="1"/>
            </p:cNvSpPr>
            <p:nvPr/>
          </p:nvSpPr>
          <p:spPr bwMode="auto">
            <a:xfrm>
              <a:off x="4231" y="2436"/>
              <a:ext cx="601" cy="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lnSpc>
                  <a:spcPct val="90000"/>
                </a:lnSpc>
              </a:pPr>
              <a:r>
                <a:rPr kumimoji="1" lang="zh-CN" altLang="en-US" sz="2000">
                  <a:latin typeface="微软雅黑" panose="020B0503020204020204" pitchFamily="34" charset="-122"/>
                  <a:ea typeface="微软雅黑" panose="020B0503020204020204" pitchFamily="34" charset="-122"/>
                </a:rPr>
                <a:t>链路层</a:t>
              </a:r>
            </a:p>
            <a:p>
              <a:pPr algn="ctr">
                <a:lnSpc>
                  <a:spcPct val="90000"/>
                </a:lnSpc>
              </a:pPr>
              <a:r>
                <a:rPr kumimoji="1" lang="zh-CN" altLang="en-US" sz="2000">
                  <a:latin typeface="微软雅黑" panose="020B0503020204020204" pitchFamily="34" charset="-122"/>
                  <a:ea typeface="微软雅黑" panose="020B0503020204020204" pitchFamily="34" charset="-122"/>
                </a:rPr>
                <a:t>尾部</a:t>
              </a:r>
            </a:p>
          </p:txBody>
        </p:sp>
      </p:grpSp>
    </p:spTree>
    <p:extLst>
      <p:ext uri="{BB962C8B-B14F-4D97-AF65-F5344CB8AC3E}">
        <p14:creationId xmlns:p14="http://schemas.microsoft.com/office/powerpoint/2010/main" val="30516066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8030"/>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1" fill="hold" nodeType="afterEffect">
                                  <p:stCondLst>
                                    <p:cond delay="1000"/>
                                  </p:stCondLst>
                                  <p:childTnLst>
                                    <p:set>
                                      <p:cBhvr>
                                        <p:cTn id="9" dur="1" fill="hold">
                                          <p:stCondLst>
                                            <p:cond delay="0"/>
                                          </p:stCondLst>
                                        </p:cTn>
                                        <p:tgtEl>
                                          <p:spTgt spid="128050"/>
                                        </p:tgtEl>
                                        <p:attrNameLst>
                                          <p:attrName>style.visibility</p:attrName>
                                        </p:attrNameLst>
                                      </p:cBhvr>
                                      <p:to>
                                        <p:strVal val="visible"/>
                                      </p:to>
                                    </p:set>
                                    <p:animEffect transition="in" filter="wipe(up)">
                                      <p:cBhvr>
                                        <p:cTn id="10" dur="1000"/>
                                        <p:tgtEl>
                                          <p:spTgt spid="128050"/>
                                        </p:tgtEl>
                                      </p:cBhvr>
                                    </p:animEffect>
                                  </p:childTnLst>
                                </p:cTn>
                              </p:par>
                            </p:childTnLst>
                          </p:cTn>
                        </p:par>
                        <p:par>
                          <p:cTn id="11" fill="hold" nodeType="afterGroup">
                            <p:stCondLst>
                              <p:cond delay="2500"/>
                            </p:stCondLst>
                            <p:childTnLst>
                              <p:par>
                                <p:cTn id="12" presetID="1" presetClass="entr" presetSubtype="0" fill="hold" grpId="0" nodeType="afterEffect">
                                  <p:stCondLst>
                                    <p:cond delay="500"/>
                                  </p:stCondLst>
                                  <p:childTnLst>
                                    <p:set>
                                      <p:cBhvr>
                                        <p:cTn id="13" dur="1" fill="hold">
                                          <p:stCondLst>
                                            <p:cond delay="0"/>
                                          </p:stCondLst>
                                        </p:cTn>
                                        <p:tgtEl>
                                          <p:spTgt spid="128037"/>
                                        </p:tgtEl>
                                        <p:attrNameLst>
                                          <p:attrName>style.visibility</p:attrName>
                                        </p:attrNameLst>
                                      </p:cBhvr>
                                      <p:to>
                                        <p:strVal val="visible"/>
                                      </p:to>
                                    </p:set>
                                  </p:childTnLst>
                                </p:cTn>
                              </p:par>
                            </p:childTnLst>
                          </p:cTn>
                        </p:par>
                        <p:par>
                          <p:cTn id="14" fill="hold" nodeType="afterGroup">
                            <p:stCondLst>
                              <p:cond delay="3000"/>
                            </p:stCondLst>
                            <p:childTnLst>
                              <p:par>
                                <p:cTn id="15" presetID="12" presetClass="entr" presetSubtype="8" fill="hold" nodeType="afterEffect">
                                  <p:stCondLst>
                                    <p:cond delay="1000"/>
                                  </p:stCondLst>
                                  <p:childTnLst>
                                    <p:set>
                                      <p:cBhvr>
                                        <p:cTn id="16" dur="1" fill="hold">
                                          <p:stCondLst>
                                            <p:cond delay="0"/>
                                          </p:stCondLst>
                                        </p:cTn>
                                        <p:tgtEl>
                                          <p:spTgt spid="128031"/>
                                        </p:tgtEl>
                                        <p:attrNameLst>
                                          <p:attrName>style.visibility</p:attrName>
                                        </p:attrNameLst>
                                      </p:cBhvr>
                                      <p:to>
                                        <p:strVal val="visible"/>
                                      </p:to>
                                    </p:set>
                                    <p:animEffect transition="in" filter="slide(fromLeft)">
                                      <p:cBhvr>
                                        <p:cTn id="17" dur="1000"/>
                                        <p:tgtEl>
                                          <p:spTgt spid="128031"/>
                                        </p:tgtEl>
                                      </p:cBhvr>
                                    </p:animEffect>
                                  </p:childTnLst>
                                </p:cTn>
                              </p:par>
                            </p:childTnLst>
                          </p:cTn>
                        </p:par>
                        <p:par>
                          <p:cTn id="18" fill="hold" nodeType="afterGroup">
                            <p:stCondLst>
                              <p:cond delay="5000"/>
                            </p:stCondLst>
                            <p:childTnLst>
                              <p:par>
                                <p:cTn id="19" presetID="9" presetClass="emph" presetSubtype="0" nodeType="afterEffect">
                                  <p:stCondLst>
                                    <p:cond delay="500"/>
                                  </p:stCondLst>
                                  <p:childTnLst>
                                    <p:set>
                                      <p:cBhvr rctx="PPT">
                                        <p:cTn id="20" dur="indefinite"/>
                                        <p:tgtEl>
                                          <p:spTgt spid="128050"/>
                                        </p:tgtEl>
                                        <p:attrNameLst>
                                          <p:attrName>style.opacity</p:attrName>
                                        </p:attrNameLst>
                                      </p:cBhvr>
                                      <p:to>
                                        <p:strVal val="0.5"/>
                                      </p:to>
                                    </p:set>
                                    <p:animEffect filter="image" prLst="opacity: 0.5">
                                      <p:cBhvr rctx="IE">
                                        <p:cTn id="21" dur="indefinite"/>
                                        <p:tgtEl>
                                          <p:spTgt spid="128050"/>
                                        </p:tgtEl>
                                      </p:cBhvr>
                                    </p:animEffect>
                                  </p:childTnLst>
                                </p:cTn>
                              </p:par>
                            </p:childTnLst>
                          </p:cTn>
                        </p:par>
                        <p:par>
                          <p:cTn id="22" fill="hold" nodeType="afterGroup">
                            <p:stCondLst>
                              <p:cond delay="5500"/>
                            </p:stCondLst>
                            <p:childTnLst>
                              <p:par>
                                <p:cTn id="23" presetID="22" presetClass="entr" presetSubtype="1" fill="hold" nodeType="afterEffect">
                                  <p:stCondLst>
                                    <p:cond delay="500"/>
                                  </p:stCondLst>
                                  <p:childTnLst>
                                    <p:set>
                                      <p:cBhvr>
                                        <p:cTn id="24" dur="1" fill="hold">
                                          <p:stCondLst>
                                            <p:cond delay="0"/>
                                          </p:stCondLst>
                                        </p:cTn>
                                        <p:tgtEl>
                                          <p:spTgt spid="128053"/>
                                        </p:tgtEl>
                                        <p:attrNameLst>
                                          <p:attrName>style.visibility</p:attrName>
                                        </p:attrNameLst>
                                      </p:cBhvr>
                                      <p:to>
                                        <p:strVal val="visible"/>
                                      </p:to>
                                    </p:set>
                                    <p:animEffect transition="in" filter="wipe(up)">
                                      <p:cBhvr>
                                        <p:cTn id="25" dur="1000"/>
                                        <p:tgtEl>
                                          <p:spTgt spid="128053"/>
                                        </p:tgtEl>
                                      </p:cBhvr>
                                    </p:animEffect>
                                  </p:childTnLst>
                                </p:cTn>
                              </p:par>
                            </p:childTnLst>
                          </p:cTn>
                        </p:par>
                        <p:par>
                          <p:cTn id="26" fill="hold" nodeType="afterGroup">
                            <p:stCondLst>
                              <p:cond delay="7000"/>
                            </p:stCondLst>
                            <p:childTnLst>
                              <p:par>
                                <p:cTn id="27" presetID="1" presetClass="entr" presetSubtype="0" fill="hold" nodeType="afterEffect">
                                  <p:stCondLst>
                                    <p:cond delay="500"/>
                                  </p:stCondLst>
                                  <p:childTnLst>
                                    <p:set>
                                      <p:cBhvr>
                                        <p:cTn id="28" dur="1" fill="hold">
                                          <p:stCondLst>
                                            <p:cond delay="0"/>
                                          </p:stCondLst>
                                        </p:cTn>
                                        <p:tgtEl>
                                          <p:spTgt spid="128038"/>
                                        </p:tgtEl>
                                        <p:attrNameLst>
                                          <p:attrName>style.visibility</p:attrName>
                                        </p:attrNameLst>
                                      </p:cBhvr>
                                      <p:to>
                                        <p:strVal val="visible"/>
                                      </p:to>
                                    </p:set>
                                  </p:childTnLst>
                                </p:cTn>
                              </p:par>
                            </p:childTnLst>
                          </p:cTn>
                        </p:par>
                        <p:par>
                          <p:cTn id="29" fill="hold" nodeType="afterGroup">
                            <p:stCondLst>
                              <p:cond delay="7500"/>
                            </p:stCondLst>
                            <p:childTnLst>
                              <p:par>
                                <p:cTn id="30" presetID="12" presetClass="entr" presetSubtype="8" fill="hold" nodeType="afterEffect">
                                  <p:stCondLst>
                                    <p:cond delay="1000"/>
                                  </p:stCondLst>
                                  <p:childTnLst>
                                    <p:set>
                                      <p:cBhvr>
                                        <p:cTn id="31" dur="1" fill="hold">
                                          <p:stCondLst>
                                            <p:cond delay="0"/>
                                          </p:stCondLst>
                                        </p:cTn>
                                        <p:tgtEl>
                                          <p:spTgt spid="128065"/>
                                        </p:tgtEl>
                                        <p:attrNameLst>
                                          <p:attrName>style.visibility</p:attrName>
                                        </p:attrNameLst>
                                      </p:cBhvr>
                                      <p:to>
                                        <p:strVal val="visible"/>
                                      </p:to>
                                    </p:set>
                                    <p:animEffect transition="in" filter="slide(fromLeft)">
                                      <p:cBhvr>
                                        <p:cTn id="32" dur="1000"/>
                                        <p:tgtEl>
                                          <p:spTgt spid="128065"/>
                                        </p:tgtEl>
                                      </p:cBhvr>
                                    </p:animEffect>
                                  </p:childTnLst>
                                </p:cTn>
                              </p:par>
                            </p:childTnLst>
                          </p:cTn>
                        </p:par>
                        <p:par>
                          <p:cTn id="33" fill="hold" nodeType="afterGroup">
                            <p:stCondLst>
                              <p:cond delay="9500"/>
                            </p:stCondLst>
                            <p:childTnLst>
                              <p:par>
                                <p:cTn id="34" presetID="9" presetClass="emph" presetSubtype="0" nodeType="afterEffect">
                                  <p:stCondLst>
                                    <p:cond delay="0"/>
                                  </p:stCondLst>
                                  <p:childTnLst>
                                    <p:set>
                                      <p:cBhvr rctx="PPT">
                                        <p:cTn id="35" dur="indefinite"/>
                                        <p:tgtEl>
                                          <p:spTgt spid="128053"/>
                                        </p:tgtEl>
                                        <p:attrNameLst>
                                          <p:attrName>style.opacity</p:attrName>
                                        </p:attrNameLst>
                                      </p:cBhvr>
                                      <p:to>
                                        <p:strVal val="0.5"/>
                                      </p:to>
                                    </p:set>
                                    <p:animEffect filter="image" prLst="opacity: 0.5">
                                      <p:cBhvr rctx="IE">
                                        <p:cTn id="36" dur="indefinite"/>
                                        <p:tgtEl>
                                          <p:spTgt spid="128053"/>
                                        </p:tgtEl>
                                      </p:cBhvr>
                                    </p:animEffect>
                                  </p:childTnLst>
                                </p:cTn>
                              </p:par>
                            </p:childTnLst>
                          </p:cTn>
                        </p:par>
                        <p:par>
                          <p:cTn id="37" fill="hold" nodeType="afterGroup">
                            <p:stCondLst>
                              <p:cond delay="9500"/>
                            </p:stCondLst>
                            <p:childTnLst>
                              <p:par>
                                <p:cTn id="38" presetID="22" presetClass="entr" presetSubtype="1" fill="hold" nodeType="afterEffect">
                                  <p:stCondLst>
                                    <p:cond delay="0"/>
                                  </p:stCondLst>
                                  <p:childTnLst>
                                    <p:set>
                                      <p:cBhvr>
                                        <p:cTn id="39" dur="1" fill="hold">
                                          <p:stCondLst>
                                            <p:cond delay="0"/>
                                          </p:stCondLst>
                                        </p:cTn>
                                        <p:tgtEl>
                                          <p:spTgt spid="128056"/>
                                        </p:tgtEl>
                                        <p:attrNameLst>
                                          <p:attrName>style.visibility</p:attrName>
                                        </p:attrNameLst>
                                      </p:cBhvr>
                                      <p:to>
                                        <p:strVal val="visible"/>
                                      </p:to>
                                    </p:set>
                                    <p:animEffect transition="in" filter="wipe(up)">
                                      <p:cBhvr>
                                        <p:cTn id="40" dur="1000"/>
                                        <p:tgtEl>
                                          <p:spTgt spid="128056"/>
                                        </p:tgtEl>
                                      </p:cBhvr>
                                    </p:animEffect>
                                  </p:childTnLst>
                                </p:cTn>
                              </p:par>
                            </p:childTnLst>
                          </p:cTn>
                        </p:par>
                        <p:par>
                          <p:cTn id="41" fill="hold" nodeType="afterGroup">
                            <p:stCondLst>
                              <p:cond delay="10500"/>
                            </p:stCondLst>
                            <p:childTnLst>
                              <p:par>
                                <p:cTn id="42" presetID="1" presetClass="entr" presetSubtype="0" fill="hold" nodeType="afterEffect">
                                  <p:stCondLst>
                                    <p:cond delay="500"/>
                                  </p:stCondLst>
                                  <p:childTnLst>
                                    <p:set>
                                      <p:cBhvr>
                                        <p:cTn id="43" dur="1" fill="hold">
                                          <p:stCondLst>
                                            <p:cond delay="0"/>
                                          </p:stCondLst>
                                        </p:cTn>
                                        <p:tgtEl>
                                          <p:spTgt spid="128041"/>
                                        </p:tgtEl>
                                        <p:attrNameLst>
                                          <p:attrName>style.visibility</p:attrName>
                                        </p:attrNameLst>
                                      </p:cBhvr>
                                      <p:to>
                                        <p:strVal val="visible"/>
                                      </p:to>
                                    </p:set>
                                  </p:childTnLst>
                                </p:cTn>
                              </p:par>
                            </p:childTnLst>
                          </p:cTn>
                        </p:par>
                        <p:par>
                          <p:cTn id="44" fill="hold" nodeType="afterGroup">
                            <p:stCondLst>
                              <p:cond delay="11000"/>
                            </p:stCondLst>
                            <p:childTnLst>
                              <p:par>
                                <p:cTn id="45" presetID="12" presetClass="entr" presetSubtype="8" fill="hold" nodeType="afterEffect">
                                  <p:stCondLst>
                                    <p:cond delay="1000"/>
                                  </p:stCondLst>
                                  <p:childTnLst>
                                    <p:set>
                                      <p:cBhvr>
                                        <p:cTn id="46" dur="1" fill="hold">
                                          <p:stCondLst>
                                            <p:cond delay="0"/>
                                          </p:stCondLst>
                                        </p:cTn>
                                        <p:tgtEl>
                                          <p:spTgt spid="128069"/>
                                        </p:tgtEl>
                                        <p:attrNameLst>
                                          <p:attrName>style.visibility</p:attrName>
                                        </p:attrNameLst>
                                      </p:cBhvr>
                                      <p:to>
                                        <p:strVal val="visible"/>
                                      </p:to>
                                    </p:set>
                                    <p:animEffect transition="in" filter="slide(fromLeft)">
                                      <p:cBhvr>
                                        <p:cTn id="47" dur="1000"/>
                                        <p:tgtEl>
                                          <p:spTgt spid="128069"/>
                                        </p:tgtEl>
                                      </p:cBhvr>
                                    </p:animEffect>
                                  </p:childTnLst>
                                </p:cTn>
                              </p:par>
                            </p:childTnLst>
                          </p:cTn>
                        </p:par>
                        <p:par>
                          <p:cTn id="48" fill="hold" nodeType="afterGroup">
                            <p:stCondLst>
                              <p:cond delay="13000"/>
                            </p:stCondLst>
                            <p:childTnLst>
                              <p:par>
                                <p:cTn id="49" presetID="9" presetClass="emph" presetSubtype="0" nodeType="afterEffect">
                                  <p:stCondLst>
                                    <p:cond delay="0"/>
                                  </p:stCondLst>
                                  <p:childTnLst>
                                    <p:set>
                                      <p:cBhvr rctx="PPT">
                                        <p:cTn id="50" dur="indefinite"/>
                                        <p:tgtEl>
                                          <p:spTgt spid="128056"/>
                                        </p:tgtEl>
                                        <p:attrNameLst>
                                          <p:attrName>style.opacity</p:attrName>
                                        </p:attrNameLst>
                                      </p:cBhvr>
                                      <p:to>
                                        <p:strVal val="0.5"/>
                                      </p:to>
                                    </p:set>
                                    <p:animEffect filter="image" prLst="opacity: 0.5">
                                      <p:cBhvr rctx="IE">
                                        <p:cTn id="51" dur="indefinite"/>
                                        <p:tgtEl>
                                          <p:spTgt spid="128056"/>
                                        </p:tgtEl>
                                      </p:cBhvr>
                                    </p:animEffect>
                                  </p:childTnLst>
                                </p:cTn>
                              </p:par>
                            </p:childTnLst>
                          </p:cTn>
                        </p:par>
                        <p:par>
                          <p:cTn id="52" fill="hold" nodeType="afterGroup">
                            <p:stCondLst>
                              <p:cond delay="13000"/>
                            </p:stCondLst>
                            <p:childTnLst>
                              <p:par>
                                <p:cTn id="53" presetID="22" presetClass="entr" presetSubtype="1" fill="hold" nodeType="afterEffect">
                                  <p:stCondLst>
                                    <p:cond delay="0"/>
                                  </p:stCondLst>
                                  <p:childTnLst>
                                    <p:set>
                                      <p:cBhvr>
                                        <p:cTn id="54" dur="1" fill="hold">
                                          <p:stCondLst>
                                            <p:cond delay="0"/>
                                          </p:stCondLst>
                                        </p:cTn>
                                        <p:tgtEl>
                                          <p:spTgt spid="128059"/>
                                        </p:tgtEl>
                                        <p:attrNameLst>
                                          <p:attrName>style.visibility</p:attrName>
                                        </p:attrNameLst>
                                      </p:cBhvr>
                                      <p:to>
                                        <p:strVal val="visible"/>
                                      </p:to>
                                    </p:set>
                                    <p:animEffect transition="in" filter="wipe(up)">
                                      <p:cBhvr>
                                        <p:cTn id="55" dur="1000"/>
                                        <p:tgtEl>
                                          <p:spTgt spid="128059"/>
                                        </p:tgtEl>
                                      </p:cBhvr>
                                    </p:animEffect>
                                  </p:childTnLst>
                                </p:cTn>
                              </p:par>
                            </p:childTnLst>
                          </p:cTn>
                        </p:par>
                        <p:par>
                          <p:cTn id="56" fill="hold" nodeType="afterGroup">
                            <p:stCondLst>
                              <p:cond delay="14000"/>
                            </p:stCondLst>
                            <p:childTnLst>
                              <p:par>
                                <p:cTn id="57" presetID="1" presetClass="entr" presetSubtype="0" fill="hold" nodeType="afterEffect">
                                  <p:stCondLst>
                                    <p:cond delay="500"/>
                                  </p:stCondLst>
                                  <p:childTnLst>
                                    <p:set>
                                      <p:cBhvr>
                                        <p:cTn id="58" dur="1" fill="hold">
                                          <p:stCondLst>
                                            <p:cond delay="0"/>
                                          </p:stCondLst>
                                        </p:cTn>
                                        <p:tgtEl>
                                          <p:spTgt spid="128045"/>
                                        </p:tgtEl>
                                        <p:attrNameLst>
                                          <p:attrName>style.visibility</p:attrName>
                                        </p:attrNameLst>
                                      </p:cBhvr>
                                      <p:to>
                                        <p:strVal val="visible"/>
                                      </p:to>
                                    </p:set>
                                  </p:childTnLst>
                                </p:cTn>
                              </p:par>
                            </p:childTnLst>
                          </p:cTn>
                        </p:par>
                        <p:par>
                          <p:cTn id="59" fill="hold" nodeType="afterGroup">
                            <p:stCondLst>
                              <p:cond delay="14500"/>
                            </p:stCondLst>
                            <p:childTnLst>
                              <p:par>
                                <p:cTn id="60" presetID="12" presetClass="entr" presetSubtype="8" fill="hold" nodeType="afterEffect">
                                  <p:stCondLst>
                                    <p:cond delay="0"/>
                                  </p:stCondLst>
                                  <p:childTnLst>
                                    <p:set>
                                      <p:cBhvr>
                                        <p:cTn id="61" dur="1" fill="hold">
                                          <p:stCondLst>
                                            <p:cond delay="0"/>
                                          </p:stCondLst>
                                        </p:cTn>
                                        <p:tgtEl>
                                          <p:spTgt spid="128073"/>
                                        </p:tgtEl>
                                        <p:attrNameLst>
                                          <p:attrName>style.visibility</p:attrName>
                                        </p:attrNameLst>
                                      </p:cBhvr>
                                      <p:to>
                                        <p:strVal val="visible"/>
                                      </p:to>
                                    </p:set>
                                    <p:animEffect transition="in" filter="slide(fromLeft)">
                                      <p:cBhvr>
                                        <p:cTn id="62" dur="1000"/>
                                        <p:tgtEl>
                                          <p:spTgt spid="128073"/>
                                        </p:tgtEl>
                                      </p:cBhvr>
                                    </p:animEffect>
                                  </p:childTnLst>
                                </p:cTn>
                              </p:par>
                            </p:childTnLst>
                          </p:cTn>
                        </p:par>
                        <p:par>
                          <p:cTn id="63" fill="hold" nodeType="afterGroup">
                            <p:stCondLst>
                              <p:cond delay="15500"/>
                            </p:stCondLst>
                            <p:childTnLst>
                              <p:par>
                                <p:cTn id="64" presetID="12" presetClass="entr" presetSubtype="2" fill="hold" nodeType="afterEffect">
                                  <p:stCondLst>
                                    <p:cond delay="0"/>
                                  </p:stCondLst>
                                  <p:childTnLst>
                                    <p:set>
                                      <p:cBhvr>
                                        <p:cTn id="65" dur="1" fill="hold">
                                          <p:stCondLst>
                                            <p:cond delay="0"/>
                                          </p:stCondLst>
                                        </p:cTn>
                                        <p:tgtEl>
                                          <p:spTgt spid="128077"/>
                                        </p:tgtEl>
                                        <p:attrNameLst>
                                          <p:attrName>style.visibility</p:attrName>
                                        </p:attrNameLst>
                                      </p:cBhvr>
                                      <p:to>
                                        <p:strVal val="visible"/>
                                      </p:to>
                                    </p:set>
                                    <p:animEffect transition="in" filter="slide(fromRight)">
                                      <p:cBhvr>
                                        <p:cTn id="66" dur="1000"/>
                                        <p:tgtEl>
                                          <p:spTgt spid="128077"/>
                                        </p:tgtEl>
                                      </p:cBhvr>
                                    </p:animEffect>
                                  </p:childTnLst>
                                </p:cTn>
                              </p:par>
                            </p:childTnLst>
                          </p:cTn>
                        </p:par>
                        <p:par>
                          <p:cTn id="67" fill="hold" nodeType="afterGroup">
                            <p:stCondLst>
                              <p:cond delay="16500"/>
                            </p:stCondLst>
                            <p:childTnLst>
                              <p:par>
                                <p:cTn id="68" presetID="22" presetClass="entr" presetSubtype="1" fill="hold" nodeType="afterEffect">
                                  <p:stCondLst>
                                    <p:cond delay="0"/>
                                  </p:stCondLst>
                                  <p:childTnLst>
                                    <p:set>
                                      <p:cBhvr>
                                        <p:cTn id="69" dur="1" fill="hold">
                                          <p:stCondLst>
                                            <p:cond delay="0"/>
                                          </p:stCondLst>
                                        </p:cTn>
                                        <p:tgtEl>
                                          <p:spTgt spid="128062"/>
                                        </p:tgtEl>
                                        <p:attrNameLst>
                                          <p:attrName>style.visibility</p:attrName>
                                        </p:attrNameLst>
                                      </p:cBhvr>
                                      <p:to>
                                        <p:strVal val="visible"/>
                                      </p:to>
                                    </p:set>
                                    <p:animEffect transition="in" filter="wipe(up)">
                                      <p:cBhvr>
                                        <p:cTn id="70" dur="1000"/>
                                        <p:tgtEl>
                                          <p:spTgt spid="128062"/>
                                        </p:tgtEl>
                                      </p:cBhvr>
                                    </p:animEffect>
                                  </p:childTnLst>
                                </p:cTn>
                              </p:par>
                            </p:childTnLst>
                          </p:cTn>
                        </p:par>
                        <p:par>
                          <p:cTn id="71" fill="hold" nodeType="afterGroup">
                            <p:stCondLst>
                              <p:cond delay="17500"/>
                            </p:stCondLst>
                            <p:childTnLst>
                              <p:par>
                                <p:cTn id="72" presetID="9" presetClass="emph" presetSubtype="0" nodeType="afterEffect">
                                  <p:stCondLst>
                                    <p:cond delay="0"/>
                                  </p:stCondLst>
                                  <p:childTnLst>
                                    <p:set>
                                      <p:cBhvr rctx="PPT">
                                        <p:cTn id="73" dur="indefinite"/>
                                        <p:tgtEl>
                                          <p:spTgt spid="128059"/>
                                        </p:tgtEl>
                                        <p:attrNameLst>
                                          <p:attrName>style.opacity</p:attrName>
                                        </p:attrNameLst>
                                      </p:cBhvr>
                                      <p:to>
                                        <p:strVal val="0.5"/>
                                      </p:to>
                                    </p:set>
                                    <p:animEffect filter="image" prLst="opacity: 0.5">
                                      <p:cBhvr rctx="IE">
                                        <p:cTn id="74" dur="indefinite"/>
                                        <p:tgtEl>
                                          <p:spTgt spid="128059"/>
                                        </p:tgtEl>
                                      </p:cBhvr>
                                    </p:animEffect>
                                  </p:childTnLst>
                                </p:cTn>
                              </p:par>
                            </p:childTnLst>
                          </p:cTn>
                        </p:par>
                        <p:par>
                          <p:cTn id="75" fill="hold" nodeType="afterGroup">
                            <p:stCondLst>
                              <p:cond delay="17500"/>
                            </p:stCondLst>
                            <p:childTnLst>
                              <p:par>
                                <p:cTn id="76" presetID="1" presetClass="entr" presetSubtype="0" fill="hold" grpId="0" nodeType="afterEffect">
                                  <p:stCondLst>
                                    <p:cond delay="500"/>
                                  </p:stCondLst>
                                  <p:childTnLst>
                                    <p:set>
                                      <p:cBhvr>
                                        <p:cTn id="77" dur="1" fill="hold">
                                          <p:stCondLst>
                                            <p:cond delay="0"/>
                                          </p:stCondLst>
                                        </p:cTn>
                                        <p:tgtEl>
                                          <p:spTgt spid="128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30" grpId="0" animBg="1" autoUpdateAnimBg="0"/>
      <p:bldP spid="128035" grpId="0" animBg="1"/>
      <p:bldP spid="128037"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0835"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36"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37"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0838"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0839"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0840"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0841"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0842"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43"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44"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45"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46"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47"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0848"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0849"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0850"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0851"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0852"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53"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54"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55"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0856"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0857"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58"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0859"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60"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0861"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9054" name="Rectangle 30"/>
          <p:cNvSpPr>
            <a:spLocks noChangeArrowheads="1"/>
          </p:cNvSpPr>
          <p:nvPr/>
        </p:nvSpPr>
        <p:spPr bwMode="auto">
          <a:xfrm>
            <a:off x="1979614" y="4478074"/>
            <a:ext cx="5184775"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10100110100101  </a:t>
            </a:r>
            <a:r>
              <a:rPr lang="zh-CN" altLang="en-US" sz="2000">
                <a:latin typeface="微软雅黑" panose="020B0503020204020204" pitchFamily="34" charset="-122"/>
                <a:ea typeface="微软雅黑" panose="020B0503020204020204" pitchFamily="34" charset="-122"/>
              </a:rPr>
              <a:t>比  特  流  </a:t>
            </a:r>
            <a:r>
              <a:rPr lang="en-US" altLang="zh-CN" sz="2000">
                <a:latin typeface="微软雅黑" panose="020B0503020204020204" pitchFamily="34" charset="-122"/>
                <a:ea typeface="微软雅黑" panose="020B0503020204020204" pitchFamily="34" charset="-122"/>
              </a:rPr>
              <a:t>110101110101</a:t>
            </a:r>
          </a:p>
        </p:txBody>
      </p:sp>
      <p:sp>
        <p:nvSpPr>
          <p:cNvPr id="120863" name="Text Box 31"/>
          <p:cNvSpPr txBox="1">
            <a:spLocks noChangeArrowheads="1"/>
          </p:cNvSpPr>
          <p:nvPr/>
        </p:nvSpPr>
        <p:spPr bwMode="auto">
          <a:xfrm>
            <a:off x="2724569" y="3251729"/>
            <a:ext cx="38202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计算机 </a:t>
            </a:r>
            <a:r>
              <a:rPr kumimoji="1" lang="en-US" altLang="zh-CN" sz="2000">
                <a:latin typeface="微软雅黑" panose="020B0503020204020204" pitchFamily="34" charset="-122"/>
                <a:ea typeface="微软雅黑" panose="020B0503020204020204" pitchFamily="34" charset="-122"/>
              </a:rPr>
              <a:t>2 </a:t>
            </a:r>
            <a:r>
              <a:rPr kumimoji="1" lang="zh-CN" altLang="en-US" sz="2000">
                <a:latin typeface="微软雅黑" panose="020B0503020204020204" pitchFamily="34" charset="-122"/>
                <a:ea typeface="微软雅黑" panose="020B0503020204020204" pitchFamily="34" charset="-122"/>
              </a:rPr>
              <a:t>的物理层收到比特流后</a:t>
            </a:r>
          </a:p>
          <a:p>
            <a:pPr algn="ctr"/>
            <a:r>
              <a:rPr kumimoji="1" lang="zh-CN" altLang="en-US" sz="2000">
                <a:latin typeface="微软雅黑" panose="020B0503020204020204" pitchFamily="34" charset="-122"/>
                <a:ea typeface="微软雅黑" panose="020B0503020204020204" pitchFamily="34" charset="-122"/>
              </a:rPr>
              <a:t>交给数据链路层</a:t>
            </a:r>
          </a:p>
        </p:txBody>
      </p:sp>
      <p:grpSp>
        <p:nvGrpSpPr>
          <p:cNvPr id="129056" name="Group 32"/>
          <p:cNvGrpSpPr>
            <a:grpSpLocks/>
          </p:cNvGrpSpPr>
          <p:nvPr/>
        </p:nvGrpSpPr>
        <p:grpSpPr bwMode="auto">
          <a:xfrm>
            <a:off x="1979614" y="3999178"/>
            <a:ext cx="5184775" cy="298979"/>
            <a:chOff x="1247" y="3023"/>
            <a:chExt cx="3266" cy="226"/>
          </a:xfrm>
        </p:grpSpPr>
        <p:sp>
          <p:nvSpPr>
            <p:cNvPr id="120868" name="Rectangle 33"/>
            <p:cNvSpPr>
              <a:spLocks noChangeArrowheads="1"/>
            </p:cNvSpPr>
            <p:nvPr/>
          </p:nvSpPr>
          <p:spPr bwMode="auto">
            <a:xfrm>
              <a:off x="1247" y="3023"/>
              <a:ext cx="363" cy="226"/>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2</a:t>
              </a:r>
            </a:p>
          </p:txBody>
        </p:sp>
        <p:sp>
          <p:nvSpPr>
            <p:cNvPr id="120869" name="Rectangle 34"/>
            <p:cNvSpPr>
              <a:spLocks noChangeArrowheads="1"/>
            </p:cNvSpPr>
            <p:nvPr/>
          </p:nvSpPr>
          <p:spPr bwMode="auto">
            <a:xfrm>
              <a:off x="4195" y="3023"/>
              <a:ext cx="318" cy="226"/>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T</a:t>
              </a:r>
              <a:r>
                <a:rPr lang="en-US" altLang="zh-CN" sz="2000" b="1" baseline="-25000">
                  <a:latin typeface="微软雅黑" panose="020B0503020204020204" pitchFamily="34" charset="-122"/>
                  <a:ea typeface="微软雅黑" panose="020B0503020204020204" pitchFamily="34" charset="-122"/>
                </a:rPr>
                <a:t>2</a:t>
              </a:r>
            </a:p>
          </p:txBody>
        </p:sp>
        <p:grpSp>
          <p:nvGrpSpPr>
            <p:cNvPr id="120870" name="Group 35"/>
            <p:cNvGrpSpPr>
              <a:grpSpLocks/>
            </p:cNvGrpSpPr>
            <p:nvPr/>
          </p:nvGrpSpPr>
          <p:grpSpPr bwMode="auto">
            <a:xfrm>
              <a:off x="1610" y="3023"/>
              <a:ext cx="2585" cy="226"/>
              <a:chOff x="1610" y="3023"/>
              <a:chExt cx="2585" cy="226"/>
            </a:xfrm>
          </p:grpSpPr>
          <p:sp>
            <p:nvSpPr>
              <p:cNvPr id="120871" name="Rectangle 36"/>
              <p:cNvSpPr>
                <a:spLocks noChangeArrowheads="1"/>
              </p:cNvSpPr>
              <p:nvPr/>
            </p:nvSpPr>
            <p:spPr bwMode="auto">
              <a:xfrm>
                <a:off x="1610" y="3023"/>
                <a:ext cx="318" cy="2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sp>
            <p:nvSpPr>
              <p:cNvPr id="120872" name="Rectangle 37"/>
              <p:cNvSpPr>
                <a:spLocks noChangeArrowheads="1"/>
              </p:cNvSpPr>
              <p:nvPr/>
            </p:nvSpPr>
            <p:spPr bwMode="auto">
              <a:xfrm>
                <a:off x="1928" y="3023"/>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20873" name="Rectangle 38"/>
              <p:cNvSpPr>
                <a:spLocks noChangeArrowheads="1"/>
              </p:cNvSpPr>
              <p:nvPr/>
            </p:nvSpPr>
            <p:spPr bwMode="auto">
              <a:xfrm>
                <a:off x="2246" y="3023"/>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0874" name="Rectangle 39"/>
              <p:cNvSpPr>
                <a:spLocks noChangeArrowheads="1"/>
              </p:cNvSpPr>
              <p:nvPr/>
            </p:nvSpPr>
            <p:spPr bwMode="auto">
              <a:xfrm>
                <a:off x="2562" y="3023"/>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grpSp>
      <p:grpSp>
        <p:nvGrpSpPr>
          <p:cNvPr id="129064" name="Group 40"/>
          <p:cNvGrpSpPr>
            <a:grpSpLocks/>
          </p:cNvGrpSpPr>
          <p:nvPr/>
        </p:nvGrpSpPr>
        <p:grpSpPr bwMode="auto">
          <a:xfrm>
            <a:off x="4087814" y="4177771"/>
            <a:ext cx="4352925" cy="330729"/>
            <a:chOff x="2575" y="3158"/>
            <a:chExt cx="2742" cy="250"/>
          </a:xfrm>
        </p:grpSpPr>
        <p:sp>
          <p:nvSpPr>
            <p:cNvPr id="120866" name="AutoShape 41"/>
            <p:cNvSpPr>
              <a:spLocks noChangeArrowheads="1"/>
            </p:cNvSpPr>
            <p:nvPr/>
          </p:nvSpPr>
          <p:spPr bwMode="auto">
            <a:xfrm rot="10800000" flipV="1">
              <a:off x="5193" y="3158"/>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0867" name="AutoShape 42"/>
            <p:cNvSpPr>
              <a:spLocks noChangeArrowheads="1"/>
            </p:cNvSpPr>
            <p:nvPr/>
          </p:nvSpPr>
          <p:spPr bwMode="auto">
            <a:xfrm rot="10800000" flipV="1">
              <a:off x="2575" y="3158"/>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486184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9054"/>
                                        </p:tgtEl>
                                        <p:attrNameLst>
                                          <p:attrName>style.visibility</p:attrName>
                                        </p:attrNameLst>
                                      </p:cBhvr>
                                      <p:to>
                                        <p:strVal val="visible"/>
                                      </p:to>
                                    </p:set>
                                  </p:childTnLst>
                                </p:cTn>
                              </p:par>
                            </p:childTnLst>
                          </p:cTn>
                        </p:par>
                        <p:par>
                          <p:cTn id="7" fill="hold" nodeType="afterGroup">
                            <p:stCondLst>
                              <p:cond delay="1000"/>
                            </p:stCondLst>
                            <p:childTnLst>
                              <p:par>
                                <p:cTn id="8" presetID="22" presetClass="entr" presetSubtype="4" fill="hold" nodeType="afterEffect">
                                  <p:stCondLst>
                                    <p:cond delay="0"/>
                                  </p:stCondLst>
                                  <p:childTnLst>
                                    <p:set>
                                      <p:cBhvr>
                                        <p:cTn id="9" dur="1" fill="hold">
                                          <p:stCondLst>
                                            <p:cond delay="0"/>
                                          </p:stCondLst>
                                        </p:cTn>
                                        <p:tgtEl>
                                          <p:spTgt spid="129064"/>
                                        </p:tgtEl>
                                        <p:attrNameLst>
                                          <p:attrName>style.visibility</p:attrName>
                                        </p:attrNameLst>
                                      </p:cBhvr>
                                      <p:to>
                                        <p:strVal val="visible"/>
                                      </p:to>
                                    </p:set>
                                    <p:animEffect transition="in" filter="wipe(down)">
                                      <p:cBhvr>
                                        <p:cTn id="10" dur="1000"/>
                                        <p:tgtEl>
                                          <p:spTgt spid="129064"/>
                                        </p:tgtEl>
                                      </p:cBhvr>
                                    </p:animEffect>
                                  </p:childTnLst>
                                </p:cTn>
                              </p:par>
                            </p:childTnLst>
                          </p:cTn>
                        </p:par>
                        <p:par>
                          <p:cTn id="11" fill="hold" nodeType="afterGroup">
                            <p:stCondLst>
                              <p:cond delay="2000"/>
                            </p:stCondLst>
                            <p:childTnLst>
                              <p:par>
                                <p:cTn id="12" presetID="1" presetClass="entr" presetSubtype="0" fill="hold" nodeType="afterEffect">
                                  <p:stCondLst>
                                    <p:cond delay="0"/>
                                  </p:stCondLst>
                                  <p:childTnLst>
                                    <p:set>
                                      <p:cBhvr>
                                        <p:cTn id="13" dur="1" fill="hold">
                                          <p:stCondLst>
                                            <p:cond delay="0"/>
                                          </p:stCondLst>
                                        </p:cTn>
                                        <p:tgtEl>
                                          <p:spTgt spid="129056"/>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xit" presetSubtype="0" fill="hold" grpId="1" nodeType="afterEffect">
                                  <p:stCondLst>
                                    <p:cond delay="0"/>
                                  </p:stCondLst>
                                  <p:childTnLst>
                                    <p:set>
                                      <p:cBhvr>
                                        <p:cTn id="16" dur="1" fill="hold">
                                          <p:stCondLst>
                                            <p:cond delay="0"/>
                                          </p:stCondLst>
                                        </p:cTn>
                                        <p:tgtEl>
                                          <p:spTgt spid="129054"/>
                                        </p:tgtEl>
                                        <p:attrNameLst>
                                          <p:attrName>style.visibility</p:attrName>
                                        </p:attrNameLst>
                                      </p:cBhvr>
                                      <p:to>
                                        <p:strVal val="hidden"/>
                                      </p:to>
                                    </p:set>
                                  </p:childTnLst>
                                </p:cTn>
                              </p:par>
                            </p:childTnLst>
                          </p:cTn>
                        </p:par>
                        <p:par>
                          <p:cTn id="17" fill="hold" nodeType="afterGroup">
                            <p:stCondLst>
                              <p:cond delay="2000"/>
                            </p:stCondLst>
                            <p:childTnLst>
                              <p:par>
                                <p:cTn id="18" presetID="1" presetClass="exit" presetSubtype="0" fill="hold" nodeType="afterEffect">
                                  <p:stCondLst>
                                    <p:cond delay="0"/>
                                  </p:stCondLst>
                                  <p:childTnLst>
                                    <p:set>
                                      <p:cBhvr>
                                        <p:cTn id="19" dur="1" fill="hold">
                                          <p:stCondLst>
                                            <p:cond delay="0"/>
                                          </p:stCondLst>
                                        </p:cTn>
                                        <p:tgtEl>
                                          <p:spTgt spid="1290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54" grpId="0" animBg="1"/>
      <p:bldP spid="129054" grpId="1"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Group 2"/>
          <p:cNvGrpSpPr>
            <a:grpSpLocks/>
          </p:cNvGrpSpPr>
          <p:nvPr/>
        </p:nvGrpSpPr>
        <p:grpSpPr bwMode="auto">
          <a:xfrm>
            <a:off x="2555875" y="3518959"/>
            <a:ext cx="4103688" cy="298979"/>
            <a:chOff x="1610" y="3023"/>
            <a:chExt cx="2585" cy="226"/>
          </a:xfrm>
        </p:grpSpPr>
        <p:sp>
          <p:nvSpPr>
            <p:cNvPr id="121898" name="Rectangle 3"/>
            <p:cNvSpPr>
              <a:spLocks noChangeArrowheads="1"/>
            </p:cNvSpPr>
            <p:nvPr/>
          </p:nvSpPr>
          <p:spPr bwMode="auto">
            <a:xfrm>
              <a:off x="1610" y="3023"/>
              <a:ext cx="318" cy="2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sp>
          <p:nvSpPr>
            <p:cNvPr id="121899" name="Rectangle 4"/>
            <p:cNvSpPr>
              <a:spLocks noChangeArrowheads="1"/>
            </p:cNvSpPr>
            <p:nvPr/>
          </p:nvSpPr>
          <p:spPr bwMode="auto">
            <a:xfrm>
              <a:off x="1928" y="3023"/>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21900" name="Rectangle 5"/>
            <p:cNvSpPr>
              <a:spLocks noChangeArrowheads="1"/>
            </p:cNvSpPr>
            <p:nvPr/>
          </p:nvSpPr>
          <p:spPr bwMode="auto">
            <a:xfrm>
              <a:off x="2246" y="3023"/>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1901" name="Rectangle 6"/>
            <p:cNvSpPr>
              <a:spLocks noChangeArrowheads="1"/>
            </p:cNvSpPr>
            <p:nvPr/>
          </p:nvSpPr>
          <p:spPr bwMode="auto">
            <a:xfrm>
              <a:off x="2562" y="3023"/>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sp>
        <p:nvSpPr>
          <p:cNvPr id="121859" name="Rectangle 7"/>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1860" name="AutoShape 8"/>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61" name="AutoShape 9"/>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62" name="Text Box 10"/>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1863" name="Text Box 11"/>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1864" name="Text Box 12"/>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1865" name="Text Box 13"/>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1866" name="Text Box 14"/>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1867" name="Freeform 15"/>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68" name="Freeform 16"/>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69" name="Freeform 17"/>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70" name="Freeform 18"/>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71" name="AutoShape 19"/>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72" name="Text Box 20"/>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1873" name="Text Box 21"/>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1874" name="Text Box 22"/>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1875" name="Text Box 23"/>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1876" name="Text Box 24"/>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1877" name="Freeform 25"/>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78" name="Freeform 26"/>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79" name="Freeform 27"/>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80" name="Freeform 28"/>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1881" name="Text Box 29"/>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1882" name="AutoShape 30"/>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83" name="Text Box 31"/>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1884" name="AutoShape 32"/>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85" name="Text Box 33"/>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1887" name="Text Box 35"/>
          <p:cNvSpPr txBox="1">
            <a:spLocks noChangeArrowheads="1"/>
          </p:cNvSpPr>
          <p:nvPr/>
        </p:nvSpPr>
        <p:spPr bwMode="auto">
          <a:xfrm>
            <a:off x="2625914" y="2711979"/>
            <a:ext cx="40318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数据链路层剥去帧首部和帧尾部后</a:t>
            </a:r>
          </a:p>
          <a:p>
            <a:pPr algn="ctr"/>
            <a:r>
              <a:rPr kumimoji="1" lang="zh-CN" altLang="en-US" sz="2000">
                <a:latin typeface="微软雅黑" panose="020B0503020204020204" pitchFamily="34" charset="-122"/>
                <a:ea typeface="微软雅黑" panose="020B0503020204020204" pitchFamily="34" charset="-122"/>
              </a:rPr>
              <a:t>把帧的数据部分交给网络层</a:t>
            </a:r>
          </a:p>
        </p:txBody>
      </p:sp>
      <p:sp>
        <p:nvSpPr>
          <p:cNvPr id="130084" name="Rectangle 36"/>
          <p:cNvSpPr>
            <a:spLocks noChangeArrowheads="1"/>
          </p:cNvSpPr>
          <p:nvPr/>
        </p:nvSpPr>
        <p:spPr bwMode="auto">
          <a:xfrm>
            <a:off x="1979613" y="3997855"/>
            <a:ext cx="576262" cy="298979"/>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2</a:t>
            </a:r>
          </a:p>
        </p:txBody>
      </p:sp>
      <p:sp>
        <p:nvSpPr>
          <p:cNvPr id="130085" name="Rectangle 37"/>
          <p:cNvSpPr>
            <a:spLocks noChangeArrowheads="1"/>
          </p:cNvSpPr>
          <p:nvPr/>
        </p:nvSpPr>
        <p:spPr bwMode="auto">
          <a:xfrm>
            <a:off x="6659564" y="3999178"/>
            <a:ext cx="504825" cy="298979"/>
          </a:xfrm>
          <a:prstGeom prst="rect">
            <a:avLst/>
          </a:prstGeom>
          <a:solidFill>
            <a:srgbClr val="CC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T</a:t>
            </a:r>
            <a:r>
              <a:rPr lang="en-US" altLang="zh-CN" sz="2000" b="1" baseline="-25000">
                <a:latin typeface="微软雅黑" panose="020B0503020204020204" pitchFamily="34" charset="-122"/>
                <a:ea typeface="微软雅黑" panose="020B0503020204020204" pitchFamily="34" charset="-122"/>
              </a:rPr>
              <a:t>2</a:t>
            </a:r>
          </a:p>
        </p:txBody>
      </p:sp>
      <p:grpSp>
        <p:nvGrpSpPr>
          <p:cNvPr id="130086" name="Group 38"/>
          <p:cNvGrpSpPr>
            <a:grpSpLocks/>
          </p:cNvGrpSpPr>
          <p:nvPr/>
        </p:nvGrpSpPr>
        <p:grpSpPr bwMode="auto">
          <a:xfrm>
            <a:off x="2555875" y="3999178"/>
            <a:ext cx="4103688" cy="298979"/>
            <a:chOff x="1610" y="3023"/>
            <a:chExt cx="2585" cy="226"/>
          </a:xfrm>
        </p:grpSpPr>
        <p:sp>
          <p:nvSpPr>
            <p:cNvPr id="121894" name="Rectangle 39"/>
            <p:cNvSpPr>
              <a:spLocks noChangeArrowheads="1"/>
            </p:cNvSpPr>
            <p:nvPr/>
          </p:nvSpPr>
          <p:spPr bwMode="auto">
            <a:xfrm>
              <a:off x="1610" y="3023"/>
              <a:ext cx="318" cy="22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sp>
          <p:nvSpPr>
            <p:cNvPr id="121895" name="Rectangle 40"/>
            <p:cNvSpPr>
              <a:spLocks noChangeArrowheads="1"/>
            </p:cNvSpPr>
            <p:nvPr/>
          </p:nvSpPr>
          <p:spPr bwMode="auto">
            <a:xfrm>
              <a:off x="1928" y="3023"/>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21896" name="Rectangle 41"/>
            <p:cNvSpPr>
              <a:spLocks noChangeArrowheads="1"/>
            </p:cNvSpPr>
            <p:nvPr/>
          </p:nvSpPr>
          <p:spPr bwMode="auto">
            <a:xfrm>
              <a:off x="2246" y="3023"/>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1897" name="Rectangle 42"/>
            <p:cNvSpPr>
              <a:spLocks noChangeArrowheads="1"/>
            </p:cNvSpPr>
            <p:nvPr/>
          </p:nvSpPr>
          <p:spPr bwMode="auto">
            <a:xfrm>
              <a:off x="2562" y="3023"/>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grpSp>
        <p:nvGrpSpPr>
          <p:cNvPr id="130091" name="Group 43"/>
          <p:cNvGrpSpPr>
            <a:grpSpLocks/>
          </p:cNvGrpSpPr>
          <p:nvPr/>
        </p:nvGrpSpPr>
        <p:grpSpPr bwMode="auto">
          <a:xfrm>
            <a:off x="4211638" y="3726657"/>
            <a:ext cx="4229100" cy="330729"/>
            <a:chOff x="2653" y="2817"/>
            <a:chExt cx="2664" cy="250"/>
          </a:xfrm>
        </p:grpSpPr>
        <p:sp>
          <p:nvSpPr>
            <p:cNvPr id="121892" name="AutoShape 44"/>
            <p:cNvSpPr>
              <a:spLocks noChangeArrowheads="1"/>
            </p:cNvSpPr>
            <p:nvPr/>
          </p:nvSpPr>
          <p:spPr bwMode="auto">
            <a:xfrm rot="10800000" flipV="1">
              <a:off x="5193" y="2817"/>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1893" name="AutoShape 45"/>
            <p:cNvSpPr>
              <a:spLocks noChangeArrowheads="1"/>
            </p:cNvSpPr>
            <p:nvPr/>
          </p:nvSpPr>
          <p:spPr bwMode="auto">
            <a:xfrm rot="10800000" flipV="1">
              <a:off x="2653" y="2817"/>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
        <p:nvSpPr>
          <p:cNvPr id="47"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Tree>
    <p:extLst>
      <p:ext uri="{BB962C8B-B14F-4D97-AF65-F5344CB8AC3E}">
        <p14:creationId xmlns:p14="http://schemas.microsoft.com/office/powerpoint/2010/main" val="1724515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8" fill="hold" grpId="0" nodeType="afterEffect">
                                  <p:stCondLst>
                                    <p:cond delay="1000"/>
                                  </p:stCondLst>
                                  <p:childTnLst>
                                    <p:animEffect transition="out" filter="slide(fromLeft)">
                                      <p:cBhvr>
                                        <p:cTn id="6" dur="1000"/>
                                        <p:tgtEl>
                                          <p:spTgt spid="130084"/>
                                        </p:tgtEl>
                                      </p:cBhvr>
                                    </p:animEffect>
                                    <p:set>
                                      <p:cBhvr>
                                        <p:cTn id="7" dur="1" fill="hold">
                                          <p:stCondLst>
                                            <p:cond delay="999"/>
                                          </p:stCondLst>
                                        </p:cTn>
                                        <p:tgtEl>
                                          <p:spTgt spid="130084"/>
                                        </p:tgtEl>
                                        <p:attrNameLst>
                                          <p:attrName>style.visibility</p:attrName>
                                        </p:attrNameLst>
                                      </p:cBhvr>
                                      <p:to>
                                        <p:strVal val="hidden"/>
                                      </p:to>
                                    </p:set>
                                  </p:childTnLst>
                                </p:cTn>
                              </p:par>
                            </p:childTnLst>
                          </p:cTn>
                        </p:par>
                        <p:par>
                          <p:cTn id="8" fill="hold" nodeType="afterGroup">
                            <p:stCondLst>
                              <p:cond delay="2000"/>
                            </p:stCondLst>
                            <p:childTnLst>
                              <p:par>
                                <p:cTn id="9" presetID="12" presetClass="exit" presetSubtype="2" fill="hold" grpId="0" nodeType="afterEffect">
                                  <p:stCondLst>
                                    <p:cond delay="0"/>
                                  </p:stCondLst>
                                  <p:childTnLst>
                                    <p:animEffect transition="out" filter="slide(fromRight)">
                                      <p:cBhvr>
                                        <p:cTn id="10" dur="1000"/>
                                        <p:tgtEl>
                                          <p:spTgt spid="130085"/>
                                        </p:tgtEl>
                                      </p:cBhvr>
                                    </p:animEffect>
                                    <p:set>
                                      <p:cBhvr>
                                        <p:cTn id="11" dur="1" fill="hold">
                                          <p:stCondLst>
                                            <p:cond delay="999"/>
                                          </p:stCondLst>
                                        </p:cTn>
                                        <p:tgtEl>
                                          <p:spTgt spid="130085"/>
                                        </p:tgtEl>
                                        <p:attrNameLst>
                                          <p:attrName>style.visibility</p:attrName>
                                        </p:attrNameLst>
                                      </p:cBhvr>
                                      <p:to>
                                        <p:strVal val="hidden"/>
                                      </p:to>
                                    </p:set>
                                  </p:childTnLst>
                                </p:cTn>
                              </p:par>
                            </p:childTnLst>
                          </p:cTn>
                        </p:par>
                        <p:par>
                          <p:cTn id="12" fill="hold" nodeType="afterGroup">
                            <p:stCondLst>
                              <p:cond delay="3000"/>
                            </p:stCondLst>
                            <p:childTnLst>
                              <p:par>
                                <p:cTn id="13" presetID="22" presetClass="entr" presetSubtype="4" fill="hold" nodeType="afterEffect">
                                  <p:stCondLst>
                                    <p:cond delay="0"/>
                                  </p:stCondLst>
                                  <p:childTnLst>
                                    <p:set>
                                      <p:cBhvr>
                                        <p:cTn id="14" dur="1" fill="hold">
                                          <p:stCondLst>
                                            <p:cond delay="0"/>
                                          </p:stCondLst>
                                        </p:cTn>
                                        <p:tgtEl>
                                          <p:spTgt spid="130091"/>
                                        </p:tgtEl>
                                        <p:attrNameLst>
                                          <p:attrName>style.visibility</p:attrName>
                                        </p:attrNameLst>
                                      </p:cBhvr>
                                      <p:to>
                                        <p:strVal val="visible"/>
                                      </p:to>
                                    </p:set>
                                    <p:animEffect transition="in" filter="wipe(down)">
                                      <p:cBhvr>
                                        <p:cTn id="15" dur="1000"/>
                                        <p:tgtEl>
                                          <p:spTgt spid="130091"/>
                                        </p:tgtEl>
                                      </p:cBhvr>
                                    </p:animEffect>
                                  </p:childTnLst>
                                </p:cTn>
                              </p:par>
                            </p:childTnLst>
                          </p:cTn>
                        </p:par>
                        <p:par>
                          <p:cTn id="16" fill="hold" nodeType="afterGroup">
                            <p:stCondLst>
                              <p:cond delay="4000"/>
                            </p:stCondLst>
                            <p:childTnLst>
                              <p:par>
                                <p:cTn id="17" presetID="1" presetClass="exit" presetSubtype="0" fill="hold" nodeType="afterEffect">
                                  <p:stCondLst>
                                    <p:cond delay="0"/>
                                  </p:stCondLst>
                                  <p:childTnLst>
                                    <p:set>
                                      <p:cBhvr>
                                        <p:cTn id="18" dur="1" fill="hold">
                                          <p:stCondLst>
                                            <p:cond delay="0"/>
                                          </p:stCondLst>
                                        </p:cTn>
                                        <p:tgtEl>
                                          <p:spTgt spid="130086"/>
                                        </p:tgtEl>
                                        <p:attrNameLst>
                                          <p:attrName>style.visibility</p:attrName>
                                        </p:attrNameLst>
                                      </p:cBhvr>
                                      <p:to>
                                        <p:strVal val="hidden"/>
                                      </p:to>
                                    </p:set>
                                  </p:childTnLst>
                                </p:cTn>
                              </p:par>
                            </p:childTnLst>
                          </p:cTn>
                        </p:par>
                        <p:par>
                          <p:cTn id="19" fill="hold" nodeType="afterGroup">
                            <p:stCondLst>
                              <p:cond delay="4000"/>
                            </p:stCondLst>
                            <p:childTnLst>
                              <p:par>
                                <p:cTn id="20" presetID="1" presetClass="entr" presetSubtype="0" fill="hold" nodeType="afterEffect">
                                  <p:stCondLst>
                                    <p:cond delay="0"/>
                                  </p:stCondLst>
                                  <p:childTnLst>
                                    <p:set>
                                      <p:cBhvr>
                                        <p:cTn id="21" dur="1" fill="hold">
                                          <p:stCondLst>
                                            <p:cond delay="0"/>
                                          </p:stCondLst>
                                        </p:cTn>
                                        <p:tgtEl>
                                          <p:spTgt spid="130050"/>
                                        </p:tgtEl>
                                        <p:attrNameLst>
                                          <p:attrName>style.visibility</p:attrName>
                                        </p:attrNameLst>
                                      </p:cBhvr>
                                      <p:to>
                                        <p:strVal val="visible"/>
                                      </p:to>
                                    </p:set>
                                  </p:childTnLst>
                                </p:cTn>
                              </p:par>
                            </p:childTnLst>
                          </p:cTn>
                        </p:par>
                        <p:par>
                          <p:cTn id="22" fill="hold" nodeType="afterGroup">
                            <p:stCondLst>
                              <p:cond delay="4000"/>
                            </p:stCondLst>
                            <p:childTnLst>
                              <p:par>
                                <p:cTn id="23" presetID="1" presetClass="exit" presetSubtype="0" fill="hold" nodeType="afterEffect">
                                  <p:stCondLst>
                                    <p:cond delay="0"/>
                                  </p:stCondLst>
                                  <p:childTnLst>
                                    <p:set>
                                      <p:cBhvr>
                                        <p:cTn id="24" dur="1" fill="hold">
                                          <p:stCondLst>
                                            <p:cond delay="0"/>
                                          </p:stCondLst>
                                        </p:cTn>
                                        <p:tgtEl>
                                          <p:spTgt spid="1300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4" grpId="0" animBg="1"/>
      <p:bldP spid="130085"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nvGrpSpPr>
        <p:grpSpPr bwMode="auto">
          <a:xfrm>
            <a:off x="3059113" y="2979209"/>
            <a:ext cx="3598862" cy="298979"/>
            <a:chOff x="1928" y="2660"/>
            <a:chExt cx="2267" cy="226"/>
          </a:xfrm>
        </p:grpSpPr>
        <p:sp>
          <p:nvSpPr>
            <p:cNvPr id="122920" name="Rectangle 3"/>
            <p:cNvSpPr>
              <a:spLocks noChangeArrowheads="1"/>
            </p:cNvSpPr>
            <p:nvPr/>
          </p:nvSpPr>
          <p:spPr bwMode="auto">
            <a:xfrm>
              <a:off x="1928" y="2660"/>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22921" name="Rectangle 4"/>
            <p:cNvSpPr>
              <a:spLocks noChangeArrowheads="1"/>
            </p:cNvSpPr>
            <p:nvPr/>
          </p:nvSpPr>
          <p:spPr bwMode="auto">
            <a:xfrm>
              <a:off x="2246" y="2660"/>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2922" name="Rectangle 5"/>
            <p:cNvSpPr>
              <a:spLocks noChangeArrowheads="1"/>
            </p:cNvSpPr>
            <p:nvPr/>
          </p:nvSpPr>
          <p:spPr bwMode="auto">
            <a:xfrm>
              <a:off x="2562" y="2660"/>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sp>
        <p:nvSpPr>
          <p:cNvPr id="131078" name="Rectangle 6"/>
          <p:cNvSpPr>
            <a:spLocks noChangeArrowheads="1"/>
          </p:cNvSpPr>
          <p:nvPr/>
        </p:nvSpPr>
        <p:spPr bwMode="auto">
          <a:xfrm>
            <a:off x="2555876" y="3518959"/>
            <a:ext cx="504825" cy="298979"/>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3</a:t>
            </a:r>
          </a:p>
        </p:txBody>
      </p:sp>
      <p:grpSp>
        <p:nvGrpSpPr>
          <p:cNvPr id="131079" name="Group 7"/>
          <p:cNvGrpSpPr>
            <a:grpSpLocks/>
          </p:cNvGrpSpPr>
          <p:nvPr/>
        </p:nvGrpSpPr>
        <p:grpSpPr bwMode="auto">
          <a:xfrm>
            <a:off x="3060701" y="3518959"/>
            <a:ext cx="3598863" cy="298979"/>
            <a:chOff x="1928" y="2660"/>
            <a:chExt cx="2267" cy="226"/>
          </a:xfrm>
        </p:grpSpPr>
        <p:sp>
          <p:nvSpPr>
            <p:cNvPr id="122917" name="Rectangle 8"/>
            <p:cNvSpPr>
              <a:spLocks noChangeArrowheads="1"/>
            </p:cNvSpPr>
            <p:nvPr/>
          </p:nvSpPr>
          <p:spPr bwMode="auto">
            <a:xfrm>
              <a:off x="1928" y="2660"/>
              <a:ext cx="318" cy="226"/>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sp>
          <p:nvSpPr>
            <p:cNvPr id="122918" name="Rectangle 9"/>
            <p:cNvSpPr>
              <a:spLocks noChangeArrowheads="1"/>
            </p:cNvSpPr>
            <p:nvPr/>
          </p:nvSpPr>
          <p:spPr bwMode="auto">
            <a:xfrm>
              <a:off x="2246" y="2660"/>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2919" name="Rectangle 10"/>
            <p:cNvSpPr>
              <a:spLocks noChangeArrowheads="1"/>
            </p:cNvSpPr>
            <p:nvPr/>
          </p:nvSpPr>
          <p:spPr bwMode="auto">
            <a:xfrm>
              <a:off x="2562" y="2660"/>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sp>
        <p:nvSpPr>
          <p:cNvPr id="122885" name="Rectangle 11"/>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2886" name="AutoShape 12"/>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887" name="AutoShape 13"/>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888" name="Text Box 14"/>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2889" name="Text Box 15"/>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2890" name="Text Box 16"/>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2891" name="Text Box 17"/>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2892" name="Text Box 18"/>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2893" name="Freeform 19"/>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894" name="Freeform 20"/>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895" name="Freeform 21"/>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896" name="Freeform 22"/>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897" name="AutoShape 23"/>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898" name="Text Box 24"/>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2899" name="Text Box 25"/>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2900" name="Text Box 26"/>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2901" name="Text Box 27"/>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2902" name="Text Box 28"/>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2903" name="Freeform 29"/>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904" name="Freeform 30"/>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905" name="Freeform 31"/>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906" name="Freeform 32"/>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2907" name="Text Box 33"/>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2908" name="AutoShape 34"/>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909" name="Text Box 35"/>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2910" name="AutoShape 36"/>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911" name="Text Box 37"/>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2912" name="Text Box 38"/>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2913" name="Text Box 39"/>
          <p:cNvSpPr txBox="1">
            <a:spLocks noChangeArrowheads="1"/>
          </p:cNvSpPr>
          <p:nvPr/>
        </p:nvSpPr>
        <p:spPr bwMode="auto">
          <a:xfrm>
            <a:off x="2899857" y="2231761"/>
            <a:ext cx="3518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网络层剥去分组首部后</a:t>
            </a:r>
          </a:p>
          <a:p>
            <a:pPr algn="ctr"/>
            <a:r>
              <a:rPr kumimoji="1" lang="zh-CN" altLang="en-US" sz="2000">
                <a:latin typeface="微软雅黑" panose="020B0503020204020204" pitchFamily="34" charset="-122"/>
                <a:ea typeface="微软雅黑" panose="020B0503020204020204" pitchFamily="34" charset="-122"/>
              </a:rPr>
              <a:t>把分组的数据部分交给运输层</a:t>
            </a:r>
          </a:p>
        </p:txBody>
      </p:sp>
      <p:grpSp>
        <p:nvGrpSpPr>
          <p:cNvPr id="131112" name="Group 40"/>
          <p:cNvGrpSpPr>
            <a:grpSpLocks/>
          </p:cNvGrpSpPr>
          <p:nvPr/>
        </p:nvGrpSpPr>
        <p:grpSpPr bwMode="auto">
          <a:xfrm>
            <a:off x="4591050" y="3246438"/>
            <a:ext cx="3849688" cy="330729"/>
            <a:chOff x="2892" y="2454"/>
            <a:chExt cx="2425" cy="250"/>
          </a:xfrm>
        </p:grpSpPr>
        <p:sp>
          <p:nvSpPr>
            <p:cNvPr id="122915" name="AutoShape 41"/>
            <p:cNvSpPr>
              <a:spLocks noChangeArrowheads="1"/>
            </p:cNvSpPr>
            <p:nvPr/>
          </p:nvSpPr>
          <p:spPr bwMode="auto">
            <a:xfrm rot="10800000" flipV="1">
              <a:off x="5193" y="2454"/>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2916" name="AutoShape 42"/>
            <p:cNvSpPr>
              <a:spLocks noChangeArrowheads="1"/>
            </p:cNvSpPr>
            <p:nvPr/>
          </p:nvSpPr>
          <p:spPr bwMode="auto">
            <a:xfrm rot="10800000" flipV="1">
              <a:off x="2892" y="2454"/>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61267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8" fill="hold" grpId="0" nodeType="afterEffect">
                                  <p:stCondLst>
                                    <p:cond delay="1000"/>
                                  </p:stCondLst>
                                  <p:childTnLst>
                                    <p:animEffect transition="out" filter="slide(fromLeft)">
                                      <p:cBhvr>
                                        <p:cTn id="6" dur="1000"/>
                                        <p:tgtEl>
                                          <p:spTgt spid="131078"/>
                                        </p:tgtEl>
                                      </p:cBhvr>
                                    </p:animEffect>
                                    <p:set>
                                      <p:cBhvr>
                                        <p:cTn id="7" dur="1" fill="hold">
                                          <p:stCondLst>
                                            <p:cond delay="999"/>
                                          </p:stCondLst>
                                        </p:cTn>
                                        <p:tgtEl>
                                          <p:spTgt spid="131078"/>
                                        </p:tgtEl>
                                        <p:attrNameLst>
                                          <p:attrName>style.visibility</p:attrName>
                                        </p:attrNameLst>
                                      </p:cBhvr>
                                      <p:to>
                                        <p:strVal val="hidden"/>
                                      </p:to>
                                    </p:se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131112"/>
                                        </p:tgtEl>
                                        <p:attrNameLst>
                                          <p:attrName>style.visibility</p:attrName>
                                        </p:attrNameLst>
                                      </p:cBhvr>
                                      <p:to>
                                        <p:strVal val="visible"/>
                                      </p:to>
                                    </p:set>
                                    <p:animEffect transition="in" filter="wipe(down)">
                                      <p:cBhvr>
                                        <p:cTn id="11" dur="2000"/>
                                        <p:tgtEl>
                                          <p:spTgt spid="131112"/>
                                        </p:tgtEl>
                                      </p:cBhvr>
                                    </p:animEffect>
                                  </p:childTnLst>
                                </p:cTn>
                              </p:par>
                            </p:childTnLst>
                          </p:cTn>
                        </p:par>
                        <p:par>
                          <p:cTn id="12" fill="hold" nodeType="afterGroup">
                            <p:stCondLst>
                              <p:cond delay="4000"/>
                            </p:stCondLst>
                            <p:childTnLst>
                              <p:par>
                                <p:cTn id="13" presetID="1" presetClass="exit" presetSubtype="0" fill="hold" nodeType="afterEffect">
                                  <p:stCondLst>
                                    <p:cond delay="0"/>
                                  </p:stCondLst>
                                  <p:childTnLst>
                                    <p:set>
                                      <p:cBhvr>
                                        <p:cTn id="14" dur="1" fill="hold">
                                          <p:stCondLst>
                                            <p:cond delay="0"/>
                                          </p:stCondLst>
                                        </p:cTn>
                                        <p:tgtEl>
                                          <p:spTgt spid="131079"/>
                                        </p:tgtEl>
                                        <p:attrNameLst>
                                          <p:attrName>style.visibility</p:attrName>
                                        </p:attrNameLst>
                                      </p:cBhvr>
                                      <p:to>
                                        <p:strVal val="hidden"/>
                                      </p:to>
                                    </p:set>
                                  </p:childTnLst>
                                </p:cTn>
                              </p:par>
                            </p:childTnLst>
                          </p:cTn>
                        </p:par>
                        <p:par>
                          <p:cTn id="15" fill="hold" nodeType="afterGroup">
                            <p:stCondLst>
                              <p:cond delay="4000"/>
                            </p:stCondLst>
                            <p:childTnLst>
                              <p:par>
                                <p:cTn id="16" presetID="1" presetClass="entr" presetSubtype="0" fill="hold" nodeType="afterEffect">
                                  <p:stCondLst>
                                    <p:cond delay="0"/>
                                  </p:stCondLst>
                                  <p:childTnLst>
                                    <p:set>
                                      <p:cBhvr>
                                        <p:cTn id="17" dur="1" fill="hold">
                                          <p:stCondLst>
                                            <p:cond delay="0"/>
                                          </p:stCondLst>
                                        </p:cTn>
                                        <p:tgtEl>
                                          <p:spTgt spid="131074"/>
                                        </p:tgtEl>
                                        <p:attrNameLst>
                                          <p:attrName>style.visibility</p:attrName>
                                        </p:attrNameLst>
                                      </p:cBhvr>
                                      <p:to>
                                        <p:strVal val="visible"/>
                                      </p:to>
                                    </p:set>
                                  </p:childTnLst>
                                </p:cTn>
                              </p:par>
                            </p:childTnLst>
                          </p:cTn>
                        </p:par>
                        <p:par>
                          <p:cTn id="18" fill="hold" nodeType="afterGroup">
                            <p:stCondLst>
                              <p:cond delay="4000"/>
                            </p:stCondLst>
                            <p:childTnLst>
                              <p:par>
                                <p:cTn id="19" presetID="1" presetClass="exit" presetSubtype="0" fill="hold" nodeType="afterEffect">
                                  <p:stCondLst>
                                    <p:cond delay="0"/>
                                  </p:stCondLst>
                                  <p:childTnLst>
                                    <p:set>
                                      <p:cBhvr>
                                        <p:cTn id="20" dur="1" fill="hold">
                                          <p:stCondLst>
                                            <p:cond delay="0"/>
                                          </p:stCondLst>
                                        </p:cTn>
                                        <p:tgtEl>
                                          <p:spTgt spid="131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Group 2"/>
          <p:cNvGrpSpPr>
            <a:grpSpLocks/>
          </p:cNvGrpSpPr>
          <p:nvPr/>
        </p:nvGrpSpPr>
        <p:grpSpPr bwMode="auto">
          <a:xfrm>
            <a:off x="3563939" y="2497667"/>
            <a:ext cx="3094037" cy="298979"/>
            <a:chOff x="2245" y="2252"/>
            <a:chExt cx="1949" cy="226"/>
          </a:xfrm>
        </p:grpSpPr>
        <p:sp>
          <p:nvSpPr>
            <p:cNvPr id="123943" name="Rectangle 3"/>
            <p:cNvSpPr>
              <a:spLocks noChangeArrowheads="1"/>
            </p:cNvSpPr>
            <p:nvPr/>
          </p:nvSpPr>
          <p:spPr bwMode="auto">
            <a:xfrm>
              <a:off x="2245" y="2252"/>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3944" name="Rectangle 4"/>
            <p:cNvSpPr>
              <a:spLocks noChangeArrowheads="1"/>
            </p:cNvSpPr>
            <p:nvPr/>
          </p:nvSpPr>
          <p:spPr bwMode="auto">
            <a:xfrm>
              <a:off x="2561" y="2252"/>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sp>
        <p:nvSpPr>
          <p:cNvPr id="132101" name="Rectangle 5"/>
          <p:cNvSpPr>
            <a:spLocks noChangeArrowheads="1"/>
          </p:cNvSpPr>
          <p:nvPr/>
        </p:nvSpPr>
        <p:spPr bwMode="auto">
          <a:xfrm>
            <a:off x="3059114" y="2979209"/>
            <a:ext cx="504825" cy="298979"/>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4</a:t>
            </a:r>
          </a:p>
        </p:txBody>
      </p:sp>
      <p:grpSp>
        <p:nvGrpSpPr>
          <p:cNvPr id="132102" name="Group 6"/>
          <p:cNvGrpSpPr>
            <a:grpSpLocks/>
          </p:cNvGrpSpPr>
          <p:nvPr/>
        </p:nvGrpSpPr>
        <p:grpSpPr bwMode="auto">
          <a:xfrm>
            <a:off x="3563939" y="2979209"/>
            <a:ext cx="3094037" cy="298979"/>
            <a:chOff x="2245" y="2252"/>
            <a:chExt cx="1949" cy="226"/>
          </a:xfrm>
        </p:grpSpPr>
        <p:sp>
          <p:nvSpPr>
            <p:cNvPr id="123941" name="Rectangle 7"/>
            <p:cNvSpPr>
              <a:spLocks noChangeArrowheads="1"/>
            </p:cNvSpPr>
            <p:nvPr/>
          </p:nvSpPr>
          <p:spPr bwMode="auto">
            <a:xfrm>
              <a:off x="2245" y="2252"/>
              <a:ext cx="318" cy="226"/>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23942" name="Rectangle 8"/>
            <p:cNvSpPr>
              <a:spLocks noChangeArrowheads="1"/>
            </p:cNvSpPr>
            <p:nvPr/>
          </p:nvSpPr>
          <p:spPr bwMode="auto">
            <a:xfrm>
              <a:off x="2561" y="2252"/>
              <a:ext cx="1633" cy="226"/>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grpSp>
      <p:sp>
        <p:nvSpPr>
          <p:cNvPr id="123909" name="Rectangle 9"/>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3910" name="AutoShape 10"/>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11" name="AutoShape 11"/>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12" name="Text Box 12"/>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3913" name="Text Box 13"/>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3914" name="Text Box 14"/>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3915" name="Text Box 15"/>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3916" name="Text Box 16"/>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3917" name="Freeform 17"/>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18" name="Freeform 18"/>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19" name="Freeform 19"/>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20" name="Freeform 20"/>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21" name="AutoShape 21"/>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22" name="Text Box 22"/>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3923" name="Text Box 23"/>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3924" name="Text Box 24"/>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3925" name="Text Box 25"/>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3926" name="Text Box 26"/>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3927" name="Freeform 27"/>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28" name="Freeform 28"/>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29" name="Freeform 29"/>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30" name="Freeform 30"/>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3931" name="Text Box 31"/>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3932" name="AutoShape 32"/>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33" name="Text Box 33"/>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3934" name="AutoShape 34"/>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35" name="Text Box 35"/>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3936" name="Text Box 36"/>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3937" name="Text Box 37"/>
          <p:cNvSpPr txBox="1">
            <a:spLocks noChangeArrowheads="1"/>
          </p:cNvSpPr>
          <p:nvPr/>
        </p:nvSpPr>
        <p:spPr bwMode="auto">
          <a:xfrm>
            <a:off x="3187194" y="1751542"/>
            <a:ext cx="3518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运输层剥去报文首部后</a:t>
            </a:r>
          </a:p>
          <a:p>
            <a:pPr algn="ctr"/>
            <a:r>
              <a:rPr kumimoji="1" lang="zh-CN" altLang="en-US" sz="2000">
                <a:latin typeface="微软雅黑" panose="020B0503020204020204" pitchFamily="34" charset="-122"/>
                <a:ea typeface="微软雅黑" panose="020B0503020204020204" pitchFamily="34" charset="-122"/>
              </a:rPr>
              <a:t>把报文的数据部分交给应用层</a:t>
            </a:r>
          </a:p>
        </p:txBody>
      </p:sp>
      <p:grpSp>
        <p:nvGrpSpPr>
          <p:cNvPr id="132134" name="Group 38"/>
          <p:cNvGrpSpPr>
            <a:grpSpLocks/>
          </p:cNvGrpSpPr>
          <p:nvPr/>
        </p:nvGrpSpPr>
        <p:grpSpPr bwMode="auto">
          <a:xfrm>
            <a:off x="4951414" y="2706688"/>
            <a:ext cx="3489325" cy="330729"/>
            <a:chOff x="3119" y="2046"/>
            <a:chExt cx="2198" cy="250"/>
          </a:xfrm>
        </p:grpSpPr>
        <p:sp>
          <p:nvSpPr>
            <p:cNvPr id="123939" name="AutoShape 39"/>
            <p:cNvSpPr>
              <a:spLocks noChangeArrowheads="1"/>
            </p:cNvSpPr>
            <p:nvPr/>
          </p:nvSpPr>
          <p:spPr bwMode="auto">
            <a:xfrm rot="10800000" flipV="1">
              <a:off x="5193" y="2046"/>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3940" name="AutoShape 40"/>
            <p:cNvSpPr>
              <a:spLocks noChangeArrowheads="1"/>
            </p:cNvSpPr>
            <p:nvPr/>
          </p:nvSpPr>
          <p:spPr bwMode="auto">
            <a:xfrm rot="10800000" flipV="1">
              <a:off x="3119" y="2046"/>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786520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8" fill="hold" grpId="0" nodeType="afterEffect">
                                  <p:stCondLst>
                                    <p:cond delay="1000"/>
                                  </p:stCondLst>
                                  <p:childTnLst>
                                    <p:animEffect transition="out" filter="slide(fromLeft)">
                                      <p:cBhvr>
                                        <p:cTn id="6" dur="1000"/>
                                        <p:tgtEl>
                                          <p:spTgt spid="132101"/>
                                        </p:tgtEl>
                                      </p:cBhvr>
                                    </p:animEffect>
                                    <p:set>
                                      <p:cBhvr>
                                        <p:cTn id="7" dur="1" fill="hold">
                                          <p:stCondLst>
                                            <p:cond delay="999"/>
                                          </p:stCondLst>
                                        </p:cTn>
                                        <p:tgtEl>
                                          <p:spTgt spid="132101"/>
                                        </p:tgtEl>
                                        <p:attrNameLst>
                                          <p:attrName>style.visibility</p:attrName>
                                        </p:attrNameLst>
                                      </p:cBhvr>
                                      <p:to>
                                        <p:strVal val="hidden"/>
                                      </p:to>
                                    </p:se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132134"/>
                                        </p:tgtEl>
                                        <p:attrNameLst>
                                          <p:attrName>style.visibility</p:attrName>
                                        </p:attrNameLst>
                                      </p:cBhvr>
                                      <p:to>
                                        <p:strVal val="visible"/>
                                      </p:to>
                                    </p:set>
                                    <p:animEffect transition="in" filter="wipe(down)">
                                      <p:cBhvr>
                                        <p:cTn id="11" dur="1000"/>
                                        <p:tgtEl>
                                          <p:spTgt spid="132134"/>
                                        </p:tgtEl>
                                      </p:cBhvr>
                                    </p:animEffect>
                                  </p:childTnLst>
                                </p:cTn>
                              </p:par>
                            </p:childTnLst>
                          </p:cTn>
                        </p:par>
                        <p:par>
                          <p:cTn id="12" fill="hold" nodeType="afterGroup">
                            <p:stCondLst>
                              <p:cond delay="3000"/>
                            </p:stCondLst>
                            <p:childTnLst>
                              <p:par>
                                <p:cTn id="13" presetID="1" presetClass="exit" presetSubtype="0" fill="hold" nodeType="afterEffect">
                                  <p:stCondLst>
                                    <p:cond delay="0"/>
                                  </p:stCondLst>
                                  <p:childTnLst>
                                    <p:set>
                                      <p:cBhvr>
                                        <p:cTn id="14" dur="1" fill="hold">
                                          <p:stCondLst>
                                            <p:cond delay="0"/>
                                          </p:stCondLst>
                                        </p:cTn>
                                        <p:tgtEl>
                                          <p:spTgt spid="132102"/>
                                        </p:tgtEl>
                                        <p:attrNameLst>
                                          <p:attrName>style.visibility</p:attrName>
                                        </p:attrNameLst>
                                      </p:cBhvr>
                                      <p:to>
                                        <p:strVal val="hidden"/>
                                      </p:to>
                                    </p:set>
                                  </p:childTnLst>
                                </p:cTn>
                              </p:par>
                            </p:childTnLst>
                          </p:cTn>
                        </p:par>
                        <p:par>
                          <p:cTn id="15" fill="hold" nodeType="afterGroup">
                            <p:stCondLst>
                              <p:cond delay="3000"/>
                            </p:stCondLst>
                            <p:childTnLst>
                              <p:par>
                                <p:cTn id="16" presetID="1" presetClass="entr" presetSubtype="0" fill="hold" nodeType="afterEffect">
                                  <p:stCondLst>
                                    <p:cond delay="0"/>
                                  </p:stCondLst>
                                  <p:childTnLst>
                                    <p:set>
                                      <p:cBhvr>
                                        <p:cTn id="17" dur="1" fill="hold">
                                          <p:stCondLst>
                                            <p:cond delay="0"/>
                                          </p:stCondLst>
                                        </p:cTn>
                                        <p:tgtEl>
                                          <p:spTgt spid="132098"/>
                                        </p:tgtEl>
                                        <p:attrNameLst>
                                          <p:attrName>style.visibility</p:attrName>
                                        </p:attrNameLst>
                                      </p:cBhvr>
                                      <p:to>
                                        <p:strVal val="visible"/>
                                      </p:to>
                                    </p:set>
                                  </p:childTnLst>
                                </p:cTn>
                              </p:par>
                            </p:childTnLst>
                          </p:cTn>
                        </p:par>
                        <p:par>
                          <p:cTn id="18" fill="hold" nodeType="afterGroup">
                            <p:stCondLst>
                              <p:cond delay="3000"/>
                            </p:stCondLst>
                            <p:childTnLst>
                              <p:par>
                                <p:cTn id="19" presetID="1" presetClass="exit" presetSubtype="0" fill="hold" nodeType="afterEffect">
                                  <p:stCondLst>
                                    <p:cond delay="0"/>
                                  </p:stCondLst>
                                  <p:childTnLst>
                                    <p:set>
                                      <p:cBhvr>
                                        <p:cTn id="20" dur="1" fill="hold">
                                          <p:stCondLst>
                                            <p:cond delay="0"/>
                                          </p:stCondLst>
                                        </p:cTn>
                                        <p:tgtEl>
                                          <p:spTgt spid="1321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4067175" y="2018771"/>
            <a:ext cx="2592388"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sp>
        <p:nvSpPr>
          <p:cNvPr id="133123" name="Rectangle 3"/>
          <p:cNvSpPr>
            <a:spLocks noChangeArrowheads="1"/>
          </p:cNvSpPr>
          <p:nvPr/>
        </p:nvSpPr>
        <p:spPr bwMode="auto">
          <a:xfrm>
            <a:off x="3563939" y="2497667"/>
            <a:ext cx="504825" cy="298979"/>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en-US" altLang="zh-CN" sz="2000">
                <a:latin typeface="微软雅黑" panose="020B0503020204020204" pitchFamily="34" charset="-122"/>
                <a:ea typeface="微软雅黑" panose="020B0503020204020204" pitchFamily="34" charset="-122"/>
              </a:rPr>
              <a:t>H</a:t>
            </a:r>
            <a:r>
              <a:rPr lang="en-US" altLang="zh-CN" sz="2000" b="1" baseline="-25000">
                <a:latin typeface="微软雅黑" panose="020B0503020204020204" pitchFamily="34" charset="-122"/>
                <a:ea typeface="微软雅黑" panose="020B0503020204020204" pitchFamily="34" charset="-122"/>
              </a:rPr>
              <a:t>5</a:t>
            </a:r>
          </a:p>
        </p:txBody>
      </p:sp>
      <p:sp>
        <p:nvSpPr>
          <p:cNvPr id="133124" name="Rectangle 4"/>
          <p:cNvSpPr>
            <a:spLocks noChangeArrowheads="1"/>
          </p:cNvSpPr>
          <p:nvPr/>
        </p:nvSpPr>
        <p:spPr bwMode="auto">
          <a:xfrm>
            <a:off x="4065589" y="2497667"/>
            <a:ext cx="2592387" cy="298979"/>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a:latin typeface="微软雅黑" panose="020B0503020204020204" pitchFamily="34" charset="-122"/>
                <a:ea typeface="微软雅黑" panose="020B0503020204020204" pitchFamily="34" charset="-122"/>
              </a:rPr>
              <a:t>应 用 程 序 数 据</a:t>
            </a:r>
          </a:p>
        </p:txBody>
      </p:sp>
      <p:sp>
        <p:nvSpPr>
          <p:cNvPr id="124933" name="Rectangle 5"/>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4934" name="AutoShape 6"/>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35" name="AutoShape 7"/>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36" name="Text Box 8"/>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4937" name="Text Box 9"/>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4938" name="Text Box 10"/>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4939" name="Text Box 11"/>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4940" name="Text Box 12"/>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4941" name="Freeform 13"/>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42" name="Freeform 14"/>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43" name="Freeform 15"/>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44" name="Freeform 16"/>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45" name="AutoShape 17"/>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46" name="Text Box 18"/>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4947" name="Text Box 19"/>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4948" name="Text Box 20"/>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4949" name="Text Box 21"/>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4950" name="Text Box 22"/>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4951" name="Freeform 23"/>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52" name="Freeform 24"/>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53" name="Freeform 25"/>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54" name="Freeform 26"/>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4955" name="Text Box 27"/>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4956" name="AutoShape 28"/>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57" name="Text Box 29"/>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4958" name="AutoShape 30"/>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59" name="Text Box 31"/>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4960" name="Text Box 32"/>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24961" name="Text Box 33"/>
          <p:cNvSpPr txBox="1">
            <a:spLocks noChangeArrowheads="1"/>
          </p:cNvSpPr>
          <p:nvPr/>
        </p:nvSpPr>
        <p:spPr bwMode="auto">
          <a:xfrm>
            <a:off x="3312524" y="2977886"/>
            <a:ext cx="370005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a:latin typeface="微软雅黑" panose="020B0503020204020204" pitchFamily="34" charset="-122"/>
                <a:ea typeface="微软雅黑" panose="020B0503020204020204" pitchFamily="34" charset="-122"/>
              </a:rPr>
              <a:t>应用层剥去应用层 </a:t>
            </a:r>
            <a:r>
              <a:rPr kumimoji="1" lang="en-US" altLang="zh-CN" sz="2000">
                <a:latin typeface="微软雅黑" panose="020B0503020204020204" pitchFamily="34" charset="-122"/>
                <a:ea typeface="微软雅黑" panose="020B0503020204020204" pitchFamily="34" charset="-122"/>
              </a:rPr>
              <a:t>PDU </a:t>
            </a:r>
            <a:r>
              <a:rPr kumimoji="1" lang="zh-CN" altLang="en-US" sz="2000">
                <a:latin typeface="微软雅黑" panose="020B0503020204020204" pitchFamily="34" charset="-122"/>
                <a:ea typeface="微软雅黑" panose="020B0503020204020204" pitchFamily="34" charset="-122"/>
              </a:rPr>
              <a:t>首部后</a:t>
            </a:r>
          </a:p>
          <a:p>
            <a:pPr algn="ctr"/>
            <a:r>
              <a:rPr kumimoji="1" lang="zh-CN" altLang="en-US" sz="2000">
                <a:latin typeface="微软雅黑" panose="020B0503020204020204" pitchFamily="34" charset="-122"/>
                <a:ea typeface="微软雅黑" panose="020B0503020204020204" pitchFamily="34" charset="-122"/>
              </a:rPr>
              <a:t>把应用程序数据交给应用进程</a:t>
            </a:r>
          </a:p>
        </p:txBody>
      </p:sp>
      <p:grpSp>
        <p:nvGrpSpPr>
          <p:cNvPr id="133154" name="Group 34"/>
          <p:cNvGrpSpPr>
            <a:grpSpLocks/>
          </p:cNvGrpSpPr>
          <p:nvPr/>
        </p:nvGrpSpPr>
        <p:grpSpPr bwMode="auto">
          <a:xfrm>
            <a:off x="5238750" y="2256896"/>
            <a:ext cx="3201988" cy="330729"/>
            <a:chOff x="3300" y="1706"/>
            <a:chExt cx="2017" cy="250"/>
          </a:xfrm>
        </p:grpSpPr>
        <p:sp>
          <p:nvSpPr>
            <p:cNvPr id="124963" name="AutoShape 35"/>
            <p:cNvSpPr>
              <a:spLocks noChangeArrowheads="1"/>
            </p:cNvSpPr>
            <p:nvPr/>
          </p:nvSpPr>
          <p:spPr bwMode="auto">
            <a:xfrm rot="10800000" flipV="1">
              <a:off x="5193" y="1706"/>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4964" name="AutoShape 36"/>
            <p:cNvSpPr>
              <a:spLocks noChangeArrowheads="1"/>
            </p:cNvSpPr>
            <p:nvPr/>
          </p:nvSpPr>
          <p:spPr bwMode="auto">
            <a:xfrm rot="10800000" flipV="1">
              <a:off x="3300" y="1706"/>
              <a:ext cx="124" cy="250"/>
            </a:xfrm>
            <a:prstGeom prst="upArrow">
              <a:avLst>
                <a:gd name="adj1" fmla="val 50000"/>
                <a:gd name="adj2" fmla="val 50403"/>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43207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xit" presetSubtype="8" fill="hold" grpId="0" nodeType="afterEffect">
                                  <p:stCondLst>
                                    <p:cond delay="1000"/>
                                  </p:stCondLst>
                                  <p:childTnLst>
                                    <p:animEffect transition="out" filter="slide(fromLeft)">
                                      <p:cBhvr>
                                        <p:cTn id="6" dur="1000"/>
                                        <p:tgtEl>
                                          <p:spTgt spid="133123"/>
                                        </p:tgtEl>
                                      </p:cBhvr>
                                    </p:animEffect>
                                    <p:set>
                                      <p:cBhvr>
                                        <p:cTn id="7" dur="1" fill="hold">
                                          <p:stCondLst>
                                            <p:cond delay="999"/>
                                          </p:stCondLst>
                                        </p:cTn>
                                        <p:tgtEl>
                                          <p:spTgt spid="133123"/>
                                        </p:tgtEl>
                                        <p:attrNameLst>
                                          <p:attrName>style.visibility</p:attrName>
                                        </p:attrNameLst>
                                      </p:cBhvr>
                                      <p:to>
                                        <p:strVal val="hidden"/>
                                      </p:to>
                                    </p:se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133154"/>
                                        </p:tgtEl>
                                        <p:attrNameLst>
                                          <p:attrName>style.visibility</p:attrName>
                                        </p:attrNameLst>
                                      </p:cBhvr>
                                      <p:to>
                                        <p:strVal val="visible"/>
                                      </p:to>
                                    </p:set>
                                    <p:animEffect transition="in" filter="wipe(down)">
                                      <p:cBhvr>
                                        <p:cTn id="11" dur="1000"/>
                                        <p:tgtEl>
                                          <p:spTgt spid="133154"/>
                                        </p:tgtEl>
                                      </p:cBhvr>
                                    </p:animEffect>
                                  </p:childTnLst>
                                </p:cTn>
                              </p:par>
                            </p:childTnLst>
                          </p:cTn>
                        </p:par>
                        <p:par>
                          <p:cTn id="12" fill="hold" nodeType="afterGroup">
                            <p:stCondLst>
                              <p:cond delay="3000"/>
                            </p:stCondLst>
                            <p:childTnLst>
                              <p:par>
                                <p:cTn id="13" presetID="1" presetClass="exit" presetSubtype="0" fill="hold" grpId="0" nodeType="afterEffect">
                                  <p:stCondLst>
                                    <p:cond delay="0"/>
                                  </p:stCondLst>
                                  <p:childTnLst>
                                    <p:set>
                                      <p:cBhvr>
                                        <p:cTn id="14" dur="1" fill="hold">
                                          <p:stCondLst>
                                            <p:cond delay="0"/>
                                          </p:stCondLst>
                                        </p:cTn>
                                        <p:tgtEl>
                                          <p:spTgt spid="133124"/>
                                        </p:tgtEl>
                                        <p:attrNameLst>
                                          <p:attrName>style.visibility</p:attrName>
                                        </p:attrNameLst>
                                      </p:cBhvr>
                                      <p:to>
                                        <p:strVal val="hidden"/>
                                      </p:to>
                                    </p:set>
                                  </p:childTnLst>
                                </p:cTn>
                              </p:par>
                            </p:childTnLst>
                          </p:cTn>
                        </p:par>
                        <p:par>
                          <p:cTn id="15" fill="hold" nodeType="afterGroup">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133122"/>
                                        </p:tgtEl>
                                        <p:attrNameLst>
                                          <p:attrName>style.visibility</p:attrName>
                                        </p:attrNameLst>
                                      </p:cBhvr>
                                      <p:to>
                                        <p:strVal val="visible"/>
                                      </p:to>
                                    </p:set>
                                  </p:childTnLst>
                                </p:cTn>
                              </p:par>
                            </p:childTnLst>
                          </p:cTn>
                        </p:par>
                        <p:par>
                          <p:cTn id="18" fill="hold" nodeType="afterGroup">
                            <p:stCondLst>
                              <p:cond delay="3000"/>
                            </p:stCondLst>
                            <p:childTnLst>
                              <p:par>
                                <p:cTn id="19" presetID="1" presetClass="exit" presetSubtype="0" fill="hold" nodeType="afterEffect">
                                  <p:stCondLst>
                                    <p:cond delay="0"/>
                                  </p:stCondLst>
                                  <p:childTnLst>
                                    <p:set>
                                      <p:cBhvr>
                                        <p:cTn id="20" dur="1" fill="hold">
                                          <p:stCondLst>
                                            <p:cond delay="0"/>
                                          </p:stCondLst>
                                        </p:cTn>
                                        <p:tgtEl>
                                          <p:spTgt spid="1331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133123" grpId="0" animBg="1"/>
      <p:bldP spid="13312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25955"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5956"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5957"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5958"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5959"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5960"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5961"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5962"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63"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64"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65"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66"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5967"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25968"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25969"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25970"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25971"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25972"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73"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74"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75"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5976"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25977"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5978"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25979"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25980"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25982" name="AutoShape 30"/>
          <p:cNvSpPr>
            <a:spLocks noChangeArrowheads="1"/>
          </p:cNvSpPr>
          <p:nvPr/>
        </p:nvSpPr>
        <p:spPr bwMode="auto">
          <a:xfrm>
            <a:off x="4067175" y="1657615"/>
            <a:ext cx="2952750" cy="779198"/>
          </a:xfrm>
          <a:prstGeom prst="wedgeRoundRectCallout">
            <a:avLst>
              <a:gd name="adj1" fmla="val 87310"/>
              <a:gd name="adj2" fmla="val 18931"/>
              <a:gd name="adj3" fmla="val 16667"/>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zh-CN" sz="2000">
              <a:latin typeface="微软雅黑" panose="020B0503020204020204" pitchFamily="34" charset="-122"/>
              <a:ea typeface="微软雅黑" panose="020B0503020204020204" pitchFamily="34" charset="-122"/>
            </a:endParaRPr>
          </a:p>
        </p:txBody>
      </p:sp>
      <p:sp>
        <p:nvSpPr>
          <p:cNvPr id="125983" name="Text Box 31"/>
          <p:cNvSpPr txBox="1">
            <a:spLocks noChangeArrowheads="1"/>
          </p:cNvSpPr>
          <p:nvPr/>
        </p:nvSpPr>
        <p:spPr bwMode="auto">
          <a:xfrm>
            <a:off x="4289975" y="1717146"/>
            <a:ext cx="26436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pPr algn="ctr"/>
            <a:r>
              <a:rPr kumimoji="1" lang="zh-CN" altLang="en-US" sz="2000" dirty="0">
                <a:latin typeface="微软雅黑" panose="020B0503020204020204" pitchFamily="34" charset="-122"/>
                <a:ea typeface="微软雅黑" panose="020B0503020204020204" pitchFamily="34" charset="-122"/>
              </a:rPr>
              <a:t>我收到</a:t>
            </a:r>
            <a:r>
              <a:rPr kumimoji="1" lang="zh-CN" altLang="en-US" sz="2000" dirty="0" smtClean="0">
                <a:latin typeface="微软雅黑" panose="020B0503020204020204" pitchFamily="34" charset="-122"/>
                <a:ea typeface="微软雅黑" panose="020B0503020204020204" pitchFamily="34" charset="-122"/>
              </a:rPr>
              <a:t>了主机</a:t>
            </a:r>
            <a:r>
              <a:rPr kumimoji="1" lang="en-US" altLang="zh-CN" sz="2000" dirty="0" smtClean="0">
                <a:latin typeface="微软雅黑" panose="020B0503020204020204" pitchFamily="34" charset="-122"/>
                <a:ea typeface="微软雅黑" panose="020B0503020204020204" pitchFamily="34" charset="-122"/>
              </a:rPr>
              <a:t>1</a:t>
            </a:r>
            <a:r>
              <a:rPr kumimoji="1" lang="zh-CN" altLang="en-US" sz="2000" dirty="0" smtClean="0">
                <a:latin typeface="微软雅黑" panose="020B0503020204020204" pitchFamily="34" charset="-122"/>
                <a:ea typeface="微软雅黑" panose="020B0503020204020204" pitchFamily="34" charset="-122"/>
              </a:rPr>
              <a:t>发</a:t>
            </a:r>
            <a:r>
              <a:rPr kumimoji="1" lang="zh-CN" altLang="en-US" sz="2000" dirty="0">
                <a:latin typeface="微软雅黑" panose="020B0503020204020204" pitchFamily="34" charset="-122"/>
                <a:ea typeface="微软雅黑" panose="020B0503020204020204" pitchFamily="34" charset="-122"/>
              </a:rPr>
              <a:t>来的</a:t>
            </a:r>
          </a:p>
          <a:p>
            <a:pPr algn="ctr"/>
            <a:r>
              <a:rPr kumimoji="1" lang="zh-CN" altLang="en-US" sz="2000" dirty="0">
                <a:latin typeface="微软雅黑" panose="020B0503020204020204" pitchFamily="34" charset="-122"/>
                <a:ea typeface="微软雅黑" panose="020B0503020204020204" pitchFamily="34" charset="-122"/>
              </a:rPr>
              <a:t>应用程序数据！</a:t>
            </a:r>
          </a:p>
        </p:txBody>
      </p:sp>
      <p:sp>
        <p:nvSpPr>
          <p:cNvPr id="32" name="Text Box 29"/>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Tree>
    <p:extLst>
      <p:ext uri="{BB962C8B-B14F-4D97-AF65-F5344CB8AC3E}">
        <p14:creationId xmlns:p14="http://schemas.microsoft.com/office/powerpoint/2010/main" val="359438358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9" name="内容占位符 8"/>
          <p:cNvSpPr>
            <a:spLocks noGrp="1"/>
          </p:cNvSpPr>
          <p:nvPr>
            <p:ph idx="1"/>
          </p:nvPr>
        </p:nvSpPr>
        <p:spPr/>
        <p:txBody>
          <a:bodyPr/>
          <a:lstStyle/>
          <a:p>
            <a:r>
              <a:rPr lang="zh-CN" altLang="en-US" u="sng" dirty="0">
                <a:solidFill>
                  <a:srgbClr val="FF0000"/>
                </a:solidFill>
              </a:rPr>
              <a:t>实体</a:t>
            </a:r>
            <a:r>
              <a:rPr lang="en-US" altLang="zh-CN" u="sng" dirty="0">
                <a:solidFill>
                  <a:srgbClr val="FF0000"/>
                </a:solidFill>
              </a:rPr>
              <a:t>(entity) </a:t>
            </a:r>
            <a:r>
              <a:rPr lang="zh-CN" altLang="en-US" dirty="0"/>
              <a:t>表示任何可发送或接收信息的硬件或软件进程。 </a:t>
            </a:r>
          </a:p>
          <a:p>
            <a:r>
              <a:rPr lang="zh-CN" altLang="en-US" u="sng" dirty="0">
                <a:solidFill>
                  <a:srgbClr val="FF0000"/>
                </a:solidFill>
              </a:rPr>
              <a:t>协议</a:t>
            </a:r>
            <a:r>
              <a:rPr lang="zh-CN" altLang="en-US" dirty="0"/>
              <a:t>是控制两个对等实体进行通信的规则的集合。 </a:t>
            </a:r>
          </a:p>
          <a:p>
            <a:r>
              <a:rPr lang="zh-CN" altLang="en-US" dirty="0"/>
              <a:t>在协议的控制下，两个对等实体间的通信使得本层能够向上一层提供</a:t>
            </a:r>
            <a:r>
              <a:rPr lang="zh-CN" altLang="en-US" u="sng" dirty="0">
                <a:solidFill>
                  <a:srgbClr val="FF0000"/>
                </a:solidFill>
              </a:rPr>
              <a:t>服务</a:t>
            </a:r>
            <a:r>
              <a:rPr lang="zh-CN" altLang="en-US" dirty="0" smtClean="0"/>
              <a:t>。要</a:t>
            </a:r>
            <a:r>
              <a:rPr lang="zh-CN" altLang="en-US" dirty="0"/>
              <a:t>实现本层协议，还需要使用下层所提供的服务。 </a:t>
            </a:r>
            <a:endParaRPr lang="en-US" altLang="zh-CN" dirty="0" smtClean="0"/>
          </a:p>
          <a:p>
            <a:r>
              <a:rPr lang="zh-CN" altLang="en-US" dirty="0"/>
              <a:t>在同一系统中相邻两层的实体进行交互</a:t>
            </a:r>
            <a:r>
              <a:rPr lang="zh-CN" altLang="en-US" dirty="0" smtClean="0"/>
              <a:t>（交换信息）的地方，通常称为</a:t>
            </a:r>
            <a:r>
              <a:rPr lang="zh-CN" altLang="en-US" u="sng" dirty="0" smtClean="0">
                <a:solidFill>
                  <a:srgbClr val="FF0000"/>
                </a:solidFill>
              </a:rPr>
              <a:t>服务访问点</a:t>
            </a:r>
            <a:r>
              <a:rPr lang="zh-CN" altLang="en-US" dirty="0" smtClean="0"/>
              <a:t>。</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117</a:t>
            </a:fld>
            <a:endParaRPr lang="en-US" altLang="zh-CN"/>
          </a:p>
        </p:txBody>
      </p:sp>
      <p:sp>
        <p:nvSpPr>
          <p:cNvPr id="5" name="文本占位符 4"/>
          <p:cNvSpPr>
            <a:spLocks noGrp="1"/>
          </p:cNvSpPr>
          <p:nvPr>
            <p:ph type="body" sz="quarter" idx="13"/>
          </p:nvPr>
        </p:nvSpPr>
        <p:spPr>
          <a:xfrm>
            <a:off x="3995937" y="770533"/>
            <a:ext cx="4608512" cy="358775"/>
          </a:xfrm>
        </p:spPr>
        <p:txBody>
          <a:bodyPr/>
          <a:lstStyle/>
          <a:p>
            <a:r>
              <a:rPr lang="en-US" altLang="zh-CN" dirty="0" smtClean="0"/>
              <a:t>7.4</a:t>
            </a:r>
            <a:r>
              <a:rPr lang="zh-CN" altLang="en-US" dirty="0"/>
              <a:t>名词</a:t>
            </a:r>
            <a:r>
              <a:rPr lang="zh-CN" altLang="en-US" dirty="0" smtClean="0"/>
              <a:t>：实体、协议、服务、服务访问点</a:t>
            </a:r>
            <a:endParaRPr lang="zh-CN" altLang="en-US" dirty="0"/>
          </a:p>
        </p:txBody>
      </p:sp>
      <p:sp>
        <p:nvSpPr>
          <p:cNvPr id="3" name="AutoShape 2" descr="http://t11.baidu.com/it/u=4229722719,3081376271&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t11.baidu.com/it/u=4229722719,3081376271&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6" descr="http://t11.baidu.com/it/u=4229722719,3081376271&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342921029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3"/>
          <p:cNvSpPr>
            <a:spLocks noChangeArrowheads="1"/>
          </p:cNvSpPr>
          <p:nvPr/>
        </p:nvSpPr>
        <p:spPr bwMode="auto">
          <a:xfrm>
            <a:off x="272479" y="1340396"/>
            <a:ext cx="8836025" cy="194364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39" name="Rectangle 35"/>
          <p:cNvSpPr>
            <a:spLocks noChangeArrowheads="1"/>
          </p:cNvSpPr>
          <p:nvPr/>
        </p:nvSpPr>
        <p:spPr bwMode="auto">
          <a:xfrm>
            <a:off x="1692275" y="2004292"/>
            <a:ext cx="5759450" cy="761851"/>
          </a:xfrm>
          <a:prstGeom prst="rect">
            <a:avLst/>
          </a:prstGeom>
          <a:solidFill>
            <a:srgbClr val="FFFFCC"/>
          </a:solidFill>
          <a:ln w="12700">
            <a:solidFill>
              <a:schemeClr val="tx1"/>
            </a:solidFill>
            <a:prstDash val="dash"/>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118</a:t>
            </a:fld>
            <a:endParaRPr lang="en-US" altLang="zh-CN"/>
          </a:p>
        </p:txBody>
      </p:sp>
      <p:sp>
        <p:nvSpPr>
          <p:cNvPr id="5" name="文本占位符 4"/>
          <p:cNvSpPr>
            <a:spLocks noGrp="1"/>
          </p:cNvSpPr>
          <p:nvPr>
            <p:ph type="body" sz="quarter" idx="13"/>
          </p:nvPr>
        </p:nvSpPr>
        <p:spPr>
          <a:xfrm>
            <a:off x="4283968" y="770533"/>
            <a:ext cx="4320481" cy="358775"/>
          </a:xfrm>
        </p:spPr>
        <p:txBody>
          <a:bodyPr/>
          <a:lstStyle/>
          <a:p>
            <a:r>
              <a:rPr lang="en-US" altLang="zh-CN" dirty="0" smtClean="0"/>
              <a:t>7.4</a:t>
            </a:r>
            <a:r>
              <a:rPr lang="zh-CN" altLang="en-US" dirty="0"/>
              <a:t>名词</a:t>
            </a:r>
            <a:r>
              <a:rPr lang="zh-CN" altLang="en-US" dirty="0" smtClean="0"/>
              <a:t>：实体、协议、服务、服务访问点</a:t>
            </a:r>
            <a:endParaRPr lang="zh-CN" altLang="en-US" dirty="0"/>
          </a:p>
        </p:txBody>
      </p:sp>
      <p:sp>
        <p:nvSpPr>
          <p:cNvPr id="3" name="AutoShape 2" descr="http://t11.baidu.com/it/u=4229722719,3081376271&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t11.baidu.com/it/u=4229722719,3081376271&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6" descr="http://t11.baidu.com/it/u=4229722719,3081376271&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Rectangle 63"/>
          <p:cNvSpPr>
            <a:spLocks noChangeArrowheads="1"/>
          </p:cNvSpPr>
          <p:nvPr/>
        </p:nvSpPr>
        <p:spPr bwMode="auto">
          <a:xfrm>
            <a:off x="272479" y="3429571"/>
            <a:ext cx="8836026" cy="194364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2" name="Rectangle 35"/>
          <p:cNvSpPr>
            <a:spLocks noChangeArrowheads="1"/>
          </p:cNvSpPr>
          <p:nvPr/>
        </p:nvSpPr>
        <p:spPr bwMode="auto">
          <a:xfrm>
            <a:off x="1692275" y="4251324"/>
            <a:ext cx="5759450" cy="761851"/>
          </a:xfrm>
          <a:prstGeom prst="rect">
            <a:avLst/>
          </a:prstGeom>
          <a:solidFill>
            <a:srgbClr val="FFFFCC"/>
          </a:solidFill>
          <a:ln w="12700">
            <a:solidFill>
              <a:schemeClr val="tx1"/>
            </a:solidFill>
            <a:prstDash val="dash"/>
            <a:miter lim="800000"/>
            <a:headEnd/>
            <a:tailEnd/>
          </a:ln>
          <a:effectLst/>
          <a:extLst>
            <a:ext uri="{AF507438-7753-43E0-B8FC-AC1667EBCBE1}">
              <a14:hiddenEffects xmlns:a14="http://schemas.microsoft.com/office/drawing/2010/main">
                <a:effectLst>
                  <a:outerShdw dist="71842"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13" name="Rectangle 36"/>
          <p:cNvSpPr>
            <a:spLocks noChangeArrowheads="1"/>
          </p:cNvSpPr>
          <p:nvPr/>
        </p:nvSpPr>
        <p:spPr bwMode="auto">
          <a:xfrm>
            <a:off x="2432050" y="4113213"/>
            <a:ext cx="233363" cy="175796"/>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4" name="Line 37"/>
          <p:cNvSpPr>
            <a:spLocks noChangeShapeType="1"/>
          </p:cNvSpPr>
          <p:nvPr/>
        </p:nvSpPr>
        <p:spPr bwMode="auto">
          <a:xfrm>
            <a:off x="3279775" y="2365375"/>
            <a:ext cx="2503488" cy="0"/>
          </a:xfrm>
          <a:prstGeom prst="line">
            <a:avLst/>
          </a:prstGeom>
          <a:noFill/>
          <a:ln w="12700">
            <a:solidFill>
              <a:schemeClr val="tx1"/>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15" name="Text Box 38"/>
          <p:cNvSpPr txBox="1">
            <a:spLocks noChangeArrowheads="1"/>
          </p:cNvSpPr>
          <p:nvPr/>
        </p:nvSpPr>
        <p:spPr bwMode="auto">
          <a:xfrm>
            <a:off x="3708400" y="2179638"/>
            <a:ext cx="1655763" cy="338554"/>
          </a:xfrm>
          <a:prstGeom prst="rect">
            <a:avLst/>
          </a:prstGeom>
          <a:solidFill>
            <a:schemeClr val="bg1"/>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a:latin typeface="微软雅黑" panose="020B0503020204020204" pitchFamily="34" charset="-122"/>
                <a:ea typeface="微软雅黑" panose="020B0503020204020204" pitchFamily="34" charset="-122"/>
              </a:rPr>
              <a:t>协议</a:t>
            </a:r>
            <a:r>
              <a:rPr kumimoji="1" lang="en-US" altLang="zh-CN" sz="1600">
                <a:latin typeface="微软雅黑" panose="020B0503020204020204" pitchFamily="34" charset="-122"/>
                <a:ea typeface="微软雅黑" panose="020B0503020204020204" pitchFamily="34" charset="-122"/>
              </a:rPr>
              <a:t>(n + 1)</a:t>
            </a:r>
          </a:p>
        </p:txBody>
      </p:sp>
      <p:sp>
        <p:nvSpPr>
          <p:cNvPr id="16" name="Text Box 39"/>
          <p:cNvSpPr txBox="1">
            <a:spLocks noChangeArrowheads="1"/>
          </p:cNvSpPr>
          <p:nvPr/>
        </p:nvSpPr>
        <p:spPr bwMode="auto">
          <a:xfrm>
            <a:off x="2600325" y="3722688"/>
            <a:ext cx="5725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SAP</a:t>
            </a:r>
          </a:p>
        </p:txBody>
      </p:sp>
      <p:sp>
        <p:nvSpPr>
          <p:cNvPr id="17" name="Text Box 40"/>
          <p:cNvSpPr txBox="1">
            <a:spLocks noChangeArrowheads="1"/>
          </p:cNvSpPr>
          <p:nvPr/>
        </p:nvSpPr>
        <p:spPr bwMode="auto">
          <a:xfrm>
            <a:off x="5732463" y="3748088"/>
            <a:ext cx="5725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SAP</a:t>
            </a:r>
          </a:p>
        </p:txBody>
      </p:sp>
      <p:sp>
        <p:nvSpPr>
          <p:cNvPr id="18" name="Text Box 41"/>
          <p:cNvSpPr txBox="1">
            <a:spLocks noChangeArrowheads="1"/>
          </p:cNvSpPr>
          <p:nvPr/>
        </p:nvSpPr>
        <p:spPr bwMode="auto">
          <a:xfrm>
            <a:off x="2706688" y="2782138"/>
            <a:ext cx="1415772" cy="338554"/>
          </a:xfrm>
          <a:prstGeom prst="rect">
            <a:avLst/>
          </a:prstGeom>
          <a:noFill/>
          <a:ln w="28575">
            <a:noFill/>
            <a:prstDash val="dash"/>
            <a:miter lim="800000"/>
            <a:headEnd type="none" w="med" len="lg"/>
            <a:tailEnd type="none" w="med" len="lg"/>
          </a:ln>
          <a:effec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smtClean="0">
                <a:latin typeface="微软雅黑" panose="020B0503020204020204" pitchFamily="34" charset="-122"/>
                <a:ea typeface="微软雅黑" panose="020B0503020204020204" pitchFamily="34" charset="-122"/>
              </a:rPr>
              <a:t>交换服务原语</a:t>
            </a:r>
            <a:endParaRPr kumimoji="1" lang="zh-CN" altLang="en-US" sz="1600" dirty="0">
              <a:latin typeface="微软雅黑" panose="020B0503020204020204" pitchFamily="34" charset="-122"/>
              <a:ea typeface="微软雅黑" panose="020B0503020204020204" pitchFamily="34" charset="-122"/>
            </a:endParaRPr>
          </a:p>
        </p:txBody>
      </p:sp>
      <p:sp>
        <p:nvSpPr>
          <p:cNvPr id="19" name="AutoShape 42"/>
          <p:cNvSpPr>
            <a:spLocks noChangeArrowheads="1"/>
          </p:cNvSpPr>
          <p:nvPr/>
        </p:nvSpPr>
        <p:spPr bwMode="auto">
          <a:xfrm>
            <a:off x="2473325" y="2924944"/>
            <a:ext cx="158750" cy="989951"/>
          </a:xfrm>
          <a:prstGeom prst="upDownArrow">
            <a:avLst>
              <a:gd name="adj1" fmla="val 50000"/>
              <a:gd name="adj2" fmla="val 180200"/>
            </a:avLst>
          </a:prstGeom>
          <a:solidFill>
            <a:schemeClr val="bg1"/>
          </a:solidFill>
          <a:ln w="12700">
            <a:solidFill>
              <a:schemeClr val="tx1"/>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0" name="Rectangle 43"/>
          <p:cNvSpPr>
            <a:spLocks noChangeArrowheads="1"/>
          </p:cNvSpPr>
          <p:nvPr/>
        </p:nvSpPr>
        <p:spPr bwMode="auto">
          <a:xfrm>
            <a:off x="6311900" y="4113213"/>
            <a:ext cx="236538" cy="175796"/>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1" name="AutoShape 44"/>
          <p:cNvSpPr>
            <a:spLocks noChangeArrowheads="1"/>
          </p:cNvSpPr>
          <p:nvPr/>
        </p:nvSpPr>
        <p:spPr bwMode="auto">
          <a:xfrm>
            <a:off x="6351588" y="2943105"/>
            <a:ext cx="158750" cy="989951"/>
          </a:xfrm>
          <a:prstGeom prst="upDownArrow">
            <a:avLst>
              <a:gd name="adj1" fmla="val 50000"/>
              <a:gd name="adj2" fmla="val 180200"/>
            </a:avLst>
          </a:prstGeom>
          <a:solidFill>
            <a:schemeClr val="bg1"/>
          </a:solidFill>
          <a:ln w="12700">
            <a:solidFill>
              <a:schemeClr val="tx1"/>
            </a:solidFill>
            <a:miter lim="800000"/>
            <a:headEnd type="none" w="med" len="lg"/>
            <a:tailEnd type="non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2" name="Text Box 45"/>
          <p:cNvSpPr txBox="1">
            <a:spLocks noChangeArrowheads="1"/>
          </p:cNvSpPr>
          <p:nvPr/>
        </p:nvSpPr>
        <p:spPr bwMode="auto">
          <a:xfrm>
            <a:off x="4705687" y="2782138"/>
            <a:ext cx="1415772"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smtClean="0">
                <a:latin typeface="微软雅黑" panose="020B0503020204020204" pitchFamily="34" charset="-122"/>
                <a:ea typeface="微软雅黑" panose="020B0503020204020204" pitchFamily="34" charset="-122"/>
              </a:rPr>
              <a:t>交换服务原语</a:t>
            </a:r>
            <a:endParaRPr kumimoji="1" lang="zh-CN" altLang="en-US" sz="1600" dirty="0">
              <a:latin typeface="微软雅黑" panose="020B0503020204020204" pitchFamily="34" charset="-122"/>
              <a:ea typeface="微软雅黑" panose="020B0503020204020204" pitchFamily="34" charset="-122"/>
            </a:endParaRPr>
          </a:p>
        </p:txBody>
      </p:sp>
      <p:sp>
        <p:nvSpPr>
          <p:cNvPr id="23" name="Rectangle 46"/>
          <p:cNvSpPr>
            <a:spLocks noChangeArrowheads="1"/>
          </p:cNvSpPr>
          <p:nvPr/>
        </p:nvSpPr>
        <p:spPr bwMode="auto">
          <a:xfrm>
            <a:off x="1843088" y="2133600"/>
            <a:ext cx="1412875" cy="503237"/>
          </a:xfrm>
          <a:prstGeom prst="rect">
            <a:avLst/>
          </a:prstGeom>
          <a:solidFill>
            <a:srgbClr val="CCECFF"/>
          </a:solidFill>
          <a:ln w="12700">
            <a:solidFill>
              <a:schemeClr val="tx1"/>
            </a:solidFill>
            <a:miter lim="800000"/>
            <a:headEnd/>
            <a:tailEnd/>
          </a:ln>
          <a:effectLst>
            <a:outerShdw dist="45791" dir="2021404"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24" name="Text Box 47"/>
          <p:cNvSpPr txBox="1">
            <a:spLocks noChangeArrowheads="1"/>
          </p:cNvSpPr>
          <p:nvPr/>
        </p:nvSpPr>
        <p:spPr bwMode="auto">
          <a:xfrm>
            <a:off x="1926093" y="2215942"/>
            <a:ext cx="1253869" cy="338554"/>
          </a:xfrm>
          <a:prstGeom prst="rect">
            <a:avLst/>
          </a:prstGeom>
          <a:solidFill>
            <a:srgbClr val="CCECFF"/>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实体</a:t>
            </a:r>
            <a:r>
              <a:rPr kumimoji="1" lang="en-US" altLang="zh-CN" sz="1600" dirty="0">
                <a:latin typeface="微软雅黑" panose="020B0503020204020204" pitchFamily="34" charset="-122"/>
                <a:ea typeface="微软雅黑" panose="020B0503020204020204" pitchFamily="34" charset="-122"/>
              </a:rPr>
              <a:t>(n + 1)</a:t>
            </a:r>
          </a:p>
        </p:txBody>
      </p:sp>
      <p:sp>
        <p:nvSpPr>
          <p:cNvPr id="25" name="Text Box 48"/>
          <p:cNvSpPr txBox="1">
            <a:spLocks noChangeArrowheads="1"/>
          </p:cNvSpPr>
          <p:nvPr/>
        </p:nvSpPr>
        <p:spPr bwMode="auto">
          <a:xfrm>
            <a:off x="337076" y="4463162"/>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服务提供者</a:t>
            </a:r>
          </a:p>
        </p:txBody>
      </p:sp>
      <p:sp>
        <p:nvSpPr>
          <p:cNvPr id="26" name="Line 49"/>
          <p:cNvSpPr>
            <a:spLocks noChangeShapeType="1"/>
          </p:cNvSpPr>
          <p:nvPr/>
        </p:nvSpPr>
        <p:spPr bwMode="auto">
          <a:xfrm>
            <a:off x="1009650" y="3354388"/>
            <a:ext cx="7637463" cy="0"/>
          </a:xfrm>
          <a:prstGeom prst="line">
            <a:avLst/>
          </a:prstGeom>
          <a:noFill/>
          <a:ln w="12700">
            <a:solidFill>
              <a:schemeClr val="tx1"/>
            </a:solidFill>
            <a:prstDash val="dash"/>
            <a:round/>
            <a:headEnd type="non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27" name="Text Box 50"/>
          <p:cNvSpPr txBox="1">
            <a:spLocks noChangeArrowheads="1"/>
          </p:cNvSpPr>
          <p:nvPr/>
        </p:nvSpPr>
        <p:spPr bwMode="auto">
          <a:xfrm>
            <a:off x="7812088" y="4421188"/>
            <a:ext cx="843501" cy="338554"/>
          </a:xfrm>
          <a:prstGeom prst="rect">
            <a:avLst/>
          </a:prstGeom>
          <a:solidFill>
            <a:schemeClr val="bg1"/>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a:latin typeface="微软雅黑" panose="020B0503020204020204" pitchFamily="34" charset="-122"/>
                <a:ea typeface="微软雅黑" panose="020B0503020204020204" pitchFamily="34" charset="-122"/>
              </a:rPr>
              <a:t>第 </a:t>
            </a:r>
            <a:r>
              <a:rPr kumimoji="1" lang="en-US" altLang="zh-CN" sz="1600">
                <a:latin typeface="微软雅黑" panose="020B0503020204020204" pitchFamily="34" charset="-122"/>
                <a:ea typeface="微软雅黑" panose="020B0503020204020204" pitchFamily="34" charset="-122"/>
              </a:rPr>
              <a:t>n </a:t>
            </a:r>
            <a:r>
              <a:rPr kumimoji="1" lang="zh-CN" altLang="en-US" sz="1600">
                <a:latin typeface="微软雅黑" panose="020B0503020204020204" pitchFamily="34" charset="-122"/>
                <a:ea typeface="微软雅黑" panose="020B0503020204020204" pitchFamily="34" charset="-122"/>
              </a:rPr>
              <a:t>层</a:t>
            </a:r>
          </a:p>
        </p:txBody>
      </p:sp>
      <p:sp>
        <p:nvSpPr>
          <p:cNvPr id="28" name="Text Box 51"/>
          <p:cNvSpPr txBox="1">
            <a:spLocks noChangeArrowheads="1"/>
          </p:cNvSpPr>
          <p:nvPr/>
        </p:nvSpPr>
        <p:spPr bwMode="auto">
          <a:xfrm>
            <a:off x="7496175" y="2206625"/>
            <a:ext cx="1237839" cy="338554"/>
          </a:xfrm>
          <a:prstGeom prst="rect">
            <a:avLst/>
          </a:prstGeom>
          <a:solidFill>
            <a:schemeClr val="bg1"/>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第 </a:t>
            </a:r>
            <a:r>
              <a:rPr kumimoji="1" lang="en-US" altLang="zh-CN" sz="1600" dirty="0">
                <a:latin typeface="微软雅黑" panose="020B0503020204020204" pitchFamily="34" charset="-122"/>
                <a:ea typeface="微软雅黑" panose="020B0503020204020204" pitchFamily="34" charset="-122"/>
              </a:rPr>
              <a:t>n + 1 </a:t>
            </a:r>
            <a:r>
              <a:rPr kumimoji="1" lang="zh-CN" altLang="en-US" sz="1600" dirty="0">
                <a:latin typeface="微软雅黑" panose="020B0503020204020204" pitchFamily="34" charset="-122"/>
                <a:ea typeface="微软雅黑" panose="020B0503020204020204" pitchFamily="34" charset="-122"/>
              </a:rPr>
              <a:t>层</a:t>
            </a:r>
          </a:p>
        </p:txBody>
      </p:sp>
      <p:sp>
        <p:nvSpPr>
          <p:cNvPr id="29" name="Rectangle 52"/>
          <p:cNvSpPr>
            <a:spLocks noChangeArrowheads="1"/>
          </p:cNvSpPr>
          <p:nvPr/>
        </p:nvSpPr>
        <p:spPr bwMode="auto">
          <a:xfrm>
            <a:off x="5735638" y="2133601"/>
            <a:ext cx="1411287" cy="503236"/>
          </a:xfrm>
          <a:prstGeom prst="rect">
            <a:avLst/>
          </a:prstGeom>
          <a:solidFill>
            <a:srgbClr val="CCECFF"/>
          </a:solidFill>
          <a:ln w="12700">
            <a:solidFill>
              <a:schemeClr val="tx1"/>
            </a:solidFill>
            <a:miter lim="800000"/>
            <a:headEnd/>
            <a:tailEnd/>
          </a:ln>
          <a:effectLst>
            <a:outerShdw dist="45791" dir="2021404"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30" name="Text Box 53"/>
          <p:cNvSpPr txBox="1">
            <a:spLocks noChangeArrowheads="1"/>
          </p:cNvSpPr>
          <p:nvPr/>
        </p:nvSpPr>
        <p:spPr bwMode="auto">
          <a:xfrm>
            <a:off x="5838411" y="2205038"/>
            <a:ext cx="1253869" cy="338554"/>
          </a:xfrm>
          <a:prstGeom prst="rect">
            <a:avLst/>
          </a:prstGeom>
          <a:solidFill>
            <a:srgbClr val="CCECFF"/>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实体</a:t>
            </a:r>
            <a:r>
              <a:rPr kumimoji="1" lang="en-US" altLang="zh-CN" sz="1600" dirty="0">
                <a:latin typeface="微软雅黑" panose="020B0503020204020204" pitchFamily="34" charset="-122"/>
                <a:ea typeface="微软雅黑" panose="020B0503020204020204" pitchFamily="34" charset="-122"/>
              </a:rPr>
              <a:t>(n + 1)</a:t>
            </a:r>
          </a:p>
        </p:txBody>
      </p:sp>
      <p:sp>
        <p:nvSpPr>
          <p:cNvPr id="31" name="Text Box 54"/>
          <p:cNvSpPr txBox="1">
            <a:spLocks noChangeArrowheads="1"/>
          </p:cNvSpPr>
          <p:nvPr/>
        </p:nvSpPr>
        <p:spPr bwMode="auto">
          <a:xfrm>
            <a:off x="6378575" y="1957388"/>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32" name="Text Box 55"/>
          <p:cNvSpPr txBox="1">
            <a:spLocks noChangeArrowheads="1"/>
          </p:cNvSpPr>
          <p:nvPr/>
        </p:nvSpPr>
        <p:spPr bwMode="auto">
          <a:xfrm>
            <a:off x="467544" y="2209428"/>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服务用户</a:t>
            </a:r>
          </a:p>
        </p:txBody>
      </p:sp>
      <p:sp>
        <p:nvSpPr>
          <p:cNvPr id="33" name="Rectangle 56"/>
          <p:cNvSpPr>
            <a:spLocks noChangeArrowheads="1"/>
          </p:cNvSpPr>
          <p:nvPr/>
        </p:nvSpPr>
        <p:spPr bwMode="auto">
          <a:xfrm>
            <a:off x="1843088" y="4360863"/>
            <a:ext cx="1412875" cy="461441"/>
          </a:xfrm>
          <a:prstGeom prst="rect">
            <a:avLst/>
          </a:prstGeom>
          <a:solidFill>
            <a:srgbClr val="CCECFF"/>
          </a:solidFill>
          <a:ln w="12700">
            <a:solidFill>
              <a:schemeClr val="tx1"/>
            </a:solidFill>
            <a:miter lim="800000"/>
            <a:headEnd/>
            <a:tailEnd/>
          </a:ln>
          <a:effectLst>
            <a:outerShdw dist="45791" dir="2021404"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34" name="Rectangle 57"/>
          <p:cNvSpPr>
            <a:spLocks noChangeArrowheads="1"/>
          </p:cNvSpPr>
          <p:nvPr/>
        </p:nvSpPr>
        <p:spPr bwMode="auto">
          <a:xfrm>
            <a:off x="5708650" y="4360863"/>
            <a:ext cx="1412875" cy="461441"/>
          </a:xfrm>
          <a:prstGeom prst="rect">
            <a:avLst/>
          </a:prstGeom>
          <a:solidFill>
            <a:srgbClr val="CCECFF"/>
          </a:solidFill>
          <a:ln w="12700">
            <a:solidFill>
              <a:schemeClr val="tx1"/>
            </a:solidFill>
            <a:miter lim="800000"/>
            <a:headEnd/>
            <a:tailEnd/>
          </a:ln>
          <a:effectLst>
            <a:outerShdw dist="45791" dir="2021404"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35" name="Text Box 58"/>
          <p:cNvSpPr txBox="1">
            <a:spLocks noChangeArrowheads="1"/>
          </p:cNvSpPr>
          <p:nvPr/>
        </p:nvSpPr>
        <p:spPr bwMode="auto">
          <a:xfrm>
            <a:off x="2118964" y="4439236"/>
            <a:ext cx="8595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实体</a:t>
            </a:r>
            <a:r>
              <a:rPr kumimoji="1" lang="en-US" altLang="zh-CN" sz="1600" dirty="0">
                <a:latin typeface="微软雅黑" panose="020B0503020204020204" pitchFamily="34" charset="-122"/>
                <a:ea typeface="微软雅黑" panose="020B0503020204020204" pitchFamily="34" charset="-122"/>
              </a:rPr>
              <a:t>(n)</a:t>
            </a:r>
          </a:p>
        </p:txBody>
      </p:sp>
      <p:sp>
        <p:nvSpPr>
          <p:cNvPr id="36" name="Text Box 59"/>
          <p:cNvSpPr txBox="1">
            <a:spLocks noChangeArrowheads="1"/>
          </p:cNvSpPr>
          <p:nvPr/>
        </p:nvSpPr>
        <p:spPr bwMode="auto">
          <a:xfrm>
            <a:off x="6011515" y="4424780"/>
            <a:ext cx="859531" cy="338554"/>
          </a:xfrm>
          <a:prstGeom prst="rect">
            <a:avLst/>
          </a:prstGeom>
          <a:solidFill>
            <a:srgbClr val="CCECFF"/>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实体</a:t>
            </a:r>
            <a:r>
              <a:rPr kumimoji="1" lang="en-US" altLang="zh-CN" sz="1600" dirty="0">
                <a:latin typeface="微软雅黑" panose="020B0503020204020204" pitchFamily="34" charset="-122"/>
                <a:ea typeface="微软雅黑" panose="020B0503020204020204" pitchFamily="34" charset="-122"/>
              </a:rPr>
              <a:t>(n)</a:t>
            </a:r>
          </a:p>
        </p:txBody>
      </p:sp>
      <p:sp>
        <p:nvSpPr>
          <p:cNvPr id="37" name="Line 60"/>
          <p:cNvSpPr>
            <a:spLocks noChangeShapeType="1"/>
          </p:cNvSpPr>
          <p:nvPr/>
        </p:nvSpPr>
        <p:spPr bwMode="auto">
          <a:xfrm>
            <a:off x="3259138" y="4608513"/>
            <a:ext cx="2505075" cy="0"/>
          </a:xfrm>
          <a:prstGeom prst="line">
            <a:avLst/>
          </a:prstGeom>
          <a:noFill/>
          <a:ln w="12700">
            <a:solidFill>
              <a:schemeClr val="tx1"/>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8" name="Text Box 61"/>
          <p:cNvSpPr txBox="1">
            <a:spLocks noChangeArrowheads="1"/>
          </p:cNvSpPr>
          <p:nvPr/>
        </p:nvSpPr>
        <p:spPr bwMode="auto">
          <a:xfrm>
            <a:off x="4053260" y="4424780"/>
            <a:ext cx="859531" cy="338554"/>
          </a:xfrm>
          <a:prstGeom prst="rect">
            <a:avLst/>
          </a:prstGeom>
          <a:solidFill>
            <a:schemeClr val="bg1"/>
          </a:solidFill>
          <a:ln>
            <a:noFill/>
          </a:ln>
          <a:effectLst/>
          <a:extLst>
            <a:ext uri="{91240B29-F687-4F45-9708-019B960494DF}">
              <a14:hiddenLine xmlns:a14="http://schemas.microsoft.com/office/drawing/2010/main" w="28575">
                <a:solidFill>
                  <a:schemeClr val="tx1"/>
                </a:solidFill>
                <a:prstDash val="dash"/>
                <a:miter lim="800000"/>
                <a:headEnd type="none" w="med" len="lg"/>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zh-CN" altLang="en-US" sz="1600" dirty="0">
                <a:latin typeface="微软雅黑" panose="020B0503020204020204" pitchFamily="34" charset="-122"/>
                <a:ea typeface="微软雅黑" panose="020B0503020204020204" pitchFamily="34" charset="-122"/>
              </a:rPr>
              <a:t>协议</a:t>
            </a:r>
            <a:r>
              <a:rPr kumimoji="1" lang="en-US" altLang="zh-CN" sz="1600" dirty="0">
                <a:latin typeface="微软雅黑" panose="020B0503020204020204" pitchFamily="34" charset="-122"/>
                <a:ea typeface="微软雅黑" panose="020B0503020204020204" pitchFamily="34" charset="-122"/>
              </a:rPr>
              <a:t>(n)</a:t>
            </a:r>
          </a:p>
        </p:txBody>
      </p:sp>
    </p:spTree>
    <p:extLst>
      <p:ext uri="{BB962C8B-B14F-4D97-AF65-F5344CB8AC3E}">
        <p14:creationId xmlns:p14="http://schemas.microsoft.com/office/powerpoint/2010/main" val="262161090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7.</a:t>
            </a:r>
            <a:r>
              <a:rPr lang="zh-CN" altLang="en-US" smtClean="0"/>
              <a:t>计算机网络体系结构</a:t>
            </a:r>
            <a:endParaRPr lang="zh-CN" altLang="en-US" dirty="0"/>
          </a:p>
        </p:txBody>
      </p:sp>
      <p:sp>
        <p:nvSpPr>
          <p:cNvPr id="9" name="内容占位符 8"/>
          <p:cNvSpPr>
            <a:spLocks noGrp="1"/>
          </p:cNvSpPr>
          <p:nvPr>
            <p:ph idx="1"/>
          </p:nvPr>
        </p:nvSpPr>
        <p:spPr/>
        <p:txBody>
          <a:bodyPr/>
          <a:lstStyle/>
          <a:p>
            <a:r>
              <a:rPr lang="zh-CN" altLang="en-US" dirty="0" smtClean="0"/>
              <a:t>协议必须把所有不利的条件事先都估计到，而不能假定一切都是正常的和非常理想的。 </a:t>
            </a:r>
          </a:p>
          <a:p>
            <a:r>
              <a:rPr lang="zh-CN" altLang="en-US" dirty="0" smtClean="0"/>
              <a:t>看一个计算机网络协议是否正确，不能光看在正常情况下是否正确，而且还必须非常仔细地检查这个协议能否</a:t>
            </a:r>
            <a:r>
              <a:rPr lang="zh-CN" altLang="en-US" dirty="0" smtClean="0">
                <a:solidFill>
                  <a:srgbClr val="FF0000"/>
                </a:solidFill>
              </a:rPr>
              <a:t>应付各种异常情况</a:t>
            </a:r>
            <a:r>
              <a:rPr lang="zh-CN" altLang="en-US" dirty="0" smtClean="0"/>
              <a:t>。 </a:t>
            </a:r>
            <a:endParaRPr lang="en-US" altLang="zh-CN" dirty="0" smtClean="0"/>
          </a:p>
          <a:p>
            <a:r>
              <a:rPr lang="zh-CN" altLang="en-US" dirty="0"/>
              <a:t>看是非常简单的协议</a:t>
            </a:r>
            <a:r>
              <a:rPr lang="zh-CN" altLang="en-US" dirty="0" smtClean="0"/>
              <a:t>，</a:t>
            </a:r>
            <a:r>
              <a:rPr lang="zh-CN" altLang="en-US" dirty="0"/>
              <a:t>设计</a:t>
            </a:r>
            <a:r>
              <a:rPr lang="zh-CN" altLang="en-US" dirty="0" smtClean="0"/>
              <a:t>起来要考虑的问题还是非常多的，因此</a:t>
            </a:r>
            <a:r>
              <a:rPr lang="zh-CN" altLang="en-US" u="sng" dirty="0" smtClean="0">
                <a:solidFill>
                  <a:srgbClr val="FF0000"/>
                </a:solidFill>
              </a:rPr>
              <a:t>协议很复杂</a:t>
            </a:r>
            <a:r>
              <a:rPr lang="zh-CN" altLang="en-US" dirty="0" smtClean="0"/>
              <a:t>。</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119</a:t>
            </a:fld>
            <a:endParaRPr lang="en-US" altLang="zh-CN"/>
          </a:p>
        </p:txBody>
      </p:sp>
      <p:sp>
        <p:nvSpPr>
          <p:cNvPr id="5" name="文本占位符 4"/>
          <p:cNvSpPr>
            <a:spLocks noGrp="1"/>
          </p:cNvSpPr>
          <p:nvPr>
            <p:ph type="body" sz="quarter" idx="13"/>
          </p:nvPr>
        </p:nvSpPr>
        <p:spPr>
          <a:xfrm>
            <a:off x="3995936" y="770533"/>
            <a:ext cx="4608513" cy="358775"/>
          </a:xfrm>
        </p:spPr>
        <p:txBody>
          <a:bodyPr/>
          <a:lstStyle/>
          <a:p>
            <a:r>
              <a:rPr lang="en-US" altLang="zh-CN" dirty="0" smtClean="0"/>
              <a:t>7.4</a:t>
            </a:r>
            <a:r>
              <a:rPr lang="zh-CN" altLang="en-US" dirty="0" smtClean="0"/>
              <a:t>名词：实体、协议、服务、服务访问点</a:t>
            </a:r>
            <a:endParaRPr lang="zh-CN" altLang="en-US" dirty="0"/>
          </a:p>
        </p:txBody>
      </p:sp>
      <p:sp>
        <p:nvSpPr>
          <p:cNvPr id="3" name="AutoShape 2" descr="http://t11.baidu.com/it/u=4229722719,3081376271&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t11.baidu.com/it/u=4229722719,3081376271&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6" descr="http://t11.baidu.com/it/u=4229722719,3081376271&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8834075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endParaRPr lang="zh-CN" altLang="en-US"/>
          </a:p>
        </p:txBody>
      </p:sp>
      <p:pic>
        <p:nvPicPr>
          <p:cNvPr id="2050" name="Picture 2" descr="http://wp3.sina.cn/woriginal/66031b59gw1dl2xgg5hgd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553244"/>
            <a:ext cx="6912768" cy="494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6282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120</a:t>
            </a:fld>
            <a:endParaRPr lang="en-US" altLang="zh-CN"/>
          </a:p>
        </p:txBody>
      </p:sp>
      <p:sp>
        <p:nvSpPr>
          <p:cNvPr id="4" name="文本占位符 3"/>
          <p:cNvSpPr>
            <a:spLocks noGrp="1"/>
          </p:cNvSpPr>
          <p:nvPr>
            <p:ph type="body" sz="quarter" idx="13"/>
          </p:nvPr>
        </p:nvSpPr>
        <p:spPr/>
        <p:txBody>
          <a:bodyPr/>
          <a:lstStyle/>
          <a:p>
            <a:r>
              <a:rPr lang="en-US" altLang="zh-CN" dirty="0" smtClean="0"/>
              <a:t>7.5</a:t>
            </a:r>
            <a:r>
              <a:rPr lang="zh-CN" altLang="en-US" dirty="0" smtClean="0"/>
              <a:t>简单说说</a:t>
            </a:r>
            <a:r>
              <a:rPr lang="en-US" altLang="zh-CN" dirty="0" smtClean="0"/>
              <a:t>TCP/IP</a:t>
            </a:r>
            <a:endParaRPr lang="zh-CN" altLang="en-US" dirty="0"/>
          </a:p>
        </p:txBody>
      </p:sp>
      <p:grpSp>
        <p:nvGrpSpPr>
          <p:cNvPr id="40" name="组合 39"/>
          <p:cNvGrpSpPr/>
          <p:nvPr/>
        </p:nvGrpSpPr>
        <p:grpSpPr>
          <a:xfrm>
            <a:off x="827087" y="1413733"/>
            <a:ext cx="7434228" cy="3964047"/>
            <a:chOff x="827087" y="1129308"/>
            <a:chExt cx="8101013" cy="4319587"/>
          </a:xfrm>
        </p:grpSpPr>
        <p:sp>
          <p:nvSpPr>
            <p:cNvPr id="6" name="AutoShape 2"/>
            <p:cNvSpPr>
              <a:spLocks noChangeArrowheads="1"/>
            </p:cNvSpPr>
            <p:nvPr/>
          </p:nvSpPr>
          <p:spPr bwMode="auto">
            <a:xfrm>
              <a:off x="1692275" y="2640608"/>
              <a:ext cx="7235825" cy="2808287"/>
            </a:xfrm>
            <a:prstGeom prst="triangle">
              <a:avLst>
                <a:gd name="adj" fmla="val 50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7" name="AutoShape 3"/>
            <p:cNvSpPr>
              <a:spLocks noChangeArrowheads="1"/>
            </p:cNvSpPr>
            <p:nvPr/>
          </p:nvSpPr>
          <p:spPr bwMode="auto">
            <a:xfrm flipV="1">
              <a:off x="1692275" y="1129308"/>
              <a:ext cx="7235825" cy="3095625"/>
            </a:xfrm>
            <a:prstGeom prst="triangle">
              <a:avLst>
                <a:gd name="adj" fmla="val 50000"/>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8" name="Rectangle 5"/>
            <p:cNvSpPr>
              <a:spLocks noChangeArrowheads="1"/>
            </p:cNvSpPr>
            <p:nvPr/>
          </p:nvSpPr>
          <p:spPr bwMode="auto">
            <a:xfrm>
              <a:off x="2794000" y="1319808"/>
              <a:ext cx="814388" cy="393700"/>
            </a:xfrm>
            <a:prstGeom prst="rect">
              <a:avLst/>
            </a:prstGeom>
            <a:solidFill>
              <a:srgbClr val="CCECFF"/>
            </a:solidFill>
            <a:ln w="9525">
              <a:solidFill>
                <a:schemeClr val="tx1"/>
              </a:solidFill>
              <a:miter lim="800000"/>
              <a:headEnd/>
              <a:tailEnd/>
            </a:ln>
            <a:effectLst>
              <a:outerShdw dist="53882"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dirty="0">
                  <a:latin typeface="微软雅黑" panose="020B0503020204020204" pitchFamily="34" charset="-122"/>
                  <a:ea typeface="微软雅黑" panose="020B0503020204020204" pitchFamily="34" charset="-122"/>
                </a:rPr>
                <a:t>HTTP</a:t>
              </a:r>
            </a:p>
          </p:txBody>
        </p:sp>
        <p:sp>
          <p:nvSpPr>
            <p:cNvPr id="9" name="Rectangle 6"/>
            <p:cNvSpPr>
              <a:spLocks noChangeArrowheads="1"/>
            </p:cNvSpPr>
            <p:nvPr/>
          </p:nvSpPr>
          <p:spPr bwMode="auto">
            <a:xfrm>
              <a:off x="4341813" y="1319808"/>
              <a:ext cx="815975" cy="393700"/>
            </a:xfrm>
            <a:prstGeom prst="rect">
              <a:avLst/>
            </a:prstGeom>
            <a:solidFill>
              <a:srgbClr val="CCECFF"/>
            </a:solidFill>
            <a:ln w="9525">
              <a:solidFill>
                <a:schemeClr val="tx1"/>
              </a:solidFill>
              <a:miter lim="800000"/>
              <a:headEnd/>
              <a:tailEnd/>
            </a:ln>
            <a:effectLst>
              <a:outerShdw dist="53882"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SMTP</a:t>
              </a:r>
            </a:p>
          </p:txBody>
        </p:sp>
        <p:sp>
          <p:nvSpPr>
            <p:cNvPr id="10" name="Rectangle 7"/>
            <p:cNvSpPr>
              <a:spLocks noChangeArrowheads="1"/>
            </p:cNvSpPr>
            <p:nvPr/>
          </p:nvSpPr>
          <p:spPr bwMode="auto">
            <a:xfrm>
              <a:off x="5483225" y="1319808"/>
              <a:ext cx="814388" cy="393700"/>
            </a:xfrm>
            <a:prstGeom prst="rect">
              <a:avLst/>
            </a:prstGeom>
            <a:solidFill>
              <a:srgbClr val="CCECFF"/>
            </a:solidFill>
            <a:ln w="9525">
              <a:solidFill>
                <a:schemeClr val="tx1"/>
              </a:solidFill>
              <a:miter lim="800000"/>
              <a:headEnd/>
              <a:tailEnd/>
            </a:ln>
            <a:effectLst>
              <a:outerShdw dist="53882"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DNS</a:t>
              </a:r>
            </a:p>
          </p:txBody>
        </p:sp>
        <p:sp>
          <p:nvSpPr>
            <p:cNvPr id="11" name="Rectangle 8"/>
            <p:cNvSpPr>
              <a:spLocks noChangeArrowheads="1"/>
            </p:cNvSpPr>
            <p:nvPr/>
          </p:nvSpPr>
          <p:spPr bwMode="auto">
            <a:xfrm>
              <a:off x="7031038" y="1319808"/>
              <a:ext cx="815975" cy="393700"/>
            </a:xfrm>
            <a:prstGeom prst="rect">
              <a:avLst/>
            </a:prstGeom>
            <a:solidFill>
              <a:srgbClr val="CCECFF"/>
            </a:solidFill>
            <a:ln w="9525">
              <a:solidFill>
                <a:schemeClr val="tx1"/>
              </a:solidFill>
              <a:miter lim="800000"/>
              <a:headEnd/>
              <a:tailEnd/>
            </a:ln>
            <a:effectLst>
              <a:outerShdw dist="53882"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RTP</a:t>
              </a:r>
            </a:p>
          </p:txBody>
        </p:sp>
        <p:sp>
          <p:nvSpPr>
            <p:cNvPr id="12" name="Rectangle 9"/>
            <p:cNvSpPr>
              <a:spLocks noChangeArrowheads="1"/>
            </p:cNvSpPr>
            <p:nvPr/>
          </p:nvSpPr>
          <p:spPr bwMode="auto">
            <a:xfrm>
              <a:off x="3527425" y="2264370"/>
              <a:ext cx="814388" cy="3937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TCP</a:t>
              </a:r>
            </a:p>
          </p:txBody>
        </p:sp>
        <p:sp>
          <p:nvSpPr>
            <p:cNvPr id="13" name="Rectangle 10"/>
            <p:cNvSpPr>
              <a:spLocks noChangeArrowheads="1"/>
            </p:cNvSpPr>
            <p:nvPr/>
          </p:nvSpPr>
          <p:spPr bwMode="auto">
            <a:xfrm>
              <a:off x="6297613" y="2264370"/>
              <a:ext cx="815975" cy="3937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UDP</a:t>
              </a:r>
            </a:p>
          </p:txBody>
        </p:sp>
        <p:sp>
          <p:nvSpPr>
            <p:cNvPr id="14" name="Rectangle 11"/>
            <p:cNvSpPr>
              <a:spLocks noChangeArrowheads="1"/>
            </p:cNvSpPr>
            <p:nvPr/>
          </p:nvSpPr>
          <p:spPr bwMode="auto">
            <a:xfrm>
              <a:off x="4911725" y="3369270"/>
              <a:ext cx="815975" cy="393700"/>
            </a:xfrm>
            <a:prstGeom prst="rect">
              <a:avLst/>
            </a:prstGeom>
            <a:solidFill>
              <a:srgbClr val="FF99FF"/>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1600">
                  <a:latin typeface="微软雅黑" panose="020B0503020204020204" pitchFamily="34" charset="-122"/>
                  <a:ea typeface="微软雅黑" panose="020B0503020204020204" pitchFamily="34" charset="-122"/>
                </a:rPr>
                <a:t>IP</a:t>
              </a:r>
            </a:p>
          </p:txBody>
        </p:sp>
        <p:sp>
          <p:nvSpPr>
            <p:cNvPr id="15" name="Rectangle 12"/>
            <p:cNvSpPr>
              <a:spLocks noChangeArrowheads="1"/>
            </p:cNvSpPr>
            <p:nvPr/>
          </p:nvSpPr>
          <p:spPr bwMode="auto">
            <a:xfrm>
              <a:off x="2794000" y="4648795"/>
              <a:ext cx="1304925" cy="549275"/>
            </a:xfrm>
            <a:prstGeom prst="rect">
              <a:avLst/>
            </a:prstGeom>
            <a:solidFill>
              <a:srgbClr val="99FF66"/>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2000">
                <a:latin typeface="微软雅黑" panose="020B0503020204020204" pitchFamily="34" charset="-122"/>
                <a:ea typeface="微软雅黑" panose="020B0503020204020204" pitchFamily="34" charset="-122"/>
              </a:endParaRPr>
            </a:p>
          </p:txBody>
        </p:sp>
        <p:sp>
          <p:nvSpPr>
            <p:cNvPr id="16" name="Rectangle 13"/>
            <p:cNvSpPr>
              <a:spLocks noChangeArrowheads="1"/>
            </p:cNvSpPr>
            <p:nvPr/>
          </p:nvSpPr>
          <p:spPr bwMode="auto">
            <a:xfrm>
              <a:off x="4505325" y="4648795"/>
              <a:ext cx="1303338" cy="549275"/>
            </a:xfrm>
            <a:prstGeom prst="rect">
              <a:avLst/>
            </a:prstGeom>
            <a:solidFill>
              <a:srgbClr val="99FF66"/>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2000">
                <a:latin typeface="微软雅黑" panose="020B0503020204020204" pitchFamily="34" charset="-122"/>
                <a:ea typeface="微软雅黑" panose="020B0503020204020204" pitchFamily="34" charset="-122"/>
              </a:endParaRPr>
            </a:p>
          </p:txBody>
        </p:sp>
        <p:sp>
          <p:nvSpPr>
            <p:cNvPr id="17" name="Rectangle 14"/>
            <p:cNvSpPr>
              <a:spLocks noChangeArrowheads="1"/>
            </p:cNvSpPr>
            <p:nvPr/>
          </p:nvSpPr>
          <p:spPr bwMode="auto">
            <a:xfrm>
              <a:off x="6543675" y="4648795"/>
              <a:ext cx="1303338" cy="549275"/>
            </a:xfrm>
            <a:prstGeom prst="rect">
              <a:avLst/>
            </a:prstGeom>
            <a:solidFill>
              <a:srgbClr val="99FF66"/>
            </a:solidFill>
            <a:ln w="9525">
              <a:solidFill>
                <a:schemeClr val="tx1"/>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kumimoji="1" lang="zh-CN" altLang="zh-CN" sz="1600">
                <a:latin typeface="微软雅黑" panose="020B0503020204020204" pitchFamily="34" charset="-122"/>
                <a:ea typeface="微软雅黑" panose="020B0503020204020204" pitchFamily="34" charset="-122"/>
              </a:endParaRPr>
            </a:p>
          </p:txBody>
        </p:sp>
        <p:sp>
          <p:nvSpPr>
            <p:cNvPr id="18" name="Line 15"/>
            <p:cNvSpPr>
              <a:spLocks noChangeShapeType="1"/>
            </p:cNvSpPr>
            <p:nvPr/>
          </p:nvSpPr>
          <p:spPr bwMode="auto">
            <a:xfrm>
              <a:off x="838200" y="4078883"/>
              <a:ext cx="73342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9" name="Line 16"/>
            <p:cNvSpPr>
              <a:spLocks noChangeShapeType="1"/>
            </p:cNvSpPr>
            <p:nvPr/>
          </p:nvSpPr>
          <p:spPr bwMode="auto">
            <a:xfrm>
              <a:off x="838200" y="3054945"/>
              <a:ext cx="73342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0" name="Line 17"/>
            <p:cNvSpPr>
              <a:spLocks noChangeShapeType="1"/>
            </p:cNvSpPr>
            <p:nvPr/>
          </p:nvSpPr>
          <p:spPr bwMode="auto">
            <a:xfrm>
              <a:off x="838200" y="2027833"/>
              <a:ext cx="733425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1" name="Text Box 18"/>
            <p:cNvSpPr txBox="1">
              <a:spLocks noChangeArrowheads="1"/>
            </p:cNvSpPr>
            <p:nvPr/>
          </p:nvSpPr>
          <p:spPr bwMode="auto">
            <a:xfrm>
              <a:off x="827088" y="3366094"/>
              <a:ext cx="103968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2000" dirty="0">
                  <a:latin typeface="微软雅黑" panose="020B0503020204020204" pitchFamily="34" charset="-122"/>
                  <a:ea typeface="微软雅黑" panose="020B0503020204020204" pitchFamily="34" charset="-122"/>
                </a:rPr>
                <a:t>网际层</a:t>
              </a:r>
            </a:p>
          </p:txBody>
        </p:sp>
        <p:sp>
          <p:nvSpPr>
            <p:cNvPr id="22" name="Text Box 19"/>
            <p:cNvSpPr txBox="1">
              <a:spLocks noChangeArrowheads="1"/>
            </p:cNvSpPr>
            <p:nvPr/>
          </p:nvSpPr>
          <p:spPr bwMode="auto">
            <a:xfrm>
              <a:off x="827087" y="4602756"/>
              <a:ext cx="1598651"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2000" dirty="0">
                  <a:latin typeface="微软雅黑" panose="020B0503020204020204" pitchFamily="34" charset="-122"/>
                  <a:ea typeface="微软雅黑" panose="020B0503020204020204" pitchFamily="34" charset="-122"/>
                </a:rPr>
                <a:t>网络接口层</a:t>
              </a:r>
            </a:p>
          </p:txBody>
        </p:sp>
        <p:sp>
          <p:nvSpPr>
            <p:cNvPr id="23" name="Text Box 20"/>
            <p:cNvSpPr txBox="1">
              <a:spLocks noChangeArrowheads="1"/>
            </p:cNvSpPr>
            <p:nvPr/>
          </p:nvSpPr>
          <p:spPr bwMode="auto">
            <a:xfrm>
              <a:off x="838200" y="2316758"/>
              <a:ext cx="103968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2000" dirty="0">
                  <a:latin typeface="微软雅黑" panose="020B0503020204020204" pitchFamily="34" charset="-122"/>
                  <a:ea typeface="微软雅黑" panose="020B0503020204020204" pitchFamily="34" charset="-122"/>
                </a:rPr>
                <a:t>运输层</a:t>
              </a:r>
            </a:p>
          </p:txBody>
        </p:sp>
        <p:sp>
          <p:nvSpPr>
            <p:cNvPr id="24" name="Text Box 21"/>
            <p:cNvSpPr txBox="1">
              <a:spLocks noChangeArrowheads="1"/>
            </p:cNvSpPr>
            <p:nvPr/>
          </p:nvSpPr>
          <p:spPr bwMode="auto">
            <a:xfrm>
              <a:off x="838197" y="1308695"/>
              <a:ext cx="103968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2000" dirty="0">
                  <a:latin typeface="微软雅黑" panose="020B0503020204020204" pitchFamily="34" charset="-122"/>
                  <a:ea typeface="微软雅黑" panose="020B0503020204020204" pitchFamily="34" charset="-122"/>
                </a:rPr>
                <a:t>应用层</a:t>
              </a:r>
            </a:p>
          </p:txBody>
        </p:sp>
        <p:sp>
          <p:nvSpPr>
            <p:cNvPr id="25" name="Text Box 22"/>
            <p:cNvSpPr txBox="1">
              <a:spLocks noChangeArrowheads="1"/>
            </p:cNvSpPr>
            <p:nvPr/>
          </p:nvSpPr>
          <p:spPr bwMode="auto">
            <a:xfrm>
              <a:off x="3735388" y="1235669"/>
              <a:ext cx="47023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2000" b="1">
                  <a:latin typeface="微软雅黑" panose="020B0503020204020204" pitchFamily="34" charset="-122"/>
                  <a:ea typeface="微软雅黑" panose="020B0503020204020204" pitchFamily="34" charset="-122"/>
                </a:rPr>
                <a:t>…</a:t>
              </a:r>
            </a:p>
          </p:txBody>
        </p:sp>
        <p:sp>
          <p:nvSpPr>
            <p:cNvPr id="26" name="Text Box 23"/>
            <p:cNvSpPr txBox="1">
              <a:spLocks noChangeArrowheads="1"/>
            </p:cNvSpPr>
            <p:nvPr/>
          </p:nvSpPr>
          <p:spPr bwMode="auto">
            <a:xfrm>
              <a:off x="6430963" y="1235669"/>
              <a:ext cx="47023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2000" b="1">
                  <a:latin typeface="微软雅黑" panose="020B0503020204020204" pitchFamily="34" charset="-122"/>
                  <a:ea typeface="微软雅黑" panose="020B0503020204020204" pitchFamily="34" charset="-122"/>
                </a:rPr>
                <a:t>…</a:t>
              </a:r>
            </a:p>
          </p:txBody>
        </p:sp>
        <p:sp>
          <p:nvSpPr>
            <p:cNvPr id="27" name="Text Box 24"/>
            <p:cNvSpPr txBox="1">
              <a:spLocks noChangeArrowheads="1"/>
            </p:cNvSpPr>
            <p:nvPr/>
          </p:nvSpPr>
          <p:spPr bwMode="auto">
            <a:xfrm>
              <a:off x="5976938" y="4632920"/>
              <a:ext cx="470232" cy="435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2000" b="1">
                  <a:latin typeface="微软雅黑" panose="020B0503020204020204" pitchFamily="34" charset="-122"/>
                  <a:ea typeface="微软雅黑" panose="020B0503020204020204" pitchFamily="34" charset="-122"/>
                </a:rPr>
                <a:t>…</a:t>
              </a:r>
            </a:p>
          </p:txBody>
        </p:sp>
        <p:sp>
          <p:nvSpPr>
            <p:cNvPr id="28" name="Line 25"/>
            <p:cNvSpPr>
              <a:spLocks noChangeShapeType="1"/>
            </p:cNvSpPr>
            <p:nvPr/>
          </p:nvSpPr>
          <p:spPr bwMode="auto">
            <a:xfrm>
              <a:off x="3189288" y="1740495"/>
              <a:ext cx="509587" cy="547688"/>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9" name="Line 26"/>
            <p:cNvSpPr>
              <a:spLocks noChangeShapeType="1"/>
            </p:cNvSpPr>
            <p:nvPr/>
          </p:nvSpPr>
          <p:spPr bwMode="auto">
            <a:xfrm>
              <a:off x="5873750" y="1757958"/>
              <a:ext cx="587375" cy="49530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0" name="Line 27"/>
            <p:cNvSpPr>
              <a:spLocks noChangeShapeType="1"/>
            </p:cNvSpPr>
            <p:nvPr/>
          </p:nvSpPr>
          <p:spPr bwMode="auto">
            <a:xfrm flipH="1">
              <a:off x="4151313" y="1742083"/>
              <a:ext cx="584200" cy="52070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1" name="Line 28"/>
            <p:cNvSpPr>
              <a:spLocks noChangeShapeType="1"/>
            </p:cNvSpPr>
            <p:nvPr/>
          </p:nvSpPr>
          <p:spPr bwMode="auto">
            <a:xfrm flipH="1">
              <a:off x="6865938" y="1742083"/>
              <a:ext cx="573087" cy="52705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2" name="Line 29"/>
            <p:cNvSpPr>
              <a:spLocks noChangeShapeType="1"/>
            </p:cNvSpPr>
            <p:nvPr/>
          </p:nvSpPr>
          <p:spPr bwMode="auto">
            <a:xfrm>
              <a:off x="3930650" y="2689820"/>
              <a:ext cx="1149350" cy="661988"/>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3" name="Line 30"/>
            <p:cNvSpPr>
              <a:spLocks noChangeShapeType="1"/>
            </p:cNvSpPr>
            <p:nvPr/>
          </p:nvSpPr>
          <p:spPr bwMode="auto">
            <a:xfrm flipH="1">
              <a:off x="5564188" y="2705695"/>
              <a:ext cx="1152525" cy="64770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4" name="Line 31"/>
            <p:cNvSpPr>
              <a:spLocks noChangeShapeType="1"/>
            </p:cNvSpPr>
            <p:nvPr/>
          </p:nvSpPr>
          <p:spPr bwMode="auto">
            <a:xfrm>
              <a:off x="5608638" y="3816945"/>
              <a:ext cx="1627187" cy="839788"/>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5" name="Line 32"/>
            <p:cNvSpPr>
              <a:spLocks noChangeShapeType="1"/>
            </p:cNvSpPr>
            <p:nvPr/>
          </p:nvSpPr>
          <p:spPr bwMode="auto">
            <a:xfrm flipH="1">
              <a:off x="3348038" y="3807420"/>
              <a:ext cx="1646237" cy="849313"/>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6" name="Line 33"/>
            <p:cNvSpPr>
              <a:spLocks noChangeShapeType="1"/>
            </p:cNvSpPr>
            <p:nvPr/>
          </p:nvSpPr>
          <p:spPr bwMode="auto">
            <a:xfrm flipH="1">
              <a:off x="5076825" y="3762970"/>
              <a:ext cx="244475" cy="893763"/>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37" name="Text Box 34"/>
            <p:cNvSpPr txBox="1">
              <a:spLocks noChangeArrowheads="1"/>
            </p:cNvSpPr>
            <p:nvPr/>
          </p:nvSpPr>
          <p:spPr bwMode="auto">
            <a:xfrm>
              <a:off x="2805960" y="4738972"/>
              <a:ext cx="1292965" cy="3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网络接口 </a:t>
              </a:r>
              <a:r>
                <a:rPr kumimoji="1" lang="en-US" altLang="zh-CN" sz="1600" dirty="0">
                  <a:latin typeface="微软雅黑" panose="020B0503020204020204" pitchFamily="34" charset="-122"/>
                  <a:ea typeface="微软雅黑" panose="020B0503020204020204" pitchFamily="34" charset="-122"/>
                </a:rPr>
                <a:t>1</a:t>
              </a:r>
            </a:p>
          </p:txBody>
        </p:sp>
        <p:sp>
          <p:nvSpPr>
            <p:cNvPr id="38" name="Text Box 35"/>
            <p:cNvSpPr txBox="1">
              <a:spLocks noChangeArrowheads="1"/>
            </p:cNvSpPr>
            <p:nvPr/>
          </p:nvSpPr>
          <p:spPr bwMode="auto">
            <a:xfrm>
              <a:off x="4510510" y="4738838"/>
              <a:ext cx="1292965" cy="3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网络接口 </a:t>
              </a:r>
              <a:r>
                <a:rPr kumimoji="1" lang="en-US" altLang="zh-CN" sz="1600" dirty="0">
                  <a:latin typeface="微软雅黑" panose="020B0503020204020204" pitchFamily="34" charset="-122"/>
                  <a:ea typeface="微软雅黑" panose="020B0503020204020204" pitchFamily="34" charset="-122"/>
                </a:rPr>
                <a:t>2</a:t>
              </a:r>
            </a:p>
          </p:txBody>
        </p:sp>
        <p:sp>
          <p:nvSpPr>
            <p:cNvPr id="39" name="Text Box 36"/>
            <p:cNvSpPr txBox="1">
              <a:spLocks noChangeArrowheads="1"/>
            </p:cNvSpPr>
            <p:nvPr/>
          </p:nvSpPr>
          <p:spPr bwMode="auto">
            <a:xfrm>
              <a:off x="6518180" y="4738838"/>
              <a:ext cx="1292965" cy="3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网络接口 </a:t>
              </a:r>
              <a:r>
                <a:rPr kumimoji="1" lang="en-US" altLang="zh-CN" sz="1600" dirty="0">
                  <a:latin typeface="微软雅黑" panose="020B0503020204020204" pitchFamily="34" charset="-122"/>
                  <a:ea typeface="微软雅黑" panose="020B0503020204020204" pitchFamily="34" charset="-122"/>
                </a:rPr>
                <a:t>3</a:t>
              </a:r>
            </a:p>
          </p:txBody>
        </p:sp>
      </p:grpSp>
    </p:spTree>
    <p:extLst>
      <p:ext uri="{BB962C8B-B14F-4D97-AF65-F5344CB8AC3E}">
        <p14:creationId xmlns:p14="http://schemas.microsoft.com/office/powerpoint/2010/main" val="360533080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121</a:t>
            </a:fld>
            <a:endParaRPr lang="en-US" altLang="zh-CN"/>
          </a:p>
        </p:txBody>
      </p:sp>
      <p:sp>
        <p:nvSpPr>
          <p:cNvPr id="4" name="文本占位符 3"/>
          <p:cNvSpPr>
            <a:spLocks noGrp="1"/>
          </p:cNvSpPr>
          <p:nvPr>
            <p:ph type="body" sz="quarter" idx="13"/>
          </p:nvPr>
        </p:nvSpPr>
        <p:spPr/>
        <p:txBody>
          <a:bodyPr/>
          <a:lstStyle/>
          <a:p>
            <a:r>
              <a:rPr lang="en-US" altLang="zh-CN" dirty="0" smtClean="0"/>
              <a:t>7.5</a:t>
            </a:r>
            <a:r>
              <a:rPr lang="zh-CN" altLang="en-US" dirty="0" smtClean="0"/>
              <a:t>简单说说</a:t>
            </a:r>
            <a:r>
              <a:rPr lang="en-US" altLang="zh-CN" dirty="0" smtClean="0"/>
              <a:t>TCP/IP</a:t>
            </a:r>
            <a:endParaRPr lang="zh-CN" altLang="en-US" dirty="0"/>
          </a:p>
        </p:txBody>
      </p:sp>
      <p:grpSp>
        <p:nvGrpSpPr>
          <p:cNvPr id="41" name="Group 2"/>
          <p:cNvGrpSpPr>
            <a:grpSpLocks/>
          </p:cNvGrpSpPr>
          <p:nvPr/>
        </p:nvGrpSpPr>
        <p:grpSpPr bwMode="auto">
          <a:xfrm>
            <a:off x="1835696" y="1380708"/>
            <a:ext cx="5294363" cy="3751929"/>
            <a:chOff x="661" y="1117"/>
            <a:chExt cx="4396" cy="3116"/>
          </a:xfrm>
        </p:grpSpPr>
        <p:sp>
          <p:nvSpPr>
            <p:cNvPr id="42" name="Rectangle 3"/>
            <p:cNvSpPr>
              <a:spLocks noChangeArrowheads="1"/>
            </p:cNvSpPr>
            <p:nvPr/>
          </p:nvSpPr>
          <p:spPr bwMode="auto">
            <a:xfrm>
              <a:off x="661" y="1117"/>
              <a:ext cx="4396" cy="20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应用层</a:t>
              </a:r>
            </a:p>
          </p:txBody>
        </p:sp>
        <p:sp>
          <p:nvSpPr>
            <p:cNvPr id="43" name="Rectangle 4"/>
            <p:cNvSpPr>
              <a:spLocks noChangeArrowheads="1"/>
            </p:cNvSpPr>
            <p:nvPr/>
          </p:nvSpPr>
          <p:spPr bwMode="auto">
            <a:xfrm>
              <a:off x="661" y="1400"/>
              <a:ext cx="4396" cy="20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表示层</a:t>
              </a:r>
            </a:p>
          </p:txBody>
        </p:sp>
        <p:sp>
          <p:nvSpPr>
            <p:cNvPr id="44" name="Rectangle 5"/>
            <p:cNvSpPr>
              <a:spLocks noChangeArrowheads="1"/>
            </p:cNvSpPr>
            <p:nvPr/>
          </p:nvSpPr>
          <p:spPr bwMode="auto">
            <a:xfrm>
              <a:off x="661" y="1684"/>
              <a:ext cx="4396" cy="20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会话层</a:t>
              </a:r>
            </a:p>
          </p:txBody>
        </p:sp>
        <p:sp>
          <p:nvSpPr>
            <p:cNvPr id="45" name="Rectangle 6"/>
            <p:cNvSpPr>
              <a:spLocks noChangeArrowheads="1"/>
            </p:cNvSpPr>
            <p:nvPr/>
          </p:nvSpPr>
          <p:spPr bwMode="auto">
            <a:xfrm>
              <a:off x="661" y="1967"/>
              <a:ext cx="4396" cy="566"/>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传输层</a:t>
              </a:r>
            </a:p>
          </p:txBody>
        </p:sp>
        <p:sp>
          <p:nvSpPr>
            <p:cNvPr id="46" name="Rectangle 7"/>
            <p:cNvSpPr>
              <a:spLocks noChangeArrowheads="1"/>
            </p:cNvSpPr>
            <p:nvPr/>
          </p:nvSpPr>
          <p:spPr bwMode="auto">
            <a:xfrm>
              <a:off x="661" y="2614"/>
              <a:ext cx="4396" cy="105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网络层</a:t>
              </a:r>
            </a:p>
          </p:txBody>
        </p:sp>
        <p:sp>
          <p:nvSpPr>
            <p:cNvPr id="47" name="Rectangle 8"/>
            <p:cNvSpPr>
              <a:spLocks noChangeArrowheads="1"/>
            </p:cNvSpPr>
            <p:nvPr/>
          </p:nvSpPr>
          <p:spPr bwMode="auto">
            <a:xfrm>
              <a:off x="661" y="3747"/>
              <a:ext cx="4396" cy="203"/>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数据链路层</a:t>
              </a:r>
            </a:p>
          </p:txBody>
        </p:sp>
        <p:sp>
          <p:nvSpPr>
            <p:cNvPr id="48" name="Rectangle 9"/>
            <p:cNvSpPr>
              <a:spLocks noChangeArrowheads="1"/>
            </p:cNvSpPr>
            <p:nvPr/>
          </p:nvSpPr>
          <p:spPr bwMode="auto">
            <a:xfrm>
              <a:off x="661" y="4031"/>
              <a:ext cx="4396" cy="202"/>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r>
                <a:rPr kumimoji="1" lang="zh-CN" altLang="en-US" sz="1200">
                  <a:latin typeface="+mj-ea"/>
                  <a:ea typeface="+mj-ea"/>
                </a:rPr>
                <a:t>物理层</a:t>
              </a:r>
            </a:p>
          </p:txBody>
        </p:sp>
        <p:sp>
          <p:nvSpPr>
            <p:cNvPr id="49" name="Line 10"/>
            <p:cNvSpPr>
              <a:spLocks noChangeShapeType="1"/>
            </p:cNvSpPr>
            <p:nvPr/>
          </p:nvSpPr>
          <p:spPr bwMode="auto">
            <a:xfrm>
              <a:off x="1565" y="1643"/>
              <a:ext cx="20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0" name="Line 11"/>
            <p:cNvSpPr>
              <a:spLocks noChangeShapeType="1"/>
            </p:cNvSpPr>
            <p:nvPr/>
          </p:nvSpPr>
          <p:spPr bwMode="auto">
            <a:xfrm>
              <a:off x="1565" y="3586"/>
              <a:ext cx="205"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1" name="Line 12"/>
            <p:cNvSpPr>
              <a:spLocks noChangeShapeType="1"/>
            </p:cNvSpPr>
            <p:nvPr/>
          </p:nvSpPr>
          <p:spPr bwMode="auto">
            <a:xfrm>
              <a:off x="1770" y="1643"/>
              <a:ext cx="0" cy="27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2" name="Line 13"/>
            <p:cNvSpPr>
              <a:spLocks noChangeShapeType="1"/>
            </p:cNvSpPr>
            <p:nvPr/>
          </p:nvSpPr>
          <p:spPr bwMode="auto">
            <a:xfrm>
              <a:off x="1565" y="1920"/>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3" name="Line 14"/>
            <p:cNvSpPr>
              <a:spLocks noChangeShapeType="1"/>
            </p:cNvSpPr>
            <p:nvPr/>
          </p:nvSpPr>
          <p:spPr bwMode="auto">
            <a:xfrm>
              <a:off x="1770" y="1920"/>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4" name="Line 15"/>
            <p:cNvSpPr>
              <a:spLocks noChangeShapeType="1"/>
            </p:cNvSpPr>
            <p:nvPr/>
          </p:nvSpPr>
          <p:spPr bwMode="auto">
            <a:xfrm>
              <a:off x="1565" y="2198"/>
              <a:ext cx="0" cy="27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5" name="Line 16"/>
            <p:cNvSpPr>
              <a:spLocks noChangeShapeType="1"/>
            </p:cNvSpPr>
            <p:nvPr/>
          </p:nvSpPr>
          <p:spPr bwMode="auto">
            <a:xfrm>
              <a:off x="1770" y="2198"/>
              <a:ext cx="0" cy="27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6" name="Line 17"/>
            <p:cNvSpPr>
              <a:spLocks noChangeShapeType="1"/>
            </p:cNvSpPr>
            <p:nvPr/>
          </p:nvSpPr>
          <p:spPr bwMode="auto">
            <a:xfrm>
              <a:off x="1565" y="2475"/>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7" name="Line 18"/>
            <p:cNvSpPr>
              <a:spLocks noChangeShapeType="1"/>
            </p:cNvSpPr>
            <p:nvPr/>
          </p:nvSpPr>
          <p:spPr bwMode="auto">
            <a:xfrm>
              <a:off x="1770" y="2475"/>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8" name="Line 19"/>
            <p:cNvSpPr>
              <a:spLocks noChangeShapeType="1"/>
            </p:cNvSpPr>
            <p:nvPr/>
          </p:nvSpPr>
          <p:spPr bwMode="auto">
            <a:xfrm>
              <a:off x="1565" y="2753"/>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9" name="Line 20"/>
            <p:cNvSpPr>
              <a:spLocks noChangeShapeType="1"/>
            </p:cNvSpPr>
            <p:nvPr/>
          </p:nvSpPr>
          <p:spPr bwMode="auto">
            <a:xfrm>
              <a:off x="1770" y="2753"/>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0" name="Line 21"/>
            <p:cNvSpPr>
              <a:spLocks noChangeShapeType="1"/>
            </p:cNvSpPr>
            <p:nvPr/>
          </p:nvSpPr>
          <p:spPr bwMode="auto">
            <a:xfrm>
              <a:off x="1565" y="3031"/>
              <a:ext cx="0" cy="27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1" name="Line 22"/>
            <p:cNvSpPr>
              <a:spLocks noChangeShapeType="1"/>
            </p:cNvSpPr>
            <p:nvPr/>
          </p:nvSpPr>
          <p:spPr bwMode="auto">
            <a:xfrm>
              <a:off x="1770" y="3031"/>
              <a:ext cx="0" cy="27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2" name="Line 23"/>
            <p:cNvSpPr>
              <a:spLocks noChangeShapeType="1"/>
            </p:cNvSpPr>
            <p:nvPr/>
          </p:nvSpPr>
          <p:spPr bwMode="auto">
            <a:xfrm>
              <a:off x="1565" y="3308"/>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3" name="Line 24"/>
            <p:cNvSpPr>
              <a:spLocks noChangeShapeType="1"/>
            </p:cNvSpPr>
            <p:nvPr/>
          </p:nvSpPr>
          <p:spPr bwMode="auto">
            <a:xfrm>
              <a:off x="1770" y="3308"/>
              <a:ext cx="0" cy="27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4" name="Rectangle 25"/>
            <p:cNvSpPr>
              <a:spLocks noChangeArrowheads="1"/>
            </p:cNvSpPr>
            <p:nvPr/>
          </p:nvSpPr>
          <p:spPr bwMode="auto">
            <a:xfrm>
              <a:off x="1277" y="1157"/>
              <a:ext cx="3698" cy="6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endParaRPr kumimoji="1" lang="zh-CN" altLang="zh-CN" sz="1200">
                <a:latin typeface="+mj-ea"/>
                <a:ea typeface="+mj-ea"/>
              </a:endParaRPr>
            </a:p>
          </p:txBody>
        </p:sp>
        <p:sp>
          <p:nvSpPr>
            <p:cNvPr id="65" name="Rectangle 26"/>
            <p:cNvSpPr>
              <a:spLocks noChangeArrowheads="1"/>
            </p:cNvSpPr>
            <p:nvPr/>
          </p:nvSpPr>
          <p:spPr bwMode="auto">
            <a:xfrm>
              <a:off x="1342" y="1344"/>
              <a:ext cx="404"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SMTP</a:t>
              </a:r>
            </a:p>
          </p:txBody>
        </p:sp>
        <p:sp>
          <p:nvSpPr>
            <p:cNvPr id="66" name="Rectangle 27"/>
            <p:cNvSpPr>
              <a:spLocks noChangeArrowheads="1"/>
            </p:cNvSpPr>
            <p:nvPr/>
          </p:nvSpPr>
          <p:spPr bwMode="auto">
            <a:xfrm>
              <a:off x="1797" y="1344"/>
              <a:ext cx="26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FTP</a:t>
              </a:r>
            </a:p>
          </p:txBody>
        </p:sp>
        <p:sp>
          <p:nvSpPr>
            <p:cNvPr id="67" name="Rectangle 28"/>
            <p:cNvSpPr>
              <a:spLocks noChangeArrowheads="1"/>
            </p:cNvSpPr>
            <p:nvPr/>
          </p:nvSpPr>
          <p:spPr bwMode="auto">
            <a:xfrm>
              <a:off x="2108" y="1344"/>
              <a:ext cx="61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TELNET</a:t>
              </a:r>
            </a:p>
          </p:txBody>
        </p:sp>
        <p:sp>
          <p:nvSpPr>
            <p:cNvPr id="68" name="Rectangle 29"/>
            <p:cNvSpPr>
              <a:spLocks noChangeArrowheads="1"/>
            </p:cNvSpPr>
            <p:nvPr/>
          </p:nvSpPr>
          <p:spPr bwMode="auto">
            <a:xfrm>
              <a:off x="2769" y="1344"/>
              <a:ext cx="32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DNS</a:t>
              </a:r>
            </a:p>
          </p:txBody>
        </p:sp>
        <p:sp>
          <p:nvSpPr>
            <p:cNvPr id="69" name="Rectangle 30"/>
            <p:cNvSpPr>
              <a:spLocks noChangeArrowheads="1"/>
            </p:cNvSpPr>
            <p:nvPr/>
          </p:nvSpPr>
          <p:spPr bwMode="auto">
            <a:xfrm>
              <a:off x="3143" y="1344"/>
              <a:ext cx="43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dirty="0">
                  <a:latin typeface="+mj-ea"/>
                  <a:ea typeface="+mj-ea"/>
                </a:rPr>
                <a:t>SNMP</a:t>
              </a:r>
            </a:p>
          </p:txBody>
        </p:sp>
        <p:sp>
          <p:nvSpPr>
            <p:cNvPr id="70" name="Rectangle 31"/>
            <p:cNvSpPr>
              <a:spLocks noChangeArrowheads="1"/>
            </p:cNvSpPr>
            <p:nvPr/>
          </p:nvSpPr>
          <p:spPr bwMode="auto">
            <a:xfrm>
              <a:off x="3640" y="1344"/>
              <a:ext cx="32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118791"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dirty="0" smtClean="0">
                  <a:latin typeface="+mj-ea"/>
                  <a:ea typeface="+mj-ea"/>
                </a:rPr>
                <a:t>NFS</a:t>
              </a:r>
              <a:endParaRPr kumimoji="1" lang="en-US" altLang="zh-CN" sz="1200" dirty="0">
                <a:latin typeface="+mj-ea"/>
                <a:ea typeface="+mj-ea"/>
              </a:endParaRPr>
            </a:p>
          </p:txBody>
        </p:sp>
        <p:sp>
          <p:nvSpPr>
            <p:cNvPr id="71" name="Rectangle 32"/>
            <p:cNvSpPr>
              <a:spLocks noChangeArrowheads="1"/>
            </p:cNvSpPr>
            <p:nvPr/>
          </p:nvSpPr>
          <p:spPr bwMode="auto">
            <a:xfrm>
              <a:off x="4462" y="1344"/>
              <a:ext cx="368" cy="43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TFTP</a:t>
              </a:r>
            </a:p>
          </p:txBody>
        </p:sp>
        <p:sp>
          <p:nvSpPr>
            <p:cNvPr id="72" name="Rectangle 33"/>
            <p:cNvSpPr>
              <a:spLocks noChangeArrowheads="1"/>
            </p:cNvSpPr>
            <p:nvPr/>
          </p:nvSpPr>
          <p:spPr bwMode="auto">
            <a:xfrm>
              <a:off x="4039" y="1456"/>
              <a:ext cx="329" cy="32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RPC</a:t>
              </a:r>
            </a:p>
          </p:txBody>
        </p:sp>
        <p:sp>
          <p:nvSpPr>
            <p:cNvPr id="73" name="Rectangle 34"/>
            <p:cNvSpPr>
              <a:spLocks noChangeArrowheads="1"/>
            </p:cNvSpPr>
            <p:nvPr/>
          </p:nvSpPr>
          <p:spPr bwMode="auto">
            <a:xfrm>
              <a:off x="1894" y="2129"/>
              <a:ext cx="1232" cy="2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TCP</a:t>
              </a:r>
            </a:p>
          </p:txBody>
        </p:sp>
        <p:sp>
          <p:nvSpPr>
            <p:cNvPr id="74" name="Rectangle 35"/>
            <p:cNvSpPr>
              <a:spLocks noChangeArrowheads="1"/>
            </p:cNvSpPr>
            <p:nvPr/>
          </p:nvSpPr>
          <p:spPr bwMode="auto">
            <a:xfrm>
              <a:off x="3496" y="2129"/>
              <a:ext cx="1232" cy="27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UDP</a:t>
              </a:r>
            </a:p>
          </p:txBody>
        </p:sp>
        <p:sp>
          <p:nvSpPr>
            <p:cNvPr id="75" name="Rectangle 36"/>
            <p:cNvSpPr>
              <a:spLocks noChangeArrowheads="1"/>
            </p:cNvSpPr>
            <p:nvPr/>
          </p:nvSpPr>
          <p:spPr bwMode="auto">
            <a:xfrm>
              <a:off x="1318" y="2695"/>
              <a:ext cx="3657" cy="8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IP</a:t>
              </a:r>
            </a:p>
          </p:txBody>
        </p:sp>
        <p:sp>
          <p:nvSpPr>
            <p:cNvPr id="76" name="Rectangle 37"/>
            <p:cNvSpPr>
              <a:spLocks noChangeArrowheads="1"/>
            </p:cNvSpPr>
            <p:nvPr/>
          </p:nvSpPr>
          <p:spPr bwMode="auto">
            <a:xfrm>
              <a:off x="1442" y="2776"/>
              <a:ext cx="575" cy="24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ICMP</a:t>
              </a:r>
            </a:p>
          </p:txBody>
        </p:sp>
        <p:sp>
          <p:nvSpPr>
            <p:cNvPr id="77" name="Rectangle 38"/>
            <p:cNvSpPr>
              <a:spLocks noChangeArrowheads="1"/>
            </p:cNvSpPr>
            <p:nvPr/>
          </p:nvSpPr>
          <p:spPr bwMode="auto">
            <a:xfrm>
              <a:off x="2058" y="2776"/>
              <a:ext cx="575" cy="24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IGMP</a:t>
              </a:r>
            </a:p>
          </p:txBody>
        </p:sp>
        <p:sp>
          <p:nvSpPr>
            <p:cNvPr id="78" name="Rectangle 39"/>
            <p:cNvSpPr>
              <a:spLocks noChangeArrowheads="1"/>
            </p:cNvSpPr>
            <p:nvPr/>
          </p:nvSpPr>
          <p:spPr bwMode="auto">
            <a:xfrm>
              <a:off x="4317" y="3262"/>
              <a:ext cx="576" cy="24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RARP</a:t>
              </a:r>
            </a:p>
          </p:txBody>
        </p:sp>
        <p:sp>
          <p:nvSpPr>
            <p:cNvPr id="79" name="Rectangle 40"/>
            <p:cNvSpPr>
              <a:spLocks noChangeArrowheads="1"/>
            </p:cNvSpPr>
            <p:nvPr/>
          </p:nvSpPr>
          <p:spPr bwMode="auto">
            <a:xfrm>
              <a:off x="3701" y="3262"/>
              <a:ext cx="575" cy="24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en-US" altLang="zh-CN" sz="1200">
                  <a:latin typeface="+mj-ea"/>
                  <a:ea typeface="+mj-ea"/>
                </a:rPr>
                <a:t>ARP</a:t>
              </a:r>
            </a:p>
          </p:txBody>
        </p:sp>
        <p:sp>
          <p:nvSpPr>
            <p:cNvPr id="80" name="Rectangle 41"/>
            <p:cNvSpPr>
              <a:spLocks noChangeArrowheads="1"/>
            </p:cNvSpPr>
            <p:nvPr/>
          </p:nvSpPr>
          <p:spPr bwMode="auto">
            <a:xfrm>
              <a:off x="1811" y="3788"/>
              <a:ext cx="3082" cy="40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nchor="ct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zh-CN" altLang="en-US" sz="1200">
                  <a:latin typeface="+mj-ea"/>
                  <a:ea typeface="+mj-ea"/>
                </a:rPr>
                <a:t>由底层网络定义的协议</a:t>
              </a:r>
            </a:p>
          </p:txBody>
        </p:sp>
        <p:sp>
          <p:nvSpPr>
            <p:cNvPr id="81" name="Text Box 42"/>
            <p:cNvSpPr txBox="1">
              <a:spLocks noChangeArrowheads="1"/>
            </p:cNvSpPr>
            <p:nvPr/>
          </p:nvSpPr>
          <p:spPr bwMode="auto">
            <a:xfrm>
              <a:off x="2656" y="1140"/>
              <a:ext cx="664" cy="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spAutoFit/>
            </a:bodyPr>
            <a:lstStyle>
              <a:lvl1pPr>
                <a:defRPr>
                  <a:solidFill>
                    <a:schemeClr val="tx1"/>
                  </a:solidFill>
                  <a:latin typeface="Arial" charset="0"/>
                  <a:ea typeface="宋体" charset="-122"/>
                </a:defRPr>
              </a:lvl1pPr>
              <a:lvl2pPr marL="455613">
                <a:defRPr>
                  <a:solidFill>
                    <a:schemeClr val="tx1"/>
                  </a:solidFill>
                  <a:latin typeface="Arial" charset="0"/>
                  <a:ea typeface="宋体" charset="-122"/>
                </a:defRPr>
              </a:lvl2pPr>
              <a:lvl3pPr>
                <a:defRPr>
                  <a:solidFill>
                    <a:schemeClr val="tx1"/>
                  </a:solidFill>
                  <a:latin typeface="Arial" charset="0"/>
                  <a:ea typeface="宋体" charset="-122"/>
                </a:defRPr>
              </a:lvl3pPr>
              <a:lvl4pPr marL="1370013">
                <a:defRPr>
                  <a:solidFill>
                    <a:schemeClr val="tx1"/>
                  </a:solidFill>
                  <a:latin typeface="Arial" charset="0"/>
                  <a:ea typeface="宋体" charset="-122"/>
                </a:defRPr>
              </a:lvl4pPr>
              <a:lvl5pPr>
                <a:defRPr>
                  <a:solidFill>
                    <a:schemeClr val="tx1"/>
                  </a:solidFill>
                  <a:latin typeface="Arial" charset="0"/>
                  <a:ea typeface="宋体" charset="-122"/>
                </a:defRPr>
              </a:lvl5pPr>
              <a:lvl6pPr fontAlgn="base">
                <a:spcBef>
                  <a:spcPct val="0"/>
                </a:spcBef>
                <a:spcAft>
                  <a:spcPct val="0"/>
                </a:spcAft>
                <a:defRPr>
                  <a:solidFill>
                    <a:schemeClr val="tx1"/>
                  </a:solidFill>
                  <a:latin typeface="Arial" charset="0"/>
                  <a:ea typeface="宋体" charset="-122"/>
                </a:defRPr>
              </a:lvl6pPr>
              <a:lvl7pPr fontAlgn="base">
                <a:spcBef>
                  <a:spcPct val="0"/>
                </a:spcBef>
                <a:spcAft>
                  <a:spcPct val="0"/>
                </a:spcAft>
                <a:defRPr>
                  <a:solidFill>
                    <a:schemeClr val="tx1"/>
                  </a:solidFill>
                  <a:latin typeface="Arial" charset="0"/>
                  <a:ea typeface="宋体" charset="-122"/>
                </a:defRPr>
              </a:lvl7pPr>
              <a:lvl8pPr fontAlgn="base">
                <a:spcBef>
                  <a:spcPct val="0"/>
                </a:spcBef>
                <a:spcAft>
                  <a:spcPct val="0"/>
                </a:spcAft>
                <a:defRPr>
                  <a:solidFill>
                    <a:schemeClr val="tx1"/>
                  </a:solidFill>
                  <a:latin typeface="Arial" charset="0"/>
                  <a:ea typeface="宋体" charset="-122"/>
                </a:defRPr>
              </a:lvl8pPr>
              <a:lvl9pPr fontAlgn="base">
                <a:spcBef>
                  <a:spcPct val="0"/>
                </a:spcBef>
                <a:spcAft>
                  <a:spcPct val="0"/>
                </a:spcAft>
                <a:defRPr>
                  <a:solidFill>
                    <a:schemeClr val="tx1"/>
                  </a:solidFill>
                  <a:latin typeface="Arial" charset="0"/>
                  <a:ea typeface="宋体" charset="-122"/>
                </a:defRPr>
              </a:lvl9pPr>
            </a:lstStyle>
            <a:p>
              <a:pPr algn="ctr"/>
              <a:r>
                <a:rPr kumimoji="1" lang="zh-CN" altLang="en-US" sz="1200">
                  <a:latin typeface="+mj-ea"/>
                  <a:ea typeface="+mj-ea"/>
                </a:rPr>
                <a:t>应用程序</a:t>
              </a:r>
            </a:p>
          </p:txBody>
        </p:sp>
      </p:grpSp>
    </p:spTree>
    <p:extLst>
      <p:ext uri="{BB962C8B-B14F-4D97-AF65-F5344CB8AC3E}">
        <p14:creationId xmlns:p14="http://schemas.microsoft.com/office/powerpoint/2010/main" val="149662090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122</a:t>
            </a:fld>
            <a:endParaRPr lang="en-US" altLang="zh-CN"/>
          </a:p>
        </p:txBody>
      </p:sp>
      <p:sp>
        <p:nvSpPr>
          <p:cNvPr id="4" name="文本占位符 3"/>
          <p:cNvSpPr>
            <a:spLocks noGrp="1"/>
          </p:cNvSpPr>
          <p:nvPr>
            <p:ph type="body" sz="quarter" idx="13"/>
          </p:nvPr>
        </p:nvSpPr>
        <p:spPr/>
        <p:txBody>
          <a:bodyPr/>
          <a:lstStyle/>
          <a:p>
            <a:r>
              <a:rPr lang="en-US" altLang="zh-CN" dirty="0" smtClean="0"/>
              <a:t>7.5</a:t>
            </a:r>
            <a:r>
              <a:rPr lang="zh-CN" altLang="en-US" dirty="0" smtClean="0"/>
              <a:t>简单说说</a:t>
            </a:r>
            <a:r>
              <a:rPr lang="en-US" altLang="zh-CN" dirty="0" smtClean="0"/>
              <a:t>TCP/IP</a:t>
            </a:r>
            <a:endParaRPr lang="zh-CN" altLang="en-US" dirty="0"/>
          </a:p>
        </p:txBody>
      </p:sp>
      <p:pic>
        <p:nvPicPr>
          <p:cNvPr id="4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1800" y="1705372"/>
            <a:ext cx="3419953" cy="312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6209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123</a:t>
            </a:fld>
            <a:endParaRPr lang="en-US" altLang="zh-CN"/>
          </a:p>
        </p:txBody>
      </p:sp>
      <p:sp>
        <p:nvSpPr>
          <p:cNvPr id="4" name="文本占位符 3"/>
          <p:cNvSpPr>
            <a:spLocks noGrp="1"/>
          </p:cNvSpPr>
          <p:nvPr>
            <p:ph type="body" sz="quarter" idx="13"/>
          </p:nvPr>
        </p:nvSpPr>
        <p:spPr/>
        <p:txBody>
          <a:bodyPr/>
          <a:lstStyle/>
          <a:p>
            <a:r>
              <a:rPr lang="en-US" altLang="zh-CN" dirty="0" smtClean="0"/>
              <a:t>7.5</a:t>
            </a:r>
            <a:r>
              <a:rPr lang="zh-CN" altLang="en-US" dirty="0" smtClean="0"/>
              <a:t>简单说说</a:t>
            </a:r>
            <a:r>
              <a:rPr lang="en-US" altLang="zh-CN" dirty="0" smtClean="0"/>
              <a:t>TCP/IP</a:t>
            </a:r>
            <a:endParaRPr lang="zh-CN" altLang="en-US" dirty="0"/>
          </a:p>
        </p:txBody>
      </p:sp>
      <p:pic>
        <p:nvPicPr>
          <p:cNvPr id="41" name="图片 40"/>
          <p:cNvPicPr/>
          <p:nvPr/>
        </p:nvPicPr>
        <p:blipFill>
          <a:blip r:embed="rId2" cstate="print"/>
          <a:srcRect/>
          <a:stretch>
            <a:fillRect/>
          </a:stretch>
        </p:blipFill>
        <p:spPr bwMode="auto">
          <a:xfrm>
            <a:off x="906279" y="553244"/>
            <a:ext cx="7371080" cy="8443595"/>
          </a:xfrm>
          <a:prstGeom prst="rect">
            <a:avLst/>
          </a:prstGeom>
          <a:noFill/>
          <a:ln w="9525">
            <a:noFill/>
            <a:miter lim="800000"/>
            <a:headEnd/>
            <a:tailEnd/>
          </a:ln>
        </p:spPr>
      </p:pic>
    </p:spTree>
    <p:extLst>
      <p:ext uri="{BB962C8B-B14F-4D97-AF65-F5344CB8AC3E}">
        <p14:creationId xmlns:p14="http://schemas.microsoft.com/office/powerpoint/2010/main" val="149662090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124</a:t>
            </a:fld>
            <a:endParaRPr lang="en-US" altLang="zh-CN"/>
          </a:p>
        </p:txBody>
      </p:sp>
      <p:sp>
        <p:nvSpPr>
          <p:cNvPr id="4" name="文本占位符 3"/>
          <p:cNvSpPr>
            <a:spLocks noGrp="1"/>
          </p:cNvSpPr>
          <p:nvPr>
            <p:ph type="body" sz="quarter" idx="13"/>
          </p:nvPr>
        </p:nvSpPr>
        <p:spPr/>
        <p:txBody>
          <a:bodyPr/>
          <a:lstStyle/>
          <a:p>
            <a:r>
              <a:rPr lang="en-US" altLang="zh-CN" dirty="0" smtClean="0"/>
              <a:t>7.5</a:t>
            </a:r>
            <a:r>
              <a:rPr lang="zh-CN" altLang="en-US" dirty="0" smtClean="0"/>
              <a:t>简单说说</a:t>
            </a:r>
            <a:r>
              <a:rPr lang="en-US" altLang="zh-CN" dirty="0" smtClean="0"/>
              <a:t>TCP/IP</a:t>
            </a:r>
            <a:endParaRPr lang="zh-CN" altLang="en-US" dirty="0"/>
          </a:p>
        </p:txBody>
      </p:sp>
      <p:pic>
        <p:nvPicPr>
          <p:cNvPr id="41" name="图片 40"/>
          <p:cNvPicPr/>
          <p:nvPr/>
        </p:nvPicPr>
        <p:blipFill>
          <a:blip r:embed="rId2" cstate="print"/>
          <a:srcRect/>
          <a:stretch>
            <a:fillRect/>
          </a:stretch>
        </p:blipFill>
        <p:spPr bwMode="auto">
          <a:xfrm>
            <a:off x="906279" y="-5279404"/>
            <a:ext cx="7371080" cy="11238426"/>
          </a:xfrm>
          <a:prstGeom prst="rect">
            <a:avLst/>
          </a:prstGeom>
          <a:noFill/>
          <a:ln w="9525">
            <a:noFill/>
            <a:miter lim="800000"/>
            <a:headEnd/>
            <a:tailEnd/>
          </a:ln>
        </p:spPr>
      </p:pic>
    </p:spTree>
    <p:extLst>
      <p:ext uri="{BB962C8B-B14F-4D97-AF65-F5344CB8AC3E}">
        <p14:creationId xmlns:p14="http://schemas.microsoft.com/office/powerpoint/2010/main" val="186618267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a:t>
            </a:r>
            <a:r>
              <a:rPr lang="zh-CN" altLang="en-US" dirty="0" smtClean="0"/>
              <a:t>推荐书目</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125</a:t>
            </a:fld>
            <a:endParaRPr lang="en-US" altLang="zh-CN"/>
          </a:p>
        </p:txBody>
      </p:sp>
      <p:sp>
        <p:nvSpPr>
          <p:cNvPr id="4" name="文本占位符 3"/>
          <p:cNvSpPr>
            <a:spLocks noGrp="1"/>
          </p:cNvSpPr>
          <p:nvPr>
            <p:ph type="body" sz="quarter" idx="13"/>
          </p:nvPr>
        </p:nvSpPr>
        <p:spPr/>
        <p:txBody>
          <a:bodyPr/>
          <a:lstStyle/>
          <a:p>
            <a:endParaRPr lang="zh-CN" altLang="en-US"/>
          </a:p>
        </p:txBody>
      </p:sp>
      <p:pic>
        <p:nvPicPr>
          <p:cNvPr id="77826" name="Picture 2" descr="http://img32.ddimg.cn/37/23/22526992-1_u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561356"/>
            <a:ext cx="3227512" cy="322751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1324" y="4802699"/>
            <a:ext cx="4572000" cy="276999"/>
          </a:xfrm>
          <a:prstGeom prst="rect">
            <a:avLst/>
          </a:prstGeom>
        </p:spPr>
        <p:txBody>
          <a:bodyPr>
            <a:spAutoFit/>
          </a:bodyPr>
          <a:lstStyle/>
          <a:p>
            <a:pPr algn="ctr"/>
            <a:r>
              <a:rPr lang="en-US" altLang="zh-CN" sz="1200" dirty="0" smtClean="0">
                <a:latin typeface="+mj-ea"/>
                <a:ea typeface="+mj-ea"/>
              </a:rPr>
              <a:t>ISBN</a:t>
            </a:r>
            <a:r>
              <a:rPr lang="zh-CN" altLang="en-US" sz="1200" dirty="0" smtClean="0">
                <a:latin typeface="+mj-ea"/>
                <a:ea typeface="+mj-ea"/>
              </a:rPr>
              <a:t>：</a:t>
            </a:r>
            <a:r>
              <a:rPr lang="en-US" altLang="zh-CN" sz="1200" dirty="0">
                <a:latin typeface="+mj-ea"/>
                <a:ea typeface="+mj-ea"/>
              </a:rPr>
              <a:t>9787111359258</a:t>
            </a:r>
          </a:p>
        </p:txBody>
      </p:sp>
      <p:pic>
        <p:nvPicPr>
          <p:cNvPr id="77828" name="Picture 4" descr="http://img36.ddimg.cn/0/30/23166396-1_u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324" y="1561356"/>
            <a:ext cx="3312368" cy="3312368"/>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3944330" y="4802698"/>
            <a:ext cx="4572000" cy="276999"/>
          </a:xfrm>
          <a:prstGeom prst="rect">
            <a:avLst/>
          </a:prstGeom>
        </p:spPr>
        <p:txBody>
          <a:bodyPr>
            <a:spAutoFit/>
          </a:bodyPr>
          <a:lstStyle/>
          <a:p>
            <a:pPr algn="ctr"/>
            <a:r>
              <a:rPr lang="en-US" altLang="zh-CN" sz="1200" dirty="0" smtClean="0">
                <a:latin typeface="+mj-ea"/>
                <a:ea typeface="+mj-ea"/>
              </a:rPr>
              <a:t>ISBN</a:t>
            </a:r>
            <a:r>
              <a:rPr lang="zh-CN" altLang="en-US" sz="1200" dirty="0" smtClean="0">
                <a:latin typeface="+mj-ea"/>
                <a:ea typeface="+mj-ea"/>
              </a:rPr>
              <a:t>：</a:t>
            </a:r>
            <a:r>
              <a:rPr lang="en-US" altLang="zh-CN" sz="1200" dirty="0"/>
              <a:t>9787111411888</a:t>
            </a:r>
            <a:endParaRPr lang="en-US" altLang="zh-CN" sz="1200" dirty="0">
              <a:latin typeface="+mj-ea"/>
              <a:ea typeface="+mj-ea"/>
            </a:endParaRPr>
          </a:p>
        </p:txBody>
      </p:sp>
    </p:spTree>
    <p:extLst>
      <p:ext uri="{BB962C8B-B14F-4D97-AF65-F5344CB8AC3E}">
        <p14:creationId xmlns:p14="http://schemas.microsoft.com/office/powerpoint/2010/main" val="17209962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9" name="Picture 11" descr="http://img39.ddimg.cn/46/35/436339-1_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0458" y="1489348"/>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en-US" altLang="zh-CN" dirty="0" smtClean="0"/>
              <a:t>8.</a:t>
            </a:r>
            <a:r>
              <a:rPr lang="zh-CN" altLang="en-US" dirty="0" smtClean="0"/>
              <a:t>推荐书目</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126</a:t>
            </a:fld>
            <a:endParaRPr lang="en-US" altLang="zh-CN"/>
          </a:p>
        </p:txBody>
      </p:sp>
      <p:sp>
        <p:nvSpPr>
          <p:cNvPr id="4" name="文本占位符 3"/>
          <p:cNvSpPr>
            <a:spLocks noGrp="1"/>
          </p:cNvSpPr>
          <p:nvPr>
            <p:ph type="body" sz="quarter" idx="13"/>
          </p:nvPr>
        </p:nvSpPr>
        <p:spPr/>
        <p:txBody>
          <a:bodyPr/>
          <a:lstStyle/>
          <a:p>
            <a:endParaRPr lang="zh-CN" altLang="en-US"/>
          </a:p>
        </p:txBody>
      </p:sp>
      <p:pic>
        <p:nvPicPr>
          <p:cNvPr id="83972" name="Picture 4" descr="http://img5.douban.com/lpic/s15439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203" y="1489348"/>
            <a:ext cx="2361405" cy="3333750"/>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http://img3.douban.com/lpic/s16134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2160" y="1489348"/>
            <a:ext cx="2306224"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8483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8.</a:t>
            </a:r>
            <a:r>
              <a:rPr lang="zh-CN" altLang="en-US" dirty="0" smtClean="0"/>
              <a:t>推荐书目</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127</a:t>
            </a:fld>
            <a:endParaRPr lang="en-US" altLang="zh-CN"/>
          </a:p>
        </p:txBody>
      </p:sp>
      <p:sp>
        <p:nvSpPr>
          <p:cNvPr id="4" name="文本占位符 3"/>
          <p:cNvSpPr>
            <a:spLocks noGrp="1"/>
          </p:cNvSpPr>
          <p:nvPr>
            <p:ph type="body" sz="quarter" idx="13"/>
          </p:nvPr>
        </p:nvSpPr>
        <p:spPr/>
        <p:txBody>
          <a:bodyPr/>
          <a:lstStyle/>
          <a:p>
            <a:endParaRPr lang="zh-CN" altLang="en-US"/>
          </a:p>
        </p:txBody>
      </p:sp>
      <p:pic>
        <p:nvPicPr>
          <p:cNvPr id="86018" name="Picture 2" descr="http://img30.ddimg.cn/76/4/23224090-1_u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224136"/>
            <a:ext cx="4081636" cy="4081636"/>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878546" y="5077961"/>
            <a:ext cx="4572000" cy="276999"/>
          </a:xfrm>
          <a:prstGeom prst="rect">
            <a:avLst/>
          </a:prstGeom>
        </p:spPr>
        <p:txBody>
          <a:bodyPr>
            <a:spAutoFit/>
          </a:bodyPr>
          <a:lstStyle/>
          <a:p>
            <a:pPr algn="ctr"/>
            <a:r>
              <a:rPr lang="en-US" altLang="zh-CN" sz="1200" dirty="0" smtClean="0">
                <a:latin typeface="+mj-ea"/>
                <a:ea typeface="+mj-ea"/>
              </a:rPr>
              <a:t>ISBN</a:t>
            </a:r>
            <a:r>
              <a:rPr lang="zh-CN" altLang="en-US" sz="1200" dirty="0" smtClean="0">
                <a:latin typeface="+mj-ea"/>
                <a:ea typeface="+mj-ea"/>
              </a:rPr>
              <a:t>：</a:t>
            </a:r>
            <a:r>
              <a:rPr lang="en-US" altLang="zh-CN" sz="1200" dirty="0"/>
              <a:t>23224090</a:t>
            </a:r>
            <a:endParaRPr lang="en-US" altLang="zh-CN" sz="1200" dirty="0">
              <a:latin typeface="+mj-ea"/>
              <a:ea typeface="+mj-ea"/>
            </a:endParaRPr>
          </a:p>
        </p:txBody>
      </p:sp>
    </p:spTree>
    <p:extLst>
      <p:ext uri="{BB962C8B-B14F-4D97-AF65-F5344CB8AC3E}">
        <p14:creationId xmlns:p14="http://schemas.microsoft.com/office/powerpoint/2010/main" val="11203783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128</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endParaRPr lang="zh-CN" altLang="en-US"/>
          </a:p>
        </p:txBody>
      </p:sp>
      <p:grpSp>
        <p:nvGrpSpPr>
          <p:cNvPr id="136" name="组合 135"/>
          <p:cNvGrpSpPr/>
          <p:nvPr/>
        </p:nvGrpSpPr>
        <p:grpSpPr>
          <a:xfrm>
            <a:off x="899592" y="1423244"/>
            <a:ext cx="7428890" cy="4026544"/>
            <a:chOff x="65881" y="415132"/>
            <a:chExt cx="9012238" cy="4884737"/>
          </a:xfrm>
        </p:grpSpPr>
        <p:sp>
          <p:nvSpPr>
            <p:cNvPr id="71" name="Line 141"/>
            <p:cNvSpPr>
              <a:spLocks noChangeShapeType="1"/>
            </p:cNvSpPr>
            <p:nvPr/>
          </p:nvSpPr>
          <p:spPr bwMode="auto">
            <a:xfrm>
              <a:off x="6331744" y="2259807"/>
              <a:ext cx="1366837" cy="0"/>
            </a:xfrm>
            <a:prstGeom prst="line">
              <a:avLst/>
            </a:prstGeom>
            <a:noFill/>
            <a:ln w="76200" cmpd="tri">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2" name="Line 142"/>
            <p:cNvSpPr>
              <a:spLocks noChangeShapeType="1"/>
            </p:cNvSpPr>
            <p:nvPr/>
          </p:nvSpPr>
          <p:spPr bwMode="auto">
            <a:xfrm>
              <a:off x="7771606" y="3223419"/>
              <a:ext cx="287338"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3" name="Line 143"/>
            <p:cNvSpPr>
              <a:spLocks noChangeShapeType="1"/>
            </p:cNvSpPr>
            <p:nvPr/>
          </p:nvSpPr>
          <p:spPr bwMode="auto">
            <a:xfrm flipH="1">
              <a:off x="7122319" y="3151982"/>
              <a:ext cx="433387" cy="779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4" name="Text Box 144"/>
            <p:cNvSpPr txBox="1">
              <a:spLocks noChangeArrowheads="1"/>
            </p:cNvSpPr>
            <p:nvPr/>
          </p:nvSpPr>
          <p:spPr bwMode="auto">
            <a:xfrm>
              <a:off x="7339806" y="3512344"/>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2800">
                  <a:latin typeface="Times New Roman" pitchFamily="18" charset="0"/>
                  <a:sym typeface="Symbol" pitchFamily="18" charset="2"/>
                </a:rPr>
                <a:t></a:t>
              </a:r>
            </a:p>
          </p:txBody>
        </p:sp>
        <p:sp>
          <p:nvSpPr>
            <p:cNvPr id="75" name="Line 145"/>
            <p:cNvSpPr>
              <a:spLocks noChangeShapeType="1"/>
            </p:cNvSpPr>
            <p:nvPr/>
          </p:nvSpPr>
          <p:spPr bwMode="auto">
            <a:xfrm flipH="1">
              <a:off x="7555706" y="2288382"/>
              <a:ext cx="503238" cy="86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6" name="Line 146"/>
            <p:cNvSpPr>
              <a:spLocks noChangeShapeType="1"/>
            </p:cNvSpPr>
            <p:nvPr/>
          </p:nvSpPr>
          <p:spPr bwMode="auto">
            <a:xfrm flipH="1">
              <a:off x="5179219" y="2288382"/>
              <a:ext cx="503237" cy="86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7" name="Line 147"/>
            <p:cNvSpPr>
              <a:spLocks noChangeShapeType="1"/>
            </p:cNvSpPr>
            <p:nvPr/>
          </p:nvSpPr>
          <p:spPr bwMode="auto">
            <a:xfrm>
              <a:off x="5898356" y="2215357"/>
              <a:ext cx="504825" cy="100806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8" name="Line 148"/>
            <p:cNvSpPr>
              <a:spLocks noChangeShapeType="1"/>
            </p:cNvSpPr>
            <p:nvPr/>
          </p:nvSpPr>
          <p:spPr bwMode="auto">
            <a:xfrm>
              <a:off x="3307556" y="2215357"/>
              <a:ext cx="503238" cy="9366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9" name="Line 149"/>
            <p:cNvSpPr>
              <a:spLocks noChangeShapeType="1"/>
            </p:cNvSpPr>
            <p:nvPr/>
          </p:nvSpPr>
          <p:spPr bwMode="auto">
            <a:xfrm flipH="1">
              <a:off x="2586831" y="2359819"/>
              <a:ext cx="360363" cy="792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0" name="Line 150"/>
            <p:cNvSpPr>
              <a:spLocks noChangeShapeType="1"/>
            </p:cNvSpPr>
            <p:nvPr/>
          </p:nvSpPr>
          <p:spPr bwMode="auto">
            <a:xfrm>
              <a:off x="931069" y="2359819"/>
              <a:ext cx="215900" cy="863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1" name="Line 151"/>
            <p:cNvSpPr>
              <a:spLocks noChangeShapeType="1"/>
            </p:cNvSpPr>
            <p:nvPr/>
          </p:nvSpPr>
          <p:spPr bwMode="auto">
            <a:xfrm>
              <a:off x="8274844" y="2432844"/>
              <a:ext cx="431800" cy="9350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2" name="Line 152"/>
            <p:cNvSpPr>
              <a:spLocks noChangeShapeType="1"/>
            </p:cNvSpPr>
            <p:nvPr/>
          </p:nvSpPr>
          <p:spPr bwMode="auto">
            <a:xfrm flipH="1">
              <a:off x="786606" y="1351757"/>
              <a:ext cx="576263" cy="7921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3" name="Line 153"/>
            <p:cNvSpPr>
              <a:spLocks noChangeShapeType="1"/>
            </p:cNvSpPr>
            <p:nvPr/>
          </p:nvSpPr>
          <p:spPr bwMode="auto">
            <a:xfrm>
              <a:off x="4747419" y="559594"/>
              <a:ext cx="1439862" cy="647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4" name="Line 154"/>
            <p:cNvSpPr>
              <a:spLocks noChangeShapeType="1"/>
            </p:cNvSpPr>
            <p:nvPr/>
          </p:nvSpPr>
          <p:spPr bwMode="auto">
            <a:xfrm>
              <a:off x="6547644" y="3223419"/>
              <a:ext cx="287337"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5" name="Line 155"/>
            <p:cNvSpPr>
              <a:spLocks noChangeShapeType="1"/>
            </p:cNvSpPr>
            <p:nvPr/>
          </p:nvSpPr>
          <p:spPr bwMode="auto">
            <a:xfrm>
              <a:off x="2658269" y="3296444"/>
              <a:ext cx="287337"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6" name="Line 156"/>
            <p:cNvSpPr>
              <a:spLocks noChangeShapeType="1"/>
            </p:cNvSpPr>
            <p:nvPr/>
          </p:nvSpPr>
          <p:spPr bwMode="auto">
            <a:xfrm flipH="1">
              <a:off x="5898356" y="3151982"/>
              <a:ext cx="433388" cy="779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7" name="Line 157"/>
            <p:cNvSpPr>
              <a:spLocks noChangeShapeType="1"/>
            </p:cNvSpPr>
            <p:nvPr/>
          </p:nvSpPr>
          <p:spPr bwMode="auto">
            <a:xfrm>
              <a:off x="8706644" y="3367882"/>
              <a:ext cx="144462"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8" name="Line 158"/>
            <p:cNvSpPr>
              <a:spLocks noChangeShapeType="1"/>
            </p:cNvSpPr>
            <p:nvPr/>
          </p:nvSpPr>
          <p:spPr bwMode="auto">
            <a:xfrm flipH="1">
              <a:off x="2010569" y="3223419"/>
              <a:ext cx="576262" cy="8651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9" name="Line 159"/>
            <p:cNvSpPr>
              <a:spLocks noChangeShapeType="1"/>
            </p:cNvSpPr>
            <p:nvPr/>
          </p:nvSpPr>
          <p:spPr bwMode="auto">
            <a:xfrm flipH="1">
              <a:off x="499269" y="2359819"/>
              <a:ext cx="142875" cy="15287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0" name="Line 160"/>
            <p:cNvSpPr>
              <a:spLocks noChangeShapeType="1"/>
            </p:cNvSpPr>
            <p:nvPr/>
          </p:nvSpPr>
          <p:spPr bwMode="auto">
            <a:xfrm flipH="1" flipV="1">
              <a:off x="5323681" y="3296444"/>
              <a:ext cx="35877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1" name="Line 161"/>
            <p:cNvSpPr>
              <a:spLocks noChangeShapeType="1"/>
            </p:cNvSpPr>
            <p:nvPr/>
          </p:nvSpPr>
          <p:spPr bwMode="auto">
            <a:xfrm flipV="1">
              <a:off x="3882231" y="3296444"/>
              <a:ext cx="100330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2" name="Line 162"/>
            <p:cNvSpPr>
              <a:spLocks noChangeShapeType="1"/>
            </p:cNvSpPr>
            <p:nvPr/>
          </p:nvSpPr>
          <p:spPr bwMode="auto">
            <a:xfrm>
              <a:off x="2299494" y="1351757"/>
              <a:ext cx="790575" cy="7207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3" name="Line 163"/>
            <p:cNvSpPr>
              <a:spLocks noChangeShapeType="1"/>
            </p:cNvSpPr>
            <p:nvPr/>
          </p:nvSpPr>
          <p:spPr bwMode="auto">
            <a:xfrm flipH="1">
              <a:off x="4818856" y="3296444"/>
              <a:ext cx="215900"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4" name="Oval 164"/>
            <p:cNvSpPr>
              <a:spLocks noChangeArrowheads="1"/>
            </p:cNvSpPr>
            <p:nvPr/>
          </p:nvSpPr>
          <p:spPr bwMode="auto">
            <a:xfrm>
              <a:off x="65881" y="3656807"/>
              <a:ext cx="935038" cy="504825"/>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大公司</a:t>
              </a:r>
            </a:p>
          </p:txBody>
        </p:sp>
        <p:sp>
          <p:nvSpPr>
            <p:cNvPr id="95" name="Oval 165"/>
            <p:cNvSpPr>
              <a:spLocks noChangeArrowheads="1"/>
            </p:cNvSpPr>
            <p:nvPr/>
          </p:nvSpPr>
          <p:spPr bwMode="auto">
            <a:xfrm>
              <a:off x="3510756" y="3799682"/>
              <a:ext cx="947738" cy="457200"/>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公司</a:t>
              </a:r>
            </a:p>
          </p:txBody>
        </p:sp>
        <p:sp>
          <p:nvSpPr>
            <p:cNvPr id="96" name="Oval 166"/>
            <p:cNvSpPr>
              <a:spLocks noChangeArrowheads="1"/>
            </p:cNvSpPr>
            <p:nvPr/>
          </p:nvSpPr>
          <p:spPr bwMode="auto">
            <a:xfrm>
              <a:off x="4593431" y="3058319"/>
              <a:ext cx="946150" cy="385763"/>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800">
                  <a:latin typeface="Times New Roman" pitchFamily="18" charset="0"/>
                </a:rPr>
                <a:t> </a:t>
              </a:r>
              <a:r>
                <a:rPr kumimoji="1" lang="en-US" altLang="zh-CN" sz="1600">
                  <a:latin typeface="Times New Roman" pitchFamily="18" charset="0"/>
                </a:rPr>
                <a:t>ISP</a:t>
              </a:r>
            </a:p>
          </p:txBody>
        </p:sp>
        <p:pic>
          <p:nvPicPr>
            <p:cNvPr id="97" name="Picture 16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98206" y="3872707"/>
              <a:ext cx="4095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Text Box 168"/>
            <p:cNvSpPr txBox="1">
              <a:spLocks noChangeArrowheads="1"/>
            </p:cNvSpPr>
            <p:nvPr/>
          </p:nvSpPr>
          <p:spPr bwMode="auto">
            <a:xfrm>
              <a:off x="4458494" y="3799682"/>
              <a:ext cx="33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a:latin typeface="Times New Roman" pitchFamily="18" charset="0"/>
                </a:rPr>
                <a:t>A</a:t>
              </a:r>
            </a:p>
          </p:txBody>
        </p:sp>
        <p:pic>
          <p:nvPicPr>
            <p:cNvPr id="99" name="Picture 16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57431" y="3872707"/>
              <a:ext cx="409575"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0" name="Text Box 170"/>
            <p:cNvSpPr txBox="1">
              <a:spLocks noChangeArrowheads="1"/>
            </p:cNvSpPr>
            <p:nvPr/>
          </p:nvSpPr>
          <p:spPr bwMode="auto">
            <a:xfrm>
              <a:off x="8419306" y="3799682"/>
              <a:ext cx="319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a:latin typeface="Times New Roman" pitchFamily="18" charset="0"/>
                </a:rPr>
                <a:t>B</a:t>
              </a:r>
            </a:p>
          </p:txBody>
        </p:sp>
        <p:sp>
          <p:nvSpPr>
            <p:cNvPr id="101" name="Text Box 171"/>
            <p:cNvSpPr txBox="1">
              <a:spLocks noChangeArrowheads="1"/>
            </p:cNvSpPr>
            <p:nvPr/>
          </p:nvSpPr>
          <p:spPr bwMode="auto">
            <a:xfrm>
              <a:off x="1054894" y="4890294"/>
              <a:ext cx="6861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spcBef>
                  <a:spcPct val="15000"/>
                </a:spcBef>
                <a:spcAft>
                  <a:spcPct val="15000"/>
                </a:spcAft>
              </a:pPr>
              <a:r>
                <a:rPr kumimoji="1" lang="zh-CN" altLang="en-US" sz="1600">
                  <a:latin typeface="Times New Roman" pitchFamily="18" charset="0"/>
                </a:rPr>
                <a:t>主机</a:t>
              </a:r>
              <a:r>
                <a:rPr kumimoji="1" lang="en-US" altLang="zh-CN" sz="1600">
                  <a:latin typeface="Times New Roman" pitchFamily="18" charset="0"/>
                </a:rPr>
                <a:t>A → </a:t>
              </a:r>
              <a:r>
                <a:rPr kumimoji="1" lang="zh-CN" altLang="en-US" sz="1600">
                  <a:latin typeface="Times New Roman" pitchFamily="18" charset="0"/>
                </a:rPr>
                <a:t>本地 </a:t>
              </a:r>
              <a:r>
                <a:rPr kumimoji="1" lang="en-US" altLang="zh-CN" sz="1600">
                  <a:latin typeface="Times New Roman" pitchFamily="18" charset="0"/>
                </a:rPr>
                <a:t>ISP → </a:t>
              </a:r>
              <a:r>
                <a:rPr kumimoji="1" lang="zh-CN" altLang="en-US" sz="1600">
                  <a:latin typeface="Times New Roman" pitchFamily="18" charset="0"/>
                </a:rPr>
                <a:t>地区 </a:t>
              </a:r>
              <a:r>
                <a:rPr kumimoji="1" lang="en-US" altLang="zh-CN" sz="1600">
                  <a:latin typeface="Times New Roman" pitchFamily="18" charset="0"/>
                </a:rPr>
                <a:t>ISP → </a:t>
              </a:r>
              <a:r>
                <a:rPr kumimoji="1" lang="zh-CN" altLang="en-US" sz="1600">
                  <a:latin typeface="Times New Roman" pitchFamily="18" charset="0"/>
                </a:rPr>
                <a:t>主干 </a:t>
              </a:r>
              <a:r>
                <a:rPr kumimoji="1" lang="en-US" altLang="zh-CN" sz="1600">
                  <a:latin typeface="Times New Roman" pitchFamily="18" charset="0"/>
                </a:rPr>
                <a:t>ISP → </a:t>
              </a:r>
              <a:r>
                <a:rPr kumimoji="1" lang="zh-CN" altLang="en-US" sz="1600">
                  <a:latin typeface="Times New Roman" pitchFamily="18" charset="0"/>
                </a:rPr>
                <a:t>地区 </a:t>
              </a:r>
              <a:r>
                <a:rPr kumimoji="1" lang="en-US" altLang="zh-CN" sz="1600">
                  <a:latin typeface="Times New Roman" pitchFamily="18" charset="0"/>
                </a:rPr>
                <a:t>ISP → </a:t>
              </a:r>
              <a:r>
                <a:rPr kumimoji="1" lang="zh-CN" altLang="en-US" sz="1600">
                  <a:latin typeface="Times New Roman" pitchFamily="18" charset="0"/>
                </a:rPr>
                <a:t>本地 </a:t>
              </a:r>
              <a:r>
                <a:rPr kumimoji="1" lang="en-US" altLang="zh-CN" sz="1600">
                  <a:latin typeface="Times New Roman" pitchFamily="18" charset="0"/>
                </a:rPr>
                <a:t>ISP → </a:t>
              </a:r>
              <a:r>
                <a:rPr kumimoji="1" lang="zh-CN" altLang="en-US" sz="1600">
                  <a:latin typeface="Times New Roman" pitchFamily="18" charset="0"/>
                </a:rPr>
                <a:t>主机</a:t>
              </a:r>
              <a:r>
                <a:rPr kumimoji="1" lang="en-US" altLang="zh-CN" sz="1600">
                  <a:latin typeface="Times New Roman" pitchFamily="18" charset="0"/>
                </a:rPr>
                <a:t>B</a:t>
              </a:r>
            </a:p>
          </p:txBody>
        </p:sp>
        <p:sp>
          <p:nvSpPr>
            <p:cNvPr id="102" name="Rectangle 172"/>
            <p:cNvSpPr>
              <a:spLocks noChangeArrowheads="1"/>
            </p:cNvSpPr>
            <p:nvPr/>
          </p:nvSpPr>
          <p:spPr bwMode="auto">
            <a:xfrm>
              <a:off x="1073944" y="4795044"/>
              <a:ext cx="6913562" cy="504825"/>
            </a:xfrm>
            <a:prstGeom prst="rect">
              <a:avLst/>
            </a:prstGeom>
            <a:noFill/>
            <a:ln w="38100" cmpd="dbl">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3" name="Line 173"/>
            <p:cNvSpPr>
              <a:spLocks noChangeShapeType="1"/>
            </p:cNvSpPr>
            <p:nvPr/>
          </p:nvSpPr>
          <p:spPr bwMode="auto">
            <a:xfrm flipV="1">
              <a:off x="2370931" y="632619"/>
              <a:ext cx="1296988" cy="4318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4" name="Line 174"/>
            <p:cNvSpPr>
              <a:spLocks noChangeShapeType="1"/>
            </p:cNvSpPr>
            <p:nvPr/>
          </p:nvSpPr>
          <p:spPr bwMode="auto">
            <a:xfrm>
              <a:off x="2658269" y="1280319"/>
              <a:ext cx="352901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5" name="Oval 175"/>
            <p:cNvSpPr>
              <a:spLocks noChangeArrowheads="1"/>
            </p:cNvSpPr>
            <p:nvPr/>
          </p:nvSpPr>
          <p:spPr bwMode="auto">
            <a:xfrm>
              <a:off x="8131969" y="3063082"/>
              <a:ext cx="946150" cy="381000"/>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900">
                  <a:latin typeface="Times New Roman" pitchFamily="18" charset="0"/>
                </a:rPr>
                <a:t> </a:t>
              </a:r>
              <a:r>
                <a:rPr kumimoji="1" lang="en-US" altLang="zh-CN" sz="1600">
                  <a:latin typeface="Times New Roman" pitchFamily="18" charset="0"/>
                </a:rPr>
                <a:t>ISP</a:t>
              </a:r>
            </a:p>
          </p:txBody>
        </p:sp>
        <p:sp>
          <p:nvSpPr>
            <p:cNvPr id="106" name="Line 176"/>
            <p:cNvSpPr>
              <a:spLocks noChangeShapeType="1"/>
            </p:cNvSpPr>
            <p:nvPr/>
          </p:nvSpPr>
          <p:spPr bwMode="auto">
            <a:xfrm flipH="1">
              <a:off x="5755481" y="1424782"/>
              <a:ext cx="719138" cy="7191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7" name="Line 177"/>
            <p:cNvSpPr>
              <a:spLocks noChangeShapeType="1"/>
            </p:cNvSpPr>
            <p:nvPr/>
          </p:nvSpPr>
          <p:spPr bwMode="auto">
            <a:xfrm flipH="1" flipV="1">
              <a:off x="7266781" y="1351757"/>
              <a:ext cx="649288" cy="7207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8" name="Oval 178"/>
            <p:cNvSpPr>
              <a:spLocks noChangeArrowheads="1"/>
            </p:cNvSpPr>
            <p:nvPr/>
          </p:nvSpPr>
          <p:spPr bwMode="auto">
            <a:xfrm>
              <a:off x="786606" y="991394"/>
              <a:ext cx="1943100" cy="503238"/>
            </a:xfrm>
            <a:prstGeom prst="ellipse">
              <a:avLst/>
            </a:prstGeom>
            <a:solidFill>
              <a:srgbClr val="EAEAEA"/>
            </a:solidFill>
            <a:ln w="19050">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主干 </a:t>
              </a:r>
              <a:r>
                <a:rPr kumimoji="1" lang="zh-CN" altLang="en-US" sz="800">
                  <a:latin typeface="Times New Roman" pitchFamily="18" charset="0"/>
                </a:rPr>
                <a:t> </a:t>
              </a:r>
              <a:r>
                <a:rPr kumimoji="1" lang="en-US" altLang="zh-CN" sz="1600">
                  <a:latin typeface="Times New Roman" pitchFamily="18" charset="0"/>
                </a:rPr>
                <a:t>ISP</a:t>
              </a:r>
            </a:p>
          </p:txBody>
        </p:sp>
        <p:sp>
          <p:nvSpPr>
            <p:cNvPr id="109" name="Oval 179"/>
            <p:cNvSpPr>
              <a:spLocks noChangeArrowheads="1"/>
            </p:cNvSpPr>
            <p:nvPr/>
          </p:nvSpPr>
          <p:spPr bwMode="auto">
            <a:xfrm>
              <a:off x="2072481" y="3007519"/>
              <a:ext cx="946150" cy="436563"/>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800">
                  <a:latin typeface="Times New Roman" pitchFamily="18" charset="0"/>
                </a:rPr>
                <a:t> </a:t>
              </a:r>
              <a:r>
                <a:rPr kumimoji="1" lang="en-US" altLang="zh-CN" sz="1600">
                  <a:latin typeface="Times New Roman" pitchFamily="18" charset="0"/>
                </a:rPr>
                <a:t>ISP</a:t>
              </a:r>
            </a:p>
          </p:txBody>
        </p:sp>
        <p:sp>
          <p:nvSpPr>
            <p:cNvPr id="110" name="Oval 180"/>
            <p:cNvSpPr>
              <a:spLocks noChangeArrowheads="1"/>
            </p:cNvSpPr>
            <p:nvPr/>
          </p:nvSpPr>
          <p:spPr bwMode="auto">
            <a:xfrm>
              <a:off x="632619" y="3007519"/>
              <a:ext cx="946150" cy="436563"/>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800">
                  <a:latin typeface="Times New Roman" pitchFamily="18" charset="0"/>
                </a:rPr>
                <a:t> </a:t>
              </a:r>
              <a:r>
                <a:rPr kumimoji="1" lang="en-US" altLang="zh-CN" sz="1600">
                  <a:latin typeface="Times New Roman" pitchFamily="18" charset="0"/>
                </a:rPr>
                <a:t>ISP</a:t>
              </a:r>
            </a:p>
          </p:txBody>
        </p:sp>
        <p:sp>
          <p:nvSpPr>
            <p:cNvPr id="111" name="Oval 181"/>
            <p:cNvSpPr>
              <a:spLocks noChangeArrowheads="1"/>
            </p:cNvSpPr>
            <p:nvPr/>
          </p:nvSpPr>
          <p:spPr bwMode="auto">
            <a:xfrm>
              <a:off x="5107781" y="2072482"/>
              <a:ext cx="1346200" cy="388937"/>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地区 </a:t>
              </a:r>
              <a:r>
                <a:rPr kumimoji="1" lang="zh-CN" altLang="en-US" sz="500">
                  <a:latin typeface="Times New Roman" pitchFamily="18" charset="0"/>
                </a:rPr>
                <a:t> </a:t>
              </a:r>
              <a:r>
                <a:rPr kumimoji="1" lang="en-US" altLang="zh-CN" sz="1600">
                  <a:latin typeface="Times New Roman" pitchFamily="18" charset="0"/>
                </a:rPr>
                <a:t>ISP</a:t>
              </a:r>
            </a:p>
          </p:txBody>
        </p:sp>
        <p:sp>
          <p:nvSpPr>
            <p:cNvPr id="112" name="Oval 182"/>
            <p:cNvSpPr>
              <a:spLocks noChangeArrowheads="1"/>
            </p:cNvSpPr>
            <p:nvPr/>
          </p:nvSpPr>
          <p:spPr bwMode="auto">
            <a:xfrm>
              <a:off x="3307556" y="415132"/>
              <a:ext cx="1943100" cy="503237"/>
            </a:xfrm>
            <a:prstGeom prst="ellipse">
              <a:avLst/>
            </a:prstGeom>
            <a:solidFill>
              <a:srgbClr val="EAEAEA"/>
            </a:solidFill>
            <a:ln w="19050">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主干 </a:t>
              </a:r>
              <a:r>
                <a:rPr kumimoji="1" lang="zh-CN" altLang="en-US" sz="800">
                  <a:latin typeface="Times New Roman" pitchFamily="18" charset="0"/>
                </a:rPr>
                <a:t> </a:t>
              </a:r>
              <a:r>
                <a:rPr kumimoji="1" lang="en-US" altLang="zh-CN" sz="1600">
                  <a:latin typeface="Times New Roman" pitchFamily="18" charset="0"/>
                </a:rPr>
                <a:t>ISP</a:t>
              </a:r>
            </a:p>
          </p:txBody>
        </p:sp>
        <p:sp>
          <p:nvSpPr>
            <p:cNvPr id="113" name="Oval 183"/>
            <p:cNvSpPr>
              <a:spLocks noChangeArrowheads="1"/>
            </p:cNvSpPr>
            <p:nvPr/>
          </p:nvSpPr>
          <p:spPr bwMode="auto">
            <a:xfrm>
              <a:off x="5826919" y="991394"/>
              <a:ext cx="1943100" cy="503238"/>
            </a:xfrm>
            <a:prstGeom prst="ellipse">
              <a:avLst/>
            </a:prstGeom>
            <a:solidFill>
              <a:srgbClr val="EAEAEA"/>
            </a:solidFill>
            <a:ln w="19050">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主干 </a:t>
              </a:r>
              <a:r>
                <a:rPr kumimoji="1" lang="zh-CN" altLang="en-US" sz="800">
                  <a:latin typeface="Times New Roman" pitchFamily="18" charset="0"/>
                </a:rPr>
                <a:t> </a:t>
              </a:r>
              <a:r>
                <a:rPr kumimoji="1" lang="en-US" altLang="zh-CN" sz="1600">
                  <a:latin typeface="Times New Roman" pitchFamily="18" charset="0"/>
                </a:rPr>
                <a:t>ISP</a:t>
              </a:r>
            </a:p>
          </p:txBody>
        </p:sp>
        <p:sp>
          <p:nvSpPr>
            <p:cNvPr id="114" name="Oval 184"/>
            <p:cNvSpPr>
              <a:spLocks noChangeArrowheads="1"/>
            </p:cNvSpPr>
            <p:nvPr/>
          </p:nvSpPr>
          <p:spPr bwMode="auto">
            <a:xfrm>
              <a:off x="7482681" y="2072482"/>
              <a:ext cx="1346200" cy="388937"/>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地区 </a:t>
              </a:r>
              <a:r>
                <a:rPr kumimoji="1" lang="zh-CN" altLang="en-US" sz="500">
                  <a:latin typeface="Times New Roman" pitchFamily="18" charset="0"/>
                </a:rPr>
                <a:t> </a:t>
              </a:r>
              <a:r>
                <a:rPr kumimoji="1" lang="en-US" altLang="zh-CN" sz="1600">
                  <a:latin typeface="Times New Roman" pitchFamily="18" charset="0"/>
                </a:rPr>
                <a:t>ISP</a:t>
              </a:r>
            </a:p>
          </p:txBody>
        </p:sp>
        <p:sp>
          <p:nvSpPr>
            <p:cNvPr id="115" name="Oval 185"/>
            <p:cNvSpPr>
              <a:spLocks noChangeArrowheads="1"/>
            </p:cNvSpPr>
            <p:nvPr/>
          </p:nvSpPr>
          <p:spPr bwMode="auto">
            <a:xfrm>
              <a:off x="138906" y="2072482"/>
              <a:ext cx="1346200" cy="388937"/>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地区 </a:t>
              </a:r>
              <a:r>
                <a:rPr kumimoji="1" lang="zh-CN" altLang="en-US" sz="500">
                  <a:latin typeface="Times New Roman" pitchFamily="18" charset="0"/>
                </a:rPr>
                <a:t> </a:t>
              </a:r>
              <a:r>
                <a:rPr kumimoji="1" lang="en-US" altLang="zh-CN" sz="1600">
                  <a:latin typeface="Times New Roman" pitchFamily="18" charset="0"/>
                </a:rPr>
                <a:t>ISP</a:t>
              </a:r>
            </a:p>
          </p:txBody>
        </p:sp>
        <p:sp>
          <p:nvSpPr>
            <p:cNvPr id="116" name="Oval 186"/>
            <p:cNvSpPr>
              <a:spLocks noChangeArrowheads="1"/>
            </p:cNvSpPr>
            <p:nvPr/>
          </p:nvSpPr>
          <p:spPr bwMode="auto">
            <a:xfrm>
              <a:off x="2442369" y="2072482"/>
              <a:ext cx="1346200" cy="388937"/>
            </a:xfrm>
            <a:prstGeom prst="ellipse">
              <a:avLst/>
            </a:prstGeom>
            <a:solidFill>
              <a:schemeClr val="bg1"/>
            </a:solidFill>
            <a:ln w="9525">
              <a:solidFill>
                <a:schemeClr val="tx1"/>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地区 </a:t>
              </a:r>
              <a:r>
                <a:rPr kumimoji="1" lang="zh-CN" altLang="en-US" sz="500">
                  <a:latin typeface="Times New Roman" pitchFamily="18" charset="0"/>
                </a:rPr>
                <a:t> </a:t>
              </a:r>
              <a:r>
                <a:rPr kumimoji="1" lang="en-US" altLang="zh-CN" sz="1600">
                  <a:latin typeface="Times New Roman" pitchFamily="18" charset="0"/>
                </a:rPr>
                <a:t>ISP</a:t>
              </a:r>
            </a:p>
          </p:txBody>
        </p:sp>
        <p:sp>
          <p:nvSpPr>
            <p:cNvPr id="117" name="Text Box 187"/>
            <p:cNvSpPr txBox="1">
              <a:spLocks noChangeArrowheads="1"/>
            </p:cNvSpPr>
            <p:nvPr/>
          </p:nvSpPr>
          <p:spPr bwMode="auto">
            <a:xfrm>
              <a:off x="1529556" y="1658144"/>
              <a:ext cx="7937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4800">
                  <a:latin typeface="Times New Roman" pitchFamily="18" charset="0"/>
                  <a:sym typeface="Symbol" pitchFamily="18" charset="2"/>
                </a:rPr>
                <a:t></a:t>
              </a:r>
            </a:p>
          </p:txBody>
        </p:sp>
        <p:sp>
          <p:nvSpPr>
            <p:cNvPr id="118" name="Text Box 188"/>
            <p:cNvSpPr txBox="1">
              <a:spLocks noChangeArrowheads="1"/>
            </p:cNvSpPr>
            <p:nvPr/>
          </p:nvSpPr>
          <p:spPr bwMode="auto">
            <a:xfrm>
              <a:off x="4026694" y="1640682"/>
              <a:ext cx="7937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4800">
                  <a:latin typeface="Times New Roman" pitchFamily="18" charset="0"/>
                  <a:sym typeface="Symbol" pitchFamily="18" charset="2"/>
                </a:rPr>
                <a:t></a:t>
              </a:r>
            </a:p>
          </p:txBody>
        </p:sp>
        <p:sp>
          <p:nvSpPr>
            <p:cNvPr id="119" name="Oval 189"/>
            <p:cNvSpPr>
              <a:spLocks noChangeArrowheads="1"/>
            </p:cNvSpPr>
            <p:nvPr/>
          </p:nvSpPr>
          <p:spPr bwMode="auto">
            <a:xfrm>
              <a:off x="5898356" y="3007519"/>
              <a:ext cx="946150" cy="436563"/>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800">
                  <a:latin typeface="Times New Roman" pitchFamily="18" charset="0"/>
                </a:rPr>
                <a:t> </a:t>
              </a:r>
              <a:r>
                <a:rPr kumimoji="1" lang="en-US" altLang="zh-CN" sz="1600">
                  <a:latin typeface="Times New Roman" pitchFamily="18" charset="0"/>
                </a:rPr>
                <a:t>ISP</a:t>
              </a:r>
            </a:p>
          </p:txBody>
        </p:sp>
        <p:sp>
          <p:nvSpPr>
            <p:cNvPr id="120" name="Oval 190"/>
            <p:cNvSpPr>
              <a:spLocks noChangeArrowheads="1"/>
            </p:cNvSpPr>
            <p:nvPr/>
          </p:nvSpPr>
          <p:spPr bwMode="auto">
            <a:xfrm>
              <a:off x="3307556" y="3007519"/>
              <a:ext cx="946150" cy="436563"/>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800">
                  <a:latin typeface="Times New Roman" pitchFamily="18" charset="0"/>
                </a:rPr>
                <a:t> </a:t>
              </a:r>
              <a:r>
                <a:rPr kumimoji="1" lang="en-US" altLang="zh-CN" sz="1600">
                  <a:latin typeface="Times New Roman" pitchFamily="18" charset="0"/>
                </a:rPr>
                <a:t>ISP</a:t>
              </a:r>
            </a:p>
          </p:txBody>
        </p:sp>
        <p:grpSp>
          <p:nvGrpSpPr>
            <p:cNvPr id="121" name="Group 191"/>
            <p:cNvGrpSpPr>
              <a:grpSpLocks/>
            </p:cNvGrpSpPr>
            <p:nvPr/>
          </p:nvGrpSpPr>
          <p:grpSpPr bwMode="auto">
            <a:xfrm>
              <a:off x="6690519" y="2086769"/>
              <a:ext cx="511175" cy="346075"/>
              <a:chOff x="3334" y="255"/>
              <a:chExt cx="322" cy="218"/>
            </a:xfrm>
          </p:grpSpPr>
          <p:pic>
            <p:nvPicPr>
              <p:cNvPr id="134" name="Picture 19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34" y="255"/>
                <a:ext cx="31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35" name="Text Box 193"/>
              <p:cNvSpPr txBox="1">
                <a:spLocks noChangeArrowheads="1"/>
              </p:cNvSpPr>
              <p:nvPr/>
            </p:nvSpPr>
            <p:spPr bwMode="auto">
              <a:xfrm>
                <a:off x="3334" y="255"/>
                <a:ext cx="32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a:latin typeface="Times New Roman" pitchFamily="18" charset="0"/>
                  </a:rPr>
                  <a:t>IXP</a:t>
                </a:r>
              </a:p>
            </p:txBody>
          </p:sp>
        </p:grpSp>
        <p:sp>
          <p:nvSpPr>
            <p:cNvPr id="122" name="Text Box 194"/>
            <p:cNvSpPr txBox="1">
              <a:spLocks noChangeArrowheads="1"/>
            </p:cNvSpPr>
            <p:nvPr/>
          </p:nvSpPr>
          <p:spPr bwMode="auto">
            <a:xfrm>
              <a:off x="1564481" y="2788444"/>
              <a:ext cx="590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3200">
                  <a:latin typeface="Times New Roman" pitchFamily="18" charset="0"/>
                  <a:sym typeface="Symbol" pitchFamily="18" charset="2"/>
                </a:rPr>
                <a:t></a:t>
              </a:r>
            </a:p>
          </p:txBody>
        </p:sp>
        <p:sp>
          <p:nvSpPr>
            <p:cNvPr id="123" name="Oval 195"/>
            <p:cNvSpPr>
              <a:spLocks noChangeArrowheads="1"/>
            </p:cNvSpPr>
            <p:nvPr/>
          </p:nvSpPr>
          <p:spPr bwMode="auto">
            <a:xfrm>
              <a:off x="7050881" y="3059907"/>
              <a:ext cx="946150" cy="381000"/>
            </a:xfrm>
            <a:prstGeom prst="ellipse">
              <a:avLst/>
            </a:prstGeom>
            <a:solidFill>
              <a:srgbClr val="EAEAEA"/>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latin typeface="Times New Roman" pitchFamily="18" charset="0"/>
                </a:rPr>
                <a:t>本地</a:t>
              </a:r>
              <a:r>
                <a:rPr kumimoji="1" lang="zh-CN" altLang="en-US" sz="900">
                  <a:latin typeface="Times New Roman" pitchFamily="18" charset="0"/>
                </a:rPr>
                <a:t> </a:t>
              </a:r>
              <a:r>
                <a:rPr kumimoji="1" lang="en-US" altLang="zh-CN" sz="1600">
                  <a:latin typeface="Times New Roman" pitchFamily="18" charset="0"/>
                </a:rPr>
                <a:t>ISP</a:t>
              </a:r>
            </a:p>
          </p:txBody>
        </p:sp>
        <p:grpSp>
          <p:nvGrpSpPr>
            <p:cNvPr id="124" name="Group 196"/>
            <p:cNvGrpSpPr>
              <a:grpSpLocks/>
            </p:cNvGrpSpPr>
            <p:nvPr/>
          </p:nvGrpSpPr>
          <p:grpSpPr bwMode="auto">
            <a:xfrm>
              <a:off x="1539081" y="3728244"/>
              <a:ext cx="831850" cy="563563"/>
              <a:chOff x="295" y="2432"/>
              <a:chExt cx="524" cy="355"/>
            </a:xfrm>
          </p:grpSpPr>
          <p:pic>
            <p:nvPicPr>
              <p:cNvPr id="132" name="Picture 197"/>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 y="2432"/>
                <a:ext cx="524"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33" name="Text Box 198"/>
              <p:cNvSpPr txBox="1">
                <a:spLocks noChangeArrowheads="1"/>
              </p:cNvSpPr>
              <p:nvPr/>
            </p:nvSpPr>
            <p:spPr bwMode="auto">
              <a:xfrm>
                <a:off x="315" y="2513"/>
                <a:ext cx="5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a:latin typeface="Times New Roman" pitchFamily="18" charset="0"/>
                  </a:rPr>
                  <a:t>校园网</a:t>
                </a:r>
              </a:p>
            </p:txBody>
          </p:sp>
        </p:grpSp>
        <p:grpSp>
          <p:nvGrpSpPr>
            <p:cNvPr id="125" name="Group 199"/>
            <p:cNvGrpSpPr>
              <a:grpSpLocks/>
            </p:cNvGrpSpPr>
            <p:nvPr/>
          </p:nvGrpSpPr>
          <p:grpSpPr bwMode="auto">
            <a:xfrm>
              <a:off x="2475706" y="3728244"/>
              <a:ext cx="831850" cy="563563"/>
              <a:chOff x="295" y="2432"/>
              <a:chExt cx="524" cy="355"/>
            </a:xfrm>
          </p:grpSpPr>
          <p:pic>
            <p:nvPicPr>
              <p:cNvPr id="130" name="Picture 20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 y="2432"/>
                <a:ext cx="524"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31" name="Text Box 201"/>
              <p:cNvSpPr txBox="1">
                <a:spLocks noChangeArrowheads="1"/>
              </p:cNvSpPr>
              <p:nvPr/>
            </p:nvSpPr>
            <p:spPr bwMode="auto">
              <a:xfrm>
                <a:off x="315" y="2513"/>
                <a:ext cx="50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a:latin typeface="Times New Roman" pitchFamily="18" charset="0"/>
                  </a:rPr>
                  <a:t>校园网</a:t>
                </a:r>
              </a:p>
            </p:txBody>
          </p:sp>
        </p:grpSp>
        <p:sp>
          <p:nvSpPr>
            <p:cNvPr id="126" name="Text Box 202"/>
            <p:cNvSpPr txBox="1">
              <a:spLocks noChangeArrowheads="1"/>
            </p:cNvSpPr>
            <p:nvPr/>
          </p:nvSpPr>
          <p:spPr bwMode="auto">
            <a:xfrm>
              <a:off x="5142706" y="3656807"/>
              <a:ext cx="539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2800">
                  <a:latin typeface="Times New Roman" pitchFamily="18" charset="0"/>
                  <a:sym typeface="Symbol" pitchFamily="18" charset="2"/>
                </a:rPr>
                <a:t></a:t>
              </a:r>
            </a:p>
          </p:txBody>
        </p:sp>
        <p:sp>
          <p:nvSpPr>
            <p:cNvPr id="127" name="Text Box 203"/>
            <p:cNvSpPr txBox="1">
              <a:spLocks noChangeArrowheads="1"/>
            </p:cNvSpPr>
            <p:nvPr/>
          </p:nvSpPr>
          <p:spPr bwMode="auto">
            <a:xfrm>
              <a:off x="6115844" y="3512344"/>
              <a:ext cx="539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2800">
                  <a:latin typeface="Times New Roman" pitchFamily="18" charset="0"/>
                  <a:sym typeface="Symbol" pitchFamily="18" charset="2"/>
                </a:rPr>
                <a:t></a:t>
              </a:r>
            </a:p>
          </p:txBody>
        </p:sp>
        <p:sp>
          <p:nvSpPr>
            <p:cNvPr id="128" name="Freeform 204"/>
            <p:cNvSpPr>
              <a:spLocks/>
            </p:cNvSpPr>
            <p:nvPr/>
          </p:nvSpPr>
          <p:spPr bwMode="auto">
            <a:xfrm>
              <a:off x="5028406" y="1351757"/>
              <a:ext cx="3708400" cy="2503487"/>
            </a:xfrm>
            <a:custGeom>
              <a:avLst/>
              <a:gdLst>
                <a:gd name="T0" fmla="*/ 0 w 2336"/>
                <a:gd name="T1" fmla="*/ 1577 h 1577"/>
                <a:gd name="T2" fmla="*/ 251 w 2336"/>
                <a:gd name="T3" fmla="*/ 1062 h 1577"/>
                <a:gd name="T4" fmla="*/ 794 w 2336"/>
                <a:gd name="T5" fmla="*/ 249 h 1577"/>
                <a:gd name="T6" fmla="*/ 1274 w 2336"/>
                <a:gd name="T7" fmla="*/ 27 h 1577"/>
                <a:gd name="T8" fmla="*/ 1661 w 2336"/>
                <a:gd name="T9" fmla="*/ 414 h 1577"/>
                <a:gd name="T10" fmla="*/ 2138 w 2336"/>
                <a:gd name="T11" fmla="*/ 1095 h 1577"/>
                <a:gd name="T12" fmla="*/ 2336 w 2336"/>
                <a:gd name="T13" fmla="*/ 1569 h 1577"/>
              </a:gdLst>
              <a:ahLst/>
              <a:cxnLst>
                <a:cxn ang="0">
                  <a:pos x="T0" y="T1"/>
                </a:cxn>
                <a:cxn ang="0">
                  <a:pos x="T2" y="T3"/>
                </a:cxn>
                <a:cxn ang="0">
                  <a:pos x="T4" y="T5"/>
                </a:cxn>
                <a:cxn ang="0">
                  <a:pos x="T6" y="T7"/>
                </a:cxn>
                <a:cxn ang="0">
                  <a:pos x="T8" y="T9"/>
                </a:cxn>
                <a:cxn ang="0">
                  <a:pos x="T10" y="T11"/>
                </a:cxn>
                <a:cxn ang="0">
                  <a:pos x="T12" y="T13"/>
                </a:cxn>
              </a:cxnLst>
              <a:rect l="0" t="0" r="r" b="b"/>
              <a:pathLst>
                <a:path w="2336" h="1577">
                  <a:moveTo>
                    <a:pt x="0" y="1577"/>
                  </a:moveTo>
                  <a:cubicBezTo>
                    <a:pt x="41" y="1491"/>
                    <a:pt x="119" y="1283"/>
                    <a:pt x="251" y="1062"/>
                  </a:cubicBezTo>
                  <a:cubicBezTo>
                    <a:pt x="383" y="841"/>
                    <a:pt x="624" y="421"/>
                    <a:pt x="794" y="249"/>
                  </a:cubicBezTo>
                  <a:cubicBezTo>
                    <a:pt x="964" y="77"/>
                    <a:pt x="1130" y="0"/>
                    <a:pt x="1274" y="27"/>
                  </a:cubicBezTo>
                  <a:cubicBezTo>
                    <a:pt x="1418" y="54"/>
                    <a:pt x="1517" y="236"/>
                    <a:pt x="1661" y="414"/>
                  </a:cubicBezTo>
                  <a:cubicBezTo>
                    <a:pt x="1805" y="592"/>
                    <a:pt x="2026" y="903"/>
                    <a:pt x="2138" y="1095"/>
                  </a:cubicBezTo>
                  <a:cubicBezTo>
                    <a:pt x="2250" y="1287"/>
                    <a:pt x="2295" y="1470"/>
                    <a:pt x="2336" y="1569"/>
                  </a:cubicBezTo>
                </a:path>
              </a:pathLst>
            </a:custGeom>
            <a:noFill/>
            <a:ln w="76200" cmpd="sng">
              <a:solidFill>
                <a:srgbClr val="CC0000">
                  <a:alpha val="50000"/>
                </a:srgbClr>
              </a:solidFill>
              <a:round/>
              <a:headEnd type="triangl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9" name="Line 205"/>
            <p:cNvSpPr>
              <a:spLocks noChangeShapeType="1"/>
            </p:cNvSpPr>
            <p:nvPr/>
          </p:nvSpPr>
          <p:spPr bwMode="auto">
            <a:xfrm>
              <a:off x="5820569" y="2401094"/>
              <a:ext cx="2160587" cy="0"/>
            </a:xfrm>
            <a:prstGeom prst="line">
              <a:avLst/>
            </a:prstGeom>
            <a:noFill/>
            <a:ln w="76200">
              <a:solidFill>
                <a:schemeClr val="tx2"/>
              </a:solidFill>
              <a:prstDash val="sysDot"/>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Tree>
    <p:extLst>
      <p:ext uri="{BB962C8B-B14F-4D97-AF65-F5344CB8AC3E}">
        <p14:creationId xmlns:p14="http://schemas.microsoft.com/office/powerpoint/2010/main" val="407488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a:t>http://internet-map.net/</a:t>
            </a:r>
            <a:endParaRPr lang="zh-CN" altLang="en-US"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61703"/>
            <a:ext cx="7308801" cy="3587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5005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pic>
        <p:nvPicPr>
          <p:cNvPr id="6" name="Picture 4" descr="http://upload.wikimedia.org/wikipedia/commons/thumb/b/bd/Internet_map_1024_-_transparent.png/1024px-Internet_map_1024_-_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68931"/>
            <a:ext cx="5577136" cy="557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01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a:xfrm>
            <a:off x="2411761" y="770533"/>
            <a:ext cx="6192688" cy="358775"/>
          </a:xfrm>
        </p:spPr>
        <p:txBody>
          <a:bodyPr/>
          <a:lstStyle/>
          <a:p>
            <a:r>
              <a:rPr lang="en-US" altLang="zh-CN" dirty="0" smtClean="0"/>
              <a:t>2.3</a:t>
            </a:r>
            <a:r>
              <a:rPr lang="zh-CN" altLang="en-US" dirty="0" smtClean="0"/>
              <a:t>因特网交换点（</a:t>
            </a:r>
            <a:r>
              <a:rPr lang="en-US" altLang="zh-CN" dirty="0" smtClean="0"/>
              <a:t>Internet </a:t>
            </a:r>
            <a:r>
              <a:rPr lang="en-US" altLang="zh-CN" dirty="0" err="1" smtClean="0"/>
              <a:t>eXchange</a:t>
            </a:r>
            <a:r>
              <a:rPr lang="en-US" altLang="zh-CN" dirty="0" smtClean="0"/>
              <a:t> Point</a:t>
            </a:r>
            <a:r>
              <a:rPr lang="zh-CN" altLang="en-US" dirty="0" smtClean="0"/>
              <a:t>，</a:t>
            </a:r>
            <a:r>
              <a:rPr lang="en-US" altLang="zh-CN" dirty="0" smtClean="0"/>
              <a:t>IXP</a:t>
            </a:r>
            <a:r>
              <a:rPr lang="zh-CN" altLang="en-US" dirty="0" smtClean="0"/>
              <a:t>）</a:t>
            </a:r>
            <a:endParaRPr lang="zh-CN" altLang="en-US" dirty="0"/>
          </a:p>
        </p:txBody>
      </p:sp>
      <p:pic>
        <p:nvPicPr>
          <p:cNvPr id="6" name="Picture 2" descr="http://upload.wikimedia.org/wikipedia/commons/thumb/3/36/Internet_Connectivity_Distribution_%26_Core.svg/2400px-Internet_Connectivity_Distribution_%26_Core.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776" y="1458538"/>
            <a:ext cx="6766448" cy="394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884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en-US" altLang="zh-CN" dirty="0">
                <a:hlinkClick r:id="rId2"/>
              </a:rPr>
              <a:t>http://</a:t>
            </a:r>
            <a:r>
              <a:rPr lang="en-US" altLang="zh-CN" dirty="0" smtClean="0">
                <a:hlinkClick r:id="rId2"/>
              </a:rPr>
              <a:t>en.wikipedia.org/wiki/Internet_exchange_point</a:t>
            </a:r>
            <a:endParaRPr lang="en-US" altLang="zh-CN" dirty="0" smtClean="0"/>
          </a:p>
          <a:p>
            <a:r>
              <a:rPr lang="en-US" altLang="zh-CN" sz="2000" dirty="0">
                <a:latin typeface="Microsoft Sans Serif" panose="020B0604020202020204" pitchFamily="34" charset="0"/>
                <a:cs typeface="Microsoft Sans Serif" panose="020B0604020202020204" pitchFamily="34" charset="0"/>
              </a:rPr>
              <a:t>An </a:t>
            </a:r>
            <a:r>
              <a:rPr lang="en-US" altLang="zh-CN" sz="2000" b="1" dirty="0">
                <a:latin typeface="Microsoft Sans Serif" panose="020B0604020202020204" pitchFamily="34" charset="0"/>
                <a:cs typeface="Microsoft Sans Serif" panose="020B0604020202020204" pitchFamily="34" charset="0"/>
              </a:rPr>
              <a:t>Internet exchange point</a:t>
            </a:r>
            <a:r>
              <a:rPr lang="en-US" altLang="zh-CN" sz="2000" dirty="0">
                <a:latin typeface="Microsoft Sans Serif" panose="020B0604020202020204" pitchFamily="34" charset="0"/>
                <a:cs typeface="Microsoft Sans Serif" panose="020B0604020202020204" pitchFamily="34" charset="0"/>
              </a:rPr>
              <a:t> (</a:t>
            </a:r>
            <a:r>
              <a:rPr lang="en-US" altLang="zh-CN" sz="2000" b="1" dirty="0">
                <a:latin typeface="Microsoft Sans Serif" panose="020B0604020202020204" pitchFamily="34" charset="0"/>
                <a:cs typeface="Microsoft Sans Serif" panose="020B0604020202020204" pitchFamily="34" charset="0"/>
              </a:rPr>
              <a:t>IX</a:t>
            </a:r>
            <a:r>
              <a:rPr lang="en-US" altLang="zh-CN" sz="2000" dirty="0">
                <a:latin typeface="Microsoft Sans Serif" panose="020B0604020202020204" pitchFamily="34" charset="0"/>
                <a:cs typeface="Microsoft Sans Serif" panose="020B0604020202020204" pitchFamily="34" charset="0"/>
              </a:rPr>
              <a:t> or </a:t>
            </a:r>
            <a:r>
              <a:rPr lang="en-US" altLang="zh-CN" sz="2000" b="1" dirty="0">
                <a:latin typeface="Microsoft Sans Serif" panose="020B0604020202020204" pitchFamily="34" charset="0"/>
                <a:cs typeface="Microsoft Sans Serif" panose="020B0604020202020204" pitchFamily="34" charset="0"/>
              </a:rPr>
              <a:t>IXP</a:t>
            </a:r>
            <a:r>
              <a:rPr lang="en-US" altLang="zh-CN" sz="2000" dirty="0">
                <a:latin typeface="Microsoft Sans Serif" panose="020B0604020202020204" pitchFamily="34" charset="0"/>
                <a:cs typeface="Microsoft Sans Serif" panose="020B0604020202020204" pitchFamily="34" charset="0"/>
              </a:rPr>
              <a:t>) is a physical infrastructure through which Internet service providers (ISPs) exchange Internet traffic between their networks (autonomous systems).</a:t>
            </a:r>
          </a:p>
          <a:p>
            <a:r>
              <a:rPr lang="en-US" altLang="zh-CN" sz="2000" dirty="0">
                <a:latin typeface="Microsoft Sans Serif" panose="020B0604020202020204" pitchFamily="34" charset="0"/>
                <a:cs typeface="Microsoft Sans Serif" panose="020B0604020202020204" pitchFamily="34" charset="0"/>
              </a:rPr>
              <a:t>IXPs reduce the portion of an ISP's traffic which must be delivered via their upstream transit providers, thereby reducing the average per-bit delivery cost of their service. Furthermore, the increased number of paths learned through the IXP improves routing efficiency and fault-tolerance.</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a:xfrm>
            <a:off x="3563889" y="770533"/>
            <a:ext cx="5040560" cy="358775"/>
          </a:xfrm>
        </p:spPr>
        <p:txBody>
          <a:bodyPr/>
          <a:lstStyle/>
          <a:p>
            <a:r>
              <a:rPr lang="en-US" altLang="zh-CN" dirty="0"/>
              <a:t>2.3</a:t>
            </a:r>
            <a:r>
              <a:rPr lang="zh-CN" altLang="en-US" dirty="0"/>
              <a:t>因特网交换点（</a:t>
            </a:r>
            <a:r>
              <a:rPr lang="en-US" altLang="zh-CN" dirty="0"/>
              <a:t>Internet </a:t>
            </a:r>
            <a:r>
              <a:rPr lang="en-US" altLang="zh-CN" dirty="0" err="1"/>
              <a:t>eXchange</a:t>
            </a:r>
            <a:r>
              <a:rPr lang="en-US" altLang="zh-CN" dirty="0"/>
              <a:t> Point</a:t>
            </a:r>
            <a:r>
              <a:rPr lang="zh-CN" altLang="en-US" dirty="0"/>
              <a:t>，</a:t>
            </a:r>
            <a:r>
              <a:rPr lang="en-US" altLang="zh-CN" dirty="0"/>
              <a:t>IXP</a:t>
            </a:r>
            <a:r>
              <a:rPr lang="zh-CN" altLang="en-US" dirty="0"/>
              <a:t>）</a:t>
            </a:r>
          </a:p>
        </p:txBody>
      </p:sp>
    </p:spTree>
    <p:extLst>
      <p:ext uri="{BB962C8B-B14F-4D97-AF65-F5344CB8AC3E}">
        <p14:creationId xmlns:p14="http://schemas.microsoft.com/office/powerpoint/2010/main" val="3714817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sp>
        <p:nvSpPr>
          <p:cNvPr id="5" name="文本占位符 4"/>
          <p:cNvSpPr>
            <a:spLocks noGrp="1"/>
          </p:cNvSpPr>
          <p:nvPr>
            <p:ph type="body" sz="quarter" idx="13"/>
          </p:nvPr>
        </p:nvSpPr>
        <p:spPr>
          <a:xfrm>
            <a:off x="3563889" y="770533"/>
            <a:ext cx="5040560" cy="358775"/>
          </a:xfrm>
        </p:spPr>
        <p:txBody>
          <a:bodyPr/>
          <a:lstStyle/>
          <a:p>
            <a:r>
              <a:rPr lang="en-US" altLang="zh-CN" dirty="0"/>
              <a:t>2.3</a:t>
            </a:r>
            <a:r>
              <a:rPr lang="zh-CN" altLang="en-US" dirty="0"/>
              <a:t>因特网交换点（</a:t>
            </a:r>
            <a:r>
              <a:rPr lang="en-US" altLang="zh-CN" dirty="0"/>
              <a:t>Internet </a:t>
            </a:r>
            <a:r>
              <a:rPr lang="en-US" altLang="zh-CN" dirty="0" err="1"/>
              <a:t>eXchange</a:t>
            </a:r>
            <a:r>
              <a:rPr lang="en-US" altLang="zh-CN" dirty="0"/>
              <a:t> Point</a:t>
            </a:r>
            <a:r>
              <a:rPr lang="zh-CN" altLang="en-US" dirty="0"/>
              <a:t>，</a:t>
            </a:r>
            <a:r>
              <a:rPr lang="en-US" altLang="zh-CN" dirty="0"/>
              <a:t>IXP</a:t>
            </a:r>
            <a:r>
              <a:rPr lang="zh-CN" altLang="en-US" dirty="0"/>
              <a:t>）</a:t>
            </a:r>
          </a:p>
        </p:txBody>
      </p:sp>
      <p:pic>
        <p:nvPicPr>
          <p:cNvPr id="3" name="图片 2"/>
          <p:cNvPicPr>
            <a:picLocks noChangeAspect="1"/>
          </p:cNvPicPr>
          <p:nvPr/>
        </p:nvPicPr>
        <p:blipFill>
          <a:blip r:embed="rId2"/>
          <a:stretch>
            <a:fillRect/>
          </a:stretch>
        </p:blipFill>
        <p:spPr>
          <a:xfrm>
            <a:off x="1763688" y="33764"/>
            <a:ext cx="5202597" cy="5681236"/>
          </a:xfrm>
          <a:prstGeom prst="rect">
            <a:avLst/>
          </a:prstGeom>
        </p:spPr>
      </p:pic>
      <p:sp>
        <p:nvSpPr>
          <p:cNvPr id="6" name="矩形 5"/>
          <p:cNvSpPr/>
          <p:nvPr/>
        </p:nvSpPr>
        <p:spPr bwMode="auto">
          <a:xfrm>
            <a:off x="3923928" y="3139700"/>
            <a:ext cx="2808312" cy="1440160"/>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6997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a:xfrm>
            <a:off x="3563889" y="770533"/>
            <a:ext cx="5040560" cy="358775"/>
          </a:xfrm>
        </p:spPr>
        <p:txBody>
          <a:bodyPr/>
          <a:lstStyle/>
          <a:p>
            <a:r>
              <a:rPr lang="en-US" altLang="zh-CN" dirty="0"/>
              <a:t>2.3</a:t>
            </a:r>
            <a:r>
              <a:rPr lang="zh-CN" altLang="en-US" dirty="0"/>
              <a:t>因特网交换点（</a:t>
            </a:r>
            <a:r>
              <a:rPr lang="en-US" altLang="zh-CN" dirty="0"/>
              <a:t>Internet </a:t>
            </a:r>
            <a:r>
              <a:rPr lang="en-US" altLang="zh-CN" dirty="0" err="1"/>
              <a:t>eXchange</a:t>
            </a:r>
            <a:r>
              <a:rPr lang="en-US" altLang="zh-CN" dirty="0"/>
              <a:t> Point</a:t>
            </a:r>
            <a:r>
              <a:rPr lang="zh-CN" altLang="en-US" dirty="0"/>
              <a:t>，</a:t>
            </a:r>
            <a:r>
              <a:rPr lang="en-US" altLang="zh-CN" dirty="0"/>
              <a:t>IXP</a:t>
            </a:r>
            <a:r>
              <a:rPr lang="zh-CN" altLang="en-US" dirty="0"/>
              <a:t>）</a:t>
            </a:r>
          </a:p>
        </p:txBody>
      </p:sp>
      <p:pic>
        <p:nvPicPr>
          <p:cNvPr id="7" name="图片 6"/>
          <p:cNvPicPr>
            <a:picLocks noChangeAspect="1"/>
          </p:cNvPicPr>
          <p:nvPr/>
        </p:nvPicPr>
        <p:blipFill>
          <a:blip r:embed="rId2"/>
          <a:stretch>
            <a:fillRect/>
          </a:stretch>
        </p:blipFill>
        <p:spPr>
          <a:xfrm>
            <a:off x="1797795" y="0"/>
            <a:ext cx="5548410" cy="5676945"/>
          </a:xfrm>
          <a:prstGeom prst="rect">
            <a:avLst/>
          </a:prstGeom>
        </p:spPr>
      </p:pic>
      <p:pic>
        <p:nvPicPr>
          <p:cNvPr id="19462" name="Picture 6" descr="http://www.cogentco.com/files/images/network/network_map/networkmap_global_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448" y="3073524"/>
            <a:ext cx="8568952" cy="236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552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a:latin typeface="微软雅黑" panose="020B0503020204020204" pitchFamily="34" charset="-122"/>
                <a:ea typeface="微软雅黑" panose="020B0503020204020204" pitchFamily="34" charset="-122"/>
              </a:rPr>
              <a:t>计算机网络的作用</a:t>
            </a:r>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因特网概述</a:t>
            </a:r>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因特网的组成</a:t>
            </a:r>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中国的计算机网络发展</a:t>
            </a:r>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计算机网络的分类</a:t>
            </a:r>
            <a:endParaRPr lang="en-US" altLang="zh-CN" sz="2100" dirty="0">
              <a:latin typeface="微软雅黑" panose="020B0503020204020204" pitchFamily="34" charset="-122"/>
              <a:ea typeface="微软雅黑" panose="020B0503020204020204" pitchFamily="34" charset="-122"/>
            </a:endParaRPr>
          </a:p>
          <a:p>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计算机网络的性能</a:t>
            </a:r>
            <a:endParaRPr lang="en-US" altLang="zh-CN" sz="2100" dirty="0">
              <a:latin typeface="微软雅黑" panose="020B0503020204020204" pitchFamily="34" charset="-122"/>
              <a:ea typeface="微软雅黑" panose="020B0503020204020204" pitchFamily="34" charset="-122"/>
            </a:endParaRPr>
          </a:p>
          <a:p>
            <a:r>
              <a:rPr lang="zh-CN" altLang="en-US" sz="2100" dirty="0">
                <a:latin typeface="微软雅黑" panose="020B0503020204020204" pitchFamily="34" charset="-122"/>
                <a:ea typeface="微软雅黑" panose="020B0503020204020204" pitchFamily="34" charset="-122"/>
              </a:rPr>
              <a:t>计算机网络体系结构</a:t>
            </a: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187220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372200" y="2182212"/>
            <a:ext cx="2297055" cy="369332"/>
          </a:xfrm>
          <a:prstGeom prst="rect">
            <a:avLst/>
          </a:prstGeom>
          <a:noFill/>
        </p:spPr>
        <p:txBody>
          <a:bodyPr wrap="square" rtlCol="0">
            <a:spAutoFit/>
          </a:bodyPr>
          <a:lstStyle/>
          <a:p>
            <a:r>
              <a:rPr lang="zh-CN" altLang="en-US" dirty="0" smtClean="0"/>
              <a:t>基础概念</a:t>
            </a:r>
            <a:endParaRPr lang="zh-CN" altLang="en-US" dirty="0"/>
          </a:p>
        </p:txBody>
      </p:sp>
      <p:sp>
        <p:nvSpPr>
          <p:cNvPr id="8" name="右中括号 7"/>
          <p:cNvSpPr/>
          <p:nvPr/>
        </p:nvSpPr>
        <p:spPr bwMode="auto">
          <a:xfrm>
            <a:off x="6112971" y="3519006"/>
            <a:ext cx="79209" cy="960739"/>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833536"/>
            <a:ext cx="2297055" cy="369332"/>
          </a:xfrm>
          <a:prstGeom prst="rect">
            <a:avLst/>
          </a:prstGeom>
          <a:noFill/>
        </p:spPr>
        <p:txBody>
          <a:bodyPr wrap="square" rtlCol="0">
            <a:spAutoFit/>
          </a:bodyPr>
          <a:lstStyle/>
          <a:p>
            <a:r>
              <a:rPr lang="zh-CN" altLang="en-US" dirty="0" smtClean="0"/>
              <a:t>基础理论</a:t>
            </a:r>
            <a:endParaRPr lang="zh-CN" alt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zh-CN" altLang="en-US" sz="2400" dirty="0"/>
              <a:t>因特网已经成为世界上规模最大和增长速率最快的计算机网络，没有人能够准确说出因特网究竟有多大。</a:t>
            </a:r>
          </a:p>
          <a:p>
            <a:r>
              <a:rPr lang="zh-CN" altLang="en-US" sz="2400" dirty="0"/>
              <a:t>因特网的迅猛发展始于 </a:t>
            </a:r>
            <a:r>
              <a:rPr lang="en-US" altLang="zh-CN" sz="2400" dirty="0"/>
              <a:t>20 </a:t>
            </a:r>
            <a:r>
              <a:rPr lang="zh-CN" altLang="en-US" sz="2400" dirty="0"/>
              <a:t>世纪 </a:t>
            </a:r>
            <a:r>
              <a:rPr lang="en-US" altLang="zh-CN" sz="2400" dirty="0"/>
              <a:t>90 </a:t>
            </a:r>
            <a:r>
              <a:rPr lang="zh-CN" altLang="en-US" sz="2400" dirty="0"/>
              <a:t>年代。由欧洲原子核研究组织 </a:t>
            </a:r>
            <a:r>
              <a:rPr lang="en-US" altLang="zh-CN" sz="2400" dirty="0"/>
              <a:t>CERN </a:t>
            </a:r>
            <a:r>
              <a:rPr lang="zh-CN" altLang="en-US" sz="2400" dirty="0"/>
              <a:t>开发的万维网 </a:t>
            </a:r>
            <a:r>
              <a:rPr lang="en-US" altLang="zh-CN" sz="2400" b="1" dirty="0"/>
              <a:t>WWW</a:t>
            </a:r>
            <a:r>
              <a:rPr lang="en-US" altLang="zh-CN" sz="2400" dirty="0"/>
              <a:t> (World Wide Web)</a:t>
            </a:r>
            <a:r>
              <a:rPr lang="zh-CN" altLang="en-US" sz="2400" dirty="0"/>
              <a:t>被广泛使用在因特网上，大大方便了广大非网络专业人员对网络的使用，成为因特网的这种指数级增长的主要驱动力。 </a:t>
            </a:r>
          </a:p>
          <a:p>
            <a:r>
              <a:rPr lang="zh-CN" altLang="en-US" sz="2400" dirty="0"/>
              <a:t>联合国下属机构国际电信联盟</a:t>
            </a:r>
            <a:r>
              <a:rPr lang="en-US" altLang="zh-CN" sz="2400" dirty="0"/>
              <a:t>(</a:t>
            </a:r>
            <a:r>
              <a:rPr lang="zh-CN" altLang="en-US" sz="2400" dirty="0"/>
              <a:t>以下简称“</a:t>
            </a:r>
            <a:r>
              <a:rPr lang="en-US" altLang="zh-CN" sz="2400" dirty="0"/>
              <a:t>ITU”)</a:t>
            </a:r>
            <a:r>
              <a:rPr lang="zh-CN" altLang="en-US" sz="2400" dirty="0"/>
              <a:t>发布了最新全球互联网年度报告</a:t>
            </a:r>
            <a:r>
              <a:rPr lang="en-US" altLang="zh-CN" sz="2400" dirty="0"/>
              <a:t>《2013</a:t>
            </a:r>
            <a:r>
              <a:rPr lang="zh-CN" altLang="en-US" sz="2400" dirty="0"/>
              <a:t>年信息社会分析</a:t>
            </a:r>
            <a:r>
              <a:rPr lang="en-US" altLang="zh-CN" sz="2400" dirty="0"/>
              <a:t>》</a:t>
            </a:r>
            <a:r>
              <a:rPr lang="zh-CN" altLang="en-US" sz="2400" dirty="0"/>
              <a:t>。报告显示，</a:t>
            </a:r>
            <a:r>
              <a:rPr lang="en-US" altLang="zh-CN" sz="2400" dirty="0"/>
              <a:t>2013</a:t>
            </a:r>
            <a:r>
              <a:rPr lang="zh-CN" altLang="en-US" sz="2400" dirty="0"/>
              <a:t>年，全球网民将达</a:t>
            </a:r>
            <a:r>
              <a:rPr lang="en-US" altLang="zh-CN" sz="2400" dirty="0"/>
              <a:t>27</a:t>
            </a:r>
            <a:r>
              <a:rPr lang="zh-CN" altLang="en-US" sz="2400" dirty="0"/>
              <a:t>亿，移动互联网连接数将达到</a:t>
            </a:r>
            <a:r>
              <a:rPr lang="en-US" altLang="zh-CN" sz="2400" dirty="0"/>
              <a:t>68</a:t>
            </a:r>
            <a:r>
              <a:rPr lang="zh-CN" altLang="en-US" sz="2400" dirty="0"/>
              <a:t>亿。</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2.4</a:t>
            </a:r>
            <a:r>
              <a:rPr lang="zh-CN" altLang="en-US" dirty="0" smtClean="0"/>
              <a:t> </a:t>
            </a:r>
            <a:r>
              <a:rPr lang="en-US" altLang="zh-CN" dirty="0" smtClean="0"/>
              <a:t>WWW</a:t>
            </a:r>
            <a:endParaRPr lang="zh-CN" altLang="en-US" dirty="0"/>
          </a:p>
        </p:txBody>
      </p:sp>
    </p:spTree>
    <p:extLst>
      <p:ext uri="{BB962C8B-B14F-4D97-AF65-F5344CB8AC3E}">
        <p14:creationId xmlns:p14="http://schemas.microsoft.com/office/powerpoint/2010/main" val="1703318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en-US" altLang="zh-CN" dirty="0"/>
              <a:t>1992</a:t>
            </a:r>
            <a:r>
              <a:rPr lang="zh-CN" altLang="en-US" dirty="0"/>
              <a:t>年，由于互联网用户的急剧增加及应用范围的不断扩大，一个以制定互联网相关</a:t>
            </a:r>
            <a:r>
              <a:rPr lang="zh-CN" altLang="en-US" dirty="0" smtClean="0"/>
              <a:t>标准及</a:t>
            </a:r>
            <a:r>
              <a:rPr lang="zh-CN" altLang="en-US" dirty="0"/>
              <a:t>推广应用为目的的互联网用户协会</a:t>
            </a:r>
            <a:r>
              <a:rPr lang="en-US" altLang="zh-CN" dirty="0"/>
              <a:t>ISOC</a:t>
            </a:r>
            <a:r>
              <a:rPr lang="zh-CN" altLang="en-US" dirty="0"/>
              <a:t>应用而生，它标志着互联网开始真正向商用过渡</a:t>
            </a:r>
            <a:r>
              <a:rPr lang="zh-CN" altLang="en-US" dirty="0" smtClean="0"/>
              <a:t>。</a:t>
            </a:r>
            <a:endParaRPr lang="en-US" altLang="zh-CN" dirty="0" smtClean="0"/>
          </a:p>
          <a:p>
            <a:r>
              <a:rPr lang="en-US" altLang="zh-CN" dirty="0" smtClean="0"/>
              <a:t>ISOC</a:t>
            </a:r>
            <a:r>
              <a:rPr lang="zh-CN" altLang="en-US" dirty="0"/>
              <a:t>（国际互联网协会）是一个非政府、非营利性的行业性国际组织，总部及秘书处设在美国弗吉尼亚州莱斯顿地区（</a:t>
            </a:r>
            <a:r>
              <a:rPr lang="en-US" altLang="zh-CN" dirty="0"/>
              <a:t>Reston</a:t>
            </a:r>
            <a:r>
              <a:rPr lang="zh-CN" altLang="en-US" dirty="0"/>
              <a:t>）并在美国华盛顿和瑞士日内瓦设有办事处</a:t>
            </a:r>
            <a:r>
              <a:rPr lang="zh-CN" altLang="en-US" dirty="0" smtClean="0"/>
              <a:t>。</a:t>
            </a:r>
            <a:endParaRPr lang="en-US" altLang="zh-CN" dirty="0" smtClean="0"/>
          </a:p>
          <a:p>
            <a:r>
              <a:rPr lang="en-US" altLang="zh-CN" dirty="0" smtClean="0"/>
              <a:t>ISOC</a:t>
            </a:r>
            <a:r>
              <a:rPr lang="zh-CN" altLang="en-US" dirty="0" smtClean="0"/>
              <a:t>的</a:t>
            </a:r>
            <a:r>
              <a:rPr lang="zh-CN" altLang="en-US" dirty="0"/>
              <a:t>目标是保证互联网的开放发展并为全人类服务。</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2.5</a:t>
            </a:r>
            <a:r>
              <a:rPr lang="zh-CN" altLang="en-US" dirty="0" smtClean="0"/>
              <a:t>因特网的标准化工作</a:t>
            </a:r>
            <a:endParaRPr lang="zh-CN" altLang="en-US" dirty="0"/>
          </a:p>
        </p:txBody>
      </p:sp>
    </p:spTree>
    <p:extLst>
      <p:ext uri="{BB962C8B-B14F-4D97-AF65-F5344CB8AC3E}">
        <p14:creationId xmlns:p14="http://schemas.microsoft.com/office/powerpoint/2010/main" val="370540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2.5</a:t>
            </a:r>
            <a:r>
              <a:rPr lang="zh-CN" altLang="en-US" dirty="0" smtClean="0"/>
              <a:t>因特网的标准化工作</a:t>
            </a:r>
            <a:endParaRPr lang="zh-CN" altLang="en-US" dirty="0"/>
          </a:p>
        </p:txBody>
      </p:sp>
      <p:sp>
        <p:nvSpPr>
          <p:cNvPr id="6" name="Rectangle 3"/>
          <p:cNvSpPr>
            <a:spLocks noChangeArrowheads="1"/>
          </p:cNvSpPr>
          <p:nvPr/>
        </p:nvSpPr>
        <p:spPr bwMode="auto">
          <a:xfrm>
            <a:off x="287338" y="2587774"/>
            <a:ext cx="2952750" cy="2300287"/>
          </a:xfrm>
          <a:prstGeom prst="rect">
            <a:avLst/>
          </a:prstGeom>
          <a:solidFill>
            <a:srgbClr val="CCECFF"/>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7" name="Freeform 4"/>
          <p:cNvSpPr>
            <a:spLocks/>
          </p:cNvSpPr>
          <p:nvPr/>
        </p:nvSpPr>
        <p:spPr bwMode="auto">
          <a:xfrm>
            <a:off x="3109913" y="1767036"/>
            <a:ext cx="2533650" cy="246063"/>
          </a:xfrm>
          <a:custGeom>
            <a:avLst/>
            <a:gdLst>
              <a:gd name="T0" fmla="*/ 0 w 1584"/>
              <a:gd name="T1" fmla="*/ 0 h 336"/>
              <a:gd name="T2" fmla="*/ 1584 w 1584"/>
              <a:gd name="T3" fmla="*/ 0 h 336"/>
              <a:gd name="T4" fmla="*/ 1344 w 1584"/>
              <a:gd name="T5" fmla="*/ 336 h 336"/>
              <a:gd name="T6" fmla="*/ 240 w 1584"/>
              <a:gd name="T7" fmla="*/ 336 h 336"/>
              <a:gd name="T8" fmla="*/ 0 w 1584"/>
              <a:gd name="T9" fmla="*/ 0 h 336"/>
            </a:gdLst>
            <a:ahLst/>
            <a:cxnLst>
              <a:cxn ang="0">
                <a:pos x="T0" y="T1"/>
              </a:cxn>
              <a:cxn ang="0">
                <a:pos x="T2" y="T3"/>
              </a:cxn>
              <a:cxn ang="0">
                <a:pos x="T4" y="T5"/>
              </a:cxn>
              <a:cxn ang="0">
                <a:pos x="T6" y="T7"/>
              </a:cxn>
              <a:cxn ang="0">
                <a:pos x="T8" y="T9"/>
              </a:cxn>
            </a:cxnLst>
            <a:rect l="0" t="0" r="r" b="b"/>
            <a:pathLst>
              <a:path w="1584" h="336">
                <a:moveTo>
                  <a:pt x="0" y="0"/>
                </a:moveTo>
                <a:lnTo>
                  <a:pt x="1584" y="0"/>
                </a:lnTo>
                <a:lnTo>
                  <a:pt x="1344" y="336"/>
                </a:lnTo>
                <a:lnTo>
                  <a:pt x="240" y="336"/>
                </a:lnTo>
                <a:lnTo>
                  <a:pt x="0" y="0"/>
                </a:lnTo>
                <a:close/>
              </a:path>
            </a:pathLst>
          </a:cu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8" name="Rectangle 5"/>
          <p:cNvSpPr>
            <a:spLocks noChangeArrowheads="1"/>
          </p:cNvSpPr>
          <p:nvPr/>
        </p:nvSpPr>
        <p:spPr bwMode="auto">
          <a:xfrm>
            <a:off x="3109913" y="1273324"/>
            <a:ext cx="2533650" cy="493712"/>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因特网协会 </a:t>
            </a:r>
            <a:r>
              <a:rPr kumimoji="1" lang="en-US" altLang="zh-CN" sz="1600">
                <a:ea typeface="黑体" pitchFamily="2" charset="-122"/>
              </a:rPr>
              <a:t>ISOC</a:t>
            </a:r>
          </a:p>
        </p:txBody>
      </p:sp>
      <p:sp>
        <p:nvSpPr>
          <p:cNvPr id="9" name="Line 6"/>
          <p:cNvSpPr>
            <a:spLocks noChangeShapeType="1"/>
          </p:cNvSpPr>
          <p:nvPr/>
        </p:nvSpPr>
        <p:spPr bwMode="auto">
          <a:xfrm>
            <a:off x="2032001" y="3738711"/>
            <a:ext cx="615950" cy="5746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0" name="Line 7"/>
          <p:cNvSpPr>
            <a:spLocks noChangeShapeType="1"/>
          </p:cNvSpPr>
          <p:nvPr/>
        </p:nvSpPr>
        <p:spPr bwMode="auto">
          <a:xfrm>
            <a:off x="3109913" y="1767036"/>
            <a:ext cx="273050" cy="24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1" name="Line 8"/>
          <p:cNvSpPr>
            <a:spLocks noChangeShapeType="1"/>
          </p:cNvSpPr>
          <p:nvPr/>
        </p:nvSpPr>
        <p:spPr bwMode="auto">
          <a:xfrm flipH="1">
            <a:off x="957263" y="3738711"/>
            <a:ext cx="614363" cy="5746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2" name="Line 9"/>
          <p:cNvSpPr>
            <a:spLocks noChangeShapeType="1"/>
          </p:cNvSpPr>
          <p:nvPr/>
        </p:nvSpPr>
        <p:spPr bwMode="auto">
          <a:xfrm flipH="1">
            <a:off x="5327651" y="1767036"/>
            <a:ext cx="315912" cy="2413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3" name="Rectangle 10"/>
          <p:cNvSpPr>
            <a:spLocks noChangeArrowheads="1"/>
          </p:cNvSpPr>
          <p:nvPr/>
        </p:nvSpPr>
        <p:spPr bwMode="auto">
          <a:xfrm>
            <a:off x="503238" y="3151336"/>
            <a:ext cx="2520950" cy="6572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因特网研究指导小组</a:t>
            </a:r>
          </a:p>
          <a:p>
            <a:pPr algn="ctr"/>
            <a:r>
              <a:rPr kumimoji="1" lang="en-US" altLang="zh-CN" sz="1600">
                <a:ea typeface="黑体" pitchFamily="2" charset="-122"/>
              </a:rPr>
              <a:t>IRSG </a:t>
            </a:r>
          </a:p>
        </p:txBody>
      </p:sp>
      <p:sp>
        <p:nvSpPr>
          <p:cNvPr id="14" name="Rectangle 11"/>
          <p:cNvSpPr>
            <a:spLocks noChangeArrowheads="1"/>
          </p:cNvSpPr>
          <p:nvPr/>
        </p:nvSpPr>
        <p:spPr bwMode="auto">
          <a:xfrm>
            <a:off x="5413376" y="2587774"/>
            <a:ext cx="3443287" cy="2300287"/>
          </a:xfrm>
          <a:prstGeom prst="rect">
            <a:avLst/>
          </a:prstGeom>
          <a:solidFill>
            <a:srgbClr val="FFCC99"/>
          </a:solidFill>
          <a:ln w="9525">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5" name="Text Box 12"/>
          <p:cNvSpPr txBox="1">
            <a:spLocks noChangeArrowheads="1"/>
          </p:cNvSpPr>
          <p:nvPr/>
        </p:nvSpPr>
        <p:spPr bwMode="auto">
          <a:xfrm>
            <a:off x="647701" y="2617936"/>
            <a:ext cx="19827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a:ea typeface="黑体" pitchFamily="2" charset="-122"/>
              </a:rPr>
              <a:t>因特网研究部 </a:t>
            </a:r>
            <a:r>
              <a:rPr kumimoji="1" lang="en-US" altLang="zh-CN" sz="1600">
                <a:ea typeface="黑体" pitchFamily="2" charset="-122"/>
              </a:rPr>
              <a:t>IRTF </a:t>
            </a:r>
          </a:p>
        </p:txBody>
      </p:sp>
      <p:sp>
        <p:nvSpPr>
          <p:cNvPr id="16" name="Text Box 13"/>
          <p:cNvSpPr txBox="1">
            <a:spLocks noChangeArrowheads="1"/>
          </p:cNvSpPr>
          <p:nvPr/>
        </p:nvSpPr>
        <p:spPr bwMode="auto">
          <a:xfrm>
            <a:off x="5949951" y="2571899"/>
            <a:ext cx="197522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a:ea typeface="黑体" pitchFamily="2" charset="-122"/>
              </a:rPr>
              <a:t>因特网工程部 </a:t>
            </a:r>
            <a:r>
              <a:rPr kumimoji="1" lang="en-US" altLang="zh-CN" sz="1600">
                <a:ea typeface="黑体" pitchFamily="2" charset="-122"/>
              </a:rPr>
              <a:t>IETF </a:t>
            </a:r>
          </a:p>
        </p:txBody>
      </p:sp>
      <p:sp>
        <p:nvSpPr>
          <p:cNvPr id="17" name="Line 14"/>
          <p:cNvSpPr>
            <a:spLocks noChangeShapeType="1"/>
          </p:cNvSpPr>
          <p:nvPr/>
        </p:nvSpPr>
        <p:spPr bwMode="auto">
          <a:xfrm flipV="1">
            <a:off x="1871663" y="2727474"/>
            <a:ext cx="1511300" cy="43338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8" name="Line 15"/>
          <p:cNvSpPr>
            <a:spLocks noChangeShapeType="1"/>
          </p:cNvSpPr>
          <p:nvPr/>
        </p:nvSpPr>
        <p:spPr bwMode="auto">
          <a:xfrm flipH="1" flipV="1">
            <a:off x="4799013" y="2670324"/>
            <a:ext cx="2257425" cy="41751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19" name="Rectangle 16"/>
          <p:cNvSpPr>
            <a:spLocks noChangeArrowheads="1"/>
          </p:cNvSpPr>
          <p:nvPr/>
        </p:nvSpPr>
        <p:spPr bwMode="auto">
          <a:xfrm>
            <a:off x="5830888" y="3081486"/>
            <a:ext cx="2665413" cy="6572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因特网工程指导小组</a:t>
            </a:r>
          </a:p>
          <a:p>
            <a:pPr algn="ctr"/>
            <a:r>
              <a:rPr kumimoji="1" lang="en-US" altLang="zh-CN" sz="1600">
                <a:ea typeface="黑体" pitchFamily="2" charset="-122"/>
              </a:rPr>
              <a:t>IESG </a:t>
            </a:r>
          </a:p>
        </p:txBody>
      </p:sp>
      <p:sp>
        <p:nvSpPr>
          <p:cNvPr id="20" name="Text Box 17"/>
          <p:cNvSpPr txBox="1">
            <a:spLocks noChangeArrowheads="1"/>
          </p:cNvSpPr>
          <p:nvPr/>
        </p:nvSpPr>
        <p:spPr bwMode="auto">
          <a:xfrm>
            <a:off x="6767513" y="3765699"/>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b="1">
                <a:ea typeface="黑体" pitchFamily="2" charset="-122"/>
              </a:rPr>
              <a:t>…</a:t>
            </a:r>
          </a:p>
        </p:txBody>
      </p:sp>
      <p:sp>
        <p:nvSpPr>
          <p:cNvPr id="21" name="Line 18"/>
          <p:cNvSpPr>
            <a:spLocks noChangeShapeType="1"/>
          </p:cNvSpPr>
          <p:nvPr/>
        </p:nvSpPr>
        <p:spPr bwMode="auto">
          <a:xfrm flipV="1">
            <a:off x="6264276" y="3738711"/>
            <a:ext cx="146050" cy="214313"/>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22" name="Line 19"/>
          <p:cNvSpPr>
            <a:spLocks noChangeShapeType="1"/>
          </p:cNvSpPr>
          <p:nvPr/>
        </p:nvSpPr>
        <p:spPr bwMode="auto">
          <a:xfrm>
            <a:off x="7631113" y="3735536"/>
            <a:ext cx="239713" cy="1682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23" name="Rectangle 20"/>
          <p:cNvSpPr>
            <a:spLocks noChangeArrowheads="1"/>
          </p:cNvSpPr>
          <p:nvPr/>
        </p:nvSpPr>
        <p:spPr bwMode="auto">
          <a:xfrm>
            <a:off x="727076" y="4313386"/>
            <a:ext cx="460375" cy="4095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RG</a:t>
            </a:r>
          </a:p>
        </p:txBody>
      </p:sp>
      <p:sp>
        <p:nvSpPr>
          <p:cNvPr id="24" name="Rectangle 21"/>
          <p:cNvSpPr>
            <a:spLocks noChangeArrowheads="1"/>
          </p:cNvSpPr>
          <p:nvPr/>
        </p:nvSpPr>
        <p:spPr bwMode="auto">
          <a:xfrm>
            <a:off x="8245476" y="4384824"/>
            <a:ext cx="538162" cy="412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WG</a:t>
            </a:r>
          </a:p>
        </p:txBody>
      </p:sp>
      <p:sp>
        <p:nvSpPr>
          <p:cNvPr id="25" name="Text Box 22"/>
          <p:cNvSpPr txBox="1">
            <a:spLocks noChangeArrowheads="1"/>
          </p:cNvSpPr>
          <p:nvPr/>
        </p:nvSpPr>
        <p:spPr bwMode="auto">
          <a:xfrm>
            <a:off x="6019801" y="4275286"/>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b="1">
                <a:ea typeface="黑体" pitchFamily="2" charset="-122"/>
              </a:rPr>
              <a:t>…</a:t>
            </a:r>
          </a:p>
        </p:txBody>
      </p:sp>
      <p:sp>
        <p:nvSpPr>
          <p:cNvPr id="26" name="Text Box 23"/>
          <p:cNvSpPr txBox="1">
            <a:spLocks noChangeArrowheads="1"/>
          </p:cNvSpPr>
          <p:nvPr/>
        </p:nvSpPr>
        <p:spPr bwMode="auto">
          <a:xfrm>
            <a:off x="7769226" y="4275286"/>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b="1">
                <a:ea typeface="黑体" pitchFamily="2" charset="-122"/>
              </a:rPr>
              <a:t>…</a:t>
            </a:r>
          </a:p>
        </p:txBody>
      </p:sp>
      <p:sp>
        <p:nvSpPr>
          <p:cNvPr id="27" name="Line 24"/>
          <p:cNvSpPr>
            <a:spLocks noChangeShapeType="1"/>
          </p:cNvSpPr>
          <p:nvPr/>
        </p:nvSpPr>
        <p:spPr bwMode="auto">
          <a:xfrm flipH="1">
            <a:off x="5719763" y="4230836"/>
            <a:ext cx="306388" cy="163513"/>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28" name="Line 25"/>
          <p:cNvSpPr>
            <a:spLocks noChangeShapeType="1"/>
          </p:cNvSpPr>
          <p:nvPr/>
        </p:nvSpPr>
        <p:spPr bwMode="auto">
          <a:xfrm>
            <a:off x="6257926" y="4230836"/>
            <a:ext cx="461962" cy="163513"/>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29" name="Line 26"/>
          <p:cNvSpPr>
            <a:spLocks noChangeShapeType="1"/>
          </p:cNvSpPr>
          <p:nvPr/>
        </p:nvSpPr>
        <p:spPr bwMode="auto">
          <a:xfrm flipH="1">
            <a:off x="7334251" y="4230836"/>
            <a:ext cx="384175" cy="163513"/>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30" name="Line 27"/>
          <p:cNvSpPr>
            <a:spLocks noChangeShapeType="1"/>
          </p:cNvSpPr>
          <p:nvPr/>
        </p:nvSpPr>
        <p:spPr bwMode="auto">
          <a:xfrm>
            <a:off x="7948613" y="4230836"/>
            <a:ext cx="384175" cy="163513"/>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600"/>
          </a:p>
        </p:txBody>
      </p:sp>
      <p:sp>
        <p:nvSpPr>
          <p:cNvPr id="31" name="Rectangle 28"/>
          <p:cNvSpPr>
            <a:spLocks noChangeArrowheads="1"/>
          </p:cNvSpPr>
          <p:nvPr/>
        </p:nvSpPr>
        <p:spPr bwMode="auto">
          <a:xfrm>
            <a:off x="2416176" y="4313386"/>
            <a:ext cx="461962" cy="4095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RG</a:t>
            </a:r>
          </a:p>
        </p:txBody>
      </p:sp>
      <p:sp>
        <p:nvSpPr>
          <p:cNvPr id="32" name="Text Box 29"/>
          <p:cNvSpPr txBox="1">
            <a:spLocks noChangeArrowheads="1"/>
          </p:cNvSpPr>
          <p:nvPr/>
        </p:nvSpPr>
        <p:spPr bwMode="auto">
          <a:xfrm>
            <a:off x="1511301" y="4275286"/>
            <a:ext cx="3898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sz="1600" b="1">
                <a:ea typeface="黑体" pitchFamily="2" charset="-122"/>
              </a:rPr>
              <a:t>…</a:t>
            </a:r>
          </a:p>
        </p:txBody>
      </p:sp>
      <p:sp>
        <p:nvSpPr>
          <p:cNvPr id="33" name="Rectangle 30"/>
          <p:cNvSpPr>
            <a:spLocks noChangeArrowheads="1"/>
          </p:cNvSpPr>
          <p:nvPr/>
        </p:nvSpPr>
        <p:spPr bwMode="auto">
          <a:xfrm>
            <a:off x="5957888" y="3903811"/>
            <a:ext cx="579438" cy="3889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领域</a:t>
            </a:r>
          </a:p>
        </p:txBody>
      </p:sp>
      <p:sp>
        <p:nvSpPr>
          <p:cNvPr id="34" name="Rectangle 31"/>
          <p:cNvSpPr>
            <a:spLocks noChangeArrowheads="1"/>
          </p:cNvSpPr>
          <p:nvPr/>
        </p:nvSpPr>
        <p:spPr bwMode="auto">
          <a:xfrm>
            <a:off x="7700963" y="3903811"/>
            <a:ext cx="579438" cy="3889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领域</a:t>
            </a:r>
          </a:p>
        </p:txBody>
      </p:sp>
      <p:sp>
        <p:nvSpPr>
          <p:cNvPr id="35" name="Rectangle 32"/>
          <p:cNvSpPr>
            <a:spLocks noChangeArrowheads="1"/>
          </p:cNvSpPr>
          <p:nvPr/>
        </p:nvSpPr>
        <p:spPr bwMode="auto">
          <a:xfrm>
            <a:off x="3382963" y="2013099"/>
            <a:ext cx="1944688" cy="752475"/>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zh-CN" altLang="en-US" sz="1600">
                <a:ea typeface="黑体" pitchFamily="2" charset="-122"/>
              </a:rPr>
              <a:t>因特网体系结构</a:t>
            </a:r>
          </a:p>
          <a:p>
            <a:pPr algn="ctr"/>
            <a:r>
              <a:rPr kumimoji="1" lang="zh-CN" altLang="en-US" sz="1600">
                <a:ea typeface="黑体" pitchFamily="2" charset="-122"/>
              </a:rPr>
              <a:t>研究委员会 </a:t>
            </a:r>
            <a:r>
              <a:rPr kumimoji="1" lang="en-US" altLang="zh-CN" sz="1600">
                <a:ea typeface="黑体" pitchFamily="2" charset="-122"/>
              </a:rPr>
              <a:t>IAB </a:t>
            </a:r>
          </a:p>
        </p:txBody>
      </p:sp>
      <p:sp>
        <p:nvSpPr>
          <p:cNvPr id="36" name="Rectangle 33"/>
          <p:cNvSpPr>
            <a:spLocks noChangeArrowheads="1"/>
          </p:cNvSpPr>
          <p:nvPr/>
        </p:nvSpPr>
        <p:spPr bwMode="auto">
          <a:xfrm>
            <a:off x="7165976" y="4384824"/>
            <a:ext cx="538162" cy="412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WG</a:t>
            </a:r>
          </a:p>
        </p:txBody>
      </p:sp>
      <p:sp>
        <p:nvSpPr>
          <p:cNvPr id="37" name="Rectangle 34"/>
          <p:cNvSpPr>
            <a:spLocks noChangeArrowheads="1"/>
          </p:cNvSpPr>
          <p:nvPr/>
        </p:nvSpPr>
        <p:spPr bwMode="auto">
          <a:xfrm>
            <a:off x="6445251" y="4384824"/>
            <a:ext cx="538162" cy="412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WG</a:t>
            </a:r>
          </a:p>
        </p:txBody>
      </p:sp>
      <p:sp>
        <p:nvSpPr>
          <p:cNvPr id="38" name="Rectangle 35"/>
          <p:cNvSpPr>
            <a:spLocks noChangeArrowheads="1"/>
          </p:cNvSpPr>
          <p:nvPr/>
        </p:nvSpPr>
        <p:spPr bwMode="auto">
          <a:xfrm>
            <a:off x="5472113" y="4384824"/>
            <a:ext cx="538163" cy="41275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kumimoji="1" lang="en-US" altLang="zh-CN" sz="1600">
                <a:ea typeface="黑体" pitchFamily="2" charset="-122"/>
              </a:rPr>
              <a:t>WG</a:t>
            </a:r>
          </a:p>
        </p:txBody>
      </p:sp>
    </p:spTree>
    <p:extLst>
      <p:ext uri="{BB962C8B-B14F-4D97-AF65-F5344CB8AC3E}">
        <p14:creationId xmlns:p14="http://schemas.microsoft.com/office/powerpoint/2010/main" val="18873196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zh-CN" altLang="en-US" dirty="0"/>
              <a:t>制订因特网的正式标准要经过以下的四个阶段 </a:t>
            </a:r>
            <a:r>
              <a:rPr lang="zh-CN" altLang="en-US" dirty="0" smtClean="0"/>
              <a:t>：</a:t>
            </a:r>
            <a:endParaRPr lang="en-US" altLang="zh-CN" dirty="0" smtClean="0"/>
          </a:p>
          <a:p>
            <a:pPr marL="0" indent="0">
              <a:buNone/>
            </a:pPr>
            <a:r>
              <a:rPr lang="zh-CN" altLang="en-US" sz="2000" dirty="0"/>
              <a:t>因特网草案</a:t>
            </a:r>
            <a:r>
              <a:rPr lang="en-US" altLang="zh-CN" sz="2000" dirty="0"/>
              <a:t>(Internet Draft) ——</a:t>
            </a:r>
            <a:r>
              <a:rPr lang="zh-CN" altLang="en-US" sz="2000" dirty="0"/>
              <a:t>在这个阶段还</a:t>
            </a:r>
            <a:r>
              <a:rPr lang="zh-CN" altLang="en-US" sz="2000" dirty="0">
                <a:solidFill>
                  <a:schemeClr val="hlink"/>
                </a:solidFill>
              </a:rPr>
              <a:t>不是</a:t>
            </a:r>
            <a:r>
              <a:rPr lang="zh-CN" altLang="en-US" sz="2000" dirty="0"/>
              <a:t> </a:t>
            </a:r>
            <a:r>
              <a:rPr lang="en-US" altLang="zh-CN" sz="2000" dirty="0"/>
              <a:t>RFC </a:t>
            </a:r>
            <a:r>
              <a:rPr lang="zh-CN" altLang="en-US" sz="2000" dirty="0"/>
              <a:t>文档。</a:t>
            </a:r>
          </a:p>
          <a:p>
            <a:pPr marL="0" indent="0">
              <a:buNone/>
            </a:pPr>
            <a:r>
              <a:rPr lang="zh-CN" altLang="en-US" sz="2000" dirty="0"/>
              <a:t>建议标准</a:t>
            </a:r>
            <a:r>
              <a:rPr lang="en-US" altLang="zh-CN" sz="2000" dirty="0"/>
              <a:t>(Proposed Standard) ——</a:t>
            </a:r>
            <a:r>
              <a:rPr lang="zh-CN" altLang="en-US" sz="2000" dirty="0"/>
              <a:t>从这个阶段开始就成为 </a:t>
            </a:r>
            <a:r>
              <a:rPr lang="en-US" altLang="zh-CN" sz="2000" dirty="0"/>
              <a:t>RFC </a:t>
            </a:r>
            <a:r>
              <a:rPr lang="zh-CN" altLang="en-US" sz="2000" dirty="0"/>
              <a:t>文档。</a:t>
            </a:r>
          </a:p>
          <a:p>
            <a:pPr marL="0" indent="0">
              <a:buNone/>
            </a:pPr>
            <a:r>
              <a:rPr lang="zh-CN" altLang="en-US" sz="2000" dirty="0"/>
              <a:t>草案标准</a:t>
            </a:r>
            <a:r>
              <a:rPr lang="en-US" altLang="zh-CN" sz="2000" dirty="0"/>
              <a:t>(Draft Standard)</a:t>
            </a:r>
          </a:p>
          <a:p>
            <a:pPr marL="0" indent="0">
              <a:buNone/>
            </a:pPr>
            <a:r>
              <a:rPr lang="zh-CN" altLang="en-US" sz="2000" dirty="0"/>
              <a:t>因特网标准</a:t>
            </a:r>
            <a:r>
              <a:rPr lang="en-US" altLang="zh-CN" sz="2000" dirty="0"/>
              <a:t>(Internet Standard) </a:t>
            </a:r>
          </a:p>
          <a:p>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dirty="0" smtClean="0"/>
              <a:t>2.5</a:t>
            </a:r>
            <a:r>
              <a:rPr lang="zh-CN" altLang="en-US" dirty="0" smtClean="0"/>
              <a:t>因特网的标准化工作</a:t>
            </a:r>
            <a:endParaRPr lang="zh-CN" altLang="en-US" dirty="0"/>
          </a:p>
        </p:txBody>
      </p:sp>
    </p:spTree>
    <p:extLst>
      <p:ext uri="{BB962C8B-B14F-4D97-AF65-F5344CB8AC3E}">
        <p14:creationId xmlns:p14="http://schemas.microsoft.com/office/powerpoint/2010/main" val="4221560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dirty="0" smtClean="0"/>
              <a:t>2.5</a:t>
            </a:r>
            <a:r>
              <a:rPr lang="zh-CN" altLang="en-US" dirty="0" smtClean="0"/>
              <a:t>因特网的标准化工作</a:t>
            </a:r>
            <a:endParaRPr lang="zh-CN" altLang="en-US" dirty="0"/>
          </a:p>
        </p:txBody>
      </p:sp>
      <p:sp>
        <p:nvSpPr>
          <p:cNvPr id="6" name="Rectangle 4"/>
          <p:cNvSpPr>
            <a:spLocks noChangeArrowheads="1"/>
          </p:cNvSpPr>
          <p:nvPr/>
        </p:nvSpPr>
        <p:spPr bwMode="auto">
          <a:xfrm>
            <a:off x="3211513" y="1735932"/>
            <a:ext cx="1666875" cy="466725"/>
          </a:xfrm>
          <a:prstGeom prst="rect">
            <a:avLst/>
          </a:prstGeom>
          <a:solidFill>
            <a:srgbClr val="CCECFF"/>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7" name="Rectangle 5"/>
          <p:cNvSpPr>
            <a:spLocks noChangeArrowheads="1"/>
          </p:cNvSpPr>
          <p:nvPr/>
        </p:nvSpPr>
        <p:spPr bwMode="auto">
          <a:xfrm>
            <a:off x="3211513" y="2669382"/>
            <a:ext cx="1666875" cy="469900"/>
          </a:xfrm>
          <a:prstGeom prst="rect">
            <a:avLst/>
          </a:prstGeom>
          <a:solidFill>
            <a:schemeClr val="accent1"/>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8" name="Rectangle 6"/>
          <p:cNvSpPr>
            <a:spLocks noChangeArrowheads="1"/>
          </p:cNvSpPr>
          <p:nvPr/>
        </p:nvSpPr>
        <p:spPr bwMode="auto">
          <a:xfrm>
            <a:off x="3211513" y="3606007"/>
            <a:ext cx="1666875" cy="468312"/>
          </a:xfrm>
          <a:prstGeom prst="rect">
            <a:avLst/>
          </a:prstGeom>
          <a:solidFill>
            <a:srgbClr val="333399"/>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solidFill>
                <a:srgbClr val="FFFF00"/>
              </a:solidFill>
              <a:ea typeface="黑体" pitchFamily="2" charset="-122"/>
            </a:endParaRPr>
          </a:p>
        </p:txBody>
      </p:sp>
      <p:sp>
        <p:nvSpPr>
          <p:cNvPr id="9" name="Rectangle 7"/>
          <p:cNvSpPr>
            <a:spLocks noChangeArrowheads="1"/>
          </p:cNvSpPr>
          <p:nvPr/>
        </p:nvSpPr>
        <p:spPr bwMode="auto">
          <a:xfrm>
            <a:off x="3211513" y="4541044"/>
            <a:ext cx="1666875" cy="466725"/>
          </a:xfrm>
          <a:prstGeom prst="rect">
            <a:avLst/>
          </a:prstGeom>
          <a:solidFill>
            <a:schemeClr val="accent2"/>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10" name="Rectangle 8"/>
          <p:cNvSpPr>
            <a:spLocks noChangeArrowheads="1"/>
          </p:cNvSpPr>
          <p:nvPr/>
        </p:nvSpPr>
        <p:spPr bwMode="auto">
          <a:xfrm>
            <a:off x="5757863" y="1735932"/>
            <a:ext cx="2019300" cy="466725"/>
          </a:xfrm>
          <a:prstGeom prst="rect">
            <a:avLst/>
          </a:prstGeom>
          <a:solidFill>
            <a:schemeClr val="accent2"/>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11" name="Rectangle 9"/>
          <p:cNvSpPr>
            <a:spLocks noChangeArrowheads="1"/>
          </p:cNvSpPr>
          <p:nvPr/>
        </p:nvSpPr>
        <p:spPr bwMode="auto">
          <a:xfrm>
            <a:off x="401638" y="1735932"/>
            <a:ext cx="1755775" cy="466725"/>
          </a:xfrm>
          <a:prstGeom prst="rect">
            <a:avLst/>
          </a:prstGeom>
          <a:solidFill>
            <a:schemeClr val="accent2"/>
          </a:solidFill>
          <a:ln w="9525">
            <a:solidFill>
              <a:srgbClr val="333399"/>
            </a:solidFill>
            <a:miter lim="800000"/>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12" name="Oval 10"/>
          <p:cNvSpPr>
            <a:spLocks noChangeArrowheads="1"/>
          </p:cNvSpPr>
          <p:nvPr/>
        </p:nvSpPr>
        <p:spPr bwMode="auto">
          <a:xfrm>
            <a:off x="3035301" y="707232"/>
            <a:ext cx="2019300" cy="561975"/>
          </a:xfrm>
          <a:prstGeom prst="ellipse">
            <a:avLst/>
          </a:prstGeom>
          <a:solidFill>
            <a:srgbClr val="FFFF99"/>
          </a:solidFill>
          <a:ln w="9525">
            <a:solidFill>
              <a:srgbClr val="333399"/>
            </a:solidFill>
            <a:round/>
            <a:headEnd/>
            <a:tailEnd/>
          </a:ln>
          <a:effectLst>
            <a:outerShdw dist="35921" dir="2700000" algn="ctr" rotWithShape="0">
              <a:schemeClr val="bg2"/>
            </a:outerShdw>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endParaRPr kumimoji="1" lang="zh-CN" altLang="zh-CN">
              <a:ea typeface="黑体" pitchFamily="2" charset="-122"/>
            </a:endParaRPr>
          </a:p>
        </p:txBody>
      </p:sp>
      <p:sp>
        <p:nvSpPr>
          <p:cNvPr id="13" name="Line 11"/>
          <p:cNvSpPr>
            <a:spLocks noChangeShapeType="1"/>
          </p:cNvSpPr>
          <p:nvPr/>
        </p:nvSpPr>
        <p:spPr bwMode="auto">
          <a:xfrm>
            <a:off x="4044951" y="1269207"/>
            <a:ext cx="0" cy="466725"/>
          </a:xfrm>
          <a:prstGeom prst="line">
            <a:avLst/>
          </a:prstGeom>
          <a:noFill/>
          <a:ln w="571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 name="Line 12"/>
          <p:cNvSpPr>
            <a:spLocks noChangeShapeType="1"/>
          </p:cNvSpPr>
          <p:nvPr/>
        </p:nvSpPr>
        <p:spPr bwMode="auto">
          <a:xfrm>
            <a:off x="4044951" y="2202657"/>
            <a:ext cx="0" cy="466725"/>
          </a:xfrm>
          <a:prstGeom prst="line">
            <a:avLst/>
          </a:prstGeom>
          <a:noFill/>
          <a:ln w="571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5" name="Line 13"/>
          <p:cNvSpPr>
            <a:spLocks noChangeShapeType="1"/>
          </p:cNvSpPr>
          <p:nvPr/>
        </p:nvSpPr>
        <p:spPr bwMode="auto">
          <a:xfrm>
            <a:off x="4044951" y="3139282"/>
            <a:ext cx="0" cy="466725"/>
          </a:xfrm>
          <a:prstGeom prst="line">
            <a:avLst/>
          </a:prstGeom>
          <a:noFill/>
          <a:ln w="571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6" name="Line 14"/>
          <p:cNvSpPr>
            <a:spLocks noChangeShapeType="1"/>
          </p:cNvSpPr>
          <p:nvPr/>
        </p:nvSpPr>
        <p:spPr bwMode="auto">
          <a:xfrm>
            <a:off x="4044951" y="4074319"/>
            <a:ext cx="0" cy="466725"/>
          </a:xfrm>
          <a:prstGeom prst="line">
            <a:avLst/>
          </a:prstGeom>
          <a:noFill/>
          <a:ln w="571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7" name="Freeform 15"/>
          <p:cNvSpPr>
            <a:spLocks/>
          </p:cNvSpPr>
          <p:nvPr/>
        </p:nvSpPr>
        <p:spPr bwMode="auto">
          <a:xfrm>
            <a:off x="5054601" y="986632"/>
            <a:ext cx="1712912" cy="749300"/>
          </a:xfrm>
          <a:custGeom>
            <a:avLst/>
            <a:gdLst>
              <a:gd name="T0" fmla="*/ 0 w 960"/>
              <a:gd name="T1" fmla="*/ 0 h 384"/>
              <a:gd name="T2" fmla="*/ 960 w 960"/>
              <a:gd name="T3" fmla="*/ 0 h 384"/>
              <a:gd name="T4" fmla="*/ 960 w 960"/>
              <a:gd name="T5" fmla="*/ 384 h 384"/>
            </a:gdLst>
            <a:ahLst/>
            <a:cxnLst>
              <a:cxn ang="0">
                <a:pos x="T0" y="T1"/>
              </a:cxn>
              <a:cxn ang="0">
                <a:pos x="T2" y="T3"/>
              </a:cxn>
              <a:cxn ang="0">
                <a:pos x="T4" y="T5"/>
              </a:cxn>
            </a:cxnLst>
            <a:rect l="0" t="0" r="r" b="b"/>
            <a:pathLst>
              <a:path w="960" h="384">
                <a:moveTo>
                  <a:pt x="0" y="0"/>
                </a:moveTo>
                <a:lnTo>
                  <a:pt x="960" y="0"/>
                </a:lnTo>
                <a:lnTo>
                  <a:pt x="960" y="384"/>
                </a:lnTo>
              </a:path>
            </a:pathLst>
          </a:custGeom>
          <a:noFill/>
          <a:ln w="28575" cmpd="sng">
            <a:solidFill>
              <a:srgbClr val="333399"/>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8" name="Freeform 16"/>
          <p:cNvSpPr>
            <a:spLocks/>
          </p:cNvSpPr>
          <p:nvPr/>
        </p:nvSpPr>
        <p:spPr bwMode="auto">
          <a:xfrm flipH="1">
            <a:off x="1279526" y="986632"/>
            <a:ext cx="1711325" cy="749300"/>
          </a:xfrm>
          <a:custGeom>
            <a:avLst/>
            <a:gdLst>
              <a:gd name="T0" fmla="*/ 0 w 960"/>
              <a:gd name="T1" fmla="*/ 0 h 384"/>
              <a:gd name="T2" fmla="*/ 960 w 960"/>
              <a:gd name="T3" fmla="*/ 0 h 384"/>
              <a:gd name="T4" fmla="*/ 960 w 960"/>
              <a:gd name="T5" fmla="*/ 384 h 384"/>
            </a:gdLst>
            <a:ahLst/>
            <a:cxnLst>
              <a:cxn ang="0">
                <a:pos x="T0" y="T1"/>
              </a:cxn>
              <a:cxn ang="0">
                <a:pos x="T2" y="T3"/>
              </a:cxn>
              <a:cxn ang="0">
                <a:pos x="T4" y="T5"/>
              </a:cxn>
            </a:cxnLst>
            <a:rect l="0" t="0" r="r" b="b"/>
            <a:pathLst>
              <a:path w="960" h="384">
                <a:moveTo>
                  <a:pt x="0" y="0"/>
                </a:moveTo>
                <a:lnTo>
                  <a:pt x="960" y="0"/>
                </a:lnTo>
                <a:lnTo>
                  <a:pt x="960" y="384"/>
                </a:lnTo>
              </a:path>
            </a:pathLst>
          </a:custGeom>
          <a:noFill/>
          <a:ln w="28575" cmpd="sng">
            <a:solidFill>
              <a:srgbClr val="333399"/>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9" name="Freeform 17"/>
          <p:cNvSpPr>
            <a:spLocks/>
          </p:cNvSpPr>
          <p:nvPr/>
        </p:nvSpPr>
        <p:spPr bwMode="auto">
          <a:xfrm rot="16200000" flipH="1">
            <a:off x="960439" y="2569369"/>
            <a:ext cx="2570162" cy="1931987"/>
          </a:xfrm>
          <a:custGeom>
            <a:avLst/>
            <a:gdLst>
              <a:gd name="T0" fmla="*/ 0 w 960"/>
              <a:gd name="T1" fmla="*/ 0 h 384"/>
              <a:gd name="T2" fmla="*/ 960 w 960"/>
              <a:gd name="T3" fmla="*/ 0 h 384"/>
              <a:gd name="T4" fmla="*/ 960 w 960"/>
              <a:gd name="T5" fmla="*/ 384 h 384"/>
            </a:gdLst>
            <a:ahLst/>
            <a:cxnLst>
              <a:cxn ang="0">
                <a:pos x="T0" y="T1"/>
              </a:cxn>
              <a:cxn ang="0">
                <a:pos x="T2" y="T3"/>
              </a:cxn>
              <a:cxn ang="0">
                <a:pos x="T4" y="T5"/>
              </a:cxn>
            </a:cxnLst>
            <a:rect l="0" t="0" r="r" b="b"/>
            <a:pathLst>
              <a:path w="960" h="384">
                <a:moveTo>
                  <a:pt x="0" y="0"/>
                </a:moveTo>
                <a:lnTo>
                  <a:pt x="960" y="0"/>
                </a:lnTo>
                <a:lnTo>
                  <a:pt x="960" y="384"/>
                </a:lnTo>
              </a:path>
            </a:pathLst>
          </a:custGeom>
          <a:noFill/>
          <a:ln w="28575" cmpd="sng">
            <a:solidFill>
              <a:srgbClr val="333399"/>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0" name="Freeform 18"/>
          <p:cNvSpPr>
            <a:spLocks/>
          </p:cNvSpPr>
          <p:nvPr/>
        </p:nvSpPr>
        <p:spPr bwMode="auto">
          <a:xfrm rot="5400000">
            <a:off x="4544219" y="2536826"/>
            <a:ext cx="2573337" cy="1905000"/>
          </a:xfrm>
          <a:custGeom>
            <a:avLst/>
            <a:gdLst>
              <a:gd name="T0" fmla="*/ 0 w 960"/>
              <a:gd name="T1" fmla="*/ 0 h 384"/>
              <a:gd name="T2" fmla="*/ 960 w 960"/>
              <a:gd name="T3" fmla="*/ 0 h 384"/>
              <a:gd name="T4" fmla="*/ 960 w 960"/>
              <a:gd name="T5" fmla="*/ 384 h 384"/>
            </a:gdLst>
            <a:ahLst/>
            <a:cxnLst>
              <a:cxn ang="0">
                <a:pos x="T0" y="T1"/>
              </a:cxn>
              <a:cxn ang="0">
                <a:pos x="T2" y="T3"/>
              </a:cxn>
              <a:cxn ang="0">
                <a:pos x="T4" y="T5"/>
              </a:cxn>
            </a:cxnLst>
            <a:rect l="0" t="0" r="r" b="b"/>
            <a:pathLst>
              <a:path w="960" h="384">
                <a:moveTo>
                  <a:pt x="0" y="0"/>
                </a:moveTo>
                <a:lnTo>
                  <a:pt x="960" y="0"/>
                </a:lnTo>
                <a:lnTo>
                  <a:pt x="960" y="384"/>
                </a:lnTo>
              </a:path>
            </a:pathLst>
          </a:custGeom>
          <a:noFill/>
          <a:ln w="28575" cmpd="sng">
            <a:solidFill>
              <a:srgbClr val="333399"/>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1" name="Line 19"/>
          <p:cNvSpPr>
            <a:spLocks noChangeShapeType="1"/>
          </p:cNvSpPr>
          <p:nvPr/>
        </p:nvSpPr>
        <p:spPr bwMode="auto">
          <a:xfrm rot="16200000">
            <a:off x="2691607" y="1450976"/>
            <a:ext cx="0" cy="1039812"/>
          </a:xfrm>
          <a:prstGeom prst="line">
            <a:avLst/>
          </a:prstGeom>
          <a:noFill/>
          <a:ln w="19050">
            <a:solidFill>
              <a:srgbClr val="333399"/>
            </a:solidFill>
            <a:prstDash val="dash"/>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2" name="Freeform 20"/>
          <p:cNvSpPr>
            <a:spLocks/>
          </p:cNvSpPr>
          <p:nvPr/>
        </p:nvSpPr>
        <p:spPr bwMode="auto">
          <a:xfrm>
            <a:off x="2522538" y="2220119"/>
            <a:ext cx="965200" cy="2320925"/>
          </a:xfrm>
          <a:custGeom>
            <a:avLst/>
            <a:gdLst>
              <a:gd name="T0" fmla="*/ 528 w 528"/>
              <a:gd name="T1" fmla="*/ 0 h 1192"/>
              <a:gd name="T2" fmla="*/ 528 w 528"/>
              <a:gd name="T3" fmla="*/ 124 h 1192"/>
              <a:gd name="T4" fmla="*/ 0 w 528"/>
              <a:gd name="T5" fmla="*/ 124 h 1192"/>
              <a:gd name="T6" fmla="*/ 0 w 528"/>
              <a:gd name="T7" fmla="*/ 1112 h 1192"/>
              <a:gd name="T8" fmla="*/ 472 w 528"/>
              <a:gd name="T9" fmla="*/ 1111 h 1192"/>
              <a:gd name="T10" fmla="*/ 473 w 528"/>
              <a:gd name="T11" fmla="*/ 1192 h 1192"/>
            </a:gdLst>
            <a:ahLst/>
            <a:cxnLst>
              <a:cxn ang="0">
                <a:pos x="T0" y="T1"/>
              </a:cxn>
              <a:cxn ang="0">
                <a:pos x="T2" y="T3"/>
              </a:cxn>
              <a:cxn ang="0">
                <a:pos x="T4" y="T5"/>
              </a:cxn>
              <a:cxn ang="0">
                <a:pos x="T6" y="T7"/>
              </a:cxn>
              <a:cxn ang="0">
                <a:pos x="T8" y="T9"/>
              </a:cxn>
              <a:cxn ang="0">
                <a:pos x="T10" y="T11"/>
              </a:cxn>
            </a:cxnLst>
            <a:rect l="0" t="0" r="r" b="b"/>
            <a:pathLst>
              <a:path w="528" h="1192">
                <a:moveTo>
                  <a:pt x="528" y="0"/>
                </a:moveTo>
                <a:lnTo>
                  <a:pt x="528" y="124"/>
                </a:lnTo>
                <a:lnTo>
                  <a:pt x="0" y="124"/>
                </a:lnTo>
                <a:lnTo>
                  <a:pt x="0" y="1112"/>
                </a:lnTo>
                <a:lnTo>
                  <a:pt x="472" y="1111"/>
                </a:lnTo>
                <a:lnTo>
                  <a:pt x="473" y="1192"/>
                </a:lnTo>
              </a:path>
            </a:pathLst>
          </a:custGeom>
          <a:noFill/>
          <a:ln w="19050" cap="flat" cmpd="sng">
            <a:solidFill>
              <a:srgbClr val="333399"/>
            </a:solidFill>
            <a:prstDash val="dash"/>
            <a:round/>
            <a:headEnd type="none" w="med" len="med"/>
            <a:tailEnd type="triangl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3" name="Freeform 21"/>
          <p:cNvSpPr>
            <a:spLocks/>
          </p:cNvSpPr>
          <p:nvPr/>
        </p:nvSpPr>
        <p:spPr bwMode="auto">
          <a:xfrm>
            <a:off x="2873376" y="3145632"/>
            <a:ext cx="866775" cy="1379537"/>
          </a:xfrm>
          <a:custGeom>
            <a:avLst/>
            <a:gdLst>
              <a:gd name="T0" fmla="*/ 472 w 473"/>
              <a:gd name="T1" fmla="*/ 0 h 708"/>
              <a:gd name="T2" fmla="*/ 472 w 473"/>
              <a:gd name="T3" fmla="*/ 119 h 708"/>
              <a:gd name="T4" fmla="*/ 0 w 473"/>
              <a:gd name="T5" fmla="*/ 120 h 708"/>
              <a:gd name="T6" fmla="*/ 0 w 473"/>
              <a:gd name="T7" fmla="*/ 556 h 708"/>
              <a:gd name="T8" fmla="*/ 472 w 473"/>
              <a:gd name="T9" fmla="*/ 556 h 708"/>
              <a:gd name="T10" fmla="*/ 473 w 473"/>
              <a:gd name="T11" fmla="*/ 708 h 708"/>
            </a:gdLst>
            <a:ahLst/>
            <a:cxnLst>
              <a:cxn ang="0">
                <a:pos x="T0" y="T1"/>
              </a:cxn>
              <a:cxn ang="0">
                <a:pos x="T2" y="T3"/>
              </a:cxn>
              <a:cxn ang="0">
                <a:pos x="T4" y="T5"/>
              </a:cxn>
              <a:cxn ang="0">
                <a:pos x="T6" y="T7"/>
              </a:cxn>
              <a:cxn ang="0">
                <a:pos x="T8" y="T9"/>
              </a:cxn>
              <a:cxn ang="0">
                <a:pos x="T10" y="T11"/>
              </a:cxn>
            </a:cxnLst>
            <a:rect l="0" t="0" r="r" b="b"/>
            <a:pathLst>
              <a:path w="473" h="708">
                <a:moveTo>
                  <a:pt x="472" y="0"/>
                </a:moveTo>
                <a:lnTo>
                  <a:pt x="472" y="119"/>
                </a:lnTo>
                <a:lnTo>
                  <a:pt x="0" y="120"/>
                </a:lnTo>
                <a:lnTo>
                  <a:pt x="0" y="556"/>
                </a:lnTo>
                <a:lnTo>
                  <a:pt x="472" y="556"/>
                </a:lnTo>
                <a:lnTo>
                  <a:pt x="473" y="708"/>
                </a:lnTo>
              </a:path>
            </a:pathLst>
          </a:custGeom>
          <a:noFill/>
          <a:ln w="19050" cap="flat" cmpd="sng">
            <a:solidFill>
              <a:srgbClr val="333399"/>
            </a:solidFill>
            <a:prstDash val="dash"/>
            <a:round/>
            <a:headEnd type="none" w="med" len="med"/>
            <a:tailEnd type="triangle" w="sm"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4" name="Text Box 22"/>
          <p:cNvSpPr txBox="1">
            <a:spLocks noChangeArrowheads="1"/>
          </p:cNvSpPr>
          <p:nvPr/>
        </p:nvSpPr>
        <p:spPr bwMode="auto">
          <a:xfrm>
            <a:off x="3292476" y="783432"/>
            <a:ext cx="1338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a:ea typeface="黑体" pitchFamily="2" charset="-122"/>
              </a:rPr>
              <a:t>因特网草案</a:t>
            </a:r>
          </a:p>
        </p:txBody>
      </p:sp>
      <p:sp>
        <p:nvSpPr>
          <p:cNvPr id="25" name="Text Box 23"/>
          <p:cNvSpPr txBox="1">
            <a:spLocks noChangeArrowheads="1"/>
          </p:cNvSpPr>
          <p:nvPr/>
        </p:nvSpPr>
        <p:spPr bwMode="auto">
          <a:xfrm>
            <a:off x="3398838" y="1772444"/>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a:ea typeface="黑体" pitchFamily="2" charset="-122"/>
              </a:rPr>
              <a:t>建议标准</a:t>
            </a:r>
          </a:p>
        </p:txBody>
      </p:sp>
      <p:sp>
        <p:nvSpPr>
          <p:cNvPr id="26" name="Text Box 24"/>
          <p:cNvSpPr txBox="1">
            <a:spLocks noChangeArrowheads="1"/>
          </p:cNvSpPr>
          <p:nvPr/>
        </p:nvSpPr>
        <p:spPr bwMode="auto">
          <a:xfrm>
            <a:off x="3414713" y="2728119"/>
            <a:ext cx="11079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a:ea typeface="黑体" pitchFamily="2" charset="-122"/>
              </a:rPr>
              <a:t>草案标准</a:t>
            </a:r>
          </a:p>
        </p:txBody>
      </p:sp>
      <p:sp>
        <p:nvSpPr>
          <p:cNvPr id="27" name="Text Box 25"/>
          <p:cNvSpPr txBox="1">
            <a:spLocks noChangeArrowheads="1"/>
          </p:cNvSpPr>
          <p:nvPr/>
        </p:nvSpPr>
        <p:spPr bwMode="auto">
          <a:xfrm>
            <a:off x="3286126" y="3663157"/>
            <a:ext cx="1338828" cy="369332"/>
          </a:xfrm>
          <a:prstGeom prst="rect">
            <a:avLst/>
          </a:prstGeom>
          <a:solidFill>
            <a:srgbClr val="33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dirty="0">
                <a:solidFill>
                  <a:srgbClr val="FFFF00"/>
                </a:solidFill>
                <a:ea typeface="黑体" pitchFamily="2" charset="-122"/>
              </a:rPr>
              <a:t>因特网标准</a:t>
            </a:r>
          </a:p>
        </p:txBody>
      </p:sp>
      <p:sp>
        <p:nvSpPr>
          <p:cNvPr id="28" name="Text Box 26"/>
          <p:cNvSpPr txBox="1">
            <a:spLocks noChangeArrowheads="1"/>
          </p:cNvSpPr>
          <p:nvPr/>
        </p:nvSpPr>
        <p:spPr bwMode="auto">
          <a:xfrm>
            <a:off x="3254376" y="4599782"/>
            <a:ext cx="1415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dirty="0">
                <a:ea typeface="黑体" pitchFamily="2" charset="-122"/>
              </a:rPr>
              <a:t>历史的 </a:t>
            </a:r>
            <a:r>
              <a:rPr kumimoji="1" lang="en-US" altLang="zh-CN" dirty="0">
                <a:ea typeface="黑体" pitchFamily="2" charset="-122"/>
              </a:rPr>
              <a:t>RFC</a:t>
            </a:r>
          </a:p>
        </p:txBody>
      </p:sp>
      <p:sp>
        <p:nvSpPr>
          <p:cNvPr id="29" name="Text Box 27"/>
          <p:cNvSpPr txBox="1">
            <a:spLocks noChangeArrowheads="1"/>
          </p:cNvSpPr>
          <p:nvPr/>
        </p:nvSpPr>
        <p:spPr bwMode="auto">
          <a:xfrm>
            <a:off x="490538" y="1777207"/>
            <a:ext cx="14157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a:ea typeface="黑体" pitchFamily="2" charset="-122"/>
              </a:rPr>
              <a:t>实验的 </a:t>
            </a:r>
            <a:r>
              <a:rPr kumimoji="1" lang="en-US" altLang="zh-CN">
                <a:ea typeface="黑体" pitchFamily="2" charset="-122"/>
              </a:rPr>
              <a:t>RFC</a:t>
            </a:r>
          </a:p>
        </p:txBody>
      </p:sp>
      <p:sp>
        <p:nvSpPr>
          <p:cNvPr id="30" name="Text Box 28"/>
          <p:cNvSpPr txBox="1">
            <a:spLocks noChangeArrowheads="1"/>
          </p:cNvSpPr>
          <p:nvPr/>
        </p:nvSpPr>
        <p:spPr bwMode="auto">
          <a:xfrm>
            <a:off x="5729288" y="1793082"/>
            <a:ext cx="1877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a:ea typeface="黑体" pitchFamily="2" charset="-122"/>
              </a:rPr>
              <a:t>提供信息的 </a:t>
            </a:r>
            <a:r>
              <a:rPr kumimoji="1" lang="en-US" altLang="zh-CN">
                <a:ea typeface="黑体" pitchFamily="2" charset="-122"/>
              </a:rPr>
              <a:t>RFC</a:t>
            </a:r>
          </a:p>
        </p:txBody>
      </p:sp>
      <p:sp>
        <p:nvSpPr>
          <p:cNvPr id="31" name="Line 29"/>
          <p:cNvSpPr>
            <a:spLocks noChangeShapeType="1"/>
          </p:cNvSpPr>
          <p:nvPr/>
        </p:nvSpPr>
        <p:spPr bwMode="auto">
          <a:xfrm>
            <a:off x="209551" y="1500982"/>
            <a:ext cx="8237537" cy="0"/>
          </a:xfrm>
          <a:prstGeom prst="line">
            <a:avLst/>
          </a:prstGeom>
          <a:noFill/>
          <a:ln w="952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32" name="Line 30"/>
          <p:cNvSpPr>
            <a:spLocks noChangeShapeType="1"/>
          </p:cNvSpPr>
          <p:nvPr/>
        </p:nvSpPr>
        <p:spPr bwMode="auto">
          <a:xfrm>
            <a:off x="209551" y="5212557"/>
            <a:ext cx="8237537" cy="0"/>
          </a:xfrm>
          <a:prstGeom prst="line">
            <a:avLst/>
          </a:prstGeom>
          <a:noFill/>
          <a:ln w="9525">
            <a:solidFill>
              <a:srgbClr val="3333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33" name="Line 31"/>
          <p:cNvSpPr>
            <a:spLocks noChangeShapeType="1"/>
          </p:cNvSpPr>
          <p:nvPr/>
        </p:nvSpPr>
        <p:spPr bwMode="auto">
          <a:xfrm>
            <a:off x="8064501" y="1488282"/>
            <a:ext cx="0" cy="3724275"/>
          </a:xfrm>
          <a:prstGeom prst="line">
            <a:avLst/>
          </a:prstGeom>
          <a:noFill/>
          <a:ln w="19050">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34" name="Text Box 32"/>
          <p:cNvSpPr txBox="1">
            <a:spLocks noChangeArrowheads="1"/>
          </p:cNvSpPr>
          <p:nvPr/>
        </p:nvSpPr>
        <p:spPr bwMode="auto">
          <a:xfrm>
            <a:off x="7499351" y="3164682"/>
            <a:ext cx="1146468" cy="369332"/>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en-US" altLang="zh-CN">
                <a:ea typeface="黑体" pitchFamily="2" charset="-122"/>
              </a:rPr>
              <a:t>6 </a:t>
            </a:r>
            <a:r>
              <a:rPr kumimoji="1" lang="zh-CN" altLang="en-US">
                <a:ea typeface="黑体" pitchFamily="2" charset="-122"/>
              </a:rPr>
              <a:t>种 </a:t>
            </a:r>
            <a:r>
              <a:rPr kumimoji="1" lang="en-US" altLang="zh-CN">
                <a:ea typeface="黑体" pitchFamily="2" charset="-122"/>
              </a:rPr>
              <a:t>RFC</a:t>
            </a:r>
          </a:p>
        </p:txBody>
      </p:sp>
    </p:spTree>
    <p:extLst>
      <p:ext uri="{BB962C8B-B14F-4D97-AF65-F5344CB8AC3E}">
        <p14:creationId xmlns:p14="http://schemas.microsoft.com/office/powerpoint/2010/main" val="2195908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从因特网的工作方式上看，可以划分为以下的两大块：</a:t>
            </a:r>
          </a:p>
          <a:p>
            <a:r>
              <a:rPr lang="zh-CN" altLang="en-US" dirty="0" smtClean="0"/>
              <a:t>边缘部分</a:t>
            </a:r>
            <a:endParaRPr lang="en-US" altLang="zh-CN" dirty="0" smtClean="0"/>
          </a:p>
          <a:p>
            <a:pPr marL="0" indent="0">
              <a:buNone/>
            </a:pPr>
            <a:r>
              <a:rPr lang="zh-CN" altLang="en-US" dirty="0" smtClean="0"/>
              <a:t>由</a:t>
            </a:r>
            <a:r>
              <a:rPr lang="zh-CN" altLang="en-US" dirty="0"/>
              <a:t>所有连接在因特网上的主机组成。这部分是用户直接使用的，用来进行通信（传送数据、音频或视频）和资源共享。</a:t>
            </a:r>
          </a:p>
          <a:p>
            <a:r>
              <a:rPr lang="zh-CN" altLang="en-US" dirty="0" smtClean="0"/>
              <a:t>核心部分</a:t>
            </a:r>
            <a:endParaRPr lang="en-US" altLang="zh-CN" dirty="0" smtClean="0"/>
          </a:p>
          <a:p>
            <a:pPr marL="0" indent="0">
              <a:buNone/>
            </a:pPr>
            <a:r>
              <a:rPr lang="zh-CN" altLang="en-US" dirty="0" smtClean="0"/>
              <a:t>由</a:t>
            </a:r>
            <a:r>
              <a:rPr lang="zh-CN" altLang="en-US" dirty="0"/>
              <a:t>大量网络和连接这些网络的路由器组成。这部分是为边缘部分提供服务的（提供连通性和交换）。</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endParaRPr lang="zh-CN" altLang="en-US" dirty="0"/>
          </a:p>
        </p:txBody>
      </p:sp>
    </p:spTree>
    <p:extLst>
      <p:ext uri="{BB962C8B-B14F-4D97-AF65-F5344CB8AC3E}">
        <p14:creationId xmlns:p14="http://schemas.microsoft.com/office/powerpoint/2010/main" val="3544881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endParaRPr lang="zh-CN" altLang="en-US"/>
          </a:p>
        </p:txBody>
      </p:sp>
      <p:grpSp>
        <p:nvGrpSpPr>
          <p:cNvPr id="92" name="组合 91"/>
          <p:cNvGrpSpPr/>
          <p:nvPr/>
        </p:nvGrpSpPr>
        <p:grpSpPr>
          <a:xfrm>
            <a:off x="827584" y="1515116"/>
            <a:ext cx="7506196" cy="3675495"/>
            <a:chOff x="234156" y="1162840"/>
            <a:chExt cx="8675687" cy="4248150"/>
          </a:xfrm>
        </p:grpSpPr>
        <p:sp>
          <p:nvSpPr>
            <p:cNvPr id="13" name="Oval 4"/>
            <p:cNvSpPr>
              <a:spLocks noChangeArrowheads="1"/>
            </p:cNvSpPr>
            <p:nvPr/>
          </p:nvSpPr>
          <p:spPr bwMode="auto">
            <a:xfrm>
              <a:off x="234156" y="1162840"/>
              <a:ext cx="8675687" cy="4248150"/>
            </a:xfrm>
            <a:prstGeom prst="ellipse">
              <a:avLst/>
            </a:prstGeom>
            <a:solidFill>
              <a:srgbClr val="99CC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14" name="Oval 5"/>
            <p:cNvSpPr>
              <a:spLocks noChangeArrowheads="1"/>
            </p:cNvSpPr>
            <p:nvPr/>
          </p:nvSpPr>
          <p:spPr bwMode="auto">
            <a:xfrm>
              <a:off x="1881981" y="2151852"/>
              <a:ext cx="5381625" cy="2270125"/>
            </a:xfrm>
            <a:prstGeom prst="ellipse">
              <a:avLst/>
            </a:prstGeom>
            <a:solidFill>
              <a:schemeClr val="bg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pic>
          <p:nvPicPr>
            <p:cNvPr id="15"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9406" y="2051840"/>
              <a:ext cx="46831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5956" y="2737640"/>
              <a:ext cx="4953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17" name="Group 8"/>
            <p:cNvGrpSpPr>
              <a:grpSpLocks/>
            </p:cNvGrpSpPr>
            <p:nvPr/>
          </p:nvGrpSpPr>
          <p:grpSpPr bwMode="auto">
            <a:xfrm rot="-448665">
              <a:off x="2161377" y="3082127"/>
              <a:ext cx="722311" cy="487363"/>
              <a:chOff x="2949" y="196"/>
              <a:chExt cx="941" cy="598"/>
            </a:xfrm>
          </p:grpSpPr>
          <p:sp>
            <p:nvSpPr>
              <p:cNvPr id="81" name="Oval 9"/>
              <p:cNvSpPr>
                <a:spLocks noChangeArrowheads="1"/>
              </p:cNvSpPr>
              <p:nvPr/>
            </p:nvSpPr>
            <p:spPr bwMode="auto">
              <a:xfrm>
                <a:off x="3168" y="196"/>
                <a:ext cx="407" cy="162"/>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2" name="Oval 10"/>
              <p:cNvSpPr>
                <a:spLocks noChangeArrowheads="1"/>
              </p:cNvSpPr>
              <p:nvPr/>
            </p:nvSpPr>
            <p:spPr bwMode="auto">
              <a:xfrm rot="900000">
                <a:off x="3512" y="252"/>
                <a:ext cx="275" cy="131"/>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3" name="Oval 11"/>
              <p:cNvSpPr>
                <a:spLocks noChangeArrowheads="1"/>
              </p:cNvSpPr>
              <p:nvPr/>
            </p:nvSpPr>
            <p:spPr bwMode="auto">
              <a:xfrm rot="1500000">
                <a:off x="3650" y="385"/>
                <a:ext cx="240" cy="153"/>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4" name="Oval 12"/>
              <p:cNvSpPr>
                <a:spLocks noChangeArrowheads="1"/>
              </p:cNvSpPr>
              <p:nvPr/>
            </p:nvSpPr>
            <p:spPr bwMode="auto">
              <a:xfrm rot="20040000">
                <a:off x="3573" y="537"/>
                <a:ext cx="291" cy="18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5" name="Oval 13"/>
              <p:cNvSpPr>
                <a:spLocks noChangeArrowheads="1"/>
              </p:cNvSpPr>
              <p:nvPr/>
            </p:nvSpPr>
            <p:spPr bwMode="auto">
              <a:xfrm>
                <a:off x="3216" y="555"/>
                <a:ext cx="471" cy="23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6" name="Oval 14"/>
              <p:cNvSpPr>
                <a:spLocks noChangeArrowheads="1"/>
              </p:cNvSpPr>
              <p:nvPr/>
            </p:nvSpPr>
            <p:spPr bwMode="auto">
              <a:xfrm rot="1080000">
                <a:off x="3023" y="555"/>
                <a:ext cx="26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7" name="Oval 15"/>
              <p:cNvSpPr>
                <a:spLocks noChangeArrowheads="1"/>
              </p:cNvSpPr>
              <p:nvPr/>
            </p:nvSpPr>
            <p:spPr bwMode="auto">
              <a:xfrm>
                <a:off x="2949" y="432"/>
                <a:ext cx="217"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8" name="Oval 16"/>
              <p:cNvSpPr>
                <a:spLocks noChangeArrowheads="1"/>
              </p:cNvSpPr>
              <p:nvPr/>
            </p:nvSpPr>
            <p:spPr bwMode="auto">
              <a:xfrm rot="19740000">
                <a:off x="2984" y="310"/>
                <a:ext cx="29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9" name="Freeform 17"/>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90" name="Freeform 18"/>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91" name="Freeform 19"/>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grpSp>
        <p:grpSp>
          <p:nvGrpSpPr>
            <p:cNvPr id="18" name="Group 20"/>
            <p:cNvGrpSpPr>
              <a:grpSpLocks/>
            </p:cNvGrpSpPr>
            <p:nvPr/>
          </p:nvGrpSpPr>
          <p:grpSpPr bwMode="auto">
            <a:xfrm rot="-448665">
              <a:off x="6420644" y="2920201"/>
              <a:ext cx="723900" cy="487363"/>
              <a:chOff x="2949" y="196"/>
              <a:chExt cx="941" cy="598"/>
            </a:xfrm>
          </p:grpSpPr>
          <p:sp>
            <p:nvSpPr>
              <p:cNvPr id="70" name="Oval 21"/>
              <p:cNvSpPr>
                <a:spLocks noChangeArrowheads="1"/>
              </p:cNvSpPr>
              <p:nvPr/>
            </p:nvSpPr>
            <p:spPr bwMode="auto">
              <a:xfrm>
                <a:off x="3168" y="196"/>
                <a:ext cx="407" cy="162"/>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1" name="Oval 22"/>
              <p:cNvSpPr>
                <a:spLocks noChangeArrowheads="1"/>
              </p:cNvSpPr>
              <p:nvPr/>
            </p:nvSpPr>
            <p:spPr bwMode="auto">
              <a:xfrm rot="900000">
                <a:off x="3512" y="252"/>
                <a:ext cx="275" cy="131"/>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2" name="Oval 23"/>
              <p:cNvSpPr>
                <a:spLocks noChangeArrowheads="1"/>
              </p:cNvSpPr>
              <p:nvPr/>
            </p:nvSpPr>
            <p:spPr bwMode="auto">
              <a:xfrm rot="1500000">
                <a:off x="3650" y="385"/>
                <a:ext cx="240" cy="153"/>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3" name="Oval 24"/>
              <p:cNvSpPr>
                <a:spLocks noChangeArrowheads="1"/>
              </p:cNvSpPr>
              <p:nvPr/>
            </p:nvSpPr>
            <p:spPr bwMode="auto">
              <a:xfrm rot="20040000">
                <a:off x="3573" y="537"/>
                <a:ext cx="291" cy="18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4" name="Oval 25"/>
              <p:cNvSpPr>
                <a:spLocks noChangeArrowheads="1"/>
              </p:cNvSpPr>
              <p:nvPr/>
            </p:nvSpPr>
            <p:spPr bwMode="auto">
              <a:xfrm>
                <a:off x="3216" y="555"/>
                <a:ext cx="471" cy="23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5" name="Oval 26"/>
              <p:cNvSpPr>
                <a:spLocks noChangeArrowheads="1"/>
              </p:cNvSpPr>
              <p:nvPr/>
            </p:nvSpPr>
            <p:spPr bwMode="auto">
              <a:xfrm rot="1080000">
                <a:off x="3023" y="555"/>
                <a:ext cx="26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6" name="Oval 27"/>
              <p:cNvSpPr>
                <a:spLocks noChangeArrowheads="1"/>
              </p:cNvSpPr>
              <p:nvPr/>
            </p:nvSpPr>
            <p:spPr bwMode="auto">
              <a:xfrm>
                <a:off x="2949" y="432"/>
                <a:ext cx="217"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7" name="Oval 28"/>
              <p:cNvSpPr>
                <a:spLocks noChangeArrowheads="1"/>
              </p:cNvSpPr>
              <p:nvPr/>
            </p:nvSpPr>
            <p:spPr bwMode="auto">
              <a:xfrm rot="19740000">
                <a:off x="2984" y="310"/>
                <a:ext cx="29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8" name="Freeform 29"/>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79" name="Freeform 30"/>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80" name="Freeform 31"/>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grpSp>
        <p:grpSp>
          <p:nvGrpSpPr>
            <p:cNvPr id="19" name="Group 32"/>
            <p:cNvGrpSpPr>
              <a:grpSpLocks/>
            </p:cNvGrpSpPr>
            <p:nvPr/>
          </p:nvGrpSpPr>
          <p:grpSpPr bwMode="auto">
            <a:xfrm rot="-448665">
              <a:off x="3528219" y="3729826"/>
              <a:ext cx="723900" cy="487363"/>
              <a:chOff x="2949" y="196"/>
              <a:chExt cx="941" cy="598"/>
            </a:xfrm>
          </p:grpSpPr>
          <p:sp>
            <p:nvSpPr>
              <p:cNvPr id="59" name="Oval 33"/>
              <p:cNvSpPr>
                <a:spLocks noChangeArrowheads="1"/>
              </p:cNvSpPr>
              <p:nvPr/>
            </p:nvSpPr>
            <p:spPr bwMode="auto">
              <a:xfrm>
                <a:off x="3168" y="196"/>
                <a:ext cx="407" cy="162"/>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0" name="Oval 34"/>
              <p:cNvSpPr>
                <a:spLocks noChangeArrowheads="1"/>
              </p:cNvSpPr>
              <p:nvPr/>
            </p:nvSpPr>
            <p:spPr bwMode="auto">
              <a:xfrm rot="900000">
                <a:off x="3512" y="252"/>
                <a:ext cx="275" cy="131"/>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1" name="Oval 35"/>
              <p:cNvSpPr>
                <a:spLocks noChangeArrowheads="1"/>
              </p:cNvSpPr>
              <p:nvPr/>
            </p:nvSpPr>
            <p:spPr bwMode="auto">
              <a:xfrm rot="1500000">
                <a:off x="3650" y="385"/>
                <a:ext cx="240" cy="153"/>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2" name="Oval 36"/>
              <p:cNvSpPr>
                <a:spLocks noChangeArrowheads="1"/>
              </p:cNvSpPr>
              <p:nvPr/>
            </p:nvSpPr>
            <p:spPr bwMode="auto">
              <a:xfrm rot="20040000">
                <a:off x="3573" y="537"/>
                <a:ext cx="291" cy="18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3" name="Oval 37"/>
              <p:cNvSpPr>
                <a:spLocks noChangeArrowheads="1"/>
              </p:cNvSpPr>
              <p:nvPr/>
            </p:nvSpPr>
            <p:spPr bwMode="auto">
              <a:xfrm>
                <a:off x="3216" y="555"/>
                <a:ext cx="471" cy="23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4" name="Oval 38"/>
              <p:cNvSpPr>
                <a:spLocks noChangeArrowheads="1"/>
              </p:cNvSpPr>
              <p:nvPr/>
            </p:nvSpPr>
            <p:spPr bwMode="auto">
              <a:xfrm rot="1080000">
                <a:off x="3023" y="555"/>
                <a:ext cx="26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5" name="Oval 39"/>
              <p:cNvSpPr>
                <a:spLocks noChangeArrowheads="1"/>
              </p:cNvSpPr>
              <p:nvPr/>
            </p:nvSpPr>
            <p:spPr bwMode="auto">
              <a:xfrm>
                <a:off x="2949" y="432"/>
                <a:ext cx="217"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6" name="Oval 40"/>
              <p:cNvSpPr>
                <a:spLocks noChangeArrowheads="1"/>
              </p:cNvSpPr>
              <p:nvPr/>
            </p:nvSpPr>
            <p:spPr bwMode="auto">
              <a:xfrm rot="19740000">
                <a:off x="2984" y="310"/>
                <a:ext cx="29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7" name="Freeform 41"/>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8" name="Freeform 42"/>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69" name="Freeform 43"/>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grpSp>
        <p:grpSp>
          <p:nvGrpSpPr>
            <p:cNvPr id="20" name="Group 44"/>
            <p:cNvGrpSpPr>
              <a:grpSpLocks/>
            </p:cNvGrpSpPr>
            <p:nvPr/>
          </p:nvGrpSpPr>
          <p:grpSpPr bwMode="auto">
            <a:xfrm rot="-448665">
              <a:off x="5376071" y="3729827"/>
              <a:ext cx="722314" cy="487363"/>
              <a:chOff x="2949" y="196"/>
              <a:chExt cx="941" cy="598"/>
            </a:xfrm>
          </p:grpSpPr>
          <p:sp>
            <p:nvSpPr>
              <p:cNvPr id="48" name="Oval 45"/>
              <p:cNvSpPr>
                <a:spLocks noChangeArrowheads="1"/>
              </p:cNvSpPr>
              <p:nvPr/>
            </p:nvSpPr>
            <p:spPr bwMode="auto">
              <a:xfrm>
                <a:off x="3168" y="196"/>
                <a:ext cx="407" cy="162"/>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9" name="Oval 46"/>
              <p:cNvSpPr>
                <a:spLocks noChangeArrowheads="1"/>
              </p:cNvSpPr>
              <p:nvPr/>
            </p:nvSpPr>
            <p:spPr bwMode="auto">
              <a:xfrm rot="900000">
                <a:off x="3512" y="252"/>
                <a:ext cx="275" cy="131"/>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0" name="Oval 47"/>
              <p:cNvSpPr>
                <a:spLocks noChangeArrowheads="1"/>
              </p:cNvSpPr>
              <p:nvPr/>
            </p:nvSpPr>
            <p:spPr bwMode="auto">
              <a:xfrm rot="1500000">
                <a:off x="3650" y="385"/>
                <a:ext cx="240" cy="153"/>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1" name="Oval 48"/>
              <p:cNvSpPr>
                <a:spLocks noChangeArrowheads="1"/>
              </p:cNvSpPr>
              <p:nvPr/>
            </p:nvSpPr>
            <p:spPr bwMode="auto">
              <a:xfrm rot="20040000">
                <a:off x="3573" y="537"/>
                <a:ext cx="291" cy="18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2" name="Oval 49"/>
              <p:cNvSpPr>
                <a:spLocks noChangeArrowheads="1"/>
              </p:cNvSpPr>
              <p:nvPr/>
            </p:nvSpPr>
            <p:spPr bwMode="auto">
              <a:xfrm>
                <a:off x="3216" y="555"/>
                <a:ext cx="471" cy="23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3" name="Oval 50"/>
              <p:cNvSpPr>
                <a:spLocks noChangeArrowheads="1"/>
              </p:cNvSpPr>
              <p:nvPr/>
            </p:nvSpPr>
            <p:spPr bwMode="auto">
              <a:xfrm rot="1080000">
                <a:off x="3023" y="555"/>
                <a:ext cx="26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4" name="Oval 51"/>
              <p:cNvSpPr>
                <a:spLocks noChangeArrowheads="1"/>
              </p:cNvSpPr>
              <p:nvPr/>
            </p:nvSpPr>
            <p:spPr bwMode="auto">
              <a:xfrm>
                <a:off x="2949" y="432"/>
                <a:ext cx="217"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5" name="Oval 52"/>
              <p:cNvSpPr>
                <a:spLocks noChangeArrowheads="1"/>
              </p:cNvSpPr>
              <p:nvPr/>
            </p:nvSpPr>
            <p:spPr bwMode="auto">
              <a:xfrm rot="19740000">
                <a:off x="2984" y="310"/>
                <a:ext cx="29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6" name="Freeform 53"/>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7" name="Freeform 54"/>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58" name="Freeform 55"/>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grpSp>
        <p:grpSp>
          <p:nvGrpSpPr>
            <p:cNvPr id="21" name="Group 56"/>
            <p:cNvGrpSpPr>
              <a:grpSpLocks/>
            </p:cNvGrpSpPr>
            <p:nvPr/>
          </p:nvGrpSpPr>
          <p:grpSpPr bwMode="auto">
            <a:xfrm rot="-448665">
              <a:off x="4331495" y="2436015"/>
              <a:ext cx="722314" cy="485773"/>
              <a:chOff x="2949" y="196"/>
              <a:chExt cx="941" cy="598"/>
            </a:xfrm>
          </p:grpSpPr>
          <p:sp>
            <p:nvSpPr>
              <p:cNvPr id="37" name="Oval 57"/>
              <p:cNvSpPr>
                <a:spLocks noChangeArrowheads="1"/>
              </p:cNvSpPr>
              <p:nvPr/>
            </p:nvSpPr>
            <p:spPr bwMode="auto">
              <a:xfrm>
                <a:off x="3168" y="196"/>
                <a:ext cx="407" cy="162"/>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38" name="Oval 58"/>
              <p:cNvSpPr>
                <a:spLocks noChangeArrowheads="1"/>
              </p:cNvSpPr>
              <p:nvPr/>
            </p:nvSpPr>
            <p:spPr bwMode="auto">
              <a:xfrm rot="900000">
                <a:off x="3512" y="252"/>
                <a:ext cx="275" cy="131"/>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39" name="Oval 59"/>
              <p:cNvSpPr>
                <a:spLocks noChangeArrowheads="1"/>
              </p:cNvSpPr>
              <p:nvPr/>
            </p:nvSpPr>
            <p:spPr bwMode="auto">
              <a:xfrm rot="1500000">
                <a:off x="3650" y="385"/>
                <a:ext cx="240" cy="153"/>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0" name="Oval 60"/>
              <p:cNvSpPr>
                <a:spLocks noChangeArrowheads="1"/>
              </p:cNvSpPr>
              <p:nvPr/>
            </p:nvSpPr>
            <p:spPr bwMode="auto">
              <a:xfrm rot="20040000">
                <a:off x="3573" y="537"/>
                <a:ext cx="291" cy="18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1" name="Oval 61"/>
              <p:cNvSpPr>
                <a:spLocks noChangeArrowheads="1"/>
              </p:cNvSpPr>
              <p:nvPr/>
            </p:nvSpPr>
            <p:spPr bwMode="auto">
              <a:xfrm>
                <a:off x="3216" y="555"/>
                <a:ext cx="471" cy="239"/>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2" name="Oval 62"/>
              <p:cNvSpPr>
                <a:spLocks noChangeArrowheads="1"/>
              </p:cNvSpPr>
              <p:nvPr/>
            </p:nvSpPr>
            <p:spPr bwMode="auto">
              <a:xfrm rot="1080000">
                <a:off x="3023" y="555"/>
                <a:ext cx="26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3" name="Oval 63"/>
              <p:cNvSpPr>
                <a:spLocks noChangeArrowheads="1"/>
              </p:cNvSpPr>
              <p:nvPr/>
            </p:nvSpPr>
            <p:spPr bwMode="auto">
              <a:xfrm>
                <a:off x="2949" y="432"/>
                <a:ext cx="217"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4" name="Oval 64"/>
              <p:cNvSpPr>
                <a:spLocks noChangeArrowheads="1"/>
              </p:cNvSpPr>
              <p:nvPr/>
            </p:nvSpPr>
            <p:spPr bwMode="auto">
              <a:xfrm rot="19740000">
                <a:off x="2984" y="310"/>
                <a:ext cx="295" cy="156"/>
              </a:xfrm>
              <a:prstGeom prst="ellipse">
                <a:avLst/>
              </a:prstGeom>
              <a:solidFill>
                <a:srgbClr val="B2B2B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5" name="Freeform 65"/>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6" name="Freeform 66"/>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sp>
            <p:nvSpPr>
              <p:cNvPr id="47" name="Freeform 67"/>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B2B2B2"/>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sz="1200">
                  <a:solidFill>
                    <a:srgbClr val="FF0000"/>
                  </a:solidFill>
                </a:endParaRPr>
              </a:p>
            </p:txBody>
          </p:sp>
        </p:grpSp>
        <p:pic>
          <p:nvPicPr>
            <p:cNvPr id="22" name="Picture 6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1618" y="3569490"/>
              <a:ext cx="493713"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3" name="Picture 6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1056" y="3891752"/>
              <a:ext cx="493712"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4" name="Picture 7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9681" y="3544090"/>
              <a:ext cx="493712"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5" name="Picture 7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5293" y="2574127"/>
              <a:ext cx="493713"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6" name="Picture 7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2281" y="4134640"/>
              <a:ext cx="4667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7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4306" y="3021802"/>
              <a:ext cx="468312"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7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981" y="1870865"/>
              <a:ext cx="468312"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7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5106" y="4641052"/>
              <a:ext cx="4667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0081" y="4053677"/>
              <a:ext cx="46831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418" y="2861465"/>
              <a:ext cx="46672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 Box 78"/>
            <p:cNvSpPr txBox="1">
              <a:spLocks noChangeArrowheads="1"/>
            </p:cNvSpPr>
            <p:nvPr/>
          </p:nvSpPr>
          <p:spPr bwMode="auto">
            <a:xfrm>
              <a:off x="3673658" y="3214013"/>
              <a:ext cx="1625601" cy="320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zh-CN" altLang="en-US" sz="1200" dirty="0">
                  <a:solidFill>
                    <a:srgbClr val="FF0000"/>
                  </a:solidFill>
                  <a:ea typeface="黑体" pitchFamily="2" charset="-122"/>
                </a:rPr>
                <a:t>因特网的核心部分</a:t>
              </a:r>
            </a:p>
          </p:txBody>
        </p:sp>
        <p:sp>
          <p:nvSpPr>
            <p:cNvPr id="33" name="Text Box 79"/>
            <p:cNvSpPr txBox="1">
              <a:spLocks noChangeArrowheads="1"/>
            </p:cNvSpPr>
            <p:nvPr/>
          </p:nvSpPr>
          <p:spPr bwMode="auto">
            <a:xfrm>
              <a:off x="3621875" y="1550709"/>
              <a:ext cx="1703014" cy="320156"/>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r>
                <a:rPr lang="zh-CN" altLang="en-US" sz="1200" dirty="0">
                  <a:solidFill>
                    <a:srgbClr val="FF0000"/>
                  </a:solidFill>
                  <a:ea typeface="黑体" pitchFamily="2" charset="-122"/>
                </a:rPr>
                <a:t>因特网的边缘部分</a:t>
              </a:r>
            </a:p>
          </p:txBody>
        </p:sp>
        <p:sp>
          <p:nvSpPr>
            <p:cNvPr id="34" name="Text Box 80"/>
            <p:cNvSpPr txBox="1">
              <a:spLocks noChangeArrowheads="1"/>
            </p:cNvSpPr>
            <p:nvPr/>
          </p:nvSpPr>
          <p:spPr bwMode="auto">
            <a:xfrm>
              <a:off x="1599406" y="1774841"/>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zh-CN" altLang="en-US" sz="1200" dirty="0">
                  <a:solidFill>
                    <a:srgbClr val="FF0000"/>
                  </a:solidFill>
                  <a:ea typeface="黑体" pitchFamily="2" charset="-122"/>
                </a:rPr>
                <a:t>主机</a:t>
              </a:r>
            </a:p>
          </p:txBody>
        </p:sp>
        <p:sp>
          <p:nvSpPr>
            <p:cNvPr id="35" name="Text Box 81"/>
            <p:cNvSpPr txBox="1">
              <a:spLocks noChangeArrowheads="1"/>
            </p:cNvSpPr>
            <p:nvPr/>
          </p:nvSpPr>
          <p:spPr bwMode="auto">
            <a:xfrm>
              <a:off x="2293293" y="2783290"/>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zh-CN" altLang="en-US" sz="1200" dirty="0">
                  <a:solidFill>
                    <a:srgbClr val="FF0000"/>
                  </a:solidFill>
                  <a:ea typeface="黑体" pitchFamily="2" charset="-122"/>
                </a:rPr>
                <a:t>网络</a:t>
              </a:r>
            </a:p>
          </p:txBody>
        </p:sp>
        <p:sp>
          <p:nvSpPr>
            <p:cNvPr id="36" name="Text Box 82"/>
            <p:cNvSpPr txBox="1">
              <a:spLocks noChangeArrowheads="1"/>
            </p:cNvSpPr>
            <p:nvPr/>
          </p:nvSpPr>
          <p:spPr bwMode="auto">
            <a:xfrm>
              <a:off x="3060347" y="2435627"/>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lang="zh-CN" altLang="en-US" sz="1200" dirty="0">
                  <a:solidFill>
                    <a:srgbClr val="FF0000"/>
                  </a:solidFill>
                  <a:ea typeface="黑体" pitchFamily="2" charset="-122"/>
                </a:rPr>
                <a:t>路由器</a:t>
              </a:r>
            </a:p>
          </p:txBody>
        </p:sp>
      </p:grpSp>
    </p:spTree>
    <p:extLst>
      <p:ext uri="{BB962C8B-B14F-4D97-AF65-F5344CB8AC3E}">
        <p14:creationId xmlns:p14="http://schemas.microsoft.com/office/powerpoint/2010/main" val="1274318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处在因特网边缘的部分就是连接在因特网上的所有的主机。这些主机又称为端系统</a:t>
            </a:r>
            <a:r>
              <a:rPr lang="en-US" altLang="zh-CN" dirty="0"/>
              <a:t>(end system)</a:t>
            </a:r>
            <a:r>
              <a:rPr lang="zh-CN" altLang="en-US" dirty="0"/>
              <a:t>。</a:t>
            </a:r>
          </a:p>
          <a:p>
            <a:r>
              <a:rPr lang="zh-CN" altLang="en-US" dirty="0"/>
              <a:t> “主机 </a:t>
            </a:r>
            <a:r>
              <a:rPr lang="en-US" altLang="zh-CN" dirty="0"/>
              <a:t>A </a:t>
            </a:r>
            <a:r>
              <a:rPr lang="zh-CN" altLang="en-US" dirty="0"/>
              <a:t>和主机 </a:t>
            </a:r>
            <a:r>
              <a:rPr lang="en-US" altLang="zh-CN" dirty="0"/>
              <a:t>B </a:t>
            </a:r>
            <a:r>
              <a:rPr lang="zh-CN" altLang="en-US" dirty="0"/>
              <a:t>进行通信”，实际上是指：“运行在主机 </a:t>
            </a:r>
            <a:r>
              <a:rPr lang="en-US" altLang="zh-CN" dirty="0"/>
              <a:t>A </a:t>
            </a:r>
            <a:r>
              <a:rPr lang="zh-CN" altLang="en-US" dirty="0"/>
              <a:t>上的某个程序和运行在主机 </a:t>
            </a:r>
            <a:r>
              <a:rPr lang="en-US" altLang="zh-CN" dirty="0"/>
              <a:t>B </a:t>
            </a:r>
            <a:r>
              <a:rPr lang="zh-CN" altLang="en-US" dirty="0"/>
              <a:t>上的另一个程序进行通信”</a:t>
            </a:r>
            <a:r>
              <a:rPr lang="zh-CN" altLang="en-US" dirty="0" smtClean="0"/>
              <a:t>。即</a:t>
            </a:r>
            <a:r>
              <a:rPr lang="zh-CN" altLang="en-US" dirty="0"/>
              <a:t>“主机 </a:t>
            </a:r>
            <a:r>
              <a:rPr lang="en-US" altLang="zh-CN" dirty="0"/>
              <a:t>A </a:t>
            </a:r>
            <a:r>
              <a:rPr lang="zh-CN" altLang="en-US" dirty="0"/>
              <a:t>的某个进程和主机 </a:t>
            </a:r>
            <a:r>
              <a:rPr lang="en-US" altLang="zh-CN" dirty="0"/>
              <a:t>B </a:t>
            </a:r>
            <a:r>
              <a:rPr lang="zh-CN" altLang="en-US" dirty="0"/>
              <a:t>上的另一个进程进行通信”。或简称为</a:t>
            </a:r>
            <a:r>
              <a:rPr lang="zh-CN" altLang="en-US" dirty="0" smtClean="0"/>
              <a:t>“计算机之间通信”。</a:t>
            </a:r>
            <a:endParaRPr lang="en-US" altLang="zh-CN" dirty="0" smtClean="0"/>
          </a:p>
          <a:p>
            <a:r>
              <a:rPr lang="zh-CN" altLang="en-US" dirty="0" smtClean="0"/>
              <a:t>网络边缘的端系统之间的通信通常划分为两大类：客户</a:t>
            </a:r>
            <a:r>
              <a:rPr lang="en-US" altLang="zh-CN" dirty="0" smtClean="0"/>
              <a:t>-</a:t>
            </a:r>
            <a:r>
              <a:rPr lang="zh-CN" altLang="en-US" dirty="0" smtClean="0"/>
              <a:t>服务器方式（</a:t>
            </a:r>
            <a:r>
              <a:rPr lang="en-US" altLang="zh-CN" dirty="0" smtClean="0"/>
              <a:t>C/S</a:t>
            </a:r>
            <a:r>
              <a:rPr lang="zh-CN" altLang="en-US" dirty="0" smtClean="0"/>
              <a:t>方式）和对等方式（</a:t>
            </a:r>
            <a:r>
              <a:rPr lang="en-US" altLang="zh-CN" dirty="0" smtClean="0"/>
              <a:t>P2P</a:t>
            </a:r>
            <a:r>
              <a:rPr lang="zh-CN" altLang="en-US" dirty="0" smtClean="0"/>
              <a:t>方式）。</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因特网的边缘部分</a:t>
            </a:r>
            <a:endParaRPr lang="zh-CN" altLang="en-US" dirty="0"/>
          </a:p>
        </p:txBody>
      </p:sp>
    </p:spTree>
    <p:extLst>
      <p:ext uri="{BB962C8B-B14F-4D97-AF65-F5344CB8AC3E}">
        <p14:creationId xmlns:p14="http://schemas.microsoft.com/office/powerpoint/2010/main" val="3551551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pPr marL="0" indent="0">
              <a:buNone/>
            </a:pPr>
            <a:r>
              <a:rPr lang="zh-CN" altLang="en-US" dirty="0"/>
              <a:t>客户</a:t>
            </a:r>
            <a:r>
              <a:rPr lang="en-US" altLang="zh-CN" dirty="0"/>
              <a:t>-</a:t>
            </a:r>
            <a:r>
              <a:rPr lang="zh-CN" altLang="en-US" dirty="0" smtClean="0"/>
              <a:t>服务器方式工作</a:t>
            </a:r>
            <a:r>
              <a:rPr lang="zh-CN" altLang="en-US" dirty="0"/>
              <a:t>方式：</a:t>
            </a:r>
            <a:endParaRPr lang="en-US" altLang="zh-CN" dirty="0"/>
          </a:p>
          <a:p>
            <a:r>
              <a:rPr lang="zh-CN" altLang="en-US" dirty="0"/>
              <a:t>客户 </a:t>
            </a:r>
            <a:r>
              <a:rPr lang="en-US" altLang="zh-CN" dirty="0"/>
              <a:t>A </a:t>
            </a:r>
            <a:r>
              <a:rPr lang="zh-CN" altLang="en-US" dirty="0"/>
              <a:t>向服务器 </a:t>
            </a:r>
            <a:r>
              <a:rPr lang="en-US" altLang="zh-CN" dirty="0"/>
              <a:t>B </a:t>
            </a:r>
            <a:r>
              <a:rPr lang="zh-CN" altLang="en-US" dirty="0"/>
              <a:t>发出请求服务，而服务器 </a:t>
            </a:r>
            <a:r>
              <a:rPr lang="en-US" altLang="zh-CN" dirty="0"/>
              <a:t>B </a:t>
            </a:r>
            <a:r>
              <a:rPr lang="zh-CN" altLang="en-US" dirty="0"/>
              <a:t>向客户 </a:t>
            </a:r>
            <a:r>
              <a:rPr lang="en-US" altLang="zh-CN" dirty="0"/>
              <a:t>A </a:t>
            </a:r>
            <a:r>
              <a:rPr lang="zh-CN" altLang="en-US" dirty="0"/>
              <a:t>提供服务。</a:t>
            </a:r>
            <a:endParaRPr lang="en-US" altLang="zh-CN" dirty="0"/>
          </a:p>
          <a:p>
            <a:r>
              <a:rPr lang="zh-CN" altLang="en-US" dirty="0"/>
              <a:t>客户机运行客户程序，服务器运行服务器程序。</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因特网的边缘部分</a:t>
            </a:r>
            <a:endParaRPr lang="zh-CN" altLang="en-US" dirty="0"/>
          </a:p>
        </p:txBody>
      </p:sp>
    </p:spTree>
    <p:extLst>
      <p:ext uri="{BB962C8B-B14F-4D97-AF65-F5344CB8AC3E}">
        <p14:creationId xmlns:p14="http://schemas.microsoft.com/office/powerpoint/2010/main" val="3616504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grpSp>
        <p:nvGrpSpPr>
          <p:cNvPr id="6" name="组合 5"/>
          <p:cNvGrpSpPr/>
          <p:nvPr/>
        </p:nvGrpSpPr>
        <p:grpSpPr>
          <a:xfrm>
            <a:off x="1547664" y="486151"/>
            <a:ext cx="6161133" cy="4553578"/>
            <a:chOff x="611188" y="193675"/>
            <a:chExt cx="7015162" cy="5184775"/>
          </a:xfrm>
        </p:grpSpPr>
        <p:sp>
          <p:nvSpPr>
            <p:cNvPr id="7" name="Oval 4"/>
            <p:cNvSpPr>
              <a:spLocks noChangeArrowheads="1"/>
            </p:cNvSpPr>
            <p:nvPr/>
          </p:nvSpPr>
          <p:spPr bwMode="auto">
            <a:xfrm>
              <a:off x="611188" y="193675"/>
              <a:ext cx="7015162" cy="5184775"/>
            </a:xfrm>
            <a:prstGeom prst="ellipse">
              <a:avLst/>
            </a:prstGeom>
            <a:solidFill>
              <a:srgbClr val="99CCFF"/>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8" name="Line 5"/>
            <p:cNvSpPr>
              <a:spLocks noChangeShapeType="1"/>
            </p:cNvSpPr>
            <p:nvPr/>
          </p:nvSpPr>
          <p:spPr bwMode="auto">
            <a:xfrm flipV="1">
              <a:off x="2106613" y="3417888"/>
              <a:ext cx="787400" cy="466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9" name="Line 6"/>
            <p:cNvSpPr>
              <a:spLocks noChangeShapeType="1"/>
            </p:cNvSpPr>
            <p:nvPr/>
          </p:nvSpPr>
          <p:spPr bwMode="auto">
            <a:xfrm flipH="1" flipV="1">
              <a:off x="1731963" y="2360613"/>
              <a:ext cx="850900" cy="2206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0" name="Line 7"/>
            <p:cNvSpPr>
              <a:spLocks noChangeShapeType="1"/>
            </p:cNvSpPr>
            <p:nvPr/>
          </p:nvSpPr>
          <p:spPr bwMode="auto">
            <a:xfrm flipH="1">
              <a:off x="5667375" y="2913063"/>
              <a:ext cx="101123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 name="Line 8"/>
            <p:cNvSpPr>
              <a:spLocks noChangeShapeType="1"/>
            </p:cNvSpPr>
            <p:nvPr/>
          </p:nvSpPr>
          <p:spPr bwMode="auto">
            <a:xfrm flipH="1">
              <a:off x="4921250" y="1258888"/>
              <a:ext cx="746125" cy="11017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 name="Line 9"/>
            <p:cNvSpPr>
              <a:spLocks noChangeShapeType="1"/>
            </p:cNvSpPr>
            <p:nvPr/>
          </p:nvSpPr>
          <p:spPr bwMode="auto">
            <a:xfrm flipH="1" flipV="1">
              <a:off x="4816475" y="3795713"/>
              <a:ext cx="561975" cy="7000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3" name="Line 10"/>
            <p:cNvSpPr>
              <a:spLocks noChangeShapeType="1"/>
            </p:cNvSpPr>
            <p:nvPr/>
          </p:nvSpPr>
          <p:spPr bwMode="auto">
            <a:xfrm>
              <a:off x="2900363" y="1368425"/>
              <a:ext cx="476250" cy="8048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4" name="Line 11"/>
            <p:cNvSpPr>
              <a:spLocks noChangeShapeType="1"/>
            </p:cNvSpPr>
            <p:nvPr/>
          </p:nvSpPr>
          <p:spPr bwMode="auto">
            <a:xfrm flipV="1">
              <a:off x="3219450" y="3686175"/>
              <a:ext cx="212725" cy="8096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pic>
          <p:nvPicPr>
            <p:cNvPr id="15"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338" y="815975"/>
              <a:ext cx="644525"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2863" y="815975"/>
              <a:ext cx="644525"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3975" y="4348163"/>
              <a:ext cx="644525"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0363" y="4348163"/>
              <a:ext cx="644525"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8563" y="1698625"/>
              <a:ext cx="644525"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Oval 19"/>
            <p:cNvSpPr>
              <a:spLocks noChangeArrowheads="1"/>
            </p:cNvSpPr>
            <p:nvPr/>
          </p:nvSpPr>
          <p:spPr bwMode="auto">
            <a:xfrm>
              <a:off x="3556409" y="1368425"/>
              <a:ext cx="1741542" cy="1230559"/>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1" name="Oval 20"/>
            <p:cNvSpPr>
              <a:spLocks noChangeArrowheads="1"/>
            </p:cNvSpPr>
            <p:nvPr/>
          </p:nvSpPr>
          <p:spPr bwMode="auto">
            <a:xfrm>
              <a:off x="2575191" y="1706649"/>
              <a:ext cx="1323764" cy="1230559"/>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2" name="Oval 21"/>
            <p:cNvSpPr>
              <a:spLocks noChangeArrowheads="1"/>
            </p:cNvSpPr>
            <p:nvPr/>
          </p:nvSpPr>
          <p:spPr bwMode="auto">
            <a:xfrm>
              <a:off x="2157413" y="2476648"/>
              <a:ext cx="883577" cy="985886"/>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3" name="Oval 22"/>
            <p:cNvSpPr>
              <a:spLocks noChangeArrowheads="1"/>
            </p:cNvSpPr>
            <p:nvPr/>
          </p:nvSpPr>
          <p:spPr bwMode="auto">
            <a:xfrm>
              <a:off x="2427928" y="2937208"/>
              <a:ext cx="1347774" cy="107943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4" name="Oval 23"/>
            <p:cNvSpPr>
              <a:spLocks noChangeArrowheads="1"/>
            </p:cNvSpPr>
            <p:nvPr/>
          </p:nvSpPr>
          <p:spPr bwMode="auto">
            <a:xfrm>
              <a:off x="3409146" y="3121912"/>
              <a:ext cx="2036068" cy="1292926"/>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5" name="Oval 24"/>
            <p:cNvSpPr>
              <a:spLocks noChangeArrowheads="1"/>
            </p:cNvSpPr>
            <p:nvPr/>
          </p:nvSpPr>
          <p:spPr bwMode="auto">
            <a:xfrm>
              <a:off x="4732910" y="1737833"/>
              <a:ext cx="1275744" cy="95470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6" name="Oval 25"/>
            <p:cNvSpPr>
              <a:spLocks noChangeArrowheads="1"/>
            </p:cNvSpPr>
            <p:nvPr/>
          </p:nvSpPr>
          <p:spPr bwMode="auto">
            <a:xfrm>
              <a:off x="4929794" y="2383096"/>
              <a:ext cx="1275744" cy="95470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7" name="Oval 26"/>
            <p:cNvSpPr>
              <a:spLocks noChangeArrowheads="1"/>
            </p:cNvSpPr>
            <p:nvPr/>
          </p:nvSpPr>
          <p:spPr bwMode="auto">
            <a:xfrm>
              <a:off x="4806542" y="2598984"/>
              <a:ext cx="1275744" cy="1602365"/>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8" name="Oval 27"/>
            <p:cNvSpPr>
              <a:spLocks noChangeArrowheads="1"/>
            </p:cNvSpPr>
            <p:nvPr/>
          </p:nvSpPr>
          <p:spPr bwMode="auto">
            <a:xfrm>
              <a:off x="2893727" y="2107240"/>
              <a:ext cx="2625119" cy="1599967"/>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p>
          </p:txBody>
        </p:sp>
        <p:sp>
          <p:nvSpPr>
            <p:cNvPr id="29" name="Text Box 28"/>
            <p:cNvSpPr txBox="1">
              <a:spLocks noChangeArrowheads="1"/>
            </p:cNvSpPr>
            <p:nvPr/>
          </p:nvSpPr>
          <p:spPr bwMode="auto">
            <a:xfrm>
              <a:off x="3837680" y="327024"/>
              <a:ext cx="1027955" cy="350440"/>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rgbClr val="FF0000"/>
                  </a:solidFill>
                  <a:latin typeface="黑体" pitchFamily="2" charset="-122"/>
                  <a:ea typeface="黑体" pitchFamily="2" charset="-122"/>
                </a:rPr>
                <a:t>网络边缘</a:t>
              </a:r>
            </a:p>
          </p:txBody>
        </p:sp>
        <p:sp>
          <p:nvSpPr>
            <p:cNvPr id="30" name="Text Box 29"/>
            <p:cNvSpPr txBox="1">
              <a:spLocks noChangeArrowheads="1"/>
            </p:cNvSpPr>
            <p:nvPr/>
          </p:nvSpPr>
          <p:spPr bwMode="auto">
            <a:xfrm>
              <a:off x="3837680" y="3246277"/>
              <a:ext cx="1027955" cy="350440"/>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dirty="0">
                  <a:solidFill>
                    <a:srgbClr val="FF0000"/>
                  </a:solidFill>
                  <a:latin typeface="黑体" pitchFamily="2" charset="-122"/>
                  <a:ea typeface="黑体" pitchFamily="2" charset="-122"/>
                </a:rPr>
                <a:t>网络核心</a:t>
              </a:r>
            </a:p>
          </p:txBody>
        </p:sp>
        <p:graphicFrame>
          <p:nvGraphicFramePr>
            <p:cNvPr id="31" name="Object 30">
              <a:hlinkClick r:id="" action="ppaction://ole?verb=0"/>
            </p:cNvPr>
            <p:cNvGraphicFramePr>
              <a:graphicFrameLocks/>
            </p:cNvGraphicFramePr>
            <p:nvPr>
              <p:extLst>
                <p:ext uri="{D42A27DB-BD31-4B8C-83A1-F6EECF244321}">
                  <p14:modId xmlns:p14="http://schemas.microsoft.com/office/powerpoint/2010/main" val="123919964"/>
                </p:ext>
              </p:extLst>
            </p:nvPr>
          </p:nvGraphicFramePr>
          <p:xfrm>
            <a:off x="6515100" y="2362200"/>
            <a:ext cx="749300" cy="1049338"/>
          </p:xfrm>
          <a:graphic>
            <a:graphicData uri="http://schemas.openxmlformats.org/presentationml/2006/ole">
              <mc:AlternateContent xmlns:mc="http://schemas.openxmlformats.org/markup-compatibility/2006">
                <mc:Choice xmlns:v="urn:schemas-microsoft-com:vml" Requires="v">
                  <p:oleObj spid="_x0000_s1112" name="Microsoft ClipArt Gallery" r:id="rId4" imgW="2733480" imgH="3824280" progId="MS_ClipArt_Gallery">
                    <p:embed/>
                  </p:oleObj>
                </mc:Choice>
                <mc:Fallback>
                  <p:oleObj name="Microsoft ClipArt Gallery" r:id="rId4" imgW="2733480" imgH="382428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100" y="2362200"/>
                          <a:ext cx="749300" cy="1049338"/>
                        </a:xfrm>
                        <a:prstGeom prst="rect">
                          <a:avLst/>
                        </a:prstGeom>
                        <a:noFill/>
                        <a:ln>
                          <a:noFill/>
                        </a:ln>
                        <a:effectLst/>
                      </p:spPr>
                    </p:pic>
                  </p:oleObj>
                </mc:Fallback>
              </mc:AlternateContent>
            </a:graphicData>
          </a:graphic>
        </p:graphicFrame>
        <p:sp>
          <p:nvSpPr>
            <p:cNvPr id="32" name="Text Box 35"/>
            <p:cNvSpPr txBox="1">
              <a:spLocks noChangeArrowheads="1"/>
            </p:cNvSpPr>
            <p:nvPr/>
          </p:nvSpPr>
          <p:spPr bwMode="auto">
            <a:xfrm>
              <a:off x="1412875" y="1246188"/>
              <a:ext cx="347155"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ea typeface="黑体" pitchFamily="2" charset="-122"/>
                </a:rPr>
                <a:t>A</a:t>
              </a:r>
            </a:p>
          </p:txBody>
        </p:sp>
        <p:sp>
          <p:nvSpPr>
            <p:cNvPr id="33" name="Text Box 36"/>
            <p:cNvSpPr txBox="1">
              <a:spLocks noChangeArrowheads="1"/>
            </p:cNvSpPr>
            <p:nvPr/>
          </p:nvSpPr>
          <p:spPr bwMode="auto">
            <a:xfrm>
              <a:off x="6619875" y="1906588"/>
              <a:ext cx="347155"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ea typeface="黑体" pitchFamily="2" charset="-122"/>
                </a:rPr>
                <a:t>B</a:t>
              </a:r>
            </a:p>
          </p:txBody>
        </p:sp>
        <p:pic>
          <p:nvPicPr>
            <p:cNvPr id="34"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4013" y="3686175"/>
              <a:ext cx="644525"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Freeform 32"/>
            <p:cNvSpPr>
              <a:spLocks/>
            </p:cNvSpPr>
            <p:nvPr/>
          </p:nvSpPr>
          <p:spPr bwMode="auto">
            <a:xfrm>
              <a:off x="1836738" y="1811338"/>
              <a:ext cx="4678362" cy="660400"/>
            </a:xfrm>
            <a:custGeom>
              <a:avLst/>
              <a:gdLst>
                <a:gd name="T0" fmla="*/ 0 w 2112"/>
                <a:gd name="T1" fmla="*/ 0 h 192"/>
                <a:gd name="T2" fmla="*/ 2112 w 2112"/>
                <a:gd name="T3" fmla="*/ 192 h 192"/>
              </a:gdLst>
              <a:ahLst/>
              <a:cxnLst>
                <a:cxn ang="0">
                  <a:pos x="T0" y="T1"/>
                </a:cxn>
                <a:cxn ang="0">
                  <a:pos x="T2" y="T3"/>
                </a:cxn>
              </a:cxnLst>
              <a:rect l="0" t="0" r="r" b="b"/>
              <a:pathLst>
                <a:path w="2112" h="192">
                  <a:moveTo>
                    <a:pt x="0" y="0"/>
                  </a:moveTo>
                  <a:lnTo>
                    <a:pt x="2112" y="192"/>
                  </a:lnTo>
                </a:path>
              </a:pathLst>
            </a:custGeom>
            <a:noFill/>
            <a:ln w="57150" cap="flat" cmpd="sng">
              <a:solidFill>
                <a:schemeClr val="tx2">
                  <a:alpha val="56000"/>
                </a:schemeClr>
              </a:solidFill>
              <a:prstDash val="sysDot"/>
              <a:round/>
              <a:headEnd type="none" w="med" len="lg"/>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36" name="Text Box 39"/>
            <p:cNvSpPr txBox="1">
              <a:spLocks noChangeArrowheads="1"/>
            </p:cNvSpPr>
            <p:nvPr/>
          </p:nvSpPr>
          <p:spPr bwMode="auto">
            <a:xfrm rot="455053">
              <a:off x="3728493" y="1704381"/>
              <a:ext cx="1334590"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黑体" pitchFamily="2" charset="-122"/>
                  <a:ea typeface="黑体" pitchFamily="2" charset="-122"/>
                </a:rPr>
                <a:t>① </a:t>
              </a:r>
              <a:r>
                <a:rPr kumimoji="1" lang="zh-CN" altLang="en-US" sz="1400">
                  <a:latin typeface="黑体" pitchFamily="2" charset="-122"/>
                  <a:ea typeface="黑体" pitchFamily="2" charset="-122"/>
                </a:rPr>
                <a:t>请求服务</a:t>
              </a:r>
            </a:p>
          </p:txBody>
        </p:sp>
        <p:sp>
          <p:nvSpPr>
            <p:cNvPr id="37" name="Freeform 38"/>
            <p:cNvSpPr>
              <a:spLocks/>
            </p:cNvSpPr>
            <p:nvPr/>
          </p:nvSpPr>
          <p:spPr bwMode="auto">
            <a:xfrm rot="10800000">
              <a:off x="1731963" y="2030413"/>
              <a:ext cx="4678362" cy="660400"/>
            </a:xfrm>
            <a:custGeom>
              <a:avLst/>
              <a:gdLst>
                <a:gd name="T0" fmla="*/ 0 w 2112"/>
                <a:gd name="T1" fmla="*/ 0 h 192"/>
                <a:gd name="T2" fmla="*/ 2112 w 2112"/>
                <a:gd name="T3" fmla="*/ 192 h 192"/>
              </a:gdLst>
              <a:ahLst/>
              <a:cxnLst>
                <a:cxn ang="0">
                  <a:pos x="T0" y="T1"/>
                </a:cxn>
                <a:cxn ang="0">
                  <a:pos x="T2" y="T3"/>
                </a:cxn>
              </a:cxnLst>
              <a:rect l="0" t="0" r="r" b="b"/>
              <a:pathLst>
                <a:path w="2112" h="192">
                  <a:moveTo>
                    <a:pt x="0" y="0"/>
                  </a:moveTo>
                  <a:lnTo>
                    <a:pt x="2112" y="192"/>
                  </a:lnTo>
                </a:path>
              </a:pathLst>
            </a:custGeom>
            <a:noFill/>
            <a:ln w="57150" cap="flat" cmpd="sng">
              <a:solidFill>
                <a:schemeClr val="tx2">
                  <a:alpha val="56000"/>
                </a:schemeClr>
              </a:solidFill>
              <a:prstDash val="sysDot"/>
              <a:round/>
              <a:headEnd type="none" w="med" len="lg"/>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38" name="Text Box 40"/>
            <p:cNvSpPr txBox="1">
              <a:spLocks noChangeArrowheads="1"/>
            </p:cNvSpPr>
            <p:nvPr/>
          </p:nvSpPr>
          <p:spPr bwMode="auto">
            <a:xfrm rot="499003">
              <a:off x="3537994" y="2424313"/>
              <a:ext cx="1334590"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a:latin typeface="黑体" pitchFamily="2" charset="-122"/>
                  <a:ea typeface="黑体" pitchFamily="2" charset="-122"/>
                </a:rPr>
                <a:t>② </a:t>
              </a:r>
              <a:r>
                <a:rPr kumimoji="1" lang="zh-CN" altLang="en-US" sz="1400">
                  <a:latin typeface="黑体" pitchFamily="2" charset="-122"/>
                  <a:ea typeface="黑体" pitchFamily="2" charset="-122"/>
                </a:rPr>
                <a:t>得到服务</a:t>
              </a:r>
            </a:p>
          </p:txBody>
        </p:sp>
        <p:sp>
          <p:nvSpPr>
            <p:cNvPr id="39" name="Text Box 41"/>
            <p:cNvSpPr txBox="1">
              <a:spLocks noChangeArrowheads="1"/>
            </p:cNvSpPr>
            <p:nvPr/>
          </p:nvSpPr>
          <p:spPr bwMode="auto">
            <a:xfrm>
              <a:off x="1093788" y="2351089"/>
              <a:ext cx="619110"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黑体" pitchFamily="2" charset="-122"/>
                  <a:ea typeface="黑体" pitchFamily="2" charset="-122"/>
                </a:rPr>
                <a:t>客户</a:t>
              </a:r>
            </a:p>
          </p:txBody>
        </p:sp>
        <p:sp>
          <p:nvSpPr>
            <p:cNvPr id="40" name="Text Box 42"/>
            <p:cNvSpPr txBox="1">
              <a:spLocks noChangeArrowheads="1"/>
            </p:cNvSpPr>
            <p:nvPr/>
          </p:nvSpPr>
          <p:spPr bwMode="auto">
            <a:xfrm>
              <a:off x="6302375" y="3348038"/>
              <a:ext cx="823532" cy="35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黑体" pitchFamily="2" charset="-122"/>
                  <a:ea typeface="黑体" pitchFamily="2" charset="-122"/>
                </a:rPr>
                <a:t>服务器</a:t>
              </a:r>
            </a:p>
          </p:txBody>
        </p:sp>
      </p:grpSp>
    </p:spTree>
    <p:extLst>
      <p:ext uri="{BB962C8B-B14F-4D97-AF65-F5344CB8AC3E}">
        <p14:creationId xmlns:p14="http://schemas.microsoft.com/office/powerpoint/2010/main" val="2708374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en-US" altLang="zh-CN" dirty="0"/>
              <a:t>.</a:t>
            </a:r>
            <a:r>
              <a:rPr lang="zh-CN" altLang="en-US" dirty="0" smtClean="0"/>
              <a:t>计算机网络的作用</a:t>
            </a:r>
            <a:endParaRPr lang="zh-CN" altLang="en-US" dirty="0"/>
          </a:p>
        </p:txBody>
      </p:sp>
      <p:sp>
        <p:nvSpPr>
          <p:cNvPr id="3" name="内容占位符 2"/>
          <p:cNvSpPr>
            <a:spLocks noGrp="1"/>
          </p:cNvSpPr>
          <p:nvPr>
            <p:ph idx="1"/>
          </p:nvPr>
        </p:nvSpPr>
        <p:spPr/>
        <p:txBody>
          <a:bodyPr/>
          <a:lstStyle/>
          <a:p>
            <a:pPr>
              <a:lnSpc>
                <a:spcPct val="90000"/>
              </a:lnSpc>
            </a:pPr>
            <a:r>
              <a:rPr lang="en-US" altLang="zh-CN" dirty="0"/>
              <a:t>21 </a:t>
            </a:r>
            <a:r>
              <a:rPr lang="zh-CN" altLang="en-US" dirty="0"/>
              <a:t>世纪的一些重要特征就是数字化、网络化和信息化，它是一个以网络为核心的信息时代。</a:t>
            </a:r>
          </a:p>
          <a:p>
            <a:pPr>
              <a:lnSpc>
                <a:spcPct val="90000"/>
              </a:lnSpc>
            </a:pPr>
            <a:r>
              <a:rPr lang="zh-CN" altLang="en-US" dirty="0"/>
              <a:t>网络已成为信息社会的命脉和发展知识经济的重要基础。</a:t>
            </a:r>
          </a:p>
          <a:p>
            <a:pPr>
              <a:lnSpc>
                <a:spcPct val="90000"/>
              </a:lnSpc>
            </a:pPr>
            <a:r>
              <a:rPr lang="zh-CN" altLang="en-US" dirty="0"/>
              <a:t>网络是指“三网”，即电信网络、有线电视网络和计算机网络。</a:t>
            </a:r>
          </a:p>
          <a:p>
            <a:pPr>
              <a:lnSpc>
                <a:spcPct val="90000"/>
              </a:lnSpc>
            </a:pPr>
            <a:r>
              <a:rPr lang="zh-CN" altLang="en-US" dirty="0"/>
              <a:t>“三网”中发展最快的并起到核心作用的是计算机网络。</a:t>
            </a:r>
            <a:endParaRPr lang="en-US" altLang="zh-CN"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计算机网络的发展</a:t>
            </a:r>
            <a:endParaRPr lang="zh-CN" altLang="en-US" dirty="0"/>
          </a:p>
        </p:txBody>
      </p:sp>
    </p:spTree>
    <p:extLst>
      <p:ext uri="{BB962C8B-B14F-4D97-AF65-F5344CB8AC3E}">
        <p14:creationId xmlns:p14="http://schemas.microsoft.com/office/powerpoint/2010/main" val="2550085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pPr marL="0" indent="0">
              <a:buNone/>
            </a:pPr>
            <a:r>
              <a:rPr lang="zh-CN" altLang="en-US" dirty="0" smtClean="0"/>
              <a:t>对等连接方式工作原理：</a:t>
            </a:r>
            <a:endParaRPr lang="en-US" altLang="zh-CN" dirty="0" smtClean="0"/>
          </a:p>
          <a:p>
            <a:r>
              <a:rPr lang="zh-CN" altLang="en-US" dirty="0" smtClean="0"/>
              <a:t>对等</a:t>
            </a:r>
            <a:r>
              <a:rPr lang="zh-CN" altLang="en-US" dirty="0"/>
              <a:t>连接</a:t>
            </a:r>
            <a:r>
              <a:rPr lang="en-US" altLang="zh-CN" dirty="0"/>
              <a:t>(peer-to-peer</a:t>
            </a:r>
            <a:r>
              <a:rPr lang="zh-CN" altLang="en-US" dirty="0"/>
              <a:t>，简写为 </a:t>
            </a:r>
            <a:r>
              <a:rPr lang="en-US" altLang="zh-CN" dirty="0"/>
              <a:t>P2P)</a:t>
            </a:r>
            <a:r>
              <a:rPr lang="zh-CN" altLang="en-US" dirty="0"/>
              <a:t>是指两个主机在通信时并不区分哪一个是服务请求方还是服务提供方。</a:t>
            </a:r>
          </a:p>
          <a:p>
            <a:r>
              <a:rPr lang="zh-CN" altLang="en-US" dirty="0"/>
              <a:t>只要两个主机都运行了对等连接软件（</a:t>
            </a:r>
            <a:r>
              <a:rPr lang="en-US" altLang="zh-CN" dirty="0"/>
              <a:t>P2P </a:t>
            </a:r>
            <a:r>
              <a:rPr lang="zh-CN" altLang="en-US" dirty="0"/>
              <a:t>软件），它们就可以进行平等的、对等连接通信。</a:t>
            </a:r>
          </a:p>
          <a:p>
            <a:r>
              <a:rPr lang="zh-CN" altLang="en-US" dirty="0"/>
              <a:t>双方都可以下载对方已经存储在硬盘中的共享文档。 </a:t>
            </a:r>
            <a:endParaRPr lang="en-US" altLang="zh-CN" dirty="0" smtClean="0"/>
          </a:p>
          <a:p>
            <a:r>
              <a:rPr lang="zh-CN" altLang="en-US" dirty="0"/>
              <a:t>对等连接方式从本质上看仍然是使用客户服务器方式，只是对等连接中的每一个主机既是客户又同时是服务器</a:t>
            </a:r>
            <a:r>
              <a:rPr lang="zh-CN" altLang="en-US" dirty="0" smtClean="0"/>
              <a:t>。</a:t>
            </a:r>
            <a:endParaRPr lang="en-US" altLang="zh-CN" dirty="0" smtClean="0"/>
          </a:p>
          <a:p>
            <a:r>
              <a:rPr lang="zh-CN" altLang="en-US" dirty="0"/>
              <a:t>每台</a:t>
            </a:r>
            <a:r>
              <a:rPr lang="zh-CN" altLang="en-US" dirty="0" smtClean="0"/>
              <a:t>主机都运行</a:t>
            </a:r>
            <a:r>
              <a:rPr lang="en-US" altLang="zh-CN" dirty="0" smtClean="0"/>
              <a:t>P2P</a:t>
            </a:r>
            <a:r>
              <a:rPr lang="zh-CN" altLang="en-US" dirty="0" smtClean="0"/>
              <a:t>程序。</a:t>
            </a:r>
            <a:endParaRPr lang="zh-CN" altLang="en-US" dirty="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3.1</a:t>
            </a:r>
            <a:r>
              <a:rPr lang="zh-CN" altLang="en-US" dirty="0" smtClean="0"/>
              <a:t>因特网的边缘部分</a:t>
            </a:r>
            <a:endParaRPr lang="zh-CN" altLang="en-US" dirty="0"/>
          </a:p>
        </p:txBody>
      </p:sp>
    </p:spTree>
    <p:extLst>
      <p:ext uri="{BB962C8B-B14F-4D97-AF65-F5344CB8AC3E}">
        <p14:creationId xmlns:p14="http://schemas.microsoft.com/office/powerpoint/2010/main" val="433271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6" name="Oval 4"/>
          <p:cNvSpPr>
            <a:spLocks noChangeArrowheads="1"/>
          </p:cNvSpPr>
          <p:nvPr/>
        </p:nvSpPr>
        <p:spPr bwMode="auto">
          <a:xfrm>
            <a:off x="1409278" y="785813"/>
            <a:ext cx="6115050" cy="4246562"/>
          </a:xfrm>
          <a:prstGeom prst="ellipse">
            <a:avLst/>
          </a:prstGeom>
          <a:solidFill>
            <a:srgbClr val="99CCFF"/>
          </a:solidFill>
          <a:ln w="9525">
            <a:solidFill>
              <a:schemeClr val="tx1"/>
            </a:solidFill>
            <a:prstDash val="dash"/>
            <a:round/>
            <a:headEnd/>
            <a:tailEnd/>
          </a:ln>
          <a:effectLst/>
        </p:spPr>
        <p:txBody>
          <a:bodyPr wrap="none" anchor="ctr"/>
          <a:lstStyle/>
          <a:p>
            <a:endParaRPr lang="zh-CN" altLang="en-US"/>
          </a:p>
        </p:txBody>
      </p:sp>
      <p:sp>
        <p:nvSpPr>
          <p:cNvPr id="7" name="Line 5"/>
          <p:cNvSpPr>
            <a:spLocks noChangeShapeType="1"/>
          </p:cNvSpPr>
          <p:nvPr/>
        </p:nvSpPr>
        <p:spPr bwMode="auto">
          <a:xfrm flipV="1">
            <a:off x="2755478" y="3367088"/>
            <a:ext cx="687388" cy="3825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 name="Line 6"/>
          <p:cNvSpPr>
            <a:spLocks noChangeShapeType="1"/>
          </p:cNvSpPr>
          <p:nvPr/>
        </p:nvSpPr>
        <p:spPr bwMode="auto">
          <a:xfrm flipH="1" flipV="1">
            <a:off x="2428453" y="2500313"/>
            <a:ext cx="741363" cy="1825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 name="Line 7"/>
          <p:cNvSpPr>
            <a:spLocks noChangeShapeType="1"/>
          </p:cNvSpPr>
          <p:nvPr/>
        </p:nvSpPr>
        <p:spPr bwMode="auto">
          <a:xfrm flipH="1">
            <a:off x="5859041" y="2952750"/>
            <a:ext cx="8826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 name="Line 8"/>
          <p:cNvSpPr>
            <a:spLocks noChangeShapeType="1"/>
          </p:cNvSpPr>
          <p:nvPr/>
        </p:nvSpPr>
        <p:spPr bwMode="auto">
          <a:xfrm flipH="1">
            <a:off x="5116091" y="1598613"/>
            <a:ext cx="649287" cy="9017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 name="Line 9"/>
          <p:cNvSpPr>
            <a:spLocks noChangeShapeType="1"/>
          </p:cNvSpPr>
          <p:nvPr/>
        </p:nvSpPr>
        <p:spPr bwMode="auto">
          <a:xfrm flipH="1" flipV="1">
            <a:off x="5117678" y="3676650"/>
            <a:ext cx="490538" cy="5730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 name="Line 10"/>
          <p:cNvSpPr>
            <a:spLocks noChangeShapeType="1"/>
          </p:cNvSpPr>
          <p:nvPr/>
        </p:nvSpPr>
        <p:spPr bwMode="auto">
          <a:xfrm>
            <a:off x="3447628" y="1689100"/>
            <a:ext cx="415925" cy="65881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 name="Line 11"/>
          <p:cNvSpPr>
            <a:spLocks noChangeShapeType="1"/>
          </p:cNvSpPr>
          <p:nvPr/>
        </p:nvSpPr>
        <p:spPr bwMode="auto">
          <a:xfrm flipV="1">
            <a:off x="3725441" y="3586163"/>
            <a:ext cx="187325" cy="6635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14" name="Picture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7566" y="1236663"/>
            <a:ext cx="5619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9816" y="1236663"/>
            <a:ext cx="5619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491" y="4127500"/>
            <a:ext cx="5619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628" y="4127500"/>
            <a:ext cx="5619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4903" y="1958975"/>
            <a:ext cx="56197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7"/>
          <p:cNvGrpSpPr>
            <a:grpSpLocks/>
          </p:cNvGrpSpPr>
          <p:nvPr/>
        </p:nvGrpSpPr>
        <p:grpSpPr bwMode="auto">
          <a:xfrm>
            <a:off x="2799928" y="1689100"/>
            <a:ext cx="3529013" cy="2495550"/>
            <a:chOff x="1680" y="240"/>
            <a:chExt cx="2529" cy="1270"/>
          </a:xfrm>
        </p:grpSpPr>
        <p:sp>
          <p:nvSpPr>
            <p:cNvPr id="20" name="Oval 18"/>
            <p:cNvSpPr>
              <a:spLocks noChangeArrowheads="1"/>
            </p:cNvSpPr>
            <p:nvPr/>
          </p:nvSpPr>
          <p:spPr bwMode="auto">
            <a:xfrm>
              <a:off x="2554" y="240"/>
              <a:ext cx="1088" cy="51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 name="Oval 19"/>
            <p:cNvSpPr>
              <a:spLocks noChangeArrowheads="1"/>
            </p:cNvSpPr>
            <p:nvPr/>
          </p:nvSpPr>
          <p:spPr bwMode="auto">
            <a:xfrm>
              <a:off x="1941" y="381"/>
              <a:ext cx="827" cy="51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 name="Oval 20"/>
            <p:cNvSpPr>
              <a:spLocks noChangeArrowheads="1"/>
            </p:cNvSpPr>
            <p:nvPr/>
          </p:nvSpPr>
          <p:spPr bwMode="auto">
            <a:xfrm>
              <a:off x="1680" y="702"/>
              <a:ext cx="552" cy="411"/>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 name="Oval 21"/>
            <p:cNvSpPr>
              <a:spLocks noChangeArrowheads="1"/>
            </p:cNvSpPr>
            <p:nvPr/>
          </p:nvSpPr>
          <p:spPr bwMode="auto">
            <a:xfrm>
              <a:off x="1849" y="894"/>
              <a:ext cx="842" cy="450"/>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4" name="Oval 22"/>
            <p:cNvSpPr>
              <a:spLocks noChangeArrowheads="1"/>
            </p:cNvSpPr>
            <p:nvPr/>
          </p:nvSpPr>
          <p:spPr bwMode="auto">
            <a:xfrm>
              <a:off x="2462" y="971"/>
              <a:ext cx="1272" cy="539"/>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5" name="Oval 23"/>
            <p:cNvSpPr>
              <a:spLocks noChangeArrowheads="1"/>
            </p:cNvSpPr>
            <p:nvPr/>
          </p:nvSpPr>
          <p:spPr bwMode="auto">
            <a:xfrm>
              <a:off x="3289" y="394"/>
              <a:ext cx="797" cy="39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6" name="Oval 24"/>
            <p:cNvSpPr>
              <a:spLocks noChangeArrowheads="1"/>
            </p:cNvSpPr>
            <p:nvPr/>
          </p:nvSpPr>
          <p:spPr bwMode="auto">
            <a:xfrm>
              <a:off x="3412" y="663"/>
              <a:ext cx="797" cy="39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7" name="Oval 25"/>
            <p:cNvSpPr>
              <a:spLocks noChangeArrowheads="1"/>
            </p:cNvSpPr>
            <p:nvPr/>
          </p:nvSpPr>
          <p:spPr bwMode="auto">
            <a:xfrm>
              <a:off x="3335" y="753"/>
              <a:ext cx="797" cy="66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8" name="Oval 26"/>
            <p:cNvSpPr>
              <a:spLocks noChangeArrowheads="1"/>
            </p:cNvSpPr>
            <p:nvPr/>
          </p:nvSpPr>
          <p:spPr bwMode="auto">
            <a:xfrm>
              <a:off x="2140" y="548"/>
              <a:ext cx="1640" cy="667"/>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29" name="Text Box 27"/>
          <p:cNvSpPr txBox="1">
            <a:spLocks noChangeArrowheads="1"/>
          </p:cNvSpPr>
          <p:nvPr/>
        </p:nvSpPr>
        <p:spPr bwMode="auto">
          <a:xfrm>
            <a:off x="4134657" y="974725"/>
            <a:ext cx="902811" cy="307777"/>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ea typeface="黑体" pitchFamily="2" charset="-122"/>
              </a:rPr>
              <a:t>网络边缘</a:t>
            </a:r>
          </a:p>
        </p:txBody>
      </p:sp>
      <p:sp>
        <p:nvSpPr>
          <p:cNvPr id="30" name="Text Box 28"/>
          <p:cNvSpPr txBox="1">
            <a:spLocks noChangeArrowheads="1"/>
          </p:cNvSpPr>
          <p:nvPr/>
        </p:nvSpPr>
        <p:spPr bwMode="auto">
          <a:xfrm>
            <a:off x="4206534" y="3610173"/>
            <a:ext cx="902811" cy="307777"/>
          </a:xfrm>
          <a:prstGeom prst="rect">
            <a:avLst/>
          </a:prstGeom>
          <a:solidFill>
            <a:schemeClr val="bg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ea typeface="黑体" pitchFamily="2" charset="-122"/>
              </a:rPr>
              <a:t>网络核心</a:t>
            </a:r>
          </a:p>
        </p:txBody>
      </p:sp>
      <p:graphicFrame>
        <p:nvGraphicFramePr>
          <p:cNvPr id="31" name="Object 29">
            <a:hlinkClick r:id="" action="ppaction://ole?verb=0"/>
          </p:cNvPr>
          <p:cNvGraphicFramePr>
            <a:graphicFrameLocks/>
          </p:cNvGraphicFramePr>
          <p:nvPr>
            <p:extLst>
              <p:ext uri="{D42A27DB-BD31-4B8C-83A1-F6EECF244321}">
                <p14:modId xmlns:p14="http://schemas.microsoft.com/office/powerpoint/2010/main" val="1796323773"/>
              </p:ext>
            </p:extLst>
          </p:nvPr>
        </p:nvGraphicFramePr>
        <p:xfrm>
          <a:off x="6598816" y="2503488"/>
          <a:ext cx="654050" cy="857250"/>
        </p:xfrm>
        <a:graphic>
          <a:graphicData uri="http://schemas.openxmlformats.org/presentationml/2006/ole">
            <mc:AlternateContent xmlns:mc="http://schemas.openxmlformats.org/markup-compatibility/2006">
              <mc:Choice xmlns:v="urn:schemas-microsoft-com:vml" Requires="v">
                <p:oleObj spid="_x0000_s2133" name="Microsoft ClipArt Gallery" r:id="rId4" imgW="2733480" imgH="3824280" progId="MS_ClipArt_Gallery">
                  <p:embed/>
                </p:oleObj>
              </mc:Choice>
              <mc:Fallback>
                <p:oleObj name="Microsoft ClipArt Gallery" r:id="rId4" imgW="2733480" imgH="3824280" progId="MS_ClipArt_Gallery">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816" y="2503488"/>
                        <a:ext cx="6540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 name="Line 32"/>
          <p:cNvSpPr>
            <a:spLocks noChangeShapeType="1"/>
          </p:cNvSpPr>
          <p:nvPr/>
        </p:nvSpPr>
        <p:spPr bwMode="auto">
          <a:xfrm flipH="1">
            <a:off x="5671716" y="1417638"/>
            <a:ext cx="93662" cy="2981325"/>
          </a:xfrm>
          <a:prstGeom prst="line">
            <a:avLst/>
          </a:prstGeom>
          <a:noFill/>
          <a:ln w="76200">
            <a:solidFill>
              <a:schemeClr val="folHlink">
                <a:alpha val="56000"/>
              </a:schemeClr>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Text Box 35"/>
          <p:cNvSpPr txBox="1">
            <a:spLocks noChangeArrowheads="1"/>
          </p:cNvSpPr>
          <p:nvPr/>
        </p:nvSpPr>
        <p:spPr bwMode="auto">
          <a:xfrm>
            <a:off x="5112916" y="3978275"/>
            <a:ext cx="441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ea typeface="黑体" pitchFamily="2" charset="-122"/>
              </a:rPr>
              <a:t>D</a:t>
            </a:r>
          </a:p>
        </p:txBody>
      </p:sp>
      <p:sp>
        <p:nvSpPr>
          <p:cNvPr id="34" name="Text Box 36"/>
          <p:cNvSpPr txBox="1">
            <a:spLocks noChangeArrowheads="1"/>
          </p:cNvSpPr>
          <p:nvPr/>
        </p:nvSpPr>
        <p:spPr bwMode="auto">
          <a:xfrm>
            <a:off x="5487566" y="754063"/>
            <a:ext cx="4443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ea typeface="黑体" pitchFamily="2" charset="-122"/>
              </a:rPr>
              <a:t>C</a:t>
            </a:r>
          </a:p>
        </p:txBody>
      </p:sp>
      <p:pic>
        <p:nvPicPr>
          <p:cNvPr id="35" name="Picture 3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91" y="3586163"/>
            <a:ext cx="561975"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Line 38"/>
          <p:cNvSpPr>
            <a:spLocks noChangeShapeType="1"/>
          </p:cNvSpPr>
          <p:nvPr/>
        </p:nvSpPr>
        <p:spPr bwMode="auto">
          <a:xfrm flipH="1">
            <a:off x="2612603" y="1417638"/>
            <a:ext cx="835025" cy="2439987"/>
          </a:xfrm>
          <a:prstGeom prst="line">
            <a:avLst/>
          </a:prstGeom>
          <a:noFill/>
          <a:ln w="76200">
            <a:solidFill>
              <a:schemeClr val="folHlink">
                <a:alpha val="56000"/>
              </a:schemeClr>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Text Box 39"/>
          <p:cNvSpPr txBox="1">
            <a:spLocks noChangeArrowheads="1"/>
          </p:cNvSpPr>
          <p:nvPr/>
        </p:nvSpPr>
        <p:spPr bwMode="auto">
          <a:xfrm>
            <a:off x="3236491" y="723900"/>
            <a:ext cx="420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ea typeface="黑体" pitchFamily="2" charset="-122"/>
              </a:rPr>
              <a:t>E</a:t>
            </a:r>
          </a:p>
        </p:txBody>
      </p:sp>
      <p:sp>
        <p:nvSpPr>
          <p:cNvPr id="38" name="Text Box 40"/>
          <p:cNvSpPr txBox="1">
            <a:spLocks noChangeArrowheads="1"/>
          </p:cNvSpPr>
          <p:nvPr/>
        </p:nvSpPr>
        <p:spPr bwMode="auto">
          <a:xfrm>
            <a:off x="2003003" y="3344863"/>
            <a:ext cx="4016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ea typeface="黑体" pitchFamily="2" charset="-122"/>
              </a:rPr>
              <a:t>F</a:t>
            </a:r>
          </a:p>
        </p:txBody>
      </p:sp>
      <p:sp>
        <p:nvSpPr>
          <p:cNvPr id="39" name="Line 45"/>
          <p:cNvSpPr>
            <a:spLocks noChangeShapeType="1"/>
          </p:cNvSpPr>
          <p:nvPr/>
        </p:nvSpPr>
        <p:spPr bwMode="auto">
          <a:xfrm flipH="1">
            <a:off x="2890416" y="1417638"/>
            <a:ext cx="2781300" cy="2528887"/>
          </a:xfrm>
          <a:prstGeom prst="line">
            <a:avLst/>
          </a:prstGeom>
          <a:noFill/>
          <a:ln w="76200">
            <a:solidFill>
              <a:schemeClr val="folHlink">
                <a:alpha val="56000"/>
              </a:schemeClr>
            </a:solidFill>
            <a:prstDash val="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6648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1000"/>
                                        <p:tgtEl>
                                          <p:spTgt spid="39"/>
                                        </p:tgtEl>
                                      </p:cBhvr>
                                    </p:animEffect>
                                  </p:childTnLst>
                                </p:cTn>
                              </p:par>
                            </p:childTnLst>
                          </p:cTn>
                        </p:par>
                        <p:par>
                          <p:cTn id="12" fill="hold">
                            <p:stCondLst>
                              <p:cond delay="2500"/>
                            </p:stCondLst>
                            <p:childTnLst>
                              <p:par>
                                <p:cTn id="13" presetID="22" presetClass="entr" presetSubtype="4" fill="hold" grpId="0" nodeType="afterEffect">
                                  <p:stCondLst>
                                    <p:cond delay="50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a:t>网络核心部分是因特网中最复杂的部分。</a:t>
            </a:r>
          </a:p>
          <a:p>
            <a:pPr>
              <a:lnSpc>
                <a:spcPct val="90000"/>
              </a:lnSpc>
            </a:pPr>
            <a:r>
              <a:rPr lang="zh-CN" altLang="en-US" dirty="0"/>
              <a:t>网络中的核心部分要向网络边缘中的大量主机提供连通性，使边缘部分中的任何一个主机都能够向其他主机通信（即传送或接收各种形式的数据）。</a:t>
            </a:r>
          </a:p>
          <a:p>
            <a:pPr>
              <a:lnSpc>
                <a:spcPct val="90000"/>
              </a:lnSpc>
            </a:pPr>
            <a:r>
              <a:rPr lang="zh-CN" altLang="en-US" dirty="0"/>
              <a:t>在网络核心部分起特殊作用的是</a:t>
            </a:r>
            <a:r>
              <a:rPr lang="zh-CN" altLang="en-US" u="sng" dirty="0">
                <a:solidFill>
                  <a:srgbClr val="FF0000"/>
                </a:solidFill>
              </a:rPr>
              <a:t>路由器</a:t>
            </a:r>
            <a:r>
              <a:rPr lang="en-US" altLang="zh-CN" u="sng" dirty="0">
                <a:solidFill>
                  <a:srgbClr val="FF0000"/>
                </a:solidFill>
              </a:rPr>
              <a:t>(router)</a:t>
            </a:r>
            <a:r>
              <a:rPr lang="zh-CN" altLang="en-US" dirty="0"/>
              <a:t>。</a:t>
            </a:r>
          </a:p>
          <a:p>
            <a:pPr>
              <a:lnSpc>
                <a:spcPct val="90000"/>
              </a:lnSpc>
            </a:pPr>
            <a:r>
              <a:rPr lang="zh-CN" altLang="en-US" dirty="0"/>
              <a:t>路由器是实现</a:t>
            </a:r>
            <a:r>
              <a:rPr lang="zh-CN" altLang="en-US" u="sng" dirty="0">
                <a:solidFill>
                  <a:srgbClr val="FF0000"/>
                </a:solidFill>
              </a:rPr>
              <a:t>分组交换</a:t>
            </a:r>
            <a:r>
              <a:rPr lang="en-US" altLang="zh-CN" u="sng" dirty="0">
                <a:solidFill>
                  <a:srgbClr val="FF0000"/>
                </a:solidFill>
              </a:rPr>
              <a:t>(packet switching)</a:t>
            </a:r>
            <a:r>
              <a:rPr lang="zh-CN" altLang="en-US" dirty="0"/>
              <a:t>的关键构件，其任务是转发收到的分组，这是网络核心部分最重要的功能。</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3918605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在网络核心部分起特殊作用的是</a:t>
            </a:r>
            <a:r>
              <a:rPr lang="zh-CN" altLang="en-US" u="sng" dirty="0">
                <a:solidFill>
                  <a:srgbClr val="FF0000"/>
                </a:solidFill>
              </a:rPr>
              <a:t>路由器</a:t>
            </a:r>
            <a:r>
              <a:rPr lang="en-US" altLang="zh-CN" u="sng" dirty="0">
                <a:solidFill>
                  <a:srgbClr val="FF0000"/>
                </a:solidFill>
              </a:rPr>
              <a:t>(router)</a:t>
            </a:r>
            <a:r>
              <a:rPr lang="zh-CN" altLang="en-US" dirty="0"/>
              <a:t>。</a:t>
            </a:r>
          </a:p>
          <a:p>
            <a:r>
              <a:rPr lang="zh-CN" altLang="en-US" dirty="0"/>
              <a:t>路由器是实现分组交换</a:t>
            </a:r>
            <a:r>
              <a:rPr lang="en-US" altLang="zh-CN" dirty="0"/>
              <a:t>(packet switching)</a:t>
            </a:r>
            <a:r>
              <a:rPr lang="zh-CN" altLang="en-US" dirty="0"/>
              <a:t>的关键构件，其任务是转发收到的分组，这是网络核心部分最重要的功能</a:t>
            </a:r>
            <a:r>
              <a:rPr lang="zh-CN" altLang="en-US" dirty="0" smtClean="0"/>
              <a:t>。</a:t>
            </a:r>
            <a:endParaRPr lang="en-US" altLang="zh-CN" dirty="0" smtClean="0"/>
          </a:p>
          <a:p>
            <a:r>
              <a:rPr lang="zh-CN" altLang="en-US" dirty="0"/>
              <a:t>路由器是实现</a:t>
            </a:r>
            <a:r>
              <a:rPr lang="zh-CN" altLang="en-US" u="sng" dirty="0">
                <a:solidFill>
                  <a:srgbClr val="FF0000"/>
                </a:solidFill>
              </a:rPr>
              <a:t>分组交换</a:t>
            </a:r>
            <a:r>
              <a:rPr lang="en-US" altLang="zh-CN" u="sng" dirty="0">
                <a:solidFill>
                  <a:srgbClr val="FF0000"/>
                </a:solidFill>
              </a:rPr>
              <a:t>(packet switching)</a:t>
            </a:r>
            <a:r>
              <a:rPr lang="zh-CN" altLang="en-US" dirty="0"/>
              <a:t>的关键构件，其任务是转发收到的分组，这是网络核心部分最重要的功能。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2893804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grpSp>
        <p:nvGrpSpPr>
          <p:cNvPr id="19" name="Group 20"/>
          <p:cNvGrpSpPr>
            <a:grpSpLocks/>
          </p:cNvGrpSpPr>
          <p:nvPr/>
        </p:nvGrpSpPr>
        <p:grpSpPr bwMode="auto">
          <a:xfrm>
            <a:off x="4860057" y="1561706"/>
            <a:ext cx="4322764" cy="2952753"/>
            <a:chOff x="1721" y="1463"/>
            <a:chExt cx="2723" cy="1860"/>
          </a:xfrm>
        </p:grpSpPr>
        <p:sp>
          <p:nvSpPr>
            <p:cNvPr id="21" name="Text Box 5"/>
            <p:cNvSpPr txBox="1">
              <a:spLocks noChangeArrowheads="1"/>
            </p:cNvSpPr>
            <p:nvPr/>
          </p:nvSpPr>
          <p:spPr bwMode="auto">
            <a:xfrm>
              <a:off x="1721" y="2102"/>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22" name="Text Box 6"/>
            <p:cNvSpPr txBox="1">
              <a:spLocks noChangeArrowheads="1"/>
            </p:cNvSpPr>
            <p:nvPr/>
          </p:nvSpPr>
          <p:spPr bwMode="auto">
            <a:xfrm>
              <a:off x="2405" y="2914"/>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23" name="Text Box 7"/>
            <p:cNvSpPr txBox="1">
              <a:spLocks noChangeArrowheads="1"/>
            </p:cNvSpPr>
            <p:nvPr/>
          </p:nvSpPr>
          <p:spPr bwMode="auto">
            <a:xfrm>
              <a:off x="3944" y="2102"/>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24" name="Text Box 8"/>
            <p:cNvSpPr txBox="1">
              <a:spLocks noChangeArrowheads="1"/>
            </p:cNvSpPr>
            <p:nvPr/>
          </p:nvSpPr>
          <p:spPr bwMode="auto">
            <a:xfrm>
              <a:off x="3262" y="2919"/>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20" name="Text Box 4"/>
            <p:cNvSpPr txBox="1">
              <a:spLocks noChangeArrowheads="1"/>
            </p:cNvSpPr>
            <p:nvPr/>
          </p:nvSpPr>
          <p:spPr bwMode="auto">
            <a:xfrm>
              <a:off x="2792" y="1463"/>
              <a:ext cx="5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grpSp>
      <p:sp>
        <p:nvSpPr>
          <p:cNvPr id="25" name="Line 9"/>
          <p:cNvSpPr>
            <a:spLocks noChangeShapeType="1"/>
          </p:cNvSpPr>
          <p:nvPr/>
        </p:nvSpPr>
        <p:spPr bwMode="auto">
          <a:xfrm flipV="1">
            <a:off x="5420443" y="2134789"/>
            <a:ext cx="1465264" cy="776321"/>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10"/>
          <p:cNvSpPr>
            <a:spLocks noChangeShapeType="1"/>
          </p:cNvSpPr>
          <p:nvPr/>
        </p:nvSpPr>
        <p:spPr bwMode="auto">
          <a:xfrm>
            <a:off x="6885707" y="2134789"/>
            <a:ext cx="1625600" cy="77470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11"/>
          <p:cNvSpPr>
            <a:spLocks noChangeShapeType="1"/>
          </p:cNvSpPr>
          <p:nvPr/>
        </p:nvSpPr>
        <p:spPr bwMode="auto">
          <a:xfrm>
            <a:off x="5420443" y="2917428"/>
            <a:ext cx="855269" cy="10239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2"/>
          <p:cNvSpPr>
            <a:spLocks noChangeShapeType="1"/>
          </p:cNvSpPr>
          <p:nvPr/>
        </p:nvSpPr>
        <p:spPr bwMode="auto">
          <a:xfrm flipV="1">
            <a:off x="6275713" y="3941365"/>
            <a:ext cx="131008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13"/>
          <p:cNvSpPr>
            <a:spLocks noChangeShapeType="1"/>
          </p:cNvSpPr>
          <p:nvPr/>
        </p:nvSpPr>
        <p:spPr bwMode="auto">
          <a:xfrm flipV="1">
            <a:off x="7565157" y="2909489"/>
            <a:ext cx="937343" cy="10318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14"/>
          <p:cNvSpPr>
            <a:spLocks noChangeShapeType="1"/>
          </p:cNvSpPr>
          <p:nvPr/>
        </p:nvSpPr>
        <p:spPr bwMode="auto">
          <a:xfrm>
            <a:off x="6885708" y="2134789"/>
            <a:ext cx="679450" cy="1806576"/>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15"/>
          <p:cNvSpPr>
            <a:spLocks noChangeShapeType="1"/>
          </p:cNvSpPr>
          <p:nvPr/>
        </p:nvSpPr>
        <p:spPr bwMode="auto">
          <a:xfrm flipH="1">
            <a:off x="6275713" y="2134789"/>
            <a:ext cx="609994" cy="1806576"/>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16"/>
          <p:cNvSpPr>
            <a:spLocks noChangeShapeType="1"/>
          </p:cNvSpPr>
          <p:nvPr/>
        </p:nvSpPr>
        <p:spPr bwMode="auto">
          <a:xfrm>
            <a:off x="5420444" y="2909490"/>
            <a:ext cx="3090864"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Text Box 5"/>
          <p:cNvSpPr txBox="1">
            <a:spLocks noChangeArrowheads="1"/>
          </p:cNvSpPr>
          <p:nvPr/>
        </p:nvSpPr>
        <p:spPr bwMode="auto">
          <a:xfrm>
            <a:off x="899592" y="2576120"/>
            <a:ext cx="7937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34" name="Text Box 5"/>
          <p:cNvSpPr txBox="1">
            <a:spLocks noChangeArrowheads="1"/>
          </p:cNvSpPr>
          <p:nvPr/>
        </p:nvSpPr>
        <p:spPr bwMode="auto">
          <a:xfrm>
            <a:off x="2915816" y="2596752"/>
            <a:ext cx="793750" cy="641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a:latin typeface="Times New Roman" pitchFamily="18" charset="0"/>
                <a:sym typeface="Wingdings" pitchFamily="2" charset="2"/>
              </a:rPr>
              <a:t></a:t>
            </a:r>
            <a:r>
              <a:rPr kumimoji="1" lang="en-US" altLang="zh-CN" sz="3600" dirty="0">
                <a:latin typeface="Times New Roman" pitchFamily="18" charset="0"/>
              </a:rPr>
              <a:t> </a:t>
            </a:r>
          </a:p>
        </p:txBody>
      </p:sp>
      <p:sp>
        <p:nvSpPr>
          <p:cNvPr id="35" name="Line 16"/>
          <p:cNvSpPr>
            <a:spLocks noChangeShapeType="1"/>
          </p:cNvSpPr>
          <p:nvPr/>
        </p:nvSpPr>
        <p:spPr bwMode="auto">
          <a:xfrm>
            <a:off x="1439193" y="2917427"/>
            <a:ext cx="1548631"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TextBox 35"/>
          <p:cNvSpPr txBox="1"/>
          <p:nvPr/>
        </p:nvSpPr>
        <p:spPr>
          <a:xfrm>
            <a:off x="899592" y="3429396"/>
            <a:ext cx="5147741" cy="1477328"/>
          </a:xfrm>
          <a:prstGeom prst="rect">
            <a:avLst/>
          </a:prstGeom>
          <a:noFill/>
        </p:spPr>
        <p:txBody>
          <a:bodyPr wrap="square" rtlCol="0">
            <a:spAutoFit/>
          </a:bodyPr>
          <a:lstStyle/>
          <a:p>
            <a:r>
              <a:rPr lang="en-US" altLang="zh-CN" dirty="0" smtClean="0"/>
              <a:t>2</a:t>
            </a:r>
            <a:r>
              <a:rPr lang="zh-CN" altLang="en-US" dirty="0" smtClean="0"/>
              <a:t>部电话机相连，需要</a:t>
            </a:r>
            <a:r>
              <a:rPr lang="en-US" altLang="zh-CN" dirty="0" smtClean="0"/>
              <a:t>1</a:t>
            </a:r>
            <a:r>
              <a:rPr lang="zh-CN" altLang="en-US" dirty="0" smtClean="0"/>
              <a:t>对电线。</a:t>
            </a:r>
            <a:endParaRPr lang="en-US" altLang="zh-CN" dirty="0" smtClean="0"/>
          </a:p>
          <a:p>
            <a:r>
              <a:rPr lang="en-US" altLang="zh-CN" dirty="0" smtClean="0"/>
              <a:t>5</a:t>
            </a:r>
            <a:r>
              <a:rPr lang="zh-CN" altLang="en-US" dirty="0" smtClean="0"/>
              <a:t>部电话机相连，需要</a:t>
            </a:r>
            <a:r>
              <a:rPr lang="en-US" altLang="zh-CN" dirty="0" smtClean="0"/>
              <a:t>10</a:t>
            </a:r>
            <a:r>
              <a:rPr lang="zh-CN" altLang="en-US" dirty="0" smtClean="0"/>
              <a:t>对电线。</a:t>
            </a:r>
            <a:endParaRPr lang="en-US" altLang="zh-CN" dirty="0" smtClean="0"/>
          </a:p>
          <a:p>
            <a:r>
              <a:rPr lang="en-US" altLang="zh-CN" dirty="0" smtClean="0"/>
              <a:t>N</a:t>
            </a:r>
            <a:r>
              <a:rPr lang="zh-CN" altLang="en-US" dirty="0" smtClean="0"/>
              <a:t>部电话机相连，需要</a:t>
            </a:r>
            <a:r>
              <a:rPr lang="en-US" altLang="zh-CN" dirty="0" smtClean="0"/>
              <a:t>N(n-1)/2</a:t>
            </a:r>
            <a:r>
              <a:rPr lang="zh-CN" altLang="en-US" dirty="0" smtClean="0"/>
              <a:t>对电线。</a:t>
            </a:r>
            <a:endParaRPr lang="en-US" altLang="zh-CN" dirty="0" smtClean="0"/>
          </a:p>
          <a:p>
            <a:r>
              <a:rPr lang="zh-CN" altLang="en-US" dirty="0"/>
              <a:t>当电话机的数量很大时，这种连接方法需要的电线对的数量与电话机数的平方成正比</a:t>
            </a:r>
            <a:r>
              <a:rPr lang="zh-CN" altLang="en-US" dirty="0" smtClean="0"/>
              <a:t>。</a:t>
            </a:r>
            <a:endParaRPr lang="zh-CN" altLang="en-US" dirty="0"/>
          </a:p>
        </p:txBody>
      </p:sp>
    </p:spTree>
    <p:extLst>
      <p:ext uri="{BB962C8B-B14F-4D97-AF65-F5344CB8AC3E}">
        <p14:creationId xmlns:p14="http://schemas.microsoft.com/office/powerpoint/2010/main" val="174031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27"/>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30"/>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30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grpId="0" nodeType="afterEffect">
                                  <p:stCondLst>
                                    <p:cond delay="30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30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grpId="0" nodeType="afterEffect">
                                  <p:stCondLst>
                                    <p:cond delay="30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animBg="1"/>
      <p:bldP spid="31" grpId="0" animBg="1"/>
      <p:bldP spid="32" grpId="0" animBg="1"/>
      <p:bldP spid="3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35</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pic>
        <p:nvPicPr>
          <p:cNvPr id="3074" name="Picture 2" descr="http://news.idoican.com.cn/glrb/res/1/16820/2009-11/07/01/res02_attpic_bri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20" y="769268"/>
            <a:ext cx="57150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180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a:xfrm>
            <a:off x="395536" y="1329251"/>
            <a:ext cx="8229600" cy="3775604"/>
          </a:xfrm>
        </p:spPr>
        <p:txBody>
          <a:bodyPr/>
          <a:lstStyle/>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36</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pic>
        <p:nvPicPr>
          <p:cNvPr id="5122" name="Picture 2" descr="http://img.diytrade.com/cdimg/218709/650346/0/10869591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380" y="1993404"/>
            <a:ext cx="4971896" cy="273454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2"/>
          <p:cNvSpPr txBox="1">
            <a:spLocks noChangeArrowheads="1"/>
          </p:cNvSpPr>
          <p:nvPr/>
        </p:nvSpPr>
        <p:spPr bwMode="auto">
          <a:xfrm>
            <a:off x="7516197" y="1508499"/>
            <a:ext cx="80021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a:latin typeface="Times New Roman" pitchFamily="18" charset="0"/>
                <a:sym typeface="Wingdings" pitchFamily="2" charset="2"/>
              </a:rPr>
              <a:t></a:t>
            </a:r>
            <a:r>
              <a:rPr kumimoji="1" lang="en-US" altLang="zh-CN" sz="3600" dirty="0" smtClean="0">
                <a:latin typeface="Times New Roman" pitchFamily="18" charset="0"/>
              </a:rPr>
              <a:t> </a:t>
            </a:r>
            <a:endParaRPr kumimoji="1" lang="en-US" altLang="zh-CN" sz="3600" dirty="0">
              <a:latin typeface="Times New Roman" pitchFamily="18" charset="0"/>
            </a:endParaRPr>
          </a:p>
        </p:txBody>
      </p:sp>
      <p:sp>
        <p:nvSpPr>
          <p:cNvPr id="9" name="Text Box 22"/>
          <p:cNvSpPr txBox="1">
            <a:spLocks noChangeArrowheads="1"/>
          </p:cNvSpPr>
          <p:nvPr/>
        </p:nvSpPr>
        <p:spPr bwMode="auto">
          <a:xfrm>
            <a:off x="611560" y="1508893"/>
            <a:ext cx="80021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smtClean="0">
                <a:latin typeface="Times New Roman" pitchFamily="18" charset="0"/>
                <a:sym typeface="Wingdings" pitchFamily="2" charset="2"/>
              </a:rPr>
              <a:t></a:t>
            </a:r>
          </a:p>
          <a:p>
            <a:pPr eaLnBrk="1" hangingPunct="1"/>
            <a:r>
              <a:rPr kumimoji="1" lang="en-US" altLang="zh-CN" sz="3600" dirty="0">
                <a:latin typeface="Times New Roman" pitchFamily="18" charset="0"/>
                <a:sym typeface="Wingdings" pitchFamily="2" charset="2"/>
              </a:rPr>
              <a:t></a:t>
            </a:r>
            <a:r>
              <a:rPr kumimoji="1" lang="en-US" altLang="zh-CN" sz="3600" dirty="0" smtClean="0">
                <a:latin typeface="Times New Roman" pitchFamily="18" charset="0"/>
              </a:rPr>
              <a:t> </a:t>
            </a:r>
            <a:endParaRPr kumimoji="1" lang="en-US" altLang="zh-CN" sz="3600" dirty="0">
              <a:latin typeface="Times New Roman" pitchFamily="18" charset="0"/>
            </a:endParaRPr>
          </a:p>
        </p:txBody>
      </p:sp>
      <p:cxnSp>
        <p:nvCxnSpPr>
          <p:cNvPr id="7" name="直接连接符 6"/>
          <p:cNvCxnSpPr/>
          <p:nvPr/>
        </p:nvCxnSpPr>
        <p:spPr bwMode="auto">
          <a:xfrm>
            <a:off x="7156157" y="184938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a:off x="7156157" y="242545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2"/>
          <p:cNvCxnSpPr/>
          <p:nvPr/>
        </p:nvCxnSpPr>
        <p:spPr bwMode="auto">
          <a:xfrm>
            <a:off x="7156157" y="292950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a:off x="7148045" y="350557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4"/>
          <p:cNvCxnSpPr/>
          <p:nvPr/>
        </p:nvCxnSpPr>
        <p:spPr bwMode="auto">
          <a:xfrm>
            <a:off x="7156157" y="4009628"/>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7156157" y="4585692"/>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直接连接符 16"/>
          <p:cNvCxnSpPr/>
          <p:nvPr/>
        </p:nvCxnSpPr>
        <p:spPr bwMode="auto">
          <a:xfrm>
            <a:off x="1212101" y="1834505"/>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a:off x="1212101" y="2410569"/>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接连接符 18"/>
          <p:cNvCxnSpPr/>
          <p:nvPr/>
        </p:nvCxnSpPr>
        <p:spPr bwMode="auto">
          <a:xfrm>
            <a:off x="1212101" y="2914625"/>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p:nvPr/>
        </p:nvCxnSpPr>
        <p:spPr bwMode="auto">
          <a:xfrm>
            <a:off x="1203989" y="3490689"/>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接连接符 20"/>
          <p:cNvCxnSpPr/>
          <p:nvPr/>
        </p:nvCxnSpPr>
        <p:spPr bwMode="auto">
          <a:xfrm>
            <a:off x="1212101" y="3994745"/>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1212101" y="4570809"/>
            <a:ext cx="432048"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04325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u="sng" dirty="0" smtClean="0">
                <a:solidFill>
                  <a:srgbClr val="FF0000"/>
                </a:solidFill>
              </a:rPr>
              <a:t>名词：交换</a:t>
            </a:r>
            <a:endParaRPr lang="en-US" altLang="zh-CN" u="sng" dirty="0" smtClean="0">
              <a:solidFill>
                <a:srgbClr val="FF0000"/>
              </a:solidFill>
            </a:endParaRPr>
          </a:p>
          <a:p>
            <a:r>
              <a:rPr lang="zh-CN" altLang="en-US" dirty="0"/>
              <a:t>“交换”</a:t>
            </a:r>
            <a:r>
              <a:rPr lang="en-US" altLang="zh-CN" dirty="0"/>
              <a:t>(switching)</a:t>
            </a:r>
            <a:r>
              <a:rPr lang="zh-CN" altLang="en-US" dirty="0"/>
              <a:t>的含义就是转接</a:t>
            </a:r>
            <a:r>
              <a:rPr lang="en-US" altLang="zh-CN" dirty="0"/>
              <a:t>——</a:t>
            </a:r>
            <a:r>
              <a:rPr lang="zh-CN" altLang="en-US" dirty="0"/>
              <a:t>把一条电话线转接到另一条电话线，使它们连通起来。</a:t>
            </a:r>
          </a:p>
          <a:p>
            <a:r>
              <a:rPr lang="zh-CN" altLang="en-US" dirty="0"/>
              <a:t>从通信资源的分配角度来看，“交换”就是按照某种方式动态地分配传输线路的资源。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37</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2004720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电路交换</a:t>
            </a:r>
            <a:r>
              <a:rPr lang="en-US" altLang="zh-CN" dirty="0"/>
              <a:t>(circuit switching)</a:t>
            </a:r>
            <a:r>
              <a:rPr lang="zh-CN" altLang="en-US" dirty="0"/>
              <a:t>技术即在通信两端设备间， 通过</a:t>
            </a:r>
            <a:r>
              <a:rPr lang="en-US" altLang="zh-CN" dirty="0"/>
              <a:t>—</a:t>
            </a:r>
            <a:r>
              <a:rPr lang="zh-CN" altLang="en-US" dirty="0"/>
              <a:t>个一个交换设备中线路的连接，实际建立了一条专用的物理线路，在该连接被拆除前，这两端的设备单独占用该线路进行数据传输</a:t>
            </a:r>
            <a:r>
              <a:rPr lang="zh-CN" altLang="en-US" dirty="0" smtClean="0"/>
              <a:t>。</a:t>
            </a:r>
            <a:endParaRPr lang="en-US" altLang="zh-CN" dirty="0" smtClean="0"/>
          </a:p>
          <a:p>
            <a:r>
              <a:rPr lang="zh-CN" altLang="en-US" dirty="0"/>
              <a:t>电话系统采用了线路交换技术。通过一个一个交换机中的输入线与输出线的物理连接，在呼叫电话和接收电话间建立了一条物理线路。通话双方可以一直占有这条线路通话。通话结束后，这些交换机中的输入线与输出线断开，物理线路被</a:t>
            </a:r>
            <a:r>
              <a:rPr lang="zh-CN" altLang="en-US" dirty="0" smtClean="0"/>
              <a:t>切断。</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38</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213448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en-US" altLang="zh-CN" dirty="0" smtClean="0"/>
              <a:t>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39</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3197020945"/>
              </p:ext>
            </p:extLst>
          </p:nvPr>
        </p:nvGraphicFramePr>
        <p:xfrm>
          <a:off x="467544" y="1489348"/>
          <a:ext cx="8064896" cy="2449317"/>
        </p:xfrm>
        <a:graphic>
          <a:graphicData uri="http://schemas.openxmlformats.org/presentationml/2006/ole">
            <mc:AlternateContent xmlns:mc="http://schemas.openxmlformats.org/markup-compatibility/2006">
              <mc:Choice xmlns:v="urn:schemas-microsoft-com:vml" Requires="v">
                <p:oleObj spid="_x0000_s6223" name="演示文稿" r:id="rId4" imgW="4571966" imgH="3429131" progId="PowerPoint.Show.8">
                  <p:embed/>
                </p:oleObj>
              </mc:Choice>
              <mc:Fallback>
                <p:oleObj name="演示文稿" r:id="rId4" imgW="4571966" imgH="3429131" progId="PowerPoint.Show.8">
                  <p:embed/>
                  <p:pic>
                    <p:nvPicPr>
                      <p:cNvPr id="0" name="Object 79"/>
                      <p:cNvPicPr>
                        <a:picLocks noChangeAspect="1" noChangeArrowheads="1"/>
                      </p:cNvPicPr>
                      <p:nvPr/>
                    </p:nvPicPr>
                    <p:blipFill>
                      <a:blip r:embed="rId5">
                        <a:extLst>
                          <a:ext uri="{28A0092B-C50C-407E-A947-70E740481C1C}">
                            <a14:useLocalDpi xmlns:a14="http://schemas.microsoft.com/office/drawing/2010/main" val="0"/>
                          </a:ext>
                        </a:extLst>
                      </a:blip>
                      <a:srcRect l="9038" t="14148" r="6569" b="51807"/>
                      <a:stretch>
                        <a:fillRect/>
                      </a:stretch>
                    </p:blipFill>
                    <p:spPr bwMode="auto">
                      <a:xfrm>
                        <a:off x="467544" y="1489348"/>
                        <a:ext cx="8064896" cy="244931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9092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计算机网络的作用</a:t>
            </a:r>
            <a:endParaRPr lang="zh-CN" altLang="en-US" dirty="0"/>
          </a:p>
        </p:txBody>
      </p:sp>
      <p:sp>
        <p:nvSpPr>
          <p:cNvPr id="3" name="内容占位符 2"/>
          <p:cNvSpPr>
            <a:spLocks noGrp="1"/>
          </p:cNvSpPr>
          <p:nvPr>
            <p:ph idx="1"/>
          </p:nvPr>
        </p:nvSpPr>
        <p:spPr/>
        <p:txBody>
          <a:bodyPr/>
          <a:lstStyle/>
          <a:p>
            <a:r>
              <a:rPr lang="zh-CN" altLang="en-US" dirty="0"/>
              <a:t>进入 </a:t>
            </a:r>
            <a:r>
              <a:rPr lang="en-US" altLang="zh-CN" dirty="0"/>
              <a:t>20 </a:t>
            </a:r>
            <a:r>
              <a:rPr lang="zh-CN" altLang="en-US" dirty="0"/>
              <a:t>世纪 </a:t>
            </a:r>
            <a:r>
              <a:rPr lang="en-US" altLang="zh-CN" dirty="0"/>
              <a:t>90 </a:t>
            </a:r>
            <a:r>
              <a:rPr lang="zh-CN" altLang="en-US" dirty="0"/>
              <a:t>年代以后，以因特网为代表的计算机网络得到了飞速的发展。</a:t>
            </a:r>
          </a:p>
          <a:p>
            <a:r>
              <a:rPr lang="zh-CN" altLang="en-US" dirty="0"/>
              <a:t>已从最初的教育科研网络逐步发展成为商业网络。</a:t>
            </a:r>
          </a:p>
          <a:p>
            <a:r>
              <a:rPr lang="zh-CN" altLang="en-US" dirty="0"/>
              <a:t>已成为仅次于全球电话网的世界第二大网络。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计算机网络的发展</a:t>
            </a:r>
            <a:endParaRPr lang="zh-CN" altLang="en-US" dirty="0"/>
          </a:p>
        </p:txBody>
      </p:sp>
    </p:spTree>
    <p:extLst>
      <p:ext uri="{BB962C8B-B14F-4D97-AF65-F5344CB8AC3E}">
        <p14:creationId xmlns:p14="http://schemas.microsoft.com/office/powerpoint/2010/main" val="35016264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电路交换的优点为：</a:t>
            </a:r>
            <a:br>
              <a:rPr lang="zh-CN" altLang="en-US" dirty="0"/>
            </a:br>
            <a:r>
              <a:rPr lang="en-US" altLang="zh-CN" sz="1800" dirty="0"/>
              <a:t>(1) </a:t>
            </a:r>
            <a:r>
              <a:rPr lang="zh-CN" altLang="en-US" sz="1800" dirty="0"/>
              <a:t>连接建立后，数据以固定购传输率被传输，传输延迟小。</a:t>
            </a:r>
            <a:br>
              <a:rPr lang="zh-CN" altLang="en-US" sz="1800" dirty="0"/>
            </a:br>
            <a:r>
              <a:rPr lang="en-US" altLang="zh-CN" sz="1800" dirty="0"/>
              <a:t>(2) </a:t>
            </a:r>
            <a:r>
              <a:rPr lang="zh-CN" altLang="en-US" sz="1800" dirty="0"/>
              <a:t>由于物理线路被单独占用，因此不可能发生冲突。</a:t>
            </a:r>
            <a:br>
              <a:rPr lang="zh-CN" altLang="en-US" sz="1800" dirty="0"/>
            </a:br>
            <a:r>
              <a:rPr lang="en-US" altLang="zh-CN" sz="1800" dirty="0"/>
              <a:t>(3) </a:t>
            </a:r>
            <a:r>
              <a:rPr lang="zh-CN" altLang="en-US" sz="1800" dirty="0"/>
              <a:t>适用于实时大批量连续的数据</a:t>
            </a:r>
            <a:r>
              <a:rPr lang="zh-CN" altLang="en-US" sz="1800" dirty="0" smtClean="0"/>
              <a:t>传输。</a:t>
            </a:r>
            <a:endParaRPr lang="zh-CN" altLang="en-US" sz="1800" dirty="0"/>
          </a:p>
          <a:p>
            <a:r>
              <a:rPr lang="zh-CN" altLang="en-US" dirty="0"/>
              <a:t>电路交换的缺点为：</a:t>
            </a:r>
            <a:br>
              <a:rPr lang="zh-CN" altLang="en-US" dirty="0"/>
            </a:br>
            <a:r>
              <a:rPr lang="en-US" altLang="zh-CN" sz="1800" dirty="0"/>
              <a:t>(1) </a:t>
            </a:r>
            <a:r>
              <a:rPr lang="zh-CN" altLang="en-US" sz="1800" dirty="0"/>
              <a:t>建立连接将跨多个设备或线缆，则会需要花费很长的时间。</a:t>
            </a:r>
            <a:br>
              <a:rPr lang="zh-CN" altLang="en-US" sz="1800" dirty="0"/>
            </a:br>
            <a:r>
              <a:rPr lang="en-US" altLang="zh-CN" sz="1800" dirty="0"/>
              <a:t>(2) </a:t>
            </a:r>
            <a:r>
              <a:rPr lang="zh-CN" altLang="en-US" sz="1800" dirty="0"/>
              <a:t>连接建立后，由于线路是专用的，即使空闲，也不能被其它设备使用造成一定的浪费。</a:t>
            </a:r>
            <a:br>
              <a:rPr lang="zh-CN" altLang="en-US" sz="1800" dirty="0"/>
            </a:br>
            <a:r>
              <a:rPr lang="en-US" altLang="zh-CN" sz="1800" dirty="0"/>
              <a:t>(3) </a:t>
            </a:r>
            <a:r>
              <a:rPr lang="zh-CN" altLang="en-US" sz="1800" dirty="0"/>
              <a:t>对通信双方而言，必须做到双方的收发速度、编码方法、信息格式和传输控制等一致才能完成通信</a:t>
            </a:r>
            <a:r>
              <a:rPr lang="zh-CN" altLang="en-US" sz="1800" dirty="0" smtClean="0"/>
              <a:t>。</a:t>
            </a:r>
            <a:endParaRPr lang="zh-CN" altLang="en-US" sz="1800"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40</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3997449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sz="2000" dirty="0" smtClean="0"/>
              <a:t>分组交换采用</a:t>
            </a:r>
            <a:r>
              <a:rPr lang="zh-CN" altLang="en-US" sz="2000" u="sng" dirty="0" smtClean="0">
                <a:solidFill>
                  <a:srgbClr val="FF0000"/>
                </a:solidFill>
              </a:rPr>
              <a:t>存储转发</a:t>
            </a:r>
            <a:r>
              <a:rPr lang="zh-CN" altLang="en-US" sz="2000" dirty="0" smtClean="0"/>
              <a:t>技术。</a:t>
            </a:r>
            <a:endParaRPr lang="en-US" altLang="zh-CN" sz="2000" dirty="0" smtClean="0"/>
          </a:p>
          <a:p>
            <a:r>
              <a:rPr lang="zh-CN" altLang="en-US" sz="2000" dirty="0" smtClean="0"/>
              <a:t>通常我们把发送的整块数据成为一个</a:t>
            </a:r>
            <a:r>
              <a:rPr lang="zh-CN" altLang="en-US" sz="2000" u="sng" dirty="0" smtClean="0">
                <a:solidFill>
                  <a:srgbClr val="FF0000"/>
                </a:solidFill>
              </a:rPr>
              <a:t>报文（</a:t>
            </a:r>
            <a:r>
              <a:rPr lang="en-US" altLang="zh-CN" sz="2000" u="sng" dirty="0" smtClean="0">
                <a:solidFill>
                  <a:srgbClr val="FF0000"/>
                </a:solidFill>
              </a:rPr>
              <a:t>message</a:t>
            </a:r>
            <a:r>
              <a:rPr lang="zh-CN" altLang="en-US" sz="2000" u="sng" dirty="0" smtClean="0">
                <a:solidFill>
                  <a:srgbClr val="FF0000"/>
                </a:solidFill>
              </a:rPr>
              <a:t>）</a:t>
            </a:r>
            <a:r>
              <a:rPr lang="zh-CN" altLang="en-US" sz="2000" dirty="0" smtClean="0"/>
              <a:t>。</a:t>
            </a:r>
            <a:endParaRPr lang="en-US" altLang="zh-CN" sz="2000" dirty="0" smtClean="0"/>
          </a:p>
          <a:p>
            <a:r>
              <a:rPr lang="zh-CN" altLang="en-US" sz="2000" dirty="0" smtClean="0"/>
              <a:t>把一个报文进行分割，分割为等长的小数据段。在每一个小数据段前面加上必要的控制信息组成的</a:t>
            </a:r>
            <a:r>
              <a:rPr lang="zh-CN" altLang="en-US" sz="2000" u="sng" dirty="0" smtClean="0">
                <a:solidFill>
                  <a:srgbClr val="FF0000"/>
                </a:solidFill>
              </a:rPr>
              <a:t>首部（</a:t>
            </a:r>
            <a:r>
              <a:rPr lang="en-US" altLang="zh-CN" sz="2000" u="sng" dirty="0" smtClean="0">
                <a:solidFill>
                  <a:srgbClr val="FF0000"/>
                </a:solidFill>
              </a:rPr>
              <a:t>header</a:t>
            </a:r>
            <a:r>
              <a:rPr lang="zh-CN" altLang="en-US" sz="2000" u="sng" dirty="0" smtClean="0">
                <a:solidFill>
                  <a:srgbClr val="FF0000"/>
                </a:solidFill>
              </a:rPr>
              <a:t>）</a:t>
            </a:r>
            <a:r>
              <a:rPr lang="zh-CN" altLang="en-US" sz="2000" dirty="0" smtClean="0"/>
              <a:t>后，就构成一个</a:t>
            </a:r>
            <a:r>
              <a:rPr lang="zh-CN" altLang="en-US" sz="2000" u="sng" dirty="0" smtClean="0">
                <a:solidFill>
                  <a:srgbClr val="FF0000"/>
                </a:solidFill>
              </a:rPr>
              <a:t>分组（</a:t>
            </a:r>
            <a:r>
              <a:rPr lang="en-US" altLang="zh-CN" sz="2000" u="sng" dirty="0" smtClean="0">
                <a:solidFill>
                  <a:srgbClr val="FF0000"/>
                </a:solidFill>
              </a:rPr>
              <a:t>packet</a:t>
            </a:r>
            <a:r>
              <a:rPr lang="zh-CN" altLang="en-US" sz="2000" u="sng" dirty="0" smtClean="0">
                <a:solidFill>
                  <a:srgbClr val="FF0000"/>
                </a:solidFill>
              </a:rPr>
              <a:t>）</a:t>
            </a:r>
            <a:r>
              <a:rPr lang="zh-CN" altLang="en-US" sz="2000" dirty="0" smtClean="0"/>
              <a:t>。</a:t>
            </a:r>
            <a:endParaRPr lang="en-US" altLang="zh-CN" sz="2000" dirty="0" smtClean="0"/>
          </a:p>
          <a:p>
            <a:r>
              <a:rPr lang="zh-CN" altLang="en-US" sz="2000" dirty="0" smtClean="0"/>
              <a:t>分组又称为“包”，而分组的首部也称为“包头”。分组是在因特网中进行传送的数据单元。</a:t>
            </a:r>
            <a:endParaRPr lang="en-US" altLang="zh-CN" sz="2000" dirty="0" smtClean="0"/>
          </a:p>
          <a:p>
            <a:r>
              <a:rPr lang="zh-CN" altLang="en-US" sz="2000" dirty="0"/>
              <a:t>分组</a:t>
            </a:r>
            <a:r>
              <a:rPr lang="zh-CN" altLang="en-US" sz="2000" dirty="0" smtClean="0"/>
              <a:t>中的“首部”是非常重要的，由于分组的首部包含了目的地址和源地址等重要的控制信息，每一个分组才能够在网络中独立的选择传输路径，并被正确的交付到分组传输的终点。</a:t>
            </a:r>
            <a:endParaRPr lang="zh-CN" altLang="en-US" sz="2000"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41</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37706807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42</a:t>
            </a:fld>
            <a:endParaRPr lang="en-US" altLang="zh-CN"/>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683" y="30652"/>
            <a:ext cx="7518226" cy="5707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004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因特网的核心部分是</a:t>
            </a:r>
            <a:r>
              <a:rPr lang="zh-CN" altLang="en-US" u="sng" dirty="0">
                <a:solidFill>
                  <a:srgbClr val="FF0000"/>
                </a:solidFill>
              </a:rPr>
              <a:t>由许多网络和把它们互连起来的路由器组成，而主机处在因特网的边缘部分</a:t>
            </a:r>
            <a:r>
              <a:rPr lang="zh-CN" altLang="en-US" dirty="0"/>
              <a:t>。</a:t>
            </a:r>
          </a:p>
          <a:p>
            <a:r>
              <a:rPr lang="zh-CN" altLang="en-US" dirty="0"/>
              <a:t>在因特网核心部分的路由器之间一般都用高速链路相连接，而在网络边缘的主机接入到核心部分则通常以相对较低速率的链路相连接。</a:t>
            </a:r>
          </a:p>
          <a:p>
            <a:r>
              <a:rPr lang="zh-CN" altLang="en-US" dirty="0"/>
              <a:t>主机的用途是为用户进行信息处理的，并且可以和其他主机通过网络交换信息</a:t>
            </a:r>
            <a:r>
              <a:rPr lang="zh-CN" altLang="en-US" dirty="0" smtClean="0"/>
              <a:t>。</a:t>
            </a:r>
            <a:endParaRPr lang="en-US" altLang="zh-CN" dirty="0" smtClean="0"/>
          </a:p>
          <a:p>
            <a:r>
              <a:rPr lang="zh-CN" altLang="en-US" dirty="0" smtClean="0"/>
              <a:t>路由器</a:t>
            </a:r>
            <a:r>
              <a:rPr lang="zh-CN" altLang="en-US" dirty="0"/>
              <a:t>的用途则是用来转发分组的，即进行分组交换的。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43</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1318599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 </a:t>
            </a:r>
            <a:r>
              <a:rPr lang="zh-CN" altLang="en-US" dirty="0" smtClean="0"/>
              <a:t> </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44</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grpSp>
        <p:nvGrpSpPr>
          <p:cNvPr id="69" name="组合 68"/>
          <p:cNvGrpSpPr/>
          <p:nvPr/>
        </p:nvGrpSpPr>
        <p:grpSpPr>
          <a:xfrm>
            <a:off x="1535427" y="1293727"/>
            <a:ext cx="5620779" cy="4055804"/>
            <a:chOff x="250825" y="401638"/>
            <a:chExt cx="7988395" cy="5764212"/>
          </a:xfrm>
        </p:grpSpPr>
        <p:sp>
          <p:nvSpPr>
            <p:cNvPr id="6" name="Oval 4"/>
            <p:cNvSpPr>
              <a:spLocks noChangeArrowheads="1"/>
            </p:cNvSpPr>
            <p:nvPr/>
          </p:nvSpPr>
          <p:spPr bwMode="auto">
            <a:xfrm rot="19925028">
              <a:off x="2182813" y="1514475"/>
              <a:ext cx="2460625" cy="151923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7" name="Oval 5"/>
            <p:cNvSpPr>
              <a:spLocks noChangeArrowheads="1"/>
            </p:cNvSpPr>
            <p:nvPr/>
          </p:nvSpPr>
          <p:spPr bwMode="auto">
            <a:xfrm rot="20825028">
              <a:off x="3830638" y="1208088"/>
              <a:ext cx="2149475" cy="14097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8" name="Oval 6"/>
            <p:cNvSpPr>
              <a:spLocks noChangeArrowheads="1"/>
            </p:cNvSpPr>
            <p:nvPr/>
          </p:nvSpPr>
          <p:spPr bwMode="auto">
            <a:xfrm rot="21425028">
              <a:off x="5402263" y="1722438"/>
              <a:ext cx="1585912" cy="182403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9" name="Oval 7"/>
            <p:cNvSpPr>
              <a:spLocks noChangeArrowheads="1"/>
            </p:cNvSpPr>
            <p:nvPr/>
          </p:nvSpPr>
          <p:spPr bwMode="auto">
            <a:xfrm rot="18365028">
              <a:off x="5677694" y="2720182"/>
              <a:ext cx="1506537" cy="147955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0" name="Oval 8"/>
            <p:cNvSpPr>
              <a:spLocks noChangeArrowheads="1"/>
            </p:cNvSpPr>
            <p:nvPr/>
          </p:nvSpPr>
          <p:spPr bwMode="auto">
            <a:xfrm rot="19925028">
              <a:off x="3895725" y="3530600"/>
              <a:ext cx="2690813" cy="1693863"/>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1" name="Oval 9"/>
            <p:cNvSpPr>
              <a:spLocks noChangeArrowheads="1"/>
            </p:cNvSpPr>
            <p:nvPr/>
          </p:nvSpPr>
          <p:spPr bwMode="auto">
            <a:xfrm rot="21005028">
              <a:off x="2838450" y="4246563"/>
              <a:ext cx="1924050" cy="11699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2" name="Oval 10"/>
            <p:cNvSpPr>
              <a:spLocks noChangeArrowheads="1"/>
            </p:cNvSpPr>
            <p:nvPr/>
          </p:nvSpPr>
          <p:spPr bwMode="auto">
            <a:xfrm rot="19925028">
              <a:off x="2100263" y="3736975"/>
              <a:ext cx="1217612" cy="13843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3" name="Oval 11"/>
            <p:cNvSpPr>
              <a:spLocks noChangeArrowheads="1"/>
            </p:cNvSpPr>
            <p:nvPr/>
          </p:nvSpPr>
          <p:spPr bwMode="auto">
            <a:xfrm rot="18065028">
              <a:off x="1814513" y="2746375"/>
              <a:ext cx="1525588" cy="1220787"/>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4" name="Freeform 12"/>
            <p:cNvSpPr>
              <a:spLocks/>
            </p:cNvSpPr>
            <p:nvPr/>
          </p:nvSpPr>
          <p:spPr bwMode="auto">
            <a:xfrm>
              <a:off x="2212975" y="1473200"/>
              <a:ext cx="4681538" cy="3690938"/>
            </a:xfrm>
            <a:custGeom>
              <a:avLst/>
              <a:gdLst>
                <a:gd name="T0" fmla="*/ 1403734 w 1931"/>
                <a:gd name="T1" fmla="*/ 576435 h 1684"/>
                <a:gd name="T2" fmla="*/ 1532228 w 1931"/>
                <a:gd name="T3" fmla="*/ 368217 h 1684"/>
                <a:gd name="T4" fmla="*/ 1684966 w 1931"/>
                <a:gd name="T5" fmla="*/ 276163 h 1684"/>
                <a:gd name="T6" fmla="*/ 2220761 w 1931"/>
                <a:gd name="T7" fmla="*/ 252053 h 1684"/>
                <a:gd name="T8" fmla="*/ 2654730 w 1931"/>
                <a:gd name="T9" fmla="*/ 113972 h 1684"/>
                <a:gd name="T10" fmla="*/ 2807468 w 1931"/>
                <a:gd name="T11" fmla="*/ 46027 h 1684"/>
                <a:gd name="T12" fmla="*/ 2960206 w 1931"/>
                <a:gd name="T13" fmla="*/ 0 h 1684"/>
                <a:gd name="T14" fmla="*/ 3241438 w 1931"/>
                <a:gd name="T15" fmla="*/ 92054 h 1684"/>
                <a:gd name="T16" fmla="*/ 3394176 w 1931"/>
                <a:gd name="T17" fmla="*/ 184109 h 1684"/>
                <a:gd name="T18" fmla="*/ 3471757 w 1931"/>
                <a:gd name="T19" fmla="*/ 230136 h 1684"/>
                <a:gd name="T20" fmla="*/ 3648739 w 1931"/>
                <a:gd name="T21" fmla="*/ 346299 h 1684"/>
                <a:gd name="T22" fmla="*/ 3699651 w 1931"/>
                <a:gd name="T23" fmla="*/ 414244 h 1684"/>
                <a:gd name="T24" fmla="*/ 3777233 w 1931"/>
                <a:gd name="T25" fmla="*/ 460271 h 1684"/>
                <a:gd name="T26" fmla="*/ 4007552 w 1931"/>
                <a:gd name="T27" fmla="*/ 644380 h 1684"/>
                <a:gd name="T28" fmla="*/ 4211202 w 1931"/>
                <a:gd name="T29" fmla="*/ 806571 h 1684"/>
                <a:gd name="T30" fmla="*/ 4363940 w 1931"/>
                <a:gd name="T31" fmla="*/ 852598 h 1684"/>
                <a:gd name="T32" fmla="*/ 4441521 w 1931"/>
                <a:gd name="T33" fmla="*/ 898625 h 1684"/>
                <a:gd name="T34" fmla="*/ 4645172 w 1931"/>
                <a:gd name="T35" fmla="*/ 1290952 h 1684"/>
                <a:gd name="T36" fmla="*/ 4465765 w 1931"/>
                <a:gd name="T37" fmla="*/ 2375877 h 1684"/>
                <a:gd name="T38" fmla="*/ 4288783 w 1931"/>
                <a:gd name="T39" fmla="*/ 2559986 h 1684"/>
                <a:gd name="T40" fmla="*/ 4007552 w 1931"/>
                <a:gd name="T41" fmla="*/ 2814231 h 1684"/>
                <a:gd name="T42" fmla="*/ 3854814 w 1931"/>
                <a:gd name="T43" fmla="*/ 2952312 h 1684"/>
                <a:gd name="T44" fmla="*/ 3777233 w 1931"/>
                <a:gd name="T45" fmla="*/ 2998339 h 1684"/>
                <a:gd name="T46" fmla="*/ 3573582 w 1931"/>
                <a:gd name="T47" fmla="*/ 3136421 h 1684"/>
                <a:gd name="T48" fmla="*/ 3420844 w 1931"/>
                <a:gd name="T49" fmla="*/ 3184639 h 1684"/>
                <a:gd name="T50" fmla="*/ 3037787 w 1931"/>
                <a:gd name="T51" fmla="*/ 3460802 h 1684"/>
                <a:gd name="T52" fmla="*/ 2885049 w 1931"/>
                <a:gd name="T53" fmla="*/ 3552857 h 1684"/>
                <a:gd name="T54" fmla="*/ 2424411 w 1931"/>
                <a:gd name="T55" fmla="*/ 3690938 h 1684"/>
                <a:gd name="T56" fmla="*/ 1047346 w 1931"/>
                <a:gd name="T57" fmla="*/ 3622993 h 1684"/>
                <a:gd name="T58" fmla="*/ 817027 w 1931"/>
                <a:gd name="T59" fmla="*/ 3552857 h 1684"/>
                <a:gd name="T60" fmla="*/ 586708 w 1931"/>
                <a:gd name="T61" fmla="*/ 3414775 h 1684"/>
                <a:gd name="T62" fmla="*/ 407301 w 1931"/>
                <a:gd name="T63" fmla="*/ 3206557 h 1684"/>
                <a:gd name="T64" fmla="*/ 305476 w 1931"/>
                <a:gd name="T65" fmla="*/ 3068476 h 1684"/>
                <a:gd name="T66" fmla="*/ 254563 w 1931"/>
                <a:gd name="T67" fmla="*/ 2998339 h 1684"/>
                <a:gd name="T68" fmla="*/ 50913 w 1931"/>
                <a:gd name="T69" fmla="*/ 2722176 h 1684"/>
                <a:gd name="T70" fmla="*/ 77581 w 1931"/>
                <a:gd name="T71" fmla="*/ 2259713 h 1684"/>
                <a:gd name="T72" fmla="*/ 101825 w 1931"/>
                <a:gd name="T73" fmla="*/ 1799442 h 1684"/>
                <a:gd name="T74" fmla="*/ 203651 w 1931"/>
                <a:gd name="T75" fmla="*/ 1383006 h 1684"/>
                <a:gd name="T76" fmla="*/ 484882 w 1931"/>
                <a:gd name="T77" fmla="*/ 738626 h 1684"/>
                <a:gd name="T78" fmla="*/ 586708 w 1931"/>
                <a:gd name="T79" fmla="*/ 576435 h 1684"/>
                <a:gd name="T80" fmla="*/ 739445 w 1931"/>
                <a:gd name="T81" fmla="*/ 552326 h 1684"/>
                <a:gd name="T82" fmla="*/ 790358 w 1931"/>
                <a:gd name="T83" fmla="*/ 414244 h 1684"/>
                <a:gd name="T84" fmla="*/ 969764 w 1931"/>
                <a:gd name="T85" fmla="*/ 322190 h 1684"/>
                <a:gd name="T86" fmla="*/ 1047346 w 1931"/>
                <a:gd name="T87" fmla="*/ 368217 h 1684"/>
                <a:gd name="T88" fmla="*/ 1098258 w 1931"/>
                <a:gd name="T89" fmla="*/ 438354 h 1684"/>
                <a:gd name="T90" fmla="*/ 1301909 w 1931"/>
                <a:gd name="T91" fmla="*/ 460271 h 1684"/>
                <a:gd name="T92" fmla="*/ 1352821 w 1931"/>
                <a:gd name="T93" fmla="*/ 530408 h 1684"/>
                <a:gd name="T94" fmla="*/ 1403734 w 1931"/>
                <a:gd name="T95" fmla="*/ 576435 h 16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31" h="1684">
                  <a:moveTo>
                    <a:pt x="579" y="263"/>
                  </a:moveTo>
                  <a:cubicBezTo>
                    <a:pt x="590" y="230"/>
                    <a:pt x="602" y="188"/>
                    <a:pt x="632" y="168"/>
                  </a:cubicBezTo>
                  <a:cubicBezTo>
                    <a:pt x="653" y="154"/>
                    <a:pt x="695" y="126"/>
                    <a:pt x="695" y="126"/>
                  </a:cubicBezTo>
                  <a:cubicBezTo>
                    <a:pt x="755" y="218"/>
                    <a:pt x="842" y="134"/>
                    <a:pt x="916" y="115"/>
                  </a:cubicBezTo>
                  <a:cubicBezTo>
                    <a:pt x="974" y="76"/>
                    <a:pt x="1024" y="61"/>
                    <a:pt x="1095" y="52"/>
                  </a:cubicBezTo>
                  <a:cubicBezTo>
                    <a:pt x="1201" y="18"/>
                    <a:pt x="1043" y="72"/>
                    <a:pt x="1158" y="21"/>
                  </a:cubicBezTo>
                  <a:cubicBezTo>
                    <a:pt x="1178" y="12"/>
                    <a:pt x="1221" y="0"/>
                    <a:pt x="1221" y="0"/>
                  </a:cubicBezTo>
                  <a:cubicBezTo>
                    <a:pt x="1260" y="14"/>
                    <a:pt x="1298" y="28"/>
                    <a:pt x="1337" y="42"/>
                  </a:cubicBezTo>
                  <a:cubicBezTo>
                    <a:pt x="1361" y="51"/>
                    <a:pt x="1379" y="70"/>
                    <a:pt x="1400" y="84"/>
                  </a:cubicBezTo>
                  <a:cubicBezTo>
                    <a:pt x="1411" y="91"/>
                    <a:pt x="1432" y="105"/>
                    <a:pt x="1432" y="105"/>
                  </a:cubicBezTo>
                  <a:cubicBezTo>
                    <a:pt x="1513" y="215"/>
                    <a:pt x="1412" y="96"/>
                    <a:pt x="1505" y="158"/>
                  </a:cubicBezTo>
                  <a:cubicBezTo>
                    <a:pt x="1515" y="165"/>
                    <a:pt x="1517" y="180"/>
                    <a:pt x="1526" y="189"/>
                  </a:cubicBezTo>
                  <a:cubicBezTo>
                    <a:pt x="1535" y="198"/>
                    <a:pt x="1547" y="203"/>
                    <a:pt x="1558" y="210"/>
                  </a:cubicBezTo>
                  <a:cubicBezTo>
                    <a:pt x="1591" y="261"/>
                    <a:pt x="1608" y="260"/>
                    <a:pt x="1653" y="294"/>
                  </a:cubicBezTo>
                  <a:cubicBezTo>
                    <a:pt x="1683" y="316"/>
                    <a:pt x="1706" y="348"/>
                    <a:pt x="1737" y="368"/>
                  </a:cubicBezTo>
                  <a:cubicBezTo>
                    <a:pt x="1756" y="380"/>
                    <a:pt x="1780" y="380"/>
                    <a:pt x="1800" y="389"/>
                  </a:cubicBezTo>
                  <a:cubicBezTo>
                    <a:pt x="1812" y="394"/>
                    <a:pt x="1821" y="403"/>
                    <a:pt x="1832" y="410"/>
                  </a:cubicBezTo>
                  <a:cubicBezTo>
                    <a:pt x="1848" y="477"/>
                    <a:pt x="1878" y="532"/>
                    <a:pt x="1916" y="589"/>
                  </a:cubicBezTo>
                  <a:cubicBezTo>
                    <a:pt x="1930" y="740"/>
                    <a:pt x="1931" y="949"/>
                    <a:pt x="1842" y="1084"/>
                  </a:cubicBezTo>
                  <a:cubicBezTo>
                    <a:pt x="1828" y="1130"/>
                    <a:pt x="1803" y="1134"/>
                    <a:pt x="1769" y="1168"/>
                  </a:cubicBezTo>
                  <a:cubicBezTo>
                    <a:pt x="1742" y="1246"/>
                    <a:pt x="1702" y="1245"/>
                    <a:pt x="1653" y="1284"/>
                  </a:cubicBezTo>
                  <a:cubicBezTo>
                    <a:pt x="1630" y="1303"/>
                    <a:pt x="1615" y="1331"/>
                    <a:pt x="1590" y="1347"/>
                  </a:cubicBezTo>
                  <a:cubicBezTo>
                    <a:pt x="1579" y="1354"/>
                    <a:pt x="1568" y="1361"/>
                    <a:pt x="1558" y="1368"/>
                  </a:cubicBezTo>
                  <a:cubicBezTo>
                    <a:pt x="1530" y="1389"/>
                    <a:pt x="1502" y="1410"/>
                    <a:pt x="1474" y="1431"/>
                  </a:cubicBezTo>
                  <a:cubicBezTo>
                    <a:pt x="1456" y="1444"/>
                    <a:pt x="1411" y="1453"/>
                    <a:pt x="1411" y="1453"/>
                  </a:cubicBezTo>
                  <a:cubicBezTo>
                    <a:pt x="1358" y="1505"/>
                    <a:pt x="1314" y="1538"/>
                    <a:pt x="1253" y="1579"/>
                  </a:cubicBezTo>
                  <a:cubicBezTo>
                    <a:pt x="1232" y="1593"/>
                    <a:pt x="1214" y="1613"/>
                    <a:pt x="1190" y="1621"/>
                  </a:cubicBezTo>
                  <a:cubicBezTo>
                    <a:pt x="1127" y="1642"/>
                    <a:pt x="1064" y="1664"/>
                    <a:pt x="1000" y="1684"/>
                  </a:cubicBezTo>
                  <a:cubicBezTo>
                    <a:pt x="808" y="1622"/>
                    <a:pt x="697" y="1658"/>
                    <a:pt x="432" y="1653"/>
                  </a:cubicBezTo>
                  <a:cubicBezTo>
                    <a:pt x="358" y="1629"/>
                    <a:pt x="389" y="1640"/>
                    <a:pt x="337" y="1621"/>
                  </a:cubicBezTo>
                  <a:cubicBezTo>
                    <a:pt x="296" y="1580"/>
                    <a:pt x="282" y="1591"/>
                    <a:pt x="242" y="1558"/>
                  </a:cubicBezTo>
                  <a:cubicBezTo>
                    <a:pt x="209" y="1530"/>
                    <a:pt x="193" y="1500"/>
                    <a:pt x="168" y="1463"/>
                  </a:cubicBezTo>
                  <a:cubicBezTo>
                    <a:pt x="154" y="1442"/>
                    <a:pt x="140" y="1421"/>
                    <a:pt x="126" y="1400"/>
                  </a:cubicBezTo>
                  <a:cubicBezTo>
                    <a:pt x="119" y="1389"/>
                    <a:pt x="105" y="1368"/>
                    <a:pt x="105" y="1368"/>
                  </a:cubicBezTo>
                  <a:cubicBezTo>
                    <a:pt x="88" y="1315"/>
                    <a:pt x="51" y="1287"/>
                    <a:pt x="21" y="1242"/>
                  </a:cubicBezTo>
                  <a:cubicBezTo>
                    <a:pt x="0" y="1175"/>
                    <a:pt x="23" y="1099"/>
                    <a:pt x="32" y="1031"/>
                  </a:cubicBezTo>
                  <a:cubicBezTo>
                    <a:pt x="35" y="961"/>
                    <a:pt x="36" y="891"/>
                    <a:pt x="42" y="821"/>
                  </a:cubicBezTo>
                  <a:cubicBezTo>
                    <a:pt x="47" y="760"/>
                    <a:pt x="75" y="693"/>
                    <a:pt x="84" y="631"/>
                  </a:cubicBezTo>
                  <a:cubicBezTo>
                    <a:pt x="99" y="528"/>
                    <a:pt x="112" y="402"/>
                    <a:pt x="200" y="337"/>
                  </a:cubicBezTo>
                  <a:cubicBezTo>
                    <a:pt x="214" y="312"/>
                    <a:pt x="220" y="281"/>
                    <a:pt x="242" y="263"/>
                  </a:cubicBezTo>
                  <a:cubicBezTo>
                    <a:pt x="259" y="250"/>
                    <a:pt x="289" y="266"/>
                    <a:pt x="305" y="252"/>
                  </a:cubicBezTo>
                  <a:cubicBezTo>
                    <a:pt x="322" y="237"/>
                    <a:pt x="313" y="207"/>
                    <a:pt x="326" y="189"/>
                  </a:cubicBezTo>
                  <a:cubicBezTo>
                    <a:pt x="343" y="166"/>
                    <a:pt x="376" y="163"/>
                    <a:pt x="400" y="147"/>
                  </a:cubicBezTo>
                  <a:cubicBezTo>
                    <a:pt x="411" y="154"/>
                    <a:pt x="423" y="159"/>
                    <a:pt x="432" y="168"/>
                  </a:cubicBezTo>
                  <a:cubicBezTo>
                    <a:pt x="441" y="177"/>
                    <a:pt x="441" y="195"/>
                    <a:pt x="453" y="200"/>
                  </a:cubicBezTo>
                  <a:cubicBezTo>
                    <a:pt x="479" y="210"/>
                    <a:pt x="509" y="207"/>
                    <a:pt x="537" y="210"/>
                  </a:cubicBezTo>
                  <a:cubicBezTo>
                    <a:pt x="544" y="221"/>
                    <a:pt x="550" y="232"/>
                    <a:pt x="558" y="242"/>
                  </a:cubicBezTo>
                  <a:cubicBezTo>
                    <a:pt x="566" y="251"/>
                    <a:pt x="610" y="291"/>
                    <a:pt x="579" y="263"/>
                  </a:cubicBezTo>
                  <a:close/>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Line 13"/>
            <p:cNvSpPr>
              <a:spLocks noChangeShapeType="1"/>
            </p:cNvSpPr>
            <p:nvPr/>
          </p:nvSpPr>
          <p:spPr bwMode="auto">
            <a:xfrm flipV="1">
              <a:off x="3405188" y="1477963"/>
              <a:ext cx="1628775" cy="6381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 name="Line 14"/>
            <p:cNvSpPr>
              <a:spLocks noChangeShapeType="1"/>
            </p:cNvSpPr>
            <p:nvPr/>
          </p:nvSpPr>
          <p:spPr bwMode="auto">
            <a:xfrm>
              <a:off x="5235575" y="1563688"/>
              <a:ext cx="962025" cy="16033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 name="Line 15"/>
            <p:cNvSpPr>
              <a:spLocks noChangeShapeType="1"/>
            </p:cNvSpPr>
            <p:nvPr/>
          </p:nvSpPr>
          <p:spPr bwMode="auto">
            <a:xfrm flipH="1">
              <a:off x="2444750" y="2219325"/>
              <a:ext cx="847725" cy="14446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8" name="Line 16"/>
            <p:cNvSpPr>
              <a:spLocks noChangeShapeType="1"/>
            </p:cNvSpPr>
            <p:nvPr/>
          </p:nvSpPr>
          <p:spPr bwMode="auto">
            <a:xfrm>
              <a:off x="2497138" y="3863975"/>
              <a:ext cx="1930400" cy="10144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9" name="Line 17"/>
            <p:cNvSpPr>
              <a:spLocks noChangeShapeType="1"/>
            </p:cNvSpPr>
            <p:nvPr/>
          </p:nvSpPr>
          <p:spPr bwMode="auto">
            <a:xfrm flipV="1">
              <a:off x="4510088" y="3484563"/>
              <a:ext cx="1687512" cy="149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 name="Line 18"/>
            <p:cNvSpPr>
              <a:spLocks noChangeShapeType="1"/>
            </p:cNvSpPr>
            <p:nvPr/>
          </p:nvSpPr>
          <p:spPr bwMode="auto">
            <a:xfrm>
              <a:off x="3470275" y="2227263"/>
              <a:ext cx="2708275" cy="108743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Line 19"/>
            <p:cNvSpPr>
              <a:spLocks noChangeShapeType="1"/>
            </p:cNvSpPr>
            <p:nvPr/>
          </p:nvSpPr>
          <p:spPr bwMode="auto">
            <a:xfrm>
              <a:off x="3343275" y="2043113"/>
              <a:ext cx="1271588" cy="283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Line 20"/>
            <p:cNvSpPr>
              <a:spLocks noChangeShapeType="1"/>
            </p:cNvSpPr>
            <p:nvPr/>
          </p:nvSpPr>
          <p:spPr bwMode="auto">
            <a:xfrm flipV="1">
              <a:off x="3754438" y="4959350"/>
              <a:ext cx="812800" cy="6302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Line 21"/>
            <p:cNvSpPr>
              <a:spLocks noChangeShapeType="1"/>
            </p:cNvSpPr>
            <p:nvPr/>
          </p:nvSpPr>
          <p:spPr bwMode="auto">
            <a:xfrm rot="16200000">
              <a:off x="5433219" y="813594"/>
              <a:ext cx="473075" cy="102711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 name="Line 22"/>
            <p:cNvSpPr>
              <a:spLocks noChangeShapeType="1"/>
            </p:cNvSpPr>
            <p:nvPr/>
          </p:nvSpPr>
          <p:spPr bwMode="auto">
            <a:xfrm>
              <a:off x="6316663" y="3484563"/>
              <a:ext cx="812800" cy="11572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5" name="Line 23"/>
            <p:cNvSpPr>
              <a:spLocks noChangeShapeType="1"/>
            </p:cNvSpPr>
            <p:nvPr/>
          </p:nvSpPr>
          <p:spPr bwMode="auto">
            <a:xfrm>
              <a:off x="1323975" y="3787775"/>
              <a:ext cx="1133475" cy="190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Line 24"/>
            <p:cNvSpPr>
              <a:spLocks noChangeShapeType="1"/>
            </p:cNvSpPr>
            <p:nvPr/>
          </p:nvSpPr>
          <p:spPr bwMode="auto">
            <a:xfrm rot="5400000" flipH="1">
              <a:off x="2851944" y="1608931"/>
              <a:ext cx="884238" cy="3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Text Box 25"/>
            <p:cNvSpPr txBox="1">
              <a:spLocks noChangeArrowheads="1"/>
            </p:cNvSpPr>
            <p:nvPr/>
          </p:nvSpPr>
          <p:spPr bwMode="auto">
            <a:xfrm>
              <a:off x="250825" y="3411538"/>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1</a:t>
              </a:r>
              <a:endParaRPr kumimoji="1" lang="en-US" altLang="zh-CN" sz="3200">
                <a:ea typeface="黑体" pitchFamily="2" charset="-122"/>
              </a:endParaRPr>
            </a:p>
          </p:txBody>
        </p:sp>
        <p:sp>
          <p:nvSpPr>
            <p:cNvPr id="28" name="Text Box 26"/>
            <p:cNvSpPr txBox="1">
              <a:spLocks noChangeArrowheads="1"/>
            </p:cNvSpPr>
            <p:nvPr/>
          </p:nvSpPr>
          <p:spPr bwMode="auto">
            <a:xfrm>
              <a:off x="7605713" y="4300538"/>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5</a:t>
              </a:r>
              <a:endParaRPr kumimoji="1" lang="en-US" altLang="zh-CN" sz="3200">
                <a:ea typeface="黑体" pitchFamily="2" charset="-122"/>
              </a:endParaRPr>
            </a:p>
          </p:txBody>
        </p:sp>
        <p:sp>
          <p:nvSpPr>
            <p:cNvPr id="29" name="Text Box 27"/>
            <p:cNvSpPr txBox="1">
              <a:spLocks noChangeArrowheads="1"/>
            </p:cNvSpPr>
            <p:nvPr/>
          </p:nvSpPr>
          <p:spPr bwMode="auto">
            <a:xfrm>
              <a:off x="2454275" y="617538"/>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2</a:t>
              </a:r>
              <a:endParaRPr kumimoji="1" lang="en-US" altLang="zh-CN" sz="3200">
                <a:ea typeface="黑体" pitchFamily="2" charset="-122"/>
              </a:endParaRPr>
            </a:p>
          </p:txBody>
        </p:sp>
        <p:sp>
          <p:nvSpPr>
            <p:cNvPr id="30" name="Text Box 28"/>
            <p:cNvSpPr txBox="1">
              <a:spLocks noChangeArrowheads="1"/>
            </p:cNvSpPr>
            <p:nvPr/>
          </p:nvSpPr>
          <p:spPr bwMode="auto">
            <a:xfrm>
              <a:off x="6496050" y="401638"/>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4</a:t>
              </a:r>
              <a:endParaRPr kumimoji="1" lang="en-US" altLang="zh-CN" sz="3200">
                <a:ea typeface="黑体" pitchFamily="2" charset="-122"/>
              </a:endParaRPr>
            </a:p>
          </p:txBody>
        </p:sp>
        <p:sp>
          <p:nvSpPr>
            <p:cNvPr id="31" name="Text Box 29"/>
            <p:cNvSpPr txBox="1">
              <a:spLocks noChangeArrowheads="1"/>
            </p:cNvSpPr>
            <p:nvPr/>
          </p:nvSpPr>
          <p:spPr bwMode="auto">
            <a:xfrm>
              <a:off x="2825750" y="5297488"/>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3</a:t>
              </a:r>
              <a:endParaRPr kumimoji="1" lang="en-US" altLang="zh-CN" sz="3200">
                <a:ea typeface="黑体" pitchFamily="2" charset="-122"/>
              </a:endParaRPr>
            </a:p>
          </p:txBody>
        </p:sp>
        <p:sp>
          <p:nvSpPr>
            <p:cNvPr id="32" name="Line 30"/>
            <p:cNvSpPr>
              <a:spLocks noChangeShapeType="1"/>
            </p:cNvSpPr>
            <p:nvPr/>
          </p:nvSpPr>
          <p:spPr bwMode="auto">
            <a:xfrm flipV="1">
              <a:off x="6316663" y="2508250"/>
              <a:ext cx="1150937" cy="765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Text Box 31"/>
            <p:cNvSpPr txBox="1">
              <a:spLocks noChangeArrowheads="1"/>
            </p:cNvSpPr>
            <p:nvPr/>
          </p:nvSpPr>
          <p:spPr bwMode="auto">
            <a:xfrm>
              <a:off x="7331075" y="1409700"/>
              <a:ext cx="633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H</a:t>
              </a:r>
              <a:r>
                <a:rPr kumimoji="1" lang="en-US" altLang="zh-CN" sz="3200" baseline="-25000">
                  <a:ea typeface="黑体" pitchFamily="2" charset="-122"/>
                </a:rPr>
                <a:t>6</a:t>
              </a:r>
              <a:endParaRPr kumimoji="1" lang="en-US" altLang="zh-CN" sz="3200">
                <a:ea typeface="黑体" pitchFamily="2" charset="-122"/>
              </a:endParaRPr>
            </a:p>
          </p:txBody>
        </p:sp>
        <p:pic>
          <p:nvPicPr>
            <p:cNvPr id="34" name="Picture 3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1050" y="414338"/>
              <a:ext cx="742950"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4550" y="1941513"/>
              <a:ext cx="747713"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925" y="3484563"/>
              <a:ext cx="746125"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2475" y="5481638"/>
              <a:ext cx="744538" cy="68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pic>
        <p:pic>
          <p:nvPicPr>
            <p:cNvPr id="38" name="Picture 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4513" y="4433888"/>
              <a:ext cx="7477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1638" y="642938"/>
              <a:ext cx="7477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388" y="1917700"/>
              <a:ext cx="788987"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1" name="Picture 4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0438" y="1327150"/>
              <a:ext cx="7905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2" name="Picture 4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5963" y="3097213"/>
              <a:ext cx="790575"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3" name="Picture 4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0" y="4514850"/>
              <a:ext cx="790575"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4" name="Picture 4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688" y="3449638"/>
              <a:ext cx="790575"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45" name="Text Box 47"/>
            <p:cNvSpPr txBox="1">
              <a:spLocks noChangeArrowheads="1"/>
            </p:cNvSpPr>
            <p:nvPr/>
          </p:nvSpPr>
          <p:spPr bwMode="auto">
            <a:xfrm>
              <a:off x="2171700" y="2921000"/>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A</a:t>
              </a:r>
            </a:p>
          </p:txBody>
        </p:sp>
        <p:sp>
          <p:nvSpPr>
            <p:cNvPr id="46" name="Text Box 48"/>
            <p:cNvSpPr txBox="1">
              <a:spLocks noChangeArrowheads="1"/>
            </p:cNvSpPr>
            <p:nvPr/>
          </p:nvSpPr>
          <p:spPr bwMode="auto">
            <a:xfrm>
              <a:off x="6102350" y="2562225"/>
              <a:ext cx="45561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E</a:t>
              </a:r>
            </a:p>
          </p:txBody>
        </p:sp>
        <p:sp>
          <p:nvSpPr>
            <p:cNvPr id="47" name="Text Box 49"/>
            <p:cNvSpPr txBox="1">
              <a:spLocks noChangeArrowheads="1"/>
            </p:cNvSpPr>
            <p:nvPr/>
          </p:nvSpPr>
          <p:spPr bwMode="auto">
            <a:xfrm>
              <a:off x="4859338" y="1697038"/>
              <a:ext cx="4778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D</a:t>
              </a:r>
            </a:p>
          </p:txBody>
        </p:sp>
        <p:sp>
          <p:nvSpPr>
            <p:cNvPr id="48" name="Text Box 50"/>
            <p:cNvSpPr txBox="1">
              <a:spLocks noChangeArrowheads="1"/>
            </p:cNvSpPr>
            <p:nvPr/>
          </p:nvSpPr>
          <p:spPr bwMode="auto">
            <a:xfrm>
              <a:off x="3373438" y="1412875"/>
              <a:ext cx="477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b="1">
                  <a:ea typeface="黑体" pitchFamily="2" charset="-122"/>
                </a:rPr>
                <a:t>B</a:t>
              </a:r>
            </a:p>
          </p:txBody>
        </p:sp>
        <p:sp>
          <p:nvSpPr>
            <p:cNvPr id="49" name="Text Box 51"/>
            <p:cNvSpPr txBox="1">
              <a:spLocks noChangeArrowheads="1"/>
            </p:cNvSpPr>
            <p:nvPr/>
          </p:nvSpPr>
          <p:spPr bwMode="auto">
            <a:xfrm>
              <a:off x="4886325" y="4578350"/>
              <a:ext cx="4778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3200">
                  <a:ea typeface="黑体" pitchFamily="2" charset="-122"/>
                </a:rPr>
                <a:t>C</a:t>
              </a:r>
            </a:p>
          </p:txBody>
        </p:sp>
        <p:sp>
          <p:nvSpPr>
            <p:cNvPr id="50" name="Rectangle 53"/>
            <p:cNvSpPr>
              <a:spLocks noChangeArrowheads="1"/>
            </p:cNvSpPr>
            <p:nvPr/>
          </p:nvSpPr>
          <p:spPr bwMode="auto">
            <a:xfrm>
              <a:off x="1608138" y="3884613"/>
              <a:ext cx="257175" cy="23653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1" name="Rectangle 54"/>
            <p:cNvSpPr>
              <a:spLocks noChangeArrowheads="1"/>
            </p:cNvSpPr>
            <p:nvPr/>
          </p:nvSpPr>
          <p:spPr bwMode="auto">
            <a:xfrm>
              <a:off x="1989138" y="3884613"/>
              <a:ext cx="258762" cy="23653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2" name="Rectangle 55"/>
            <p:cNvSpPr>
              <a:spLocks noChangeArrowheads="1"/>
            </p:cNvSpPr>
            <p:nvPr/>
          </p:nvSpPr>
          <p:spPr bwMode="auto">
            <a:xfrm>
              <a:off x="3068638" y="3884613"/>
              <a:ext cx="257175" cy="23653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3" name="Rectangle 56"/>
            <p:cNvSpPr>
              <a:spLocks noChangeArrowheads="1"/>
            </p:cNvSpPr>
            <p:nvPr/>
          </p:nvSpPr>
          <p:spPr bwMode="auto">
            <a:xfrm>
              <a:off x="3711575" y="4238625"/>
              <a:ext cx="257175" cy="23653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4" name="Rectangle 57"/>
            <p:cNvSpPr>
              <a:spLocks noChangeArrowheads="1"/>
            </p:cNvSpPr>
            <p:nvPr/>
          </p:nvSpPr>
          <p:spPr bwMode="auto">
            <a:xfrm>
              <a:off x="4773613" y="4198938"/>
              <a:ext cx="258762" cy="238125"/>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5" name="Rectangle 58"/>
            <p:cNvSpPr>
              <a:spLocks noChangeArrowheads="1"/>
            </p:cNvSpPr>
            <p:nvPr/>
          </p:nvSpPr>
          <p:spPr bwMode="auto">
            <a:xfrm>
              <a:off x="5141913" y="3846513"/>
              <a:ext cx="257175" cy="236537"/>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6" name="Rectangle 59"/>
            <p:cNvSpPr>
              <a:spLocks noChangeArrowheads="1"/>
            </p:cNvSpPr>
            <p:nvPr/>
          </p:nvSpPr>
          <p:spPr bwMode="auto">
            <a:xfrm>
              <a:off x="6211888" y="3775075"/>
              <a:ext cx="257175" cy="23653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7" name="Rectangle 60"/>
            <p:cNvSpPr>
              <a:spLocks noChangeArrowheads="1"/>
            </p:cNvSpPr>
            <p:nvPr/>
          </p:nvSpPr>
          <p:spPr bwMode="auto">
            <a:xfrm>
              <a:off x="5492750" y="3521075"/>
              <a:ext cx="258763" cy="23653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8" name="Rectangle 61"/>
            <p:cNvSpPr>
              <a:spLocks noChangeArrowheads="1"/>
            </p:cNvSpPr>
            <p:nvPr/>
          </p:nvSpPr>
          <p:spPr bwMode="auto">
            <a:xfrm>
              <a:off x="6589713" y="4308475"/>
              <a:ext cx="257175" cy="236538"/>
            </a:xfrm>
            <a:prstGeom prst="rect">
              <a:avLst/>
            </a:prstGeom>
            <a:solidFill>
              <a:schemeClr val="accent2"/>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59" name="Rectangle 62"/>
            <p:cNvSpPr>
              <a:spLocks noChangeArrowheads="1"/>
            </p:cNvSpPr>
            <p:nvPr/>
          </p:nvSpPr>
          <p:spPr bwMode="auto">
            <a:xfrm>
              <a:off x="1477963" y="3435350"/>
              <a:ext cx="257175" cy="236538"/>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0" name="Rectangle 63"/>
            <p:cNvSpPr>
              <a:spLocks noChangeArrowheads="1"/>
            </p:cNvSpPr>
            <p:nvPr/>
          </p:nvSpPr>
          <p:spPr bwMode="auto">
            <a:xfrm>
              <a:off x="3086100" y="2633663"/>
              <a:ext cx="257175" cy="236537"/>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1" name="Rectangle 64"/>
            <p:cNvSpPr>
              <a:spLocks noChangeArrowheads="1"/>
            </p:cNvSpPr>
            <p:nvPr/>
          </p:nvSpPr>
          <p:spPr bwMode="auto">
            <a:xfrm>
              <a:off x="3968750" y="2116138"/>
              <a:ext cx="258763" cy="236537"/>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2" name="Rectangle 65"/>
            <p:cNvSpPr>
              <a:spLocks noChangeArrowheads="1"/>
            </p:cNvSpPr>
            <p:nvPr/>
          </p:nvSpPr>
          <p:spPr bwMode="auto">
            <a:xfrm>
              <a:off x="4483100" y="2305050"/>
              <a:ext cx="255588" cy="236538"/>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3" name="Rectangle 66"/>
            <p:cNvSpPr>
              <a:spLocks noChangeArrowheads="1"/>
            </p:cNvSpPr>
            <p:nvPr/>
          </p:nvSpPr>
          <p:spPr bwMode="auto">
            <a:xfrm>
              <a:off x="5510213" y="2703513"/>
              <a:ext cx="257175" cy="236537"/>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4" name="Rectangle 67"/>
            <p:cNvSpPr>
              <a:spLocks noChangeArrowheads="1"/>
            </p:cNvSpPr>
            <p:nvPr/>
          </p:nvSpPr>
          <p:spPr bwMode="auto">
            <a:xfrm>
              <a:off x="2811463" y="3176588"/>
              <a:ext cx="257175" cy="236537"/>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5" name="Rectangle 68"/>
            <p:cNvSpPr>
              <a:spLocks noChangeArrowheads="1"/>
            </p:cNvSpPr>
            <p:nvPr/>
          </p:nvSpPr>
          <p:spPr bwMode="auto">
            <a:xfrm>
              <a:off x="6665913" y="3600450"/>
              <a:ext cx="257175" cy="238125"/>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6" name="Rectangle 69"/>
            <p:cNvSpPr>
              <a:spLocks noChangeArrowheads="1"/>
            </p:cNvSpPr>
            <p:nvPr/>
          </p:nvSpPr>
          <p:spPr bwMode="auto">
            <a:xfrm>
              <a:off x="1862138" y="3435350"/>
              <a:ext cx="257175" cy="236538"/>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7" name="Rectangle 70"/>
            <p:cNvSpPr>
              <a:spLocks noChangeArrowheads="1"/>
            </p:cNvSpPr>
            <p:nvPr/>
          </p:nvSpPr>
          <p:spPr bwMode="auto">
            <a:xfrm>
              <a:off x="6948488" y="4025900"/>
              <a:ext cx="257175" cy="236538"/>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68" name="Rectangle 71"/>
            <p:cNvSpPr>
              <a:spLocks noChangeArrowheads="1"/>
            </p:cNvSpPr>
            <p:nvPr/>
          </p:nvSpPr>
          <p:spPr bwMode="auto">
            <a:xfrm>
              <a:off x="4953000" y="2471738"/>
              <a:ext cx="255588" cy="236537"/>
            </a:xfrm>
            <a:prstGeom prst="rect">
              <a:avLst/>
            </a:prstGeom>
            <a:solidFill>
              <a:srgbClr val="CC0000"/>
            </a:solidFill>
            <a:ln w="19050">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grpSp>
    </p:spTree>
    <p:extLst>
      <p:ext uri="{BB962C8B-B14F-4D97-AF65-F5344CB8AC3E}">
        <p14:creationId xmlns:p14="http://schemas.microsoft.com/office/powerpoint/2010/main" val="8089930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a:t>主机是为用户进行信息处理的，并向网络发送分组，从网络接收分组。</a:t>
            </a:r>
          </a:p>
          <a:p>
            <a:r>
              <a:rPr lang="zh-CN" altLang="en-US" dirty="0"/>
              <a:t>路由器对分组进行存储转发</a:t>
            </a:r>
            <a:r>
              <a:rPr lang="zh-CN" altLang="en-US" dirty="0" smtClean="0"/>
              <a:t>，把</a:t>
            </a:r>
            <a:r>
              <a:rPr lang="zh-CN" altLang="en-US" dirty="0"/>
              <a:t>分组交付目的主机</a:t>
            </a:r>
            <a:r>
              <a:rPr lang="zh-CN" altLang="en-US" dirty="0" smtClean="0"/>
              <a:t>。</a:t>
            </a:r>
          </a:p>
          <a:p>
            <a:r>
              <a:rPr lang="zh-CN" altLang="en-US" dirty="0" smtClean="0"/>
              <a:t>路由器</a:t>
            </a:r>
            <a:r>
              <a:rPr lang="zh-CN" altLang="en-US" dirty="0"/>
              <a:t>处理分组的过程是：</a:t>
            </a:r>
          </a:p>
          <a:p>
            <a:pPr marL="811765" lvl="1" indent="-457200">
              <a:buFont typeface="+mj-ea"/>
              <a:buAutoNum type="circleNumDbPlain"/>
            </a:pPr>
            <a:r>
              <a:rPr lang="zh-CN" altLang="en-US" sz="1800" dirty="0">
                <a:latin typeface="+mj-ea"/>
                <a:ea typeface="+mj-ea"/>
              </a:rPr>
              <a:t>把收到的分组先放入缓存（暂时存储）；</a:t>
            </a:r>
          </a:p>
          <a:p>
            <a:pPr marL="811765" lvl="1" indent="-457200">
              <a:buFont typeface="+mj-ea"/>
              <a:buAutoNum type="circleNumDbPlain"/>
            </a:pPr>
            <a:r>
              <a:rPr lang="zh-CN" altLang="en-US" sz="1800" dirty="0">
                <a:latin typeface="+mj-ea"/>
                <a:ea typeface="+mj-ea"/>
              </a:rPr>
              <a:t>查找转发表，找出到某个目的地址应从哪个端口转发；</a:t>
            </a:r>
          </a:p>
          <a:p>
            <a:pPr marL="811765" lvl="1" indent="-457200">
              <a:buFont typeface="+mj-ea"/>
              <a:buAutoNum type="circleNumDbPlain"/>
            </a:pPr>
            <a:r>
              <a:rPr lang="zh-CN" altLang="en-US" sz="1800" dirty="0">
                <a:latin typeface="+mj-ea"/>
                <a:ea typeface="+mj-ea"/>
              </a:rPr>
              <a:t>把分组送到适当的端口转发出去。 </a:t>
            </a:r>
          </a:p>
          <a:p>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45</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265060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smtClean="0"/>
              <a:t>分组交换的优点：</a:t>
            </a:r>
            <a:endParaRPr lang="en-US" altLang="zh-CN" dirty="0" smtClean="0"/>
          </a:p>
          <a:p>
            <a:pPr marL="354565" lvl="1" indent="0">
              <a:buNone/>
            </a:pPr>
            <a:r>
              <a:rPr lang="zh-CN" altLang="en-US" sz="1800" dirty="0" smtClean="0">
                <a:solidFill>
                  <a:srgbClr val="FF0000"/>
                </a:solidFill>
                <a:latin typeface="+mj-ea"/>
                <a:ea typeface="+mj-ea"/>
              </a:rPr>
              <a:t>高效：</a:t>
            </a:r>
            <a:r>
              <a:rPr lang="zh-CN" altLang="en-US" sz="1800" dirty="0" smtClean="0">
                <a:latin typeface="+mj-ea"/>
                <a:ea typeface="+mj-ea"/>
              </a:rPr>
              <a:t>动态分配</a:t>
            </a:r>
            <a:r>
              <a:rPr lang="zh-CN" altLang="en-US" sz="1800" dirty="0">
                <a:latin typeface="+mj-ea"/>
                <a:ea typeface="+mj-ea"/>
              </a:rPr>
              <a:t>传输带宽，对通信链路是逐段占用。 </a:t>
            </a:r>
          </a:p>
          <a:p>
            <a:pPr marL="354565" lvl="1" indent="0">
              <a:buNone/>
            </a:pPr>
            <a:r>
              <a:rPr lang="zh-CN" altLang="en-US" sz="1800" dirty="0" smtClean="0">
                <a:solidFill>
                  <a:srgbClr val="FF0000"/>
                </a:solidFill>
                <a:latin typeface="+mj-ea"/>
                <a:ea typeface="+mj-ea"/>
              </a:rPr>
              <a:t>灵活：</a:t>
            </a:r>
            <a:r>
              <a:rPr lang="zh-CN" altLang="en-US" sz="1800" dirty="0" smtClean="0">
                <a:latin typeface="+mj-ea"/>
                <a:ea typeface="+mj-ea"/>
              </a:rPr>
              <a:t>以</a:t>
            </a:r>
            <a:r>
              <a:rPr lang="zh-CN" altLang="en-US" sz="1800" dirty="0">
                <a:latin typeface="+mj-ea"/>
                <a:ea typeface="+mj-ea"/>
              </a:rPr>
              <a:t>分组为传送单位和查找路由。</a:t>
            </a:r>
          </a:p>
          <a:p>
            <a:pPr marL="354565" lvl="1" indent="0">
              <a:buNone/>
            </a:pPr>
            <a:r>
              <a:rPr lang="zh-CN" altLang="en-US" sz="1800" dirty="0" smtClean="0">
                <a:solidFill>
                  <a:srgbClr val="FF0000"/>
                </a:solidFill>
                <a:latin typeface="+mj-ea"/>
                <a:ea typeface="+mj-ea"/>
              </a:rPr>
              <a:t>迅速：</a:t>
            </a:r>
            <a:r>
              <a:rPr lang="zh-CN" altLang="en-US" sz="1800" dirty="0" smtClean="0">
                <a:latin typeface="+mj-ea"/>
                <a:ea typeface="+mj-ea"/>
              </a:rPr>
              <a:t>不必</a:t>
            </a:r>
            <a:r>
              <a:rPr lang="zh-CN" altLang="en-US" sz="1800" dirty="0">
                <a:latin typeface="+mj-ea"/>
                <a:ea typeface="+mj-ea"/>
              </a:rPr>
              <a:t>先建立连接就能向其他主机发送分组。</a:t>
            </a:r>
          </a:p>
          <a:p>
            <a:pPr marL="354565" lvl="1" indent="0">
              <a:buNone/>
            </a:pPr>
            <a:r>
              <a:rPr lang="zh-CN" altLang="en-US" sz="1800" dirty="0" smtClean="0">
                <a:solidFill>
                  <a:srgbClr val="FF0000"/>
                </a:solidFill>
                <a:latin typeface="+mj-ea"/>
                <a:ea typeface="+mj-ea"/>
              </a:rPr>
              <a:t>可靠：</a:t>
            </a:r>
            <a:r>
              <a:rPr lang="zh-CN" altLang="en-US" sz="1800" dirty="0" smtClean="0">
                <a:latin typeface="+mj-ea"/>
                <a:ea typeface="+mj-ea"/>
              </a:rPr>
              <a:t>保证</a:t>
            </a:r>
            <a:r>
              <a:rPr lang="zh-CN" altLang="en-US" sz="1800" dirty="0">
                <a:latin typeface="+mj-ea"/>
                <a:ea typeface="+mj-ea"/>
              </a:rPr>
              <a:t>可靠性的网络协议；分布式的路由选择协议使网络有很好的</a:t>
            </a:r>
            <a:r>
              <a:rPr lang="zh-CN" altLang="en-US" sz="1800" dirty="0" smtClean="0">
                <a:latin typeface="+mj-ea"/>
                <a:ea typeface="+mj-ea"/>
              </a:rPr>
              <a:t>生存性。</a:t>
            </a:r>
            <a:endParaRPr lang="en-US" altLang="zh-CN" sz="1800" dirty="0" smtClean="0">
              <a:latin typeface="+mj-ea"/>
              <a:ea typeface="+mj-ea"/>
            </a:endParaRPr>
          </a:p>
          <a:p>
            <a:r>
              <a:rPr lang="zh-CN" altLang="en-US" dirty="0" smtClean="0"/>
              <a:t>分组交换的不足：</a:t>
            </a:r>
            <a:endParaRPr lang="en-US" altLang="zh-CN" dirty="0" smtClean="0"/>
          </a:p>
          <a:p>
            <a:pPr marL="354565" lvl="1" indent="0">
              <a:buNone/>
            </a:pPr>
            <a:r>
              <a:rPr lang="zh-CN" altLang="en-US" sz="1800" dirty="0">
                <a:solidFill>
                  <a:srgbClr val="FF0000"/>
                </a:solidFill>
                <a:latin typeface="+mj-ea"/>
                <a:ea typeface="+mj-ea"/>
              </a:rPr>
              <a:t>时延：</a:t>
            </a:r>
            <a:r>
              <a:rPr lang="zh-CN" altLang="en-US" sz="1800" dirty="0">
                <a:latin typeface="+mj-ea"/>
                <a:ea typeface="+mj-ea"/>
              </a:rPr>
              <a:t>分组在各结点存储转发时需要排队，这就会造成一定的时延。 </a:t>
            </a:r>
          </a:p>
          <a:p>
            <a:pPr marL="354565" lvl="1" indent="0">
              <a:buNone/>
            </a:pPr>
            <a:r>
              <a:rPr lang="zh-CN" altLang="en-US" sz="1800" dirty="0">
                <a:solidFill>
                  <a:srgbClr val="FF0000"/>
                </a:solidFill>
                <a:latin typeface="+mj-ea"/>
                <a:ea typeface="+mj-ea"/>
              </a:rPr>
              <a:t>开销：</a:t>
            </a:r>
            <a:r>
              <a:rPr lang="zh-CN" altLang="en-US" sz="1800" dirty="0">
                <a:latin typeface="+mj-ea"/>
                <a:ea typeface="+mj-ea"/>
              </a:rPr>
              <a:t>分组必须携带的首部（控制信息）造成了一定的开销。 </a:t>
            </a:r>
          </a:p>
          <a:p>
            <a:endParaRPr lang="en-US" altLang="zh-CN" dirty="0" smtClean="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46</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2954881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smtClean="0"/>
              <a:t>在</a:t>
            </a:r>
            <a:r>
              <a:rPr lang="en-US" altLang="zh-CN" dirty="0" smtClean="0"/>
              <a:t>20</a:t>
            </a:r>
            <a:r>
              <a:rPr lang="zh-CN" altLang="en-US" dirty="0" smtClean="0"/>
              <a:t>世纪</a:t>
            </a:r>
            <a:r>
              <a:rPr lang="en-US" altLang="zh-CN" dirty="0" smtClean="0"/>
              <a:t>40</a:t>
            </a:r>
            <a:r>
              <a:rPr lang="zh-CN" altLang="en-US" dirty="0" smtClean="0"/>
              <a:t>年代</a:t>
            </a:r>
            <a:r>
              <a:rPr lang="zh-CN" altLang="en-US" dirty="0"/>
              <a:t>，电报通信也采用了基于存储转发原理的报文交换</a:t>
            </a:r>
            <a:r>
              <a:rPr lang="en-US" altLang="zh-CN" dirty="0"/>
              <a:t>(message switching)</a:t>
            </a:r>
            <a:r>
              <a:rPr lang="zh-CN" altLang="en-US" dirty="0"/>
              <a:t>。 </a:t>
            </a:r>
          </a:p>
          <a:p>
            <a:r>
              <a:rPr lang="zh-CN" altLang="en-US" dirty="0"/>
              <a:t>报文交换的时延较长，从几分钟到几小时不等。现在报文交换已经很少有人使用</a:t>
            </a:r>
            <a:r>
              <a:rPr lang="zh-CN" altLang="en-US" dirty="0" smtClean="0"/>
              <a:t>了。</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47</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pic>
        <p:nvPicPr>
          <p:cNvPr id="10242" name="Picture 2" descr="http://a3.att.hudong.com/34/58/013000002402731244725842130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073524"/>
            <a:ext cx="307148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03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3" name="内容占位符 2"/>
          <p:cNvSpPr>
            <a:spLocks noGrp="1"/>
          </p:cNvSpPr>
          <p:nvPr>
            <p:ph idx="1"/>
          </p:nvPr>
        </p:nvSpPr>
        <p:spPr/>
        <p:txBody>
          <a:bodyPr/>
          <a:lstStyle/>
          <a:p>
            <a:r>
              <a:rPr lang="zh-CN" altLang="en-US" dirty="0" smtClean="0"/>
              <a:t>在</a:t>
            </a:r>
            <a:r>
              <a:rPr lang="en-US" altLang="zh-CN" dirty="0" smtClean="0"/>
              <a:t>20</a:t>
            </a:r>
            <a:r>
              <a:rPr lang="zh-CN" altLang="en-US" dirty="0" smtClean="0"/>
              <a:t>世纪</a:t>
            </a:r>
            <a:r>
              <a:rPr lang="en-US" altLang="zh-CN" dirty="0" smtClean="0"/>
              <a:t>40</a:t>
            </a:r>
            <a:r>
              <a:rPr lang="zh-CN" altLang="en-US" dirty="0" smtClean="0"/>
              <a:t>年代</a:t>
            </a:r>
            <a:r>
              <a:rPr lang="zh-CN" altLang="en-US" dirty="0"/>
              <a:t>，电报通信也采用了基于存储转发原理的报文交换</a:t>
            </a:r>
            <a:r>
              <a:rPr lang="en-US" altLang="zh-CN" dirty="0"/>
              <a:t>(message switching)</a:t>
            </a:r>
            <a:r>
              <a:rPr lang="zh-CN" altLang="en-US" dirty="0"/>
              <a:t>。 </a:t>
            </a:r>
          </a:p>
          <a:p>
            <a:r>
              <a:rPr lang="zh-CN" altLang="en-US" dirty="0"/>
              <a:t>报文交换的时延较长，从几分钟到几小时不等。现在报文交换已经很少有人使用</a:t>
            </a:r>
            <a:r>
              <a:rPr lang="zh-CN" altLang="en-US" dirty="0" smtClean="0"/>
              <a:t>了。</a:t>
            </a:r>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48</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spTree>
    <p:extLst>
      <p:ext uri="{BB962C8B-B14F-4D97-AF65-F5344CB8AC3E}">
        <p14:creationId xmlns:p14="http://schemas.microsoft.com/office/powerpoint/2010/main" val="3029022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49</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pic>
        <p:nvPicPr>
          <p:cNvPr id="14340" name="Picture 4" descr="http://file2.gucn.com/file3/CurioPicfile/201106/Gucn_20110606161230111340Pic4.jpg"/>
          <p:cNvPicPr>
            <a:picLocks noChangeAspect="1" noChangeArrowheads="1"/>
          </p:cNvPicPr>
          <p:nvPr/>
        </p:nvPicPr>
        <p:blipFill rotWithShape="1">
          <a:blip r:embed="rId2">
            <a:extLst>
              <a:ext uri="{28A0092B-C50C-407E-A947-70E740481C1C}">
                <a14:useLocalDpi xmlns:a14="http://schemas.microsoft.com/office/drawing/2010/main" val="0"/>
              </a:ext>
            </a:extLst>
          </a:blip>
          <a:srcRect l="-992" t="10158" b="10941"/>
          <a:stretch/>
        </p:blipFill>
        <p:spPr bwMode="auto">
          <a:xfrm>
            <a:off x="1047750" y="841276"/>
            <a:ext cx="6908626"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02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计算机网络的作用</a:t>
            </a:r>
            <a:endParaRPr lang="zh-CN" altLang="en-US" dirty="0"/>
          </a:p>
        </p:txBody>
      </p:sp>
      <p:sp>
        <p:nvSpPr>
          <p:cNvPr id="3" name="内容占位符 2"/>
          <p:cNvSpPr>
            <a:spLocks noGrp="1"/>
          </p:cNvSpPr>
          <p:nvPr>
            <p:ph idx="1"/>
          </p:nvPr>
        </p:nvSpPr>
        <p:spPr/>
        <p:txBody>
          <a:bodyPr/>
          <a:lstStyle/>
          <a:p>
            <a:r>
              <a:rPr lang="zh-CN" altLang="en-US" dirty="0"/>
              <a:t>因特网是自印刷术以来人类通信方面最大的变革。</a:t>
            </a:r>
          </a:p>
          <a:p>
            <a:r>
              <a:rPr lang="zh-CN" altLang="en-US" dirty="0"/>
              <a:t>现在人们的生活、工作、学习和交往都已离不开因特网。 </a:t>
            </a:r>
          </a:p>
          <a:p>
            <a:r>
              <a:rPr lang="zh-CN" altLang="en-US" dirty="0" smtClean="0"/>
              <a:t>英特网是对人类的价值观、意识形态、宗教信仰都产生了深渊的影响。</a:t>
            </a:r>
            <a:endParaRPr lang="en-US" altLang="zh-CN" dirty="0" smtClean="0"/>
          </a:p>
          <a:p>
            <a:r>
              <a:rPr lang="zh-CN" altLang="en-US" dirty="0" smtClean="0"/>
              <a:t>因特网改造了整个社会，对社会的发展进行了革命性的变革。</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因特网的意义</a:t>
            </a:r>
            <a:endParaRPr lang="zh-CN" altLang="en-US" dirty="0"/>
          </a:p>
        </p:txBody>
      </p:sp>
    </p:spTree>
    <p:extLst>
      <p:ext uri="{BB962C8B-B14F-4D97-AF65-F5344CB8AC3E}">
        <p14:creationId xmlns:p14="http://schemas.microsoft.com/office/powerpoint/2010/main" val="339488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因特网的组成</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50</a:t>
            </a:fld>
            <a:endParaRPr lang="en-US" altLang="zh-CN"/>
          </a:p>
        </p:txBody>
      </p:sp>
      <p:sp>
        <p:nvSpPr>
          <p:cNvPr id="5" name="文本占位符 4"/>
          <p:cNvSpPr>
            <a:spLocks noGrp="1"/>
          </p:cNvSpPr>
          <p:nvPr>
            <p:ph type="body" sz="quarter" idx="13"/>
          </p:nvPr>
        </p:nvSpPr>
        <p:spPr/>
        <p:txBody>
          <a:bodyPr/>
          <a:lstStyle/>
          <a:p>
            <a:r>
              <a:rPr lang="en-US" altLang="zh-CN" dirty="0" smtClean="0"/>
              <a:t>3.2</a:t>
            </a:r>
            <a:r>
              <a:rPr lang="zh-CN" altLang="en-US" dirty="0" smtClean="0"/>
              <a:t>因特网的核心部分</a:t>
            </a:r>
            <a:endParaRPr lang="zh-CN" altLang="en-US" dirty="0"/>
          </a:p>
        </p:txBody>
      </p:sp>
      <p:grpSp>
        <p:nvGrpSpPr>
          <p:cNvPr id="183" name="组合 182"/>
          <p:cNvGrpSpPr/>
          <p:nvPr/>
        </p:nvGrpSpPr>
        <p:grpSpPr>
          <a:xfrm>
            <a:off x="1612870" y="1215675"/>
            <a:ext cx="6169941" cy="4306121"/>
            <a:chOff x="71438" y="660400"/>
            <a:chExt cx="8843962" cy="6172372"/>
          </a:xfrm>
        </p:grpSpPr>
        <p:grpSp>
          <p:nvGrpSpPr>
            <p:cNvPr id="184" name="Group 134"/>
            <p:cNvGrpSpPr>
              <a:grpSpLocks/>
            </p:cNvGrpSpPr>
            <p:nvPr/>
          </p:nvGrpSpPr>
          <p:grpSpPr bwMode="auto">
            <a:xfrm>
              <a:off x="7386638" y="1463675"/>
              <a:ext cx="581025" cy="392113"/>
              <a:chOff x="4653" y="1617"/>
              <a:chExt cx="366" cy="247"/>
            </a:xfrm>
          </p:grpSpPr>
          <p:sp>
            <p:nvSpPr>
              <p:cNvPr id="354" name="AutoShape 4"/>
              <p:cNvSpPr>
                <a:spLocks noChangeArrowheads="1"/>
              </p:cNvSpPr>
              <p:nvPr/>
            </p:nvSpPr>
            <p:spPr bwMode="auto">
              <a:xfrm rot="5400000">
                <a:off x="4733" y="1579"/>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55" name="Text Box 5"/>
              <p:cNvSpPr txBox="1">
                <a:spLocks noChangeArrowheads="1"/>
              </p:cNvSpPr>
              <p:nvPr/>
            </p:nvSpPr>
            <p:spPr bwMode="auto">
              <a:xfrm rot="626605">
                <a:off x="4655" y="1617"/>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1</a:t>
                </a:r>
                <a:endParaRPr kumimoji="1" lang="en-US" altLang="zh-CN" sz="1200">
                  <a:latin typeface="微软雅黑" panose="020B0503020204020204" pitchFamily="34" charset="-122"/>
                  <a:ea typeface="微软雅黑" panose="020B0503020204020204" pitchFamily="34" charset="-122"/>
                </a:endParaRPr>
              </a:p>
            </p:txBody>
          </p:sp>
          <p:sp>
            <p:nvSpPr>
              <p:cNvPr id="356" name="Line 6"/>
              <p:cNvSpPr>
                <a:spLocks noChangeShapeType="1"/>
              </p:cNvSpPr>
              <p:nvPr/>
            </p:nvSpPr>
            <p:spPr bwMode="auto">
              <a:xfrm>
                <a:off x="4656" y="1650"/>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57" name="Line 7"/>
              <p:cNvSpPr>
                <a:spLocks noChangeShapeType="1"/>
              </p:cNvSpPr>
              <p:nvPr/>
            </p:nvSpPr>
            <p:spPr bwMode="auto">
              <a:xfrm>
                <a:off x="4653" y="1801"/>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58" name="AutoShape 8"/>
              <p:cNvSpPr>
                <a:spLocks noChangeArrowheads="1"/>
              </p:cNvSpPr>
              <p:nvPr/>
            </p:nvSpPr>
            <p:spPr bwMode="auto">
              <a:xfrm rot="746037">
                <a:off x="4847" y="1715"/>
                <a:ext cx="133" cy="126"/>
              </a:xfrm>
              <a:prstGeom prst="rightArrow">
                <a:avLst>
                  <a:gd name="adj1" fmla="val 50000"/>
                  <a:gd name="adj2" fmla="val 26389"/>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85" name="Group 135"/>
            <p:cNvGrpSpPr>
              <a:grpSpLocks/>
            </p:cNvGrpSpPr>
            <p:nvPr/>
          </p:nvGrpSpPr>
          <p:grpSpPr bwMode="auto">
            <a:xfrm>
              <a:off x="7372350" y="1747838"/>
              <a:ext cx="588963" cy="392112"/>
              <a:chOff x="4644" y="1796"/>
              <a:chExt cx="371" cy="247"/>
            </a:xfrm>
          </p:grpSpPr>
          <p:sp>
            <p:nvSpPr>
              <p:cNvPr id="349" name="AutoShape 9"/>
              <p:cNvSpPr>
                <a:spLocks noChangeArrowheads="1"/>
              </p:cNvSpPr>
              <p:nvPr/>
            </p:nvSpPr>
            <p:spPr bwMode="auto">
              <a:xfrm rot="5400000">
                <a:off x="4729" y="1758"/>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50" name="Text Box 10"/>
              <p:cNvSpPr txBox="1">
                <a:spLocks noChangeArrowheads="1"/>
              </p:cNvSpPr>
              <p:nvPr/>
            </p:nvSpPr>
            <p:spPr bwMode="auto">
              <a:xfrm rot="626605">
                <a:off x="4644" y="1796"/>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2</a:t>
                </a:r>
                <a:endParaRPr kumimoji="1" lang="en-US" altLang="zh-CN" sz="1200">
                  <a:latin typeface="微软雅黑" panose="020B0503020204020204" pitchFamily="34" charset="-122"/>
                  <a:ea typeface="微软雅黑" panose="020B0503020204020204" pitchFamily="34" charset="-122"/>
                </a:endParaRPr>
              </a:p>
            </p:txBody>
          </p:sp>
          <p:sp>
            <p:nvSpPr>
              <p:cNvPr id="351" name="Line 11"/>
              <p:cNvSpPr>
                <a:spLocks noChangeShapeType="1"/>
              </p:cNvSpPr>
              <p:nvPr/>
            </p:nvSpPr>
            <p:spPr bwMode="auto">
              <a:xfrm>
                <a:off x="4652" y="1829"/>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52" name="Line 12"/>
              <p:cNvSpPr>
                <a:spLocks noChangeShapeType="1"/>
              </p:cNvSpPr>
              <p:nvPr/>
            </p:nvSpPr>
            <p:spPr bwMode="auto">
              <a:xfrm>
                <a:off x="4648" y="1980"/>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53" name="AutoShape 13"/>
              <p:cNvSpPr>
                <a:spLocks noChangeArrowheads="1"/>
              </p:cNvSpPr>
              <p:nvPr/>
            </p:nvSpPr>
            <p:spPr bwMode="auto">
              <a:xfrm rot="746037">
                <a:off x="4843" y="1894"/>
                <a:ext cx="132" cy="126"/>
              </a:xfrm>
              <a:prstGeom prst="rightArrow">
                <a:avLst>
                  <a:gd name="adj1" fmla="val 50000"/>
                  <a:gd name="adj2" fmla="val 26190"/>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86" name="Group 136"/>
            <p:cNvGrpSpPr>
              <a:grpSpLocks/>
            </p:cNvGrpSpPr>
            <p:nvPr/>
          </p:nvGrpSpPr>
          <p:grpSpPr bwMode="auto">
            <a:xfrm>
              <a:off x="7378700" y="2036763"/>
              <a:ext cx="587375" cy="382587"/>
              <a:chOff x="4648" y="1978"/>
              <a:chExt cx="370" cy="241"/>
            </a:xfrm>
          </p:grpSpPr>
          <p:sp>
            <p:nvSpPr>
              <p:cNvPr id="344" name="AutoShape 14"/>
              <p:cNvSpPr>
                <a:spLocks noChangeArrowheads="1"/>
              </p:cNvSpPr>
              <p:nvPr/>
            </p:nvSpPr>
            <p:spPr bwMode="auto">
              <a:xfrm rot="5400000">
                <a:off x="4732" y="1934"/>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45" name="Text Box 15"/>
              <p:cNvSpPr txBox="1">
                <a:spLocks noChangeArrowheads="1"/>
              </p:cNvSpPr>
              <p:nvPr/>
            </p:nvSpPr>
            <p:spPr bwMode="auto">
              <a:xfrm rot="626605">
                <a:off x="4648" y="1978"/>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3</a:t>
                </a:r>
                <a:endParaRPr kumimoji="1" lang="en-US" altLang="zh-CN" sz="1200">
                  <a:latin typeface="微软雅黑" panose="020B0503020204020204" pitchFamily="34" charset="-122"/>
                  <a:ea typeface="微软雅黑" panose="020B0503020204020204" pitchFamily="34" charset="-122"/>
                </a:endParaRPr>
              </a:p>
            </p:txBody>
          </p:sp>
          <p:sp>
            <p:nvSpPr>
              <p:cNvPr id="346" name="Line 16"/>
              <p:cNvSpPr>
                <a:spLocks noChangeShapeType="1"/>
              </p:cNvSpPr>
              <p:nvPr/>
            </p:nvSpPr>
            <p:spPr bwMode="auto">
              <a:xfrm>
                <a:off x="4656" y="2004"/>
                <a:ext cx="362"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47" name="Line 17"/>
              <p:cNvSpPr>
                <a:spLocks noChangeShapeType="1"/>
              </p:cNvSpPr>
              <p:nvPr/>
            </p:nvSpPr>
            <p:spPr bwMode="auto">
              <a:xfrm>
                <a:off x="4652" y="2155"/>
                <a:ext cx="363"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48" name="AutoShape 18"/>
              <p:cNvSpPr>
                <a:spLocks noChangeArrowheads="1"/>
              </p:cNvSpPr>
              <p:nvPr/>
            </p:nvSpPr>
            <p:spPr bwMode="auto">
              <a:xfrm rot="746037">
                <a:off x="4846" y="2069"/>
                <a:ext cx="133" cy="127"/>
              </a:xfrm>
              <a:prstGeom prst="rightArrow">
                <a:avLst>
                  <a:gd name="adj1" fmla="val 50000"/>
                  <a:gd name="adj2" fmla="val 26181"/>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87" name="Group 137"/>
            <p:cNvGrpSpPr>
              <a:grpSpLocks/>
            </p:cNvGrpSpPr>
            <p:nvPr/>
          </p:nvGrpSpPr>
          <p:grpSpPr bwMode="auto">
            <a:xfrm>
              <a:off x="7385050" y="2306638"/>
              <a:ext cx="587375" cy="390525"/>
              <a:chOff x="4652" y="2148"/>
              <a:chExt cx="370" cy="246"/>
            </a:xfrm>
          </p:grpSpPr>
          <p:sp>
            <p:nvSpPr>
              <p:cNvPr id="339" name="AutoShape 19"/>
              <p:cNvSpPr>
                <a:spLocks noChangeArrowheads="1"/>
              </p:cNvSpPr>
              <p:nvPr/>
            </p:nvSpPr>
            <p:spPr bwMode="auto">
              <a:xfrm rot="5400000">
                <a:off x="4737" y="2109"/>
                <a:ext cx="210"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40" name="Text Box 20"/>
              <p:cNvSpPr txBox="1">
                <a:spLocks noChangeArrowheads="1"/>
              </p:cNvSpPr>
              <p:nvPr/>
            </p:nvSpPr>
            <p:spPr bwMode="auto">
              <a:xfrm rot="626605">
                <a:off x="4652" y="2148"/>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4</a:t>
                </a:r>
                <a:endParaRPr kumimoji="1" lang="en-US" altLang="zh-CN" sz="1200">
                  <a:latin typeface="微软雅黑" panose="020B0503020204020204" pitchFamily="34" charset="-122"/>
                  <a:ea typeface="微软雅黑" panose="020B0503020204020204" pitchFamily="34" charset="-122"/>
                </a:endParaRPr>
              </a:p>
            </p:txBody>
          </p:sp>
          <p:sp>
            <p:nvSpPr>
              <p:cNvPr id="341" name="Line 21"/>
              <p:cNvSpPr>
                <a:spLocks noChangeShapeType="1"/>
              </p:cNvSpPr>
              <p:nvPr/>
            </p:nvSpPr>
            <p:spPr bwMode="auto">
              <a:xfrm>
                <a:off x="4659" y="2180"/>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42" name="Line 22"/>
              <p:cNvSpPr>
                <a:spLocks noChangeShapeType="1"/>
              </p:cNvSpPr>
              <p:nvPr/>
            </p:nvSpPr>
            <p:spPr bwMode="auto">
              <a:xfrm>
                <a:off x="4656" y="2331"/>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43" name="AutoShape 23"/>
              <p:cNvSpPr>
                <a:spLocks noChangeArrowheads="1"/>
              </p:cNvSpPr>
              <p:nvPr/>
            </p:nvSpPr>
            <p:spPr bwMode="auto">
              <a:xfrm rot="746037">
                <a:off x="4850" y="2245"/>
                <a:ext cx="132" cy="126"/>
              </a:xfrm>
              <a:prstGeom prst="rightArrow">
                <a:avLst>
                  <a:gd name="adj1" fmla="val 50000"/>
                  <a:gd name="adj2" fmla="val 26190"/>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88" name="Group 139"/>
            <p:cNvGrpSpPr>
              <a:grpSpLocks/>
            </p:cNvGrpSpPr>
            <p:nvPr/>
          </p:nvGrpSpPr>
          <p:grpSpPr bwMode="auto">
            <a:xfrm>
              <a:off x="7945444" y="1858963"/>
              <a:ext cx="596901" cy="381000"/>
              <a:chOff x="5005" y="1866"/>
              <a:chExt cx="376" cy="240"/>
            </a:xfrm>
          </p:grpSpPr>
          <p:sp>
            <p:nvSpPr>
              <p:cNvPr id="334" name="AutoShape 24"/>
              <p:cNvSpPr>
                <a:spLocks noChangeArrowheads="1"/>
              </p:cNvSpPr>
              <p:nvPr/>
            </p:nvSpPr>
            <p:spPr bwMode="auto">
              <a:xfrm rot="5400000">
                <a:off x="5096" y="1821"/>
                <a:ext cx="210"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35" name="Text Box 25"/>
              <p:cNvSpPr txBox="1">
                <a:spLocks noChangeArrowheads="1"/>
              </p:cNvSpPr>
              <p:nvPr/>
            </p:nvSpPr>
            <p:spPr bwMode="auto">
              <a:xfrm rot="626605">
                <a:off x="5005" y="1866"/>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1</a:t>
                </a:r>
                <a:endParaRPr kumimoji="1" lang="en-US" altLang="zh-CN" sz="1200">
                  <a:latin typeface="微软雅黑" panose="020B0503020204020204" pitchFamily="34" charset="-122"/>
                  <a:ea typeface="微软雅黑" panose="020B0503020204020204" pitchFamily="34" charset="-122"/>
                </a:endParaRPr>
              </a:p>
            </p:txBody>
          </p:sp>
          <p:sp>
            <p:nvSpPr>
              <p:cNvPr id="336" name="Line 26"/>
              <p:cNvSpPr>
                <a:spLocks noChangeShapeType="1"/>
              </p:cNvSpPr>
              <p:nvPr/>
            </p:nvSpPr>
            <p:spPr bwMode="auto">
              <a:xfrm>
                <a:off x="5018" y="1892"/>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37" name="Line 27"/>
              <p:cNvSpPr>
                <a:spLocks noChangeShapeType="1"/>
              </p:cNvSpPr>
              <p:nvPr/>
            </p:nvSpPr>
            <p:spPr bwMode="auto">
              <a:xfrm>
                <a:off x="5015" y="2043"/>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38" name="AutoShape 28"/>
              <p:cNvSpPr>
                <a:spLocks noChangeArrowheads="1"/>
              </p:cNvSpPr>
              <p:nvPr/>
            </p:nvSpPr>
            <p:spPr bwMode="auto">
              <a:xfrm rot="746037">
                <a:off x="5209" y="1957"/>
                <a:ext cx="132" cy="126"/>
              </a:xfrm>
              <a:prstGeom prst="rightArrow">
                <a:avLst>
                  <a:gd name="adj1" fmla="val 50000"/>
                  <a:gd name="adj2" fmla="val 26190"/>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89" name="Group 140"/>
            <p:cNvGrpSpPr>
              <a:grpSpLocks/>
            </p:cNvGrpSpPr>
            <p:nvPr/>
          </p:nvGrpSpPr>
          <p:grpSpPr bwMode="auto">
            <a:xfrm>
              <a:off x="7937494" y="2124075"/>
              <a:ext cx="596899" cy="400050"/>
              <a:chOff x="5000" y="2033"/>
              <a:chExt cx="376" cy="252"/>
            </a:xfrm>
          </p:grpSpPr>
          <p:sp>
            <p:nvSpPr>
              <p:cNvPr id="329" name="AutoShape 29"/>
              <p:cNvSpPr>
                <a:spLocks noChangeArrowheads="1"/>
              </p:cNvSpPr>
              <p:nvPr/>
            </p:nvSpPr>
            <p:spPr bwMode="auto">
              <a:xfrm rot="5400000">
                <a:off x="5091" y="2000"/>
                <a:ext cx="210"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30" name="Text Box 30"/>
              <p:cNvSpPr txBox="1">
                <a:spLocks noChangeArrowheads="1"/>
              </p:cNvSpPr>
              <p:nvPr/>
            </p:nvSpPr>
            <p:spPr bwMode="auto">
              <a:xfrm rot="626605">
                <a:off x="5000" y="2033"/>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2</a:t>
                </a:r>
                <a:endParaRPr kumimoji="1" lang="en-US" altLang="zh-CN" sz="1200">
                  <a:latin typeface="微软雅黑" panose="020B0503020204020204" pitchFamily="34" charset="-122"/>
                  <a:ea typeface="微软雅黑" panose="020B0503020204020204" pitchFamily="34" charset="-122"/>
                </a:endParaRPr>
              </a:p>
            </p:txBody>
          </p:sp>
          <p:sp>
            <p:nvSpPr>
              <p:cNvPr id="331" name="Line 31"/>
              <p:cNvSpPr>
                <a:spLocks noChangeShapeType="1"/>
              </p:cNvSpPr>
              <p:nvPr/>
            </p:nvSpPr>
            <p:spPr bwMode="auto">
              <a:xfrm>
                <a:off x="5014" y="2071"/>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32" name="Line 32"/>
              <p:cNvSpPr>
                <a:spLocks noChangeShapeType="1"/>
              </p:cNvSpPr>
              <p:nvPr/>
            </p:nvSpPr>
            <p:spPr bwMode="auto">
              <a:xfrm>
                <a:off x="5010" y="2222"/>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33" name="AutoShape 33"/>
              <p:cNvSpPr>
                <a:spLocks noChangeArrowheads="1"/>
              </p:cNvSpPr>
              <p:nvPr/>
            </p:nvSpPr>
            <p:spPr bwMode="auto">
              <a:xfrm rot="746037">
                <a:off x="5204" y="2136"/>
                <a:ext cx="133" cy="127"/>
              </a:xfrm>
              <a:prstGeom prst="rightArrow">
                <a:avLst>
                  <a:gd name="adj1" fmla="val 50000"/>
                  <a:gd name="adj2" fmla="val 26181"/>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90" name="Group 141"/>
            <p:cNvGrpSpPr>
              <a:grpSpLocks/>
            </p:cNvGrpSpPr>
            <p:nvPr/>
          </p:nvGrpSpPr>
          <p:grpSpPr bwMode="auto">
            <a:xfrm>
              <a:off x="7953375" y="2411413"/>
              <a:ext cx="587375" cy="392112"/>
              <a:chOff x="5010" y="2214"/>
              <a:chExt cx="370" cy="247"/>
            </a:xfrm>
          </p:grpSpPr>
          <p:sp>
            <p:nvSpPr>
              <p:cNvPr id="324" name="AutoShape 34"/>
              <p:cNvSpPr>
                <a:spLocks noChangeArrowheads="1"/>
              </p:cNvSpPr>
              <p:nvPr/>
            </p:nvSpPr>
            <p:spPr bwMode="auto">
              <a:xfrm rot="5400000">
                <a:off x="5094" y="2176"/>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25" name="Text Box 35"/>
              <p:cNvSpPr txBox="1">
                <a:spLocks noChangeArrowheads="1"/>
              </p:cNvSpPr>
              <p:nvPr/>
            </p:nvSpPr>
            <p:spPr bwMode="auto">
              <a:xfrm rot="626605">
                <a:off x="5010" y="2214"/>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3</a:t>
                </a:r>
                <a:endParaRPr kumimoji="1" lang="en-US" altLang="zh-CN" sz="1200">
                  <a:latin typeface="微软雅黑" panose="020B0503020204020204" pitchFamily="34" charset="-122"/>
                  <a:ea typeface="微软雅黑" panose="020B0503020204020204" pitchFamily="34" charset="-122"/>
                </a:endParaRPr>
              </a:p>
            </p:txBody>
          </p:sp>
          <p:sp>
            <p:nvSpPr>
              <p:cNvPr id="326" name="Line 36"/>
              <p:cNvSpPr>
                <a:spLocks noChangeShapeType="1"/>
              </p:cNvSpPr>
              <p:nvPr/>
            </p:nvSpPr>
            <p:spPr bwMode="auto">
              <a:xfrm>
                <a:off x="5017" y="2247"/>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27" name="Line 37"/>
              <p:cNvSpPr>
                <a:spLocks noChangeShapeType="1"/>
              </p:cNvSpPr>
              <p:nvPr/>
            </p:nvSpPr>
            <p:spPr bwMode="auto">
              <a:xfrm>
                <a:off x="5014" y="2398"/>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28" name="AutoShape 38"/>
              <p:cNvSpPr>
                <a:spLocks noChangeArrowheads="1"/>
              </p:cNvSpPr>
              <p:nvPr/>
            </p:nvSpPr>
            <p:spPr bwMode="auto">
              <a:xfrm rot="746037">
                <a:off x="5208" y="2312"/>
                <a:ext cx="133" cy="126"/>
              </a:xfrm>
              <a:prstGeom prst="rightArrow">
                <a:avLst>
                  <a:gd name="adj1" fmla="val 50000"/>
                  <a:gd name="adj2" fmla="val 26389"/>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91" name="Group 142"/>
            <p:cNvGrpSpPr>
              <a:grpSpLocks/>
            </p:cNvGrpSpPr>
            <p:nvPr/>
          </p:nvGrpSpPr>
          <p:grpSpPr bwMode="auto">
            <a:xfrm>
              <a:off x="7948619" y="2681288"/>
              <a:ext cx="598488" cy="401637"/>
              <a:chOff x="5007" y="2384"/>
              <a:chExt cx="377" cy="253"/>
            </a:xfrm>
          </p:grpSpPr>
          <p:sp>
            <p:nvSpPr>
              <p:cNvPr id="319" name="AutoShape 39"/>
              <p:cNvSpPr>
                <a:spLocks noChangeArrowheads="1"/>
              </p:cNvSpPr>
              <p:nvPr/>
            </p:nvSpPr>
            <p:spPr bwMode="auto">
              <a:xfrm rot="5400000">
                <a:off x="5098" y="2352"/>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20" name="Text Box 40"/>
              <p:cNvSpPr txBox="1">
                <a:spLocks noChangeArrowheads="1"/>
              </p:cNvSpPr>
              <p:nvPr/>
            </p:nvSpPr>
            <p:spPr bwMode="auto">
              <a:xfrm rot="626605">
                <a:off x="5007" y="2384"/>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4</a:t>
                </a:r>
                <a:endParaRPr kumimoji="1" lang="en-US" altLang="zh-CN" sz="1200">
                  <a:latin typeface="微软雅黑" panose="020B0503020204020204" pitchFamily="34" charset="-122"/>
                  <a:ea typeface="微软雅黑" panose="020B0503020204020204" pitchFamily="34" charset="-122"/>
                </a:endParaRPr>
              </a:p>
            </p:txBody>
          </p:sp>
          <p:sp>
            <p:nvSpPr>
              <p:cNvPr id="321" name="Line 41"/>
              <p:cNvSpPr>
                <a:spLocks noChangeShapeType="1"/>
              </p:cNvSpPr>
              <p:nvPr/>
            </p:nvSpPr>
            <p:spPr bwMode="auto">
              <a:xfrm>
                <a:off x="5021" y="2422"/>
                <a:ext cx="363"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22" name="Line 42"/>
              <p:cNvSpPr>
                <a:spLocks noChangeShapeType="1"/>
              </p:cNvSpPr>
              <p:nvPr/>
            </p:nvSpPr>
            <p:spPr bwMode="auto">
              <a:xfrm>
                <a:off x="5017" y="2573"/>
                <a:ext cx="363"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23" name="AutoShape 43"/>
              <p:cNvSpPr>
                <a:spLocks noChangeArrowheads="1"/>
              </p:cNvSpPr>
              <p:nvPr/>
            </p:nvSpPr>
            <p:spPr bwMode="auto">
              <a:xfrm rot="746037">
                <a:off x="5212" y="2487"/>
                <a:ext cx="132" cy="127"/>
              </a:xfrm>
              <a:prstGeom prst="rightArrow">
                <a:avLst>
                  <a:gd name="adj1" fmla="val 50000"/>
                  <a:gd name="adj2" fmla="val 25984"/>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92" name="Group 132"/>
            <p:cNvGrpSpPr>
              <a:grpSpLocks/>
            </p:cNvGrpSpPr>
            <p:nvPr/>
          </p:nvGrpSpPr>
          <p:grpSpPr bwMode="auto">
            <a:xfrm>
              <a:off x="6794495" y="1643063"/>
              <a:ext cx="596899" cy="390525"/>
              <a:chOff x="4280" y="1730"/>
              <a:chExt cx="376" cy="246"/>
            </a:xfrm>
          </p:grpSpPr>
          <p:sp>
            <p:nvSpPr>
              <p:cNvPr id="314" name="AutoShape 49"/>
              <p:cNvSpPr>
                <a:spLocks noChangeArrowheads="1"/>
              </p:cNvSpPr>
              <p:nvPr/>
            </p:nvSpPr>
            <p:spPr bwMode="auto">
              <a:xfrm rot="5400000">
                <a:off x="4371" y="1691"/>
                <a:ext cx="210" cy="360"/>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15" name="Text Box 50"/>
              <p:cNvSpPr txBox="1">
                <a:spLocks noChangeArrowheads="1"/>
              </p:cNvSpPr>
              <p:nvPr/>
            </p:nvSpPr>
            <p:spPr bwMode="auto">
              <a:xfrm rot="626605">
                <a:off x="4280" y="1730"/>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3</a:t>
                </a:r>
                <a:endParaRPr kumimoji="1" lang="en-US" altLang="zh-CN" sz="1200">
                  <a:latin typeface="微软雅黑" panose="020B0503020204020204" pitchFamily="34" charset="-122"/>
                  <a:ea typeface="微软雅黑" panose="020B0503020204020204" pitchFamily="34" charset="-122"/>
                </a:endParaRPr>
              </a:p>
            </p:txBody>
          </p:sp>
          <p:sp>
            <p:nvSpPr>
              <p:cNvPr id="316" name="Line 51"/>
              <p:cNvSpPr>
                <a:spLocks noChangeShapeType="1"/>
              </p:cNvSpPr>
              <p:nvPr/>
            </p:nvSpPr>
            <p:spPr bwMode="auto">
              <a:xfrm>
                <a:off x="4294" y="1762"/>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17" name="Line 52"/>
              <p:cNvSpPr>
                <a:spLocks noChangeShapeType="1"/>
              </p:cNvSpPr>
              <p:nvPr/>
            </p:nvSpPr>
            <p:spPr bwMode="auto">
              <a:xfrm>
                <a:off x="4290" y="1913"/>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18" name="AutoShape 53"/>
              <p:cNvSpPr>
                <a:spLocks noChangeArrowheads="1"/>
              </p:cNvSpPr>
              <p:nvPr/>
            </p:nvSpPr>
            <p:spPr bwMode="auto">
              <a:xfrm rot="746037">
                <a:off x="4484" y="1827"/>
                <a:ext cx="133" cy="127"/>
              </a:xfrm>
              <a:prstGeom prst="rightArrow">
                <a:avLst>
                  <a:gd name="adj1" fmla="val 50000"/>
                  <a:gd name="adj2" fmla="val 26181"/>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93" name="Group 133"/>
            <p:cNvGrpSpPr>
              <a:grpSpLocks/>
            </p:cNvGrpSpPr>
            <p:nvPr/>
          </p:nvGrpSpPr>
          <p:grpSpPr bwMode="auto">
            <a:xfrm>
              <a:off x="6810375" y="1920875"/>
              <a:ext cx="587375" cy="392113"/>
              <a:chOff x="4290" y="1905"/>
              <a:chExt cx="370" cy="247"/>
            </a:xfrm>
          </p:grpSpPr>
          <p:sp>
            <p:nvSpPr>
              <p:cNvPr id="309" name="AutoShape 54"/>
              <p:cNvSpPr>
                <a:spLocks noChangeArrowheads="1"/>
              </p:cNvSpPr>
              <p:nvPr/>
            </p:nvSpPr>
            <p:spPr bwMode="auto">
              <a:xfrm rot="5400000">
                <a:off x="4374" y="1867"/>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10" name="Text Box 55"/>
              <p:cNvSpPr txBox="1">
                <a:spLocks noChangeArrowheads="1"/>
              </p:cNvSpPr>
              <p:nvPr/>
            </p:nvSpPr>
            <p:spPr bwMode="auto">
              <a:xfrm rot="626605">
                <a:off x="4290" y="1905"/>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4</a:t>
                </a:r>
                <a:endParaRPr kumimoji="1" lang="en-US" altLang="zh-CN" sz="1200">
                  <a:latin typeface="微软雅黑" panose="020B0503020204020204" pitchFamily="34" charset="-122"/>
                  <a:ea typeface="微软雅黑" panose="020B0503020204020204" pitchFamily="34" charset="-122"/>
                </a:endParaRPr>
              </a:p>
            </p:txBody>
          </p:sp>
          <p:sp>
            <p:nvSpPr>
              <p:cNvPr id="311" name="Line 56"/>
              <p:cNvSpPr>
                <a:spLocks noChangeShapeType="1"/>
              </p:cNvSpPr>
              <p:nvPr/>
            </p:nvSpPr>
            <p:spPr bwMode="auto">
              <a:xfrm>
                <a:off x="4297" y="1938"/>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12" name="Line 57"/>
              <p:cNvSpPr>
                <a:spLocks noChangeShapeType="1"/>
              </p:cNvSpPr>
              <p:nvPr/>
            </p:nvSpPr>
            <p:spPr bwMode="auto">
              <a:xfrm>
                <a:off x="4294" y="2089"/>
                <a:ext cx="362"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13" name="AutoShape 58"/>
              <p:cNvSpPr>
                <a:spLocks noChangeArrowheads="1"/>
              </p:cNvSpPr>
              <p:nvPr/>
            </p:nvSpPr>
            <p:spPr bwMode="auto">
              <a:xfrm rot="746037">
                <a:off x="4488" y="2003"/>
                <a:ext cx="133" cy="126"/>
              </a:xfrm>
              <a:prstGeom prst="rightArrow">
                <a:avLst>
                  <a:gd name="adj1" fmla="val 50000"/>
                  <a:gd name="adj2" fmla="val 26389"/>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194" name="Group 127"/>
            <p:cNvGrpSpPr>
              <a:grpSpLocks/>
            </p:cNvGrpSpPr>
            <p:nvPr/>
          </p:nvGrpSpPr>
          <p:grpSpPr bwMode="auto">
            <a:xfrm>
              <a:off x="4565650" y="2374900"/>
              <a:ext cx="582613" cy="1069975"/>
              <a:chOff x="2876" y="2191"/>
              <a:chExt cx="367" cy="674"/>
            </a:xfrm>
          </p:grpSpPr>
          <p:sp>
            <p:nvSpPr>
              <p:cNvPr id="304" name="AutoShape 59"/>
              <p:cNvSpPr>
                <a:spLocks noChangeArrowheads="1"/>
              </p:cNvSpPr>
              <p:nvPr/>
            </p:nvSpPr>
            <p:spPr bwMode="auto">
              <a:xfrm rot="5400000">
                <a:off x="2729" y="2350"/>
                <a:ext cx="674" cy="355"/>
              </a:xfrm>
              <a:prstGeom prst="parallelogram">
                <a:avLst>
                  <a:gd name="adj" fmla="val 18265"/>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05" name="AutoShape 60"/>
              <p:cNvSpPr>
                <a:spLocks noChangeArrowheads="1"/>
              </p:cNvSpPr>
              <p:nvPr/>
            </p:nvSpPr>
            <p:spPr bwMode="auto">
              <a:xfrm rot="746037">
                <a:off x="2925" y="2654"/>
                <a:ext cx="227" cy="127"/>
              </a:xfrm>
              <a:prstGeom prst="rightArrow">
                <a:avLst>
                  <a:gd name="adj1" fmla="val 50000"/>
                  <a:gd name="adj2" fmla="val 44685"/>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06" name="Text Box 61"/>
              <p:cNvSpPr txBox="1">
                <a:spLocks noChangeArrowheads="1"/>
              </p:cNvSpPr>
              <p:nvPr/>
            </p:nvSpPr>
            <p:spPr bwMode="auto">
              <a:xfrm>
                <a:off x="2919" y="2300"/>
                <a:ext cx="277"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80000"/>
                  </a:lnSpc>
                </a:pPr>
                <a:r>
                  <a:rPr kumimoji="1" lang="zh-CN" altLang="en-US" sz="1200">
                    <a:latin typeface="微软雅黑" panose="020B0503020204020204" pitchFamily="34" charset="-122"/>
                    <a:ea typeface="微软雅黑" panose="020B0503020204020204" pitchFamily="34" charset="-122"/>
                  </a:rPr>
                  <a:t>报</a:t>
                </a:r>
              </a:p>
              <a:p>
                <a:pPr eaLnBrk="1" hangingPunct="1">
                  <a:lnSpc>
                    <a:spcPct val="80000"/>
                  </a:lnSpc>
                </a:pPr>
                <a:r>
                  <a:rPr kumimoji="1" lang="zh-CN" altLang="en-US" sz="1200">
                    <a:latin typeface="微软雅黑" panose="020B0503020204020204" pitchFamily="34" charset="-122"/>
                    <a:ea typeface="微软雅黑" panose="020B0503020204020204" pitchFamily="34" charset="-122"/>
                  </a:rPr>
                  <a:t>文</a:t>
                </a:r>
              </a:p>
            </p:txBody>
          </p:sp>
          <p:sp>
            <p:nvSpPr>
              <p:cNvPr id="307" name="Line 62"/>
              <p:cNvSpPr>
                <a:spLocks noChangeShapeType="1"/>
              </p:cNvSpPr>
              <p:nvPr/>
            </p:nvSpPr>
            <p:spPr bwMode="auto">
              <a:xfrm>
                <a:off x="2876" y="2191"/>
                <a:ext cx="363" cy="57"/>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08" name="Line 63"/>
              <p:cNvSpPr>
                <a:spLocks noChangeShapeType="1"/>
              </p:cNvSpPr>
              <p:nvPr/>
            </p:nvSpPr>
            <p:spPr bwMode="auto">
              <a:xfrm>
                <a:off x="2876" y="2807"/>
                <a:ext cx="363" cy="58"/>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grpSp>
          <p:nvGrpSpPr>
            <p:cNvPr id="195" name="Group 128"/>
            <p:cNvGrpSpPr>
              <a:grpSpLocks/>
            </p:cNvGrpSpPr>
            <p:nvPr/>
          </p:nvGrpSpPr>
          <p:grpSpPr bwMode="auto">
            <a:xfrm>
              <a:off x="5160963" y="3711575"/>
              <a:ext cx="581025" cy="1071563"/>
              <a:chOff x="3251" y="3033"/>
              <a:chExt cx="366" cy="675"/>
            </a:xfrm>
          </p:grpSpPr>
          <p:sp>
            <p:nvSpPr>
              <p:cNvPr id="299" name="AutoShape 64"/>
              <p:cNvSpPr>
                <a:spLocks noChangeArrowheads="1"/>
              </p:cNvSpPr>
              <p:nvPr/>
            </p:nvSpPr>
            <p:spPr bwMode="auto">
              <a:xfrm rot="5400000">
                <a:off x="3102" y="3193"/>
                <a:ext cx="675" cy="355"/>
              </a:xfrm>
              <a:prstGeom prst="parallelogram">
                <a:avLst>
                  <a:gd name="adj" fmla="val 1829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00" name="AutoShape 65"/>
              <p:cNvSpPr>
                <a:spLocks noChangeArrowheads="1"/>
              </p:cNvSpPr>
              <p:nvPr/>
            </p:nvSpPr>
            <p:spPr bwMode="auto">
              <a:xfrm rot="746037">
                <a:off x="3300" y="3497"/>
                <a:ext cx="226" cy="126"/>
              </a:xfrm>
              <a:prstGeom prst="rightArrow">
                <a:avLst>
                  <a:gd name="adj1" fmla="val 50000"/>
                  <a:gd name="adj2" fmla="val 44841"/>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01" name="Text Box 66"/>
              <p:cNvSpPr txBox="1">
                <a:spLocks noChangeArrowheads="1"/>
              </p:cNvSpPr>
              <p:nvPr/>
            </p:nvSpPr>
            <p:spPr bwMode="auto">
              <a:xfrm>
                <a:off x="3293" y="3143"/>
                <a:ext cx="277"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80000"/>
                  </a:lnSpc>
                </a:pPr>
                <a:r>
                  <a:rPr kumimoji="1" lang="zh-CN" altLang="en-US" sz="1200">
                    <a:latin typeface="微软雅黑" panose="020B0503020204020204" pitchFamily="34" charset="-122"/>
                    <a:ea typeface="微软雅黑" panose="020B0503020204020204" pitchFamily="34" charset="-122"/>
                  </a:rPr>
                  <a:t>报</a:t>
                </a:r>
              </a:p>
              <a:p>
                <a:pPr eaLnBrk="1" hangingPunct="1">
                  <a:lnSpc>
                    <a:spcPct val="80000"/>
                  </a:lnSpc>
                </a:pPr>
                <a:r>
                  <a:rPr kumimoji="1" lang="zh-CN" altLang="en-US" sz="1200">
                    <a:latin typeface="微软雅黑" panose="020B0503020204020204" pitchFamily="34" charset="-122"/>
                    <a:ea typeface="微软雅黑" panose="020B0503020204020204" pitchFamily="34" charset="-122"/>
                  </a:rPr>
                  <a:t>文</a:t>
                </a:r>
              </a:p>
            </p:txBody>
          </p:sp>
          <p:sp>
            <p:nvSpPr>
              <p:cNvPr id="302" name="Line 67"/>
              <p:cNvSpPr>
                <a:spLocks noChangeShapeType="1"/>
              </p:cNvSpPr>
              <p:nvPr/>
            </p:nvSpPr>
            <p:spPr bwMode="auto">
              <a:xfrm>
                <a:off x="3251" y="3033"/>
                <a:ext cx="362" cy="58"/>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303" name="Line 68"/>
              <p:cNvSpPr>
                <a:spLocks noChangeShapeType="1"/>
              </p:cNvSpPr>
              <p:nvPr/>
            </p:nvSpPr>
            <p:spPr bwMode="auto">
              <a:xfrm>
                <a:off x="3251" y="3650"/>
                <a:ext cx="362" cy="58"/>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grpSp>
          <p:nvGrpSpPr>
            <p:cNvPr id="196" name="Group 126"/>
            <p:cNvGrpSpPr>
              <a:grpSpLocks/>
            </p:cNvGrpSpPr>
            <p:nvPr/>
          </p:nvGrpSpPr>
          <p:grpSpPr bwMode="auto">
            <a:xfrm>
              <a:off x="3998913" y="1103313"/>
              <a:ext cx="573087" cy="1069975"/>
              <a:chOff x="2519" y="1390"/>
              <a:chExt cx="361" cy="674"/>
            </a:xfrm>
          </p:grpSpPr>
          <p:sp>
            <p:nvSpPr>
              <p:cNvPr id="294" name="AutoShape 69"/>
              <p:cNvSpPr>
                <a:spLocks noChangeArrowheads="1"/>
              </p:cNvSpPr>
              <p:nvPr/>
            </p:nvSpPr>
            <p:spPr bwMode="auto">
              <a:xfrm rot="5400000">
                <a:off x="2366" y="1549"/>
                <a:ext cx="674" cy="355"/>
              </a:xfrm>
              <a:prstGeom prst="parallelogram">
                <a:avLst>
                  <a:gd name="adj" fmla="val 18265"/>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95" name="AutoShape 70"/>
              <p:cNvSpPr>
                <a:spLocks noChangeArrowheads="1"/>
              </p:cNvSpPr>
              <p:nvPr/>
            </p:nvSpPr>
            <p:spPr bwMode="auto">
              <a:xfrm rot="746037">
                <a:off x="2563" y="1853"/>
                <a:ext cx="226" cy="127"/>
              </a:xfrm>
              <a:prstGeom prst="rightArrow">
                <a:avLst>
                  <a:gd name="adj1" fmla="val 50000"/>
                  <a:gd name="adj2" fmla="val 44488"/>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96" name="Text Box 71"/>
              <p:cNvSpPr txBox="1">
                <a:spLocks noChangeArrowheads="1"/>
              </p:cNvSpPr>
              <p:nvPr/>
            </p:nvSpPr>
            <p:spPr bwMode="auto">
              <a:xfrm>
                <a:off x="2567" y="1500"/>
                <a:ext cx="277"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80000"/>
                  </a:lnSpc>
                </a:pPr>
                <a:r>
                  <a:rPr kumimoji="1" lang="zh-CN" altLang="en-US" sz="1200">
                    <a:latin typeface="微软雅黑" panose="020B0503020204020204" pitchFamily="34" charset="-122"/>
                    <a:ea typeface="微软雅黑" panose="020B0503020204020204" pitchFamily="34" charset="-122"/>
                  </a:rPr>
                  <a:t>报</a:t>
                </a:r>
              </a:p>
              <a:p>
                <a:pPr eaLnBrk="1" hangingPunct="1">
                  <a:lnSpc>
                    <a:spcPct val="80000"/>
                  </a:lnSpc>
                </a:pPr>
                <a:r>
                  <a:rPr kumimoji="1" lang="zh-CN" altLang="en-US" sz="1200">
                    <a:latin typeface="微软雅黑" panose="020B0503020204020204" pitchFamily="34" charset="-122"/>
                    <a:ea typeface="微软雅黑" panose="020B0503020204020204" pitchFamily="34" charset="-122"/>
                  </a:rPr>
                  <a:t>文</a:t>
                </a:r>
              </a:p>
            </p:txBody>
          </p:sp>
          <p:sp>
            <p:nvSpPr>
              <p:cNvPr id="297" name="Line 72"/>
              <p:cNvSpPr>
                <a:spLocks noChangeShapeType="1"/>
              </p:cNvSpPr>
              <p:nvPr/>
            </p:nvSpPr>
            <p:spPr bwMode="auto">
              <a:xfrm>
                <a:off x="2519" y="1395"/>
                <a:ext cx="357" cy="5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98" name="Line 73"/>
              <p:cNvSpPr>
                <a:spLocks noChangeShapeType="1"/>
              </p:cNvSpPr>
              <p:nvPr/>
            </p:nvSpPr>
            <p:spPr bwMode="auto">
              <a:xfrm>
                <a:off x="2519" y="2001"/>
                <a:ext cx="357"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sp>
          <p:nvSpPr>
            <p:cNvPr id="197" name="Line 74"/>
            <p:cNvSpPr>
              <a:spLocks noChangeShapeType="1"/>
            </p:cNvSpPr>
            <p:nvPr/>
          </p:nvSpPr>
          <p:spPr bwMode="auto">
            <a:xfrm>
              <a:off x="1887538" y="1103313"/>
              <a:ext cx="0" cy="381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198" name="Line 75"/>
            <p:cNvSpPr>
              <a:spLocks noChangeShapeType="1"/>
            </p:cNvSpPr>
            <p:nvPr/>
          </p:nvSpPr>
          <p:spPr bwMode="auto">
            <a:xfrm>
              <a:off x="2463800" y="1103313"/>
              <a:ext cx="0" cy="38131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199" name="Text Box 76"/>
            <p:cNvSpPr txBox="1">
              <a:spLocks noChangeArrowheads="1"/>
            </p:cNvSpPr>
            <p:nvPr/>
          </p:nvSpPr>
          <p:spPr bwMode="auto">
            <a:xfrm>
              <a:off x="1116013" y="4891088"/>
              <a:ext cx="1844159"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A      B      C     D </a:t>
              </a:r>
            </a:p>
          </p:txBody>
        </p:sp>
        <p:sp>
          <p:nvSpPr>
            <p:cNvPr id="200" name="Text Box 77"/>
            <p:cNvSpPr txBox="1">
              <a:spLocks noChangeArrowheads="1"/>
            </p:cNvSpPr>
            <p:nvPr/>
          </p:nvSpPr>
          <p:spPr bwMode="auto">
            <a:xfrm>
              <a:off x="3813174" y="4891088"/>
              <a:ext cx="1844159"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A      B      C      D</a:t>
              </a:r>
            </a:p>
          </p:txBody>
        </p:sp>
        <p:sp>
          <p:nvSpPr>
            <p:cNvPr id="201" name="Text Box 78"/>
            <p:cNvSpPr txBox="1">
              <a:spLocks noChangeArrowheads="1"/>
            </p:cNvSpPr>
            <p:nvPr/>
          </p:nvSpPr>
          <p:spPr bwMode="auto">
            <a:xfrm>
              <a:off x="6621464" y="4891088"/>
              <a:ext cx="1844159"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A      B      C      D</a:t>
              </a:r>
            </a:p>
          </p:txBody>
        </p:sp>
        <p:sp>
          <p:nvSpPr>
            <p:cNvPr id="202" name="Line 79"/>
            <p:cNvSpPr>
              <a:spLocks noChangeShapeType="1"/>
            </p:cNvSpPr>
            <p:nvPr/>
          </p:nvSpPr>
          <p:spPr bwMode="auto">
            <a:xfrm>
              <a:off x="1311275" y="1236663"/>
              <a:ext cx="576263" cy="66675"/>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03" name="Line 80"/>
            <p:cNvSpPr>
              <a:spLocks noChangeShapeType="1"/>
            </p:cNvSpPr>
            <p:nvPr/>
          </p:nvSpPr>
          <p:spPr bwMode="auto">
            <a:xfrm>
              <a:off x="1887538" y="1504950"/>
              <a:ext cx="576262" cy="66675"/>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04" name="Line 81"/>
            <p:cNvSpPr>
              <a:spLocks noChangeShapeType="1"/>
            </p:cNvSpPr>
            <p:nvPr/>
          </p:nvSpPr>
          <p:spPr bwMode="auto">
            <a:xfrm>
              <a:off x="2463800" y="1771650"/>
              <a:ext cx="574675" cy="66675"/>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05" name="Line 82"/>
            <p:cNvSpPr>
              <a:spLocks noChangeShapeType="1"/>
            </p:cNvSpPr>
            <p:nvPr/>
          </p:nvSpPr>
          <p:spPr bwMode="auto">
            <a:xfrm flipH="1">
              <a:off x="1311275" y="2173288"/>
              <a:ext cx="1727200" cy="268287"/>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06" name="Text Box 87"/>
            <p:cNvSpPr txBox="1">
              <a:spLocks noChangeArrowheads="1"/>
            </p:cNvSpPr>
            <p:nvPr/>
          </p:nvSpPr>
          <p:spPr bwMode="auto">
            <a:xfrm>
              <a:off x="4306888" y="660400"/>
              <a:ext cx="1041171"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latin typeface="微软雅黑" panose="020B0503020204020204" pitchFamily="34" charset="-122"/>
                  <a:ea typeface="微软雅黑" panose="020B0503020204020204" pitchFamily="34" charset="-122"/>
                </a:rPr>
                <a:t>报文交换</a:t>
              </a:r>
            </a:p>
          </p:txBody>
        </p:sp>
        <p:sp>
          <p:nvSpPr>
            <p:cNvPr id="207" name="Text Box 88"/>
            <p:cNvSpPr txBox="1">
              <a:spLocks noChangeArrowheads="1"/>
            </p:cNvSpPr>
            <p:nvPr/>
          </p:nvSpPr>
          <p:spPr bwMode="auto">
            <a:xfrm>
              <a:off x="1547813" y="660400"/>
              <a:ext cx="1041171"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latin typeface="微软雅黑" panose="020B0503020204020204" pitchFamily="34" charset="-122"/>
                  <a:ea typeface="微软雅黑" panose="020B0503020204020204" pitchFamily="34" charset="-122"/>
                </a:rPr>
                <a:t>电路交换</a:t>
              </a:r>
            </a:p>
          </p:txBody>
        </p:sp>
        <p:sp>
          <p:nvSpPr>
            <p:cNvPr id="208" name="Text Box 89"/>
            <p:cNvSpPr txBox="1">
              <a:spLocks noChangeArrowheads="1"/>
            </p:cNvSpPr>
            <p:nvPr/>
          </p:nvSpPr>
          <p:spPr bwMode="auto">
            <a:xfrm>
              <a:off x="7058026" y="660400"/>
              <a:ext cx="1041171"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latin typeface="微软雅黑" panose="020B0503020204020204" pitchFamily="34" charset="-122"/>
                  <a:ea typeface="微软雅黑" panose="020B0503020204020204" pitchFamily="34" charset="-122"/>
                </a:rPr>
                <a:t>分组交换</a:t>
              </a:r>
            </a:p>
          </p:txBody>
        </p:sp>
        <p:sp>
          <p:nvSpPr>
            <p:cNvPr id="209" name="Line 90"/>
            <p:cNvSpPr>
              <a:spLocks noChangeShapeType="1"/>
            </p:cNvSpPr>
            <p:nvPr/>
          </p:nvSpPr>
          <p:spPr bwMode="auto">
            <a:xfrm>
              <a:off x="3511550" y="1571625"/>
              <a:ext cx="0" cy="274320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0" name="Text Box 91"/>
            <p:cNvSpPr txBox="1">
              <a:spLocks noChangeArrowheads="1"/>
            </p:cNvSpPr>
            <p:nvPr/>
          </p:nvSpPr>
          <p:spPr bwMode="auto">
            <a:xfrm>
              <a:off x="3409949" y="4330700"/>
              <a:ext cx="315355" cy="36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t</a:t>
              </a:r>
            </a:p>
          </p:txBody>
        </p:sp>
        <p:grpSp>
          <p:nvGrpSpPr>
            <p:cNvPr id="211" name="Group 122"/>
            <p:cNvGrpSpPr>
              <a:grpSpLocks/>
            </p:cNvGrpSpPr>
            <p:nvPr/>
          </p:nvGrpSpPr>
          <p:grpSpPr bwMode="auto">
            <a:xfrm>
              <a:off x="179388" y="1235075"/>
              <a:ext cx="1109662" cy="1230313"/>
              <a:chOff x="113" y="1473"/>
              <a:chExt cx="699" cy="775"/>
            </a:xfrm>
          </p:grpSpPr>
          <p:sp>
            <p:nvSpPr>
              <p:cNvPr id="290" name="Line 92"/>
              <p:cNvSpPr>
                <a:spLocks noChangeShapeType="1"/>
              </p:cNvSpPr>
              <p:nvPr/>
            </p:nvSpPr>
            <p:spPr bwMode="auto">
              <a:xfrm>
                <a:off x="630" y="1474"/>
                <a:ext cx="182"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91" name="Line 94"/>
              <p:cNvSpPr>
                <a:spLocks noChangeShapeType="1"/>
              </p:cNvSpPr>
              <p:nvPr/>
            </p:nvSpPr>
            <p:spPr bwMode="auto">
              <a:xfrm>
                <a:off x="622" y="2248"/>
                <a:ext cx="181"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92" name="Text Box 95"/>
              <p:cNvSpPr txBox="1">
                <a:spLocks noChangeArrowheads="1"/>
              </p:cNvSpPr>
              <p:nvPr/>
            </p:nvSpPr>
            <p:spPr bwMode="auto">
              <a:xfrm>
                <a:off x="113" y="1733"/>
                <a:ext cx="6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连接建立</a:t>
                </a:r>
              </a:p>
            </p:txBody>
          </p:sp>
          <p:sp>
            <p:nvSpPr>
              <p:cNvPr id="293" name="Line 97"/>
              <p:cNvSpPr>
                <a:spLocks noChangeShapeType="1"/>
              </p:cNvSpPr>
              <p:nvPr/>
            </p:nvSpPr>
            <p:spPr bwMode="auto">
              <a:xfrm>
                <a:off x="720" y="1473"/>
                <a:ext cx="0" cy="759"/>
              </a:xfrm>
              <a:prstGeom prst="line">
                <a:avLst/>
              </a:prstGeom>
              <a:noFill/>
              <a:ln w="9525">
                <a:solidFill>
                  <a:srgbClr val="333399"/>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grpSp>
          <p:nvGrpSpPr>
            <p:cNvPr id="212" name="Group 123"/>
            <p:cNvGrpSpPr>
              <a:grpSpLocks/>
            </p:cNvGrpSpPr>
            <p:nvPr/>
          </p:nvGrpSpPr>
          <p:grpSpPr bwMode="auto">
            <a:xfrm>
              <a:off x="179388" y="2462213"/>
              <a:ext cx="1109662" cy="1011237"/>
              <a:chOff x="113" y="2246"/>
              <a:chExt cx="699" cy="637"/>
            </a:xfrm>
          </p:grpSpPr>
          <p:sp>
            <p:nvSpPr>
              <p:cNvPr id="287" name="Line 93"/>
              <p:cNvSpPr>
                <a:spLocks noChangeShapeType="1"/>
              </p:cNvSpPr>
              <p:nvPr/>
            </p:nvSpPr>
            <p:spPr bwMode="auto">
              <a:xfrm>
                <a:off x="630" y="2881"/>
                <a:ext cx="182"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88" name="Text Box 96"/>
              <p:cNvSpPr txBox="1">
                <a:spLocks noChangeArrowheads="1"/>
              </p:cNvSpPr>
              <p:nvPr/>
            </p:nvSpPr>
            <p:spPr bwMode="auto">
              <a:xfrm>
                <a:off x="113" y="2405"/>
                <a:ext cx="6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数据传送</a:t>
                </a:r>
              </a:p>
            </p:txBody>
          </p:sp>
          <p:sp>
            <p:nvSpPr>
              <p:cNvPr id="289" name="Line 98"/>
              <p:cNvSpPr>
                <a:spLocks noChangeShapeType="1"/>
              </p:cNvSpPr>
              <p:nvPr/>
            </p:nvSpPr>
            <p:spPr bwMode="auto">
              <a:xfrm>
                <a:off x="721" y="2246"/>
                <a:ext cx="0" cy="637"/>
              </a:xfrm>
              <a:prstGeom prst="line">
                <a:avLst/>
              </a:prstGeom>
              <a:noFill/>
              <a:ln w="9525">
                <a:solidFill>
                  <a:srgbClr val="333399"/>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sp>
          <p:nvSpPr>
            <p:cNvPr id="213" name="Freeform 99"/>
            <p:cNvSpPr>
              <a:spLocks/>
            </p:cNvSpPr>
            <p:nvPr/>
          </p:nvSpPr>
          <p:spPr bwMode="auto">
            <a:xfrm>
              <a:off x="1306513" y="1103313"/>
              <a:ext cx="4762" cy="3821112"/>
            </a:xfrm>
            <a:custGeom>
              <a:avLst/>
              <a:gdLst>
                <a:gd name="T0" fmla="*/ 4762 w 3"/>
                <a:gd name="T1" fmla="*/ 0 h 2742"/>
                <a:gd name="T2" fmla="*/ 0 w 3"/>
                <a:gd name="T3" fmla="*/ 3821112 h 2742"/>
                <a:gd name="T4" fmla="*/ 0 60000 65536"/>
                <a:gd name="T5" fmla="*/ 0 60000 65536"/>
              </a:gdLst>
              <a:ahLst/>
              <a:cxnLst>
                <a:cxn ang="T4">
                  <a:pos x="T0" y="T1"/>
                </a:cxn>
                <a:cxn ang="T5">
                  <a:pos x="T2" y="T3"/>
                </a:cxn>
              </a:cxnLst>
              <a:rect l="0" t="0" r="r" b="b"/>
              <a:pathLst>
                <a:path w="3" h="2742">
                  <a:moveTo>
                    <a:pt x="3" y="0"/>
                  </a:moveTo>
                  <a:lnTo>
                    <a:pt x="0" y="2742"/>
                  </a:lnTo>
                </a:path>
              </a:pathLst>
            </a:cu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4" name="Freeform 100"/>
            <p:cNvSpPr>
              <a:spLocks/>
            </p:cNvSpPr>
            <p:nvPr/>
          </p:nvSpPr>
          <p:spPr bwMode="auto">
            <a:xfrm>
              <a:off x="5737225" y="1081088"/>
              <a:ext cx="4763" cy="3813175"/>
            </a:xfrm>
            <a:custGeom>
              <a:avLst/>
              <a:gdLst>
                <a:gd name="T0" fmla="*/ 4763 w 3"/>
                <a:gd name="T1" fmla="*/ 0 h 2736"/>
                <a:gd name="T2" fmla="*/ 0 w 3"/>
                <a:gd name="T3" fmla="*/ 3813175 h 2736"/>
                <a:gd name="T4" fmla="*/ 0 60000 65536"/>
                <a:gd name="T5" fmla="*/ 0 60000 65536"/>
              </a:gdLst>
              <a:ahLst/>
              <a:cxnLst>
                <a:cxn ang="T4">
                  <a:pos x="T0" y="T1"/>
                </a:cxn>
                <a:cxn ang="T5">
                  <a:pos x="T2" y="T3"/>
                </a:cxn>
              </a:cxnLst>
              <a:rect l="0" t="0" r="r" b="b"/>
              <a:pathLst>
                <a:path w="3" h="2736">
                  <a:moveTo>
                    <a:pt x="3" y="0"/>
                  </a:moveTo>
                  <a:lnTo>
                    <a:pt x="0" y="2736"/>
                  </a:lnTo>
                </a:path>
              </a:pathLst>
            </a:custGeom>
            <a:noFill/>
            <a:ln w="1270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5" name="Line 101"/>
            <p:cNvSpPr>
              <a:spLocks noChangeShapeType="1"/>
            </p:cNvSpPr>
            <p:nvPr/>
          </p:nvSpPr>
          <p:spPr bwMode="auto">
            <a:xfrm>
              <a:off x="8539163" y="1130300"/>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6" name="Line 102"/>
            <p:cNvSpPr>
              <a:spLocks noChangeShapeType="1"/>
            </p:cNvSpPr>
            <p:nvPr/>
          </p:nvSpPr>
          <p:spPr bwMode="auto">
            <a:xfrm>
              <a:off x="7961313" y="1116013"/>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7" name="Line 103"/>
            <p:cNvSpPr>
              <a:spLocks noChangeShapeType="1"/>
            </p:cNvSpPr>
            <p:nvPr/>
          </p:nvSpPr>
          <p:spPr bwMode="auto">
            <a:xfrm>
              <a:off x="7392988" y="1103313"/>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8" name="Line 104"/>
            <p:cNvSpPr>
              <a:spLocks noChangeShapeType="1"/>
            </p:cNvSpPr>
            <p:nvPr/>
          </p:nvSpPr>
          <p:spPr bwMode="auto">
            <a:xfrm>
              <a:off x="3995738" y="1081088"/>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19" name="Line 105"/>
            <p:cNvSpPr>
              <a:spLocks noChangeShapeType="1"/>
            </p:cNvSpPr>
            <p:nvPr/>
          </p:nvSpPr>
          <p:spPr bwMode="auto">
            <a:xfrm>
              <a:off x="4565650" y="1081088"/>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20" name="Line 106"/>
            <p:cNvSpPr>
              <a:spLocks noChangeShapeType="1"/>
            </p:cNvSpPr>
            <p:nvPr/>
          </p:nvSpPr>
          <p:spPr bwMode="auto">
            <a:xfrm>
              <a:off x="5159375" y="1081088"/>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nvGrpSpPr>
            <p:cNvPr id="221" name="Group 125"/>
            <p:cNvGrpSpPr>
              <a:grpSpLocks/>
            </p:cNvGrpSpPr>
            <p:nvPr/>
          </p:nvGrpSpPr>
          <p:grpSpPr bwMode="auto">
            <a:xfrm>
              <a:off x="1296988" y="2449513"/>
              <a:ext cx="1766887" cy="1279525"/>
              <a:chOff x="817" y="2238"/>
              <a:chExt cx="1113" cy="806"/>
            </a:xfrm>
          </p:grpSpPr>
          <p:sp>
            <p:nvSpPr>
              <p:cNvPr id="281" name="Line 83"/>
              <p:cNvSpPr>
                <a:spLocks noChangeShapeType="1"/>
              </p:cNvSpPr>
              <p:nvPr/>
            </p:nvSpPr>
            <p:spPr bwMode="auto">
              <a:xfrm>
                <a:off x="841" y="2268"/>
                <a:ext cx="1089" cy="16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chemeClr val="bg2"/>
                    </a:solidFill>
                    <a:round/>
                    <a:headEnd/>
                    <a:tailEnd type="none" w="sm"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82" name="AutoShape 84"/>
              <p:cNvSpPr>
                <a:spLocks noChangeArrowheads="1"/>
              </p:cNvSpPr>
              <p:nvPr/>
            </p:nvSpPr>
            <p:spPr bwMode="auto">
              <a:xfrm rot="5400000">
                <a:off x="976" y="2091"/>
                <a:ext cx="793" cy="1092"/>
              </a:xfrm>
              <a:prstGeom prst="parallelogram">
                <a:avLst>
                  <a:gd name="adj" fmla="val 21176"/>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83" name="Text Box 85"/>
              <p:cNvSpPr txBox="1">
                <a:spLocks noChangeArrowheads="1"/>
              </p:cNvSpPr>
              <p:nvPr/>
            </p:nvSpPr>
            <p:spPr bwMode="auto">
              <a:xfrm>
                <a:off x="1113" y="2429"/>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latin typeface="微软雅黑" panose="020B0503020204020204" pitchFamily="34" charset="-122"/>
                    <a:ea typeface="微软雅黑" panose="020B0503020204020204" pitchFamily="34" charset="-122"/>
                  </a:rPr>
                  <a:t>报文</a:t>
                </a:r>
              </a:p>
            </p:txBody>
          </p:sp>
          <p:sp>
            <p:nvSpPr>
              <p:cNvPr id="284" name="AutoShape 86"/>
              <p:cNvSpPr>
                <a:spLocks noChangeArrowheads="1"/>
              </p:cNvSpPr>
              <p:nvPr/>
            </p:nvSpPr>
            <p:spPr bwMode="auto">
              <a:xfrm rot="746037">
                <a:off x="1174" y="2745"/>
                <a:ext cx="408" cy="127"/>
              </a:xfrm>
              <a:prstGeom prst="rightArrow">
                <a:avLst>
                  <a:gd name="adj1" fmla="val 50000"/>
                  <a:gd name="adj2" fmla="val 80315"/>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85" name="Line 108"/>
              <p:cNvSpPr>
                <a:spLocks noChangeShapeType="1"/>
              </p:cNvSpPr>
              <p:nvPr/>
            </p:nvSpPr>
            <p:spPr bwMode="auto">
              <a:xfrm>
                <a:off x="823" y="2238"/>
                <a:ext cx="1094" cy="17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86" name="Line 109"/>
              <p:cNvSpPr>
                <a:spLocks noChangeShapeType="1"/>
              </p:cNvSpPr>
              <p:nvPr/>
            </p:nvSpPr>
            <p:spPr bwMode="auto">
              <a:xfrm>
                <a:off x="817" y="2865"/>
                <a:ext cx="1100" cy="179"/>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grpSp>
          <p:nvGrpSpPr>
            <p:cNvPr id="222" name="Group 131"/>
            <p:cNvGrpSpPr>
              <a:grpSpLocks/>
            </p:cNvGrpSpPr>
            <p:nvPr/>
          </p:nvGrpSpPr>
          <p:grpSpPr bwMode="auto">
            <a:xfrm>
              <a:off x="6804025" y="1373188"/>
              <a:ext cx="582613" cy="382587"/>
              <a:chOff x="4286" y="1560"/>
              <a:chExt cx="367" cy="241"/>
            </a:xfrm>
          </p:grpSpPr>
          <p:sp>
            <p:nvSpPr>
              <p:cNvPr id="276" name="AutoShape 44"/>
              <p:cNvSpPr>
                <a:spLocks noChangeArrowheads="1"/>
              </p:cNvSpPr>
              <p:nvPr/>
            </p:nvSpPr>
            <p:spPr bwMode="auto">
              <a:xfrm rot="5400000">
                <a:off x="4367" y="1516"/>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77" name="Text Box 45"/>
              <p:cNvSpPr txBox="1">
                <a:spLocks noChangeArrowheads="1"/>
              </p:cNvSpPr>
              <p:nvPr/>
            </p:nvSpPr>
            <p:spPr bwMode="auto">
              <a:xfrm rot="626605">
                <a:off x="4288" y="1560"/>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2</a:t>
                </a:r>
                <a:endParaRPr kumimoji="1" lang="en-US" altLang="zh-CN" sz="1200">
                  <a:latin typeface="微软雅黑" panose="020B0503020204020204" pitchFamily="34" charset="-122"/>
                  <a:ea typeface="微软雅黑" panose="020B0503020204020204" pitchFamily="34" charset="-122"/>
                </a:endParaRPr>
              </a:p>
            </p:txBody>
          </p:sp>
          <p:sp>
            <p:nvSpPr>
              <p:cNvPr id="278" name="Line 47"/>
              <p:cNvSpPr>
                <a:spLocks noChangeShapeType="1"/>
              </p:cNvSpPr>
              <p:nvPr/>
            </p:nvSpPr>
            <p:spPr bwMode="auto">
              <a:xfrm>
                <a:off x="4286" y="1738"/>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79" name="AutoShape 48"/>
              <p:cNvSpPr>
                <a:spLocks noChangeArrowheads="1"/>
              </p:cNvSpPr>
              <p:nvPr/>
            </p:nvSpPr>
            <p:spPr bwMode="auto">
              <a:xfrm rot="746037">
                <a:off x="4481" y="1652"/>
                <a:ext cx="132" cy="126"/>
              </a:xfrm>
              <a:prstGeom prst="rightArrow">
                <a:avLst>
                  <a:gd name="adj1" fmla="val 50000"/>
                  <a:gd name="adj2" fmla="val 26190"/>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80" name="Line 46"/>
              <p:cNvSpPr>
                <a:spLocks noChangeShapeType="1"/>
              </p:cNvSpPr>
              <p:nvPr/>
            </p:nvSpPr>
            <p:spPr bwMode="auto">
              <a:xfrm>
                <a:off x="4290" y="1587"/>
                <a:ext cx="363" cy="63"/>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grpSp>
          <p:nvGrpSpPr>
            <p:cNvPr id="223" name="Group 130"/>
            <p:cNvGrpSpPr>
              <a:grpSpLocks/>
            </p:cNvGrpSpPr>
            <p:nvPr/>
          </p:nvGrpSpPr>
          <p:grpSpPr bwMode="auto">
            <a:xfrm>
              <a:off x="6805613" y="1079500"/>
              <a:ext cx="587375" cy="392113"/>
              <a:chOff x="4287" y="1375"/>
              <a:chExt cx="370" cy="247"/>
            </a:xfrm>
          </p:grpSpPr>
          <p:sp>
            <p:nvSpPr>
              <p:cNvPr id="271" name="AutoShape 110"/>
              <p:cNvSpPr>
                <a:spLocks noChangeArrowheads="1"/>
              </p:cNvSpPr>
              <p:nvPr/>
            </p:nvSpPr>
            <p:spPr bwMode="auto">
              <a:xfrm rot="5400000">
                <a:off x="4371" y="1337"/>
                <a:ext cx="211" cy="359"/>
              </a:xfrm>
              <a:prstGeom prst="parallelogram">
                <a:avLst>
                  <a:gd name="adj" fmla="val 29162"/>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72" name="Text Box 111"/>
              <p:cNvSpPr txBox="1">
                <a:spLocks noChangeArrowheads="1"/>
              </p:cNvSpPr>
              <p:nvPr/>
            </p:nvSpPr>
            <p:spPr bwMode="auto">
              <a:xfrm rot="626605">
                <a:off x="4287" y="1375"/>
                <a:ext cx="279" cy="227"/>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latin typeface="微软雅黑" panose="020B0503020204020204" pitchFamily="34" charset="-122"/>
                    <a:ea typeface="微软雅黑" panose="020B0503020204020204" pitchFamily="34" charset="-122"/>
                  </a:rPr>
                  <a:t>P</a:t>
                </a:r>
                <a:r>
                  <a:rPr kumimoji="1" lang="en-US" altLang="zh-CN" sz="1200" baseline="-25000">
                    <a:latin typeface="微软雅黑" panose="020B0503020204020204" pitchFamily="34" charset="-122"/>
                    <a:ea typeface="微软雅黑" panose="020B0503020204020204" pitchFamily="34" charset="-122"/>
                  </a:rPr>
                  <a:t>1</a:t>
                </a:r>
                <a:endParaRPr kumimoji="1" lang="en-US" altLang="zh-CN" sz="1200">
                  <a:latin typeface="微软雅黑" panose="020B0503020204020204" pitchFamily="34" charset="-122"/>
                  <a:ea typeface="微软雅黑" panose="020B0503020204020204" pitchFamily="34" charset="-122"/>
                </a:endParaRPr>
              </a:p>
            </p:txBody>
          </p:sp>
          <p:sp>
            <p:nvSpPr>
              <p:cNvPr id="273" name="Line 112"/>
              <p:cNvSpPr>
                <a:spLocks noChangeShapeType="1"/>
              </p:cNvSpPr>
              <p:nvPr/>
            </p:nvSpPr>
            <p:spPr bwMode="auto">
              <a:xfrm>
                <a:off x="4295" y="1407"/>
                <a:ext cx="362"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74" name="Line 113"/>
              <p:cNvSpPr>
                <a:spLocks noChangeShapeType="1"/>
              </p:cNvSpPr>
              <p:nvPr/>
            </p:nvSpPr>
            <p:spPr bwMode="auto">
              <a:xfrm>
                <a:off x="4291" y="1558"/>
                <a:ext cx="363" cy="64"/>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75" name="AutoShape 114"/>
              <p:cNvSpPr>
                <a:spLocks noChangeArrowheads="1"/>
              </p:cNvSpPr>
              <p:nvPr/>
            </p:nvSpPr>
            <p:spPr bwMode="auto">
              <a:xfrm rot="746037">
                <a:off x="4485" y="1472"/>
                <a:ext cx="133" cy="127"/>
              </a:xfrm>
              <a:prstGeom prst="rightArrow">
                <a:avLst>
                  <a:gd name="adj1" fmla="val 50000"/>
                  <a:gd name="adj2" fmla="val 26181"/>
                </a:avLst>
              </a:prstGeom>
              <a:solidFill>
                <a:schemeClr val="bg1"/>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sp>
          <p:nvSpPr>
            <p:cNvPr id="224" name="Line 115"/>
            <p:cNvSpPr>
              <a:spLocks noChangeShapeType="1"/>
            </p:cNvSpPr>
            <p:nvPr/>
          </p:nvSpPr>
          <p:spPr bwMode="auto">
            <a:xfrm>
              <a:off x="6808788" y="1090613"/>
              <a:ext cx="0" cy="3813175"/>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25" name="Line 116"/>
            <p:cNvSpPr>
              <a:spLocks noChangeShapeType="1"/>
            </p:cNvSpPr>
            <p:nvPr/>
          </p:nvSpPr>
          <p:spPr bwMode="auto">
            <a:xfrm>
              <a:off x="1306513" y="3556000"/>
              <a:ext cx="576262" cy="9525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26" name="Line 117"/>
            <p:cNvSpPr>
              <a:spLocks noChangeShapeType="1"/>
            </p:cNvSpPr>
            <p:nvPr/>
          </p:nvSpPr>
          <p:spPr bwMode="auto">
            <a:xfrm>
              <a:off x="1892300" y="3736975"/>
              <a:ext cx="566738" cy="9525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27" name="Line 118"/>
            <p:cNvSpPr>
              <a:spLocks noChangeShapeType="1"/>
            </p:cNvSpPr>
            <p:nvPr/>
          </p:nvSpPr>
          <p:spPr bwMode="auto">
            <a:xfrm>
              <a:off x="2459038" y="3927475"/>
              <a:ext cx="574675" cy="85725"/>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grpSp>
          <p:nvGrpSpPr>
            <p:cNvPr id="228" name="Group 124"/>
            <p:cNvGrpSpPr>
              <a:grpSpLocks/>
            </p:cNvGrpSpPr>
            <p:nvPr/>
          </p:nvGrpSpPr>
          <p:grpSpPr bwMode="auto">
            <a:xfrm>
              <a:off x="179388" y="3451225"/>
              <a:ext cx="1085850" cy="592138"/>
              <a:chOff x="113" y="2869"/>
              <a:chExt cx="684" cy="373"/>
            </a:xfrm>
          </p:grpSpPr>
          <p:sp>
            <p:nvSpPr>
              <p:cNvPr id="268" name="Line 119"/>
              <p:cNvSpPr>
                <a:spLocks noChangeShapeType="1"/>
              </p:cNvSpPr>
              <p:nvPr/>
            </p:nvSpPr>
            <p:spPr bwMode="auto">
              <a:xfrm>
                <a:off x="615" y="3241"/>
                <a:ext cx="182" cy="0"/>
              </a:xfrm>
              <a:prstGeom prst="line">
                <a:avLst/>
              </a:prstGeom>
              <a:noFill/>
              <a:ln w="952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69" name="Line 120"/>
              <p:cNvSpPr>
                <a:spLocks noChangeShapeType="1"/>
              </p:cNvSpPr>
              <p:nvPr/>
            </p:nvSpPr>
            <p:spPr bwMode="auto">
              <a:xfrm>
                <a:off x="721" y="2869"/>
                <a:ext cx="0" cy="373"/>
              </a:xfrm>
              <a:prstGeom prst="line">
                <a:avLst/>
              </a:prstGeom>
              <a:noFill/>
              <a:ln w="9525">
                <a:solidFill>
                  <a:srgbClr val="333399"/>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70" name="Text Box 121"/>
              <p:cNvSpPr txBox="1">
                <a:spLocks noChangeArrowheads="1"/>
              </p:cNvSpPr>
              <p:nvPr/>
            </p:nvSpPr>
            <p:spPr bwMode="auto">
              <a:xfrm>
                <a:off x="113" y="2933"/>
                <a:ext cx="65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连接释放</a:t>
                </a:r>
              </a:p>
            </p:txBody>
          </p:sp>
        </p:grpSp>
        <p:sp>
          <p:nvSpPr>
            <p:cNvPr id="229" name="Freeform 107"/>
            <p:cNvSpPr>
              <a:spLocks/>
            </p:cNvSpPr>
            <p:nvPr/>
          </p:nvSpPr>
          <p:spPr bwMode="auto">
            <a:xfrm>
              <a:off x="3040063" y="1125538"/>
              <a:ext cx="4762" cy="3813175"/>
            </a:xfrm>
            <a:custGeom>
              <a:avLst/>
              <a:gdLst>
                <a:gd name="T0" fmla="*/ 4762 w 3"/>
                <a:gd name="T1" fmla="*/ 0 h 2736"/>
                <a:gd name="T2" fmla="*/ 0 w 3"/>
                <a:gd name="T3" fmla="*/ 3813175 h 2736"/>
                <a:gd name="T4" fmla="*/ 0 60000 65536"/>
                <a:gd name="T5" fmla="*/ 0 60000 65536"/>
              </a:gdLst>
              <a:ahLst/>
              <a:cxnLst>
                <a:cxn ang="T4">
                  <a:pos x="T0" y="T1"/>
                </a:cxn>
                <a:cxn ang="T5">
                  <a:pos x="T2" y="T3"/>
                </a:cxn>
              </a:cxnLst>
              <a:rect l="0" t="0" r="r" b="b"/>
              <a:pathLst>
                <a:path w="3" h="2736">
                  <a:moveTo>
                    <a:pt x="3" y="0"/>
                  </a:moveTo>
                  <a:lnTo>
                    <a:pt x="0" y="2736"/>
                  </a:lnTo>
                </a:path>
              </a:pathLst>
            </a:custGeom>
            <a:noFill/>
            <a:ln w="1270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230" name="AutoShape 143"/>
            <p:cNvSpPr>
              <a:spLocks noChangeArrowheads="1"/>
            </p:cNvSpPr>
            <p:nvPr/>
          </p:nvSpPr>
          <p:spPr bwMode="auto">
            <a:xfrm>
              <a:off x="71438" y="5365750"/>
              <a:ext cx="8843962" cy="1447800"/>
            </a:xfrm>
            <a:prstGeom prst="roundRect">
              <a:avLst>
                <a:gd name="adj" fmla="val 16667"/>
              </a:avLst>
            </a:prstGeom>
            <a:noFill/>
            <a:ln w="9525">
              <a:solidFill>
                <a:schemeClr val="tx1"/>
              </a:solidFill>
              <a:round/>
              <a:headEnd type="none" w="sm" len="lg"/>
              <a:tailEnd type="none" w="sm" len="lg"/>
            </a:ln>
            <a:effectLst/>
            <a:extLst>
              <a:ext uri="{909E8E84-426E-40DD-AFC4-6F175D3DCCD1}">
                <a14:hiddenFill xmlns:a14="http://schemas.microsoft.com/office/drawing/2010/main">
                  <a:solidFill>
                    <a:srgbClr val="DDDDDD"/>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31" name="Line 144"/>
            <p:cNvSpPr>
              <a:spLocks noChangeShapeType="1"/>
            </p:cNvSpPr>
            <p:nvPr/>
          </p:nvSpPr>
          <p:spPr bwMode="auto">
            <a:xfrm>
              <a:off x="6781800" y="6203950"/>
              <a:ext cx="1676400"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232" name="Line 145"/>
            <p:cNvSpPr>
              <a:spLocks noChangeShapeType="1"/>
            </p:cNvSpPr>
            <p:nvPr/>
          </p:nvSpPr>
          <p:spPr bwMode="auto">
            <a:xfrm>
              <a:off x="3962400" y="6203950"/>
              <a:ext cx="1676400"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微软雅黑" panose="020B0503020204020204" pitchFamily="34" charset="-122"/>
                <a:ea typeface="微软雅黑" panose="020B0503020204020204" pitchFamily="34" charset="-122"/>
              </a:endParaRPr>
            </a:p>
          </p:txBody>
        </p:sp>
        <p:sp>
          <p:nvSpPr>
            <p:cNvPr id="233" name="Line 146"/>
            <p:cNvSpPr>
              <a:spLocks noChangeShapeType="1"/>
            </p:cNvSpPr>
            <p:nvPr/>
          </p:nvSpPr>
          <p:spPr bwMode="auto">
            <a:xfrm>
              <a:off x="1295400" y="6203950"/>
              <a:ext cx="1676400" cy="0"/>
            </a:xfrm>
            <a:prstGeom prst="line">
              <a:avLst/>
            </a:prstGeom>
            <a:noFill/>
            <a:ln w="9525">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微软雅黑" panose="020B0503020204020204" pitchFamily="34" charset="-122"/>
                <a:ea typeface="微软雅黑" panose="020B0503020204020204" pitchFamily="34" charset="-122"/>
              </a:endParaRPr>
            </a:p>
          </p:txBody>
        </p:sp>
        <p:grpSp>
          <p:nvGrpSpPr>
            <p:cNvPr id="234" name="Group 147"/>
            <p:cNvGrpSpPr>
              <a:grpSpLocks/>
            </p:cNvGrpSpPr>
            <p:nvPr/>
          </p:nvGrpSpPr>
          <p:grpSpPr bwMode="auto">
            <a:xfrm>
              <a:off x="1219200" y="6051550"/>
              <a:ext cx="1905000" cy="228600"/>
              <a:chOff x="768" y="2544"/>
              <a:chExt cx="1200" cy="144"/>
            </a:xfrm>
          </p:grpSpPr>
          <p:sp>
            <p:nvSpPr>
              <p:cNvPr id="264" name="AutoShape 148"/>
              <p:cNvSpPr>
                <a:spLocks noChangeArrowheads="1"/>
              </p:cNvSpPr>
              <p:nvPr/>
            </p:nvSpPr>
            <p:spPr bwMode="auto">
              <a:xfrm>
                <a:off x="768"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5" name="AutoShape 149"/>
              <p:cNvSpPr>
                <a:spLocks noChangeArrowheads="1"/>
              </p:cNvSpPr>
              <p:nvPr/>
            </p:nvSpPr>
            <p:spPr bwMode="auto">
              <a:xfrm>
                <a:off x="1120"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6" name="AutoShape 150"/>
              <p:cNvSpPr>
                <a:spLocks noChangeArrowheads="1"/>
              </p:cNvSpPr>
              <p:nvPr/>
            </p:nvSpPr>
            <p:spPr bwMode="auto">
              <a:xfrm>
                <a:off x="1472"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7" name="AutoShape 151"/>
              <p:cNvSpPr>
                <a:spLocks noChangeArrowheads="1"/>
              </p:cNvSpPr>
              <p:nvPr/>
            </p:nvSpPr>
            <p:spPr bwMode="auto">
              <a:xfrm>
                <a:off x="1824"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235" name="Group 152"/>
            <p:cNvGrpSpPr>
              <a:grpSpLocks/>
            </p:cNvGrpSpPr>
            <p:nvPr/>
          </p:nvGrpSpPr>
          <p:grpSpPr bwMode="auto">
            <a:xfrm>
              <a:off x="3886200" y="6051550"/>
              <a:ext cx="1905000" cy="228600"/>
              <a:chOff x="768" y="2544"/>
              <a:chExt cx="1200" cy="144"/>
            </a:xfrm>
          </p:grpSpPr>
          <p:sp>
            <p:nvSpPr>
              <p:cNvPr id="260" name="AutoShape 153"/>
              <p:cNvSpPr>
                <a:spLocks noChangeArrowheads="1"/>
              </p:cNvSpPr>
              <p:nvPr/>
            </p:nvSpPr>
            <p:spPr bwMode="auto">
              <a:xfrm>
                <a:off x="768"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1" name="AutoShape 154"/>
              <p:cNvSpPr>
                <a:spLocks noChangeArrowheads="1"/>
              </p:cNvSpPr>
              <p:nvPr/>
            </p:nvSpPr>
            <p:spPr bwMode="auto">
              <a:xfrm>
                <a:off x="1120"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2" name="AutoShape 155"/>
              <p:cNvSpPr>
                <a:spLocks noChangeArrowheads="1"/>
              </p:cNvSpPr>
              <p:nvPr/>
            </p:nvSpPr>
            <p:spPr bwMode="auto">
              <a:xfrm>
                <a:off x="1472"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63" name="AutoShape 156"/>
              <p:cNvSpPr>
                <a:spLocks noChangeArrowheads="1"/>
              </p:cNvSpPr>
              <p:nvPr/>
            </p:nvSpPr>
            <p:spPr bwMode="auto">
              <a:xfrm>
                <a:off x="1824"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grpSp>
          <p:nvGrpSpPr>
            <p:cNvPr id="236" name="Group 157"/>
            <p:cNvGrpSpPr>
              <a:grpSpLocks/>
            </p:cNvGrpSpPr>
            <p:nvPr/>
          </p:nvGrpSpPr>
          <p:grpSpPr bwMode="auto">
            <a:xfrm>
              <a:off x="6705600" y="6051550"/>
              <a:ext cx="1905000" cy="228600"/>
              <a:chOff x="768" y="2544"/>
              <a:chExt cx="1200" cy="144"/>
            </a:xfrm>
          </p:grpSpPr>
          <p:sp>
            <p:nvSpPr>
              <p:cNvPr id="256" name="AutoShape 158"/>
              <p:cNvSpPr>
                <a:spLocks noChangeArrowheads="1"/>
              </p:cNvSpPr>
              <p:nvPr/>
            </p:nvSpPr>
            <p:spPr bwMode="auto">
              <a:xfrm>
                <a:off x="768"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57" name="AutoShape 159"/>
              <p:cNvSpPr>
                <a:spLocks noChangeArrowheads="1"/>
              </p:cNvSpPr>
              <p:nvPr/>
            </p:nvSpPr>
            <p:spPr bwMode="auto">
              <a:xfrm>
                <a:off x="1120"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58" name="AutoShape 160"/>
              <p:cNvSpPr>
                <a:spLocks noChangeArrowheads="1"/>
              </p:cNvSpPr>
              <p:nvPr/>
            </p:nvSpPr>
            <p:spPr bwMode="auto">
              <a:xfrm>
                <a:off x="1472"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59" name="AutoShape 161"/>
              <p:cNvSpPr>
                <a:spLocks noChangeArrowheads="1"/>
              </p:cNvSpPr>
              <p:nvPr/>
            </p:nvSpPr>
            <p:spPr bwMode="auto">
              <a:xfrm>
                <a:off x="1824" y="2544"/>
                <a:ext cx="144" cy="144"/>
              </a:xfrm>
              <a:prstGeom prst="cube">
                <a:avLst>
                  <a:gd name="adj" fmla="val 25000"/>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grpSp>
        <p:sp>
          <p:nvSpPr>
            <p:cNvPr id="237" name="AutoShape 162"/>
            <p:cNvSpPr>
              <a:spLocks noChangeArrowheads="1"/>
            </p:cNvSpPr>
            <p:nvPr/>
          </p:nvSpPr>
          <p:spPr bwMode="auto">
            <a:xfrm>
              <a:off x="3886200" y="5670550"/>
              <a:ext cx="685800" cy="304800"/>
            </a:xfrm>
            <a:prstGeom prst="curvedDownArrow">
              <a:avLst>
                <a:gd name="adj1" fmla="val 49271"/>
                <a:gd name="adj2" fmla="val 94271"/>
                <a:gd name="adj3" fmla="val 52602"/>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38" name="AutoShape 163"/>
            <p:cNvSpPr>
              <a:spLocks noChangeArrowheads="1"/>
            </p:cNvSpPr>
            <p:nvPr/>
          </p:nvSpPr>
          <p:spPr bwMode="auto">
            <a:xfrm>
              <a:off x="4533900" y="5670550"/>
              <a:ext cx="685800" cy="304800"/>
            </a:xfrm>
            <a:prstGeom prst="curvedDownArrow">
              <a:avLst>
                <a:gd name="adj1" fmla="val 49271"/>
                <a:gd name="adj2" fmla="val 94271"/>
                <a:gd name="adj3" fmla="val 52602"/>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39" name="AutoShape 164"/>
            <p:cNvSpPr>
              <a:spLocks noChangeArrowheads="1"/>
            </p:cNvSpPr>
            <p:nvPr/>
          </p:nvSpPr>
          <p:spPr bwMode="auto">
            <a:xfrm>
              <a:off x="5181600" y="5670550"/>
              <a:ext cx="685800" cy="304800"/>
            </a:xfrm>
            <a:prstGeom prst="curvedDownArrow">
              <a:avLst>
                <a:gd name="adj1" fmla="val 49271"/>
                <a:gd name="adj2" fmla="val 94271"/>
                <a:gd name="adj3" fmla="val 52602"/>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40" name="AutoShape 165"/>
            <p:cNvSpPr>
              <a:spLocks noChangeArrowheads="1"/>
            </p:cNvSpPr>
            <p:nvPr/>
          </p:nvSpPr>
          <p:spPr bwMode="auto">
            <a:xfrm>
              <a:off x="1295400" y="5746750"/>
              <a:ext cx="1905000" cy="304800"/>
            </a:xfrm>
            <a:prstGeom prst="rightArrow">
              <a:avLst>
                <a:gd name="adj1" fmla="val 58333"/>
                <a:gd name="adj2" fmla="val 109375"/>
              </a:avLst>
            </a:prstGeom>
            <a:solidFill>
              <a:srgbClr val="969696"/>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41" name="AutoShape 166"/>
            <p:cNvSpPr>
              <a:spLocks noChangeArrowheads="1"/>
            </p:cNvSpPr>
            <p:nvPr/>
          </p:nvSpPr>
          <p:spPr bwMode="auto">
            <a:xfrm>
              <a:off x="6705600" y="5670550"/>
              <a:ext cx="685800" cy="304800"/>
            </a:xfrm>
            <a:prstGeom prst="curvedDownArrow">
              <a:avLst>
                <a:gd name="adj1" fmla="val 13542"/>
                <a:gd name="adj2" fmla="val 66667"/>
                <a:gd name="adj3" fmla="val 36977"/>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42" name="AutoShape 167"/>
            <p:cNvSpPr>
              <a:spLocks noChangeArrowheads="1"/>
            </p:cNvSpPr>
            <p:nvPr/>
          </p:nvSpPr>
          <p:spPr bwMode="auto">
            <a:xfrm>
              <a:off x="7315200" y="5670550"/>
              <a:ext cx="685800" cy="304800"/>
            </a:xfrm>
            <a:prstGeom prst="curvedDownArrow">
              <a:avLst>
                <a:gd name="adj1" fmla="val 13542"/>
                <a:gd name="adj2" fmla="val 66667"/>
                <a:gd name="adj3" fmla="val 36977"/>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43" name="AutoShape 168"/>
            <p:cNvSpPr>
              <a:spLocks noChangeArrowheads="1"/>
            </p:cNvSpPr>
            <p:nvPr/>
          </p:nvSpPr>
          <p:spPr bwMode="auto">
            <a:xfrm>
              <a:off x="7924800" y="5670550"/>
              <a:ext cx="685800" cy="304800"/>
            </a:xfrm>
            <a:prstGeom prst="curvedDownArrow">
              <a:avLst>
                <a:gd name="adj1" fmla="val 13542"/>
                <a:gd name="adj2" fmla="val 66667"/>
                <a:gd name="adj3" fmla="val 36977"/>
              </a:avLst>
            </a:prstGeom>
            <a:solidFill>
              <a:srgbClr val="DDDDDD"/>
            </a:solidFill>
            <a:ln w="9525">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244" name="Text Box 169"/>
            <p:cNvSpPr txBox="1">
              <a:spLocks noChangeArrowheads="1"/>
            </p:cNvSpPr>
            <p:nvPr/>
          </p:nvSpPr>
          <p:spPr bwMode="auto">
            <a:xfrm>
              <a:off x="130290" y="5721351"/>
              <a:ext cx="1041171" cy="5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90000"/>
                </a:lnSpc>
              </a:pPr>
              <a:r>
                <a:rPr kumimoji="1" lang="zh-CN" altLang="en-US" sz="1200">
                  <a:latin typeface="微软雅黑" panose="020B0503020204020204" pitchFamily="34" charset="-122"/>
                  <a:ea typeface="微软雅黑" panose="020B0503020204020204" pitchFamily="34" charset="-122"/>
                </a:rPr>
                <a:t>数据传送</a:t>
              </a:r>
            </a:p>
            <a:p>
              <a:pPr algn="ctr" eaLnBrk="1" hangingPunct="1">
                <a:lnSpc>
                  <a:spcPct val="90000"/>
                </a:lnSpc>
              </a:pPr>
              <a:r>
                <a:rPr kumimoji="1" lang="zh-CN" altLang="en-US" sz="1200">
                  <a:latin typeface="微软雅黑" panose="020B0503020204020204" pitchFamily="34" charset="-122"/>
                  <a:ea typeface="微软雅黑" panose="020B0503020204020204" pitchFamily="34" charset="-122"/>
                </a:rPr>
                <a:t>的特点</a:t>
              </a:r>
            </a:p>
          </p:txBody>
        </p:sp>
        <p:sp>
          <p:nvSpPr>
            <p:cNvPr id="245" name="Text Box 170"/>
            <p:cNvSpPr txBox="1">
              <a:spLocks noChangeArrowheads="1"/>
            </p:cNvSpPr>
            <p:nvPr/>
          </p:nvSpPr>
          <p:spPr bwMode="auto">
            <a:xfrm>
              <a:off x="1258888" y="5465764"/>
              <a:ext cx="1641847" cy="336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比特流直达终点</a:t>
              </a:r>
            </a:p>
          </p:txBody>
        </p:sp>
        <p:sp>
          <p:nvSpPr>
            <p:cNvPr id="246" name="Text Box 171"/>
            <p:cNvSpPr txBox="1">
              <a:spLocks noChangeArrowheads="1"/>
            </p:cNvSpPr>
            <p:nvPr/>
          </p:nvSpPr>
          <p:spPr bwMode="auto">
            <a:xfrm>
              <a:off x="3886200"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报文</a:t>
              </a:r>
            </a:p>
          </p:txBody>
        </p:sp>
        <p:sp>
          <p:nvSpPr>
            <p:cNvPr id="247" name="Text Box 172"/>
            <p:cNvSpPr txBox="1">
              <a:spLocks noChangeArrowheads="1"/>
            </p:cNvSpPr>
            <p:nvPr/>
          </p:nvSpPr>
          <p:spPr bwMode="auto">
            <a:xfrm>
              <a:off x="4543425"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报文</a:t>
              </a:r>
            </a:p>
          </p:txBody>
        </p:sp>
        <p:sp>
          <p:nvSpPr>
            <p:cNvPr id="248" name="Text Box 173"/>
            <p:cNvSpPr txBox="1">
              <a:spLocks noChangeArrowheads="1"/>
            </p:cNvSpPr>
            <p:nvPr/>
          </p:nvSpPr>
          <p:spPr bwMode="auto">
            <a:xfrm>
              <a:off x="5200650"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报文</a:t>
              </a:r>
            </a:p>
          </p:txBody>
        </p:sp>
        <p:sp>
          <p:nvSpPr>
            <p:cNvPr id="249" name="Text Box 174"/>
            <p:cNvSpPr txBox="1">
              <a:spLocks noChangeArrowheads="1"/>
            </p:cNvSpPr>
            <p:nvPr/>
          </p:nvSpPr>
          <p:spPr bwMode="auto">
            <a:xfrm>
              <a:off x="6705600"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分组</a:t>
              </a:r>
            </a:p>
          </p:txBody>
        </p:sp>
        <p:sp>
          <p:nvSpPr>
            <p:cNvPr id="250" name="Text Box 175"/>
            <p:cNvSpPr txBox="1">
              <a:spLocks noChangeArrowheads="1"/>
            </p:cNvSpPr>
            <p:nvPr/>
          </p:nvSpPr>
          <p:spPr bwMode="auto">
            <a:xfrm>
              <a:off x="7324725"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分组</a:t>
              </a:r>
            </a:p>
          </p:txBody>
        </p:sp>
        <p:sp>
          <p:nvSpPr>
            <p:cNvPr id="251" name="Text Box 176"/>
            <p:cNvSpPr txBox="1">
              <a:spLocks noChangeArrowheads="1"/>
            </p:cNvSpPr>
            <p:nvPr/>
          </p:nvSpPr>
          <p:spPr bwMode="auto">
            <a:xfrm>
              <a:off x="7943850" y="5341938"/>
              <a:ext cx="64135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分组</a:t>
              </a:r>
            </a:p>
          </p:txBody>
        </p:sp>
        <p:sp>
          <p:nvSpPr>
            <p:cNvPr id="252" name="Text Box 177"/>
            <p:cNvSpPr txBox="1">
              <a:spLocks noChangeArrowheads="1"/>
            </p:cNvSpPr>
            <p:nvPr/>
          </p:nvSpPr>
          <p:spPr bwMode="auto">
            <a:xfrm>
              <a:off x="4237038" y="6280150"/>
              <a:ext cx="640721" cy="5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存储</a:t>
              </a:r>
            </a:p>
            <a:p>
              <a:pPr eaLnBrk="1" hangingPunct="1">
                <a:lnSpc>
                  <a:spcPct val="90000"/>
                </a:lnSpc>
              </a:pPr>
              <a:r>
                <a:rPr kumimoji="1" lang="zh-CN" altLang="en-US" sz="1200">
                  <a:latin typeface="微软雅黑" panose="020B0503020204020204" pitchFamily="34" charset="-122"/>
                  <a:ea typeface="微软雅黑" panose="020B0503020204020204" pitchFamily="34" charset="-122"/>
                </a:rPr>
                <a:t>转发</a:t>
              </a:r>
            </a:p>
          </p:txBody>
        </p:sp>
        <p:sp>
          <p:nvSpPr>
            <p:cNvPr id="253" name="Text Box 178"/>
            <p:cNvSpPr txBox="1">
              <a:spLocks noChangeArrowheads="1"/>
            </p:cNvSpPr>
            <p:nvPr/>
          </p:nvSpPr>
          <p:spPr bwMode="auto">
            <a:xfrm>
              <a:off x="4819650" y="6280150"/>
              <a:ext cx="640721" cy="5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存储</a:t>
              </a:r>
            </a:p>
            <a:p>
              <a:pPr eaLnBrk="1" hangingPunct="1">
                <a:lnSpc>
                  <a:spcPct val="90000"/>
                </a:lnSpc>
              </a:pPr>
              <a:r>
                <a:rPr kumimoji="1" lang="zh-CN" altLang="en-US" sz="1200">
                  <a:latin typeface="微软雅黑" panose="020B0503020204020204" pitchFamily="34" charset="-122"/>
                  <a:ea typeface="微软雅黑" panose="020B0503020204020204" pitchFamily="34" charset="-122"/>
                </a:rPr>
                <a:t>转发</a:t>
              </a:r>
            </a:p>
          </p:txBody>
        </p:sp>
        <p:sp>
          <p:nvSpPr>
            <p:cNvPr id="254" name="Text Box 179"/>
            <p:cNvSpPr txBox="1">
              <a:spLocks noChangeArrowheads="1"/>
            </p:cNvSpPr>
            <p:nvPr/>
          </p:nvSpPr>
          <p:spPr bwMode="auto">
            <a:xfrm>
              <a:off x="7073900" y="6267450"/>
              <a:ext cx="640721" cy="5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存储</a:t>
              </a:r>
            </a:p>
            <a:p>
              <a:pPr eaLnBrk="1" hangingPunct="1">
                <a:lnSpc>
                  <a:spcPct val="90000"/>
                </a:lnSpc>
              </a:pPr>
              <a:r>
                <a:rPr kumimoji="1" lang="zh-CN" altLang="en-US" sz="1200">
                  <a:latin typeface="微软雅黑" panose="020B0503020204020204" pitchFamily="34" charset="-122"/>
                  <a:ea typeface="微软雅黑" panose="020B0503020204020204" pitchFamily="34" charset="-122"/>
                </a:rPr>
                <a:t>转发</a:t>
              </a:r>
            </a:p>
          </p:txBody>
        </p:sp>
        <p:sp>
          <p:nvSpPr>
            <p:cNvPr id="255" name="Text Box 180"/>
            <p:cNvSpPr txBox="1">
              <a:spLocks noChangeArrowheads="1"/>
            </p:cNvSpPr>
            <p:nvPr/>
          </p:nvSpPr>
          <p:spPr bwMode="auto">
            <a:xfrm>
              <a:off x="7639050" y="6280150"/>
              <a:ext cx="640721" cy="55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kumimoji="1" lang="zh-CN" altLang="en-US" sz="1200">
                  <a:latin typeface="微软雅黑" panose="020B0503020204020204" pitchFamily="34" charset="-122"/>
                  <a:ea typeface="微软雅黑" panose="020B0503020204020204" pitchFamily="34" charset="-122"/>
                </a:rPr>
                <a:t>存储</a:t>
              </a:r>
            </a:p>
            <a:p>
              <a:pPr eaLnBrk="1" hangingPunct="1">
                <a:lnSpc>
                  <a:spcPct val="90000"/>
                </a:lnSpc>
              </a:pPr>
              <a:r>
                <a:rPr kumimoji="1" lang="zh-CN" altLang="en-US" sz="1200">
                  <a:latin typeface="微软雅黑" panose="020B0503020204020204" pitchFamily="34" charset="-122"/>
                  <a:ea typeface="微软雅黑" panose="020B0503020204020204" pitchFamily="34" charset="-122"/>
                </a:rPr>
                <a:t>转发</a:t>
              </a:r>
            </a:p>
          </p:txBody>
        </p:sp>
      </p:grpSp>
    </p:spTree>
    <p:extLst>
      <p:ext uri="{BB962C8B-B14F-4D97-AF65-F5344CB8AC3E}">
        <p14:creationId xmlns:p14="http://schemas.microsoft.com/office/powerpoint/2010/main" val="3568047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中国的计算机网络</a:t>
            </a:r>
            <a:endParaRPr lang="zh-CN" altLang="en-US" dirty="0"/>
          </a:p>
        </p:txBody>
      </p:sp>
      <p:sp>
        <p:nvSpPr>
          <p:cNvPr id="3" name="内容占位符 2"/>
          <p:cNvSpPr>
            <a:spLocks noGrp="1"/>
          </p:cNvSpPr>
          <p:nvPr>
            <p:ph idx="1"/>
          </p:nvPr>
        </p:nvSpPr>
        <p:spPr/>
        <p:txBody>
          <a:bodyPr/>
          <a:lstStyle/>
          <a:p>
            <a:r>
              <a:rPr lang="en-US" altLang="zh-CN" dirty="0"/>
              <a:t>1980</a:t>
            </a:r>
            <a:r>
              <a:rPr lang="zh-CN" altLang="en-US" dirty="0"/>
              <a:t>年起，铁道部在 </a:t>
            </a:r>
            <a:r>
              <a:rPr lang="en-US" altLang="zh-CN" dirty="0"/>
              <a:t>1980 </a:t>
            </a:r>
            <a:r>
              <a:rPr lang="zh-CN" altLang="en-US" dirty="0"/>
              <a:t>年开始进行计算机联网实验。</a:t>
            </a:r>
          </a:p>
          <a:p>
            <a:r>
              <a:rPr lang="en-US" altLang="zh-CN" dirty="0"/>
              <a:t>1989 </a:t>
            </a:r>
            <a:r>
              <a:rPr lang="zh-CN" altLang="en-US" dirty="0"/>
              <a:t>年</a:t>
            </a:r>
            <a:r>
              <a:rPr lang="en-US" altLang="zh-CN" dirty="0"/>
              <a:t>11 </a:t>
            </a:r>
            <a:r>
              <a:rPr lang="zh-CN" altLang="en-US" dirty="0"/>
              <a:t>月我国第一个公用分组交换网 </a:t>
            </a:r>
            <a:r>
              <a:rPr lang="en-US" altLang="zh-CN" dirty="0"/>
              <a:t>CNPAC </a:t>
            </a:r>
            <a:r>
              <a:rPr lang="zh-CN" altLang="en-US" dirty="0"/>
              <a:t>建成运行。 </a:t>
            </a:r>
          </a:p>
          <a:p>
            <a:r>
              <a:rPr lang="en-US" altLang="zh-CN" dirty="0"/>
              <a:t>1994</a:t>
            </a:r>
            <a:r>
              <a:rPr lang="zh-CN" altLang="en-US" dirty="0"/>
              <a:t>年</a:t>
            </a:r>
            <a:r>
              <a:rPr lang="en-US" altLang="zh-CN" dirty="0"/>
              <a:t>4</a:t>
            </a:r>
            <a:r>
              <a:rPr lang="zh-CN" altLang="en-US" dirty="0"/>
              <a:t>月</a:t>
            </a:r>
            <a:r>
              <a:rPr lang="en-US" altLang="zh-CN" dirty="0"/>
              <a:t>20</a:t>
            </a:r>
            <a:r>
              <a:rPr lang="zh-CN" altLang="en-US" dirty="0"/>
              <a:t>日我国用</a:t>
            </a:r>
            <a:r>
              <a:rPr lang="en-US" altLang="zh-CN" dirty="0"/>
              <a:t>64 kb/s</a:t>
            </a:r>
            <a:r>
              <a:rPr lang="zh-CN" altLang="en-US" dirty="0"/>
              <a:t>专线正式连入因特网</a:t>
            </a:r>
            <a:r>
              <a:rPr lang="zh-CN" altLang="en-US" dirty="0" smtClean="0"/>
              <a:t>。</a:t>
            </a:r>
            <a:endParaRPr lang="en-US" altLang="zh-CN" dirty="0" smtClean="0"/>
          </a:p>
          <a:p>
            <a:r>
              <a:rPr lang="en-US" altLang="zh-CN" dirty="0" smtClean="0"/>
              <a:t>1994</a:t>
            </a:r>
            <a:r>
              <a:rPr lang="zh-CN" altLang="en-US" dirty="0" smtClean="0"/>
              <a:t>年</a:t>
            </a:r>
            <a:r>
              <a:rPr lang="en-US" altLang="zh-CN" dirty="0" smtClean="0"/>
              <a:t>5</a:t>
            </a:r>
            <a:r>
              <a:rPr lang="zh-CN" altLang="en-US" dirty="0" smtClean="0"/>
              <a:t>月，中国科学院高能物理研究所设立我国第一个万维网服务器。</a:t>
            </a:r>
            <a:endParaRPr lang="en-US" altLang="zh-CN" dirty="0" smtClean="0"/>
          </a:p>
          <a:p>
            <a:r>
              <a:rPr lang="en-US" altLang="zh-CN" dirty="0" smtClean="0"/>
              <a:t>1994</a:t>
            </a:r>
            <a:r>
              <a:rPr lang="zh-CN" altLang="en-US" dirty="0" smtClean="0"/>
              <a:t>年</a:t>
            </a:r>
            <a:r>
              <a:rPr lang="en-US" altLang="zh-CN" dirty="0" smtClean="0"/>
              <a:t>9</a:t>
            </a:r>
            <a:r>
              <a:rPr lang="zh-CN" altLang="en-US" dirty="0" smtClean="0"/>
              <a:t>月，中国公用计算机互联网（</a:t>
            </a:r>
            <a:r>
              <a:rPr lang="en-US" altLang="zh-CN" dirty="0"/>
              <a:t>CHINANET</a:t>
            </a:r>
            <a:r>
              <a:rPr lang="zh-CN" altLang="en-US" dirty="0" smtClean="0"/>
              <a:t>）正式启动。</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51</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008599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中国的计算机网络</a:t>
            </a:r>
            <a:endParaRPr lang="zh-CN" altLang="en-US" dirty="0"/>
          </a:p>
        </p:txBody>
      </p:sp>
      <p:sp>
        <p:nvSpPr>
          <p:cNvPr id="3" name="内容占位符 2"/>
          <p:cNvSpPr>
            <a:spLocks noGrp="1"/>
          </p:cNvSpPr>
          <p:nvPr>
            <p:ph idx="1"/>
          </p:nvPr>
        </p:nvSpPr>
        <p:spPr/>
        <p:txBody>
          <a:bodyPr/>
          <a:lstStyle/>
          <a:p>
            <a:r>
              <a:rPr lang="zh-CN" altLang="en-US" dirty="0"/>
              <a:t>中国教育和科研计算机网</a:t>
            </a:r>
            <a:r>
              <a:rPr lang="en-US" altLang="zh-CN" dirty="0"/>
              <a:t>CERNET (China Education and Research </a:t>
            </a:r>
            <a:r>
              <a:rPr lang="en-US" altLang="zh-CN" dirty="0" err="1"/>
              <a:t>NETwork</a:t>
            </a:r>
            <a:r>
              <a:rPr lang="en-US" altLang="zh-CN" dirty="0"/>
              <a:t>)</a:t>
            </a:r>
            <a:r>
              <a:rPr lang="zh-CN" altLang="en-US" dirty="0"/>
              <a:t>，简称为中国教育网，是由国家投资建设，教育部负责管理，清华大学等高等学校承担建设和管理运行的全国性学术计算机互联网络。</a:t>
            </a:r>
          </a:p>
          <a:p>
            <a:r>
              <a:rPr lang="zh-CN" altLang="en-US" dirty="0"/>
              <a:t>中国互联网络信息中心 </a:t>
            </a:r>
            <a:r>
              <a:rPr lang="en-US" altLang="zh-CN" dirty="0"/>
              <a:t>CNNIC (Network Information Center of China)</a:t>
            </a:r>
            <a:r>
              <a:rPr lang="zh-CN" altLang="en-US" dirty="0"/>
              <a:t>每年两次公布的我国因特网的发展情况</a:t>
            </a:r>
            <a:r>
              <a:rPr lang="zh-CN" altLang="en-US" dirty="0" smtClean="0"/>
              <a:t>。</a:t>
            </a:r>
            <a:endParaRPr lang="en-US" altLang="zh-CN" dirty="0" smtClean="0"/>
          </a:p>
          <a:p>
            <a:r>
              <a:rPr lang="en-US" altLang="zh-CN" dirty="0"/>
              <a:t>http://www.cnnic.cn/</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52</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112099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计算机网络的分类</a:t>
            </a:r>
            <a:endParaRPr lang="zh-CN" altLang="en-US" dirty="0"/>
          </a:p>
        </p:txBody>
      </p:sp>
      <p:sp>
        <p:nvSpPr>
          <p:cNvPr id="3" name="内容占位符 2"/>
          <p:cNvSpPr>
            <a:spLocks noGrp="1"/>
          </p:cNvSpPr>
          <p:nvPr>
            <p:ph idx="1"/>
          </p:nvPr>
        </p:nvSpPr>
        <p:spPr/>
        <p:txBody>
          <a:bodyPr/>
          <a:lstStyle/>
          <a:p>
            <a:r>
              <a:rPr lang="zh-CN" altLang="en-US" dirty="0"/>
              <a:t>最简单的定义：</a:t>
            </a:r>
            <a:r>
              <a:rPr lang="zh-CN" altLang="en-US" u="sng" dirty="0">
                <a:solidFill>
                  <a:srgbClr val="FF0000"/>
                </a:solidFill>
              </a:rPr>
              <a:t>计算机网络是一些互相连接的、自治的计算机的集合。</a:t>
            </a:r>
          </a:p>
          <a:p>
            <a:r>
              <a:rPr lang="zh-CN" altLang="en-US" dirty="0"/>
              <a:t>最简单的计算机网络就是只有两台计算机和连接它们的一条链路，即两个节点和一条链路。因为没有第三台计算机，因此不存在交换的问题</a:t>
            </a:r>
            <a:r>
              <a:rPr lang="zh-CN" altLang="en-US" dirty="0" smtClean="0"/>
              <a:t>。</a:t>
            </a:r>
            <a:endParaRPr lang="en-US" altLang="zh-CN" dirty="0" smtClean="0"/>
          </a:p>
          <a:p>
            <a:r>
              <a:rPr lang="zh-CN" altLang="en-US" dirty="0" smtClean="0"/>
              <a:t>最</a:t>
            </a:r>
            <a:r>
              <a:rPr lang="zh-CN" altLang="en-US" dirty="0"/>
              <a:t>庞大的计算机网络就是因特网。它由非常多的计算机网络通过许多路由器互联而成</a:t>
            </a:r>
            <a:r>
              <a:rPr lang="zh-CN" altLang="en-US" dirty="0" smtClean="0"/>
              <a:t>。因此</a:t>
            </a:r>
            <a:r>
              <a:rPr lang="zh-CN" altLang="en-US" u="sng" dirty="0">
                <a:solidFill>
                  <a:srgbClr val="FF0000"/>
                </a:solidFill>
              </a:rPr>
              <a:t>因特网也称为“网络的网络”</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53</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计算机网络的定义</a:t>
            </a:r>
            <a:endParaRPr lang="zh-CN" altLang="en-US" dirty="0"/>
          </a:p>
        </p:txBody>
      </p:sp>
    </p:spTree>
    <p:extLst>
      <p:ext uri="{BB962C8B-B14F-4D97-AF65-F5344CB8AC3E}">
        <p14:creationId xmlns:p14="http://schemas.microsoft.com/office/powerpoint/2010/main" val="5088363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计算机网络的分类</a:t>
            </a:r>
            <a:endParaRPr lang="zh-CN" altLang="en-US" dirty="0"/>
          </a:p>
        </p:txBody>
      </p:sp>
      <p:sp>
        <p:nvSpPr>
          <p:cNvPr id="3" name="内容占位符 2"/>
          <p:cNvSpPr>
            <a:spLocks noGrp="1"/>
          </p:cNvSpPr>
          <p:nvPr>
            <p:ph idx="1"/>
          </p:nvPr>
        </p:nvSpPr>
        <p:spPr/>
        <p:txBody>
          <a:bodyPr/>
          <a:lstStyle/>
          <a:p>
            <a:r>
              <a:rPr lang="zh-CN" altLang="en-US" dirty="0" smtClean="0"/>
              <a:t>从</a:t>
            </a:r>
            <a:r>
              <a:rPr lang="zh-CN" altLang="en-US" dirty="0"/>
              <a:t>网络媒介的角度来看，计算机网络可以看做是由多台计算机通过特定的设备与软件连接起来的一种新的传播媒介</a:t>
            </a:r>
            <a:r>
              <a:rPr lang="zh-CN" altLang="en-US" dirty="0" smtClean="0"/>
              <a:t>。</a:t>
            </a:r>
            <a:endParaRPr lang="en-US" altLang="zh-CN" dirty="0" smtClean="0"/>
          </a:p>
          <a:p>
            <a:r>
              <a:rPr lang="zh-CN" altLang="en-US" dirty="0" smtClean="0"/>
              <a:t>最常见的一种定义是：</a:t>
            </a:r>
            <a:r>
              <a:rPr lang="zh-CN" altLang="en-US" dirty="0"/>
              <a:t>计算机网络，是指将地理位置不同的具有独立功能的多台计算机及其外部设备，通过通信线路连接起来，在网络操作系统，网络管理软件及网络通信协议的管理和协调下，实现资源共享和信息传递的计算机系统。</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54</a:t>
            </a:fld>
            <a:endParaRPr lang="en-US" altLang="zh-CN"/>
          </a:p>
        </p:txBody>
      </p:sp>
      <p:sp>
        <p:nvSpPr>
          <p:cNvPr id="5" name="文本占位符 4"/>
          <p:cNvSpPr>
            <a:spLocks noGrp="1"/>
          </p:cNvSpPr>
          <p:nvPr>
            <p:ph type="body" sz="quarter" idx="13"/>
          </p:nvPr>
        </p:nvSpPr>
        <p:spPr/>
        <p:txBody>
          <a:bodyPr/>
          <a:lstStyle/>
          <a:p>
            <a:r>
              <a:rPr lang="en-US" altLang="zh-CN" dirty="0" smtClean="0"/>
              <a:t>5.1</a:t>
            </a:r>
            <a:r>
              <a:rPr lang="zh-CN" altLang="en-US" dirty="0" smtClean="0"/>
              <a:t>计算机网络的定义</a:t>
            </a:r>
            <a:endParaRPr lang="zh-CN" altLang="en-US" dirty="0"/>
          </a:p>
        </p:txBody>
      </p:sp>
    </p:spTree>
    <p:extLst>
      <p:ext uri="{BB962C8B-B14F-4D97-AF65-F5344CB8AC3E}">
        <p14:creationId xmlns:p14="http://schemas.microsoft.com/office/powerpoint/2010/main" val="1629332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计算机网络的分类</a:t>
            </a:r>
            <a:endParaRPr lang="zh-CN" altLang="en-US" dirty="0"/>
          </a:p>
        </p:txBody>
      </p:sp>
      <p:sp>
        <p:nvSpPr>
          <p:cNvPr id="3" name="内容占位符 2"/>
          <p:cNvSpPr>
            <a:spLocks noGrp="1"/>
          </p:cNvSpPr>
          <p:nvPr>
            <p:ph idx="1"/>
          </p:nvPr>
        </p:nvSpPr>
        <p:spPr/>
        <p:txBody>
          <a:bodyPr/>
          <a:lstStyle/>
          <a:p>
            <a:r>
              <a:rPr lang="zh-CN" altLang="en-US" dirty="0"/>
              <a:t>广域网 </a:t>
            </a:r>
            <a:r>
              <a:rPr lang="en-US" altLang="zh-CN" dirty="0"/>
              <a:t>WAN (Wide Area Network)</a:t>
            </a:r>
          </a:p>
          <a:p>
            <a:r>
              <a:rPr lang="zh-CN" altLang="en-US" dirty="0"/>
              <a:t>局域网 </a:t>
            </a:r>
            <a:r>
              <a:rPr lang="en-US" altLang="zh-CN" dirty="0"/>
              <a:t>LAN (Local Area Network) </a:t>
            </a:r>
          </a:p>
          <a:p>
            <a:r>
              <a:rPr lang="zh-CN" altLang="en-US" dirty="0"/>
              <a:t>城域网 </a:t>
            </a:r>
            <a:r>
              <a:rPr lang="en-US" altLang="zh-CN" dirty="0"/>
              <a:t>MAN (Metropolitan Area Network)</a:t>
            </a:r>
          </a:p>
          <a:p>
            <a:r>
              <a:rPr lang="zh-CN" altLang="en-US" dirty="0"/>
              <a:t>个人区域网 </a:t>
            </a:r>
            <a:r>
              <a:rPr lang="en-US" altLang="zh-CN" dirty="0"/>
              <a:t>PAN (Personal Area Network)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55</a:t>
            </a:fld>
            <a:endParaRPr lang="en-US" altLang="zh-CN"/>
          </a:p>
        </p:txBody>
      </p:sp>
      <p:sp>
        <p:nvSpPr>
          <p:cNvPr id="5" name="文本占位符 4"/>
          <p:cNvSpPr>
            <a:spLocks noGrp="1"/>
          </p:cNvSpPr>
          <p:nvPr>
            <p:ph type="body" sz="quarter" idx="13"/>
          </p:nvPr>
        </p:nvSpPr>
        <p:spPr/>
        <p:txBody>
          <a:bodyPr/>
          <a:lstStyle/>
          <a:p>
            <a:r>
              <a:rPr lang="en-US" altLang="zh-CN" dirty="0" smtClean="0"/>
              <a:t>5.2</a:t>
            </a:r>
            <a:r>
              <a:rPr lang="zh-CN" altLang="en-US" dirty="0" smtClean="0"/>
              <a:t>按照网络的范围进行分类</a:t>
            </a:r>
            <a:endParaRPr lang="zh-CN" altLang="en-US" dirty="0"/>
          </a:p>
        </p:txBody>
      </p:sp>
    </p:spTree>
    <p:extLst>
      <p:ext uri="{BB962C8B-B14F-4D97-AF65-F5344CB8AC3E}">
        <p14:creationId xmlns:p14="http://schemas.microsoft.com/office/powerpoint/2010/main" val="4196375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计算机网络的分类</a:t>
            </a:r>
            <a:endParaRPr lang="zh-CN" altLang="en-US" dirty="0"/>
          </a:p>
        </p:txBody>
      </p:sp>
      <p:sp>
        <p:nvSpPr>
          <p:cNvPr id="3" name="内容占位符 2"/>
          <p:cNvSpPr>
            <a:spLocks noGrp="1"/>
          </p:cNvSpPr>
          <p:nvPr>
            <p:ph idx="1"/>
          </p:nvPr>
        </p:nvSpPr>
        <p:spPr/>
        <p:txBody>
          <a:bodyPr/>
          <a:lstStyle/>
          <a:p>
            <a:r>
              <a:rPr lang="zh-CN" altLang="en-US" dirty="0"/>
              <a:t>公用网 </a:t>
            </a:r>
            <a:r>
              <a:rPr lang="en-US" altLang="zh-CN" dirty="0"/>
              <a:t>(public network) </a:t>
            </a:r>
          </a:p>
          <a:p>
            <a:r>
              <a:rPr lang="zh-CN" altLang="en-US" dirty="0"/>
              <a:t>专用网 </a:t>
            </a:r>
            <a:r>
              <a:rPr lang="en-US" altLang="zh-CN" dirty="0"/>
              <a:t>(private network)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56</a:t>
            </a:fld>
            <a:endParaRPr lang="en-US" altLang="zh-CN"/>
          </a:p>
        </p:txBody>
      </p:sp>
      <p:sp>
        <p:nvSpPr>
          <p:cNvPr id="5" name="文本占位符 4"/>
          <p:cNvSpPr>
            <a:spLocks noGrp="1"/>
          </p:cNvSpPr>
          <p:nvPr>
            <p:ph type="body" sz="quarter" idx="13"/>
          </p:nvPr>
        </p:nvSpPr>
        <p:spPr>
          <a:xfrm>
            <a:off x="4644009" y="770533"/>
            <a:ext cx="3960440" cy="358775"/>
          </a:xfrm>
        </p:spPr>
        <p:txBody>
          <a:bodyPr/>
          <a:lstStyle/>
          <a:p>
            <a:r>
              <a:rPr lang="en-US" altLang="zh-CN" dirty="0" smtClean="0"/>
              <a:t>5.3</a:t>
            </a:r>
            <a:r>
              <a:rPr lang="zh-CN" altLang="en-US" dirty="0" smtClean="0"/>
              <a:t>按照网络</a:t>
            </a:r>
            <a:r>
              <a:rPr lang="zh-CN" altLang="en-US" dirty="0"/>
              <a:t>使用</a:t>
            </a:r>
            <a:r>
              <a:rPr lang="zh-CN" altLang="en-US" dirty="0" smtClean="0"/>
              <a:t>者的不同进行分类</a:t>
            </a:r>
            <a:endParaRPr lang="zh-CN" altLang="en-US" dirty="0"/>
          </a:p>
        </p:txBody>
      </p:sp>
    </p:spTree>
    <p:extLst>
      <p:ext uri="{BB962C8B-B14F-4D97-AF65-F5344CB8AC3E}">
        <p14:creationId xmlns:p14="http://schemas.microsoft.com/office/powerpoint/2010/main" val="6392046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5.</a:t>
            </a:r>
            <a:r>
              <a:rPr lang="zh-CN" altLang="en-US" dirty="0" smtClean="0"/>
              <a:t>计算机网络的分类</a:t>
            </a:r>
            <a:endParaRPr lang="zh-CN" altLang="en-US" dirty="0"/>
          </a:p>
        </p:txBody>
      </p:sp>
      <p:sp>
        <p:nvSpPr>
          <p:cNvPr id="3" name="内容占位符 2"/>
          <p:cNvSpPr>
            <a:spLocks noGrp="1"/>
          </p:cNvSpPr>
          <p:nvPr>
            <p:ph idx="1"/>
          </p:nvPr>
        </p:nvSpPr>
        <p:spPr/>
        <p:txBody>
          <a:bodyPr/>
          <a:lstStyle/>
          <a:p>
            <a:r>
              <a:rPr lang="zh-CN" altLang="en-US" dirty="0"/>
              <a:t>接入网 </a:t>
            </a:r>
            <a:r>
              <a:rPr lang="en-US" altLang="zh-CN" dirty="0"/>
              <a:t>AN (Access Network)</a:t>
            </a:r>
            <a:r>
              <a:rPr lang="zh-CN" altLang="en-US" dirty="0"/>
              <a:t>，它又称为本地接入网或居民接入网。</a:t>
            </a:r>
          </a:p>
          <a:p>
            <a:r>
              <a:rPr lang="zh-CN" altLang="en-US" dirty="0"/>
              <a:t>所谓接入网是指骨干网络到用户终端之间的所有设备。其长度一般为几百米到几公里，因而被形象地称为</a:t>
            </a:r>
            <a:r>
              <a:rPr lang="en-US" altLang="zh-CN" dirty="0"/>
              <a:t>"</a:t>
            </a:r>
            <a:r>
              <a:rPr lang="zh-CN" altLang="en-US" dirty="0"/>
              <a:t>最后一公里</a:t>
            </a:r>
            <a:r>
              <a:rPr lang="en-US" altLang="zh-CN" dirty="0"/>
              <a:t>"</a:t>
            </a:r>
            <a:r>
              <a:rPr lang="zh-CN" altLang="en-US" dirty="0" smtClean="0"/>
              <a:t>。</a:t>
            </a:r>
            <a:endParaRPr lang="en-US" altLang="zh-CN" dirty="0" smtClean="0"/>
          </a:p>
          <a:p>
            <a:r>
              <a:rPr lang="zh-CN" altLang="en-US" dirty="0" smtClean="0"/>
              <a:t>接</a:t>
            </a:r>
            <a:r>
              <a:rPr lang="zh-CN" altLang="en-US" dirty="0"/>
              <a:t>入网的接入方式包括铜线（普通电话线）接入、光纤接入、光纤同轴电缆（有线电视电缆）混合接入和无线接入等几种方式。</a:t>
            </a:r>
            <a:endParaRPr lang="en-US" altLang="zh-CN" dirty="0" smtClean="0"/>
          </a:p>
          <a:p>
            <a:endParaRPr lang="en-US" altLang="zh-CN"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57</a:t>
            </a:fld>
            <a:endParaRPr lang="en-US" altLang="zh-CN"/>
          </a:p>
        </p:txBody>
      </p:sp>
      <p:sp>
        <p:nvSpPr>
          <p:cNvPr id="5" name="文本占位符 4"/>
          <p:cNvSpPr>
            <a:spLocks noGrp="1"/>
          </p:cNvSpPr>
          <p:nvPr>
            <p:ph type="body" sz="quarter" idx="13"/>
          </p:nvPr>
        </p:nvSpPr>
        <p:spPr>
          <a:xfrm>
            <a:off x="4644009" y="770533"/>
            <a:ext cx="3960440" cy="358775"/>
          </a:xfrm>
        </p:spPr>
        <p:txBody>
          <a:bodyPr/>
          <a:lstStyle/>
          <a:p>
            <a:r>
              <a:rPr lang="en-US" altLang="zh-CN" dirty="0" smtClean="0"/>
              <a:t>5.4</a:t>
            </a:r>
            <a:r>
              <a:rPr lang="zh-CN" altLang="en-US" dirty="0" smtClean="0"/>
              <a:t>接入网</a:t>
            </a:r>
            <a:endParaRPr lang="zh-CN" altLang="en-US" dirty="0"/>
          </a:p>
        </p:txBody>
      </p:sp>
    </p:spTree>
    <p:extLst>
      <p:ext uri="{BB962C8B-B14F-4D97-AF65-F5344CB8AC3E}">
        <p14:creationId xmlns:p14="http://schemas.microsoft.com/office/powerpoint/2010/main" val="38651125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7" name="文本占位符 6"/>
          <p:cNvSpPr>
            <a:spLocks noGrp="1"/>
          </p:cNvSpPr>
          <p:nvPr>
            <p:ph type="body" idx="1"/>
          </p:nvPr>
        </p:nvSpPr>
        <p:spPr/>
        <p:txBody>
          <a:bodyPr/>
          <a:lstStyle/>
          <a:p>
            <a:r>
              <a:rPr lang="zh-CN" altLang="en-US" dirty="0" smtClean="0"/>
              <a:t>性能指标：</a:t>
            </a:r>
            <a:endParaRPr lang="zh-CN" altLang="en-US" dirty="0"/>
          </a:p>
        </p:txBody>
      </p:sp>
      <p:sp>
        <p:nvSpPr>
          <p:cNvPr id="8" name="内容占位符 7"/>
          <p:cNvSpPr>
            <a:spLocks noGrp="1"/>
          </p:cNvSpPr>
          <p:nvPr>
            <p:ph sz="half" idx="2"/>
          </p:nvPr>
        </p:nvSpPr>
        <p:spPr/>
        <p:txBody>
          <a:bodyPr/>
          <a:lstStyle/>
          <a:p>
            <a:r>
              <a:rPr lang="zh-CN" altLang="en-US" dirty="0" smtClean="0"/>
              <a:t>速率</a:t>
            </a:r>
            <a:endParaRPr lang="en-US" altLang="zh-CN" dirty="0" smtClean="0"/>
          </a:p>
          <a:p>
            <a:r>
              <a:rPr lang="zh-CN" altLang="en-US" dirty="0" smtClean="0"/>
              <a:t>带宽</a:t>
            </a:r>
            <a:endParaRPr lang="en-US" altLang="zh-CN" dirty="0" smtClean="0"/>
          </a:p>
          <a:p>
            <a:r>
              <a:rPr lang="zh-CN" altLang="en-US" dirty="0" smtClean="0"/>
              <a:t>吞吐量</a:t>
            </a:r>
            <a:endParaRPr lang="en-US" altLang="zh-CN" dirty="0" smtClean="0"/>
          </a:p>
          <a:p>
            <a:r>
              <a:rPr lang="zh-CN" altLang="en-US" dirty="0" smtClean="0"/>
              <a:t>时延</a:t>
            </a:r>
            <a:endParaRPr lang="en-US" altLang="zh-CN" dirty="0" smtClean="0"/>
          </a:p>
          <a:p>
            <a:r>
              <a:rPr lang="zh-CN" altLang="en-US" dirty="0"/>
              <a:t>时延带宽</a:t>
            </a:r>
            <a:r>
              <a:rPr lang="zh-CN" altLang="en-US" dirty="0" smtClean="0"/>
              <a:t>积</a:t>
            </a:r>
            <a:endParaRPr lang="en-US" altLang="zh-CN" dirty="0" smtClean="0"/>
          </a:p>
          <a:p>
            <a:r>
              <a:rPr lang="zh-CN" altLang="en-US" dirty="0"/>
              <a:t>往返</a:t>
            </a:r>
            <a:r>
              <a:rPr lang="zh-CN" altLang="en-US" dirty="0" smtClean="0"/>
              <a:t>时间</a:t>
            </a:r>
            <a:r>
              <a:rPr lang="en-US" altLang="zh-CN" dirty="0" smtClean="0"/>
              <a:t>RTT</a:t>
            </a:r>
          </a:p>
          <a:p>
            <a:r>
              <a:rPr lang="zh-CN" altLang="en-US" dirty="0"/>
              <a:t>利用率</a:t>
            </a:r>
            <a:endParaRPr lang="en-US" altLang="zh-CN" dirty="0" smtClean="0"/>
          </a:p>
        </p:txBody>
      </p:sp>
      <p:sp>
        <p:nvSpPr>
          <p:cNvPr id="9" name="文本占位符 8"/>
          <p:cNvSpPr>
            <a:spLocks noGrp="1"/>
          </p:cNvSpPr>
          <p:nvPr>
            <p:ph type="body" sz="quarter" idx="3"/>
          </p:nvPr>
        </p:nvSpPr>
        <p:spPr/>
        <p:txBody>
          <a:bodyPr/>
          <a:lstStyle/>
          <a:p>
            <a:r>
              <a:rPr lang="zh-CN" altLang="en-US" dirty="0" smtClean="0"/>
              <a:t>非性能指标：</a:t>
            </a:r>
            <a:endParaRPr lang="zh-CN" altLang="en-US" dirty="0"/>
          </a:p>
        </p:txBody>
      </p:sp>
      <p:sp>
        <p:nvSpPr>
          <p:cNvPr id="10" name="内容占位符 9"/>
          <p:cNvSpPr>
            <a:spLocks noGrp="1"/>
          </p:cNvSpPr>
          <p:nvPr>
            <p:ph sz="quarter" idx="4"/>
          </p:nvPr>
        </p:nvSpPr>
        <p:spPr/>
        <p:txBody>
          <a:bodyPr/>
          <a:lstStyle/>
          <a:p>
            <a:r>
              <a:rPr lang="zh-CN" altLang="en-US" dirty="0" smtClean="0"/>
              <a:t>费用</a:t>
            </a:r>
            <a:endParaRPr lang="en-US" altLang="zh-CN" dirty="0" smtClean="0"/>
          </a:p>
          <a:p>
            <a:r>
              <a:rPr lang="zh-CN" altLang="en-US" dirty="0" smtClean="0"/>
              <a:t>质量</a:t>
            </a:r>
            <a:endParaRPr lang="en-US" altLang="zh-CN" dirty="0" smtClean="0"/>
          </a:p>
          <a:p>
            <a:r>
              <a:rPr lang="zh-CN" altLang="en-US" dirty="0" smtClean="0"/>
              <a:t>标准化</a:t>
            </a:r>
            <a:endParaRPr lang="en-US" altLang="zh-CN" dirty="0" smtClean="0"/>
          </a:p>
          <a:p>
            <a:r>
              <a:rPr lang="zh-CN" altLang="en-US" dirty="0" smtClean="0"/>
              <a:t>可靠性</a:t>
            </a:r>
            <a:endParaRPr lang="en-US" altLang="zh-CN" dirty="0" smtClean="0"/>
          </a:p>
          <a:p>
            <a:r>
              <a:rPr lang="zh-CN" altLang="en-US" dirty="0"/>
              <a:t>可扩展性</a:t>
            </a:r>
            <a:r>
              <a:rPr lang="zh-CN" altLang="en-US" dirty="0" smtClean="0"/>
              <a:t>和可升级性</a:t>
            </a:r>
            <a:endParaRPr lang="en-US" altLang="zh-CN" dirty="0" smtClean="0"/>
          </a:p>
          <a:p>
            <a:r>
              <a:rPr lang="zh-CN" altLang="en-US" dirty="0" smtClean="0"/>
              <a:t>易于管理与维护</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58</a:t>
            </a:fld>
            <a:endParaRPr lang="en-US" altLang="zh-CN"/>
          </a:p>
        </p:txBody>
      </p:sp>
      <p:sp>
        <p:nvSpPr>
          <p:cNvPr id="11" name="文本占位符 10"/>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1443078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dirty="0"/>
              <a:t>比特（</a:t>
            </a:r>
            <a:r>
              <a:rPr lang="en-US" altLang="zh-CN" dirty="0"/>
              <a:t>bit</a:t>
            </a:r>
            <a:r>
              <a:rPr lang="zh-CN" altLang="en-US" dirty="0"/>
              <a:t>）是计算机中数据量的单位，也是信息论中使用的信息量的单位。</a:t>
            </a:r>
          </a:p>
          <a:p>
            <a:r>
              <a:rPr lang="en-US" altLang="zh-CN" dirty="0"/>
              <a:t>Bit </a:t>
            </a:r>
            <a:r>
              <a:rPr lang="zh-CN" altLang="en-US" dirty="0"/>
              <a:t>来源于 </a:t>
            </a:r>
            <a:r>
              <a:rPr lang="en-US" altLang="zh-CN" dirty="0"/>
              <a:t>binary digit</a:t>
            </a:r>
            <a:r>
              <a:rPr lang="zh-CN" altLang="en-US" dirty="0"/>
              <a:t>，意思是一个“二进制数字”，因此一个比特就是二进制数字中的一个 </a:t>
            </a:r>
            <a:r>
              <a:rPr lang="en-US" altLang="zh-CN" dirty="0"/>
              <a:t>1 </a:t>
            </a:r>
            <a:r>
              <a:rPr lang="zh-CN" altLang="en-US" dirty="0"/>
              <a:t>或 </a:t>
            </a:r>
            <a:r>
              <a:rPr lang="en-US" altLang="zh-CN" dirty="0"/>
              <a:t>0</a:t>
            </a:r>
            <a:r>
              <a:rPr lang="zh-CN" altLang="en-US" dirty="0"/>
              <a:t>。</a:t>
            </a:r>
          </a:p>
          <a:p>
            <a:r>
              <a:rPr lang="zh-CN" altLang="en-US" dirty="0"/>
              <a:t>速率即数据率</a:t>
            </a:r>
            <a:r>
              <a:rPr lang="en-US" altLang="zh-CN" dirty="0"/>
              <a:t>(data rate)</a:t>
            </a:r>
            <a:r>
              <a:rPr lang="zh-CN" altLang="en-US" dirty="0"/>
              <a:t>或比特率</a:t>
            </a:r>
            <a:r>
              <a:rPr lang="en-US" altLang="zh-CN" dirty="0"/>
              <a:t>(bit rate)</a:t>
            </a:r>
            <a:r>
              <a:rPr lang="zh-CN" altLang="en-US" dirty="0"/>
              <a:t>是计算机网络中最重要的一个性能指标。速率的单位是 </a:t>
            </a:r>
            <a:r>
              <a:rPr lang="en-US" altLang="zh-CN" dirty="0"/>
              <a:t>b/s</a:t>
            </a:r>
            <a:r>
              <a:rPr lang="zh-CN" altLang="en-US" dirty="0"/>
              <a:t>，或</a:t>
            </a:r>
            <a:r>
              <a:rPr lang="en-US" altLang="zh-CN" dirty="0"/>
              <a:t>kb/s, Mb/s, Gb/s </a:t>
            </a:r>
            <a:r>
              <a:rPr lang="zh-CN" altLang="en-US" dirty="0"/>
              <a:t>等</a:t>
            </a:r>
          </a:p>
          <a:p>
            <a:r>
              <a:rPr lang="zh-CN" altLang="en-US" dirty="0"/>
              <a:t>速率往往是指额定速率或标称速率。 </a:t>
            </a: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59</a:t>
            </a:fld>
            <a:endParaRPr lang="en-US" altLang="zh-CN"/>
          </a:p>
        </p:txBody>
      </p:sp>
      <p:sp>
        <p:nvSpPr>
          <p:cNvPr id="11" name="文本占位符 10"/>
          <p:cNvSpPr>
            <a:spLocks noGrp="1"/>
          </p:cNvSpPr>
          <p:nvPr>
            <p:ph type="body" sz="quarter" idx="13"/>
          </p:nvPr>
        </p:nvSpPr>
        <p:spPr/>
        <p:txBody>
          <a:bodyPr/>
          <a:lstStyle/>
          <a:p>
            <a:r>
              <a:rPr lang="en-US" altLang="zh-CN" dirty="0" smtClean="0"/>
              <a:t>6.1</a:t>
            </a:r>
            <a:r>
              <a:rPr lang="zh-CN" altLang="en-US" dirty="0" smtClean="0"/>
              <a:t>速率</a:t>
            </a:r>
            <a:endParaRPr lang="zh-CN" altLang="en-US" dirty="0"/>
          </a:p>
        </p:txBody>
      </p:sp>
    </p:spTree>
    <p:extLst>
      <p:ext uri="{BB962C8B-B14F-4D97-AF65-F5344CB8AC3E}">
        <p14:creationId xmlns:p14="http://schemas.microsoft.com/office/powerpoint/2010/main" val="2632157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计算机网络的作用</a:t>
            </a:r>
            <a:endParaRPr lang="zh-CN" altLang="en-US" dirty="0"/>
          </a:p>
        </p:txBody>
      </p:sp>
      <p:sp>
        <p:nvSpPr>
          <p:cNvPr id="3" name="内容占位符 2"/>
          <p:cNvSpPr>
            <a:spLocks noGrp="1"/>
          </p:cNvSpPr>
          <p:nvPr>
            <p:ph idx="1"/>
          </p:nvPr>
        </p:nvSpPr>
        <p:spPr/>
        <p:txBody>
          <a:bodyPr/>
          <a:lstStyle/>
          <a:p>
            <a:r>
              <a:rPr lang="zh-CN" altLang="en-US" dirty="0" smtClean="0"/>
              <a:t>连通性：</a:t>
            </a:r>
            <a:endParaRPr lang="en-US" altLang="zh-CN" dirty="0" smtClean="0"/>
          </a:p>
          <a:p>
            <a:pPr marL="0" indent="0">
              <a:buNone/>
            </a:pPr>
            <a:r>
              <a:rPr lang="zh-CN" altLang="en-US" dirty="0" smtClean="0"/>
              <a:t>计算机网络</a:t>
            </a:r>
            <a:r>
              <a:rPr lang="zh-CN" altLang="en-US" dirty="0"/>
              <a:t>使上网用户之间都可以交换信息，好像这些用户的计算机都可以彼此直接连通一样</a:t>
            </a:r>
            <a:r>
              <a:rPr lang="zh-CN" altLang="en-US" dirty="0" smtClean="0"/>
              <a:t>。</a:t>
            </a:r>
            <a:endParaRPr lang="en-US" altLang="zh-CN" dirty="0" smtClean="0"/>
          </a:p>
          <a:p>
            <a:pPr marL="0" indent="0">
              <a:buNone/>
            </a:pPr>
            <a:r>
              <a:rPr lang="zh-CN" altLang="en-US" dirty="0" smtClean="0"/>
              <a:t> </a:t>
            </a:r>
            <a:endParaRPr lang="zh-CN" altLang="en-US" dirty="0"/>
          </a:p>
          <a:p>
            <a:r>
              <a:rPr lang="zh-CN" altLang="en-US" dirty="0" smtClean="0"/>
              <a:t>共享性：</a:t>
            </a:r>
            <a:endParaRPr lang="en-US" altLang="zh-CN" dirty="0" smtClean="0"/>
          </a:p>
          <a:p>
            <a:pPr marL="0" indent="0">
              <a:buNone/>
            </a:pPr>
            <a:r>
              <a:rPr lang="zh-CN" altLang="en-US" dirty="0" smtClean="0"/>
              <a:t>即</a:t>
            </a:r>
            <a:r>
              <a:rPr lang="zh-CN" altLang="en-US" dirty="0"/>
              <a:t>资源共享。可以是信息共享、软件共享，也可以是硬件共享。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1.3</a:t>
            </a:r>
            <a:r>
              <a:rPr lang="zh-CN" altLang="en-US" dirty="0" smtClean="0"/>
              <a:t>计算机网络的功能</a:t>
            </a:r>
            <a:endParaRPr lang="zh-CN" altLang="en-US" dirty="0"/>
          </a:p>
        </p:txBody>
      </p:sp>
    </p:spTree>
    <p:extLst>
      <p:ext uri="{BB962C8B-B14F-4D97-AF65-F5344CB8AC3E}">
        <p14:creationId xmlns:p14="http://schemas.microsoft.com/office/powerpoint/2010/main" val="42823642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dirty="0"/>
              <a:t>“带宽”</a:t>
            </a:r>
            <a:r>
              <a:rPr lang="en-US" altLang="zh-CN" dirty="0"/>
              <a:t>(bandwidth)</a:t>
            </a:r>
            <a:r>
              <a:rPr lang="zh-CN" altLang="en-US" dirty="0"/>
              <a:t>本来是指信号具有的频带宽度，单位是赫（或千赫、兆赫、吉赫等）。</a:t>
            </a:r>
          </a:p>
          <a:p>
            <a:r>
              <a:rPr lang="zh-CN" altLang="en-US" dirty="0" smtClean="0"/>
              <a:t>“带宽”</a:t>
            </a:r>
            <a:r>
              <a:rPr lang="zh-CN" altLang="en-US" dirty="0"/>
              <a:t>现在</a:t>
            </a:r>
            <a:r>
              <a:rPr lang="zh-CN" altLang="en-US" dirty="0" smtClean="0"/>
              <a:t>是</a:t>
            </a:r>
            <a:r>
              <a:rPr lang="zh-CN" altLang="en-US" dirty="0"/>
              <a:t>数字信道所能传送的“最高数据率”的同义语，单位是“比特每秒”，或 </a:t>
            </a:r>
            <a:r>
              <a:rPr lang="en-US" altLang="zh-CN" dirty="0"/>
              <a:t>b/s (bit/s)</a:t>
            </a:r>
            <a:r>
              <a:rPr lang="zh-CN" altLang="en-US" dirty="0" smtClean="0"/>
              <a:t>。</a:t>
            </a:r>
            <a:endParaRPr lang="en-US" altLang="zh-CN" dirty="0" smtClean="0"/>
          </a:p>
          <a:p>
            <a:r>
              <a:rPr lang="zh-CN" altLang="en-US" dirty="0" smtClean="0"/>
              <a:t>“带宽”表示在单位时间内从网络中的某一点到另一点所能通过的“</a:t>
            </a:r>
            <a:r>
              <a:rPr lang="zh-CN" altLang="en-US" u="sng" dirty="0" smtClean="0">
                <a:solidFill>
                  <a:srgbClr val="FF0000"/>
                </a:solidFill>
              </a:rPr>
              <a:t>最高数据率</a:t>
            </a:r>
            <a:r>
              <a:rPr lang="zh-CN" altLang="en-US" dirty="0" smtClean="0"/>
              <a:t>”。 </a:t>
            </a:r>
            <a:endParaRPr lang="zh-CN" altLang="en-US" dirty="0"/>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60</a:t>
            </a:fld>
            <a:endParaRPr lang="en-US" altLang="zh-CN"/>
          </a:p>
        </p:txBody>
      </p:sp>
      <p:sp>
        <p:nvSpPr>
          <p:cNvPr id="11" name="文本占位符 10"/>
          <p:cNvSpPr>
            <a:spLocks noGrp="1"/>
          </p:cNvSpPr>
          <p:nvPr>
            <p:ph type="body" sz="quarter" idx="13"/>
          </p:nvPr>
        </p:nvSpPr>
        <p:spPr/>
        <p:txBody>
          <a:bodyPr/>
          <a:lstStyle/>
          <a:p>
            <a:r>
              <a:rPr lang="en-US" altLang="zh-CN" dirty="0" smtClean="0"/>
              <a:t>6.2</a:t>
            </a:r>
            <a:r>
              <a:rPr lang="zh-CN" altLang="en-US" dirty="0" smtClean="0"/>
              <a:t>带宽</a:t>
            </a:r>
            <a:endParaRPr lang="zh-CN" altLang="en-US" dirty="0"/>
          </a:p>
        </p:txBody>
      </p:sp>
    </p:spTree>
    <p:extLst>
      <p:ext uri="{BB962C8B-B14F-4D97-AF65-F5344CB8AC3E}">
        <p14:creationId xmlns:p14="http://schemas.microsoft.com/office/powerpoint/2010/main" val="2424151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dirty="0"/>
              <a:t>更常用的带宽单位</a:t>
            </a:r>
            <a:r>
              <a:rPr lang="zh-CN" altLang="en-US" dirty="0" smtClean="0"/>
              <a:t>是：</a:t>
            </a:r>
            <a:endParaRPr lang="zh-CN" altLang="en-US" dirty="0"/>
          </a:p>
          <a:p>
            <a:pPr marL="354565" lvl="1" indent="0">
              <a:buNone/>
            </a:pPr>
            <a:r>
              <a:rPr lang="zh-CN" altLang="en-US" sz="2000" dirty="0">
                <a:latin typeface="+mj-ea"/>
                <a:ea typeface="+mj-ea"/>
              </a:rPr>
              <a:t>千比每秒，即 </a:t>
            </a:r>
            <a:r>
              <a:rPr lang="en-US" altLang="zh-CN" sz="2000" dirty="0">
                <a:latin typeface="+mj-ea"/>
                <a:ea typeface="+mj-ea"/>
              </a:rPr>
              <a:t>kb/s </a:t>
            </a:r>
            <a:r>
              <a:rPr lang="zh-CN" altLang="en-US" sz="2000" dirty="0">
                <a:latin typeface="+mj-ea"/>
                <a:ea typeface="+mj-ea"/>
              </a:rPr>
              <a:t>（</a:t>
            </a:r>
            <a:r>
              <a:rPr lang="en-US" altLang="zh-CN" sz="2000" dirty="0">
                <a:latin typeface="+mj-ea"/>
                <a:ea typeface="+mj-ea"/>
              </a:rPr>
              <a:t>103 b/s</a:t>
            </a:r>
            <a:r>
              <a:rPr lang="zh-CN" altLang="en-US" sz="2000" dirty="0" smtClean="0">
                <a:latin typeface="+mj-ea"/>
                <a:ea typeface="+mj-ea"/>
              </a:rPr>
              <a:t>），</a:t>
            </a:r>
            <a:r>
              <a:rPr lang="en-US" altLang="zh-CN" sz="2000" dirty="0" smtClean="0">
                <a:latin typeface="+mj-ea"/>
                <a:ea typeface="+mj-ea"/>
              </a:rPr>
              <a:t>kbps</a:t>
            </a:r>
            <a:endParaRPr lang="zh-CN" altLang="en-US" sz="2000" dirty="0">
              <a:latin typeface="+mj-ea"/>
              <a:ea typeface="+mj-ea"/>
            </a:endParaRPr>
          </a:p>
          <a:p>
            <a:pPr marL="354565" lvl="1" indent="0">
              <a:buNone/>
            </a:pPr>
            <a:r>
              <a:rPr lang="zh-CN" altLang="en-US" sz="2000" dirty="0">
                <a:latin typeface="+mj-ea"/>
                <a:ea typeface="+mj-ea"/>
              </a:rPr>
              <a:t>兆比每秒，即 </a:t>
            </a:r>
            <a:r>
              <a:rPr lang="en-US" altLang="zh-CN" sz="2000" dirty="0">
                <a:latin typeface="+mj-ea"/>
                <a:ea typeface="+mj-ea"/>
              </a:rPr>
              <a:t>Mb/s</a:t>
            </a:r>
            <a:r>
              <a:rPr lang="zh-CN" altLang="en-US" sz="2000" dirty="0">
                <a:latin typeface="+mj-ea"/>
                <a:ea typeface="+mj-ea"/>
              </a:rPr>
              <a:t>（</a:t>
            </a:r>
            <a:r>
              <a:rPr lang="en-US" altLang="zh-CN" sz="2000" dirty="0">
                <a:latin typeface="+mj-ea"/>
                <a:ea typeface="+mj-ea"/>
              </a:rPr>
              <a:t>106 b/s</a:t>
            </a:r>
            <a:r>
              <a:rPr lang="zh-CN" altLang="en-US" sz="2000" dirty="0" smtClean="0">
                <a:latin typeface="+mj-ea"/>
                <a:ea typeface="+mj-ea"/>
              </a:rPr>
              <a:t>），</a:t>
            </a:r>
            <a:r>
              <a:rPr lang="en-US" altLang="zh-CN" sz="2000" dirty="0" smtClean="0">
                <a:latin typeface="+mj-ea"/>
                <a:ea typeface="+mj-ea"/>
              </a:rPr>
              <a:t>Mbps</a:t>
            </a:r>
            <a:endParaRPr lang="zh-CN" altLang="en-US" sz="2000" dirty="0">
              <a:latin typeface="+mj-ea"/>
              <a:ea typeface="+mj-ea"/>
            </a:endParaRPr>
          </a:p>
          <a:p>
            <a:pPr marL="354565" lvl="1" indent="0">
              <a:buNone/>
            </a:pPr>
            <a:r>
              <a:rPr lang="zh-CN" altLang="en-US" sz="2000" dirty="0">
                <a:latin typeface="+mj-ea"/>
                <a:ea typeface="+mj-ea"/>
              </a:rPr>
              <a:t>吉比每秒，即 </a:t>
            </a:r>
            <a:r>
              <a:rPr lang="en-US" altLang="zh-CN" sz="2000" dirty="0">
                <a:latin typeface="+mj-ea"/>
                <a:ea typeface="+mj-ea"/>
              </a:rPr>
              <a:t>Gb/s</a:t>
            </a:r>
            <a:r>
              <a:rPr lang="zh-CN" altLang="en-US" sz="2000" dirty="0">
                <a:latin typeface="+mj-ea"/>
                <a:ea typeface="+mj-ea"/>
              </a:rPr>
              <a:t>（</a:t>
            </a:r>
            <a:r>
              <a:rPr lang="en-US" altLang="zh-CN" sz="2000" dirty="0">
                <a:latin typeface="+mj-ea"/>
                <a:ea typeface="+mj-ea"/>
              </a:rPr>
              <a:t>109 b/s</a:t>
            </a:r>
            <a:r>
              <a:rPr lang="zh-CN" altLang="en-US" sz="2000" dirty="0" smtClean="0">
                <a:latin typeface="+mj-ea"/>
                <a:ea typeface="+mj-ea"/>
              </a:rPr>
              <a:t>），</a:t>
            </a:r>
            <a:r>
              <a:rPr lang="en-US" altLang="zh-CN" sz="2000" dirty="0" err="1" smtClean="0">
                <a:latin typeface="+mj-ea"/>
                <a:ea typeface="+mj-ea"/>
              </a:rPr>
              <a:t>Gbps</a:t>
            </a:r>
            <a:endParaRPr lang="zh-CN" altLang="en-US" sz="2000" dirty="0">
              <a:latin typeface="+mj-ea"/>
              <a:ea typeface="+mj-ea"/>
            </a:endParaRPr>
          </a:p>
          <a:p>
            <a:pPr marL="354565" lvl="1" indent="0">
              <a:buNone/>
            </a:pPr>
            <a:r>
              <a:rPr lang="zh-CN" altLang="en-US" sz="2000" dirty="0">
                <a:latin typeface="+mj-ea"/>
                <a:ea typeface="+mj-ea"/>
              </a:rPr>
              <a:t>太比每秒，即 </a:t>
            </a:r>
            <a:r>
              <a:rPr lang="en-US" altLang="zh-CN" sz="2000" dirty="0">
                <a:latin typeface="+mj-ea"/>
                <a:ea typeface="+mj-ea"/>
              </a:rPr>
              <a:t>Tb/s</a:t>
            </a:r>
            <a:r>
              <a:rPr lang="zh-CN" altLang="en-US" sz="2000" dirty="0">
                <a:latin typeface="+mj-ea"/>
                <a:ea typeface="+mj-ea"/>
              </a:rPr>
              <a:t>（</a:t>
            </a:r>
            <a:r>
              <a:rPr lang="en-US" altLang="zh-CN" sz="2000" dirty="0">
                <a:latin typeface="+mj-ea"/>
                <a:ea typeface="+mj-ea"/>
              </a:rPr>
              <a:t>1012 b/s</a:t>
            </a:r>
            <a:r>
              <a:rPr lang="zh-CN" altLang="en-US" sz="2000" dirty="0" smtClean="0">
                <a:latin typeface="+mj-ea"/>
                <a:ea typeface="+mj-ea"/>
              </a:rPr>
              <a:t>），</a:t>
            </a:r>
            <a:r>
              <a:rPr lang="en-US" altLang="zh-CN" sz="2000" dirty="0" err="1" smtClean="0">
                <a:latin typeface="+mj-ea"/>
                <a:ea typeface="+mj-ea"/>
              </a:rPr>
              <a:t>Tbps</a:t>
            </a:r>
            <a:endParaRPr lang="zh-CN" altLang="en-US" sz="2000" dirty="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61</a:t>
            </a:fld>
            <a:endParaRPr lang="en-US" altLang="zh-CN"/>
          </a:p>
        </p:txBody>
      </p:sp>
      <p:sp>
        <p:nvSpPr>
          <p:cNvPr id="11" name="文本占位符 10"/>
          <p:cNvSpPr>
            <a:spLocks noGrp="1"/>
          </p:cNvSpPr>
          <p:nvPr>
            <p:ph type="body" sz="quarter" idx="13"/>
          </p:nvPr>
        </p:nvSpPr>
        <p:spPr/>
        <p:txBody>
          <a:bodyPr/>
          <a:lstStyle/>
          <a:p>
            <a:r>
              <a:rPr lang="en-US" altLang="zh-CN" dirty="0" smtClean="0"/>
              <a:t>6.2</a:t>
            </a:r>
            <a:r>
              <a:rPr lang="zh-CN" altLang="en-US" dirty="0" smtClean="0"/>
              <a:t>带宽</a:t>
            </a:r>
            <a:endParaRPr lang="zh-CN" altLang="en-US" dirty="0"/>
          </a:p>
        </p:txBody>
      </p:sp>
    </p:spTree>
    <p:extLst>
      <p:ext uri="{BB962C8B-B14F-4D97-AF65-F5344CB8AC3E}">
        <p14:creationId xmlns:p14="http://schemas.microsoft.com/office/powerpoint/2010/main" val="1606016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dirty="0"/>
              <a:t>在时间轴上信号的宽度随带宽的增大而变窄</a:t>
            </a:r>
            <a:r>
              <a:rPr lang="zh-CN" altLang="en-US" dirty="0" smtClean="0"/>
              <a:t>。</a:t>
            </a:r>
            <a:endParaRPr lang="zh-CN" altLang="en-US" sz="2000" dirty="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62</a:t>
            </a:fld>
            <a:endParaRPr lang="en-US" altLang="zh-CN"/>
          </a:p>
        </p:txBody>
      </p:sp>
      <p:sp>
        <p:nvSpPr>
          <p:cNvPr id="11" name="文本占位符 10"/>
          <p:cNvSpPr>
            <a:spLocks noGrp="1"/>
          </p:cNvSpPr>
          <p:nvPr>
            <p:ph type="body" sz="quarter" idx="13"/>
          </p:nvPr>
        </p:nvSpPr>
        <p:spPr/>
        <p:txBody>
          <a:bodyPr/>
          <a:lstStyle/>
          <a:p>
            <a:r>
              <a:rPr lang="en-US" altLang="zh-CN" dirty="0" smtClean="0"/>
              <a:t>6.2</a:t>
            </a:r>
            <a:r>
              <a:rPr lang="zh-CN" altLang="en-US" dirty="0" smtClean="0"/>
              <a:t>带宽</a:t>
            </a:r>
            <a:endParaRPr lang="zh-CN" altLang="en-US" dirty="0"/>
          </a:p>
        </p:txBody>
      </p:sp>
      <p:grpSp>
        <p:nvGrpSpPr>
          <p:cNvPr id="6" name="Group 33"/>
          <p:cNvGrpSpPr>
            <a:grpSpLocks/>
          </p:cNvGrpSpPr>
          <p:nvPr/>
        </p:nvGrpSpPr>
        <p:grpSpPr bwMode="auto">
          <a:xfrm>
            <a:off x="1043608" y="2111794"/>
            <a:ext cx="6870967" cy="1293900"/>
            <a:chOff x="204" y="1799"/>
            <a:chExt cx="5374" cy="1012"/>
          </a:xfrm>
        </p:grpSpPr>
        <p:sp>
          <p:nvSpPr>
            <p:cNvPr id="8" name="Line 4"/>
            <p:cNvSpPr>
              <a:spLocks noChangeShapeType="1"/>
            </p:cNvSpPr>
            <p:nvPr/>
          </p:nvSpPr>
          <p:spPr bwMode="auto">
            <a:xfrm>
              <a:off x="1345" y="2602"/>
              <a:ext cx="0" cy="196"/>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2" name="Line 5"/>
            <p:cNvSpPr>
              <a:spLocks noChangeShapeType="1"/>
            </p:cNvSpPr>
            <p:nvPr/>
          </p:nvSpPr>
          <p:spPr bwMode="auto">
            <a:xfrm>
              <a:off x="1122" y="2357"/>
              <a:ext cx="4340" cy="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3" name="Line 6"/>
            <p:cNvSpPr>
              <a:spLocks noChangeShapeType="1"/>
            </p:cNvSpPr>
            <p:nvPr/>
          </p:nvSpPr>
          <p:spPr bwMode="auto">
            <a:xfrm>
              <a:off x="1353" y="2724"/>
              <a:ext cx="3782" cy="0"/>
            </a:xfrm>
            <a:prstGeom prst="line">
              <a:avLst/>
            </a:prstGeom>
            <a:noFill/>
            <a:ln w="19050">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4" name="Freeform 8"/>
            <p:cNvSpPr>
              <a:spLocks/>
            </p:cNvSpPr>
            <p:nvPr/>
          </p:nvSpPr>
          <p:spPr bwMode="auto">
            <a:xfrm>
              <a:off x="1345" y="2161"/>
              <a:ext cx="2559" cy="392"/>
            </a:xfrm>
            <a:custGeom>
              <a:avLst/>
              <a:gdLst>
                <a:gd name="T0" fmla="*/ 0 w 2208"/>
                <a:gd name="T1" fmla="*/ 392 h 384"/>
                <a:gd name="T2" fmla="*/ 0 w 2208"/>
                <a:gd name="T3" fmla="*/ 0 h 384"/>
                <a:gd name="T4" fmla="*/ 445 w 2208"/>
                <a:gd name="T5" fmla="*/ 0 h 384"/>
                <a:gd name="T6" fmla="*/ 445 w 2208"/>
                <a:gd name="T7" fmla="*/ 392 h 384"/>
                <a:gd name="T8" fmla="*/ 890 w 2208"/>
                <a:gd name="T9" fmla="*/ 392 h 384"/>
                <a:gd name="T10" fmla="*/ 890 w 2208"/>
                <a:gd name="T11" fmla="*/ 0 h 384"/>
                <a:gd name="T12" fmla="*/ 1335 w 2208"/>
                <a:gd name="T13" fmla="*/ 0 h 384"/>
                <a:gd name="T14" fmla="*/ 1335 w 2208"/>
                <a:gd name="T15" fmla="*/ 392 h 384"/>
                <a:gd name="T16" fmla="*/ 1780 w 2208"/>
                <a:gd name="T17" fmla="*/ 392 h 384"/>
                <a:gd name="T18" fmla="*/ 1780 w 2208"/>
                <a:gd name="T19" fmla="*/ 0 h 384"/>
                <a:gd name="T20" fmla="*/ 2225 w 2208"/>
                <a:gd name="T21" fmla="*/ 0 h 384"/>
                <a:gd name="T22" fmla="*/ 2225 w 2208"/>
                <a:gd name="T23" fmla="*/ 392 h 384"/>
                <a:gd name="T24" fmla="*/ 2559 w 2208"/>
                <a:gd name="T25" fmla="*/ 392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08" h="384">
                  <a:moveTo>
                    <a:pt x="0" y="384"/>
                  </a:moveTo>
                  <a:lnTo>
                    <a:pt x="0" y="0"/>
                  </a:lnTo>
                  <a:lnTo>
                    <a:pt x="384" y="0"/>
                  </a:lnTo>
                  <a:lnTo>
                    <a:pt x="384" y="384"/>
                  </a:lnTo>
                  <a:lnTo>
                    <a:pt x="768" y="384"/>
                  </a:lnTo>
                  <a:lnTo>
                    <a:pt x="768" y="0"/>
                  </a:lnTo>
                  <a:lnTo>
                    <a:pt x="1152" y="0"/>
                  </a:lnTo>
                  <a:lnTo>
                    <a:pt x="1152" y="384"/>
                  </a:lnTo>
                  <a:lnTo>
                    <a:pt x="1536" y="384"/>
                  </a:lnTo>
                  <a:lnTo>
                    <a:pt x="1536" y="0"/>
                  </a:lnTo>
                  <a:lnTo>
                    <a:pt x="1920" y="0"/>
                  </a:lnTo>
                  <a:lnTo>
                    <a:pt x="1920" y="384"/>
                  </a:lnTo>
                  <a:lnTo>
                    <a:pt x="2208" y="384"/>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5" name="Freeform 9"/>
            <p:cNvSpPr>
              <a:spLocks/>
            </p:cNvSpPr>
            <p:nvPr/>
          </p:nvSpPr>
          <p:spPr bwMode="auto">
            <a:xfrm>
              <a:off x="4404" y="2161"/>
              <a:ext cx="724" cy="392"/>
            </a:xfrm>
            <a:custGeom>
              <a:avLst/>
              <a:gdLst>
                <a:gd name="T0" fmla="*/ 0 w 624"/>
                <a:gd name="T1" fmla="*/ 392 h 384"/>
                <a:gd name="T2" fmla="*/ 278 w 624"/>
                <a:gd name="T3" fmla="*/ 392 h 384"/>
                <a:gd name="T4" fmla="*/ 278 w 624"/>
                <a:gd name="T5" fmla="*/ 0 h 384"/>
                <a:gd name="T6" fmla="*/ 724 w 624"/>
                <a:gd name="T7" fmla="*/ 0 h 384"/>
                <a:gd name="T8" fmla="*/ 724 w 624"/>
                <a:gd name="T9" fmla="*/ 392 h 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84">
                  <a:moveTo>
                    <a:pt x="0" y="384"/>
                  </a:moveTo>
                  <a:lnTo>
                    <a:pt x="240" y="384"/>
                  </a:lnTo>
                  <a:lnTo>
                    <a:pt x="240" y="0"/>
                  </a:lnTo>
                  <a:lnTo>
                    <a:pt x="624" y="0"/>
                  </a:lnTo>
                  <a:lnTo>
                    <a:pt x="624" y="384"/>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6" name="Line 11"/>
            <p:cNvSpPr>
              <a:spLocks noChangeShapeType="1"/>
            </p:cNvSpPr>
            <p:nvPr/>
          </p:nvSpPr>
          <p:spPr bwMode="auto">
            <a:xfrm>
              <a:off x="2235" y="2063"/>
              <a:ext cx="445" cy="0"/>
            </a:xfrm>
            <a:prstGeom prst="line">
              <a:avLst/>
            </a:prstGeom>
            <a:noFill/>
            <a:ln w="19050">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7" name="Line 13"/>
            <p:cNvSpPr>
              <a:spLocks noChangeShapeType="1"/>
            </p:cNvSpPr>
            <p:nvPr/>
          </p:nvSpPr>
          <p:spPr bwMode="auto">
            <a:xfrm>
              <a:off x="5128" y="2602"/>
              <a:ext cx="0" cy="196"/>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18" name="Text Box 14"/>
            <p:cNvSpPr txBox="1">
              <a:spLocks noChangeArrowheads="1"/>
            </p:cNvSpPr>
            <p:nvPr/>
          </p:nvSpPr>
          <p:spPr bwMode="auto">
            <a:xfrm>
              <a:off x="2528" y="2594"/>
              <a:ext cx="981" cy="217"/>
            </a:xfrm>
            <a:prstGeom prst="rect">
              <a:avLst/>
            </a:prstGeom>
            <a:solidFill>
              <a:schemeClr val="bg1"/>
            </a:solidFill>
            <a:ln>
              <a:noFill/>
            </a:ln>
            <a:effectLst/>
            <a:extLs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ea typeface="黑体" pitchFamily="2" charset="-122"/>
                </a:rPr>
                <a:t>每</a:t>
              </a:r>
              <a:r>
                <a:rPr kumimoji="1" lang="zh-CN" altLang="en-US" sz="1200">
                  <a:ea typeface="黑体" pitchFamily="2" charset="-122"/>
                  <a:sym typeface="Symbol" pitchFamily="18" charset="2"/>
                </a:rPr>
                <a:t>秒 </a:t>
              </a:r>
              <a:r>
                <a:rPr kumimoji="1" lang="en-US" altLang="zh-CN" sz="1200">
                  <a:ea typeface="黑体" pitchFamily="2" charset="-122"/>
                  <a:sym typeface="Symbol" pitchFamily="18" charset="2"/>
                </a:rPr>
                <a:t>10</a:t>
              </a:r>
              <a:r>
                <a:rPr kumimoji="1" lang="en-US" altLang="zh-CN" sz="1200" baseline="30000">
                  <a:ea typeface="黑体" pitchFamily="2" charset="-122"/>
                  <a:sym typeface="Symbol" pitchFamily="18" charset="2"/>
                </a:rPr>
                <a:t>6 </a:t>
              </a:r>
              <a:r>
                <a:rPr kumimoji="1" lang="zh-CN" altLang="en-US" sz="1200">
                  <a:ea typeface="黑体" pitchFamily="2" charset="-122"/>
                  <a:sym typeface="Symbol" pitchFamily="18" charset="2"/>
                </a:rPr>
                <a:t>个比特</a:t>
              </a:r>
              <a:endParaRPr kumimoji="1" lang="zh-CN" altLang="en-US" sz="1200">
                <a:ea typeface="黑体" pitchFamily="2" charset="-122"/>
              </a:endParaRPr>
            </a:p>
          </p:txBody>
        </p:sp>
        <p:sp>
          <p:nvSpPr>
            <p:cNvPr id="19" name="Text Box 15"/>
            <p:cNvSpPr txBox="1">
              <a:spLocks noChangeArrowheads="1"/>
            </p:cNvSpPr>
            <p:nvPr/>
          </p:nvSpPr>
          <p:spPr bwMode="auto">
            <a:xfrm>
              <a:off x="5193" y="2086"/>
              <a:ext cx="385"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ea typeface="黑体" pitchFamily="2" charset="-122"/>
                </a:rPr>
                <a:t>时间</a:t>
              </a:r>
            </a:p>
          </p:txBody>
        </p:sp>
        <p:sp>
          <p:nvSpPr>
            <p:cNvPr id="20" name="Text Box 27"/>
            <p:cNvSpPr txBox="1">
              <a:spLocks noChangeArrowheads="1"/>
            </p:cNvSpPr>
            <p:nvPr/>
          </p:nvSpPr>
          <p:spPr bwMode="auto">
            <a:xfrm>
              <a:off x="1440" y="2137"/>
              <a:ext cx="2811"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ea typeface="黑体" pitchFamily="2" charset="-122"/>
                </a:rPr>
                <a:t>1         0        1         0        1                                 1</a:t>
              </a:r>
            </a:p>
          </p:txBody>
        </p:sp>
        <p:sp>
          <p:nvSpPr>
            <p:cNvPr id="21" name="Text Box 12"/>
            <p:cNvSpPr txBox="1">
              <a:spLocks noChangeArrowheads="1"/>
            </p:cNvSpPr>
            <p:nvPr/>
          </p:nvSpPr>
          <p:spPr bwMode="auto">
            <a:xfrm>
              <a:off x="2211" y="1799"/>
              <a:ext cx="37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ea typeface="黑体" pitchFamily="2" charset="-122"/>
                </a:rPr>
                <a:t>1 </a:t>
              </a:r>
              <a:r>
                <a:rPr kumimoji="1" lang="en-US" altLang="zh-CN" sz="1200" b="1">
                  <a:ea typeface="黑体" pitchFamily="2" charset="-122"/>
                  <a:sym typeface="Symbol" pitchFamily="18" charset="2"/>
                </a:rPr>
                <a:t></a:t>
              </a:r>
              <a:r>
                <a:rPr kumimoji="1" lang="en-US" altLang="zh-CN" sz="1200">
                  <a:ea typeface="黑体" pitchFamily="2" charset="-122"/>
                  <a:sym typeface="Symbol" pitchFamily="18" charset="2"/>
                </a:rPr>
                <a:t>s</a:t>
              </a:r>
              <a:endParaRPr kumimoji="1" lang="en-US" altLang="zh-CN" sz="1200">
                <a:ea typeface="黑体" pitchFamily="2" charset="-122"/>
              </a:endParaRPr>
            </a:p>
          </p:txBody>
        </p:sp>
        <p:sp>
          <p:nvSpPr>
            <p:cNvPr id="22" name="Text Box 31"/>
            <p:cNvSpPr txBox="1">
              <a:spLocks noChangeArrowheads="1"/>
            </p:cNvSpPr>
            <p:nvPr/>
          </p:nvSpPr>
          <p:spPr bwMode="auto">
            <a:xfrm>
              <a:off x="204" y="2115"/>
              <a:ext cx="539" cy="361"/>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200">
                  <a:ea typeface="黑体" pitchFamily="2" charset="-122"/>
                </a:rPr>
                <a:t>带宽为</a:t>
              </a:r>
            </a:p>
            <a:p>
              <a:pPr eaLnBrk="1" hangingPunct="1"/>
              <a:r>
                <a:rPr lang="en-US" altLang="zh-CN" sz="1200">
                  <a:ea typeface="黑体" pitchFamily="2" charset="-122"/>
                </a:rPr>
                <a:t>1 Mb/s </a:t>
              </a:r>
            </a:p>
          </p:txBody>
        </p:sp>
      </p:grpSp>
      <p:grpSp>
        <p:nvGrpSpPr>
          <p:cNvPr id="23" name="Group 34"/>
          <p:cNvGrpSpPr>
            <a:grpSpLocks/>
          </p:cNvGrpSpPr>
          <p:nvPr/>
        </p:nvGrpSpPr>
        <p:grpSpPr bwMode="auto">
          <a:xfrm>
            <a:off x="1043608" y="3623704"/>
            <a:ext cx="6836445" cy="1322028"/>
            <a:chOff x="204" y="2953"/>
            <a:chExt cx="5347" cy="1034"/>
          </a:xfrm>
        </p:grpSpPr>
        <p:sp>
          <p:nvSpPr>
            <p:cNvPr id="24" name="Freeform 7"/>
            <p:cNvSpPr>
              <a:spLocks/>
            </p:cNvSpPr>
            <p:nvPr/>
          </p:nvSpPr>
          <p:spPr bwMode="auto">
            <a:xfrm>
              <a:off x="1352" y="3337"/>
              <a:ext cx="2614" cy="392"/>
            </a:xfrm>
            <a:custGeom>
              <a:avLst/>
              <a:gdLst>
                <a:gd name="T0" fmla="*/ 0 w 2256"/>
                <a:gd name="T1" fmla="*/ 392 h 384"/>
                <a:gd name="T2" fmla="*/ 0 w 2256"/>
                <a:gd name="T3" fmla="*/ 0 h 384"/>
                <a:gd name="T4" fmla="*/ 111 w 2256"/>
                <a:gd name="T5" fmla="*/ 0 h 384"/>
                <a:gd name="T6" fmla="*/ 111 w 2256"/>
                <a:gd name="T7" fmla="*/ 392 h 384"/>
                <a:gd name="T8" fmla="*/ 222 w 2256"/>
                <a:gd name="T9" fmla="*/ 392 h 384"/>
                <a:gd name="T10" fmla="*/ 222 w 2256"/>
                <a:gd name="T11" fmla="*/ 0 h 384"/>
                <a:gd name="T12" fmla="*/ 334 w 2256"/>
                <a:gd name="T13" fmla="*/ 0 h 384"/>
                <a:gd name="T14" fmla="*/ 334 w 2256"/>
                <a:gd name="T15" fmla="*/ 392 h 384"/>
                <a:gd name="T16" fmla="*/ 445 w 2256"/>
                <a:gd name="T17" fmla="*/ 392 h 384"/>
                <a:gd name="T18" fmla="*/ 445 w 2256"/>
                <a:gd name="T19" fmla="*/ 0 h 384"/>
                <a:gd name="T20" fmla="*/ 556 w 2256"/>
                <a:gd name="T21" fmla="*/ 0 h 384"/>
                <a:gd name="T22" fmla="*/ 556 w 2256"/>
                <a:gd name="T23" fmla="*/ 392 h 384"/>
                <a:gd name="T24" fmla="*/ 667 w 2256"/>
                <a:gd name="T25" fmla="*/ 392 h 384"/>
                <a:gd name="T26" fmla="*/ 667 w 2256"/>
                <a:gd name="T27" fmla="*/ 0 h 384"/>
                <a:gd name="T28" fmla="*/ 779 w 2256"/>
                <a:gd name="T29" fmla="*/ 0 h 384"/>
                <a:gd name="T30" fmla="*/ 779 w 2256"/>
                <a:gd name="T31" fmla="*/ 392 h 384"/>
                <a:gd name="T32" fmla="*/ 890 w 2256"/>
                <a:gd name="T33" fmla="*/ 392 h 384"/>
                <a:gd name="T34" fmla="*/ 890 w 2256"/>
                <a:gd name="T35" fmla="*/ 0 h 384"/>
                <a:gd name="T36" fmla="*/ 1001 w 2256"/>
                <a:gd name="T37" fmla="*/ 0 h 384"/>
                <a:gd name="T38" fmla="*/ 1001 w 2256"/>
                <a:gd name="T39" fmla="*/ 392 h 384"/>
                <a:gd name="T40" fmla="*/ 1112 w 2256"/>
                <a:gd name="T41" fmla="*/ 392 h 384"/>
                <a:gd name="T42" fmla="*/ 1112 w 2256"/>
                <a:gd name="T43" fmla="*/ 0 h 384"/>
                <a:gd name="T44" fmla="*/ 1224 w 2256"/>
                <a:gd name="T45" fmla="*/ 0 h 384"/>
                <a:gd name="T46" fmla="*/ 1224 w 2256"/>
                <a:gd name="T47" fmla="*/ 392 h 384"/>
                <a:gd name="T48" fmla="*/ 1335 w 2256"/>
                <a:gd name="T49" fmla="*/ 392 h 384"/>
                <a:gd name="T50" fmla="*/ 1335 w 2256"/>
                <a:gd name="T51" fmla="*/ 0 h 384"/>
                <a:gd name="T52" fmla="*/ 1446 w 2256"/>
                <a:gd name="T53" fmla="*/ 0 h 384"/>
                <a:gd name="T54" fmla="*/ 1446 w 2256"/>
                <a:gd name="T55" fmla="*/ 392 h 384"/>
                <a:gd name="T56" fmla="*/ 1557 w 2256"/>
                <a:gd name="T57" fmla="*/ 392 h 384"/>
                <a:gd name="T58" fmla="*/ 1557 w 2256"/>
                <a:gd name="T59" fmla="*/ 0 h 384"/>
                <a:gd name="T60" fmla="*/ 1669 w 2256"/>
                <a:gd name="T61" fmla="*/ 0 h 384"/>
                <a:gd name="T62" fmla="*/ 1669 w 2256"/>
                <a:gd name="T63" fmla="*/ 392 h 384"/>
                <a:gd name="T64" fmla="*/ 1780 w 2256"/>
                <a:gd name="T65" fmla="*/ 392 h 384"/>
                <a:gd name="T66" fmla="*/ 1780 w 2256"/>
                <a:gd name="T67" fmla="*/ 0 h 384"/>
                <a:gd name="T68" fmla="*/ 1891 w 2256"/>
                <a:gd name="T69" fmla="*/ 0 h 384"/>
                <a:gd name="T70" fmla="*/ 1891 w 2256"/>
                <a:gd name="T71" fmla="*/ 392 h 384"/>
                <a:gd name="T72" fmla="*/ 2002 w 2256"/>
                <a:gd name="T73" fmla="*/ 392 h 384"/>
                <a:gd name="T74" fmla="*/ 2002 w 2256"/>
                <a:gd name="T75" fmla="*/ 0 h 384"/>
                <a:gd name="T76" fmla="*/ 2113 w 2256"/>
                <a:gd name="T77" fmla="*/ 0 h 384"/>
                <a:gd name="T78" fmla="*/ 2113 w 2256"/>
                <a:gd name="T79" fmla="*/ 392 h 384"/>
                <a:gd name="T80" fmla="*/ 2614 w 2256"/>
                <a:gd name="T81" fmla="*/ 392 h 38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56" h="384">
                  <a:moveTo>
                    <a:pt x="0" y="384"/>
                  </a:moveTo>
                  <a:lnTo>
                    <a:pt x="0" y="0"/>
                  </a:lnTo>
                  <a:lnTo>
                    <a:pt x="96" y="0"/>
                  </a:lnTo>
                  <a:lnTo>
                    <a:pt x="96" y="384"/>
                  </a:lnTo>
                  <a:lnTo>
                    <a:pt x="192" y="384"/>
                  </a:lnTo>
                  <a:lnTo>
                    <a:pt x="192" y="0"/>
                  </a:lnTo>
                  <a:lnTo>
                    <a:pt x="288" y="0"/>
                  </a:lnTo>
                  <a:lnTo>
                    <a:pt x="288" y="384"/>
                  </a:lnTo>
                  <a:lnTo>
                    <a:pt x="384" y="384"/>
                  </a:lnTo>
                  <a:lnTo>
                    <a:pt x="384" y="0"/>
                  </a:lnTo>
                  <a:lnTo>
                    <a:pt x="480" y="0"/>
                  </a:lnTo>
                  <a:lnTo>
                    <a:pt x="480" y="384"/>
                  </a:lnTo>
                  <a:lnTo>
                    <a:pt x="576" y="384"/>
                  </a:lnTo>
                  <a:lnTo>
                    <a:pt x="576" y="0"/>
                  </a:lnTo>
                  <a:lnTo>
                    <a:pt x="672" y="0"/>
                  </a:lnTo>
                  <a:lnTo>
                    <a:pt x="672" y="384"/>
                  </a:lnTo>
                  <a:lnTo>
                    <a:pt x="768" y="384"/>
                  </a:lnTo>
                  <a:lnTo>
                    <a:pt x="768" y="0"/>
                  </a:lnTo>
                  <a:lnTo>
                    <a:pt x="864" y="0"/>
                  </a:lnTo>
                  <a:lnTo>
                    <a:pt x="864" y="384"/>
                  </a:lnTo>
                  <a:lnTo>
                    <a:pt x="960" y="384"/>
                  </a:lnTo>
                  <a:lnTo>
                    <a:pt x="960" y="0"/>
                  </a:lnTo>
                  <a:lnTo>
                    <a:pt x="1056" y="0"/>
                  </a:lnTo>
                  <a:lnTo>
                    <a:pt x="1056" y="384"/>
                  </a:lnTo>
                  <a:lnTo>
                    <a:pt x="1152" y="384"/>
                  </a:lnTo>
                  <a:lnTo>
                    <a:pt x="1152" y="0"/>
                  </a:lnTo>
                  <a:lnTo>
                    <a:pt x="1248" y="0"/>
                  </a:lnTo>
                  <a:lnTo>
                    <a:pt x="1248" y="384"/>
                  </a:lnTo>
                  <a:lnTo>
                    <a:pt x="1344" y="384"/>
                  </a:lnTo>
                  <a:lnTo>
                    <a:pt x="1344" y="0"/>
                  </a:lnTo>
                  <a:lnTo>
                    <a:pt x="1440" y="0"/>
                  </a:lnTo>
                  <a:lnTo>
                    <a:pt x="1440" y="384"/>
                  </a:lnTo>
                  <a:lnTo>
                    <a:pt x="1536" y="384"/>
                  </a:lnTo>
                  <a:lnTo>
                    <a:pt x="1536" y="0"/>
                  </a:lnTo>
                  <a:lnTo>
                    <a:pt x="1632" y="0"/>
                  </a:lnTo>
                  <a:lnTo>
                    <a:pt x="1632" y="384"/>
                  </a:lnTo>
                  <a:lnTo>
                    <a:pt x="1728" y="384"/>
                  </a:lnTo>
                  <a:lnTo>
                    <a:pt x="1728" y="0"/>
                  </a:lnTo>
                  <a:lnTo>
                    <a:pt x="1824" y="0"/>
                  </a:lnTo>
                  <a:lnTo>
                    <a:pt x="1824" y="384"/>
                  </a:lnTo>
                  <a:lnTo>
                    <a:pt x="2256" y="384"/>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25" name="Freeform 10"/>
            <p:cNvSpPr>
              <a:spLocks/>
            </p:cNvSpPr>
            <p:nvPr/>
          </p:nvSpPr>
          <p:spPr bwMode="auto">
            <a:xfrm>
              <a:off x="4245" y="3337"/>
              <a:ext cx="890" cy="392"/>
            </a:xfrm>
            <a:custGeom>
              <a:avLst/>
              <a:gdLst>
                <a:gd name="T0" fmla="*/ 890 w 768"/>
                <a:gd name="T1" fmla="*/ 392 h 384"/>
                <a:gd name="T2" fmla="*/ 779 w 768"/>
                <a:gd name="T3" fmla="*/ 392 h 384"/>
                <a:gd name="T4" fmla="*/ 779 w 768"/>
                <a:gd name="T5" fmla="*/ 0 h 384"/>
                <a:gd name="T6" fmla="*/ 668 w 768"/>
                <a:gd name="T7" fmla="*/ 0 h 384"/>
                <a:gd name="T8" fmla="*/ 668 w 768"/>
                <a:gd name="T9" fmla="*/ 392 h 384"/>
                <a:gd name="T10" fmla="*/ 556 w 768"/>
                <a:gd name="T11" fmla="*/ 392 h 384"/>
                <a:gd name="T12" fmla="*/ 556 w 768"/>
                <a:gd name="T13" fmla="*/ 0 h 384"/>
                <a:gd name="T14" fmla="*/ 445 w 768"/>
                <a:gd name="T15" fmla="*/ 0 h 384"/>
                <a:gd name="T16" fmla="*/ 445 w 768"/>
                <a:gd name="T17" fmla="*/ 392 h 384"/>
                <a:gd name="T18" fmla="*/ 334 w 768"/>
                <a:gd name="T19" fmla="*/ 392 h 384"/>
                <a:gd name="T20" fmla="*/ 334 w 768"/>
                <a:gd name="T21" fmla="*/ 0 h 384"/>
                <a:gd name="T22" fmla="*/ 223 w 768"/>
                <a:gd name="T23" fmla="*/ 0 h 384"/>
                <a:gd name="T24" fmla="*/ 223 w 768"/>
                <a:gd name="T25" fmla="*/ 392 h 384"/>
                <a:gd name="T26" fmla="*/ 0 w 768"/>
                <a:gd name="T27" fmla="*/ 392 h 3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68" h="384">
                  <a:moveTo>
                    <a:pt x="768" y="384"/>
                  </a:moveTo>
                  <a:lnTo>
                    <a:pt x="672" y="384"/>
                  </a:lnTo>
                  <a:lnTo>
                    <a:pt x="672" y="0"/>
                  </a:lnTo>
                  <a:lnTo>
                    <a:pt x="576" y="0"/>
                  </a:lnTo>
                  <a:lnTo>
                    <a:pt x="576" y="384"/>
                  </a:lnTo>
                  <a:lnTo>
                    <a:pt x="480" y="384"/>
                  </a:lnTo>
                  <a:lnTo>
                    <a:pt x="480" y="0"/>
                  </a:lnTo>
                  <a:lnTo>
                    <a:pt x="384" y="0"/>
                  </a:lnTo>
                  <a:lnTo>
                    <a:pt x="384" y="384"/>
                  </a:lnTo>
                  <a:lnTo>
                    <a:pt x="288" y="384"/>
                  </a:lnTo>
                  <a:lnTo>
                    <a:pt x="288" y="0"/>
                  </a:lnTo>
                  <a:lnTo>
                    <a:pt x="192" y="0"/>
                  </a:lnTo>
                  <a:lnTo>
                    <a:pt x="192" y="384"/>
                  </a:lnTo>
                  <a:lnTo>
                    <a:pt x="0" y="384"/>
                  </a:lnTo>
                </a:path>
              </a:pathLst>
            </a:custGeom>
            <a:noFill/>
            <a:ln w="28575" cmpd="sng">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26" name="Line 16"/>
            <p:cNvSpPr>
              <a:spLocks noChangeShapeType="1"/>
            </p:cNvSpPr>
            <p:nvPr/>
          </p:nvSpPr>
          <p:spPr bwMode="auto">
            <a:xfrm>
              <a:off x="1129" y="3533"/>
              <a:ext cx="4340" cy="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27" name="Text Box 17"/>
            <p:cNvSpPr txBox="1">
              <a:spLocks noChangeArrowheads="1"/>
            </p:cNvSpPr>
            <p:nvPr/>
          </p:nvSpPr>
          <p:spPr bwMode="auto">
            <a:xfrm>
              <a:off x="5166" y="3271"/>
              <a:ext cx="385"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ea typeface="黑体" pitchFamily="2" charset="-122"/>
                </a:rPr>
                <a:t>时间</a:t>
              </a:r>
            </a:p>
          </p:txBody>
        </p:sp>
        <p:sp>
          <p:nvSpPr>
            <p:cNvPr id="28" name="Line 18"/>
            <p:cNvSpPr>
              <a:spLocks noChangeShapeType="1"/>
            </p:cNvSpPr>
            <p:nvPr/>
          </p:nvSpPr>
          <p:spPr bwMode="auto">
            <a:xfrm>
              <a:off x="1352" y="3778"/>
              <a:ext cx="0" cy="196"/>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29" name="Line 19"/>
            <p:cNvSpPr>
              <a:spLocks noChangeShapeType="1"/>
            </p:cNvSpPr>
            <p:nvPr/>
          </p:nvSpPr>
          <p:spPr bwMode="auto">
            <a:xfrm>
              <a:off x="5135" y="3778"/>
              <a:ext cx="0" cy="196"/>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0" name="Line 20"/>
            <p:cNvSpPr>
              <a:spLocks noChangeShapeType="1"/>
            </p:cNvSpPr>
            <p:nvPr/>
          </p:nvSpPr>
          <p:spPr bwMode="auto">
            <a:xfrm>
              <a:off x="1352" y="3900"/>
              <a:ext cx="3783" cy="0"/>
            </a:xfrm>
            <a:prstGeom prst="line">
              <a:avLst/>
            </a:prstGeom>
            <a:noFill/>
            <a:ln w="19050">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1" name="Text Box 21"/>
            <p:cNvSpPr txBox="1">
              <a:spLocks noChangeArrowheads="1"/>
            </p:cNvSpPr>
            <p:nvPr/>
          </p:nvSpPr>
          <p:spPr bwMode="auto">
            <a:xfrm>
              <a:off x="2468" y="3770"/>
              <a:ext cx="1181" cy="217"/>
            </a:xfrm>
            <a:prstGeom prst="rect">
              <a:avLst/>
            </a:prstGeom>
            <a:solidFill>
              <a:schemeClr val="bg1"/>
            </a:solidFill>
            <a:ln>
              <a:noFill/>
            </a:ln>
            <a:effectLst/>
            <a:extLs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zh-CN" altLang="en-US" sz="1200">
                  <a:ea typeface="黑体" pitchFamily="2" charset="-122"/>
                </a:rPr>
                <a:t>每</a:t>
              </a:r>
              <a:r>
                <a:rPr kumimoji="1" lang="zh-CN" altLang="en-US" sz="1200">
                  <a:ea typeface="黑体" pitchFamily="2" charset="-122"/>
                  <a:sym typeface="Symbol" pitchFamily="18" charset="2"/>
                </a:rPr>
                <a:t>秒 </a:t>
              </a:r>
              <a:r>
                <a:rPr kumimoji="1" lang="en-US" altLang="zh-CN" sz="1200">
                  <a:ea typeface="黑体" pitchFamily="2" charset="-122"/>
                  <a:sym typeface="Symbol" pitchFamily="18" charset="2"/>
                </a:rPr>
                <a:t>4  10</a:t>
              </a:r>
              <a:r>
                <a:rPr kumimoji="1" lang="en-US" altLang="zh-CN" sz="1200" baseline="30000">
                  <a:ea typeface="黑体" pitchFamily="2" charset="-122"/>
                  <a:sym typeface="Symbol" pitchFamily="18" charset="2"/>
                </a:rPr>
                <a:t>6 </a:t>
              </a:r>
              <a:r>
                <a:rPr kumimoji="1" lang="zh-CN" altLang="en-US" sz="1200">
                  <a:ea typeface="黑体" pitchFamily="2" charset="-122"/>
                  <a:sym typeface="Symbol" pitchFamily="18" charset="2"/>
                </a:rPr>
                <a:t>个比特</a:t>
              </a:r>
              <a:endParaRPr kumimoji="1" lang="zh-CN" altLang="en-US" sz="1200">
                <a:ea typeface="黑体" pitchFamily="2" charset="-122"/>
              </a:endParaRPr>
            </a:p>
          </p:txBody>
        </p:sp>
        <p:sp>
          <p:nvSpPr>
            <p:cNvPr id="32" name="Line 22"/>
            <p:cNvSpPr>
              <a:spLocks noChangeShapeType="1"/>
            </p:cNvSpPr>
            <p:nvPr/>
          </p:nvSpPr>
          <p:spPr bwMode="auto">
            <a:xfrm>
              <a:off x="2242" y="3190"/>
              <a:ext cx="0" cy="98"/>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3" name="Line 23"/>
            <p:cNvSpPr>
              <a:spLocks noChangeShapeType="1"/>
            </p:cNvSpPr>
            <p:nvPr/>
          </p:nvSpPr>
          <p:spPr bwMode="auto">
            <a:xfrm>
              <a:off x="2353" y="3190"/>
              <a:ext cx="0" cy="98"/>
            </a:xfrm>
            <a:prstGeom prst="line">
              <a:avLst/>
            </a:prstGeom>
            <a:noFill/>
            <a:ln w="1905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4" name="Line 24"/>
            <p:cNvSpPr>
              <a:spLocks noChangeShapeType="1"/>
            </p:cNvSpPr>
            <p:nvPr/>
          </p:nvSpPr>
          <p:spPr bwMode="auto">
            <a:xfrm>
              <a:off x="1963" y="3239"/>
              <a:ext cx="279" cy="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5" name="Line 25"/>
            <p:cNvSpPr>
              <a:spLocks noChangeShapeType="1"/>
            </p:cNvSpPr>
            <p:nvPr/>
          </p:nvSpPr>
          <p:spPr bwMode="auto">
            <a:xfrm flipH="1">
              <a:off x="2353" y="3239"/>
              <a:ext cx="278" cy="0"/>
            </a:xfrm>
            <a:prstGeom prst="line">
              <a:avLst/>
            </a:prstGeom>
            <a:noFill/>
            <a:ln w="1905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p>
          </p:txBody>
        </p:sp>
        <p:sp>
          <p:nvSpPr>
            <p:cNvPr id="36" name="Text Box 26"/>
            <p:cNvSpPr txBox="1">
              <a:spLocks noChangeArrowheads="1"/>
            </p:cNvSpPr>
            <p:nvPr/>
          </p:nvSpPr>
          <p:spPr bwMode="auto">
            <a:xfrm>
              <a:off x="2074" y="2953"/>
              <a:ext cx="541"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kumimoji="1" lang="en-US" altLang="zh-CN" sz="1200">
                  <a:ea typeface="黑体" pitchFamily="2" charset="-122"/>
                </a:rPr>
                <a:t>0.25 </a:t>
              </a:r>
              <a:r>
                <a:rPr kumimoji="1" lang="en-US" altLang="zh-CN" sz="1200">
                  <a:ea typeface="黑体" pitchFamily="2" charset="-122"/>
                  <a:sym typeface="Symbol" pitchFamily="18" charset="2"/>
                </a:rPr>
                <a:t>s</a:t>
              </a:r>
              <a:endParaRPr kumimoji="1" lang="en-US" altLang="zh-CN" sz="1200">
                <a:ea typeface="黑体" pitchFamily="2" charset="-122"/>
              </a:endParaRPr>
            </a:p>
          </p:txBody>
        </p:sp>
        <p:sp>
          <p:nvSpPr>
            <p:cNvPr id="37" name="Text Box 32"/>
            <p:cNvSpPr txBox="1">
              <a:spLocks noChangeArrowheads="1"/>
            </p:cNvSpPr>
            <p:nvPr/>
          </p:nvSpPr>
          <p:spPr bwMode="auto">
            <a:xfrm>
              <a:off x="204" y="3269"/>
              <a:ext cx="539" cy="361"/>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200">
                  <a:ea typeface="黑体" pitchFamily="2" charset="-122"/>
                </a:rPr>
                <a:t>带宽为</a:t>
              </a:r>
            </a:p>
            <a:p>
              <a:pPr eaLnBrk="1" hangingPunct="1"/>
              <a:r>
                <a:rPr lang="en-US" altLang="zh-CN" sz="1200">
                  <a:ea typeface="黑体" pitchFamily="2" charset="-122"/>
                </a:rPr>
                <a:t>4 Mb/s </a:t>
              </a:r>
            </a:p>
          </p:txBody>
        </p:sp>
      </p:grpSp>
    </p:spTree>
    <p:extLst>
      <p:ext uri="{BB962C8B-B14F-4D97-AF65-F5344CB8AC3E}">
        <p14:creationId xmlns:p14="http://schemas.microsoft.com/office/powerpoint/2010/main" val="114873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dirty="0"/>
              <a:t>吞吐量</a:t>
            </a:r>
            <a:r>
              <a:rPr lang="en-US" altLang="zh-CN" dirty="0"/>
              <a:t>(throughput)</a:t>
            </a:r>
            <a:r>
              <a:rPr lang="zh-CN" altLang="en-US" dirty="0"/>
              <a:t>表示在单位时间内通过某个网络（或信道、接口）的数据量。</a:t>
            </a:r>
          </a:p>
          <a:p>
            <a:r>
              <a:rPr lang="zh-CN" altLang="en-US" dirty="0"/>
              <a:t>吞吐量更经常地用于对现实世界中的网络的一种测量，以便知道实际上到底有多少数据量能够通过网络。</a:t>
            </a:r>
          </a:p>
          <a:p>
            <a:r>
              <a:rPr lang="zh-CN" altLang="en-US" dirty="0"/>
              <a:t>吞吐量受网络的带宽或网络的额定速率的限制</a:t>
            </a:r>
            <a:r>
              <a:rPr lang="zh-CN" altLang="en-US" dirty="0" smtClean="0"/>
              <a:t>。</a:t>
            </a:r>
            <a:endParaRPr lang="zh-CN" altLang="en-US" sz="2000" dirty="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63</a:t>
            </a:fld>
            <a:endParaRPr lang="en-US" altLang="zh-CN"/>
          </a:p>
        </p:txBody>
      </p:sp>
      <p:sp>
        <p:nvSpPr>
          <p:cNvPr id="11" name="文本占位符 10"/>
          <p:cNvSpPr>
            <a:spLocks noGrp="1"/>
          </p:cNvSpPr>
          <p:nvPr>
            <p:ph type="body" sz="quarter" idx="13"/>
          </p:nvPr>
        </p:nvSpPr>
        <p:spPr/>
        <p:txBody>
          <a:bodyPr/>
          <a:lstStyle/>
          <a:p>
            <a:r>
              <a:rPr lang="en-US" altLang="zh-CN" dirty="0" smtClean="0"/>
              <a:t>6.3</a:t>
            </a:r>
            <a:r>
              <a:rPr lang="zh-CN" altLang="en-US" dirty="0" smtClean="0"/>
              <a:t>吞吐量</a:t>
            </a:r>
            <a:endParaRPr lang="zh-CN" altLang="en-US" dirty="0"/>
          </a:p>
        </p:txBody>
      </p:sp>
    </p:spTree>
    <p:extLst>
      <p:ext uri="{BB962C8B-B14F-4D97-AF65-F5344CB8AC3E}">
        <p14:creationId xmlns:p14="http://schemas.microsoft.com/office/powerpoint/2010/main" val="27434454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时延（</a:t>
            </a:r>
            <a:r>
              <a:rPr lang="en-US" altLang="zh-CN" sz="2000" dirty="0" smtClean="0">
                <a:latin typeface="+mj-ea"/>
                <a:ea typeface="+mj-ea"/>
              </a:rPr>
              <a:t>delay</a:t>
            </a:r>
            <a:r>
              <a:rPr lang="zh-CN" altLang="en-US" sz="2000" dirty="0" smtClean="0">
                <a:latin typeface="+mj-ea"/>
                <a:ea typeface="+mj-ea"/>
              </a:rPr>
              <a:t>或</a:t>
            </a:r>
            <a:r>
              <a:rPr lang="en-US" altLang="zh-CN" sz="2000" dirty="0" smtClean="0">
                <a:latin typeface="+mj-ea"/>
                <a:ea typeface="+mj-ea"/>
              </a:rPr>
              <a:t>latency</a:t>
            </a:r>
            <a:r>
              <a:rPr lang="zh-CN" altLang="en-US" sz="2000" dirty="0" smtClean="0">
                <a:latin typeface="+mj-ea"/>
                <a:ea typeface="+mj-ea"/>
              </a:rPr>
              <a:t>）是指数据（一个报文或者分组，亦或者比特）从网络（或链路）的一端传送到另一端所需的时间。</a:t>
            </a:r>
            <a:endParaRPr lang="en-US" altLang="zh-CN" sz="2000" dirty="0" smtClean="0">
              <a:latin typeface="+mj-ea"/>
              <a:ea typeface="+mj-ea"/>
            </a:endParaRPr>
          </a:p>
          <a:p>
            <a:r>
              <a:rPr lang="zh-CN" altLang="en-US" sz="2000" dirty="0" smtClean="0">
                <a:latin typeface="+mj-ea"/>
                <a:ea typeface="+mj-ea"/>
              </a:rPr>
              <a:t>时延是非常重要的性能指标。</a:t>
            </a:r>
            <a:endParaRPr lang="en-US" altLang="zh-CN" sz="2000" dirty="0" smtClean="0">
              <a:latin typeface="+mj-ea"/>
              <a:ea typeface="+mj-ea"/>
            </a:endParaRPr>
          </a:p>
          <a:p>
            <a:r>
              <a:rPr lang="zh-CN" altLang="en-US" sz="2000" dirty="0" smtClean="0">
                <a:latin typeface="+mj-ea"/>
                <a:ea typeface="+mj-ea"/>
              </a:rPr>
              <a:t>时延在某些场景下被称为延迟、迟延。</a:t>
            </a:r>
            <a:endParaRPr lang="en-US" altLang="zh-CN" sz="2000" dirty="0" smtClean="0">
              <a:latin typeface="+mj-ea"/>
              <a:ea typeface="+mj-ea"/>
            </a:endParaRPr>
          </a:p>
          <a:p>
            <a:endParaRPr lang="en-US" altLang="zh-CN" sz="2000" dirty="0">
              <a:latin typeface="+mj-ea"/>
              <a:ea typeface="+mj-ea"/>
            </a:endParaRPr>
          </a:p>
          <a:p>
            <a:r>
              <a:rPr lang="zh-CN" altLang="en-US" sz="2000" dirty="0" smtClean="0">
                <a:latin typeface="+mj-ea"/>
                <a:ea typeface="+mj-ea"/>
              </a:rPr>
              <a:t>网络通信的时延有四个部分组成，分别是发送时延、传播时延、处理时延、排队时延。</a:t>
            </a:r>
            <a:endParaRPr lang="en-US" altLang="zh-CN" sz="2000" dirty="0" smtClean="0">
              <a:latin typeface="+mj-ea"/>
              <a:ea typeface="+mj-ea"/>
            </a:endParaRPr>
          </a:p>
          <a:p>
            <a:r>
              <a:rPr lang="zh-CN" altLang="en-US" sz="2000" u="sng" dirty="0" smtClean="0">
                <a:solidFill>
                  <a:srgbClr val="FF0000"/>
                </a:solidFill>
                <a:latin typeface="+mj-ea"/>
                <a:ea typeface="+mj-ea"/>
              </a:rPr>
              <a:t>总时延 </a:t>
            </a:r>
            <a:r>
              <a:rPr lang="en-US" altLang="zh-CN" sz="2000" u="sng" dirty="0" smtClean="0">
                <a:solidFill>
                  <a:srgbClr val="FF0000"/>
                </a:solidFill>
                <a:latin typeface="+mj-ea"/>
                <a:ea typeface="+mj-ea"/>
              </a:rPr>
              <a:t>= </a:t>
            </a:r>
            <a:r>
              <a:rPr lang="zh-CN" altLang="en-US" sz="2000" u="sng" dirty="0" smtClean="0">
                <a:solidFill>
                  <a:srgbClr val="FF0000"/>
                </a:solidFill>
                <a:latin typeface="+mj-ea"/>
                <a:ea typeface="+mj-ea"/>
              </a:rPr>
              <a:t>发送时延 </a:t>
            </a:r>
            <a:r>
              <a:rPr lang="en-US" altLang="zh-CN" sz="2000" u="sng" dirty="0" smtClean="0">
                <a:solidFill>
                  <a:srgbClr val="FF0000"/>
                </a:solidFill>
                <a:latin typeface="+mj-ea"/>
                <a:ea typeface="+mj-ea"/>
              </a:rPr>
              <a:t>+ </a:t>
            </a:r>
            <a:r>
              <a:rPr lang="zh-CN" altLang="en-US" sz="2000" u="sng" dirty="0" smtClean="0">
                <a:solidFill>
                  <a:srgbClr val="FF0000"/>
                </a:solidFill>
                <a:latin typeface="+mj-ea"/>
                <a:ea typeface="+mj-ea"/>
              </a:rPr>
              <a:t>传播时延 </a:t>
            </a:r>
            <a:r>
              <a:rPr lang="en-US" altLang="zh-CN" sz="2000" u="sng" dirty="0" smtClean="0">
                <a:solidFill>
                  <a:srgbClr val="FF0000"/>
                </a:solidFill>
                <a:latin typeface="+mj-ea"/>
                <a:ea typeface="+mj-ea"/>
              </a:rPr>
              <a:t>+ </a:t>
            </a:r>
            <a:r>
              <a:rPr lang="zh-CN" altLang="en-US" sz="2000" u="sng" dirty="0" smtClean="0">
                <a:solidFill>
                  <a:srgbClr val="FF0000"/>
                </a:solidFill>
                <a:latin typeface="+mj-ea"/>
                <a:ea typeface="+mj-ea"/>
              </a:rPr>
              <a:t>处理时延 </a:t>
            </a:r>
            <a:r>
              <a:rPr lang="en-US" altLang="zh-CN" sz="2000" u="sng" dirty="0" smtClean="0">
                <a:solidFill>
                  <a:srgbClr val="FF0000"/>
                </a:solidFill>
                <a:latin typeface="+mj-ea"/>
                <a:ea typeface="+mj-ea"/>
              </a:rPr>
              <a:t>+ </a:t>
            </a:r>
            <a:r>
              <a:rPr lang="zh-CN" altLang="en-US" sz="2000" u="sng" dirty="0" smtClean="0">
                <a:solidFill>
                  <a:srgbClr val="FF0000"/>
                </a:solidFill>
                <a:latin typeface="+mj-ea"/>
                <a:ea typeface="+mj-ea"/>
              </a:rPr>
              <a:t>排队时延</a:t>
            </a:r>
            <a:endParaRPr lang="zh-CN" altLang="en-US" sz="2000" u="sng" dirty="0">
              <a:solidFill>
                <a:srgbClr val="FF0000"/>
              </a:solidFill>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64</a:t>
            </a:fld>
            <a:endParaRPr lang="en-US" altLang="zh-CN"/>
          </a:p>
        </p:txBody>
      </p:sp>
      <p:sp>
        <p:nvSpPr>
          <p:cNvPr id="11" name="文本占位符 10"/>
          <p:cNvSpPr>
            <a:spLocks noGrp="1"/>
          </p:cNvSpPr>
          <p:nvPr>
            <p:ph type="body" sz="quarter" idx="13"/>
          </p:nvPr>
        </p:nvSpPr>
        <p:spPr/>
        <p:txBody>
          <a:bodyPr/>
          <a:lstStyle/>
          <a:p>
            <a:r>
              <a:rPr lang="en-US" altLang="zh-CN" dirty="0" smtClean="0"/>
              <a:t>6.4</a:t>
            </a:r>
            <a:r>
              <a:rPr lang="zh-CN" altLang="en-US" dirty="0" smtClean="0"/>
              <a:t>时延</a:t>
            </a:r>
            <a:endParaRPr lang="zh-CN" altLang="en-US" dirty="0"/>
          </a:p>
        </p:txBody>
      </p:sp>
    </p:spTree>
    <p:extLst>
      <p:ext uri="{BB962C8B-B14F-4D97-AF65-F5344CB8AC3E}">
        <p14:creationId xmlns:p14="http://schemas.microsoft.com/office/powerpoint/2010/main" val="42824186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发送时延（</a:t>
            </a:r>
            <a:r>
              <a:rPr lang="en-US" altLang="zh-CN" sz="2000" dirty="0" smtClean="0">
                <a:latin typeface="+mj-ea"/>
                <a:ea typeface="+mj-ea"/>
              </a:rPr>
              <a:t>transmission delay</a:t>
            </a:r>
            <a:r>
              <a:rPr lang="zh-CN" altLang="en-US" sz="2000" dirty="0">
                <a:latin typeface="+mj-ea"/>
                <a:ea typeface="+mj-ea"/>
              </a:rPr>
              <a:t>）是主机或路由器发送数据帧所需要的</a:t>
            </a:r>
            <a:r>
              <a:rPr lang="zh-CN" altLang="en-US" sz="2000" dirty="0" smtClean="0">
                <a:latin typeface="+mj-ea"/>
                <a:ea typeface="+mj-ea"/>
              </a:rPr>
              <a:t>时间。</a:t>
            </a:r>
            <a:endParaRPr lang="en-US" altLang="zh-CN" sz="2000" dirty="0" smtClean="0">
              <a:latin typeface="+mj-ea"/>
              <a:ea typeface="+mj-ea"/>
            </a:endParaRPr>
          </a:p>
          <a:p>
            <a:r>
              <a:rPr lang="zh-CN" altLang="en-US" sz="2000" dirty="0" smtClean="0">
                <a:latin typeface="+mj-ea"/>
                <a:ea typeface="+mj-ea"/>
              </a:rPr>
              <a:t>也就是</a:t>
            </a:r>
            <a:r>
              <a:rPr lang="zh-CN" altLang="en-US" sz="2000" dirty="0">
                <a:latin typeface="+mj-ea"/>
                <a:ea typeface="+mj-ea"/>
              </a:rPr>
              <a:t>从发送数据帧的第一个比特算起，到该帧的最后一个比特发送完毕所需的时间。 </a:t>
            </a: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65</a:t>
            </a:fld>
            <a:endParaRPr lang="en-US" altLang="zh-CN"/>
          </a:p>
        </p:txBody>
      </p:sp>
      <p:sp>
        <p:nvSpPr>
          <p:cNvPr id="11" name="文本占位符 10"/>
          <p:cNvSpPr>
            <a:spLocks noGrp="1"/>
          </p:cNvSpPr>
          <p:nvPr>
            <p:ph type="body" sz="quarter" idx="13"/>
          </p:nvPr>
        </p:nvSpPr>
        <p:spPr/>
        <p:txBody>
          <a:bodyPr/>
          <a:lstStyle/>
          <a:p>
            <a:r>
              <a:rPr lang="en-US" altLang="zh-CN" dirty="0" smtClean="0"/>
              <a:t>6.4</a:t>
            </a:r>
            <a:r>
              <a:rPr lang="zh-CN" altLang="en-US" dirty="0" smtClean="0"/>
              <a:t>时延</a:t>
            </a:r>
            <a:endParaRPr lang="zh-CN" altLang="en-US" dirty="0"/>
          </a:p>
        </p:txBody>
      </p:sp>
      <p:grpSp>
        <p:nvGrpSpPr>
          <p:cNvPr id="6" name="Group 17"/>
          <p:cNvGrpSpPr>
            <a:grpSpLocks/>
          </p:cNvGrpSpPr>
          <p:nvPr/>
        </p:nvGrpSpPr>
        <p:grpSpPr bwMode="auto">
          <a:xfrm>
            <a:off x="2035051" y="3145532"/>
            <a:ext cx="5257800" cy="1225550"/>
            <a:chOff x="1574" y="3066"/>
            <a:chExt cx="3211" cy="772"/>
          </a:xfrm>
        </p:grpSpPr>
        <p:sp>
          <p:nvSpPr>
            <p:cNvPr id="8" name="Rectangle 14"/>
            <p:cNvSpPr>
              <a:spLocks noChangeArrowheads="1"/>
            </p:cNvSpPr>
            <p:nvPr/>
          </p:nvSpPr>
          <p:spPr bwMode="auto">
            <a:xfrm>
              <a:off x="1574" y="3066"/>
              <a:ext cx="3211" cy="772"/>
            </a:xfrm>
            <a:prstGeom prst="rect">
              <a:avLst/>
            </a:prstGeom>
            <a:solidFill>
              <a:srgbClr val="FFFF99"/>
            </a:solidFill>
            <a:ln w="76200" cmpd="tri">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mj-ea"/>
                <a:ea typeface="+mj-ea"/>
              </a:endParaRPr>
            </a:p>
          </p:txBody>
        </p:sp>
        <p:sp>
          <p:nvSpPr>
            <p:cNvPr id="12" name="Text Box 9"/>
            <p:cNvSpPr txBox="1">
              <a:spLocks noChangeArrowheads="1"/>
            </p:cNvSpPr>
            <p:nvPr/>
          </p:nvSpPr>
          <p:spPr bwMode="auto">
            <a:xfrm>
              <a:off x="1688" y="3286"/>
              <a:ext cx="948"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a:solidFill>
                    <a:srgbClr val="333399"/>
                  </a:solidFill>
                  <a:latin typeface="+mj-ea"/>
                  <a:ea typeface="+mj-ea"/>
                </a:rPr>
                <a:t>发送时延 </a:t>
              </a:r>
              <a:r>
                <a:rPr lang="en-US" altLang="zh-CN" sz="2000">
                  <a:solidFill>
                    <a:srgbClr val="333399"/>
                  </a:solidFill>
                  <a:latin typeface="+mj-ea"/>
                  <a:ea typeface="+mj-ea"/>
                </a:rPr>
                <a:t>= </a:t>
              </a:r>
            </a:p>
          </p:txBody>
        </p:sp>
        <p:sp>
          <p:nvSpPr>
            <p:cNvPr id="13" name="Text Box 10"/>
            <p:cNvSpPr txBox="1">
              <a:spLocks noChangeArrowheads="1"/>
            </p:cNvSpPr>
            <p:nvPr/>
          </p:nvSpPr>
          <p:spPr bwMode="auto">
            <a:xfrm>
              <a:off x="2789" y="3150"/>
              <a:ext cx="1309"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a:solidFill>
                    <a:srgbClr val="333399"/>
                  </a:solidFill>
                  <a:latin typeface="+mj-ea"/>
                  <a:ea typeface="+mj-ea"/>
                </a:rPr>
                <a:t>数据帧长度（</a:t>
              </a:r>
              <a:r>
                <a:rPr lang="en-US" altLang="zh-CN" sz="2000">
                  <a:solidFill>
                    <a:schemeClr val="hlink"/>
                  </a:solidFill>
                  <a:latin typeface="+mj-ea"/>
                  <a:ea typeface="+mj-ea"/>
                </a:rPr>
                <a:t>b</a:t>
              </a:r>
              <a:r>
                <a:rPr lang="zh-CN" altLang="en-US" sz="2000">
                  <a:solidFill>
                    <a:srgbClr val="333399"/>
                  </a:solidFill>
                  <a:latin typeface="+mj-ea"/>
                  <a:ea typeface="+mj-ea"/>
                </a:rPr>
                <a:t>）</a:t>
              </a:r>
            </a:p>
          </p:txBody>
        </p:sp>
        <p:sp>
          <p:nvSpPr>
            <p:cNvPr id="14" name="Text Box 11"/>
            <p:cNvSpPr txBox="1">
              <a:spLocks noChangeArrowheads="1"/>
            </p:cNvSpPr>
            <p:nvPr/>
          </p:nvSpPr>
          <p:spPr bwMode="auto">
            <a:xfrm>
              <a:off x="2782" y="3452"/>
              <a:ext cx="1291"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dirty="0">
                  <a:solidFill>
                    <a:srgbClr val="333399"/>
                  </a:solidFill>
                  <a:latin typeface="+mj-ea"/>
                  <a:ea typeface="+mj-ea"/>
                </a:rPr>
                <a:t>发送速率（</a:t>
              </a:r>
              <a:r>
                <a:rPr lang="en-US" altLang="zh-CN" sz="2000" dirty="0">
                  <a:solidFill>
                    <a:schemeClr val="hlink"/>
                  </a:solidFill>
                  <a:latin typeface="+mj-ea"/>
                  <a:ea typeface="+mj-ea"/>
                </a:rPr>
                <a:t>b/s</a:t>
              </a:r>
              <a:r>
                <a:rPr lang="zh-CN" altLang="en-US" sz="2000" dirty="0">
                  <a:solidFill>
                    <a:srgbClr val="333399"/>
                  </a:solidFill>
                  <a:latin typeface="+mj-ea"/>
                  <a:ea typeface="+mj-ea"/>
                </a:rPr>
                <a:t>）</a:t>
              </a:r>
            </a:p>
          </p:txBody>
        </p:sp>
        <p:sp>
          <p:nvSpPr>
            <p:cNvPr id="15" name="Line 12"/>
            <p:cNvSpPr>
              <a:spLocks noChangeShapeType="1"/>
            </p:cNvSpPr>
            <p:nvPr/>
          </p:nvSpPr>
          <p:spPr bwMode="auto">
            <a:xfrm flipV="1">
              <a:off x="2636" y="3412"/>
              <a:ext cx="1819" cy="1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grpSp>
    </p:spTree>
    <p:extLst>
      <p:ext uri="{BB962C8B-B14F-4D97-AF65-F5344CB8AC3E}">
        <p14:creationId xmlns:p14="http://schemas.microsoft.com/office/powerpoint/2010/main" val="38956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1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传播时延（</a:t>
            </a:r>
            <a:r>
              <a:rPr lang="en-US" altLang="zh-CN" sz="2000" dirty="0" smtClean="0">
                <a:latin typeface="+mj-ea"/>
                <a:ea typeface="+mj-ea"/>
              </a:rPr>
              <a:t>propagation delay</a:t>
            </a:r>
            <a:r>
              <a:rPr lang="zh-CN" altLang="en-US" sz="2000" dirty="0" smtClean="0">
                <a:latin typeface="+mj-ea"/>
                <a:ea typeface="+mj-ea"/>
              </a:rPr>
              <a:t>）是电磁波</a:t>
            </a:r>
            <a:r>
              <a:rPr lang="zh-CN" altLang="en-US" sz="2000" dirty="0">
                <a:latin typeface="+mj-ea"/>
                <a:ea typeface="+mj-ea"/>
              </a:rPr>
              <a:t>在信道中需要传播一定的距离而花费的</a:t>
            </a:r>
            <a:r>
              <a:rPr lang="zh-CN" altLang="en-US" sz="2000" dirty="0" smtClean="0">
                <a:latin typeface="+mj-ea"/>
                <a:ea typeface="+mj-ea"/>
              </a:rPr>
              <a:t>时间。</a:t>
            </a:r>
            <a:endParaRPr lang="en-US" altLang="zh-CN" sz="2000" dirty="0" smtClean="0">
              <a:latin typeface="+mj-ea"/>
              <a:ea typeface="+mj-ea"/>
            </a:endParaRPr>
          </a:p>
          <a:p>
            <a:r>
              <a:rPr lang="zh-CN" altLang="en-US" sz="2000" dirty="0" smtClean="0">
                <a:latin typeface="+mj-ea"/>
                <a:ea typeface="+mj-ea"/>
              </a:rPr>
              <a:t>例如，</a:t>
            </a:r>
            <a:r>
              <a:rPr lang="en-US" altLang="zh-CN" sz="2000" dirty="0" smtClean="0">
                <a:latin typeface="+mj-ea"/>
                <a:ea typeface="+mj-ea"/>
              </a:rPr>
              <a:t>1000km</a:t>
            </a:r>
            <a:r>
              <a:rPr lang="zh-CN" altLang="en-US" sz="2000" dirty="0" smtClean="0">
                <a:latin typeface="+mj-ea"/>
                <a:ea typeface="+mj-ea"/>
              </a:rPr>
              <a:t>长的光纤线路产生的传播时延大约为</a:t>
            </a:r>
            <a:r>
              <a:rPr lang="en-US" altLang="zh-CN" sz="2000" dirty="0" smtClean="0">
                <a:latin typeface="+mj-ea"/>
                <a:ea typeface="+mj-ea"/>
              </a:rPr>
              <a:t>5ms</a:t>
            </a:r>
            <a:r>
              <a:rPr lang="zh-CN" altLang="en-US" sz="2000" dirty="0" smtClean="0">
                <a:latin typeface="+mj-ea"/>
                <a:ea typeface="+mj-ea"/>
              </a:rPr>
              <a:t>。</a:t>
            </a:r>
            <a:endParaRPr lang="en-US" altLang="zh-CN" sz="2000" dirty="0" smtClean="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66</a:t>
            </a:fld>
            <a:endParaRPr lang="en-US" altLang="zh-CN"/>
          </a:p>
        </p:txBody>
      </p:sp>
      <p:sp>
        <p:nvSpPr>
          <p:cNvPr id="11" name="文本占位符 10"/>
          <p:cNvSpPr>
            <a:spLocks noGrp="1"/>
          </p:cNvSpPr>
          <p:nvPr>
            <p:ph type="body" sz="quarter" idx="13"/>
          </p:nvPr>
        </p:nvSpPr>
        <p:spPr/>
        <p:txBody>
          <a:bodyPr/>
          <a:lstStyle/>
          <a:p>
            <a:r>
              <a:rPr lang="en-US" altLang="zh-CN" dirty="0" smtClean="0"/>
              <a:t>6.4</a:t>
            </a:r>
            <a:r>
              <a:rPr lang="zh-CN" altLang="en-US" dirty="0" smtClean="0"/>
              <a:t>时延</a:t>
            </a:r>
            <a:endParaRPr lang="zh-CN" altLang="en-US" dirty="0"/>
          </a:p>
        </p:txBody>
      </p:sp>
      <p:grpSp>
        <p:nvGrpSpPr>
          <p:cNvPr id="16" name="Group 20"/>
          <p:cNvGrpSpPr>
            <a:grpSpLocks/>
          </p:cNvGrpSpPr>
          <p:nvPr/>
        </p:nvGrpSpPr>
        <p:grpSpPr bwMode="auto">
          <a:xfrm>
            <a:off x="1122239" y="3082032"/>
            <a:ext cx="6769100" cy="1225550"/>
            <a:chOff x="1020" y="2840"/>
            <a:chExt cx="4264" cy="772"/>
          </a:xfrm>
        </p:grpSpPr>
        <p:sp>
          <p:nvSpPr>
            <p:cNvPr id="17" name="Rectangle 7"/>
            <p:cNvSpPr>
              <a:spLocks noChangeArrowheads="1"/>
            </p:cNvSpPr>
            <p:nvPr/>
          </p:nvSpPr>
          <p:spPr bwMode="auto">
            <a:xfrm>
              <a:off x="1020" y="2840"/>
              <a:ext cx="4264" cy="772"/>
            </a:xfrm>
            <a:prstGeom prst="rect">
              <a:avLst/>
            </a:prstGeom>
            <a:solidFill>
              <a:srgbClr val="FFFF99"/>
            </a:solidFill>
            <a:ln w="76200" cmpd="tri">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mj-ea"/>
                <a:ea typeface="+mj-ea"/>
              </a:endParaRPr>
            </a:p>
          </p:txBody>
        </p:sp>
        <p:sp>
          <p:nvSpPr>
            <p:cNvPr id="18" name="Text Box 9"/>
            <p:cNvSpPr txBox="1">
              <a:spLocks noChangeArrowheads="1"/>
            </p:cNvSpPr>
            <p:nvPr/>
          </p:nvSpPr>
          <p:spPr bwMode="auto">
            <a:xfrm>
              <a:off x="1134" y="3060"/>
              <a:ext cx="981"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a:solidFill>
                    <a:srgbClr val="333399"/>
                  </a:solidFill>
                  <a:latin typeface="+mj-ea"/>
                  <a:ea typeface="+mj-ea"/>
                </a:rPr>
                <a:t>传播时延 </a:t>
              </a:r>
              <a:r>
                <a:rPr lang="en-US" altLang="zh-CN" sz="2000">
                  <a:solidFill>
                    <a:srgbClr val="333399"/>
                  </a:solidFill>
                  <a:latin typeface="+mj-ea"/>
                  <a:ea typeface="+mj-ea"/>
                </a:rPr>
                <a:t>= </a:t>
              </a:r>
            </a:p>
          </p:txBody>
        </p:sp>
        <p:sp>
          <p:nvSpPr>
            <p:cNvPr id="19" name="Text Box 10"/>
            <p:cNvSpPr txBox="1">
              <a:spLocks noChangeArrowheads="1"/>
            </p:cNvSpPr>
            <p:nvPr/>
          </p:nvSpPr>
          <p:spPr bwMode="auto">
            <a:xfrm>
              <a:off x="3053" y="2916"/>
              <a:ext cx="1247"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a:solidFill>
                    <a:srgbClr val="333399"/>
                  </a:solidFill>
                  <a:latin typeface="+mj-ea"/>
                  <a:ea typeface="+mj-ea"/>
                </a:rPr>
                <a:t>信道长度（</a:t>
              </a:r>
              <a:r>
                <a:rPr lang="zh-CN" altLang="en-US" sz="2000">
                  <a:solidFill>
                    <a:schemeClr val="hlink"/>
                  </a:solidFill>
                  <a:latin typeface="+mj-ea"/>
                  <a:ea typeface="+mj-ea"/>
                </a:rPr>
                <a:t>米</a:t>
              </a:r>
              <a:r>
                <a:rPr lang="zh-CN" altLang="en-US" sz="2000">
                  <a:solidFill>
                    <a:srgbClr val="333399"/>
                  </a:solidFill>
                  <a:latin typeface="+mj-ea"/>
                  <a:ea typeface="+mj-ea"/>
                </a:rPr>
                <a:t>）</a:t>
              </a:r>
            </a:p>
          </p:txBody>
        </p:sp>
        <p:sp>
          <p:nvSpPr>
            <p:cNvPr id="20" name="Text Box 11"/>
            <p:cNvSpPr txBox="1">
              <a:spLocks noChangeArrowheads="1"/>
            </p:cNvSpPr>
            <p:nvPr/>
          </p:nvSpPr>
          <p:spPr bwMode="auto">
            <a:xfrm>
              <a:off x="2270" y="3241"/>
              <a:ext cx="2601" cy="25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dirty="0">
                  <a:solidFill>
                    <a:srgbClr val="333399"/>
                  </a:solidFill>
                  <a:latin typeface="+mj-ea"/>
                  <a:ea typeface="+mj-ea"/>
                </a:rPr>
                <a:t>信号在信道上的传播速率（</a:t>
              </a:r>
              <a:r>
                <a:rPr lang="zh-CN" altLang="en-US" sz="2000" dirty="0">
                  <a:solidFill>
                    <a:schemeClr val="hlink"/>
                  </a:solidFill>
                  <a:latin typeface="+mj-ea"/>
                  <a:ea typeface="+mj-ea"/>
                </a:rPr>
                <a:t>米</a:t>
              </a:r>
              <a:r>
                <a:rPr lang="en-US" altLang="zh-CN" sz="2000" dirty="0">
                  <a:solidFill>
                    <a:schemeClr val="hlink"/>
                  </a:solidFill>
                  <a:latin typeface="+mj-ea"/>
                  <a:ea typeface="+mj-ea"/>
                </a:rPr>
                <a:t>/</a:t>
              </a:r>
              <a:r>
                <a:rPr lang="zh-CN" altLang="en-US" sz="2000" dirty="0">
                  <a:solidFill>
                    <a:schemeClr val="hlink"/>
                  </a:solidFill>
                  <a:latin typeface="+mj-ea"/>
                  <a:ea typeface="+mj-ea"/>
                </a:rPr>
                <a:t>秒</a:t>
              </a:r>
              <a:r>
                <a:rPr lang="zh-CN" altLang="en-US" sz="2000" dirty="0">
                  <a:solidFill>
                    <a:srgbClr val="333399"/>
                  </a:solidFill>
                  <a:latin typeface="+mj-ea"/>
                  <a:ea typeface="+mj-ea"/>
                </a:rPr>
                <a:t>）</a:t>
              </a:r>
            </a:p>
          </p:txBody>
        </p:sp>
        <p:sp>
          <p:nvSpPr>
            <p:cNvPr id="21" name="Line 12"/>
            <p:cNvSpPr>
              <a:spLocks noChangeShapeType="1"/>
            </p:cNvSpPr>
            <p:nvPr/>
          </p:nvSpPr>
          <p:spPr bwMode="auto">
            <a:xfrm>
              <a:off x="2104" y="3198"/>
              <a:ext cx="2913" cy="16"/>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grpSp>
    </p:spTree>
    <p:extLst>
      <p:ext uri="{BB962C8B-B14F-4D97-AF65-F5344CB8AC3E}">
        <p14:creationId xmlns:p14="http://schemas.microsoft.com/office/powerpoint/2010/main" val="272254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6" presetClass="emph" presetSubtype="0" fill="hold" nodeType="afterEffect">
                                  <p:stCondLst>
                                    <p:cond delay="0"/>
                                  </p:stCondLst>
                                  <p:childTnLst>
                                    <p:animScale>
                                      <p:cBhvr>
                                        <p:cTn id="9" dur="1000" fill="hold"/>
                                        <p:tgtEl>
                                          <p:spTgt spid="16"/>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处理时延是主机或者路由器在收到分组时要花费的进行处理的时间。</a:t>
            </a:r>
            <a:endParaRPr lang="en-US" altLang="zh-CN" sz="2000" dirty="0" smtClean="0">
              <a:latin typeface="+mj-ea"/>
              <a:ea typeface="+mj-ea"/>
            </a:endParaRPr>
          </a:p>
          <a:p>
            <a:r>
              <a:rPr lang="zh-CN" altLang="en-US" sz="2000" dirty="0">
                <a:latin typeface="+mj-ea"/>
                <a:ea typeface="+mj-ea"/>
              </a:rPr>
              <a:t>例如</a:t>
            </a:r>
            <a:r>
              <a:rPr lang="zh-CN" altLang="en-US" sz="2000" dirty="0" smtClean="0">
                <a:latin typeface="+mj-ea"/>
                <a:ea typeface="+mj-ea"/>
              </a:rPr>
              <a:t>，主机或者路由器在分析分组的首部、从分组中提取数据部分、进行差错检验、查找路由以进行转发等工作，均需要一定的时间。</a:t>
            </a:r>
            <a:endParaRPr lang="en-US" altLang="zh-CN" sz="2000" dirty="0" smtClean="0">
              <a:latin typeface="+mj-ea"/>
              <a:ea typeface="+mj-ea"/>
            </a:endParaRPr>
          </a:p>
          <a:p>
            <a:endParaRPr lang="en-US" altLang="zh-CN" sz="2000" dirty="0">
              <a:latin typeface="+mj-ea"/>
              <a:ea typeface="+mj-ea"/>
            </a:endParaRPr>
          </a:p>
          <a:p>
            <a:r>
              <a:rPr lang="zh-CN" altLang="en-US" sz="2000" dirty="0" smtClean="0">
                <a:latin typeface="+mj-ea"/>
                <a:ea typeface="+mj-ea"/>
              </a:rPr>
              <a:t>排队时延是分组在路由器进行处理时，排队的时间。</a:t>
            </a:r>
            <a:endParaRPr lang="en-US" altLang="zh-CN" sz="2000" dirty="0" smtClean="0">
              <a:latin typeface="+mj-ea"/>
              <a:ea typeface="+mj-ea"/>
            </a:endParaRPr>
          </a:p>
          <a:p>
            <a:r>
              <a:rPr lang="zh-CN" altLang="en-US" sz="2000" dirty="0" smtClean="0">
                <a:latin typeface="+mj-ea"/>
                <a:ea typeface="+mj-ea"/>
              </a:rPr>
              <a:t>分组在传输到路由器，需要首先进入路由器输入队列中进行排队，路由器在确定转发接口后，需要进入路由器输出队列中等待转发，这个过程中，分组均需要排队等待处理。</a:t>
            </a:r>
            <a:endParaRPr lang="en-US" altLang="zh-CN" sz="2000" dirty="0" smtClean="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67</a:t>
            </a:fld>
            <a:endParaRPr lang="en-US" altLang="zh-CN"/>
          </a:p>
        </p:txBody>
      </p:sp>
      <p:sp>
        <p:nvSpPr>
          <p:cNvPr id="11" name="文本占位符 10"/>
          <p:cNvSpPr>
            <a:spLocks noGrp="1"/>
          </p:cNvSpPr>
          <p:nvPr>
            <p:ph type="body" sz="quarter" idx="13"/>
          </p:nvPr>
        </p:nvSpPr>
        <p:spPr/>
        <p:txBody>
          <a:bodyPr/>
          <a:lstStyle/>
          <a:p>
            <a:r>
              <a:rPr lang="en-US" altLang="zh-CN" dirty="0" smtClean="0"/>
              <a:t>6.4</a:t>
            </a:r>
            <a:r>
              <a:rPr lang="zh-CN" altLang="en-US" dirty="0" smtClean="0"/>
              <a:t>时延</a:t>
            </a:r>
            <a:endParaRPr lang="zh-CN" altLang="en-US" dirty="0"/>
          </a:p>
        </p:txBody>
      </p:sp>
    </p:spTree>
    <p:extLst>
      <p:ext uri="{BB962C8B-B14F-4D97-AF65-F5344CB8AC3E}">
        <p14:creationId xmlns:p14="http://schemas.microsoft.com/office/powerpoint/2010/main" val="8395858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时延带宽积是将传播时延和带宽相乘。</a:t>
            </a:r>
            <a:endParaRPr lang="en-US" altLang="zh-CN" sz="2000" dirty="0" smtClean="0">
              <a:latin typeface="+mj-ea"/>
              <a:ea typeface="+mj-ea"/>
            </a:endParaRPr>
          </a:p>
          <a:p>
            <a:r>
              <a:rPr lang="zh-CN" altLang="en-US" sz="2000" dirty="0">
                <a:latin typeface="+mj-ea"/>
                <a:ea typeface="+mj-ea"/>
              </a:rPr>
              <a:t>链路的时延带宽</a:t>
            </a:r>
            <a:r>
              <a:rPr lang="zh-CN" altLang="en-US" sz="2000" dirty="0" smtClean="0">
                <a:latin typeface="+mj-ea"/>
                <a:ea typeface="+mj-ea"/>
              </a:rPr>
              <a:t>积又称为以比特为单位的链路长度。</a:t>
            </a:r>
            <a:endParaRPr lang="en-US" altLang="zh-CN" sz="2000" dirty="0" smtClean="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68</a:t>
            </a:fld>
            <a:endParaRPr lang="en-US" altLang="zh-CN"/>
          </a:p>
        </p:txBody>
      </p:sp>
      <p:sp>
        <p:nvSpPr>
          <p:cNvPr id="11" name="文本占位符 10"/>
          <p:cNvSpPr>
            <a:spLocks noGrp="1"/>
          </p:cNvSpPr>
          <p:nvPr>
            <p:ph type="body" sz="quarter" idx="13"/>
          </p:nvPr>
        </p:nvSpPr>
        <p:spPr/>
        <p:txBody>
          <a:bodyPr/>
          <a:lstStyle/>
          <a:p>
            <a:r>
              <a:rPr lang="en-US" altLang="zh-CN" dirty="0" smtClean="0"/>
              <a:t>6.5</a:t>
            </a:r>
            <a:r>
              <a:rPr lang="zh-CN" altLang="en-US" dirty="0" smtClean="0"/>
              <a:t>时延带宽积</a:t>
            </a:r>
            <a:endParaRPr lang="zh-CN" altLang="en-US" dirty="0"/>
          </a:p>
        </p:txBody>
      </p:sp>
      <p:sp>
        <p:nvSpPr>
          <p:cNvPr id="13" name="AutoShape 37"/>
          <p:cNvSpPr>
            <a:spLocks noChangeArrowheads="1"/>
          </p:cNvSpPr>
          <p:nvPr/>
        </p:nvSpPr>
        <p:spPr bwMode="auto">
          <a:xfrm rot="16200000">
            <a:off x="4109930" y="820846"/>
            <a:ext cx="817562" cy="5217896"/>
          </a:xfrm>
          <a:prstGeom prst="can">
            <a:avLst>
              <a:gd name="adj" fmla="val 49847"/>
            </a:avLst>
          </a:prstGeom>
          <a:gradFill rotWithShape="1">
            <a:gsLst>
              <a:gs pos="0">
                <a:srgbClr val="004776"/>
              </a:gs>
              <a:gs pos="50000">
                <a:srgbClr val="0099FF"/>
              </a:gs>
              <a:gs pos="100000">
                <a:srgbClr val="004776"/>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a:p>
        </p:txBody>
      </p:sp>
      <p:sp>
        <p:nvSpPr>
          <p:cNvPr id="14" name="Line 38"/>
          <p:cNvSpPr>
            <a:spLocks noChangeShapeType="1"/>
          </p:cNvSpPr>
          <p:nvPr/>
        </p:nvSpPr>
        <p:spPr bwMode="auto">
          <a:xfrm>
            <a:off x="1908175" y="2781300"/>
            <a:ext cx="5219484"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Text Box 39"/>
          <p:cNvSpPr txBox="1">
            <a:spLocks noChangeArrowheads="1"/>
          </p:cNvSpPr>
          <p:nvPr/>
        </p:nvSpPr>
        <p:spPr bwMode="auto">
          <a:xfrm>
            <a:off x="3531633" y="2529398"/>
            <a:ext cx="172354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dirty="0">
                <a:latin typeface="+mj-ea"/>
                <a:ea typeface="+mj-ea"/>
              </a:rPr>
              <a:t>（传播）时延</a:t>
            </a:r>
          </a:p>
        </p:txBody>
      </p:sp>
      <p:sp>
        <p:nvSpPr>
          <p:cNvPr id="16" name="Text Box 40"/>
          <p:cNvSpPr txBox="1">
            <a:spLocks noChangeArrowheads="1"/>
          </p:cNvSpPr>
          <p:nvPr/>
        </p:nvSpPr>
        <p:spPr bwMode="auto">
          <a:xfrm>
            <a:off x="6156176" y="3245128"/>
            <a:ext cx="64633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dirty="0">
                <a:latin typeface="+mj-ea"/>
                <a:ea typeface="+mj-ea"/>
              </a:rPr>
              <a:t>链路</a:t>
            </a:r>
          </a:p>
        </p:txBody>
      </p:sp>
      <p:sp>
        <p:nvSpPr>
          <p:cNvPr id="17" name="Text Box 43"/>
          <p:cNvSpPr txBox="1">
            <a:spLocks noChangeArrowheads="1"/>
          </p:cNvSpPr>
          <p:nvPr/>
        </p:nvSpPr>
        <p:spPr bwMode="auto">
          <a:xfrm>
            <a:off x="2694333" y="4025597"/>
            <a:ext cx="3648756" cy="400110"/>
          </a:xfrm>
          <a:prstGeom prst="rect">
            <a:avLst/>
          </a:prstGeom>
          <a:solidFill>
            <a:srgbClr val="FFFF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2000" dirty="0">
                <a:latin typeface="Tahoma" pitchFamily="34" charset="0"/>
                <a:ea typeface="黑体" pitchFamily="2" charset="-122"/>
              </a:rPr>
              <a:t>时延带宽积 </a:t>
            </a:r>
            <a:r>
              <a:rPr lang="en-US" altLang="zh-CN" sz="2000" dirty="0">
                <a:latin typeface="Tahoma" pitchFamily="34" charset="0"/>
                <a:ea typeface="黑体" pitchFamily="2" charset="-122"/>
              </a:rPr>
              <a:t>= </a:t>
            </a:r>
            <a:r>
              <a:rPr lang="zh-CN" altLang="en-US" sz="2000" dirty="0">
                <a:latin typeface="Tahoma" pitchFamily="34" charset="0"/>
                <a:ea typeface="黑体" pitchFamily="2" charset="-122"/>
              </a:rPr>
              <a:t>传播时延 </a:t>
            </a:r>
            <a:r>
              <a:rPr lang="zh-CN" altLang="en-US" sz="2000" b="1" dirty="0">
                <a:latin typeface="Tahoma" pitchFamily="34" charset="0"/>
                <a:ea typeface="黑体" pitchFamily="2" charset="-122"/>
                <a:sym typeface="Symbol" pitchFamily="18" charset="2"/>
              </a:rPr>
              <a:t> </a:t>
            </a:r>
            <a:r>
              <a:rPr lang="zh-CN" altLang="en-US" sz="2000" dirty="0">
                <a:latin typeface="Tahoma" pitchFamily="34" charset="0"/>
                <a:ea typeface="黑体" pitchFamily="2" charset="-122"/>
                <a:sym typeface="Symbol" pitchFamily="18" charset="2"/>
              </a:rPr>
              <a:t>带宽</a:t>
            </a:r>
          </a:p>
        </p:txBody>
      </p:sp>
    </p:spTree>
    <p:extLst>
      <p:ext uri="{BB962C8B-B14F-4D97-AF65-F5344CB8AC3E}">
        <p14:creationId xmlns:p14="http://schemas.microsoft.com/office/powerpoint/2010/main" val="3822015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往返时间</a:t>
            </a:r>
            <a:r>
              <a:rPr lang="en-US" altLang="zh-CN" sz="2000" dirty="0" smtClean="0">
                <a:latin typeface="+mj-ea"/>
                <a:ea typeface="+mj-ea"/>
              </a:rPr>
              <a:t>RTT</a:t>
            </a:r>
            <a:r>
              <a:rPr lang="zh-CN" altLang="en-US" sz="2000" dirty="0" smtClean="0">
                <a:latin typeface="+mj-ea"/>
                <a:ea typeface="+mj-ea"/>
              </a:rPr>
              <a:t>（</a:t>
            </a:r>
            <a:r>
              <a:rPr lang="en-US" altLang="zh-CN" sz="2000" dirty="0" smtClean="0">
                <a:latin typeface="+mj-ea"/>
                <a:ea typeface="+mj-ea"/>
              </a:rPr>
              <a:t>Round-Trip Time</a:t>
            </a:r>
            <a:r>
              <a:rPr lang="zh-CN" altLang="en-US" sz="2000" dirty="0" smtClean="0">
                <a:latin typeface="+mj-ea"/>
                <a:ea typeface="+mj-ea"/>
              </a:rPr>
              <a:t>）表示从发送方发送数据开始，到发送方收到来自接收方的确认（接收方接收数据后马上发送接收确认），总共经历的时间。</a:t>
            </a:r>
            <a:endParaRPr lang="en-US" altLang="zh-CN" sz="2000" dirty="0" smtClean="0">
              <a:latin typeface="+mj-ea"/>
              <a:ea typeface="+mj-ea"/>
            </a:endParaRPr>
          </a:p>
          <a:p>
            <a:r>
              <a:rPr lang="zh-CN" altLang="en-US" sz="2000" dirty="0">
                <a:latin typeface="+mj-ea"/>
                <a:ea typeface="+mj-ea"/>
              </a:rPr>
              <a:t>往返时间</a:t>
            </a:r>
            <a:r>
              <a:rPr lang="en-US" altLang="zh-CN" sz="2000" dirty="0" smtClean="0">
                <a:latin typeface="+mj-ea"/>
                <a:ea typeface="+mj-ea"/>
              </a:rPr>
              <a:t>RTT</a:t>
            </a:r>
            <a:r>
              <a:rPr lang="zh-CN" altLang="en-US" sz="2000" dirty="0" smtClean="0">
                <a:latin typeface="+mj-ea"/>
                <a:ea typeface="+mj-ea"/>
              </a:rPr>
              <a:t>是网络的非常重要的性能指标。</a:t>
            </a:r>
            <a:endParaRPr lang="en-US" altLang="zh-CN" sz="2000" dirty="0" smtClean="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69</a:t>
            </a:fld>
            <a:endParaRPr lang="en-US" altLang="zh-CN"/>
          </a:p>
        </p:txBody>
      </p:sp>
      <p:sp>
        <p:nvSpPr>
          <p:cNvPr id="11" name="文本占位符 10"/>
          <p:cNvSpPr>
            <a:spLocks noGrp="1"/>
          </p:cNvSpPr>
          <p:nvPr>
            <p:ph type="body" sz="quarter" idx="13"/>
          </p:nvPr>
        </p:nvSpPr>
        <p:spPr/>
        <p:txBody>
          <a:bodyPr/>
          <a:lstStyle/>
          <a:p>
            <a:r>
              <a:rPr lang="en-US" altLang="zh-CN" dirty="0" smtClean="0"/>
              <a:t>6.6</a:t>
            </a:r>
            <a:r>
              <a:rPr lang="zh-CN" altLang="en-US" dirty="0" smtClean="0"/>
              <a:t>往返时间</a:t>
            </a:r>
            <a:r>
              <a:rPr lang="en-US" altLang="zh-CN" dirty="0" smtClean="0"/>
              <a:t>RTT</a:t>
            </a:r>
            <a:endParaRPr lang="zh-CN" altLang="en-US" dirty="0"/>
          </a:p>
        </p:txBody>
      </p:sp>
    </p:spTree>
    <p:extLst>
      <p:ext uri="{BB962C8B-B14F-4D97-AF65-F5344CB8AC3E}">
        <p14:creationId xmlns:p14="http://schemas.microsoft.com/office/powerpoint/2010/main" val="3830594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pPr>
              <a:lnSpc>
                <a:spcPct val="90000"/>
              </a:lnSpc>
            </a:pPr>
            <a:r>
              <a:rPr lang="zh-CN" altLang="en-US" dirty="0"/>
              <a:t>起源于美国的因特网现已发展成为世界上最大的国际性计算机互联网 </a:t>
            </a:r>
          </a:p>
          <a:p>
            <a:pPr>
              <a:lnSpc>
                <a:spcPct val="90000"/>
              </a:lnSpc>
            </a:pPr>
            <a:r>
              <a:rPr lang="zh-CN" altLang="en-US" dirty="0">
                <a:solidFill>
                  <a:srgbClr val="CC0000"/>
                </a:solidFill>
              </a:rPr>
              <a:t>网络</a:t>
            </a:r>
            <a:r>
              <a:rPr lang="en-US" altLang="zh-CN" dirty="0"/>
              <a:t>(network)</a:t>
            </a:r>
            <a:r>
              <a:rPr lang="zh-CN" altLang="en-US" dirty="0"/>
              <a:t>由若干</a:t>
            </a:r>
            <a:r>
              <a:rPr lang="zh-CN" altLang="en-US" u="sng" dirty="0">
                <a:solidFill>
                  <a:srgbClr val="CC0000"/>
                </a:solidFill>
              </a:rPr>
              <a:t>结点</a:t>
            </a:r>
            <a:r>
              <a:rPr lang="en-US" altLang="zh-CN" dirty="0"/>
              <a:t>(node)</a:t>
            </a:r>
            <a:r>
              <a:rPr lang="zh-CN" altLang="en-US" dirty="0"/>
              <a:t>和连接这些结点的</a:t>
            </a:r>
            <a:r>
              <a:rPr lang="zh-CN" altLang="en-US" dirty="0">
                <a:solidFill>
                  <a:srgbClr val="CC0000"/>
                </a:solidFill>
              </a:rPr>
              <a:t>链路</a:t>
            </a:r>
            <a:r>
              <a:rPr lang="en-US" altLang="zh-CN" dirty="0"/>
              <a:t>(link)</a:t>
            </a:r>
            <a:r>
              <a:rPr lang="zh-CN" altLang="en-US" dirty="0"/>
              <a:t>组成。 </a:t>
            </a:r>
          </a:p>
          <a:p>
            <a:pPr>
              <a:lnSpc>
                <a:spcPct val="90000"/>
              </a:lnSpc>
            </a:pPr>
            <a:r>
              <a:rPr lang="zh-CN" altLang="en-US" dirty="0"/>
              <a:t>互联网是“</a:t>
            </a:r>
            <a:r>
              <a:rPr lang="zh-CN" altLang="en-US" dirty="0">
                <a:solidFill>
                  <a:srgbClr val="CC0000"/>
                </a:solidFill>
              </a:rPr>
              <a:t>网络的网络</a:t>
            </a:r>
            <a:r>
              <a:rPr lang="zh-CN" altLang="en-US" dirty="0"/>
              <a:t>”</a:t>
            </a:r>
            <a:r>
              <a:rPr lang="en-US" altLang="zh-CN" dirty="0"/>
              <a:t>(network of networks)</a:t>
            </a:r>
            <a:r>
              <a:rPr lang="zh-CN" altLang="en-US" dirty="0"/>
              <a:t>。 </a:t>
            </a:r>
          </a:p>
          <a:p>
            <a:pPr>
              <a:lnSpc>
                <a:spcPct val="90000"/>
              </a:lnSpc>
            </a:pPr>
            <a:r>
              <a:rPr lang="zh-CN" altLang="en-US" dirty="0"/>
              <a:t>连接在因特网上的计算机都称为</a:t>
            </a:r>
            <a:r>
              <a:rPr lang="zh-CN" altLang="en-US" dirty="0">
                <a:solidFill>
                  <a:srgbClr val="CC0000"/>
                </a:solidFill>
              </a:rPr>
              <a:t>主机</a:t>
            </a:r>
            <a:r>
              <a:rPr lang="en-US" altLang="zh-CN" dirty="0"/>
              <a:t>(host)</a:t>
            </a:r>
            <a:r>
              <a:rPr lang="zh-CN" altLang="en-US" dirty="0"/>
              <a:t>。 </a:t>
            </a:r>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网络的网络</a:t>
            </a:r>
            <a:endParaRPr lang="zh-CN" altLang="en-US" dirty="0"/>
          </a:p>
        </p:txBody>
      </p:sp>
    </p:spTree>
    <p:extLst>
      <p:ext uri="{BB962C8B-B14F-4D97-AF65-F5344CB8AC3E}">
        <p14:creationId xmlns:p14="http://schemas.microsoft.com/office/powerpoint/2010/main" val="6089812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p:txBody>
          <a:bodyPr/>
          <a:lstStyle/>
          <a:p>
            <a:r>
              <a:rPr lang="zh-CN" altLang="en-US" sz="2000" dirty="0" smtClean="0">
                <a:latin typeface="+mj-ea"/>
                <a:ea typeface="+mj-ea"/>
              </a:rPr>
              <a:t>网络利用率有两种，分别是：信道利用率、网络利用率。</a:t>
            </a:r>
            <a:endParaRPr lang="en-US" altLang="zh-CN" sz="2000" dirty="0">
              <a:latin typeface="+mj-ea"/>
              <a:ea typeface="+mj-ea"/>
            </a:endParaRPr>
          </a:p>
          <a:p>
            <a:endParaRPr lang="en-US" altLang="zh-CN" sz="2000" dirty="0" smtClean="0">
              <a:latin typeface="+mj-ea"/>
              <a:ea typeface="+mj-ea"/>
            </a:endParaRPr>
          </a:p>
          <a:p>
            <a:r>
              <a:rPr lang="zh-CN" altLang="en-US" sz="2000" dirty="0" smtClean="0">
                <a:latin typeface="+mj-ea"/>
                <a:ea typeface="+mj-ea"/>
              </a:rPr>
              <a:t>信道</a:t>
            </a:r>
            <a:r>
              <a:rPr lang="zh-CN" altLang="en-US" sz="2000" dirty="0">
                <a:latin typeface="+mj-ea"/>
                <a:ea typeface="+mj-ea"/>
              </a:rPr>
              <a:t>利用率指出某信道有百分之几的时间是被利用的（有数据通过）。完全空闲的信道的利用率是零。</a:t>
            </a:r>
          </a:p>
          <a:p>
            <a:r>
              <a:rPr lang="zh-CN" altLang="en-US" sz="2000" dirty="0">
                <a:latin typeface="+mj-ea"/>
                <a:ea typeface="+mj-ea"/>
              </a:rPr>
              <a:t>网络利用率则是全网络的信道利用率的加权平均值</a:t>
            </a:r>
            <a:r>
              <a:rPr lang="zh-CN" altLang="en-US" sz="2000" dirty="0" smtClean="0">
                <a:latin typeface="+mj-ea"/>
                <a:ea typeface="+mj-ea"/>
              </a:rPr>
              <a:t>。</a:t>
            </a:r>
            <a:endParaRPr lang="en-US" altLang="zh-CN" sz="2000" dirty="0" smtClean="0">
              <a:latin typeface="+mj-ea"/>
              <a:ea typeface="+mj-ea"/>
            </a:endParaRPr>
          </a:p>
          <a:p>
            <a:endParaRPr lang="en-US" altLang="zh-CN" sz="2000" dirty="0">
              <a:latin typeface="+mj-ea"/>
              <a:ea typeface="+mj-ea"/>
            </a:endParaRPr>
          </a:p>
          <a:p>
            <a:r>
              <a:rPr lang="zh-CN" altLang="en-US" sz="2000" dirty="0" smtClean="0">
                <a:latin typeface="+mj-ea"/>
                <a:ea typeface="+mj-ea"/>
              </a:rPr>
              <a:t>信道利用率越高，说明网络越繁忙。</a:t>
            </a:r>
            <a:endParaRPr lang="zh-CN" altLang="en-US" sz="2000" dirty="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70</a:t>
            </a:fld>
            <a:endParaRPr lang="en-US" altLang="zh-CN"/>
          </a:p>
        </p:txBody>
      </p:sp>
      <p:sp>
        <p:nvSpPr>
          <p:cNvPr id="11" name="文本占位符 10"/>
          <p:cNvSpPr>
            <a:spLocks noGrp="1"/>
          </p:cNvSpPr>
          <p:nvPr>
            <p:ph type="body" sz="quarter" idx="13"/>
          </p:nvPr>
        </p:nvSpPr>
        <p:spPr/>
        <p:txBody>
          <a:bodyPr/>
          <a:lstStyle/>
          <a:p>
            <a:r>
              <a:rPr lang="en-US" altLang="zh-CN" dirty="0" smtClean="0"/>
              <a:t>6.7</a:t>
            </a:r>
            <a:r>
              <a:rPr lang="zh-CN" altLang="en-US" dirty="0" smtClean="0"/>
              <a:t>利用率</a:t>
            </a:r>
            <a:endParaRPr lang="zh-CN" altLang="en-US" dirty="0"/>
          </a:p>
        </p:txBody>
      </p:sp>
    </p:spTree>
    <p:extLst>
      <p:ext uri="{BB962C8B-B14F-4D97-AF65-F5344CB8AC3E}">
        <p14:creationId xmlns:p14="http://schemas.microsoft.com/office/powerpoint/2010/main" val="32467767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a:xfrm>
            <a:off x="467544" y="1273324"/>
            <a:ext cx="8229600" cy="3775604"/>
          </a:xfrm>
        </p:spPr>
        <p:txBody>
          <a:bodyPr/>
          <a:lstStyle/>
          <a:p>
            <a:r>
              <a:rPr lang="zh-CN" altLang="en-US" sz="2000" dirty="0">
                <a:latin typeface="+mj-ea"/>
                <a:ea typeface="+mj-ea"/>
              </a:rPr>
              <a:t>当某信道的利用率增大时，该信道引起的时延也就迅速增加</a:t>
            </a:r>
            <a:r>
              <a:rPr lang="zh-CN" altLang="en-US" sz="2000" dirty="0" smtClean="0">
                <a:latin typeface="+mj-ea"/>
                <a:ea typeface="+mj-ea"/>
              </a:rPr>
              <a:t>。</a:t>
            </a:r>
            <a:endParaRPr lang="en-US" altLang="zh-CN" sz="2000" dirty="0" smtClean="0">
              <a:latin typeface="+mj-ea"/>
              <a:ea typeface="+mj-ea"/>
            </a:endParaRPr>
          </a:p>
          <a:p>
            <a:r>
              <a:rPr lang="zh-CN" altLang="en-US" sz="2000" dirty="0" smtClean="0">
                <a:latin typeface="+mj-ea"/>
                <a:ea typeface="+mj-ea"/>
              </a:rPr>
              <a:t> </a:t>
            </a:r>
            <a:endParaRPr lang="zh-CN" altLang="en-US" sz="2000" dirty="0">
              <a:latin typeface="+mj-ea"/>
              <a:ea typeface="+mj-ea"/>
            </a:endParaRPr>
          </a:p>
          <a:p>
            <a:r>
              <a:rPr lang="zh-CN" altLang="en-US" sz="2000" dirty="0">
                <a:latin typeface="+mj-ea"/>
                <a:ea typeface="+mj-ea"/>
              </a:rPr>
              <a:t>若令 </a:t>
            </a:r>
            <a:r>
              <a:rPr lang="en-US" altLang="zh-CN" sz="2000" dirty="0">
                <a:latin typeface="+mj-ea"/>
                <a:ea typeface="+mj-ea"/>
              </a:rPr>
              <a:t>D</a:t>
            </a:r>
            <a:r>
              <a:rPr lang="en-US" altLang="zh-CN" sz="2000" baseline="-25000" dirty="0">
                <a:latin typeface="+mj-ea"/>
                <a:ea typeface="+mj-ea"/>
              </a:rPr>
              <a:t>0</a:t>
            </a:r>
            <a:r>
              <a:rPr lang="en-US" altLang="zh-CN" sz="2000" dirty="0">
                <a:latin typeface="+mj-ea"/>
                <a:ea typeface="+mj-ea"/>
              </a:rPr>
              <a:t> </a:t>
            </a:r>
            <a:r>
              <a:rPr lang="zh-CN" altLang="en-US" sz="2000" dirty="0">
                <a:latin typeface="+mj-ea"/>
                <a:ea typeface="+mj-ea"/>
              </a:rPr>
              <a:t>表示网络空闲时的时延，</a:t>
            </a:r>
            <a:r>
              <a:rPr lang="en-US" altLang="zh-CN" sz="2000" dirty="0">
                <a:latin typeface="+mj-ea"/>
                <a:ea typeface="+mj-ea"/>
              </a:rPr>
              <a:t>D </a:t>
            </a:r>
            <a:r>
              <a:rPr lang="zh-CN" altLang="en-US" sz="2000" dirty="0">
                <a:latin typeface="+mj-ea"/>
                <a:ea typeface="+mj-ea"/>
              </a:rPr>
              <a:t>表示网络当前的时延，则在适当的假定条件下，可以用下面的简单公式表示 </a:t>
            </a:r>
            <a:r>
              <a:rPr lang="en-US" altLang="zh-CN" sz="2000" dirty="0">
                <a:latin typeface="+mj-ea"/>
                <a:ea typeface="+mj-ea"/>
              </a:rPr>
              <a:t>D </a:t>
            </a:r>
            <a:r>
              <a:rPr lang="zh-CN" altLang="en-US" sz="2000" dirty="0">
                <a:latin typeface="+mj-ea"/>
                <a:ea typeface="+mj-ea"/>
              </a:rPr>
              <a:t>和 </a:t>
            </a:r>
            <a:r>
              <a:rPr lang="en-US" altLang="zh-CN" sz="2000" dirty="0">
                <a:latin typeface="+mj-ea"/>
                <a:ea typeface="+mj-ea"/>
              </a:rPr>
              <a:t>D</a:t>
            </a:r>
            <a:r>
              <a:rPr lang="en-US" altLang="zh-CN" sz="2000" baseline="-25000" dirty="0">
                <a:latin typeface="+mj-ea"/>
                <a:ea typeface="+mj-ea"/>
              </a:rPr>
              <a:t>0</a:t>
            </a:r>
            <a:r>
              <a:rPr lang="zh-CN" altLang="en-US" sz="2000" dirty="0">
                <a:latin typeface="+mj-ea"/>
                <a:ea typeface="+mj-ea"/>
              </a:rPr>
              <a:t>之间的关系：</a:t>
            </a: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71</a:t>
            </a:fld>
            <a:endParaRPr lang="en-US" altLang="zh-CN"/>
          </a:p>
        </p:txBody>
      </p:sp>
      <p:sp>
        <p:nvSpPr>
          <p:cNvPr id="11" name="文本占位符 10"/>
          <p:cNvSpPr>
            <a:spLocks noGrp="1"/>
          </p:cNvSpPr>
          <p:nvPr>
            <p:ph type="body" sz="quarter" idx="13"/>
          </p:nvPr>
        </p:nvSpPr>
        <p:spPr/>
        <p:txBody>
          <a:bodyPr/>
          <a:lstStyle/>
          <a:p>
            <a:r>
              <a:rPr lang="en-US" altLang="zh-CN" dirty="0" smtClean="0"/>
              <a:t>6.7</a:t>
            </a:r>
            <a:r>
              <a:rPr lang="zh-CN" altLang="en-US" dirty="0" smtClean="0"/>
              <a:t>利用率</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70770129"/>
              </p:ext>
            </p:extLst>
          </p:nvPr>
        </p:nvGraphicFramePr>
        <p:xfrm>
          <a:off x="2195736" y="3000747"/>
          <a:ext cx="1692275" cy="1009650"/>
        </p:xfrm>
        <a:graphic>
          <a:graphicData uri="http://schemas.openxmlformats.org/presentationml/2006/ole">
            <mc:AlternateContent xmlns:mc="http://schemas.openxmlformats.org/markup-compatibility/2006">
              <mc:Choice xmlns:v="urn:schemas-microsoft-com:vml" Requires="v">
                <p:oleObj spid="_x0000_s16439" name="公式" r:id="rId3" imgW="660113" imgH="393529" progId="Equation.3">
                  <p:embed/>
                </p:oleObj>
              </mc:Choice>
              <mc:Fallback>
                <p:oleObj name="公式" r:id="rId3" imgW="660113"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000747"/>
                        <a:ext cx="169227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矩形 2"/>
          <p:cNvSpPr/>
          <p:nvPr/>
        </p:nvSpPr>
        <p:spPr>
          <a:xfrm>
            <a:off x="3923928" y="3597989"/>
            <a:ext cx="3983783" cy="338554"/>
          </a:xfrm>
          <a:prstGeom prst="rect">
            <a:avLst/>
          </a:prstGeom>
        </p:spPr>
        <p:txBody>
          <a:bodyPr wrap="none">
            <a:spAutoFit/>
          </a:bodyPr>
          <a:lstStyle/>
          <a:p>
            <a:pPr eaLnBrk="1" hangingPunct="1"/>
            <a:r>
              <a:rPr lang="en-US" altLang="zh-CN" sz="1600" i="1" dirty="0">
                <a:solidFill>
                  <a:srgbClr val="00B050"/>
                </a:solidFill>
                <a:latin typeface="+mj-ea"/>
                <a:ea typeface="+mj-ea"/>
              </a:rPr>
              <a:t>U </a:t>
            </a:r>
            <a:r>
              <a:rPr lang="zh-CN" altLang="en-US" sz="1600" dirty="0">
                <a:solidFill>
                  <a:srgbClr val="00B050"/>
                </a:solidFill>
                <a:latin typeface="+mj-ea"/>
                <a:ea typeface="+mj-ea"/>
              </a:rPr>
              <a:t>是网络的利用率，数值在 </a:t>
            </a:r>
            <a:r>
              <a:rPr lang="en-US" altLang="zh-CN" sz="1600" dirty="0">
                <a:solidFill>
                  <a:srgbClr val="00B050"/>
                </a:solidFill>
                <a:latin typeface="+mj-ea"/>
                <a:ea typeface="+mj-ea"/>
              </a:rPr>
              <a:t>0 </a:t>
            </a:r>
            <a:r>
              <a:rPr lang="zh-CN" altLang="en-US" sz="1600" dirty="0">
                <a:solidFill>
                  <a:srgbClr val="00B050"/>
                </a:solidFill>
                <a:latin typeface="+mj-ea"/>
                <a:ea typeface="+mj-ea"/>
              </a:rPr>
              <a:t>到 </a:t>
            </a:r>
            <a:r>
              <a:rPr lang="en-US" altLang="zh-CN" sz="1600" dirty="0">
                <a:solidFill>
                  <a:srgbClr val="00B050"/>
                </a:solidFill>
                <a:latin typeface="+mj-ea"/>
                <a:ea typeface="+mj-ea"/>
              </a:rPr>
              <a:t>1 </a:t>
            </a:r>
            <a:r>
              <a:rPr lang="zh-CN" altLang="en-US" sz="1600" dirty="0">
                <a:solidFill>
                  <a:srgbClr val="00B050"/>
                </a:solidFill>
                <a:latin typeface="+mj-ea"/>
                <a:ea typeface="+mj-ea"/>
              </a:rPr>
              <a:t>之间。 </a:t>
            </a:r>
          </a:p>
        </p:txBody>
      </p:sp>
    </p:spTree>
    <p:extLst>
      <p:ext uri="{BB962C8B-B14F-4D97-AF65-F5344CB8AC3E}">
        <p14:creationId xmlns:p14="http://schemas.microsoft.com/office/powerpoint/2010/main" val="189539062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10" name="内容占位符 9"/>
          <p:cNvSpPr>
            <a:spLocks noGrp="1"/>
          </p:cNvSpPr>
          <p:nvPr>
            <p:ph idx="1"/>
          </p:nvPr>
        </p:nvSpPr>
        <p:spPr>
          <a:xfrm>
            <a:off x="467544" y="1273324"/>
            <a:ext cx="8229600" cy="3775604"/>
          </a:xfrm>
        </p:spPr>
        <p:txBody>
          <a:bodyPr/>
          <a:lstStyle/>
          <a:p>
            <a:r>
              <a:rPr lang="en-US" altLang="zh-CN" sz="2000" dirty="0">
                <a:latin typeface="+mj-ea"/>
                <a:ea typeface="+mj-ea"/>
              </a:rPr>
              <a:t> </a:t>
            </a:r>
            <a:endParaRPr lang="zh-CN" altLang="en-US" sz="2000" dirty="0">
              <a:latin typeface="+mj-ea"/>
              <a:ea typeface="+mj-ea"/>
            </a:endParaRPr>
          </a:p>
        </p:txBody>
      </p:sp>
      <p:sp>
        <p:nvSpPr>
          <p:cNvPr id="7" name="灯片编号占位符 6"/>
          <p:cNvSpPr>
            <a:spLocks noGrp="1"/>
          </p:cNvSpPr>
          <p:nvPr>
            <p:ph type="sldNum" sz="quarter" idx="12"/>
          </p:nvPr>
        </p:nvSpPr>
        <p:spPr/>
        <p:txBody>
          <a:bodyPr/>
          <a:lstStyle/>
          <a:p>
            <a:fld id="{802966BB-B249-4979-9A3B-3C0EDB6F16E2}" type="slidenum">
              <a:rPr lang="zh-CN" altLang="en-US" smtClean="0"/>
              <a:pPr/>
              <a:t>72</a:t>
            </a:fld>
            <a:endParaRPr lang="en-US" altLang="zh-CN"/>
          </a:p>
        </p:txBody>
      </p:sp>
      <p:sp>
        <p:nvSpPr>
          <p:cNvPr id="11" name="文本占位符 10"/>
          <p:cNvSpPr>
            <a:spLocks noGrp="1"/>
          </p:cNvSpPr>
          <p:nvPr>
            <p:ph type="body" sz="quarter" idx="13"/>
          </p:nvPr>
        </p:nvSpPr>
        <p:spPr/>
        <p:txBody>
          <a:bodyPr/>
          <a:lstStyle/>
          <a:p>
            <a:r>
              <a:rPr lang="en-US" altLang="zh-CN" dirty="0" smtClean="0"/>
              <a:t>6.7</a:t>
            </a:r>
            <a:r>
              <a:rPr lang="zh-CN" altLang="en-US" dirty="0" smtClean="0"/>
              <a:t>利用率</a:t>
            </a:r>
            <a:endParaRPr lang="zh-CN" altLang="en-US" dirty="0"/>
          </a:p>
        </p:txBody>
      </p:sp>
      <p:graphicFrame>
        <p:nvGraphicFramePr>
          <p:cNvPr id="2" name="对象 1"/>
          <p:cNvGraphicFramePr>
            <a:graphicFrameLocks noChangeAspect="1"/>
          </p:cNvGraphicFramePr>
          <p:nvPr>
            <p:extLst>
              <p:ext uri="{D42A27DB-BD31-4B8C-83A1-F6EECF244321}">
                <p14:modId xmlns:p14="http://schemas.microsoft.com/office/powerpoint/2010/main" val="3879121897"/>
              </p:ext>
            </p:extLst>
          </p:nvPr>
        </p:nvGraphicFramePr>
        <p:xfrm>
          <a:off x="6804248" y="1885527"/>
          <a:ext cx="1692275" cy="953485"/>
        </p:xfrm>
        <a:graphic>
          <a:graphicData uri="http://schemas.openxmlformats.org/presentationml/2006/ole">
            <mc:AlternateContent xmlns:mc="http://schemas.openxmlformats.org/markup-compatibility/2006">
              <mc:Choice xmlns:v="urn:schemas-microsoft-com:vml" Requires="v">
                <p:oleObj spid="_x0000_s17462" name="公式" r:id="rId3" imgW="660113" imgH="393529" progId="Equation.3">
                  <p:embed/>
                </p:oleObj>
              </mc:Choice>
              <mc:Fallback>
                <p:oleObj name="公式" r:id="rId3" imgW="660113"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885527"/>
                        <a:ext cx="1692275" cy="953485"/>
                      </a:xfrm>
                      <a:prstGeom prst="rect">
                        <a:avLst/>
                      </a:prstGeom>
                      <a:noFill/>
                      <a:ln>
                        <a:noFill/>
                      </a:ln>
                    </p:spPr>
                  </p:pic>
                </p:oleObj>
              </mc:Fallback>
            </mc:AlternateContent>
          </a:graphicData>
        </a:graphic>
      </p:graphicFrame>
      <p:grpSp>
        <p:nvGrpSpPr>
          <p:cNvPr id="4" name="组合 3"/>
          <p:cNvGrpSpPr/>
          <p:nvPr/>
        </p:nvGrpSpPr>
        <p:grpSpPr>
          <a:xfrm>
            <a:off x="1240883" y="1546973"/>
            <a:ext cx="5396201" cy="3626504"/>
            <a:chOff x="487363" y="592138"/>
            <a:chExt cx="7487957" cy="5032263"/>
          </a:xfrm>
        </p:grpSpPr>
        <p:sp>
          <p:nvSpPr>
            <p:cNvPr id="8" name="Rectangle 4"/>
            <p:cNvSpPr>
              <a:spLocks noChangeArrowheads="1"/>
            </p:cNvSpPr>
            <p:nvPr/>
          </p:nvSpPr>
          <p:spPr bwMode="auto">
            <a:xfrm>
              <a:off x="4360863" y="982663"/>
              <a:ext cx="1603375" cy="41862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600"/>
            </a:p>
          </p:txBody>
        </p:sp>
        <p:sp>
          <p:nvSpPr>
            <p:cNvPr id="12" name="Text Box 5"/>
            <p:cNvSpPr txBox="1">
              <a:spLocks noChangeArrowheads="1"/>
            </p:cNvSpPr>
            <p:nvPr/>
          </p:nvSpPr>
          <p:spPr bwMode="auto">
            <a:xfrm>
              <a:off x="487363" y="592138"/>
              <a:ext cx="1110412" cy="4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a:ea typeface="黑体" pitchFamily="2" charset="-122"/>
                </a:rPr>
                <a:t>时延 </a:t>
              </a:r>
              <a:r>
                <a:rPr lang="en-US" altLang="zh-CN" sz="1600" i="1">
                  <a:ea typeface="黑体" pitchFamily="2" charset="-122"/>
                </a:rPr>
                <a:t>D</a:t>
              </a:r>
            </a:p>
          </p:txBody>
        </p:sp>
        <p:sp>
          <p:nvSpPr>
            <p:cNvPr id="13" name="Line 6"/>
            <p:cNvSpPr>
              <a:spLocks noChangeShapeType="1"/>
            </p:cNvSpPr>
            <p:nvPr/>
          </p:nvSpPr>
          <p:spPr bwMode="auto">
            <a:xfrm flipV="1">
              <a:off x="1895475" y="836613"/>
              <a:ext cx="0" cy="4332287"/>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4" name="Line 7"/>
            <p:cNvSpPr>
              <a:spLocks noChangeShapeType="1"/>
            </p:cNvSpPr>
            <p:nvPr/>
          </p:nvSpPr>
          <p:spPr bwMode="auto">
            <a:xfrm rot="5400000" flipV="1">
              <a:off x="4422775" y="2641600"/>
              <a:ext cx="0" cy="5054600"/>
            </a:xfrm>
            <a:prstGeom prst="line">
              <a:avLst/>
            </a:prstGeom>
            <a:noFill/>
            <a:ln w="38100">
              <a:solidFill>
                <a:schemeClr val="tx2"/>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5" name="Line 8"/>
            <p:cNvSpPr>
              <a:spLocks noChangeShapeType="1"/>
            </p:cNvSpPr>
            <p:nvPr/>
          </p:nvSpPr>
          <p:spPr bwMode="auto">
            <a:xfrm>
              <a:off x="5964238" y="836613"/>
              <a:ext cx="0" cy="4332287"/>
            </a:xfrm>
            <a:prstGeom prst="line">
              <a:avLst/>
            </a:prstGeom>
            <a:noFill/>
            <a:ln w="9525">
              <a:solidFill>
                <a:srgbClr val="CC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p>
          </p:txBody>
        </p:sp>
        <p:sp>
          <p:nvSpPr>
            <p:cNvPr id="16" name="Arc 9"/>
            <p:cNvSpPr>
              <a:spLocks/>
            </p:cNvSpPr>
            <p:nvPr/>
          </p:nvSpPr>
          <p:spPr bwMode="auto">
            <a:xfrm flipV="1">
              <a:off x="1895475" y="982663"/>
              <a:ext cx="3981450" cy="3898900"/>
            </a:xfrm>
            <a:custGeom>
              <a:avLst/>
              <a:gdLst>
                <a:gd name="T0" fmla="*/ 0 w 21600"/>
                <a:gd name="T1" fmla="*/ 0 h 21612"/>
                <a:gd name="T2" fmla="*/ 3981450 w 21600"/>
                <a:gd name="T3" fmla="*/ 3898900 h 21612"/>
                <a:gd name="T4" fmla="*/ 0 w 21600"/>
                <a:gd name="T5" fmla="*/ 3896735 h 21612"/>
                <a:gd name="T6" fmla="*/ 0 60000 65536"/>
                <a:gd name="T7" fmla="*/ 0 60000 65536"/>
                <a:gd name="T8" fmla="*/ 0 60000 65536"/>
              </a:gdLst>
              <a:ahLst/>
              <a:cxnLst>
                <a:cxn ang="T6">
                  <a:pos x="T0" y="T1"/>
                </a:cxn>
                <a:cxn ang="T7">
                  <a:pos x="T2" y="T3"/>
                </a:cxn>
                <a:cxn ang="T8">
                  <a:pos x="T4" y="T5"/>
                </a:cxn>
              </a:cxnLst>
              <a:rect l="0" t="0" r="r" b="b"/>
              <a:pathLst>
                <a:path w="21600" h="21612" fill="none" extrusionOk="0">
                  <a:moveTo>
                    <a:pt x="-1" y="0"/>
                  </a:moveTo>
                  <a:cubicBezTo>
                    <a:pt x="11929" y="0"/>
                    <a:pt x="21600" y="9670"/>
                    <a:pt x="21600" y="21600"/>
                  </a:cubicBezTo>
                  <a:cubicBezTo>
                    <a:pt x="21600" y="21603"/>
                    <a:pt x="21599" y="21607"/>
                    <a:pt x="21599" y="21611"/>
                  </a:cubicBezTo>
                </a:path>
                <a:path w="21600" h="21612" stroke="0" extrusionOk="0">
                  <a:moveTo>
                    <a:pt x="-1" y="0"/>
                  </a:moveTo>
                  <a:cubicBezTo>
                    <a:pt x="11929" y="0"/>
                    <a:pt x="21600" y="9670"/>
                    <a:pt x="21600" y="21600"/>
                  </a:cubicBezTo>
                  <a:cubicBezTo>
                    <a:pt x="21600" y="21603"/>
                    <a:pt x="21599" y="21607"/>
                    <a:pt x="21599" y="21611"/>
                  </a:cubicBezTo>
                  <a:lnTo>
                    <a:pt x="0" y="21600"/>
                  </a:lnTo>
                  <a:lnTo>
                    <a:pt x="-1" y="0"/>
                  </a:lnTo>
                  <a:close/>
                </a:path>
              </a:pathLst>
            </a:custGeom>
            <a:noFill/>
            <a:ln w="762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7" name="Text Box 10"/>
            <p:cNvSpPr txBox="1">
              <a:spLocks noChangeArrowheads="1"/>
            </p:cNvSpPr>
            <p:nvPr/>
          </p:nvSpPr>
          <p:spPr bwMode="auto">
            <a:xfrm>
              <a:off x="6580188" y="4552951"/>
              <a:ext cx="1395132" cy="4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a:ea typeface="黑体" pitchFamily="2" charset="-122"/>
                </a:rPr>
                <a:t>利用率 </a:t>
              </a:r>
              <a:r>
                <a:rPr lang="en-US" altLang="zh-CN" sz="1600" i="1">
                  <a:ea typeface="黑体" pitchFamily="2" charset="-122"/>
                </a:rPr>
                <a:t>U</a:t>
              </a:r>
            </a:p>
          </p:txBody>
        </p:sp>
        <p:sp>
          <p:nvSpPr>
            <p:cNvPr id="18" name="Text Box 11"/>
            <p:cNvSpPr txBox="1">
              <a:spLocks noChangeArrowheads="1"/>
            </p:cNvSpPr>
            <p:nvPr/>
          </p:nvSpPr>
          <p:spPr bwMode="auto">
            <a:xfrm>
              <a:off x="5719762" y="5154612"/>
              <a:ext cx="414181" cy="4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ea typeface="黑体" pitchFamily="2" charset="-122"/>
                </a:rPr>
                <a:t>1</a:t>
              </a:r>
              <a:endParaRPr lang="en-US" altLang="zh-CN" sz="1600" i="1">
                <a:ea typeface="黑体" pitchFamily="2" charset="-122"/>
              </a:endParaRPr>
            </a:p>
          </p:txBody>
        </p:sp>
        <p:sp>
          <p:nvSpPr>
            <p:cNvPr id="19" name="Text Box 12"/>
            <p:cNvSpPr txBox="1">
              <a:spLocks noChangeArrowheads="1"/>
            </p:cNvSpPr>
            <p:nvPr/>
          </p:nvSpPr>
          <p:spPr bwMode="auto">
            <a:xfrm>
              <a:off x="1570037" y="5084763"/>
              <a:ext cx="414181" cy="4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a:ea typeface="黑体" pitchFamily="2" charset="-122"/>
                </a:rPr>
                <a:t>0</a:t>
              </a:r>
              <a:endParaRPr lang="en-US" altLang="zh-CN" sz="1600" i="1">
                <a:ea typeface="黑体" pitchFamily="2" charset="-122"/>
              </a:endParaRPr>
            </a:p>
          </p:txBody>
        </p:sp>
        <p:sp>
          <p:nvSpPr>
            <p:cNvPr id="20" name="Text Box 13"/>
            <p:cNvSpPr txBox="1">
              <a:spLocks noChangeArrowheads="1"/>
            </p:cNvSpPr>
            <p:nvPr/>
          </p:nvSpPr>
          <p:spPr bwMode="auto">
            <a:xfrm>
              <a:off x="1282700" y="4483101"/>
              <a:ext cx="565439" cy="4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en-US" altLang="zh-CN" sz="1600" i="1">
                  <a:ea typeface="黑体" pitchFamily="2" charset="-122"/>
                </a:rPr>
                <a:t>D</a:t>
              </a:r>
              <a:r>
                <a:rPr lang="en-US" altLang="zh-CN" sz="1600" baseline="-25000">
                  <a:ea typeface="黑体" pitchFamily="2" charset="-122"/>
                </a:rPr>
                <a:t>0</a:t>
              </a:r>
              <a:endParaRPr lang="en-US" altLang="zh-CN" sz="1600" i="1" baseline="-25000">
                <a:ea typeface="黑体" pitchFamily="2" charset="-122"/>
              </a:endParaRPr>
            </a:p>
          </p:txBody>
        </p:sp>
        <p:sp>
          <p:nvSpPr>
            <p:cNvPr id="21" name="Text Box 14"/>
            <p:cNvSpPr txBox="1">
              <a:spLocks noChangeArrowheads="1"/>
            </p:cNvSpPr>
            <p:nvPr/>
          </p:nvSpPr>
          <p:spPr bwMode="auto">
            <a:xfrm>
              <a:off x="4569839" y="1058862"/>
              <a:ext cx="825691" cy="115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600" dirty="0">
                  <a:ea typeface="黑体" pitchFamily="2" charset="-122"/>
                </a:rPr>
                <a:t>时延</a:t>
              </a:r>
            </a:p>
            <a:p>
              <a:pPr eaLnBrk="1" hangingPunct="1"/>
              <a:r>
                <a:rPr lang="zh-CN" altLang="en-US" sz="1600" dirty="0">
                  <a:ea typeface="黑体" pitchFamily="2" charset="-122"/>
                </a:rPr>
                <a:t>急剧</a:t>
              </a:r>
            </a:p>
            <a:p>
              <a:pPr eaLnBrk="1" hangingPunct="1"/>
              <a:r>
                <a:rPr lang="zh-CN" altLang="en-US" sz="1600" dirty="0">
                  <a:ea typeface="黑体" pitchFamily="2" charset="-122"/>
                </a:rPr>
                <a:t>增大</a:t>
              </a:r>
              <a:endParaRPr lang="zh-CN" altLang="en-US" sz="1600" i="1" dirty="0">
                <a:ea typeface="黑体" pitchFamily="2" charset="-122"/>
              </a:endParaRPr>
            </a:p>
          </p:txBody>
        </p:sp>
      </p:grpSp>
    </p:spTree>
    <p:extLst>
      <p:ext uri="{BB962C8B-B14F-4D97-AF65-F5344CB8AC3E}">
        <p14:creationId xmlns:p14="http://schemas.microsoft.com/office/powerpoint/2010/main" val="9203065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计算机网络的性能</a:t>
            </a:r>
            <a:endParaRPr lang="zh-CN" altLang="en-US" dirty="0"/>
          </a:p>
        </p:txBody>
      </p:sp>
      <p:sp>
        <p:nvSpPr>
          <p:cNvPr id="3" name="内容占位符 2"/>
          <p:cNvSpPr>
            <a:spLocks noGrp="1"/>
          </p:cNvSpPr>
          <p:nvPr>
            <p:ph idx="1"/>
          </p:nvPr>
        </p:nvSpPr>
        <p:spPr/>
        <p:txBody>
          <a:bodyPr/>
          <a:lstStyle/>
          <a:p>
            <a:r>
              <a:rPr lang="zh-CN" altLang="en-US" dirty="0"/>
              <a:t>费用</a:t>
            </a:r>
          </a:p>
          <a:p>
            <a:r>
              <a:rPr lang="zh-CN" altLang="en-US" dirty="0"/>
              <a:t>质量</a:t>
            </a:r>
          </a:p>
          <a:p>
            <a:r>
              <a:rPr lang="zh-CN" altLang="en-US" dirty="0"/>
              <a:t>标准化</a:t>
            </a:r>
          </a:p>
          <a:p>
            <a:r>
              <a:rPr lang="zh-CN" altLang="en-US" dirty="0"/>
              <a:t>可靠性</a:t>
            </a:r>
          </a:p>
          <a:p>
            <a:r>
              <a:rPr lang="zh-CN" altLang="en-US" dirty="0"/>
              <a:t>可扩展性和可升级性 </a:t>
            </a:r>
          </a:p>
          <a:p>
            <a:r>
              <a:rPr lang="zh-CN" altLang="en-US" dirty="0"/>
              <a:t>易于管理和维护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73</a:t>
            </a:fld>
            <a:endParaRPr lang="en-US" altLang="zh-CN"/>
          </a:p>
        </p:txBody>
      </p:sp>
      <p:sp>
        <p:nvSpPr>
          <p:cNvPr id="5" name="文本占位符 4"/>
          <p:cNvSpPr>
            <a:spLocks noGrp="1"/>
          </p:cNvSpPr>
          <p:nvPr>
            <p:ph type="body" sz="quarter" idx="13"/>
          </p:nvPr>
        </p:nvSpPr>
        <p:spPr/>
        <p:txBody>
          <a:bodyPr/>
          <a:lstStyle/>
          <a:p>
            <a:r>
              <a:rPr lang="en-US" altLang="zh-CN" dirty="0" smtClean="0"/>
              <a:t>6.8</a:t>
            </a:r>
            <a:r>
              <a:rPr lang="zh-CN" altLang="en-US" dirty="0" smtClean="0"/>
              <a:t>非性能特征</a:t>
            </a:r>
            <a:endParaRPr lang="zh-CN" altLang="en-US" dirty="0"/>
          </a:p>
        </p:txBody>
      </p:sp>
      <p:sp>
        <p:nvSpPr>
          <p:cNvPr id="6" name="TextBox 5"/>
          <p:cNvSpPr txBox="1"/>
          <p:nvPr/>
        </p:nvSpPr>
        <p:spPr>
          <a:xfrm>
            <a:off x="4716016" y="2281436"/>
            <a:ext cx="3888432" cy="1200329"/>
          </a:xfrm>
          <a:prstGeom prst="rect">
            <a:avLst/>
          </a:prstGeom>
          <a:noFill/>
        </p:spPr>
        <p:txBody>
          <a:bodyPr wrap="square" rtlCol="0">
            <a:spAutoFit/>
          </a:bodyPr>
          <a:lstStyle/>
          <a:p>
            <a:r>
              <a:rPr lang="zh-CN" altLang="en-US" sz="2400" dirty="0" smtClean="0">
                <a:solidFill>
                  <a:srgbClr val="FF0000"/>
                </a:solidFill>
                <a:latin typeface="+mj-ea"/>
                <a:ea typeface="+mj-ea"/>
              </a:rPr>
              <a:t>对网络的性能评估，</a:t>
            </a:r>
            <a:endParaRPr lang="en-US" altLang="zh-CN" sz="2400" dirty="0" smtClean="0">
              <a:solidFill>
                <a:srgbClr val="FF0000"/>
              </a:solidFill>
              <a:latin typeface="+mj-ea"/>
              <a:ea typeface="+mj-ea"/>
            </a:endParaRPr>
          </a:p>
          <a:p>
            <a:r>
              <a:rPr lang="zh-CN" altLang="en-US" sz="2400" dirty="0" smtClean="0">
                <a:solidFill>
                  <a:srgbClr val="FF0000"/>
                </a:solidFill>
                <a:latin typeface="+mj-ea"/>
                <a:ea typeface="+mj-ea"/>
              </a:rPr>
              <a:t>要有一个综合的评估模式，</a:t>
            </a:r>
            <a:endParaRPr lang="en-US" altLang="zh-CN" sz="2400" dirty="0" smtClean="0">
              <a:solidFill>
                <a:srgbClr val="FF0000"/>
              </a:solidFill>
              <a:latin typeface="+mj-ea"/>
              <a:ea typeface="+mj-ea"/>
            </a:endParaRPr>
          </a:p>
          <a:p>
            <a:r>
              <a:rPr lang="zh-CN" altLang="en-US" sz="2400" dirty="0" smtClean="0">
                <a:solidFill>
                  <a:srgbClr val="FF0000"/>
                </a:solidFill>
                <a:latin typeface="+mj-ea"/>
                <a:ea typeface="+mj-ea"/>
              </a:rPr>
              <a:t>是长时间的系统化工作。</a:t>
            </a:r>
            <a:endParaRPr lang="zh-CN" altLang="en-US" sz="2400" dirty="0">
              <a:solidFill>
                <a:srgbClr val="FF0000"/>
              </a:solidFill>
              <a:latin typeface="+mj-ea"/>
              <a:ea typeface="+mj-ea"/>
            </a:endParaRPr>
          </a:p>
        </p:txBody>
      </p:sp>
    </p:spTree>
    <p:extLst>
      <p:ext uri="{BB962C8B-B14F-4D97-AF65-F5344CB8AC3E}">
        <p14:creationId xmlns:p14="http://schemas.microsoft.com/office/powerpoint/2010/main" val="9465813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74</a:t>
            </a:fld>
            <a:endParaRPr lang="en-US" altLang="zh-CN"/>
          </a:p>
        </p:txBody>
      </p:sp>
      <p:sp>
        <p:nvSpPr>
          <p:cNvPr id="5" name="文本占位符 4"/>
          <p:cNvSpPr>
            <a:spLocks noGrp="1"/>
          </p:cNvSpPr>
          <p:nvPr>
            <p:ph type="body" sz="quarter" idx="13"/>
          </p:nvPr>
        </p:nvSpPr>
        <p:spPr>
          <a:xfrm>
            <a:off x="5076057" y="770533"/>
            <a:ext cx="3528392" cy="358775"/>
          </a:xfrm>
        </p:spPr>
        <p:txBody>
          <a:bodyPr/>
          <a:lstStyle/>
          <a:p>
            <a:r>
              <a:rPr lang="en-US" altLang="zh-CN" dirty="0" smtClean="0"/>
              <a:t>7.1</a:t>
            </a:r>
            <a:r>
              <a:rPr lang="zh-CN" altLang="en-US" dirty="0" smtClean="0"/>
              <a:t>计算机网络体系结构的形成</a:t>
            </a:r>
            <a:endParaRPr lang="zh-CN" alt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73299"/>
            <a:ext cx="2219325"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245" y="1841726"/>
            <a:ext cx="1869339" cy="269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直接箭头连接符 6"/>
          <p:cNvCxnSpPr/>
          <p:nvPr/>
        </p:nvCxnSpPr>
        <p:spPr bwMode="auto">
          <a:xfrm>
            <a:off x="2915816" y="3073524"/>
            <a:ext cx="3600400" cy="0"/>
          </a:xfrm>
          <a:prstGeom prst="straightConnector1">
            <a:avLst/>
          </a:prstGeom>
          <a:solidFill>
            <a:schemeClr val="accent1"/>
          </a:solidFill>
          <a:ln w="952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275856" y="2723356"/>
            <a:ext cx="2736304" cy="307777"/>
          </a:xfrm>
          <a:prstGeom prst="rect">
            <a:avLst/>
          </a:prstGeom>
          <a:noFill/>
        </p:spPr>
        <p:txBody>
          <a:bodyPr wrap="square" rtlCol="0">
            <a:spAutoFit/>
          </a:bodyPr>
          <a:lstStyle/>
          <a:p>
            <a:pPr algn="ctr"/>
            <a:r>
              <a:rPr lang="zh-CN" altLang="en-US" sz="1400" dirty="0" smtClean="0">
                <a:latin typeface="+mj-ea"/>
                <a:ea typeface="+mj-ea"/>
              </a:rPr>
              <a:t>两台计算机进行文件传递</a:t>
            </a:r>
            <a:endParaRPr lang="zh-CN" altLang="en-US" sz="1400" dirty="0">
              <a:latin typeface="+mj-ea"/>
              <a:ea typeface="+mj-ea"/>
            </a:endParaRPr>
          </a:p>
        </p:txBody>
      </p:sp>
    </p:spTree>
    <p:extLst>
      <p:ext uri="{BB962C8B-B14F-4D97-AF65-F5344CB8AC3E}">
        <p14:creationId xmlns:p14="http://schemas.microsoft.com/office/powerpoint/2010/main" val="23705621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两台计算机进行文件传递：</a:t>
            </a:r>
            <a:endParaRPr lang="en-US" altLang="zh-CN" dirty="0" smtClean="0">
              <a:solidFill>
                <a:srgbClr val="FF0000"/>
              </a:solidFill>
            </a:endParaRPr>
          </a:p>
          <a:p>
            <a:pPr marL="709129" lvl="2" indent="0">
              <a:buNone/>
            </a:pPr>
            <a:r>
              <a:rPr lang="en-US" altLang="zh-CN" dirty="0" smtClean="0"/>
              <a:t>Step1</a:t>
            </a:r>
            <a:r>
              <a:rPr lang="zh-CN" altLang="en-US" dirty="0" smtClean="0"/>
              <a:t>：发起通信的计算机将数据通信的链路进行激活（</a:t>
            </a:r>
            <a:r>
              <a:rPr lang="en-US" altLang="zh-CN" dirty="0" smtClean="0"/>
              <a:t>activate</a:t>
            </a:r>
            <a:r>
              <a:rPr lang="zh-CN" altLang="en-US" dirty="0" smtClean="0"/>
              <a:t>）。</a:t>
            </a:r>
            <a:endParaRPr lang="en-US" altLang="zh-CN" dirty="0" smtClean="0"/>
          </a:p>
          <a:p>
            <a:pPr marL="709129" lvl="2" indent="0">
              <a:buNone/>
            </a:pPr>
            <a:r>
              <a:rPr lang="en-US" altLang="zh-CN" dirty="0" smtClean="0"/>
              <a:t>Step2</a:t>
            </a:r>
            <a:r>
              <a:rPr lang="zh-CN" altLang="en-US" dirty="0" smtClean="0"/>
              <a:t>：告诉网络如何找到接收数据的计算机。</a:t>
            </a:r>
            <a:endParaRPr lang="en-US" altLang="zh-CN" dirty="0" smtClean="0"/>
          </a:p>
          <a:p>
            <a:pPr marL="709129" lvl="2" indent="0">
              <a:buNone/>
            </a:pPr>
            <a:r>
              <a:rPr lang="en-US" altLang="zh-CN" dirty="0" smtClean="0"/>
              <a:t>Step3</a:t>
            </a:r>
            <a:r>
              <a:rPr lang="zh-CN" altLang="en-US" dirty="0" smtClean="0"/>
              <a:t>：发送数据计算机确定接收数据计算机是否开机，且网络通信正常。</a:t>
            </a:r>
            <a:endParaRPr lang="en-US" altLang="zh-CN" dirty="0" smtClean="0"/>
          </a:p>
          <a:p>
            <a:pPr marL="709129" lvl="2" indent="0">
              <a:buNone/>
            </a:pPr>
            <a:r>
              <a:rPr lang="en-US" altLang="zh-CN" dirty="0" smtClean="0"/>
              <a:t>Step4</a:t>
            </a:r>
            <a:r>
              <a:rPr lang="zh-CN" altLang="en-US" dirty="0" smtClean="0"/>
              <a:t>：发送数据计算机中的软件确定接收数据计算机的软件是否做好接收和存储数据的准备。</a:t>
            </a:r>
            <a:endParaRPr lang="en-US" altLang="zh-CN" dirty="0" smtClean="0"/>
          </a:p>
          <a:p>
            <a:pPr marL="709129" lvl="2" indent="0">
              <a:buNone/>
            </a:pPr>
            <a:r>
              <a:rPr lang="en-US" altLang="zh-CN" dirty="0" smtClean="0"/>
              <a:t>Step5</a:t>
            </a:r>
            <a:r>
              <a:rPr lang="zh-CN" altLang="en-US" dirty="0" smtClean="0"/>
              <a:t>：确定是否需要进行数据格式（文件格式）转换，确定提供格式转换工作的计算机。</a:t>
            </a:r>
            <a:endParaRPr lang="en-US" altLang="zh-CN" dirty="0" smtClean="0"/>
          </a:p>
          <a:p>
            <a:pPr marL="709129" lvl="2" indent="0">
              <a:buNone/>
            </a:pPr>
            <a:r>
              <a:rPr lang="en-US" altLang="zh-CN" dirty="0" smtClean="0"/>
              <a:t>Step6</a:t>
            </a:r>
            <a:r>
              <a:rPr lang="zh-CN" altLang="en-US" dirty="0" smtClean="0"/>
              <a:t>：对出现的传送错误和意外事故，如数据传送错误、重复或丢失，网络中某个结点交换机出故障等，以保障数据传送正确。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75</a:t>
            </a:fld>
            <a:endParaRPr lang="en-US" altLang="zh-CN"/>
          </a:p>
        </p:txBody>
      </p:sp>
      <p:sp>
        <p:nvSpPr>
          <p:cNvPr id="5" name="文本占位符 4"/>
          <p:cNvSpPr>
            <a:spLocks noGrp="1"/>
          </p:cNvSpPr>
          <p:nvPr>
            <p:ph type="body" sz="quarter" idx="13"/>
          </p:nvPr>
        </p:nvSpPr>
        <p:spPr>
          <a:xfrm>
            <a:off x="4788024" y="770533"/>
            <a:ext cx="3816425" cy="358775"/>
          </a:xfrm>
        </p:spPr>
        <p:txBody>
          <a:bodyPr/>
          <a:lstStyle/>
          <a:p>
            <a:r>
              <a:rPr lang="en-US" altLang="zh-CN" dirty="0" smtClean="0"/>
              <a:t>7.1</a:t>
            </a:r>
            <a:r>
              <a:rPr lang="zh-CN" altLang="en-US" dirty="0" smtClean="0"/>
              <a:t>计算机网络体系结构的形成</a:t>
            </a:r>
            <a:endParaRPr lang="zh-CN" altLang="en-US" dirty="0"/>
          </a:p>
        </p:txBody>
      </p:sp>
    </p:spTree>
    <p:extLst>
      <p:ext uri="{BB962C8B-B14F-4D97-AF65-F5344CB8AC3E}">
        <p14:creationId xmlns:p14="http://schemas.microsoft.com/office/powerpoint/2010/main" val="42502917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a:t>相互通信的两个计算机系统必须</a:t>
            </a:r>
            <a:r>
              <a:rPr lang="zh-CN" altLang="en-US" u="sng" dirty="0">
                <a:solidFill>
                  <a:srgbClr val="FF0000"/>
                </a:solidFill>
              </a:rPr>
              <a:t>高度协调</a:t>
            </a:r>
            <a:r>
              <a:rPr lang="zh-CN" altLang="en-US" dirty="0"/>
              <a:t>工作才行，而这种“协调”是相当复杂的。 </a:t>
            </a:r>
          </a:p>
          <a:p>
            <a:r>
              <a:rPr lang="zh-CN" altLang="en-US" dirty="0"/>
              <a:t>“</a:t>
            </a:r>
            <a:r>
              <a:rPr lang="zh-CN" altLang="en-US" u="sng" dirty="0">
                <a:solidFill>
                  <a:srgbClr val="FF0000"/>
                </a:solidFill>
              </a:rPr>
              <a:t>分层</a:t>
            </a:r>
            <a:r>
              <a:rPr lang="zh-CN" altLang="en-US" dirty="0"/>
              <a:t>”可将庞大而复杂的问题，转化为若干较小的局部问题，而这些较小的局部问题就比较易于研究和处理</a:t>
            </a:r>
            <a:r>
              <a:rPr lang="zh-CN" altLang="en-US" dirty="0" smtClean="0"/>
              <a:t>。</a:t>
            </a:r>
            <a:endParaRPr lang="en-US" altLang="zh-CN" dirty="0" smtClean="0"/>
          </a:p>
          <a:p>
            <a:r>
              <a:rPr lang="en-US" altLang="zh-CN" dirty="0" smtClean="0"/>
              <a:t>1974</a:t>
            </a:r>
            <a:r>
              <a:rPr lang="zh-CN" altLang="en-US" dirty="0" smtClean="0"/>
              <a:t>年，</a:t>
            </a:r>
            <a:r>
              <a:rPr lang="en-US" altLang="zh-CN" dirty="0" smtClean="0"/>
              <a:t>IBM</a:t>
            </a:r>
            <a:r>
              <a:rPr lang="zh-CN" altLang="en-US" dirty="0" smtClean="0"/>
              <a:t>公司宣布了依据分层的方法制定的系统网络体系结构</a:t>
            </a:r>
            <a:r>
              <a:rPr lang="en-US" altLang="zh-CN" dirty="0" smtClean="0"/>
              <a:t>SNA</a:t>
            </a:r>
            <a:r>
              <a:rPr lang="zh-CN" altLang="en-US" dirty="0" smtClean="0"/>
              <a:t>（</a:t>
            </a:r>
            <a:r>
              <a:rPr lang="en-US" altLang="zh-CN" dirty="0" smtClean="0"/>
              <a:t>System Network Architecture</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76</a:t>
            </a:fld>
            <a:endParaRPr lang="en-US" altLang="zh-CN"/>
          </a:p>
        </p:txBody>
      </p:sp>
      <p:sp>
        <p:nvSpPr>
          <p:cNvPr id="5" name="文本占位符 4"/>
          <p:cNvSpPr>
            <a:spLocks noGrp="1"/>
          </p:cNvSpPr>
          <p:nvPr>
            <p:ph type="body" sz="quarter" idx="13"/>
          </p:nvPr>
        </p:nvSpPr>
        <p:spPr>
          <a:xfrm>
            <a:off x="4788024" y="770533"/>
            <a:ext cx="3816425" cy="358775"/>
          </a:xfrm>
        </p:spPr>
        <p:txBody>
          <a:bodyPr/>
          <a:lstStyle/>
          <a:p>
            <a:r>
              <a:rPr lang="en-US" altLang="zh-CN" dirty="0" smtClean="0"/>
              <a:t>7.1</a:t>
            </a:r>
            <a:r>
              <a:rPr lang="zh-CN" altLang="en-US" dirty="0" smtClean="0"/>
              <a:t>计算机网络体系结构的形成</a:t>
            </a:r>
            <a:endParaRPr lang="zh-CN" altLang="en-US" dirty="0"/>
          </a:p>
        </p:txBody>
      </p:sp>
    </p:spTree>
    <p:extLst>
      <p:ext uri="{BB962C8B-B14F-4D97-AF65-F5344CB8AC3E}">
        <p14:creationId xmlns:p14="http://schemas.microsoft.com/office/powerpoint/2010/main" val="13616838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目前有两种通用的网络体系结构：</a:t>
            </a:r>
            <a:endParaRPr lang="en-US" altLang="zh-CN" dirty="0" smtClean="0"/>
          </a:p>
          <a:p>
            <a:r>
              <a:rPr lang="zh-CN" altLang="en-US" dirty="0"/>
              <a:t>法律上</a:t>
            </a:r>
            <a:r>
              <a:rPr lang="zh-CN" altLang="en-US" dirty="0" smtClean="0"/>
              <a:t>的</a:t>
            </a:r>
            <a:r>
              <a:rPr lang="en-US" altLang="zh-CN" dirty="0" smtClean="0"/>
              <a:t>(de </a:t>
            </a:r>
            <a:r>
              <a:rPr lang="en-US" altLang="zh-CN" dirty="0"/>
              <a:t>jure)</a:t>
            </a:r>
            <a:r>
              <a:rPr lang="zh-CN" altLang="en-US" dirty="0"/>
              <a:t>国际标准 </a:t>
            </a:r>
            <a:r>
              <a:rPr lang="zh-CN" altLang="en-US" dirty="0" smtClean="0"/>
              <a:t>：开放系统互连基本参考模型</a:t>
            </a:r>
            <a:r>
              <a:rPr lang="en-US" altLang="zh-CN" u="sng" dirty="0" smtClean="0">
                <a:solidFill>
                  <a:srgbClr val="FF0000"/>
                </a:solidFill>
              </a:rPr>
              <a:t>OSI/RM</a:t>
            </a:r>
            <a:r>
              <a:rPr lang="zh-CN" altLang="en-US" dirty="0" smtClean="0"/>
              <a:t>（</a:t>
            </a:r>
            <a:r>
              <a:rPr lang="en-US" altLang="zh-CN" dirty="0" smtClean="0"/>
              <a:t>Open Systems Interconnection Reference Model</a:t>
            </a:r>
            <a:r>
              <a:rPr lang="zh-CN" altLang="en-US" dirty="0" smtClean="0"/>
              <a:t>），但没有</a:t>
            </a:r>
            <a:r>
              <a:rPr lang="zh-CN" altLang="en-US" dirty="0"/>
              <a:t>得到市场的认可。</a:t>
            </a:r>
          </a:p>
          <a:p>
            <a:r>
              <a:rPr lang="zh-CN" altLang="en-US" dirty="0" smtClean="0"/>
              <a:t>事实上的</a:t>
            </a:r>
            <a:r>
              <a:rPr lang="en-US" altLang="zh-CN" dirty="0"/>
              <a:t>(de facto) </a:t>
            </a:r>
            <a:r>
              <a:rPr lang="zh-CN" altLang="en-US" dirty="0" smtClean="0"/>
              <a:t>国际标准：</a:t>
            </a:r>
            <a:r>
              <a:rPr lang="zh-CN" altLang="en-US" dirty="0"/>
              <a:t>传输控制协议</a:t>
            </a:r>
            <a:r>
              <a:rPr lang="en-US" altLang="zh-CN" dirty="0"/>
              <a:t>/</a:t>
            </a:r>
            <a:r>
              <a:rPr lang="zh-CN" altLang="en-US" dirty="0"/>
              <a:t>因特网互联协议，又名网络通讯</a:t>
            </a:r>
            <a:r>
              <a:rPr lang="zh-CN" altLang="en-US" dirty="0" smtClean="0"/>
              <a:t>协议，</a:t>
            </a:r>
            <a:r>
              <a:rPr lang="en-US" altLang="zh-CN" u="sng" dirty="0" smtClean="0">
                <a:solidFill>
                  <a:srgbClr val="FF0000"/>
                </a:solidFill>
              </a:rPr>
              <a:t>TCP/IP</a:t>
            </a:r>
            <a:r>
              <a:rPr lang="zh-CN" altLang="en-US" dirty="0" smtClean="0"/>
              <a:t>（</a:t>
            </a:r>
            <a:r>
              <a:rPr lang="en-US" altLang="zh-CN" dirty="0"/>
              <a:t>Transmission Control Protocol/Internet Protocol</a:t>
            </a:r>
            <a:r>
              <a:rPr lang="zh-CN" altLang="en-US" dirty="0" smtClean="0"/>
              <a:t>），现在</a:t>
            </a:r>
            <a:r>
              <a:rPr lang="zh-CN" altLang="en-US" dirty="0"/>
              <a:t>获得了最广泛的</a:t>
            </a:r>
            <a:r>
              <a:rPr lang="zh-CN" altLang="en-US" dirty="0" smtClean="0"/>
              <a:t>应用</a:t>
            </a:r>
            <a:r>
              <a:rPr lang="zh-CN" altLang="en-US" dirty="0"/>
              <a:t>。</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77</a:t>
            </a:fld>
            <a:endParaRPr lang="en-US" altLang="zh-CN"/>
          </a:p>
        </p:txBody>
      </p:sp>
      <p:sp>
        <p:nvSpPr>
          <p:cNvPr id="5" name="文本占位符 4"/>
          <p:cNvSpPr>
            <a:spLocks noGrp="1"/>
          </p:cNvSpPr>
          <p:nvPr>
            <p:ph type="body" sz="quarter" idx="13"/>
          </p:nvPr>
        </p:nvSpPr>
        <p:spPr>
          <a:xfrm>
            <a:off x="4788024" y="770533"/>
            <a:ext cx="3816425" cy="358775"/>
          </a:xfrm>
        </p:spPr>
        <p:txBody>
          <a:bodyPr/>
          <a:lstStyle/>
          <a:p>
            <a:r>
              <a:rPr lang="en-US" altLang="zh-CN" dirty="0" smtClean="0"/>
              <a:t>7.1</a:t>
            </a:r>
            <a:r>
              <a:rPr lang="zh-CN" altLang="en-US" dirty="0" smtClean="0"/>
              <a:t>计算机网络体系结构的形成</a:t>
            </a:r>
            <a:endParaRPr lang="zh-CN" altLang="en-US" dirty="0"/>
          </a:p>
        </p:txBody>
      </p:sp>
    </p:spTree>
    <p:extLst>
      <p:ext uri="{BB962C8B-B14F-4D97-AF65-F5344CB8AC3E}">
        <p14:creationId xmlns:p14="http://schemas.microsoft.com/office/powerpoint/2010/main" val="18001591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a:t>计算机网络中的数据交换</a:t>
            </a:r>
            <a:r>
              <a:rPr lang="zh-CN" altLang="en-US" u="sng" dirty="0">
                <a:solidFill>
                  <a:srgbClr val="FF0000"/>
                </a:solidFill>
              </a:rPr>
              <a:t>必须遵守事先约定好的规则</a:t>
            </a:r>
            <a:r>
              <a:rPr lang="zh-CN" altLang="en-US" dirty="0"/>
              <a:t>。 </a:t>
            </a:r>
          </a:p>
          <a:p>
            <a:r>
              <a:rPr lang="zh-CN" altLang="en-US" dirty="0"/>
              <a:t>这些规则明确规定了所交换的数据的格式以及有关的同步问题（同步含有时序的意思）。</a:t>
            </a:r>
          </a:p>
          <a:p>
            <a:r>
              <a:rPr lang="zh-CN" altLang="en-US" u="sng" dirty="0" smtClean="0">
                <a:solidFill>
                  <a:srgbClr val="FF0000"/>
                </a:solidFill>
              </a:rPr>
              <a:t>网络协议</a:t>
            </a:r>
            <a:r>
              <a:rPr lang="en-US" altLang="zh-CN" dirty="0" smtClean="0"/>
              <a:t>(Network Protocol)</a:t>
            </a:r>
            <a:r>
              <a:rPr lang="zh-CN" altLang="en-US" dirty="0" smtClean="0"/>
              <a:t>，简称为协议，是为进行网络中的数据交换而建立的规则、标准或约定。 </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78</a:t>
            </a:fld>
            <a:endParaRPr lang="en-US" altLang="zh-CN"/>
          </a:p>
        </p:txBody>
      </p:sp>
      <p:sp>
        <p:nvSpPr>
          <p:cNvPr id="5" name="文本占位符 4"/>
          <p:cNvSpPr>
            <a:spLocks noGrp="1"/>
          </p:cNvSpPr>
          <p:nvPr>
            <p:ph type="body" sz="quarter" idx="13"/>
          </p:nvPr>
        </p:nvSpPr>
        <p:spPr/>
        <p:txBody>
          <a:bodyPr/>
          <a:lstStyle/>
          <a:p>
            <a:r>
              <a:rPr lang="en-US" altLang="zh-CN" dirty="0" smtClean="0"/>
              <a:t>7.2</a:t>
            </a:r>
            <a:r>
              <a:rPr lang="zh-CN" altLang="en-US" dirty="0" smtClean="0"/>
              <a:t>协议与划分层次</a:t>
            </a:r>
            <a:endParaRPr lang="zh-CN" altLang="en-US" dirty="0"/>
          </a:p>
        </p:txBody>
      </p:sp>
    </p:spTree>
    <p:extLst>
      <p:ext uri="{BB962C8B-B14F-4D97-AF65-F5344CB8AC3E}">
        <p14:creationId xmlns:p14="http://schemas.microsoft.com/office/powerpoint/2010/main" val="122260175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u="sng" dirty="0" smtClean="0">
                <a:solidFill>
                  <a:srgbClr val="FF0000"/>
                </a:solidFill>
              </a:rPr>
              <a:t>网络协议</a:t>
            </a:r>
            <a:r>
              <a:rPr lang="en-US" altLang="zh-CN" dirty="0" smtClean="0"/>
              <a:t>(Network Protocol)</a:t>
            </a:r>
            <a:r>
              <a:rPr lang="zh-CN" altLang="en-US" dirty="0" smtClean="0"/>
              <a:t>，简称为协议，是为进行网络中的数据交换而建立的规则、标准或约定。</a:t>
            </a:r>
            <a:endParaRPr lang="en-US" altLang="zh-CN" dirty="0" smtClean="0"/>
          </a:p>
          <a:p>
            <a:r>
              <a:rPr lang="zh-CN" altLang="en-US" dirty="0" smtClean="0"/>
              <a:t>网络协议主要有三个要素组成：</a:t>
            </a:r>
            <a:endParaRPr lang="en-US" altLang="zh-CN" dirty="0" smtClean="0"/>
          </a:p>
          <a:p>
            <a:pPr lvl="1"/>
            <a:r>
              <a:rPr lang="zh-CN" altLang="en-US" dirty="0" smtClean="0">
                <a:solidFill>
                  <a:srgbClr val="FF0000"/>
                </a:solidFill>
              </a:rPr>
              <a:t>语法</a:t>
            </a:r>
            <a:r>
              <a:rPr lang="zh-CN" altLang="en-US" dirty="0" smtClean="0"/>
              <a:t>：数据</a:t>
            </a:r>
            <a:r>
              <a:rPr lang="zh-CN" altLang="en-US" dirty="0"/>
              <a:t>与控制信息的结构或格式 。 </a:t>
            </a:r>
          </a:p>
          <a:p>
            <a:pPr lvl="1"/>
            <a:r>
              <a:rPr lang="zh-CN" altLang="en-US" dirty="0" smtClean="0">
                <a:solidFill>
                  <a:srgbClr val="FF0000"/>
                </a:solidFill>
              </a:rPr>
              <a:t>语义</a:t>
            </a:r>
            <a:r>
              <a:rPr lang="zh-CN" altLang="en-US" dirty="0" smtClean="0"/>
              <a:t>：需要</a:t>
            </a:r>
            <a:r>
              <a:rPr lang="zh-CN" altLang="en-US" dirty="0"/>
              <a:t>发出何种控制信息，完成何种动作以及做出何种响应。 </a:t>
            </a:r>
          </a:p>
          <a:p>
            <a:pPr lvl="1"/>
            <a:r>
              <a:rPr lang="zh-CN" altLang="en-US" dirty="0" smtClean="0">
                <a:solidFill>
                  <a:srgbClr val="FF0000"/>
                </a:solidFill>
              </a:rPr>
              <a:t>同步</a:t>
            </a:r>
            <a:r>
              <a:rPr lang="zh-CN" altLang="en-US" dirty="0" smtClean="0"/>
              <a:t>：事件</a:t>
            </a:r>
            <a:r>
              <a:rPr lang="zh-CN" altLang="en-US" dirty="0"/>
              <a:t>实现顺序的详细说明。 </a:t>
            </a:r>
            <a:endParaRPr lang="en-US" altLang="zh-CN" dirty="0"/>
          </a:p>
          <a:p>
            <a:pPr marL="405217" lvl="1" indent="0">
              <a:buNone/>
            </a:pPr>
            <a:endParaRPr lang="zh-CN" altLang="en-US"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79</a:t>
            </a:fld>
            <a:endParaRPr lang="en-US" altLang="zh-CN"/>
          </a:p>
        </p:txBody>
      </p:sp>
      <p:sp>
        <p:nvSpPr>
          <p:cNvPr id="5" name="文本占位符 4"/>
          <p:cNvSpPr>
            <a:spLocks noGrp="1"/>
          </p:cNvSpPr>
          <p:nvPr>
            <p:ph type="body" sz="quarter" idx="13"/>
          </p:nvPr>
        </p:nvSpPr>
        <p:spPr/>
        <p:txBody>
          <a:bodyPr/>
          <a:lstStyle/>
          <a:p>
            <a:r>
              <a:rPr lang="en-US" altLang="zh-CN" dirty="0" smtClean="0"/>
              <a:t>7.2</a:t>
            </a:r>
            <a:r>
              <a:rPr lang="zh-CN" altLang="en-US" dirty="0" smtClean="0"/>
              <a:t>协议与划分层次</a:t>
            </a:r>
            <a:endParaRPr lang="zh-CN" altLang="en-US" dirty="0"/>
          </a:p>
        </p:txBody>
      </p:sp>
    </p:spTree>
    <p:extLst>
      <p:ext uri="{BB962C8B-B14F-4D97-AF65-F5344CB8AC3E}">
        <p14:creationId xmlns:p14="http://schemas.microsoft.com/office/powerpoint/2010/main" val="1419880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a:t>因特网</a:t>
            </a:r>
          </a:p>
        </p:txBody>
      </p:sp>
      <p:sp>
        <p:nvSpPr>
          <p:cNvPr id="3" name="内容占位符 2"/>
          <p:cNvSpPr>
            <a:spLocks noGrp="1"/>
          </p:cNvSpPr>
          <p:nvPr>
            <p:ph idx="1"/>
          </p:nvPr>
        </p:nvSpPr>
        <p:spPr/>
        <p:txBody>
          <a:bodyPr/>
          <a:lstStyle/>
          <a:p>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网络的网络</a:t>
            </a:r>
            <a:endParaRPr lang="zh-CN" altLang="en-US" dirty="0"/>
          </a:p>
        </p:txBody>
      </p:sp>
      <p:grpSp>
        <p:nvGrpSpPr>
          <p:cNvPr id="6" name="Group 148"/>
          <p:cNvGrpSpPr>
            <a:grpSpLocks/>
          </p:cNvGrpSpPr>
          <p:nvPr/>
        </p:nvGrpSpPr>
        <p:grpSpPr bwMode="auto">
          <a:xfrm>
            <a:off x="1619672" y="1849388"/>
            <a:ext cx="5689032" cy="2452764"/>
            <a:chOff x="1227" y="537"/>
            <a:chExt cx="4285" cy="1757"/>
          </a:xfrm>
        </p:grpSpPr>
        <p:grpSp>
          <p:nvGrpSpPr>
            <p:cNvPr id="7" name="Group 4"/>
            <p:cNvGrpSpPr>
              <a:grpSpLocks/>
            </p:cNvGrpSpPr>
            <p:nvPr/>
          </p:nvGrpSpPr>
          <p:grpSpPr bwMode="auto">
            <a:xfrm>
              <a:off x="3515" y="934"/>
              <a:ext cx="1997" cy="1360"/>
              <a:chOff x="109" y="1226"/>
              <a:chExt cx="2516" cy="1675"/>
            </a:xfrm>
          </p:grpSpPr>
          <p:grpSp>
            <p:nvGrpSpPr>
              <p:cNvPr id="140" name="Group 5"/>
              <p:cNvGrpSpPr>
                <a:grpSpLocks/>
              </p:cNvGrpSpPr>
              <p:nvPr/>
            </p:nvGrpSpPr>
            <p:grpSpPr bwMode="auto">
              <a:xfrm>
                <a:off x="109" y="1226"/>
                <a:ext cx="2516" cy="1675"/>
                <a:chOff x="109" y="1226"/>
                <a:chExt cx="2516" cy="1675"/>
              </a:xfrm>
            </p:grpSpPr>
            <p:grpSp>
              <p:nvGrpSpPr>
                <p:cNvPr id="142" name="Group 6"/>
                <p:cNvGrpSpPr>
                  <a:grpSpLocks/>
                </p:cNvGrpSpPr>
                <p:nvPr/>
              </p:nvGrpSpPr>
              <p:grpSpPr bwMode="auto">
                <a:xfrm>
                  <a:off x="109" y="1226"/>
                  <a:ext cx="2516" cy="1675"/>
                  <a:chOff x="109" y="1226"/>
                  <a:chExt cx="2516" cy="1675"/>
                </a:xfrm>
              </p:grpSpPr>
              <p:sp>
                <p:nvSpPr>
                  <p:cNvPr id="144" name="Oval 7"/>
                  <p:cNvSpPr>
                    <a:spLocks noChangeArrowheads="1"/>
                  </p:cNvSpPr>
                  <p:nvPr/>
                </p:nvSpPr>
                <p:spPr bwMode="auto">
                  <a:xfrm>
                    <a:off x="1749" y="1896"/>
                    <a:ext cx="876" cy="829"/>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5" name="Oval 8"/>
                  <p:cNvSpPr>
                    <a:spLocks noChangeArrowheads="1"/>
                  </p:cNvSpPr>
                  <p:nvPr/>
                </p:nvSpPr>
                <p:spPr bwMode="auto">
                  <a:xfrm>
                    <a:off x="109" y="1632"/>
                    <a:ext cx="859" cy="831"/>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6" name="Oval 9"/>
                  <p:cNvSpPr>
                    <a:spLocks noChangeArrowheads="1"/>
                  </p:cNvSpPr>
                  <p:nvPr/>
                </p:nvSpPr>
                <p:spPr bwMode="auto">
                  <a:xfrm>
                    <a:off x="1612" y="1341"/>
                    <a:ext cx="874" cy="802"/>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7" name="Oval 10"/>
                  <p:cNvSpPr>
                    <a:spLocks noChangeArrowheads="1"/>
                  </p:cNvSpPr>
                  <p:nvPr/>
                </p:nvSpPr>
                <p:spPr bwMode="auto">
                  <a:xfrm>
                    <a:off x="1152" y="2055"/>
                    <a:ext cx="875" cy="846"/>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8" name="Oval 11"/>
                  <p:cNvSpPr>
                    <a:spLocks noChangeArrowheads="1"/>
                  </p:cNvSpPr>
                  <p:nvPr/>
                </p:nvSpPr>
                <p:spPr bwMode="auto">
                  <a:xfrm>
                    <a:off x="400" y="1982"/>
                    <a:ext cx="874" cy="802"/>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9" name="Oval 12"/>
                  <p:cNvSpPr>
                    <a:spLocks noChangeArrowheads="1"/>
                  </p:cNvSpPr>
                  <p:nvPr/>
                </p:nvSpPr>
                <p:spPr bwMode="auto">
                  <a:xfrm>
                    <a:off x="1075" y="1226"/>
                    <a:ext cx="859" cy="829"/>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50" name="Oval 13"/>
                  <p:cNvSpPr>
                    <a:spLocks noChangeArrowheads="1"/>
                  </p:cNvSpPr>
                  <p:nvPr/>
                </p:nvSpPr>
                <p:spPr bwMode="auto">
                  <a:xfrm>
                    <a:off x="523" y="1226"/>
                    <a:ext cx="859" cy="799"/>
                  </a:xfrm>
                  <a:prstGeom prst="ellipse">
                    <a:avLst/>
                  </a:prstGeom>
                  <a:solidFill>
                    <a:srgbClr val="DDDDDD"/>
                  </a:solidFill>
                  <a:ln w="9525">
                    <a:solidFill>
                      <a:srgbClr val="000000"/>
                    </a:solidFill>
                    <a:prstDash val="dash"/>
                    <a:round/>
                    <a:headEnd/>
                    <a:tailEnd/>
                  </a:ln>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143" name="Oval 14"/>
                <p:cNvSpPr>
                  <a:spLocks noChangeArrowheads="1"/>
                </p:cNvSpPr>
                <p:nvPr/>
              </p:nvSpPr>
              <p:spPr bwMode="auto">
                <a:xfrm>
                  <a:off x="339" y="1414"/>
                  <a:ext cx="2085" cy="1152"/>
                </a:xfrm>
                <a:prstGeom prst="ellipse">
                  <a:avLst/>
                </a:prstGeom>
                <a:solidFill>
                  <a:srgbClr val="DDDDDD"/>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141" name="Freeform 15"/>
              <p:cNvSpPr>
                <a:spLocks/>
              </p:cNvSpPr>
              <p:nvPr/>
            </p:nvSpPr>
            <p:spPr bwMode="auto">
              <a:xfrm>
                <a:off x="348" y="2192"/>
                <a:ext cx="126" cy="224"/>
              </a:xfrm>
              <a:custGeom>
                <a:avLst/>
                <a:gdLst>
                  <a:gd name="T0" fmla="*/ 68 w 126"/>
                  <a:gd name="T1" fmla="*/ 0 h 224"/>
                  <a:gd name="T2" fmla="*/ 92 w 126"/>
                  <a:gd name="T3" fmla="*/ 24 h 224"/>
                  <a:gd name="T4" fmla="*/ 116 w 126"/>
                  <a:gd name="T5" fmla="*/ 40 h 224"/>
                  <a:gd name="T6" fmla="*/ 76 w 126"/>
                  <a:gd name="T7" fmla="*/ 216 h 224"/>
                  <a:gd name="T8" fmla="*/ 52 w 126"/>
                  <a:gd name="T9" fmla="*/ 224 h 224"/>
                  <a:gd name="T10" fmla="*/ 36 w 126"/>
                  <a:gd name="T11" fmla="*/ 128 h 224"/>
                  <a:gd name="T12" fmla="*/ 68 w 126"/>
                  <a:gd name="T13" fmla="*/ 0 h 224"/>
                </a:gdLst>
                <a:ahLst/>
                <a:cxnLst>
                  <a:cxn ang="0">
                    <a:pos x="T0" y="T1"/>
                  </a:cxn>
                  <a:cxn ang="0">
                    <a:pos x="T2" y="T3"/>
                  </a:cxn>
                  <a:cxn ang="0">
                    <a:pos x="T4" y="T5"/>
                  </a:cxn>
                  <a:cxn ang="0">
                    <a:pos x="T6" y="T7"/>
                  </a:cxn>
                  <a:cxn ang="0">
                    <a:pos x="T8" y="T9"/>
                  </a:cxn>
                  <a:cxn ang="0">
                    <a:pos x="T10" y="T11"/>
                  </a:cxn>
                  <a:cxn ang="0">
                    <a:pos x="T12" y="T13"/>
                  </a:cxn>
                </a:cxnLst>
                <a:rect l="0" t="0" r="r" b="b"/>
                <a:pathLst>
                  <a:path w="126" h="224">
                    <a:moveTo>
                      <a:pt x="68" y="0"/>
                    </a:moveTo>
                    <a:cubicBezTo>
                      <a:pt x="76" y="8"/>
                      <a:pt x="83" y="17"/>
                      <a:pt x="92" y="24"/>
                    </a:cubicBezTo>
                    <a:cubicBezTo>
                      <a:pt x="99" y="30"/>
                      <a:pt x="114" y="31"/>
                      <a:pt x="116" y="40"/>
                    </a:cubicBezTo>
                    <a:cubicBezTo>
                      <a:pt x="126" y="99"/>
                      <a:pt x="94" y="162"/>
                      <a:pt x="76" y="216"/>
                    </a:cubicBezTo>
                    <a:cubicBezTo>
                      <a:pt x="73" y="224"/>
                      <a:pt x="60" y="221"/>
                      <a:pt x="52" y="224"/>
                    </a:cubicBezTo>
                    <a:cubicBezTo>
                      <a:pt x="0" y="207"/>
                      <a:pt x="22" y="170"/>
                      <a:pt x="36" y="128"/>
                    </a:cubicBezTo>
                    <a:cubicBezTo>
                      <a:pt x="41" y="74"/>
                      <a:pt x="32" y="36"/>
                      <a:pt x="68" y="0"/>
                    </a:cubicBezTo>
                    <a:close/>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8" name="Line 16"/>
            <p:cNvSpPr>
              <a:spLocks noChangeShapeType="1"/>
            </p:cNvSpPr>
            <p:nvPr/>
          </p:nvSpPr>
          <p:spPr bwMode="auto">
            <a:xfrm flipH="1">
              <a:off x="4421" y="1661"/>
              <a:ext cx="0"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 name="Line 17"/>
            <p:cNvSpPr>
              <a:spLocks noChangeShapeType="1"/>
            </p:cNvSpPr>
            <p:nvPr/>
          </p:nvSpPr>
          <p:spPr bwMode="auto">
            <a:xfrm flipH="1" flipV="1">
              <a:off x="4240" y="1480"/>
              <a:ext cx="136"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nvGrpSpPr>
            <p:cNvPr id="12" name="Group 20"/>
            <p:cNvGrpSpPr>
              <a:grpSpLocks/>
            </p:cNvGrpSpPr>
            <p:nvPr/>
          </p:nvGrpSpPr>
          <p:grpSpPr bwMode="auto">
            <a:xfrm>
              <a:off x="1519" y="1026"/>
              <a:ext cx="1727" cy="1161"/>
              <a:chOff x="1680" y="240"/>
              <a:chExt cx="2529" cy="1270"/>
            </a:xfrm>
          </p:grpSpPr>
          <p:sp>
            <p:nvSpPr>
              <p:cNvPr id="131" name="Oval 21"/>
              <p:cNvSpPr>
                <a:spLocks noChangeArrowheads="1"/>
              </p:cNvSpPr>
              <p:nvPr/>
            </p:nvSpPr>
            <p:spPr bwMode="auto">
              <a:xfrm>
                <a:off x="2554" y="240"/>
                <a:ext cx="1088" cy="51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2" name="Oval 22"/>
              <p:cNvSpPr>
                <a:spLocks noChangeArrowheads="1"/>
              </p:cNvSpPr>
              <p:nvPr/>
            </p:nvSpPr>
            <p:spPr bwMode="auto">
              <a:xfrm>
                <a:off x="1941" y="381"/>
                <a:ext cx="827" cy="513"/>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3" name="Oval 23"/>
              <p:cNvSpPr>
                <a:spLocks noChangeArrowheads="1"/>
              </p:cNvSpPr>
              <p:nvPr/>
            </p:nvSpPr>
            <p:spPr bwMode="auto">
              <a:xfrm>
                <a:off x="1680" y="702"/>
                <a:ext cx="552" cy="411"/>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4" name="Oval 24"/>
              <p:cNvSpPr>
                <a:spLocks noChangeArrowheads="1"/>
              </p:cNvSpPr>
              <p:nvPr/>
            </p:nvSpPr>
            <p:spPr bwMode="auto">
              <a:xfrm>
                <a:off x="1849" y="894"/>
                <a:ext cx="842" cy="450"/>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5" name="Oval 25"/>
              <p:cNvSpPr>
                <a:spLocks noChangeArrowheads="1"/>
              </p:cNvSpPr>
              <p:nvPr/>
            </p:nvSpPr>
            <p:spPr bwMode="auto">
              <a:xfrm>
                <a:off x="2462" y="971"/>
                <a:ext cx="1272" cy="539"/>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6" name="Oval 26"/>
              <p:cNvSpPr>
                <a:spLocks noChangeArrowheads="1"/>
              </p:cNvSpPr>
              <p:nvPr/>
            </p:nvSpPr>
            <p:spPr bwMode="auto">
              <a:xfrm>
                <a:off x="3289" y="394"/>
                <a:ext cx="797" cy="39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7" name="Oval 27"/>
              <p:cNvSpPr>
                <a:spLocks noChangeArrowheads="1"/>
              </p:cNvSpPr>
              <p:nvPr/>
            </p:nvSpPr>
            <p:spPr bwMode="auto">
              <a:xfrm>
                <a:off x="3412" y="663"/>
                <a:ext cx="797" cy="39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8" name="Oval 28"/>
              <p:cNvSpPr>
                <a:spLocks noChangeArrowheads="1"/>
              </p:cNvSpPr>
              <p:nvPr/>
            </p:nvSpPr>
            <p:spPr bwMode="auto">
              <a:xfrm>
                <a:off x="3335" y="753"/>
                <a:ext cx="797" cy="668"/>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9" name="Oval 29"/>
              <p:cNvSpPr>
                <a:spLocks noChangeArrowheads="1"/>
              </p:cNvSpPr>
              <p:nvPr/>
            </p:nvSpPr>
            <p:spPr bwMode="auto">
              <a:xfrm>
                <a:off x="2140" y="548"/>
                <a:ext cx="1640" cy="667"/>
              </a:xfrm>
              <a:prstGeom prst="ellipse">
                <a:avLst/>
              </a:prstGeom>
              <a:solidFill>
                <a:srgbClr val="DDDDDD"/>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13" name="Line 30"/>
            <p:cNvSpPr>
              <a:spLocks noChangeShapeType="1"/>
            </p:cNvSpPr>
            <p:nvPr/>
          </p:nvSpPr>
          <p:spPr bwMode="auto">
            <a:xfrm flipH="1" flipV="1">
              <a:off x="2516" y="1207"/>
              <a:ext cx="458"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4" name="Text Box 31"/>
            <p:cNvSpPr txBox="1">
              <a:spLocks noChangeArrowheads="1"/>
            </p:cNvSpPr>
            <p:nvPr/>
          </p:nvSpPr>
          <p:spPr bwMode="auto">
            <a:xfrm>
              <a:off x="2168" y="537"/>
              <a:ext cx="903"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2400" dirty="0">
                  <a:solidFill>
                    <a:srgbClr val="FF0000"/>
                  </a:solidFill>
                  <a:latin typeface="黑体" pitchFamily="2" charset="-122"/>
                  <a:ea typeface="黑体" pitchFamily="2" charset="-122"/>
                </a:rPr>
                <a:t>网络</a:t>
              </a:r>
            </a:p>
          </p:txBody>
        </p:sp>
        <p:sp>
          <p:nvSpPr>
            <p:cNvPr id="15" name="Line 32"/>
            <p:cNvSpPr>
              <a:spLocks noChangeShapeType="1"/>
            </p:cNvSpPr>
            <p:nvPr/>
          </p:nvSpPr>
          <p:spPr bwMode="auto">
            <a:xfrm flipH="1" flipV="1">
              <a:off x="4104" y="1933"/>
              <a:ext cx="726"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6" name="Line 33"/>
            <p:cNvSpPr>
              <a:spLocks noChangeShapeType="1"/>
            </p:cNvSpPr>
            <p:nvPr/>
          </p:nvSpPr>
          <p:spPr bwMode="auto">
            <a:xfrm flipV="1">
              <a:off x="4104" y="1117"/>
              <a:ext cx="226"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7" name="Text Box 34"/>
            <p:cNvSpPr txBox="1">
              <a:spLocks noChangeArrowheads="1"/>
            </p:cNvSpPr>
            <p:nvPr/>
          </p:nvSpPr>
          <p:spPr bwMode="auto">
            <a:xfrm>
              <a:off x="4156" y="537"/>
              <a:ext cx="835"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2400" dirty="0" smtClean="0">
                  <a:solidFill>
                    <a:srgbClr val="FF0000"/>
                  </a:solidFill>
                  <a:latin typeface="黑体" pitchFamily="2" charset="-122"/>
                  <a:ea typeface="黑体" pitchFamily="2" charset="-122"/>
                </a:rPr>
                <a:t>互联网</a:t>
              </a:r>
              <a:endParaRPr kumimoji="1" lang="zh-CN" altLang="en-US" sz="2400" dirty="0">
                <a:solidFill>
                  <a:srgbClr val="FF0000"/>
                </a:solidFill>
                <a:latin typeface="黑体" pitchFamily="2" charset="-122"/>
                <a:ea typeface="黑体" pitchFamily="2" charset="-122"/>
              </a:endParaRPr>
            </a:p>
          </p:txBody>
        </p:sp>
        <p:sp>
          <p:nvSpPr>
            <p:cNvPr id="18" name="Line 35"/>
            <p:cNvSpPr>
              <a:spLocks noChangeShapeType="1"/>
            </p:cNvSpPr>
            <p:nvPr/>
          </p:nvSpPr>
          <p:spPr bwMode="auto">
            <a:xfrm flipH="1">
              <a:off x="3832" y="1480"/>
              <a:ext cx="408"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9" name="Line 36"/>
            <p:cNvSpPr>
              <a:spLocks noChangeShapeType="1"/>
            </p:cNvSpPr>
            <p:nvPr/>
          </p:nvSpPr>
          <p:spPr bwMode="auto">
            <a:xfrm>
              <a:off x="4512" y="1117"/>
              <a:ext cx="272"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0" name="Line 37"/>
            <p:cNvSpPr>
              <a:spLocks noChangeShapeType="1"/>
            </p:cNvSpPr>
            <p:nvPr/>
          </p:nvSpPr>
          <p:spPr bwMode="auto">
            <a:xfrm>
              <a:off x="4875" y="1253"/>
              <a:ext cx="408"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1" name="Line 38"/>
            <p:cNvSpPr>
              <a:spLocks noChangeShapeType="1"/>
            </p:cNvSpPr>
            <p:nvPr/>
          </p:nvSpPr>
          <p:spPr bwMode="auto">
            <a:xfrm flipH="1">
              <a:off x="4784" y="1298"/>
              <a:ext cx="46"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2" name="Line 39"/>
            <p:cNvSpPr>
              <a:spLocks noChangeShapeType="1"/>
            </p:cNvSpPr>
            <p:nvPr/>
          </p:nvSpPr>
          <p:spPr bwMode="auto">
            <a:xfrm flipV="1">
              <a:off x="4240" y="1253"/>
              <a:ext cx="454"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3" name="Line 40"/>
            <p:cNvSpPr>
              <a:spLocks noChangeShapeType="1"/>
            </p:cNvSpPr>
            <p:nvPr/>
          </p:nvSpPr>
          <p:spPr bwMode="auto">
            <a:xfrm>
              <a:off x="4058" y="1162"/>
              <a:ext cx="91" cy="27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4" name="Line 41"/>
            <p:cNvSpPr>
              <a:spLocks noChangeShapeType="1"/>
            </p:cNvSpPr>
            <p:nvPr/>
          </p:nvSpPr>
          <p:spPr bwMode="auto">
            <a:xfrm flipV="1">
              <a:off x="4422" y="1616"/>
              <a:ext cx="317"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5" name="Line 42"/>
            <p:cNvSpPr>
              <a:spLocks noChangeShapeType="1"/>
            </p:cNvSpPr>
            <p:nvPr/>
          </p:nvSpPr>
          <p:spPr bwMode="auto">
            <a:xfrm>
              <a:off x="4830" y="1616"/>
              <a:ext cx="408"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6" name="Line 43"/>
            <p:cNvSpPr>
              <a:spLocks noChangeShapeType="1"/>
            </p:cNvSpPr>
            <p:nvPr/>
          </p:nvSpPr>
          <p:spPr bwMode="auto">
            <a:xfrm flipH="1">
              <a:off x="4013" y="1525"/>
              <a:ext cx="136"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27" name="Line 44"/>
            <p:cNvSpPr>
              <a:spLocks noChangeShapeType="1"/>
            </p:cNvSpPr>
            <p:nvPr/>
          </p:nvSpPr>
          <p:spPr bwMode="auto">
            <a:xfrm>
              <a:off x="4784" y="1661"/>
              <a:ext cx="0"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nvGrpSpPr>
            <p:cNvPr id="28" name="Group 45"/>
            <p:cNvGrpSpPr>
              <a:grpSpLocks/>
            </p:cNvGrpSpPr>
            <p:nvPr/>
          </p:nvGrpSpPr>
          <p:grpSpPr bwMode="auto">
            <a:xfrm>
              <a:off x="3877" y="1070"/>
              <a:ext cx="272" cy="223"/>
              <a:chOff x="2949" y="196"/>
              <a:chExt cx="941" cy="598"/>
            </a:xfrm>
          </p:grpSpPr>
          <p:sp>
            <p:nvSpPr>
              <p:cNvPr id="120" name="Oval 46"/>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1" name="Oval 47"/>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2" name="Oval 48"/>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3" name="Oval 49"/>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4" name="Oval 50"/>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5" name="Oval 51"/>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6" name="Oval 52"/>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7" name="Oval 53"/>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8" name="Freeform 54"/>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9" name="Freeform 55"/>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0" name="Freeform 56"/>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grpSp>
          <p:nvGrpSpPr>
            <p:cNvPr id="29" name="Group 57"/>
            <p:cNvGrpSpPr>
              <a:grpSpLocks/>
            </p:cNvGrpSpPr>
            <p:nvPr/>
          </p:nvGrpSpPr>
          <p:grpSpPr bwMode="auto">
            <a:xfrm>
              <a:off x="4649" y="1071"/>
              <a:ext cx="408" cy="316"/>
              <a:chOff x="2949" y="196"/>
              <a:chExt cx="941" cy="598"/>
            </a:xfrm>
          </p:grpSpPr>
          <p:sp>
            <p:nvSpPr>
              <p:cNvPr id="109" name="Oval 58"/>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0" name="Oval 59"/>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1" name="Oval 60"/>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2" name="Oval 61"/>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3" name="Oval 62"/>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4" name="Oval 63"/>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5" name="Oval 64"/>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6" name="Oval 65"/>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7" name="Freeform 66"/>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8" name="Freeform 67"/>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9" name="Freeform 68"/>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grpSp>
          <p:nvGrpSpPr>
            <p:cNvPr id="30" name="Group 69"/>
            <p:cNvGrpSpPr>
              <a:grpSpLocks/>
            </p:cNvGrpSpPr>
            <p:nvPr/>
          </p:nvGrpSpPr>
          <p:grpSpPr bwMode="auto">
            <a:xfrm rot="-1072061">
              <a:off x="3616" y="1399"/>
              <a:ext cx="319" cy="270"/>
              <a:chOff x="2949" y="196"/>
              <a:chExt cx="941" cy="598"/>
            </a:xfrm>
          </p:grpSpPr>
          <p:sp>
            <p:nvSpPr>
              <p:cNvPr id="98" name="Oval 70"/>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9" name="Oval 71"/>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0" name="Oval 72"/>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1" name="Oval 73"/>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2" name="Oval 74"/>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3" name="Oval 75"/>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4" name="Oval 76"/>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5" name="Oval 77"/>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6" name="Freeform 78"/>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7" name="Freeform 79"/>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8" name="Freeform 80"/>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grpSp>
          <p:nvGrpSpPr>
            <p:cNvPr id="31" name="Group 81"/>
            <p:cNvGrpSpPr>
              <a:grpSpLocks/>
            </p:cNvGrpSpPr>
            <p:nvPr/>
          </p:nvGrpSpPr>
          <p:grpSpPr bwMode="auto">
            <a:xfrm rot="-854928">
              <a:off x="3791" y="1738"/>
              <a:ext cx="364" cy="316"/>
              <a:chOff x="2949" y="196"/>
              <a:chExt cx="941" cy="598"/>
            </a:xfrm>
          </p:grpSpPr>
          <p:sp>
            <p:nvSpPr>
              <p:cNvPr id="87" name="Oval 82"/>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8" name="Oval 83"/>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9" name="Oval 84"/>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0" name="Oval 85"/>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1" name="Oval 86"/>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2" name="Oval 87"/>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3" name="Oval 88"/>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4" name="Oval 89"/>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5" name="Freeform 90"/>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6" name="Freeform 91"/>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7" name="Freeform 92"/>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32" name="Line 93"/>
            <p:cNvSpPr>
              <a:spLocks noChangeShapeType="1"/>
            </p:cNvSpPr>
            <p:nvPr/>
          </p:nvSpPr>
          <p:spPr bwMode="auto">
            <a:xfrm flipH="1">
              <a:off x="4830" y="1706"/>
              <a:ext cx="453"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nvGrpSpPr>
            <p:cNvPr id="33" name="Group 94"/>
            <p:cNvGrpSpPr>
              <a:grpSpLocks/>
            </p:cNvGrpSpPr>
            <p:nvPr/>
          </p:nvGrpSpPr>
          <p:grpSpPr bwMode="auto">
            <a:xfrm rot="-666782">
              <a:off x="4647" y="1886"/>
              <a:ext cx="272" cy="223"/>
              <a:chOff x="2949" y="196"/>
              <a:chExt cx="941" cy="598"/>
            </a:xfrm>
          </p:grpSpPr>
          <p:sp>
            <p:nvSpPr>
              <p:cNvPr id="76" name="Oval 95"/>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7" name="Oval 96"/>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8" name="Oval 97"/>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9" name="Oval 98"/>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0" name="Oval 99"/>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1" name="Oval 100"/>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2" name="Oval 101"/>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3" name="Oval 102"/>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4" name="Freeform 103"/>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5" name="Freeform 104"/>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6" name="Freeform 105"/>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grpSp>
          <p:nvGrpSpPr>
            <p:cNvPr id="34" name="Group 106"/>
            <p:cNvGrpSpPr>
              <a:grpSpLocks/>
            </p:cNvGrpSpPr>
            <p:nvPr/>
          </p:nvGrpSpPr>
          <p:grpSpPr bwMode="auto">
            <a:xfrm rot="282232">
              <a:off x="5147" y="1569"/>
              <a:ext cx="272" cy="223"/>
              <a:chOff x="2949" y="196"/>
              <a:chExt cx="941" cy="598"/>
            </a:xfrm>
          </p:grpSpPr>
          <p:sp>
            <p:nvSpPr>
              <p:cNvPr id="65" name="Oval 107"/>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6" name="Oval 108"/>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7" name="Oval 109"/>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8" name="Oval 110"/>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9" name="Oval 111"/>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0" name="Oval 112"/>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1" name="Oval 113"/>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2" name="Oval 114"/>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3" name="Freeform 115"/>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4" name="Freeform 116"/>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75" name="Freeform 117"/>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
          <p:nvSpPr>
            <p:cNvPr id="35" name="Line 118"/>
            <p:cNvSpPr>
              <a:spLocks noChangeShapeType="1"/>
            </p:cNvSpPr>
            <p:nvPr/>
          </p:nvSpPr>
          <p:spPr bwMode="auto">
            <a:xfrm flipV="1">
              <a:off x="1791" y="1207"/>
              <a:ext cx="589" cy="40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36" name="Line 119"/>
            <p:cNvSpPr>
              <a:spLocks noChangeShapeType="1"/>
            </p:cNvSpPr>
            <p:nvPr/>
          </p:nvSpPr>
          <p:spPr bwMode="auto">
            <a:xfrm flipV="1">
              <a:off x="2290" y="1207"/>
              <a:ext cx="136" cy="6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pic>
          <p:nvPicPr>
            <p:cNvPr id="37" name="Picture 12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0" y="1525"/>
              <a:ext cx="19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2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8" y="1389"/>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9" name="Picture 12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 y="1888"/>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0" name="Picture 12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 y="1525"/>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1" name="Picture 12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6" y="1389"/>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2" name="Picture 12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5" y="1026"/>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43" name="Picture 12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0" y="1797"/>
              <a:ext cx="264"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44" name="Group 127"/>
            <p:cNvGrpSpPr>
              <a:grpSpLocks/>
            </p:cNvGrpSpPr>
            <p:nvPr/>
          </p:nvGrpSpPr>
          <p:grpSpPr bwMode="auto">
            <a:xfrm rot="-666782">
              <a:off x="4284" y="1568"/>
              <a:ext cx="272" cy="223"/>
              <a:chOff x="2949" y="196"/>
              <a:chExt cx="941" cy="598"/>
            </a:xfrm>
          </p:grpSpPr>
          <p:sp>
            <p:nvSpPr>
              <p:cNvPr id="54" name="Oval 128"/>
              <p:cNvSpPr>
                <a:spLocks noChangeArrowheads="1"/>
              </p:cNvSpPr>
              <p:nvPr/>
            </p:nvSpPr>
            <p:spPr bwMode="auto">
              <a:xfrm>
                <a:off x="3168" y="196"/>
                <a:ext cx="407" cy="162"/>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5" name="Oval 129"/>
              <p:cNvSpPr>
                <a:spLocks noChangeArrowheads="1"/>
              </p:cNvSpPr>
              <p:nvPr/>
            </p:nvSpPr>
            <p:spPr bwMode="auto">
              <a:xfrm rot="900000">
                <a:off x="3512" y="252"/>
                <a:ext cx="275" cy="131"/>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6" name="Oval 130"/>
              <p:cNvSpPr>
                <a:spLocks noChangeArrowheads="1"/>
              </p:cNvSpPr>
              <p:nvPr/>
            </p:nvSpPr>
            <p:spPr bwMode="auto">
              <a:xfrm rot="1500000">
                <a:off x="3650" y="385"/>
                <a:ext cx="240" cy="153"/>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7" name="Oval 131"/>
              <p:cNvSpPr>
                <a:spLocks noChangeArrowheads="1"/>
              </p:cNvSpPr>
              <p:nvPr/>
            </p:nvSpPr>
            <p:spPr bwMode="auto">
              <a:xfrm rot="20040000">
                <a:off x="3573" y="537"/>
                <a:ext cx="291" cy="18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8" name="Oval 132"/>
              <p:cNvSpPr>
                <a:spLocks noChangeArrowheads="1"/>
              </p:cNvSpPr>
              <p:nvPr/>
            </p:nvSpPr>
            <p:spPr bwMode="auto">
              <a:xfrm>
                <a:off x="3216" y="555"/>
                <a:ext cx="471" cy="239"/>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9" name="Oval 133"/>
              <p:cNvSpPr>
                <a:spLocks noChangeArrowheads="1"/>
              </p:cNvSpPr>
              <p:nvPr/>
            </p:nvSpPr>
            <p:spPr bwMode="auto">
              <a:xfrm rot="1080000">
                <a:off x="3023" y="555"/>
                <a:ext cx="26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0" name="Oval 134"/>
              <p:cNvSpPr>
                <a:spLocks noChangeArrowheads="1"/>
              </p:cNvSpPr>
              <p:nvPr/>
            </p:nvSpPr>
            <p:spPr bwMode="auto">
              <a:xfrm>
                <a:off x="2949" y="432"/>
                <a:ext cx="217"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1" name="Oval 135"/>
              <p:cNvSpPr>
                <a:spLocks noChangeArrowheads="1"/>
              </p:cNvSpPr>
              <p:nvPr/>
            </p:nvSpPr>
            <p:spPr bwMode="auto">
              <a:xfrm rot="19740000">
                <a:off x="2984" y="310"/>
                <a:ext cx="295" cy="156"/>
              </a:xfrm>
              <a:prstGeom prst="ellipse">
                <a:avLst/>
              </a:prstGeom>
              <a:solidFill>
                <a:srgbClr val="C0C0C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2" name="Freeform 136"/>
              <p:cNvSpPr>
                <a:spLocks/>
              </p:cNvSpPr>
              <p:nvPr/>
            </p:nvSpPr>
            <p:spPr bwMode="auto">
              <a:xfrm>
                <a:off x="3051" y="300"/>
                <a:ext cx="738" cy="407"/>
              </a:xfrm>
              <a:custGeom>
                <a:avLst/>
                <a:gdLst>
                  <a:gd name="T0" fmla="*/ 108 w 738"/>
                  <a:gd name="T1" fmla="*/ 82 h 407"/>
                  <a:gd name="T2" fmla="*/ 145 w 738"/>
                  <a:gd name="T3" fmla="*/ 77 h 407"/>
                  <a:gd name="T4" fmla="*/ 183 w 738"/>
                  <a:gd name="T5" fmla="*/ 72 h 407"/>
                  <a:gd name="T6" fmla="*/ 215 w 738"/>
                  <a:gd name="T7" fmla="*/ 67 h 407"/>
                  <a:gd name="T8" fmla="*/ 237 w 738"/>
                  <a:gd name="T9" fmla="*/ 46 h 407"/>
                  <a:gd name="T10" fmla="*/ 204 w 738"/>
                  <a:gd name="T11" fmla="*/ 41 h 407"/>
                  <a:gd name="T12" fmla="*/ 172 w 738"/>
                  <a:gd name="T13" fmla="*/ 46 h 407"/>
                  <a:gd name="T14" fmla="*/ 156 w 738"/>
                  <a:gd name="T15" fmla="*/ 46 h 407"/>
                  <a:gd name="T16" fmla="*/ 188 w 738"/>
                  <a:gd name="T17" fmla="*/ 26 h 407"/>
                  <a:gd name="T18" fmla="*/ 226 w 738"/>
                  <a:gd name="T19" fmla="*/ 15 h 407"/>
                  <a:gd name="T20" fmla="*/ 258 w 738"/>
                  <a:gd name="T21" fmla="*/ 10 h 407"/>
                  <a:gd name="T22" fmla="*/ 290 w 738"/>
                  <a:gd name="T23" fmla="*/ 5 h 407"/>
                  <a:gd name="T24" fmla="*/ 323 w 738"/>
                  <a:gd name="T25" fmla="*/ 0 h 407"/>
                  <a:gd name="T26" fmla="*/ 355 w 738"/>
                  <a:gd name="T27" fmla="*/ 0 h 407"/>
                  <a:gd name="T28" fmla="*/ 387 w 738"/>
                  <a:gd name="T29" fmla="*/ 0 h 407"/>
                  <a:gd name="T30" fmla="*/ 463 w 738"/>
                  <a:gd name="T31" fmla="*/ 0 h 407"/>
                  <a:gd name="T32" fmla="*/ 506 w 738"/>
                  <a:gd name="T33" fmla="*/ 0 h 407"/>
                  <a:gd name="T34" fmla="*/ 543 w 738"/>
                  <a:gd name="T35" fmla="*/ 15 h 407"/>
                  <a:gd name="T36" fmla="*/ 570 w 738"/>
                  <a:gd name="T37" fmla="*/ 36 h 407"/>
                  <a:gd name="T38" fmla="*/ 603 w 738"/>
                  <a:gd name="T39" fmla="*/ 51 h 407"/>
                  <a:gd name="T40" fmla="*/ 635 w 738"/>
                  <a:gd name="T41" fmla="*/ 57 h 407"/>
                  <a:gd name="T42" fmla="*/ 667 w 738"/>
                  <a:gd name="T43" fmla="*/ 77 h 407"/>
                  <a:gd name="T44" fmla="*/ 694 w 738"/>
                  <a:gd name="T45" fmla="*/ 98 h 407"/>
                  <a:gd name="T46" fmla="*/ 715 w 738"/>
                  <a:gd name="T47" fmla="*/ 128 h 407"/>
                  <a:gd name="T48" fmla="*/ 721 w 738"/>
                  <a:gd name="T49" fmla="*/ 164 h 407"/>
                  <a:gd name="T50" fmla="*/ 726 w 738"/>
                  <a:gd name="T51" fmla="*/ 195 h 407"/>
                  <a:gd name="T52" fmla="*/ 726 w 738"/>
                  <a:gd name="T53" fmla="*/ 226 h 407"/>
                  <a:gd name="T54" fmla="*/ 726 w 738"/>
                  <a:gd name="T55" fmla="*/ 257 h 407"/>
                  <a:gd name="T56" fmla="*/ 737 w 738"/>
                  <a:gd name="T57" fmla="*/ 288 h 407"/>
                  <a:gd name="T58" fmla="*/ 737 w 738"/>
                  <a:gd name="T59" fmla="*/ 319 h 407"/>
                  <a:gd name="T60" fmla="*/ 715 w 738"/>
                  <a:gd name="T61" fmla="*/ 349 h 407"/>
                  <a:gd name="T62" fmla="*/ 678 w 738"/>
                  <a:gd name="T63" fmla="*/ 365 h 407"/>
                  <a:gd name="T64" fmla="*/ 646 w 738"/>
                  <a:gd name="T65" fmla="*/ 380 h 407"/>
                  <a:gd name="T66" fmla="*/ 613 w 738"/>
                  <a:gd name="T67" fmla="*/ 396 h 407"/>
                  <a:gd name="T68" fmla="*/ 581 w 738"/>
                  <a:gd name="T69" fmla="*/ 401 h 407"/>
                  <a:gd name="T70" fmla="*/ 538 w 738"/>
                  <a:gd name="T71" fmla="*/ 406 h 407"/>
                  <a:gd name="T72" fmla="*/ 500 w 738"/>
                  <a:gd name="T73" fmla="*/ 406 h 407"/>
                  <a:gd name="T74" fmla="*/ 468 w 738"/>
                  <a:gd name="T75" fmla="*/ 406 h 407"/>
                  <a:gd name="T76" fmla="*/ 436 w 738"/>
                  <a:gd name="T77" fmla="*/ 406 h 407"/>
                  <a:gd name="T78" fmla="*/ 403 w 738"/>
                  <a:gd name="T79" fmla="*/ 406 h 407"/>
                  <a:gd name="T80" fmla="*/ 371 w 738"/>
                  <a:gd name="T81" fmla="*/ 406 h 407"/>
                  <a:gd name="T82" fmla="*/ 339 w 738"/>
                  <a:gd name="T83" fmla="*/ 406 h 407"/>
                  <a:gd name="T84" fmla="*/ 307 w 738"/>
                  <a:gd name="T85" fmla="*/ 406 h 407"/>
                  <a:gd name="T86" fmla="*/ 269 w 738"/>
                  <a:gd name="T87" fmla="*/ 406 h 407"/>
                  <a:gd name="T88" fmla="*/ 237 w 738"/>
                  <a:gd name="T89" fmla="*/ 406 h 407"/>
                  <a:gd name="T90" fmla="*/ 204 w 738"/>
                  <a:gd name="T91" fmla="*/ 406 h 407"/>
                  <a:gd name="T92" fmla="*/ 172 w 738"/>
                  <a:gd name="T93" fmla="*/ 391 h 407"/>
                  <a:gd name="T94" fmla="*/ 140 w 738"/>
                  <a:gd name="T95" fmla="*/ 380 h 407"/>
                  <a:gd name="T96" fmla="*/ 108 w 738"/>
                  <a:gd name="T97" fmla="*/ 365 h 407"/>
                  <a:gd name="T98" fmla="*/ 81 w 738"/>
                  <a:gd name="T99" fmla="*/ 339 h 407"/>
                  <a:gd name="T100" fmla="*/ 59 w 738"/>
                  <a:gd name="T101" fmla="*/ 319 h 407"/>
                  <a:gd name="T102" fmla="*/ 38 w 738"/>
                  <a:gd name="T103" fmla="*/ 288 h 407"/>
                  <a:gd name="T104" fmla="*/ 16 w 738"/>
                  <a:gd name="T105" fmla="*/ 252 h 407"/>
                  <a:gd name="T106" fmla="*/ 0 w 738"/>
                  <a:gd name="T107" fmla="*/ 216 h 407"/>
                  <a:gd name="T108" fmla="*/ 0 w 738"/>
                  <a:gd name="T109" fmla="*/ 185 h 407"/>
                  <a:gd name="T110" fmla="*/ 5 w 738"/>
                  <a:gd name="T111" fmla="*/ 149 h 407"/>
                  <a:gd name="T112" fmla="*/ 27 w 738"/>
                  <a:gd name="T113" fmla="*/ 123 h 407"/>
                  <a:gd name="T114" fmla="*/ 54 w 738"/>
                  <a:gd name="T115" fmla="*/ 108 h 407"/>
                  <a:gd name="T116" fmla="*/ 86 w 738"/>
                  <a:gd name="T117" fmla="*/ 98 h 407"/>
                  <a:gd name="T118" fmla="*/ 113 w 738"/>
                  <a:gd name="T119" fmla="*/ 82 h 407"/>
                  <a:gd name="T120" fmla="*/ 129 w 738"/>
                  <a:gd name="T121" fmla="*/ 9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8" h="407">
                    <a:moveTo>
                      <a:pt x="91" y="82"/>
                    </a:moveTo>
                    <a:lnTo>
                      <a:pt x="108" y="82"/>
                    </a:lnTo>
                    <a:lnTo>
                      <a:pt x="124" y="82"/>
                    </a:lnTo>
                    <a:lnTo>
                      <a:pt x="145" y="77"/>
                    </a:lnTo>
                    <a:lnTo>
                      <a:pt x="161" y="77"/>
                    </a:lnTo>
                    <a:lnTo>
                      <a:pt x="183" y="72"/>
                    </a:lnTo>
                    <a:lnTo>
                      <a:pt x="199" y="72"/>
                    </a:lnTo>
                    <a:lnTo>
                      <a:pt x="215" y="67"/>
                    </a:lnTo>
                    <a:lnTo>
                      <a:pt x="231" y="62"/>
                    </a:lnTo>
                    <a:lnTo>
                      <a:pt x="237" y="46"/>
                    </a:lnTo>
                    <a:lnTo>
                      <a:pt x="221" y="41"/>
                    </a:lnTo>
                    <a:lnTo>
                      <a:pt x="204" y="41"/>
                    </a:lnTo>
                    <a:lnTo>
                      <a:pt x="188" y="46"/>
                    </a:lnTo>
                    <a:lnTo>
                      <a:pt x="172" y="46"/>
                    </a:lnTo>
                    <a:lnTo>
                      <a:pt x="156" y="62"/>
                    </a:lnTo>
                    <a:lnTo>
                      <a:pt x="156" y="46"/>
                    </a:lnTo>
                    <a:lnTo>
                      <a:pt x="172" y="36"/>
                    </a:lnTo>
                    <a:lnTo>
                      <a:pt x="188" y="26"/>
                    </a:lnTo>
                    <a:lnTo>
                      <a:pt x="210" y="21"/>
                    </a:lnTo>
                    <a:lnTo>
                      <a:pt x="226" y="15"/>
                    </a:lnTo>
                    <a:lnTo>
                      <a:pt x="242" y="15"/>
                    </a:lnTo>
                    <a:lnTo>
                      <a:pt x="258" y="10"/>
                    </a:lnTo>
                    <a:lnTo>
                      <a:pt x="274" y="10"/>
                    </a:lnTo>
                    <a:lnTo>
                      <a:pt x="290" y="5"/>
                    </a:lnTo>
                    <a:lnTo>
                      <a:pt x="307" y="5"/>
                    </a:lnTo>
                    <a:lnTo>
                      <a:pt x="323" y="0"/>
                    </a:lnTo>
                    <a:lnTo>
                      <a:pt x="339" y="0"/>
                    </a:lnTo>
                    <a:lnTo>
                      <a:pt x="355" y="0"/>
                    </a:lnTo>
                    <a:lnTo>
                      <a:pt x="371" y="0"/>
                    </a:lnTo>
                    <a:lnTo>
                      <a:pt x="387" y="0"/>
                    </a:lnTo>
                    <a:lnTo>
                      <a:pt x="420" y="0"/>
                    </a:lnTo>
                    <a:lnTo>
                      <a:pt x="463" y="0"/>
                    </a:lnTo>
                    <a:lnTo>
                      <a:pt x="484" y="0"/>
                    </a:lnTo>
                    <a:lnTo>
                      <a:pt x="506" y="0"/>
                    </a:lnTo>
                    <a:lnTo>
                      <a:pt x="527" y="5"/>
                    </a:lnTo>
                    <a:lnTo>
                      <a:pt x="543" y="15"/>
                    </a:lnTo>
                    <a:lnTo>
                      <a:pt x="554" y="31"/>
                    </a:lnTo>
                    <a:lnTo>
                      <a:pt x="570" y="36"/>
                    </a:lnTo>
                    <a:lnTo>
                      <a:pt x="586" y="46"/>
                    </a:lnTo>
                    <a:lnTo>
                      <a:pt x="603" y="51"/>
                    </a:lnTo>
                    <a:lnTo>
                      <a:pt x="619" y="51"/>
                    </a:lnTo>
                    <a:lnTo>
                      <a:pt x="635" y="57"/>
                    </a:lnTo>
                    <a:lnTo>
                      <a:pt x="651" y="67"/>
                    </a:lnTo>
                    <a:lnTo>
                      <a:pt x="667" y="77"/>
                    </a:lnTo>
                    <a:lnTo>
                      <a:pt x="678" y="93"/>
                    </a:lnTo>
                    <a:lnTo>
                      <a:pt x="694" y="98"/>
                    </a:lnTo>
                    <a:lnTo>
                      <a:pt x="699" y="113"/>
                    </a:lnTo>
                    <a:lnTo>
                      <a:pt x="715" y="128"/>
                    </a:lnTo>
                    <a:lnTo>
                      <a:pt x="721" y="149"/>
                    </a:lnTo>
                    <a:lnTo>
                      <a:pt x="721" y="164"/>
                    </a:lnTo>
                    <a:lnTo>
                      <a:pt x="726" y="180"/>
                    </a:lnTo>
                    <a:lnTo>
                      <a:pt x="726" y="195"/>
                    </a:lnTo>
                    <a:lnTo>
                      <a:pt x="726" y="211"/>
                    </a:lnTo>
                    <a:lnTo>
                      <a:pt x="726" y="226"/>
                    </a:lnTo>
                    <a:lnTo>
                      <a:pt x="726" y="242"/>
                    </a:lnTo>
                    <a:lnTo>
                      <a:pt x="726" y="257"/>
                    </a:lnTo>
                    <a:lnTo>
                      <a:pt x="737" y="272"/>
                    </a:lnTo>
                    <a:lnTo>
                      <a:pt x="737" y="288"/>
                    </a:lnTo>
                    <a:lnTo>
                      <a:pt x="737" y="303"/>
                    </a:lnTo>
                    <a:lnTo>
                      <a:pt x="737" y="319"/>
                    </a:lnTo>
                    <a:lnTo>
                      <a:pt x="732" y="334"/>
                    </a:lnTo>
                    <a:lnTo>
                      <a:pt x="715" y="349"/>
                    </a:lnTo>
                    <a:lnTo>
                      <a:pt x="694" y="360"/>
                    </a:lnTo>
                    <a:lnTo>
                      <a:pt x="678" y="365"/>
                    </a:lnTo>
                    <a:lnTo>
                      <a:pt x="662" y="375"/>
                    </a:lnTo>
                    <a:lnTo>
                      <a:pt x="646" y="380"/>
                    </a:lnTo>
                    <a:lnTo>
                      <a:pt x="629" y="385"/>
                    </a:lnTo>
                    <a:lnTo>
                      <a:pt x="613" y="396"/>
                    </a:lnTo>
                    <a:lnTo>
                      <a:pt x="597" y="401"/>
                    </a:lnTo>
                    <a:lnTo>
                      <a:pt x="581" y="401"/>
                    </a:lnTo>
                    <a:lnTo>
                      <a:pt x="559" y="406"/>
                    </a:lnTo>
                    <a:lnTo>
                      <a:pt x="538" y="406"/>
                    </a:lnTo>
                    <a:lnTo>
                      <a:pt x="522" y="406"/>
                    </a:lnTo>
                    <a:lnTo>
                      <a:pt x="500" y="406"/>
                    </a:lnTo>
                    <a:lnTo>
                      <a:pt x="484" y="406"/>
                    </a:lnTo>
                    <a:lnTo>
                      <a:pt x="468" y="406"/>
                    </a:lnTo>
                    <a:lnTo>
                      <a:pt x="452" y="406"/>
                    </a:lnTo>
                    <a:lnTo>
                      <a:pt x="436" y="406"/>
                    </a:lnTo>
                    <a:lnTo>
                      <a:pt x="420" y="406"/>
                    </a:lnTo>
                    <a:lnTo>
                      <a:pt x="403" y="406"/>
                    </a:lnTo>
                    <a:lnTo>
                      <a:pt x="387" y="406"/>
                    </a:lnTo>
                    <a:lnTo>
                      <a:pt x="371" y="406"/>
                    </a:lnTo>
                    <a:lnTo>
                      <a:pt x="355" y="406"/>
                    </a:lnTo>
                    <a:lnTo>
                      <a:pt x="339" y="406"/>
                    </a:lnTo>
                    <a:lnTo>
                      <a:pt x="323" y="406"/>
                    </a:lnTo>
                    <a:lnTo>
                      <a:pt x="307" y="406"/>
                    </a:lnTo>
                    <a:lnTo>
                      <a:pt x="285" y="406"/>
                    </a:lnTo>
                    <a:lnTo>
                      <a:pt x="269" y="406"/>
                    </a:lnTo>
                    <a:lnTo>
                      <a:pt x="253" y="406"/>
                    </a:lnTo>
                    <a:lnTo>
                      <a:pt x="237" y="406"/>
                    </a:lnTo>
                    <a:lnTo>
                      <a:pt x="221" y="406"/>
                    </a:lnTo>
                    <a:lnTo>
                      <a:pt x="204" y="406"/>
                    </a:lnTo>
                    <a:lnTo>
                      <a:pt x="188" y="396"/>
                    </a:lnTo>
                    <a:lnTo>
                      <a:pt x="172" y="391"/>
                    </a:lnTo>
                    <a:lnTo>
                      <a:pt x="156" y="385"/>
                    </a:lnTo>
                    <a:lnTo>
                      <a:pt x="140" y="380"/>
                    </a:lnTo>
                    <a:lnTo>
                      <a:pt x="124" y="375"/>
                    </a:lnTo>
                    <a:lnTo>
                      <a:pt x="108" y="365"/>
                    </a:lnTo>
                    <a:lnTo>
                      <a:pt x="91" y="355"/>
                    </a:lnTo>
                    <a:lnTo>
                      <a:pt x="81" y="339"/>
                    </a:lnTo>
                    <a:lnTo>
                      <a:pt x="65" y="334"/>
                    </a:lnTo>
                    <a:lnTo>
                      <a:pt x="59" y="319"/>
                    </a:lnTo>
                    <a:lnTo>
                      <a:pt x="43" y="303"/>
                    </a:lnTo>
                    <a:lnTo>
                      <a:pt x="38" y="288"/>
                    </a:lnTo>
                    <a:lnTo>
                      <a:pt x="22" y="272"/>
                    </a:lnTo>
                    <a:lnTo>
                      <a:pt x="16" y="252"/>
                    </a:lnTo>
                    <a:lnTo>
                      <a:pt x="5" y="231"/>
                    </a:lnTo>
                    <a:lnTo>
                      <a:pt x="0" y="216"/>
                    </a:lnTo>
                    <a:lnTo>
                      <a:pt x="0" y="200"/>
                    </a:lnTo>
                    <a:lnTo>
                      <a:pt x="0" y="185"/>
                    </a:lnTo>
                    <a:lnTo>
                      <a:pt x="0" y="170"/>
                    </a:lnTo>
                    <a:lnTo>
                      <a:pt x="5" y="149"/>
                    </a:lnTo>
                    <a:lnTo>
                      <a:pt x="11" y="134"/>
                    </a:lnTo>
                    <a:lnTo>
                      <a:pt x="27" y="123"/>
                    </a:lnTo>
                    <a:lnTo>
                      <a:pt x="38" y="108"/>
                    </a:lnTo>
                    <a:lnTo>
                      <a:pt x="54" y="108"/>
                    </a:lnTo>
                    <a:lnTo>
                      <a:pt x="70" y="103"/>
                    </a:lnTo>
                    <a:lnTo>
                      <a:pt x="86" y="98"/>
                    </a:lnTo>
                    <a:lnTo>
                      <a:pt x="102" y="98"/>
                    </a:lnTo>
                    <a:lnTo>
                      <a:pt x="113" y="82"/>
                    </a:lnTo>
                    <a:lnTo>
                      <a:pt x="113" y="67"/>
                    </a:lnTo>
                    <a:lnTo>
                      <a:pt x="129" y="98"/>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3" name="Freeform 137"/>
              <p:cNvSpPr>
                <a:spLocks/>
              </p:cNvSpPr>
              <p:nvPr/>
            </p:nvSpPr>
            <p:spPr bwMode="auto">
              <a:xfrm>
                <a:off x="3193" y="270"/>
                <a:ext cx="117" cy="118"/>
              </a:xfrm>
              <a:custGeom>
                <a:avLst/>
                <a:gdLst>
                  <a:gd name="T0" fmla="*/ 5 w 117"/>
                  <a:gd name="T1" fmla="*/ 66 h 118"/>
                  <a:gd name="T2" fmla="*/ 0 w 117"/>
                  <a:gd name="T3" fmla="*/ 51 h 118"/>
                  <a:gd name="T4" fmla="*/ 0 w 117"/>
                  <a:gd name="T5" fmla="*/ 36 h 118"/>
                  <a:gd name="T6" fmla="*/ 16 w 117"/>
                  <a:gd name="T7" fmla="*/ 25 h 118"/>
                  <a:gd name="T8" fmla="*/ 32 w 117"/>
                  <a:gd name="T9" fmla="*/ 15 h 118"/>
                  <a:gd name="T10" fmla="*/ 47 w 117"/>
                  <a:gd name="T11" fmla="*/ 0 h 118"/>
                  <a:gd name="T12" fmla="*/ 63 w 117"/>
                  <a:gd name="T13" fmla="*/ 0 h 118"/>
                  <a:gd name="T14" fmla="*/ 79 w 117"/>
                  <a:gd name="T15" fmla="*/ 0 h 118"/>
                  <a:gd name="T16" fmla="*/ 84 w 117"/>
                  <a:gd name="T17" fmla="*/ 15 h 118"/>
                  <a:gd name="T18" fmla="*/ 95 w 117"/>
                  <a:gd name="T19" fmla="*/ 31 h 118"/>
                  <a:gd name="T20" fmla="*/ 105 w 117"/>
                  <a:gd name="T21" fmla="*/ 46 h 118"/>
                  <a:gd name="T22" fmla="*/ 111 w 117"/>
                  <a:gd name="T23" fmla="*/ 61 h 118"/>
                  <a:gd name="T24" fmla="*/ 116 w 117"/>
                  <a:gd name="T25" fmla="*/ 76 h 118"/>
                  <a:gd name="T26" fmla="*/ 116 w 117"/>
                  <a:gd name="T27" fmla="*/ 92 h 118"/>
                  <a:gd name="T28" fmla="*/ 116 w 117"/>
                  <a:gd name="T29" fmla="*/ 107 h 118"/>
                  <a:gd name="T30" fmla="*/ 100 w 117"/>
                  <a:gd name="T31" fmla="*/ 117 h 118"/>
                  <a:gd name="T32" fmla="*/ 84 w 117"/>
                  <a:gd name="T33" fmla="*/ 117 h 118"/>
                  <a:gd name="T34" fmla="*/ 69 w 117"/>
                  <a:gd name="T35" fmla="*/ 117 h 118"/>
                  <a:gd name="T36" fmla="*/ 53 w 117"/>
                  <a:gd name="T37" fmla="*/ 117 h 118"/>
                  <a:gd name="T38" fmla="*/ 37 w 117"/>
                  <a:gd name="T39" fmla="*/ 112 h 118"/>
                  <a:gd name="T40" fmla="*/ 21 w 117"/>
                  <a:gd name="T41" fmla="*/ 102 h 118"/>
                  <a:gd name="T42" fmla="*/ 11 w 117"/>
                  <a:gd name="T43" fmla="*/ 86 h 118"/>
                  <a:gd name="T44" fmla="*/ 5 w 117"/>
                  <a:gd name="T45" fmla="*/ 71 h 118"/>
                  <a:gd name="T46" fmla="*/ 5 w 117"/>
                  <a:gd name="T47" fmla="*/ 6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8">
                    <a:moveTo>
                      <a:pt x="5" y="66"/>
                    </a:moveTo>
                    <a:lnTo>
                      <a:pt x="0" y="51"/>
                    </a:lnTo>
                    <a:lnTo>
                      <a:pt x="0" y="36"/>
                    </a:lnTo>
                    <a:lnTo>
                      <a:pt x="16" y="25"/>
                    </a:lnTo>
                    <a:lnTo>
                      <a:pt x="32" y="15"/>
                    </a:lnTo>
                    <a:lnTo>
                      <a:pt x="47" y="0"/>
                    </a:lnTo>
                    <a:lnTo>
                      <a:pt x="63" y="0"/>
                    </a:lnTo>
                    <a:lnTo>
                      <a:pt x="79" y="0"/>
                    </a:lnTo>
                    <a:lnTo>
                      <a:pt x="84" y="15"/>
                    </a:lnTo>
                    <a:lnTo>
                      <a:pt x="95" y="31"/>
                    </a:lnTo>
                    <a:lnTo>
                      <a:pt x="105" y="46"/>
                    </a:lnTo>
                    <a:lnTo>
                      <a:pt x="111" y="61"/>
                    </a:lnTo>
                    <a:lnTo>
                      <a:pt x="116" y="76"/>
                    </a:lnTo>
                    <a:lnTo>
                      <a:pt x="116" y="92"/>
                    </a:lnTo>
                    <a:lnTo>
                      <a:pt x="116" y="107"/>
                    </a:lnTo>
                    <a:lnTo>
                      <a:pt x="100" y="117"/>
                    </a:lnTo>
                    <a:lnTo>
                      <a:pt x="84" y="117"/>
                    </a:lnTo>
                    <a:lnTo>
                      <a:pt x="69" y="117"/>
                    </a:lnTo>
                    <a:lnTo>
                      <a:pt x="53" y="117"/>
                    </a:lnTo>
                    <a:lnTo>
                      <a:pt x="37" y="112"/>
                    </a:lnTo>
                    <a:lnTo>
                      <a:pt x="21" y="102"/>
                    </a:lnTo>
                    <a:lnTo>
                      <a:pt x="11" y="86"/>
                    </a:lnTo>
                    <a:lnTo>
                      <a:pt x="5" y="71"/>
                    </a:lnTo>
                    <a:lnTo>
                      <a:pt x="5" y="66"/>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64" name="Freeform 138"/>
              <p:cNvSpPr>
                <a:spLocks/>
              </p:cNvSpPr>
              <p:nvPr/>
            </p:nvSpPr>
            <p:spPr bwMode="auto">
              <a:xfrm>
                <a:off x="3469" y="239"/>
                <a:ext cx="82" cy="87"/>
              </a:xfrm>
              <a:custGeom>
                <a:avLst/>
                <a:gdLst>
                  <a:gd name="T0" fmla="*/ 0 w 82"/>
                  <a:gd name="T1" fmla="*/ 0 h 87"/>
                  <a:gd name="T2" fmla="*/ 16 w 82"/>
                  <a:gd name="T3" fmla="*/ 10 h 87"/>
                  <a:gd name="T4" fmla="*/ 32 w 82"/>
                  <a:gd name="T5" fmla="*/ 20 h 87"/>
                  <a:gd name="T6" fmla="*/ 49 w 82"/>
                  <a:gd name="T7" fmla="*/ 20 h 87"/>
                  <a:gd name="T8" fmla="*/ 65 w 82"/>
                  <a:gd name="T9" fmla="*/ 30 h 87"/>
                  <a:gd name="T10" fmla="*/ 76 w 82"/>
                  <a:gd name="T11" fmla="*/ 46 h 87"/>
                  <a:gd name="T12" fmla="*/ 81 w 82"/>
                  <a:gd name="T13" fmla="*/ 61 h 87"/>
                  <a:gd name="T14" fmla="*/ 81 w 82"/>
                  <a:gd name="T15" fmla="*/ 76 h 87"/>
                  <a:gd name="T16" fmla="*/ 65 w 82"/>
                  <a:gd name="T17" fmla="*/ 86 h 87"/>
                  <a:gd name="T18" fmla="*/ 49 w 82"/>
                  <a:gd name="T19" fmla="*/ 86 h 87"/>
                  <a:gd name="T20" fmla="*/ 27 w 82"/>
                  <a:gd name="T21" fmla="*/ 81 h 87"/>
                  <a:gd name="T22" fmla="*/ 11 w 82"/>
                  <a:gd name="T23" fmla="*/ 71 h 87"/>
                  <a:gd name="T24" fmla="*/ 5 w 82"/>
                  <a:gd name="T25" fmla="*/ 56 h 87"/>
                  <a:gd name="T26" fmla="*/ 0 w 82"/>
                  <a:gd name="T27" fmla="*/ 40 h 87"/>
                  <a:gd name="T28" fmla="*/ 0 w 82"/>
                  <a:gd name="T29" fmla="*/ 25 h 87"/>
                  <a:gd name="T30" fmla="*/ 11 w 82"/>
                  <a:gd name="T31" fmla="*/ 10 h 87"/>
                  <a:gd name="T32" fmla="*/ 0 w 82"/>
                  <a:gd name="T3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 h="87">
                    <a:moveTo>
                      <a:pt x="0" y="0"/>
                    </a:moveTo>
                    <a:lnTo>
                      <a:pt x="16" y="10"/>
                    </a:lnTo>
                    <a:lnTo>
                      <a:pt x="32" y="20"/>
                    </a:lnTo>
                    <a:lnTo>
                      <a:pt x="49" y="20"/>
                    </a:lnTo>
                    <a:lnTo>
                      <a:pt x="65" y="30"/>
                    </a:lnTo>
                    <a:lnTo>
                      <a:pt x="76" y="46"/>
                    </a:lnTo>
                    <a:lnTo>
                      <a:pt x="81" y="61"/>
                    </a:lnTo>
                    <a:lnTo>
                      <a:pt x="81" y="76"/>
                    </a:lnTo>
                    <a:lnTo>
                      <a:pt x="65" y="86"/>
                    </a:lnTo>
                    <a:lnTo>
                      <a:pt x="49" y="86"/>
                    </a:lnTo>
                    <a:lnTo>
                      <a:pt x="27" y="81"/>
                    </a:lnTo>
                    <a:lnTo>
                      <a:pt x="11" y="71"/>
                    </a:lnTo>
                    <a:lnTo>
                      <a:pt x="5" y="56"/>
                    </a:lnTo>
                    <a:lnTo>
                      <a:pt x="0" y="40"/>
                    </a:lnTo>
                    <a:lnTo>
                      <a:pt x="0" y="25"/>
                    </a:lnTo>
                    <a:lnTo>
                      <a:pt x="11" y="10"/>
                    </a:lnTo>
                    <a:lnTo>
                      <a:pt x="0" y="0"/>
                    </a:lnTo>
                  </a:path>
                </a:pathLst>
              </a:custGeom>
              <a:solidFill>
                <a:srgbClr val="C0C0C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pic>
          <p:nvPicPr>
            <p:cNvPr id="45" name="Picture 1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4" y="1842"/>
              <a:ext cx="19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14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5" y="1752"/>
              <a:ext cx="195" cy="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59483">
              <a:off x="2299" y="1144"/>
              <a:ext cx="274" cy="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Oval 142"/>
            <p:cNvSpPr>
              <a:spLocks noChangeArrowheads="1"/>
            </p:cNvSpPr>
            <p:nvPr/>
          </p:nvSpPr>
          <p:spPr bwMode="auto">
            <a:xfrm>
              <a:off x="2885" y="1709"/>
              <a:ext cx="272" cy="27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49" name="Text Box 143"/>
            <p:cNvSpPr txBox="1">
              <a:spLocks noChangeArrowheads="1"/>
            </p:cNvSpPr>
            <p:nvPr/>
          </p:nvSpPr>
          <p:spPr bwMode="auto">
            <a:xfrm>
              <a:off x="1227" y="1509"/>
              <a:ext cx="448"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dirty="0">
                  <a:latin typeface="黑体" pitchFamily="2" charset="-122"/>
                  <a:ea typeface="黑体" pitchFamily="2" charset="-122"/>
                </a:rPr>
                <a:t>结点</a:t>
              </a:r>
            </a:p>
          </p:txBody>
        </p:sp>
        <p:sp>
          <p:nvSpPr>
            <p:cNvPr id="50" name="Text Box 144"/>
            <p:cNvSpPr txBox="1">
              <a:spLocks noChangeArrowheads="1"/>
            </p:cNvSpPr>
            <p:nvPr/>
          </p:nvSpPr>
          <p:spPr bwMode="auto">
            <a:xfrm>
              <a:off x="1684" y="1180"/>
              <a:ext cx="448"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r>
                <a:rPr kumimoji="1" lang="zh-CN" altLang="en-US" sz="1600" dirty="0">
                  <a:latin typeface="黑体" pitchFamily="2" charset="-122"/>
                  <a:ea typeface="黑体" pitchFamily="2" charset="-122"/>
                </a:rPr>
                <a:t>链路</a:t>
              </a:r>
            </a:p>
          </p:txBody>
        </p:sp>
        <p:sp>
          <p:nvSpPr>
            <p:cNvPr id="51" name="Oval 145"/>
            <p:cNvSpPr>
              <a:spLocks noChangeArrowheads="1"/>
            </p:cNvSpPr>
            <p:nvPr/>
          </p:nvSpPr>
          <p:spPr bwMode="auto">
            <a:xfrm>
              <a:off x="2301" y="1077"/>
              <a:ext cx="272" cy="27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2" name="Oval 146"/>
            <p:cNvSpPr>
              <a:spLocks noChangeArrowheads="1"/>
            </p:cNvSpPr>
            <p:nvPr/>
          </p:nvSpPr>
          <p:spPr bwMode="auto">
            <a:xfrm>
              <a:off x="1669" y="1501"/>
              <a:ext cx="272" cy="27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53" name="Oval 147"/>
            <p:cNvSpPr>
              <a:spLocks noChangeArrowheads="1"/>
            </p:cNvSpPr>
            <p:nvPr/>
          </p:nvSpPr>
          <p:spPr bwMode="auto">
            <a:xfrm>
              <a:off x="2117" y="1813"/>
              <a:ext cx="272" cy="272"/>
            </a:xfrm>
            <a:prstGeom prst="ellipse">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grpSp>
    </p:spTree>
    <p:extLst>
      <p:ext uri="{BB962C8B-B14F-4D97-AF65-F5344CB8AC3E}">
        <p14:creationId xmlns:p14="http://schemas.microsoft.com/office/powerpoint/2010/main" val="4087539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网络协议是计算机网络不可缺少的组成部分。</a:t>
            </a:r>
            <a:endParaRPr lang="en-US" altLang="zh-CN" dirty="0" smtClean="0"/>
          </a:p>
          <a:p>
            <a:r>
              <a:rPr lang="zh-CN" altLang="en-US" dirty="0" smtClean="0"/>
              <a:t>任何网络通信，都必须要有协议。让网络上的一台计算机做任何工作，都必须要有协议。</a:t>
            </a:r>
            <a:endParaRPr lang="en-US" altLang="zh-CN" dirty="0" smtClean="0"/>
          </a:p>
          <a:p>
            <a:r>
              <a:rPr lang="zh-CN" altLang="en-US" dirty="0" smtClean="0"/>
              <a:t>在进行单机操作的时候，例如在本地计算机上进行文档撰写、视频浏览等操作时，就不需要任何网络协议。</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80</a:t>
            </a:fld>
            <a:endParaRPr lang="en-US" altLang="zh-CN"/>
          </a:p>
        </p:txBody>
      </p:sp>
      <p:sp>
        <p:nvSpPr>
          <p:cNvPr id="5" name="文本占位符 4"/>
          <p:cNvSpPr>
            <a:spLocks noGrp="1"/>
          </p:cNvSpPr>
          <p:nvPr>
            <p:ph type="body" sz="quarter" idx="13"/>
          </p:nvPr>
        </p:nvSpPr>
        <p:spPr/>
        <p:txBody>
          <a:bodyPr/>
          <a:lstStyle/>
          <a:p>
            <a:r>
              <a:rPr lang="en-US" altLang="zh-CN" dirty="0" smtClean="0"/>
              <a:t>7.2</a:t>
            </a:r>
            <a:r>
              <a:rPr lang="zh-CN" altLang="en-US" dirty="0" smtClean="0"/>
              <a:t>协议与划分层次</a:t>
            </a:r>
            <a:endParaRPr lang="zh-CN" altLang="en-US" dirty="0"/>
          </a:p>
        </p:txBody>
      </p:sp>
    </p:spTree>
    <p:extLst>
      <p:ext uri="{BB962C8B-B14F-4D97-AF65-F5344CB8AC3E}">
        <p14:creationId xmlns:p14="http://schemas.microsoft.com/office/powerpoint/2010/main" val="1917165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协议有两个部分组成：</a:t>
            </a:r>
            <a:endParaRPr lang="en-US" altLang="zh-CN" dirty="0" smtClean="0"/>
          </a:p>
          <a:p>
            <a:pPr lvl="1"/>
            <a:r>
              <a:rPr lang="zh-CN" altLang="en-US" dirty="0" smtClean="0"/>
              <a:t>便于人来阅读和理解的文字描述，</a:t>
            </a:r>
            <a:r>
              <a:rPr lang="en-US" altLang="zh-CN" dirty="0" smtClean="0"/>
              <a:t>RFC</a:t>
            </a:r>
            <a:r>
              <a:rPr lang="zh-CN" altLang="en-US" dirty="0" smtClean="0"/>
              <a:t>文档。</a:t>
            </a:r>
            <a:endParaRPr lang="en-US" altLang="zh-CN" dirty="0" smtClean="0"/>
          </a:p>
          <a:p>
            <a:pPr lvl="1"/>
            <a:r>
              <a:rPr lang="zh-CN" altLang="en-US" dirty="0" smtClean="0"/>
              <a:t>让计算机能够理解的程序代码，网络协议软件，又称为网络操作系统。</a:t>
            </a:r>
            <a:endParaRPr lang="en-US" altLang="zh-CN" dirty="0" smtClean="0"/>
          </a:p>
          <a:p>
            <a:r>
              <a:rPr lang="zh-CN" altLang="en-US" dirty="0" smtClean="0"/>
              <a:t>协议采用分层设计，这是源于</a:t>
            </a:r>
            <a:r>
              <a:rPr lang="en-US" altLang="zh-CN" dirty="0" smtClean="0"/>
              <a:t>ARPANET</a:t>
            </a:r>
            <a:r>
              <a:rPr lang="zh-CN" altLang="en-US" dirty="0" smtClean="0"/>
              <a:t>的研究经验。</a:t>
            </a:r>
            <a:endParaRPr lang="en-US" altLang="zh-CN" dirty="0" smtClean="0"/>
          </a:p>
          <a:p>
            <a:r>
              <a:rPr lang="en-US" altLang="zh-CN" dirty="0" smtClean="0"/>
              <a:t>ARPANET</a:t>
            </a:r>
            <a:r>
              <a:rPr lang="zh-CN" altLang="en-US" dirty="0" smtClean="0"/>
              <a:t>的研究经验表明，对于非常复杂的计算机网络协议，其结构应该是层次式的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81</a:t>
            </a:fld>
            <a:endParaRPr lang="en-US" altLang="zh-CN"/>
          </a:p>
        </p:txBody>
      </p:sp>
      <p:sp>
        <p:nvSpPr>
          <p:cNvPr id="5" name="文本占位符 4"/>
          <p:cNvSpPr>
            <a:spLocks noGrp="1"/>
          </p:cNvSpPr>
          <p:nvPr>
            <p:ph type="body" sz="quarter" idx="13"/>
          </p:nvPr>
        </p:nvSpPr>
        <p:spPr/>
        <p:txBody>
          <a:bodyPr/>
          <a:lstStyle/>
          <a:p>
            <a:r>
              <a:rPr lang="en-US" altLang="zh-CN" dirty="0" smtClean="0"/>
              <a:t>7.2</a:t>
            </a:r>
            <a:r>
              <a:rPr lang="zh-CN" altLang="en-US" dirty="0" smtClean="0"/>
              <a:t>协议与划分层次</a:t>
            </a:r>
            <a:endParaRPr lang="zh-CN" altLang="en-US" dirty="0"/>
          </a:p>
        </p:txBody>
      </p:sp>
    </p:spTree>
    <p:extLst>
      <p:ext uri="{BB962C8B-B14F-4D97-AF65-F5344CB8AC3E}">
        <p14:creationId xmlns:p14="http://schemas.microsoft.com/office/powerpoint/2010/main" val="26763351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主机</a:t>
            </a:r>
            <a:r>
              <a:rPr lang="en-US" altLang="zh-CN" dirty="0" smtClean="0"/>
              <a:t>A</a:t>
            </a:r>
            <a:r>
              <a:rPr lang="zh-CN" altLang="en-US" dirty="0" smtClean="0"/>
              <a:t>和主机</a:t>
            </a:r>
            <a:r>
              <a:rPr lang="en-US" altLang="zh-CN" dirty="0" smtClean="0"/>
              <a:t>B</a:t>
            </a:r>
            <a:r>
              <a:rPr lang="zh-CN" altLang="en-US" dirty="0" smtClean="0"/>
              <a:t>进行文件传送为例，说明网络协议的分层设计概念。</a:t>
            </a:r>
            <a:endParaRPr lang="en-US" altLang="zh-CN" dirty="0" smtClean="0"/>
          </a:p>
          <a:p>
            <a:r>
              <a:rPr lang="zh-CN" altLang="en-US" dirty="0" smtClean="0"/>
              <a:t>主机</a:t>
            </a:r>
            <a:r>
              <a:rPr lang="en-US" altLang="zh-CN" dirty="0" smtClean="0"/>
              <a:t>A</a:t>
            </a:r>
            <a:r>
              <a:rPr lang="zh-CN" altLang="en-US" dirty="0" smtClean="0"/>
              <a:t>和主机</a:t>
            </a:r>
            <a:r>
              <a:rPr lang="en-US" altLang="zh-CN" dirty="0" smtClean="0"/>
              <a:t>B</a:t>
            </a:r>
            <a:r>
              <a:rPr lang="zh-CN" altLang="en-US" dirty="0" smtClean="0"/>
              <a:t>进行文件传送，具体的工作有三个部分：文件传送、通信服务、网络接入。</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82</a:t>
            </a:fld>
            <a:endParaRPr lang="en-US" altLang="zh-CN"/>
          </a:p>
        </p:txBody>
      </p:sp>
      <p:sp>
        <p:nvSpPr>
          <p:cNvPr id="5" name="文本占位符 4"/>
          <p:cNvSpPr>
            <a:spLocks noGrp="1"/>
          </p:cNvSpPr>
          <p:nvPr>
            <p:ph type="body" sz="quarter" idx="13"/>
          </p:nvPr>
        </p:nvSpPr>
        <p:spPr/>
        <p:txBody>
          <a:bodyPr/>
          <a:lstStyle/>
          <a:p>
            <a:r>
              <a:rPr lang="en-US" altLang="zh-CN" dirty="0" smtClean="0"/>
              <a:t>7.2</a:t>
            </a:r>
            <a:r>
              <a:rPr lang="zh-CN" altLang="en-US" dirty="0" smtClean="0"/>
              <a:t>协议与划分层次</a:t>
            </a:r>
            <a:endParaRPr lang="zh-CN" altLang="en-US" dirty="0"/>
          </a:p>
        </p:txBody>
      </p:sp>
    </p:spTree>
    <p:extLst>
      <p:ext uri="{BB962C8B-B14F-4D97-AF65-F5344CB8AC3E}">
        <p14:creationId xmlns:p14="http://schemas.microsoft.com/office/powerpoint/2010/main" val="41841818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6"/>
          <p:cNvSpPr>
            <a:spLocks noChangeArrowheads="1"/>
          </p:cNvSpPr>
          <p:nvPr/>
        </p:nvSpPr>
        <p:spPr bwMode="auto">
          <a:xfrm>
            <a:off x="6443663" y="2197365"/>
            <a:ext cx="1871662"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99332" name="Rectangle 15"/>
          <p:cNvSpPr>
            <a:spLocks noChangeArrowheads="1"/>
          </p:cNvSpPr>
          <p:nvPr/>
        </p:nvSpPr>
        <p:spPr bwMode="auto">
          <a:xfrm>
            <a:off x="755651" y="2197365"/>
            <a:ext cx="1871663"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endParaRPr lang="zh-CN" altLang="en-US" sz="1400" dirty="0">
              <a:latin typeface="+mj-ea"/>
              <a:ea typeface="+mj-ea"/>
            </a:endParaRPr>
          </a:p>
        </p:txBody>
      </p:sp>
      <p:sp>
        <p:nvSpPr>
          <p:cNvPr id="99334" name="Text Box 5"/>
          <p:cNvSpPr txBox="1">
            <a:spLocks noChangeArrowheads="1"/>
          </p:cNvSpPr>
          <p:nvPr/>
        </p:nvSpPr>
        <p:spPr bwMode="auto">
          <a:xfrm>
            <a:off x="1061333" y="2300554"/>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99335" name="Text Box 6"/>
          <p:cNvSpPr txBox="1">
            <a:spLocks noChangeArrowheads="1"/>
          </p:cNvSpPr>
          <p:nvPr/>
        </p:nvSpPr>
        <p:spPr bwMode="auto">
          <a:xfrm>
            <a:off x="1349284" y="1837532"/>
            <a:ext cx="670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A</a:t>
            </a:r>
            <a:endParaRPr lang="en-US" altLang="zh-CN" sz="1400" dirty="0">
              <a:latin typeface="+mj-ea"/>
              <a:ea typeface="+mj-ea"/>
            </a:endParaRPr>
          </a:p>
        </p:txBody>
      </p:sp>
      <p:sp>
        <p:nvSpPr>
          <p:cNvPr id="99336" name="Text Box 9"/>
          <p:cNvSpPr txBox="1">
            <a:spLocks noChangeArrowheads="1"/>
          </p:cNvSpPr>
          <p:nvPr/>
        </p:nvSpPr>
        <p:spPr bwMode="auto">
          <a:xfrm>
            <a:off x="7028276" y="1812204"/>
            <a:ext cx="6559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B</a:t>
            </a:r>
            <a:endParaRPr lang="en-US" altLang="zh-CN" sz="1400" dirty="0">
              <a:latin typeface="+mj-ea"/>
              <a:ea typeface="+mj-ea"/>
            </a:endParaRPr>
          </a:p>
        </p:txBody>
      </p:sp>
      <p:sp>
        <p:nvSpPr>
          <p:cNvPr id="99337" name="Text Box 10"/>
          <p:cNvSpPr txBox="1">
            <a:spLocks noChangeArrowheads="1"/>
          </p:cNvSpPr>
          <p:nvPr/>
        </p:nvSpPr>
        <p:spPr bwMode="auto">
          <a:xfrm>
            <a:off x="6748552" y="2301876"/>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104459" name="Line 11"/>
          <p:cNvSpPr>
            <a:spLocks noChangeShapeType="1"/>
          </p:cNvSpPr>
          <p:nvPr/>
        </p:nvSpPr>
        <p:spPr bwMode="auto">
          <a:xfrm>
            <a:off x="2627313" y="2467240"/>
            <a:ext cx="3816350" cy="0"/>
          </a:xfrm>
          <a:prstGeom prst="line">
            <a:avLst/>
          </a:prstGeom>
          <a:noFill/>
          <a:ln w="28575">
            <a:solidFill>
              <a:srgbClr val="333399"/>
            </a:solidFill>
            <a:prstDash val="dash"/>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460" name="Text Box 12"/>
          <p:cNvSpPr txBox="1">
            <a:spLocks noChangeArrowheads="1"/>
          </p:cNvSpPr>
          <p:nvPr/>
        </p:nvSpPr>
        <p:spPr bwMode="auto">
          <a:xfrm>
            <a:off x="3311093" y="1596761"/>
            <a:ext cx="2518638"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dirty="0">
                <a:latin typeface="+mj-ea"/>
                <a:ea typeface="+mj-ea"/>
              </a:rPr>
              <a:t>只看这两个文件传送模块</a:t>
            </a:r>
          </a:p>
          <a:p>
            <a:pPr algn="ctr" eaLnBrk="1" hangingPunct="1"/>
            <a:r>
              <a:rPr lang="zh-CN" altLang="en-US" sz="1400" dirty="0">
                <a:latin typeface="+mj-ea"/>
                <a:ea typeface="+mj-ea"/>
              </a:rPr>
              <a:t>好像文件及文件传送命令</a:t>
            </a:r>
          </a:p>
          <a:p>
            <a:pPr algn="ctr" eaLnBrk="1" hangingPunct="1"/>
            <a:r>
              <a:rPr lang="zh-CN" altLang="en-US" sz="1400" dirty="0">
                <a:latin typeface="+mj-ea"/>
                <a:ea typeface="+mj-ea"/>
              </a:rPr>
              <a:t>是按照水平方向的虚线传送的</a:t>
            </a:r>
          </a:p>
        </p:txBody>
      </p:sp>
      <p:sp>
        <p:nvSpPr>
          <p:cNvPr id="99340" name="Line 17"/>
          <p:cNvSpPr>
            <a:spLocks noChangeShapeType="1"/>
          </p:cNvSpPr>
          <p:nvPr/>
        </p:nvSpPr>
        <p:spPr bwMode="auto">
          <a:xfrm>
            <a:off x="250825" y="2857500"/>
            <a:ext cx="864235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4466" name="AutoShape 18"/>
          <p:cNvSpPr>
            <a:spLocks noChangeArrowheads="1"/>
          </p:cNvSpPr>
          <p:nvPr/>
        </p:nvSpPr>
        <p:spPr bwMode="auto">
          <a:xfrm>
            <a:off x="1476375" y="2618053"/>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4467" name="AutoShape 19"/>
          <p:cNvSpPr>
            <a:spLocks noChangeArrowheads="1"/>
          </p:cNvSpPr>
          <p:nvPr/>
        </p:nvSpPr>
        <p:spPr bwMode="auto">
          <a:xfrm flipV="1">
            <a:off x="7164388" y="2618053"/>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4468" name="Text Box 20"/>
          <p:cNvSpPr txBox="1">
            <a:spLocks noChangeArrowheads="1"/>
          </p:cNvSpPr>
          <p:nvPr/>
        </p:nvSpPr>
        <p:spPr bwMode="auto">
          <a:xfrm>
            <a:off x="780916" y="3037417"/>
            <a:ext cx="18004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a:latin typeface="+mj-ea"/>
                <a:ea typeface="+mj-ea"/>
              </a:rPr>
              <a:t>把文件交给下层模块</a:t>
            </a:r>
          </a:p>
          <a:p>
            <a:pPr algn="ctr" eaLnBrk="1" hangingPunct="1"/>
            <a:r>
              <a:rPr lang="zh-CN" altLang="en-US" sz="1400">
                <a:latin typeface="+mj-ea"/>
                <a:ea typeface="+mj-ea"/>
              </a:rPr>
              <a:t>进行发送</a:t>
            </a:r>
          </a:p>
        </p:txBody>
      </p:sp>
      <p:sp>
        <p:nvSpPr>
          <p:cNvPr id="104469" name="Text Box 21"/>
          <p:cNvSpPr txBox="1">
            <a:spLocks noChangeArrowheads="1"/>
          </p:cNvSpPr>
          <p:nvPr/>
        </p:nvSpPr>
        <p:spPr bwMode="auto">
          <a:xfrm>
            <a:off x="6580921" y="3037417"/>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a:latin typeface="+mj-ea"/>
                <a:ea typeface="+mj-ea"/>
              </a:rPr>
              <a:t>把收到的文件交给</a:t>
            </a:r>
          </a:p>
          <a:p>
            <a:pPr algn="ctr" eaLnBrk="1" hangingPunct="1"/>
            <a:r>
              <a:rPr lang="zh-CN" altLang="en-US" sz="1400">
                <a:latin typeface="+mj-ea"/>
                <a:ea typeface="+mj-ea"/>
              </a:rPr>
              <a:t>上层模块</a:t>
            </a:r>
          </a:p>
        </p:txBody>
      </p:sp>
      <p:sp>
        <p:nvSpPr>
          <p:cNvPr id="104472" name="AutoShape 24"/>
          <p:cNvSpPr>
            <a:spLocks noChangeArrowheads="1"/>
          </p:cNvSpPr>
          <p:nvPr/>
        </p:nvSpPr>
        <p:spPr bwMode="auto">
          <a:xfrm>
            <a:off x="3779839" y="3217334"/>
            <a:ext cx="1512887" cy="359833"/>
          </a:xfrm>
          <a:prstGeom prst="rightArrow">
            <a:avLst>
              <a:gd name="adj1" fmla="val 50000"/>
              <a:gd name="adj2" fmla="val 87592"/>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3" name="标题 2"/>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文本占位符 3"/>
          <p:cNvSpPr>
            <a:spLocks noGrp="1"/>
          </p:cNvSpPr>
          <p:nvPr>
            <p:ph type="body" sz="quarter" idx="13"/>
          </p:nvPr>
        </p:nvSpPr>
        <p:spPr/>
        <p:txBody>
          <a:bodyPr/>
          <a:lstStyle/>
          <a:p>
            <a:r>
              <a:rPr lang="en-US" altLang="zh-CN" dirty="0" smtClean="0"/>
              <a:t>7.2</a:t>
            </a:r>
            <a:r>
              <a:rPr lang="zh-CN" altLang="en-US" dirty="0" smtClean="0"/>
              <a:t>协议与划分分层</a:t>
            </a:r>
            <a:endParaRPr lang="zh-CN" altLang="en-US" dirty="0"/>
          </a:p>
        </p:txBody>
      </p:sp>
    </p:spTree>
    <p:extLst>
      <p:ext uri="{BB962C8B-B14F-4D97-AF65-F5344CB8AC3E}">
        <p14:creationId xmlns:p14="http://schemas.microsoft.com/office/powerpoint/2010/main" val="21059181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6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446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04472"/>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04469"/>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0446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460"/>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104459"/>
                                        </p:tgtEl>
                                        <p:attrNameLst>
                                          <p:attrName>style.visibility</p:attrName>
                                        </p:attrNameLst>
                                      </p:cBhvr>
                                      <p:to>
                                        <p:strVal val="visible"/>
                                      </p:to>
                                    </p:set>
                                    <p:animEffect transition="in" filter="wipe(left)">
                                      <p:cBhvr>
                                        <p:cTn id="26" dur="20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9" grpId="0" animBg="1"/>
      <p:bldP spid="104460" grpId="0"/>
      <p:bldP spid="104466" grpId="0" animBg="1"/>
      <p:bldP spid="104467" grpId="0" animBg="1"/>
      <p:bldP spid="104468" grpId="0"/>
      <p:bldP spid="104469" grpId="0"/>
      <p:bldP spid="10447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8"/>
          <p:cNvSpPr>
            <a:spLocks noChangeArrowheads="1"/>
          </p:cNvSpPr>
          <p:nvPr/>
        </p:nvSpPr>
        <p:spPr bwMode="auto">
          <a:xfrm>
            <a:off x="6445251" y="2857500"/>
            <a:ext cx="1871663" cy="539750"/>
          </a:xfrm>
          <a:prstGeom prst="rect">
            <a:avLst/>
          </a:prstGeom>
          <a:solidFill>
            <a:srgbClr val="FFCC66"/>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0356" name="Rectangle 17"/>
          <p:cNvSpPr>
            <a:spLocks noChangeArrowheads="1"/>
          </p:cNvSpPr>
          <p:nvPr/>
        </p:nvSpPr>
        <p:spPr bwMode="auto">
          <a:xfrm>
            <a:off x="755651" y="2857500"/>
            <a:ext cx="1871663" cy="539750"/>
          </a:xfrm>
          <a:prstGeom prst="rect">
            <a:avLst/>
          </a:prstGeom>
          <a:solidFill>
            <a:srgbClr val="FFCC66"/>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0357" name="Rectangle 2"/>
          <p:cNvSpPr>
            <a:spLocks noChangeArrowheads="1"/>
          </p:cNvSpPr>
          <p:nvPr/>
        </p:nvSpPr>
        <p:spPr bwMode="auto">
          <a:xfrm>
            <a:off x="6443663" y="2197365"/>
            <a:ext cx="1871662"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0358" name="Rectangle 3"/>
          <p:cNvSpPr>
            <a:spLocks noChangeArrowheads="1"/>
          </p:cNvSpPr>
          <p:nvPr/>
        </p:nvSpPr>
        <p:spPr bwMode="auto">
          <a:xfrm>
            <a:off x="755651" y="2197365"/>
            <a:ext cx="1871663"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0360" name="Text Box 5"/>
          <p:cNvSpPr txBox="1">
            <a:spLocks noChangeArrowheads="1"/>
          </p:cNvSpPr>
          <p:nvPr/>
        </p:nvSpPr>
        <p:spPr bwMode="auto">
          <a:xfrm>
            <a:off x="1050220" y="2301876"/>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100361" name="Text Box 6"/>
          <p:cNvSpPr txBox="1">
            <a:spLocks noChangeArrowheads="1"/>
          </p:cNvSpPr>
          <p:nvPr/>
        </p:nvSpPr>
        <p:spPr bwMode="auto">
          <a:xfrm>
            <a:off x="1345974" y="1837531"/>
            <a:ext cx="670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A</a:t>
            </a:r>
            <a:endParaRPr lang="en-US" altLang="zh-CN" sz="1400" dirty="0">
              <a:latin typeface="+mj-ea"/>
              <a:ea typeface="+mj-ea"/>
            </a:endParaRPr>
          </a:p>
        </p:txBody>
      </p:sp>
      <p:sp>
        <p:nvSpPr>
          <p:cNvPr id="100362" name="Text Box 7"/>
          <p:cNvSpPr txBox="1">
            <a:spLocks noChangeArrowheads="1"/>
          </p:cNvSpPr>
          <p:nvPr/>
        </p:nvSpPr>
        <p:spPr bwMode="auto">
          <a:xfrm>
            <a:off x="7051519" y="1836738"/>
            <a:ext cx="6559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B</a:t>
            </a:r>
            <a:endParaRPr lang="en-US" altLang="zh-CN" sz="1400" dirty="0">
              <a:latin typeface="+mj-ea"/>
              <a:ea typeface="+mj-ea"/>
            </a:endParaRPr>
          </a:p>
        </p:txBody>
      </p:sp>
      <p:sp>
        <p:nvSpPr>
          <p:cNvPr id="100363" name="Text Box 8"/>
          <p:cNvSpPr txBox="1">
            <a:spLocks noChangeArrowheads="1"/>
          </p:cNvSpPr>
          <p:nvPr/>
        </p:nvSpPr>
        <p:spPr bwMode="auto">
          <a:xfrm>
            <a:off x="6760457" y="2301876"/>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105481" name="Line 9"/>
          <p:cNvSpPr>
            <a:spLocks noChangeShapeType="1"/>
          </p:cNvSpPr>
          <p:nvPr/>
        </p:nvSpPr>
        <p:spPr bwMode="auto">
          <a:xfrm>
            <a:off x="2627313" y="3127375"/>
            <a:ext cx="3816350" cy="0"/>
          </a:xfrm>
          <a:prstGeom prst="line">
            <a:avLst/>
          </a:prstGeom>
          <a:noFill/>
          <a:ln w="28575">
            <a:solidFill>
              <a:srgbClr val="333399"/>
            </a:solidFill>
            <a:prstDash val="dash"/>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482" name="Text Box 10"/>
          <p:cNvSpPr txBox="1">
            <a:spLocks noChangeArrowheads="1"/>
          </p:cNvSpPr>
          <p:nvPr/>
        </p:nvSpPr>
        <p:spPr bwMode="auto">
          <a:xfrm>
            <a:off x="3490630" y="2258220"/>
            <a:ext cx="2159566"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a:latin typeface="+mj-ea"/>
                <a:ea typeface="+mj-ea"/>
              </a:rPr>
              <a:t>只看这两个通信服务模块</a:t>
            </a:r>
          </a:p>
          <a:p>
            <a:pPr algn="ctr" eaLnBrk="1" hangingPunct="1"/>
            <a:r>
              <a:rPr lang="zh-CN" altLang="en-US" sz="1400">
                <a:latin typeface="+mj-ea"/>
                <a:ea typeface="+mj-ea"/>
              </a:rPr>
              <a:t>好像可直接把文件</a:t>
            </a:r>
          </a:p>
          <a:p>
            <a:pPr algn="ctr" eaLnBrk="1" hangingPunct="1"/>
            <a:r>
              <a:rPr lang="zh-CN" altLang="en-US" sz="1400">
                <a:latin typeface="+mj-ea"/>
                <a:ea typeface="+mj-ea"/>
              </a:rPr>
              <a:t>可靠地传送到对方</a:t>
            </a:r>
          </a:p>
        </p:txBody>
      </p:sp>
      <p:sp>
        <p:nvSpPr>
          <p:cNvPr id="100366" name="Line 11"/>
          <p:cNvSpPr>
            <a:spLocks noChangeShapeType="1"/>
          </p:cNvSpPr>
          <p:nvPr/>
        </p:nvSpPr>
        <p:spPr bwMode="auto">
          <a:xfrm>
            <a:off x="250825" y="3505572"/>
            <a:ext cx="864235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5484" name="AutoShape 12"/>
          <p:cNvSpPr>
            <a:spLocks noChangeArrowheads="1"/>
          </p:cNvSpPr>
          <p:nvPr/>
        </p:nvSpPr>
        <p:spPr bwMode="auto">
          <a:xfrm>
            <a:off x="1476375" y="2581011"/>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5485" name="AutoShape 13"/>
          <p:cNvSpPr>
            <a:spLocks noChangeArrowheads="1"/>
          </p:cNvSpPr>
          <p:nvPr/>
        </p:nvSpPr>
        <p:spPr bwMode="auto">
          <a:xfrm flipV="1">
            <a:off x="7164388" y="2581011"/>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5486" name="Text Box 14"/>
          <p:cNvSpPr txBox="1">
            <a:spLocks noChangeArrowheads="1"/>
          </p:cNvSpPr>
          <p:nvPr/>
        </p:nvSpPr>
        <p:spPr bwMode="auto">
          <a:xfrm>
            <a:off x="780916" y="3757084"/>
            <a:ext cx="18004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a:latin typeface="+mj-ea"/>
                <a:ea typeface="+mj-ea"/>
              </a:rPr>
              <a:t>把文件交给下层模块</a:t>
            </a:r>
          </a:p>
          <a:p>
            <a:pPr algn="ctr" eaLnBrk="1" hangingPunct="1"/>
            <a:r>
              <a:rPr lang="zh-CN" altLang="en-US" sz="1400">
                <a:latin typeface="+mj-ea"/>
                <a:ea typeface="+mj-ea"/>
              </a:rPr>
              <a:t>进行发送</a:t>
            </a:r>
          </a:p>
        </p:txBody>
      </p:sp>
      <p:sp>
        <p:nvSpPr>
          <p:cNvPr id="105487" name="Text Box 15"/>
          <p:cNvSpPr txBox="1">
            <a:spLocks noChangeArrowheads="1"/>
          </p:cNvSpPr>
          <p:nvPr/>
        </p:nvSpPr>
        <p:spPr bwMode="auto">
          <a:xfrm>
            <a:off x="6580921" y="3757084"/>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1400">
                <a:latin typeface="+mj-ea"/>
                <a:ea typeface="+mj-ea"/>
              </a:rPr>
              <a:t>把收到的文件交给</a:t>
            </a:r>
          </a:p>
          <a:p>
            <a:pPr algn="ctr" eaLnBrk="1" hangingPunct="1"/>
            <a:r>
              <a:rPr lang="zh-CN" altLang="en-US" sz="1400">
                <a:latin typeface="+mj-ea"/>
                <a:ea typeface="+mj-ea"/>
              </a:rPr>
              <a:t>上层模块</a:t>
            </a:r>
          </a:p>
        </p:txBody>
      </p:sp>
      <p:sp>
        <p:nvSpPr>
          <p:cNvPr id="105488" name="AutoShape 16"/>
          <p:cNvSpPr>
            <a:spLocks noChangeArrowheads="1"/>
          </p:cNvSpPr>
          <p:nvPr/>
        </p:nvSpPr>
        <p:spPr bwMode="auto">
          <a:xfrm>
            <a:off x="3779839" y="3937000"/>
            <a:ext cx="1512887" cy="359833"/>
          </a:xfrm>
          <a:prstGeom prst="rightArrow">
            <a:avLst>
              <a:gd name="adj1" fmla="val 50000"/>
              <a:gd name="adj2" fmla="val 87592"/>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0372" name="Text Box 19"/>
          <p:cNvSpPr txBox="1">
            <a:spLocks noChangeArrowheads="1"/>
          </p:cNvSpPr>
          <p:nvPr/>
        </p:nvSpPr>
        <p:spPr bwMode="auto">
          <a:xfrm>
            <a:off x="1050220" y="2947459"/>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通信服务模块</a:t>
            </a:r>
          </a:p>
        </p:txBody>
      </p:sp>
      <p:sp>
        <p:nvSpPr>
          <p:cNvPr id="100373" name="Text Box 20"/>
          <p:cNvSpPr txBox="1">
            <a:spLocks noChangeArrowheads="1"/>
          </p:cNvSpPr>
          <p:nvPr/>
        </p:nvSpPr>
        <p:spPr bwMode="auto">
          <a:xfrm>
            <a:off x="6748552" y="2947458"/>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通信服务模块</a:t>
            </a:r>
          </a:p>
        </p:txBody>
      </p:sp>
      <p:sp>
        <p:nvSpPr>
          <p:cNvPr id="105493" name="AutoShape 21"/>
          <p:cNvSpPr>
            <a:spLocks noChangeArrowheads="1"/>
          </p:cNvSpPr>
          <p:nvPr/>
        </p:nvSpPr>
        <p:spPr bwMode="auto">
          <a:xfrm>
            <a:off x="1476375" y="3278188"/>
            <a:ext cx="431800" cy="419365"/>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5494" name="AutoShape 22"/>
          <p:cNvSpPr>
            <a:spLocks noChangeArrowheads="1"/>
          </p:cNvSpPr>
          <p:nvPr/>
        </p:nvSpPr>
        <p:spPr bwMode="auto">
          <a:xfrm flipV="1">
            <a:off x="7164388" y="3217333"/>
            <a:ext cx="431800" cy="419365"/>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3" name="标题 2"/>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文本占位符 3"/>
          <p:cNvSpPr>
            <a:spLocks noGrp="1"/>
          </p:cNvSpPr>
          <p:nvPr>
            <p:ph type="body" sz="quarter" idx="13"/>
          </p:nvPr>
        </p:nvSpPr>
        <p:spPr/>
        <p:txBody>
          <a:bodyPr/>
          <a:lstStyle/>
          <a:p>
            <a:r>
              <a:rPr lang="en-US" altLang="zh-CN" dirty="0" smtClean="0"/>
              <a:t>7.2</a:t>
            </a:r>
            <a:r>
              <a:rPr lang="zh-CN" altLang="en-US" dirty="0" smtClean="0"/>
              <a:t>协议与划分分层</a:t>
            </a:r>
            <a:endParaRPr lang="zh-CN" altLang="en-US" dirty="0"/>
          </a:p>
        </p:txBody>
      </p:sp>
    </p:spTree>
    <p:extLst>
      <p:ext uri="{BB962C8B-B14F-4D97-AF65-F5344CB8AC3E}">
        <p14:creationId xmlns:p14="http://schemas.microsoft.com/office/powerpoint/2010/main" val="2088898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8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10549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05486"/>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105488"/>
                                        </p:tgtEl>
                                        <p:attrNameLst>
                                          <p:attrName>style.visibility</p:attrName>
                                        </p:attrNameLst>
                                      </p:cBhvr>
                                      <p:to>
                                        <p:strVal val="visible"/>
                                      </p:to>
                                    </p:set>
                                  </p:childTnLst>
                                </p:cTn>
                              </p:par>
                            </p:childTnLst>
                          </p:cTn>
                        </p:par>
                        <p:par>
                          <p:cTn id="16" fill="hold" nodeType="afterGroup">
                            <p:stCondLst>
                              <p:cond delay="3000"/>
                            </p:stCondLst>
                            <p:childTnLst>
                              <p:par>
                                <p:cTn id="17" presetID="1" presetClass="entr" presetSubtype="0" fill="hold" grpId="0" nodeType="afterEffect">
                                  <p:stCondLst>
                                    <p:cond delay="1000"/>
                                  </p:stCondLst>
                                  <p:childTnLst>
                                    <p:set>
                                      <p:cBhvr>
                                        <p:cTn id="18" dur="1" fill="hold">
                                          <p:stCondLst>
                                            <p:cond delay="0"/>
                                          </p:stCondLst>
                                        </p:cTn>
                                        <p:tgtEl>
                                          <p:spTgt spid="105487"/>
                                        </p:tgtEl>
                                        <p:attrNameLst>
                                          <p:attrName>style.visibility</p:attrName>
                                        </p:attrNameLst>
                                      </p:cBhvr>
                                      <p:to>
                                        <p:strVal val="visible"/>
                                      </p:to>
                                    </p:set>
                                  </p:childTnLst>
                                </p:cTn>
                              </p:par>
                            </p:childTnLst>
                          </p:cTn>
                        </p:par>
                        <p:par>
                          <p:cTn id="19" fill="hold" nodeType="afterGroup">
                            <p:stCondLst>
                              <p:cond delay="4000"/>
                            </p:stCondLst>
                            <p:childTnLst>
                              <p:par>
                                <p:cTn id="20" presetID="1" presetClass="entr" presetSubtype="0" fill="hold" grpId="0" nodeType="afterEffect">
                                  <p:stCondLst>
                                    <p:cond delay="1000"/>
                                  </p:stCondLst>
                                  <p:childTnLst>
                                    <p:set>
                                      <p:cBhvr>
                                        <p:cTn id="21" dur="1" fill="hold">
                                          <p:stCondLst>
                                            <p:cond delay="0"/>
                                          </p:stCondLst>
                                        </p:cTn>
                                        <p:tgtEl>
                                          <p:spTgt spid="105494"/>
                                        </p:tgtEl>
                                        <p:attrNameLst>
                                          <p:attrName>style.visibility</p:attrName>
                                        </p:attrNameLst>
                                      </p:cBhvr>
                                      <p:to>
                                        <p:strVal val="visible"/>
                                      </p:to>
                                    </p:set>
                                  </p:childTnLst>
                                </p:cTn>
                              </p:par>
                            </p:childTnLst>
                          </p:cTn>
                        </p:par>
                        <p:par>
                          <p:cTn id="22" fill="hold" nodeType="afterGroup">
                            <p:stCondLst>
                              <p:cond delay="5000"/>
                            </p:stCondLst>
                            <p:childTnLst>
                              <p:par>
                                <p:cTn id="23" presetID="1" presetClass="entr" presetSubtype="0" fill="hold" grpId="0" nodeType="afterEffect">
                                  <p:stCondLst>
                                    <p:cond delay="1000"/>
                                  </p:stCondLst>
                                  <p:childTnLst>
                                    <p:set>
                                      <p:cBhvr>
                                        <p:cTn id="24" dur="1" fill="hold">
                                          <p:stCondLst>
                                            <p:cond delay="0"/>
                                          </p:stCondLst>
                                        </p:cTn>
                                        <p:tgtEl>
                                          <p:spTgt spid="1054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482"/>
                                        </p:tgtEl>
                                        <p:attrNameLst>
                                          <p:attrName>style.visibility</p:attrName>
                                        </p:attrNameLst>
                                      </p:cBhvr>
                                      <p:to>
                                        <p:strVal val="visible"/>
                                      </p:to>
                                    </p:set>
                                  </p:childTnLst>
                                </p:cTn>
                              </p:par>
                            </p:childTnLst>
                          </p:cTn>
                        </p:par>
                        <p:par>
                          <p:cTn id="29" fill="hold" nodeType="afterGroup">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105481"/>
                                        </p:tgtEl>
                                        <p:attrNameLst>
                                          <p:attrName>style.visibility</p:attrName>
                                        </p:attrNameLst>
                                      </p:cBhvr>
                                      <p:to>
                                        <p:strVal val="visible"/>
                                      </p:to>
                                    </p:set>
                                    <p:animEffect transition="in" filter="wipe(left)">
                                      <p:cBhvr>
                                        <p:cTn id="32" dur="2000"/>
                                        <p:tgtEl>
                                          <p:spTgt spid="10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1" grpId="0" animBg="1"/>
      <p:bldP spid="105482" grpId="0"/>
      <p:bldP spid="105484" grpId="0" animBg="1"/>
      <p:bldP spid="105485" grpId="0" animBg="1"/>
      <p:bldP spid="105486" grpId="0"/>
      <p:bldP spid="105487" grpId="0"/>
      <p:bldP spid="105488" grpId="0" animBg="1"/>
      <p:bldP spid="105493" grpId="0" animBg="1"/>
      <p:bldP spid="10549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Line 30"/>
          <p:cNvSpPr>
            <a:spLocks noChangeShapeType="1"/>
          </p:cNvSpPr>
          <p:nvPr/>
        </p:nvSpPr>
        <p:spPr bwMode="auto">
          <a:xfrm>
            <a:off x="2627313" y="3757083"/>
            <a:ext cx="381635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101380" name="Rectangle 25"/>
          <p:cNvSpPr>
            <a:spLocks noChangeArrowheads="1"/>
          </p:cNvSpPr>
          <p:nvPr/>
        </p:nvSpPr>
        <p:spPr bwMode="auto">
          <a:xfrm>
            <a:off x="6445251" y="3517636"/>
            <a:ext cx="1871663" cy="539750"/>
          </a:xfrm>
          <a:prstGeom prst="rect">
            <a:avLst/>
          </a:prstGeom>
          <a:solidFill>
            <a:srgbClr val="CCECFF"/>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1" name="Rectangle 24"/>
          <p:cNvSpPr>
            <a:spLocks noChangeArrowheads="1"/>
          </p:cNvSpPr>
          <p:nvPr/>
        </p:nvSpPr>
        <p:spPr bwMode="auto">
          <a:xfrm>
            <a:off x="755651" y="3517636"/>
            <a:ext cx="1871663" cy="539750"/>
          </a:xfrm>
          <a:prstGeom prst="rect">
            <a:avLst/>
          </a:prstGeom>
          <a:solidFill>
            <a:srgbClr val="CCECFF"/>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2" name="Rectangle 2"/>
          <p:cNvSpPr>
            <a:spLocks noChangeArrowheads="1"/>
          </p:cNvSpPr>
          <p:nvPr/>
        </p:nvSpPr>
        <p:spPr bwMode="auto">
          <a:xfrm>
            <a:off x="6445251" y="2857500"/>
            <a:ext cx="1871663" cy="539750"/>
          </a:xfrm>
          <a:prstGeom prst="rect">
            <a:avLst/>
          </a:prstGeom>
          <a:solidFill>
            <a:srgbClr val="FFCC66"/>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3" name="Rectangle 3"/>
          <p:cNvSpPr>
            <a:spLocks noChangeArrowheads="1"/>
          </p:cNvSpPr>
          <p:nvPr/>
        </p:nvSpPr>
        <p:spPr bwMode="auto">
          <a:xfrm>
            <a:off x="755651" y="2857500"/>
            <a:ext cx="1871663" cy="539750"/>
          </a:xfrm>
          <a:prstGeom prst="rect">
            <a:avLst/>
          </a:prstGeom>
          <a:solidFill>
            <a:srgbClr val="FFCC66"/>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4" name="Rectangle 4"/>
          <p:cNvSpPr>
            <a:spLocks noChangeArrowheads="1"/>
          </p:cNvSpPr>
          <p:nvPr/>
        </p:nvSpPr>
        <p:spPr bwMode="auto">
          <a:xfrm>
            <a:off x="6443663" y="2197365"/>
            <a:ext cx="1871662"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5" name="Rectangle 5"/>
          <p:cNvSpPr>
            <a:spLocks noChangeArrowheads="1"/>
          </p:cNvSpPr>
          <p:nvPr/>
        </p:nvSpPr>
        <p:spPr bwMode="auto">
          <a:xfrm>
            <a:off x="755651" y="2197365"/>
            <a:ext cx="1871663" cy="539750"/>
          </a:xfrm>
          <a:prstGeom prst="rect">
            <a:avLst/>
          </a:prstGeom>
          <a:solidFill>
            <a:srgbClr val="FFFF99"/>
          </a:solidFill>
          <a:ln w="28575">
            <a:solidFill>
              <a:srgbClr val="333399"/>
            </a:solidFill>
            <a:miter lim="800000"/>
            <a:headEnd/>
            <a:tailEnd/>
          </a:ln>
          <a:effectLst>
            <a:outerShdw dist="35921" dir="18900000" algn="ctr" rotWithShape="0">
              <a:srgbClr val="333399"/>
            </a:outerShdw>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87" name="Text Box 7"/>
          <p:cNvSpPr txBox="1">
            <a:spLocks noChangeArrowheads="1"/>
          </p:cNvSpPr>
          <p:nvPr/>
        </p:nvSpPr>
        <p:spPr bwMode="auto">
          <a:xfrm>
            <a:off x="1061333" y="2291957"/>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101388" name="Text Box 8"/>
          <p:cNvSpPr txBox="1">
            <a:spLocks noChangeArrowheads="1"/>
          </p:cNvSpPr>
          <p:nvPr/>
        </p:nvSpPr>
        <p:spPr bwMode="auto">
          <a:xfrm>
            <a:off x="1356294" y="1849241"/>
            <a:ext cx="6703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A</a:t>
            </a:r>
          </a:p>
        </p:txBody>
      </p:sp>
      <p:sp>
        <p:nvSpPr>
          <p:cNvPr id="101389" name="Text Box 9"/>
          <p:cNvSpPr txBox="1">
            <a:spLocks noChangeArrowheads="1"/>
          </p:cNvSpPr>
          <p:nvPr/>
        </p:nvSpPr>
        <p:spPr bwMode="auto">
          <a:xfrm>
            <a:off x="7051519" y="1837532"/>
            <a:ext cx="6559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smtClean="0">
                <a:latin typeface="+mj-ea"/>
                <a:ea typeface="+mj-ea"/>
              </a:rPr>
              <a:t>主机</a:t>
            </a:r>
            <a:r>
              <a:rPr lang="en-US" altLang="zh-CN" sz="1400" dirty="0" smtClean="0">
                <a:latin typeface="+mj-ea"/>
                <a:ea typeface="+mj-ea"/>
              </a:rPr>
              <a:t>B</a:t>
            </a:r>
            <a:endParaRPr lang="en-US" altLang="zh-CN" sz="1400" dirty="0">
              <a:latin typeface="+mj-ea"/>
              <a:ea typeface="+mj-ea"/>
            </a:endParaRPr>
          </a:p>
        </p:txBody>
      </p:sp>
      <p:sp>
        <p:nvSpPr>
          <p:cNvPr id="101390" name="Text Box 10"/>
          <p:cNvSpPr txBox="1">
            <a:spLocks noChangeArrowheads="1"/>
          </p:cNvSpPr>
          <p:nvPr/>
        </p:nvSpPr>
        <p:spPr bwMode="auto">
          <a:xfrm>
            <a:off x="6748551" y="2301679"/>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文件传送模块</a:t>
            </a:r>
          </a:p>
        </p:txBody>
      </p:sp>
      <p:sp>
        <p:nvSpPr>
          <p:cNvPr id="106510" name="AutoShape 14"/>
          <p:cNvSpPr>
            <a:spLocks noChangeArrowheads="1"/>
          </p:cNvSpPr>
          <p:nvPr/>
        </p:nvSpPr>
        <p:spPr bwMode="auto">
          <a:xfrm>
            <a:off x="1476375" y="2581011"/>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6511" name="AutoShape 15"/>
          <p:cNvSpPr>
            <a:spLocks noChangeArrowheads="1"/>
          </p:cNvSpPr>
          <p:nvPr/>
        </p:nvSpPr>
        <p:spPr bwMode="auto">
          <a:xfrm flipV="1">
            <a:off x="7164388" y="2581011"/>
            <a:ext cx="431800" cy="419364"/>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93" name="Text Box 19"/>
          <p:cNvSpPr txBox="1">
            <a:spLocks noChangeArrowheads="1"/>
          </p:cNvSpPr>
          <p:nvPr/>
        </p:nvSpPr>
        <p:spPr bwMode="auto">
          <a:xfrm>
            <a:off x="1061333" y="2945343"/>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通信服务模块</a:t>
            </a:r>
          </a:p>
        </p:txBody>
      </p:sp>
      <p:sp>
        <p:nvSpPr>
          <p:cNvPr id="101394" name="Text Box 20"/>
          <p:cNvSpPr txBox="1">
            <a:spLocks noChangeArrowheads="1"/>
          </p:cNvSpPr>
          <p:nvPr/>
        </p:nvSpPr>
        <p:spPr bwMode="auto">
          <a:xfrm>
            <a:off x="6750140" y="2947459"/>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通信服务模块</a:t>
            </a:r>
          </a:p>
        </p:txBody>
      </p:sp>
      <p:sp>
        <p:nvSpPr>
          <p:cNvPr id="106517" name="AutoShape 21"/>
          <p:cNvSpPr>
            <a:spLocks noChangeArrowheads="1"/>
          </p:cNvSpPr>
          <p:nvPr/>
        </p:nvSpPr>
        <p:spPr bwMode="auto">
          <a:xfrm>
            <a:off x="1476375" y="3278188"/>
            <a:ext cx="431800" cy="419365"/>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6518" name="AutoShape 22"/>
          <p:cNvSpPr>
            <a:spLocks noChangeArrowheads="1"/>
          </p:cNvSpPr>
          <p:nvPr/>
        </p:nvSpPr>
        <p:spPr bwMode="auto">
          <a:xfrm flipV="1">
            <a:off x="7164388" y="3217333"/>
            <a:ext cx="431800" cy="419365"/>
          </a:xfrm>
          <a:prstGeom prst="downArrow">
            <a:avLst>
              <a:gd name="adj1" fmla="val 50000"/>
              <a:gd name="adj2" fmla="val 29136"/>
            </a:avLst>
          </a:prstGeom>
          <a:solidFill>
            <a:srgbClr val="92D050"/>
          </a:solidFill>
          <a:ln w="9525">
            <a:solidFill>
              <a:schemeClr val="tx1"/>
            </a:solidFill>
            <a:miter lim="800000"/>
            <a:headEnd/>
            <a:tailEnd/>
          </a:ln>
          <a:effec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1397" name="Text Box 26"/>
          <p:cNvSpPr txBox="1">
            <a:spLocks noChangeArrowheads="1"/>
          </p:cNvSpPr>
          <p:nvPr/>
        </p:nvSpPr>
        <p:spPr bwMode="auto">
          <a:xfrm>
            <a:off x="1060540" y="3664049"/>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网络接入模块</a:t>
            </a:r>
          </a:p>
        </p:txBody>
      </p:sp>
      <p:sp>
        <p:nvSpPr>
          <p:cNvPr id="101398" name="Text Box 27"/>
          <p:cNvSpPr txBox="1">
            <a:spLocks noChangeArrowheads="1"/>
          </p:cNvSpPr>
          <p:nvPr/>
        </p:nvSpPr>
        <p:spPr bwMode="auto">
          <a:xfrm>
            <a:off x="6788151" y="3697465"/>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网络接入模块</a:t>
            </a:r>
          </a:p>
        </p:txBody>
      </p:sp>
      <p:sp>
        <p:nvSpPr>
          <p:cNvPr id="3" name="标题 2"/>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文本占位符 3"/>
          <p:cNvSpPr>
            <a:spLocks noGrp="1"/>
          </p:cNvSpPr>
          <p:nvPr>
            <p:ph type="body" sz="quarter" idx="13"/>
          </p:nvPr>
        </p:nvSpPr>
        <p:spPr/>
        <p:txBody>
          <a:bodyPr/>
          <a:lstStyle/>
          <a:p>
            <a:r>
              <a:rPr lang="en-US" altLang="zh-CN" dirty="0" smtClean="0"/>
              <a:t>7.2</a:t>
            </a:r>
            <a:r>
              <a:rPr lang="zh-CN" altLang="en-US" dirty="0" smtClean="0"/>
              <a:t>协议与划分分层</a:t>
            </a:r>
            <a:endParaRPr lang="zh-CN" altLang="en-US" dirty="0"/>
          </a:p>
        </p:txBody>
      </p:sp>
      <p:graphicFrame>
        <p:nvGraphicFramePr>
          <p:cNvPr id="101399" name="Object 28"/>
          <p:cNvGraphicFramePr>
            <a:graphicFrameLocks noGrp="1" noChangeAspect="1"/>
          </p:cNvGraphicFramePr>
          <p:nvPr>
            <p:ph idx="4294967295"/>
            <p:extLst>
              <p:ext uri="{D42A27DB-BD31-4B8C-83A1-F6EECF244321}">
                <p14:modId xmlns:p14="http://schemas.microsoft.com/office/powerpoint/2010/main" val="1741377462"/>
              </p:ext>
            </p:extLst>
          </p:nvPr>
        </p:nvGraphicFramePr>
        <p:xfrm>
          <a:off x="3780458" y="3526532"/>
          <a:ext cx="1871662" cy="890588"/>
        </p:xfrm>
        <a:graphic>
          <a:graphicData uri="http://schemas.openxmlformats.org/presentationml/2006/ole">
            <mc:AlternateContent xmlns:mc="http://schemas.openxmlformats.org/markup-compatibility/2006">
              <mc:Choice xmlns:v="urn:schemas-microsoft-com:vml" Requires="v">
                <p:oleObj spid="_x0000_s18475" name="VISIO" r:id="rId4" imgW="1687068" imgH="964692" progId="Visio.Drawing.6">
                  <p:embed/>
                </p:oleObj>
              </mc:Choice>
              <mc:Fallback>
                <p:oleObj name="VISIO" r:id="rId4" imgW="1687068" imgH="964692"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0458" y="3526532"/>
                        <a:ext cx="1871662" cy="890588"/>
                      </a:xfrm>
                      <a:prstGeom prst="rect">
                        <a:avLst/>
                      </a:prstGeom>
                      <a:noFill/>
                      <a:ln>
                        <a:noFill/>
                      </a:ln>
                      <a:effectLst>
                        <a:outerShdw dist="25400" dir="54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1400" name="Text Box 31"/>
          <p:cNvSpPr txBox="1">
            <a:spLocks noChangeArrowheads="1"/>
          </p:cNvSpPr>
          <p:nvPr/>
        </p:nvSpPr>
        <p:spPr bwMode="auto">
          <a:xfrm>
            <a:off x="4317261" y="3773859"/>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通信网络</a:t>
            </a:r>
          </a:p>
        </p:txBody>
      </p:sp>
      <p:sp>
        <p:nvSpPr>
          <p:cNvPr id="101401" name="Text Box 32"/>
          <p:cNvSpPr txBox="1">
            <a:spLocks noChangeArrowheads="1"/>
          </p:cNvSpPr>
          <p:nvPr/>
        </p:nvSpPr>
        <p:spPr bwMode="auto">
          <a:xfrm>
            <a:off x="2771800" y="3507372"/>
            <a:ext cx="902811"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lnSpc>
                <a:spcPct val="90000"/>
              </a:lnSpc>
            </a:pPr>
            <a:r>
              <a:rPr lang="zh-CN" altLang="en-US" sz="1400" dirty="0" smtClean="0">
                <a:latin typeface="+mj-ea"/>
                <a:ea typeface="+mj-ea"/>
              </a:rPr>
              <a:t>网络接口</a:t>
            </a:r>
            <a:endParaRPr lang="zh-CN" altLang="en-US" sz="1400" dirty="0">
              <a:latin typeface="+mj-ea"/>
              <a:ea typeface="+mj-ea"/>
            </a:endParaRPr>
          </a:p>
        </p:txBody>
      </p:sp>
      <p:sp>
        <p:nvSpPr>
          <p:cNvPr id="101402" name="Text Box 33"/>
          <p:cNvSpPr txBox="1">
            <a:spLocks noChangeArrowheads="1"/>
          </p:cNvSpPr>
          <p:nvPr/>
        </p:nvSpPr>
        <p:spPr bwMode="auto">
          <a:xfrm>
            <a:off x="5457353" y="3507372"/>
            <a:ext cx="1063626" cy="28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lnSpc>
                <a:spcPct val="90000"/>
              </a:lnSpc>
            </a:pPr>
            <a:r>
              <a:rPr lang="zh-CN" altLang="en-US" sz="1400" dirty="0" smtClean="0">
                <a:latin typeface="+mj-ea"/>
                <a:ea typeface="+mj-ea"/>
              </a:rPr>
              <a:t>网络接口</a:t>
            </a:r>
            <a:endParaRPr lang="zh-CN" altLang="en-US" sz="1400" dirty="0">
              <a:latin typeface="+mj-ea"/>
              <a:ea typeface="+mj-ea"/>
            </a:endParaRPr>
          </a:p>
        </p:txBody>
      </p:sp>
      <p:sp>
        <p:nvSpPr>
          <p:cNvPr id="106530" name="AutoShape 34"/>
          <p:cNvSpPr>
            <a:spLocks noChangeArrowheads="1"/>
          </p:cNvSpPr>
          <p:nvPr/>
        </p:nvSpPr>
        <p:spPr bwMode="auto">
          <a:xfrm>
            <a:off x="2843215" y="3817938"/>
            <a:ext cx="936698" cy="240771"/>
          </a:xfrm>
          <a:prstGeom prst="rightArrow">
            <a:avLst>
              <a:gd name="adj1" fmla="val 50000"/>
              <a:gd name="adj2" fmla="val 118407"/>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6531" name="AutoShape 35"/>
          <p:cNvSpPr>
            <a:spLocks noChangeArrowheads="1"/>
          </p:cNvSpPr>
          <p:nvPr/>
        </p:nvSpPr>
        <p:spPr bwMode="auto">
          <a:xfrm>
            <a:off x="5628879" y="3817938"/>
            <a:ext cx="720574" cy="240771"/>
          </a:xfrm>
          <a:prstGeom prst="rightArrow">
            <a:avLst>
              <a:gd name="adj1" fmla="val 50000"/>
              <a:gd name="adj2" fmla="val 118407"/>
            </a:avLst>
          </a:prstGeom>
          <a:solidFill>
            <a:srgbClr val="92D050"/>
          </a:solidFill>
          <a:ln w="9525">
            <a:solidFill>
              <a:schemeClr val="tx1"/>
            </a:solidFill>
            <a:miter lim="800000"/>
            <a:headEnd/>
            <a:tailEnd/>
          </a:ln>
          <a:effec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1400">
              <a:latin typeface="+mj-ea"/>
              <a:ea typeface="+mj-ea"/>
            </a:endParaRPr>
          </a:p>
        </p:txBody>
      </p:sp>
      <p:sp>
        <p:nvSpPr>
          <p:cNvPr id="106532" name="Text Box 36"/>
          <p:cNvSpPr txBox="1">
            <a:spLocks noChangeArrowheads="1"/>
          </p:cNvSpPr>
          <p:nvPr/>
        </p:nvSpPr>
        <p:spPr bwMode="auto">
          <a:xfrm>
            <a:off x="2771800" y="4463226"/>
            <a:ext cx="41295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r>
              <a:rPr lang="zh-CN" altLang="en-US" sz="1400" dirty="0">
                <a:latin typeface="+mj-ea"/>
                <a:ea typeface="+mj-ea"/>
              </a:rPr>
              <a:t>网络接入模块负责做与网络接口细节有关的</a:t>
            </a:r>
            <a:r>
              <a:rPr lang="zh-CN" altLang="en-US" sz="1400" dirty="0" smtClean="0">
                <a:latin typeface="+mj-ea"/>
                <a:ea typeface="+mj-ea"/>
              </a:rPr>
              <a:t>工作。</a:t>
            </a:r>
            <a:endParaRPr lang="en-US" altLang="zh-CN" sz="1400" dirty="0" smtClean="0">
              <a:latin typeface="+mj-ea"/>
              <a:ea typeface="+mj-ea"/>
            </a:endParaRPr>
          </a:p>
          <a:p>
            <a:pPr eaLnBrk="1" hangingPunct="1"/>
            <a:r>
              <a:rPr lang="zh-CN" altLang="en-US" sz="1400" dirty="0" smtClean="0">
                <a:latin typeface="+mj-ea"/>
                <a:ea typeface="+mj-ea"/>
              </a:rPr>
              <a:t>例如</a:t>
            </a:r>
            <a:r>
              <a:rPr lang="zh-CN" altLang="en-US" sz="1400" dirty="0">
                <a:latin typeface="+mj-ea"/>
                <a:ea typeface="+mj-ea"/>
              </a:rPr>
              <a:t>，规定传输的帧格式，帧的最大长度等。</a:t>
            </a:r>
          </a:p>
        </p:txBody>
      </p:sp>
    </p:spTree>
    <p:extLst>
      <p:ext uri="{BB962C8B-B14F-4D97-AF65-F5344CB8AC3E}">
        <p14:creationId xmlns:p14="http://schemas.microsoft.com/office/powerpoint/2010/main" val="208607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5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510"/>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106517"/>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1000"/>
                                  </p:stCondLst>
                                  <p:childTnLst>
                                    <p:set>
                                      <p:cBhvr>
                                        <p:cTn id="16" dur="1" fill="hold">
                                          <p:stCondLst>
                                            <p:cond delay="0"/>
                                          </p:stCondLst>
                                        </p:cTn>
                                        <p:tgtEl>
                                          <p:spTgt spid="106530"/>
                                        </p:tgtEl>
                                        <p:attrNameLst>
                                          <p:attrName>style.visibility</p:attrName>
                                        </p:attrNameLst>
                                      </p:cBhvr>
                                      <p:to>
                                        <p:strVal val="visible"/>
                                      </p:to>
                                    </p:set>
                                  </p:childTnLst>
                                </p:cTn>
                              </p:par>
                            </p:childTnLst>
                          </p:cTn>
                        </p:par>
                        <p:par>
                          <p:cTn id="17" fill="hold" nodeType="afterGroup">
                            <p:stCondLst>
                              <p:cond delay="2000"/>
                            </p:stCondLst>
                            <p:childTnLst>
                              <p:par>
                                <p:cTn id="18" presetID="1" presetClass="entr" presetSubtype="0" fill="hold" grpId="0" nodeType="afterEffect">
                                  <p:stCondLst>
                                    <p:cond delay="1000"/>
                                  </p:stCondLst>
                                  <p:childTnLst>
                                    <p:set>
                                      <p:cBhvr>
                                        <p:cTn id="19" dur="1" fill="hold">
                                          <p:stCondLst>
                                            <p:cond delay="0"/>
                                          </p:stCondLst>
                                        </p:cTn>
                                        <p:tgtEl>
                                          <p:spTgt spid="106531"/>
                                        </p:tgtEl>
                                        <p:attrNameLst>
                                          <p:attrName>style.visibility</p:attrName>
                                        </p:attrNameLst>
                                      </p:cBhvr>
                                      <p:to>
                                        <p:strVal val="visible"/>
                                      </p:to>
                                    </p:set>
                                  </p:childTnLst>
                                </p:cTn>
                              </p:par>
                            </p:childTnLst>
                          </p:cTn>
                        </p:par>
                        <p:par>
                          <p:cTn id="20" fill="hold" nodeType="afterGroup">
                            <p:stCondLst>
                              <p:cond delay="3000"/>
                            </p:stCondLst>
                            <p:childTnLst>
                              <p:par>
                                <p:cTn id="21" presetID="1" presetClass="entr" presetSubtype="0" fill="hold" grpId="0" nodeType="afterEffect">
                                  <p:stCondLst>
                                    <p:cond delay="1000"/>
                                  </p:stCondLst>
                                  <p:childTnLst>
                                    <p:set>
                                      <p:cBhvr>
                                        <p:cTn id="22" dur="1" fill="hold">
                                          <p:stCondLst>
                                            <p:cond delay="0"/>
                                          </p:stCondLst>
                                        </p:cTn>
                                        <p:tgtEl>
                                          <p:spTgt spid="106518"/>
                                        </p:tgtEl>
                                        <p:attrNameLst>
                                          <p:attrName>style.visibility</p:attrName>
                                        </p:attrNameLst>
                                      </p:cBhvr>
                                      <p:to>
                                        <p:strVal val="visible"/>
                                      </p:to>
                                    </p:set>
                                  </p:childTnLst>
                                </p:cTn>
                              </p:par>
                            </p:childTnLst>
                          </p:cTn>
                        </p:par>
                        <p:par>
                          <p:cTn id="23" fill="hold" nodeType="afterGroup">
                            <p:stCondLst>
                              <p:cond delay="4000"/>
                            </p:stCondLst>
                            <p:childTnLst>
                              <p:par>
                                <p:cTn id="24" presetID="1" presetClass="entr" presetSubtype="0" fill="hold" grpId="0" nodeType="afterEffect">
                                  <p:stCondLst>
                                    <p:cond delay="1000"/>
                                  </p:stCondLst>
                                  <p:childTnLst>
                                    <p:set>
                                      <p:cBhvr>
                                        <p:cTn id="25" dur="1" fill="hold">
                                          <p:stCondLst>
                                            <p:cond delay="0"/>
                                          </p:stCondLst>
                                        </p:cTn>
                                        <p:tgtEl>
                                          <p:spTgt spid="106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0" grpId="0" animBg="1"/>
      <p:bldP spid="106511" grpId="0" animBg="1"/>
      <p:bldP spid="106517" grpId="0" animBg="1"/>
      <p:bldP spid="106518" grpId="0" animBg="1"/>
      <p:bldP spid="106530" grpId="0" animBg="1"/>
      <p:bldP spid="106531" grpId="0" animBg="1"/>
      <p:bldP spid="10653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5" name="内容占位符 4"/>
          <p:cNvSpPr>
            <a:spLocks noGrp="1"/>
          </p:cNvSpPr>
          <p:nvPr>
            <p:ph idx="1"/>
          </p:nvPr>
        </p:nvSpPr>
        <p:spPr/>
        <p:txBody>
          <a:bodyPr/>
          <a:lstStyle/>
          <a:p>
            <a:r>
              <a:rPr lang="zh-CN" altLang="en-US" dirty="0" smtClean="0"/>
              <a:t>协议分层设计的优点：</a:t>
            </a:r>
            <a:endParaRPr lang="en-US" altLang="zh-CN" dirty="0" smtClean="0"/>
          </a:p>
          <a:p>
            <a:pPr lvl="1"/>
            <a:r>
              <a:rPr lang="zh-CN" altLang="en-US" dirty="0" smtClean="0"/>
              <a:t>各</a:t>
            </a:r>
            <a:r>
              <a:rPr lang="zh-CN" altLang="en-US" dirty="0"/>
              <a:t>层之间是独立的。</a:t>
            </a:r>
          </a:p>
          <a:p>
            <a:pPr lvl="1"/>
            <a:r>
              <a:rPr lang="zh-CN" altLang="en-US" dirty="0"/>
              <a:t>灵活性好。</a:t>
            </a:r>
          </a:p>
          <a:p>
            <a:pPr lvl="1"/>
            <a:r>
              <a:rPr lang="zh-CN" altLang="en-US" dirty="0"/>
              <a:t>结构上可分割开。</a:t>
            </a:r>
          </a:p>
          <a:p>
            <a:pPr lvl="1"/>
            <a:r>
              <a:rPr lang="zh-CN" altLang="en-US" dirty="0"/>
              <a:t>易于实现和维护。</a:t>
            </a:r>
          </a:p>
          <a:p>
            <a:pPr lvl="1"/>
            <a:r>
              <a:rPr lang="zh-CN" altLang="en-US" dirty="0"/>
              <a:t>能促进标准化工作</a:t>
            </a:r>
            <a:r>
              <a:rPr lang="zh-CN" altLang="en-US" dirty="0" smtClean="0"/>
              <a:t>。</a:t>
            </a:r>
            <a:endParaRPr lang="en-US" altLang="zh-CN" dirty="0" smtClean="0"/>
          </a:p>
          <a:p>
            <a:r>
              <a:rPr lang="zh-CN" altLang="en-US" dirty="0" smtClean="0"/>
              <a:t>协议在分层设计上，划分多少层是非常重要的。分层太少，就会造成每一层都太复杂。分层太多，又造成描述和综合各层功能的系统工程任务时变得困难。</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86</a:t>
            </a:fld>
            <a:endParaRPr lang="en-US" altLang="zh-CN"/>
          </a:p>
        </p:txBody>
      </p:sp>
      <p:sp>
        <p:nvSpPr>
          <p:cNvPr id="4" name="文本占位符 3"/>
          <p:cNvSpPr>
            <a:spLocks noGrp="1"/>
          </p:cNvSpPr>
          <p:nvPr>
            <p:ph type="body" sz="quarter" idx="13"/>
          </p:nvPr>
        </p:nvSpPr>
        <p:spPr/>
        <p:txBody>
          <a:bodyPr/>
          <a:lstStyle/>
          <a:p>
            <a:r>
              <a:rPr lang="en-US" altLang="zh-CN" dirty="0" smtClean="0"/>
              <a:t>7.2</a:t>
            </a:r>
            <a:r>
              <a:rPr lang="zh-CN" altLang="en-US" dirty="0" smtClean="0"/>
              <a:t>协议与划分分层</a:t>
            </a:r>
            <a:endParaRPr lang="zh-CN" altLang="en-US" dirty="0"/>
          </a:p>
        </p:txBody>
      </p:sp>
    </p:spTree>
    <p:extLst>
      <p:ext uri="{BB962C8B-B14F-4D97-AF65-F5344CB8AC3E}">
        <p14:creationId xmlns:p14="http://schemas.microsoft.com/office/powerpoint/2010/main" val="20780574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5" name="内容占位符 4"/>
          <p:cNvSpPr>
            <a:spLocks noGrp="1"/>
          </p:cNvSpPr>
          <p:nvPr>
            <p:ph idx="1"/>
          </p:nvPr>
        </p:nvSpPr>
        <p:spPr/>
        <p:txBody>
          <a:bodyPr/>
          <a:lstStyle/>
          <a:p>
            <a:r>
              <a:rPr lang="zh-CN" altLang="en-US" dirty="0"/>
              <a:t>计算机网络的</a:t>
            </a:r>
            <a:r>
              <a:rPr lang="zh-CN" altLang="en-US" u="sng" dirty="0">
                <a:solidFill>
                  <a:srgbClr val="FF0000"/>
                </a:solidFill>
              </a:rPr>
              <a:t>体系结构</a:t>
            </a:r>
            <a:r>
              <a:rPr lang="en-US" altLang="zh-CN" dirty="0"/>
              <a:t>(architecture)</a:t>
            </a:r>
            <a:r>
              <a:rPr lang="zh-CN" altLang="en-US" dirty="0"/>
              <a:t>是计算机网络的各层及其协议的</a:t>
            </a:r>
            <a:r>
              <a:rPr lang="zh-CN" altLang="en-US" dirty="0" smtClean="0"/>
              <a:t>集合</a:t>
            </a:r>
            <a:r>
              <a:rPr lang="zh-CN" altLang="en-US" dirty="0"/>
              <a:t>。</a:t>
            </a:r>
          </a:p>
          <a:p>
            <a:r>
              <a:rPr lang="zh-CN" altLang="en-US" dirty="0" smtClean="0"/>
              <a:t>计算机网络的体系结构就是计算机网络</a:t>
            </a:r>
            <a:r>
              <a:rPr lang="zh-CN" altLang="en-US" dirty="0"/>
              <a:t>及其部件所应完成的功能的精确定义。</a:t>
            </a:r>
          </a:p>
          <a:p>
            <a:r>
              <a:rPr lang="zh-CN" altLang="en-US" u="sng" dirty="0">
                <a:solidFill>
                  <a:srgbClr val="FF0000"/>
                </a:solidFill>
              </a:rPr>
              <a:t>实现</a:t>
            </a:r>
            <a:r>
              <a:rPr lang="en-US" altLang="zh-CN" dirty="0"/>
              <a:t>(implementation)</a:t>
            </a:r>
            <a:r>
              <a:rPr lang="zh-CN" altLang="en-US" dirty="0"/>
              <a:t>是遵循这种体系结构的前提下用何种硬件或软件完成这些功能的问题。</a:t>
            </a:r>
          </a:p>
          <a:p>
            <a:r>
              <a:rPr lang="zh-CN" altLang="en-US" dirty="0"/>
              <a:t>体系结构是抽象的，而实现则是具体的，是真正在运行的计算机硬件和软件。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87</a:t>
            </a:fld>
            <a:endParaRPr lang="en-US" altLang="zh-CN"/>
          </a:p>
        </p:txBody>
      </p:sp>
      <p:sp>
        <p:nvSpPr>
          <p:cNvPr id="4" name="文本占位符 3"/>
          <p:cNvSpPr>
            <a:spLocks noGrp="1"/>
          </p:cNvSpPr>
          <p:nvPr>
            <p:ph type="body" sz="quarter" idx="13"/>
          </p:nvPr>
        </p:nvSpPr>
        <p:spPr/>
        <p:txBody>
          <a:bodyPr/>
          <a:lstStyle/>
          <a:p>
            <a:r>
              <a:rPr lang="en-US" altLang="zh-CN" dirty="0" smtClean="0"/>
              <a:t>7.2</a:t>
            </a:r>
            <a:r>
              <a:rPr lang="zh-CN" altLang="en-US" dirty="0" smtClean="0"/>
              <a:t>协议与划分分层</a:t>
            </a:r>
            <a:endParaRPr lang="zh-CN" altLang="en-US" dirty="0"/>
          </a:p>
        </p:txBody>
      </p:sp>
    </p:spTree>
    <p:extLst>
      <p:ext uri="{BB962C8B-B14F-4D97-AF65-F5344CB8AC3E}">
        <p14:creationId xmlns:p14="http://schemas.microsoft.com/office/powerpoint/2010/main" val="9661827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OSI</a:t>
            </a:r>
            <a:r>
              <a:rPr lang="zh-CN" altLang="en-US" dirty="0" smtClean="0">
                <a:solidFill>
                  <a:srgbClr val="FF0000"/>
                </a:solidFill>
              </a:rPr>
              <a:t>的七层协议体系结构</a:t>
            </a:r>
            <a:r>
              <a:rPr lang="zh-CN" altLang="en-US" dirty="0" smtClean="0"/>
              <a:t>的概念清晰，理论完整，但是既复杂又不实用。</a:t>
            </a:r>
            <a:endParaRPr lang="en-US" altLang="zh-CN" dirty="0" smtClean="0"/>
          </a:p>
          <a:p>
            <a:r>
              <a:rPr lang="en-US" altLang="zh-CN" dirty="0" smtClean="0">
                <a:solidFill>
                  <a:srgbClr val="FF0000"/>
                </a:solidFill>
              </a:rPr>
              <a:t>TCP/IP</a:t>
            </a:r>
            <a:r>
              <a:rPr lang="zh-CN" altLang="en-US" dirty="0" smtClean="0">
                <a:solidFill>
                  <a:srgbClr val="FF0000"/>
                </a:solidFill>
              </a:rPr>
              <a:t>的四层协议体系结构</a:t>
            </a:r>
            <a:r>
              <a:rPr lang="zh-CN" altLang="en-US" dirty="0" smtClean="0"/>
              <a:t>应用广泛，得到了网络厂商的支持和实现，但是最下层的网络接口层没有具体内容。</a:t>
            </a:r>
            <a:endParaRPr lang="en-US" altLang="zh-CN" dirty="0" smtClean="0"/>
          </a:p>
          <a:p>
            <a:pPr lvl="1"/>
            <a:r>
              <a:rPr lang="en-US" altLang="zh-CN" dirty="0" smtClean="0"/>
              <a:t>TCP/IP</a:t>
            </a:r>
            <a:r>
              <a:rPr lang="zh-CN" altLang="en-US" dirty="0" smtClean="0"/>
              <a:t>的四层协议体系结构是应用层、运输层、网际层和网络接口层。</a:t>
            </a:r>
            <a:endParaRPr lang="en-US" altLang="zh-CN" dirty="0" smtClean="0"/>
          </a:p>
          <a:p>
            <a:r>
              <a:rPr lang="zh-CN" altLang="en-US" dirty="0"/>
              <a:t>采取折中的办法，即综合</a:t>
            </a:r>
            <a:r>
              <a:rPr lang="zh-CN" altLang="en-US" sz="1600" dirty="0"/>
              <a:t> </a:t>
            </a:r>
            <a:r>
              <a:rPr lang="en-US" altLang="zh-CN" dirty="0"/>
              <a:t>OSI </a:t>
            </a:r>
            <a:r>
              <a:rPr lang="zh-CN" altLang="en-US" dirty="0"/>
              <a:t>和</a:t>
            </a:r>
            <a:r>
              <a:rPr lang="zh-CN" altLang="en-US" sz="1600" dirty="0"/>
              <a:t> </a:t>
            </a:r>
            <a:r>
              <a:rPr lang="en-US" altLang="zh-CN" dirty="0"/>
              <a:t>TCP/IP</a:t>
            </a:r>
            <a:r>
              <a:rPr lang="en-US" altLang="zh-CN" sz="1600" dirty="0"/>
              <a:t> </a:t>
            </a:r>
            <a:r>
              <a:rPr lang="zh-CN" altLang="en-US" dirty="0"/>
              <a:t>的优点，采用一种只有</a:t>
            </a:r>
            <a:r>
              <a:rPr lang="zh-CN" altLang="en-US" u="sng" dirty="0">
                <a:solidFill>
                  <a:srgbClr val="FF0000"/>
                </a:solidFill>
              </a:rPr>
              <a:t>五层协议的体系结构 </a:t>
            </a:r>
            <a:r>
              <a:rPr lang="zh-CN" altLang="en-US" dirty="0" smtClean="0"/>
              <a:t>。这种五层协议的体系结构既简洁又能将概念阐述清楚。</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88</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Tree>
    <p:extLst>
      <p:ext uri="{BB962C8B-B14F-4D97-AF65-F5344CB8AC3E}">
        <p14:creationId xmlns:p14="http://schemas.microsoft.com/office/powerpoint/2010/main" val="2345193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89</a:t>
            </a:fld>
            <a:endParaRPr lang="en-US" altLang="zh-CN"/>
          </a:p>
        </p:txBody>
      </p:sp>
      <p:pic>
        <p:nvPicPr>
          <p:cNvPr id="26626" name="Picture 2" descr="http://www.biye5u.com/article/UploadPic/2010-10/201010691151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5104"/>
            <a:ext cx="408622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www.for68.com/upload/lilian6579200625104451918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769268"/>
            <a:ext cx="3848100"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172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因特网</a:t>
            </a:r>
            <a:endParaRPr lang="zh-CN" altLang="en-US" dirty="0"/>
          </a:p>
        </p:txBody>
      </p:sp>
      <p:sp>
        <p:nvSpPr>
          <p:cNvPr id="3" name="内容占位符 2"/>
          <p:cNvSpPr>
            <a:spLocks noGrp="1"/>
          </p:cNvSpPr>
          <p:nvPr>
            <p:ph idx="1"/>
          </p:nvPr>
        </p:nvSpPr>
        <p:spPr/>
        <p:txBody>
          <a:bodyPr/>
          <a:lstStyle/>
          <a:p>
            <a:r>
              <a:rPr lang="zh-CN" altLang="en-US" dirty="0"/>
              <a:t>网络把许多计算机连接在一起。</a:t>
            </a:r>
          </a:p>
          <a:p>
            <a:r>
              <a:rPr lang="zh-CN" altLang="en-US" dirty="0"/>
              <a:t>因特网则把许多网络连接在一起。 </a:t>
            </a:r>
          </a:p>
          <a:p>
            <a:r>
              <a:rPr lang="zh-CN" altLang="en-US" dirty="0" smtClean="0"/>
              <a:t>在绘制图形的时候，通常把因特网用一朵“云”来替代。</a:t>
            </a:r>
            <a:endParaRPr lang="en-US" altLang="zh-CN" dirty="0" smtClean="0"/>
          </a:p>
          <a:p>
            <a:endParaRPr lang="en-US" altLang="zh-CN" dirty="0"/>
          </a:p>
          <a:p>
            <a:r>
              <a:rPr lang="zh-CN" altLang="en-US" dirty="0" smtClean="0"/>
              <a:t>“云计算”的“云”就是从这个约定俗成中来的。</a:t>
            </a:r>
            <a:endParaRPr lang="en-US" altLang="zh-CN" dirty="0" smtClean="0"/>
          </a:p>
          <a:p>
            <a:r>
              <a:rPr lang="zh-CN" altLang="en-US" dirty="0"/>
              <a:t>通常</a:t>
            </a:r>
            <a:r>
              <a:rPr lang="zh-CN" altLang="en-US" dirty="0" smtClean="0"/>
              <a:t>说到的“网络”指的就是“计算机网络”，通常说到的“互联网”“英特网”指的是“因特网”。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dirty="0" smtClean="0"/>
              <a:t>2.1</a:t>
            </a:r>
            <a:r>
              <a:rPr lang="zh-CN" altLang="en-US" dirty="0" smtClean="0"/>
              <a:t>网络的网络</a:t>
            </a:r>
            <a:endParaRPr lang="zh-CN" altLang="en-US" dirty="0"/>
          </a:p>
        </p:txBody>
      </p:sp>
    </p:spTree>
    <p:extLst>
      <p:ext uri="{BB962C8B-B14F-4D97-AF65-F5344CB8AC3E}">
        <p14:creationId xmlns:p14="http://schemas.microsoft.com/office/powerpoint/2010/main" val="2030257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D33DD10-C994-4049-A9F4-771270F15BB3}" type="slidenum">
              <a:rPr lang="zh-CN" altLang="en-US" smtClean="0"/>
              <a:pPr/>
              <a:t>90</a:t>
            </a:fld>
            <a:endParaRPr lang="en-US" altLang="zh-CN"/>
          </a:p>
        </p:txBody>
      </p:sp>
      <p:pic>
        <p:nvPicPr>
          <p:cNvPr id="27650" name="Picture 2" descr="http://ce.sysu.edu.cn/hope/UploadFiles/Education/2012/2/20120226174607564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381" y="625252"/>
            <a:ext cx="886012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42867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91</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
        <p:nvSpPr>
          <p:cNvPr id="6" name="AutoShape 2" descr="http://t1.baidu.com/it/u=2159796872,2065971154&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t1.baidu.com/it/u=2159796872,2065971154&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6" descr="http://t1.baidu.com/it/u=2159796872,2065971154&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8" descr="http://t1.baidu.com/it/u=2159796872,2065971154&amp;fm=23&amp;gp=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1946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705372"/>
            <a:ext cx="52578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21839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92</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
        <p:nvSpPr>
          <p:cNvPr id="6" name="AutoShape 2" descr="http://t1.baidu.com/it/u=2159796872,2065971154&amp;fm=23&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AutoShape 4" descr="http://t1.baidu.com/it/u=2159796872,2065971154&amp;fm=23&amp;gp=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AutoShape 6" descr="http://t1.baidu.com/it/u=2159796872,2065971154&amp;fm=23&amp;gp=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9" name="AutoShape 8" descr="http://t1.baidu.com/it/u=2159796872,2065971154&amp;fm=23&amp;gp=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747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721" y="1418431"/>
            <a:ext cx="7456487"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279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93</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pic>
        <p:nvPicPr>
          <p:cNvPr id="28674" name="Picture 2" descr="http://www.oschina.net/uploads/img/201301/13223745_R52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417340"/>
            <a:ext cx="6251848" cy="37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04389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应用层（</a:t>
            </a:r>
            <a:r>
              <a:rPr lang="en-US" altLang="zh-CN" dirty="0" smtClean="0"/>
              <a:t>application layer</a:t>
            </a:r>
            <a:r>
              <a:rPr lang="zh-CN" altLang="en-US" dirty="0" smtClean="0"/>
              <a:t>）</a:t>
            </a:r>
            <a:endParaRPr lang="en-US" altLang="zh-CN" dirty="0" smtClean="0"/>
          </a:p>
          <a:p>
            <a:pPr lvl="1"/>
            <a:r>
              <a:rPr lang="zh-CN" altLang="en-US" dirty="0"/>
              <a:t>应用层是体系结构的最高层</a:t>
            </a:r>
            <a:r>
              <a:rPr lang="zh-CN" altLang="en-US" dirty="0" smtClean="0"/>
              <a:t>。</a:t>
            </a:r>
            <a:r>
              <a:rPr lang="zh-CN" altLang="en-US" dirty="0"/>
              <a:t>应用层的任务</a:t>
            </a:r>
            <a:r>
              <a:rPr lang="zh-CN" altLang="en-US" dirty="0" smtClean="0"/>
              <a:t>是通过应用进程间的交互来完成特定网络应用。应用层协议定义的是应用进程间通信和交互的规则。</a:t>
            </a:r>
            <a:endParaRPr lang="en-US" altLang="zh-CN" dirty="0" smtClean="0"/>
          </a:p>
          <a:p>
            <a:r>
              <a:rPr lang="zh-CN" altLang="en-US" dirty="0" smtClean="0"/>
              <a:t>运输层（</a:t>
            </a:r>
            <a:r>
              <a:rPr lang="en-US" altLang="zh-CN" dirty="0" smtClean="0"/>
              <a:t>transport layer</a:t>
            </a:r>
            <a:r>
              <a:rPr lang="zh-CN" altLang="en-US" dirty="0" smtClean="0"/>
              <a:t>）</a:t>
            </a:r>
            <a:endParaRPr lang="en-US" altLang="zh-CN" dirty="0" smtClean="0"/>
          </a:p>
          <a:p>
            <a:pPr lvl="1"/>
            <a:r>
              <a:rPr lang="zh-CN" altLang="en-US" dirty="0" smtClean="0"/>
              <a:t>运输层的任务是负责向两个主机中进程之间的通信提供通用的数据传输服务。应用进程利用该服务传送应用层报文。</a:t>
            </a:r>
            <a:endParaRPr lang="en-US" altLang="zh-CN" dirty="0" smtClean="0"/>
          </a:p>
          <a:p>
            <a:pPr lvl="1"/>
            <a:r>
              <a:rPr lang="zh-CN" altLang="en-US" dirty="0" smtClean="0"/>
              <a:t>运输层主要是用两种协议：传输控制协议</a:t>
            </a:r>
            <a:r>
              <a:rPr lang="en-US" altLang="zh-CN" dirty="0" smtClean="0"/>
              <a:t>TCP</a:t>
            </a:r>
            <a:r>
              <a:rPr lang="zh-CN" altLang="en-US" dirty="0" smtClean="0"/>
              <a:t>和用户数据报协议</a:t>
            </a:r>
            <a:r>
              <a:rPr lang="en-US" altLang="zh-CN" dirty="0" smtClean="0"/>
              <a:t>UDP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94</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Tree>
    <p:extLst>
      <p:ext uri="{BB962C8B-B14F-4D97-AF65-F5344CB8AC3E}">
        <p14:creationId xmlns:p14="http://schemas.microsoft.com/office/powerpoint/2010/main" val="33076664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a:t>网络</a:t>
            </a:r>
            <a:r>
              <a:rPr lang="zh-CN" altLang="en-US" dirty="0" smtClean="0"/>
              <a:t>层（</a:t>
            </a:r>
            <a:r>
              <a:rPr lang="en-US" altLang="zh-CN" dirty="0" smtClean="0"/>
              <a:t>network layer</a:t>
            </a:r>
            <a:r>
              <a:rPr lang="zh-CN" altLang="en-US" dirty="0" smtClean="0"/>
              <a:t>）</a:t>
            </a:r>
            <a:endParaRPr lang="en-US" altLang="zh-CN" dirty="0" smtClean="0"/>
          </a:p>
          <a:p>
            <a:pPr lvl="1"/>
            <a:r>
              <a:rPr lang="zh-CN" altLang="en-US" dirty="0" smtClean="0"/>
              <a:t>网络层负责为分组交换网上的不同主机提供通信服务。在发送数据时，网络层把运输层产生的报文段或用户数据报封装成分组或包（</a:t>
            </a:r>
            <a:r>
              <a:rPr lang="en-US" altLang="zh-CN" dirty="0" smtClean="0"/>
              <a:t>packet</a:t>
            </a:r>
            <a:r>
              <a:rPr lang="zh-CN" altLang="en-US" dirty="0" smtClean="0"/>
              <a:t>）进行传送。</a:t>
            </a:r>
            <a:endParaRPr lang="en-US" altLang="zh-CN" dirty="0" smtClean="0"/>
          </a:p>
          <a:p>
            <a:pPr lvl="1"/>
            <a:r>
              <a:rPr lang="zh-CN" altLang="en-US" dirty="0"/>
              <a:t>网络层负责</a:t>
            </a:r>
            <a:r>
              <a:rPr lang="zh-CN" altLang="en-US" dirty="0" smtClean="0"/>
              <a:t>为每一个报文提供路由选择，使源主机运输层所传下来的分组能够通过网络中的路由器找到目的主机。</a:t>
            </a:r>
            <a:endParaRPr lang="en-US" altLang="zh-CN" dirty="0" smtClean="0"/>
          </a:p>
          <a:p>
            <a:r>
              <a:rPr lang="zh-CN" altLang="en-US" dirty="0"/>
              <a:t>数据链路</a:t>
            </a:r>
            <a:r>
              <a:rPr lang="zh-CN" altLang="en-US" dirty="0" smtClean="0"/>
              <a:t>层（</a:t>
            </a:r>
            <a:r>
              <a:rPr lang="en-US" altLang="zh-CN" dirty="0" smtClean="0"/>
              <a:t>transport layer</a:t>
            </a:r>
            <a:r>
              <a:rPr lang="zh-CN" altLang="en-US" dirty="0" smtClean="0"/>
              <a:t>）</a:t>
            </a:r>
            <a:endParaRPr lang="en-US" altLang="zh-CN" dirty="0" smtClean="0"/>
          </a:p>
          <a:p>
            <a:pPr lvl="1"/>
            <a:r>
              <a:rPr lang="zh-CN" altLang="en-US" dirty="0" smtClean="0"/>
              <a:t>数据链路层常简称为链路层。两台主机之间的数据是在一段一段的链路上传送的。数据链路层将网络层交下来的数据报文封装成帧（</a:t>
            </a:r>
            <a:r>
              <a:rPr lang="en-US" altLang="zh-CN" dirty="0" smtClean="0"/>
              <a:t>framing</a:t>
            </a:r>
            <a:r>
              <a:rPr lang="zh-CN" altLang="en-US" dirty="0" smtClean="0"/>
              <a:t>），在两个相邻节点间的链路上传送帧。</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95</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Tree>
    <p:extLst>
      <p:ext uri="{BB962C8B-B14F-4D97-AF65-F5344CB8AC3E}">
        <p14:creationId xmlns:p14="http://schemas.microsoft.com/office/powerpoint/2010/main" val="307391307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a:t>物理</a:t>
            </a:r>
            <a:r>
              <a:rPr lang="zh-CN" altLang="en-US" dirty="0" smtClean="0"/>
              <a:t>层（</a:t>
            </a:r>
            <a:r>
              <a:rPr lang="en-US" altLang="zh-CN" dirty="0" smtClean="0"/>
              <a:t>physical layer</a:t>
            </a:r>
            <a:r>
              <a:rPr lang="zh-CN" altLang="en-US" dirty="0" smtClean="0"/>
              <a:t>）</a:t>
            </a:r>
            <a:endParaRPr lang="en-US" altLang="zh-CN" dirty="0" smtClean="0"/>
          </a:p>
          <a:p>
            <a:pPr lvl="1"/>
            <a:r>
              <a:rPr lang="zh-CN" altLang="en-US" dirty="0" smtClean="0"/>
              <a:t>物理层上传送的数据单位为比特。</a:t>
            </a:r>
            <a:endParaRPr lang="en-US" altLang="zh-CN" dirty="0" smtClean="0"/>
          </a:p>
          <a:p>
            <a:pPr lvl="1"/>
            <a:endParaRPr lang="en-US" altLang="zh-CN" dirty="0"/>
          </a:p>
          <a:p>
            <a:r>
              <a:rPr lang="zh-CN" altLang="en-US" dirty="0" smtClean="0"/>
              <a:t>广泛使用的协议是</a:t>
            </a:r>
            <a:r>
              <a:rPr lang="en-US" altLang="zh-CN" dirty="0" smtClean="0"/>
              <a:t>TCP</a:t>
            </a:r>
            <a:r>
              <a:rPr lang="zh-CN" altLang="en-US" dirty="0" smtClean="0"/>
              <a:t>和</a:t>
            </a:r>
            <a:r>
              <a:rPr lang="en-US" altLang="zh-CN" dirty="0" smtClean="0"/>
              <a:t>IP</a:t>
            </a:r>
            <a:r>
              <a:rPr lang="zh-CN" altLang="en-US" dirty="0" smtClean="0"/>
              <a:t>两个协议。现在人们常使用的</a:t>
            </a:r>
            <a:r>
              <a:rPr lang="zh-CN" altLang="en-US" dirty="0"/>
              <a:t>协议</a:t>
            </a:r>
            <a:r>
              <a:rPr lang="en-US" altLang="zh-CN" dirty="0" smtClean="0"/>
              <a:t>TCP/IP</a:t>
            </a:r>
            <a:r>
              <a:rPr lang="zh-CN" altLang="en-US" dirty="0" smtClean="0"/>
              <a:t>并不一定是</a:t>
            </a:r>
            <a:r>
              <a:rPr lang="en-US" altLang="zh-CN" dirty="0" smtClean="0"/>
              <a:t>TCP</a:t>
            </a:r>
            <a:r>
              <a:rPr lang="zh-CN" altLang="en-US" dirty="0" smtClean="0"/>
              <a:t>和</a:t>
            </a:r>
            <a:r>
              <a:rPr lang="en-US" altLang="zh-CN" dirty="0" smtClean="0"/>
              <a:t>IP</a:t>
            </a:r>
            <a:r>
              <a:rPr lang="zh-CN" altLang="en-US" dirty="0" smtClean="0"/>
              <a:t>这两个协议。</a:t>
            </a:r>
            <a:endParaRPr lang="en-US" altLang="zh-CN" dirty="0" smtClean="0"/>
          </a:p>
          <a:p>
            <a:r>
              <a:rPr lang="en-US" altLang="zh-CN" dirty="0" smtClean="0"/>
              <a:t>TCP/IP</a:t>
            </a:r>
            <a:r>
              <a:rPr lang="zh-CN" altLang="en-US" dirty="0" smtClean="0"/>
              <a:t>协议常表示的意思是英特网所使用的整个</a:t>
            </a:r>
            <a:r>
              <a:rPr lang="en-US" altLang="zh-CN" dirty="0" smtClean="0"/>
              <a:t>TCP/IP</a:t>
            </a:r>
            <a:r>
              <a:rPr lang="zh-CN" altLang="en-US" dirty="0" smtClean="0"/>
              <a:t>协议簇（</a:t>
            </a:r>
            <a:r>
              <a:rPr lang="en-US" altLang="zh-CN" dirty="0" smtClean="0"/>
              <a:t>protocol suite</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96</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spTree>
    <p:extLst>
      <p:ext uri="{BB962C8B-B14F-4D97-AF65-F5344CB8AC3E}">
        <p14:creationId xmlns:p14="http://schemas.microsoft.com/office/powerpoint/2010/main" val="27136933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7.</a:t>
            </a:r>
            <a:r>
              <a:rPr lang="zh-CN" altLang="en-US" dirty="0" smtClean="0"/>
              <a:t>计算机网络体系结构</a:t>
            </a:r>
            <a:endParaRPr lang="zh-CN" altLang="en-US" dirty="0"/>
          </a:p>
        </p:txBody>
      </p:sp>
      <p:sp>
        <p:nvSpPr>
          <p:cNvPr id="3" name="内容占位符 2"/>
          <p:cNvSpPr>
            <a:spLocks noGrp="1"/>
          </p:cNvSpPr>
          <p:nvPr>
            <p:ph idx="1"/>
          </p:nvPr>
        </p:nvSpPr>
        <p:spPr/>
        <p:txBody>
          <a:bodyPr/>
          <a:lstStyle/>
          <a:p>
            <a:r>
              <a:rPr lang="zh-CN" altLang="en-US" dirty="0" smtClean="0"/>
              <a:t>以主机</a:t>
            </a:r>
            <a:r>
              <a:rPr lang="en-US" altLang="zh-CN" dirty="0" smtClean="0"/>
              <a:t>1</a:t>
            </a:r>
            <a:r>
              <a:rPr lang="zh-CN" altLang="en-US" dirty="0" smtClean="0"/>
              <a:t>和主机</a:t>
            </a:r>
            <a:r>
              <a:rPr lang="en-US" altLang="zh-CN" dirty="0" smtClean="0"/>
              <a:t>2</a:t>
            </a:r>
            <a:r>
              <a:rPr lang="zh-CN" altLang="en-US" dirty="0" smtClean="0"/>
              <a:t>传送信息为例，描述</a:t>
            </a:r>
            <a:r>
              <a:rPr lang="zh-CN" altLang="en-US" dirty="0"/>
              <a:t>五层协议的体系结构</a:t>
            </a:r>
            <a:r>
              <a:rPr lang="zh-CN" altLang="en-US" dirty="0" smtClean="0"/>
              <a:t>。</a:t>
            </a:r>
            <a:endParaRPr lang="en-US" altLang="zh-CN" dirty="0" smtClean="0"/>
          </a:p>
          <a:p>
            <a:pPr marL="0" indent="0">
              <a:buNone/>
            </a:pP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97</a:t>
            </a:fld>
            <a:endParaRPr lang="en-US" altLang="zh-CN"/>
          </a:p>
        </p:txBody>
      </p:sp>
      <p:sp>
        <p:nvSpPr>
          <p:cNvPr id="5" name="文本占位符 4"/>
          <p:cNvSpPr>
            <a:spLocks noGrp="1"/>
          </p:cNvSpPr>
          <p:nvPr>
            <p:ph type="body" sz="quarter" idx="13"/>
          </p:nvPr>
        </p:nvSpPr>
        <p:spPr/>
        <p:txBody>
          <a:bodyPr/>
          <a:lstStyle/>
          <a:p>
            <a:r>
              <a:rPr lang="en-US" altLang="zh-CN" dirty="0" smtClean="0"/>
              <a:t>7.3</a:t>
            </a:r>
            <a:r>
              <a:rPr lang="zh-CN" altLang="en-US" dirty="0" smtClean="0"/>
              <a:t>五层协议的体系结构</a:t>
            </a:r>
            <a:endParaRPr lang="zh-CN" altLang="en-US" dirty="0"/>
          </a:p>
        </p:txBody>
      </p:sp>
      <p:pic>
        <p:nvPicPr>
          <p:cNvPr id="70658" name="Picture 2" descr="http://image.zcool.com.cn/2011/10/34/62/13197805586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849388"/>
            <a:ext cx="7418242" cy="329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95676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07523"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24"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25"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7526"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7527"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7528"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7529"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7530"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31"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32"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33"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34"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35"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7536"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7537"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7538"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7539"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7540"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41"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42"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43"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7544"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07545"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46"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07547"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48"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5741" name="AutoShape 29"/>
          <p:cNvSpPr>
            <a:spLocks noChangeArrowheads="1"/>
          </p:cNvSpPr>
          <p:nvPr/>
        </p:nvSpPr>
        <p:spPr bwMode="auto">
          <a:xfrm flipV="1">
            <a:off x="654050" y="2362729"/>
            <a:ext cx="196850" cy="301625"/>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7550" name="Text Box 30"/>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15743" name="Text Box 31"/>
          <p:cNvSpPr txBox="1">
            <a:spLocks noChangeArrowheads="1"/>
          </p:cNvSpPr>
          <p:nvPr/>
        </p:nvSpPr>
        <p:spPr bwMode="auto">
          <a:xfrm>
            <a:off x="1619250" y="1957917"/>
            <a:ext cx="3518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应用进程数据先传送到应用层</a:t>
            </a:r>
          </a:p>
        </p:txBody>
      </p:sp>
      <p:sp>
        <p:nvSpPr>
          <p:cNvPr id="115744" name="Text Box 32"/>
          <p:cNvSpPr txBox="1">
            <a:spLocks noChangeArrowheads="1"/>
          </p:cNvSpPr>
          <p:nvPr/>
        </p:nvSpPr>
        <p:spPr bwMode="auto">
          <a:xfrm>
            <a:off x="1619251" y="2432844"/>
            <a:ext cx="41376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加上应用层首部，成为应用层 </a:t>
            </a:r>
            <a:r>
              <a:rPr kumimoji="1" lang="en-US" altLang="zh-CN" sz="2000">
                <a:latin typeface="微软雅黑" panose="020B0503020204020204" pitchFamily="34" charset="-122"/>
                <a:ea typeface="微软雅黑" panose="020B0503020204020204" pitchFamily="34" charset="-122"/>
              </a:rPr>
              <a:t>PDU</a:t>
            </a:r>
          </a:p>
        </p:txBody>
      </p:sp>
    </p:spTree>
    <p:extLst>
      <p:ext uri="{BB962C8B-B14F-4D97-AF65-F5344CB8AC3E}">
        <p14:creationId xmlns:p14="http://schemas.microsoft.com/office/powerpoint/2010/main" val="2274800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4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15741"/>
                                        </p:tgtEl>
                                        <p:attrNameLst>
                                          <p:attrName>style.visibility</p:attrName>
                                        </p:attrNameLst>
                                      </p:cBhvr>
                                      <p:to>
                                        <p:strVal val="visible"/>
                                      </p:to>
                                    </p:set>
                                    <p:animEffect transition="in" filter="wipe(up)">
                                      <p:cBhvr>
                                        <p:cTn id="10" dur="1000"/>
                                        <p:tgtEl>
                                          <p:spTgt spid="115741"/>
                                        </p:tgtEl>
                                      </p:cBhvr>
                                    </p:animEffec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1157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41" grpId="0" animBg="1"/>
      <p:bldP spid="115743" grpId="0"/>
      <p:bldP spid="11574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algn="ctr" eaLnBrk="1" hangingPunct="1"/>
            <a:r>
              <a:rPr lang="zh-CN" altLang="en-US" sz="2000" smtClean="0">
                <a:solidFill>
                  <a:schemeClr val="tx1"/>
                </a:solidFill>
                <a:latin typeface="微软雅黑" panose="020B0503020204020204" pitchFamily="34" charset="-122"/>
                <a:ea typeface="微软雅黑" panose="020B0503020204020204" pitchFamily="34" charset="-122"/>
              </a:rPr>
              <a:t>主机 </a:t>
            </a:r>
            <a:r>
              <a:rPr lang="en-US" altLang="zh-CN" sz="2000" smtClean="0">
                <a:solidFill>
                  <a:schemeClr val="tx1"/>
                </a:solidFill>
                <a:latin typeface="微软雅黑" panose="020B0503020204020204" pitchFamily="34" charset="-122"/>
                <a:ea typeface="微软雅黑" panose="020B0503020204020204" pitchFamily="34" charset="-122"/>
              </a:rPr>
              <a:t>1 </a:t>
            </a:r>
            <a:r>
              <a:rPr lang="zh-CN" altLang="en-US" sz="2000" smtClean="0">
                <a:solidFill>
                  <a:schemeClr val="tx1"/>
                </a:solidFill>
                <a:latin typeface="微软雅黑" panose="020B0503020204020204" pitchFamily="34" charset="-122"/>
                <a:ea typeface="微软雅黑" panose="020B0503020204020204" pitchFamily="34" charset="-122"/>
              </a:rPr>
              <a:t>向主机 </a:t>
            </a:r>
            <a:r>
              <a:rPr lang="en-US" altLang="zh-CN" sz="2000" smtClean="0">
                <a:solidFill>
                  <a:schemeClr val="tx1"/>
                </a:solidFill>
                <a:latin typeface="微软雅黑" panose="020B0503020204020204" pitchFamily="34" charset="-122"/>
                <a:ea typeface="微软雅黑" panose="020B0503020204020204" pitchFamily="34" charset="-122"/>
              </a:rPr>
              <a:t>2 </a:t>
            </a:r>
            <a:r>
              <a:rPr lang="zh-CN" altLang="en-US" sz="2000" smtClean="0">
                <a:solidFill>
                  <a:schemeClr val="tx1"/>
                </a:solidFill>
                <a:latin typeface="微软雅黑" panose="020B0503020204020204" pitchFamily="34" charset="-122"/>
                <a:ea typeface="微软雅黑" panose="020B0503020204020204" pitchFamily="34" charset="-122"/>
              </a:rPr>
              <a:t>发送数据 </a:t>
            </a:r>
          </a:p>
        </p:txBody>
      </p:sp>
      <p:sp>
        <p:nvSpPr>
          <p:cNvPr id="108547" name="AutoShape 3"/>
          <p:cNvSpPr>
            <a:spLocks noChangeArrowheads="1"/>
          </p:cNvSpPr>
          <p:nvPr/>
        </p:nvSpPr>
        <p:spPr bwMode="auto">
          <a:xfrm rot="-5400000">
            <a:off x="4409149" y="527977"/>
            <a:ext cx="347928" cy="8991600"/>
          </a:xfrm>
          <a:prstGeom prst="can">
            <a:avLst>
              <a:gd name="adj" fmla="val 48656"/>
            </a:avLst>
          </a:prstGeom>
          <a:gradFill rotWithShape="0">
            <a:gsLst>
              <a:gs pos="0">
                <a:srgbClr val="ACACAC"/>
              </a:gs>
              <a:gs pos="50000">
                <a:srgbClr val="EAEAEA"/>
              </a:gs>
              <a:gs pos="100000">
                <a:srgbClr val="ACACAC"/>
              </a:gs>
            </a:gsLst>
            <a:lin ang="5400000" scaled="1"/>
          </a:gradFill>
          <a:ln w="19050">
            <a:solidFill>
              <a:schemeClr val="tx1"/>
            </a:solidFill>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48" name="AutoShape 4"/>
          <p:cNvSpPr>
            <a:spLocks noChangeArrowheads="1"/>
          </p:cNvSpPr>
          <p:nvPr/>
        </p:nvSpPr>
        <p:spPr bwMode="auto">
          <a:xfrm>
            <a:off x="533400" y="2373312"/>
            <a:ext cx="838200" cy="2497667"/>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49" name="Text Box 5"/>
          <p:cNvSpPr txBox="1">
            <a:spLocks noChangeArrowheads="1"/>
          </p:cNvSpPr>
          <p:nvPr/>
        </p:nvSpPr>
        <p:spPr bwMode="auto">
          <a:xfrm>
            <a:off x="781050" y="252280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8550" name="Text Box 6"/>
          <p:cNvSpPr txBox="1">
            <a:spLocks noChangeArrowheads="1"/>
          </p:cNvSpPr>
          <p:nvPr/>
        </p:nvSpPr>
        <p:spPr bwMode="auto">
          <a:xfrm>
            <a:off x="781050" y="304535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8551" name="Text Box 7"/>
          <p:cNvSpPr txBox="1">
            <a:spLocks noChangeArrowheads="1"/>
          </p:cNvSpPr>
          <p:nvPr/>
        </p:nvSpPr>
        <p:spPr bwMode="auto">
          <a:xfrm>
            <a:off x="781050" y="3509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8552" name="Text Box 8"/>
          <p:cNvSpPr txBox="1">
            <a:spLocks noChangeArrowheads="1"/>
          </p:cNvSpPr>
          <p:nvPr/>
        </p:nvSpPr>
        <p:spPr bwMode="auto">
          <a:xfrm>
            <a:off x="781050" y="3975365"/>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8553" name="Text Box 9"/>
          <p:cNvSpPr txBox="1">
            <a:spLocks noChangeArrowheads="1"/>
          </p:cNvSpPr>
          <p:nvPr/>
        </p:nvSpPr>
        <p:spPr bwMode="auto">
          <a:xfrm>
            <a:off x="781050" y="4447646"/>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8554" name="Freeform 10"/>
          <p:cNvSpPr>
            <a:spLocks/>
          </p:cNvSpPr>
          <p:nvPr/>
        </p:nvSpPr>
        <p:spPr bwMode="auto">
          <a:xfrm>
            <a:off x="533401" y="2874699"/>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55" name="Freeform 11"/>
          <p:cNvSpPr>
            <a:spLocks/>
          </p:cNvSpPr>
          <p:nvPr/>
        </p:nvSpPr>
        <p:spPr bwMode="auto">
          <a:xfrm>
            <a:off x="542926" y="3353594"/>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56" name="Freeform 12"/>
          <p:cNvSpPr>
            <a:spLocks/>
          </p:cNvSpPr>
          <p:nvPr/>
        </p:nvSpPr>
        <p:spPr bwMode="auto">
          <a:xfrm>
            <a:off x="520700" y="3833813"/>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57" name="Freeform 13"/>
          <p:cNvSpPr>
            <a:spLocks/>
          </p:cNvSpPr>
          <p:nvPr/>
        </p:nvSpPr>
        <p:spPr bwMode="auto">
          <a:xfrm>
            <a:off x="520701" y="4327261"/>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58" name="AutoShape 14"/>
          <p:cNvSpPr>
            <a:spLocks noChangeArrowheads="1"/>
          </p:cNvSpPr>
          <p:nvPr/>
        </p:nvSpPr>
        <p:spPr bwMode="auto">
          <a:xfrm>
            <a:off x="7886700" y="2345532"/>
            <a:ext cx="838200" cy="2525448"/>
          </a:xfrm>
          <a:prstGeom prst="cube">
            <a:avLst>
              <a:gd name="adj" fmla="val 10764"/>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59" name="Text Box 15"/>
          <p:cNvSpPr txBox="1">
            <a:spLocks noChangeArrowheads="1"/>
          </p:cNvSpPr>
          <p:nvPr/>
        </p:nvSpPr>
        <p:spPr bwMode="auto">
          <a:xfrm>
            <a:off x="7924800" y="2493698"/>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5</a:t>
            </a:r>
          </a:p>
        </p:txBody>
      </p:sp>
      <p:sp>
        <p:nvSpPr>
          <p:cNvPr id="108560" name="Text Box 16"/>
          <p:cNvSpPr txBox="1">
            <a:spLocks noChangeArrowheads="1"/>
          </p:cNvSpPr>
          <p:nvPr/>
        </p:nvSpPr>
        <p:spPr bwMode="auto">
          <a:xfrm>
            <a:off x="7924800" y="3016250"/>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4</a:t>
            </a:r>
          </a:p>
        </p:txBody>
      </p:sp>
      <p:sp>
        <p:nvSpPr>
          <p:cNvPr id="108561" name="Text Box 17"/>
          <p:cNvSpPr txBox="1">
            <a:spLocks noChangeArrowheads="1"/>
          </p:cNvSpPr>
          <p:nvPr/>
        </p:nvSpPr>
        <p:spPr bwMode="auto">
          <a:xfrm>
            <a:off x="7924800" y="3480594"/>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3</a:t>
            </a:r>
          </a:p>
        </p:txBody>
      </p:sp>
      <p:sp>
        <p:nvSpPr>
          <p:cNvPr id="108562" name="Text Box 18"/>
          <p:cNvSpPr txBox="1">
            <a:spLocks noChangeArrowheads="1"/>
          </p:cNvSpPr>
          <p:nvPr/>
        </p:nvSpPr>
        <p:spPr bwMode="auto">
          <a:xfrm>
            <a:off x="7924800" y="3947583"/>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2</a:t>
            </a:r>
          </a:p>
        </p:txBody>
      </p:sp>
      <p:sp>
        <p:nvSpPr>
          <p:cNvPr id="108563" name="Text Box 19"/>
          <p:cNvSpPr txBox="1">
            <a:spLocks noChangeArrowheads="1"/>
          </p:cNvSpPr>
          <p:nvPr/>
        </p:nvSpPr>
        <p:spPr bwMode="auto">
          <a:xfrm>
            <a:off x="7924800" y="4418542"/>
            <a:ext cx="335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1</a:t>
            </a:r>
          </a:p>
        </p:txBody>
      </p:sp>
      <p:sp>
        <p:nvSpPr>
          <p:cNvPr id="108564" name="Freeform 20"/>
          <p:cNvSpPr>
            <a:spLocks/>
          </p:cNvSpPr>
          <p:nvPr/>
        </p:nvSpPr>
        <p:spPr bwMode="auto">
          <a:xfrm>
            <a:off x="7886701" y="2845594"/>
            <a:ext cx="847725" cy="51593"/>
          </a:xfrm>
          <a:custGeom>
            <a:avLst/>
            <a:gdLst>
              <a:gd name="T0" fmla="*/ 0 w 534"/>
              <a:gd name="T1" fmla="*/ 61912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42"/>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65" name="Freeform 21"/>
          <p:cNvSpPr>
            <a:spLocks/>
          </p:cNvSpPr>
          <p:nvPr/>
        </p:nvSpPr>
        <p:spPr bwMode="auto">
          <a:xfrm>
            <a:off x="7896226" y="3324490"/>
            <a:ext cx="847725" cy="51593"/>
          </a:xfrm>
          <a:custGeom>
            <a:avLst/>
            <a:gdLst>
              <a:gd name="T0" fmla="*/ 0 w 534"/>
              <a:gd name="T1" fmla="*/ 53067 h 42"/>
              <a:gd name="T2" fmla="*/ 742950 w 534"/>
              <a:gd name="T3" fmla="*/ 61912 h 42"/>
              <a:gd name="T4" fmla="*/ 847725 w 534"/>
              <a:gd name="T5" fmla="*/ 0 h 42"/>
              <a:gd name="T6" fmla="*/ 0 60000 65536"/>
              <a:gd name="T7" fmla="*/ 0 60000 65536"/>
              <a:gd name="T8" fmla="*/ 0 60000 65536"/>
            </a:gdLst>
            <a:ahLst/>
            <a:cxnLst>
              <a:cxn ang="T6">
                <a:pos x="T0" y="T1"/>
              </a:cxn>
              <a:cxn ang="T7">
                <a:pos x="T2" y="T3"/>
              </a:cxn>
              <a:cxn ang="T8">
                <a:pos x="T4" y="T5"/>
              </a:cxn>
            </a:cxnLst>
            <a:rect l="0" t="0" r="r" b="b"/>
            <a:pathLst>
              <a:path w="534" h="42">
                <a:moveTo>
                  <a:pt x="0" y="36"/>
                </a:moveTo>
                <a:lnTo>
                  <a:pt x="468" y="42"/>
                </a:lnTo>
                <a:cubicBezTo>
                  <a:pt x="490" y="28"/>
                  <a:pt x="534" y="0"/>
                  <a:pt x="534"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66" name="Freeform 22"/>
          <p:cNvSpPr>
            <a:spLocks/>
          </p:cNvSpPr>
          <p:nvPr/>
        </p:nvSpPr>
        <p:spPr bwMode="auto">
          <a:xfrm>
            <a:off x="7874000" y="3804709"/>
            <a:ext cx="869950" cy="50271"/>
          </a:xfrm>
          <a:custGeom>
            <a:avLst/>
            <a:gdLst>
              <a:gd name="T0" fmla="*/ 0 w 548"/>
              <a:gd name="T1" fmla="*/ 60325 h 42"/>
              <a:gd name="T2" fmla="*/ 765175 w 548"/>
              <a:gd name="T3" fmla="*/ 60325 h 42"/>
              <a:gd name="T4" fmla="*/ 869950 w 548"/>
              <a:gd name="T5" fmla="*/ 0 h 42"/>
              <a:gd name="T6" fmla="*/ 0 60000 65536"/>
              <a:gd name="T7" fmla="*/ 0 60000 65536"/>
              <a:gd name="T8" fmla="*/ 0 60000 65536"/>
            </a:gdLst>
            <a:ahLst/>
            <a:cxnLst>
              <a:cxn ang="T6">
                <a:pos x="T0" y="T1"/>
              </a:cxn>
              <a:cxn ang="T7">
                <a:pos x="T2" y="T3"/>
              </a:cxn>
              <a:cxn ang="T8">
                <a:pos x="T4" y="T5"/>
              </a:cxn>
            </a:cxnLst>
            <a:rect l="0" t="0" r="r" b="b"/>
            <a:pathLst>
              <a:path w="548" h="42">
                <a:moveTo>
                  <a:pt x="0" y="42"/>
                </a:moveTo>
                <a:lnTo>
                  <a:pt x="482" y="42"/>
                </a:lnTo>
                <a:cubicBezTo>
                  <a:pt x="504" y="28"/>
                  <a:pt x="548" y="0"/>
                  <a:pt x="548"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67" name="Freeform 23"/>
          <p:cNvSpPr>
            <a:spLocks/>
          </p:cNvSpPr>
          <p:nvPr/>
        </p:nvSpPr>
        <p:spPr bwMode="auto">
          <a:xfrm>
            <a:off x="7874001" y="4298157"/>
            <a:ext cx="860425" cy="50271"/>
          </a:xfrm>
          <a:custGeom>
            <a:avLst/>
            <a:gdLst>
              <a:gd name="T0" fmla="*/ 0 w 542"/>
              <a:gd name="T1" fmla="*/ 60325 h 42"/>
              <a:gd name="T2" fmla="*/ 755650 w 542"/>
              <a:gd name="T3" fmla="*/ 60325 h 42"/>
              <a:gd name="T4" fmla="*/ 860425 w 542"/>
              <a:gd name="T5" fmla="*/ 0 h 42"/>
              <a:gd name="T6" fmla="*/ 0 60000 65536"/>
              <a:gd name="T7" fmla="*/ 0 60000 65536"/>
              <a:gd name="T8" fmla="*/ 0 60000 65536"/>
            </a:gdLst>
            <a:ahLst/>
            <a:cxnLst>
              <a:cxn ang="T6">
                <a:pos x="T0" y="T1"/>
              </a:cxn>
              <a:cxn ang="T7">
                <a:pos x="T2" y="T3"/>
              </a:cxn>
              <a:cxn ang="T8">
                <a:pos x="T4" y="T5"/>
              </a:cxn>
            </a:cxnLst>
            <a:rect l="0" t="0" r="r" b="b"/>
            <a:pathLst>
              <a:path w="542" h="42">
                <a:moveTo>
                  <a:pt x="0" y="42"/>
                </a:moveTo>
                <a:lnTo>
                  <a:pt x="476" y="42"/>
                </a:lnTo>
                <a:cubicBezTo>
                  <a:pt x="498" y="28"/>
                  <a:pt x="542" y="0"/>
                  <a:pt x="542" y="0"/>
                </a:cubicBezTo>
              </a:path>
            </a:pathLst>
          </a:custGeom>
          <a:noFill/>
          <a:ln w="19050" cap="flat" cmpd="sng">
            <a:solidFill>
              <a:schemeClr val="tx1"/>
            </a:solidFill>
            <a:prstDash val="solid"/>
            <a:round/>
            <a:headEnd type="none" w="sm" len="lg"/>
            <a:tailEnd type="none" w="sm"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8568" name="Text Box 24"/>
          <p:cNvSpPr txBox="1">
            <a:spLocks noChangeArrowheads="1"/>
          </p:cNvSpPr>
          <p:nvPr/>
        </p:nvSpPr>
        <p:spPr bwMode="auto">
          <a:xfrm>
            <a:off x="479997"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1</a:t>
            </a:r>
          </a:p>
        </p:txBody>
      </p:sp>
      <p:sp>
        <p:nvSpPr>
          <p:cNvPr id="108569" name="AutoShape 25"/>
          <p:cNvSpPr>
            <a:spLocks noChangeArrowheads="1"/>
          </p:cNvSpPr>
          <p:nvPr/>
        </p:nvSpPr>
        <p:spPr bwMode="auto">
          <a:xfrm>
            <a:off x="8034338" y="1931459"/>
            <a:ext cx="685800" cy="464344"/>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70" name="Text Box 26"/>
          <p:cNvSpPr txBox="1">
            <a:spLocks noChangeArrowheads="1"/>
          </p:cNvSpPr>
          <p:nvPr/>
        </p:nvSpPr>
        <p:spPr bwMode="auto">
          <a:xfrm>
            <a:off x="8027988" y="2018771"/>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2</a:t>
            </a:r>
            <a:endParaRPr kumimoji="1" lang="en-US" altLang="zh-CN" sz="2000" b="1">
              <a:latin typeface="微软雅黑" panose="020B0503020204020204" pitchFamily="34" charset="-122"/>
              <a:ea typeface="微软雅黑" panose="020B0503020204020204" pitchFamily="34" charset="-122"/>
            </a:endParaRPr>
          </a:p>
        </p:txBody>
      </p:sp>
      <p:sp>
        <p:nvSpPr>
          <p:cNvPr id="108571" name="AutoShape 27"/>
          <p:cNvSpPr>
            <a:spLocks noChangeArrowheads="1"/>
          </p:cNvSpPr>
          <p:nvPr/>
        </p:nvSpPr>
        <p:spPr bwMode="auto">
          <a:xfrm>
            <a:off x="538163" y="1967178"/>
            <a:ext cx="685800" cy="464343"/>
          </a:xfrm>
          <a:prstGeom prst="cube">
            <a:avLst>
              <a:gd name="adj" fmla="val 17593"/>
            </a:avLst>
          </a:prstGeom>
          <a:solidFill>
            <a:srgbClr val="FFFF99"/>
          </a:solidFill>
          <a:ln w="19050">
            <a:solidFill>
              <a:schemeClr val="tx1"/>
            </a:solidFill>
            <a:miter lim="800000"/>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72" name="Text Box 28"/>
          <p:cNvSpPr txBox="1">
            <a:spLocks noChangeArrowheads="1"/>
          </p:cNvSpPr>
          <p:nvPr/>
        </p:nvSpPr>
        <p:spPr bwMode="auto">
          <a:xfrm>
            <a:off x="558800" y="2067719"/>
            <a:ext cx="6286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en-US" altLang="zh-CN" sz="2000">
                <a:latin typeface="微软雅黑" panose="020B0503020204020204" pitchFamily="34" charset="-122"/>
                <a:ea typeface="微软雅黑" panose="020B0503020204020204" pitchFamily="34" charset="-122"/>
              </a:rPr>
              <a:t>AP</a:t>
            </a:r>
            <a:r>
              <a:rPr kumimoji="1" lang="en-US" altLang="zh-CN" sz="2000" b="1" baseline="-25000">
                <a:latin typeface="微软雅黑" panose="020B0503020204020204" pitchFamily="34" charset="-122"/>
                <a:ea typeface="微软雅黑" panose="020B0503020204020204" pitchFamily="34" charset="-122"/>
              </a:rPr>
              <a:t>1</a:t>
            </a:r>
            <a:endParaRPr kumimoji="1" lang="en-US" altLang="zh-CN" sz="2000" b="1">
              <a:latin typeface="微软雅黑" panose="020B0503020204020204" pitchFamily="34" charset="-122"/>
              <a:ea typeface="微软雅黑" panose="020B0503020204020204" pitchFamily="34" charset="-122"/>
            </a:endParaRPr>
          </a:p>
        </p:txBody>
      </p:sp>
      <p:sp>
        <p:nvSpPr>
          <p:cNvPr id="116765" name="AutoShape 29"/>
          <p:cNvSpPr>
            <a:spLocks noChangeArrowheads="1"/>
          </p:cNvSpPr>
          <p:nvPr/>
        </p:nvSpPr>
        <p:spPr bwMode="auto">
          <a:xfrm flipV="1">
            <a:off x="654050" y="2795323"/>
            <a:ext cx="196850" cy="301625"/>
          </a:xfrm>
          <a:prstGeom prst="upArrow">
            <a:avLst>
              <a:gd name="adj1" fmla="val 50000"/>
              <a:gd name="adj2" fmla="val 45968"/>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08574" name="Text Box 30"/>
          <p:cNvSpPr txBox="1">
            <a:spLocks noChangeArrowheads="1"/>
          </p:cNvSpPr>
          <p:nvPr/>
        </p:nvSpPr>
        <p:spPr bwMode="auto">
          <a:xfrm>
            <a:off x="7896821" y="1561356"/>
            <a:ext cx="9236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dirty="0">
                <a:latin typeface="微软雅黑" panose="020B0503020204020204" pitchFamily="34" charset="-122"/>
                <a:ea typeface="微软雅黑" panose="020B0503020204020204" pitchFamily="34" charset="-122"/>
              </a:rPr>
              <a:t>主机 </a:t>
            </a:r>
            <a:r>
              <a:rPr kumimoji="1" lang="en-US" altLang="zh-CN" sz="2000" dirty="0">
                <a:latin typeface="微软雅黑" panose="020B0503020204020204" pitchFamily="34" charset="-122"/>
                <a:ea typeface="微软雅黑" panose="020B0503020204020204" pitchFamily="34" charset="-122"/>
              </a:rPr>
              <a:t>2</a:t>
            </a:r>
          </a:p>
        </p:txBody>
      </p:sp>
      <p:sp>
        <p:nvSpPr>
          <p:cNvPr id="108575" name="Text Box 31"/>
          <p:cNvSpPr txBox="1">
            <a:spLocks noChangeArrowheads="1"/>
          </p:cNvSpPr>
          <p:nvPr/>
        </p:nvSpPr>
        <p:spPr bwMode="auto">
          <a:xfrm>
            <a:off x="1619251" y="2557198"/>
            <a:ext cx="34435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应用层 </a:t>
            </a:r>
            <a:r>
              <a:rPr kumimoji="1" lang="en-US" altLang="zh-CN" sz="2000">
                <a:latin typeface="微软雅黑" panose="020B0503020204020204" pitchFamily="34" charset="-122"/>
                <a:ea typeface="微软雅黑" panose="020B0503020204020204" pitchFamily="34" charset="-122"/>
              </a:rPr>
              <a:t>PDU </a:t>
            </a:r>
            <a:r>
              <a:rPr kumimoji="1" lang="zh-CN" altLang="en-US" sz="2000">
                <a:latin typeface="微软雅黑" panose="020B0503020204020204" pitchFamily="34" charset="-122"/>
                <a:ea typeface="微软雅黑" panose="020B0503020204020204" pitchFamily="34" charset="-122"/>
              </a:rPr>
              <a:t>再传送到运输层</a:t>
            </a:r>
          </a:p>
        </p:txBody>
      </p:sp>
      <p:sp>
        <p:nvSpPr>
          <p:cNvPr id="116768" name="Text Box 32"/>
          <p:cNvSpPr txBox="1">
            <a:spLocks noChangeArrowheads="1"/>
          </p:cNvSpPr>
          <p:nvPr/>
        </p:nvSpPr>
        <p:spPr bwMode="auto">
          <a:xfrm>
            <a:off x="1619251" y="3000375"/>
            <a:ext cx="40318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lg"/>
                <a:tailEnd type="none" w="sm"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a:solidFill>
                  <a:schemeClr val="tx1"/>
                </a:solidFill>
                <a:latin typeface="Arial" charset="0"/>
                <a:ea typeface="宋体" charset="-122"/>
              </a:defRPr>
            </a:lvl1pPr>
            <a:lvl2pPr marL="742950" indent="-285750" defTabSz="762000" eaLnBrk="0" hangingPunct="0">
              <a:defRPr>
                <a:solidFill>
                  <a:schemeClr val="tx1"/>
                </a:solidFill>
                <a:latin typeface="Arial" charset="0"/>
                <a:ea typeface="宋体" charset="-122"/>
              </a:defRPr>
            </a:lvl2pPr>
            <a:lvl3pPr marL="1143000" indent="-228600" defTabSz="762000" eaLnBrk="0" hangingPunct="0">
              <a:defRPr>
                <a:solidFill>
                  <a:schemeClr val="tx1"/>
                </a:solidFill>
                <a:latin typeface="Arial" charset="0"/>
                <a:ea typeface="宋体" charset="-122"/>
              </a:defRPr>
            </a:lvl3pPr>
            <a:lvl4pPr marL="1600200" indent="-228600" defTabSz="762000" eaLnBrk="0" hangingPunct="0">
              <a:defRPr>
                <a:solidFill>
                  <a:schemeClr val="tx1"/>
                </a:solidFill>
                <a:latin typeface="Arial" charset="0"/>
                <a:ea typeface="宋体" charset="-122"/>
              </a:defRPr>
            </a:lvl4pPr>
            <a:lvl5pPr marL="2057400" indent="-228600" defTabSz="762000" eaLnBrk="0" hangingPunct="0">
              <a:defRPr>
                <a:solidFill>
                  <a:schemeClr val="tx1"/>
                </a:solidFill>
                <a:latin typeface="Arial" charset="0"/>
                <a:ea typeface="宋体" charset="-122"/>
              </a:defRPr>
            </a:lvl5pPr>
            <a:lvl6pPr marL="2514600" indent="-228600" defTabSz="762000" eaLnBrk="0" fontAlgn="base" hangingPunct="0">
              <a:spcBef>
                <a:spcPct val="0"/>
              </a:spcBef>
              <a:spcAft>
                <a:spcPct val="0"/>
              </a:spcAft>
              <a:defRPr>
                <a:solidFill>
                  <a:schemeClr val="tx1"/>
                </a:solidFill>
                <a:latin typeface="Arial" charset="0"/>
                <a:ea typeface="宋体" charset="-122"/>
              </a:defRPr>
            </a:lvl6pPr>
            <a:lvl7pPr marL="2971800" indent="-228600" defTabSz="762000" eaLnBrk="0" fontAlgn="base" hangingPunct="0">
              <a:spcBef>
                <a:spcPct val="0"/>
              </a:spcBef>
              <a:spcAft>
                <a:spcPct val="0"/>
              </a:spcAft>
              <a:defRPr>
                <a:solidFill>
                  <a:schemeClr val="tx1"/>
                </a:solidFill>
                <a:latin typeface="Arial" charset="0"/>
                <a:ea typeface="宋体" charset="-122"/>
              </a:defRPr>
            </a:lvl7pPr>
            <a:lvl8pPr marL="3429000" indent="-228600" defTabSz="762000" eaLnBrk="0" fontAlgn="base" hangingPunct="0">
              <a:spcBef>
                <a:spcPct val="0"/>
              </a:spcBef>
              <a:spcAft>
                <a:spcPct val="0"/>
              </a:spcAft>
              <a:defRPr>
                <a:solidFill>
                  <a:schemeClr val="tx1"/>
                </a:solidFill>
                <a:latin typeface="Arial" charset="0"/>
                <a:ea typeface="宋体" charset="-122"/>
              </a:defRPr>
            </a:lvl8pPr>
            <a:lvl9pPr marL="3886200" indent="-228600" defTabSz="762000" eaLnBrk="0" fontAlgn="base" hangingPunct="0">
              <a:spcBef>
                <a:spcPct val="0"/>
              </a:spcBef>
              <a:spcAft>
                <a:spcPct val="0"/>
              </a:spcAft>
              <a:defRPr>
                <a:solidFill>
                  <a:schemeClr val="tx1"/>
                </a:solidFill>
                <a:latin typeface="Arial" charset="0"/>
                <a:ea typeface="宋体" charset="-122"/>
              </a:defRPr>
            </a:lvl9pPr>
          </a:lstStyle>
          <a:p>
            <a:r>
              <a:rPr kumimoji="1" lang="zh-CN" altLang="en-US" sz="2000">
                <a:latin typeface="微软雅黑" panose="020B0503020204020204" pitchFamily="34" charset="-122"/>
                <a:ea typeface="微软雅黑" panose="020B0503020204020204" pitchFamily="34" charset="-122"/>
              </a:rPr>
              <a:t>加上运输层首部，成为运输层报文</a:t>
            </a:r>
          </a:p>
        </p:txBody>
      </p:sp>
    </p:spTree>
    <p:extLst>
      <p:ext uri="{BB962C8B-B14F-4D97-AF65-F5344CB8AC3E}">
        <p14:creationId xmlns:p14="http://schemas.microsoft.com/office/powerpoint/2010/main" val="3371125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16765"/>
                                        </p:tgtEl>
                                        <p:attrNameLst>
                                          <p:attrName>style.visibility</p:attrName>
                                        </p:attrNameLst>
                                      </p:cBhvr>
                                      <p:to>
                                        <p:strVal val="visible"/>
                                      </p:to>
                                    </p:set>
                                    <p:animEffect transition="in" filter="wipe(up)">
                                      <p:cBhvr>
                                        <p:cTn id="7" dur="1000"/>
                                        <p:tgtEl>
                                          <p:spTgt spid="116765"/>
                                        </p:tgtEl>
                                      </p:cBhvr>
                                    </p:animEffect>
                                  </p:childTnLst>
                                </p:cTn>
                              </p:par>
                            </p:childTnLst>
                          </p:cTn>
                        </p:par>
                        <p:par>
                          <p:cTn id="8" fill="hold" nodeType="afterGroup">
                            <p:stCondLst>
                              <p:cond delay="1500"/>
                            </p:stCondLst>
                            <p:childTnLst>
                              <p:par>
                                <p:cTn id="9" presetID="1" presetClass="entr" presetSubtype="0" fill="hold" grpId="0" nodeType="afterEffect">
                                  <p:stCondLst>
                                    <p:cond delay="0"/>
                                  </p:stCondLst>
                                  <p:childTnLst>
                                    <p:set>
                                      <p:cBhvr>
                                        <p:cTn id="10" dur="1" fill="hold">
                                          <p:stCondLst>
                                            <p:cond delay="0"/>
                                          </p:stCondLst>
                                        </p:cTn>
                                        <p:tgtEl>
                                          <p:spTgt spid="116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65" grpId="0" animBg="1"/>
      <p:bldP spid="116768" grpId="0"/>
    </p:bld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705</TotalTime>
  <Words>7044</Words>
  <Application>Microsoft Office PowerPoint</Application>
  <PresentationFormat>全屏显示(16:10)</PresentationFormat>
  <Paragraphs>1274</Paragraphs>
  <Slides>128</Slides>
  <Notes>28</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4</vt:i4>
      </vt:variant>
      <vt:variant>
        <vt:lpstr>幻灯片标题</vt:lpstr>
      </vt:variant>
      <vt:variant>
        <vt:i4>128</vt:i4>
      </vt:variant>
    </vt:vector>
  </HeadingPairs>
  <TitlesOfParts>
    <vt:vector size="146" baseType="lpstr">
      <vt:lpstr>Franklin Gothic Book</vt:lpstr>
      <vt:lpstr>仿宋</vt:lpstr>
      <vt:lpstr>黑体</vt:lpstr>
      <vt:lpstr>宋体</vt:lpstr>
      <vt:lpstr>微软雅黑</vt:lpstr>
      <vt:lpstr>Arial</vt:lpstr>
      <vt:lpstr>Franklin Gothic Medium</vt:lpstr>
      <vt:lpstr>Microsoft Sans Serif</vt:lpstr>
      <vt:lpstr>MS Reference Sans Serif</vt:lpstr>
      <vt:lpstr>Symbol</vt:lpstr>
      <vt:lpstr>Tahoma</vt:lpstr>
      <vt:lpstr>Times New Roman</vt:lpstr>
      <vt:lpstr>Wingdings</vt:lpstr>
      <vt:lpstr>Presentation</vt:lpstr>
      <vt:lpstr>Microsoft ClipArt Gallery</vt:lpstr>
      <vt:lpstr>演示文稿</vt:lpstr>
      <vt:lpstr>公式</vt:lpstr>
      <vt:lpstr>VISIO</vt:lpstr>
      <vt:lpstr>计算机网络</vt:lpstr>
      <vt:lpstr>本章教学计划</vt:lpstr>
      <vt:lpstr>1.计算机网络的作用</vt:lpstr>
      <vt:lpstr>1.计算机网络的作用</vt:lpstr>
      <vt:lpstr>1.计算机网络的作用</vt:lpstr>
      <vt:lpstr>1.计算机网络的作用</vt:lpstr>
      <vt:lpstr>2.因特网</vt:lpstr>
      <vt:lpstr>2.因特网</vt:lpstr>
      <vt:lpstr>2.因特网</vt:lpstr>
      <vt:lpstr>PowerPoint 演示文稿</vt:lpstr>
      <vt:lpstr>2.因特网</vt:lpstr>
      <vt:lpstr>PowerPoint 演示文稿</vt:lpstr>
      <vt:lpstr>PowerPoint 演示文稿</vt:lpstr>
      <vt:lpstr>PowerPoint 演示文稿</vt:lpstr>
      <vt:lpstr>PowerPoint 演示文稿</vt:lpstr>
      <vt:lpstr>2.因特网</vt:lpstr>
      <vt:lpstr>2.因特网</vt:lpstr>
      <vt:lpstr>2.因特网</vt:lpstr>
      <vt:lpstr>2.因特网</vt:lpstr>
      <vt:lpstr>2.因特网</vt:lpstr>
      <vt:lpstr>2.因特网</vt:lpstr>
      <vt:lpstr>2.因特网</vt:lpstr>
      <vt:lpstr>2.因特网</vt:lpstr>
      <vt:lpstr>2.因特网</vt:lpstr>
      <vt:lpstr>3.因特网的组成</vt:lpstr>
      <vt:lpstr>3.因特网的组成</vt:lpstr>
      <vt:lpstr>3.因特网的组成</vt:lpstr>
      <vt:lpstr>3.因特网的组成</vt:lpstr>
      <vt:lpstr>PowerPoint 演示文稿</vt:lpstr>
      <vt:lpstr>3.因特网的组成</vt:lpstr>
      <vt:lpstr>PowerPoint 演示文稿</vt:lpstr>
      <vt:lpstr>3.因特网的组成</vt:lpstr>
      <vt:lpstr>3.因特网的组成</vt:lpstr>
      <vt:lpstr>3.因特网的组成</vt:lpstr>
      <vt:lpstr>3.因特网的组成</vt:lpstr>
      <vt:lpstr>3.因特网的组成</vt:lpstr>
      <vt:lpstr>3.因特网的组成</vt:lpstr>
      <vt:lpstr>3.因特网的组成</vt:lpstr>
      <vt:lpstr>3.因特网的组成</vt:lpstr>
      <vt:lpstr>3.因特网的组成</vt:lpstr>
      <vt:lpstr>3.因特网的组成</vt:lpstr>
      <vt:lpstr>PowerPoint 演示文稿</vt:lpstr>
      <vt:lpstr>3.因特网的组成</vt:lpstr>
      <vt:lpstr>3.因特网的组成</vt:lpstr>
      <vt:lpstr>3.因特网的组成</vt:lpstr>
      <vt:lpstr>3.因特网的组成</vt:lpstr>
      <vt:lpstr>3.因特网的组成</vt:lpstr>
      <vt:lpstr>3.因特网的组成</vt:lpstr>
      <vt:lpstr>3.因特网的组成</vt:lpstr>
      <vt:lpstr>3.因特网的组成</vt:lpstr>
      <vt:lpstr>4.中国的计算机网络</vt:lpstr>
      <vt:lpstr>4.中国的计算机网络</vt:lpstr>
      <vt:lpstr>5.计算机网络的分类</vt:lpstr>
      <vt:lpstr>5.计算机网络的分类</vt:lpstr>
      <vt:lpstr>5.计算机网络的分类</vt:lpstr>
      <vt:lpstr>5.计算机网络的分类</vt:lpstr>
      <vt:lpstr>5.计算机网络的分类</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6.计算机网络的性能</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PowerPoint 演示文稿</vt:lpstr>
      <vt:lpstr>PowerPoint 演示文稿</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主机 1 向主机 2 发送数据 </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7.计算机网络体系结构</vt:lpstr>
      <vt:lpstr>8.推荐书目</vt:lpstr>
      <vt:lpstr>8.推荐书目</vt:lpstr>
      <vt:lpstr>8.推荐书目</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01.计算机网络-2016版本-阮晓龙-第1章：计算机网络概述</dc:title>
  <dc:creator>RuanXiaolong</dc:creator>
  <cp:lastModifiedBy>冯顺磊</cp:lastModifiedBy>
  <cp:revision>127</cp:revision>
  <dcterms:created xsi:type="dcterms:W3CDTF">2014-02-16T08:01:44Z</dcterms:created>
  <dcterms:modified xsi:type="dcterms:W3CDTF">2017-10-29T12:16:16Z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