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46"/>
  </p:notesMasterIdLst>
  <p:handoutMasterIdLst>
    <p:handoutMasterId r:id="rId147"/>
  </p:handoutMasterIdLst>
  <p:sldIdLst>
    <p:sldId id="256" r:id="rId2"/>
    <p:sldId id="258" r:id="rId3"/>
    <p:sldId id="392" r:id="rId4"/>
    <p:sldId id="393" r:id="rId5"/>
    <p:sldId id="395" r:id="rId6"/>
    <p:sldId id="391" r:id="rId7"/>
    <p:sldId id="396" r:id="rId8"/>
    <p:sldId id="397" r:id="rId9"/>
    <p:sldId id="398" r:id="rId10"/>
    <p:sldId id="399" r:id="rId11"/>
    <p:sldId id="400" r:id="rId12"/>
    <p:sldId id="401" r:id="rId13"/>
    <p:sldId id="402" r:id="rId14"/>
    <p:sldId id="403" r:id="rId15"/>
    <p:sldId id="404" r:id="rId16"/>
    <p:sldId id="405" r:id="rId17"/>
    <p:sldId id="406" r:id="rId18"/>
    <p:sldId id="407" r:id="rId19"/>
    <p:sldId id="409" r:id="rId20"/>
    <p:sldId id="410" r:id="rId21"/>
    <p:sldId id="411" r:id="rId22"/>
    <p:sldId id="408" r:id="rId23"/>
    <p:sldId id="412" r:id="rId24"/>
    <p:sldId id="413" r:id="rId25"/>
    <p:sldId id="414" r:id="rId26"/>
    <p:sldId id="415" r:id="rId27"/>
    <p:sldId id="416" r:id="rId28"/>
    <p:sldId id="417" r:id="rId29"/>
    <p:sldId id="418" r:id="rId30"/>
    <p:sldId id="419" r:id="rId31"/>
    <p:sldId id="420" r:id="rId32"/>
    <p:sldId id="421" r:id="rId33"/>
    <p:sldId id="422" r:id="rId34"/>
    <p:sldId id="423" r:id="rId35"/>
    <p:sldId id="424" r:id="rId36"/>
    <p:sldId id="425" r:id="rId37"/>
    <p:sldId id="426" r:id="rId38"/>
    <p:sldId id="427" r:id="rId39"/>
    <p:sldId id="428" r:id="rId40"/>
    <p:sldId id="429" r:id="rId41"/>
    <p:sldId id="430" r:id="rId42"/>
    <p:sldId id="431" r:id="rId43"/>
    <p:sldId id="432" r:id="rId44"/>
    <p:sldId id="433" r:id="rId45"/>
    <p:sldId id="434" r:id="rId46"/>
    <p:sldId id="435" r:id="rId47"/>
    <p:sldId id="436" r:id="rId48"/>
    <p:sldId id="437" r:id="rId49"/>
    <p:sldId id="438" r:id="rId50"/>
    <p:sldId id="439" r:id="rId51"/>
    <p:sldId id="440" r:id="rId52"/>
    <p:sldId id="441" r:id="rId53"/>
    <p:sldId id="442" r:id="rId54"/>
    <p:sldId id="444" r:id="rId55"/>
    <p:sldId id="443" r:id="rId56"/>
    <p:sldId id="445" r:id="rId57"/>
    <p:sldId id="446" r:id="rId58"/>
    <p:sldId id="447" r:id="rId59"/>
    <p:sldId id="449" r:id="rId60"/>
    <p:sldId id="450" r:id="rId61"/>
    <p:sldId id="451" r:id="rId62"/>
    <p:sldId id="452" r:id="rId63"/>
    <p:sldId id="453" r:id="rId64"/>
    <p:sldId id="454" r:id="rId65"/>
    <p:sldId id="455" r:id="rId66"/>
    <p:sldId id="456" r:id="rId67"/>
    <p:sldId id="457" r:id="rId68"/>
    <p:sldId id="458" r:id="rId69"/>
    <p:sldId id="459" r:id="rId70"/>
    <p:sldId id="460" r:id="rId71"/>
    <p:sldId id="461" r:id="rId72"/>
    <p:sldId id="462" r:id="rId73"/>
    <p:sldId id="463" r:id="rId74"/>
    <p:sldId id="464" r:id="rId75"/>
    <p:sldId id="465" r:id="rId76"/>
    <p:sldId id="536" r:id="rId77"/>
    <p:sldId id="466" r:id="rId78"/>
    <p:sldId id="467" r:id="rId79"/>
    <p:sldId id="468" r:id="rId80"/>
    <p:sldId id="469" r:id="rId81"/>
    <p:sldId id="470" r:id="rId82"/>
    <p:sldId id="471" r:id="rId83"/>
    <p:sldId id="472" r:id="rId84"/>
    <p:sldId id="473" r:id="rId85"/>
    <p:sldId id="475" r:id="rId86"/>
    <p:sldId id="474" r:id="rId87"/>
    <p:sldId id="476" r:id="rId88"/>
    <p:sldId id="477" r:id="rId89"/>
    <p:sldId id="478" r:id="rId90"/>
    <p:sldId id="479" r:id="rId91"/>
    <p:sldId id="480" r:id="rId92"/>
    <p:sldId id="481" r:id="rId93"/>
    <p:sldId id="482" r:id="rId94"/>
    <p:sldId id="483" r:id="rId95"/>
    <p:sldId id="484" r:id="rId96"/>
    <p:sldId id="485" r:id="rId97"/>
    <p:sldId id="486" r:id="rId98"/>
    <p:sldId id="487" r:id="rId99"/>
    <p:sldId id="488" r:id="rId100"/>
    <p:sldId id="489" r:id="rId101"/>
    <p:sldId id="491" r:id="rId102"/>
    <p:sldId id="490" r:id="rId103"/>
    <p:sldId id="492" r:id="rId104"/>
    <p:sldId id="494" r:id="rId105"/>
    <p:sldId id="495" r:id="rId106"/>
    <p:sldId id="496" r:id="rId107"/>
    <p:sldId id="497" r:id="rId108"/>
    <p:sldId id="498" r:id="rId109"/>
    <p:sldId id="499" r:id="rId110"/>
    <p:sldId id="500" r:id="rId111"/>
    <p:sldId id="501" r:id="rId112"/>
    <p:sldId id="503" r:id="rId113"/>
    <p:sldId id="504" r:id="rId114"/>
    <p:sldId id="505" r:id="rId115"/>
    <p:sldId id="506" r:id="rId116"/>
    <p:sldId id="507" r:id="rId117"/>
    <p:sldId id="508" r:id="rId118"/>
    <p:sldId id="509" r:id="rId119"/>
    <p:sldId id="510" r:id="rId120"/>
    <p:sldId id="511" r:id="rId121"/>
    <p:sldId id="512" r:id="rId122"/>
    <p:sldId id="513" r:id="rId123"/>
    <p:sldId id="514" r:id="rId124"/>
    <p:sldId id="516" r:id="rId125"/>
    <p:sldId id="515" r:id="rId126"/>
    <p:sldId id="517" r:id="rId127"/>
    <p:sldId id="518" r:id="rId128"/>
    <p:sldId id="519" r:id="rId129"/>
    <p:sldId id="520" r:id="rId130"/>
    <p:sldId id="521" r:id="rId131"/>
    <p:sldId id="522" r:id="rId132"/>
    <p:sldId id="523" r:id="rId133"/>
    <p:sldId id="525" r:id="rId134"/>
    <p:sldId id="526" r:id="rId135"/>
    <p:sldId id="527" r:id="rId136"/>
    <p:sldId id="528" r:id="rId137"/>
    <p:sldId id="529" r:id="rId138"/>
    <p:sldId id="531" r:id="rId139"/>
    <p:sldId id="530" r:id="rId140"/>
    <p:sldId id="532" r:id="rId141"/>
    <p:sldId id="533" r:id="rId142"/>
    <p:sldId id="534" r:id="rId143"/>
    <p:sldId id="535" r:id="rId144"/>
    <p:sldId id="390" r:id="rId145"/>
  </p:sldIdLst>
  <p:sldSz cx="9144000" cy="5715000" type="screen16x10"/>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05216" algn="l" rtl="0" eaLnBrk="0" fontAlgn="base" hangingPunct="0">
      <a:spcBef>
        <a:spcPct val="0"/>
      </a:spcBef>
      <a:spcAft>
        <a:spcPct val="0"/>
      </a:spcAft>
      <a:defRPr kern="1200">
        <a:solidFill>
          <a:schemeClr val="tx1"/>
        </a:solidFill>
        <a:latin typeface="Arial" charset="0"/>
        <a:ea typeface="+mn-ea"/>
        <a:cs typeface="+mn-cs"/>
      </a:defRPr>
    </a:lvl2pPr>
    <a:lvl3pPr marL="810433" algn="l" rtl="0" eaLnBrk="0" fontAlgn="base" hangingPunct="0">
      <a:spcBef>
        <a:spcPct val="0"/>
      </a:spcBef>
      <a:spcAft>
        <a:spcPct val="0"/>
      </a:spcAft>
      <a:defRPr kern="1200">
        <a:solidFill>
          <a:schemeClr val="tx1"/>
        </a:solidFill>
        <a:latin typeface="Arial" charset="0"/>
        <a:ea typeface="+mn-ea"/>
        <a:cs typeface="+mn-cs"/>
      </a:defRPr>
    </a:lvl3pPr>
    <a:lvl4pPr marL="1215649" algn="l" rtl="0" eaLnBrk="0" fontAlgn="base" hangingPunct="0">
      <a:spcBef>
        <a:spcPct val="0"/>
      </a:spcBef>
      <a:spcAft>
        <a:spcPct val="0"/>
      </a:spcAft>
      <a:defRPr kern="1200">
        <a:solidFill>
          <a:schemeClr val="tx1"/>
        </a:solidFill>
        <a:latin typeface="Arial" charset="0"/>
        <a:ea typeface="+mn-ea"/>
        <a:cs typeface="+mn-cs"/>
      </a:defRPr>
    </a:lvl4pPr>
    <a:lvl5pPr marL="1620865" algn="l" rtl="0" eaLnBrk="0" fontAlgn="base" hangingPunct="0">
      <a:spcBef>
        <a:spcPct val="0"/>
      </a:spcBef>
      <a:spcAft>
        <a:spcPct val="0"/>
      </a:spcAft>
      <a:defRPr kern="1200">
        <a:solidFill>
          <a:schemeClr val="tx1"/>
        </a:solidFill>
        <a:latin typeface="Arial" charset="0"/>
        <a:ea typeface="+mn-ea"/>
        <a:cs typeface="+mn-cs"/>
      </a:defRPr>
    </a:lvl5pPr>
    <a:lvl6pPr marL="2026082" algn="l" defTabSz="810433" rtl="0" eaLnBrk="1" latinLnBrk="0" hangingPunct="1">
      <a:defRPr kern="1200">
        <a:solidFill>
          <a:schemeClr val="tx1"/>
        </a:solidFill>
        <a:latin typeface="Arial" charset="0"/>
        <a:ea typeface="+mn-ea"/>
        <a:cs typeface="+mn-cs"/>
      </a:defRPr>
    </a:lvl6pPr>
    <a:lvl7pPr marL="2431298" algn="l" defTabSz="810433" rtl="0" eaLnBrk="1" latinLnBrk="0" hangingPunct="1">
      <a:defRPr kern="1200">
        <a:solidFill>
          <a:schemeClr val="tx1"/>
        </a:solidFill>
        <a:latin typeface="Arial" charset="0"/>
        <a:ea typeface="+mn-ea"/>
        <a:cs typeface="+mn-cs"/>
      </a:defRPr>
    </a:lvl7pPr>
    <a:lvl8pPr marL="2836515" algn="l" defTabSz="810433" rtl="0" eaLnBrk="1" latinLnBrk="0" hangingPunct="1">
      <a:defRPr kern="1200">
        <a:solidFill>
          <a:schemeClr val="tx1"/>
        </a:solidFill>
        <a:latin typeface="Arial" charset="0"/>
        <a:ea typeface="+mn-ea"/>
        <a:cs typeface="+mn-cs"/>
      </a:defRPr>
    </a:lvl8pPr>
    <a:lvl9pPr marL="3241731" algn="l" defTabSz="810433"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94109" autoAdjust="0"/>
  </p:normalViewPr>
  <p:slideViewPr>
    <p:cSldViewPr>
      <p:cViewPr varScale="1">
        <p:scale>
          <a:sx n="116" d="100"/>
          <a:sy n="116" d="100"/>
        </p:scale>
        <p:origin x="252" y="114"/>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56" d="100"/>
          <a:sy n="56" d="100"/>
        </p:scale>
        <p:origin x="-1830"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viewProps" Target="viewProp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宋体" charset="-122"/>
              </a:defRPr>
            </a:lvl1pPr>
          </a:lstStyle>
          <a:p>
            <a:endParaRPr lang="zh-CN" altLang="en-US"/>
          </a:p>
        </p:txBody>
      </p:sp>
      <p:sp>
        <p:nvSpPr>
          <p:cNvPr id="25603"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宋体" charset="-122"/>
              </a:defRPr>
            </a:lvl1pPr>
          </a:lstStyle>
          <a:p>
            <a:endParaRPr lang="en-US" altLang="zh-CN"/>
          </a:p>
        </p:txBody>
      </p:sp>
      <p:sp>
        <p:nvSpPr>
          <p:cNvPr id="25604"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宋体" charset="-122"/>
              </a:defRPr>
            </a:lvl1pPr>
          </a:lstStyle>
          <a:p>
            <a:endParaRPr lang="en-US" altLang="zh-CN"/>
          </a:p>
        </p:txBody>
      </p:sp>
      <p:sp>
        <p:nvSpPr>
          <p:cNvPr id="25605"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宋体" charset="-122"/>
              </a:defRPr>
            </a:lvl1pPr>
          </a:lstStyle>
          <a:p>
            <a:fld id="{39E9A863-D9D3-490D-8A9F-23C7386DFC6E}" type="slidenum">
              <a:rPr lang="zh-CN" altLang="en-US"/>
              <a:pPr/>
              <a:t>‹#›</a:t>
            </a:fld>
            <a:endParaRPr lang="en-US" altLang="zh-CN"/>
          </a:p>
        </p:txBody>
      </p:sp>
    </p:spTree>
    <p:extLst>
      <p:ext uri="{BB962C8B-B14F-4D97-AF65-F5344CB8AC3E}">
        <p14:creationId xmlns:p14="http://schemas.microsoft.com/office/powerpoint/2010/main" val="2612197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宋体" charset="-122"/>
              </a:defRPr>
            </a:lvl1pPr>
          </a:lstStyle>
          <a:p>
            <a:endParaRPr lang="zh-CN" altLang="en-US"/>
          </a:p>
        </p:txBody>
      </p:sp>
      <p:sp>
        <p:nvSpPr>
          <p:cNvPr id="2355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宋体" charset="-122"/>
              </a:defRPr>
            </a:lvl1pPr>
          </a:lstStyle>
          <a:p>
            <a:endParaRPr lang="en-US" altLang="zh-CN"/>
          </a:p>
        </p:txBody>
      </p:sp>
      <p:sp>
        <p:nvSpPr>
          <p:cNvPr id="23556" name="Rectangle 4"/>
          <p:cNvSpPr>
            <a:spLocks noGrp="1" noRot="1" noChangeAspect="1" noChangeArrowheads="1" noTextEdit="1"/>
          </p:cNvSpPr>
          <p:nvPr>
            <p:ph type="sldImg" idx="2"/>
          </p:nvPr>
        </p:nvSpPr>
        <p:spPr bwMode="auto">
          <a:xfrm>
            <a:off x="717550" y="696913"/>
            <a:ext cx="55753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endParaRPr lang="en-US" altLang="zh-CN" smtClean="0"/>
          </a:p>
          <a:p>
            <a:pPr lvl="1"/>
            <a:r>
              <a:rPr lang="en-US" altLang="zh-CN" smtClean="0"/>
              <a:t>5656</a:t>
            </a:r>
          </a:p>
          <a:p>
            <a:pPr lvl="2"/>
            <a:r>
              <a:rPr lang="zh-CN" altLang="en-US" smtClean="0"/>
              <a:t>第三级</a:t>
            </a:r>
            <a:endParaRPr lang="en-US" altLang="zh-CN" smtClean="0"/>
          </a:p>
          <a:p>
            <a:pPr lvl="3"/>
            <a:r>
              <a:rPr lang="zh-CN" altLang="en-US" smtClean="0"/>
              <a:t>第四级</a:t>
            </a:r>
            <a:endParaRPr lang="en-US" altLang="zh-CN" smtClean="0"/>
          </a:p>
          <a:p>
            <a:pPr lvl="4"/>
            <a:r>
              <a:rPr lang="zh-CN" altLang="en-US" smtClean="0"/>
              <a:t>第五级</a:t>
            </a:r>
            <a:endParaRPr lang="en-US" altLang="zh-CN" smtClean="0"/>
          </a:p>
        </p:txBody>
      </p:sp>
      <p:sp>
        <p:nvSpPr>
          <p:cNvPr id="2355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宋体" charset="-122"/>
              </a:defRPr>
            </a:lvl1pPr>
          </a:lstStyle>
          <a:p>
            <a:endParaRPr lang="en-US" altLang="zh-CN"/>
          </a:p>
        </p:txBody>
      </p:sp>
      <p:sp>
        <p:nvSpPr>
          <p:cNvPr id="2355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宋体" charset="-122"/>
              </a:defRPr>
            </a:lvl1pPr>
          </a:lstStyle>
          <a:p>
            <a:fld id="{D4C50E7B-4C9C-443D-859E-6BE6536975E9}" type="slidenum">
              <a:rPr lang="zh-CN" altLang="en-US"/>
              <a:pPr/>
              <a:t>‹#›</a:t>
            </a:fld>
            <a:endParaRPr lang="en-US" altLang="zh-CN"/>
          </a:p>
        </p:txBody>
      </p:sp>
    </p:spTree>
    <p:extLst>
      <p:ext uri="{BB962C8B-B14F-4D97-AF65-F5344CB8AC3E}">
        <p14:creationId xmlns:p14="http://schemas.microsoft.com/office/powerpoint/2010/main" val="12810272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宋体" charset="-122"/>
        <a:ea typeface="宋体" charset="-122"/>
        <a:cs typeface="+mn-cs"/>
      </a:defRPr>
    </a:lvl1pPr>
    <a:lvl2pPr marL="405216" algn="l" rtl="0" fontAlgn="base">
      <a:spcBef>
        <a:spcPct val="30000"/>
      </a:spcBef>
      <a:spcAft>
        <a:spcPct val="0"/>
      </a:spcAft>
      <a:defRPr sz="1100" kern="1200">
        <a:solidFill>
          <a:schemeClr val="tx1"/>
        </a:solidFill>
        <a:latin typeface="宋体" charset="-122"/>
        <a:ea typeface="宋体" charset="-122"/>
        <a:cs typeface="+mn-cs"/>
      </a:defRPr>
    </a:lvl2pPr>
    <a:lvl3pPr marL="810433" algn="l" rtl="0" fontAlgn="base">
      <a:spcBef>
        <a:spcPct val="30000"/>
      </a:spcBef>
      <a:spcAft>
        <a:spcPct val="0"/>
      </a:spcAft>
      <a:defRPr sz="1100" kern="1200">
        <a:solidFill>
          <a:schemeClr val="tx1"/>
        </a:solidFill>
        <a:latin typeface="宋体" charset="-122"/>
        <a:ea typeface="宋体" charset="-122"/>
        <a:cs typeface="+mn-cs"/>
      </a:defRPr>
    </a:lvl3pPr>
    <a:lvl4pPr marL="1215649" algn="l" rtl="0" fontAlgn="base">
      <a:spcBef>
        <a:spcPct val="30000"/>
      </a:spcBef>
      <a:spcAft>
        <a:spcPct val="0"/>
      </a:spcAft>
      <a:defRPr sz="1100" kern="1200">
        <a:solidFill>
          <a:schemeClr val="tx1"/>
        </a:solidFill>
        <a:latin typeface="宋体" charset="-122"/>
        <a:ea typeface="宋体" charset="-122"/>
        <a:cs typeface="+mn-cs"/>
      </a:defRPr>
    </a:lvl4pPr>
    <a:lvl5pPr marL="1620865" algn="l" rtl="0" fontAlgn="base">
      <a:spcBef>
        <a:spcPct val="30000"/>
      </a:spcBef>
      <a:spcAft>
        <a:spcPct val="0"/>
      </a:spcAft>
      <a:defRPr sz="1100" kern="1200">
        <a:solidFill>
          <a:schemeClr val="tx1"/>
        </a:solidFill>
        <a:latin typeface="宋体" charset="-122"/>
        <a:ea typeface="宋体" charset="-122"/>
        <a:cs typeface="+mn-cs"/>
      </a:defRPr>
    </a:lvl5pPr>
    <a:lvl6pPr marL="2026082" algn="l" defTabSz="810433" rtl="0" eaLnBrk="1" latinLnBrk="0" hangingPunct="1">
      <a:defRPr sz="1100" kern="1200">
        <a:solidFill>
          <a:schemeClr val="tx1"/>
        </a:solidFill>
        <a:latin typeface="+mn-lt"/>
        <a:ea typeface="+mn-ea"/>
        <a:cs typeface="+mn-cs"/>
      </a:defRPr>
    </a:lvl6pPr>
    <a:lvl7pPr marL="2431298" algn="l" defTabSz="810433" rtl="0" eaLnBrk="1" latinLnBrk="0" hangingPunct="1">
      <a:defRPr sz="1100" kern="1200">
        <a:solidFill>
          <a:schemeClr val="tx1"/>
        </a:solidFill>
        <a:latin typeface="+mn-lt"/>
        <a:ea typeface="+mn-ea"/>
        <a:cs typeface="+mn-cs"/>
      </a:defRPr>
    </a:lvl7pPr>
    <a:lvl8pPr marL="2836515" algn="l" defTabSz="810433" rtl="0" eaLnBrk="1" latinLnBrk="0" hangingPunct="1">
      <a:defRPr sz="1100" kern="1200">
        <a:solidFill>
          <a:schemeClr val="tx1"/>
        </a:solidFill>
        <a:latin typeface="+mn-lt"/>
        <a:ea typeface="+mn-ea"/>
        <a:cs typeface="+mn-cs"/>
      </a:defRPr>
    </a:lvl8pPr>
    <a:lvl9pPr marL="3241731" algn="l" defTabSz="81043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810300-F747-4B28-B9CF-BFD48DFC9E64}" type="slidenum">
              <a:rPr lang="zh-CN" altLang="en-US"/>
              <a:pPr/>
              <a:t>1</a:t>
            </a:fld>
            <a:endParaRPr lang="en-US" altLang="zh-CN"/>
          </a:p>
        </p:txBody>
      </p:sp>
      <p:sp>
        <p:nvSpPr>
          <p:cNvPr id="24578" name="Rectangle 2"/>
          <p:cNvSpPr>
            <a:spLocks noGrp="1" noRot="1" noChangeAspect="1" noChangeArrowheads="1" noTextEdit="1"/>
          </p:cNvSpPr>
          <p:nvPr>
            <p:ph type="sldImg"/>
          </p:nvPr>
        </p:nvSpPr>
        <p:spPr>
          <a:xfrm>
            <a:off x="717550" y="696913"/>
            <a:ext cx="5575300" cy="3486150"/>
          </a:xfrm>
          <a:ln/>
        </p:spPr>
      </p:sp>
      <p:sp>
        <p:nvSpPr>
          <p:cNvPr id="24579"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1528475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571500"/>
            <a:ext cx="7772400" cy="1772708"/>
          </a:xfrm>
        </p:spPr>
        <p:txBody>
          <a:bodyPr/>
          <a:lstStyle>
            <a:lvl1pPr algn="ctr">
              <a:defRPr sz="4800"/>
            </a:lvl1pPr>
          </a:lstStyle>
          <a:p>
            <a:pPr lvl="0"/>
            <a:r>
              <a:rPr lang="zh-CN" altLang="en-US" noProof="0" dirty="0" smtClean="0"/>
              <a:t>单击此处编辑母版标题样式</a:t>
            </a:r>
            <a:endParaRPr lang="en-US" altLang="zh-CN" noProof="0" dirty="0" smtClean="0"/>
          </a:p>
        </p:txBody>
      </p:sp>
      <p:sp>
        <p:nvSpPr>
          <p:cNvPr id="16387" name="Rectangle 3"/>
          <p:cNvSpPr>
            <a:spLocks noGrp="1" noChangeArrowheads="1"/>
          </p:cNvSpPr>
          <p:nvPr>
            <p:ph type="subTitle" idx="1"/>
          </p:nvPr>
        </p:nvSpPr>
        <p:spPr>
          <a:xfrm>
            <a:off x="1371600" y="2725208"/>
            <a:ext cx="6400800" cy="1841500"/>
          </a:xfrm>
        </p:spPr>
        <p:txBody>
          <a:bodyPr/>
          <a:lstStyle>
            <a:lvl1pPr marL="0" indent="0" algn="ctr">
              <a:buFont typeface="Wingdings" pitchFamily="2" charset="2"/>
              <a:buNone/>
              <a:defRPr sz="2700" b="1">
                <a:latin typeface="仿宋" panose="02010609060101010101" pitchFamily="49" charset="-122"/>
                <a:ea typeface="仿宋" panose="02010609060101010101" pitchFamily="49" charset="-122"/>
              </a:defRPr>
            </a:lvl1pPr>
          </a:lstStyle>
          <a:p>
            <a:pPr lvl="0"/>
            <a:r>
              <a:rPr lang="zh-CN" altLang="en-US" noProof="0" dirty="0" smtClean="0"/>
              <a:t>单击此处编辑母版副标题样式</a:t>
            </a:r>
            <a:endParaRPr lang="en-US" altLang="zh-CN" noProof="0" dirty="0" smtClean="0"/>
          </a:p>
        </p:txBody>
      </p:sp>
      <p:sp>
        <p:nvSpPr>
          <p:cNvPr id="16388" name="Rectangle 4"/>
          <p:cNvSpPr>
            <a:spLocks noGrp="1" noChangeArrowheads="1"/>
          </p:cNvSpPr>
          <p:nvPr>
            <p:ph type="dt" sz="half" idx="2"/>
          </p:nvPr>
        </p:nvSpPr>
        <p:spPr/>
        <p:txBody>
          <a:bodyPr/>
          <a:lstStyle>
            <a:lvl1pPr>
              <a:defRPr/>
            </a:lvl1pPr>
          </a:lstStyle>
          <a:p>
            <a:endParaRPr lang="en-US" altLang="zh-CN"/>
          </a:p>
        </p:txBody>
      </p:sp>
      <p:sp>
        <p:nvSpPr>
          <p:cNvPr id="16389" name="Rectangle 5"/>
          <p:cNvSpPr>
            <a:spLocks noGrp="1" noChangeArrowheads="1"/>
          </p:cNvSpPr>
          <p:nvPr>
            <p:ph type="ftr" sz="quarter" idx="3"/>
          </p:nvPr>
        </p:nvSpPr>
        <p:spPr/>
        <p:txBody>
          <a:bodyPr/>
          <a:lstStyle>
            <a:lvl1pPr>
              <a:defRPr/>
            </a:lvl1pPr>
          </a:lstStyle>
          <a:p>
            <a:endParaRPr lang="en-US" altLang="zh-CN"/>
          </a:p>
        </p:txBody>
      </p:sp>
      <p:sp>
        <p:nvSpPr>
          <p:cNvPr id="16390" name="Rectangle 6"/>
          <p:cNvSpPr>
            <a:spLocks noGrp="1" noChangeArrowheads="1"/>
          </p:cNvSpPr>
          <p:nvPr>
            <p:ph type="sldNum" sz="quarter" idx="4"/>
          </p:nvPr>
        </p:nvSpPr>
        <p:spPr/>
        <p:txBody>
          <a:bodyPr/>
          <a:lstStyle>
            <a:lvl1pPr>
              <a:defRPr/>
            </a:lvl1pPr>
          </a:lstStyle>
          <a:p>
            <a:fld id="{B7059A01-655F-4DD4-9AFD-BCB26118B679}" type="slidenum">
              <a:rPr lang="zh-CN" altLang="en-US"/>
              <a:pPr/>
              <a:t>‹#›</a:t>
            </a:fld>
            <a:endParaRPr lang="en-US" altLang="zh-CN"/>
          </a:p>
        </p:txBody>
      </p:sp>
      <p:sp>
        <p:nvSpPr>
          <p:cNvPr id="16392" name="Rectangle 8" descr="Gold bar"/>
          <p:cNvSpPr>
            <a:spLocks noChangeArrowheads="1"/>
          </p:cNvSpPr>
          <p:nvPr/>
        </p:nvSpPr>
        <p:spPr bwMode="auto">
          <a:xfrm>
            <a:off x="228600" y="2407709"/>
            <a:ext cx="2870689" cy="168011"/>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
        <p:nvSpPr>
          <p:cNvPr id="16393" name="Rectangle 9" descr="Orange bar"/>
          <p:cNvSpPr>
            <a:spLocks noChangeArrowheads="1"/>
          </p:cNvSpPr>
          <p:nvPr/>
        </p:nvSpPr>
        <p:spPr bwMode="auto">
          <a:xfrm>
            <a:off x="3099289" y="2407709"/>
            <a:ext cx="2869223" cy="16801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
        <p:nvSpPr>
          <p:cNvPr id="16394" name="Rectangle 10" descr="Slate bar"/>
          <p:cNvSpPr>
            <a:spLocks noChangeArrowheads="1"/>
          </p:cNvSpPr>
          <p:nvPr/>
        </p:nvSpPr>
        <p:spPr bwMode="auto">
          <a:xfrm>
            <a:off x="5968512" y="2407709"/>
            <a:ext cx="2870688" cy="168011"/>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31511"/>
            <a:ext cx="2057400" cy="4877593"/>
          </a:xfrm>
        </p:spPr>
        <p:txBody>
          <a:bodyPr vert="eaVert"/>
          <a:lstStyle>
            <a:lvl1pPr>
              <a:defRPr sz="32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457200" y="231511"/>
            <a:ext cx="6031523" cy="4877593"/>
          </a:xfrm>
        </p:spPr>
        <p:txBody>
          <a:bodyPr vert="eaVert"/>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77492A3-023C-4AFB-A9D9-4292EC449E63}" type="slidenum">
              <a:rPr lang="zh-CN" altLang="en-US"/>
              <a:pPr/>
              <a:t>‹#›</a:t>
            </a:fld>
            <a:endParaRPr lang="en-US" altLang="zh-CN"/>
          </a:p>
        </p:txBody>
      </p:sp>
    </p:spTree>
    <p:extLst>
      <p:ext uri="{BB962C8B-B14F-4D97-AF65-F5344CB8AC3E}">
        <p14:creationId xmlns:p14="http://schemas.microsoft.com/office/powerpoint/2010/main" val="2494053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31511"/>
            <a:ext cx="8229600" cy="949854"/>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333500"/>
            <a:ext cx="4044462" cy="1824303"/>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3284802"/>
            <a:ext cx="4044462" cy="1824302"/>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日期占位符 5"/>
          <p:cNvSpPr>
            <a:spLocks noGrp="1"/>
          </p:cNvSpPr>
          <p:nvPr>
            <p:ph type="dt" sz="half" idx="10"/>
          </p:nvPr>
        </p:nvSpPr>
        <p:spPr>
          <a:xfrm>
            <a:off x="457200" y="5207000"/>
            <a:ext cx="2133600" cy="381000"/>
          </a:xfrm>
        </p:spPr>
        <p:txBody>
          <a:bodyPr/>
          <a:lstStyle>
            <a:lvl1pPr>
              <a:defRPr/>
            </a:lvl1pPr>
          </a:lstStyle>
          <a:p>
            <a:endParaRPr lang="en-US" altLang="zh-CN"/>
          </a:p>
        </p:txBody>
      </p:sp>
      <p:sp>
        <p:nvSpPr>
          <p:cNvPr id="7" name="页脚占位符 6"/>
          <p:cNvSpPr>
            <a:spLocks noGrp="1"/>
          </p:cNvSpPr>
          <p:nvPr>
            <p:ph type="ftr" sz="quarter" idx="11"/>
          </p:nvPr>
        </p:nvSpPr>
        <p:spPr>
          <a:xfrm>
            <a:off x="3124200" y="5207000"/>
            <a:ext cx="2895600" cy="381000"/>
          </a:xfrm>
        </p:spPr>
        <p:txBody>
          <a:bodyPr/>
          <a:lstStyle>
            <a:lvl1pPr>
              <a:defRPr/>
            </a:lvl1pPr>
          </a:lstStyle>
          <a:p>
            <a:endParaRPr lang="en-US" altLang="zh-CN"/>
          </a:p>
        </p:txBody>
      </p:sp>
      <p:sp>
        <p:nvSpPr>
          <p:cNvPr id="8" name="灯片编号占位符 7"/>
          <p:cNvSpPr>
            <a:spLocks noGrp="1"/>
          </p:cNvSpPr>
          <p:nvPr>
            <p:ph type="sldNum" sz="quarter" idx="12"/>
          </p:nvPr>
        </p:nvSpPr>
        <p:spPr>
          <a:xfrm>
            <a:off x="6553200" y="5207000"/>
            <a:ext cx="2133600" cy="381000"/>
          </a:xfrm>
        </p:spPr>
        <p:txBody>
          <a:bodyPr/>
          <a:lstStyle>
            <a:lvl1pPr>
              <a:defRPr/>
            </a:lvl1pPr>
          </a:lstStyle>
          <a:p>
            <a:fld id="{B0C09446-13C1-4260-8DF3-C51DC2E34ABE}" type="slidenum">
              <a:rPr lang="zh-CN" altLang="en-US"/>
              <a:pPr/>
              <a:t>‹#›</a:t>
            </a:fld>
            <a:endParaRPr lang="en-US" altLang="zh-CN"/>
          </a:p>
        </p:txBody>
      </p:sp>
      <p:sp>
        <p:nvSpPr>
          <p:cNvPr id="10"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4069743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457200" y="231511"/>
            <a:ext cx="8229600" cy="949854"/>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剪贴画占位符 3"/>
          <p:cNvSpPr>
            <a:spLocks noGrp="1"/>
          </p:cNvSpPr>
          <p:nvPr>
            <p:ph type="clipArt" sz="half" idx="2"/>
          </p:nvPr>
        </p:nvSpPr>
        <p:spPr>
          <a:xfrm>
            <a:off x="4642338" y="1333501"/>
            <a:ext cx="4044462" cy="3775604"/>
          </a:xfrm>
        </p:spPr>
        <p:txBody>
          <a:bodyPr/>
          <a:lstStyle>
            <a:lvl1pPr>
              <a:defRPr sz="2400">
                <a:latin typeface="+mj-ea"/>
                <a:ea typeface="+mj-ea"/>
              </a:defRPr>
            </a:lvl1pPr>
          </a:lstStyle>
          <a:p>
            <a:r>
              <a:rPr lang="zh-CN" altLang="en-US" dirty="0" smtClean="0"/>
              <a:t>单击图标添加剪 贴画</a:t>
            </a:r>
            <a:endParaRPr lang="zh-CN" altLang="en-US" dirty="0"/>
          </a:p>
        </p:txBody>
      </p:sp>
      <p:sp>
        <p:nvSpPr>
          <p:cNvPr id="5" name="日期占位符 4"/>
          <p:cNvSpPr>
            <a:spLocks noGrp="1"/>
          </p:cNvSpPr>
          <p:nvPr>
            <p:ph type="dt" sz="half" idx="10"/>
          </p:nvPr>
        </p:nvSpPr>
        <p:spPr>
          <a:xfrm>
            <a:off x="457200" y="5207000"/>
            <a:ext cx="2133600" cy="381000"/>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5207000"/>
            <a:ext cx="2895600" cy="38100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5207000"/>
            <a:ext cx="2133600" cy="381000"/>
          </a:xfrm>
        </p:spPr>
        <p:txBody>
          <a:bodyPr/>
          <a:lstStyle>
            <a:lvl1pPr>
              <a:defRPr/>
            </a:lvl1pPr>
          </a:lstStyle>
          <a:p>
            <a:fld id="{4A0ED40A-F68B-4F0A-A980-E8504C6AC65F}" type="slidenum">
              <a:rPr lang="zh-CN" altLang="en-US"/>
              <a:pPr/>
              <a:t>‹#›</a:t>
            </a:fld>
            <a:endParaRPr lang="en-US" altLang="zh-CN"/>
          </a:p>
        </p:txBody>
      </p:sp>
      <p:sp>
        <p:nvSpPr>
          <p:cNvPr id="8" name="TextBox 7"/>
          <p:cNvSpPr txBox="1"/>
          <p:nvPr userDrawn="1"/>
        </p:nvSpPr>
        <p:spPr>
          <a:xfrm>
            <a:off x="5868144" y="718746"/>
            <a:ext cx="2664296" cy="338554"/>
          </a:xfrm>
          <a:prstGeom prst="rect">
            <a:avLst/>
          </a:prstGeom>
          <a:noFill/>
        </p:spPr>
        <p:txBody>
          <a:bodyPr wrap="square" rtlCol="0">
            <a:spAutoFit/>
          </a:bodyPr>
          <a:lstStyle/>
          <a:p>
            <a:pPr algn="r"/>
            <a:r>
              <a:rPr lang="zh-CN" altLang="en-US" sz="1600" dirty="0" smtClean="0">
                <a:solidFill>
                  <a:srgbClr val="FF0000"/>
                </a:solidFill>
                <a:latin typeface="+mj-ea"/>
                <a:ea typeface="+mj-ea"/>
              </a:rPr>
              <a:t>二级标题</a:t>
            </a:r>
            <a:endParaRPr lang="zh-CN" altLang="en-US" sz="1600" dirty="0">
              <a:solidFill>
                <a:srgbClr val="FF0000"/>
              </a:solidFill>
              <a:latin typeface="+mj-ea"/>
              <a:ea typeface="+mj-ea"/>
            </a:endParaRPr>
          </a:p>
        </p:txBody>
      </p:sp>
    </p:spTree>
    <p:extLst>
      <p:ext uri="{BB962C8B-B14F-4D97-AF65-F5344CB8AC3E}">
        <p14:creationId xmlns:p14="http://schemas.microsoft.com/office/powerpoint/2010/main" val="258627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dirty="0"/>
          </a:p>
        </p:txBody>
      </p:sp>
      <p:sp>
        <p:nvSpPr>
          <p:cNvPr id="5" name="页脚占位符 4"/>
          <p:cNvSpPr>
            <a:spLocks noGrp="1"/>
          </p:cNvSpPr>
          <p:nvPr>
            <p:ph type="ftr" sz="quarter" idx="11"/>
          </p:nvPr>
        </p:nvSpPr>
        <p:spPr/>
        <p:txBody>
          <a:bodyPr/>
          <a:lstStyle>
            <a:lvl1pPr>
              <a:defRPr/>
            </a:lvl1pPr>
          </a:lstStyle>
          <a:p>
            <a:endParaRPr lang="en-US" altLang="zh-CN" dirty="0"/>
          </a:p>
        </p:txBody>
      </p:sp>
      <p:sp>
        <p:nvSpPr>
          <p:cNvPr id="6" name="灯片编号占位符 5"/>
          <p:cNvSpPr>
            <a:spLocks noGrp="1"/>
          </p:cNvSpPr>
          <p:nvPr>
            <p:ph type="sldNum" sz="quarter" idx="12"/>
          </p:nvPr>
        </p:nvSpPr>
        <p:spPr/>
        <p:txBody>
          <a:bodyPr/>
          <a:lstStyle>
            <a:lvl1pPr>
              <a:defRPr/>
            </a:lvl1pPr>
          </a:lstStyle>
          <a:p>
            <a:fld id="{4CFC9BE4-E471-4970-8F53-124C4E909054}" type="slidenum">
              <a:rPr lang="zh-CN" altLang="en-US"/>
              <a:pPr/>
              <a:t>‹#›</a:t>
            </a:fld>
            <a:endParaRPr lang="en-US" altLang="zh-CN"/>
          </a:p>
        </p:txBody>
      </p:sp>
      <p:sp>
        <p:nvSpPr>
          <p:cNvPr id="14"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9329092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2338" y="1333501"/>
            <a:ext cx="4044462" cy="3775604"/>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501D7AAF-5DAF-48D4-9226-5EFB2AD97BB8}" type="slidenum">
              <a:rPr lang="zh-CN" altLang="en-US"/>
              <a:pPr/>
              <a:t>‹#›</a:t>
            </a:fld>
            <a:endParaRPr lang="en-US" altLang="zh-CN"/>
          </a:p>
        </p:txBody>
      </p:sp>
      <p:sp>
        <p:nvSpPr>
          <p:cNvPr id="9"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15158427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279261"/>
            <a:ext cx="4040066" cy="533135"/>
          </a:xfrm>
        </p:spPr>
        <p:txBody>
          <a:bodyPr anchor="b"/>
          <a:lstStyle>
            <a:lvl1pPr marL="0" indent="0">
              <a:buNone/>
              <a:defRPr sz="2000" b="1">
                <a:latin typeface="+mj-ea"/>
                <a:ea typeface="+mj-ea"/>
              </a:defRPr>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zh-CN" altLang="en-US" dirty="0" smtClean="0"/>
              <a:t>单击此处编辑母版文本样式</a:t>
            </a:r>
          </a:p>
        </p:txBody>
      </p:sp>
      <p:sp>
        <p:nvSpPr>
          <p:cNvPr id="4" name="内容占位符 3"/>
          <p:cNvSpPr>
            <a:spLocks noGrp="1"/>
          </p:cNvSpPr>
          <p:nvPr>
            <p:ph sz="half" idx="2"/>
          </p:nvPr>
        </p:nvSpPr>
        <p:spPr>
          <a:xfrm>
            <a:off x="457200" y="1812396"/>
            <a:ext cx="4040066" cy="3292740"/>
          </a:xfrm>
        </p:spPr>
        <p:txBody>
          <a:bodyPr/>
          <a:lstStyle>
            <a:lvl1pPr>
              <a:defRPr sz="2000">
                <a:latin typeface="+mj-ea"/>
                <a:ea typeface="+mj-ea"/>
              </a:defRPr>
            </a:lvl1pPr>
            <a:lvl2pPr>
              <a:defRPr sz="1800">
                <a:latin typeface="+mj-ea"/>
                <a:ea typeface="+mj-ea"/>
              </a:defRPr>
            </a:lvl2pPr>
            <a:lvl3pPr>
              <a:defRPr sz="1600">
                <a:latin typeface="+mj-ea"/>
                <a:ea typeface="+mj-ea"/>
              </a:defRPr>
            </a:lvl3pPr>
            <a:lvl4pPr>
              <a:defRPr sz="1400">
                <a:latin typeface="+mj-ea"/>
                <a:ea typeface="+mj-ea"/>
              </a:defRPr>
            </a:lvl4pPr>
            <a:lvl5pPr>
              <a:defRPr sz="1400"/>
            </a:lvl5pPr>
            <a:lvl6pPr>
              <a:defRPr sz="1400"/>
            </a:lvl6pPr>
            <a:lvl7pPr>
              <a:defRPr sz="1400"/>
            </a:lvl7pPr>
            <a:lvl8pPr>
              <a:defRPr sz="1400"/>
            </a:lvl8pPr>
            <a:lvl9pPr>
              <a:defRPr sz="14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70" y="1279261"/>
            <a:ext cx="4041531" cy="533135"/>
          </a:xfrm>
        </p:spPr>
        <p:txBody>
          <a:bodyPr anchor="b"/>
          <a:lstStyle>
            <a:lvl1pPr marL="0" indent="0">
              <a:buNone/>
              <a:defRPr sz="2000" b="1">
                <a:latin typeface="+mj-ea"/>
                <a:ea typeface="+mj-ea"/>
              </a:defRPr>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zh-CN" altLang="en-US" dirty="0" smtClean="0"/>
              <a:t>单击此处编辑母版文本样式</a:t>
            </a:r>
          </a:p>
        </p:txBody>
      </p:sp>
      <p:sp>
        <p:nvSpPr>
          <p:cNvPr id="6" name="内容占位符 5"/>
          <p:cNvSpPr>
            <a:spLocks noGrp="1"/>
          </p:cNvSpPr>
          <p:nvPr>
            <p:ph sz="quarter" idx="4"/>
          </p:nvPr>
        </p:nvSpPr>
        <p:spPr>
          <a:xfrm>
            <a:off x="4645270" y="1812396"/>
            <a:ext cx="4041531" cy="3292740"/>
          </a:xfrm>
        </p:spPr>
        <p:txBody>
          <a:bodyPr/>
          <a:lstStyle>
            <a:lvl1pPr>
              <a:defRPr sz="2000">
                <a:latin typeface="+mj-ea"/>
                <a:ea typeface="+mj-ea"/>
              </a:defRPr>
            </a:lvl1pPr>
            <a:lvl2pPr>
              <a:defRPr sz="1800">
                <a:latin typeface="+mj-ea"/>
                <a:ea typeface="+mj-ea"/>
              </a:defRPr>
            </a:lvl2pPr>
            <a:lvl3pPr>
              <a:defRPr sz="1600">
                <a:latin typeface="+mj-ea"/>
                <a:ea typeface="+mj-ea"/>
              </a:defRPr>
            </a:lvl3pPr>
            <a:lvl4pPr>
              <a:defRPr sz="1400">
                <a:latin typeface="+mj-ea"/>
                <a:ea typeface="+mj-ea"/>
              </a:defRPr>
            </a:lvl4pPr>
            <a:lvl5pPr>
              <a:defRPr sz="1400"/>
            </a:lvl5pPr>
            <a:lvl6pPr>
              <a:defRPr sz="1400"/>
            </a:lvl6pPr>
            <a:lvl7pPr>
              <a:defRPr sz="1400"/>
            </a:lvl7pPr>
            <a:lvl8pPr>
              <a:defRPr sz="1400"/>
            </a:lvl8pPr>
            <a:lvl9pPr>
              <a:defRPr sz="14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802966BB-B249-4979-9A3B-3C0EDB6F16E2}" type="slidenum">
              <a:rPr lang="zh-CN" altLang="en-US"/>
              <a:pPr/>
              <a:t>‹#›</a:t>
            </a:fld>
            <a:endParaRPr lang="en-US" altLang="zh-CN"/>
          </a:p>
        </p:txBody>
      </p:sp>
      <p:sp>
        <p:nvSpPr>
          <p:cNvPr id="11"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6638285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487FBC5C-99E3-455F-B584-6EADE1693D9E}" type="slidenum">
              <a:rPr lang="zh-CN" altLang="en-US"/>
              <a:pPr/>
              <a:t>‹#›</a:t>
            </a:fld>
            <a:endParaRPr lang="en-US" altLang="zh-CN"/>
          </a:p>
        </p:txBody>
      </p:sp>
      <p:sp>
        <p:nvSpPr>
          <p:cNvPr id="7"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183975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3D33DD10-C994-4049-A9F4-771270F15BB3}" type="slidenum">
              <a:rPr lang="zh-CN" altLang="en-US"/>
              <a:pPr/>
              <a:t>‹#›</a:t>
            </a:fld>
            <a:endParaRPr lang="en-US" altLang="zh-CN"/>
          </a:p>
        </p:txBody>
      </p:sp>
    </p:spTree>
    <p:extLst>
      <p:ext uri="{BB962C8B-B14F-4D97-AF65-F5344CB8AC3E}">
        <p14:creationId xmlns:p14="http://schemas.microsoft.com/office/powerpoint/2010/main" val="37649356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7542"/>
            <a:ext cx="3008435" cy="968375"/>
          </a:xfrm>
        </p:spPr>
        <p:txBody>
          <a:bodyPr/>
          <a:lstStyle>
            <a:lvl1pPr algn="l">
              <a:defRPr sz="1800" b="1"/>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3575538" y="227542"/>
            <a:ext cx="5111262" cy="4877594"/>
          </a:xfrm>
        </p:spPr>
        <p:txBody>
          <a:bodyPr/>
          <a:lstStyle>
            <a:lvl1pPr>
              <a:defRPr sz="2400">
                <a:latin typeface="+mj-ea"/>
                <a:ea typeface="+mj-ea"/>
              </a:defRPr>
            </a:lvl1pPr>
            <a:lvl2pPr>
              <a:defRPr sz="2500">
                <a:latin typeface="+mj-ea"/>
                <a:ea typeface="+mj-ea"/>
              </a:defRPr>
            </a:lvl2pPr>
            <a:lvl3pPr>
              <a:defRPr sz="2000">
                <a:latin typeface="+mj-ea"/>
                <a:ea typeface="+mj-ea"/>
              </a:defRPr>
            </a:lvl3pPr>
            <a:lvl4pPr>
              <a:defRPr sz="1800">
                <a:latin typeface="+mj-ea"/>
                <a:ea typeface="+mj-ea"/>
              </a:defRPr>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195917"/>
            <a:ext cx="3008435" cy="3909219"/>
          </a:xfrm>
        </p:spPr>
        <p:txBody>
          <a:bodyPr/>
          <a:lstStyle>
            <a:lvl1pPr marL="0" indent="0">
              <a:buNone/>
              <a:defRPr sz="1200"/>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4B5F29DC-F479-4007-B55B-5FDF5B2CFA31}" type="slidenum">
              <a:rPr lang="zh-CN" altLang="en-US"/>
              <a:pPr/>
              <a:t>‹#›</a:t>
            </a:fld>
            <a:endParaRPr lang="en-US" altLang="zh-CN"/>
          </a:p>
        </p:txBody>
      </p:sp>
    </p:spTree>
    <p:extLst>
      <p:ext uri="{BB962C8B-B14F-4D97-AF65-F5344CB8AC3E}">
        <p14:creationId xmlns:p14="http://schemas.microsoft.com/office/powerpoint/2010/main" val="1874035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4000500"/>
            <a:ext cx="5486400" cy="472282"/>
          </a:xfrm>
        </p:spPr>
        <p:txBody>
          <a:bodyPr/>
          <a:lstStyle>
            <a:lvl1pPr algn="l">
              <a:defRPr sz="1800" b="1"/>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1792166" y="510646"/>
            <a:ext cx="5486400" cy="3429000"/>
          </a:xfrm>
        </p:spPr>
        <p:txBody>
          <a:bodyPr/>
          <a:lstStyle>
            <a:lvl1pPr marL="0" indent="0">
              <a:buNone/>
              <a:defRPr sz="2800">
                <a:latin typeface="+mj-ea"/>
                <a:ea typeface="+mj-ea"/>
              </a:defRPr>
            </a:lvl1pPr>
            <a:lvl2pPr marL="405216" indent="0">
              <a:buNone/>
              <a:defRPr sz="2500"/>
            </a:lvl2pPr>
            <a:lvl3pPr marL="810433" indent="0">
              <a:buNone/>
              <a:defRPr sz="2100"/>
            </a:lvl3pPr>
            <a:lvl4pPr marL="1215649" indent="0">
              <a:buNone/>
              <a:defRPr sz="1800"/>
            </a:lvl4pPr>
            <a:lvl5pPr marL="1620865" indent="0">
              <a:buNone/>
              <a:defRPr sz="1800"/>
            </a:lvl5pPr>
            <a:lvl6pPr marL="2026082" indent="0">
              <a:buNone/>
              <a:defRPr sz="1800"/>
            </a:lvl6pPr>
            <a:lvl7pPr marL="2431298" indent="0">
              <a:buNone/>
              <a:defRPr sz="1800"/>
            </a:lvl7pPr>
            <a:lvl8pPr marL="2836515" indent="0">
              <a:buNone/>
              <a:defRPr sz="1800"/>
            </a:lvl8pPr>
            <a:lvl9pPr marL="3241731" indent="0">
              <a:buNone/>
              <a:defRPr sz="1800"/>
            </a:lvl9pPr>
          </a:lstStyle>
          <a:p>
            <a:r>
              <a:rPr lang="zh-CN" altLang="en-US" dirty="0" smtClean="0"/>
              <a:t>单击图标添加图片</a:t>
            </a:r>
            <a:endParaRPr lang="zh-CN" altLang="en-US" dirty="0"/>
          </a:p>
        </p:txBody>
      </p:sp>
      <p:sp>
        <p:nvSpPr>
          <p:cNvPr id="4" name="文本占位符 3"/>
          <p:cNvSpPr>
            <a:spLocks noGrp="1"/>
          </p:cNvSpPr>
          <p:nvPr>
            <p:ph type="body" sz="half" idx="2"/>
          </p:nvPr>
        </p:nvSpPr>
        <p:spPr>
          <a:xfrm>
            <a:off x="1792166" y="4472782"/>
            <a:ext cx="5486400" cy="670718"/>
          </a:xfrm>
        </p:spPr>
        <p:txBody>
          <a:bodyPr/>
          <a:lstStyle>
            <a:lvl1pPr marL="0" indent="0">
              <a:buNone/>
              <a:defRPr sz="1200">
                <a:latin typeface="+mj-ea"/>
                <a:ea typeface="+mj-ea"/>
              </a:defRPr>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F4D0A48-82AA-4A98-AF49-EA6CD9B47003}" type="slidenum">
              <a:rPr lang="zh-CN" altLang="en-US"/>
              <a:pPr/>
              <a:t>‹#›</a:t>
            </a:fld>
            <a:endParaRPr lang="en-US" altLang="zh-CN"/>
          </a:p>
        </p:txBody>
      </p:sp>
    </p:spTree>
    <p:extLst>
      <p:ext uri="{BB962C8B-B14F-4D97-AF65-F5344CB8AC3E}">
        <p14:creationId xmlns:p14="http://schemas.microsoft.com/office/powerpoint/2010/main" val="2344922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p:txBody>
          <a:bodyPr vert="eaVert"/>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AF83EDC-966E-4DDE-BDFB-B2098DBFCD1E}" type="slidenum">
              <a:rPr lang="zh-CN" altLang="en-US"/>
              <a:pPr/>
              <a:t>‹#›</a:t>
            </a:fld>
            <a:endParaRPr lang="en-US" altLang="zh-CN"/>
          </a:p>
        </p:txBody>
      </p:sp>
      <p:sp>
        <p:nvSpPr>
          <p:cNvPr id="8"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224642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31511"/>
            <a:ext cx="8229600" cy="949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b" anchorCtr="0" compatLnSpc="1">
            <a:prstTxWarp prst="textNoShape">
              <a:avLst/>
            </a:prstTxWarp>
          </a:bodyPr>
          <a:lstStyle/>
          <a:p>
            <a:pPr lvl="0"/>
            <a:r>
              <a:rPr lang="zh-CN" altLang="en-US" dirty="0" smtClean="0"/>
              <a:t>单击此处编辑母版标题样式</a:t>
            </a:r>
            <a:endParaRPr lang="en-US" altLang="zh-CN" dirty="0" smtClean="0"/>
          </a:p>
        </p:txBody>
      </p:sp>
      <p:sp>
        <p:nvSpPr>
          <p:cNvPr id="15363" name="Rectangle 3"/>
          <p:cNvSpPr>
            <a:spLocks noGrp="1" noChangeArrowheads="1"/>
          </p:cNvSpPr>
          <p:nvPr>
            <p:ph type="body" idx="1"/>
          </p:nvPr>
        </p:nvSpPr>
        <p:spPr bwMode="auto">
          <a:xfrm>
            <a:off x="457200" y="1333501"/>
            <a:ext cx="8229600" cy="3775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p>
            <a:pPr lvl="0"/>
            <a:r>
              <a:rPr lang="zh-CN" altLang="en-US" dirty="0" smtClean="0"/>
              <a:t>单击此处编辑母版文本样式</a:t>
            </a:r>
            <a:endParaRPr lang="en-US" altLang="zh-CN" dirty="0" smtClean="0"/>
          </a:p>
          <a:p>
            <a:pPr lvl="1"/>
            <a:r>
              <a:rPr lang="zh-CN" altLang="en-US" dirty="0" smtClean="0"/>
              <a:t>第二级</a:t>
            </a:r>
            <a:endParaRPr lang="en-US" altLang="zh-CN" dirty="0" smtClean="0"/>
          </a:p>
          <a:p>
            <a:pPr lvl="2"/>
            <a:r>
              <a:rPr lang="zh-CN" altLang="en-US" dirty="0" smtClean="0"/>
              <a:t>第三级</a:t>
            </a:r>
            <a:endParaRPr lang="en-US" altLang="zh-CN" dirty="0" smtClean="0"/>
          </a:p>
          <a:p>
            <a:pPr lvl="3"/>
            <a:r>
              <a:rPr lang="zh-CN" altLang="en-US" dirty="0" smtClean="0"/>
              <a:t>第四级</a:t>
            </a:r>
            <a:endParaRPr lang="en-US" altLang="zh-CN" dirty="0" smtClean="0"/>
          </a:p>
          <a:p>
            <a:pPr lvl="4"/>
            <a:r>
              <a:rPr lang="zh-CN" altLang="en-US" dirty="0" smtClean="0"/>
              <a:t>第五级</a:t>
            </a:r>
            <a:endParaRPr lang="en-US" altLang="zh-CN" dirty="0" smtClean="0"/>
          </a:p>
        </p:txBody>
      </p:sp>
      <p:sp>
        <p:nvSpPr>
          <p:cNvPr id="15364" name="Rectangle 4"/>
          <p:cNvSpPr>
            <a:spLocks noGrp="1" noChangeArrowheads="1"/>
          </p:cNvSpPr>
          <p:nvPr>
            <p:ph type="dt" sz="half" idx="2"/>
          </p:nvPr>
        </p:nvSpPr>
        <p:spPr bwMode="auto">
          <a:xfrm>
            <a:off x="457200" y="5207000"/>
            <a:ext cx="2133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lvl1pPr eaLnBrk="1" hangingPunct="1">
              <a:defRPr sz="900">
                <a:ea typeface="宋体" charset="-122"/>
              </a:defRPr>
            </a:lvl1pPr>
          </a:lstStyle>
          <a:p>
            <a:endParaRPr lang="en-US" altLang="zh-CN"/>
          </a:p>
        </p:txBody>
      </p:sp>
      <p:sp>
        <p:nvSpPr>
          <p:cNvPr id="15365"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lvl1pPr algn="ctr" eaLnBrk="1" hangingPunct="1">
              <a:defRPr sz="900">
                <a:ea typeface="宋体" charset="-122"/>
              </a:defRPr>
            </a:lvl1pPr>
          </a:lstStyle>
          <a:p>
            <a:endParaRPr lang="en-US" altLang="zh-CN"/>
          </a:p>
        </p:txBody>
      </p:sp>
      <p:sp>
        <p:nvSpPr>
          <p:cNvPr id="15366" name="Rectangle 6"/>
          <p:cNvSpPr>
            <a:spLocks noGrp="1" noChangeArrowheads="1"/>
          </p:cNvSpPr>
          <p:nvPr>
            <p:ph type="sldNum" sz="quarter" idx="4"/>
          </p:nvPr>
        </p:nvSpPr>
        <p:spPr bwMode="auto">
          <a:xfrm>
            <a:off x="7812360" y="0"/>
            <a:ext cx="1053480" cy="409228"/>
          </a:xfrm>
          <a:prstGeom prst="rect">
            <a:avLst/>
          </a:prstGeom>
          <a:solidFill>
            <a:srgbClr val="FFC000"/>
          </a:solidFill>
          <a:ln>
            <a:noFill/>
          </a:ln>
          <a:effectLst/>
          <a:extLst/>
        </p:spPr>
        <p:txBody>
          <a:bodyPr vert="horz" wrap="square" lIns="81043" tIns="40522" rIns="81043" bIns="40522" numCol="1" anchor="t" anchorCtr="0" compatLnSpc="1">
            <a:prstTxWarp prst="textNoShape">
              <a:avLst/>
            </a:prstTxWarp>
          </a:bodyPr>
          <a:lstStyle>
            <a:lvl1pPr algn="ctr" eaLnBrk="1" hangingPunct="1">
              <a:defRPr sz="2000" b="1">
                <a:solidFill>
                  <a:schemeClr val="bg1"/>
                </a:solidFill>
                <a:latin typeface="MS Reference Sans Serif" panose="020B0604030504040204" pitchFamily="34" charset="0"/>
                <a:ea typeface="宋体" charset="-122"/>
              </a:defRPr>
            </a:lvl1pPr>
          </a:lstStyle>
          <a:p>
            <a:fld id="{96D3E061-660C-4672-806E-D9C44806AB13}" type="slidenum">
              <a:rPr lang="zh-CN" altLang="en-US" smtClean="0"/>
              <a:pPr/>
              <a:t>‹#›</a:t>
            </a:fld>
            <a:endParaRPr lang="en-US" altLang="zh-CN" dirty="0"/>
          </a:p>
        </p:txBody>
      </p:sp>
      <p:sp>
        <p:nvSpPr>
          <p:cNvPr id="15367" name="Rectangle 7" descr="Gold bar"/>
          <p:cNvSpPr>
            <a:spLocks noChangeArrowheads="1"/>
          </p:cNvSpPr>
          <p:nvPr/>
        </p:nvSpPr>
        <p:spPr bwMode="auto">
          <a:xfrm>
            <a:off x="0" y="0"/>
            <a:ext cx="228600" cy="1905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15368" name="Line 8"/>
          <p:cNvSpPr>
            <a:spLocks noChangeShapeType="1"/>
          </p:cNvSpPr>
          <p:nvPr/>
        </p:nvSpPr>
        <p:spPr bwMode="auto">
          <a:xfrm>
            <a:off x="457200" y="12065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p>
            <a:endParaRPr lang="zh-CN" altLang="en-US"/>
          </a:p>
        </p:txBody>
      </p:sp>
      <p:sp>
        <p:nvSpPr>
          <p:cNvPr id="15369" name="Rectangle 9" descr="Orange bar"/>
          <p:cNvSpPr>
            <a:spLocks noChangeArrowheads="1"/>
          </p:cNvSpPr>
          <p:nvPr/>
        </p:nvSpPr>
        <p:spPr bwMode="auto">
          <a:xfrm>
            <a:off x="0" y="1905000"/>
            <a:ext cx="228600" cy="1905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15370" name="Rectangle 10" descr="Slate bar"/>
          <p:cNvSpPr>
            <a:spLocks noChangeArrowheads="1"/>
          </p:cNvSpPr>
          <p:nvPr/>
        </p:nvSpPr>
        <p:spPr bwMode="auto">
          <a:xfrm>
            <a:off x="0" y="3810000"/>
            <a:ext cx="228600" cy="1905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2" name="TextBox 1"/>
          <p:cNvSpPr txBox="1"/>
          <p:nvPr userDrawn="1"/>
        </p:nvSpPr>
        <p:spPr>
          <a:xfrm>
            <a:off x="251520" y="5449788"/>
            <a:ext cx="6192688" cy="253916"/>
          </a:xfrm>
          <a:prstGeom prst="rect">
            <a:avLst/>
          </a:prstGeom>
          <a:noFill/>
        </p:spPr>
        <p:txBody>
          <a:bodyPr wrap="square" rtlCol="0">
            <a:spAutoFit/>
          </a:bodyPr>
          <a:lstStyle/>
          <a:p>
            <a:pPr algn="l"/>
            <a:r>
              <a:rPr lang="zh-CN" altLang="en-US" sz="1050" dirty="0" smtClean="0">
                <a:solidFill>
                  <a:schemeClr val="bg1">
                    <a:lumMod val="50000"/>
                  </a:schemeClr>
                </a:solidFill>
                <a:latin typeface="+mj-ea"/>
                <a:ea typeface="+mj-ea"/>
              </a:rPr>
              <a:t>河南中医学院</a:t>
            </a:r>
            <a:r>
              <a:rPr lang="zh-CN" altLang="en-US" sz="1050" baseline="0" dirty="0" smtClean="0">
                <a:solidFill>
                  <a:schemeClr val="bg1">
                    <a:lumMod val="50000"/>
                  </a:schemeClr>
                </a:solidFill>
                <a:latin typeface="+mj-ea"/>
                <a:ea typeface="+mj-ea"/>
              </a:rPr>
              <a:t> </a:t>
            </a:r>
            <a:r>
              <a:rPr lang="en-US" altLang="zh-CN" sz="1050" baseline="0" dirty="0" smtClean="0">
                <a:solidFill>
                  <a:schemeClr val="bg1">
                    <a:lumMod val="50000"/>
                  </a:schemeClr>
                </a:solidFill>
                <a:latin typeface="+mj-ea"/>
                <a:ea typeface="+mj-ea"/>
              </a:rPr>
              <a:t>/ </a:t>
            </a:r>
            <a:r>
              <a:rPr lang="zh-CN" altLang="en-US" sz="1050" baseline="0" dirty="0" smtClean="0">
                <a:solidFill>
                  <a:schemeClr val="bg1">
                    <a:lumMod val="50000"/>
                  </a:schemeClr>
                </a:solidFill>
                <a:latin typeface="+mj-ea"/>
                <a:ea typeface="+mj-ea"/>
              </a:rPr>
              <a:t>阮晓龙 </a:t>
            </a:r>
            <a:r>
              <a:rPr lang="en-US" altLang="zh-CN" sz="1050" baseline="0" dirty="0" smtClean="0">
                <a:solidFill>
                  <a:schemeClr val="bg1">
                    <a:lumMod val="50000"/>
                  </a:schemeClr>
                </a:solidFill>
                <a:latin typeface="+mj-ea"/>
                <a:ea typeface="+mj-ea"/>
              </a:rPr>
              <a:t>/ 13938213680 / http://network.xg.hactcm.edu.cn</a:t>
            </a:r>
            <a:endParaRPr lang="zh-CN" altLang="en-US" sz="1050" dirty="0">
              <a:solidFill>
                <a:schemeClr val="bg1">
                  <a:lumMod val="50000"/>
                </a:schemeClr>
              </a:solidFill>
              <a:latin typeface="+mj-ea"/>
              <a:ea typeface="+mj-ea"/>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3900">
          <a:solidFill>
            <a:schemeClr val="tx2"/>
          </a:solidFill>
          <a:latin typeface="+mj-lt"/>
          <a:ea typeface="+mj-ea"/>
          <a:cs typeface="+mj-cs"/>
        </a:defRPr>
      </a:lvl1pPr>
      <a:lvl2pPr algn="l" rtl="0" eaLnBrk="1" fontAlgn="base" hangingPunct="1">
        <a:spcBef>
          <a:spcPct val="0"/>
        </a:spcBef>
        <a:spcAft>
          <a:spcPct val="0"/>
        </a:spcAft>
        <a:defRPr sz="3900">
          <a:solidFill>
            <a:schemeClr val="tx2"/>
          </a:solidFill>
          <a:latin typeface="Times New Roman" pitchFamily="18" charset="0"/>
        </a:defRPr>
      </a:lvl2pPr>
      <a:lvl3pPr algn="l" rtl="0" eaLnBrk="1" fontAlgn="base" hangingPunct="1">
        <a:spcBef>
          <a:spcPct val="0"/>
        </a:spcBef>
        <a:spcAft>
          <a:spcPct val="0"/>
        </a:spcAft>
        <a:defRPr sz="3900">
          <a:solidFill>
            <a:schemeClr val="tx2"/>
          </a:solidFill>
          <a:latin typeface="Times New Roman" pitchFamily="18" charset="0"/>
        </a:defRPr>
      </a:lvl3pPr>
      <a:lvl4pPr algn="l" rtl="0" eaLnBrk="1" fontAlgn="base" hangingPunct="1">
        <a:spcBef>
          <a:spcPct val="0"/>
        </a:spcBef>
        <a:spcAft>
          <a:spcPct val="0"/>
        </a:spcAft>
        <a:defRPr sz="3900">
          <a:solidFill>
            <a:schemeClr val="tx2"/>
          </a:solidFill>
          <a:latin typeface="Times New Roman" pitchFamily="18" charset="0"/>
        </a:defRPr>
      </a:lvl4pPr>
      <a:lvl5pPr algn="l" rtl="0" eaLnBrk="1" fontAlgn="base" hangingPunct="1">
        <a:spcBef>
          <a:spcPct val="0"/>
        </a:spcBef>
        <a:spcAft>
          <a:spcPct val="0"/>
        </a:spcAft>
        <a:defRPr sz="3900">
          <a:solidFill>
            <a:schemeClr val="tx2"/>
          </a:solidFill>
          <a:latin typeface="Times New Roman" pitchFamily="18" charset="0"/>
        </a:defRPr>
      </a:lvl5pPr>
      <a:lvl6pPr marL="405216" algn="l" rtl="0" eaLnBrk="1" fontAlgn="base" hangingPunct="1">
        <a:spcBef>
          <a:spcPct val="0"/>
        </a:spcBef>
        <a:spcAft>
          <a:spcPct val="0"/>
        </a:spcAft>
        <a:defRPr sz="3900">
          <a:solidFill>
            <a:schemeClr val="tx2"/>
          </a:solidFill>
          <a:latin typeface="Times New Roman" pitchFamily="18" charset="0"/>
        </a:defRPr>
      </a:lvl6pPr>
      <a:lvl7pPr marL="810433" algn="l" rtl="0" eaLnBrk="1" fontAlgn="base" hangingPunct="1">
        <a:spcBef>
          <a:spcPct val="0"/>
        </a:spcBef>
        <a:spcAft>
          <a:spcPct val="0"/>
        </a:spcAft>
        <a:defRPr sz="3900">
          <a:solidFill>
            <a:schemeClr val="tx2"/>
          </a:solidFill>
          <a:latin typeface="Times New Roman" pitchFamily="18" charset="0"/>
        </a:defRPr>
      </a:lvl7pPr>
      <a:lvl8pPr marL="1215649" algn="l" rtl="0" eaLnBrk="1" fontAlgn="base" hangingPunct="1">
        <a:spcBef>
          <a:spcPct val="0"/>
        </a:spcBef>
        <a:spcAft>
          <a:spcPct val="0"/>
        </a:spcAft>
        <a:defRPr sz="3900">
          <a:solidFill>
            <a:schemeClr val="tx2"/>
          </a:solidFill>
          <a:latin typeface="Times New Roman" pitchFamily="18" charset="0"/>
        </a:defRPr>
      </a:lvl8pPr>
      <a:lvl9pPr marL="1620865" algn="l" rtl="0" eaLnBrk="1" fontAlgn="base" hangingPunct="1">
        <a:spcBef>
          <a:spcPct val="0"/>
        </a:spcBef>
        <a:spcAft>
          <a:spcPct val="0"/>
        </a:spcAft>
        <a:defRPr sz="3900">
          <a:solidFill>
            <a:schemeClr val="tx2"/>
          </a:solidFill>
          <a:latin typeface="Times New Roman" pitchFamily="18" charset="0"/>
        </a:defRPr>
      </a:lvl9pPr>
    </p:titleStyle>
    <p:bodyStyle>
      <a:lvl1pPr marL="303912" indent="-303912" algn="l" rtl="0" eaLnBrk="1" fontAlgn="base" hangingPunct="1">
        <a:spcBef>
          <a:spcPct val="20000"/>
        </a:spcBef>
        <a:spcAft>
          <a:spcPct val="0"/>
        </a:spcAft>
        <a:buClr>
          <a:schemeClr val="bg2"/>
        </a:buClr>
        <a:buSzPct val="75000"/>
        <a:buFont typeface="Wingdings" pitchFamily="2" charset="2"/>
        <a:buChar char="p"/>
        <a:defRPr sz="2500">
          <a:solidFill>
            <a:schemeClr val="tx1"/>
          </a:solidFill>
          <a:latin typeface="+mn-lt"/>
          <a:ea typeface="+mn-ea"/>
          <a:cs typeface="+mn-cs"/>
        </a:defRPr>
      </a:lvl1pPr>
      <a:lvl2pPr marL="658477" indent="-253260" algn="l" rtl="0" eaLnBrk="1" fontAlgn="base" hangingPunct="1">
        <a:spcBef>
          <a:spcPct val="20000"/>
        </a:spcBef>
        <a:spcAft>
          <a:spcPct val="0"/>
        </a:spcAft>
        <a:buClr>
          <a:schemeClr val="tx2"/>
        </a:buClr>
        <a:buSzPct val="75000"/>
        <a:buFont typeface="Wingdings" pitchFamily="2" charset="2"/>
        <a:buChar char="n"/>
        <a:defRPr sz="2100">
          <a:solidFill>
            <a:schemeClr val="tx1"/>
          </a:solidFill>
          <a:latin typeface="+mn-lt"/>
        </a:defRPr>
      </a:lvl2pPr>
      <a:lvl3pPr marL="1013041" indent="-202608"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defRPr>
      </a:lvl3pPr>
      <a:lvl4pPr marL="1418257" indent="-202608"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4pPr>
      <a:lvl5pPr marL="1823474"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5pPr>
      <a:lvl6pPr marL="2228690"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633906"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039123"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444339"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zh-CN"/>
      </a:defPPr>
      <a:lvl1pPr marL="0" algn="l" defTabSz="810433" rtl="0" eaLnBrk="1" latinLnBrk="0" hangingPunct="1">
        <a:defRPr sz="1600" kern="1200">
          <a:solidFill>
            <a:schemeClr val="tx1"/>
          </a:solidFill>
          <a:latin typeface="+mn-lt"/>
          <a:ea typeface="+mn-ea"/>
          <a:cs typeface="+mn-cs"/>
        </a:defRPr>
      </a:lvl1pPr>
      <a:lvl2pPr marL="405216" algn="l" defTabSz="810433" rtl="0" eaLnBrk="1" latinLnBrk="0" hangingPunct="1">
        <a:defRPr sz="1600" kern="1200">
          <a:solidFill>
            <a:schemeClr val="tx1"/>
          </a:solidFill>
          <a:latin typeface="+mn-lt"/>
          <a:ea typeface="+mn-ea"/>
          <a:cs typeface="+mn-cs"/>
        </a:defRPr>
      </a:lvl2pPr>
      <a:lvl3pPr marL="810433" algn="l" defTabSz="810433" rtl="0" eaLnBrk="1" latinLnBrk="0" hangingPunct="1">
        <a:defRPr sz="1600" kern="1200">
          <a:solidFill>
            <a:schemeClr val="tx1"/>
          </a:solidFill>
          <a:latin typeface="+mn-lt"/>
          <a:ea typeface="+mn-ea"/>
          <a:cs typeface="+mn-cs"/>
        </a:defRPr>
      </a:lvl3pPr>
      <a:lvl4pPr marL="1215649" algn="l" defTabSz="810433" rtl="0" eaLnBrk="1" latinLnBrk="0" hangingPunct="1">
        <a:defRPr sz="1600" kern="1200">
          <a:solidFill>
            <a:schemeClr val="tx1"/>
          </a:solidFill>
          <a:latin typeface="+mn-lt"/>
          <a:ea typeface="+mn-ea"/>
          <a:cs typeface="+mn-cs"/>
        </a:defRPr>
      </a:lvl4pPr>
      <a:lvl5pPr marL="1620865" algn="l" defTabSz="810433" rtl="0" eaLnBrk="1" latinLnBrk="0" hangingPunct="1">
        <a:defRPr sz="1600" kern="1200">
          <a:solidFill>
            <a:schemeClr val="tx1"/>
          </a:solidFill>
          <a:latin typeface="+mn-lt"/>
          <a:ea typeface="+mn-ea"/>
          <a:cs typeface="+mn-cs"/>
        </a:defRPr>
      </a:lvl5pPr>
      <a:lvl6pPr marL="2026082" algn="l" defTabSz="810433" rtl="0" eaLnBrk="1" latinLnBrk="0" hangingPunct="1">
        <a:defRPr sz="1600" kern="1200">
          <a:solidFill>
            <a:schemeClr val="tx1"/>
          </a:solidFill>
          <a:latin typeface="+mn-lt"/>
          <a:ea typeface="+mn-ea"/>
          <a:cs typeface="+mn-cs"/>
        </a:defRPr>
      </a:lvl6pPr>
      <a:lvl7pPr marL="2431298" algn="l" defTabSz="810433" rtl="0" eaLnBrk="1" latinLnBrk="0" hangingPunct="1">
        <a:defRPr sz="1600" kern="1200">
          <a:solidFill>
            <a:schemeClr val="tx1"/>
          </a:solidFill>
          <a:latin typeface="+mn-lt"/>
          <a:ea typeface="+mn-ea"/>
          <a:cs typeface="+mn-cs"/>
        </a:defRPr>
      </a:lvl7pPr>
      <a:lvl8pPr marL="2836515" algn="l" defTabSz="810433" rtl="0" eaLnBrk="1" latinLnBrk="0" hangingPunct="1">
        <a:defRPr sz="1600" kern="1200">
          <a:solidFill>
            <a:schemeClr val="tx1"/>
          </a:solidFill>
          <a:latin typeface="+mn-lt"/>
          <a:ea typeface="+mn-ea"/>
          <a:cs typeface="+mn-cs"/>
        </a:defRPr>
      </a:lvl8pPr>
      <a:lvl9pPr marL="3241731" algn="l" defTabSz="81043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wmf"/><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wmf"/><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vmlDrawing" Target="../drawings/vmlDrawing5.vml"/><Relationship Id="rId4" Type="http://schemas.openxmlformats.org/officeDocument/2006/relationships/image" Target="../media/image26.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w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3.w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4.w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4.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9.wmf"/><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9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3.wmf"/><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3.w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zh-CN" altLang="en-US" dirty="0" smtClean="0">
                <a:latin typeface="微软雅黑" panose="020B0503020204020204" pitchFamily="34" charset="-122"/>
                <a:ea typeface="微软雅黑" panose="020B0503020204020204" pitchFamily="34" charset="-122"/>
              </a:rPr>
              <a:t>计算机网络</a:t>
            </a:r>
            <a:endParaRPr lang="zh-CN" altLang="en-US" dirty="0">
              <a:latin typeface="微软雅黑" panose="020B0503020204020204" pitchFamily="34" charset="-122"/>
              <a:ea typeface="微软雅黑" panose="020B0503020204020204" pitchFamily="34" charset="-122"/>
            </a:endParaRPr>
          </a:p>
        </p:txBody>
      </p:sp>
      <p:sp>
        <p:nvSpPr>
          <p:cNvPr id="2051" name="Rectangle 3"/>
          <p:cNvSpPr>
            <a:spLocks noGrp="1" noChangeArrowheads="1"/>
          </p:cNvSpPr>
          <p:nvPr>
            <p:ph type="subTitle" idx="1"/>
          </p:nvPr>
        </p:nvSpPr>
        <p:spPr>
          <a:xfrm>
            <a:off x="1371600" y="2725208"/>
            <a:ext cx="6400800" cy="1032392"/>
          </a:xfrm>
        </p:spPr>
        <p:txBody>
          <a:bodyPr/>
          <a:lstStyle/>
          <a:p>
            <a:r>
              <a:rPr lang="zh-CN" altLang="en-US" dirty="0" smtClean="0">
                <a:latin typeface="仿宋" panose="02010609060101010101" pitchFamily="49" charset="-122"/>
                <a:ea typeface="仿宋" panose="02010609060101010101" pitchFamily="49" charset="-122"/>
              </a:rPr>
              <a:t>第</a:t>
            </a:r>
            <a:r>
              <a:rPr lang="zh-CN" altLang="en-US" dirty="0"/>
              <a:t>三</a:t>
            </a:r>
            <a:r>
              <a:rPr lang="zh-CN" altLang="en-US" dirty="0" smtClean="0">
                <a:latin typeface="仿宋" panose="02010609060101010101" pitchFamily="49" charset="-122"/>
                <a:ea typeface="仿宋" panose="02010609060101010101" pitchFamily="49" charset="-122"/>
              </a:rPr>
              <a:t>章：数据链路层</a:t>
            </a:r>
            <a:endParaRPr lang="zh-CN" altLang="en-US" dirty="0">
              <a:latin typeface="仿宋" panose="02010609060101010101" pitchFamily="49" charset="-122"/>
              <a:ea typeface="仿宋" panose="02010609060101010101" pitchFamily="49" charset="-122"/>
            </a:endParaRPr>
          </a:p>
        </p:txBody>
      </p:sp>
      <p:sp>
        <p:nvSpPr>
          <p:cNvPr id="2" name="TextBox 1"/>
          <p:cNvSpPr txBox="1"/>
          <p:nvPr/>
        </p:nvSpPr>
        <p:spPr>
          <a:xfrm>
            <a:off x="2444994" y="3637587"/>
            <a:ext cx="4320480" cy="1374497"/>
          </a:xfrm>
          <a:prstGeom prst="rect">
            <a:avLst/>
          </a:prstGeom>
          <a:noFill/>
        </p:spPr>
        <p:txBody>
          <a:bodyPr wrap="square" lIns="81043" tIns="40522" rIns="81043" bIns="40522"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阮晓龙</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13938213680 / rxl@hactcm.edu.cn</a:t>
            </a:r>
          </a:p>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http</a:t>
            </a:r>
            <a:r>
              <a:rPr lang="en-US" altLang="zh-CN" sz="900" dirty="0" smtClean="0">
                <a:solidFill>
                  <a:schemeClr val="tx1">
                    <a:lumMod val="75000"/>
                    <a:lumOff val="25000"/>
                  </a:schemeClr>
                </a:solidFill>
                <a:latin typeface="微软雅黑" panose="020B0503020204020204" pitchFamily="34" charset="-122"/>
                <a:ea typeface="微软雅黑" panose="020B0503020204020204" pitchFamily="34" charset="-122"/>
              </a:rPr>
              <a:t>://network.xg.hactcm.edu.cn</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河南中医学院管理信息工程学科</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河南中医学院网络信息中心</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en-US" altLang="zh-CN" sz="900" smtClean="0">
                <a:solidFill>
                  <a:schemeClr val="tx1">
                    <a:lumMod val="50000"/>
                    <a:lumOff val="50000"/>
                  </a:schemeClr>
                </a:solidFill>
                <a:latin typeface="微软雅黑" panose="020B0503020204020204" pitchFamily="34" charset="-122"/>
                <a:ea typeface="微软雅黑" panose="020B0503020204020204" pitchFamily="34" charset="-122"/>
              </a:rPr>
              <a:t>2016.2</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4"/>
          </p:nvPr>
        </p:nvSpPr>
        <p:spPr/>
        <p:txBody>
          <a:bodyPr/>
          <a:lstStyle/>
          <a:p>
            <a:fld id="{B7059A01-655F-4DD4-9AFD-BCB26118B679}" type="slidenum">
              <a:rPr lang="zh-CN" altLang="en-US" smtClean="0"/>
              <a:pPr/>
              <a:t>1</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3" name="内容占位符 2"/>
          <p:cNvSpPr>
            <a:spLocks noGrp="1"/>
          </p:cNvSpPr>
          <p:nvPr>
            <p:ph idx="1"/>
          </p:nvPr>
        </p:nvSpPr>
        <p:spPr/>
        <p:txBody>
          <a:bodyPr/>
          <a:lstStyle/>
          <a:p>
            <a:r>
              <a:rPr lang="zh-CN" altLang="en-US" dirty="0"/>
              <a:t>常常在两个对等的数据链路层之间画出一个数字管道，而在这条数字管道上传输的数据单位是帧</a:t>
            </a:r>
            <a:r>
              <a:rPr lang="zh-CN" altLang="en-US" dirty="0" smtClean="0"/>
              <a:t>。</a:t>
            </a:r>
            <a:endParaRPr lang="zh-CN" altLang="en-US" dirty="0"/>
          </a:p>
          <a:p>
            <a:r>
              <a:rPr lang="zh-CN" altLang="en-US" dirty="0"/>
              <a:t>早期的数据通信协议曾叫作通信规程</a:t>
            </a:r>
            <a:r>
              <a:rPr lang="en-US" altLang="zh-CN" dirty="0"/>
              <a:t>(procedure)</a:t>
            </a:r>
            <a:r>
              <a:rPr lang="zh-CN" altLang="en-US" dirty="0"/>
              <a:t>。因此在数据链路层，规程和协议是同义语。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数据链路和帧</a:t>
            </a:r>
            <a:endParaRPr lang="zh-CN" altLang="en-US" dirty="0"/>
          </a:p>
        </p:txBody>
      </p:sp>
      <p:grpSp>
        <p:nvGrpSpPr>
          <p:cNvPr id="85" name="Group 15"/>
          <p:cNvGrpSpPr>
            <a:grpSpLocks/>
          </p:cNvGrpSpPr>
          <p:nvPr/>
        </p:nvGrpSpPr>
        <p:grpSpPr bwMode="auto">
          <a:xfrm>
            <a:off x="1259632" y="3433564"/>
            <a:ext cx="6696076" cy="757626"/>
            <a:chOff x="567" y="2251"/>
            <a:chExt cx="4808" cy="544"/>
          </a:xfrm>
        </p:grpSpPr>
        <p:sp>
          <p:nvSpPr>
            <p:cNvPr id="86" name="Oval 4"/>
            <p:cNvSpPr>
              <a:spLocks noChangeArrowheads="1"/>
            </p:cNvSpPr>
            <p:nvPr/>
          </p:nvSpPr>
          <p:spPr bwMode="auto">
            <a:xfrm>
              <a:off x="567" y="2251"/>
              <a:ext cx="499" cy="499"/>
            </a:xfrm>
            <a:prstGeom prst="ellipse">
              <a:avLst/>
            </a:prstGeom>
            <a:solidFill>
              <a:srgbClr val="FFFF99"/>
            </a:solidFill>
            <a:ln w="9525">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a:latin typeface="+mj-ea"/>
                  <a:ea typeface="+mj-ea"/>
                </a:rPr>
                <a:t>结点</a:t>
              </a:r>
            </a:p>
          </p:txBody>
        </p:sp>
        <p:sp>
          <p:nvSpPr>
            <p:cNvPr id="87" name="Oval 6"/>
            <p:cNvSpPr>
              <a:spLocks noChangeArrowheads="1"/>
            </p:cNvSpPr>
            <p:nvPr/>
          </p:nvSpPr>
          <p:spPr bwMode="auto">
            <a:xfrm>
              <a:off x="4876" y="2251"/>
              <a:ext cx="499" cy="499"/>
            </a:xfrm>
            <a:prstGeom prst="ellipse">
              <a:avLst/>
            </a:prstGeom>
            <a:solidFill>
              <a:srgbClr val="FFFF99"/>
            </a:solidFill>
            <a:ln w="9525">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a:latin typeface="+mj-ea"/>
                  <a:ea typeface="+mj-ea"/>
                </a:rPr>
                <a:t>结点</a:t>
              </a:r>
            </a:p>
          </p:txBody>
        </p:sp>
        <p:sp>
          <p:nvSpPr>
            <p:cNvPr id="88" name="Line 8"/>
            <p:cNvSpPr>
              <a:spLocks noChangeShapeType="1"/>
            </p:cNvSpPr>
            <p:nvPr/>
          </p:nvSpPr>
          <p:spPr bwMode="auto">
            <a:xfrm>
              <a:off x="1066" y="2523"/>
              <a:ext cx="381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9" name="AutoShape 7"/>
            <p:cNvSpPr>
              <a:spLocks noChangeArrowheads="1"/>
            </p:cNvSpPr>
            <p:nvPr/>
          </p:nvSpPr>
          <p:spPr bwMode="auto">
            <a:xfrm rot="-5400000">
              <a:off x="2676" y="686"/>
              <a:ext cx="544" cy="3674"/>
            </a:xfrm>
            <a:prstGeom prst="can">
              <a:avLst>
                <a:gd name="adj" fmla="val 22418"/>
              </a:avLst>
            </a:prstGeom>
            <a:gradFill rotWithShape="1">
              <a:gsLst>
                <a:gs pos="0">
                  <a:srgbClr val="CCECFF">
                    <a:gamma/>
                    <a:shade val="46275"/>
                    <a:invGamma/>
                  </a:srgbClr>
                </a:gs>
                <a:gs pos="50000">
                  <a:srgbClr val="CCECFF"/>
                </a:gs>
                <a:gs pos="100000">
                  <a:srgbClr val="CCECFF">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0" name="Rectangle 9"/>
            <p:cNvSpPr>
              <a:spLocks noChangeArrowheads="1"/>
            </p:cNvSpPr>
            <p:nvPr/>
          </p:nvSpPr>
          <p:spPr bwMode="auto">
            <a:xfrm>
              <a:off x="1383" y="2387"/>
              <a:ext cx="1043" cy="272"/>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a:latin typeface="+mj-ea"/>
                  <a:ea typeface="+mj-ea"/>
                </a:rPr>
                <a:t>帧</a:t>
              </a:r>
            </a:p>
          </p:txBody>
        </p:sp>
        <p:sp>
          <p:nvSpPr>
            <p:cNvPr id="91" name="Line 10"/>
            <p:cNvSpPr>
              <a:spLocks noChangeShapeType="1"/>
            </p:cNvSpPr>
            <p:nvPr/>
          </p:nvSpPr>
          <p:spPr bwMode="auto">
            <a:xfrm>
              <a:off x="1066" y="2523"/>
              <a:ext cx="117"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92" name="Rectangle 12"/>
            <p:cNvSpPr>
              <a:spLocks noChangeArrowheads="1"/>
            </p:cNvSpPr>
            <p:nvPr/>
          </p:nvSpPr>
          <p:spPr bwMode="auto">
            <a:xfrm>
              <a:off x="3243" y="2387"/>
              <a:ext cx="1043" cy="272"/>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a:latin typeface="+mj-ea"/>
                  <a:ea typeface="+mj-ea"/>
                </a:rPr>
                <a:t>帧</a:t>
              </a:r>
            </a:p>
          </p:txBody>
        </p:sp>
        <p:sp>
          <p:nvSpPr>
            <p:cNvPr id="93" name="Line 13"/>
            <p:cNvSpPr>
              <a:spLocks noChangeShapeType="1"/>
            </p:cNvSpPr>
            <p:nvPr/>
          </p:nvSpPr>
          <p:spPr bwMode="auto">
            <a:xfrm>
              <a:off x="2426" y="2523"/>
              <a:ext cx="273" cy="0"/>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94" name="Line 14"/>
            <p:cNvSpPr>
              <a:spLocks noChangeShapeType="1"/>
            </p:cNvSpPr>
            <p:nvPr/>
          </p:nvSpPr>
          <p:spPr bwMode="auto">
            <a:xfrm>
              <a:off x="4285" y="2523"/>
              <a:ext cx="273" cy="0"/>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Tree>
    <p:extLst>
      <p:ext uri="{BB962C8B-B14F-4D97-AF65-F5344CB8AC3E}">
        <p14:creationId xmlns:p14="http://schemas.microsoft.com/office/powerpoint/2010/main" val="235145429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smtClean="0"/>
              <a:t>在物理层通过集线器扩展局域网的</a:t>
            </a:r>
            <a:r>
              <a:rPr lang="zh-CN" altLang="en-US" dirty="0" smtClean="0">
                <a:solidFill>
                  <a:srgbClr val="FF0000"/>
                </a:solidFill>
              </a:rPr>
              <a:t>优点</a:t>
            </a:r>
            <a:r>
              <a:rPr lang="zh-CN" altLang="en-US" dirty="0" smtClean="0"/>
              <a:t>：</a:t>
            </a:r>
            <a:endParaRPr lang="en-US" altLang="zh-CN" dirty="0" smtClean="0"/>
          </a:p>
          <a:p>
            <a:pPr lvl="1"/>
            <a:r>
              <a:rPr lang="zh-CN" altLang="en-US" dirty="0"/>
              <a:t>使原来属于不同碰撞域的局域网上的计算机能够进行跨碰撞域的通信。</a:t>
            </a:r>
          </a:p>
          <a:p>
            <a:pPr lvl="1"/>
            <a:r>
              <a:rPr lang="zh-CN" altLang="en-US" dirty="0"/>
              <a:t>扩大了局域网覆盖的地理范围。</a:t>
            </a:r>
          </a:p>
          <a:p>
            <a:r>
              <a:rPr lang="zh-CN" altLang="en-US" dirty="0"/>
              <a:t>在物理层通过集线器扩展局域网</a:t>
            </a:r>
            <a:r>
              <a:rPr lang="zh-CN" altLang="en-US" dirty="0" smtClean="0"/>
              <a:t>的</a:t>
            </a:r>
            <a:r>
              <a:rPr lang="zh-CN" altLang="en-US" dirty="0">
                <a:solidFill>
                  <a:srgbClr val="FF0000"/>
                </a:solidFill>
              </a:rPr>
              <a:t>缺点</a:t>
            </a:r>
            <a:r>
              <a:rPr lang="zh-CN" altLang="en-US" dirty="0" smtClean="0"/>
              <a:t>：</a:t>
            </a:r>
            <a:endParaRPr lang="en-US" altLang="zh-CN" dirty="0" smtClean="0"/>
          </a:p>
          <a:p>
            <a:pPr lvl="1"/>
            <a:r>
              <a:rPr lang="zh-CN" altLang="en-US" dirty="0"/>
              <a:t>碰撞域增大了，但总的吞吐量并未提高。</a:t>
            </a:r>
          </a:p>
          <a:p>
            <a:pPr lvl="1"/>
            <a:r>
              <a:rPr lang="zh-CN" altLang="en-US" dirty="0"/>
              <a:t>如果不同的碰撞域使用不同的数据率，那么就不能用集线器将它们互连起来。 </a:t>
            </a:r>
            <a:endParaRPr lang="en-US" altLang="zh-CN" dirty="0" smtClean="0"/>
          </a:p>
          <a:p>
            <a:endParaRPr lang="en-US" altLang="zh-CN" dirty="0" smtClean="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100</a:t>
            </a:fld>
            <a:endParaRPr lang="en-US" altLang="zh-CN"/>
          </a:p>
        </p:txBody>
      </p:sp>
      <p:sp>
        <p:nvSpPr>
          <p:cNvPr id="6" name="文本占位符 5"/>
          <p:cNvSpPr>
            <a:spLocks noGrp="1"/>
          </p:cNvSpPr>
          <p:nvPr>
            <p:ph type="body" sz="quarter" idx="13"/>
          </p:nvPr>
        </p:nvSpPr>
        <p:spPr/>
        <p:txBody>
          <a:bodyPr/>
          <a:lstStyle/>
          <a:p>
            <a:r>
              <a:rPr lang="en-US" altLang="zh-CN" dirty="0" smtClean="0"/>
              <a:t>5.1</a:t>
            </a:r>
            <a:r>
              <a:rPr lang="zh-CN" altLang="en-US" dirty="0" smtClean="0"/>
              <a:t>在物理层扩展以太网</a:t>
            </a:r>
            <a:endParaRPr lang="zh-CN" altLang="en-US" dirty="0"/>
          </a:p>
        </p:txBody>
      </p:sp>
    </p:spTree>
    <p:extLst>
      <p:ext uri="{BB962C8B-B14F-4D97-AF65-F5344CB8AC3E}">
        <p14:creationId xmlns:p14="http://schemas.microsoft.com/office/powerpoint/2010/main" val="356267448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a:t>在数据链路层扩展局域网是使用</a:t>
            </a:r>
            <a:r>
              <a:rPr lang="zh-CN" altLang="en-US" dirty="0">
                <a:solidFill>
                  <a:srgbClr val="FF0000"/>
                </a:solidFill>
              </a:rPr>
              <a:t>网桥</a:t>
            </a:r>
            <a:r>
              <a:rPr lang="zh-CN" altLang="en-US" dirty="0"/>
              <a:t>。</a:t>
            </a:r>
          </a:p>
          <a:p>
            <a:r>
              <a:rPr lang="zh-CN" altLang="en-US" dirty="0"/>
              <a:t>网桥工作在数据链路层，它根据 </a:t>
            </a:r>
            <a:r>
              <a:rPr lang="en-US" altLang="zh-CN" dirty="0"/>
              <a:t>MAC </a:t>
            </a:r>
            <a:r>
              <a:rPr lang="zh-CN" altLang="en-US" dirty="0"/>
              <a:t>帧的目的地址对收到的帧进行转发。</a:t>
            </a:r>
          </a:p>
          <a:p>
            <a:r>
              <a:rPr lang="zh-CN" altLang="en-US" dirty="0"/>
              <a:t>网桥具有过滤帧的功能。当网桥收到一个帧时，并不是向所有的接口转发此帧，而是先检查此帧的目的 </a:t>
            </a:r>
            <a:r>
              <a:rPr lang="en-US" altLang="zh-CN" dirty="0"/>
              <a:t>MAC </a:t>
            </a:r>
            <a:r>
              <a:rPr lang="zh-CN" altLang="en-US" dirty="0"/>
              <a:t>地址，然后再确定将该帧转发到哪一个</a:t>
            </a:r>
            <a:r>
              <a:rPr lang="zh-CN" altLang="en-US" dirty="0" smtClean="0"/>
              <a:t>接口。</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101</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72083848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102</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grpSp>
        <p:nvGrpSpPr>
          <p:cNvPr id="83" name="组合 82"/>
          <p:cNvGrpSpPr/>
          <p:nvPr/>
        </p:nvGrpSpPr>
        <p:grpSpPr>
          <a:xfrm>
            <a:off x="1331640" y="1273324"/>
            <a:ext cx="6729091" cy="4166893"/>
            <a:chOff x="46038" y="1190625"/>
            <a:chExt cx="8847137" cy="5478463"/>
          </a:xfrm>
        </p:grpSpPr>
        <p:sp>
          <p:nvSpPr>
            <p:cNvPr id="7" name="Freeform 82"/>
            <p:cNvSpPr>
              <a:spLocks/>
            </p:cNvSpPr>
            <p:nvPr/>
          </p:nvSpPr>
          <p:spPr bwMode="auto">
            <a:xfrm>
              <a:off x="2895600" y="1190625"/>
              <a:ext cx="1400175" cy="3667125"/>
            </a:xfrm>
            <a:custGeom>
              <a:avLst/>
              <a:gdLst>
                <a:gd name="T0" fmla="*/ 0 w 882"/>
                <a:gd name="T1" fmla="*/ 2147483647 h 2310"/>
                <a:gd name="T2" fmla="*/ 0 w 882"/>
                <a:gd name="T3" fmla="*/ 2147483647 h 2310"/>
                <a:gd name="T4" fmla="*/ 2147483647 w 882"/>
                <a:gd name="T5" fmla="*/ 0 h 2310"/>
                <a:gd name="T6" fmla="*/ 2147483647 w 882"/>
                <a:gd name="T7" fmla="*/ 2147483647 h 2310"/>
                <a:gd name="T8" fmla="*/ 0 w 882"/>
                <a:gd name="T9" fmla="*/ 2147483647 h 23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2" h="2310">
                  <a:moveTo>
                    <a:pt x="0" y="2310"/>
                  </a:moveTo>
                  <a:lnTo>
                    <a:pt x="0" y="1896"/>
                  </a:lnTo>
                  <a:lnTo>
                    <a:pt x="882" y="0"/>
                  </a:lnTo>
                  <a:lnTo>
                    <a:pt x="882" y="2034"/>
                  </a:lnTo>
                  <a:lnTo>
                    <a:pt x="0" y="2310"/>
                  </a:lnTo>
                  <a:close/>
                </a:path>
              </a:pathLst>
            </a:custGeom>
            <a:gradFill rotWithShape="1">
              <a:gsLst>
                <a:gs pos="0">
                  <a:srgbClr val="BABA95"/>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8" name="Line 6"/>
            <p:cNvSpPr>
              <a:spLocks noChangeShapeType="1"/>
            </p:cNvSpPr>
            <p:nvPr/>
          </p:nvSpPr>
          <p:spPr bwMode="auto">
            <a:xfrm flipH="1">
              <a:off x="2700338" y="4926013"/>
              <a:ext cx="12700" cy="663575"/>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9" name="Line 7"/>
            <p:cNvSpPr>
              <a:spLocks noChangeShapeType="1"/>
            </p:cNvSpPr>
            <p:nvPr/>
          </p:nvSpPr>
          <p:spPr bwMode="auto">
            <a:xfrm flipH="1">
              <a:off x="1790700" y="4945063"/>
              <a:ext cx="6350" cy="706437"/>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0" name="Rectangle 8"/>
            <p:cNvSpPr>
              <a:spLocks noChangeArrowheads="1"/>
            </p:cNvSpPr>
            <p:nvPr/>
          </p:nvSpPr>
          <p:spPr bwMode="auto">
            <a:xfrm>
              <a:off x="4318000" y="1204913"/>
              <a:ext cx="4575175" cy="3208337"/>
            </a:xfrm>
            <a:prstGeom prst="rect">
              <a:avLst/>
            </a:prstGeom>
            <a:solidFill>
              <a:srgbClr val="FFFFCC"/>
            </a:solidFill>
            <a:ln w="9525">
              <a:solidFill>
                <a:schemeClr val="tx2"/>
              </a:solidFill>
              <a:miter lim="800000"/>
              <a:headEnd/>
              <a:tailEnd/>
            </a:ln>
            <a:effectLst>
              <a:outerShdw dist="28398" dir="3806097" algn="ctr" rotWithShape="0">
                <a:schemeClr val="tx1"/>
              </a:outerShdw>
            </a:effectLst>
          </p:spPr>
          <p:txBody>
            <a:bodyPr wrap="none" anchor="ct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endParaRPr lang="zh-CN" altLang="zh-CN" sz="1200">
                <a:solidFill>
                  <a:schemeClr val="tx1"/>
                </a:solidFill>
                <a:latin typeface="+mj-ea"/>
                <a:ea typeface="+mj-ea"/>
              </a:endParaRPr>
            </a:p>
          </p:txBody>
        </p:sp>
        <p:sp>
          <p:nvSpPr>
            <p:cNvPr id="11" name="Rectangle 9"/>
            <p:cNvSpPr>
              <a:spLocks noChangeArrowheads="1"/>
            </p:cNvSpPr>
            <p:nvPr/>
          </p:nvSpPr>
          <p:spPr bwMode="auto">
            <a:xfrm>
              <a:off x="6076950" y="1595438"/>
              <a:ext cx="712788" cy="522287"/>
            </a:xfrm>
            <a:prstGeom prst="rect">
              <a:avLst/>
            </a:prstGeom>
            <a:solidFill>
              <a:srgbClr val="FFCCFF"/>
            </a:solidFill>
            <a:ln w="9525">
              <a:solidFill>
                <a:schemeClr val="tx2"/>
              </a:solidFill>
              <a:miter lim="800000"/>
              <a:headEnd/>
              <a:tailEnd/>
            </a:ln>
            <a:effectLst>
              <a:outerShdw dist="35921" dir="2700000" algn="ctr" rotWithShape="0">
                <a:schemeClr val="tx1"/>
              </a:outerShdw>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12" name="Rectangle 10"/>
            <p:cNvSpPr>
              <a:spLocks noChangeArrowheads="1"/>
            </p:cNvSpPr>
            <p:nvPr/>
          </p:nvSpPr>
          <p:spPr bwMode="auto">
            <a:xfrm>
              <a:off x="6113463" y="1652588"/>
              <a:ext cx="644916"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站表</a:t>
              </a:r>
            </a:p>
          </p:txBody>
        </p:sp>
        <p:sp>
          <p:nvSpPr>
            <p:cNvPr id="13" name="Line 11"/>
            <p:cNvSpPr>
              <a:spLocks noChangeShapeType="1"/>
            </p:cNvSpPr>
            <p:nvPr/>
          </p:nvSpPr>
          <p:spPr bwMode="auto">
            <a:xfrm flipV="1">
              <a:off x="6770688" y="1385888"/>
              <a:ext cx="693737" cy="233362"/>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4" name="Line 12"/>
            <p:cNvSpPr>
              <a:spLocks noChangeShapeType="1"/>
            </p:cNvSpPr>
            <p:nvPr/>
          </p:nvSpPr>
          <p:spPr bwMode="auto">
            <a:xfrm>
              <a:off x="6791325" y="2105025"/>
              <a:ext cx="682625" cy="1503363"/>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5" name="Rectangle 13"/>
            <p:cNvSpPr>
              <a:spLocks noChangeArrowheads="1"/>
            </p:cNvSpPr>
            <p:nvPr/>
          </p:nvSpPr>
          <p:spPr bwMode="auto">
            <a:xfrm>
              <a:off x="4497388" y="2667000"/>
              <a:ext cx="2411412" cy="712788"/>
            </a:xfrm>
            <a:prstGeom prst="rect">
              <a:avLst/>
            </a:prstGeom>
            <a:solidFill>
              <a:schemeClr val="bg1"/>
            </a:solidFill>
            <a:ln w="9525">
              <a:solidFill>
                <a:schemeClr val="tx2"/>
              </a:solidFill>
              <a:miter lim="800000"/>
              <a:headEnd/>
              <a:tailEnd/>
            </a:ln>
            <a:effectLst>
              <a:outerShdw dist="35921" dir="2700000" algn="ctr" rotWithShape="0">
                <a:schemeClr val="tx1"/>
              </a:outerShdw>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16" name="Rectangle 14"/>
            <p:cNvSpPr>
              <a:spLocks noChangeArrowheads="1"/>
            </p:cNvSpPr>
            <p:nvPr/>
          </p:nvSpPr>
          <p:spPr bwMode="auto">
            <a:xfrm>
              <a:off x="4468813" y="2720975"/>
              <a:ext cx="1049567" cy="603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接口管理</a:t>
              </a:r>
            </a:p>
            <a:p>
              <a:pPr>
                <a:spcBef>
                  <a:spcPct val="0"/>
                </a:spcBef>
                <a:buClrTx/>
                <a:buSzTx/>
                <a:buFontTx/>
                <a:buNone/>
              </a:pPr>
              <a:r>
                <a:rPr kumimoji="1" lang="zh-CN" altLang="en-US" sz="1200">
                  <a:solidFill>
                    <a:schemeClr val="tx1"/>
                  </a:solidFill>
                  <a:latin typeface="+mj-ea"/>
                  <a:ea typeface="+mj-ea"/>
                </a:rPr>
                <a:t>    软件</a:t>
              </a:r>
            </a:p>
          </p:txBody>
        </p:sp>
        <p:sp>
          <p:nvSpPr>
            <p:cNvPr id="17" name="Rectangle 15"/>
            <p:cNvSpPr>
              <a:spLocks noChangeArrowheads="1"/>
            </p:cNvSpPr>
            <p:nvPr/>
          </p:nvSpPr>
          <p:spPr bwMode="auto">
            <a:xfrm>
              <a:off x="5895975" y="2716213"/>
              <a:ext cx="1049567" cy="603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网桥协议</a:t>
              </a:r>
            </a:p>
            <a:p>
              <a:pPr>
                <a:spcBef>
                  <a:spcPct val="0"/>
                </a:spcBef>
                <a:buClrTx/>
                <a:buSzTx/>
                <a:buFontTx/>
                <a:buNone/>
              </a:pPr>
              <a:r>
                <a:rPr kumimoji="1" lang="zh-CN" altLang="en-US" sz="1200">
                  <a:solidFill>
                    <a:schemeClr val="tx1"/>
                  </a:solidFill>
                  <a:latin typeface="+mj-ea"/>
                  <a:ea typeface="+mj-ea"/>
                </a:rPr>
                <a:t>    实体</a:t>
              </a:r>
            </a:p>
          </p:txBody>
        </p:sp>
        <p:sp>
          <p:nvSpPr>
            <p:cNvPr id="18" name="Line 16"/>
            <p:cNvSpPr>
              <a:spLocks noChangeShapeType="1"/>
            </p:cNvSpPr>
            <p:nvPr/>
          </p:nvSpPr>
          <p:spPr bwMode="auto">
            <a:xfrm>
              <a:off x="5514975" y="2851150"/>
              <a:ext cx="488950" cy="0"/>
            </a:xfrm>
            <a:prstGeom prst="line">
              <a:avLst/>
            </a:prstGeom>
            <a:noFill/>
            <a:ln w="28575">
              <a:solidFill>
                <a:srgbClr val="333399"/>
              </a:solidFill>
              <a:round/>
              <a:headEnd type="non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9" name="Line 17"/>
            <p:cNvSpPr>
              <a:spLocks noChangeShapeType="1"/>
            </p:cNvSpPr>
            <p:nvPr/>
          </p:nvSpPr>
          <p:spPr bwMode="auto">
            <a:xfrm flipH="1">
              <a:off x="5476875" y="3028950"/>
              <a:ext cx="484188" cy="0"/>
            </a:xfrm>
            <a:prstGeom prst="line">
              <a:avLst/>
            </a:prstGeom>
            <a:noFill/>
            <a:ln w="28575">
              <a:solidFill>
                <a:srgbClr val="333399"/>
              </a:solidFill>
              <a:round/>
              <a:headEnd type="non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0" name="Line 18"/>
            <p:cNvSpPr>
              <a:spLocks noChangeShapeType="1"/>
            </p:cNvSpPr>
            <p:nvPr/>
          </p:nvSpPr>
          <p:spPr bwMode="auto">
            <a:xfrm>
              <a:off x="5778500" y="2651125"/>
              <a:ext cx="0" cy="728663"/>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1" name="Line 19"/>
            <p:cNvSpPr>
              <a:spLocks noChangeShapeType="1"/>
            </p:cNvSpPr>
            <p:nvPr/>
          </p:nvSpPr>
          <p:spPr bwMode="auto">
            <a:xfrm>
              <a:off x="6399213" y="2125663"/>
              <a:ext cx="0" cy="546100"/>
            </a:xfrm>
            <a:prstGeom prst="line">
              <a:avLst/>
            </a:prstGeom>
            <a:noFill/>
            <a:ln w="28575">
              <a:solidFill>
                <a:srgbClr val="333399"/>
              </a:solidFill>
              <a:round/>
              <a:headEnd type="triangl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2" name="Rectangle 20"/>
            <p:cNvSpPr>
              <a:spLocks noChangeArrowheads="1"/>
            </p:cNvSpPr>
            <p:nvPr/>
          </p:nvSpPr>
          <p:spPr bwMode="auto">
            <a:xfrm>
              <a:off x="6003925" y="3767138"/>
              <a:ext cx="725488" cy="407987"/>
            </a:xfrm>
            <a:prstGeom prst="rect">
              <a:avLst/>
            </a:prstGeom>
            <a:solidFill>
              <a:schemeClr val="bg1"/>
            </a:solidFill>
            <a:ln w="12700">
              <a:solidFill>
                <a:schemeClr val="tx1"/>
              </a:solidFill>
              <a:miter lim="800000"/>
              <a:headEnd/>
              <a:tailEnd/>
            </a:ln>
            <a:effectLst>
              <a:outerShdw dist="35921" dir="2700000" algn="ctr" rotWithShape="0">
                <a:schemeClr val="tx1"/>
              </a:outerShdw>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200">
                  <a:solidFill>
                    <a:schemeClr val="tx1"/>
                  </a:solidFill>
                  <a:latin typeface="+mj-ea"/>
                  <a:ea typeface="+mj-ea"/>
                </a:rPr>
                <a:t>缓存</a:t>
              </a:r>
            </a:p>
          </p:txBody>
        </p:sp>
        <p:sp>
          <p:nvSpPr>
            <p:cNvPr id="23" name="Rectangle 21"/>
            <p:cNvSpPr>
              <a:spLocks noChangeArrowheads="1"/>
            </p:cNvSpPr>
            <p:nvPr/>
          </p:nvSpPr>
          <p:spPr bwMode="auto">
            <a:xfrm>
              <a:off x="4414838" y="3767138"/>
              <a:ext cx="836612" cy="401637"/>
            </a:xfrm>
            <a:prstGeom prst="rect">
              <a:avLst/>
            </a:prstGeom>
            <a:solidFill>
              <a:schemeClr val="bg1"/>
            </a:solidFill>
            <a:ln w="9525">
              <a:solidFill>
                <a:schemeClr val="tx2"/>
              </a:solidFill>
              <a:miter lim="800000"/>
              <a:headEnd/>
              <a:tailEnd/>
            </a:ln>
            <a:effectLst>
              <a:outerShdw dist="35921" dir="2700000" algn="ctr" rotWithShape="0">
                <a:schemeClr val="tx1"/>
              </a:outerShdw>
            </a:effectLst>
          </p:spPr>
          <p:txBody>
            <a:bodyPr wrap="none" anchor="ct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zh-CN" altLang="en-US" sz="1200">
                  <a:solidFill>
                    <a:schemeClr val="tx1"/>
                  </a:solidFill>
                  <a:latin typeface="+mj-ea"/>
                  <a:ea typeface="+mj-ea"/>
                </a:rPr>
                <a:t>接口 </a:t>
              </a:r>
              <a:r>
                <a:rPr kumimoji="1" lang="en-US" altLang="zh-CN" sz="1200">
                  <a:solidFill>
                    <a:schemeClr val="tx1"/>
                  </a:solidFill>
                  <a:latin typeface="+mj-ea"/>
                  <a:ea typeface="+mj-ea"/>
                </a:rPr>
                <a:t>1</a:t>
              </a:r>
            </a:p>
          </p:txBody>
        </p:sp>
        <p:sp>
          <p:nvSpPr>
            <p:cNvPr id="24" name="Rectangle 22"/>
            <p:cNvSpPr>
              <a:spLocks noChangeArrowheads="1"/>
            </p:cNvSpPr>
            <p:nvPr/>
          </p:nvSpPr>
          <p:spPr bwMode="auto">
            <a:xfrm>
              <a:off x="7483475" y="3767138"/>
              <a:ext cx="835025" cy="401637"/>
            </a:xfrm>
            <a:prstGeom prst="rect">
              <a:avLst/>
            </a:prstGeom>
            <a:solidFill>
              <a:schemeClr val="bg1"/>
            </a:solidFill>
            <a:ln w="9525">
              <a:solidFill>
                <a:schemeClr val="tx2"/>
              </a:solidFill>
              <a:miter lim="800000"/>
              <a:headEnd/>
              <a:tailEnd/>
            </a:ln>
            <a:effectLst>
              <a:outerShdw dist="35921" dir="2700000" algn="ctr" rotWithShape="0">
                <a:schemeClr val="tx1"/>
              </a:outerShdw>
            </a:effectLst>
          </p:spPr>
          <p:txBody>
            <a:bodyPr wrap="none" anchor="ct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zh-CN" altLang="en-US" sz="1200">
                  <a:solidFill>
                    <a:schemeClr val="tx1"/>
                  </a:solidFill>
                  <a:latin typeface="+mj-ea"/>
                  <a:ea typeface="+mj-ea"/>
                </a:rPr>
                <a:t>接口 </a:t>
              </a:r>
              <a:r>
                <a:rPr kumimoji="1" lang="en-US" altLang="zh-CN" sz="1200">
                  <a:solidFill>
                    <a:schemeClr val="tx1"/>
                  </a:solidFill>
                  <a:latin typeface="+mj-ea"/>
                  <a:ea typeface="+mj-ea"/>
                </a:rPr>
                <a:t>2</a:t>
              </a:r>
            </a:p>
          </p:txBody>
        </p:sp>
        <p:sp>
          <p:nvSpPr>
            <p:cNvPr id="25" name="Line 23"/>
            <p:cNvSpPr>
              <a:spLocks noChangeShapeType="1"/>
            </p:cNvSpPr>
            <p:nvPr/>
          </p:nvSpPr>
          <p:spPr bwMode="auto">
            <a:xfrm>
              <a:off x="6372225" y="3367088"/>
              <a:ext cx="0" cy="412750"/>
            </a:xfrm>
            <a:prstGeom prst="line">
              <a:avLst/>
            </a:prstGeom>
            <a:noFill/>
            <a:ln w="28575">
              <a:solidFill>
                <a:srgbClr val="333399"/>
              </a:solidFill>
              <a:round/>
              <a:headEnd type="triangl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6" name="Line 25"/>
            <p:cNvSpPr>
              <a:spLocks noChangeShapeType="1"/>
            </p:cNvSpPr>
            <p:nvPr/>
          </p:nvSpPr>
          <p:spPr bwMode="auto">
            <a:xfrm>
              <a:off x="4824413" y="4175125"/>
              <a:ext cx="0" cy="706438"/>
            </a:xfrm>
            <a:prstGeom prst="line">
              <a:avLst/>
            </a:prstGeom>
            <a:noFill/>
            <a:ln w="28575">
              <a:solidFill>
                <a:srgbClr val="333399"/>
              </a:solidFill>
              <a:round/>
              <a:headEnd type="triangl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7" name="Line 26"/>
            <p:cNvSpPr>
              <a:spLocks noChangeShapeType="1"/>
            </p:cNvSpPr>
            <p:nvPr/>
          </p:nvSpPr>
          <p:spPr bwMode="auto">
            <a:xfrm>
              <a:off x="7964488" y="4175126"/>
              <a:ext cx="0" cy="687388"/>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8" name="Line 27"/>
            <p:cNvSpPr>
              <a:spLocks noChangeShapeType="1"/>
            </p:cNvSpPr>
            <p:nvPr/>
          </p:nvSpPr>
          <p:spPr bwMode="auto">
            <a:xfrm>
              <a:off x="1103313" y="5640388"/>
              <a:ext cx="0" cy="530225"/>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9" name="Line 28"/>
            <p:cNvSpPr>
              <a:spLocks noChangeShapeType="1"/>
            </p:cNvSpPr>
            <p:nvPr/>
          </p:nvSpPr>
          <p:spPr bwMode="auto">
            <a:xfrm>
              <a:off x="1687513" y="5640388"/>
              <a:ext cx="0" cy="530225"/>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30" name="Rectangle 29"/>
            <p:cNvSpPr>
              <a:spLocks noChangeArrowheads="1"/>
            </p:cNvSpPr>
            <p:nvPr/>
          </p:nvSpPr>
          <p:spPr bwMode="auto">
            <a:xfrm>
              <a:off x="46038" y="5592763"/>
              <a:ext cx="104775" cy="109537"/>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31" name="Line 30"/>
            <p:cNvSpPr>
              <a:spLocks noChangeShapeType="1"/>
            </p:cNvSpPr>
            <p:nvPr/>
          </p:nvSpPr>
          <p:spPr bwMode="auto">
            <a:xfrm flipV="1">
              <a:off x="93663" y="5646738"/>
              <a:ext cx="1835150" cy="3175"/>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32" name="Rectangle 31"/>
            <p:cNvSpPr>
              <a:spLocks noChangeArrowheads="1"/>
            </p:cNvSpPr>
            <p:nvPr/>
          </p:nvSpPr>
          <p:spPr bwMode="auto">
            <a:xfrm>
              <a:off x="1884363" y="5575300"/>
              <a:ext cx="104775" cy="111125"/>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33" name="Line 32"/>
            <p:cNvSpPr>
              <a:spLocks noChangeShapeType="1"/>
            </p:cNvSpPr>
            <p:nvPr/>
          </p:nvSpPr>
          <p:spPr bwMode="auto">
            <a:xfrm>
              <a:off x="469900" y="5649913"/>
              <a:ext cx="0" cy="511175"/>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34" name="Rectangle 33"/>
            <p:cNvSpPr>
              <a:spLocks noChangeArrowheads="1"/>
            </p:cNvSpPr>
            <p:nvPr/>
          </p:nvSpPr>
          <p:spPr bwMode="auto">
            <a:xfrm>
              <a:off x="76200" y="5794374"/>
              <a:ext cx="383578"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A</a:t>
              </a:r>
            </a:p>
          </p:txBody>
        </p:sp>
        <p:sp>
          <p:nvSpPr>
            <p:cNvPr id="35" name="Rectangle 34"/>
            <p:cNvSpPr>
              <a:spLocks noChangeArrowheads="1"/>
            </p:cNvSpPr>
            <p:nvPr/>
          </p:nvSpPr>
          <p:spPr bwMode="auto">
            <a:xfrm>
              <a:off x="679450" y="5794374"/>
              <a:ext cx="375148"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B</a:t>
              </a:r>
            </a:p>
          </p:txBody>
        </p:sp>
        <p:sp>
          <p:nvSpPr>
            <p:cNvPr id="36" name="Rectangle 35"/>
            <p:cNvSpPr>
              <a:spLocks noChangeArrowheads="1"/>
            </p:cNvSpPr>
            <p:nvPr/>
          </p:nvSpPr>
          <p:spPr bwMode="auto">
            <a:xfrm>
              <a:off x="1281113" y="5794374"/>
              <a:ext cx="385686"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C</a:t>
              </a:r>
            </a:p>
          </p:txBody>
        </p:sp>
        <p:sp>
          <p:nvSpPr>
            <p:cNvPr id="37" name="Rectangle 37"/>
            <p:cNvSpPr>
              <a:spLocks noChangeArrowheads="1"/>
            </p:cNvSpPr>
            <p:nvPr/>
          </p:nvSpPr>
          <p:spPr bwMode="auto">
            <a:xfrm>
              <a:off x="968749" y="5166900"/>
              <a:ext cx="821951"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zh-CN" altLang="en-US" sz="1200" dirty="0">
                  <a:solidFill>
                    <a:schemeClr val="tx1"/>
                  </a:solidFill>
                  <a:latin typeface="+mj-ea"/>
                  <a:ea typeface="+mj-ea"/>
                </a:rPr>
                <a:t>接口 </a:t>
              </a:r>
              <a:r>
                <a:rPr kumimoji="1" lang="en-US" altLang="zh-CN" sz="1200" dirty="0">
                  <a:solidFill>
                    <a:schemeClr val="tx1"/>
                  </a:solidFill>
                  <a:latin typeface="+mj-ea"/>
                  <a:ea typeface="+mj-ea"/>
                </a:rPr>
                <a:t>1</a:t>
              </a:r>
            </a:p>
          </p:txBody>
        </p:sp>
        <p:sp>
          <p:nvSpPr>
            <p:cNvPr id="38" name="Rectangle 38"/>
            <p:cNvSpPr>
              <a:spLocks noChangeArrowheads="1"/>
            </p:cNvSpPr>
            <p:nvPr/>
          </p:nvSpPr>
          <p:spPr bwMode="auto">
            <a:xfrm>
              <a:off x="7464425" y="1371600"/>
              <a:ext cx="1314450" cy="2227263"/>
            </a:xfrm>
            <a:prstGeom prst="rect">
              <a:avLst/>
            </a:prstGeom>
            <a:solidFill>
              <a:srgbClr val="FFCCFF"/>
            </a:solidFill>
            <a:ln w="9525">
              <a:solidFill>
                <a:schemeClr val="tx2"/>
              </a:solidFill>
              <a:miter lim="800000"/>
              <a:headEnd/>
              <a:tailEnd/>
            </a:ln>
            <a:effectLst>
              <a:outerShdw dist="35921" dir="2700000" algn="ctr" rotWithShape="0">
                <a:schemeClr val="tx1"/>
              </a:outerShdw>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39" name="Rectangle 39"/>
            <p:cNvSpPr>
              <a:spLocks noChangeArrowheads="1"/>
            </p:cNvSpPr>
            <p:nvPr/>
          </p:nvSpPr>
          <p:spPr bwMode="auto">
            <a:xfrm>
              <a:off x="8340725" y="1663700"/>
              <a:ext cx="330200"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1</a:t>
              </a:r>
            </a:p>
          </p:txBody>
        </p:sp>
        <p:sp>
          <p:nvSpPr>
            <p:cNvPr id="40" name="Rectangle 40"/>
            <p:cNvSpPr>
              <a:spLocks noChangeArrowheads="1"/>
            </p:cNvSpPr>
            <p:nvPr/>
          </p:nvSpPr>
          <p:spPr bwMode="auto">
            <a:xfrm>
              <a:off x="8340725" y="1990725"/>
              <a:ext cx="358288"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1</a:t>
              </a:r>
            </a:p>
          </p:txBody>
        </p:sp>
        <p:sp>
          <p:nvSpPr>
            <p:cNvPr id="41" name="Rectangle 41"/>
            <p:cNvSpPr>
              <a:spLocks noChangeArrowheads="1"/>
            </p:cNvSpPr>
            <p:nvPr/>
          </p:nvSpPr>
          <p:spPr bwMode="auto">
            <a:xfrm>
              <a:off x="8340725" y="2325688"/>
              <a:ext cx="33020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1</a:t>
              </a:r>
            </a:p>
          </p:txBody>
        </p:sp>
        <p:sp>
          <p:nvSpPr>
            <p:cNvPr id="42" name="Rectangle 42"/>
            <p:cNvSpPr>
              <a:spLocks noChangeArrowheads="1"/>
            </p:cNvSpPr>
            <p:nvPr/>
          </p:nvSpPr>
          <p:spPr bwMode="auto">
            <a:xfrm>
              <a:off x="8340725" y="2627313"/>
              <a:ext cx="358288"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2</a:t>
              </a:r>
            </a:p>
          </p:txBody>
        </p:sp>
        <p:sp>
          <p:nvSpPr>
            <p:cNvPr id="43" name="Rectangle 43"/>
            <p:cNvSpPr>
              <a:spLocks noChangeArrowheads="1"/>
            </p:cNvSpPr>
            <p:nvPr/>
          </p:nvSpPr>
          <p:spPr bwMode="auto">
            <a:xfrm>
              <a:off x="7664451" y="1666874"/>
              <a:ext cx="383578"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A</a:t>
              </a:r>
            </a:p>
          </p:txBody>
        </p:sp>
        <p:sp>
          <p:nvSpPr>
            <p:cNvPr id="44" name="Rectangle 44"/>
            <p:cNvSpPr>
              <a:spLocks noChangeArrowheads="1"/>
            </p:cNvSpPr>
            <p:nvPr/>
          </p:nvSpPr>
          <p:spPr bwMode="auto">
            <a:xfrm>
              <a:off x="7664450" y="2309813"/>
              <a:ext cx="3460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C</a:t>
              </a:r>
            </a:p>
          </p:txBody>
        </p:sp>
        <p:sp>
          <p:nvSpPr>
            <p:cNvPr id="45" name="Rectangle 45"/>
            <p:cNvSpPr>
              <a:spLocks noChangeArrowheads="1"/>
            </p:cNvSpPr>
            <p:nvPr/>
          </p:nvSpPr>
          <p:spPr bwMode="auto">
            <a:xfrm>
              <a:off x="7664451" y="2938463"/>
              <a:ext cx="351965"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E</a:t>
              </a:r>
            </a:p>
          </p:txBody>
        </p:sp>
        <p:sp>
          <p:nvSpPr>
            <p:cNvPr id="46" name="Rectangle 46"/>
            <p:cNvSpPr>
              <a:spLocks noChangeArrowheads="1"/>
            </p:cNvSpPr>
            <p:nvPr/>
          </p:nvSpPr>
          <p:spPr bwMode="auto">
            <a:xfrm>
              <a:off x="8340725" y="2927350"/>
              <a:ext cx="330200"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2</a:t>
              </a:r>
            </a:p>
          </p:txBody>
        </p:sp>
        <p:sp>
          <p:nvSpPr>
            <p:cNvPr id="47" name="Rectangle 47"/>
            <p:cNvSpPr>
              <a:spLocks noChangeArrowheads="1"/>
            </p:cNvSpPr>
            <p:nvPr/>
          </p:nvSpPr>
          <p:spPr bwMode="auto">
            <a:xfrm>
              <a:off x="7664451" y="1987550"/>
              <a:ext cx="375148"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B</a:t>
              </a:r>
            </a:p>
          </p:txBody>
        </p:sp>
        <p:sp>
          <p:nvSpPr>
            <p:cNvPr id="48" name="Rectangle 48"/>
            <p:cNvSpPr>
              <a:spLocks noChangeArrowheads="1"/>
            </p:cNvSpPr>
            <p:nvPr/>
          </p:nvSpPr>
          <p:spPr bwMode="auto">
            <a:xfrm>
              <a:off x="7664451" y="2622550"/>
              <a:ext cx="394116"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D</a:t>
              </a:r>
            </a:p>
          </p:txBody>
        </p:sp>
        <p:sp>
          <p:nvSpPr>
            <p:cNvPr id="49" name="Rectangle 49"/>
            <p:cNvSpPr>
              <a:spLocks noChangeArrowheads="1"/>
            </p:cNvSpPr>
            <p:nvPr/>
          </p:nvSpPr>
          <p:spPr bwMode="auto">
            <a:xfrm>
              <a:off x="7662863" y="3228975"/>
              <a:ext cx="48101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F</a:t>
              </a:r>
            </a:p>
          </p:txBody>
        </p:sp>
        <p:sp>
          <p:nvSpPr>
            <p:cNvPr id="50" name="Rectangle 50"/>
            <p:cNvSpPr>
              <a:spLocks noChangeArrowheads="1"/>
            </p:cNvSpPr>
            <p:nvPr/>
          </p:nvSpPr>
          <p:spPr bwMode="auto">
            <a:xfrm>
              <a:off x="8340725" y="3243263"/>
              <a:ext cx="33020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2</a:t>
              </a:r>
            </a:p>
          </p:txBody>
        </p:sp>
        <p:sp>
          <p:nvSpPr>
            <p:cNvPr id="51" name="Rectangle 51"/>
            <p:cNvSpPr>
              <a:spLocks noChangeArrowheads="1"/>
            </p:cNvSpPr>
            <p:nvPr/>
          </p:nvSpPr>
          <p:spPr bwMode="auto">
            <a:xfrm>
              <a:off x="7435850" y="1343025"/>
              <a:ext cx="8667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站地址</a:t>
              </a:r>
            </a:p>
          </p:txBody>
        </p:sp>
        <p:sp>
          <p:nvSpPr>
            <p:cNvPr id="52" name="Rectangle 52"/>
            <p:cNvSpPr>
              <a:spLocks noChangeArrowheads="1"/>
            </p:cNvSpPr>
            <p:nvPr/>
          </p:nvSpPr>
          <p:spPr bwMode="auto">
            <a:xfrm>
              <a:off x="8189913" y="1347787"/>
              <a:ext cx="644916"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接口</a:t>
              </a:r>
            </a:p>
          </p:txBody>
        </p:sp>
        <p:sp>
          <p:nvSpPr>
            <p:cNvPr id="53" name="Line 53"/>
            <p:cNvSpPr>
              <a:spLocks noChangeShapeType="1"/>
            </p:cNvSpPr>
            <p:nvPr/>
          </p:nvSpPr>
          <p:spPr bwMode="auto">
            <a:xfrm>
              <a:off x="7464425" y="2005013"/>
              <a:ext cx="132873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4" name="Line 54"/>
            <p:cNvSpPr>
              <a:spLocks noChangeShapeType="1"/>
            </p:cNvSpPr>
            <p:nvPr/>
          </p:nvSpPr>
          <p:spPr bwMode="auto">
            <a:xfrm>
              <a:off x="8228013" y="1371600"/>
              <a:ext cx="0" cy="22177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5" name="Line 55"/>
            <p:cNvSpPr>
              <a:spLocks noChangeShapeType="1"/>
            </p:cNvSpPr>
            <p:nvPr/>
          </p:nvSpPr>
          <p:spPr bwMode="auto">
            <a:xfrm>
              <a:off x="7464425" y="2322513"/>
              <a:ext cx="13382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6" name="Line 56"/>
            <p:cNvSpPr>
              <a:spLocks noChangeShapeType="1"/>
            </p:cNvSpPr>
            <p:nvPr/>
          </p:nvSpPr>
          <p:spPr bwMode="auto">
            <a:xfrm>
              <a:off x="7464425" y="2638425"/>
              <a:ext cx="13477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7" name="Line 57"/>
            <p:cNvSpPr>
              <a:spLocks noChangeShapeType="1"/>
            </p:cNvSpPr>
            <p:nvPr/>
          </p:nvSpPr>
          <p:spPr bwMode="auto">
            <a:xfrm>
              <a:off x="7464425" y="2955925"/>
              <a:ext cx="132873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8" name="Line 58"/>
            <p:cNvSpPr>
              <a:spLocks noChangeShapeType="1"/>
            </p:cNvSpPr>
            <p:nvPr/>
          </p:nvSpPr>
          <p:spPr bwMode="auto">
            <a:xfrm>
              <a:off x="7464425" y="3271838"/>
              <a:ext cx="13096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9" name="Line 59"/>
            <p:cNvSpPr>
              <a:spLocks noChangeShapeType="1"/>
            </p:cNvSpPr>
            <p:nvPr/>
          </p:nvSpPr>
          <p:spPr bwMode="auto">
            <a:xfrm>
              <a:off x="7464425" y="1689100"/>
              <a:ext cx="132873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0" name="Rectangle 60"/>
            <p:cNvSpPr>
              <a:spLocks noChangeArrowheads="1"/>
            </p:cNvSpPr>
            <p:nvPr/>
          </p:nvSpPr>
          <p:spPr bwMode="auto">
            <a:xfrm>
              <a:off x="4394200" y="1246188"/>
              <a:ext cx="644916"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网桥</a:t>
              </a:r>
            </a:p>
          </p:txBody>
        </p:sp>
        <p:pic>
          <p:nvPicPr>
            <p:cNvPr id="61" name="Picture 6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075" y="6130925"/>
              <a:ext cx="506413"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6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6130925"/>
              <a:ext cx="506412"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6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2875" y="6129338"/>
              <a:ext cx="508000" cy="53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Line 64"/>
            <p:cNvSpPr>
              <a:spLocks noChangeShapeType="1"/>
            </p:cNvSpPr>
            <p:nvPr/>
          </p:nvSpPr>
          <p:spPr bwMode="auto">
            <a:xfrm flipV="1">
              <a:off x="5251450" y="3976688"/>
              <a:ext cx="752475" cy="1587"/>
            </a:xfrm>
            <a:prstGeom prst="line">
              <a:avLst/>
            </a:prstGeom>
            <a:noFill/>
            <a:ln w="28575">
              <a:solidFill>
                <a:srgbClr val="333399"/>
              </a:solidFill>
              <a:round/>
              <a:headEnd type="triangl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5" name="Line 65"/>
            <p:cNvSpPr>
              <a:spLocks noChangeShapeType="1"/>
            </p:cNvSpPr>
            <p:nvPr/>
          </p:nvSpPr>
          <p:spPr bwMode="auto">
            <a:xfrm flipV="1">
              <a:off x="6757988" y="3981450"/>
              <a:ext cx="711200" cy="6350"/>
            </a:xfrm>
            <a:prstGeom prst="line">
              <a:avLst/>
            </a:prstGeom>
            <a:noFill/>
            <a:ln w="28575">
              <a:solidFill>
                <a:srgbClr val="333399"/>
              </a:solidFill>
              <a:round/>
              <a:headEnd type="triangl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6" name="Rectangle 66"/>
            <p:cNvSpPr>
              <a:spLocks noChangeArrowheads="1"/>
            </p:cNvSpPr>
            <p:nvPr/>
          </p:nvSpPr>
          <p:spPr bwMode="auto">
            <a:xfrm>
              <a:off x="1960563" y="3976688"/>
              <a:ext cx="644916"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网桥</a:t>
              </a:r>
            </a:p>
          </p:txBody>
        </p:sp>
        <p:pic>
          <p:nvPicPr>
            <p:cNvPr id="67" name="Picture 6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938" y="4133850"/>
              <a:ext cx="1281112"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68" name="Line 68"/>
            <p:cNvSpPr>
              <a:spLocks noChangeShapeType="1"/>
            </p:cNvSpPr>
            <p:nvPr/>
          </p:nvSpPr>
          <p:spPr bwMode="auto">
            <a:xfrm>
              <a:off x="3543300" y="5621338"/>
              <a:ext cx="0" cy="531812"/>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9" name="Line 69"/>
            <p:cNvSpPr>
              <a:spLocks noChangeShapeType="1"/>
            </p:cNvSpPr>
            <p:nvPr/>
          </p:nvSpPr>
          <p:spPr bwMode="auto">
            <a:xfrm>
              <a:off x="4127500" y="5621338"/>
              <a:ext cx="0" cy="531812"/>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70" name="Rectangle 70"/>
            <p:cNvSpPr>
              <a:spLocks noChangeArrowheads="1"/>
            </p:cNvSpPr>
            <p:nvPr/>
          </p:nvSpPr>
          <p:spPr bwMode="auto">
            <a:xfrm>
              <a:off x="2487613" y="5573713"/>
              <a:ext cx="104775" cy="111125"/>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71" name="Line 71"/>
            <p:cNvSpPr>
              <a:spLocks noChangeShapeType="1"/>
            </p:cNvSpPr>
            <p:nvPr/>
          </p:nvSpPr>
          <p:spPr bwMode="auto">
            <a:xfrm flipV="1">
              <a:off x="2535238" y="5627688"/>
              <a:ext cx="1835150" cy="3175"/>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72" name="Rectangle 72"/>
            <p:cNvSpPr>
              <a:spLocks noChangeArrowheads="1"/>
            </p:cNvSpPr>
            <p:nvPr/>
          </p:nvSpPr>
          <p:spPr bwMode="auto">
            <a:xfrm>
              <a:off x="4325938" y="5557838"/>
              <a:ext cx="104775" cy="109537"/>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73" name="Line 73"/>
            <p:cNvSpPr>
              <a:spLocks noChangeShapeType="1"/>
            </p:cNvSpPr>
            <p:nvPr/>
          </p:nvSpPr>
          <p:spPr bwMode="auto">
            <a:xfrm>
              <a:off x="2911475" y="5630863"/>
              <a:ext cx="0" cy="512762"/>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74" name="Rectangle 74"/>
            <p:cNvSpPr>
              <a:spLocks noChangeArrowheads="1"/>
            </p:cNvSpPr>
            <p:nvPr/>
          </p:nvSpPr>
          <p:spPr bwMode="auto">
            <a:xfrm>
              <a:off x="2517776" y="5794374"/>
              <a:ext cx="394116"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D</a:t>
              </a:r>
            </a:p>
          </p:txBody>
        </p:sp>
        <p:sp>
          <p:nvSpPr>
            <p:cNvPr id="75" name="Rectangle 75"/>
            <p:cNvSpPr>
              <a:spLocks noChangeArrowheads="1"/>
            </p:cNvSpPr>
            <p:nvPr/>
          </p:nvSpPr>
          <p:spPr bwMode="auto">
            <a:xfrm>
              <a:off x="3119438" y="5794374"/>
              <a:ext cx="351965"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E</a:t>
              </a:r>
            </a:p>
          </p:txBody>
        </p:sp>
        <p:sp>
          <p:nvSpPr>
            <p:cNvPr id="76" name="Rectangle 76"/>
            <p:cNvSpPr>
              <a:spLocks noChangeArrowheads="1"/>
            </p:cNvSpPr>
            <p:nvPr/>
          </p:nvSpPr>
          <p:spPr bwMode="auto">
            <a:xfrm>
              <a:off x="3724275" y="5794374"/>
              <a:ext cx="347750"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F</a:t>
              </a:r>
            </a:p>
          </p:txBody>
        </p:sp>
        <p:pic>
          <p:nvPicPr>
            <p:cNvPr id="77" name="Picture 7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0650" y="6113463"/>
              <a:ext cx="506413" cy="53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7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7075" y="6113463"/>
              <a:ext cx="508000" cy="53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79"/>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4450" y="6111875"/>
              <a:ext cx="508000"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Rectangle 84"/>
            <p:cNvSpPr>
              <a:spLocks noChangeArrowheads="1"/>
            </p:cNvSpPr>
            <p:nvPr/>
          </p:nvSpPr>
          <p:spPr bwMode="auto">
            <a:xfrm>
              <a:off x="4424390" y="4895473"/>
              <a:ext cx="8286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dirty="0">
                  <a:solidFill>
                    <a:schemeClr val="tx1"/>
                  </a:solidFill>
                  <a:latin typeface="+mj-ea"/>
                  <a:ea typeface="+mj-ea"/>
                </a:rPr>
                <a:t>接口 </a:t>
              </a:r>
              <a:r>
                <a:rPr kumimoji="1" lang="en-US" altLang="zh-CN" sz="1200" dirty="0">
                  <a:solidFill>
                    <a:schemeClr val="tx1"/>
                  </a:solidFill>
                  <a:latin typeface="+mj-ea"/>
                  <a:ea typeface="+mj-ea"/>
                </a:rPr>
                <a:t>1</a:t>
              </a:r>
            </a:p>
          </p:txBody>
        </p:sp>
        <p:sp>
          <p:nvSpPr>
            <p:cNvPr id="81" name="Rectangle 85"/>
            <p:cNvSpPr>
              <a:spLocks noChangeArrowheads="1"/>
            </p:cNvSpPr>
            <p:nvPr/>
          </p:nvSpPr>
          <p:spPr bwMode="auto">
            <a:xfrm>
              <a:off x="7550151" y="4945063"/>
              <a:ext cx="8286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dirty="0">
                  <a:solidFill>
                    <a:schemeClr val="tx1"/>
                  </a:solidFill>
                  <a:latin typeface="+mj-ea"/>
                  <a:ea typeface="+mj-ea"/>
                </a:rPr>
                <a:t>接口 </a:t>
              </a:r>
              <a:r>
                <a:rPr kumimoji="1" lang="en-US" altLang="zh-CN" sz="1200" dirty="0">
                  <a:solidFill>
                    <a:schemeClr val="tx1"/>
                  </a:solidFill>
                  <a:latin typeface="+mj-ea"/>
                  <a:ea typeface="+mj-ea"/>
                </a:rPr>
                <a:t>2</a:t>
              </a:r>
            </a:p>
          </p:txBody>
        </p:sp>
        <p:sp>
          <p:nvSpPr>
            <p:cNvPr id="82" name="Rectangle 88"/>
            <p:cNvSpPr>
              <a:spLocks noChangeArrowheads="1"/>
            </p:cNvSpPr>
            <p:nvPr/>
          </p:nvSpPr>
          <p:spPr bwMode="auto">
            <a:xfrm>
              <a:off x="2726212" y="5166900"/>
              <a:ext cx="821951"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dirty="0">
                  <a:solidFill>
                    <a:schemeClr val="tx1"/>
                  </a:solidFill>
                  <a:latin typeface="+mj-ea"/>
                  <a:ea typeface="+mj-ea"/>
                </a:rPr>
                <a:t>接口 </a:t>
              </a:r>
              <a:r>
                <a:rPr kumimoji="1" lang="en-US" altLang="zh-CN" sz="1200" dirty="0">
                  <a:solidFill>
                    <a:schemeClr val="tx1"/>
                  </a:solidFill>
                  <a:latin typeface="+mj-ea"/>
                  <a:ea typeface="+mj-ea"/>
                </a:rPr>
                <a:t>2</a:t>
              </a:r>
            </a:p>
          </p:txBody>
        </p:sp>
      </p:grpSp>
    </p:spTree>
    <p:extLst>
      <p:ext uri="{BB962C8B-B14F-4D97-AF65-F5344CB8AC3E}">
        <p14:creationId xmlns:p14="http://schemas.microsoft.com/office/powerpoint/2010/main" val="245388810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smtClean="0"/>
              <a:t>最简单的网桥有两个接口，复杂的网桥可以有更多的接口。</a:t>
            </a:r>
            <a:endParaRPr lang="en-US" altLang="zh-CN" dirty="0" smtClean="0"/>
          </a:p>
          <a:p>
            <a:r>
              <a:rPr lang="zh-CN" altLang="en-US" dirty="0"/>
              <a:t>两个以太网通过网桥连接起来</a:t>
            </a:r>
            <a:r>
              <a:rPr lang="zh-CN" altLang="en-US" dirty="0" smtClean="0"/>
              <a:t>后，就</a:t>
            </a:r>
            <a:r>
              <a:rPr lang="zh-CN" altLang="en-US" dirty="0"/>
              <a:t>成为了一个覆盖更为广泛的以太网</a:t>
            </a:r>
            <a:r>
              <a:rPr lang="zh-CN" altLang="en-US" dirty="0" smtClean="0"/>
              <a:t>，而原来的每个以太网都是一个网段（</a:t>
            </a:r>
            <a:r>
              <a:rPr lang="en-US" altLang="zh-CN" dirty="0" smtClean="0"/>
              <a:t>segment</a:t>
            </a:r>
            <a:r>
              <a:rPr lang="zh-CN" altLang="en-US" dirty="0" smtClean="0"/>
              <a:t>）。</a:t>
            </a:r>
            <a:endParaRPr lang="en-US" altLang="zh-CN" dirty="0" smtClean="0"/>
          </a:p>
          <a:p>
            <a:r>
              <a:rPr lang="zh-CN" altLang="en-US" dirty="0"/>
              <a:t>在上图中</a:t>
            </a:r>
            <a:r>
              <a:rPr lang="zh-CN" altLang="en-US" dirty="0" smtClean="0"/>
              <a:t>，</a:t>
            </a:r>
            <a:r>
              <a:rPr lang="zh-CN" altLang="en-US" dirty="0"/>
              <a:t>接口</a:t>
            </a:r>
            <a:r>
              <a:rPr lang="en-US" altLang="zh-CN" dirty="0" smtClean="0"/>
              <a:t>1</a:t>
            </a:r>
            <a:r>
              <a:rPr lang="zh-CN" altLang="en-US" dirty="0" smtClean="0"/>
              <a:t>、接口</a:t>
            </a:r>
            <a:r>
              <a:rPr lang="en-US" altLang="zh-CN" dirty="0" smtClean="0"/>
              <a:t>2</a:t>
            </a:r>
            <a:r>
              <a:rPr lang="zh-CN" altLang="en-US" dirty="0" smtClean="0"/>
              <a:t>分别接到的就是一个网段。</a:t>
            </a:r>
            <a:endParaRPr lang="en-US" altLang="zh-CN" dirty="0" smtClean="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103</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138439138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4" name="内容占位符 43"/>
          <p:cNvSpPr>
            <a:spLocks noGrp="1"/>
          </p:cNvSpPr>
          <p:nvPr>
            <p:ph idx="1"/>
          </p:nvPr>
        </p:nvSpPr>
        <p:spPr/>
        <p:txBody>
          <a:bodyPr/>
          <a:lstStyle/>
          <a:p>
            <a:r>
              <a:rPr lang="zh-CN" altLang="en-US" dirty="0"/>
              <a:t>网桥使各网段</a:t>
            </a:r>
            <a:r>
              <a:rPr lang="zh-CN" altLang="en-US" dirty="0" smtClean="0"/>
              <a:t>成为隔离</a:t>
            </a:r>
            <a:r>
              <a:rPr lang="zh-CN" altLang="en-US" dirty="0"/>
              <a:t>开的碰撞</a:t>
            </a:r>
            <a:r>
              <a:rPr lang="zh-CN" altLang="en-US" dirty="0" smtClean="0"/>
              <a:t>域。</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104</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grpSp>
        <p:nvGrpSpPr>
          <p:cNvPr id="43" name="组合 42"/>
          <p:cNvGrpSpPr/>
          <p:nvPr/>
        </p:nvGrpSpPr>
        <p:grpSpPr>
          <a:xfrm>
            <a:off x="395536" y="2274391"/>
            <a:ext cx="8432800" cy="2311301"/>
            <a:chOff x="115888" y="2636838"/>
            <a:chExt cx="8931275" cy="2447925"/>
          </a:xfrm>
        </p:grpSpPr>
        <p:sp>
          <p:nvSpPr>
            <p:cNvPr id="7" name="Oval 30"/>
            <p:cNvSpPr>
              <a:spLocks noChangeArrowheads="1"/>
            </p:cNvSpPr>
            <p:nvPr/>
          </p:nvSpPr>
          <p:spPr bwMode="auto">
            <a:xfrm>
              <a:off x="6326188" y="2636838"/>
              <a:ext cx="2720975" cy="2447925"/>
            </a:xfrm>
            <a:prstGeom prst="ellipse">
              <a:avLst/>
            </a:prstGeom>
            <a:solidFill>
              <a:srgbClr val="CCECFF"/>
            </a:solidFill>
            <a:ln>
              <a:noFill/>
            </a:ln>
            <a:effectLst/>
            <a:extLst>
              <a:ext uri="{91240B29-F687-4F45-9708-019B960494DF}">
                <a14:hiddenLine xmlns:a14="http://schemas.microsoft.com/office/drawing/2010/main" w="9525">
                  <a:solidFill>
                    <a:schemeClr val="tx1"/>
                  </a:solidFill>
                  <a:prstDash val="dash"/>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800">
                <a:solidFill>
                  <a:schemeClr val="tx1"/>
                </a:solidFill>
                <a:latin typeface="+mj-ea"/>
                <a:ea typeface="+mj-ea"/>
              </a:endParaRPr>
            </a:p>
          </p:txBody>
        </p:sp>
        <p:sp>
          <p:nvSpPr>
            <p:cNvPr id="8" name="Oval 29"/>
            <p:cNvSpPr>
              <a:spLocks noChangeArrowheads="1"/>
            </p:cNvSpPr>
            <p:nvPr/>
          </p:nvSpPr>
          <p:spPr bwMode="auto">
            <a:xfrm>
              <a:off x="3178175" y="2636838"/>
              <a:ext cx="2722563" cy="2447925"/>
            </a:xfrm>
            <a:prstGeom prst="ellipse">
              <a:avLst/>
            </a:prstGeom>
            <a:solidFill>
              <a:srgbClr val="99FF99"/>
            </a:solidFill>
            <a:ln>
              <a:noFill/>
            </a:ln>
            <a:effectLst/>
            <a:extLst>
              <a:ext uri="{91240B29-F687-4F45-9708-019B960494DF}">
                <a14:hiddenLine xmlns:a14="http://schemas.microsoft.com/office/drawing/2010/main" w="9525">
                  <a:solidFill>
                    <a:schemeClr val="tx1"/>
                  </a:solidFill>
                  <a:prstDash val="dash"/>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800">
                <a:solidFill>
                  <a:schemeClr val="tx1"/>
                </a:solidFill>
                <a:latin typeface="+mj-ea"/>
                <a:ea typeface="+mj-ea"/>
              </a:endParaRPr>
            </a:p>
          </p:txBody>
        </p:sp>
        <p:sp>
          <p:nvSpPr>
            <p:cNvPr id="9" name="Oval 31"/>
            <p:cNvSpPr>
              <a:spLocks noChangeArrowheads="1"/>
            </p:cNvSpPr>
            <p:nvPr/>
          </p:nvSpPr>
          <p:spPr bwMode="auto">
            <a:xfrm>
              <a:off x="115888" y="2636838"/>
              <a:ext cx="2720975" cy="2447925"/>
            </a:xfrm>
            <a:prstGeom prst="ellipse">
              <a:avLst/>
            </a:prstGeom>
            <a:solidFill>
              <a:srgbClr val="FFCC99"/>
            </a:solidFill>
            <a:ln>
              <a:noFill/>
            </a:ln>
            <a:effectLst/>
            <a:extLst>
              <a:ext uri="{91240B29-F687-4F45-9708-019B960494DF}">
                <a14:hiddenLine xmlns:a14="http://schemas.microsoft.com/office/drawing/2010/main" w="9525">
                  <a:solidFill>
                    <a:schemeClr val="tx1"/>
                  </a:solidFill>
                  <a:prstDash val="dash"/>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800">
                <a:solidFill>
                  <a:schemeClr val="tx1"/>
                </a:solidFill>
                <a:latin typeface="+mj-ea"/>
                <a:ea typeface="+mj-ea"/>
              </a:endParaRPr>
            </a:p>
          </p:txBody>
        </p:sp>
        <p:sp>
          <p:nvSpPr>
            <p:cNvPr id="10" name="Line 5"/>
            <p:cNvSpPr>
              <a:spLocks noChangeShapeType="1"/>
            </p:cNvSpPr>
            <p:nvPr/>
          </p:nvSpPr>
          <p:spPr bwMode="auto">
            <a:xfrm>
              <a:off x="8293100" y="3446463"/>
              <a:ext cx="0" cy="636587"/>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1" name="Line 6"/>
            <p:cNvSpPr>
              <a:spLocks noChangeShapeType="1"/>
            </p:cNvSpPr>
            <p:nvPr/>
          </p:nvSpPr>
          <p:spPr bwMode="auto">
            <a:xfrm flipV="1">
              <a:off x="6551613" y="3455988"/>
              <a:ext cx="2003425" cy="4762"/>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2" name="Rectangle 7"/>
            <p:cNvSpPr>
              <a:spLocks noChangeArrowheads="1"/>
            </p:cNvSpPr>
            <p:nvPr/>
          </p:nvSpPr>
          <p:spPr bwMode="auto">
            <a:xfrm>
              <a:off x="8509000" y="3370263"/>
              <a:ext cx="114300" cy="13335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800">
                <a:solidFill>
                  <a:schemeClr val="tx1"/>
                </a:solidFill>
                <a:latin typeface="+mj-ea"/>
                <a:ea typeface="+mj-ea"/>
              </a:endParaRPr>
            </a:p>
          </p:txBody>
        </p:sp>
        <p:sp>
          <p:nvSpPr>
            <p:cNvPr id="13" name="Line 8"/>
            <p:cNvSpPr>
              <a:spLocks noChangeShapeType="1"/>
            </p:cNvSpPr>
            <p:nvPr/>
          </p:nvSpPr>
          <p:spPr bwMode="auto">
            <a:xfrm>
              <a:off x="6962775" y="3460750"/>
              <a:ext cx="0" cy="60960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pic>
          <p:nvPicPr>
            <p:cNvPr id="14" name="Picture 9"/>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8138" y="4037013"/>
              <a:ext cx="554037"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3063" y="4033838"/>
              <a:ext cx="555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Line 11"/>
            <p:cNvSpPr>
              <a:spLocks noChangeShapeType="1"/>
            </p:cNvSpPr>
            <p:nvPr/>
          </p:nvSpPr>
          <p:spPr bwMode="auto">
            <a:xfrm>
              <a:off x="5230813" y="3429000"/>
              <a:ext cx="0" cy="636588"/>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7" name="Line 12"/>
            <p:cNvSpPr>
              <a:spLocks noChangeShapeType="1"/>
            </p:cNvSpPr>
            <p:nvPr/>
          </p:nvSpPr>
          <p:spPr bwMode="auto">
            <a:xfrm flipV="1">
              <a:off x="3487738" y="3438525"/>
              <a:ext cx="2005012" cy="3175"/>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8" name="Line 13"/>
            <p:cNvSpPr>
              <a:spLocks noChangeShapeType="1"/>
            </p:cNvSpPr>
            <p:nvPr/>
          </p:nvSpPr>
          <p:spPr bwMode="auto">
            <a:xfrm>
              <a:off x="3900488" y="3441700"/>
              <a:ext cx="0" cy="60960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pic>
          <p:nvPicPr>
            <p:cNvPr id="19" name="Picture 1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4263" y="4017963"/>
              <a:ext cx="555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0775" y="4016375"/>
              <a:ext cx="5540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Line 16"/>
            <p:cNvSpPr>
              <a:spLocks noChangeShapeType="1"/>
            </p:cNvSpPr>
            <p:nvPr/>
          </p:nvSpPr>
          <p:spPr bwMode="auto">
            <a:xfrm>
              <a:off x="2135188" y="3451225"/>
              <a:ext cx="0" cy="63500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22" name="Rectangle 17"/>
            <p:cNvSpPr>
              <a:spLocks noChangeArrowheads="1"/>
            </p:cNvSpPr>
            <p:nvPr/>
          </p:nvSpPr>
          <p:spPr bwMode="auto">
            <a:xfrm>
              <a:off x="342900" y="3395663"/>
              <a:ext cx="114300" cy="130175"/>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800">
                <a:solidFill>
                  <a:schemeClr val="tx1"/>
                </a:solidFill>
                <a:latin typeface="+mj-ea"/>
                <a:ea typeface="+mj-ea"/>
              </a:endParaRPr>
            </a:p>
          </p:txBody>
        </p:sp>
        <p:sp>
          <p:nvSpPr>
            <p:cNvPr id="23" name="Line 18"/>
            <p:cNvSpPr>
              <a:spLocks noChangeShapeType="1"/>
            </p:cNvSpPr>
            <p:nvPr/>
          </p:nvSpPr>
          <p:spPr bwMode="auto">
            <a:xfrm flipV="1">
              <a:off x="393700" y="3460750"/>
              <a:ext cx="2006600" cy="1588"/>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24" name="Line 19"/>
            <p:cNvSpPr>
              <a:spLocks noChangeShapeType="1"/>
            </p:cNvSpPr>
            <p:nvPr/>
          </p:nvSpPr>
          <p:spPr bwMode="auto">
            <a:xfrm>
              <a:off x="806450" y="3462338"/>
              <a:ext cx="0" cy="612775"/>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pic>
          <p:nvPicPr>
            <p:cNvPr id="25" name="Picture 2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813" y="4038600"/>
              <a:ext cx="554037" cy="64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8325" y="4037013"/>
              <a:ext cx="552450" cy="64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1725" y="2943225"/>
              <a:ext cx="1190625"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8" name="Picture 2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2943225"/>
              <a:ext cx="1190625"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9" name="Rectangle 25"/>
            <p:cNvSpPr>
              <a:spLocks noChangeArrowheads="1"/>
            </p:cNvSpPr>
            <p:nvPr/>
          </p:nvSpPr>
          <p:spPr bwMode="auto">
            <a:xfrm>
              <a:off x="2517979" y="2778475"/>
              <a:ext cx="898116"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800" dirty="0">
                  <a:solidFill>
                    <a:schemeClr val="tx1"/>
                  </a:solidFill>
                  <a:latin typeface="+mj-ea"/>
                  <a:ea typeface="+mj-ea"/>
                </a:rPr>
                <a:t>网桥 </a:t>
              </a:r>
              <a:r>
                <a:rPr kumimoji="1" lang="en-US" altLang="zh-CN" sz="1800" dirty="0">
                  <a:solidFill>
                    <a:schemeClr val="tx1"/>
                  </a:solidFill>
                  <a:latin typeface="+mj-ea"/>
                  <a:ea typeface="+mj-ea"/>
                </a:rPr>
                <a:t>1</a:t>
              </a:r>
              <a:endParaRPr kumimoji="1" lang="en-US" altLang="zh-CN" sz="1800" baseline="-25000" dirty="0">
                <a:solidFill>
                  <a:schemeClr val="tx1"/>
                </a:solidFill>
                <a:latin typeface="+mj-ea"/>
                <a:ea typeface="+mj-ea"/>
              </a:endParaRPr>
            </a:p>
          </p:txBody>
        </p:sp>
        <p:sp>
          <p:nvSpPr>
            <p:cNvPr id="30" name="Line 26"/>
            <p:cNvSpPr>
              <a:spLocks noChangeShapeType="1"/>
            </p:cNvSpPr>
            <p:nvPr/>
          </p:nvSpPr>
          <p:spPr bwMode="auto">
            <a:xfrm>
              <a:off x="965200" y="3656013"/>
              <a:ext cx="936625" cy="0"/>
            </a:xfrm>
            <a:prstGeom prst="line">
              <a:avLst/>
            </a:prstGeom>
            <a:noFill/>
            <a:ln w="38100">
              <a:solidFill>
                <a:schemeClr val="folHlink"/>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1" name="Line 27"/>
            <p:cNvSpPr>
              <a:spLocks noChangeShapeType="1"/>
            </p:cNvSpPr>
            <p:nvPr/>
          </p:nvSpPr>
          <p:spPr bwMode="auto">
            <a:xfrm>
              <a:off x="4113213" y="3656013"/>
              <a:ext cx="935037" cy="0"/>
            </a:xfrm>
            <a:prstGeom prst="line">
              <a:avLst/>
            </a:prstGeom>
            <a:noFill/>
            <a:ln w="38100">
              <a:solidFill>
                <a:schemeClr val="folHlink"/>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2" name="Line 28"/>
            <p:cNvSpPr>
              <a:spLocks noChangeShapeType="1"/>
            </p:cNvSpPr>
            <p:nvPr/>
          </p:nvSpPr>
          <p:spPr bwMode="auto">
            <a:xfrm>
              <a:off x="7175500" y="3656013"/>
              <a:ext cx="935038" cy="0"/>
            </a:xfrm>
            <a:prstGeom prst="line">
              <a:avLst/>
            </a:prstGeom>
            <a:noFill/>
            <a:ln w="38100">
              <a:solidFill>
                <a:schemeClr val="folHlink"/>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3" name="Rectangle 32"/>
            <p:cNvSpPr>
              <a:spLocks noChangeArrowheads="1"/>
            </p:cNvSpPr>
            <p:nvPr/>
          </p:nvSpPr>
          <p:spPr bwMode="auto">
            <a:xfrm>
              <a:off x="965200" y="2943225"/>
              <a:ext cx="926978"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800">
                  <a:solidFill>
                    <a:schemeClr val="tx1"/>
                  </a:solidFill>
                  <a:latin typeface="+mj-ea"/>
                  <a:ea typeface="+mj-ea"/>
                </a:rPr>
                <a:t>碰撞域</a:t>
              </a:r>
              <a:endParaRPr kumimoji="1" lang="zh-CN" altLang="en-US" sz="1800" baseline="-25000">
                <a:solidFill>
                  <a:schemeClr val="tx1"/>
                </a:solidFill>
                <a:latin typeface="+mj-ea"/>
                <a:ea typeface="+mj-ea"/>
              </a:endParaRPr>
            </a:p>
          </p:txBody>
        </p:sp>
        <p:sp>
          <p:nvSpPr>
            <p:cNvPr id="34" name="Rectangle 33"/>
            <p:cNvSpPr>
              <a:spLocks noChangeArrowheads="1"/>
            </p:cNvSpPr>
            <p:nvPr/>
          </p:nvSpPr>
          <p:spPr bwMode="auto">
            <a:xfrm>
              <a:off x="4113213" y="2943225"/>
              <a:ext cx="926978"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800">
                  <a:solidFill>
                    <a:schemeClr val="tx1"/>
                  </a:solidFill>
                  <a:latin typeface="+mj-ea"/>
                  <a:ea typeface="+mj-ea"/>
                </a:rPr>
                <a:t>碰撞域</a:t>
              </a:r>
              <a:endParaRPr kumimoji="1" lang="zh-CN" altLang="en-US" sz="1800" baseline="-25000">
                <a:solidFill>
                  <a:schemeClr val="tx1"/>
                </a:solidFill>
                <a:latin typeface="+mj-ea"/>
                <a:ea typeface="+mj-ea"/>
              </a:endParaRPr>
            </a:p>
          </p:txBody>
        </p:sp>
        <p:sp>
          <p:nvSpPr>
            <p:cNvPr id="35" name="Rectangle 34"/>
            <p:cNvSpPr>
              <a:spLocks noChangeArrowheads="1"/>
            </p:cNvSpPr>
            <p:nvPr/>
          </p:nvSpPr>
          <p:spPr bwMode="auto">
            <a:xfrm>
              <a:off x="7177088" y="2943225"/>
              <a:ext cx="926978"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800">
                  <a:solidFill>
                    <a:schemeClr val="tx1"/>
                  </a:solidFill>
                  <a:latin typeface="+mj-ea"/>
                  <a:ea typeface="+mj-ea"/>
                </a:rPr>
                <a:t>碰撞域</a:t>
              </a:r>
              <a:endParaRPr kumimoji="1" lang="zh-CN" altLang="en-US" sz="1800" baseline="-25000">
                <a:solidFill>
                  <a:schemeClr val="tx1"/>
                </a:solidFill>
                <a:latin typeface="+mj-ea"/>
                <a:ea typeface="+mj-ea"/>
              </a:endParaRPr>
            </a:p>
          </p:txBody>
        </p:sp>
        <p:sp>
          <p:nvSpPr>
            <p:cNvPr id="36" name="Rectangle 35"/>
            <p:cNvSpPr>
              <a:spLocks noChangeArrowheads="1"/>
            </p:cNvSpPr>
            <p:nvPr/>
          </p:nvSpPr>
          <p:spPr bwMode="auto">
            <a:xfrm>
              <a:off x="284163" y="3962401"/>
              <a:ext cx="365020"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800">
                  <a:solidFill>
                    <a:schemeClr val="tx1"/>
                  </a:solidFill>
                  <a:latin typeface="+mj-ea"/>
                  <a:ea typeface="+mj-ea"/>
                </a:rPr>
                <a:t>A</a:t>
              </a:r>
              <a:endParaRPr kumimoji="1" lang="en-US" altLang="zh-CN" sz="1800" baseline="-25000">
                <a:solidFill>
                  <a:schemeClr val="tx1"/>
                </a:solidFill>
                <a:latin typeface="+mj-ea"/>
                <a:ea typeface="+mj-ea"/>
              </a:endParaRPr>
            </a:p>
          </p:txBody>
        </p:sp>
        <p:sp>
          <p:nvSpPr>
            <p:cNvPr id="37" name="Rectangle 36"/>
            <p:cNvSpPr>
              <a:spLocks noChangeArrowheads="1"/>
            </p:cNvSpPr>
            <p:nvPr/>
          </p:nvSpPr>
          <p:spPr bwMode="auto">
            <a:xfrm>
              <a:off x="1614488" y="3962401"/>
              <a:ext cx="356531"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800">
                  <a:solidFill>
                    <a:schemeClr val="tx1"/>
                  </a:solidFill>
                  <a:latin typeface="+mj-ea"/>
                  <a:ea typeface="+mj-ea"/>
                </a:rPr>
                <a:t>B</a:t>
              </a:r>
              <a:endParaRPr kumimoji="1" lang="en-US" altLang="zh-CN" sz="1800" baseline="-25000">
                <a:solidFill>
                  <a:schemeClr val="tx1"/>
                </a:solidFill>
                <a:latin typeface="+mj-ea"/>
                <a:ea typeface="+mj-ea"/>
              </a:endParaRPr>
            </a:p>
          </p:txBody>
        </p:sp>
        <p:sp>
          <p:nvSpPr>
            <p:cNvPr id="38" name="Rectangle 37"/>
            <p:cNvSpPr>
              <a:spLocks noChangeArrowheads="1"/>
            </p:cNvSpPr>
            <p:nvPr/>
          </p:nvSpPr>
          <p:spPr bwMode="auto">
            <a:xfrm>
              <a:off x="3348038" y="3962401"/>
              <a:ext cx="370113"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800">
                  <a:solidFill>
                    <a:schemeClr val="tx1"/>
                  </a:solidFill>
                  <a:latin typeface="+mj-ea"/>
                  <a:ea typeface="+mj-ea"/>
                </a:rPr>
                <a:t>C</a:t>
              </a:r>
              <a:endParaRPr kumimoji="1" lang="en-US" altLang="zh-CN" sz="1800" baseline="-25000">
                <a:solidFill>
                  <a:schemeClr val="tx1"/>
                </a:solidFill>
                <a:latin typeface="+mj-ea"/>
                <a:ea typeface="+mj-ea"/>
              </a:endParaRPr>
            </a:p>
          </p:txBody>
        </p:sp>
        <p:sp>
          <p:nvSpPr>
            <p:cNvPr id="39" name="Rectangle 38"/>
            <p:cNvSpPr>
              <a:spLocks noChangeArrowheads="1"/>
            </p:cNvSpPr>
            <p:nvPr/>
          </p:nvSpPr>
          <p:spPr bwMode="auto">
            <a:xfrm>
              <a:off x="4708525" y="3962401"/>
              <a:ext cx="380299"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800">
                  <a:solidFill>
                    <a:schemeClr val="tx1"/>
                  </a:solidFill>
                  <a:latin typeface="+mj-ea"/>
                  <a:ea typeface="+mj-ea"/>
                </a:rPr>
                <a:t>D</a:t>
              </a:r>
              <a:endParaRPr kumimoji="1" lang="en-US" altLang="zh-CN" sz="1800" baseline="-25000">
                <a:solidFill>
                  <a:schemeClr val="tx1"/>
                </a:solidFill>
                <a:latin typeface="+mj-ea"/>
                <a:ea typeface="+mj-ea"/>
              </a:endParaRPr>
            </a:p>
          </p:txBody>
        </p:sp>
        <p:sp>
          <p:nvSpPr>
            <p:cNvPr id="40" name="Rectangle 39"/>
            <p:cNvSpPr>
              <a:spLocks noChangeArrowheads="1"/>
            </p:cNvSpPr>
            <p:nvPr/>
          </p:nvSpPr>
          <p:spPr bwMode="auto">
            <a:xfrm>
              <a:off x="6475413" y="3962401"/>
              <a:ext cx="327669"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800">
                  <a:solidFill>
                    <a:schemeClr val="tx1"/>
                  </a:solidFill>
                  <a:latin typeface="+mj-ea"/>
                  <a:ea typeface="+mj-ea"/>
                </a:rPr>
                <a:t>E</a:t>
              </a:r>
              <a:endParaRPr kumimoji="1" lang="en-US" altLang="zh-CN" sz="1800" baseline="-25000">
                <a:solidFill>
                  <a:schemeClr val="tx1"/>
                </a:solidFill>
                <a:latin typeface="+mj-ea"/>
                <a:ea typeface="+mj-ea"/>
              </a:endParaRPr>
            </a:p>
          </p:txBody>
        </p:sp>
        <p:sp>
          <p:nvSpPr>
            <p:cNvPr id="41" name="Rectangle 40"/>
            <p:cNvSpPr>
              <a:spLocks noChangeArrowheads="1"/>
            </p:cNvSpPr>
            <p:nvPr/>
          </p:nvSpPr>
          <p:spPr bwMode="auto">
            <a:xfrm>
              <a:off x="7772400" y="3962401"/>
              <a:ext cx="324273"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800">
                  <a:solidFill>
                    <a:schemeClr val="tx1"/>
                  </a:solidFill>
                  <a:latin typeface="+mj-ea"/>
                  <a:ea typeface="+mj-ea"/>
                </a:rPr>
                <a:t>F</a:t>
              </a:r>
              <a:endParaRPr kumimoji="1" lang="en-US" altLang="zh-CN" sz="1800" baseline="-25000">
                <a:solidFill>
                  <a:schemeClr val="tx1"/>
                </a:solidFill>
                <a:latin typeface="+mj-ea"/>
                <a:ea typeface="+mj-ea"/>
              </a:endParaRPr>
            </a:p>
          </p:txBody>
        </p:sp>
        <p:sp>
          <p:nvSpPr>
            <p:cNvPr id="42" name="Rectangle 42"/>
            <p:cNvSpPr>
              <a:spLocks noChangeArrowheads="1"/>
            </p:cNvSpPr>
            <p:nvPr/>
          </p:nvSpPr>
          <p:spPr bwMode="auto">
            <a:xfrm>
              <a:off x="5581854" y="2749001"/>
              <a:ext cx="898116"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800" dirty="0">
                  <a:solidFill>
                    <a:schemeClr val="tx1"/>
                  </a:solidFill>
                  <a:latin typeface="+mj-ea"/>
                  <a:ea typeface="+mj-ea"/>
                </a:rPr>
                <a:t>网桥 </a:t>
              </a:r>
              <a:r>
                <a:rPr kumimoji="1" lang="en-US" altLang="zh-CN" sz="1800" dirty="0">
                  <a:solidFill>
                    <a:schemeClr val="tx1"/>
                  </a:solidFill>
                  <a:latin typeface="+mj-ea"/>
                  <a:ea typeface="+mj-ea"/>
                </a:rPr>
                <a:t>2</a:t>
              </a:r>
              <a:endParaRPr kumimoji="1" lang="en-US" altLang="zh-CN" sz="1800" baseline="-25000" dirty="0">
                <a:solidFill>
                  <a:schemeClr val="tx1"/>
                </a:solidFill>
                <a:latin typeface="+mj-ea"/>
                <a:ea typeface="+mj-ea"/>
              </a:endParaRPr>
            </a:p>
          </p:txBody>
        </p:sp>
      </p:grpSp>
    </p:spTree>
    <p:extLst>
      <p:ext uri="{BB962C8B-B14F-4D97-AF65-F5344CB8AC3E}">
        <p14:creationId xmlns:p14="http://schemas.microsoft.com/office/powerpoint/2010/main" val="87652337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4" name="内容占位符 43"/>
          <p:cNvSpPr>
            <a:spLocks noGrp="1"/>
          </p:cNvSpPr>
          <p:nvPr>
            <p:ph idx="1"/>
          </p:nvPr>
        </p:nvSpPr>
        <p:spPr/>
        <p:txBody>
          <a:bodyPr/>
          <a:lstStyle/>
          <a:p>
            <a:r>
              <a:rPr lang="zh-CN" altLang="en-US" dirty="0" smtClean="0">
                <a:solidFill>
                  <a:srgbClr val="FF0000"/>
                </a:solidFill>
              </a:rPr>
              <a:t>使用网桥的优点：</a:t>
            </a:r>
            <a:endParaRPr lang="en-US" altLang="zh-CN" dirty="0" smtClean="0">
              <a:solidFill>
                <a:srgbClr val="FF0000"/>
              </a:solidFill>
            </a:endParaRPr>
          </a:p>
          <a:p>
            <a:pPr lvl="1"/>
            <a:r>
              <a:rPr lang="zh-CN" altLang="en-US" dirty="0"/>
              <a:t>过滤</a:t>
            </a:r>
            <a:r>
              <a:rPr lang="zh-CN" altLang="en-US" dirty="0" smtClean="0"/>
              <a:t>通信量，增大吞吐量；</a:t>
            </a:r>
            <a:endParaRPr lang="en-US" altLang="zh-CN" dirty="0" smtClean="0"/>
          </a:p>
          <a:p>
            <a:pPr lvl="1"/>
            <a:r>
              <a:rPr lang="zh-CN" altLang="en-US" dirty="0"/>
              <a:t>扩大了以太网上的物理范围和主机数量</a:t>
            </a:r>
            <a:r>
              <a:rPr lang="zh-CN" altLang="en-US" dirty="0" smtClean="0"/>
              <a:t>；</a:t>
            </a:r>
            <a:endParaRPr lang="en-US" altLang="zh-CN" dirty="0" smtClean="0"/>
          </a:p>
          <a:p>
            <a:pPr lvl="1"/>
            <a:r>
              <a:rPr lang="zh-CN" altLang="en-US" dirty="0"/>
              <a:t>提高了可靠性</a:t>
            </a:r>
            <a:r>
              <a:rPr lang="zh-CN" altLang="en-US" dirty="0" smtClean="0"/>
              <a:t>，</a:t>
            </a:r>
            <a:r>
              <a:rPr lang="zh-CN" altLang="en-US" dirty="0"/>
              <a:t>让网段故障不影响全局</a:t>
            </a:r>
            <a:r>
              <a:rPr lang="zh-CN" altLang="en-US" dirty="0" smtClean="0"/>
              <a:t>；</a:t>
            </a:r>
            <a:endParaRPr lang="en-US" altLang="zh-CN" dirty="0" smtClean="0"/>
          </a:p>
          <a:p>
            <a:pPr lvl="1"/>
            <a:r>
              <a:rPr lang="zh-CN" altLang="en-US" dirty="0"/>
              <a:t>可</a:t>
            </a:r>
            <a:r>
              <a:rPr lang="zh-CN" altLang="en-US" dirty="0" smtClean="0"/>
              <a:t>互联不同物理层、不同</a:t>
            </a:r>
            <a:r>
              <a:rPr lang="en-US" altLang="zh-CN" dirty="0" smtClean="0"/>
              <a:t>MAC</a:t>
            </a:r>
            <a:r>
              <a:rPr lang="zh-CN" altLang="en-US" dirty="0" smtClean="0"/>
              <a:t>子层和不同速率。</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105</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252166830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4" name="内容占位符 43"/>
          <p:cNvSpPr>
            <a:spLocks noGrp="1"/>
          </p:cNvSpPr>
          <p:nvPr>
            <p:ph idx="1"/>
          </p:nvPr>
        </p:nvSpPr>
        <p:spPr/>
        <p:txBody>
          <a:bodyPr/>
          <a:lstStyle/>
          <a:p>
            <a:r>
              <a:rPr lang="zh-CN" altLang="en-US" dirty="0" smtClean="0">
                <a:solidFill>
                  <a:srgbClr val="FF0000"/>
                </a:solidFill>
              </a:rPr>
              <a:t>使用网桥的缺点：</a:t>
            </a:r>
            <a:endParaRPr lang="en-US" altLang="zh-CN" dirty="0" smtClean="0">
              <a:solidFill>
                <a:srgbClr val="FF0000"/>
              </a:solidFill>
            </a:endParaRPr>
          </a:p>
          <a:p>
            <a:pPr lvl="1"/>
            <a:r>
              <a:rPr lang="zh-CN" altLang="en-US" dirty="0" smtClean="0"/>
              <a:t>网桥对接收的帧要先存储和超找转发表，然后才转发，增加了</a:t>
            </a:r>
            <a:r>
              <a:rPr lang="zh-CN" altLang="en-US" dirty="0" smtClean="0">
                <a:solidFill>
                  <a:srgbClr val="FF0000"/>
                </a:solidFill>
              </a:rPr>
              <a:t>时延</a:t>
            </a:r>
            <a:r>
              <a:rPr lang="zh-CN" altLang="en-US" dirty="0" smtClean="0"/>
              <a:t>；</a:t>
            </a:r>
            <a:endParaRPr lang="en-US" altLang="zh-CN" dirty="0" smtClean="0"/>
          </a:p>
          <a:p>
            <a:pPr lvl="1"/>
            <a:r>
              <a:rPr lang="zh-CN" altLang="en-US" dirty="0" smtClean="0"/>
              <a:t>在</a:t>
            </a:r>
            <a:r>
              <a:rPr lang="en-US" altLang="zh-CN" dirty="0" smtClean="0"/>
              <a:t>MAC</a:t>
            </a:r>
            <a:r>
              <a:rPr lang="zh-CN" altLang="en-US" dirty="0" smtClean="0"/>
              <a:t>子层</a:t>
            </a:r>
            <a:r>
              <a:rPr lang="zh-CN" altLang="en-US" dirty="0" smtClean="0">
                <a:solidFill>
                  <a:srgbClr val="FF0000"/>
                </a:solidFill>
              </a:rPr>
              <a:t>并没有流量控制功能</a:t>
            </a:r>
            <a:r>
              <a:rPr lang="zh-CN" altLang="en-US" dirty="0" smtClean="0"/>
              <a:t>，繁忙时提升了帧丢失的概率；</a:t>
            </a:r>
            <a:endParaRPr lang="en-US" altLang="zh-CN" dirty="0" smtClean="0"/>
          </a:p>
          <a:p>
            <a:pPr lvl="1"/>
            <a:r>
              <a:rPr lang="zh-CN" altLang="en-US" dirty="0"/>
              <a:t>网桥只适合于用户数不太多</a:t>
            </a:r>
            <a:r>
              <a:rPr lang="en-US" altLang="zh-CN" dirty="0"/>
              <a:t>(</a:t>
            </a:r>
            <a:r>
              <a:rPr lang="zh-CN" altLang="en-US" dirty="0"/>
              <a:t>不超过几百个</a:t>
            </a:r>
            <a:r>
              <a:rPr lang="en-US" altLang="zh-CN" dirty="0"/>
              <a:t>)</a:t>
            </a:r>
            <a:r>
              <a:rPr lang="zh-CN" altLang="en-US" dirty="0"/>
              <a:t>和通信量不太大的局域网，否则有时还会因传播过多的广播信息而产生网络拥塞。这就是所谓的</a:t>
            </a:r>
            <a:r>
              <a:rPr lang="zh-CN" altLang="en-US" dirty="0">
                <a:solidFill>
                  <a:srgbClr val="FF0000"/>
                </a:solidFill>
              </a:rPr>
              <a:t>广播风暴</a:t>
            </a:r>
            <a:r>
              <a:rPr lang="zh-CN" altLang="en-US" dirty="0" smtClean="0"/>
              <a:t>。</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106</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139673219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107</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grpSp>
        <p:nvGrpSpPr>
          <p:cNvPr id="5" name="组合 4"/>
          <p:cNvGrpSpPr/>
          <p:nvPr/>
        </p:nvGrpSpPr>
        <p:grpSpPr>
          <a:xfrm>
            <a:off x="1259632" y="1489348"/>
            <a:ext cx="6741131" cy="3779045"/>
            <a:chOff x="38100" y="304800"/>
            <a:chExt cx="8855075" cy="4964113"/>
          </a:xfrm>
        </p:grpSpPr>
        <p:sp>
          <p:nvSpPr>
            <p:cNvPr id="111" name="Rectangle 2"/>
            <p:cNvSpPr>
              <a:spLocks noChangeArrowheads="1"/>
            </p:cNvSpPr>
            <p:nvPr/>
          </p:nvSpPr>
          <p:spPr bwMode="auto">
            <a:xfrm>
              <a:off x="177800" y="727075"/>
              <a:ext cx="1192213" cy="1747838"/>
            </a:xfrm>
            <a:prstGeom prst="rect">
              <a:avLst/>
            </a:prstGeom>
            <a:solidFill>
              <a:srgbClr val="FFFF99"/>
            </a:solidFill>
            <a:ln w="9525">
              <a:solidFill>
                <a:schemeClr val="folHlink"/>
              </a:solidFill>
              <a:miter lim="800000"/>
              <a:headEnd/>
              <a:tailEnd/>
            </a:ln>
            <a:effectLst>
              <a:outerShdw dist="35921" dir="2700000" algn="ctr" rotWithShape="0">
                <a:schemeClr val="bg2"/>
              </a:outerShdw>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12" name="Line 3"/>
            <p:cNvSpPr>
              <a:spLocks noChangeShapeType="1"/>
            </p:cNvSpPr>
            <p:nvPr/>
          </p:nvSpPr>
          <p:spPr bwMode="auto">
            <a:xfrm>
              <a:off x="177800" y="2044700"/>
              <a:ext cx="1193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13" name="Line 4"/>
            <p:cNvSpPr>
              <a:spLocks noChangeShapeType="1"/>
            </p:cNvSpPr>
            <p:nvPr/>
          </p:nvSpPr>
          <p:spPr bwMode="auto">
            <a:xfrm>
              <a:off x="168275" y="1619250"/>
              <a:ext cx="1193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14" name="Line 5"/>
            <p:cNvSpPr>
              <a:spLocks noChangeShapeType="1"/>
            </p:cNvSpPr>
            <p:nvPr/>
          </p:nvSpPr>
          <p:spPr bwMode="auto">
            <a:xfrm>
              <a:off x="177800" y="1203325"/>
              <a:ext cx="11842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15" name="Rectangle 6"/>
            <p:cNvSpPr>
              <a:spLocks noChangeArrowheads="1"/>
            </p:cNvSpPr>
            <p:nvPr/>
          </p:nvSpPr>
          <p:spPr bwMode="auto">
            <a:xfrm>
              <a:off x="328613" y="800100"/>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a:t>用户层</a:t>
              </a:r>
            </a:p>
          </p:txBody>
        </p:sp>
        <p:sp>
          <p:nvSpPr>
            <p:cNvPr id="116" name="Rectangle 7"/>
            <p:cNvSpPr>
              <a:spLocks noChangeArrowheads="1"/>
            </p:cNvSpPr>
            <p:nvPr/>
          </p:nvSpPr>
          <p:spPr bwMode="auto">
            <a:xfrm>
              <a:off x="601663" y="1258888"/>
              <a:ext cx="35266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IP</a:t>
              </a:r>
            </a:p>
          </p:txBody>
        </p:sp>
        <p:sp>
          <p:nvSpPr>
            <p:cNvPr id="117" name="Rectangle 8"/>
            <p:cNvSpPr>
              <a:spLocks noChangeArrowheads="1"/>
            </p:cNvSpPr>
            <p:nvPr/>
          </p:nvSpPr>
          <p:spPr bwMode="auto">
            <a:xfrm>
              <a:off x="403225" y="1673225"/>
              <a:ext cx="58189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MAC</a:t>
              </a:r>
            </a:p>
          </p:txBody>
        </p:sp>
        <p:sp>
          <p:nvSpPr>
            <p:cNvPr id="118" name="Rectangle 9"/>
            <p:cNvSpPr>
              <a:spLocks noChangeArrowheads="1"/>
            </p:cNvSpPr>
            <p:nvPr/>
          </p:nvSpPr>
          <p:spPr bwMode="auto">
            <a:xfrm>
              <a:off x="620713" y="304800"/>
              <a:ext cx="30296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A</a:t>
              </a:r>
            </a:p>
          </p:txBody>
        </p:sp>
        <p:sp>
          <p:nvSpPr>
            <p:cNvPr id="119" name="Rectangle 10"/>
            <p:cNvSpPr>
              <a:spLocks noChangeArrowheads="1"/>
            </p:cNvSpPr>
            <p:nvPr/>
          </p:nvSpPr>
          <p:spPr bwMode="auto">
            <a:xfrm>
              <a:off x="7699375" y="727075"/>
              <a:ext cx="1192213" cy="1747838"/>
            </a:xfrm>
            <a:prstGeom prst="rect">
              <a:avLst/>
            </a:prstGeom>
            <a:solidFill>
              <a:srgbClr val="FFFF99"/>
            </a:solidFill>
            <a:ln w="9525">
              <a:solidFill>
                <a:schemeClr val="folHlink"/>
              </a:solidFill>
              <a:miter lim="800000"/>
              <a:headEnd/>
              <a:tailEnd/>
            </a:ln>
            <a:effectLst>
              <a:outerShdw dist="35921" dir="2700000" algn="ctr" rotWithShape="0">
                <a:schemeClr val="bg2"/>
              </a:outerShdw>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20" name="Line 11"/>
            <p:cNvSpPr>
              <a:spLocks noChangeShapeType="1"/>
            </p:cNvSpPr>
            <p:nvPr/>
          </p:nvSpPr>
          <p:spPr bwMode="auto">
            <a:xfrm>
              <a:off x="7699375" y="2062163"/>
              <a:ext cx="1193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21" name="Line 12"/>
            <p:cNvSpPr>
              <a:spLocks noChangeShapeType="1"/>
            </p:cNvSpPr>
            <p:nvPr/>
          </p:nvSpPr>
          <p:spPr bwMode="auto">
            <a:xfrm>
              <a:off x="7689850" y="1636713"/>
              <a:ext cx="1193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22" name="Line 13"/>
            <p:cNvSpPr>
              <a:spLocks noChangeShapeType="1"/>
            </p:cNvSpPr>
            <p:nvPr/>
          </p:nvSpPr>
          <p:spPr bwMode="auto">
            <a:xfrm>
              <a:off x="7699375" y="1220788"/>
              <a:ext cx="11842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23" name="Rectangle 14"/>
            <p:cNvSpPr>
              <a:spLocks noChangeArrowheads="1"/>
            </p:cNvSpPr>
            <p:nvPr/>
          </p:nvSpPr>
          <p:spPr bwMode="auto">
            <a:xfrm>
              <a:off x="7837488" y="820738"/>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a:t>用户层</a:t>
              </a:r>
            </a:p>
          </p:txBody>
        </p:sp>
        <p:sp>
          <p:nvSpPr>
            <p:cNvPr id="124" name="Rectangle 15"/>
            <p:cNvSpPr>
              <a:spLocks noChangeArrowheads="1"/>
            </p:cNvSpPr>
            <p:nvPr/>
          </p:nvSpPr>
          <p:spPr bwMode="auto">
            <a:xfrm>
              <a:off x="8069263" y="1265238"/>
              <a:ext cx="35266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IP</a:t>
              </a:r>
            </a:p>
          </p:txBody>
        </p:sp>
        <p:sp>
          <p:nvSpPr>
            <p:cNvPr id="125" name="Rectangle 16"/>
            <p:cNvSpPr>
              <a:spLocks noChangeArrowheads="1"/>
            </p:cNvSpPr>
            <p:nvPr/>
          </p:nvSpPr>
          <p:spPr bwMode="auto">
            <a:xfrm>
              <a:off x="7943850" y="1693863"/>
              <a:ext cx="58189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MAC</a:t>
              </a:r>
            </a:p>
          </p:txBody>
        </p:sp>
        <p:sp>
          <p:nvSpPr>
            <p:cNvPr id="126" name="Rectangle 17"/>
            <p:cNvSpPr>
              <a:spLocks noChangeArrowheads="1"/>
            </p:cNvSpPr>
            <p:nvPr/>
          </p:nvSpPr>
          <p:spPr bwMode="auto">
            <a:xfrm>
              <a:off x="8181975" y="304800"/>
              <a:ext cx="30296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B</a:t>
              </a:r>
            </a:p>
          </p:txBody>
        </p:sp>
        <p:sp>
          <p:nvSpPr>
            <p:cNvPr id="127" name="Rectangle 18"/>
            <p:cNvSpPr>
              <a:spLocks noChangeArrowheads="1"/>
            </p:cNvSpPr>
            <p:nvPr/>
          </p:nvSpPr>
          <p:spPr bwMode="auto">
            <a:xfrm>
              <a:off x="328613" y="2078038"/>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a:t>物理层</a:t>
              </a:r>
            </a:p>
          </p:txBody>
        </p:sp>
        <p:sp>
          <p:nvSpPr>
            <p:cNvPr id="128" name="Rectangle 19"/>
            <p:cNvSpPr>
              <a:spLocks noChangeArrowheads="1"/>
            </p:cNvSpPr>
            <p:nvPr/>
          </p:nvSpPr>
          <p:spPr bwMode="auto">
            <a:xfrm>
              <a:off x="3113088" y="1193800"/>
              <a:ext cx="69089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a:t>网桥 </a:t>
              </a:r>
              <a:r>
                <a:rPr kumimoji="1" lang="en-US" altLang="zh-CN" sz="1400"/>
                <a:t>1</a:t>
              </a:r>
            </a:p>
          </p:txBody>
        </p:sp>
        <p:sp>
          <p:nvSpPr>
            <p:cNvPr id="129" name="Rectangle 20"/>
            <p:cNvSpPr>
              <a:spLocks noChangeArrowheads="1"/>
            </p:cNvSpPr>
            <p:nvPr/>
          </p:nvSpPr>
          <p:spPr bwMode="auto">
            <a:xfrm>
              <a:off x="5210175" y="1193800"/>
              <a:ext cx="69089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a:t>网桥 </a:t>
              </a:r>
              <a:r>
                <a:rPr kumimoji="1" lang="en-US" altLang="zh-CN" sz="1400"/>
                <a:t>2</a:t>
              </a:r>
            </a:p>
          </p:txBody>
        </p:sp>
        <p:sp>
          <p:nvSpPr>
            <p:cNvPr id="130" name="Freeform 23"/>
            <p:cNvSpPr>
              <a:spLocks/>
            </p:cNvSpPr>
            <p:nvPr/>
          </p:nvSpPr>
          <p:spPr bwMode="auto">
            <a:xfrm>
              <a:off x="747713" y="2486025"/>
              <a:ext cx="1206500" cy="339725"/>
            </a:xfrm>
            <a:custGeom>
              <a:avLst/>
              <a:gdLst>
                <a:gd name="T0" fmla="*/ 0 w 769"/>
                <a:gd name="T1" fmla="*/ 0 h 235"/>
                <a:gd name="T2" fmla="*/ 0 w 769"/>
                <a:gd name="T3" fmla="*/ 489029078 h 235"/>
                <a:gd name="T4" fmla="*/ 1890441159 w 769"/>
                <a:gd name="T5" fmla="*/ 489029078 h 235"/>
                <a:gd name="T6" fmla="*/ 1890441159 w 769"/>
                <a:gd name="T7" fmla="*/ 125391775 h 2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9" h="235">
                  <a:moveTo>
                    <a:pt x="0" y="0"/>
                  </a:moveTo>
                  <a:lnTo>
                    <a:pt x="0" y="234"/>
                  </a:lnTo>
                  <a:lnTo>
                    <a:pt x="768" y="234"/>
                  </a:lnTo>
                  <a:lnTo>
                    <a:pt x="768" y="60"/>
                  </a:lnTo>
                </a:path>
              </a:pathLst>
            </a:custGeom>
            <a:noFill/>
            <a:ln w="28575" cap="rnd"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sp>
          <p:nvSpPr>
            <p:cNvPr id="131" name="Freeform 24"/>
            <p:cNvSpPr>
              <a:spLocks/>
            </p:cNvSpPr>
            <p:nvPr/>
          </p:nvSpPr>
          <p:spPr bwMode="auto">
            <a:xfrm>
              <a:off x="2311400" y="2478088"/>
              <a:ext cx="811213" cy="347662"/>
            </a:xfrm>
            <a:custGeom>
              <a:avLst/>
              <a:gdLst>
                <a:gd name="T0" fmla="*/ 0 w 517"/>
                <a:gd name="T1" fmla="*/ 137348129 h 241"/>
                <a:gd name="T2" fmla="*/ 0 w 517"/>
                <a:gd name="T3" fmla="*/ 499448921 h 241"/>
                <a:gd name="T4" fmla="*/ 1270394078 w 517"/>
                <a:gd name="T5" fmla="*/ 499448921 h 241"/>
                <a:gd name="T6" fmla="*/ 1270394078 w 517"/>
                <a:gd name="T7" fmla="*/ 0 h 2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7" h="241">
                  <a:moveTo>
                    <a:pt x="0" y="66"/>
                  </a:moveTo>
                  <a:lnTo>
                    <a:pt x="0" y="240"/>
                  </a:lnTo>
                  <a:lnTo>
                    <a:pt x="516" y="240"/>
                  </a:lnTo>
                  <a:lnTo>
                    <a:pt x="516" y="0"/>
                  </a:lnTo>
                </a:path>
              </a:pathLst>
            </a:custGeom>
            <a:noFill/>
            <a:ln w="28575" cap="rnd"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sp>
          <p:nvSpPr>
            <p:cNvPr id="132" name="Freeform 25"/>
            <p:cNvSpPr>
              <a:spLocks/>
            </p:cNvSpPr>
            <p:nvPr/>
          </p:nvSpPr>
          <p:spPr bwMode="auto">
            <a:xfrm>
              <a:off x="3827463" y="2478088"/>
              <a:ext cx="1387475" cy="347662"/>
            </a:xfrm>
            <a:custGeom>
              <a:avLst/>
              <a:gdLst>
                <a:gd name="T0" fmla="*/ 0 w 883"/>
                <a:gd name="T1" fmla="*/ 0 h 241"/>
                <a:gd name="T2" fmla="*/ 0 w 883"/>
                <a:gd name="T3" fmla="*/ 499448921 h 241"/>
                <a:gd name="T4" fmla="*/ 2147483647 w 883"/>
                <a:gd name="T5" fmla="*/ 499448921 h 241"/>
                <a:gd name="T6" fmla="*/ 2147483647 w 883"/>
                <a:gd name="T7" fmla="*/ 0 h 2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3" h="241">
                  <a:moveTo>
                    <a:pt x="0" y="0"/>
                  </a:moveTo>
                  <a:lnTo>
                    <a:pt x="0" y="240"/>
                  </a:lnTo>
                  <a:lnTo>
                    <a:pt x="882" y="240"/>
                  </a:lnTo>
                  <a:lnTo>
                    <a:pt x="882" y="0"/>
                  </a:lnTo>
                </a:path>
              </a:pathLst>
            </a:custGeom>
            <a:noFill/>
            <a:ln w="57150" cap="rnd"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sp>
          <p:nvSpPr>
            <p:cNvPr id="133" name="Freeform 26"/>
            <p:cNvSpPr>
              <a:spLocks/>
            </p:cNvSpPr>
            <p:nvPr/>
          </p:nvSpPr>
          <p:spPr bwMode="auto">
            <a:xfrm>
              <a:off x="5929313" y="2478088"/>
              <a:ext cx="944562" cy="347662"/>
            </a:xfrm>
            <a:custGeom>
              <a:avLst/>
              <a:gdLst>
                <a:gd name="T0" fmla="*/ 0 w 601"/>
                <a:gd name="T1" fmla="*/ 0 h 241"/>
                <a:gd name="T2" fmla="*/ 0 w 601"/>
                <a:gd name="T3" fmla="*/ 499448921 h 241"/>
                <a:gd name="T4" fmla="*/ 1482050783 w 601"/>
                <a:gd name="T5" fmla="*/ 499448921 h 241"/>
                <a:gd name="T6" fmla="*/ 1482050783 w 601"/>
                <a:gd name="T7" fmla="*/ 149835109 h 2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1" h="241">
                  <a:moveTo>
                    <a:pt x="0" y="0"/>
                  </a:moveTo>
                  <a:lnTo>
                    <a:pt x="0" y="240"/>
                  </a:lnTo>
                  <a:lnTo>
                    <a:pt x="600" y="240"/>
                  </a:lnTo>
                  <a:lnTo>
                    <a:pt x="600" y="72"/>
                  </a:lnTo>
                </a:path>
              </a:pathLst>
            </a:custGeom>
            <a:noFill/>
            <a:ln w="28575" cap="rnd"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sp>
          <p:nvSpPr>
            <p:cNvPr id="134" name="Freeform 27"/>
            <p:cNvSpPr>
              <a:spLocks/>
            </p:cNvSpPr>
            <p:nvPr/>
          </p:nvSpPr>
          <p:spPr bwMode="auto">
            <a:xfrm>
              <a:off x="7192963" y="2478088"/>
              <a:ext cx="1171575" cy="347662"/>
            </a:xfrm>
            <a:custGeom>
              <a:avLst/>
              <a:gdLst>
                <a:gd name="T0" fmla="*/ 0 w 745"/>
                <a:gd name="T1" fmla="*/ 137348129 h 241"/>
                <a:gd name="T2" fmla="*/ 0 w 745"/>
                <a:gd name="T3" fmla="*/ 499448921 h 241"/>
                <a:gd name="T4" fmla="*/ 1839926300 w 745"/>
                <a:gd name="T5" fmla="*/ 499448921 h 241"/>
                <a:gd name="T6" fmla="*/ 1839926300 w 745"/>
                <a:gd name="T7" fmla="*/ 0 h 2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5" h="241">
                  <a:moveTo>
                    <a:pt x="0" y="66"/>
                  </a:moveTo>
                  <a:lnTo>
                    <a:pt x="0" y="240"/>
                  </a:lnTo>
                  <a:lnTo>
                    <a:pt x="744" y="240"/>
                  </a:lnTo>
                  <a:lnTo>
                    <a:pt x="744" y="0"/>
                  </a:lnTo>
                </a:path>
              </a:pathLst>
            </a:custGeom>
            <a:noFill/>
            <a:ln w="28575" cap="rnd"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sp>
          <p:nvSpPr>
            <p:cNvPr id="135" name="Rectangle 28"/>
            <p:cNvSpPr>
              <a:spLocks noChangeArrowheads="1"/>
            </p:cNvSpPr>
            <p:nvPr/>
          </p:nvSpPr>
          <p:spPr bwMode="auto">
            <a:xfrm>
              <a:off x="1327150" y="981075"/>
              <a:ext cx="3430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p>
          </p:txBody>
        </p:sp>
        <p:sp>
          <p:nvSpPr>
            <p:cNvPr id="136" name="Rectangle 29"/>
            <p:cNvSpPr>
              <a:spLocks noChangeArrowheads="1"/>
            </p:cNvSpPr>
            <p:nvPr/>
          </p:nvSpPr>
          <p:spPr bwMode="auto">
            <a:xfrm>
              <a:off x="1320800" y="1390650"/>
              <a:ext cx="3430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p>
          </p:txBody>
        </p:sp>
        <p:sp>
          <p:nvSpPr>
            <p:cNvPr id="137" name="Rectangle 30"/>
            <p:cNvSpPr>
              <a:spLocks noChangeArrowheads="1"/>
            </p:cNvSpPr>
            <p:nvPr/>
          </p:nvSpPr>
          <p:spPr bwMode="auto">
            <a:xfrm>
              <a:off x="1330325" y="1822450"/>
              <a:ext cx="3430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p>
          </p:txBody>
        </p:sp>
        <p:sp>
          <p:nvSpPr>
            <p:cNvPr id="138" name="Rectangle 31"/>
            <p:cNvSpPr>
              <a:spLocks noChangeArrowheads="1"/>
            </p:cNvSpPr>
            <p:nvPr/>
          </p:nvSpPr>
          <p:spPr bwMode="auto">
            <a:xfrm>
              <a:off x="2333625" y="1838325"/>
              <a:ext cx="3430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p>
          </p:txBody>
        </p:sp>
        <p:sp>
          <p:nvSpPr>
            <p:cNvPr id="139" name="Rectangle 32"/>
            <p:cNvSpPr>
              <a:spLocks noChangeArrowheads="1"/>
            </p:cNvSpPr>
            <p:nvPr/>
          </p:nvSpPr>
          <p:spPr bwMode="auto">
            <a:xfrm>
              <a:off x="4346575" y="2444750"/>
              <a:ext cx="3430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p>
          </p:txBody>
        </p:sp>
        <p:sp>
          <p:nvSpPr>
            <p:cNvPr id="140" name="Rectangle 33"/>
            <p:cNvSpPr>
              <a:spLocks noChangeArrowheads="1"/>
            </p:cNvSpPr>
            <p:nvPr/>
          </p:nvSpPr>
          <p:spPr bwMode="auto">
            <a:xfrm>
              <a:off x="6369050" y="1846263"/>
              <a:ext cx="3430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p>
          </p:txBody>
        </p:sp>
        <p:sp>
          <p:nvSpPr>
            <p:cNvPr id="141" name="Rectangle 34"/>
            <p:cNvSpPr>
              <a:spLocks noChangeArrowheads="1"/>
            </p:cNvSpPr>
            <p:nvPr/>
          </p:nvSpPr>
          <p:spPr bwMode="auto">
            <a:xfrm>
              <a:off x="7315200" y="1871663"/>
              <a:ext cx="3430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p>
          </p:txBody>
        </p:sp>
        <p:sp>
          <p:nvSpPr>
            <p:cNvPr id="142" name="Rectangle 35"/>
            <p:cNvSpPr>
              <a:spLocks noChangeArrowheads="1"/>
            </p:cNvSpPr>
            <p:nvPr/>
          </p:nvSpPr>
          <p:spPr bwMode="auto">
            <a:xfrm>
              <a:off x="7315200" y="1436688"/>
              <a:ext cx="3430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p>
          </p:txBody>
        </p:sp>
        <p:sp>
          <p:nvSpPr>
            <p:cNvPr id="143" name="Rectangle 36"/>
            <p:cNvSpPr>
              <a:spLocks noChangeArrowheads="1"/>
            </p:cNvSpPr>
            <p:nvPr/>
          </p:nvSpPr>
          <p:spPr bwMode="auto">
            <a:xfrm>
              <a:off x="7315200" y="1014413"/>
              <a:ext cx="3430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p>
          </p:txBody>
        </p:sp>
        <p:sp>
          <p:nvSpPr>
            <p:cNvPr id="144" name="Rectangle 37"/>
            <p:cNvSpPr>
              <a:spLocks noChangeArrowheads="1"/>
            </p:cNvSpPr>
            <p:nvPr/>
          </p:nvSpPr>
          <p:spPr bwMode="auto">
            <a:xfrm>
              <a:off x="4851400" y="3132138"/>
              <a:ext cx="1674813" cy="379412"/>
            </a:xfrm>
            <a:prstGeom prst="rect">
              <a:avLst/>
            </a:prstGeom>
            <a:solidFill>
              <a:srgbClr val="CCECFF"/>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zh-CN" altLang="en-US" sz="1400" dirty="0"/>
                <a:t>用户数据</a:t>
              </a:r>
            </a:p>
          </p:txBody>
        </p:sp>
        <p:sp>
          <p:nvSpPr>
            <p:cNvPr id="145" name="Rectangle 38"/>
            <p:cNvSpPr>
              <a:spLocks noChangeArrowheads="1"/>
            </p:cNvSpPr>
            <p:nvPr/>
          </p:nvSpPr>
          <p:spPr bwMode="auto">
            <a:xfrm>
              <a:off x="4124325" y="3736975"/>
              <a:ext cx="2401888" cy="381000"/>
            </a:xfrm>
            <a:prstGeom prst="rect">
              <a:avLst/>
            </a:prstGeom>
            <a:solidFill>
              <a:srgbClr val="FFFF66"/>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46" name="Rectangle 39"/>
            <p:cNvSpPr>
              <a:spLocks noChangeArrowheads="1"/>
            </p:cNvSpPr>
            <p:nvPr/>
          </p:nvSpPr>
          <p:spPr bwMode="auto">
            <a:xfrm>
              <a:off x="4186238" y="373380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IP-H</a:t>
              </a:r>
            </a:p>
          </p:txBody>
        </p:sp>
        <p:sp>
          <p:nvSpPr>
            <p:cNvPr id="147" name="Line 40"/>
            <p:cNvSpPr>
              <a:spLocks noChangeShapeType="1"/>
            </p:cNvSpPr>
            <p:nvPr/>
          </p:nvSpPr>
          <p:spPr bwMode="auto">
            <a:xfrm>
              <a:off x="4827588" y="3736975"/>
              <a:ext cx="0" cy="3651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48" name="Rectangle 41"/>
            <p:cNvSpPr>
              <a:spLocks noChangeArrowheads="1"/>
            </p:cNvSpPr>
            <p:nvPr/>
          </p:nvSpPr>
          <p:spPr bwMode="auto">
            <a:xfrm>
              <a:off x="3006725" y="4318000"/>
              <a:ext cx="4640263" cy="377825"/>
            </a:xfrm>
            <a:prstGeom prst="rect">
              <a:avLst/>
            </a:prstGeom>
            <a:solidFill>
              <a:srgbClr val="FFCCFF"/>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49" name="Rectangle 42"/>
            <p:cNvSpPr>
              <a:spLocks noChangeArrowheads="1"/>
            </p:cNvSpPr>
            <p:nvPr/>
          </p:nvSpPr>
          <p:spPr bwMode="auto">
            <a:xfrm>
              <a:off x="3021013" y="4311650"/>
              <a:ext cx="77104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MAC-H</a:t>
              </a:r>
            </a:p>
          </p:txBody>
        </p:sp>
        <p:sp>
          <p:nvSpPr>
            <p:cNvPr id="150" name="Rectangle 43"/>
            <p:cNvSpPr>
              <a:spLocks noChangeArrowheads="1"/>
            </p:cNvSpPr>
            <p:nvPr/>
          </p:nvSpPr>
          <p:spPr bwMode="auto">
            <a:xfrm>
              <a:off x="6624638" y="4306888"/>
              <a:ext cx="75020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MAC-T</a:t>
              </a:r>
            </a:p>
          </p:txBody>
        </p:sp>
        <p:sp>
          <p:nvSpPr>
            <p:cNvPr id="151" name="Line 44"/>
            <p:cNvSpPr>
              <a:spLocks noChangeShapeType="1"/>
            </p:cNvSpPr>
            <p:nvPr/>
          </p:nvSpPr>
          <p:spPr bwMode="auto">
            <a:xfrm>
              <a:off x="4125913" y="4332288"/>
              <a:ext cx="0" cy="352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52" name="Line 45"/>
            <p:cNvSpPr>
              <a:spLocks noChangeShapeType="1"/>
            </p:cNvSpPr>
            <p:nvPr/>
          </p:nvSpPr>
          <p:spPr bwMode="auto">
            <a:xfrm>
              <a:off x="6542088" y="4337050"/>
              <a:ext cx="0" cy="3540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53" name="Rectangle 46"/>
            <p:cNvSpPr>
              <a:spLocks noChangeArrowheads="1"/>
            </p:cNvSpPr>
            <p:nvPr/>
          </p:nvSpPr>
          <p:spPr bwMode="auto">
            <a:xfrm>
              <a:off x="2101850" y="4883150"/>
              <a:ext cx="6478588" cy="379413"/>
            </a:xfrm>
            <a:prstGeom prst="rect">
              <a:avLst/>
            </a:prstGeom>
            <a:solidFill>
              <a:srgbClr val="99CCFF"/>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54" name="Rectangle 47"/>
            <p:cNvSpPr>
              <a:spLocks noChangeArrowheads="1"/>
            </p:cNvSpPr>
            <p:nvPr/>
          </p:nvSpPr>
          <p:spPr bwMode="auto">
            <a:xfrm>
              <a:off x="2100263" y="4876800"/>
              <a:ext cx="73257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PPP-H</a:t>
              </a:r>
            </a:p>
          </p:txBody>
        </p:sp>
        <p:sp>
          <p:nvSpPr>
            <p:cNvPr id="155" name="Line 48"/>
            <p:cNvSpPr>
              <a:spLocks noChangeShapeType="1"/>
            </p:cNvSpPr>
            <p:nvPr/>
          </p:nvSpPr>
          <p:spPr bwMode="auto">
            <a:xfrm>
              <a:off x="3008313" y="4891088"/>
              <a:ext cx="0" cy="3778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56" name="Line 49"/>
            <p:cNvSpPr>
              <a:spLocks noChangeShapeType="1"/>
            </p:cNvSpPr>
            <p:nvPr/>
          </p:nvSpPr>
          <p:spPr bwMode="auto">
            <a:xfrm>
              <a:off x="7659688" y="4891088"/>
              <a:ext cx="0" cy="3778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57" name="Rectangle 50"/>
            <p:cNvSpPr>
              <a:spLocks noChangeArrowheads="1"/>
            </p:cNvSpPr>
            <p:nvPr/>
          </p:nvSpPr>
          <p:spPr bwMode="auto">
            <a:xfrm>
              <a:off x="7673975" y="4879975"/>
              <a:ext cx="71173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PPP-T</a:t>
              </a:r>
            </a:p>
          </p:txBody>
        </p:sp>
        <p:sp>
          <p:nvSpPr>
            <p:cNvPr id="158" name="Rectangle 51"/>
            <p:cNvSpPr>
              <a:spLocks noChangeArrowheads="1"/>
            </p:cNvSpPr>
            <p:nvPr/>
          </p:nvSpPr>
          <p:spPr bwMode="auto">
            <a:xfrm>
              <a:off x="293688" y="3135313"/>
              <a:ext cx="55303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r>
                <a:rPr kumimoji="1" lang="en-US" altLang="zh-CN" sz="1400"/>
                <a:t> </a:t>
              </a:r>
              <a:r>
                <a:rPr kumimoji="1" lang="en-US" altLang="zh-CN" sz="1400">
                  <a:sym typeface="Wingdings" pitchFamily="2" charset="2"/>
                </a:rPr>
                <a:t></a:t>
              </a:r>
            </a:p>
          </p:txBody>
        </p:sp>
        <p:sp>
          <p:nvSpPr>
            <p:cNvPr id="159" name="Rectangle 52"/>
            <p:cNvSpPr>
              <a:spLocks noChangeArrowheads="1"/>
            </p:cNvSpPr>
            <p:nvPr/>
          </p:nvSpPr>
          <p:spPr bwMode="auto">
            <a:xfrm>
              <a:off x="258763" y="3695700"/>
              <a:ext cx="55303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r>
                <a:rPr kumimoji="1" lang="en-US" altLang="zh-CN" sz="1400"/>
                <a:t> </a:t>
              </a:r>
              <a:r>
                <a:rPr kumimoji="1" lang="en-US" altLang="zh-CN" sz="1400">
                  <a:sym typeface="Wingdings" pitchFamily="2" charset="2"/>
                </a:rPr>
                <a:t></a:t>
              </a:r>
            </a:p>
          </p:txBody>
        </p:sp>
        <p:sp>
          <p:nvSpPr>
            <p:cNvPr id="160" name="Rectangle 53"/>
            <p:cNvSpPr>
              <a:spLocks noChangeArrowheads="1"/>
            </p:cNvSpPr>
            <p:nvPr/>
          </p:nvSpPr>
          <p:spPr bwMode="auto">
            <a:xfrm>
              <a:off x="38100" y="4292600"/>
              <a:ext cx="97302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r>
                <a:rPr kumimoji="1" lang="en-US" altLang="zh-CN" sz="1400"/>
                <a:t> </a:t>
              </a:r>
              <a:r>
                <a:rPr kumimoji="1" lang="en-US" altLang="zh-CN" sz="1400">
                  <a:sym typeface="Wingdings" pitchFamily="2" charset="2"/>
                </a:rPr>
                <a:t></a:t>
              </a:r>
              <a:r>
                <a:rPr kumimoji="1" lang="en-US" altLang="zh-CN" sz="1400"/>
                <a:t> </a:t>
              </a:r>
              <a:r>
                <a:rPr kumimoji="1" lang="en-US" altLang="zh-CN" sz="1400">
                  <a:sym typeface="Wingdings" pitchFamily="2" charset="2"/>
                </a:rPr>
                <a:t></a:t>
              </a:r>
              <a:r>
                <a:rPr kumimoji="1" lang="en-US" altLang="zh-CN" sz="1400"/>
                <a:t> </a:t>
              </a:r>
              <a:r>
                <a:rPr kumimoji="1" lang="en-US" altLang="zh-CN" sz="1400">
                  <a:sym typeface="Wingdings" pitchFamily="2" charset="2"/>
                </a:rPr>
                <a:t></a:t>
              </a:r>
            </a:p>
          </p:txBody>
        </p:sp>
        <p:sp>
          <p:nvSpPr>
            <p:cNvPr id="161" name="Rectangle 54"/>
            <p:cNvSpPr>
              <a:spLocks noChangeArrowheads="1"/>
            </p:cNvSpPr>
            <p:nvPr/>
          </p:nvSpPr>
          <p:spPr bwMode="auto">
            <a:xfrm>
              <a:off x="452438" y="4840288"/>
              <a:ext cx="3430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p>
          </p:txBody>
        </p:sp>
        <p:sp>
          <p:nvSpPr>
            <p:cNvPr id="162" name="Line 55"/>
            <p:cNvSpPr>
              <a:spLocks noChangeShapeType="1"/>
            </p:cNvSpPr>
            <p:nvPr/>
          </p:nvSpPr>
          <p:spPr bwMode="auto">
            <a:xfrm flipH="1" flipV="1">
              <a:off x="955675" y="3327400"/>
              <a:ext cx="3859213" cy="11113"/>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63" name="Line 56"/>
            <p:cNvSpPr>
              <a:spLocks noChangeShapeType="1"/>
            </p:cNvSpPr>
            <p:nvPr/>
          </p:nvSpPr>
          <p:spPr bwMode="auto">
            <a:xfrm flipH="1">
              <a:off x="938213" y="3916363"/>
              <a:ext cx="3103562" cy="0"/>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64" name="Line 57"/>
            <p:cNvSpPr>
              <a:spLocks noChangeShapeType="1"/>
            </p:cNvSpPr>
            <p:nvPr/>
          </p:nvSpPr>
          <p:spPr bwMode="auto">
            <a:xfrm flipH="1">
              <a:off x="1422400" y="4497388"/>
              <a:ext cx="1527175" cy="0"/>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65" name="Line 58"/>
            <p:cNvSpPr>
              <a:spLocks noChangeShapeType="1"/>
            </p:cNvSpPr>
            <p:nvPr/>
          </p:nvSpPr>
          <p:spPr bwMode="auto">
            <a:xfrm flipH="1">
              <a:off x="806450" y="5067300"/>
              <a:ext cx="1238250" cy="0"/>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66" name="Rectangle 59"/>
            <p:cNvSpPr>
              <a:spLocks noChangeArrowheads="1"/>
            </p:cNvSpPr>
            <p:nvPr/>
          </p:nvSpPr>
          <p:spPr bwMode="auto">
            <a:xfrm>
              <a:off x="7856538" y="2078038"/>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a:t>物理层</a:t>
              </a:r>
            </a:p>
          </p:txBody>
        </p:sp>
        <p:sp>
          <p:nvSpPr>
            <p:cNvPr id="167" name="Rectangle 60"/>
            <p:cNvSpPr>
              <a:spLocks noChangeArrowheads="1"/>
            </p:cNvSpPr>
            <p:nvPr/>
          </p:nvSpPr>
          <p:spPr bwMode="auto">
            <a:xfrm>
              <a:off x="4787900" y="1606550"/>
              <a:ext cx="1595438" cy="868363"/>
            </a:xfrm>
            <a:prstGeom prst="rect">
              <a:avLst/>
            </a:prstGeom>
            <a:solidFill>
              <a:srgbClr val="FFCCFF"/>
            </a:solidFill>
            <a:ln w="9525">
              <a:solidFill>
                <a:schemeClr val="folHlink"/>
              </a:solidFill>
              <a:miter lim="800000"/>
              <a:headEnd/>
              <a:tailEnd/>
            </a:ln>
            <a:effectLst>
              <a:outerShdw dist="35921" dir="2700000" algn="ctr" rotWithShape="0">
                <a:schemeClr val="bg2"/>
              </a:outerShdw>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68" name="Line 61"/>
            <p:cNvSpPr>
              <a:spLocks noChangeShapeType="1"/>
            </p:cNvSpPr>
            <p:nvPr/>
          </p:nvSpPr>
          <p:spPr bwMode="auto">
            <a:xfrm>
              <a:off x="4791075" y="2044700"/>
              <a:ext cx="15890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69" name="Line 62"/>
            <p:cNvSpPr>
              <a:spLocks noChangeShapeType="1"/>
            </p:cNvSpPr>
            <p:nvPr/>
          </p:nvSpPr>
          <p:spPr bwMode="auto">
            <a:xfrm>
              <a:off x="5564188" y="2051050"/>
              <a:ext cx="0" cy="4206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70" name="Line 63"/>
            <p:cNvSpPr>
              <a:spLocks noChangeShapeType="1"/>
            </p:cNvSpPr>
            <p:nvPr/>
          </p:nvSpPr>
          <p:spPr bwMode="auto">
            <a:xfrm>
              <a:off x="4781550" y="1608138"/>
              <a:ext cx="776288" cy="431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71" name="Line 64"/>
            <p:cNvSpPr>
              <a:spLocks noChangeShapeType="1"/>
            </p:cNvSpPr>
            <p:nvPr/>
          </p:nvSpPr>
          <p:spPr bwMode="auto">
            <a:xfrm flipV="1">
              <a:off x="5573713" y="1597025"/>
              <a:ext cx="795337" cy="454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72" name="Rectangle 65"/>
            <p:cNvSpPr>
              <a:spLocks noChangeArrowheads="1"/>
            </p:cNvSpPr>
            <p:nvPr/>
          </p:nvSpPr>
          <p:spPr bwMode="auto">
            <a:xfrm>
              <a:off x="4770438" y="1733550"/>
              <a:ext cx="411973" cy="305212"/>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DL</a:t>
              </a:r>
            </a:p>
          </p:txBody>
        </p:sp>
        <p:sp>
          <p:nvSpPr>
            <p:cNvPr id="173" name="Rectangle 66"/>
            <p:cNvSpPr>
              <a:spLocks noChangeArrowheads="1"/>
            </p:cNvSpPr>
            <p:nvPr/>
          </p:nvSpPr>
          <p:spPr bwMode="auto">
            <a:xfrm>
              <a:off x="5381625" y="1574800"/>
              <a:ext cx="312587" cy="305212"/>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R</a:t>
              </a:r>
            </a:p>
          </p:txBody>
        </p:sp>
        <p:sp>
          <p:nvSpPr>
            <p:cNvPr id="174" name="Rectangle 67"/>
            <p:cNvSpPr>
              <a:spLocks noChangeArrowheads="1"/>
            </p:cNvSpPr>
            <p:nvPr/>
          </p:nvSpPr>
          <p:spPr bwMode="auto">
            <a:xfrm>
              <a:off x="5741988" y="1738313"/>
              <a:ext cx="606425" cy="244475"/>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75" name="Rectangle 68"/>
            <p:cNvSpPr>
              <a:spLocks noChangeArrowheads="1"/>
            </p:cNvSpPr>
            <p:nvPr/>
          </p:nvSpPr>
          <p:spPr bwMode="auto">
            <a:xfrm>
              <a:off x="5676900" y="1717675"/>
              <a:ext cx="581892" cy="305212"/>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MAC</a:t>
              </a:r>
            </a:p>
          </p:txBody>
        </p:sp>
        <p:sp>
          <p:nvSpPr>
            <p:cNvPr id="176" name="Rectangle 69"/>
            <p:cNvSpPr>
              <a:spLocks noChangeArrowheads="1"/>
            </p:cNvSpPr>
            <p:nvPr/>
          </p:nvSpPr>
          <p:spPr bwMode="auto">
            <a:xfrm>
              <a:off x="5502275" y="2078038"/>
              <a:ext cx="721352" cy="305212"/>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a:t>物理层</a:t>
              </a:r>
            </a:p>
          </p:txBody>
        </p:sp>
        <p:sp>
          <p:nvSpPr>
            <p:cNvPr id="177" name="Rectangle 70"/>
            <p:cNvSpPr>
              <a:spLocks noChangeArrowheads="1"/>
            </p:cNvSpPr>
            <p:nvPr/>
          </p:nvSpPr>
          <p:spPr bwMode="auto">
            <a:xfrm>
              <a:off x="4718050" y="2078038"/>
              <a:ext cx="721352" cy="305212"/>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a:t>物理层</a:t>
              </a:r>
            </a:p>
          </p:txBody>
        </p:sp>
        <p:sp>
          <p:nvSpPr>
            <p:cNvPr id="178" name="Rectangle 71"/>
            <p:cNvSpPr>
              <a:spLocks noChangeArrowheads="1"/>
            </p:cNvSpPr>
            <p:nvPr/>
          </p:nvSpPr>
          <p:spPr bwMode="auto">
            <a:xfrm>
              <a:off x="2695575" y="1606550"/>
              <a:ext cx="1716088" cy="868363"/>
            </a:xfrm>
            <a:prstGeom prst="rect">
              <a:avLst/>
            </a:prstGeom>
            <a:solidFill>
              <a:srgbClr val="FFCCFF"/>
            </a:solidFill>
            <a:ln w="9525">
              <a:solidFill>
                <a:schemeClr val="folHlink"/>
              </a:solidFill>
              <a:miter lim="800000"/>
              <a:headEnd/>
              <a:tailEnd/>
            </a:ln>
            <a:effectLst>
              <a:outerShdw dist="35921" dir="2700000" algn="ctr" rotWithShape="0">
                <a:schemeClr val="bg2"/>
              </a:outerShdw>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79" name="Line 72"/>
            <p:cNvSpPr>
              <a:spLocks noChangeShapeType="1"/>
            </p:cNvSpPr>
            <p:nvPr/>
          </p:nvSpPr>
          <p:spPr bwMode="auto">
            <a:xfrm>
              <a:off x="2698750" y="2044700"/>
              <a:ext cx="17081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80" name="Line 73"/>
            <p:cNvSpPr>
              <a:spLocks noChangeShapeType="1"/>
            </p:cNvSpPr>
            <p:nvPr/>
          </p:nvSpPr>
          <p:spPr bwMode="auto">
            <a:xfrm>
              <a:off x="3530600" y="2051050"/>
              <a:ext cx="0" cy="4206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81" name="Line 74"/>
            <p:cNvSpPr>
              <a:spLocks noChangeShapeType="1"/>
            </p:cNvSpPr>
            <p:nvPr/>
          </p:nvSpPr>
          <p:spPr bwMode="auto">
            <a:xfrm>
              <a:off x="2687638" y="1608138"/>
              <a:ext cx="836612" cy="431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82" name="Line 75"/>
            <p:cNvSpPr>
              <a:spLocks noChangeShapeType="1"/>
            </p:cNvSpPr>
            <p:nvPr/>
          </p:nvSpPr>
          <p:spPr bwMode="auto">
            <a:xfrm flipV="1">
              <a:off x="3538538" y="1597025"/>
              <a:ext cx="857250" cy="454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83" name="Rectangle 76"/>
            <p:cNvSpPr>
              <a:spLocks noChangeArrowheads="1"/>
            </p:cNvSpPr>
            <p:nvPr/>
          </p:nvSpPr>
          <p:spPr bwMode="auto">
            <a:xfrm>
              <a:off x="3868738" y="1717675"/>
              <a:ext cx="41197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DL</a:t>
              </a:r>
            </a:p>
          </p:txBody>
        </p:sp>
        <p:sp>
          <p:nvSpPr>
            <p:cNvPr id="184" name="Rectangle 77"/>
            <p:cNvSpPr>
              <a:spLocks noChangeArrowheads="1"/>
            </p:cNvSpPr>
            <p:nvPr/>
          </p:nvSpPr>
          <p:spPr bwMode="auto">
            <a:xfrm>
              <a:off x="3365500" y="1590675"/>
              <a:ext cx="31258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R</a:t>
              </a:r>
            </a:p>
          </p:txBody>
        </p:sp>
        <p:grpSp>
          <p:nvGrpSpPr>
            <p:cNvPr id="185" name="Group 78"/>
            <p:cNvGrpSpPr>
              <a:grpSpLocks/>
            </p:cNvGrpSpPr>
            <p:nvPr/>
          </p:nvGrpSpPr>
          <p:grpSpPr bwMode="auto">
            <a:xfrm>
              <a:off x="2627312" y="1700212"/>
              <a:ext cx="724340" cy="305081"/>
              <a:chOff x="1713" y="1174"/>
              <a:chExt cx="399" cy="210"/>
            </a:xfrm>
          </p:grpSpPr>
          <p:sp>
            <p:nvSpPr>
              <p:cNvPr id="186" name="Rectangle 79"/>
              <p:cNvSpPr>
                <a:spLocks noChangeArrowheads="1"/>
              </p:cNvSpPr>
              <p:nvPr/>
            </p:nvSpPr>
            <p:spPr bwMode="auto">
              <a:xfrm>
                <a:off x="1752" y="1188"/>
                <a:ext cx="360" cy="1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87" name="Rectangle 80"/>
              <p:cNvSpPr>
                <a:spLocks noChangeArrowheads="1"/>
              </p:cNvSpPr>
              <p:nvPr/>
            </p:nvSpPr>
            <p:spPr bwMode="auto">
              <a:xfrm>
                <a:off x="1713" y="1174"/>
                <a:ext cx="32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MAC</a:t>
                </a:r>
              </a:p>
            </p:txBody>
          </p:sp>
        </p:grpSp>
        <p:sp>
          <p:nvSpPr>
            <p:cNvPr id="188" name="Rectangle 81"/>
            <p:cNvSpPr>
              <a:spLocks noChangeArrowheads="1"/>
            </p:cNvSpPr>
            <p:nvPr/>
          </p:nvSpPr>
          <p:spPr bwMode="auto">
            <a:xfrm>
              <a:off x="3482975" y="2078038"/>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a:t>物理层</a:t>
              </a:r>
            </a:p>
          </p:txBody>
        </p:sp>
        <p:sp>
          <p:nvSpPr>
            <p:cNvPr id="189" name="Rectangle 82"/>
            <p:cNvSpPr>
              <a:spLocks noChangeArrowheads="1"/>
            </p:cNvSpPr>
            <p:nvPr/>
          </p:nvSpPr>
          <p:spPr bwMode="auto">
            <a:xfrm>
              <a:off x="2625725" y="2078038"/>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a:t>物理层</a:t>
              </a:r>
            </a:p>
          </p:txBody>
        </p:sp>
        <p:grpSp>
          <p:nvGrpSpPr>
            <p:cNvPr id="190" name="Group 83"/>
            <p:cNvGrpSpPr>
              <a:grpSpLocks/>
            </p:cNvGrpSpPr>
            <p:nvPr/>
          </p:nvGrpSpPr>
          <p:grpSpPr bwMode="auto">
            <a:xfrm>
              <a:off x="1673225" y="2170113"/>
              <a:ext cx="904875" cy="549275"/>
              <a:chOff x="1105" y="1444"/>
              <a:chExt cx="527" cy="380"/>
            </a:xfrm>
          </p:grpSpPr>
          <p:sp>
            <p:nvSpPr>
              <p:cNvPr id="191" name="Oval 84"/>
              <p:cNvSpPr>
                <a:spLocks noChangeArrowheads="1"/>
              </p:cNvSpPr>
              <p:nvPr/>
            </p:nvSpPr>
            <p:spPr bwMode="auto">
              <a:xfrm rot="840000">
                <a:off x="1117" y="1484"/>
                <a:ext cx="116" cy="174"/>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92" name="Oval 85"/>
              <p:cNvSpPr>
                <a:spLocks noChangeArrowheads="1"/>
              </p:cNvSpPr>
              <p:nvPr/>
            </p:nvSpPr>
            <p:spPr bwMode="auto">
              <a:xfrm>
                <a:off x="1105" y="1620"/>
                <a:ext cx="127" cy="137"/>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93" name="Oval 86"/>
              <p:cNvSpPr>
                <a:spLocks noChangeArrowheads="1"/>
              </p:cNvSpPr>
              <p:nvPr/>
            </p:nvSpPr>
            <p:spPr bwMode="auto">
              <a:xfrm rot="420000">
                <a:off x="1162" y="1726"/>
                <a:ext cx="340" cy="98"/>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94" name="Oval 87"/>
              <p:cNvSpPr>
                <a:spLocks noChangeArrowheads="1"/>
              </p:cNvSpPr>
              <p:nvPr/>
            </p:nvSpPr>
            <p:spPr bwMode="auto">
              <a:xfrm>
                <a:off x="1196" y="1444"/>
                <a:ext cx="298" cy="191"/>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95" name="Oval 88"/>
              <p:cNvSpPr>
                <a:spLocks noChangeArrowheads="1"/>
              </p:cNvSpPr>
              <p:nvPr/>
            </p:nvSpPr>
            <p:spPr bwMode="auto">
              <a:xfrm rot="-1020000">
                <a:off x="1443" y="1498"/>
                <a:ext cx="189" cy="270"/>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96" name="Oval 89"/>
              <p:cNvSpPr>
                <a:spLocks noChangeArrowheads="1"/>
              </p:cNvSpPr>
              <p:nvPr/>
            </p:nvSpPr>
            <p:spPr bwMode="auto">
              <a:xfrm>
                <a:off x="1408" y="1706"/>
                <a:ext cx="166" cy="96"/>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97" name="Freeform 90"/>
              <p:cNvSpPr>
                <a:spLocks/>
              </p:cNvSpPr>
              <p:nvPr/>
            </p:nvSpPr>
            <p:spPr bwMode="auto">
              <a:xfrm>
                <a:off x="1172" y="1505"/>
                <a:ext cx="422" cy="309"/>
              </a:xfrm>
              <a:custGeom>
                <a:avLst/>
                <a:gdLst>
                  <a:gd name="T0" fmla="*/ 19 w 334"/>
                  <a:gd name="T1" fmla="*/ 5 h 478"/>
                  <a:gd name="T2" fmla="*/ 42 w 334"/>
                  <a:gd name="T3" fmla="*/ 8 h 478"/>
                  <a:gd name="T4" fmla="*/ 68 w 334"/>
                  <a:gd name="T5" fmla="*/ 8 h 478"/>
                  <a:gd name="T6" fmla="*/ 99 w 334"/>
                  <a:gd name="T7" fmla="*/ 8 h 478"/>
                  <a:gd name="T8" fmla="*/ 142 w 334"/>
                  <a:gd name="T9" fmla="*/ 8 h 478"/>
                  <a:gd name="T10" fmla="*/ 187 w 334"/>
                  <a:gd name="T11" fmla="*/ 6 h 478"/>
                  <a:gd name="T12" fmla="*/ 225 w 334"/>
                  <a:gd name="T13" fmla="*/ 5 h 478"/>
                  <a:gd name="T14" fmla="*/ 268 w 334"/>
                  <a:gd name="T15" fmla="*/ 3 h 478"/>
                  <a:gd name="T16" fmla="*/ 298 w 334"/>
                  <a:gd name="T17" fmla="*/ 2 h 478"/>
                  <a:gd name="T18" fmla="*/ 321 w 334"/>
                  <a:gd name="T19" fmla="*/ 0 h 478"/>
                  <a:gd name="T20" fmla="*/ 345 w 334"/>
                  <a:gd name="T21" fmla="*/ 2 h 478"/>
                  <a:gd name="T22" fmla="*/ 364 w 334"/>
                  <a:gd name="T23" fmla="*/ 6 h 478"/>
                  <a:gd name="T24" fmla="*/ 389 w 334"/>
                  <a:gd name="T25" fmla="*/ 13 h 478"/>
                  <a:gd name="T26" fmla="*/ 408 w 334"/>
                  <a:gd name="T27" fmla="*/ 21 h 478"/>
                  <a:gd name="T28" fmla="*/ 436 w 334"/>
                  <a:gd name="T29" fmla="*/ 32 h 478"/>
                  <a:gd name="T30" fmla="*/ 455 w 334"/>
                  <a:gd name="T31" fmla="*/ 47 h 478"/>
                  <a:gd name="T32" fmla="*/ 474 w 334"/>
                  <a:gd name="T33" fmla="*/ 59 h 478"/>
                  <a:gd name="T34" fmla="*/ 490 w 334"/>
                  <a:gd name="T35" fmla="*/ 70 h 478"/>
                  <a:gd name="T36" fmla="*/ 509 w 334"/>
                  <a:gd name="T37" fmla="*/ 80 h 478"/>
                  <a:gd name="T38" fmla="*/ 515 w 334"/>
                  <a:gd name="T39" fmla="*/ 89 h 478"/>
                  <a:gd name="T40" fmla="*/ 528 w 334"/>
                  <a:gd name="T41" fmla="*/ 99 h 478"/>
                  <a:gd name="T42" fmla="*/ 532 w 334"/>
                  <a:gd name="T43" fmla="*/ 109 h 478"/>
                  <a:gd name="T44" fmla="*/ 532 w 334"/>
                  <a:gd name="T45" fmla="*/ 118 h 478"/>
                  <a:gd name="T46" fmla="*/ 532 w 334"/>
                  <a:gd name="T47" fmla="*/ 128 h 478"/>
                  <a:gd name="T48" fmla="*/ 528 w 334"/>
                  <a:gd name="T49" fmla="*/ 138 h 478"/>
                  <a:gd name="T50" fmla="*/ 523 w 334"/>
                  <a:gd name="T51" fmla="*/ 147 h 478"/>
                  <a:gd name="T52" fmla="*/ 504 w 334"/>
                  <a:gd name="T53" fmla="*/ 155 h 478"/>
                  <a:gd name="T54" fmla="*/ 483 w 334"/>
                  <a:gd name="T55" fmla="*/ 160 h 478"/>
                  <a:gd name="T56" fmla="*/ 462 w 334"/>
                  <a:gd name="T57" fmla="*/ 169 h 478"/>
                  <a:gd name="T58" fmla="*/ 443 w 334"/>
                  <a:gd name="T59" fmla="*/ 176 h 478"/>
                  <a:gd name="T60" fmla="*/ 422 w 334"/>
                  <a:gd name="T61" fmla="*/ 183 h 478"/>
                  <a:gd name="T62" fmla="*/ 402 w 334"/>
                  <a:gd name="T63" fmla="*/ 189 h 478"/>
                  <a:gd name="T64" fmla="*/ 383 w 334"/>
                  <a:gd name="T65" fmla="*/ 196 h 478"/>
                  <a:gd name="T66" fmla="*/ 359 w 334"/>
                  <a:gd name="T67" fmla="*/ 199 h 478"/>
                  <a:gd name="T68" fmla="*/ 337 w 334"/>
                  <a:gd name="T69" fmla="*/ 198 h 478"/>
                  <a:gd name="T70" fmla="*/ 298 w 334"/>
                  <a:gd name="T71" fmla="*/ 193 h 478"/>
                  <a:gd name="T72" fmla="*/ 272 w 334"/>
                  <a:gd name="T73" fmla="*/ 186 h 478"/>
                  <a:gd name="T74" fmla="*/ 230 w 334"/>
                  <a:gd name="T75" fmla="*/ 182 h 478"/>
                  <a:gd name="T76" fmla="*/ 200 w 334"/>
                  <a:gd name="T77" fmla="*/ 176 h 478"/>
                  <a:gd name="T78" fmla="*/ 142 w 334"/>
                  <a:gd name="T79" fmla="*/ 170 h 478"/>
                  <a:gd name="T80" fmla="*/ 115 w 334"/>
                  <a:gd name="T81" fmla="*/ 165 h 478"/>
                  <a:gd name="T82" fmla="*/ 91 w 334"/>
                  <a:gd name="T83" fmla="*/ 160 h 478"/>
                  <a:gd name="T84" fmla="*/ 68 w 334"/>
                  <a:gd name="T85" fmla="*/ 159 h 478"/>
                  <a:gd name="T86" fmla="*/ 47 w 334"/>
                  <a:gd name="T87" fmla="*/ 154 h 478"/>
                  <a:gd name="T88" fmla="*/ 30 w 334"/>
                  <a:gd name="T89" fmla="*/ 147 h 478"/>
                  <a:gd name="T90" fmla="*/ 16 w 334"/>
                  <a:gd name="T91" fmla="*/ 141 h 478"/>
                  <a:gd name="T92" fmla="*/ 4 w 334"/>
                  <a:gd name="T93" fmla="*/ 131 h 478"/>
                  <a:gd name="T94" fmla="*/ 0 w 334"/>
                  <a:gd name="T95" fmla="*/ 122 h 478"/>
                  <a:gd name="T96" fmla="*/ 0 w 334"/>
                  <a:gd name="T97" fmla="*/ 112 h 478"/>
                  <a:gd name="T98" fmla="*/ 0 w 334"/>
                  <a:gd name="T99" fmla="*/ 102 h 478"/>
                  <a:gd name="T100" fmla="*/ 0 w 334"/>
                  <a:gd name="T101" fmla="*/ 92 h 478"/>
                  <a:gd name="T102" fmla="*/ 0 w 334"/>
                  <a:gd name="T103" fmla="*/ 81 h 478"/>
                  <a:gd name="T104" fmla="*/ 4 w 334"/>
                  <a:gd name="T105" fmla="*/ 72 h 478"/>
                  <a:gd name="T106" fmla="*/ 4 w 334"/>
                  <a:gd name="T107" fmla="*/ 61 h 478"/>
                  <a:gd name="T108" fmla="*/ 8 w 334"/>
                  <a:gd name="T109" fmla="*/ 52 h 478"/>
                  <a:gd name="T110" fmla="*/ 8 w 334"/>
                  <a:gd name="T111" fmla="*/ 42 h 478"/>
                  <a:gd name="T112" fmla="*/ 8 w 334"/>
                  <a:gd name="T113" fmla="*/ 32 h 478"/>
                  <a:gd name="T114" fmla="*/ 8 w 334"/>
                  <a:gd name="T115" fmla="*/ 21 h 478"/>
                  <a:gd name="T116" fmla="*/ 11 w 334"/>
                  <a:gd name="T117" fmla="*/ 11 h 4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34" h="478">
                    <a:moveTo>
                      <a:pt x="5" y="12"/>
                    </a:moveTo>
                    <a:lnTo>
                      <a:pt x="12" y="12"/>
                    </a:lnTo>
                    <a:lnTo>
                      <a:pt x="19" y="19"/>
                    </a:lnTo>
                    <a:lnTo>
                      <a:pt x="26" y="19"/>
                    </a:lnTo>
                    <a:lnTo>
                      <a:pt x="34" y="19"/>
                    </a:lnTo>
                    <a:lnTo>
                      <a:pt x="43" y="19"/>
                    </a:lnTo>
                    <a:lnTo>
                      <a:pt x="53" y="19"/>
                    </a:lnTo>
                    <a:lnTo>
                      <a:pt x="62" y="19"/>
                    </a:lnTo>
                    <a:lnTo>
                      <a:pt x="79" y="19"/>
                    </a:lnTo>
                    <a:lnTo>
                      <a:pt x="89" y="19"/>
                    </a:lnTo>
                    <a:lnTo>
                      <a:pt x="108" y="19"/>
                    </a:lnTo>
                    <a:lnTo>
                      <a:pt x="117" y="16"/>
                    </a:lnTo>
                    <a:lnTo>
                      <a:pt x="125" y="12"/>
                    </a:lnTo>
                    <a:lnTo>
                      <a:pt x="141" y="12"/>
                    </a:lnTo>
                    <a:lnTo>
                      <a:pt x="158" y="8"/>
                    </a:lnTo>
                    <a:lnTo>
                      <a:pt x="168" y="8"/>
                    </a:lnTo>
                    <a:lnTo>
                      <a:pt x="177" y="4"/>
                    </a:lnTo>
                    <a:lnTo>
                      <a:pt x="187" y="4"/>
                    </a:lnTo>
                    <a:lnTo>
                      <a:pt x="194" y="0"/>
                    </a:lnTo>
                    <a:lnTo>
                      <a:pt x="201" y="0"/>
                    </a:lnTo>
                    <a:lnTo>
                      <a:pt x="208" y="0"/>
                    </a:lnTo>
                    <a:lnTo>
                      <a:pt x="216" y="4"/>
                    </a:lnTo>
                    <a:lnTo>
                      <a:pt x="220" y="16"/>
                    </a:lnTo>
                    <a:lnTo>
                      <a:pt x="228" y="16"/>
                    </a:lnTo>
                    <a:lnTo>
                      <a:pt x="235" y="23"/>
                    </a:lnTo>
                    <a:lnTo>
                      <a:pt x="244" y="31"/>
                    </a:lnTo>
                    <a:lnTo>
                      <a:pt x="254" y="39"/>
                    </a:lnTo>
                    <a:lnTo>
                      <a:pt x="256" y="50"/>
                    </a:lnTo>
                    <a:lnTo>
                      <a:pt x="264" y="62"/>
                    </a:lnTo>
                    <a:lnTo>
                      <a:pt x="273" y="78"/>
                    </a:lnTo>
                    <a:lnTo>
                      <a:pt x="278" y="105"/>
                    </a:lnTo>
                    <a:lnTo>
                      <a:pt x="285" y="112"/>
                    </a:lnTo>
                    <a:lnTo>
                      <a:pt x="292" y="128"/>
                    </a:lnTo>
                    <a:lnTo>
                      <a:pt x="297" y="140"/>
                    </a:lnTo>
                    <a:lnTo>
                      <a:pt x="302" y="151"/>
                    </a:lnTo>
                    <a:lnTo>
                      <a:pt x="307" y="167"/>
                    </a:lnTo>
                    <a:lnTo>
                      <a:pt x="314" y="178"/>
                    </a:lnTo>
                    <a:lnTo>
                      <a:pt x="319" y="190"/>
                    </a:lnTo>
                    <a:lnTo>
                      <a:pt x="321" y="202"/>
                    </a:lnTo>
                    <a:lnTo>
                      <a:pt x="323" y="213"/>
                    </a:lnTo>
                    <a:lnTo>
                      <a:pt x="326" y="225"/>
                    </a:lnTo>
                    <a:lnTo>
                      <a:pt x="331" y="237"/>
                    </a:lnTo>
                    <a:lnTo>
                      <a:pt x="331" y="248"/>
                    </a:lnTo>
                    <a:lnTo>
                      <a:pt x="333" y="260"/>
                    </a:lnTo>
                    <a:lnTo>
                      <a:pt x="333" y="271"/>
                    </a:lnTo>
                    <a:lnTo>
                      <a:pt x="333" y="283"/>
                    </a:lnTo>
                    <a:lnTo>
                      <a:pt x="333" y="295"/>
                    </a:lnTo>
                    <a:lnTo>
                      <a:pt x="333" y="306"/>
                    </a:lnTo>
                    <a:lnTo>
                      <a:pt x="333" y="318"/>
                    </a:lnTo>
                    <a:lnTo>
                      <a:pt x="331" y="330"/>
                    </a:lnTo>
                    <a:lnTo>
                      <a:pt x="331" y="341"/>
                    </a:lnTo>
                    <a:lnTo>
                      <a:pt x="328" y="353"/>
                    </a:lnTo>
                    <a:lnTo>
                      <a:pt x="321" y="361"/>
                    </a:lnTo>
                    <a:lnTo>
                      <a:pt x="316" y="372"/>
                    </a:lnTo>
                    <a:lnTo>
                      <a:pt x="309" y="376"/>
                    </a:lnTo>
                    <a:lnTo>
                      <a:pt x="302" y="384"/>
                    </a:lnTo>
                    <a:lnTo>
                      <a:pt x="295" y="392"/>
                    </a:lnTo>
                    <a:lnTo>
                      <a:pt x="290" y="403"/>
                    </a:lnTo>
                    <a:lnTo>
                      <a:pt x="283" y="411"/>
                    </a:lnTo>
                    <a:lnTo>
                      <a:pt x="278" y="423"/>
                    </a:lnTo>
                    <a:lnTo>
                      <a:pt x="271" y="430"/>
                    </a:lnTo>
                    <a:lnTo>
                      <a:pt x="264" y="438"/>
                    </a:lnTo>
                    <a:lnTo>
                      <a:pt x="259" y="450"/>
                    </a:lnTo>
                    <a:lnTo>
                      <a:pt x="252" y="454"/>
                    </a:lnTo>
                    <a:lnTo>
                      <a:pt x="247" y="465"/>
                    </a:lnTo>
                    <a:lnTo>
                      <a:pt x="240" y="469"/>
                    </a:lnTo>
                    <a:lnTo>
                      <a:pt x="232" y="477"/>
                    </a:lnTo>
                    <a:lnTo>
                      <a:pt x="225" y="477"/>
                    </a:lnTo>
                    <a:lnTo>
                      <a:pt x="218" y="477"/>
                    </a:lnTo>
                    <a:lnTo>
                      <a:pt x="211" y="473"/>
                    </a:lnTo>
                    <a:lnTo>
                      <a:pt x="204" y="469"/>
                    </a:lnTo>
                    <a:lnTo>
                      <a:pt x="187" y="461"/>
                    </a:lnTo>
                    <a:lnTo>
                      <a:pt x="177" y="454"/>
                    </a:lnTo>
                    <a:lnTo>
                      <a:pt x="170" y="446"/>
                    </a:lnTo>
                    <a:lnTo>
                      <a:pt x="151" y="442"/>
                    </a:lnTo>
                    <a:lnTo>
                      <a:pt x="144" y="434"/>
                    </a:lnTo>
                    <a:lnTo>
                      <a:pt x="134" y="427"/>
                    </a:lnTo>
                    <a:lnTo>
                      <a:pt x="125" y="423"/>
                    </a:lnTo>
                    <a:lnTo>
                      <a:pt x="105" y="411"/>
                    </a:lnTo>
                    <a:lnTo>
                      <a:pt x="89" y="407"/>
                    </a:lnTo>
                    <a:lnTo>
                      <a:pt x="81" y="399"/>
                    </a:lnTo>
                    <a:lnTo>
                      <a:pt x="72" y="396"/>
                    </a:lnTo>
                    <a:lnTo>
                      <a:pt x="65" y="392"/>
                    </a:lnTo>
                    <a:lnTo>
                      <a:pt x="57" y="384"/>
                    </a:lnTo>
                    <a:lnTo>
                      <a:pt x="50" y="384"/>
                    </a:lnTo>
                    <a:lnTo>
                      <a:pt x="43" y="380"/>
                    </a:lnTo>
                    <a:lnTo>
                      <a:pt x="36" y="376"/>
                    </a:lnTo>
                    <a:lnTo>
                      <a:pt x="29" y="368"/>
                    </a:lnTo>
                    <a:lnTo>
                      <a:pt x="22" y="365"/>
                    </a:lnTo>
                    <a:lnTo>
                      <a:pt x="19" y="353"/>
                    </a:lnTo>
                    <a:lnTo>
                      <a:pt x="12" y="349"/>
                    </a:lnTo>
                    <a:lnTo>
                      <a:pt x="10" y="337"/>
                    </a:lnTo>
                    <a:lnTo>
                      <a:pt x="5" y="326"/>
                    </a:lnTo>
                    <a:lnTo>
                      <a:pt x="2" y="314"/>
                    </a:lnTo>
                    <a:lnTo>
                      <a:pt x="2" y="302"/>
                    </a:lnTo>
                    <a:lnTo>
                      <a:pt x="0" y="291"/>
                    </a:lnTo>
                    <a:lnTo>
                      <a:pt x="0" y="279"/>
                    </a:lnTo>
                    <a:lnTo>
                      <a:pt x="0" y="268"/>
                    </a:lnTo>
                    <a:lnTo>
                      <a:pt x="0" y="256"/>
                    </a:lnTo>
                    <a:lnTo>
                      <a:pt x="0" y="244"/>
                    </a:lnTo>
                    <a:lnTo>
                      <a:pt x="0" y="233"/>
                    </a:lnTo>
                    <a:lnTo>
                      <a:pt x="0" y="221"/>
                    </a:lnTo>
                    <a:lnTo>
                      <a:pt x="0" y="209"/>
                    </a:lnTo>
                    <a:lnTo>
                      <a:pt x="0" y="194"/>
                    </a:lnTo>
                    <a:lnTo>
                      <a:pt x="0" y="182"/>
                    </a:lnTo>
                    <a:lnTo>
                      <a:pt x="2" y="171"/>
                    </a:lnTo>
                    <a:lnTo>
                      <a:pt x="2" y="159"/>
                    </a:lnTo>
                    <a:lnTo>
                      <a:pt x="2" y="147"/>
                    </a:lnTo>
                    <a:lnTo>
                      <a:pt x="5" y="136"/>
                    </a:lnTo>
                    <a:lnTo>
                      <a:pt x="5" y="124"/>
                    </a:lnTo>
                    <a:lnTo>
                      <a:pt x="5" y="112"/>
                    </a:lnTo>
                    <a:lnTo>
                      <a:pt x="5" y="101"/>
                    </a:lnTo>
                    <a:lnTo>
                      <a:pt x="5" y="89"/>
                    </a:lnTo>
                    <a:lnTo>
                      <a:pt x="5" y="78"/>
                    </a:lnTo>
                    <a:lnTo>
                      <a:pt x="5" y="62"/>
                    </a:lnTo>
                    <a:lnTo>
                      <a:pt x="5" y="50"/>
                    </a:lnTo>
                    <a:lnTo>
                      <a:pt x="5" y="39"/>
                    </a:lnTo>
                    <a:lnTo>
                      <a:pt x="7" y="27"/>
                    </a:lnTo>
                    <a:lnTo>
                      <a:pt x="5" y="12"/>
                    </a:lnTo>
                  </a:path>
                </a:pathLst>
              </a:custGeom>
              <a:solidFill>
                <a:srgbClr val="99FF6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sp>
          <p:nvSpPr>
            <p:cNvPr id="198" name="Rectangle 91"/>
            <p:cNvSpPr>
              <a:spLocks noChangeArrowheads="1"/>
            </p:cNvSpPr>
            <p:nvPr/>
          </p:nvSpPr>
          <p:spPr bwMode="auto">
            <a:xfrm>
              <a:off x="1773238" y="2290763"/>
              <a:ext cx="59952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LAN</a:t>
              </a:r>
              <a:r>
                <a:rPr kumimoji="1" lang="en-US" altLang="zh-CN" sz="1400" baseline="-25000"/>
                <a:t>1</a:t>
              </a:r>
            </a:p>
          </p:txBody>
        </p:sp>
        <p:grpSp>
          <p:nvGrpSpPr>
            <p:cNvPr id="199" name="Group 92"/>
            <p:cNvGrpSpPr>
              <a:grpSpLocks/>
            </p:cNvGrpSpPr>
            <p:nvPr/>
          </p:nvGrpSpPr>
          <p:grpSpPr bwMode="auto">
            <a:xfrm>
              <a:off x="6637338" y="2182813"/>
              <a:ext cx="904875" cy="549275"/>
              <a:chOff x="1105" y="1444"/>
              <a:chExt cx="527" cy="380"/>
            </a:xfrm>
          </p:grpSpPr>
          <p:sp>
            <p:nvSpPr>
              <p:cNvPr id="200" name="Oval 93"/>
              <p:cNvSpPr>
                <a:spLocks noChangeArrowheads="1"/>
              </p:cNvSpPr>
              <p:nvPr/>
            </p:nvSpPr>
            <p:spPr bwMode="auto">
              <a:xfrm rot="840000">
                <a:off x="1117" y="1484"/>
                <a:ext cx="116" cy="174"/>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201" name="Oval 94"/>
              <p:cNvSpPr>
                <a:spLocks noChangeArrowheads="1"/>
              </p:cNvSpPr>
              <p:nvPr/>
            </p:nvSpPr>
            <p:spPr bwMode="auto">
              <a:xfrm>
                <a:off x="1105" y="1620"/>
                <a:ext cx="127" cy="137"/>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202" name="Oval 95"/>
              <p:cNvSpPr>
                <a:spLocks noChangeArrowheads="1"/>
              </p:cNvSpPr>
              <p:nvPr/>
            </p:nvSpPr>
            <p:spPr bwMode="auto">
              <a:xfrm rot="420000">
                <a:off x="1162" y="1726"/>
                <a:ext cx="340" cy="98"/>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203" name="Oval 96"/>
              <p:cNvSpPr>
                <a:spLocks noChangeArrowheads="1"/>
              </p:cNvSpPr>
              <p:nvPr/>
            </p:nvSpPr>
            <p:spPr bwMode="auto">
              <a:xfrm>
                <a:off x="1196" y="1444"/>
                <a:ext cx="298" cy="191"/>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204" name="Oval 97"/>
              <p:cNvSpPr>
                <a:spLocks noChangeArrowheads="1"/>
              </p:cNvSpPr>
              <p:nvPr/>
            </p:nvSpPr>
            <p:spPr bwMode="auto">
              <a:xfrm rot="-1020000">
                <a:off x="1443" y="1498"/>
                <a:ext cx="189" cy="270"/>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205" name="Oval 98"/>
              <p:cNvSpPr>
                <a:spLocks noChangeArrowheads="1"/>
              </p:cNvSpPr>
              <p:nvPr/>
            </p:nvSpPr>
            <p:spPr bwMode="auto">
              <a:xfrm>
                <a:off x="1408" y="1706"/>
                <a:ext cx="166" cy="96"/>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206" name="Freeform 99"/>
              <p:cNvSpPr>
                <a:spLocks/>
              </p:cNvSpPr>
              <p:nvPr/>
            </p:nvSpPr>
            <p:spPr bwMode="auto">
              <a:xfrm>
                <a:off x="1172" y="1505"/>
                <a:ext cx="422" cy="309"/>
              </a:xfrm>
              <a:custGeom>
                <a:avLst/>
                <a:gdLst>
                  <a:gd name="T0" fmla="*/ 19 w 334"/>
                  <a:gd name="T1" fmla="*/ 5 h 478"/>
                  <a:gd name="T2" fmla="*/ 42 w 334"/>
                  <a:gd name="T3" fmla="*/ 8 h 478"/>
                  <a:gd name="T4" fmla="*/ 68 w 334"/>
                  <a:gd name="T5" fmla="*/ 8 h 478"/>
                  <a:gd name="T6" fmla="*/ 99 w 334"/>
                  <a:gd name="T7" fmla="*/ 8 h 478"/>
                  <a:gd name="T8" fmla="*/ 142 w 334"/>
                  <a:gd name="T9" fmla="*/ 8 h 478"/>
                  <a:gd name="T10" fmla="*/ 187 w 334"/>
                  <a:gd name="T11" fmla="*/ 6 h 478"/>
                  <a:gd name="T12" fmla="*/ 225 w 334"/>
                  <a:gd name="T13" fmla="*/ 5 h 478"/>
                  <a:gd name="T14" fmla="*/ 268 w 334"/>
                  <a:gd name="T15" fmla="*/ 3 h 478"/>
                  <a:gd name="T16" fmla="*/ 298 w 334"/>
                  <a:gd name="T17" fmla="*/ 2 h 478"/>
                  <a:gd name="T18" fmla="*/ 321 w 334"/>
                  <a:gd name="T19" fmla="*/ 0 h 478"/>
                  <a:gd name="T20" fmla="*/ 345 w 334"/>
                  <a:gd name="T21" fmla="*/ 2 h 478"/>
                  <a:gd name="T22" fmla="*/ 364 w 334"/>
                  <a:gd name="T23" fmla="*/ 6 h 478"/>
                  <a:gd name="T24" fmla="*/ 389 w 334"/>
                  <a:gd name="T25" fmla="*/ 13 h 478"/>
                  <a:gd name="T26" fmla="*/ 408 w 334"/>
                  <a:gd name="T27" fmla="*/ 21 h 478"/>
                  <a:gd name="T28" fmla="*/ 436 w 334"/>
                  <a:gd name="T29" fmla="*/ 32 h 478"/>
                  <a:gd name="T30" fmla="*/ 455 w 334"/>
                  <a:gd name="T31" fmla="*/ 47 h 478"/>
                  <a:gd name="T32" fmla="*/ 474 w 334"/>
                  <a:gd name="T33" fmla="*/ 59 h 478"/>
                  <a:gd name="T34" fmla="*/ 490 w 334"/>
                  <a:gd name="T35" fmla="*/ 70 h 478"/>
                  <a:gd name="T36" fmla="*/ 509 w 334"/>
                  <a:gd name="T37" fmla="*/ 80 h 478"/>
                  <a:gd name="T38" fmla="*/ 515 w 334"/>
                  <a:gd name="T39" fmla="*/ 89 h 478"/>
                  <a:gd name="T40" fmla="*/ 528 w 334"/>
                  <a:gd name="T41" fmla="*/ 99 h 478"/>
                  <a:gd name="T42" fmla="*/ 532 w 334"/>
                  <a:gd name="T43" fmla="*/ 109 h 478"/>
                  <a:gd name="T44" fmla="*/ 532 w 334"/>
                  <a:gd name="T45" fmla="*/ 118 h 478"/>
                  <a:gd name="T46" fmla="*/ 532 w 334"/>
                  <a:gd name="T47" fmla="*/ 128 h 478"/>
                  <a:gd name="T48" fmla="*/ 528 w 334"/>
                  <a:gd name="T49" fmla="*/ 138 h 478"/>
                  <a:gd name="T50" fmla="*/ 523 w 334"/>
                  <a:gd name="T51" fmla="*/ 147 h 478"/>
                  <a:gd name="T52" fmla="*/ 504 w 334"/>
                  <a:gd name="T53" fmla="*/ 155 h 478"/>
                  <a:gd name="T54" fmla="*/ 483 w 334"/>
                  <a:gd name="T55" fmla="*/ 160 h 478"/>
                  <a:gd name="T56" fmla="*/ 462 w 334"/>
                  <a:gd name="T57" fmla="*/ 169 h 478"/>
                  <a:gd name="T58" fmla="*/ 443 w 334"/>
                  <a:gd name="T59" fmla="*/ 176 h 478"/>
                  <a:gd name="T60" fmla="*/ 422 w 334"/>
                  <a:gd name="T61" fmla="*/ 183 h 478"/>
                  <a:gd name="T62" fmla="*/ 402 w 334"/>
                  <a:gd name="T63" fmla="*/ 189 h 478"/>
                  <a:gd name="T64" fmla="*/ 383 w 334"/>
                  <a:gd name="T65" fmla="*/ 196 h 478"/>
                  <a:gd name="T66" fmla="*/ 359 w 334"/>
                  <a:gd name="T67" fmla="*/ 199 h 478"/>
                  <a:gd name="T68" fmla="*/ 337 w 334"/>
                  <a:gd name="T69" fmla="*/ 198 h 478"/>
                  <a:gd name="T70" fmla="*/ 298 w 334"/>
                  <a:gd name="T71" fmla="*/ 193 h 478"/>
                  <a:gd name="T72" fmla="*/ 272 w 334"/>
                  <a:gd name="T73" fmla="*/ 186 h 478"/>
                  <a:gd name="T74" fmla="*/ 230 w 334"/>
                  <a:gd name="T75" fmla="*/ 182 h 478"/>
                  <a:gd name="T76" fmla="*/ 200 w 334"/>
                  <a:gd name="T77" fmla="*/ 176 h 478"/>
                  <a:gd name="T78" fmla="*/ 142 w 334"/>
                  <a:gd name="T79" fmla="*/ 170 h 478"/>
                  <a:gd name="T80" fmla="*/ 115 w 334"/>
                  <a:gd name="T81" fmla="*/ 165 h 478"/>
                  <a:gd name="T82" fmla="*/ 91 w 334"/>
                  <a:gd name="T83" fmla="*/ 160 h 478"/>
                  <a:gd name="T84" fmla="*/ 68 w 334"/>
                  <a:gd name="T85" fmla="*/ 159 h 478"/>
                  <a:gd name="T86" fmla="*/ 47 w 334"/>
                  <a:gd name="T87" fmla="*/ 154 h 478"/>
                  <a:gd name="T88" fmla="*/ 30 w 334"/>
                  <a:gd name="T89" fmla="*/ 147 h 478"/>
                  <a:gd name="T90" fmla="*/ 16 w 334"/>
                  <a:gd name="T91" fmla="*/ 141 h 478"/>
                  <a:gd name="T92" fmla="*/ 4 w 334"/>
                  <a:gd name="T93" fmla="*/ 131 h 478"/>
                  <a:gd name="T94" fmla="*/ 0 w 334"/>
                  <a:gd name="T95" fmla="*/ 122 h 478"/>
                  <a:gd name="T96" fmla="*/ 0 w 334"/>
                  <a:gd name="T97" fmla="*/ 112 h 478"/>
                  <a:gd name="T98" fmla="*/ 0 w 334"/>
                  <a:gd name="T99" fmla="*/ 102 h 478"/>
                  <a:gd name="T100" fmla="*/ 0 w 334"/>
                  <a:gd name="T101" fmla="*/ 92 h 478"/>
                  <a:gd name="T102" fmla="*/ 0 w 334"/>
                  <a:gd name="T103" fmla="*/ 81 h 478"/>
                  <a:gd name="T104" fmla="*/ 4 w 334"/>
                  <a:gd name="T105" fmla="*/ 72 h 478"/>
                  <a:gd name="T106" fmla="*/ 4 w 334"/>
                  <a:gd name="T107" fmla="*/ 61 h 478"/>
                  <a:gd name="T108" fmla="*/ 8 w 334"/>
                  <a:gd name="T109" fmla="*/ 52 h 478"/>
                  <a:gd name="T110" fmla="*/ 8 w 334"/>
                  <a:gd name="T111" fmla="*/ 42 h 478"/>
                  <a:gd name="T112" fmla="*/ 8 w 334"/>
                  <a:gd name="T113" fmla="*/ 32 h 478"/>
                  <a:gd name="T114" fmla="*/ 8 w 334"/>
                  <a:gd name="T115" fmla="*/ 21 h 478"/>
                  <a:gd name="T116" fmla="*/ 11 w 334"/>
                  <a:gd name="T117" fmla="*/ 11 h 4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34" h="478">
                    <a:moveTo>
                      <a:pt x="5" y="12"/>
                    </a:moveTo>
                    <a:lnTo>
                      <a:pt x="12" y="12"/>
                    </a:lnTo>
                    <a:lnTo>
                      <a:pt x="19" y="19"/>
                    </a:lnTo>
                    <a:lnTo>
                      <a:pt x="26" y="19"/>
                    </a:lnTo>
                    <a:lnTo>
                      <a:pt x="34" y="19"/>
                    </a:lnTo>
                    <a:lnTo>
                      <a:pt x="43" y="19"/>
                    </a:lnTo>
                    <a:lnTo>
                      <a:pt x="53" y="19"/>
                    </a:lnTo>
                    <a:lnTo>
                      <a:pt x="62" y="19"/>
                    </a:lnTo>
                    <a:lnTo>
                      <a:pt x="79" y="19"/>
                    </a:lnTo>
                    <a:lnTo>
                      <a:pt x="89" y="19"/>
                    </a:lnTo>
                    <a:lnTo>
                      <a:pt x="108" y="19"/>
                    </a:lnTo>
                    <a:lnTo>
                      <a:pt x="117" y="16"/>
                    </a:lnTo>
                    <a:lnTo>
                      <a:pt x="125" y="12"/>
                    </a:lnTo>
                    <a:lnTo>
                      <a:pt x="141" y="12"/>
                    </a:lnTo>
                    <a:lnTo>
                      <a:pt x="158" y="8"/>
                    </a:lnTo>
                    <a:lnTo>
                      <a:pt x="168" y="8"/>
                    </a:lnTo>
                    <a:lnTo>
                      <a:pt x="177" y="4"/>
                    </a:lnTo>
                    <a:lnTo>
                      <a:pt x="187" y="4"/>
                    </a:lnTo>
                    <a:lnTo>
                      <a:pt x="194" y="0"/>
                    </a:lnTo>
                    <a:lnTo>
                      <a:pt x="201" y="0"/>
                    </a:lnTo>
                    <a:lnTo>
                      <a:pt x="208" y="0"/>
                    </a:lnTo>
                    <a:lnTo>
                      <a:pt x="216" y="4"/>
                    </a:lnTo>
                    <a:lnTo>
                      <a:pt x="220" y="16"/>
                    </a:lnTo>
                    <a:lnTo>
                      <a:pt x="228" y="16"/>
                    </a:lnTo>
                    <a:lnTo>
                      <a:pt x="235" y="23"/>
                    </a:lnTo>
                    <a:lnTo>
                      <a:pt x="244" y="31"/>
                    </a:lnTo>
                    <a:lnTo>
                      <a:pt x="254" y="39"/>
                    </a:lnTo>
                    <a:lnTo>
                      <a:pt x="256" y="50"/>
                    </a:lnTo>
                    <a:lnTo>
                      <a:pt x="264" y="62"/>
                    </a:lnTo>
                    <a:lnTo>
                      <a:pt x="273" y="78"/>
                    </a:lnTo>
                    <a:lnTo>
                      <a:pt x="278" y="105"/>
                    </a:lnTo>
                    <a:lnTo>
                      <a:pt x="285" y="112"/>
                    </a:lnTo>
                    <a:lnTo>
                      <a:pt x="292" y="128"/>
                    </a:lnTo>
                    <a:lnTo>
                      <a:pt x="297" y="140"/>
                    </a:lnTo>
                    <a:lnTo>
                      <a:pt x="302" y="151"/>
                    </a:lnTo>
                    <a:lnTo>
                      <a:pt x="307" y="167"/>
                    </a:lnTo>
                    <a:lnTo>
                      <a:pt x="314" y="178"/>
                    </a:lnTo>
                    <a:lnTo>
                      <a:pt x="319" y="190"/>
                    </a:lnTo>
                    <a:lnTo>
                      <a:pt x="321" y="202"/>
                    </a:lnTo>
                    <a:lnTo>
                      <a:pt x="323" y="213"/>
                    </a:lnTo>
                    <a:lnTo>
                      <a:pt x="326" y="225"/>
                    </a:lnTo>
                    <a:lnTo>
                      <a:pt x="331" y="237"/>
                    </a:lnTo>
                    <a:lnTo>
                      <a:pt x="331" y="248"/>
                    </a:lnTo>
                    <a:lnTo>
                      <a:pt x="333" y="260"/>
                    </a:lnTo>
                    <a:lnTo>
                      <a:pt x="333" y="271"/>
                    </a:lnTo>
                    <a:lnTo>
                      <a:pt x="333" y="283"/>
                    </a:lnTo>
                    <a:lnTo>
                      <a:pt x="333" y="295"/>
                    </a:lnTo>
                    <a:lnTo>
                      <a:pt x="333" y="306"/>
                    </a:lnTo>
                    <a:lnTo>
                      <a:pt x="333" y="318"/>
                    </a:lnTo>
                    <a:lnTo>
                      <a:pt x="331" y="330"/>
                    </a:lnTo>
                    <a:lnTo>
                      <a:pt x="331" y="341"/>
                    </a:lnTo>
                    <a:lnTo>
                      <a:pt x="328" y="353"/>
                    </a:lnTo>
                    <a:lnTo>
                      <a:pt x="321" y="361"/>
                    </a:lnTo>
                    <a:lnTo>
                      <a:pt x="316" y="372"/>
                    </a:lnTo>
                    <a:lnTo>
                      <a:pt x="309" y="376"/>
                    </a:lnTo>
                    <a:lnTo>
                      <a:pt x="302" y="384"/>
                    </a:lnTo>
                    <a:lnTo>
                      <a:pt x="295" y="392"/>
                    </a:lnTo>
                    <a:lnTo>
                      <a:pt x="290" y="403"/>
                    </a:lnTo>
                    <a:lnTo>
                      <a:pt x="283" y="411"/>
                    </a:lnTo>
                    <a:lnTo>
                      <a:pt x="278" y="423"/>
                    </a:lnTo>
                    <a:lnTo>
                      <a:pt x="271" y="430"/>
                    </a:lnTo>
                    <a:lnTo>
                      <a:pt x="264" y="438"/>
                    </a:lnTo>
                    <a:lnTo>
                      <a:pt x="259" y="450"/>
                    </a:lnTo>
                    <a:lnTo>
                      <a:pt x="252" y="454"/>
                    </a:lnTo>
                    <a:lnTo>
                      <a:pt x="247" y="465"/>
                    </a:lnTo>
                    <a:lnTo>
                      <a:pt x="240" y="469"/>
                    </a:lnTo>
                    <a:lnTo>
                      <a:pt x="232" y="477"/>
                    </a:lnTo>
                    <a:lnTo>
                      <a:pt x="225" y="477"/>
                    </a:lnTo>
                    <a:lnTo>
                      <a:pt x="218" y="477"/>
                    </a:lnTo>
                    <a:lnTo>
                      <a:pt x="211" y="473"/>
                    </a:lnTo>
                    <a:lnTo>
                      <a:pt x="204" y="469"/>
                    </a:lnTo>
                    <a:lnTo>
                      <a:pt x="187" y="461"/>
                    </a:lnTo>
                    <a:lnTo>
                      <a:pt x="177" y="454"/>
                    </a:lnTo>
                    <a:lnTo>
                      <a:pt x="170" y="446"/>
                    </a:lnTo>
                    <a:lnTo>
                      <a:pt x="151" y="442"/>
                    </a:lnTo>
                    <a:lnTo>
                      <a:pt x="144" y="434"/>
                    </a:lnTo>
                    <a:lnTo>
                      <a:pt x="134" y="427"/>
                    </a:lnTo>
                    <a:lnTo>
                      <a:pt x="125" y="423"/>
                    </a:lnTo>
                    <a:lnTo>
                      <a:pt x="105" y="411"/>
                    </a:lnTo>
                    <a:lnTo>
                      <a:pt x="89" y="407"/>
                    </a:lnTo>
                    <a:lnTo>
                      <a:pt x="81" y="399"/>
                    </a:lnTo>
                    <a:lnTo>
                      <a:pt x="72" y="396"/>
                    </a:lnTo>
                    <a:lnTo>
                      <a:pt x="65" y="392"/>
                    </a:lnTo>
                    <a:lnTo>
                      <a:pt x="57" y="384"/>
                    </a:lnTo>
                    <a:lnTo>
                      <a:pt x="50" y="384"/>
                    </a:lnTo>
                    <a:lnTo>
                      <a:pt x="43" y="380"/>
                    </a:lnTo>
                    <a:lnTo>
                      <a:pt x="36" y="376"/>
                    </a:lnTo>
                    <a:lnTo>
                      <a:pt x="29" y="368"/>
                    </a:lnTo>
                    <a:lnTo>
                      <a:pt x="22" y="365"/>
                    </a:lnTo>
                    <a:lnTo>
                      <a:pt x="19" y="353"/>
                    </a:lnTo>
                    <a:lnTo>
                      <a:pt x="12" y="349"/>
                    </a:lnTo>
                    <a:lnTo>
                      <a:pt x="10" y="337"/>
                    </a:lnTo>
                    <a:lnTo>
                      <a:pt x="5" y="326"/>
                    </a:lnTo>
                    <a:lnTo>
                      <a:pt x="2" y="314"/>
                    </a:lnTo>
                    <a:lnTo>
                      <a:pt x="2" y="302"/>
                    </a:lnTo>
                    <a:lnTo>
                      <a:pt x="0" y="291"/>
                    </a:lnTo>
                    <a:lnTo>
                      <a:pt x="0" y="279"/>
                    </a:lnTo>
                    <a:lnTo>
                      <a:pt x="0" y="268"/>
                    </a:lnTo>
                    <a:lnTo>
                      <a:pt x="0" y="256"/>
                    </a:lnTo>
                    <a:lnTo>
                      <a:pt x="0" y="244"/>
                    </a:lnTo>
                    <a:lnTo>
                      <a:pt x="0" y="233"/>
                    </a:lnTo>
                    <a:lnTo>
                      <a:pt x="0" y="221"/>
                    </a:lnTo>
                    <a:lnTo>
                      <a:pt x="0" y="209"/>
                    </a:lnTo>
                    <a:lnTo>
                      <a:pt x="0" y="194"/>
                    </a:lnTo>
                    <a:lnTo>
                      <a:pt x="0" y="182"/>
                    </a:lnTo>
                    <a:lnTo>
                      <a:pt x="2" y="171"/>
                    </a:lnTo>
                    <a:lnTo>
                      <a:pt x="2" y="159"/>
                    </a:lnTo>
                    <a:lnTo>
                      <a:pt x="2" y="147"/>
                    </a:lnTo>
                    <a:lnTo>
                      <a:pt x="5" y="136"/>
                    </a:lnTo>
                    <a:lnTo>
                      <a:pt x="5" y="124"/>
                    </a:lnTo>
                    <a:lnTo>
                      <a:pt x="5" y="112"/>
                    </a:lnTo>
                    <a:lnTo>
                      <a:pt x="5" y="101"/>
                    </a:lnTo>
                    <a:lnTo>
                      <a:pt x="5" y="89"/>
                    </a:lnTo>
                    <a:lnTo>
                      <a:pt x="5" y="78"/>
                    </a:lnTo>
                    <a:lnTo>
                      <a:pt x="5" y="62"/>
                    </a:lnTo>
                    <a:lnTo>
                      <a:pt x="5" y="50"/>
                    </a:lnTo>
                    <a:lnTo>
                      <a:pt x="5" y="39"/>
                    </a:lnTo>
                    <a:lnTo>
                      <a:pt x="7" y="27"/>
                    </a:lnTo>
                    <a:lnTo>
                      <a:pt x="5" y="12"/>
                    </a:lnTo>
                  </a:path>
                </a:pathLst>
              </a:custGeom>
              <a:solidFill>
                <a:srgbClr val="99FF6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sp>
          <p:nvSpPr>
            <p:cNvPr id="207" name="Rectangle 100"/>
            <p:cNvSpPr>
              <a:spLocks noChangeArrowheads="1"/>
            </p:cNvSpPr>
            <p:nvPr/>
          </p:nvSpPr>
          <p:spPr bwMode="auto">
            <a:xfrm>
              <a:off x="6750050" y="2303463"/>
              <a:ext cx="59952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LAN</a:t>
              </a:r>
              <a:r>
                <a:rPr kumimoji="1" lang="en-US" altLang="zh-CN" sz="1400" baseline="-25000"/>
                <a:t>2</a:t>
              </a:r>
            </a:p>
          </p:txBody>
        </p:sp>
        <p:sp>
          <p:nvSpPr>
            <p:cNvPr id="210" name="AutoShape 103"/>
            <p:cNvSpPr>
              <a:spLocks noChangeArrowheads="1"/>
            </p:cNvSpPr>
            <p:nvPr/>
          </p:nvSpPr>
          <p:spPr bwMode="auto">
            <a:xfrm>
              <a:off x="5580063" y="3429000"/>
              <a:ext cx="215900" cy="431800"/>
            </a:xfrm>
            <a:prstGeom prst="downArrow">
              <a:avLst>
                <a:gd name="adj1" fmla="val 50000"/>
                <a:gd name="adj2" fmla="val 50000"/>
              </a:avLst>
            </a:prstGeom>
            <a:solidFill>
              <a:srgbClr val="CCECFF"/>
            </a:solidFill>
            <a:ln w="9525"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211" name="AutoShape 104"/>
            <p:cNvSpPr>
              <a:spLocks noChangeArrowheads="1"/>
            </p:cNvSpPr>
            <p:nvPr/>
          </p:nvSpPr>
          <p:spPr bwMode="auto">
            <a:xfrm>
              <a:off x="5364163" y="4005263"/>
              <a:ext cx="215900" cy="431800"/>
            </a:xfrm>
            <a:prstGeom prst="downArrow">
              <a:avLst>
                <a:gd name="adj1" fmla="val 50000"/>
                <a:gd name="adj2" fmla="val 50000"/>
              </a:avLst>
            </a:prstGeom>
            <a:solidFill>
              <a:srgbClr val="FFFF66"/>
            </a:solidFill>
            <a:ln w="9525"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212" name="AutoShape 105"/>
            <p:cNvSpPr>
              <a:spLocks noChangeArrowheads="1"/>
            </p:cNvSpPr>
            <p:nvPr/>
          </p:nvSpPr>
          <p:spPr bwMode="auto">
            <a:xfrm>
              <a:off x="5076825" y="4581525"/>
              <a:ext cx="215900" cy="431800"/>
            </a:xfrm>
            <a:prstGeom prst="downArrow">
              <a:avLst>
                <a:gd name="adj1" fmla="val 50000"/>
                <a:gd name="adj2" fmla="val 50000"/>
              </a:avLst>
            </a:prstGeom>
            <a:solidFill>
              <a:srgbClr val="FFCCFF"/>
            </a:solidFill>
            <a:ln w="9525"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213" name="Freeform 106"/>
            <p:cNvSpPr>
              <a:spLocks/>
            </p:cNvSpPr>
            <p:nvPr/>
          </p:nvSpPr>
          <p:spPr bwMode="auto">
            <a:xfrm>
              <a:off x="1244600" y="981075"/>
              <a:ext cx="6637338" cy="1779588"/>
            </a:xfrm>
            <a:custGeom>
              <a:avLst/>
              <a:gdLst>
                <a:gd name="T0" fmla="*/ 22682202 w 4181"/>
                <a:gd name="T1" fmla="*/ 0 h 1121"/>
                <a:gd name="T2" fmla="*/ 22682202 w 4181"/>
                <a:gd name="T3" fmla="*/ 1028224039 h 1121"/>
                <a:gd name="T4" fmla="*/ 22682202 w 4181"/>
                <a:gd name="T5" fmla="*/ 1943041808 h 1121"/>
                <a:gd name="T6" fmla="*/ 70564380 w 4181"/>
                <a:gd name="T7" fmla="*/ 2147483647 h 1121"/>
                <a:gd name="T8" fmla="*/ 453628159 w 4181"/>
                <a:gd name="T9" fmla="*/ 2147483647 h 1121"/>
                <a:gd name="T10" fmla="*/ 2076608906 w 4181"/>
                <a:gd name="T11" fmla="*/ 2147483647 h 1121"/>
                <a:gd name="T12" fmla="*/ 2147483647 w 4181"/>
                <a:gd name="T13" fmla="*/ 2147483647 h 1121"/>
                <a:gd name="T14" fmla="*/ 2147483647 w 4181"/>
                <a:gd name="T15" fmla="*/ 1416328210 h 1121"/>
                <a:gd name="T16" fmla="*/ 2147483647 w 4181"/>
                <a:gd name="T17" fmla="*/ 1154231887 h 1121"/>
                <a:gd name="T18" fmla="*/ 2147483647 w 4181"/>
                <a:gd name="T19" fmla="*/ 1244957537 h 1121"/>
                <a:gd name="T20" fmla="*/ 2147483647 w 4181"/>
                <a:gd name="T21" fmla="*/ 1809472696 h 1121"/>
                <a:gd name="T22" fmla="*/ 2147483647 w 4181"/>
                <a:gd name="T23" fmla="*/ 2147483647 h 1121"/>
                <a:gd name="T24" fmla="*/ 2147483647 w 4181"/>
                <a:gd name="T25" fmla="*/ 2147483647 h 1121"/>
                <a:gd name="T26" fmla="*/ 2147483647 w 4181"/>
                <a:gd name="T27" fmla="*/ 2147483647 h 1121"/>
                <a:gd name="T28" fmla="*/ 2147483647 w 4181"/>
                <a:gd name="T29" fmla="*/ 2147483647 h 1121"/>
                <a:gd name="T30" fmla="*/ 2147483647 w 4181"/>
                <a:gd name="T31" fmla="*/ 1507053861 h 1121"/>
                <a:gd name="T32" fmla="*/ 2147483647 w 4181"/>
                <a:gd name="T33" fmla="*/ 1164312515 h 1121"/>
                <a:gd name="T34" fmla="*/ 2147483647 w 4181"/>
                <a:gd name="T35" fmla="*/ 1204635026 h 1121"/>
                <a:gd name="T36" fmla="*/ 2147483647 w 4181"/>
                <a:gd name="T37" fmla="*/ 1738908301 h 1121"/>
                <a:gd name="T38" fmla="*/ 2147483647 w 4181"/>
                <a:gd name="T39" fmla="*/ 2147483647 h 1121"/>
                <a:gd name="T40" fmla="*/ 2147483647 w 4181"/>
                <a:gd name="T41" fmla="*/ 2147483647 h 1121"/>
                <a:gd name="T42" fmla="*/ 2147483647 w 4181"/>
                <a:gd name="T43" fmla="*/ 2147483647 h 1121"/>
                <a:gd name="T44" fmla="*/ 2147483647 w 4181"/>
                <a:gd name="T45" fmla="*/ 1869956463 h 1121"/>
                <a:gd name="T46" fmla="*/ 2147483647 w 4181"/>
                <a:gd name="T47" fmla="*/ 65524081 h 11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181" h="1121">
                  <a:moveTo>
                    <a:pt x="9" y="0"/>
                  </a:moveTo>
                  <a:cubicBezTo>
                    <a:pt x="9" y="140"/>
                    <a:pt x="9" y="280"/>
                    <a:pt x="9" y="408"/>
                  </a:cubicBezTo>
                  <a:cubicBezTo>
                    <a:pt x="9" y="536"/>
                    <a:pt x="6" y="671"/>
                    <a:pt x="9" y="771"/>
                  </a:cubicBezTo>
                  <a:cubicBezTo>
                    <a:pt x="12" y="871"/>
                    <a:pt x="0" y="952"/>
                    <a:pt x="28" y="1006"/>
                  </a:cubicBezTo>
                  <a:cubicBezTo>
                    <a:pt x="56" y="1060"/>
                    <a:pt x="47" y="1080"/>
                    <a:pt x="180" y="1094"/>
                  </a:cubicBezTo>
                  <a:cubicBezTo>
                    <a:pt x="313" y="1108"/>
                    <a:pt x="671" y="1108"/>
                    <a:pt x="824" y="1092"/>
                  </a:cubicBezTo>
                  <a:cubicBezTo>
                    <a:pt x="977" y="1076"/>
                    <a:pt x="1045" y="1086"/>
                    <a:pt x="1096" y="998"/>
                  </a:cubicBezTo>
                  <a:cubicBezTo>
                    <a:pt x="1147" y="910"/>
                    <a:pt x="1098" y="652"/>
                    <a:pt x="1132" y="562"/>
                  </a:cubicBezTo>
                  <a:cubicBezTo>
                    <a:pt x="1166" y="472"/>
                    <a:pt x="1215" y="469"/>
                    <a:pt x="1300" y="458"/>
                  </a:cubicBezTo>
                  <a:cubicBezTo>
                    <a:pt x="1385" y="447"/>
                    <a:pt x="1575" y="451"/>
                    <a:pt x="1640" y="494"/>
                  </a:cubicBezTo>
                  <a:cubicBezTo>
                    <a:pt x="1705" y="537"/>
                    <a:pt x="1682" y="645"/>
                    <a:pt x="1692" y="718"/>
                  </a:cubicBezTo>
                  <a:cubicBezTo>
                    <a:pt x="1702" y="791"/>
                    <a:pt x="1687" y="870"/>
                    <a:pt x="1700" y="930"/>
                  </a:cubicBezTo>
                  <a:cubicBezTo>
                    <a:pt x="1713" y="990"/>
                    <a:pt x="1700" y="1050"/>
                    <a:pt x="1768" y="1078"/>
                  </a:cubicBezTo>
                  <a:cubicBezTo>
                    <a:pt x="1836" y="1106"/>
                    <a:pt x="2011" y="1105"/>
                    <a:pt x="2108" y="1098"/>
                  </a:cubicBezTo>
                  <a:cubicBezTo>
                    <a:pt x="2205" y="1091"/>
                    <a:pt x="2301" y="1121"/>
                    <a:pt x="2352" y="1038"/>
                  </a:cubicBezTo>
                  <a:cubicBezTo>
                    <a:pt x="2403" y="955"/>
                    <a:pt x="2384" y="694"/>
                    <a:pt x="2412" y="598"/>
                  </a:cubicBezTo>
                  <a:cubicBezTo>
                    <a:pt x="2440" y="502"/>
                    <a:pt x="2429" y="482"/>
                    <a:pt x="2520" y="462"/>
                  </a:cubicBezTo>
                  <a:cubicBezTo>
                    <a:pt x="2611" y="442"/>
                    <a:pt x="2872" y="440"/>
                    <a:pt x="2956" y="478"/>
                  </a:cubicBezTo>
                  <a:cubicBezTo>
                    <a:pt x="3040" y="516"/>
                    <a:pt x="2998" y="594"/>
                    <a:pt x="3024" y="690"/>
                  </a:cubicBezTo>
                  <a:cubicBezTo>
                    <a:pt x="3050" y="786"/>
                    <a:pt x="3023" y="987"/>
                    <a:pt x="3112" y="1054"/>
                  </a:cubicBezTo>
                  <a:cubicBezTo>
                    <a:pt x="3201" y="1121"/>
                    <a:pt x="3399" y="1093"/>
                    <a:pt x="3556" y="1094"/>
                  </a:cubicBezTo>
                  <a:cubicBezTo>
                    <a:pt x="3713" y="1095"/>
                    <a:pt x="3955" y="1121"/>
                    <a:pt x="4056" y="1062"/>
                  </a:cubicBezTo>
                  <a:cubicBezTo>
                    <a:pt x="4157" y="1003"/>
                    <a:pt x="4147" y="915"/>
                    <a:pt x="4164" y="742"/>
                  </a:cubicBezTo>
                  <a:cubicBezTo>
                    <a:pt x="4181" y="569"/>
                    <a:pt x="4161" y="175"/>
                    <a:pt x="4160" y="26"/>
                  </a:cubicBezTo>
                </a:path>
              </a:pathLst>
            </a:custGeom>
            <a:noFill/>
            <a:ln w="76200" cmpd="sng">
              <a:solidFill>
                <a:srgbClr val="663300">
                  <a:alpha val="59999"/>
                </a:srgbClr>
              </a:solidFill>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sp>
        <p:nvSpPr>
          <p:cNvPr id="214" name="矩形 213"/>
          <p:cNvSpPr/>
          <p:nvPr/>
        </p:nvSpPr>
        <p:spPr>
          <a:xfrm>
            <a:off x="2465969" y="1419403"/>
            <a:ext cx="4572000" cy="584775"/>
          </a:xfrm>
          <a:prstGeom prst="rect">
            <a:avLst/>
          </a:prstGeom>
        </p:spPr>
        <p:txBody>
          <a:bodyPr>
            <a:spAutoFit/>
          </a:bodyPr>
          <a:lstStyle/>
          <a:p>
            <a:pPr algn="ctr" eaLnBrk="1" hangingPunct="1"/>
            <a:r>
              <a:rPr lang="zh-CN" altLang="en-US" sz="1600" dirty="0">
                <a:latin typeface="+mj-ea"/>
                <a:ea typeface="+mj-ea"/>
              </a:rPr>
              <a:t>两个网桥之间还可使用一段点到点链路</a:t>
            </a:r>
            <a:r>
              <a:rPr lang="zh-CN" altLang="en-US" sz="1600" dirty="0" smtClean="0">
                <a:latin typeface="+mj-ea"/>
                <a:ea typeface="+mj-ea"/>
              </a:rPr>
              <a:t>，</a:t>
            </a:r>
            <a:endParaRPr lang="en-US" altLang="zh-CN" sz="1600" dirty="0" smtClean="0">
              <a:latin typeface="+mj-ea"/>
              <a:ea typeface="+mj-ea"/>
            </a:endParaRPr>
          </a:p>
          <a:p>
            <a:pPr algn="ctr" eaLnBrk="1" hangingPunct="1"/>
            <a:r>
              <a:rPr lang="zh-CN" altLang="en-US" sz="1600" dirty="0" smtClean="0">
                <a:latin typeface="+mj-ea"/>
                <a:ea typeface="+mj-ea"/>
              </a:rPr>
              <a:t>网桥</a:t>
            </a:r>
            <a:r>
              <a:rPr lang="zh-CN" altLang="en-US" sz="1600" dirty="0">
                <a:latin typeface="+mj-ea"/>
                <a:ea typeface="+mj-ea"/>
              </a:rPr>
              <a:t>不改变它转发的帧的</a:t>
            </a:r>
            <a:r>
              <a:rPr lang="zh-CN" altLang="en-US" sz="1600" dirty="0" smtClean="0">
                <a:latin typeface="+mj-ea"/>
                <a:ea typeface="+mj-ea"/>
              </a:rPr>
              <a:t>源地址。</a:t>
            </a:r>
            <a:endParaRPr lang="zh-CN" altLang="en-US" sz="1600" dirty="0">
              <a:latin typeface="+mj-ea"/>
              <a:ea typeface="+mj-ea"/>
            </a:endParaRPr>
          </a:p>
        </p:txBody>
      </p:sp>
    </p:spTree>
    <p:extLst>
      <p:ext uri="{BB962C8B-B14F-4D97-AF65-F5344CB8AC3E}">
        <p14:creationId xmlns:p14="http://schemas.microsoft.com/office/powerpoint/2010/main" val="167087491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smtClean="0"/>
              <a:t>常见的网桥有：</a:t>
            </a:r>
            <a:endParaRPr lang="en-US" altLang="zh-CN" dirty="0" smtClean="0"/>
          </a:p>
          <a:p>
            <a:pPr lvl="1"/>
            <a:r>
              <a:rPr lang="zh-CN" altLang="en-US" dirty="0"/>
              <a:t>透明</a:t>
            </a:r>
            <a:r>
              <a:rPr lang="zh-CN" altLang="en-US" dirty="0" smtClean="0"/>
              <a:t>网桥（</a:t>
            </a:r>
            <a:r>
              <a:rPr lang="en-US" altLang="zh-CN" dirty="0" smtClean="0"/>
              <a:t>transparent bridge</a:t>
            </a:r>
            <a:r>
              <a:rPr lang="zh-CN" altLang="en-US" dirty="0" smtClean="0"/>
              <a:t>）</a:t>
            </a:r>
            <a:endParaRPr lang="en-US" altLang="zh-CN" dirty="0" smtClean="0"/>
          </a:p>
          <a:p>
            <a:pPr lvl="1"/>
            <a:r>
              <a:rPr lang="zh-CN" altLang="en-US" dirty="0"/>
              <a:t>源路由</a:t>
            </a:r>
            <a:r>
              <a:rPr lang="zh-CN" altLang="en-US" dirty="0" smtClean="0"/>
              <a:t>网桥（</a:t>
            </a:r>
            <a:r>
              <a:rPr lang="en-US" altLang="zh-CN" dirty="0" smtClean="0"/>
              <a:t>source route bridge</a:t>
            </a:r>
            <a:r>
              <a:rPr lang="zh-CN" altLang="en-US" dirty="0" smtClean="0"/>
              <a:t>）</a:t>
            </a:r>
            <a:endParaRPr lang="en-US" altLang="zh-CN" dirty="0" smtClean="0"/>
          </a:p>
          <a:p>
            <a:pPr lvl="1"/>
            <a:r>
              <a:rPr lang="zh-CN" altLang="en-US" dirty="0"/>
              <a:t>多接口</a:t>
            </a:r>
            <a:r>
              <a:rPr lang="zh-CN" altLang="en-US" dirty="0" smtClean="0"/>
              <a:t>网桥（</a:t>
            </a:r>
            <a:r>
              <a:rPr lang="en-US" altLang="zh-CN" dirty="0"/>
              <a:t>switching hub</a:t>
            </a:r>
            <a:r>
              <a:rPr lang="zh-CN" altLang="en-US" dirty="0"/>
              <a:t>）</a:t>
            </a:r>
          </a:p>
          <a:p>
            <a:pPr marL="759781" lvl="2" indent="0">
              <a:buNone/>
            </a:pPr>
            <a:r>
              <a:rPr lang="en-US" altLang="zh-CN" dirty="0" smtClean="0"/>
              <a:t>	</a:t>
            </a:r>
            <a:r>
              <a:rPr lang="zh-CN" altLang="en-US" dirty="0" smtClean="0"/>
              <a:t>又叫做交换式集线器，以太网交换机</a:t>
            </a:r>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108</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pic>
        <p:nvPicPr>
          <p:cNvPr id="12290" name="Picture 2" descr="http://img.taopic.com/uploads/allimg/130620/318765-1306200K4428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1547551"/>
            <a:ext cx="3486177" cy="3479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54312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smtClean="0">
                <a:solidFill>
                  <a:srgbClr val="FF0000"/>
                </a:solidFill>
              </a:rPr>
              <a:t>透明网桥：</a:t>
            </a:r>
            <a:endParaRPr lang="en-US" altLang="zh-CN" dirty="0" smtClean="0">
              <a:solidFill>
                <a:srgbClr val="FF0000"/>
              </a:solidFill>
            </a:endParaRPr>
          </a:p>
          <a:p>
            <a:pPr lvl="1"/>
            <a:r>
              <a:rPr lang="zh-CN" altLang="en-US" dirty="0"/>
              <a:t>目前使用得最多的网桥是透明网桥</a:t>
            </a:r>
            <a:r>
              <a:rPr lang="en-US" altLang="zh-CN" dirty="0"/>
              <a:t>(transparent bridge)</a:t>
            </a:r>
            <a:r>
              <a:rPr lang="zh-CN" altLang="en-US" dirty="0"/>
              <a:t>。 </a:t>
            </a:r>
          </a:p>
          <a:p>
            <a:pPr lvl="1"/>
            <a:r>
              <a:rPr lang="zh-CN" altLang="en-US" dirty="0"/>
              <a:t>“透明”是指局域网上的站点并不知道所发送的帧将经过哪几个网桥，因为网桥对各站来说是看不见的。 </a:t>
            </a:r>
          </a:p>
          <a:p>
            <a:pPr lvl="1"/>
            <a:r>
              <a:rPr lang="zh-CN" altLang="en-US" dirty="0"/>
              <a:t>透明网桥是一种即插即用设备，其标准是 </a:t>
            </a:r>
            <a:r>
              <a:rPr lang="en-US" altLang="zh-CN" dirty="0"/>
              <a:t>IEEE 802.1D</a:t>
            </a:r>
            <a:r>
              <a:rPr lang="zh-CN" altLang="en-US" dirty="0" smtClean="0"/>
              <a:t>。</a:t>
            </a:r>
            <a:endParaRPr lang="en-US" altLang="zh-CN" dirty="0" smtClean="0"/>
          </a:p>
          <a:p>
            <a:pPr lvl="1"/>
            <a:r>
              <a:rPr lang="zh-CN" altLang="en-US" dirty="0" smtClean="0"/>
              <a:t>透明网桥</a:t>
            </a:r>
            <a:r>
              <a:rPr lang="zh-CN" altLang="en-US" dirty="0"/>
              <a:t>应当按照以下自学习</a:t>
            </a:r>
            <a:r>
              <a:rPr lang="zh-CN" altLang="en-US" dirty="0" smtClean="0"/>
              <a:t>算法处理</a:t>
            </a:r>
            <a:r>
              <a:rPr lang="zh-CN" altLang="en-US" dirty="0"/>
              <a:t>收到的帧和建立转发</a:t>
            </a:r>
            <a:r>
              <a:rPr lang="zh-CN" altLang="en-US" dirty="0" smtClean="0"/>
              <a:t>表。</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109</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3715736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273325"/>
            <a:ext cx="8928992" cy="4927180"/>
          </a:xfrm>
          <a:prstGeom prst="rect">
            <a:avLst/>
          </a:prstGeom>
        </p:spPr>
      </p:pic>
    </p:spTree>
    <p:extLst>
      <p:ext uri="{BB962C8B-B14F-4D97-AF65-F5344CB8AC3E}">
        <p14:creationId xmlns:p14="http://schemas.microsoft.com/office/powerpoint/2010/main" val="38891000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smtClean="0">
                <a:solidFill>
                  <a:srgbClr val="FF0000"/>
                </a:solidFill>
              </a:rPr>
              <a:t>透明网桥：</a:t>
            </a:r>
            <a:endParaRPr lang="en-US" altLang="zh-CN" dirty="0" smtClean="0">
              <a:solidFill>
                <a:srgbClr val="FF0000"/>
              </a:solidFill>
            </a:endParaRPr>
          </a:p>
          <a:p>
            <a:pPr lvl="1"/>
            <a:r>
              <a:rPr lang="zh-CN" altLang="en-US" dirty="0"/>
              <a:t>若</a:t>
            </a:r>
            <a:r>
              <a:rPr lang="zh-CN" altLang="en-US" dirty="0" smtClean="0"/>
              <a:t>从</a:t>
            </a:r>
            <a:r>
              <a:rPr lang="en-US" altLang="zh-CN" dirty="0" smtClean="0"/>
              <a:t>A</a:t>
            </a:r>
            <a:r>
              <a:rPr lang="zh-CN" altLang="en-US" dirty="0" smtClean="0"/>
              <a:t>发出</a:t>
            </a:r>
            <a:r>
              <a:rPr lang="zh-CN" altLang="en-US" dirty="0"/>
              <a:t>的帧从</a:t>
            </a:r>
            <a:r>
              <a:rPr lang="zh-CN" altLang="en-US" dirty="0" smtClean="0"/>
              <a:t>接口</a:t>
            </a:r>
            <a:r>
              <a:rPr lang="en-US" altLang="zh-CN" dirty="0" smtClean="0"/>
              <a:t>x</a:t>
            </a:r>
            <a:r>
              <a:rPr lang="zh-CN" altLang="en-US" dirty="0" smtClean="0"/>
              <a:t>进入</a:t>
            </a:r>
            <a:r>
              <a:rPr lang="zh-CN" altLang="en-US" dirty="0"/>
              <a:t>了某网桥，那么从这个接口出发沿相反方向一定可把一个帧传送</a:t>
            </a:r>
            <a:r>
              <a:rPr lang="zh-CN" altLang="en-US" dirty="0" smtClean="0"/>
              <a:t>到</a:t>
            </a:r>
            <a:r>
              <a:rPr lang="en-US" altLang="zh-CN" dirty="0" smtClean="0"/>
              <a:t>A</a:t>
            </a:r>
            <a:r>
              <a:rPr lang="zh-CN" altLang="en-US" dirty="0"/>
              <a:t>。</a:t>
            </a:r>
          </a:p>
          <a:p>
            <a:pPr lvl="1"/>
            <a:r>
              <a:rPr lang="zh-CN" altLang="en-US" dirty="0"/>
              <a:t>网桥每收到一个帧，就记下其源地址和进入网桥的接口，作为转发表中的一个项目。</a:t>
            </a:r>
          </a:p>
          <a:p>
            <a:pPr lvl="1"/>
            <a:r>
              <a:rPr lang="zh-CN" altLang="en-US" dirty="0"/>
              <a:t>在建立转发表时是把帧首部中的源地址写在“地址”这一栏的下面。</a:t>
            </a:r>
          </a:p>
          <a:p>
            <a:pPr lvl="1"/>
            <a:r>
              <a:rPr lang="zh-CN" altLang="en-US" dirty="0"/>
              <a:t>在转发帧时，则是根据收到的帧首部中的目的地址来转发的。这时就把在“地址”栏下面已经记下的源地址当作目的地址，而把记下的进入接口当作转发接口。</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110</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307447328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111</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grpSp>
        <p:nvGrpSpPr>
          <p:cNvPr id="73" name="组合 72"/>
          <p:cNvGrpSpPr/>
          <p:nvPr/>
        </p:nvGrpSpPr>
        <p:grpSpPr>
          <a:xfrm>
            <a:off x="467544" y="1449395"/>
            <a:ext cx="8351695" cy="3672408"/>
            <a:chOff x="115888" y="1985963"/>
            <a:chExt cx="8848725" cy="3890962"/>
          </a:xfrm>
        </p:grpSpPr>
        <p:sp>
          <p:nvSpPr>
            <p:cNvPr id="7" name="Rectangle 6"/>
            <p:cNvSpPr>
              <a:spLocks noChangeArrowheads="1"/>
            </p:cNvSpPr>
            <p:nvPr/>
          </p:nvSpPr>
          <p:spPr bwMode="auto">
            <a:xfrm>
              <a:off x="2237056" y="3949700"/>
              <a:ext cx="1450437" cy="37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zh-CN" altLang="en-US" sz="1600">
                  <a:solidFill>
                    <a:schemeClr val="tx1"/>
                  </a:solidFill>
                  <a:latin typeface="+mj-ea"/>
                  <a:ea typeface="+mj-ea"/>
                </a:rPr>
                <a:t>地址      接口</a:t>
              </a:r>
              <a:endParaRPr kumimoji="1" lang="zh-CN" altLang="en-US" sz="1600" baseline="-25000">
                <a:solidFill>
                  <a:schemeClr val="tx1"/>
                </a:solidFill>
                <a:latin typeface="+mj-ea"/>
                <a:ea typeface="+mj-ea"/>
              </a:endParaRPr>
            </a:p>
          </p:txBody>
        </p:sp>
        <p:sp>
          <p:nvSpPr>
            <p:cNvPr id="8" name="Line 5"/>
            <p:cNvSpPr>
              <a:spLocks noChangeShapeType="1"/>
            </p:cNvSpPr>
            <p:nvPr/>
          </p:nvSpPr>
          <p:spPr bwMode="auto">
            <a:xfrm>
              <a:off x="5099050" y="2630488"/>
              <a:ext cx="0" cy="592137"/>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
          <p:nvSpPr>
            <p:cNvPr id="9" name="Line 7"/>
            <p:cNvSpPr>
              <a:spLocks noChangeShapeType="1"/>
            </p:cNvSpPr>
            <p:nvPr/>
          </p:nvSpPr>
          <p:spPr bwMode="auto">
            <a:xfrm>
              <a:off x="8631238" y="2647950"/>
              <a:ext cx="0" cy="59055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
          <p:nvSpPr>
            <p:cNvPr id="10" name="Line 8"/>
            <p:cNvSpPr>
              <a:spLocks noChangeShapeType="1"/>
            </p:cNvSpPr>
            <p:nvPr/>
          </p:nvSpPr>
          <p:spPr bwMode="auto">
            <a:xfrm flipV="1">
              <a:off x="6872288" y="2655888"/>
              <a:ext cx="2024062" cy="4762"/>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
          <p:nvSpPr>
            <p:cNvPr id="11" name="Rectangle 9"/>
            <p:cNvSpPr>
              <a:spLocks noChangeArrowheads="1"/>
            </p:cNvSpPr>
            <p:nvPr/>
          </p:nvSpPr>
          <p:spPr bwMode="auto">
            <a:xfrm>
              <a:off x="8848725" y="2576513"/>
              <a:ext cx="115888" cy="123825"/>
            </a:xfrm>
            <a:prstGeom prst="rect">
              <a:avLst/>
            </a:prstGeom>
            <a:solidFill>
              <a:schemeClr val="folHlink"/>
            </a:solidFill>
            <a:ln w="127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endParaRPr lang="zh-CN" altLang="en-US" sz="1600">
                <a:solidFill>
                  <a:schemeClr val="tx1"/>
                </a:solidFill>
                <a:latin typeface="+mj-ea"/>
                <a:ea typeface="+mj-ea"/>
              </a:endParaRPr>
            </a:p>
          </p:txBody>
        </p:sp>
        <p:sp>
          <p:nvSpPr>
            <p:cNvPr id="12" name="Line 10"/>
            <p:cNvSpPr>
              <a:spLocks noChangeShapeType="1"/>
            </p:cNvSpPr>
            <p:nvPr/>
          </p:nvSpPr>
          <p:spPr bwMode="auto">
            <a:xfrm>
              <a:off x="7480300" y="2660650"/>
              <a:ext cx="0" cy="56515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pic>
          <p:nvPicPr>
            <p:cNvPr id="13" name="Picture 1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900" y="3195638"/>
              <a:ext cx="560388"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8025" y="3192463"/>
              <a:ext cx="560388"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Line 13"/>
            <p:cNvSpPr>
              <a:spLocks noChangeShapeType="1"/>
            </p:cNvSpPr>
            <p:nvPr/>
          </p:nvSpPr>
          <p:spPr bwMode="auto">
            <a:xfrm>
              <a:off x="3351213" y="2643188"/>
              <a:ext cx="2509837" cy="1587"/>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
          <p:nvSpPr>
            <p:cNvPr id="16" name="Line 14"/>
            <p:cNvSpPr>
              <a:spLocks noChangeShapeType="1"/>
            </p:cNvSpPr>
            <p:nvPr/>
          </p:nvSpPr>
          <p:spPr bwMode="auto">
            <a:xfrm>
              <a:off x="4043363" y="2643188"/>
              <a:ext cx="0" cy="566737"/>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pic>
          <p:nvPicPr>
            <p:cNvPr id="17" name="Picture 1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5550" y="3178175"/>
              <a:ext cx="560388"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6950" y="3176588"/>
              <a:ext cx="560388"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Line 17"/>
            <p:cNvSpPr>
              <a:spLocks noChangeShapeType="1"/>
            </p:cNvSpPr>
            <p:nvPr/>
          </p:nvSpPr>
          <p:spPr bwMode="auto">
            <a:xfrm>
              <a:off x="1985963" y="2651125"/>
              <a:ext cx="0" cy="59055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
          <p:nvSpPr>
            <p:cNvPr id="20" name="Rectangle 18"/>
            <p:cNvSpPr>
              <a:spLocks noChangeArrowheads="1"/>
            </p:cNvSpPr>
            <p:nvPr/>
          </p:nvSpPr>
          <p:spPr bwMode="auto">
            <a:xfrm>
              <a:off x="174625" y="2598738"/>
              <a:ext cx="115888" cy="122237"/>
            </a:xfrm>
            <a:prstGeom prst="rect">
              <a:avLst/>
            </a:prstGeom>
            <a:solidFill>
              <a:schemeClr val="folHlink"/>
            </a:solidFill>
            <a:ln w="127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endParaRPr lang="zh-CN" altLang="en-US" sz="1600">
                <a:solidFill>
                  <a:schemeClr val="tx1"/>
                </a:solidFill>
                <a:latin typeface="+mj-ea"/>
                <a:ea typeface="+mj-ea"/>
              </a:endParaRPr>
            </a:p>
          </p:txBody>
        </p:sp>
        <p:sp>
          <p:nvSpPr>
            <p:cNvPr id="21" name="Line 19"/>
            <p:cNvSpPr>
              <a:spLocks noChangeShapeType="1"/>
            </p:cNvSpPr>
            <p:nvPr/>
          </p:nvSpPr>
          <p:spPr bwMode="auto">
            <a:xfrm flipV="1">
              <a:off x="250825" y="2660650"/>
              <a:ext cx="2001838" cy="1588"/>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
          <p:nvSpPr>
            <p:cNvPr id="22" name="Line 20"/>
            <p:cNvSpPr>
              <a:spLocks noChangeShapeType="1"/>
            </p:cNvSpPr>
            <p:nvPr/>
          </p:nvSpPr>
          <p:spPr bwMode="auto">
            <a:xfrm>
              <a:off x="642938" y="2662238"/>
              <a:ext cx="0" cy="568325"/>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pic>
          <p:nvPicPr>
            <p:cNvPr id="23" name="Picture 2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5" y="3197225"/>
              <a:ext cx="558800" cy="59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4338" y="3195638"/>
              <a:ext cx="5588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088" y="2085975"/>
              <a:ext cx="1201737"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6" name="Picture 2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0713" y="2085975"/>
              <a:ext cx="1203325"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7" name="Rectangle 26"/>
            <p:cNvSpPr>
              <a:spLocks noChangeArrowheads="1"/>
            </p:cNvSpPr>
            <p:nvPr/>
          </p:nvSpPr>
          <p:spPr bwMode="auto">
            <a:xfrm>
              <a:off x="2411413" y="1989138"/>
              <a:ext cx="820330"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zh-CN" altLang="en-US" sz="1600">
                  <a:solidFill>
                    <a:schemeClr val="tx1"/>
                  </a:solidFill>
                  <a:latin typeface="+mj-ea"/>
                  <a:ea typeface="+mj-ea"/>
                </a:rPr>
                <a:t>网桥 </a:t>
              </a:r>
              <a:r>
                <a:rPr kumimoji="1" lang="en-US" altLang="zh-CN" sz="1600">
                  <a:solidFill>
                    <a:schemeClr val="tx1"/>
                  </a:solidFill>
                  <a:latin typeface="+mj-ea"/>
                  <a:ea typeface="+mj-ea"/>
                </a:rPr>
                <a:t>1</a:t>
              </a:r>
              <a:endParaRPr kumimoji="1" lang="en-US" altLang="zh-CN" sz="1600" baseline="-25000">
                <a:solidFill>
                  <a:schemeClr val="tx1"/>
                </a:solidFill>
                <a:latin typeface="+mj-ea"/>
                <a:ea typeface="+mj-ea"/>
              </a:endParaRPr>
            </a:p>
          </p:txBody>
        </p:sp>
        <p:sp>
          <p:nvSpPr>
            <p:cNvPr id="28" name="Rectangle 27"/>
            <p:cNvSpPr>
              <a:spLocks noChangeArrowheads="1"/>
            </p:cNvSpPr>
            <p:nvPr/>
          </p:nvSpPr>
          <p:spPr bwMode="auto">
            <a:xfrm>
              <a:off x="115888" y="3125788"/>
              <a:ext cx="346475"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A</a:t>
              </a:r>
              <a:endParaRPr kumimoji="1" lang="en-US" altLang="zh-CN" sz="1600" baseline="-25000">
                <a:solidFill>
                  <a:schemeClr val="tx1"/>
                </a:solidFill>
                <a:latin typeface="+mj-ea"/>
                <a:ea typeface="+mj-ea"/>
              </a:endParaRPr>
            </a:p>
          </p:txBody>
        </p:sp>
        <p:sp>
          <p:nvSpPr>
            <p:cNvPr id="29" name="Rectangle 28"/>
            <p:cNvSpPr>
              <a:spLocks noChangeArrowheads="1"/>
            </p:cNvSpPr>
            <p:nvPr/>
          </p:nvSpPr>
          <p:spPr bwMode="auto">
            <a:xfrm>
              <a:off x="1458913" y="3125788"/>
              <a:ext cx="337983"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B</a:t>
              </a:r>
              <a:endParaRPr kumimoji="1" lang="en-US" altLang="zh-CN" sz="1600" baseline="-25000">
                <a:solidFill>
                  <a:schemeClr val="tx1"/>
                </a:solidFill>
                <a:latin typeface="+mj-ea"/>
                <a:ea typeface="+mj-ea"/>
              </a:endParaRPr>
            </a:p>
          </p:txBody>
        </p:sp>
        <p:sp>
          <p:nvSpPr>
            <p:cNvPr id="30" name="Rectangle 29"/>
            <p:cNvSpPr>
              <a:spLocks noChangeArrowheads="1"/>
            </p:cNvSpPr>
            <p:nvPr/>
          </p:nvSpPr>
          <p:spPr bwMode="auto">
            <a:xfrm>
              <a:off x="3484563" y="3125788"/>
              <a:ext cx="349872"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C</a:t>
              </a:r>
              <a:endParaRPr kumimoji="1" lang="en-US" altLang="zh-CN" sz="1600" baseline="-25000">
                <a:solidFill>
                  <a:schemeClr val="tx1"/>
                </a:solidFill>
                <a:latin typeface="+mj-ea"/>
                <a:ea typeface="+mj-ea"/>
              </a:endParaRPr>
            </a:p>
          </p:txBody>
        </p:sp>
        <p:sp>
          <p:nvSpPr>
            <p:cNvPr id="31" name="Rectangle 30"/>
            <p:cNvSpPr>
              <a:spLocks noChangeArrowheads="1"/>
            </p:cNvSpPr>
            <p:nvPr/>
          </p:nvSpPr>
          <p:spPr bwMode="auto">
            <a:xfrm>
              <a:off x="4583113" y="3125788"/>
              <a:ext cx="360063"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D</a:t>
              </a:r>
              <a:endParaRPr kumimoji="1" lang="en-US" altLang="zh-CN" sz="1600" baseline="-25000">
                <a:solidFill>
                  <a:schemeClr val="tx1"/>
                </a:solidFill>
                <a:latin typeface="+mj-ea"/>
                <a:ea typeface="+mj-ea"/>
              </a:endParaRPr>
            </a:p>
          </p:txBody>
        </p:sp>
        <p:sp>
          <p:nvSpPr>
            <p:cNvPr id="32" name="Rectangle 31"/>
            <p:cNvSpPr>
              <a:spLocks noChangeArrowheads="1"/>
            </p:cNvSpPr>
            <p:nvPr/>
          </p:nvSpPr>
          <p:spPr bwMode="auto">
            <a:xfrm>
              <a:off x="6986588" y="3125788"/>
              <a:ext cx="312507"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E</a:t>
              </a:r>
              <a:endParaRPr kumimoji="1" lang="en-US" altLang="zh-CN" sz="1600" baseline="-25000">
                <a:solidFill>
                  <a:schemeClr val="tx1"/>
                </a:solidFill>
                <a:latin typeface="+mj-ea"/>
                <a:ea typeface="+mj-ea"/>
              </a:endParaRPr>
            </a:p>
          </p:txBody>
        </p:sp>
        <p:sp>
          <p:nvSpPr>
            <p:cNvPr id="33" name="Rectangle 32"/>
            <p:cNvSpPr>
              <a:spLocks noChangeArrowheads="1"/>
            </p:cNvSpPr>
            <p:nvPr/>
          </p:nvSpPr>
          <p:spPr bwMode="auto">
            <a:xfrm>
              <a:off x="8104188" y="3125788"/>
              <a:ext cx="309111"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F</a:t>
              </a:r>
              <a:endParaRPr kumimoji="1" lang="en-US" altLang="zh-CN" sz="1600" baseline="-25000">
                <a:solidFill>
                  <a:schemeClr val="tx1"/>
                </a:solidFill>
                <a:latin typeface="+mj-ea"/>
                <a:ea typeface="+mj-ea"/>
              </a:endParaRPr>
            </a:p>
          </p:txBody>
        </p:sp>
        <p:sp>
          <p:nvSpPr>
            <p:cNvPr id="34" name="Rectangle 33"/>
            <p:cNvSpPr>
              <a:spLocks noChangeArrowheads="1"/>
            </p:cNvSpPr>
            <p:nvPr/>
          </p:nvSpPr>
          <p:spPr bwMode="auto">
            <a:xfrm>
              <a:off x="1920875" y="2214563"/>
              <a:ext cx="320999"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1</a:t>
              </a:r>
              <a:endParaRPr kumimoji="1" lang="en-US" altLang="zh-CN" sz="1600" baseline="-25000">
                <a:solidFill>
                  <a:schemeClr val="tx1"/>
                </a:solidFill>
                <a:latin typeface="+mj-ea"/>
                <a:ea typeface="+mj-ea"/>
              </a:endParaRPr>
            </a:p>
          </p:txBody>
        </p:sp>
        <p:sp>
          <p:nvSpPr>
            <p:cNvPr id="35" name="Rectangle 34"/>
            <p:cNvSpPr>
              <a:spLocks noChangeArrowheads="1"/>
            </p:cNvSpPr>
            <p:nvPr/>
          </p:nvSpPr>
          <p:spPr bwMode="auto">
            <a:xfrm>
              <a:off x="3381375" y="2214563"/>
              <a:ext cx="320999"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2</a:t>
              </a:r>
              <a:endParaRPr kumimoji="1" lang="en-US" altLang="zh-CN" sz="1600" baseline="-25000">
                <a:solidFill>
                  <a:schemeClr val="tx1"/>
                </a:solidFill>
                <a:latin typeface="+mj-ea"/>
                <a:ea typeface="+mj-ea"/>
              </a:endParaRPr>
            </a:p>
          </p:txBody>
        </p:sp>
        <p:sp>
          <p:nvSpPr>
            <p:cNvPr id="36" name="Rectangle 35"/>
            <p:cNvSpPr>
              <a:spLocks noChangeArrowheads="1"/>
            </p:cNvSpPr>
            <p:nvPr/>
          </p:nvSpPr>
          <p:spPr bwMode="auto">
            <a:xfrm>
              <a:off x="5397500" y="2214563"/>
              <a:ext cx="320999"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1</a:t>
              </a:r>
              <a:endParaRPr kumimoji="1" lang="en-US" altLang="zh-CN" sz="1600" baseline="-25000">
                <a:solidFill>
                  <a:schemeClr val="tx1"/>
                </a:solidFill>
                <a:latin typeface="+mj-ea"/>
                <a:ea typeface="+mj-ea"/>
              </a:endParaRPr>
            </a:p>
          </p:txBody>
        </p:sp>
        <p:sp>
          <p:nvSpPr>
            <p:cNvPr id="37" name="Rectangle 36"/>
            <p:cNvSpPr>
              <a:spLocks noChangeArrowheads="1"/>
            </p:cNvSpPr>
            <p:nvPr/>
          </p:nvSpPr>
          <p:spPr bwMode="auto">
            <a:xfrm>
              <a:off x="6907212" y="2214563"/>
              <a:ext cx="320999"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2</a:t>
              </a:r>
              <a:endParaRPr kumimoji="1" lang="en-US" altLang="zh-CN" sz="1600" baseline="-25000">
                <a:solidFill>
                  <a:schemeClr val="tx1"/>
                </a:solidFill>
                <a:latin typeface="+mj-ea"/>
                <a:ea typeface="+mj-ea"/>
              </a:endParaRPr>
            </a:p>
          </p:txBody>
        </p:sp>
        <p:sp>
          <p:nvSpPr>
            <p:cNvPr id="38" name="Line 38"/>
            <p:cNvSpPr>
              <a:spLocks noChangeShapeType="1"/>
            </p:cNvSpPr>
            <p:nvPr/>
          </p:nvSpPr>
          <p:spPr bwMode="auto">
            <a:xfrm>
              <a:off x="2093913" y="4359275"/>
              <a:ext cx="17176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39" name="Line 39"/>
            <p:cNvSpPr>
              <a:spLocks noChangeShapeType="1"/>
            </p:cNvSpPr>
            <p:nvPr/>
          </p:nvSpPr>
          <p:spPr bwMode="auto">
            <a:xfrm>
              <a:off x="2093913" y="4737100"/>
              <a:ext cx="17176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40" name="Line 40"/>
            <p:cNvSpPr>
              <a:spLocks noChangeShapeType="1"/>
            </p:cNvSpPr>
            <p:nvPr/>
          </p:nvSpPr>
          <p:spPr bwMode="auto">
            <a:xfrm>
              <a:off x="2093913" y="5116513"/>
              <a:ext cx="1717675" cy="1587"/>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41" name="Line 41"/>
            <p:cNvSpPr>
              <a:spLocks noChangeShapeType="1"/>
            </p:cNvSpPr>
            <p:nvPr/>
          </p:nvSpPr>
          <p:spPr bwMode="auto">
            <a:xfrm>
              <a:off x="2951163" y="3981450"/>
              <a:ext cx="0" cy="1895475"/>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42" name="Rectangle 43"/>
            <p:cNvSpPr>
              <a:spLocks noChangeArrowheads="1"/>
            </p:cNvSpPr>
            <p:nvPr/>
          </p:nvSpPr>
          <p:spPr bwMode="auto">
            <a:xfrm>
              <a:off x="5642244" y="3965575"/>
              <a:ext cx="1450437" cy="37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zh-CN" altLang="en-US" sz="1600">
                  <a:solidFill>
                    <a:schemeClr val="tx1"/>
                  </a:solidFill>
                  <a:latin typeface="+mj-ea"/>
                  <a:ea typeface="+mj-ea"/>
                </a:rPr>
                <a:t>地址      接口</a:t>
              </a:r>
              <a:endParaRPr kumimoji="1" lang="zh-CN" altLang="en-US" sz="1600" baseline="-25000">
                <a:solidFill>
                  <a:schemeClr val="tx1"/>
                </a:solidFill>
                <a:latin typeface="+mj-ea"/>
                <a:ea typeface="+mj-ea"/>
              </a:endParaRPr>
            </a:p>
          </p:txBody>
        </p:sp>
        <p:sp>
          <p:nvSpPr>
            <p:cNvPr id="43" name="Line 45"/>
            <p:cNvSpPr>
              <a:spLocks noChangeShapeType="1"/>
            </p:cNvSpPr>
            <p:nvPr/>
          </p:nvSpPr>
          <p:spPr bwMode="auto">
            <a:xfrm>
              <a:off x="5529263" y="4359275"/>
              <a:ext cx="17176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44" name="Line 46"/>
            <p:cNvSpPr>
              <a:spLocks noChangeShapeType="1"/>
            </p:cNvSpPr>
            <p:nvPr/>
          </p:nvSpPr>
          <p:spPr bwMode="auto">
            <a:xfrm>
              <a:off x="5529263" y="4737100"/>
              <a:ext cx="17176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45" name="Line 47"/>
            <p:cNvSpPr>
              <a:spLocks noChangeShapeType="1"/>
            </p:cNvSpPr>
            <p:nvPr/>
          </p:nvSpPr>
          <p:spPr bwMode="auto">
            <a:xfrm>
              <a:off x="5529263" y="5116513"/>
              <a:ext cx="1717675" cy="1587"/>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46" name="Line 48"/>
            <p:cNvSpPr>
              <a:spLocks noChangeShapeType="1"/>
            </p:cNvSpPr>
            <p:nvPr/>
          </p:nvSpPr>
          <p:spPr bwMode="auto">
            <a:xfrm>
              <a:off x="6386513" y="3981450"/>
              <a:ext cx="1587" cy="1514475"/>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47" name="Freeform 50"/>
            <p:cNvSpPr>
              <a:spLocks/>
            </p:cNvSpPr>
            <p:nvPr/>
          </p:nvSpPr>
          <p:spPr bwMode="auto">
            <a:xfrm>
              <a:off x="2093913" y="2654300"/>
              <a:ext cx="1717675" cy="1327150"/>
            </a:xfrm>
            <a:custGeom>
              <a:avLst/>
              <a:gdLst>
                <a:gd name="T0" fmla="*/ 0 w 907"/>
                <a:gd name="T1" fmla="*/ 2147483647 h 635"/>
                <a:gd name="T2" fmla="*/ 1136911470 w 907"/>
                <a:gd name="T3" fmla="*/ 0 h 635"/>
                <a:gd name="T4" fmla="*/ 1624672462 w 907"/>
                <a:gd name="T5" fmla="*/ 0 h 635"/>
                <a:gd name="T6" fmla="*/ 2147483647 w 907"/>
                <a:gd name="T7" fmla="*/ 2147483647 h 635"/>
                <a:gd name="T8" fmla="*/ 0 w 907"/>
                <a:gd name="T9" fmla="*/ 2147483647 h 6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7" h="635">
                  <a:moveTo>
                    <a:pt x="0" y="635"/>
                  </a:moveTo>
                  <a:lnTo>
                    <a:pt x="317" y="0"/>
                  </a:lnTo>
                  <a:lnTo>
                    <a:pt x="453" y="0"/>
                  </a:lnTo>
                  <a:lnTo>
                    <a:pt x="907" y="635"/>
                  </a:lnTo>
                  <a:lnTo>
                    <a:pt x="0" y="635"/>
                  </a:lnTo>
                  <a:close/>
                </a:path>
              </a:pathLst>
            </a:custGeom>
            <a:gradFill rotWithShape="1">
              <a:gsLst>
                <a:gs pos="0">
                  <a:srgbClr val="767647"/>
                </a:gs>
                <a:gs pos="100000">
                  <a:srgbClr val="FFFF9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48" name="Freeform 51"/>
            <p:cNvSpPr>
              <a:spLocks/>
            </p:cNvSpPr>
            <p:nvPr/>
          </p:nvSpPr>
          <p:spPr bwMode="auto">
            <a:xfrm>
              <a:off x="5529263" y="2654300"/>
              <a:ext cx="1717675" cy="1327150"/>
            </a:xfrm>
            <a:custGeom>
              <a:avLst/>
              <a:gdLst>
                <a:gd name="T0" fmla="*/ 0 w 907"/>
                <a:gd name="T1" fmla="*/ 2147483647 h 635"/>
                <a:gd name="T2" fmla="*/ 1136911470 w 907"/>
                <a:gd name="T3" fmla="*/ 0 h 635"/>
                <a:gd name="T4" fmla="*/ 1624672462 w 907"/>
                <a:gd name="T5" fmla="*/ 0 h 635"/>
                <a:gd name="T6" fmla="*/ 2147483647 w 907"/>
                <a:gd name="T7" fmla="*/ 2147483647 h 635"/>
                <a:gd name="T8" fmla="*/ 0 w 907"/>
                <a:gd name="T9" fmla="*/ 2147483647 h 6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7" h="635">
                  <a:moveTo>
                    <a:pt x="0" y="635"/>
                  </a:moveTo>
                  <a:lnTo>
                    <a:pt x="317" y="0"/>
                  </a:lnTo>
                  <a:lnTo>
                    <a:pt x="453" y="0"/>
                  </a:lnTo>
                  <a:lnTo>
                    <a:pt x="907" y="635"/>
                  </a:lnTo>
                  <a:lnTo>
                    <a:pt x="0" y="635"/>
                  </a:lnTo>
                  <a:close/>
                </a:path>
              </a:pathLst>
            </a:custGeom>
            <a:gradFill rotWithShape="1">
              <a:gsLst>
                <a:gs pos="0">
                  <a:srgbClr val="767647"/>
                </a:gs>
                <a:gs pos="100000">
                  <a:srgbClr val="FFFF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grpSp>
          <p:nvGrpSpPr>
            <p:cNvPr id="49" name="Group 72"/>
            <p:cNvGrpSpPr>
              <a:grpSpLocks/>
            </p:cNvGrpSpPr>
            <p:nvPr/>
          </p:nvGrpSpPr>
          <p:grpSpPr bwMode="auto">
            <a:xfrm>
              <a:off x="2246313" y="4921250"/>
              <a:ext cx="4652963" cy="747713"/>
              <a:chOff x="1415" y="3100"/>
              <a:chExt cx="2931" cy="471"/>
            </a:xfrm>
          </p:grpSpPr>
          <p:sp>
            <p:nvSpPr>
              <p:cNvPr id="50" name="Rectangle 52"/>
              <p:cNvSpPr>
                <a:spLocks noChangeArrowheads="1"/>
              </p:cNvSpPr>
              <p:nvPr/>
            </p:nvSpPr>
            <p:spPr bwMode="auto">
              <a:xfrm>
                <a:off x="1415" y="3337"/>
                <a:ext cx="233"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en-US" altLang="zh-CN" sz="1600">
                    <a:solidFill>
                      <a:schemeClr val="tx1"/>
                    </a:solidFill>
                    <a:latin typeface="+mj-ea"/>
                    <a:ea typeface="+mj-ea"/>
                  </a:rPr>
                  <a:t>…</a:t>
                </a:r>
                <a:endParaRPr kumimoji="1" lang="en-US" altLang="zh-CN" sz="1600" baseline="-25000">
                  <a:solidFill>
                    <a:schemeClr val="tx1"/>
                  </a:solidFill>
                  <a:latin typeface="+mj-ea"/>
                  <a:ea typeface="+mj-ea"/>
                </a:endParaRPr>
              </a:p>
            </p:txBody>
          </p:sp>
          <p:sp>
            <p:nvSpPr>
              <p:cNvPr id="51" name="Rectangle 53"/>
              <p:cNvSpPr>
                <a:spLocks noChangeArrowheads="1"/>
              </p:cNvSpPr>
              <p:nvPr/>
            </p:nvSpPr>
            <p:spPr bwMode="auto">
              <a:xfrm>
                <a:off x="1927" y="3337"/>
                <a:ext cx="233"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en-US" altLang="zh-CN" sz="1600">
                    <a:solidFill>
                      <a:schemeClr val="tx1"/>
                    </a:solidFill>
                    <a:latin typeface="+mj-ea"/>
                    <a:ea typeface="+mj-ea"/>
                  </a:rPr>
                  <a:t>…</a:t>
                </a:r>
                <a:endParaRPr kumimoji="1" lang="en-US" altLang="zh-CN" sz="1600" baseline="-25000">
                  <a:solidFill>
                    <a:schemeClr val="tx1"/>
                  </a:solidFill>
                  <a:latin typeface="+mj-ea"/>
                  <a:ea typeface="+mj-ea"/>
                </a:endParaRPr>
              </a:p>
            </p:txBody>
          </p:sp>
          <p:sp>
            <p:nvSpPr>
              <p:cNvPr id="52" name="Rectangle 54"/>
              <p:cNvSpPr>
                <a:spLocks noChangeArrowheads="1"/>
              </p:cNvSpPr>
              <p:nvPr/>
            </p:nvSpPr>
            <p:spPr bwMode="auto">
              <a:xfrm>
                <a:off x="4113" y="3100"/>
                <a:ext cx="233"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en-US" altLang="zh-CN" sz="1600">
                    <a:solidFill>
                      <a:schemeClr val="tx1"/>
                    </a:solidFill>
                    <a:latin typeface="+mj-ea"/>
                    <a:ea typeface="+mj-ea"/>
                  </a:rPr>
                  <a:t>…</a:t>
                </a:r>
                <a:endParaRPr kumimoji="1" lang="en-US" altLang="zh-CN" sz="1600" baseline="-25000">
                  <a:solidFill>
                    <a:schemeClr val="tx1"/>
                  </a:solidFill>
                  <a:latin typeface="+mj-ea"/>
                  <a:ea typeface="+mj-ea"/>
                </a:endParaRPr>
              </a:p>
            </p:txBody>
          </p:sp>
          <p:sp>
            <p:nvSpPr>
              <p:cNvPr id="53" name="Rectangle 55"/>
              <p:cNvSpPr>
                <a:spLocks noChangeArrowheads="1"/>
              </p:cNvSpPr>
              <p:nvPr/>
            </p:nvSpPr>
            <p:spPr bwMode="auto">
              <a:xfrm>
                <a:off x="3588" y="3100"/>
                <a:ext cx="233"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en-US" altLang="zh-CN" sz="1600">
                    <a:solidFill>
                      <a:schemeClr val="tx1"/>
                    </a:solidFill>
                    <a:latin typeface="+mj-ea"/>
                    <a:ea typeface="+mj-ea"/>
                  </a:rPr>
                  <a:t>…</a:t>
                </a:r>
                <a:endParaRPr kumimoji="1" lang="en-US" altLang="zh-CN" sz="1600" baseline="-25000">
                  <a:solidFill>
                    <a:schemeClr val="tx1"/>
                  </a:solidFill>
                  <a:latin typeface="+mj-ea"/>
                  <a:ea typeface="+mj-ea"/>
                </a:endParaRPr>
              </a:p>
            </p:txBody>
          </p:sp>
        </p:grpSp>
        <p:sp>
          <p:nvSpPr>
            <p:cNvPr id="54" name="Line 56"/>
            <p:cNvSpPr>
              <a:spLocks noChangeShapeType="1"/>
            </p:cNvSpPr>
            <p:nvPr/>
          </p:nvSpPr>
          <p:spPr bwMode="auto">
            <a:xfrm>
              <a:off x="2093913" y="5494338"/>
              <a:ext cx="1717675" cy="1587"/>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grpSp>
          <p:nvGrpSpPr>
            <p:cNvPr id="55" name="Group 69"/>
            <p:cNvGrpSpPr>
              <a:grpSpLocks/>
            </p:cNvGrpSpPr>
            <p:nvPr/>
          </p:nvGrpSpPr>
          <p:grpSpPr bwMode="auto">
            <a:xfrm>
              <a:off x="1193800" y="5111744"/>
              <a:ext cx="2322513" cy="384175"/>
              <a:chOff x="752" y="3220"/>
              <a:chExt cx="1463" cy="242"/>
            </a:xfrm>
          </p:grpSpPr>
          <p:sp>
            <p:nvSpPr>
              <p:cNvPr id="56" name="Rectangle 57"/>
              <p:cNvSpPr>
                <a:spLocks noChangeArrowheads="1"/>
              </p:cNvSpPr>
              <p:nvPr/>
            </p:nvSpPr>
            <p:spPr bwMode="auto">
              <a:xfrm>
                <a:off x="1469" y="3233"/>
                <a:ext cx="746"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dirty="0">
                    <a:solidFill>
                      <a:schemeClr val="tx1"/>
                    </a:solidFill>
                    <a:latin typeface="+mj-ea"/>
                    <a:ea typeface="+mj-ea"/>
                  </a:rPr>
                  <a:t>B           1</a:t>
                </a:r>
                <a:endParaRPr kumimoji="1" lang="en-US" altLang="zh-CN" sz="1600" baseline="-25000" dirty="0">
                  <a:solidFill>
                    <a:schemeClr val="tx1"/>
                  </a:solidFill>
                  <a:latin typeface="+mj-ea"/>
                  <a:ea typeface="+mj-ea"/>
                </a:endParaRPr>
              </a:p>
            </p:txBody>
          </p:sp>
          <p:sp>
            <p:nvSpPr>
              <p:cNvPr id="57" name="Rectangle 61"/>
              <p:cNvSpPr>
                <a:spLocks noChangeArrowheads="1"/>
              </p:cNvSpPr>
              <p:nvPr/>
            </p:nvSpPr>
            <p:spPr bwMode="auto">
              <a:xfrm>
                <a:off x="752" y="3220"/>
                <a:ext cx="522"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en-US" altLang="zh-CN" sz="1600">
                    <a:solidFill>
                      <a:schemeClr val="tx1"/>
                    </a:solidFill>
                    <a:latin typeface="+mj-ea"/>
                    <a:ea typeface="+mj-ea"/>
                  </a:rPr>
                  <a:t>B → A</a:t>
                </a:r>
                <a:endParaRPr kumimoji="1" lang="en-US" altLang="zh-CN" sz="1600" baseline="-25000">
                  <a:solidFill>
                    <a:schemeClr val="tx1"/>
                  </a:solidFill>
                  <a:latin typeface="+mj-ea"/>
                  <a:ea typeface="+mj-ea"/>
                </a:endParaRPr>
              </a:p>
            </p:txBody>
          </p:sp>
        </p:grpSp>
        <p:grpSp>
          <p:nvGrpSpPr>
            <p:cNvPr id="58" name="Group 67"/>
            <p:cNvGrpSpPr>
              <a:grpSpLocks/>
            </p:cNvGrpSpPr>
            <p:nvPr/>
          </p:nvGrpSpPr>
          <p:grpSpPr bwMode="auto">
            <a:xfrm>
              <a:off x="1184275" y="4341813"/>
              <a:ext cx="2357438" cy="376237"/>
              <a:chOff x="746" y="2735"/>
              <a:chExt cx="1485" cy="237"/>
            </a:xfrm>
          </p:grpSpPr>
          <p:sp>
            <p:nvSpPr>
              <p:cNvPr id="59" name="Rectangle 42"/>
              <p:cNvSpPr>
                <a:spLocks noChangeArrowheads="1"/>
              </p:cNvSpPr>
              <p:nvPr/>
            </p:nvSpPr>
            <p:spPr bwMode="auto">
              <a:xfrm>
                <a:off x="746" y="2735"/>
                <a:ext cx="522"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en-US" altLang="zh-CN" sz="1600">
                    <a:solidFill>
                      <a:schemeClr val="tx1"/>
                    </a:solidFill>
                    <a:latin typeface="+mj-ea"/>
                    <a:ea typeface="+mj-ea"/>
                  </a:rPr>
                  <a:t>A → B</a:t>
                </a:r>
                <a:endParaRPr kumimoji="1" lang="en-US" altLang="zh-CN" sz="1600" baseline="-25000">
                  <a:solidFill>
                    <a:schemeClr val="tx1"/>
                  </a:solidFill>
                  <a:latin typeface="+mj-ea"/>
                  <a:ea typeface="+mj-ea"/>
                </a:endParaRPr>
              </a:p>
            </p:txBody>
          </p:sp>
          <p:sp>
            <p:nvSpPr>
              <p:cNvPr id="60" name="Rectangle 63"/>
              <p:cNvSpPr>
                <a:spLocks noChangeArrowheads="1"/>
              </p:cNvSpPr>
              <p:nvPr/>
            </p:nvSpPr>
            <p:spPr bwMode="auto">
              <a:xfrm>
                <a:off x="1485" y="2748"/>
                <a:ext cx="746"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dirty="0">
                    <a:solidFill>
                      <a:schemeClr val="tx1"/>
                    </a:solidFill>
                    <a:latin typeface="+mj-ea"/>
                    <a:ea typeface="+mj-ea"/>
                  </a:rPr>
                  <a:t>A           1</a:t>
                </a:r>
                <a:endParaRPr kumimoji="1" lang="en-US" altLang="zh-CN" sz="1600" baseline="-25000" dirty="0">
                  <a:solidFill>
                    <a:schemeClr val="tx1"/>
                  </a:solidFill>
                  <a:latin typeface="+mj-ea"/>
                  <a:ea typeface="+mj-ea"/>
                </a:endParaRPr>
              </a:p>
            </p:txBody>
          </p:sp>
        </p:grpSp>
        <p:grpSp>
          <p:nvGrpSpPr>
            <p:cNvPr id="61" name="Group 68"/>
            <p:cNvGrpSpPr>
              <a:grpSpLocks/>
            </p:cNvGrpSpPr>
            <p:nvPr/>
          </p:nvGrpSpPr>
          <p:grpSpPr bwMode="auto">
            <a:xfrm>
              <a:off x="1187450" y="4724400"/>
              <a:ext cx="2355851" cy="376238"/>
              <a:chOff x="748" y="2976"/>
              <a:chExt cx="1484" cy="237"/>
            </a:xfrm>
          </p:grpSpPr>
          <p:sp>
            <p:nvSpPr>
              <p:cNvPr id="62" name="Rectangle 60"/>
              <p:cNvSpPr>
                <a:spLocks noChangeArrowheads="1"/>
              </p:cNvSpPr>
              <p:nvPr/>
            </p:nvSpPr>
            <p:spPr bwMode="auto">
              <a:xfrm>
                <a:off x="748" y="2976"/>
                <a:ext cx="505"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en-US" altLang="zh-CN" sz="1600">
                    <a:solidFill>
                      <a:schemeClr val="tx1"/>
                    </a:solidFill>
                    <a:latin typeface="+mj-ea"/>
                    <a:ea typeface="+mj-ea"/>
                  </a:rPr>
                  <a:t>F → C</a:t>
                </a:r>
                <a:endParaRPr kumimoji="1" lang="en-US" altLang="zh-CN" sz="1600" baseline="-25000">
                  <a:solidFill>
                    <a:schemeClr val="tx1"/>
                  </a:solidFill>
                  <a:latin typeface="+mj-ea"/>
                  <a:ea typeface="+mj-ea"/>
                </a:endParaRPr>
              </a:p>
            </p:txBody>
          </p:sp>
          <p:sp>
            <p:nvSpPr>
              <p:cNvPr id="63" name="Rectangle 64"/>
              <p:cNvSpPr>
                <a:spLocks noChangeArrowheads="1"/>
              </p:cNvSpPr>
              <p:nvPr/>
            </p:nvSpPr>
            <p:spPr bwMode="auto">
              <a:xfrm>
                <a:off x="1469" y="2989"/>
                <a:ext cx="763"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dirty="0">
                    <a:solidFill>
                      <a:schemeClr val="tx1"/>
                    </a:solidFill>
                    <a:latin typeface="+mj-ea"/>
                    <a:ea typeface="+mj-ea"/>
                  </a:rPr>
                  <a:t>F           </a:t>
                </a:r>
                <a:r>
                  <a:rPr kumimoji="1" lang="en-US" altLang="zh-CN" sz="1600" dirty="0" smtClean="0">
                    <a:solidFill>
                      <a:schemeClr val="tx1"/>
                    </a:solidFill>
                    <a:latin typeface="+mj-ea"/>
                    <a:ea typeface="+mj-ea"/>
                  </a:rPr>
                  <a:t> 2</a:t>
                </a:r>
                <a:endParaRPr kumimoji="1" lang="en-US" altLang="zh-CN" sz="1600" baseline="-25000" dirty="0">
                  <a:solidFill>
                    <a:schemeClr val="tx1"/>
                  </a:solidFill>
                  <a:latin typeface="+mj-ea"/>
                  <a:ea typeface="+mj-ea"/>
                </a:endParaRPr>
              </a:p>
            </p:txBody>
          </p:sp>
        </p:grpSp>
        <p:grpSp>
          <p:nvGrpSpPr>
            <p:cNvPr id="64" name="Group 70"/>
            <p:cNvGrpSpPr>
              <a:grpSpLocks/>
            </p:cNvGrpSpPr>
            <p:nvPr/>
          </p:nvGrpSpPr>
          <p:grpSpPr bwMode="auto">
            <a:xfrm>
              <a:off x="4614863" y="4319588"/>
              <a:ext cx="2359025" cy="404812"/>
              <a:chOff x="2907" y="2721"/>
              <a:chExt cx="1486" cy="255"/>
            </a:xfrm>
          </p:grpSpPr>
          <p:sp>
            <p:nvSpPr>
              <p:cNvPr id="65" name="Rectangle 49"/>
              <p:cNvSpPr>
                <a:spLocks noChangeArrowheads="1"/>
              </p:cNvSpPr>
              <p:nvPr/>
            </p:nvSpPr>
            <p:spPr bwMode="auto">
              <a:xfrm>
                <a:off x="2907" y="2721"/>
                <a:ext cx="530"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en-US" altLang="zh-CN" sz="1600">
                    <a:solidFill>
                      <a:schemeClr val="tx1"/>
                    </a:solidFill>
                    <a:latin typeface="+mj-ea"/>
                    <a:ea typeface="+mj-ea"/>
                  </a:rPr>
                  <a:t>A → B</a:t>
                </a:r>
              </a:p>
            </p:txBody>
          </p:sp>
          <p:sp>
            <p:nvSpPr>
              <p:cNvPr id="66" name="Rectangle 65"/>
              <p:cNvSpPr>
                <a:spLocks noChangeArrowheads="1"/>
              </p:cNvSpPr>
              <p:nvPr/>
            </p:nvSpPr>
            <p:spPr bwMode="auto">
              <a:xfrm>
                <a:off x="3647" y="2747"/>
                <a:ext cx="746"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A           1</a:t>
                </a:r>
                <a:endParaRPr kumimoji="1" lang="en-US" altLang="zh-CN" sz="1600" baseline="-25000">
                  <a:solidFill>
                    <a:schemeClr val="tx1"/>
                  </a:solidFill>
                  <a:latin typeface="+mj-ea"/>
                  <a:ea typeface="+mj-ea"/>
                </a:endParaRPr>
              </a:p>
            </p:txBody>
          </p:sp>
        </p:grpSp>
        <p:grpSp>
          <p:nvGrpSpPr>
            <p:cNvPr id="67" name="Group 71"/>
            <p:cNvGrpSpPr>
              <a:grpSpLocks/>
            </p:cNvGrpSpPr>
            <p:nvPr/>
          </p:nvGrpSpPr>
          <p:grpSpPr bwMode="auto">
            <a:xfrm>
              <a:off x="4643438" y="4738694"/>
              <a:ext cx="2305050" cy="384175"/>
              <a:chOff x="2925" y="2985"/>
              <a:chExt cx="1452" cy="242"/>
            </a:xfrm>
          </p:grpSpPr>
          <p:sp>
            <p:nvSpPr>
              <p:cNvPr id="68" name="Rectangle 62"/>
              <p:cNvSpPr>
                <a:spLocks noChangeArrowheads="1"/>
              </p:cNvSpPr>
              <p:nvPr/>
            </p:nvSpPr>
            <p:spPr bwMode="auto">
              <a:xfrm>
                <a:off x="2925" y="2985"/>
                <a:ext cx="505"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en-US" altLang="zh-CN" sz="1600">
                    <a:solidFill>
                      <a:schemeClr val="tx1"/>
                    </a:solidFill>
                    <a:latin typeface="+mj-ea"/>
                    <a:ea typeface="+mj-ea"/>
                  </a:rPr>
                  <a:t>F → C</a:t>
                </a:r>
                <a:endParaRPr kumimoji="1" lang="en-US" altLang="zh-CN" sz="1600" baseline="-25000">
                  <a:solidFill>
                    <a:schemeClr val="tx1"/>
                  </a:solidFill>
                  <a:latin typeface="+mj-ea"/>
                  <a:ea typeface="+mj-ea"/>
                </a:endParaRPr>
              </a:p>
            </p:txBody>
          </p:sp>
          <p:sp>
            <p:nvSpPr>
              <p:cNvPr id="69" name="Rectangle 66"/>
              <p:cNvSpPr>
                <a:spLocks noChangeArrowheads="1"/>
              </p:cNvSpPr>
              <p:nvPr/>
            </p:nvSpPr>
            <p:spPr bwMode="auto">
              <a:xfrm>
                <a:off x="3655" y="2998"/>
                <a:ext cx="72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F           2</a:t>
                </a:r>
                <a:endParaRPr kumimoji="1" lang="en-US" altLang="zh-CN" sz="1600" baseline="-25000">
                  <a:solidFill>
                    <a:schemeClr val="tx1"/>
                  </a:solidFill>
                  <a:latin typeface="+mj-ea"/>
                  <a:ea typeface="+mj-ea"/>
                </a:endParaRPr>
              </a:p>
            </p:txBody>
          </p:sp>
        </p:grpSp>
        <p:sp>
          <p:nvSpPr>
            <p:cNvPr id="70" name="Rectangle 37"/>
            <p:cNvSpPr>
              <a:spLocks noChangeArrowheads="1"/>
            </p:cNvSpPr>
            <p:nvPr/>
          </p:nvSpPr>
          <p:spPr bwMode="auto">
            <a:xfrm>
              <a:off x="2093913" y="3981450"/>
              <a:ext cx="1717675" cy="189547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endParaRPr lang="zh-CN" altLang="en-US" sz="1600">
                <a:solidFill>
                  <a:schemeClr val="tx1"/>
                </a:solidFill>
                <a:latin typeface="+mj-ea"/>
                <a:ea typeface="+mj-ea"/>
              </a:endParaRPr>
            </a:p>
          </p:txBody>
        </p:sp>
        <p:sp>
          <p:nvSpPr>
            <p:cNvPr id="71" name="Rectangle 44"/>
            <p:cNvSpPr>
              <a:spLocks noChangeArrowheads="1"/>
            </p:cNvSpPr>
            <p:nvPr/>
          </p:nvSpPr>
          <p:spPr bwMode="auto">
            <a:xfrm>
              <a:off x="5529263" y="3981450"/>
              <a:ext cx="1717675" cy="151447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endParaRPr lang="zh-CN" altLang="en-US" sz="1600">
                <a:solidFill>
                  <a:schemeClr val="tx1"/>
                </a:solidFill>
                <a:latin typeface="+mj-ea"/>
                <a:ea typeface="+mj-ea"/>
              </a:endParaRPr>
            </a:p>
          </p:txBody>
        </p:sp>
        <p:sp>
          <p:nvSpPr>
            <p:cNvPr id="72" name="Rectangle 73"/>
            <p:cNvSpPr>
              <a:spLocks noChangeArrowheads="1"/>
            </p:cNvSpPr>
            <p:nvPr/>
          </p:nvSpPr>
          <p:spPr bwMode="auto">
            <a:xfrm>
              <a:off x="5938838" y="1985963"/>
              <a:ext cx="820330"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zh-CN" altLang="en-US" sz="1600">
                  <a:solidFill>
                    <a:schemeClr val="tx1"/>
                  </a:solidFill>
                  <a:latin typeface="+mj-ea"/>
                  <a:ea typeface="+mj-ea"/>
                </a:rPr>
                <a:t>网桥 </a:t>
              </a:r>
              <a:r>
                <a:rPr kumimoji="1" lang="en-US" altLang="zh-CN" sz="1600">
                  <a:solidFill>
                    <a:schemeClr val="tx1"/>
                  </a:solidFill>
                  <a:latin typeface="+mj-ea"/>
                  <a:ea typeface="+mj-ea"/>
                </a:rPr>
                <a:t>2</a:t>
              </a:r>
              <a:endParaRPr kumimoji="1" lang="en-US" altLang="zh-CN" sz="1600" baseline="-25000">
                <a:solidFill>
                  <a:schemeClr val="tx1"/>
                </a:solidFill>
                <a:latin typeface="+mj-ea"/>
                <a:ea typeface="+mj-ea"/>
              </a:endParaRPr>
            </a:p>
          </p:txBody>
        </p:sp>
      </p:grpSp>
    </p:spTree>
    <p:extLst>
      <p:ext uri="{BB962C8B-B14F-4D97-AF65-F5344CB8AC3E}">
        <p14:creationId xmlns:p14="http://schemas.microsoft.com/office/powerpoint/2010/main" val="86644633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smtClean="0">
                <a:solidFill>
                  <a:srgbClr val="FF0000"/>
                </a:solidFill>
              </a:rPr>
              <a:t>透明网桥：</a:t>
            </a:r>
            <a:endParaRPr lang="en-US" altLang="zh-CN" dirty="0" smtClean="0">
              <a:solidFill>
                <a:srgbClr val="FF0000"/>
              </a:solidFill>
            </a:endParaRPr>
          </a:p>
          <a:p>
            <a:pPr lvl="1"/>
            <a:r>
              <a:rPr lang="zh-CN" altLang="en-US" dirty="0"/>
              <a:t>在网桥的转发表中写入的信息除了地址和接口外，还有帧进入该网桥的时间。</a:t>
            </a:r>
          </a:p>
          <a:p>
            <a:pPr lvl="1"/>
            <a:r>
              <a:rPr lang="zh-CN" altLang="en-US" dirty="0"/>
              <a:t>这是因为以太网的拓扑可能经常会发生变化，站点也可能会更换适配器（这就改变了站点的地址）。另外，以太网上的工作站并非总是接通电源的。</a:t>
            </a:r>
          </a:p>
          <a:p>
            <a:pPr lvl="1"/>
            <a:r>
              <a:rPr lang="zh-CN" altLang="en-US" dirty="0"/>
              <a:t>把每个帧到达网桥的时间登记下来，就可以在转发表中只保留网络拓扑的最新状态信息。这样就使得网桥中的转发表能反映当前网络的最新拓扑状态。 </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112</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71889023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a:solidFill>
                  <a:srgbClr val="FF0000"/>
                </a:solidFill>
              </a:rPr>
              <a:t>透明</a:t>
            </a:r>
            <a:r>
              <a:rPr lang="zh-CN" altLang="en-US" dirty="0" smtClean="0">
                <a:solidFill>
                  <a:srgbClr val="FF0000"/>
                </a:solidFill>
              </a:rPr>
              <a:t>网桥自学习</a:t>
            </a:r>
            <a:r>
              <a:rPr lang="zh-CN" altLang="en-US" dirty="0">
                <a:solidFill>
                  <a:srgbClr val="FF0000"/>
                </a:solidFill>
              </a:rPr>
              <a:t>和转发</a:t>
            </a:r>
            <a:r>
              <a:rPr lang="zh-CN" altLang="en-US" dirty="0" smtClean="0">
                <a:solidFill>
                  <a:srgbClr val="FF0000"/>
                </a:solidFill>
              </a:rPr>
              <a:t>帧的</a:t>
            </a:r>
            <a:r>
              <a:rPr lang="zh-CN" altLang="en-US" dirty="0">
                <a:solidFill>
                  <a:srgbClr val="FF0000"/>
                </a:solidFill>
              </a:rPr>
              <a:t>步骤归纳：</a:t>
            </a:r>
            <a:endParaRPr lang="en-US" altLang="zh-CN" dirty="0" smtClean="0">
              <a:solidFill>
                <a:srgbClr val="FF0000"/>
              </a:solidFill>
            </a:endParaRPr>
          </a:p>
          <a:p>
            <a:pPr lvl="1"/>
            <a:r>
              <a:rPr lang="zh-CN" altLang="en-US" dirty="0"/>
              <a:t>网桥收到一帧后先进行自学习。查找转发表中与收到帧的源地址有无相匹配的项目。如没有，就在转发表中增加一个项目（源地址、进入的接口和时间）。如有，则把原有的项目进行更新。</a:t>
            </a:r>
          </a:p>
          <a:p>
            <a:pPr lvl="1"/>
            <a:r>
              <a:rPr lang="zh-CN" altLang="en-US" dirty="0"/>
              <a:t>转发帧。查找转发表中与收到帧的目的地址有无相匹配的项目</a:t>
            </a:r>
            <a:r>
              <a:rPr lang="zh-CN" altLang="en-US" dirty="0" smtClean="0"/>
              <a:t>。如</a:t>
            </a:r>
            <a:r>
              <a:rPr lang="zh-CN" altLang="en-US" dirty="0"/>
              <a:t>没有，则通过所有其他接口（但进入网桥的接口除外</a:t>
            </a:r>
            <a:r>
              <a:rPr lang="zh-CN" altLang="en-US" dirty="0" smtClean="0"/>
              <a:t>）进行转发</a:t>
            </a:r>
            <a:r>
              <a:rPr lang="zh-CN" altLang="en-US" dirty="0"/>
              <a:t>。</a:t>
            </a:r>
            <a:r>
              <a:rPr lang="zh-CN" altLang="en-US" dirty="0" smtClean="0"/>
              <a:t>如</a:t>
            </a:r>
            <a:r>
              <a:rPr lang="zh-CN" altLang="en-US" dirty="0"/>
              <a:t>有，则按转发表中给出的接口进行转发。</a:t>
            </a:r>
          </a:p>
          <a:p>
            <a:pPr lvl="1"/>
            <a:r>
              <a:rPr lang="zh-CN" altLang="en-US" dirty="0"/>
              <a:t>若转发表中给出的接口就是该帧进入网桥的接口，则应丢弃这个帧（因为这时不需要经过网桥进行转发）。</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113</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99531278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a:solidFill>
                  <a:srgbClr val="FF0000"/>
                </a:solidFill>
              </a:rPr>
              <a:t>透明网桥使用了生成树算法</a:t>
            </a:r>
            <a:r>
              <a:rPr lang="zh-CN" altLang="en-US" dirty="0" smtClean="0">
                <a:solidFill>
                  <a:srgbClr val="FF0000"/>
                </a:solidFill>
              </a:rPr>
              <a:t>避免帧</a:t>
            </a:r>
            <a:r>
              <a:rPr lang="zh-CN" altLang="en-US" dirty="0">
                <a:solidFill>
                  <a:srgbClr val="FF0000"/>
                </a:solidFill>
              </a:rPr>
              <a:t>在网络中不断地兜圈子：</a:t>
            </a:r>
            <a:endParaRPr lang="en-US" altLang="zh-CN" dirty="0" smtClean="0">
              <a:solidFill>
                <a:srgbClr val="FF0000"/>
              </a:solidFill>
            </a:endParaRPr>
          </a:p>
          <a:p>
            <a:pPr lvl="1"/>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114</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grpSp>
        <p:nvGrpSpPr>
          <p:cNvPr id="5" name="组合 4"/>
          <p:cNvGrpSpPr/>
          <p:nvPr/>
        </p:nvGrpSpPr>
        <p:grpSpPr>
          <a:xfrm>
            <a:off x="971600" y="1970089"/>
            <a:ext cx="7366565" cy="3336751"/>
            <a:chOff x="487363" y="2747963"/>
            <a:chExt cx="8035926" cy="3639944"/>
          </a:xfrm>
        </p:grpSpPr>
        <p:sp>
          <p:nvSpPr>
            <p:cNvPr id="7" name="Line 4"/>
            <p:cNvSpPr>
              <a:spLocks noChangeShapeType="1"/>
            </p:cNvSpPr>
            <p:nvPr/>
          </p:nvSpPr>
          <p:spPr bwMode="auto">
            <a:xfrm>
              <a:off x="2379663" y="3752850"/>
              <a:ext cx="4945062"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8" name="Line 5"/>
            <p:cNvSpPr>
              <a:spLocks noChangeShapeType="1"/>
            </p:cNvSpPr>
            <p:nvPr/>
          </p:nvSpPr>
          <p:spPr bwMode="auto">
            <a:xfrm flipV="1">
              <a:off x="2019300" y="5491163"/>
              <a:ext cx="5280025" cy="127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9" name="Rectangle 6"/>
            <p:cNvSpPr>
              <a:spLocks noChangeArrowheads="1"/>
            </p:cNvSpPr>
            <p:nvPr/>
          </p:nvSpPr>
          <p:spPr bwMode="auto">
            <a:xfrm>
              <a:off x="7277100" y="3529013"/>
              <a:ext cx="1068432" cy="366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600">
                  <a:solidFill>
                    <a:schemeClr val="tx1"/>
                  </a:solidFill>
                  <a:latin typeface="+mj-ea"/>
                  <a:ea typeface="+mj-ea"/>
                </a:rPr>
                <a:t>局域网 </a:t>
              </a:r>
              <a:r>
                <a:rPr kumimoji="1" lang="en-US" altLang="zh-CN" sz="1600">
                  <a:solidFill>
                    <a:schemeClr val="tx1"/>
                  </a:solidFill>
                  <a:latin typeface="+mj-ea"/>
                  <a:ea typeface="+mj-ea"/>
                </a:rPr>
                <a:t>2</a:t>
              </a:r>
            </a:p>
          </p:txBody>
        </p:sp>
        <p:sp>
          <p:nvSpPr>
            <p:cNvPr id="10" name="Rectangle 7"/>
            <p:cNvSpPr>
              <a:spLocks noChangeArrowheads="1"/>
            </p:cNvSpPr>
            <p:nvPr/>
          </p:nvSpPr>
          <p:spPr bwMode="auto">
            <a:xfrm>
              <a:off x="7243762" y="5221288"/>
              <a:ext cx="1068432" cy="366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600">
                  <a:solidFill>
                    <a:schemeClr val="tx1"/>
                  </a:solidFill>
                  <a:latin typeface="+mj-ea"/>
                  <a:ea typeface="+mj-ea"/>
                </a:rPr>
                <a:t>局域网 </a:t>
              </a:r>
              <a:r>
                <a:rPr kumimoji="1" lang="en-US" altLang="zh-CN" sz="1600">
                  <a:solidFill>
                    <a:schemeClr val="tx1"/>
                  </a:solidFill>
                  <a:latin typeface="+mj-ea"/>
                  <a:ea typeface="+mj-ea"/>
                </a:rPr>
                <a:t>1</a:t>
              </a:r>
            </a:p>
          </p:txBody>
        </p:sp>
        <p:sp>
          <p:nvSpPr>
            <p:cNvPr id="11" name="Line 8"/>
            <p:cNvSpPr>
              <a:spLocks noChangeShapeType="1"/>
            </p:cNvSpPr>
            <p:nvPr/>
          </p:nvSpPr>
          <p:spPr bwMode="auto">
            <a:xfrm flipH="1">
              <a:off x="2789238" y="3735388"/>
              <a:ext cx="0" cy="757237"/>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2" name="Line 9"/>
            <p:cNvSpPr>
              <a:spLocks noChangeShapeType="1"/>
            </p:cNvSpPr>
            <p:nvPr/>
          </p:nvSpPr>
          <p:spPr bwMode="auto">
            <a:xfrm>
              <a:off x="2778125" y="4827588"/>
              <a:ext cx="0" cy="655637"/>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3" name="Line 10"/>
            <p:cNvSpPr>
              <a:spLocks noChangeShapeType="1"/>
            </p:cNvSpPr>
            <p:nvPr/>
          </p:nvSpPr>
          <p:spPr bwMode="auto">
            <a:xfrm flipH="1">
              <a:off x="6410325" y="3759200"/>
              <a:ext cx="1588" cy="725488"/>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4" name="Line 11"/>
            <p:cNvSpPr>
              <a:spLocks noChangeShapeType="1"/>
            </p:cNvSpPr>
            <p:nvPr/>
          </p:nvSpPr>
          <p:spPr bwMode="auto">
            <a:xfrm>
              <a:off x="6410325" y="4838700"/>
              <a:ext cx="0" cy="655638"/>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5" name="Arc 12"/>
            <p:cNvSpPr>
              <a:spLocks/>
            </p:cNvSpPr>
            <p:nvPr/>
          </p:nvSpPr>
          <p:spPr bwMode="auto">
            <a:xfrm rot="5255629" flipH="1">
              <a:off x="4252119" y="2788444"/>
              <a:ext cx="685800" cy="2205038"/>
            </a:xfrm>
            <a:custGeom>
              <a:avLst/>
              <a:gdLst>
                <a:gd name="T0" fmla="*/ 0 w 21653"/>
                <a:gd name="T1" fmla="*/ 0 h 42096"/>
                <a:gd name="T2" fmla="*/ 6891541 w 21653"/>
                <a:gd name="T3" fmla="*/ 115502484 h 42096"/>
                <a:gd name="T4" fmla="*/ 53178 w 21653"/>
                <a:gd name="T5" fmla="*/ 59265792 h 42096"/>
                <a:gd name="T6" fmla="*/ 0 60000 65536"/>
                <a:gd name="T7" fmla="*/ 0 60000 65536"/>
                <a:gd name="T8" fmla="*/ 0 60000 65536"/>
              </a:gdLst>
              <a:ahLst/>
              <a:cxnLst>
                <a:cxn ang="T6">
                  <a:pos x="T0" y="T1"/>
                </a:cxn>
                <a:cxn ang="T7">
                  <a:pos x="T2" y="T3"/>
                </a:cxn>
                <a:cxn ang="T8">
                  <a:pos x="T4" y="T5"/>
                </a:cxn>
              </a:cxnLst>
              <a:rect l="0" t="0" r="r" b="b"/>
              <a:pathLst>
                <a:path w="21653" h="42096" fill="none" extrusionOk="0">
                  <a:moveTo>
                    <a:pt x="0" y="0"/>
                  </a:moveTo>
                  <a:cubicBezTo>
                    <a:pt x="17" y="0"/>
                    <a:pt x="35" y="-1"/>
                    <a:pt x="53" y="0"/>
                  </a:cubicBezTo>
                  <a:cubicBezTo>
                    <a:pt x="11982" y="0"/>
                    <a:pt x="21653" y="9670"/>
                    <a:pt x="21653" y="21600"/>
                  </a:cubicBezTo>
                  <a:cubicBezTo>
                    <a:pt x="21653" y="30902"/>
                    <a:pt x="15697" y="39160"/>
                    <a:pt x="6870" y="42096"/>
                  </a:cubicBezTo>
                </a:path>
                <a:path w="21653" h="42096" stroke="0" extrusionOk="0">
                  <a:moveTo>
                    <a:pt x="0" y="0"/>
                  </a:moveTo>
                  <a:cubicBezTo>
                    <a:pt x="17" y="0"/>
                    <a:pt x="35" y="-1"/>
                    <a:pt x="53" y="0"/>
                  </a:cubicBezTo>
                  <a:cubicBezTo>
                    <a:pt x="11982" y="0"/>
                    <a:pt x="21653" y="9670"/>
                    <a:pt x="21653" y="21600"/>
                  </a:cubicBezTo>
                  <a:cubicBezTo>
                    <a:pt x="21653" y="30902"/>
                    <a:pt x="15697" y="39160"/>
                    <a:pt x="6870" y="42096"/>
                  </a:cubicBezTo>
                  <a:lnTo>
                    <a:pt x="53" y="21600"/>
                  </a:lnTo>
                  <a:lnTo>
                    <a:pt x="0" y="0"/>
                  </a:lnTo>
                  <a:close/>
                </a:path>
              </a:pathLst>
            </a:custGeom>
            <a:noFill/>
            <a:ln w="76200" cap="rnd">
              <a:solidFill>
                <a:schemeClr val="tx2"/>
              </a:solidFill>
              <a:round/>
              <a:headEnd type="triangle" w="med"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6" name="Rectangle 13"/>
            <p:cNvSpPr>
              <a:spLocks noChangeArrowheads="1"/>
            </p:cNvSpPr>
            <p:nvPr/>
          </p:nvSpPr>
          <p:spPr bwMode="auto">
            <a:xfrm>
              <a:off x="6880225" y="4338638"/>
              <a:ext cx="844604" cy="366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600">
                  <a:solidFill>
                    <a:schemeClr val="tx1"/>
                  </a:solidFill>
                  <a:latin typeface="+mj-ea"/>
                  <a:ea typeface="+mj-ea"/>
                </a:rPr>
                <a:t>网桥 </a:t>
              </a:r>
              <a:r>
                <a:rPr kumimoji="1" lang="en-US" altLang="zh-CN" sz="1600">
                  <a:solidFill>
                    <a:schemeClr val="tx1"/>
                  </a:solidFill>
                  <a:latin typeface="+mj-ea"/>
                  <a:ea typeface="+mj-ea"/>
                </a:rPr>
                <a:t>2</a:t>
              </a:r>
            </a:p>
          </p:txBody>
        </p:sp>
        <p:sp>
          <p:nvSpPr>
            <p:cNvPr id="17" name="Rectangle 14"/>
            <p:cNvSpPr>
              <a:spLocks noChangeArrowheads="1"/>
            </p:cNvSpPr>
            <p:nvPr/>
          </p:nvSpPr>
          <p:spPr bwMode="auto">
            <a:xfrm>
              <a:off x="1450975" y="4376738"/>
              <a:ext cx="844604" cy="366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600">
                  <a:solidFill>
                    <a:schemeClr val="tx1"/>
                  </a:solidFill>
                  <a:latin typeface="+mj-ea"/>
                  <a:ea typeface="+mj-ea"/>
                </a:rPr>
                <a:t>网桥 </a:t>
              </a:r>
              <a:r>
                <a:rPr kumimoji="1" lang="en-US" altLang="zh-CN" sz="1600">
                  <a:solidFill>
                    <a:schemeClr val="tx1"/>
                  </a:solidFill>
                  <a:latin typeface="+mj-ea"/>
                  <a:ea typeface="+mj-ea"/>
                </a:rPr>
                <a:t>1</a:t>
              </a:r>
            </a:p>
          </p:txBody>
        </p:sp>
        <p:pic>
          <p:nvPicPr>
            <p:cNvPr id="18" name="Picture 1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0350" y="5045075"/>
              <a:ext cx="763588"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6"/>
            <p:cNvSpPr>
              <a:spLocks noChangeArrowheads="1"/>
            </p:cNvSpPr>
            <p:nvPr/>
          </p:nvSpPr>
          <p:spPr bwMode="auto">
            <a:xfrm>
              <a:off x="1208088" y="5073650"/>
              <a:ext cx="423177" cy="366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zh-CN" sz="1600">
                  <a:solidFill>
                    <a:schemeClr val="tx1"/>
                  </a:solidFill>
                  <a:latin typeface="+mj-ea"/>
                  <a:ea typeface="+mj-ea"/>
                </a:rPr>
                <a:t> </a:t>
              </a:r>
              <a:r>
                <a:rPr kumimoji="1" lang="en-US" altLang="zh-CN" sz="1600">
                  <a:solidFill>
                    <a:schemeClr val="tx1"/>
                  </a:solidFill>
                  <a:latin typeface="+mj-ea"/>
                  <a:ea typeface="+mj-ea"/>
                </a:rPr>
                <a:t>A</a:t>
              </a:r>
            </a:p>
          </p:txBody>
        </p:sp>
        <p:sp>
          <p:nvSpPr>
            <p:cNvPr id="20" name="Rectangle 17"/>
            <p:cNvSpPr>
              <a:spLocks noChangeArrowheads="1"/>
            </p:cNvSpPr>
            <p:nvPr/>
          </p:nvSpPr>
          <p:spPr bwMode="auto">
            <a:xfrm>
              <a:off x="2301875" y="5683250"/>
              <a:ext cx="735013" cy="357188"/>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F</a:t>
              </a:r>
            </a:p>
          </p:txBody>
        </p:sp>
        <p:sp>
          <p:nvSpPr>
            <p:cNvPr id="21" name="Text Box 28"/>
            <p:cNvSpPr txBox="1">
              <a:spLocks noChangeArrowheads="1"/>
            </p:cNvSpPr>
            <p:nvPr/>
          </p:nvSpPr>
          <p:spPr bwMode="auto">
            <a:xfrm>
              <a:off x="4121150" y="4149725"/>
              <a:ext cx="872931" cy="63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600">
                  <a:solidFill>
                    <a:schemeClr val="tx1"/>
                  </a:solidFill>
                  <a:latin typeface="+mj-ea"/>
                  <a:ea typeface="+mj-ea"/>
                </a:rPr>
                <a:t>不停地</a:t>
              </a:r>
            </a:p>
            <a:p>
              <a:pPr>
                <a:spcBef>
                  <a:spcPct val="0"/>
                </a:spcBef>
                <a:buClrTx/>
                <a:buSzTx/>
                <a:buFontTx/>
                <a:buNone/>
              </a:pPr>
              <a:r>
                <a:rPr kumimoji="1" lang="zh-CN" altLang="en-US" sz="1600">
                  <a:solidFill>
                    <a:schemeClr val="tx1"/>
                  </a:solidFill>
                  <a:latin typeface="+mj-ea"/>
                  <a:ea typeface="+mj-ea"/>
                </a:rPr>
                <a:t>兜圈子</a:t>
              </a:r>
            </a:p>
          </p:txBody>
        </p:sp>
        <p:pic>
          <p:nvPicPr>
            <p:cNvPr id="22" name="Picture 2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4073525"/>
              <a:ext cx="104775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3" name="Picture 3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750" y="4073525"/>
              <a:ext cx="1046163"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grpSp>
          <p:nvGrpSpPr>
            <p:cNvPr id="24" name="Group 48"/>
            <p:cNvGrpSpPr>
              <a:grpSpLocks/>
            </p:cNvGrpSpPr>
            <p:nvPr/>
          </p:nvGrpSpPr>
          <p:grpSpPr bwMode="auto">
            <a:xfrm>
              <a:off x="2189163" y="4724400"/>
              <a:ext cx="455612" cy="1004888"/>
              <a:chOff x="1379" y="2993"/>
              <a:chExt cx="287" cy="633"/>
            </a:xfrm>
          </p:grpSpPr>
          <p:sp>
            <p:nvSpPr>
              <p:cNvPr id="25" name="Line 32"/>
              <p:cNvSpPr>
                <a:spLocks noChangeShapeType="1"/>
              </p:cNvSpPr>
              <p:nvPr/>
            </p:nvSpPr>
            <p:spPr bwMode="auto">
              <a:xfrm flipH="1" flipV="1">
                <a:off x="1655" y="2993"/>
                <a:ext cx="11" cy="633"/>
              </a:xfrm>
              <a:prstGeom prst="line">
                <a:avLst/>
              </a:prstGeom>
              <a:noFill/>
              <a:ln w="76200">
                <a:solidFill>
                  <a:schemeClr val="hlink"/>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6" name="Text Box 33"/>
              <p:cNvSpPr txBox="1">
                <a:spLocks noChangeArrowheads="1"/>
              </p:cNvSpPr>
              <p:nvPr/>
            </p:nvSpPr>
            <p:spPr bwMode="auto">
              <a:xfrm>
                <a:off x="1379" y="3110"/>
                <a:ext cx="25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600">
                    <a:solidFill>
                      <a:schemeClr val="tx1"/>
                    </a:solidFill>
                    <a:latin typeface="+mj-ea"/>
                    <a:ea typeface="+mj-ea"/>
                    <a:sym typeface="Wingdings" pitchFamily="2" charset="2"/>
                  </a:rPr>
                  <a:t></a:t>
                </a:r>
              </a:p>
            </p:txBody>
          </p:sp>
        </p:grpSp>
        <p:grpSp>
          <p:nvGrpSpPr>
            <p:cNvPr id="27" name="Group 34"/>
            <p:cNvGrpSpPr>
              <a:grpSpLocks/>
            </p:cNvGrpSpPr>
            <p:nvPr/>
          </p:nvGrpSpPr>
          <p:grpSpPr bwMode="auto">
            <a:xfrm>
              <a:off x="3094038" y="4868863"/>
              <a:ext cx="3173412" cy="990600"/>
              <a:chOff x="1949" y="3067"/>
              <a:chExt cx="1999" cy="624"/>
            </a:xfrm>
          </p:grpSpPr>
          <p:sp>
            <p:nvSpPr>
              <p:cNvPr id="28" name="Freeform 35"/>
              <p:cNvSpPr>
                <a:spLocks/>
              </p:cNvSpPr>
              <p:nvPr/>
            </p:nvSpPr>
            <p:spPr bwMode="auto">
              <a:xfrm>
                <a:off x="1949" y="3067"/>
                <a:ext cx="1999" cy="624"/>
              </a:xfrm>
              <a:custGeom>
                <a:avLst/>
                <a:gdLst>
                  <a:gd name="T0" fmla="*/ 0 w 1866"/>
                  <a:gd name="T1" fmla="*/ 743 h 523"/>
                  <a:gd name="T2" fmla="*/ 1215 w 1866"/>
                  <a:gd name="T3" fmla="*/ 725 h 523"/>
                  <a:gd name="T4" fmla="*/ 1501 w 1866"/>
                  <a:gd name="T5" fmla="*/ 717 h 523"/>
                  <a:gd name="T6" fmla="*/ 1714 w 1866"/>
                  <a:gd name="T7" fmla="*/ 696 h 523"/>
                  <a:gd name="T8" fmla="*/ 1897 w 1866"/>
                  <a:gd name="T9" fmla="*/ 649 h 523"/>
                  <a:gd name="T10" fmla="*/ 1978 w 1866"/>
                  <a:gd name="T11" fmla="*/ 614 h 523"/>
                  <a:gd name="T12" fmla="*/ 2051 w 1866"/>
                  <a:gd name="T13" fmla="*/ 508 h 523"/>
                  <a:gd name="T14" fmla="*/ 2114 w 1866"/>
                  <a:gd name="T15" fmla="*/ 290 h 523"/>
                  <a:gd name="T16" fmla="*/ 2131 w 1866"/>
                  <a:gd name="T17" fmla="*/ 0 h 5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66" h="523">
                    <a:moveTo>
                      <a:pt x="0" y="522"/>
                    </a:moveTo>
                    <a:cubicBezTo>
                      <a:pt x="174" y="523"/>
                      <a:pt x="817" y="514"/>
                      <a:pt x="1059" y="510"/>
                    </a:cubicBezTo>
                    <a:cubicBezTo>
                      <a:pt x="1277" y="507"/>
                      <a:pt x="1236" y="507"/>
                      <a:pt x="1308" y="504"/>
                    </a:cubicBezTo>
                    <a:cubicBezTo>
                      <a:pt x="1349" y="489"/>
                      <a:pt x="1443" y="504"/>
                      <a:pt x="1494" y="489"/>
                    </a:cubicBezTo>
                    <a:cubicBezTo>
                      <a:pt x="1549" y="479"/>
                      <a:pt x="1615" y="465"/>
                      <a:pt x="1653" y="456"/>
                    </a:cubicBezTo>
                    <a:cubicBezTo>
                      <a:pt x="1691" y="447"/>
                      <a:pt x="1700" y="448"/>
                      <a:pt x="1723" y="432"/>
                    </a:cubicBezTo>
                    <a:cubicBezTo>
                      <a:pt x="1734" y="420"/>
                      <a:pt x="1777" y="369"/>
                      <a:pt x="1788" y="357"/>
                    </a:cubicBezTo>
                    <a:cubicBezTo>
                      <a:pt x="1793" y="351"/>
                      <a:pt x="1839" y="216"/>
                      <a:pt x="1842" y="204"/>
                    </a:cubicBezTo>
                    <a:cubicBezTo>
                      <a:pt x="1866" y="115"/>
                      <a:pt x="1857" y="110"/>
                      <a:pt x="1857" y="0"/>
                    </a:cubicBezTo>
                  </a:path>
                </a:pathLst>
              </a:custGeom>
              <a:noFill/>
              <a:ln w="76200" cap="flat" cmpd="sng">
                <a:solidFill>
                  <a:schemeClr val="hlink"/>
                </a:solidFill>
                <a:prstDash val="solid"/>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9" name="Text Box 36"/>
              <p:cNvSpPr txBox="1">
                <a:spLocks noChangeArrowheads="1"/>
              </p:cNvSpPr>
              <p:nvPr/>
            </p:nvSpPr>
            <p:spPr bwMode="auto">
              <a:xfrm>
                <a:off x="2014" y="3407"/>
                <a:ext cx="25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600">
                    <a:solidFill>
                      <a:schemeClr val="tx1"/>
                    </a:solidFill>
                    <a:latin typeface="+mj-ea"/>
                    <a:ea typeface="+mj-ea"/>
                    <a:sym typeface="Wingdings" pitchFamily="2" charset="2"/>
                  </a:rPr>
                  <a:t></a:t>
                </a:r>
              </a:p>
            </p:txBody>
          </p:sp>
        </p:grpSp>
        <p:sp>
          <p:nvSpPr>
            <p:cNvPr id="30" name="Rectangle 37"/>
            <p:cNvSpPr>
              <a:spLocks noChangeArrowheads="1"/>
            </p:cNvSpPr>
            <p:nvPr/>
          </p:nvSpPr>
          <p:spPr bwMode="auto">
            <a:xfrm>
              <a:off x="1997075" y="6021388"/>
              <a:ext cx="1318490" cy="366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600">
                  <a:solidFill>
                    <a:schemeClr val="tx1"/>
                  </a:solidFill>
                  <a:latin typeface="+mj-ea"/>
                  <a:ea typeface="+mj-ea"/>
                </a:rPr>
                <a:t>A </a:t>
              </a:r>
              <a:r>
                <a:rPr kumimoji="1" lang="zh-CN" altLang="en-US" sz="1600">
                  <a:solidFill>
                    <a:schemeClr val="tx1"/>
                  </a:solidFill>
                  <a:latin typeface="+mj-ea"/>
                  <a:ea typeface="+mj-ea"/>
                </a:rPr>
                <a:t>发出的帧</a:t>
              </a:r>
            </a:p>
          </p:txBody>
        </p:sp>
        <p:grpSp>
          <p:nvGrpSpPr>
            <p:cNvPr id="31" name="Group 52"/>
            <p:cNvGrpSpPr>
              <a:grpSpLocks/>
            </p:cNvGrpSpPr>
            <p:nvPr/>
          </p:nvGrpSpPr>
          <p:grpSpPr bwMode="auto">
            <a:xfrm>
              <a:off x="3167063" y="2767013"/>
              <a:ext cx="3100387" cy="1454150"/>
              <a:chOff x="1995" y="1743"/>
              <a:chExt cx="1953" cy="916"/>
            </a:xfrm>
          </p:grpSpPr>
          <p:sp>
            <p:nvSpPr>
              <p:cNvPr id="32" name="Arc 39"/>
              <p:cNvSpPr>
                <a:spLocks/>
              </p:cNvSpPr>
              <p:nvPr/>
            </p:nvSpPr>
            <p:spPr bwMode="auto">
              <a:xfrm>
                <a:off x="1995" y="2052"/>
                <a:ext cx="1953" cy="607"/>
              </a:xfrm>
              <a:custGeom>
                <a:avLst/>
                <a:gdLst>
                  <a:gd name="T0" fmla="*/ 0 w 21600"/>
                  <a:gd name="T1" fmla="*/ 0 h 26015"/>
                  <a:gd name="T2" fmla="*/ 173 w 21600"/>
                  <a:gd name="T3" fmla="*/ 14 h 26015"/>
                  <a:gd name="T4" fmla="*/ 0 w 21600"/>
                  <a:gd name="T5" fmla="*/ 12 h 26015"/>
                  <a:gd name="T6" fmla="*/ 0 60000 65536"/>
                  <a:gd name="T7" fmla="*/ 0 60000 65536"/>
                  <a:gd name="T8" fmla="*/ 0 60000 65536"/>
                </a:gdLst>
                <a:ahLst/>
                <a:cxnLst>
                  <a:cxn ang="T6">
                    <a:pos x="T0" y="T1"/>
                  </a:cxn>
                  <a:cxn ang="T7">
                    <a:pos x="T2" y="T3"/>
                  </a:cxn>
                  <a:cxn ang="T8">
                    <a:pos x="T4" y="T5"/>
                  </a:cxn>
                </a:cxnLst>
                <a:rect l="0" t="0" r="r" b="b"/>
                <a:pathLst>
                  <a:path w="21600" h="26015" fill="none" extrusionOk="0">
                    <a:moveTo>
                      <a:pt x="-1" y="0"/>
                    </a:moveTo>
                    <a:cubicBezTo>
                      <a:pt x="11929" y="0"/>
                      <a:pt x="21600" y="9670"/>
                      <a:pt x="21600" y="21600"/>
                    </a:cubicBezTo>
                    <a:cubicBezTo>
                      <a:pt x="21600" y="23083"/>
                      <a:pt x="21447" y="24562"/>
                      <a:pt x="21143" y="26014"/>
                    </a:cubicBezTo>
                  </a:path>
                  <a:path w="21600" h="26015" stroke="0" extrusionOk="0">
                    <a:moveTo>
                      <a:pt x="-1" y="0"/>
                    </a:moveTo>
                    <a:cubicBezTo>
                      <a:pt x="11929" y="0"/>
                      <a:pt x="21600" y="9670"/>
                      <a:pt x="21600" y="21600"/>
                    </a:cubicBezTo>
                    <a:cubicBezTo>
                      <a:pt x="21600" y="23083"/>
                      <a:pt x="21447" y="24562"/>
                      <a:pt x="21143" y="26014"/>
                    </a:cubicBezTo>
                    <a:lnTo>
                      <a:pt x="0" y="21600"/>
                    </a:lnTo>
                    <a:lnTo>
                      <a:pt x="-1" y="0"/>
                    </a:lnTo>
                    <a:close/>
                  </a:path>
                </a:pathLst>
              </a:custGeom>
              <a:noFill/>
              <a:ln w="76200">
                <a:solidFill>
                  <a:schemeClr val="hlink"/>
                </a:solidFill>
                <a:round/>
                <a:headEn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3" name="Text Box 40"/>
              <p:cNvSpPr txBox="1">
                <a:spLocks noChangeArrowheads="1"/>
              </p:cNvSpPr>
              <p:nvPr/>
            </p:nvSpPr>
            <p:spPr bwMode="auto">
              <a:xfrm>
                <a:off x="2041" y="1743"/>
                <a:ext cx="25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600">
                    <a:solidFill>
                      <a:schemeClr val="tx1"/>
                    </a:solidFill>
                    <a:latin typeface="+mj-ea"/>
                    <a:ea typeface="+mj-ea"/>
                    <a:sym typeface="Wingdings" pitchFamily="2" charset="2"/>
                  </a:rPr>
                  <a:t></a:t>
                </a:r>
              </a:p>
            </p:txBody>
          </p:sp>
        </p:grpSp>
        <p:grpSp>
          <p:nvGrpSpPr>
            <p:cNvPr id="34" name="Group 54"/>
            <p:cNvGrpSpPr>
              <a:grpSpLocks/>
            </p:cNvGrpSpPr>
            <p:nvPr/>
          </p:nvGrpSpPr>
          <p:grpSpPr bwMode="auto">
            <a:xfrm>
              <a:off x="487363" y="3063875"/>
              <a:ext cx="2679700" cy="1235075"/>
              <a:chOff x="307" y="1930"/>
              <a:chExt cx="1688" cy="778"/>
            </a:xfrm>
          </p:grpSpPr>
          <p:grpSp>
            <p:nvGrpSpPr>
              <p:cNvPr id="35" name="Group 23"/>
              <p:cNvGrpSpPr>
                <a:grpSpLocks/>
              </p:cNvGrpSpPr>
              <p:nvPr/>
            </p:nvGrpSpPr>
            <p:grpSpPr bwMode="auto">
              <a:xfrm>
                <a:off x="1378" y="1930"/>
                <a:ext cx="617" cy="778"/>
                <a:chOff x="1378" y="1930"/>
                <a:chExt cx="617" cy="778"/>
              </a:xfrm>
            </p:grpSpPr>
            <p:sp>
              <p:nvSpPr>
                <p:cNvPr id="37" name="Rectangle 24"/>
                <p:cNvSpPr>
                  <a:spLocks noChangeArrowheads="1"/>
                </p:cNvSpPr>
                <p:nvPr/>
              </p:nvSpPr>
              <p:spPr bwMode="auto">
                <a:xfrm>
                  <a:off x="1532" y="1930"/>
                  <a:ext cx="463" cy="28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F</a:t>
                  </a:r>
                  <a:r>
                    <a:rPr kumimoji="1" lang="en-US" altLang="zh-CN" sz="1600" baseline="-25000">
                      <a:solidFill>
                        <a:schemeClr val="tx1"/>
                      </a:solidFill>
                      <a:latin typeface="+mj-ea"/>
                      <a:ea typeface="+mj-ea"/>
                    </a:rPr>
                    <a:t>1</a:t>
                  </a:r>
                </a:p>
              </p:txBody>
            </p:sp>
            <p:grpSp>
              <p:nvGrpSpPr>
                <p:cNvPr id="38" name="Group 25"/>
                <p:cNvGrpSpPr>
                  <a:grpSpLocks/>
                </p:cNvGrpSpPr>
                <p:nvPr/>
              </p:nvGrpSpPr>
              <p:grpSpPr bwMode="auto">
                <a:xfrm>
                  <a:off x="1378" y="2153"/>
                  <a:ext cx="288" cy="555"/>
                  <a:chOff x="1378" y="2153"/>
                  <a:chExt cx="288" cy="555"/>
                </a:xfrm>
              </p:grpSpPr>
              <p:sp>
                <p:nvSpPr>
                  <p:cNvPr id="39" name="Line 26"/>
                  <p:cNvSpPr>
                    <a:spLocks noChangeShapeType="1"/>
                  </p:cNvSpPr>
                  <p:nvPr/>
                </p:nvSpPr>
                <p:spPr bwMode="auto">
                  <a:xfrm flipV="1">
                    <a:off x="1666" y="2153"/>
                    <a:ext cx="0" cy="555"/>
                  </a:xfrm>
                  <a:prstGeom prst="line">
                    <a:avLst/>
                  </a:prstGeom>
                  <a:noFill/>
                  <a:ln w="76200">
                    <a:solidFill>
                      <a:schemeClr val="hlink"/>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0" name="Text Box 27"/>
                  <p:cNvSpPr txBox="1">
                    <a:spLocks noChangeArrowheads="1"/>
                  </p:cNvSpPr>
                  <p:nvPr/>
                </p:nvSpPr>
                <p:spPr bwMode="auto">
                  <a:xfrm>
                    <a:off x="1378" y="2329"/>
                    <a:ext cx="25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600">
                        <a:solidFill>
                          <a:schemeClr val="tx1"/>
                        </a:solidFill>
                        <a:latin typeface="+mj-ea"/>
                        <a:ea typeface="+mj-ea"/>
                        <a:sym typeface="Wingdings" pitchFamily="2" charset="2"/>
                      </a:rPr>
                      <a:t></a:t>
                    </a:r>
                  </a:p>
                </p:txBody>
              </p:sp>
            </p:grpSp>
          </p:grpSp>
          <p:sp>
            <p:nvSpPr>
              <p:cNvPr id="36" name="Rectangle 41"/>
              <p:cNvSpPr>
                <a:spLocks noChangeArrowheads="1"/>
              </p:cNvSpPr>
              <p:nvPr/>
            </p:nvSpPr>
            <p:spPr bwMode="auto">
              <a:xfrm>
                <a:off x="307" y="1938"/>
                <a:ext cx="112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600">
                    <a:solidFill>
                      <a:schemeClr val="tx1"/>
                    </a:solidFill>
                    <a:latin typeface="+mj-ea"/>
                    <a:ea typeface="+mj-ea"/>
                  </a:rPr>
                  <a:t>网桥 </a:t>
                </a:r>
                <a:r>
                  <a:rPr kumimoji="1" lang="en-US" altLang="zh-CN" sz="1600">
                    <a:solidFill>
                      <a:schemeClr val="tx1"/>
                    </a:solidFill>
                    <a:latin typeface="+mj-ea"/>
                    <a:ea typeface="+mj-ea"/>
                  </a:rPr>
                  <a:t>1 </a:t>
                </a:r>
                <a:r>
                  <a:rPr kumimoji="1" lang="zh-CN" altLang="en-US" sz="1600">
                    <a:solidFill>
                      <a:schemeClr val="tx1"/>
                    </a:solidFill>
                    <a:latin typeface="+mj-ea"/>
                    <a:ea typeface="+mj-ea"/>
                  </a:rPr>
                  <a:t>转发的帧</a:t>
                </a:r>
              </a:p>
            </p:txBody>
          </p:sp>
        </p:grpSp>
        <p:grpSp>
          <p:nvGrpSpPr>
            <p:cNvPr id="41" name="Group 53"/>
            <p:cNvGrpSpPr>
              <a:grpSpLocks/>
            </p:cNvGrpSpPr>
            <p:nvPr/>
          </p:nvGrpSpPr>
          <p:grpSpPr bwMode="auto">
            <a:xfrm>
              <a:off x="2921000" y="2747963"/>
              <a:ext cx="3100388" cy="1393825"/>
              <a:chOff x="1840" y="1731"/>
              <a:chExt cx="1953" cy="878"/>
            </a:xfrm>
          </p:grpSpPr>
          <p:sp>
            <p:nvSpPr>
              <p:cNvPr id="42" name="Arc 43"/>
              <p:cNvSpPr>
                <a:spLocks/>
              </p:cNvSpPr>
              <p:nvPr/>
            </p:nvSpPr>
            <p:spPr bwMode="auto">
              <a:xfrm flipH="1">
                <a:off x="1840" y="2024"/>
                <a:ext cx="1953" cy="585"/>
              </a:xfrm>
              <a:custGeom>
                <a:avLst/>
                <a:gdLst>
                  <a:gd name="T0" fmla="*/ 0 w 21600"/>
                  <a:gd name="T1" fmla="*/ 0 h 25085"/>
                  <a:gd name="T2" fmla="*/ 174 w 21600"/>
                  <a:gd name="T3" fmla="*/ 14 h 25085"/>
                  <a:gd name="T4" fmla="*/ 0 w 21600"/>
                  <a:gd name="T5" fmla="*/ 12 h 25085"/>
                  <a:gd name="T6" fmla="*/ 0 60000 65536"/>
                  <a:gd name="T7" fmla="*/ 0 60000 65536"/>
                  <a:gd name="T8" fmla="*/ 0 60000 65536"/>
                </a:gdLst>
                <a:ahLst/>
                <a:cxnLst>
                  <a:cxn ang="T6">
                    <a:pos x="T0" y="T1"/>
                  </a:cxn>
                  <a:cxn ang="T7">
                    <a:pos x="T2" y="T3"/>
                  </a:cxn>
                  <a:cxn ang="T8">
                    <a:pos x="T4" y="T5"/>
                  </a:cxn>
                </a:cxnLst>
                <a:rect l="0" t="0" r="r" b="b"/>
                <a:pathLst>
                  <a:path w="21600" h="25085" fill="none" extrusionOk="0">
                    <a:moveTo>
                      <a:pt x="-1" y="0"/>
                    </a:moveTo>
                    <a:cubicBezTo>
                      <a:pt x="11929" y="0"/>
                      <a:pt x="21600" y="9670"/>
                      <a:pt x="21600" y="21600"/>
                    </a:cubicBezTo>
                    <a:cubicBezTo>
                      <a:pt x="21600" y="22767"/>
                      <a:pt x="21505" y="23932"/>
                      <a:pt x="21317" y="25085"/>
                    </a:cubicBezTo>
                  </a:path>
                  <a:path w="21600" h="25085" stroke="0" extrusionOk="0">
                    <a:moveTo>
                      <a:pt x="-1" y="0"/>
                    </a:moveTo>
                    <a:cubicBezTo>
                      <a:pt x="11929" y="0"/>
                      <a:pt x="21600" y="9670"/>
                      <a:pt x="21600" y="21600"/>
                    </a:cubicBezTo>
                    <a:cubicBezTo>
                      <a:pt x="21600" y="22767"/>
                      <a:pt x="21505" y="23932"/>
                      <a:pt x="21317" y="25085"/>
                    </a:cubicBezTo>
                    <a:lnTo>
                      <a:pt x="0" y="21600"/>
                    </a:lnTo>
                    <a:lnTo>
                      <a:pt x="-1" y="0"/>
                    </a:lnTo>
                    <a:close/>
                  </a:path>
                </a:pathLst>
              </a:custGeom>
              <a:noFill/>
              <a:ln w="76200">
                <a:solidFill>
                  <a:schemeClr val="hlink"/>
                </a:solidFill>
                <a:round/>
                <a:headEn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3" name="Text Box 44"/>
              <p:cNvSpPr txBox="1">
                <a:spLocks noChangeArrowheads="1"/>
              </p:cNvSpPr>
              <p:nvPr/>
            </p:nvSpPr>
            <p:spPr bwMode="auto">
              <a:xfrm>
                <a:off x="3269" y="1731"/>
                <a:ext cx="25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600">
                    <a:solidFill>
                      <a:schemeClr val="tx1"/>
                    </a:solidFill>
                    <a:latin typeface="+mj-ea"/>
                    <a:ea typeface="+mj-ea"/>
                    <a:sym typeface="Wingdings" pitchFamily="2" charset="2"/>
                  </a:rPr>
                  <a:t></a:t>
                </a:r>
              </a:p>
            </p:txBody>
          </p:sp>
        </p:grpSp>
        <p:grpSp>
          <p:nvGrpSpPr>
            <p:cNvPr id="44" name="Group 55"/>
            <p:cNvGrpSpPr>
              <a:grpSpLocks/>
            </p:cNvGrpSpPr>
            <p:nvPr/>
          </p:nvGrpSpPr>
          <p:grpSpPr bwMode="auto">
            <a:xfrm>
              <a:off x="6021389" y="3027363"/>
              <a:ext cx="2501900" cy="1285875"/>
              <a:chOff x="3793" y="1907"/>
              <a:chExt cx="1576" cy="810"/>
            </a:xfrm>
          </p:grpSpPr>
          <p:grpSp>
            <p:nvGrpSpPr>
              <p:cNvPr id="45" name="Group 51"/>
              <p:cNvGrpSpPr>
                <a:grpSpLocks/>
              </p:cNvGrpSpPr>
              <p:nvPr/>
            </p:nvGrpSpPr>
            <p:grpSpPr bwMode="auto">
              <a:xfrm>
                <a:off x="3793" y="1938"/>
                <a:ext cx="591" cy="779"/>
                <a:chOff x="3793" y="1938"/>
                <a:chExt cx="591" cy="779"/>
              </a:xfrm>
            </p:grpSpPr>
            <p:grpSp>
              <p:nvGrpSpPr>
                <p:cNvPr id="47" name="Group 49"/>
                <p:cNvGrpSpPr>
                  <a:grpSpLocks/>
                </p:cNvGrpSpPr>
                <p:nvPr/>
              </p:nvGrpSpPr>
              <p:grpSpPr bwMode="auto">
                <a:xfrm>
                  <a:off x="4131" y="2162"/>
                  <a:ext cx="253" cy="555"/>
                  <a:chOff x="4131" y="2162"/>
                  <a:chExt cx="253" cy="555"/>
                </a:xfrm>
              </p:grpSpPr>
              <p:sp>
                <p:nvSpPr>
                  <p:cNvPr id="49" name="Line 21"/>
                  <p:cNvSpPr>
                    <a:spLocks noChangeShapeType="1"/>
                  </p:cNvSpPr>
                  <p:nvPr/>
                </p:nvSpPr>
                <p:spPr bwMode="auto">
                  <a:xfrm flipV="1">
                    <a:off x="4131" y="2162"/>
                    <a:ext cx="0" cy="555"/>
                  </a:xfrm>
                  <a:prstGeom prst="line">
                    <a:avLst/>
                  </a:prstGeom>
                  <a:noFill/>
                  <a:ln w="76200">
                    <a:solidFill>
                      <a:schemeClr val="hlink"/>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50" name="Text Box 22"/>
                  <p:cNvSpPr txBox="1">
                    <a:spLocks noChangeArrowheads="1"/>
                  </p:cNvSpPr>
                  <p:nvPr/>
                </p:nvSpPr>
                <p:spPr bwMode="auto">
                  <a:xfrm>
                    <a:off x="4132" y="2338"/>
                    <a:ext cx="25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600">
                        <a:solidFill>
                          <a:schemeClr val="tx1"/>
                        </a:solidFill>
                        <a:latin typeface="+mj-ea"/>
                        <a:ea typeface="+mj-ea"/>
                        <a:sym typeface="Wingdings" pitchFamily="2" charset="2"/>
                      </a:rPr>
                      <a:t></a:t>
                    </a:r>
                  </a:p>
                </p:txBody>
              </p:sp>
            </p:grpSp>
            <p:sp>
              <p:nvSpPr>
                <p:cNvPr id="48" name="Rectangle 19"/>
                <p:cNvSpPr>
                  <a:spLocks noChangeArrowheads="1"/>
                </p:cNvSpPr>
                <p:nvPr/>
              </p:nvSpPr>
              <p:spPr bwMode="auto">
                <a:xfrm>
                  <a:off x="3793" y="1938"/>
                  <a:ext cx="464" cy="256"/>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F</a:t>
                  </a:r>
                  <a:r>
                    <a:rPr kumimoji="1" lang="en-US" altLang="zh-CN" sz="1600" baseline="-25000">
                      <a:solidFill>
                        <a:schemeClr val="tx1"/>
                      </a:solidFill>
                      <a:latin typeface="+mj-ea"/>
                      <a:ea typeface="+mj-ea"/>
                    </a:rPr>
                    <a:t>2</a:t>
                  </a:r>
                </a:p>
              </p:txBody>
            </p:sp>
          </p:grpSp>
          <p:sp>
            <p:nvSpPr>
              <p:cNvPr id="46" name="Rectangle 45"/>
              <p:cNvSpPr>
                <a:spLocks noChangeArrowheads="1"/>
              </p:cNvSpPr>
              <p:nvPr/>
            </p:nvSpPr>
            <p:spPr bwMode="auto">
              <a:xfrm>
                <a:off x="4240" y="1907"/>
                <a:ext cx="112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600">
                    <a:solidFill>
                      <a:schemeClr val="tx1"/>
                    </a:solidFill>
                    <a:latin typeface="+mj-ea"/>
                    <a:ea typeface="+mj-ea"/>
                  </a:rPr>
                  <a:t>网桥 </a:t>
                </a:r>
                <a:r>
                  <a:rPr kumimoji="1" lang="en-US" altLang="zh-CN" sz="1600">
                    <a:solidFill>
                      <a:schemeClr val="tx1"/>
                    </a:solidFill>
                    <a:latin typeface="+mj-ea"/>
                    <a:ea typeface="+mj-ea"/>
                  </a:rPr>
                  <a:t>2 </a:t>
                </a:r>
                <a:r>
                  <a:rPr kumimoji="1" lang="zh-CN" altLang="en-US" sz="1600">
                    <a:solidFill>
                      <a:schemeClr val="tx1"/>
                    </a:solidFill>
                    <a:latin typeface="+mj-ea"/>
                    <a:ea typeface="+mj-ea"/>
                  </a:rPr>
                  <a:t>转发的帧</a:t>
                </a:r>
              </a:p>
            </p:txBody>
          </p:sp>
        </p:grpSp>
        <p:sp>
          <p:nvSpPr>
            <p:cNvPr id="51" name="Arc 46"/>
            <p:cNvSpPr>
              <a:spLocks/>
            </p:cNvSpPr>
            <p:nvPr/>
          </p:nvSpPr>
          <p:spPr bwMode="auto">
            <a:xfrm rot="16400856">
              <a:off x="4252119" y="2813844"/>
              <a:ext cx="685800" cy="2205038"/>
            </a:xfrm>
            <a:custGeom>
              <a:avLst/>
              <a:gdLst>
                <a:gd name="T0" fmla="*/ 0 w 21653"/>
                <a:gd name="T1" fmla="*/ 0 h 42096"/>
                <a:gd name="T2" fmla="*/ 6891541 w 21653"/>
                <a:gd name="T3" fmla="*/ 115502484 h 42096"/>
                <a:gd name="T4" fmla="*/ 53178 w 21653"/>
                <a:gd name="T5" fmla="*/ 59265792 h 42096"/>
                <a:gd name="T6" fmla="*/ 0 60000 65536"/>
                <a:gd name="T7" fmla="*/ 0 60000 65536"/>
                <a:gd name="T8" fmla="*/ 0 60000 65536"/>
              </a:gdLst>
              <a:ahLst/>
              <a:cxnLst>
                <a:cxn ang="T6">
                  <a:pos x="T0" y="T1"/>
                </a:cxn>
                <a:cxn ang="T7">
                  <a:pos x="T2" y="T3"/>
                </a:cxn>
                <a:cxn ang="T8">
                  <a:pos x="T4" y="T5"/>
                </a:cxn>
              </a:cxnLst>
              <a:rect l="0" t="0" r="r" b="b"/>
              <a:pathLst>
                <a:path w="21653" h="42096" fill="none" extrusionOk="0">
                  <a:moveTo>
                    <a:pt x="0" y="0"/>
                  </a:moveTo>
                  <a:cubicBezTo>
                    <a:pt x="17" y="0"/>
                    <a:pt x="35" y="-1"/>
                    <a:pt x="53" y="0"/>
                  </a:cubicBezTo>
                  <a:cubicBezTo>
                    <a:pt x="11982" y="0"/>
                    <a:pt x="21653" y="9670"/>
                    <a:pt x="21653" y="21600"/>
                  </a:cubicBezTo>
                  <a:cubicBezTo>
                    <a:pt x="21653" y="30902"/>
                    <a:pt x="15697" y="39160"/>
                    <a:pt x="6870" y="42096"/>
                  </a:cubicBezTo>
                </a:path>
                <a:path w="21653" h="42096" stroke="0" extrusionOk="0">
                  <a:moveTo>
                    <a:pt x="0" y="0"/>
                  </a:moveTo>
                  <a:cubicBezTo>
                    <a:pt x="17" y="0"/>
                    <a:pt x="35" y="-1"/>
                    <a:pt x="53" y="0"/>
                  </a:cubicBezTo>
                  <a:cubicBezTo>
                    <a:pt x="11982" y="0"/>
                    <a:pt x="21653" y="9670"/>
                    <a:pt x="21653" y="21600"/>
                  </a:cubicBezTo>
                  <a:cubicBezTo>
                    <a:pt x="21653" y="30902"/>
                    <a:pt x="15697" y="39160"/>
                    <a:pt x="6870" y="42096"/>
                  </a:cubicBezTo>
                  <a:lnTo>
                    <a:pt x="53" y="21600"/>
                  </a:lnTo>
                  <a:lnTo>
                    <a:pt x="0" y="0"/>
                  </a:lnTo>
                  <a:close/>
                </a:path>
              </a:pathLst>
            </a:custGeom>
            <a:noFill/>
            <a:ln w="76200" cap="rnd">
              <a:solidFill>
                <a:schemeClr val="tx2"/>
              </a:solidFill>
              <a:round/>
              <a:headEnd type="triangle" w="med"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52" name="Text Box 47"/>
            <p:cNvSpPr txBox="1">
              <a:spLocks noChangeArrowheads="1"/>
            </p:cNvSpPr>
            <p:nvPr/>
          </p:nvSpPr>
          <p:spPr bwMode="auto">
            <a:xfrm>
              <a:off x="3203575" y="4941888"/>
              <a:ext cx="2215901" cy="369317"/>
            </a:xfrm>
            <a:prstGeom prst="rect">
              <a:avLst/>
            </a:prstGeom>
            <a:solidFill>
              <a:srgbClr val="FF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600">
                  <a:solidFill>
                    <a:schemeClr val="tx1"/>
                  </a:solidFill>
                  <a:latin typeface="+mj-ea"/>
                  <a:ea typeface="+mj-ea"/>
                </a:rPr>
                <a:t>网络资源白白消耗了</a:t>
              </a:r>
            </a:p>
          </p:txBody>
        </p:sp>
      </p:grpSp>
    </p:spTree>
    <p:extLst>
      <p:ext uri="{BB962C8B-B14F-4D97-AF65-F5344CB8AC3E}">
        <p14:creationId xmlns:p14="http://schemas.microsoft.com/office/powerpoint/2010/main" val="162227999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smtClean="0">
                <a:solidFill>
                  <a:srgbClr val="FF0000"/>
                </a:solidFill>
              </a:rPr>
              <a:t>源路由网桥：</a:t>
            </a:r>
            <a:endParaRPr lang="en-US" altLang="zh-CN" dirty="0" smtClean="0">
              <a:solidFill>
                <a:srgbClr val="FF0000"/>
              </a:solidFill>
            </a:endParaRPr>
          </a:p>
          <a:p>
            <a:pPr lvl="1"/>
            <a:r>
              <a:rPr lang="zh-CN" altLang="en-US" dirty="0"/>
              <a:t>透明网桥容易安装，但网络资源的利用不充分。</a:t>
            </a:r>
          </a:p>
          <a:p>
            <a:pPr lvl="1"/>
            <a:r>
              <a:rPr lang="zh-CN" altLang="en-US" dirty="0"/>
              <a:t>源路由</a:t>
            </a:r>
            <a:r>
              <a:rPr lang="en-US" altLang="zh-CN" dirty="0"/>
              <a:t>(source route)</a:t>
            </a:r>
            <a:r>
              <a:rPr lang="zh-CN" altLang="en-US" dirty="0"/>
              <a:t>网桥在发送帧时将详细的路由信息放在帧的首部中。</a:t>
            </a:r>
          </a:p>
          <a:p>
            <a:pPr lvl="1"/>
            <a:r>
              <a:rPr lang="zh-CN" altLang="en-US" dirty="0"/>
              <a:t>源站以广播方式向欲通信的目的站发送一个</a:t>
            </a:r>
            <a:r>
              <a:rPr lang="zh-CN" altLang="en-US" dirty="0">
                <a:solidFill>
                  <a:srgbClr val="FF0000"/>
                </a:solidFill>
              </a:rPr>
              <a:t>发现帧</a:t>
            </a:r>
            <a:r>
              <a:rPr lang="zh-CN" altLang="en-US" dirty="0"/>
              <a:t>，每个发现帧都记录所经过的路由。</a:t>
            </a:r>
          </a:p>
          <a:p>
            <a:pPr lvl="1"/>
            <a:r>
              <a:rPr lang="zh-CN" altLang="en-US" dirty="0"/>
              <a:t>发现帧到达目的站时就沿各自的路由返回源站。源站在得知这些路由后，从所有可能的路由中选择出一个最佳路由。凡从该源站向该目的站发送的帧的首部，都必须携带源站所确定的这一路由信息。 </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115</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425585987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a:solidFill>
                  <a:srgbClr val="FF0000"/>
                </a:solidFill>
              </a:rPr>
              <a:t>多接口</a:t>
            </a:r>
            <a:r>
              <a:rPr lang="zh-CN" altLang="en-US" dirty="0" smtClean="0">
                <a:solidFill>
                  <a:srgbClr val="FF0000"/>
                </a:solidFill>
              </a:rPr>
              <a:t>网桥（以太网交换机）：</a:t>
            </a:r>
            <a:endParaRPr lang="en-US" altLang="zh-CN" dirty="0" smtClean="0">
              <a:solidFill>
                <a:srgbClr val="FF0000"/>
              </a:solidFill>
            </a:endParaRPr>
          </a:p>
          <a:p>
            <a:pPr lvl="1"/>
            <a:r>
              <a:rPr lang="en-US" altLang="zh-CN" dirty="0"/>
              <a:t>1990 </a:t>
            </a:r>
            <a:r>
              <a:rPr lang="zh-CN" altLang="en-US" dirty="0"/>
              <a:t>年问世的交换式集线器</a:t>
            </a:r>
            <a:r>
              <a:rPr lang="en-US" altLang="zh-CN" dirty="0"/>
              <a:t>(switching hub)</a:t>
            </a:r>
            <a:r>
              <a:rPr lang="zh-CN" altLang="en-US" dirty="0"/>
              <a:t>，可明显地提高局域网的性能。</a:t>
            </a:r>
          </a:p>
          <a:p>
            <a:pPr lvl="1"/>
            <a:r>
              <a:rPr lang="zh-CN" altLang="en-US" dirty="0"/>
              <a:t>交换式集线器常称为以太网交换机</a:t>
            </a:r>
            <a:r>
              <a:rPr lang="en-US" altLang="zh-CN" dirty="0"/>
              <a:t>(switch)</a:t>
            </a:r>
            <a:r>
              <a:rPr lang="zh-CN" altLang="en-US" dirty="0"/>
              <a:t>或第二层交换机（表明此交换机工作在数据链路层）。</a:t>
            </a:r>
          </a:p>
          <a:p>
            <a:pPr lvl="1"/>
            <a:r>
              <a:rPr lang="zh-CN" altLang="en-US" dirty="0"/>
              <a:t>以太网交换机通常都有十几个接口。因此，</a:t>
            </a:r>
            <a:r>
              <a:rPr lang="zh-CN" altLang="en-US" dirty="0">
                <a:solidFill>
                  <a:srgbClr val="FF0000"/>
                </a:solidFill>
              </a:rPr>
              <a:t>以太网交换机实质上就是一个多接口的网桥</a:t>
            </a:r>
            <a:r>
              <a:rPr lang="zh-CN" altLang="en-US" dirty="0"/>
              <a:t>，可见交换机工作在数据链路层</a:t>
            </a:r>
            <a:r>
              <a:rPr lang="zh-CN" altLang="en-US" dirty="0" smtClean="0"/>
              <a:t>。</a:t>
            </a:r>
            <a:endParaRPr lang="en-US" altLang="zh-CN" dirty="0" smtClean="0"/>
          </a:p>
          <a:p>
            <a:pPr lvl="1"/>
            <a:r>
              <a:rPr lang="zh-CN" altLang="en-US" dirty="0"/>
              <a:t>以太网交换机的诞生和广泛应用</a:t>
            </a:r>
            <a:r>
              <a:rPr lang="zh-CN" altLang="en-US" dirty="0" smtClean="0"/>
              <a:t>，</a:t>
            </a:r>
            <a:r>
              <a:rPr lang="zh-CN" altLang="en-US" dirty="0"/>
              <a:t>极大地提升了以太网技术的应用范围</a:t>
            </a:r>
            <a:r>
              <a:rPr lang="zh-CN" altLang="en-US" dirty="0" smtClean="0"/>
              <a:t>，促进了互联网的发展。</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116</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333881643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a:solidFill>
                  <a:srgbClr val="FF0000"/>
                </a:solidFill>
              </a:rPr>
              <a:t>多接口</a:t>
            </a:r>
            <a:r>
              <a:rPr lang="zh-CN" altLang="en-US" dirty="0" smtClean="0">
                <a:solidFill>
                  <a:srgbClr val="FF0000"/>
                </a:solidFill>
              </a:rPr>
              <a:t>网桥（以太网交换机）：</a:t>
            </a:r>
            <a:endParaRPr lang="en-US" altLang="zh-CN" dirty="0" smtClean="0">
              <a:solidFill>
                <a:srgbClr val="FF0000"/>
              </a:solidFill>
            </a:endParaRPr>
          </a:p>
          <a:p>
            <a:pPr lvl="1"/>
            <a:r>
              <a:rPr lang="zh-CN" altLang="en-US" dirty="0"/>
              <a:t>以太网交换机的每个接口都直接与主机相连，并且一般都工作在全双工方式。</a:t>
            </a:r>
          </a:p>
          <a:p>
            <a:pPr lvl="1"/>
            <a:r>
              <a:rPr lang="zh-CN" altLang="en-US" dirty="0"/>
              <a:t>交换机能同时连通许多对的接口，使每一对相互通信的主机都能像独占通信媒体那样，进行无碰撞地传输数据。 </a:t>
            </a:r>
          </a:p>
          <a:p>
            <a:pPr lvl="1"/>
            <a:r>
              <a:rPr lang="zh-CN" altLang="en-US" dirty="0"/>
              <a:t>以太网交换机由于使用了专用的交换结构芯片，其交换速率就较高。 </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117</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301789724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a:solidFill>
                  <a:srgbClr val="FF0000"/>
                </a:solidFill>
              </a:rPr>
              <a:t>多接口</a:t>
            </a:r>
            <a:r>
              <a:rPr lang="zh-CN" altLang="en-US" dirty="0" smtClean="0">
                <a:solidFill>
                  <a:srgbClr val="FF0000"/>
                </a:solidFill>
              </a:rPr>
              <a:t>网桥（以太网交换机）：</a:t>
            </a:r>
            <a:endParaRPr lang="en-US" altLang="zh-CN" dirty="0" smtClean="0">
              <a:solidFill>
                <a:srgbClr val="FF0000"/>
              </a:solidFill>
            </a:endParaRPr>
          </a:p>
          <a:p>
            <a:pPr lvl="1"/>
            <a:r>
              <a:rPr lang="zh-CN" altLang="en-US" dirty="0"/>
              <a:t>对于</a:t>
            </a:r>
            <a:r>
              <a:rPr lang="zh-CN" altLang="en-US" dirty="0" smtClean="0"/>
              <a:t>普通</a:t>
            </a:r>
            <a:r>
              <a:rPr lang="en-US" altLang="zh-CN" dirty="0" smtClean="0"/>
              <a:t>10Mb/s</a:t>
            </a:r>
            <a:r>
              <a:rPr lang="zh-CN" altLang="en-US" dirty="0" smtClean="0"/>
              <a:t>的</a:t>
            </a:r>
            <a:r>
              <a:rPr lang="zh-CN" altLang="en-US" dirty="0"/>
              <a:t>共享式以太网，若</a:t>
            </a:r>
            <a:r>
              <a:rPr lang="zh-CN" altLang="en-US" dirty="0" smtClean="0"/>
              <a:t>共有</a:t>
            </a:r>
            <a:r>
              <a:rPr lang="en-US" altLang="zh-CN" dirty="0" smtClean="0"/>
              <a:t>N</a:t>
            </a:r>
            <a:r>
              <a:rPr lang="zh-CN" altLang="en-US" dirty="0" smtClean="0"/>
              <a:t>个</a:t>
            </a:r>
            <a:r>
              <a:rPr lang="zh-CN" altLang="en-US" dirty="0"/>
              <a:t>用户，则每个用户占有的平均带宽只有总带宽</a:t>
            </a:r>
            <a:r>
              <a:rPr lang="en-US" altLang="zh-CN" dirty="0"/>
              <a:t>(</a:t>
            </a:r>
            <a:r>
              <a:rPr lang="en-US" altLang="zh-CN" dirty="0" smtClean="0"/>
              <a:t>10Mb/s</a:t>
            </a:r>
            <a:r>
              <a:rPr lang="en-US" altLang="zh-CN" dirty="0"/>
              <a:t>)</a:t>
            </a:r>
            <a:r>
              <a:rPr lang="zh-CN" altLang="en-US" dirty="0" smtClean="0"/>
              <a:t>的</a:t>
            </a:r>
            <a:r>
              <a:rPr lang="en-US" altLang="zh-CN" dirty="0" smtClean="0"/>
              <a:t>N</a:t>
            </a:r>
            <a:r>
              <a:rPr lang="zh-CN" altLang="en-US" dirty="0" smtClean="0"/>
              <a:t>分之一</a:t>
            </a:r>
            <a:r>
              <a:rPr lang="zh-CN" altLang="en-US" dirty="0"/>
              <a:t>。</a:t>
            </a:r>
          </a:p>
          <a:p>
            <a:pPr lvl="1"/>
            <a:r>
              <a:rPr lang="zh-CN" altLang="en-US" dirty="0"/>
              <a:t>使用以太网交换机时，虽然在每个接口到主机的带宽</a:t>
            </a:r>
            <a:r>
              <a:rPr lang="zh-CN" altLang="en-US" dirty="0" smtClean="0"/>
              <a:t>还是</a:t>
            </a:r>
            <a:r>
              <a:rPr lang="en-US" altLang="zh-CN" dirty="0" smtClean="0"/>
              <a:t>10Mb/s</a:t>
            </a:r>
            <a:r>
              <a:rPr lang="zh-CN" altLang="en-US" dirty="0"/>
              <a:t>，但由于一个用户在通信时是独占而不是和其他网络用户共享传输媒体的带宽，因此对于</a:t>
            </a:r>
            <a:r>
              <a:rPr lang="zh-CN" altLang="en-US" dirty="0" smtClean="0"/>
              <a:t>拥有</a:t>
            </a:r>
            <a:r>
              <a:rPr lang="en-US" altLang="zh-CN" dirty="0" smtClean="0"/>
              <a:t>N</a:t>
            </a:r>
            <a:r>
              <a:rPr lang="zh-CN" altLang="en-US" dirty="0" smtClean="0"/>
              <a:t>对</a:t>
            </a:r>
            <a:r>
              <a:rPr lang="zh-CN" altLang="en-US" dirty="0"/>
              <a:t>接口的交换机的</a:t>
            </a:r>
            <a:r>
              <a:rPr lang="zh-CN" altLang="en-US" dirty="0">
                <a:solidFill>
                  <a:srgbClr val="FF0000"/>
                </a:solidFill>
              </a:rPr>
              <a:t>总容量</a:t>
            </a:r>
            <a:r>
              <a:rPr lang="zh-CN" altLang="en-US" dirty="0" smtClean="0">
                <a:solidFill>
                  <a:srgbClr val="FF0000"/>
                </a:solidFill>
              </a:rPr>
              <a:t>为</a:t>
            </a:r>
            <a:r>
              <a:rPr lang="en-US" altLang="zh-CN" dirty="0" smtClean="0">
                <a:solidFill>
                  <a:srgbClr val="FF0000"/>
                </a:solidFill>
              </a:rPr>
              <a:t>N*10Mb/s</a:t>
            </a:r>
            <a:r>
              <a:rPr lang="zh-CN" altLang="en-US" dirty="0"/>
              <a:t>。这正是交换机的最大优点。 </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118</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56212572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7" name="内容占位符 6"/>
          <p:cNvSpPr>
            <a:spLocks noGrp="1"/>
          </p:cNvSpPr>
          <p:nvPr>
            <p:ph idx="1"/>
          </p:nvPr>
        </p:nvSpPr>
        <p:spPr/>
        <p:txBody>
          <a:bodyPr/>
          <a:lstStyle/>
          <a:p>
            <a:r>
              <a:rPr lang="en-US" altLang="zh-CN" dirty="0"/>
              <a:t>VLAN</a:t>
            </a:r>
            <a:r>
              <a:rPr lang="zh-CN" altLang="en-US" dirty="0"/>
              <a:t>（</a:t>
            </a:r>
            <a:r>
              <a:rPr lang="en-US" altLang="zh-CN" dirty="0"/>
              <a:t>Virtual Local Area Network</a:t>
            </a:r>
            <a:r>
              <a:rPr lang="zh-CN" altLang="en-US" dirty="0"/>
              <a:t>）即虚拟局域网，是一种通过将局域网内的设备逻辑地而不是物理地划分成一个个网段从而实现虚拟工作组的新兴技术</a:t>
            </a:r>
            <a:r>
              <a:rPr lang="zh-CN" altLang="en-US" dirty="0" smtClean="0"/>
              <a:t>。</a:t>
            </a:r>
            <a:endParaRPr lang="en-US" altLang="zh-CN" dirty="0" smtClean="0"/>
          </a:p>
          <a:p>
            <a:r>
              <a:rPr lang="en-US" altLang="zh-CN" dirty="0" smtClean="0"/>
              <a:t>IEEE</a:t>
            </a:r>
            <a:r>
              <a:rPr lang="zh-CN" altLang="en-US" dirty="0"/>
              <a:t>于</a:t>
            </a:r>
            <a:r>
              <a:rPr lang="en-US" altLang="zh-CN" dirty="0"/>
              <a:t>1999</a:t>
            </a:r>
            <a:r>
              <a:rPr lang="zh-CN" altLang="en-US" dirty="0"/>
              <a:t>年颁布了用以标准化</a:t>
            </a:r>
            <a:r>
              <a:rPr lang="en-US" altLang="zh-CN" dirty="0"/>
              <a:t>VLAN</a:t>
            </a:r>
            <a:r>
              <a:rPr lang="zh-CN" altLang="en-US" dirty="0"/>
              <a:t>实现方案的</a:t>
            </a:r>
            <a:r>
              <a:rPr lang="en-US" altLang="zh-CN" dirty="0"/>
              <a:t>802.1Q</a:t>
            </a:r>
            <a:r>
              <a:rPr lang="zh-CN" altLang="en-US" dirty="0"/>
              <a:t>协议标准草案</a:t>
            </a:r>
            <a:r>
              <a:rPr lang="zh-CN" altLang="en-US" dirty="0" smtClean="0"/>
              <a:t>。</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119</a:t>
            </a:fld>
            <a:endParaRPr lang="en-US" altLang="zh-CN"/>
          </a:p>
        </p:txBody>
      </p:sp>
      <p:sp>
        <p:nvSpPr>
          <p:cNvPr id="6" name="文本占位符 5"/>
          <p:cNvSpPr>
            <a:spLocks noGrp="1"/>
          </p:cNvSpPr>
          <p:nvPr>
            <p:ph type="body" sz="quarter" idx="13"/>
          </p:nvPr>
        </p:nvSpPr>
        <p:spPr/>
        <p:txBody>
          <a:bodyPr/>
          <a:lstStyle/>
          <a:p>
            <a:r>
              <a:rPr lang="en-US" altLang="zh-CN" dirty="0" smtClean="0"/>
              <a:t>5.3VLAN</a:t>
            </a:r>
          </a:p>
        </p:txBody>
      </p:sp>
    </p:spTree>
    <p:extLst>
      <p:ext uri="{BB962C8B-B14F-4D97-AF65-F5344CB8AC3E}">
        <p14:creationId xmlns:p14="http://schemas.microsoft.com/office/powerpoint/2010/main" val="2363612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封装成帧：</a:t>
            </a:r>
            <a:endParaRPr lang="en-US" altLang="zh-CN" dirty="0" smtClean="0">
              <a:solidFill>
                <a:srgbClr val="FF0000"/>
              </a:solidFill>
            </a:endParaRPr>
          </a:p>
          <a:p>
            <a:r>
              <a:rPr lang="zh-CN" altLang="en-US" dirty="0" smtClean="0"/>
              <a:t>封装</a:t>
            </a:r>
            <a:r>
              <a:rPr lang="zh-CN" altLang="en-US" dirty="0"/>
              <a:t>成帧</a:t>
            </a:r>
            <a:r>
              <a:rPr lang="en-US" altLang="zh-CN" dirty="0"/>
              <a:t>(framing)</a:t>
            </a:r>
            <a:r>
              <a:rPr lang="zh-CN" altLang="en-US" dirty="0"/>
              <a:t>就是在一段数据的前后分别添加首部和尾部，然后就构成了一个帧</a:t>
            </a:r>
            <a:r>
              <a:rPr lang="zh-CN" altLang="en-US" dirty="0" smtClean="0"/>
              <a:t>。</a:t>
            </a:r>
            <a:endParaRPr lang="en-US" altLang="zh-CN" dirty="0" smtClean="0"/>
          </a:p>
          <a:p>
            <a:r>
              <a:rPr lang="zh-CN" altLang="en-US" dirty="0" smtClean="0"/>
              <a:t>数据帧的长度就是数据加上首部和尾部的总长度。</a:t>
            </a:r>
            <a:endParaRPr lang="zh-CN" altLang="en-US" dirty="0"/>
          </a:p>
          <a:p>
            <a:r>
              <a:rPr lang="zh-CN" altLang="en-US" dirty="0"/>
              <a:t>首部和尾部的一个重要作用就是进行帧定</a:t>
            </a:r>
            <a:r>
              <a:rPr lang="zh-CN" altLang="en-US" dirty="0" smtClean="0"/>
              <a:t>界，就是确定数据帧的界限。</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Tree>
    <p:extLst>
      <p:ext uri="{BB962C8B-B14F-4D97-AF65-F5344CB8AC3E}">
        <p14:creationId xmlns:p14="http://schemas.microsoft.com/office/powerpoint/2010/main" val="368704405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7" name="内容占位符 6"/>
          <p:cNvSpPr>
            <a:spLocks noGrp="1"/>
          </p:cNvSpPr>
          <p:nvPr>
            <p:ph idx="1"/>
          </p:nvPr>
        </p:nvSpPr>
        <p:spPr/>
        <p:txBody>
          <a:bodyPr/>
          <a:lstStyle/>
          <a:p>
            <a:r>
              <a:rPr lang="en-US" altLang="zh-CN" dirty="0" smtClean="0"/>
              <a:t>VLAN</a:t>
            </a:r>
            <a:r>
              <a:rPr lang="zh-CN" altLang="en-US" dirty="0"/>
              <a:t>技术允许网络管理者将一个物理的</a:t>
            </a:r>
            <a:r>
              <a:rPr lang="en-US" altLang="zh-CN" dirty="0"/>
              <a:t>LAN</a:t>
            </a:r>
            <a:r>
              <a:rPr lang="zh-CN" altLang="en-US" dirty="0"/>
              <a:t>逻辑地划分成不同的广播域（或称虚拟</a:t>
            </a:r>
            <a:r>
              <a:rPr lang="en-US" altLang="zh-CN" dirty="0"/>
              <a:t>LAN</a:t>
            </a:r>
            <a:r>
              <a:rPr lang="zh-CN" altLang="en-US" dirty="0"/>
              <a:t>，即</a:t>
            </a:r>
            <a:r>
              <a:rPr lang="en-US" altLang="zh-CN" dirty="0"/>
              <a:t>VLAN</a:t>
            </a:r>
            <a:r>
              <a:rPr lang="zh-CN" altLang="en-US" dirty="0"/>
              <a:t>），每一个</a:t>
            </a:r>
            <a:r>
              <a:rPr lang="en-US" altLang="zh-CN" dirty="0"/>
              <a:t>VLAN</a:t>
            </a:r>
            <a:r>
              <a:rPr lang="zh-CN" altLang="en-US" dirty="0"/>
              <a:t>都包含一组有着相同需求的计算机工作站，与物理上形成的</a:t>
            </a:r>
            <a:r>
              <a:rPr lang="en-US" altLang="zh-CN" dirty="0"/>
              <a:t>LAN</a:t>
            </a:r>
            <a:r>
              <a:rPr lang="zh-CN" altLang="en-US" dirty="0"/>
              <a:t>有着相同的属性</a:t>
            </a:r>
            <a:r>
              <a:rPr lang="zh-CN" altLang="en-US" dirty="0" smtClean="0"/>
              <a:t>。</a:t>
            </a:r>
            <a:endParaRPr lang="en-US" altLang="zh-CN" dirty="0" smtClean="0"/>
          </a:p>
          <a:p>
            <a:r>
              <a:rPr lang="en-US" altLang="zh-CN" dirty="0" smtClean="0"/>
              <a:t>VLAN</a:t>
            </a:r>
            <a:r>
              <a:rPr lang="zh-CN" altLang="en-US" dirty="0" smtClean="0"/>
              <a:t>是</a:t>
            </a:r>
            <a:r>
              <a:rPr lang="zh-CN" altLang="en-US" dirty="0"/>
              <a:t>逻辑地而不是物理地划分，所以同一个</a:t>
            </a:r>
            <a:r>
              <a:rPr lang="en-US" altLang="zh-CN" dirty="0"/>
              <a:t>VLAN</a:t>
            </a:r>
            <a:r>
              <a:rPr lang="zh-CN" altLang="en-US" dirty="0"/>
              <a:t>内的各个工作站无须被放置在同一个物理空间里，即这些工作站不一定属于同一个物理</a:t>
            </a:r>
            <a:r>
              <a:rPr lang="en-US" altLang="zh-CN" dirty="0"/>
              <a:t>LAN</a:t>
            </a:r>
            <a:r>
              <a:rPr lang="zh-CN" altLang="en-US" dirty="0"/>
              <a:t>网段</a:t>
            </a:r>
            <a:r>
              <a:rPr lang="zh-CN" altLang="en-US" dirty="0" smtClean="0"/>
              <a:t>。</a:t>
            </a:r>
            <a:endParaRPr lang="en-US" altLang="zh-CN" dirty="0" smtClean="0"/>
          </a:p>
          <a:p>
            <a:r>
              <a:rPr lang="zh-CN" altLang="en-US" dirty="0" smtClean="0"/>
              <a:t>一</a:t>
            </a:r>
            <a:r>
              <a:rPr lang="zh-CN" altLang="en-US" dirty="0"/>
              <a:t>个</a:t>
            </a:r>
            <a:r>
              <a:rPr lang="en-US" altLang="zh-CN" dirty="0"/>
              <a:t>VLAN</a:t>
            </a:r>
            <a:r>
              <a:rPr lang="zh-CN" altLang="en-US" dirty="0"/>
              <a:t>内部的广播和单播流量都不会转发到其他</a:t>
            </a:r>
            <a:r>
              <a:rPr lang="en-US" altLang="zh-CN" dirty="0"/>
              <a:t>VLAN</a:t>
            </a:r>
            <a:r>
              <a:rPr lang="zh-CN" altLang="en-US" dirty="0"/>
              <a:t>中，从而有助于控制流量、减少设备投资、简化网络管理、提高网络的安全性</a:t>
            </a:r>
            <a:r>
              <a:rPr lang="zh-CN" altLang="en-US" dirty="0" smtClean="0"/>
              <a:t>。</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120</a:t>
            </a:fld>
            <a:endParaRPr lang="en-US" altLang="zh-CN"/>
          </a:p>
        </p:txBody>
      </p:sp>
      <p:sp>
        <p:nvSpPr>
          <p:cNvPr id="6" name="文本占位符 5"/>
          <p:cNvSpPr>
            <a:spLocks noGrp="1"/>
          </p:cNvSpPr>
          <p:nvPr>
            <p:ph type="body" sz="quarter" idx="13"/>
          </p:nvPr>
        </p:nvSpPr>
        <p:spPr/>
        <p:txBody>
          <a:bodyPr/>
          <a:lstStyle/>
          <a:p>
            <a:r>
              <a:rPr lang="en-US" altLang="zh-CN" dirty="0" smtClean="0"/>
              <a:t>5.3VLAN</a:t>
            </a:r>
          </a:p>
        </p:txBody>
      </p:sp>
    </p:spTree>
    <p:extLst>
      <p:ext uri="{BB962C8B-B14F-4D97-AF65-F5344CB8AC3E}">
        <p14:creationId xmlns:p14="http://schemas.microsoft.com/office/powerpoint/2010/main" val="112570078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7" name="内容占位符 6"/>
          <p:cNvSpPr>
            <a:spLocks noGrp="1"/>
          </p:cNvSpPr>
          <p:nvPr>
            <p:ph idx="1"/>
          </p:nvPr>
        </p:nvSpPr>
        <p:spPr/>
        <p:txBody>
          <a:bodyPr/>
          <a:lstStyle/>
          <a:p>
            <a:r>
              <a:rPr lang="en-US" altLang="zh-CN" dirty="0"/>
              <a:t>VLAN</a:t>
            </a:r>
            <a:r>
              <a:rPr lang="zh-CN" altLang="en-US" dirty="0"/>
              <a:t>是为解决以太网的广播问题和安全性而提出的一种协议，它在以太网帧的基础上增加了</a:t>
            </a:r>
            <a:r>
              <a:rPr lang="en-US" altLang="zh-CN" dirty="0"/>
              <a:t>VLAN</a:t>
            </a:r>
            <a:r>
              <a:rPr lang="zh-CN" altLang="en-US" dirty="0"/>
              <a:t>头，用</a:t>
            </a:r>
            <a:r>
              <a:rPr lang="en-US" altLang="zh-CN" dirty="0"/>
              <a:t>VLAN ID</a:t>
            </a:r>
            <a:r>
              <a:rPr lang="zh-CN" altLang="en-US" dirty="0"/>
              <a:t>把用户划分为更小的工作组，限制不同工作组间的用户二层互访，每个工作组就是一个虚拟局域网</a:t>
            </a:r>
            <a:r>
              <a:rPr lang="zh-CN" altLang="en-US" dirty="0" smtClean="0"/>
              <a:t>。</a:t>
            </a:r>
            <a:endParaRPr lang="en-US" altLang="zh-CN" dirty="0" smtClean="0"/>
          </a:p>
          <a:p>
            <a:r>
              <a:rPr lang="zh-CN" altLang="en-US" dirty="0" smtClean="0"/>
              <a:t>虚拟</a:t>
            </a:r>
            <a:r>
              <a:rPr lang="zh-CN" altLang="en-US" dirty="0"/>
              <a:t>局域网的好处是可以限制广播范围，并能够形成虚拟工作组，动态管理网络。</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121</a:t>
            </a:fld>
            <a:endParaRPr lang="en-US" altLang="zh-CN"/>
          </a:p>
        </p:txBody>
      </p:sp>
      <p:sp>
        <p:nvSpPr>
          <p:cNvPr id="6" name="文本占位符 5"/>
          <p:cNvSpPr>
            <a:spLocks noGrp="1"/>
          </p:cNvSpPr>
          <p:nvPr>
            <p:ph type="body" sz="quarter" idx="13"/>
          </p:nvPr>
        </p:nvSpPr>
        <p:spPr/>
        <p:txBody>
          <a:bodyPr/>
          <a:lstStyle/>
          <a:p>
            <a:r>
              <a:rPr lang="en-US" altLang="zh-CN" dirty="0" smtClean="0"/>
              <a:t>5.3VLAN</a:t>
            </a:r>
          </a:p>
        </p:txBody>
      </p:sp>
    </p:spTree>
    <p:extLst>
      <p:ext uri="{BB962C8B-B14F-4D97-AF65-F5344CB8AC3E}">
        <p14:creationId xmlns:p14="http://schemas.microsoft.com/office/powerpoint/2010/main" val="278414915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7" name="内容占位符 6"/>
          <p:cNvSpPr>
            <a:spLocks noGrp="1"/>
          </p:cNvSpPr>
          <p:nvPr>
            <p:ph idx="1"/>
          </p:nvPr>
        </p:nvSpPr>
        <p:spPr/>
        <p:txBody>
          <a:bodyPr/>
          <a:lstStyle/>
          <a:p>
            <a:r>
              <a:rPr lang="en-US" altLang="zh-CN" dirty="0"/>
              <a:t>VLAN</a:t>
            </a:r>
            <a:r>
              <a:rPr lang="zh-CN" altLang="en-US" dirty="0"/>
              <a:t>是一个广播域，其中的成员仿佛共享同一物理网段一样。不同</a:t>
            </a:r>
            <a:r>
              <a:rPr lang="en-US" altLang="zh-CN" dirty="0"/>
              <a:t>VLAN</a:t>
            </a:r>
            <a:r>
              <a:rPr lang="zh-CN" altLang="en-US" dirty="0"/>
              <a:t>成员不能直接访问。</a:t>
            </a:r>
          </a:p>
          <a:p>
            <a:r>
              <a:rPr lang="zh-CN" altLang="en-US" dirty="0"/>
              <a:t>在</a:t>
            </a:r>
            <a:r>
              <a:rPr lang="en-US" altLang="zh-CN" dirty="0"/>
              <a:t>VLAN</a:t>
            </a:r>
            <a:r>
              <a:rPr lang="zh-CN" altLang="en-US" dirty="0"/>
              <a:t>中，划分在同一广播域中的成员并没有任何物理或地理上的限制，它们可以连接到一个交换网络中的不同交换机上。广播分组、未知分组及成员之间的数据分组都被限定在</a:t>
            </a:r>
            <a:r>
              <a:rPr lang="en-US" altLang="zh-CN" dirty="0"/>
              <a:t>VLAN</a:t>
            </a:r>
            <a:r>
              <a:rPr lang="zh-CN" altLang="en-US" dirty="0"/>
              <a:t>之内。</a:t>
            </a:r>
          </a:p>
          <a:p>
            <a:r>
              <a:rPr lang="zh-CN" altLang="en-US" dirty="0"/>
              <a:t>对</a:t>
            </a:r>
            <a:r>
              <a:rPr lang="en-US" altLang="zh-CN" dirty="0"/>
              <a:t>VLAN</a:t>
            </a:r>
            <a:r>
              <a:rPr lang="zh-CN" altLang="en-US" dirty="0"/>
              <a:t>的另一个定义是，它能够使单一的交换结构被划分成多个小的广播域。</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122</a:t>
            </a:fld>
            <a:endParaRPr lang="en-US" altLang="zh-CN"/>
          </a:p>
        </p:txBody>
      </p:sp>
      <p:sp>
        <p:nvSpPr>
          <p:cNvPr id="6" name="文本占位符 5"/>
          <p:cNvSpPr>
            <a:spLocks noGrp="1"/>
          </p:cNvSpPr>
          <p:nvPr>
            <p:ph type="body" sz="quarter" idx="13"/>
          </p:nvPr>
        </p:nvSpPr>
        <p:spPr/>
        <p:txBody>
          <a:bodyPr/>
          <a:lstStyle/>
          <a:p>
            <a:r>
              <a:rPr lang="en-US" altLang="zh-CN" dirty="0" smtClean="0"/>
              <a:t>5.3VLAN</a:t>
            </a:r>
          </a:p>
        </p:txBody>
      </p:sp>
    </p:spTree>
    <p:extLst>
      <p:ext uri="{BB962C8B-B14F-4D97-AF65-F5344CB8AC3E}">
        <p14:creationId xmlns:p14="http://schemas.microsoft.com/office/powerpoint/2010/main" val="26233947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123</a:t>
            </a:fld>
            <a:endParaRPr lang="en-US" altLang="zh-CN"/>
          </a:p>
        </p:txBody>
      </p:sp>
      <p:sp>
        <p:nvSpPr>
          <p:cNvPr id="6" name="文本占位符 5"/>
          <p:cNvSpPr>
            <a:spLocks noGrp="1"/>
          </p:cNvSpPr>
          <p:nvPr>
            <p:ph type="body" sz="quarter" idx="13"/>
          </p:nvPr>
        </p:nvSpPr>
        <p:spPr/>
        <p:txBody>
          <a:bodyPr/>
          <a:lstStyle/>
          <a:p>
            <a:r>
              <a:rPr lang="en-US" altLang="zh-CN" dirty="0" smtClean="0"/>
              <a:t>5.3VLAN</a:t>
            </a:r>
          </a:p>
        </p:txBody>
      </p:sp>
      <p:grpSp>
        <p:nvGrpSpPr>
          <p:cNvPr id="5" name="组合 4"/>
          <p:cNvGrpSpPr/>
          <p:nvPr/>
        </p:nvGrpSpPr>
        <p:grpSpPr>
          <a:xfrm>
            <a:off x="1385243" y="1417340"/>
            <a:ext cx="7003181" cy="3895295"/>
            <a:chOff x="827088" y="304800"/>
            <a:chExt cx="11313640" cy="6292850"/>
          </a:xfrm>
        </p:grpSpPr>
        <p:sp>
          <p:nvSpPr>
            <p:cNvPr id="8" name="AutoShape 2"/>
            <p:cNvSpPr>
              <a:spLocks noChangeArrowheads="1"/>
            </p:cNvSpPr>
            <p:nvPr/>
          </p:nvSpPr>
          <p:spPr bwMode="auto">
            <a:xfrm flipH="1">
              <a:off x="827088" y="4111625"/>
              <a:ext cx="7561262" cy="1398588"/>
            </a:xfrm>
            <a:prstGeom prst="cube">
              <a:avLst>
                <a:gd name="adj" fmla="val 93745"/>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100">
                <a:latin typeface="+mj-ea"/>
                <a:ea typeface="+mj-ea"/>
              </a:endParaRPr>
            </a:p>
          </p:txBody>
        </p:sp>
        <p:sp>
          <p:nvSpPr>
            <p:cNvPr id="9" name="Line 3"/>
            <p:cNvSpPr>
              <a:spLocks noChangeShapeType="1"/>
            </p:cNvSpPr>
            <p:nvPr/>
          </p:nvSpPr>
          <p:spPr bwMode="auto">
            <a:xfrm>
              <a:off x="2247900" y="6208713"/>
              <a:ext cx="1568450" cy="0"/>
            </a:xfrm>
            <a:prstGeom prst="line">
              <a:avLst/>
            </a:prstGeom>
            <a:noFill/>
            <a:ln w="762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10" name="AutoShape 4"/>
            <p:cNvSpPr>
              <a:spLocks noChangeArrowheads="1"/>
            </p:cNvSpPr>
            <p:nvPr/>
          </p:nvSpPr>
          <p:spPr bwMode="auto">
            <a:xfrm flipH="1">
              <a:off x="827088" y="2170113"/>
              <a:ext cx="7561262" cy="1397000"/>
            </a:xfrm>
            <a:prstGeom prst="cube">
              <a:avLst>
                <a:gd name="adj" fmla="val 93745"/>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100">
                <a:latin typeface="+mj-ea"/>
                <a:ea typeface="+mj-ea"/>
              </a:endParaRPr>
            </a:p>
          </p:txBody>
        </p:sp>
        <p:sp>
          <p:nvSpPr>
            <p:cNvPr id="11" name="AutoShape 5"/>
            <p:cNvSpPr>
              <a:spLocks noChangeArrowheads="1"/>
            </p:cNvSpPr>
            <p:nvPr/>
          </p:nvSpPr>
          <p:spPr bwMode="auto">
            <a:xfrm flipH="1">
              <a:off x="901700" y="304800"/>
              <a:ext cx="7412038" cy="1398588"/>
            </a:xfrm>
            <a:prstGeom prst="cube">
              <a:avLst>
                <a:gd name="adj" fmla="val 93745"/>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100">
                <a:latin typeface="+mj-ea"/>
                <a:ea typeface="+mj-ea"/>
              </a:endParaRPr>
            </a:p>
          </p:txBody>
        </p:sp>
        <p:sp>
          <p:nvSpPr>
            <p:cNvPr id="12" name="Line 6"/>
            <p:cNvSpPr>
              <a:spLocks noChangeShapeType="1"/>
            </p:cNvSpPr>
            <p:nvPr/>
          </p:nvSpPr>
          <p:spPr bwMode="auto">
            <a:xfrm>
              <a:off x="2679700" y="693738"/>
              <a:ext cx="391795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13" name="Line 7"/>
            <p:cNvSpPr>
              <a:spLocks noChangeShapeType="1"/>
            </p:cNvSpPr>
            <p:nvPr/>
          </p:nvSpPr>
          <p:spPr bwMode="auto">
            <a:xfrm>
              <a:off x="2828925" y="849313"/>
              <a:ext cx="236220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14" name="Line 8"/>
            <p:cNvSpPr>
              <a:spLocks noChangeShapeType="1"/>
            </p:cNvSpPr>
            <p:nvPr/>
          </p:nvSpPr>
          <p:spPr bwMode="auto">
            <a:xfrm>
              <a:off x="2976563" y="1003300"/>
              <a:ext cx="519112"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15" name="Line 9"/>
            <p:cNvSpPr>
              <a:spLocks noChangeShapeType="1"/>
            </p:cNvSpPr>
            <p:nvPr/>
          </p:nvSpPr>
          <p:spPr bwMode="auto">
            <a:xfrm>
              <a:off x="2976563" y="2946400"/>
              <a:ext cx="519112"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16" name="Line 10"/>
            <p:cNvSpPr>
              <a:spLocks noChangeShapeType="1"/>
            </p:cNvSpPr>
            <p:nvPr/>
          </p:nvSpPr>
          <p:spPr bwMode="auto">
            <a:xfrm>
              <a:off x="2828925" y="2713038"/>
              <a:ext cx="261620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17" name="Line 11"/>
            <p:cNvSpPr>
              <a:spLocks noChangeShapeType="1"/>
            </p:cNvSpPr>
            <p:nvPr/>
          </p:nvSpPr>
          <p:spPr bwMode="auto">
            <a:xfrm>
              <a:off x="2606675" y="2479675"/>
              <a:ext cx="3978275"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18" name="Line 12"/>
            <p:cNvSpPr>
              <a:spLocks noChangeShapeType="1"/>
            </p:cNvSpPr>
            <p:nvPr/>
          </p:nvSpPr>
          <p:spPr bwMode="auto">
            <a:xfrm>
              <a:off x="2754313" y="4732338"/>
              <a:ext cx="1408112"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19" name="Line 13"/>
            <p:cNvSpPr>
              <a:spLocks noChangeShapeType="1"/>
            </p:cNvSpPr>
            <p:nvPr/>
          </p:nvSpPr>
          <p:spPr bwMode="auto">
            <a:xfrm>
              <a:off x="2754313" y="4887913"/>
              <a:ext cx="746125"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20" name="Line 14"/>
            <p:cNvSpPr>
              <a:spLocks noChangeShapeType="1"/>
            </p:cNvSpPr>
            <p:nvPr/>
          </p:nvSpPr>
          <p:spPr bwMode="auto">
            <a:xfrm>
              <a:off x="2405063" y="4422775"/>
              <a:ext cx="424180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21" name="Line 15"/>
            <p:cNvSpPr>
              <a:spLocks noChangeShapeType="1"/>
            </p:cNvSpPr>
            <p:nvPr/>
          </p:nvSpPr>
          <p:spPr bwMode="auto">
            <a:xfrm>
              <a:off x="2606675" y="4578350"/>
              <a:ext cx="2643188"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22" name="AutoShape 16"/>
            <p:cNvSpPr>
              <a:spLocks noChangeArrowheads="1"/>
            </p:cNvSpPr>
            <p:nvPr/>
          </p:nvSpPr>
          <p:spPr bwMode="auto">
            <a:xfrm flipH="1">
              <a:off x="1790700" y="4189413"/>
              <a:ext cx="1185863" cy="931862"/>
            </a:xfrm>
            <a:prstGeom prst="cube">
              <a:avLst>
                <a:gd name="adj" fmla="val 28329"/>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zh-CN" altLang="en-US" sz="1100">
                  <a:latin typeface="+mj-ea"/>
                  <a:ea typeface="+mj-ea"/>
                </a:rPr>
                <a:t>以太网</a:t>
              </a:r>
            </a:p>
            <a:p>
              <a:pPr algn="ctr" eaLnBrk="1" hangingPunct="1"/>
              <a:r>
                <a:rPr kumimoji="1" lang="zh-CN" altLang="en-US" sz="1100">
                  <a:latin typeface="+mj-ea"/>
                  <a:ea typeface="+mj-ea"/>
                </a:rPr>
                <a:t>交换机</a:t>
              </a:r>
            </a:p>
          </p:txBody>
        </p:sp>
        <p:sp>
          <p:nvSpPr>
            <p:cNvPr id="23" name="AutoShape 17"/>
            <p:cNvSpPr>
              <a:spLocks noChangeArrowheads="1"/>
            </p:cNvSpPr>
            <p:nvPr/>
          </p:nvSpPr>
          <p:spPr bwMode="auto">
            <a:xfrm>
              <a:off x="4978400" y="538163"/>
              <a:ext cx="1111250" cy="4583112"/>
            </a:xfrm>
            <a:prstGeom prst="roundRect">
              <a:avLst>
                <a:gd name="adj" fmla="val 50000"/>
              </a:avLst>
            </a:prstGeom>
            <a:solidFill>
              <a:srgbClr val="FFFF66">
                <a:alpha val="50195"/>
              </a:srgbClr>
            </a:solidFill>
            <a:ln w="19050">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100">
                <a:latin typeface="+mj-ea"/>
                <a:ea typeface="+mj-ea"/>
              </a:endParaRPr>
            </a:p>
          </p:txBody>
        </p:sp>
        <p:sp>
          <p:nvSpPr>
            <p:cNvPr id="24" name="AutoShape 18"/>
            <p:cNvSpPr>
              <a:spLocks noChangeArrowheads="1"/>
            </p:cNvSpPr>
            <p:nvPr/>
          </p:nvSpPr>
          <p:spPr bwMode="auto">
            <a:xfrm>
              <a:off x="3273425" y="538163"/>
              <a:ext cx="1557338" cy="5127625"/>
            </a:xfrm>
            <a:prstGeom prst="roundRect">
              <a:avLst>
                <a:gd name="adj" fmla="val 50000"/>
              </a:avLst>
            </a:prstGeom>
            <a:solidFill>
              <a:srgbClr val="CCECFF">
                <a:alpha val="50195"/>
              </a:srgbClr>
            </a:solidFill>
            <a:ln w="19050">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100">
                <a:latin typeface="+mj-ea"/>
                <a:ea typeface="+mj-ea"/>
              </a:endParaRPr>
            </a:p>
          </p:txBody>
        </p:sp>
        <p:sp>
          <p:nvSpPr>
            <p:cNvPr id="25" name="Text Box 19"/>
            <p:cNvSpPr txBox="1">
              <a:spLocks noChangeArrowheads="1"/>
            </p:cNvSpPr>
            <p:nvPr/>
          </p:nvSpPr>
          <p:spPr bwMode="auto">
            <a:xfrm>
              <a:off x="3838574" y="858837"/>
              <a:ext cx="546934"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A</a:t>
              </a:r>
              <a:r>
                <a:rPr kumimoji="1" lang="en-US" altLang="zh-CN" sz="1100" baseline="-25000">
                  <a:latin typeface="+mj-ea"/>
                  <a:ea typeface="+mj-ea"/>
                </a:rPr>
                <a:t>4</a:t>
              </a:r>
              <a:endParaRPr kumimoji="1" lang="en-US" altLang="zh-CN" sz="1100">
                <a:latin typeface="+mj-ea"/>
                <a:ea typeface="+mj-ea"/>
              </a:endParaRPr>
            </a:p>
          </p:txBody>
        </p:sp>
        <p:sp>
          <p:nvSpPr>
            <p:cNvPr id="26" name="Text Box 20"/>
            <p:cNvSpPr txBox="1">
              <a:spLocks noChangeArrowheads="1"/>
            </p:cNvSpPr>
            <p:nvPr/>
          </p:nvSpPr>
          <p:spPr bwMode="auto">
            <a:xfrm>
              <a:off x="5646738" y="4457700"/>
              <a:ext cx="528808"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B</a:t>
              </a:r>
              <a:r>
                <a:rPr kumimoji="1" lang="en-US" altLang="zh-CN" sz="1100" baseline="-25000">
                  <a:latin typeface="+mj-ea"/>
                  <a:ea typeface="+mj-ea"/>
                </a:rPr>
                <a:t>1</a:t>
              </a:r>
              <a:endParaRPr kumimoji="1" lang="en-US" altLang="zh-CN" sz="1100">
                <a:latin typeface="+mj-ea"/>
                <a:ea typeface="+mj-ea"/>
              </a:endParaRPr>
            </a:p>
          </p:txBody>
        </p:sp>
        <p:sp>
          <p:nvSpPr>
            <p:cNvPr id="27" name="AutoShape 21"/>
            <p:cNvSpPr>
              <a:spLocks noChangeArrowheads="1"/>
            </p:cNvSpPr>
            <p:nvPr/>
          </p:nvSpPr>
          <p:spPr bwMode="auto">
            <a:xfrm>
              <a:off x="6313488" y="382588"/>
              <a:ext cx="1036637" cy="4583112"/>
            </a:xfrm>
            <a:prstGeom prst="roundRect">
              <a:avLst>
                <a:gd name="adj" fmla="val 50000"/>
              </a:avLst>
            </a:prstGeom>
            <a:solidFill>
              <a:srgbClr val="FF99CC">
                <a:alpha val="50195"/>
              </a:srgbClr>
            </a:solidFill>
            <a:ln w="19050">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100">
                <a:latin typeface="+mj-ea"/>
                <a:ea typeface="+mj-ea"/>
              </a:endParaRPr>
            </a:p>
          </p:txBody>
        </p:sp>
        <p:sp>
          <p:nvSpPr>
            <p:cNvPr id="28" name="AutoShape 22"/>
            <p:cNvSpPr>
              <a:spLocks noChangeArrowheads="1"/>
            </p:cNvSpPr>
            <p:nvPr/>
          </p:nvSpPr>
          <p:spPr bwMode="auto">
            <a:xfrm flipH="1">
              <a:off x="1790700" y="382588"/>
              <a:ext cx="1185863" cy="931862"/>
            </a:xfrm>
            <a:prstGeom prst="cube">
              <a:avLst>
                <a:gd name="adj" fmla="val 28329"/>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zh-CN" altLang="en-US" sz="1100">
                  <a:latin typeface="+mj-ea"/>
                  <a:ea typeface="+mj-ea"/>
                </a:rPr>
                <a:t>以太网</a:t>
              </a:r>
            </a:p>
            <a:p>
              <a:pPr algn="ctr" eaLnBrk="1" hangingPunct="1"/>
              <a:r>
                <a:rPr kumimoji="1" lang="zh-CN" altLang="en-US" sz="1100">
                  <a:latin typeface="+mj-ea"/>
                  <a:ea typeface="+mj-ea"/>
                </a:rPr>
                <a:t>交换机</a:t>
              </a:r>
            </a:p>
          </p:txBody>
        </p:sp>
        <p:sp>
          <p:nvSpPr>
            <p:cNvPr id="29" name="Line 23"/>
            <p:cNvSpPr>
              <a:spLocks noChangeShapeType="1"/>
            </p:cNvSpPr>
            <p:nvPr/>
          </p:nvSpPr>
          <p:spPr bwMode="auto">
            <a:xfrm>
              <a:off x="1568450" y="938213"/>
              <a:ext cx="0" cy="5037137"/>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30" name="Line 24"/>
            <p:cNvSpPr>
              <a:spLocks noChangeShapeType="1"/>
            </p:cNvSpPr>
            <p:nvPr/>
          </p:nvSpPr>
          <p:spPr bwMode="auto">
            <a:xfrm>
              <a:off x="1554163" y="927100"/>
              <a:ext cx="458787" cy="0"/>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31" name="Text Box 25"/>
            <p:cNvSpPr txBox="1">
              <a:spLocks noChangeArrowheads="1"/>
            </p:cNvSpPr>
            <p:nvPr/>
          </p:nvSpPr>
          <p:spPr bwMode="auto">
            <a:xfrm>
              <a:off x="6346824" y="1735138"/>
              <a:ext cx="1005303"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VLAN</a:t>
              </a:r>
              <a:r>
                <a:rPr kumimoji="1" lang="en-US" altLang="zh-CN" sz="1100" baseline="-25000">
                  <a:latin typeface="+mj-ea"/>
                  <a:ea typeface="+mj-ea"/>
                </a:rPr>
                <a:t>3</a:t>
              </a:r>
              <a:endParaRPr kumimoji="1" lang="en-US" altLang="zh-CN" sz="1100">
                <a:latin typeface="+mj-ea"/>
                <a:ea typeface="+mj-ea"/>
              </a:endParaRPr>
            </a:p>
          </p:txBody>
        </p:sp>
        <p:sp>
          <p:nvSpPr>
            <p:cNvPr id="32" name="Text Box 26"/>
            <p:cNvSpPr txBox="1">
              <a:spLocks noChangeArrowheads="1"/>
            </p:cNvSpPr>
            <p:nvPr/>
          </p:nvSpPr>
          <p:spPr bwMode="auto">
            <a:xfrm>
              <a:off x="6865938" y="455613"/>
              <a:ext cx="539167"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C</a:t>
              </a:r>
              <a:r>
                <a:rPr kumimoji="1" lang="en-US" altLang="zh-CN" sz="1100" baseline="-25000">
                  <a:latin typeface="+mj-ea"/>
                  <a:ea typeface="+mj-ea"/>
                </a:rPr>
                <a:t>3</a:t>
              </a:r>
              <a:endParaRPr kumimoji="1" lang="en-US" altLang="zh-CN" sz="1100">
                <a:latin typeface="+mj-ea"/>
                <a:ea typeface="+mj-ea"/>
              </a:endParaRPr>
            </a:p>
          </p:txBody>
        </p:sp>
        <p:sp>
          <p:nvSpPr>
            <p:cNvPr id="33" name="Text Box 27"/>
            <p:cNvSpPr txBox="1">
              <a:spLocks noChangeArrowheads="1"/>
            </p:cNvSpPr>
            <p:nvPr/>
          </p:nvSpPr>
          <p:spPr bwMode="auto">
            <a:xfrm>
              <a:off x="5459412" y="735013"/>
              <a:ext cx="528808"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B</a:t>
              </a:r>
              <a:r>
                <a:rPr kumimoji="1" lang="en-US" altLang="zh-CN" sz="1100" baseline="-25000">
                  <a:latin typeface="+mj-ea"/>
                  <a:ea typeface="+mj-ea"/>
                </a:rPr>
                <a:t>3</a:t>
              </a:r>
              <a:endParaRPr kumimoji="1" lang="en-US" altLang="zh-CN" sz="1100">
                <a:latin typeface="+mj-ea"/>
                <a:ea typeface="+mj-ea"/>
              </a:endParaRPr>
            </a:p>
          </p:txBody>
        </p:sp>
        <p:sp>
          <p:nvSpPr>
            <p:cNvPr id="34" name="Text Box 28"/>
            <p:cNvSpPr txBox="1">
              <a:spLocks noChangeArrowheads="1"/>
            </p:cNvSpPr>
            <p:nvPr/>
          </p:nvSpPr>
          <p:spPr bwMode="auto">
            <a:xfrm>
              <a:off x="3495675" y="1738313"/>
              <a:ext cx="1005303"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VLAN</a:t>
              </a:r>
              <a:r>
                <a:rPr kumimoji="1" lang="en-US" altLang="zh-CN" sz="1100" baseline="-25000">
                  <a:latin typeface="+mj-ea"/>
                  <a:ea typeface="+mj-ea"/>
                </a:rPr>
                <a:t>1</a:t>
              </a:r>
              <a:endParaRPr kumimoji="1" lang="en-US" altLang="zh-CN" sz="1100">
                <a:latin typeface="+mj-ea"/>
                <a:ea typeface="+mj-ea"/>
              </a:endParaRPr>
            </a:p>
          </p:txBody>
        </p:sp>
        <p:sp>
          <p:nvSpPr>
            <p:cNvPr id="35" name="Text Box 29"/>
            <p:cNvSpPr txBox="1">
              <a:spLocks noChangeArrowheads="1"/>
            </p:cNvSpPr>
            <p:nvPr/>
          </p:nvSpPr>
          <p:spPr bwMode="auto">
            <a:xfrm>
              <a:off x="5021263" y="1738313"/>
              <a:ext cx="1005303"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VLAN</a:t>
              </a:r>
              <a:r>
                <a:rPr kumimoji="1" lang="en-US" altLang="zh-CN" sz="1100" baseline="-25000">
                  <a:latin typeface="+mj-ea"/>
                  <a:ea typeface="+mj-ea"/>
                </a:rPr>
                <a:t>2</a:t>
              </a:r>
              <a:endParaRPr kumimoji="1" lang="en-US" altLang="zh-CN" sz="1100">
                <a:latin typeface="+mj-ea"/>
                <a:ea typeface="+mj-ea"/>
              </a:endParaRPr>
            </a:p>
          </p:txBody>
        </p:sp>
        <p:sp>
          <p:nvSpPr>
            <p:cNvPr id="36" name="Text Box 30"/>
            <p:cNvSpPr txBox="1">
              <a:spLocks noChangeArrowheads="1"/>
            </p:cNvSpPr>
            <p:nvPr/>
          </p:nvSpPr>
          <p:spPr bwMode="auto">
            <a:xfrm>
              <a:off x="6907212" y="4160838"/>
              <a:ext cx="539167"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C</a:t>
              </a:r>
              <a:r>
                <a:rPr kumimoji="1" lang="en-US" altLang="zh-CN" sz="1100" baseline="-25000">
                  <a:latin typeface="+mj-ea"/>
                  <a:ea typeface="+mj-ea"/>
                </a:rPr>
                <a:t>1</a:t>
              </a:r>
              <a:endParaRPr kumimoji="1" lang="en-US" altLang="zh-CN" sz="1100">
                <a:latin typeface="+mj-ea"/>
                <a:ea typeface="+mj-ea"/>
              </a:endParaRPr>
            </a:p>
          </p:txBody>
        </p:sp>
        <p:sp>
          <p:nvSpPr>
            <p:cNvPr id="37" name="Text Box 31"/>
            <p:cNvSpPr txBox="1">
              <a:spLocks noChangeArrowheads="1"/>
            </p:cNvSpPr>
            <p:nvPr/>
          </p:nvSpPr>
          <p:spPr bwMode="auto">
            <a:xfrm>
              <a:off x="4433888" y="4573588"/>
              <a:ext cx="546934"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A</a:t>
              </a:r>
              <a:r>
                <a:rPr kumimoji="1" lang="en-US" altLang="zh-CN" sz="1100" baseline="-25000">
                  <a:latin typeface="+mj-ea"/>
                  <a:ea typeface="+mj-ea"/>
                </a:rPr>
                <a:t>2</a:t>
              </a:r>
              <a:endParaRPr kumimoji="1" lang="en-US" altLang="zh-CN" sz="1100">
                <a:latin typeface="+mj-ea"/>
                <a:ea typeface="+mj-ea"/>
              </a:endParaRPr>
            </a:p>
          </p:txBody>
        </p:sp>
        <p:sp>
          <p:nvSpPr>
            <p:cNvPr id="38" name="Text Box 32"/>
            <p:cNvSpPr txBox="1">
              <a:spLocks noChangeArrowheads="1"/>
            </p:cNvSpPr>
            <p:nvPr/>
          </p:nvSpPr>
          <p:spPr bwMode="auto">
            <a:xfrm>
              <a:off x="3792538" y="5018088"/>
              <a:ext cx="546934"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A</a:t>
              </a:r>
              <a:r>
                <a:rPr kumimoji="1" lang="en-US" altLang="zh-CN" sz="1100" baseline="-25000">
                  <a:latin typeface="+mj-ea"/>
                  <a:ea typeface="+mj-ea"/>
                </a:rPr>
                <a:t>1</a:t>
              </a:r>
              <a:endParaRPr kumimoji="1" lang="en-US" altLang="zh-CN" sz="1100">
                <a:latin typeface="+mj-ea"/>
                <a:ea typeface="+mj-ea"/>
              </a:endParaRPr>
            </a:p>
          </p:txBody>
        </p:sp>
        <p:sp>
          <p:nvSpPr>
            <p:cNvPr id="39" name="Text Box 33"/>
            <p:cNvSpPr txBox="1">
              <a:spLocks noChangeArrowheads="1"/>
            </p:cNvSpPr>
            <p:nvPr/>
          </p:nvSpPr>
          <p:spPr bwMode="auto">
            <a:xfrm>
              <a:off x="3822701" y="2816224"/>
              <a:ext cx="546934"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A</a:t>
              </a:r>
              <a:r>
                <a:rPr kumimoji="1" lang="en-US" altLang="zh-CN" sz="1100" baseline="-25000">
                  <a:latin typeface="+mj-ea"/>
                  <a:ea typeface="+mj-ea"/>
                </a:rPr>
                <a:t>3</a:t>
              </a:r>
              <a:endParaRPr kumimoji="1" lang="en-US" altLang="zh-CN" sz="1100">
                <a:latin typeface="+mj-ea"/>
                <a:ea typeface="+mj-ea"/>
              </a:endParaRPr>
            </a:p>
          </p:txBody>
        </p:sp>
        <p:sp>
          <p:nvSpPr>
            <p:cNvPr id="40" name="Text Box 34"/>
            <p:cNvSpPr txBox="1">
              <a:spLocks noChangeArrowheads="1"/>
            </p:cNvSpPr>
            <p:nvPr/>
          </p:nvSpPr>
          <p:spPr bwMode="auto">
            <a:xfrm>
              <a:off x="6932613" y="2301875"/>
              <a:ext cx="539167"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C</a:t>
              </a:r>
              <a:r>
                <a:rPr kumimoji="1" lang="en-US" altLang="zh-CN" sz="1100" baseline="-25000">
                  <a:latin typeface="+mj-ea"/>
                  <a:ea typeface="+mj-ea"/>
                </a:rPr>
                <a:t>2</a:t>
              </a:r>
              <a:endParaRPr kumimoji="1" lang="en-US" altLang="zh-CN" sz="1100">
                <a:latin typeface="+mj-ea"/>
                <a:ea typeface="+mj-ea"/>
              </a:endParaRPr>
            </a:p>
          </p:txBody>
        </p:sp>
        <p:sp>
          <p:nvSpPr>
            <p:cNvPr id="41" name="Text Box 35"/>
            <p:cNvSpPr txBox="1">
              <a:spLocks noChangeArrowheads="1"/>
            </p:cNvSpPr>
            <p:nvPr/>
          </p:nvSpPr>
          <p:spPr bwMode="auto">
            <a:xfrm>
              <a:off x="5688014" y="2454275"/>
              <a:ext cx="528808"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B</a:t>
              </a:r>
              <a:r>
                <a:rPr kumimoji="1" lang="en-US" altLang="zh-CN" sz="1100" baseline="-25000">
                  <a:latin typeface="+mj-ea"/>
                  <a:ea typeface="+mj-ea"/>
                </a:rPr>
                <a:t>2</a:t>
              </a:r>
              <a:endParaRPr kumimoji="1" lang="en-US" altLang="zh-CN" sz="1100">
                <a:latin typeface="+mj-ea"/>
                <a:ea typeface="+mj-ea"/>
              </a:endParaRPr>
            </a:p>
          </p:txBody>
        </p:sp>
        <p:pic>
          <p:nvPicPr>
            <p:cNvPr id="42" name="Picture 3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8038" y="927100"/>
              <a:ext cx="50958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1125" y="538163"/>
              <a:ext cx="509588"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3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3013" y="771525"/>
              <a:ext cx="50958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9"/>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0650" y="2324100"/>
              <a:ext cx="509588"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4788" y="2557463"/>
              <a:ext cx="509587" cy="53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4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8038" y="2790825"/>
              <a:ext cx="509587"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4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8038" y="4740275"/>
              <a:ext cx="50958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4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4788" y="4578350"/>
              <a:ext cx="50958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4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6038" y="4422775"/>
              <a:ext cx="50958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4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1125" y="4267200"/>
              <a:ext cx="509588"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AutoShape 46"/>
            <p:cNvSpPr>
              <a:spLocks noChangeArrowheads="1"/>
            </p:cNvSpPr>
            <p:nvPr/>
          </p:nvSpPr>
          <p:spPr bwMode="auto">
            <a:xfrm flipH="1">
              <a:off x="1790700" y="2246313"/>
              <a:ext cx="1185863" cy="933450"/>
            </a:xfrm>
            <a:prstGeom prst="cube">
              <a:avLst>
                <a:gd name="adj" fmla="val 28329"/>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zh-CN" altLang="en-US" sz="1100">
                  <a:latin typeface="+mj-ea"/>
                  <a:ea typeface="+mj-ea"/>
                </a:rPr>
                <a:t>以太网</a:t>
              </a:r>
            </a:p>
            <a:p>
              <a:pPr algn="ctr" eaLnBrk="1" hangingPunct="1"/>
              <a:r>
                <a:rPr kumimoji="1" lang="zh-CN" altLang="en-US" sz="1100">
                  <a:latin typeface="+mj-ea"/>
                  <a:ea typeface="+mj-ea"/>
                </a:rPr>
                <a:t>交换机</a:t>
              </a:r>
            </a:p>
          </p:txBody>
        </p:sp>
        <p:sp>
          <p:nvSpPr>
            <p:cNvPr id="53" name="Line 47"/>
            <p:cNvSpPr>
              <a:spLocks noChangeShapeType="1"/>
            </p:cNvSpPr>
            <p:nvPr/>
          </p:nvSpPr>
          <p:spPr bwMode="auto">
            <a:xfrm>
              <a:off x="1716088" y="2784475"/>
              <a:ext cx="0" cy="3346450"/>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54" name="Line 48"/>
            <p:cNvSpPr>
              <a:spLocks noChangeShapeType="1"/>
            </p:cNvSpPr>
            <p:nvPr/>
          </p:nvSpPr>
          <p:spPr bwMode="auto">
            <a:xfrm>
              <a:off x="1703388" y="2790825"/>
              <a:ext cx="276225" cy="0"/>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55" name="Line 49"/>
            <p:cNvSpPr>
              <a:spLocks noChangeShapeType="1"/>
            </p:cNvSpPr>
            <p:nvPr/>
          </p:nvSpPr>
          <p:spPr bwMode="auto">
            <a:xfrm>
              <a:off x="1865313" y="4772025"/>
              <a:ext cx="0" cy="1514475"/>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56" name="Line 50"/>
            <p:cNvSpPr>
              <a:spLocks noChangeShapeType="1"/>
            </p:cNvSpPr>
            <p:nvPr/>
          </p:nvSpPr>
          <p:spPr bwMode="auto">
            <a:xfrm>
              <a:off x="1851025" y="4772025"/>
              <a:ext cx="152400" cy="0"/>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57" name="AutoShape 51"/>
            <p:cNvSpPr>
              <a:spLocks noChangeArrowheads="1"/>
            </p:cNvSpPr>
            <p:nvPr/>
          </p:nvSpPr>
          <p:spPr bwMode="auto">
            <a:xfrm flipH="1">
              <a:off x="1196975" y="5665788"/>
              <a:ext cx="1187450" cy="931862"/>
            </a:xfrm>
            <a:prstGeom prst="cube">
              <a:avLst>
                <a:gd name="adj" fmla="val 28329"/>
              </a:avLst>
            </a:prstGeom>
            <a:solidFill>
              <a:srgbClr val="99FFCC"/>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zh-CN" altLang="en-US" sz="1100">
                  <a:latin typeface="+mj-ea"/>
                  <a:ea typeface="+mj-ea"/>
                </a:rPr>
                <a:t>以太网</a:t>
              </a:r>
            </a:p>
            <a:p>
              <a:pPr algn="ctr" eaLnBrk="1" hangingPunct="1"/>
              <a:r>
                <a:rPr kumimoji="1" lang="zh-CN" altLang="en-US" sz="1100">
                  <a:latin typeface="+mj-ea"/>
                  <a:ea typeface="+mj-ea"/>
                </a:rPr>
                <a:t>交换机</a:t>
              </a:r>
            </a:p>
          </p:txBody>
        </p:sp>
        <p:sp>
          <p:nvSpPr>
            <p:cNvPr id="58" name="Text Box 52"/>
            <p:cNvSpPr txBox="1">
              <a:spLocks noChangeArrowheads="1"/>
            </p:cNvSpPr>
            <p:nvPr/>
          </p:nvSpPr>
          <p:spPr bwMode="auto">
            <a:xfrm>
              <a:off x="8445916" y="2713038"/>
              <a:ext cx="3694812" cy="84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lang="zh-CN" altLang="en-US" sz="1400" dirty="0">
                  <a:latin typeface="+mj-ea"/>
                  <a:ea typeface="+mj-ea"/>
                </a:rPr>
                <a:t>三个虚拟局域网</a:t>
              </a:r>
              <a:r>
                <a:rPr lang="en-US" altLang="zh-CN" sz="1400" dirty="0">
                  <a:latin typeface="+mj-ea"/>
                  <a:ea typeface="+mj-ea"/>
                </a:rPr>
                <a:t>:</a:t>
              </a:r>
            </a:p>
            <a:p>
              <a:pPr algn="ctr" eaLnBrk="1" hangingPunct="1"/>
              <a:r>
                <a:rPr lang="en-US" altLang="zh-CN" sz="1400" dirty="0">
                  <a:latin typeface="+mj-ea"/>
                  <a:ea typeface="+mj-ea"/>
                </a:rPr>
                <a:t> VLAN</a:t>
              </a:r>
              <a:r>
                <a:rPr lang="en-US" altLang="zh-CN" sz="1400" baseline="-25000" dirty="0">
                  <a:latin typeface="+mj-ea"/>
                  <a:ea typeface="+mj-ea"/>
                </a:rPr>
                <a:t>1</a:t>
              </a:r>
              <a:r>
                <a:rPr lang="en-US" altLang="zh-CN" sz="1400" dirty="0">
                  <a:latin typeface="+mj-ea"/>
                  <a:ea typeface="+mj-ea"/>
                </a:rPr>
                <a:t>, VLAN</a:t>
              </a:r>
              <a:r>
                <a:rPr lang="en-US" altLang="zh-CN" sz="1400" baseline="-25000" dirty="0">
                  <a:latin typeface="+mj-ea"/>
                  <a:ea typeface="+mj-ea"/>
                </a:rPr>
                <a:t>2 </a:t>
              </a:r>
              <a:r>
                <a:rPr lang="zh-CN" altLang="en-US" sz="1400" dirty="0">
                  <a:latin typeface="+mj-ea"/>
                  <a:ea typeface="+mj-ea"/>
                </a:rPr>
                <a:t>和 </a:t>
              </a:r>
              <a:r>
                <a:rPr lang="en-US" altLang="zh-CN" sz="1400" dirty="0">
                  <a:latin typeface="+mj-ea"/>
                  <a:ea typeface="+mj-ea"/>
                </a:rPr>
                <a:t>VLAN</a:t>
              </a:r>
              <a:r>
                <a:rPr lang="en-US" altLang="zh-CN" sz="1400" baseline="-25000" dirty="0">
                  <a:latin typeface="+mj-ea"/>
                  <a:ea typeface="+mj-ea"/>
                </a:rPr>
                <a:t>3</a:t>
              </a:r>
              <a:endParaRPr lang="en-US" altLang="zh-CN" sz="1400" dirty="0">
                <a:latin typeface="+mj-ea"/>
                <a:ea typeface="+mj-ea"/>
              </a:endParaRPr>
            </a:p>
          </p:txBody>
        </p:sp>
      </p:grpSp>
    </p:spTree>
    <p:extLst>
      <p:ext uri="{BB962C8B-B14F-4D97-AF65-F5344CB8AC3E}">
        <p14:creationId xmlns:p14="http://schemas.microsoft.com/office/powerpoint/2010/main" val="232908230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124</a:t>
            </a:fld>
            <a:endParaRPr lang="en-US" altLang="zh-CN"/>
          </a:p>
        </p:txBody>
      </p:sp>
      <p:sp>
        <p:nvSpPr>
          <p:cNvPr id="6" name="文本占位符 5"/>
          <p:cNvSpPr>
            <a:spLocks noGrp="1"/>
          </p:cNvSpPr>
          <p:nvPr>
            <p:ph type="body" sz="quarter" idx="13"/>
          </p:nvPr>
        </p:nvSpPr>
        <p:spPr/>
        <p:txBody>
          <a:bodyPr/>
          <a:lstStyle/>
          <a:p>
            <a:r>
              <a:rPr lang="en-US" altLang="zh-CN" dirty="0" smtClean="0"/>
              <a:t>5.3VLAN</a:t>
            </a:r>
          </a:p>
        </p:txBody>
      </p:sp>
      <p:sp>
        <p:nvSpPr>
          <p:cNvPr id="4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7" name="对象 46"/>
          <p:cNvGraphicFramePr>
            <a:graphicFrameLocks noChangeAspect="1"/>
          </p:cNvGraphicFramePr>
          <p:nvPr>
            <p:extLst>
              <p:ext uri="{D42A27DB-BD31-4B8C-83A1-F6EECF244321}">
                <p14:modId xmlns:p14="http://schemas.microsoft.com/office/powerpoint/2010/main" val="1860805521"/>
              </p:ext>
            </p:extLst>
          </p:nvPr>
        </p:nvGraphicFramePr>
        <p:xfrm>
          <a:off x="1447238" y="1417340"/>
          <a:ext cx="6249524" cy="3600400"/>
        </p:xfrm>
        <a:graphic>
          <a:graphicData uri="http://schemas.openxmlformats.org/presentationml/2006/ole">
            <mc:AlternateContent xmlns:mc="http://schemas.openxmlformats.org/markup-compatibility/2006">
              <mc:Choice xmlns:v="urn:schemas-microsoft-com:vml" Requires="v">
                <p:oleObj spid="_x0000_s12315" name="BMP 图像" r:id="rId3" imgW="6885714" imgH="3971429" progId="Paint.Picture">
                  <p:embed/>
                </p:oleObj>
              </mc:Choice>
              <mc:Fallback>
                <p:oleObj name="BMP 图像" r:id="rId3" imgW="6885714" imgH="3971429"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238" y="1417340"/>
                        <a:ext cx="6249524" cy="3600400"/>
                      </a:xfrm>
                      <a:prstGeom prst="rect">
                        <a:avLst/>
                      </a:prstGeom>
                      <a:noFill/>
                    </p:spPr>
                  </p:pic>
                </p:oleObj>
              </mc:Fallback>
            </mc:AlternateContent>
          </a:graphicData>
        </a:graphic>
      </p:graphicFrame>
    </p:spTree>
    <p:extLst>
      <p:ext uri="{BB962C8B-B14F-4D97-AF65-F5344CB8AC3E}">
        <p14:creationId xmlns:p14="http://schemas.microsoft.com/office/powerpoint/2010/main" val="263306281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7" name="内容占位符 6"/>
          <p:cNvSpPr>
            <a:spLocks noGrp="1"/>
          </p:cNvSpPr>
          <p:nvPr>
            <p:ph idx="1"/>
          </p:nvPr>
        </p:nvSpPr>
        <p:spPr/>
        <p:txBody>
          <a:bodyPr/>
          <a:lstStyle/>
          <a:p>
            <a:r>
              <a:rPr lang="zh-CN" altLang="en-US" dirty="0"/>
              <a:t>虚拟局域网协议允许在以太网的帧格式中插入一个 </a:t>
            </a:r>
            <a:r>
              <a:rPr lang="en-US" altLang="zh-CN" dirty="0"/>
              <a:t>4 </a:t>
            </a:r>
            <a:r>
              <a:rPr lang="zh-CN" altLang="en-US" dirty="0"/>
              <a:t>字节的标识符，称为 </a:t>
            </a:r>
            <a:r>
              <a:rPr lang="en-US" altLang="zh-CN" dirty="0"/>
              <a:t>VLAN </a:t>
            </a:r>
            <a:r>
              <a:rPr lang="zh-CN" altLang="en-US" dirty="0"/>
              <a:t>标记</a:t>
            </a:r>
            <a:r>
              <a:rPr lang="en-US" altLang="zh-CN" dirty="0"/>
              <a:t>(tag)</a:t>
            </a:r>
            <a:r>
              <a:rPr lang="zh-CN" altLang="en-US" dirty="0"/>
              <a:t>，用来指明发送该帧的工作站属于哪一个虚拟局域网。 </a:t>
            </a:r>
            <a:endParaRPr lang="en-US" altLang="zh-CN" dirty="0" smtClean="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125</a:t>
            </a:fld>
            <a:endParaRPr lang="en-US" altLang="zh-CN"/>
          </a:p>
        </p:txBody>
      </p:sp>
      <p:sp>
        <p:nvSpPr>
          <p:cNvPr id="6" name="文本占位符 5"/>
          <p:cNvSpPr>
            <a:spLocks noGrp="1"/>
          </p:cNvSpPr>
          <p:nvPr>
            <p:ph type="body" sz="quarter" idx="13"/>
          </p:nvPr>
        </p:nvSpPr>
        <p:spPr/>
        <p:txBody>
          <a:bodyPr/>
          <a:lstStyle/>
          <a:p>
            <a:r>
              <a:rPr lang="en-US" altLang="zh-CN" dirty="0" smtClean="0"/>
              <a:t>5.3VLAN</a:t>
            </a:r>
          </a:p>
        </p:txBody>
      </p:sp>
      <p:grpSp>
        <p:nvGrpSpPr>
          <p:cNvPr id="4" name="组合 3"/>
          <p:cNvGrpSpPr/>
          <p:nvPr/>
        </p:nvGrpSpPr>
        <p:grpSpPr>
          <a:xfrm>
            <a:off x="718036" y="2641476"/>
            <a:ext cx="7533139" cy="2838290"/>
            <a:chOff x="108021" y="3368675"/>
            <a:chExt cx="7969179" cy="3002579"/>
          </a:xfrm>
        </p:grpSpPr>
        <p:sp>
          <p:nvSpPr>
            <p:cNvPr id="8" name="Rectangle 5"/>
            <p:cNvSpPr>
              <a:spLocks noChangeArrowheads="1"/>
            </p:cNvSpPr>
            <p:nvPr/>
          </p:nvSpPr>
          <p:spPr bwMode="auto">
            <a:xfrm>
              <a:off x="1760538" y="5110163"/>
              <a:ext cx="5483225" cy="696025"/>
            </a:xfrm>
            <a:prstGeom prst="rect">
              <a:avLst/>
            </a:prstGeom>
            <a:solidFill>
              <a:srgbClr val="CCECFF"/>
            </a:solidFill>
            <a:ln w="19050">
              <a:solidFill>
                <a:schemeClr val="tx1"/>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9" name="Rectangle 6"/>
            <p:cNvSpPr>
              <a:spLocks noChangeArrowheads="1"/>
            </p:cNvSpPr>
            <p:nvPr/>
          </p:nvSpPr>
          <p:spPr bwMode="auto">
            <a:xfrm>
              <a:off x="108021" y="4187086"/>
              <a:ext cx="882490" cy="45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nSpc>
                  <a:spcPct val="80000"/>
                </a:lnSpc>
              </a:pPr>
              <a:r>
                <a:rPr kumimoji="1" lang="en-US" altLang="zh-CN" sz="1400" dirty="0">
                  <a:solidFill>
                    <a:srgbClr val="FF0000"/>
                  </a:solidFill>
                  <a:latin typeface="+mj-ea"/>
                  <a:ea typeface="+mj-ea"/>
                </a:rPr>
                <a:t>  802.3</a:t>
              </a:r>
            </a:p>
            <a:p>
              <a:pPr>
                <a:lnSpc>
                  <a:spcPct val="80000"/>
                </a:lnSpc>
              </a:pPr>
              <a:r>
                <a:rPr kumimoji="1" lang="en-US" altLang="zh-CN" sz="1400" dirty="0">
                  <a:solidFill>
                    <a:srgbClr val="FF0000"/>
                  </a:solidFill>
                  <a:latin typeface="+mj-ea"/>
                  <a:ea typeface="+mj-ea"/>
                </a:rPr>
                <a:t>MAC </a:t>
              </a:r>
              <a:r>
                <a:rPr kumimoji="1" lang="zh-CN" altLang="en-US" sz="1400" dirty="0">
                  <a:solidFill>
                    <a:srgbClr val="FF0000"/>
                  </a:solidFill>
                  <a:latin typeface="+mj-ea"/>
                  <a:ea typeface="+mj-ea"/>
                </a:rPr>
                <a:t>帧</a:t>
              </a:r>
            </a:p>
          </p:txBody>
        </p:sp>
        <p:sp>
          <p:nvSpPr>
            <p:cNvPr id="10" name="Rectangle 7"/>
            <p:cNvSpPr>
              <a:spLocks noChangeArrowheads="1"/>
            </p:cNvSpPr>
            <p:nvPr/>
          </p:nvSpPr>
          <p:spPr bwMode="auto">
            <a:xfrm>
              <a:off x="908050" y="3871913"/>
              <a:ext cx="573178"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a:latin typeface="+mj-ea"/>
                  <a:ea typeface="+mj-ea"/>
                </a:rPr>
                <a:t>字节</a:t>
              </a:r>
            </a:p>
          </p:txBody>
        </p:sp>
        <p:sp>
          <p:nvSpPr>
            <p:cNvPr id="11" name="Rectangle 8"/>
            <p:cNvSpPr>
              <a:spLocks noChangeArrowheads="1"/>
            </p:cNvSpPr>
            <p:nvPr/>
          </p:nvSpPr>
          <p:spPr bwMode="auto">
            <a:xfrm>
              <a:off x="1751013" y="3856039"/>
              <a:ext cx="305244"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mj-ea"/>
                  <a:ea typeface="+mj-ea"/>
                </a:rPr>
                <a:t>6</a:t>
              </a:r>
            </a:p>
          </p:txBody>
        </p:sp>
        <p:sp>
          <p:nvSpPr>
            <p:cNvPr id="12" name="Rectangle 9"/>
            <p:cNvSpPr>
              <a:spLocks noChangeArrowheads="1"/>
            </p:cNvSpPr>
            <p:nvPr/>
          </p:nvSpPr>
          <p:spPr bwMode="auto">
            <a:xfrm>
              <a:off x="2713037" y="3856039"/>
              <a:ext cx="305244"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mj-ea"/>
                  <a:ea typeface="+mj-ea"/>
                </a:rPr>
                <a:t>6</a:t>
              </a:r>
            </a:p>
          </p:txBody>
        </p:sp>
        <p:sp>
          <p:nvSpPr>
            <p:cNvPr id="13" name="Rectangle 10"/>
            <p:cNvSpPr>
              <a:spLocks noChangeArrowheads="1"/>
            </p:cNvSpPr>
            <p:nvPr/>
          </p:nvSpPr>
          <p:spPr bwMode="auto">
            <a:xfrm>
              <a:off x="4683125" y="3856039"/>
              <a:ext cx="305244"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mj-ea"/>
                  <a:ea typeface="+mj-ea"/>
                </a:rPr>
                <a:t>2</a:t>
              </a:r>
            </a:p>
          </p:txBody>
        </p:sp>
        <p:sp>
          <p:nvSpPr>
            <p:cNvPr id="14" name="Rectangle 11"/>
            <p:cNvSpPr>
              <a:spLocks noChangeArrowheads="1"/>
            </p:cNvSpPr>
            <p:nvPr/>
          </p:nvSpPr>
          <p:spPr bwMode="auto">
            <a:xfrm>
              <a:off x="5737225" y="3856039"/>
              <a:ext cx="1117526"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mj-ea"/>
                  <a:ea typeface="+mj-ea"/>
                </a:rPr>
                <a:t>46 ~ 1500</a:t>
              </a:r>
            </a:p>
          </p:txBody>
        </p:sp>
        <p:sp>
          <p:nvSpPr>
            <p:cNvPr id="15" name="Rectangle 12"/>
            <p:cNvSpPr>
              <a:spLocks noChangeArrowheads="1"/>
            </p:cNvSpPr>
            <p:nvPr/>
          </p:nvSpPr>
          <p:spPr bwMode="auto">
            <a:xfrm>
              <a:off x="7556500" y="3856039"/>
              <a:ext cx="305244"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mj-ea"/>
                  <a:ea typeface="+mj-ea"/>
                </a:rPr>
                <a:t>4</a:t>
              </a:r>
            </a:p>
          </p:txBody>
        </p:sp>
        <p:sp>
          <p:nvSpPr>
            <p:cNvPr id="16" name="Line 13"/>
            <p:cNvSpPr>
              <a:spLocks noChangeShapeType="1"/>
            </p:cNvSpPr>
            <p:nvPr/>
          </p:nvSpPr>
          <p:spPr bwMode="auto">
            <a:xfrm>
              <a:off x="1335088" y="4411663"/>
              <a:ext cx="577215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nvGrpSpPr>
            <p:cNvPr id="17" name="Group 14"/>
            <p:cNvGrpSpPr>
              <a:grpSpLocks/>
            </p:cNvGrpSpPr>
            <p:nvPr/>
          </p:nvGrpSpPr>
          <p:grpSpPr bwMode="auto">
            <a:xfrm>
              <a:off x="4679950" y="4194178"/>
              <a:ext cx="968375" cy="401407"/>
              <a:chOff x="2494" y="1932"/>
              <a:chExt cx="677" cy="288"/>
            </a:xfrm>
          </p:grpSpPr>
          <p:sp>
            <p:nvSpPr>
              <p:cNvPr id="18" name="Rectangle 15"/>
              <p:cNvSpPr>
                <a:spLocks noChangeArrowheads="1"/>
              </p:cNvSpPr>
              <p:nvPr/>
            </p:nvSpPr>
            <p:spPr bwMode="auto">
              <a:xfrm>
                <a:off x="2513" y="1932"/>
                <a:ext cx="658" cy="2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19" name="Rectangle 16"/>
              <p:cNvSpPr>
                <a:spLocks noChangeArrowheads="1"/>
              </p:cNvSpPr>
              <p:nvPr/>
            </p:nvSpPr>
            <p:spPr bwMode="auto">
              <a:xfrm>
                <a:off x="2494" y="1988"/>
                <a:ext cx="617"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mj-ea"/>
                    <a:ea typeface="+mj-ea"/>
                  </a:rPr>
                  <a:t>MAC </a:t>
                </a:r>
                <a:r>
                  <a:rPr kumimoji="1" lang="zh-CN" altLang="en-US" sz="1400">
                    <a:latin typeface="+mj-ea"/>
                    <a:ea typeface="+mj-ea"/>
                  </a:rPr>
                  <a:t>帧</a:t>
                </a:r>
              </a:p>
            </p:txBody>
          </p:sp>
        </p:grpSp>
        <p:sp>
          <p:nvSpPr>
            <p:cNvPr id="20" name="Rectangle 17"/>
            <p:cNvSpPr>
              <a:spLocks noChangeArrowheads="1"/>
            </p:cNvSpPr>
            <p:nvPr/>
          </p:nvSpPr>
          <p:spPr bwMode="auto">
            <a:xfrm>
              <a:off x="1330325" y="4176713"/>
              <a:ext cx="6746875" cy="401637"/>
            </a:xfrm>
            <a:prstGeom prst="rect">
              <a:avLst/>
            </a:prstGeom>
            <a:solidFill>
              <a:schemeClr val="bg1"/>
            </a:solidFill>
            <a:ln w="12700">
              <a:solidFill>
                <a:schemeClr val="tx1"/>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21" name="Freeform 18"/>
            <p:cNvSpPr>
              <a:spLocks/>
            </p:cNvSpPr>
            <p:nvPr/>
          </p:nvSpPr>
          <p:spPr bwMode="auto">
            <a:xfrm>
              <a:off x="1795463" y="4590062"/>
              <a:ext cx="5411787" cy="508988"/>
            </a:xfrm>
            <a:custGeom>
              <a:avLst/>
              <a:gdLst>
                <a:gd name="T0" fmla="*/ 1573194 w 3784"/>
                <a:gd name="T1" fmla="*/ 5574 h 360"/>
                <a:gd name="T2" fmla="*/ 2574317 w 3784"/>
                <a:gd name="T3" fmla="*/ 0 h 360"/>
                <a:gd name="T4" fmla="*/ 5411787 w 3784"/>
                <a:gd name="T5" fmla="*/ 501650 h 360"/>
                <a:gd name="T6" fmla="*/ 0 w 3784"/>
                <a:gd name="T7" fmla="*/ 501650 h 360"/>
                <a:gd name="T8" fmla="*/ 1573194 w 3784"/>
                <a:gd name="T9" fmla="*/ 5574 h 3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84" h="360">
                  <a:moveTo>
                    <a:pt x="1100" y="4"/>
                  </a:moveTo>
                  <a:lnTo>
                    <a:pt x="1800" y="0"/>
                  </a:lnTo>
                  <a:lnTo>
                    <a:pt x="3784" y="360"/>
                  </a:lnTo>
                  <a:lnTo>
                    <a:pt x="0" y="360"/>
                  </a:lnTo>
                  <a:lnTo>
                    <a:pt x="1100" y="4"/>
                  </a:lnTo>
                  <a:close/>
                </a:path>
              </a:pathLst>
            </a:custGeom>
            <a:gradFill rotWithShape="1">
              <a:gsLst>
                <a:gs pos="0">
                  <a:srgbClr val="5E6D76"/>
                </a:gs>
                <a:gs pos="100000">
                  <a:srgbClr val="CCECF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2" name="Rectangle 19"/>
            <p:cNvSpPr>
              <a:spLocks noChangeArrowheads="1"/>
            </p:cNvSpPr>
            <p:nvPr/>
          </p:nvSpPr>
          <p:spPr bwMode="auto">
            <a:xfrm>
              <a:off x="3397250" y="4192588"/>
              <a:ext cx="973138" cy="390525"/>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23" name="Line 20"/>
            <p:cNvSpPr>
              <a:spLocks noChangeShapeType="1"/>
            </p:cNvSpPr>
            <p:nvPr/>
          </p:nvSpPr>
          <p:spPr bwMode="auto">
            <a:xfrm>
              <a:off x="2360613" y="4176713"/>
              <a:ext cx="0" cy="4016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4" name="Line 21"/>
            <p:cNvSpPr>
              <a:spLocks noChangeShapeType="1"/>
            </p:cNvSpPr>
            <p:nvPr/>
          </p:nvSpPr>
          <p:spPr bwMode="auto">
            <a:xfrm>
              <a:off x="3390900" y="4176713"/>
              <a:ext cx="0" cy="4016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5" name="Line 22"/>
            <p:cNvSpPr>
              <a:spLocks noChangeShapeType="1"/>
            </p:cNvSpPr>
            <p:nvPr/>
          </p:nvSpPr>
          <p:spPr bwMode="auto">
            <a:xfrm>
              <a:off x="5368925" y="4176713"/>
              <a:ext cx="0" cy="4016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6" name="Line 23"/>
            <p:cNvSpPr>
              <a:spLocks noChangeShapeType="1"/>
            </p:cNvSpPr>
            <p:nvPr/>
          </p:nvSpPr>
          <p:spPr bwMode="auto">
            <a:xfrm>
              <a:off x="7361238" y="4176713"/>
              <a:ext cx="0" cy="4016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7" name="Rectangle 24"/>
            <p:cNvSpPr>
              <a:spLocks noChangeArrowheads="1"/>
            </p:cNvSpPr>
            <p:nvPr/>
          </p:nvSpPr>
          <p:spPr bwMode="auto">
            <a:xfrm>
              <a:off x="1368425" y="4211638"/>
              <a:ext cx="953035"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a:latin typeface="+mj-ea"/>
                  <a:ea typeface="+mj-ea"/>
                </a:rPr>
                <a:t>目地地址</a:t>
              </a:r>
            </a:p>
          </p:txBody>
        </p:sp>
        <p:sp>
          <p:nvSpPr>
            <p:cNvPr id="28" name="Rectangle 25"/>
            <p:cNvSpPr>
              <a:spLocks noChangeArrowheads="1"/>
            </p:cNvSpPr>
            <p:nvPr/>
          </p:nvSpPr>
          <p:spPr bwMode="auto">
            <a:xfrm>
              <a:off x="2481263" y="4224338"/>
              <a:ext cx="763106"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a:latin typeface="+mj-ea"/>
                  <a:ea typeface="+mj-ea"/>
                </a:rPr>
                <a:t>源地址</a:t>
              </a:r>
            </a:p>
          </p:txBody>
        </p:sp>
        <p:sp>
          <p:nvSpPr>
            <p:cNvPr id="29" name="Rectangle 26"/>
            <p:cNvSpPr>
              <a:spLocks noChangeArrowheads="1"/>
            </p:cNvSpPr>
            <p:nvPr/>
          </p:nvSpPr>
          <p:spPr bwMode="auto">
            <a:xfrm>
              <a:off x="4351338" y="4224338"/>
              <a:ext cx="1034433"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a:latin typeface="+mj-ea"/>
                  <a:ea typeface="+mj-ea"/>
                </a:rPr>
                <a:t>长度</a:t>
              </a:r>
              <a:r>
                <a:rPr kumimoji="1" lang="en-US" altLang="zh-CN" sz="1400">
                  <a:latin typeface="+mj-ea"/>
                  <a:ea typeface="+mj-ea"/>
                </a:rPr>
                <a:t>/</a:t>
              </a:r>
              <a:r>
                <a:rPr kumimoji="1" lang="zh-CN" altLang="en-US" sz="1400">
                  <a:latin typeface="+mj-ea"/>
                  <a:ea typeface="+mj-ea"/>
                </a:rPr>
                <a:t>类型</a:t>
              </a:r>
            </a:p>
          </p:txBody>
        </p:sp>
        <p:sp>
          <p:nvSpPr>
            <p:cNvPr id="30" name="Rectangle 27"/>
            <p:cNvSpPr>
              <a:spLocks noChangeArrowheads="1"/>
            </p:cNvSpPr>
            <p:nvPr/>
          </p:nvSpPr>
          <p:spPr bwMode="auto">
            <a:xfrm>
              <a:off x="5903913" y="4237038"/>
              <a:ext cx="908945"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a:latin typeface="+mj-ea"/>
                  <a:ea typeface="+mj-ea"/>
                </a:rPr>
                <a:t>数      据</a:t>
              </a:r>
            </a:p>
          </p:txBody>
        </p:sp>
        <p:sp>
          <p:nvSpPr>
            <p:cNvPr id="31" name="Rectangle 28"/>
            <p:cNvSpPr>
              <a:spLocks noChangeArrowheads="1"/>
            </p:cNvSpPr>
            <p:nvPr/>
          </p:nvSpPr>
          <p:spPr bwMode="auto">
            <a:xfrm>
              <a:off x="7442200" y="4225925"/>
              <a:ext cx="532479"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mj-ea"/>
                  <a:ea typeface="+mj-ea"/>
                </a:rPr>
                <a:t>FCS</a:t>
              </a:r>
            </a:p>
          </p:txBody>
        </p:sp>
        <p:sp>
          <p:nvSpPr>
            <p:cNvPr id="32" name="Line 29"/>
            <p:cNvSpPr>
              <a:spLocks noChangeShapeType="1"/>
            </p:cNvSpPr>
            <p:nvPr/>
          </p:nvSpPr>
          <p:spPr bwMode="auto">
            <a:xfrm>
              <a:off x="4370388" y="4171950"/>
              <a:ext cx="0" cy="4079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Text Box 30"/>
            <p:cNvSpPr txBox="1">
              <a:spLocks noChangeArrowheads="1"/>
            </p:cNvSpPr>
            <p:nvPr/>
          </p:nvSpPr>
          <p:spPr bwMode="auto">
            <a:xfrm>
              <a:off x="1766887" y="5093142"/>
              <a:ext cx="5480050" cy="7130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txBody>
            <a:bodyPr wrap="squar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lnSpc>
                  <a:spcPct val="135000"/>
                </a:lnSpc>
              </a:pPr>
              <a:r>
                <a:rPr kumimoji="1" lang="zh-CN" altLang="en-US" sz="1400" dirty="0">
                  <a:latin typeface="+mj-ea"/>
                  <a:ea typeface="+mj-ea"/>
                </a:rPr>
                <a:t>长度</a:t>
              </a:r>
              <a:r>
                <a:rPr kumimoji="1" lang="en-US" altLang="zh-CN" sz="1400" dirty="0">
                  <a:latin typeface="+mj-ea"/>
                  <a:ea typeface="+mj-ea"/>
                </a:rPr>
                <a:t>/</a:t>
              </a:r>
              <a:r>
                <a:rPr kumimoji="1" lang="zh-CN" altLang="en-US" sz="1400" dirty="0">
                  <a:latin typeface="+mj-ea"/>
                  <a:ea typeface="+mj-ea"/>
                </a:rPr>
                <a:t>类型 </a:t>
              </a:r>
              <a:r>
                <a:rPr kumimoji="1" lang="en-US" altLang="zh-CN" sz="1400" dirty="0">
                  <a:latin typeface="+mj-ea"/>
                  <a:ea typeface="+mj-ea"/>
                </a:rPr>
                <a:t>= 802.1Q </a:t>
              </a:r>
              <a:r>
                <a:rPr kumimoji="1" lang="zh-CN" altLang="en-US" sz="1400" dirty="0">
                  <a:latin typeface="+mj-ea"/>
                  <a:ea typeface="+mj-ea"/>
                </a:rPr>
                <a:t>标记类型               标记控制信息</a:t>
              </a:r>
            </a:p>
            <a:p>
              <a:pPr eaLnBrk="1" hangingPunct="1">
                <a:lnSpc>
                  <a:spcPct val="135000"/>
                </a:lnSpc>
              </a:pPr>
              <a:r>
                <a:rPr kumimoji="1" lang="en-US" altLang="zh-CN" sz="1400" dirty="0" smtClean="0">
                  <a:latin typeface="+mj-ea"/>
                  <a:ea typeface="+mj-ea"/>
                </a:rPr>
                <a:t>10000001  00000000                                 </a:t>
              </a:r>
              <a:r>
                <a:rPr kumimoji="1" lang="en-US" altLang="zh-CN" sz="1400" dirty="0">
                  <a:latin typeface="+mj-ea"/>
                  <a:ea typeface="+mj-ea"/>
                </a:rPr>
                <a:t>VID                  </a:t>
              </a:r>
            </a:p>
          </p:txBody>
        </p:sp>
        <p:sp>
          <p:nvSpPr>
            <p:cNvPr id="34" name="Line 31"/>
            <p:cNvSpPr>
              <a:spLocks noChangeShapeType="1"/>
            </p:cNvSpPr>
            <p:nvPr/>
          </p:nvSpPr>
          <p:spPr bwMode="auto">
            <a:xfrm>
              <a:off x="4506913" y="5110163"/>
              <a:ext cx="0" cy="669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5" name="Rectangle 32"/>
            <p:cNvSpPr>
              <a:spLocks noChangeArrowheads="1"/>
            </p:cNvSpPr>
            <p:nvPr/>
          </p:nvSpPr>
          <p:spPr bwMode="auto">
            <a:xfrm>
              <a:off x="2778125" y="5780087"/>
              <a:ext cx="741062" cy="3228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mj-ea"/>
                  <a:ea typeface="+mj-ea"/>
                </a:rPr>
                <a:t>2 </a:t>
              </a:r>
              <a:r>
                <a:rPr kumimoji="1" lang="zh-CN" altLang="en-US" sz="1400">
                  <a:latin typeface="+mj-ea"/>
                  <a:ea typeface="+mj-ea"/>
                </a:rPr>
                <a:t>字节</a:t>
              </a:r>
            </a:p>
          </p:txBody>
        </p:sp>
        <p:sp>
          <p:nvSpPr>
            <p:cNvPr id="36" name="Rectangle 33"/>
            <p:cNvSpPr>
              <a:spLocks noChangeArrowheads="1"/>
            </p:cNvSpPr>
            <p:nvPr/>
          </p:nvSpPr>
          <p:spPr bwMode="auto">
            <a:xfrm>
              <a:off x="5414315" y="5802313"/>
              <a:ext cx="741062" cy="3228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dirty="0">
                  <a:latin typeface="+mj-ea"/>
                  <a:ea typeface="+mj-ea"/>
                </a:rPr>
                <a:t>2 </a:t>
              </a:r>
              <a:r>
                <a:rPr kumimoji="1" lang="zh-CN" altLang="en-US" sz="1400" dirty="0">
                  <a:latin typeface="+mj-ea"/>
                  <a:ea typeface="+mj-ea"/>
                </a:rPr>
                <a:t>字节</a:t>
              </a:r>
            </a:p>
          </p:txBody>
        </p:sp>
        <p:sp>
          <p:nvSpPr>
            <p:cNvPr id="37" name="AutoShape 34"/>
            <p:cNvSpPr>
              <a:spLocks noChangeArrowheads="1"/>
            </p:cNvSpPr>
            <p:nvPr/>
          </p:nvSpPr>
          <p:spPr bwMode="auto">
            <a:xfrm>
              <a:off x="1368425" y="3368675"/>
              <a:ext cx="2744787" cy="357188"/>
            </a:xfrm>
            <a:prstGeom prst="wedgeRoundRectCallout">
              <a:avLst>
                <a:gd name="adj1" fmla="val 38747"/>
                <a:gd name="adj2" fmla="val 181864"/>
                <a:gd name="adj3" fmla="val 16667"/>
              </a:avLst>
            </a:prstGeom>
            <a:solidFill>
              <a:schemeClr val="bg1"/>
            </a:solidFill>
            <a:ln w="9525">
              <a:solidFill>
                <a:schemeClr val="tx1"/>
              </a:solidFill>
              <a:miter lim="800000"/>
              <a:headEnd/>
              <a:tailEnd/>
            </a:ln>
            <a:effectLst/>
          </p:spPr>
          <p:txBody>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zh-CN" altLang="en-US" sz="1400">
                  <a:latin typeface="+mj-ea"/>
                  <a:ea typeface="+mj-ea"/>
                </a:rPr>
                <a:t>插入 </a:t>
              </a:r>
              <a:r>
                <a:rPr kumimoji="1" lang="en-US" altLang="zh-CN" sz="1400">
                  <a:latin typeface="+mj-ea"/>
                  <a:ea typeface="+mj-ea"/>
                </a:rPr>
                <a:t>4 </a:t>
              </a:r>
              <a:r>
                <a:rPr kumimoji="1" lang="zh-CN" altLang="en-US" sz="1400">
                  <a:latin typeface="+mj-ea"/>
                  <a:ea typeface="+mj-ea"/>
                </a:rPr>
                <a:t>字节的 </a:t>
              </a:r>
              <a:r>
                <a:rPr kumimoji="1" lang="en-US" altLang="zh-CN" sz="1400">
                  <a:latin typeface="+mj-ea"/>
                  <a:ea typeface="+mj-ea"/>
                </a:rPr>
                <a:t>VLAN </a:t>
              </a:r>
              <a:r>
                <a:rPr kumimoji="1" lang="zh-CN" altLang="en-US" sz="1400">
                  <a:latin typeface="+mj-ea"/>
                  <a:ea typeface="+mj-ea"/>
                </a:rPr>
                <a:t>标记</a:t>
              </a:r>
            </a:p>
          </p:txBody>
        </p:sp>
        <p:sp>
          <p:nvSpPr>
            <p:cNvPr id="38" name="Rectangle 35"/>
            <p:cNvSpPr>
              <a:spLocks noChangeArrowheads="1"/>
            </p:cNvSpPr>
            <p:nvPr/>
          </p:nvSpPr>
          <p:spPr bwMode="auto">
            <a:xfrm>
              <a:off x="3752850" y="3852863"/>
              <a:ext cx="305244"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mj-ea"/>
                  <a:ea typeface="+mj-ea"/>
                </a:rPr>
                <a:t>4</a:t>
              </a:r>
            </a:p>
          </p:txBody>
        </p:sp>
        <p:sp>
          <p:nvSpPr>
            <p:cNvPr id="39" name="Line 36"/>
            <p:cNvSpPr>
              <a:spLocks noChangeShapeType="1"/>
            </p:cNvSpPr>
            <p:nvPr/>
          </p:nvSpPr>
          <p:spPr bwMode="auto">
            <a:xfrm>
              <a:off x="1760538" y="5467350"/>
              <a:ext cx="548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0" name="Line 37"/>
            <p:cNvSpPr>
              <a:spLocks noChangeShapeType="1"/>
            </p:cNvSpPr>
            <p:nvPr/>
          </p:nvSpPr>
          <p:spPr bwMode="auto">
            <a:xfrm>
              <a:off x="5102225" y="5467350"/>
              <a:ext cx="0" cy="334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1" name="Line 38"/>
            <p:cNvSpPr>
              <a:spLocks noChangeShapeType="1"/>
            </p:cNvSpPr>
            <p:nvPr/>
          </p:nvSpPr>
          <p:spPr bwMode="auto">
            <a:xfrm>
              <a:off x="4965700" y="5467350"/>
              <a:ext cx="0" cy="334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2" name="Rectangle 39"/>
            <p:cNvSpPr>
              <a:spLocks noChangeArrowheads="1"/>
            </p:cNvSpPr>
            <p:nvPr/>
          </p:nvSpPr>
          <p:spPr bwMode="auto">
            <a:xfrm>
              <a:off x="3641899" y="6048375"/>
              <a:ext cx="1142963" cy="3228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mj-ea"/>
                  <a:ea typeface="+mj-ea"/>
                </a:rPr>
                <a:t>用户优先级</a:t>
              </a:r>
            </a:p>
          </p:txBody>
        </p:sp>
        <p:sp>
          <p:nvSpPr>
            <p:cNvPr id="43" name="Line 40"/>
            <p:cNvSpPr>
              <a:spLocks noChangeShapeType="1"/>
            </p:cNvSpPr>
            <p:nvPr/>
          </p:nvSpPr>
          <p:spPr bwMode="auto">
            <a:xfrm flipV="1">
              <a:off x="4501356" y="5646737"/>
              <a:ext cx="211931" cy="401637"/>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4" name="Line 41"/>
            <p:cNvSpPr>
              <a:spLocks noChangeShapeType="1"/>
            </p:cNvSpPr>
            <p:nvPr/>
          </p:nvSpPr>
          <p:spPr bwMode="auto">
            <a:xfrm flipH="1" flipV="1">
              <a:off x="5056188" y="5646737"/>
              <a:ext cx="32409" cy="401638"/>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5" name="Rectangle 42"/>
            <p:cNvSpPr>
              <a:spLocks noChangeArrowheads="1"/>
            </p:cNvSpPr>
            <p:nvPr/>
          </p:nvSpPr>
          <p:spPr bwMode="auto">
            <a:xfrm>
              <a:off x="4849490" y="6048375"/>
              <a:ext cx="478214" cy="3228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dirty="0">
                  <a:latin typeface="+mj-ea"/>
                  <a:ea typeface="+mj-ea"/>
                </a:rPr>
                <a:t>CFI</a:t>
              </a:r>
            </a:p>
          </p:txBody>
        </p:sp>
      </p:grpSp>
    </p:spTree>
    <p:extLst>
      <p:ext uri="{BB962C8B-B14F-4D97-AF65-F5344CB8AC3E}">
        <p14:creationId xmlns:p14="http://schemas.microsoft.com/office/powerpoint/2010/main" val="133908141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3" name="内容占位符 2"/>
          <p:cNvSpPr>
            <a:spLocks noGrp="1"/>
          </p:cNvSpPr>
          <p:nvPr>
            <p:ph idx="1"/>
          </p:nvPr>
        </p:nvSpPr>
        <p:spPr/>
        <p:txBody>
          <a:bodyPr/>
          <a:lstStyle/>
          <a:p>
            <a:r>
              <a:rPr lang="zh-CN" altLang="en-US" dirty="0"/>
              <a:t>速率达到或超过 </a:t>
            </a:r>
            <a:r>
              <a:rPr lang="en-US" altLang="zh-CN" dirty="0"/>
              <a:t>100 Mb/s </a:t>
            </a:r>
            <a:r>
              <a:rPr lang="zh-CN" altLang="en-US" dirty="0"/>
              <a:t>的以太网称为</a:t>
            </a:r>
            <a:r>
              <a:rPr lang="zh-CN" altLang="en-US" dirty="0">
                <a:solidFill>
                  <a:srgbClr val="FF0000"/>
                </a:solidFill>
              </a:rPr>
              <a:t>高速以太网</a:t>
            </a:r>
            <a:r>
              <a:rPr lang="zh-CN" altLang="en-US" dirty="0"/>
              <a:t>。</a:t>
            </a:r>
          </a:p>
          <a:p>
            <a:r>
              <a:rPr lang="zh-CN" altLang="en-US" dirty="0" smtClean="0"/>
              <a:t>需要思考和总结的三个问题：</a:t>
            </a:r>
            <a:endParaRPr lang="en-US" altLang="zh-CN" dirty="0" smtClean="0"/>
          </a:p>
          <a:p>
            <a:pPr lvl="1"/>
            <a:r>
              <a:rPr lang="zh-CN" altLang="en-US" dirty="0" smtClean="0"/>
              <a:t>从</a:t>
            </a:r>
            <a:r>
              <a:rPr lang="en-US" altLang="zh-CN" dirty="0" smtClean="0"/>
              <a:t>10Mb/s</a:t>
            </a:r>
            <a:r>
              <a:rPr lang="zh-CN" altLang="en-US" dirty="0" smtClean="0"/>
              <a:t>到</a:t>
            </a:r>
            <a:r>
              <a:rPr lang="en-US" altLang="zh-CN" dirty="0" smtClean="0"/>
              <a:t>100Mb/s</a:t>
            </a:r>
            <a:r>
              <a:rPr lang="zh-CN" altLang="en-US" dirty="0" smtClean="0"/>
              <a:t>是如何实现的？</a:t>
            </a:r>
            <a:endParaRPr lang="en-US" altLang="zh-CN" dirty="0" smtClean="0"/>
          </a:p>
          <a:p>
            <a:pPr lvl="1"/>
            <a:r>
              <a:rPr lang="zh-CN" altLang="en-US" dirty="0" smtClean="0"/>
              <a:t>从</a:t>
            </a:r>
            <a:r>
              <a:rPr lang="en-US" altLang="zh-CN" dirty="0" smtClean="0"/>
              <a:t>100Mb/s</a:t>
            </a:r>
            <a:r>
              <a:rPr lang="zh-CN" altLang="en-US" dirty="0" smtClean="0"/>
              <a:t>到</a:t>
            </a:r>
            <a:r>
              <a:rPr lang="en-US" altLang="zh-CN" dirty="0" smtClean="0"/>
              <a:t>1000Mb/s</a:t>
            </a:r>
            <a:r>
              <a:rPr lang="zh-CN" altLang="en-US" dirty="0" smtClean="0"/>
              <a:t>是如何实现的？</a:t>
            </a:r>
            <a:endParaRPr lang="en-US" altLang="zh-CN" dirty="0" smtClean="0"/>
          </a:p>
          <a:p>
            <a:pPr lvl="1"/>
            <a:r>
              <a:rPr lang="zh-CN" altLang="en-US" dirty="0" smtClean="0"/>
              <a:t>从</a:t>
            </a:r>
            <a:r>
              <a:rPr lang="en-US" altLang="zh-CN" dirty="0" smtClean="0"/>
              <a:t>1000Mb/s</a:t>
            </a:r>
            <a:r>
              <a:rPr lang="zh-CN" altLang="en-US" dirty="0" smtClean="0"/>
              <a:t>到</a:t>
            </a:r>
            <a:r>
              <a:rPr lang="en-US" altLang="zh-CN" dirty="0" smtClean="0"/>
              <a:t>10Gb/s</a:t>
            </a:r>
            <a:r>
              <a:rPr lang="zh-CN" altLang="en-US" dirty="0" smtClean="0"/>
              <a:t>是如何实现的？</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126</a:t>
            </a:fld>
            <a:endParaRPr lang="en-US" altLang="zh-CN"/>
          </a:p>
        </p:txBody>
      </p:sp>
      <p:sp>
        <p:nvSpPr>
          <p:cNvPr id="5" name="文本占位符 4"/>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280807622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3" name="内容占位符 2"/>
          <p:cNvSpPr>
            <a:spLocks noGrp="1"/>
          </p:cNvSpPr>
          <p:nvPr>
            <p:ph idx="1"/>
          </p:nvPr>
        </p:nvSpPr>
        <p:spPr/>
        <p:txBody>
          <a:bodyPr/>
          <a:lstStyle/>
          <a:p>
            <a:r>
              <a:rPr lang="zh-CN" altLang="en-US" dirty="0"/>
              <a:t>在双绞线上</a:t>
            </a:r>
            <a:r>
              <a:rPr lang="zh-CN" altLang="en-US" dirty="0" smtClean="0"/>
              <a:t>传送</a:t>
            </a:r>
            <a:r>
              <a:rPr lang="en-US" altLang="zh-CN" dirty="0" smtClean="0"/>
              <a:t>100Mb/s</a:t>
            </a:r>
            <a:r>
              <a:rPr lang="zh-CN" altLang="en-US" dirty="0" smtClean="0"/>
              <a:t>基带信号</a:t>
            </a:r>
            <a:r>
              <a:rPr lang="zh-CN" altLang="en-US" dirty="0"/>
              <a:t>的星型拓扑以太网，仍</a:t>
            </a:r>
            <a:r>
              <a:rPr lang="zh-CN" altLang="en-US" dirty="0" smtClean="0"/>
              <a:t>使用</a:t>
            </a:r>
            <a:r>
              <a:rPr lang="en-US" altLang="zh-CN" dirty="0" smtClean="0"/>
              <a:t>IEEE 802.3</a:t>
            </a:r>
            <a:r>
              <a:rPr lang="zh-CN" altLang="en-US" dirty="0" smtClean="0"/>
              <a:t>的</a:t>
            </a:r>
            <a:r>
              <a:rPr lang="en-US" altLang="zh-CN" dirty="0" smtClean="0"/>
              <a:t>CSMA/CD</a:t>
            </a:r>
            <a:r>
              <a:rPr lang="zh-CN" altLang="en-US" dirty="0" smtClean="0"/>
              <a:t>协议。</a:t>
            </a:r>
            <a:endParaRPr lang="en-US" altLang="zh-CN" dirty="0" smtClean="0"/>
          </a:p>
          <a:p>
            <a:r>
              <a:rPr lang="en-US" altLang="zh-CN" dirty="0" smtClean="0"/>
              <a:t>100BASE-T</a:t>
            </a:r>
            <a:r>
              <a:rPr lang="zh-CN" altLang="en-US" dirty="0" smtClean="0"/>
              <a:t>以太网</a:t>
            </a:r>
            <a:r>
              <a:rPr lang="zh-CN" altLang="en-US" dirty="0"/>
              <a:t>又称为快速以太网</a:t>
            </a:r>
            <a:r>
              <a:rPr lang="en-US" altLang="zh-CN" dirty="0"/>
              <a:t>(Fast Ethernet)</a:t>
            </a:r>
            <a:r>
              <a:rPr lang="zh-CN" altLang="en-US" dirty="0" smtClean="0"/>
              <a:t>。</a:t>
            </a:r>
            <a:endParaRPr lang="en-US" altLang="zh-CN" dirty="0" smtClean="0"/>
          </a:p>
          <a:p>
            <a:endParaRPr lang="zh-CN" altLang="en-US" dirty="0"/>
          </a:p>
          <a:p>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127</a:t>
            </a:fld>
            <a:endParaRPr lang="en-US" altLang="zh-CN"/>
          </a:p>
        </p:txBody>
      </p:sp>
      <p:sp>
        <p:nvSpPr>
          <p:cNvPr id="5" name="文本占位符 4"/>
          <p:cNvSpPr>
            <a:spLocks noGrp="1"/>
          </p:cNvSpPr>
          <p:nvPr>
            <p:ph type="body" sz="quarter" idx="13"/>
          </p:nvPr>
        </p:nvSpPr>
        <p:spPr/>
        <p:txBody>
          <a:bodyPr/>
          <a:lstStyle/>
          <a:p>
            <a:r>
              <a:rPr lang="en-US" altLang="zh-CN" dirty="0" smtClean="0"/>
              <a:t>6.1 100Base-T</a:t>
            </a:r>
            <a:endParaRPr lang="zh-CN" altLang="en-US" dirty="0"/>
          </a:p>
        </p:txBody>
      </p:sp>
    </p:spTree>
    <p:extLst>
      <p:ext uri="{BB962C8B-B14F-4D97-AF65-F5344CB8AC3E}">
        <p14:creationId xmlns:p14="http://schemas.microsoft.com/office/powerpoint/2010/main" val="257229415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3" name="内容占位符 2"/>
          <p:cNvSpPr>
            <a:spLocks noGrp="1"/>
          </p:cNvSpPr>
          <p:nvPr>
            <p:ph idx="1"/>
          </p:nvPr>
        </p:nvSpPr>
        <p:spPr/>
        <p:txBody>
          <a:bodyPr/>
          <a:lstStyle/>
          <a:p>
            <a:r>
              <a:rPr lang="en-US" altLang="zh-CN" dirty="0" smtClean="0"/>
              <a:t>100BASE-T</a:t>
            </a:r>
            <a:r>
              <a:rPr lang="zh-CN" altLang="en-US" dirty="0" smtClean="0"/>
              <a:t>以太网</a:t>
            </a:r>
            <a:r>
              <a:rPr lang="zh-CN" altLang="en-US" dirty="0"/>
              <a:t>的</a:t>
            </a:r>
            <a:r>
              <a:rPr lang="zh-CN" altLang="en-US" dirty="0" smtClean="0"/>
              <a:t>特点：</a:t>
            </a:r>
            <a:endParaRPr lang="en-US" altLang="zh-CN" dirty="0" smtClean="0"/>
          </a:p>
          <a:p>
            <a:pPr lvl="1"/>
            <a:r>
              <a:rPr lang="zh-CN" altLang="en-US" dirty="0"/>
              <a:t>可在全双工方式下工作而无冲突发生。因此，不使用 </a:t>
            </a:r>
            <a:r>
              <a:rPr lang="en-US" altLang="zh-CN" dirty="0"/>
              <a:t>CSMA/CD </a:t>
            </a:r>
            <a:r>
              <a:rPr lang="zh-CN" altLang="en-US" dirty="0"/>
              <a:t>协议。</a:t>
            </a:r>
          </a:p>
          <a:p>
            <a:pPr lvl="1"/>
            <a:r>
              <a:rPr lang="en-US" altLang="zh-CN" dirty="0" smtClean="0"/>
              <a:t>MAC</a:t>
            </a:r>
            <a:r>
              <a:rPr lang="zh-CN" altLang="en-US" dirty="0" smtClean="0"/>
              <a:t>帧格式</a:t>
            </a:r>
            <a:r>
              <a:rPr lang="zh-CN" altLang="en-US" dirty="0"/>
              <a:t>仍然是 </a:t>
            </a:r>
            <a:r>
              <a:rPr lang="en-US" altLang="zh-CN" dirty="0"/>
              <a:t>802.3 </a:t>
            </a:r>
            <a:r>
              <a:rPr lang="zh-CN" altLang="en-US" dirty="0"/>
              <a:t>标准规定的。</a:t>
            </a:r>
          </a:p>
          <a:p>
            <a:pPr lvl="1"/>
            <a:r>
              <a:rPr lang="zh-CN" altLang="en-US" dirty="0"/>
              <a:t>保持最短帧长不变，但将一个网段的最大电缆长度减小到 </a:t>
            </a:r>
            <a:r>
              <a:rPr lang="en-US" altLang="zh-CN" dirty="0"/>
              <a:t>100 m</a:t>
            </a:r>
            <a:r>
              <a:rPr lang="zh-CN" altLang="en-US" dirty="0"/>
              <a:t>。</a:t>
            </a:r>
          </a:p>
          <a:p>
            <a:pPr lvl="1"/>
            <a:r>
              <a:rPr lang="zh-CN" altLang="en-US" dirty="0"/>
              <a:t>帧间时间间隔从原来的 </a:t>
            </a:r>
            <a:r>
              <a:rPr lang="en-US" altLang="zh-CN" dirty="0"/>
              <a:t>9.6 </a:t>
            </a:r>
            <a:r>
              <a:rPr lang="en-US" altLang="zh-CN" dirty="0">
                <a:sym typeface="Symbol" pitchFamily="18" charset="2"/>
              </a:rPr>
              <a:t></a:t>
            </a:r>
            <a:r>
              <a:rPr lang="en-US" altLang="zh-CN" dirty="0"/>
              <a:t>s </a:t>
            </a:r>
            <a:r>
              <a:rPr lang="zh-CN" altLang="en-US" dirty="0"/>
              <a:t>改为现在的 </a:t>
            </a:r>
            <a:r>
              <a:rPr lang="en-US" altLang="zh-CN" dirty="0"/>
              <a:t>0.96 </a:t>
            </a:r>
            <a:r>
              <a:rPr lang="en-US" altLang="zh-CN" dirty="0">
                <a:sym typeface="Symbol" pitchFamily="18" charset="2"/>
              </a:rPr>
              <a:t></a:t>
            </a:r>
            <a:r>
              <a:rPr lang="en-US" altLang="zh-CN" dirty="0"/>
              <a:t>s</a:t>
            </a:r>
            <a:r>
              <a:rPr lang="zh-CN" altLang="en-US" dirty="0"/>
              <a:t>。    </a:t>
            </a:r>
          </a:p>
          <a:p>
            <a:endParaRPr lang="en-US" altLang="zh-CN" dirty="0" smtClean="0"/>
          </a:p>
          <a:p>
            <a:endParaRPr lang="zh-CN" altLang="en-US" dirty="0"/>
          </a:p>
          <a:p>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128</a:t>
            </a:fld>
            <a:endParaRPr lang="en-US" altLang="zh-CN"/>
          </a:p>
        </p:txBody>
      </p:sp>
      <p:sp>
        <p:nvSpPr>
          <p:cNvPr id="5" name="文本占位符 4"/>
          <p:cNvSpPr>
            <a:spLocks noGrp="1"/>
          </p:cNvSpPr>
          <p:nvPr>
            <p:ph type="body" sz="quarter" idx="13"/>
          </p:nvPr>
        </p:nvSpPr>
        <p:spPr/>
        <p:txBody>
          <a:bodyPr/>
          <a:lstStyle/>
          <a:p>
            <a:r>
              <a:rPr lang="en-US" altLang="zh-CN" dirty="0" smtClean="0"/>
              <a:t>6.1 100Base-T</a:t>
            </a:r>
            <a:endParaRPr lang="zh-CN" altLang="en-US" dirty="0"/>
          </a:p>
        </p:txBody>
      </p:sp>
    </p:spTree>
    <p:extLst>
      <p:ext uri="{BB962C8B-B14F-4D97-AF65-F5344CB8AC3E}">
        <p14:creationId xmlns:p14="http://schemas.microsoft.com/office/powerpoint/2010/main" val="139419021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129</a:t>
            </a:fld>
            <a:endParaRPr lang="en-US" altLang="zh-CN"/>
          </a:p>
        </p:txBody>
      </p:sp>
      <p:sp>
        <p:nvSpPr>
          <p:cNvPr id="5" name="文本占位符 4"/>
          <p:cNvSpPr>
            <a:spLocks noGrp="1"/>
          </p:cNvSpPr>
          <p:nvPr>
            <p:ph type="body" sz="quarter" idx="13"/>
          </p:nvPr>
        </p:nvSpPr>
        <p:spPr/>
        <p:txBody>
          <a:bodyPr/>
          <a:lstStyle/>
          <a:p>
            <a:r>
              <a:rPr lang="en-US" altLang="zh-CN" dirty="0" smtClean="0"/>
              <a:t>6.1 100Base-T</a:t>
            </a:r>
            <a:endParaRPr lang="zh-CN" alt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488" y="1957388"/>
            <a:ext cx="6675437"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7993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
        <p:nvSpPr>
          <p:cNvPr id="7" name="Text Box 4"/>
          <p:cNvSpPr txBox="1">
            <a:spLocks noChangeArrowheads="1"/>
          </p:cNvSpPr>
          <p:nvPr/>
        </p:nvSpPr>
        <p:spPr bwMode="auto">
          <a:xfrm>
            <a:off x="7585075" y="1973213"/>
            <a:ext cx="95410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latin typeface="+mj-ea"/>
                <a:ea typeface="+mj-ea"/>
              </a:rPr>
              <a:t>帧结束</a:t>
            </a:r>
          </a:p>
        </p:txBody>
      </p:sp>
      <p:sp>
        <p:nvSpPr>
          <p:cNvPr id="8" name="Rectangle 5"/>
          <p:cNvSpPr>
            <a:spLocks noChangeArrowheads="1"/>
          </p:cNvSpPr>
          <p:nvPr/>
        </p:nvSpPr>
        <p:spPr bwMode="auto">
          <a:xfrm>
            <a:off x="1463675" y="2922538"/>
            <a:ext cx="1193800" cy="596900"/>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zh-CN" altLang="en-US" sz="2000">
                <a:latin typeface="+mj-ea"/>
                <a:ea typeface="+mj-ea"/>
              </a:rPr>
              <a:t>帧首部</a:t>
            </a:r>
          </a:p>
        </p:txBody>
      </p:sp>
      <p:sp>
        <p:nvSpPr>
          <p:cNvPr id="9" name="Rectangle 6"/>
          <p:cNvSpPr>
            <a:spLocks noChangeArrowheads="1"/>
          </p:cNvSpPr>
          <p:nvPr/>
        </p:nvSpPr>
        <p:spPr bwMode="auto">
          <a:xfrm>
            <a:off x="2657475" y="1849388"/>
            <a:ext cx="4278313" cy="596900"/>
          </a:xfrm>
          <a:prstGeom prst="rect">
            <a:avLst/>
          </a:prstGeom>
          <a:solidFill>
            <a:srgbClr val="CCFF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2000">
                <a:latin typeface="+mj-ea"/>
                <a:ea typeface="+mj-ea"/>
              </a:rPr>
              <a:t>IP </a:t>
            </a:r>
            <a:r>
              <a:rPr kumimoji="1" lang="zh-CN" altLang="en-US" sz="2000">
                <a:latin typeface="+mj-ea"/>
                <a:ea typeface="+mj-ea"/>
              </a:rPr>
              <a:t>数据报</a:t>
            </a:r>
          </a:p>
        </p:txBody>
      </p:sp>
      <p:sp>
        <p:nvSpPr>
          <p:cNvPr id="10" name="Rectangle 7"/>
          <p:cNvSpPr>
            <a:spLocks noChangeArrowheads="1"/>
          </p:cNvSpPr>
          <p:nvPr/>
        </p:nvSpPr>
        <p:spPr bwMode="auto">
          <a:xfrm>
            <a:off x="2657475" y="2922538"/>
            <a:ext cx="4278313" cy="596900"/>
          </a:xfrm>
          <a:prstGeom prst="rect">
            <a:avLst/>
          </a:prstGeom>
          <a:solidFill>
            <a:srgbClr val="CCFF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zh-CN" altLang="en-US" sz="2000">
                <a:latin typeface="+mj-ea"/>
                <a:ea typeface="+mj-ea"/>
              </a:rPr>
              <a:t>帧的数据部分</a:t>
            </a:r>
          </a:p>
        </p:txBody>
      </p:sp>
      <p:sp>
        <p:nvSpPr>
          <p:cNvPr id="11" name="Rectangle 8"/>
          <p:cNvSpPr>
            <a:spLocks noChangeArrowheads="1"/>
          </p:cNvSpPr>
          <p:nvPr/>
        </p:nvSpPr>
        <p:spPr bwMode="auto">
          <a:xfrm>
            <a:off x="6935788" y="2922538"/>
            <a:ext cx="1193800" cy="596900"/>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zh-CN" altLang="en-US" sz="2000">
                <a:latin typeface="+mj-ea"/>
                <a:ea typeface="+mj-ea"/>
              </a:rPr>
              <a:t>帧尾部</a:t>
            </a:r>
          </a:p>
        </p:txBody>
      </p:sp>
      <p:sp>
        <p:nvSpPr>
          <p:cNvPr id="12" name="Line 9"/>
          <p:cNvSpPr>
            <a:spLocks noChangeShapeType="1"/>
          </p:cNvSpPr>
          <p:nvPr/>
        </p:nvSpPr>
        <p:spPr bwMode="auto">
          <a:xfrm>
            <a:off x="2657475" y="3876625"/>
            <a:ext cx="4278313"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3" name="Line 10"/>
          <p:cNvSpPr>
            <a:spLocks noChangeShapeType="1"/>
          </p:cNvSpPr>
          <p:nvPr/>
        </p:nvSpPr>
        <p:spPr bwMode="auto">
          <a:xfrm>
            <a:off x="1463675" y="4354463"/>
            <a:ext cx="6665913"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4" name="Line 11"/>
          <p:cNvSpPr>
            <a:spLocks noChangeShapeType="1"/>
          </p:cNvSpPr>
          <p:nvPr/>
        </p:nvSpPr>
        <p:spPr bwMode="auto">
          <a:xfrm>
            <a:off x="1463675" y="3638500"/>
            <a:ext cx="0" cy="1073150"/>
          </a:xfrm>
          <a:prstGeom prst="line">
            <a:avLst/>
          </a:prstGeom>
          <a:noFill/>
          <a:ln w="57150">
            <a:solidFill>
              <a:schemeClr val="folHlink"/>
            </a:solidFill>
            <a:round/>
            <a:headEnd type="triangle" w="sm"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5" name="Line 12"/>
          <p:cNvSpPr>
            <a:spLocks noChangeShapeType="1"/>
          </p:cNvSpPr>
          <p:nvPr/>
        </p:nvSpPr>
        <p:spPr bwMode="auto">
          <a:xfrm>
            <a:off x="8129588" y="3638500"/>
            <a:ext cx="0" cy="1073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6" name="Line 13"/>
          <p:cNvSpPr>
            <a:spLocks noChangeShapeType="1"/>
          </p:cNvSpPr>
          <p:nvPr/>
        </p:nvSpPr>
        <p:spPr bwMode="auto">
          <a:xfrm>
            <a:off x="2657475" y="3638500"/>
            <a:ext cx="0" cy="4778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7" name="Line 14"/>
          <p:cNvSpPr>
            <a:spLocks noChangeShapeType="1"/>
          </p:cNvSpPr>
          <p:nvPr/>
        </p:nvSpPr>
        <p:spPr bwMode="auto">
          <a:xfrm>
            <a:off x="6935788" y="3638500"/>
            <a:ext cx="0" cy="4778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8" name="Text Box 15"/>
          <p:cNvSpPr txBox="1">
            <a:spLocks noChangeArrowheads="1"/>
          </p:cNvSpPr>
          <p:nvPr/>
        </p:nvSpPr>
        <p:spPr bwMode="auto">
          <a:xfrm>
            <a:off x="4249738" y="3630563"/>
            <a:ext cx="989373"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a:latin typeface="+mj-ea"/>
                <a:ea typeface="+mj-ea"/>
                <a:sym typeface="Symbol" pitchFamily="18" charset="2"/>
              </a:rPr>
              <a:t> </a:t>
            </a:r>
            <a:r>
              <a:rPr kumimoji="1" lang="en-US" altLang="zh-CN" sz="2000">
                <a:latin typeface="+mj-ea"/>
                <a:ea typeface="+mj-ea"/>
              </a:rPr>
              <a:t>MTU</a:t>
            </a:r>
          </a:p>
        </p:txBody>
      </p:sp>
      <p:sp>
        <p:nvSpPr>
          <p:cNvPr id="19" name="Text Box 16"/>
          <p:cNvSpPr txBox="1">
            <a:spLocks noChangeArrowheads="1"/>
          </p:cNvSpPr>
          <p:nvPr/>
        </p:nvSpPr>
        <p:spPr bwMode="auto">
          <a:xfrm>
            <a:off x="3614738" y="4133800"/>
            <a:ext cx="2236510"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latin typeface="+mj-ea"/>
                <a:ea typeface="+mj-ea"/>
              </a:rPr>
              <a:t>数据链路层的帧长</a:t>
            </a:r>
          </a:p>
        </p:txBody>
      </p:sp>
      <p:sp>
        <p:nvSpPr>
          <p:cNvPr id="20" name="AutoShape 17"/>
          <p:cNvSpPr>
            <a:spLocks noChangeArrowheads="1"/>
          </p:cNvSpPr>
          <p:nvPr/>
        </p:nvSpPr>
        <p:spPr bwMode="auto">
          <a:xfrm>
            <a:off x="4448175" y="2446288"/>
            <a:ext cx="696913" cy="595312"/>
          </a:xfrm>
          <a:prstGeom prst="downArrow">
            <a:avLst>
              <a:gd name="adj1" fmla="val 50000"/>
              <a:gd name="adj2" fmla="val 25000"/>
            </a:avLst>
          </a:prstGeom>
          <a:solidFill>
            <a:srgbClr val="66FF33"/>
          </a:solidFill>
          <a:ln w="9525">
            <a:solidFill>
              <a:schemeClr val="tx1"/>
            </a:solidFill>
            <a:miter lim="800000"/>
            <a:headEnd/>
            <a:tailEnd/>
          </a:ln>
          <a:effectLst>
            <a:outerShdw dist="35921" dir="2700000" algn="ctr" rotWithShape="0">
              <a:schemeClr val="bg2"/>
            </a:outerShdw>
          </a:effectLst>
        </p:spPr>
        <p:txBody>
          <a:bodyPr vert="eaVert" wrap="none" anchor="ctr"/>
          <a:lstStyle/>
          <a:p>
            <a:endParaRPr lang="zh-CN" altLang="en-US" sz="2000">
              <a:latin typeface="+mj-ea"/>
              <a:ea typeface="+mj-ea"/>
            </a:endParaRPr>
          </a:p>
        </p:txBody>
      </p:sp>
      <p:sp>
        <p:nvSpPr>
          <p:cNvPr id="21" name="Text Box 18"/>
          <p:cNvSpPr txBox="1">
            <a:spLocks noChangeArrowheads="1"/>
          </p:cNvSpPr>
          <p:nvPr/>
        </p:nvSpPr>
        <p:spPr bwMode="auto">
          <a:xfrm>
            <a:off x="611188" y="2759025"/>
            <a:ext cx="697627" cy="70788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latin typeface="+mj-ea"/>
                <a:ea typeface="+mj-ea"/>
              </a:rPr>
              <a:t>开始</a:t>
            </a:r>
          </a:p>
          <a:p>
            <a:r>
              <a:rPr kumimoji="1" lang="zh-CN" altLang="en-US" sz="2000">
                <a:latin typeface="+mj-ea"/>
                <a:ea typeface="+mj-ea"/>
              </a:rPr>
              <a:t>发送</a:t>
            </a:r>
          </a:p>
        </p:txBody>
      </p:sp>
      <p:sp>
        <p:nvSpPr>
          <p:cNvPr id="22" name="Line 19"/>
          <p:cNvSpPr>
            <a:spLocks noChangeShapeType="1"/>
          </p:cNvSpPr>
          <p:nvPr/>
        </p:nvSpPr>
        <p:spPr bwMode="auto">
          <a:xfrm flipV="1">
            <a:off x="1471613" y="2465338"/>
            <a:ext cx="0" cy="396875"/>
          </a:xfrm>
          <a:prstGeom prst="line">
            <a:avLst/>
          </a:prstGeom>
          <a:noFill/>
          <a:ln w="38100">
            <a:solidFill>
              <a:schemeClr val="hlink"/>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23" name="Line 20"/>
          <p:cNvSpPr>
            <a:spLocks noChangeShapeType="1"/>
          </p:cNvSpPr>
          <p:nvPr/>
        </p:nvSpPr>
        <p:spPr bwMode="auto">
          <a:xfrm flipV="1">
            <a:off x="8123238" y="2465338"/>
            <a:ext cx="0" cy="396875"/>
          </a:xfrm>
          <a:prstGeom prst="line">
            <a:avLst/>
          </a:prstGeom>
          <a:noFill/>
          <a:ln w="38100">
            <a:solidFill>
              <a:schemeClr val="hlink"/>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24" name="Text Box 21"/>
          <p:cNvSpPr txBox="1">
            <a:spLocks noChangeArrowheads="1"/>
          </p:cNvSpPr>
          <p:nvPr/>
        </p:nvSpPr>
        <p:spPr bwMode="auto">
          <a:xfrm>
            <a:off x="985838" y="1973213"/>
            <a:ext cx="95410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latin typeface="+mj-ea"/>
                <a:ea typeface="+mj-ea"/>
              </a:rPr>
              <a:t>帧开始</a:t>
            </a:r>
          </a:p>
        </p:txBody>
      </p:sp>
    </p:spTree>
    <p:extLst>
      <p:ext uri="{BB962C8B-B14F-4D97-AF65-F5344CB8AC3E}">
        <p14:creationId xmlns:p14="http://schemas.microsoft.com/office/powerpoint/2010/main" val="335363328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3" name="内容占位符 2"/>
          <p:cNvSpPr>
            <a:spLocks noGrp="1"/>
          </p:cNvSpPr>
          <p:nvPr>
            <p:ph idx="1"/>
          </p:nvPr>
        </p:nvSpPr>
        <p:spPr/>
        <p:txBody>
          <a:bodyPr/>
          <a:lstStyle/>
          <a:p>
            <a:r>
              <a:rPr lang="en-US" altLang="zh-CN" dirty="0" smtClean="0"/>
              <a:t>1996</a:t>
            </a:r>
            <a:r>
              <a:rPr lang="zh-CN" altLang="en-US" dirty="0" smtClean="0"/>
              <a:t>年夏季</a:t>
            </a:r>
            <a:r>
              <a:rPr lang="zh-CN" altLang="en-US" dirty="0"/>
              <a:t>吉</a:t>
            </a:r>
            <a:r>
              <a:rPr lang="zh-CN" altLang="en-US" dirty="0" smtClean="0"/>
              <a:t>比特以太网的产品上市。</a:t>
            </a:r>
            <a:r>
              <a:rPr lang="en-US" altLang="zh-CN" dirty="0" smtClean="0"/>
              <a:t>IEEE</a:t>
            </a:r>
            <a:r>
              <a:rPr lang="zh-CN" altLang="en-US" dirty="0" smtClean="0"/>
              <a:t>在</a:t>
            </a:r>
            <a:r>
              <a:rPr lang="en-US" altLang="zh-CN" dirty="0" smtClean="0"/>
              <a:t>1997</a:t>
            </a:r>
            <a:r>
              <a:rPr lang="zh-CN" altLang="en-US" dirty="0" smtClean="0"/>
              <a:t>年通过了吉比特以太网标准</a:t>
            </a:r>
            <a:r>
              <a:rPr lang="en-US" altLang="zh-CN" dirty="0" smtClean="0"/>
              <a:t>802.3z</a:t>
            </a:r>
            <a:r>
              <a:rPr lang="zh-CN" altLang="en-US" dirty="0" smtClean="0"/>
              <a:t>，</a:t>
            </a:r>
            <a:r>
              <a:rPr lang="en-US" altLang="zh-CN" dirty="0" smtClean="0"/>
              <a:t>1998</a:t>
            </a:r>
            <a:r>
              <a:rPr lang="zh-CN" altLang="en-US" dirty="0" smtClean="0"/>
              <a:t>年成为正式标准。</a:t>
            </a:r>
            <a:endParaRPr lang="en-US" altLang="zh-CN" dirty="0" smtClean="0"/>
          </a:p>
          <a:p>
            <a:r>
              <a:rPr lang="zh-CN" altLang="en-US" dirty="0" smtClean="0"/>
              <a:t>目前，吉比特以太网已经成为以太网的主流产品。</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130</a:t>
            </a:fld>
            <a:endParaRPr lang="en-US" altLang="zh-CN"/>
          </a:p>
        </p:txBody>
      </p:sp>
      <p:sp>
        <p:nvSpPr>
          <p:cNvPr id="5" name="文本占位符 4"/>
          <p:cNvSpPr>
            <a:spLocks noGrp="1"/>
          </p:cNvSpPr>
          <p:nvPr>
            <p:ph type="body" sz="quarter" idx="13"/>
          </p:nvPr>
        </p:nvSpPr>
        <p:spPr/>
        <p:txBody>
          <a:bodyPr/>
          <a:lstStyle/>
          <a:p>
            <a:r>
              <a:rPr lang="en-US" altLang="zh-CN" dirty="0" smtClean="0"/>
              <a:t>6.2 1000BASE</a:t>
            </a:r>
            <a:r>
              <a:rPr lang="zh-CN" altLang="en-US" dirty="0" smtClean="0"/>
              <a:t>以太网</a:t>
            </a:r>
            <a:endParaRPr lang="zh-CN" altLang="en-US" dirty="0"/>
          </a:p>
        </p:txBody>
      </p:sp>
    </p:spTree>
    <p:extLst>
      <p:ext uri="{BB962C8B-B14F-4D97-AF65-F5344CB8AC3E}">
        <p14:creationId xmlns:p14="http://schemas.microsoft.com/office/powerpoint/2010/main" val="130259588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3" name="内容占位符 2"/>
          <p:cNvSpPr>
            <a:spLocks noGrp="1"/>
          </p:cNvSpPr>
          <p:nvPr>
            <p:ph idx="1"/>
          </p:nvPr>
        </p:nvSpPr>
        <p:spPr/>
        <p:txBody>
          <a:bodyPr/>
          <a:lstStyle/>
          <a:p>
            <a:r>
              <a:rPr lang="zh-CN" altLang="en-US" dirty="0" smtClean="0"/>
              <a:t>吉比特以太网的特点：</a:t>
            </a:r>
            <a:endParaRPr lang="en-US" altLang="zh-CN" dirty="0" smtClean="0"/>
          </a:p>
          <a:p>
            <a:pPr lvl="1"/>
            <a:r>
              <a:rPr lang="zh-CN" altLang="en-US" dirty="0"/>
              <a:t>允许</a:t>
            </a:r>
            <a:r>
              <a:rPr lang="zh-CN" altLang="en-US" dirty="0" smtClean="0"/>
              <a:t>在</a:t>
            </a:r>
            <a:r>
              <a:rPr lang="en-US" altLang="zh-CN" dirty="0" smtClean="0"/>
              <a:t>1Gb/s</a:t>
            </a:r>
            <a:r>
              <a:rPr lang="zh-CN" altLang="en-US" dirty="0" smtClean="0"/>
              <a:t>下</a:t>
            </a:r>
            <a:r>
              <a:rPr lang="zh-CN" altLang="en-US" dirty="0"/>
              <a:t>全双工和半双工两种方式工作。</a:t>
            </a:r>
          </a:p>
          <a:p>
            <a:pPr lvl="1"/>
            <a:r>
              <a:rPr lang="zh-CN" altLang="en-US" dirty="0" smtClean="0"/>
              <a:t>使用</a:t>
            </a:r>
            <a:r>
              <a:rPr lang="en-US" altLang="zh-CN" dirty="0" smtClean="0"/>
              <a:t>802.3</a:t>
            </a:r>
            <a:r>
              <a:rPr lang="zh-CN" altLang="en-US" dirty="0" smtClean="0"/>
              <a:t>协议</a:t>
            </a:r>
            <a:r>
              <a:rPr lang="zh-CN" altLang="en-US" dirty="0"/>
              <a:t>规定的帧格式。</a:t>
            </a:r>
          </a:p>
          <a:p>
            <a:pPr lvl="1"/>
            <a:r>
              <a:rPr lang="zh-CN" altLang="en-US" dirty="0"/>
              <a:t>在半双工方式下</a:t>
            </a:r>
            <a:r>
              <a:rPr lang="zh-CN" altLang="en-US" dirty="0" smtClean="0"/>
              <a:t>使用</a:t>
            </a:r>
            <a:r>
              <a:rPr lang="en-US" altLang="zh-CN" dirty="0" smtClean="0"/>
              <a:t>CSMA/CD</a:t>
            </a:r>
            <a:r>
              <a:rPr lang="zh-CN" altLang="en-US" dirty="0" smtClean="0"/>
              <a:t>协议</a:t>
            </a:r>
            <a:r>
              <a:rPr lang="zh-CN" altLang="en-US" dirty="0"/>
              <a:t>（全双工方式不需要使用 </a:t>
            </a:r>
            <a:r>
              <a:rPr lang="en-US" altLang="zh-CN" dirty="0"/>
              <a:t>CSMA/CD </a:t>
            </a:r>
            <a:r>
              <a:rPr lang="zh-CN" altLang="en-US" dirty="0"/>
              <a:t>协议）。</a:t>
            </a:r>
          </a:p>
          <a:p>
            <a:pPr lvl="1"/>
            <a:r>
              <a:rPr lang="zh-CN" altLang="en-US" dirty="0" smtClean="0"/>
              <a:t>与</a:t>
            </a:r>
            <a:r>
              <a:rPr lang="en-US" altLang="zh-CN" dirty="0" smtClean="0"/>
              <a:t>10BASE-T</a:t>
            </a:r>
            <a:r>
              <a:rPr lang="zh-CN" altLang="en-US" dirty="0" smtClean="0"/>
              <a:t>和</a:t>
            </a:r>
            <a:r>
              <a:rPr lang="en-US" altLang="zh-CN" dirty="0" smtClean="0"/>
              <a:t>100BASE-T</a:t>
            </a:r>
            <a:r>
              <a:rPr lang="zh-CN" altLang="en-US" dirty="0" smtClean="0"/>
              <a:t>技术</a:t>
            </a:r>
            <a:r>
              <a:rPr lang="zh-CN" altLang="en-US" dirty="0"/>
              <a:t>向后兼容。</a:t>
            </a:r>
          </a:p>
          <a:p>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131</a:t>
            </a:fld>
            <a:endParaRPr lang="en-US" altLang="zh-CN"/>
          </a:p>
        </p:txBody>
      </p:sp>
      <p:sp>
        <p:nvSpPr>
          <p:cNvPr id="5" name="文本占位符 4"/>
          <p:cNvSpPr>
            <a:spLocks noGrp="1"/>
          </p:cNvSpPr>
          <p:nvPr>
            <p:ph type="body" sz="quarter" idx="13"/>
          </p:nvPr>
        </p:nvSpPr>
        <p:spPr/>
        <p:txBody>
          <a:bodyPr/>
          <a:lstStyle/>
          <a:p>
            <a:r>
              <a:rPr lang="en-US" altLang="zh-CN" dirty="0" smtClean="0"/>
              <a:t>6.2 1000BASE</a:t>
            </a:r>
            <a:r>
              <a:rPr lang="zh-CN" altLang="en-US" dirty="0" smtClean="0"/>
              <a:t>以太网</a:t>
            </a:r>
            <a:endParaRPr lang="zh-CN" altLang="en-US" dirty="0"/>
          </a:p>
        </p:txBody>
      </p:sp>
    </p:spTree>
    <p:extLst>
      <p:ext uri="{BB962C8B-B14F-4D97-AF65-F5344CB8AC3E}">
        <p14:creationId xmlns:p14="http://schemas.microsoft.com/office/powerpoint/2010/main" val="270624433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132</a:t>
            </a:fld>
            <a:endParaRPr lang="en-US" altLang="zh-CN"/>
          </a:p>
        </p:txBody>
      </p:sp>
      <p:sp>
        <p:nvSpPr>
          <p:cNvPr id="5" name="文本占位符 4"/>
          <p:cNvSpPr>
            <a:spLocks noGrp="1"/>
          </p:cNvSpPr>
          <p:nvPr>
            <p:ph type="body" sz="quarter" idx="13"/>
          </p:nvPr>
        </p:nvSpPr>
        <p:spPr/>
        <p:txBody>
          <a:bodyPr/>
          <a:lstStyle/>
          <a:p>
            <a:r>
              <a:rPr lang="en-US" altLang="zh-CN" dirty="0" smtClean="0"/>
              <a:t>6.2 1000BASE</a:t>
            </a:r>
            <a:r>
              <a:rPr lang="zh-CN" altLang="en-US" dirty="0" smtClean="0"/>
              <a:t>以太网</a:t>
            </a:r>
            <a:endParaRPr lang="zh-CN" alt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063" y="1828800"/>
            <a:ext cx="6618287"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33083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3" name="内容占位符 2"/>
          <p:cNvSpPr>
            <a:spLocks noGrp="1"/>
          </p:cNvSpPr>
          <p:nvPr>
            <p:ph idx="1"/>
          </p:nvPr>
        </p:nvSpPr>
        <p:spPr/>
        <p:txBody>
          <a:bodyPr/>
          <a:lstStyle/>
          <a:p>
            <a:r>
              <a:rPr lang="en-US" altLang="zh-CN" dirty="0" smtClean="0"/>
              <a:t>10</a:t>
            </a:r>
            <a:r>
              <a:rPr lang="zh-CN" altLang="en-US" dirty="0" smtClean="0"/>
              <a:t>吉比特</a:t>
            </a:r>
            <a:r>
              <a:rPr lang="zh-CN" altLang="en-US" dirty="0"/>
              <a:t>以太网</a:t>
            </a:r>
            <a:r>
              <a:rPr lang="zh-CN" altLang="en-US" dirty="0" smtClean="0"/>
              <a:t>与</a:t>
            </a:r>
            <a:r>
              <a:rPr lang="en-US" altLang="zh-CN" dirty="0" smtClean="0"/>
              <a:t>10Mb/s</a:t>
            </a:r>
            <a:r>
              <a:rPr lang="zh-CN" altLang="en-US" dirty="0"/>
              <a:t>，</a:t>
            </a:r>
            <a:r>
              <a:rPr lang="en-US" altLang="zh-CN" dirty="0" smtClean="0"/>
              <a:t>100Mb/s </a:t>
            </a:r>
            <a:r>
              <a:rPr lang="zh-CN" altLang="en-US" dirty="0" smtClean="0"/>
              <a:t>和</a:t>
            </a:r>
            <a:r>
              <a:rPr lang="en-US" altLang="zh-CN" dirty="0" smtClean="0"/>
              <a:t>1Gb/s</a:t>
            </a:r>
            <a:r>
              <a:rPr lang="zh-CN" altLang="en-US" dirty="0" smtClean="0"/>
              <a:t>以太网</a:t>
            </a:r>
            <a:r>
              <a:rPr lang="zh-CN" altLang="en-US" dirty="0"/>
              <a:t>的帧格式完全相同。</a:t>
            </a:r>
          </a:p>
          <a:p>
            <a:r>
              <a:rPr lang="en-US" altLang="zh-CN" dirty="0" smtClean="0"/>
              <a:t>10</a:t>
            </a:r>
            <a:r>
              <a:rPr lang="zh-CN" altLang="en-US" dirty="0" smtClean="0"/>
              <a:t>吉比特</a:t>
            </a:r>
            <a:r>
              <a:rPr lang="zh-CN" altLang="en-US" dirty="0"/>
              <a:t>以太网还保留</a:t>
            </a:r>
            <a:r>
              <a:rPr lang="zh-CN" altLang="en-US" dirty="0" smtClean="0"/>
              <a:t>了</a:t>
            </a:r>
            <a:r>
              <a:rPr lang="en-US" altLang="zh-CN" dirty="0" smtClean="0"/>
              <a:t>802.3</a:t>
            </a:r>
            <a:r>
              <a:rPr lang="zh-CN" altLang="en-US" dirty="0" smtClean="0"/>
              <a:t>标准</a:t>
            </a:r>
            <a:r>
              <a:rPr lang="zh-CN" altLang="en-US" dirty="0"/>
              <a:t>规定的以太网最小和最大帧长，便于升级。</a:t>
            </a:r>
          </a:p>
          <a:p>
            <a:r>
              <a:rPr lang="en-US" altLang="zh-CN" dirty="0" smtClean="0"/>
              <a:t>10</a:t>
            </a:r>
            <a:r>
              <a:rPr lang="zh-CN" altLang="en-US" dirty="0" smtClean="0"/>
              <a:t>吉比特</a:t>
            </a:r>
            <a:r>
              <a:rPr lang="zh-CN" altLang="en-US" dirty="0"/>
              <a:t>以太网不再使用铜线而只使用光纤作为传输媒体。</a:t>
            </a:r>
          </a:p>
          <a:p>
            <a:r>
              <a:rPr lang="en-US" altLang="zh-CN" dirty="0" smtClean="0"/>
              <a:t>10</a:t>
            </a:r>
            <a:r>
              <a:rPr lang="zh-CN" altLang="en-US" dirty="0" smtClean="0"/>
              <a:t>吉比特</a:t>
            </a:r>
            <a:r>
              <a:rPr lang="zh-CN" altLang="en-US" dirty="0"/>
              <a:t>以太网只工作在全双工方式</a:t>
            </a:r>
            <a:r>
              <a:rPr lang="zh-CN" altLang="en-US" dirty="0" smtClean="0"/>
              <a:t>，没有</a:t>
            </a:r>
            <a:r>
              <a:rPr lang="zh-CN" altLang="en-US" dirty="0"/>
              <a:t>争用问题，也不使用 </a:t>
            </a:r>
            <a:r>
              <a:rPr lang="en-US" altLang="zh-CN" dirty="0"/>
              <a:t>CSMA/CD </a:t>
            </a:r>
            <a:r>
              <a:rPr lang="zh-CN" altLang="en-US" dirty="0"/>
              <a:t>协议</a:t>
            </a:r>
            <a:r>
              <a:rPr lang="zh-CN" altLang="en-US" dirty="0" smtClean="0"/>
              <a:t>。</a:t>
            </a:r>
            <a:endParaRPr lang="en-US" altLang="zh-CN" dirty="0" smtClean="0"/>
          </a:p>
          <a:p>
            <a:r>
              <a:rPr lang="en-US" altLang="zh-CN" dirty="0" smtClean="0"/>
              <a:t>10</a:t>
            </a:r>
            <a:r>
              <a:rPr lang="zh-CN" altLang="en-US" dirty="0" smtClean="0"/>
              <a:t>吉比特以太网的传输距离由于没有争用问题而大大提高。</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133</a:t>
            </a:fld>
            <a:endParaRPr lang="en-US" altLang="zh-CN"/>
          </a:p>
        </p:txBody>
      </p:sp>
      <p:sp>
        <p:nvSpPr>
          <p:cNvPr id="5" name="文本占位符 4"/>
          <p:cNvSpPr>
            <a:spLocks noGrp="1"/>
          </p:cNvSpPr>
          <p:nvPr>
            <p:ph type="body" sz="quarter" idx="13"/>
          </p:nvPr>
        </p:nvSpPr>
        <p:spPr/>
        <p:txBody>
          <a:bodyPr/>
          <a:lstStyle/>
          <a:p>
            <a:r>
              <a:rPr lang="en-US" altLang="zh-CN" dirty="0" smtClean="0"/>
              <a:t>6.3 10GE</a:t>
            </a:r>
            <a:r>
              <a:rPr lang="zh-CN" altLang="en-US" dirty="0" smtClean="0"/>
              <a:t>和</a:t>
            </a:r>
            <a:r>
              <a:rPr lang="en-US" altLang="zh-CN" dirty="0" smtClean="0"/>
              <a:t>100GE</a:t>
            </a:r>
            <a:r>
              <a:rPr lang="zh-CN" altLang="en-US" dirty="0" smtClean="0"/>
              <a:t>以太网</a:t>
            </a:r>
            <a:endParaRPr lang="zh-CN" altLang="en-US" dirty="0"/>
          </a:p>
        </p:txBody>
      </p:sp>
    </p:spTree>
    <p:extLst>
      <p:ext uri="{BB962C8B-B14F-4D97-AF65-F5344CB8AC3E}">
        <p14:creationId xmlns:p14="http://schemas.microsoft.com/office/powerpoint/2010/main" val="161749335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134</a:t>
            </a:fld>
            <a:endParaRPr lang="en-US" altLang="zh-CN"/>
          </a:p>
        </p:txBody>
      </p:sp>
      <p:sp>
        <p:nvSpPr>
          <p:cNvPr id="5" name="文本占位符 4"/>
          <p:cNvSpPr>
            <a:spLocks noGrp="1"/>
          </p:cNvSpPr>
          <p:nvPr>
            <p:ph type="body" sz="quarter" idx="13"/>
          </p:nvPr>
        </p:nvSpPr>
        <p:spPr/>
        <p:txBody>
          <a:bodyPr/>
          <a:lstStyle/>
          <a:p>
            <a:r>
              <a:rPr lang="en-US" altLang="zh-CN" dirty="0" smtClean="0"/>
              <a:t>6.3 10GE</a:t>
            </a:r>
            <a:r>
              <a:rPr lang="zh-CN" altLang="en-US" dirty="0" smtClean="0"/>
              <a:t>和</a:t>
            </a:r>
            <a:r>
              <a:rPr lang="en-US" altLang="zh-CN" dirty="0" smtClean="0"/>
              <a:t>100GE</a:t>
            </a:r>
            <a:r>
              <a:rPr lang="zh-CN" altLang="en-US" dirty="0" smtClean="0"/>
              <a:t>以太网</a:t>
            </a:r>
            <a:endParaRPr lang="zh-CN" alt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825" y="1676400"/>
            <a:ext cx="6608763"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957549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3" name="内容占位符 2"/>
          <p:cNvSpPr>
            <a:spLocks noGrp="1"/>
          </p:cNvSpPr>
          <p:nvPr>
            <p:ph idx="1"/>
          </p:nvPr>
        </p:nvSpPr>
        <p:spPr/>
        <p:txBody>
          <a:bodyPr/>
          <a:lstStyle/>
          <a:p>
            <a:r>
              <a:rPr lang="zh-CN" altLang="en-US" dirty="0" smtClean="0"/>
              <a:t>以太网的技术发展很快，在</a:t>
            </a:r>
            <a:r>
              <a:rPr lang="en-US" altLang="zh-CN" dirty="0" smtClean="0"/>
              <a:t>10GE</a:t>
            </a:r>
            <a:r>
              <a:rPr lang="zh-CN" altLang="en-US" dirty="0" smtClean="0"/>
              <a:t>之后又制订了</a:t>
            </a:r>
            <a:r>
              <a:rPr lang="en-US" altLang="zh-CN" dirty="0" smtClean="0"/>
              <a:t>40GE/100GE</a:t>
            </a:r>
            <a:r>
              <a:rPr lang="zh-CN" altLang="en-US" dirty="0" smtClean="0"/>
              <a:t>的标准</a:t>
            </a:r>
            <a:r>
              <a:rPr lang="en-US" altLang="zh-CN" dirty="0" smtClean="0"/>
              <a:t>IEEE 802.3ba-2010</a:t>
            </a:r>
            <a:r>
              <a:rPr lang="zh-CN" altLang="en-US" dirty="0" smtClean="0"/>
              <a:t>。</a:t>
            </a:r>
            <a:endParaRPr lang="en-US" altLang="zh-CN" dirty="0" smtClean="0"/>
          </a:p>
          <a:p>
            <a:r>
              <a:rPr lang="en-US" altLang="zh-CN" dirty="0" smtClean="0"/>
              <a:t>40GE/100GE</a:t>
            </a:r>
            <a:r>
              <a:rPr lang="zh-CN" altLang="en-US" dirty="0" smtClean="0"/>
              <a:t>以太网的特点是：</a:t>
            </a:r>
            <a:endParaRPr lang="en-US" altLang="zh-CN" dirty="0" smtClean="0"/>
          </a:p>
          <a:p>
            <a:pPr lvl="1"/>
            <a:r>
              <a:rPr lang="zh-CN" altLang="en-US" dirty="0" smtClean="0"/>
              <a:t>仅在全双工的模式下传输，没有争用问题。</a:t>
            </a:r>
            <a:endParaRPr lang="en-US" altLang="zh-CN" dirty="0" smtClean="0"/>
          </a:p>
          <a:p>
            <a:pPr lvl="1"/>
            <a:r>
              <a:rPr lang="zh-CN" altLang="en-US" dirty="0" smtClean="0"/>
              <a:t>使用以太网的帧格式以及</a:t>
            </a:r>
            <a:r>
              <a:rPr lang="en-US" altLang="zh-CN" dirty="0" smtClean="0"/>
              <a:t>802.3</a:t>
            </a:r>
            <a:r>
              <a:rPr lang="zh-CN" altLang="en-US" dirty="0" smtClean="0"/>
              <a:t>标准规定的最小和最大帧长度。</a:t>
            </a:r>
            <a:endParaRPr lang="en-US" altLang="zh-CN" dirty="0" smtClean="0"/>
          </a:p>
          <a:p>
            <a:pPr lvl="1"/>
            <a:r>
              <a:rPr lang="zh-CN" altLang="en-US" dirty="0" smtClean="0"/>
              <a:t>使用单模光纤传输时能够达到</a:t>
            </a:r>
            <a:r>
              <a:rPr lang="en-US" altLang="zh-CN" dirty="0" smtClean="0"/>
              <a:t>40km</a:t>
            </a:r>
            <a:r>
              <a:rPr lang="zh-CN" altLang="en-US" dirty="0" smtClean="0"/>
              <a:t>（使用</a:t>
            </a:r>
            <a:r>
              <a:rPr lang="en-US" altLang="zh-CN" dirty="0" smtClean="0"/>
              <a:t>4</a:t>
            </a:r>
            <a:r>
              <a:rPr lang="zh-CN" altLang="en-US" dirty="0" smtClean="0"/>
              <a:t>个波长通过波分复用技术实现）。</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135</a:t>
            </a:fld>
            <a:endParaRPr lang="en-US" altLang="zh-CN"/>
          </a:p>
        </p:txBody>
      </p:sp>
      <p:sp>
        <p:nvSpPr>
          <p:cNvPr id="5" name="文本占位符 4"/>
          <p:cNvSpPr>
            <a:spLocks noGrp="1"/>
          </p:cNvSpPr>
          <p:nvPr>
            <p:ph type="body" sz="quarter" idx="13"/>
          </p:nvPr>
        </p:nvSpPr>
        <p:spPr/>
        <p:txBody>
          <a:bodyPr/>
          <a:lstStyle/>
          <a:p>
            <a:r>
              <a:rPr lang="en-US" altLang="zh-CN" dirty="0" smtClean="0"/>
              <a:t>6.3 10GE</a:t>
            </a:r>
            <a:r>
              <a:rPr lang="zh-CN" altLang="en-US" dirty="0" smtClean="0"/>
              <a:t>和</a:t>
            </a:r>
            <a:r>
              <a:rPr lang="en-US" altLang="zh-CN" dirty="0" smtClean="0"/>
              <a:t>100GE</a:t>
            </a:r>
            <a:r>
              <a:rPr lang="zh-CN" altLang="en-US" dirty="0" smtClean="0"/>
              <a:t>以太网</a:t>
            </a:r>
            <a:endParaRPr lang="zh-CN" altLang="en-US" dirty="0"/>
          </a:p>
        </p:txBody>
      </p:sp>
    </p:spTree>
    <p:extLst>
      <p:ext uri="{BB962C8B-B14F-4D97-AF65-F5344CB8AC3E}">
        <p14:creationId xmlns:p14="http://schemas.microsoft.com/office/powerpoint/2010/main" val="310972828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136</a:t>
            </a:fld>
            <a:endParaRPr lang="en-US" altLang="zh-CN"/>
          </a:p>
        </p:txBody>
      </p:sp>
      <p:sp>
        <p:nvSpPr>
          <p:cNvPr id="5" name="文本占位符 4"/>
          <p:cNvSpPr>
            <a:spLocks noGrp="1"/>
          </p:cNvSpPr>
          <p:nvPr>
            <p:ph type="body" sz="quarter" idx="13"/>
          </p:nvPr>
        </p:nvSpPr>
        <p:spPr/>
        <p:txBody>
          <a:bodyPr/>
          <a:lstStyle/>
          <a:p>
            <a:r>
              <a:rPr lang="en-US" altLang="zh-CN" dirty="0" smtClean="0"/>
              <a:t>6.3 10GE</a:t>
            </a:r>
            <a:r>
              <a:rPr lang="zh-CN" altLang="en-US" dirty="0" smtClean="0"/>
              <a:t>和</a:t>
            </a:r>
            <a:r>
              <a:rPr lang="en-US" altLang="zh-CN" dirty="0" smtClean="0"/>
              <a:t>100GE</a:t>
            </a:r>
            <a:r>
              <a:rPr lang="zh-CN" altLang="en-US" dirty="0" smtClean="0"/>
              <a:t>以太网</a:t>
            </a:r>
            <a:endParaRPr lang="zh-CN" alt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688" y="1690688"/>
            <a:ext cx="5762625"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701130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3" name="内容占位符 2"/>
          <p:cNvSpPr>
            <a:spLocks noGrp="1"/>
          </p:cNvSpPr>
          <p:nvPr>
            <p:ph idx="1"/>
          </p:nvPr>
        </p:nvSpPr>
        <p:spPr/>
        <p:txBody>
          <a:bodyPr/>
          <a:lstStyle/>
          <a:p>
            <a:r>
              <a:rPr lang="en-US" altLang="zh-CN" dirty="0" smtClean="0"/>
              <a:t>10</a:t>
            </a:r>
            <a:r>
              <a:rPr lang="zh-CN" altLang="en-US" dirty="0" smtClean="0"/>
              <a:t>吉比特</a:t>
            </a:r>
            <a:r>
              <a:rPr lang="zh-CN" altLang="en-US" dirty="0"/>
              <a:t>以太网的出现，以太网的工作范围已经从局域网（校园网、企业网）扩大到城域网和广域网，从而实现了端到端的以太网传输</a:t>
            </a:r>
            <a:r>
              <a:rPr lang="zh-CN" altLang="en-US" dirty="0" smtClean="0"/>
              <a:t>。</a:t>
            </a:r>
            <a:endParaRPr lang="en-US" altLang="zh-CN" dirty="0" smtClean="0"/>
          </a:p>
          <a:p>
            <a:r>
              <a:rPr lang="zh-CN" altLang="en-US" dirty="0"/>
              <a:t>端到</a:t>
            </a:r>
            <a:r>
              <a:rPr lang="zh-CN" altLang="en-US" dirty="0" smtClean="0"/>
              <a:t>端的以太网传输，最典型的例子就是中国教育与科研计算机网（</a:t>
            </a:r>
            <a:r>
              <a:rPr lang="en-US" altLang="zh-CN" dirty="0" smtClean="0"/>
              <a:t>CERNET</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137</a:t>
            </a:fld>
            <a:endParaRPr lang="en-US" altLang="zh-CN"/>
          </a:p>
        </p:txBody>
      </p:sp>
      <p:sp>
        <p:nvSpPr>
          <p:cNvPr id="5" name="文本占位符 4"/>
          <p:cNvSpPr>
            <a:spLocks noGrp="1"/>
          </p:cNvSpPr>
          <p:nvPr>
            <p:ph type="body" sz="quarter" idx="13"/>
          </p:nvPr>
        </p:nvSpPr>
        <p:spPr/>
        <p:txBody>
          <a:bodyPr/>
          <a:lstStyle/>
          <a:p>
            <a:r>
              <a:rPr lang="en-US" altLang="zh-CN" dirty="0" smtClean="0"/>
              <a:t>6.3 10GE</a:t>
            </a:r>
            <a:r>
              <a:rPr lang="zh-CN" altLang="en-US" dirty="0" smtClean="0"/>
              <a:t>和</a:t>
            </a:r>
            <a:r>
              <a:rPr lang="en-US" altLang="zh-CN" dirty="0" smtClean="0"/>
              <a:t>100GE</a:t>
            </a:r>
            <a:r>
              <a:rPr lang="zh-CN" altLang="en-US" dirty="0" smtClean="0"/>
              <a:t>以太网</a:t>
            </a:r>
            <a:endParaRPr lang="zh-CN" altLang="en-US" dirty="0"/>
          </a:p>
        </p:txBody>
      </p:sp>
    </p:spTree>
    <p:extLst>
      <p:ext uri="{BB962C8B-B14F-4D97-AF65-F5344CB8AC3E}">
        <p14:creationId xmlns:p14="http://schemas.microsoft.com/office/powerpoint/2010/main" val="283711375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138</a:t>
            </a:fld>
            <a:endParaRPr lang="en-US" altLang="zh-CN"/>
          </a:p>
        </p:txBody>
      </p:sp>
      <p:pic>
        <p:nvPicPr>
          <p:cNvPr id="19458" name="Picture 2" descr="http://p.img.eol.cn/images/1022/2012/0925/1348544377_12_33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299"/>
            <a:ext cx="6408712" cy="5739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61090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3" name="内容占位符 2"/>
          <p:cNvSpPr>
            <a:spLocks noGrp="1"/>
          </p:cNvSpPr>
          <p:nvPr>
            <p:ph idx="1"/>
          </p:nvPr>
        </p:nvSpPr>
        <p:spPr/>
        <p:txBody>
          <a:bodyPr/>
          <a:lstStyle/>
          <a:p>
            <a:r>
              <a:rPr lang="zh-CN" altLang="en-US" dirty="0" smtClean="0"/>
              <a:t>端到端的以太网传输的优势有：</a:t>
            </a:r>
          </a:p>
          <a:p>
            <a:pPr lvl="1"/>
            <a:r>
              <a:rPr lang="zh-CN" altLang="en-US" dirty="0" smtClean="0">
                <a:solidFill>
                  <a:srgbClr val="FF0000"/>
                </a:solidFill>
              </a:rPr>
              <a:t>成熟的技术</a:t>
            </a:r>
            <a:r>
              <a:rPr lang="zh-CN" altLang="en-US" dirty="0" smtClean="0"/>
              <a:t>：以太网是一种经过实践证明的成熟技术。</a:t>
            </a:r>
          </a:p>
          <a:p>
            <a:pPr lvl="1"/>
            <a:r>
              <a:rPr lang="zh-CN" altLang="en-US" dirty="0" smtClean="0">
                <a:solidFill>
                  <a:srgbClr val="FF0000"/>
                </a:solidFill>
              </a:rPr>
              <a:t>互操作性很好</a:t>
            </a:r>
            <a:r>
              <a:rPr lang="zh-CN" altLang="en-US" dirty="0" smtClean="0"/>
              <a:t>：不同厂商生产的以太网都能够可靠的进行操作。</a:t>
            </a:r>
          </a:p>
          <a:p>
            <a:pPr lvl="1"/>
            <a:r>
              <a:rPr lang="zh-CN" altLang="en-US" dirty="0" smtClean="0">
                <a:solidFill>
                  <a:srgbClr val="FF0000"/>
                </a:solidFill>
              </a:rPr>
              <a:t>在广域网中使用价格便宜</a:t>
            </a:r>
            <a:r>
              <a:rPr lang="zh-CN" altLang="en-US" dirty="0" smtClean="0"/>
              <a:t>：在广域网中使用以太网时，其价格大约只有同步光网络</a:t>
            </a:r>
            <a:r>
              <a:rPr lang="en-US" altLang="zh-CN" dirty="0" smtClean="0"/>
              <a:t>SONET</a:t>
            </a:r>
            <a:r>
              <a:rPr lang="zh-CN" altLang="en-US" dirty="0" smtClean="0"/>
              <a:t>的五分之一和异步传递方式</a:t>
            </a:r>
            <a:r>
              <a:rPr lang="en-US" altLang="zh-CN" dirty="0" smtClean="0"/>
              <a:t>ATM</a:t>
            </a:r>
            <a:r>
              <a:rPr lang="zh-CN" altLang="en-US" dirty="0" smtClean="0"/>
              <a:t>的十分之一。以太网还能够适应多种的传输媒体，使得具有不同传输媒体的用户在进行通信时不需要重新布线。</a:t>
            </a:r>
          </a:p>
          <a:p>
            <a:pPr lvl="1"/>
            <a:r>
              <a:rPr lang="zh-CN" altLang="en-US" dirty="0" smtClean="0">
                <a:solidFill>
                  <a:srgbClr val="FF0000"/>
                </a:solidFill>
              </a:rPr>
              <a:t>统一的帧格式简化了操作和管理</a:t>
            </a:r>
            <a:r>
              <a:rPr lang="zh-CN" altLang="en-US" dirty="0" smtClean="0"/>
              <a:t>：端到端都是用以太网技术时，数据帧的格式都是</a:t>
            </a:r>
            <a:r>
              <a:rPr lang="en-US" altLang="zh-CN" dirty="0" smtClean="0"/>
              <a:t>802</a:t>
            </a:r>
            <a:r>
              <a:rPr lang="zh-CN" altLang="en-US" dirty="0" smtClean="0"/>
              <a:t>定义的帧格式，而不需要进行帧格式转换。</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139</a:t>
            </a:fld>
            <a:endParaRPr lang="en-US" altLang="zh-CN"/>
          </a:p>
        </p:txBody>
      </p:sp>
      <p:sp>
        <p:nvSpPr>
          <p:cNvPr id="5" name="文本占位符 4"/>
          <p:cNvSpPr>
            <a:spLocks noGrp="1"/>
          </p:cNvSpPr>
          <p:nvPr>
            <p:ph type="body" sz="quarter" idx="13"/>
          </p:nvPr>
        </p:nvSpPr>
        <p:spPr/>
        <p:txBody>
          <a:bodyPr/>
          <a:lstStyle/>
          <a:p>
            <a:r>
              <a:rPr lang="en-US" altLang="zh-CN" dirty="0" smtClean="0"/>
              <a:t>6.3 10GE</a:t>
            </a:r>
            <a:r>
              <a:rPr lang="zh-CN" altLang="en-US" dirty="0" smtClean="0"/>
              <a:t>和</a:t>
            </a:r>
            <a:r>
              <a:rPr lang="en-US" altLang="zh-CN" dirty="0" smtClean="0"/>
              <a:t>100GE</a:t>
            </a:r>
            <a:r>
              <a:rPr lang="zh-CN" altLang="en-US" dirty="0" smtClean="0"/>
              <a:t>以太网</a:t>
            </a:r>
            <a:endParaRPr lang="zh-CN" altLang="en-US" dirty="0"/>
          </a:p>
        </p:txBody>
      </p:sp>
    </p:spTree>
    <p:extLst>
      <p:ext uri="{BB962C8B-B14F-4D97-AF65-F5344CB8AC3E}">
        <p14:creationId xmlns:p14="http://schemas.microsoft.com/office/powerpoint/2010/main" val="2354506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14</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
        <p:nvSpPr>
          <p:cNvPr id="25" name="Rectangle 4"/>
          <p:cNvSpPr>
            <a:spLocks noChangeArrowheads="1"/>
          </p:cNvSpPr>
          <p:nvPr/>
        </p:nvSpPr>
        <p:spPr bwMode="auto">
          <a:xfrm>
            <a:off x="955675" y="2867025"/>
            <a:ext cx="495300" cy="549275"/>
          </a:xfrm>
          <a:prstGeom prst="rect">
            <a:avLst/>
          </a:prstGeom>
          <a:solidFill>
            <a:srgbClr val="FFCC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a:latin typeface="+mj-ea"/>
                <a:ea typeface="+mj-ea"/>
              </a:rPr>
              <a:t>SOH</a:t>
            </a:r>
          </a:p>
        </p:txBody>
      </p:sp>
      <p:sp>
        <p:nvSpPr>
          <p:cNvPr id="26" name="Rectangle 5"/>
          <p:cNvSpPr>
            <a:spLocks noChangeArrowheads="1"/>
          </p:cNvSpPr>
          <p:nvPr/>
        </p:nvSpPr>
        <p:spPr bwMode="auto">
          <a:xfrm>
            <a:off x="1450975" y="2867025"/>
            <a:ext cx="6527800" cy="54927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zh-CN" altLang="en-US">
                <a:latin typeface="+mj-ea"/>
                <a:ea typeface="+mj-ea"/>
              </a:rPr>
              <a:t>装在帧中的数据部分</a:t>
            </a:r>
          </a:p>
        </p:txBody>
      </p:sp>
      <p:sp>
        <p:nvSpPr>
          <p:cNvPr id="27" name="Line 6"/>
          <p:cNvSpPr>
            <a:spLocks noChangeShapeType="1"/>
          </p:cNvSpPr>
          <p:nvPr/>
        </p:nvSpPr>
        <p:spPr bwMode="auto">
          <a:xfrm>
            <a:off x="955675" y="3783013"/>
            <a:ext cx="7519988"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8" name="Text Box 7"/>
          <p:cNvSpPr txBox="1">
            <a:spLocks noChangeArrowheads="1"/>
          </p:cNvSpPr>
          <p:nvPr/>
        </p:nvSpPr>
        <p:spPr bwMode="auto">
          <a:xfrm>
            <a:off x="4508500" y="3548063"/>
            <a:ext cx="415498"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a:latin typeface="+mj-ea"/>
                <a:ea typeface="+mj-ea"/>
              </a:rPr>
              <a:t>帧</a:t>
            </a:r>
          </a:p>
        </p:txBody>
      </p:sp>
      <p:sp>
        <p:nvSpPr>
          <p:cNvPr id="29" name="Line 8"/>
          <p:cNvSpPr>
            <a:spLocks noChangeShapeType="1"/>
          </p:cNvSpPr>
          <p:nvPr/>
        </p:nvSpPr>
        <p:spPr bwMode="auto">
          <a:xfrm>
            <a:off x="1203325" y="2501900"/>
            <a:ext cx="0" cy="365125"/>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0" name="Text Box 9"/>
          <p:cNvSpPr txBox="1">
            <a:spLocks noChangeArrowheads="1"/>
          </p:cNvSpPr>
          <p:nvPr/>
        </p:nvSpPr>
        <p:spPr bwMode="auto">
          <a:xfrm>
            <a:off x="704850" y="2030413"/>
            <a:ext cx="1107996"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a:latin typeface="+mj-ea"/>
                <a:ea typeface="+mj-ea"/>
              </a:rPr>
              <a:t>帧开始符</a:t>
            </a:r>
          </a:p>
        </p:txBody>
      </p:sp>
      <p:sp>
        <p:nvSpPr>
          <p:cNvPr id="31" name="Text Box 10"/>
          <p:cNvSpPr txBox="1">
            <a:spLocks noChangeArrowheads="1"/>
          </p:cNvSpPr>
          <p:nvPr/>
        </p:nvSpPr>
        <p:spPr bwMode="auto">
          <a:xfrm>
            <a:off x="7667625" y="2030413"/>
            <a:ext cx="1107996"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a:latin typeface="+mj-ea"/>
                <a:ea typeface="+mj-ea"/>
              </a:rPr>
              <a:t>帧结束符</a:t>
            </a:r>
          </a:p>
        </p:txBody>
      </p:sp>
      <p:sp>
        <p:nvSpPr>
          <p:cNvPr id="32" name="Line 11"/>
          <p:cNvSpPr>
            <a:spLocks noChangeShapeType="1"/>
          </p:cNvSpPr>
          <p:nvPr/>
        </p:nvSpPr>
        <p:spPr bwMode="auto">
          <a:xfrm>
            <a:off x="8228013" y="2501900"/>
            <a:ext cx="0" cy="365125"/>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3" name="Line 12"/>
          <p:cNvSpPr>
            <a:spLocks noChangeShapeType="1"/>
          </p:cNvSpPr>
          <p:nvPr/>
        </p:nvSpPr>
        <p:spPr bwMode="auto">
          <a:xfrm flipV="1">
            <a:off x="955675" y="3416300"/>
            <a:ext cx="0" cy="549275"/>
          </a:xfrm>
          <a:prstGeom prst="line">
            <a:avLst/>
          </a:prstGeom>
          <a:noFill/>
          <a:ln w="38100">
            <a:solidFill>
              <a:srgbClr val="80808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4" name="Text Box 13"/>
          <p:cNvSpPr txBox="1">
            <a:spLocks noChangeArrowheads="1"/>
          </p:cNvSpPr>
          <p:nvPr/>
        </p:nvSpPr>
        <p:spPr bwMode="auto">
          <a:xfrm>
            <a:off x="250825" y="3908425"/>
            <a:ext cx="1107996"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a:latin typeface="+mj-ea"/>
                <a:ea typeface="+mj-ea"/>
              </a:rPr>
              <a:t>发送在前</a:t>
            </a:r>
          </a:p>
        </p:txBody>
      </p:sp>
      <p:sp>
        <p:nvSpPr>
          <p:cNvPr id="35" name="Rectangle 14"/>
          <p:cNvSpPr>
            <a:spLocks noChangeArrowheads="1"/>
          </p:cNvSpPr>
          <p:nvPr/>
        </p:nvSpPr>
        <p:spPr bwMode="auto">
          <a:xfrm>
            <a:off x="7956550" y="2867025"/>
            <a:ext cx="496888" cy="549275"/>
          </a:xfrm>
          <a:prstGeom prst="rect">
            <a:avLst/>
          </a:prstGeom>
          <a:solidFill>
            <a:srgbClr val="FFCC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a:latin typeface="+mj-ea"/>
                <a:ea typeface="+mj-ea"/>
              </a:rPr>
              <a:t>EOT</a:t>
            </a:r>
          </a:p>
        </p:txBody>
      </p:sp>
    </p:spTree>
    <p:extLst>
      <p:ext uri="{BB962C8B-B14F-4D97-AF65-F5344CB8AC3E}">
        <p14:creationId xmlns:p14="http://schemas.microsoft.com/office/powerpoint/2010/main" val="388344817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140</a:t>
            </a:fld>
            <a:endParaRPr lang="en-US" altLang="zh-CN"/>
          </a:p>
        </p:txBody>
      </p:sp>
      <p:sp>
        <p:nvSpPr>
          <p:cNvPr id="5" name="文本占位符 4"/>
          <p:cNvSpPr>
            <a:spLocks noGrp="1"/>
          </p:cNvSpPr>
          <p:nvPr>
            <p:ph type="body" sz="quarter" idx="13"/>
          </p:nvPr>
        </p:nvSpPr>
        <p:spPr/>
        <p:txBody>
          <a:bodyPr/>
          <a:lstStyle/>
          <a:p>
            <a:r>
              <a:rPr lang="en-US" altLang="zh-CN" dirty="0" smtClean="0"/>
              <a:t>6.3 10GE</a:t>
            </a:r>
            <a:r>
              <a:rPr lang="zh-CN" altLang="en-US" dirty="0" smtClean="0"/>
              <a:t>和</a:t>
            </a:r>
            <a:r>
              <a:rPr lang="en-US" altLang="zh-CN" dirty="0" smtClean="0"/>
              <a:t>100GE</a:t>
            </a:r>
            <a:r>
              <a:rPr lang="zh-CN" altLang="en-US" dirty="0" smtClean="0"/>
              <a:t>以太网</a:t>
            </a:r>
            <a:endParaRPr lang="zh-CN" altLang="en-US" dirty="0"/>
          </a:p>
        </p:txBody>
      </p:sp>
      <p:pic>
        <p:nvPicPr>
          <p:cNvPr id="28673" name="Picture 1" descr="C:\Users\JiangZepeng\Desktop\以太网演进的意义.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335401"/>
            <a:ext cx="5440313" cy="411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09955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141</a:t>
            </a:fld>
            <a:endParaRPr lang="en-US" altLang="zh-CN"/>
          </a:p>
        </p:txBody>
      </p:sp>
      <p:sp>
        <p:nvSpPr>
          <p:cNvPr id="5" name="文本占位符 4"/>
          <p:cNvSpPr>
            <a:spLocks noGrp="1"/>
          </p:cNvSpPr>
          <p:nvPr>
            <p:ph type="body" sz="quarter" idx="13"/>
          </p:nvPr>
        </p:nvSpPr>
        <p:spPr/>
        <p:txBody>
          <a:bodyPr/>
          <a:lstStyle/>
          <a:p>
            <a:r>
              <a:rPr lang="en-US" altLang="zh-CN" dirty="0" smtClean="0"/>
              <a:t>6.4</a:t>
            </a:r>
            <a:r>
              <a:rPr lang="zh-CN" altLang="en-US" dirty="0" smtClean="0"/>
              <a:t>使用以太网进行宽带接入</a:t>
            </a:r>
            <a:endParaRPr lang="zh-CN" altLang="en-US" dirty="0"/>
          </a:p>
        </p:txBody>
      </p:sp>
      <p:sp>
        <p:nvSpPr>
          <p:cNvPr id="6" name="内容占位符 5"/>
          <p:cNvSpPr>
            <a:spLocks noGrp="1"/>
          </p:cNvSpPr>
          <p:nvPr>
            <p:ph idx="1"/>
          </p:nvPr>
        </p:nvSpPr>
        <p:spPr/>
        <p:txBody>
          <a:bodyPr/>
          <a:lstStyle/>
          <a:p>
            <a:r>
              <a:rPr lang="zh-CN" altLang="en-US" dirty="0"/>
              <a:t>以太网已成功地把速率提高</a:t>
            </a:r>
            <a:r>
              <a:rPr lang="zh-CN" altLang="en-US" dirty="0" smtClean="0"/>
              <a:t>到</a:t>
            </a:r>
            <a:r>
              <a:rPr lang="en-US" altLang="zh-CN" dirty="0" smtClean="0"/>
              <a:t>1~10Gb/s</a:t>
            </a:r>
            <a:r>
              <a:rPr lang="zh-CN" altLang="en-US" dirty="0" smtClean="0"/>
              <a:t>，</a:t>
            </a:r>
            <a:r>
              <a:rPr lang="zh-CN" altLang="en-US" dirty="0"/>
              <a:t>所覆盖的地理范围也扩展到了城域网和广域网，因此现在人们正在尝试使用以太网进行宽带</a:t>
            </a:r>
            <a:r>
              <a:rPr lang="zh-CN" altLang="en-US" dirty="0" smtClean="0"/>
              <a:t>接入。</a:t>
            </a:r>
            <a:endParaRPr lang="zh-CN" altLang="en-US" dirty="0"/>
          </a:p>
          <a:p>
            <a:r>
              <a:rPr lang="zh-CN" altLang="en-US" dirty="0"/>
              <a:t>以太网接入的重要特点是它可提供双向的宽带通信，并且可根据用户对带宽的需求灵活地进行带宽升级。</a:t>
            </a:r>
          </a:p>
          <a:p>
            <a:r>
              <a:rPr lang="zh-CN" altLang="en-US" dirty="0"/>
              <a:t>采用以太网接入可实现端到端的以太网传输，中间不需要再进行帧格式的转换。这就提高了数据的传输效率和降低了传输的成本。 </a:t>
            </a:r>
          </a:p>
        </p:txBody>
      </p:sp>
    </p:spTree>
    <p:extLst>
      <p:ext uri="{BB962C8B-B14F-4D97-AF65-F5344CB8AC3E}">
        <p14:creationId xmlns:p14="http://schemas.microsoft.com/office/powerpoint/2010/main" val="53756784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142</a:t>
            </a:fld>
            <a:endParaRPr lang="en-US" altLang="zh-CN"/>
          </a:p>
        </p:txBody>
      </p:sp>
      <p:sp>
        <p:nvSpPr>
          <p:cNvPr id="5" name="文本占位符 4"/>
          <p:cNvSpPr>
            <a:spLocks noGrp="1"/>
          </p:cNvSpPr>
          <p:nvPr>
            <p:ph type="body" sz="quarter" idx="13"/>
          </p:nvPr>
        </p:nvSpPr>
        <p:spPr/>
        <p:txBody>
          <a:bodyPr/>
          <a:lstStyle/>
          <a:p>
            <a:r>
              <a:rPr lang="en-US" altLang="zh-CN" dirty="0" smtClean="0"/>
              <a:t>6.4</a:t>
            </a:r>
            <a:r>
              <a:rPr lang="zh-CN" altLang="en-US" dirty="0" smtClean="0"/>
              <a:t>使用以太网进行宽带接入</a:t>
            </a:r>
            <a:endParaRPr lang="zh-CN" altLang="en-US" dirty="0"/>
          </a:p>
        </p:txBody>
      </p:sp>
      <p:pic>
        <p:nvPicPr>
          <p:cNvPr id="26626" name="Picture 2" descr="http://pic26.nipic.com/20121212/4405512_180141551368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273324"/>
            <a:ext cx="5223583" cy="40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18120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487FBC5C-99E3-455F-B584-6EADE1693D9E}" type="slidenum">
              <a:rPr lang="zh-CN" altLang="en-US" smtClean="0"/>
              <a:pPr/>
              <a:t>143</a:t>
            </a:fld>
            <a:endParaRPr lang="en-US" altLang="zh-CN"/>
          </a:p>
        </p:txBody>
      </p:sp>
      <p:pic>
        <p:nvPicPr>
          <p:cNvPr id="29698" name="Picture 2" descr="http://www.gdaib.edu.cn/uploads/allimg/130428/61-13042PT60E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47564"/>
            <a:ext cx="7551206" cy="544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40025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dirty="0" smtClean="0"/>
              <a:t>Thanks</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144</a:t>
            </a:fld>
            <a:endParaRPr lang="en-US" altLang="zh-CN"/>
          </a:p>
        </p:txBody>
      </p:sp>
    </p:spTree>
    <p:extLst>
      <p:ext uri="{BB962C8B-B14F-4D97-AF65-F5344CB8AC3E}">
        <p14:creationId xmlns:p14="http://schemas.microsoft.com/office/powerpoint/2010/main" val="3908205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透明传输：</a:t>
            </a:r>
            <a:endParaRPr lang="en-US" altLang="zh-CN" dirty="0" smtClean="0">
              <a:solidFill>
                <a:srgbClr val="FF0000"/>
              </a:solidFill>
            </a:endParaRPr>
          </a:p>
          <a:p>
            <a:r>
              <a:rPr lang="zh-CN" altLang="en-US" dirty="0" smtClean="0"/>
              <a:t>由于帧的开始和结束的标记是专门指明的字符，因此所传输的数据中不能够有任何</a:t>
            </a:r>
            <a:r>
              <a:rPr lang="en-US" altLang="zh-CN" dirty="0" smtClean="0"/>
              <a:t>8</a:t>
            </a:r>
            <a:r>
              <a:rPr lang="zh-CN" altLang="en-US" dirty="0" smtClean="0"/>
              <a:t>比特的字符和用作帧定界的控制字符的比特编码一样。</a:t>
            </a:r>
            <a:endParaRPr lang="en-US" altLang="zh-CN" dirty="0" smtClean="0"/>
          </a:p>
          <a:p>
            <a:r>
              <a:rPr lang="zh-CN" altLang="en-US" dirty="0" smtClean="0"/>
              <a:t>也就是说传输的数据中，不能够有任何和</a:t>
            </a:r>
            <a:r>
              <a:rPr lang="en-US" altLang="zh-CN" dirty="0" smtClean="0"/>
              <a:t>SOH</a:t>
            </a:r>
            <a:r>
              <a:rPr lang="zh-CN" altLang="en-US" dirty="0" smtClean="0"/>
              <a:t>、</a:t>
            </a:r>
            <a:r>
              <a:rPr lang="en-US" altLang="zh-CN" dirty="0" smtClean="0"/>
              <a:t>EOT</a:t>
            </a:r>
            <a:r>
              <a:rPr lang="zh-CN" altLang="en-US" dirty="0" smtClean="0"/>
              <a:t>一致的</a:t>
            </a:r>
            <a:r>
              <a:rPr lang="en-US" altLang="zh-CN" dirty="0" smtClean="0"/>
              <a:t>8</a:t>
            </a:r>
            <a:r>
              <a:rPr lang="zh-CN" altLang="en-US" dirty="0" smtClean="0"/>
              <a:t>比特的字符。</a:t>
            </a:r>
            <a:endParaRPr lang="en-US" altLang="zh-CN" dirty="0" smtClean="0"/>
          </a:p>
          <a:p>
            <a:r>
              <a:rPr lang="zh-CN" altLang="en-US" dirty="0" smtClean="0"/>
              <a:t>为了解决这个问题，就采用了转义字符“</a:t>
            </a:r>
            <a:r>
              <a:rPr lang="en-US" altLang="zh-CN" dirty="0" smtClean="0"/>
              <a:t>ESC</a:t>
            </a:r>
            <a:r>
              <a:rPr lang="zh-CN" altLang="en-US" dirty="0" smtClean="0"/>
              <a:t>”。</a:t>
            </a:r>
            <a:endParaRPr lang="en-US" altLang="zh-CN" dirty="0" smtClean="0"/>
          </a:p>
          <a:p>
            <a:r>
              <a:rPr lang="en-US" altLang="zh-CN" dirty="0" smtClean="0"/>
              <a:t>ESC</a:t>
            </a:r>
            <a:r>
              <a:rPr lang="zh-CN" altLang="en-US" dirty="0" smtClean="0"/>
              <a:t>值是确定的，十六进制</a:t>
            </a:r>
            <a:r>
              <a:rPr lang="en-US" altLang="zh-CN" dirty="0" smtClean="0"/>
              <a:t>1B</a:t>
            </a:r>
            <a:r>
              <a:rPr lang="zh-CN" altLang="en-US" dirty="0" smtClean="0"/>
              <a:t>，或二进制</a:t>
            </a:r>
            <a:r>
              <a:rPr lang="en-US" altLang="zh-CN" dirty="0" smtClean="0"/>
              <a:t>00011011</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15</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Tree>
    <p:extLst>
      <p:ext uri="{BB962C8B-B14F-4D97-AF65-F5344CB8AC3E}">
        <p14:creationId xmlns:p14="http://schemas.microsoft.com/office/powerpoint/2010/main" val="23492907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16</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
        <p:nvSpPr>
          <p:cNvPr id="7" name="Line 22"/>
          <p:cNvSpPr>
            <a:spLocks noChangeShapeType="1"/>
          </p:cNvSpPr>
          <p:nvPr/>
        </p:nvSpPr>
        <p:spPr bwMode="auto">
          <a:xfrm rot="16200000" flipV="1">
            <a:off x="790451" y="2956321"/>
            <a:ext cx="14288" cy="1065213"/>
          </a:xfrm>
          <a:prstGeom prst="line">
            <a:avLst/>
          </a:prstGeom>
          <a:noFill/>
          <a:ln w="3810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8" name="Rectangle 4"/>
          <p:cNvSpPr>
            <a:spLocks noChangeArrowheads="1"/>
          </p:cNvSpPr>
          <p:nvPr/>
        </p:nvSpPr>
        <p:spPr bwMode="auto">
          <a:xfrm>
            <a:off x="1039688" y="3161109"/>
            <a:ext cx="577850" cy="611188"/>
          </a:xfrm>
          <a:prstGeom prst="rect">
            <a:avLst/>
          </a:prstGeom>
          <a:solidFill>
            <a:srgbClr val="FFCC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1600">
                <a:latin typeface="+mj-ea"/>
                <a:ea typeface="+mj-ea"/>
              </a:rPr>
              <a:t>SOH</a:t>
            </a:r>
          </a:p>
        </p:txBody>
      </p:sp>
      <p:sp>
        <p:nvSpPr>
          <p:cNvPr id="9" name="Rectangle 5"/>
          <p:cNvSpPr>
            <a:spLocks noChangeArrowheads="1"/>
          </p:cNvSpPr>
          <p:nvPr/>
        </p:nvSpPr>
        <p:spPr bwMode="auto">
          <a:xfrm>
            <a:off x="1603251" y="3161109"/>
            <a:ext cx="6948487" cy="611188"/>
          </a:xfrm>
          <a:prstGeom prst="rect">
            <a:avLst/>
          </a:prstGeom>
          <a:solidFill>
            <a:srgbClr val="CCFFFF"/>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600">
              <a:latin typeface="+mj-ea"/>
              <a:ea typeface="+mj-ea"/>
            </a:endParaRPr>
          </a:p>
        </p:txBody>
      </p:sp>
      <p:sp>
        <p:nvSpPr>
          <p:cNvPr id="10" name="Rectangle 6"/>
          <p:cNvSpPr>
            <a:spLocks noChangeArrowheads="1"/>
          </p:cNvSpPr>
          <p:nvPr/>
        </p:nvSpPr>
        <p:spPr bwMode="auto">
          <a:xfrm>
            <a:off x="3239963" y="3161109"/>
            <a:ext cx="523875" cy="61118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EOT</a:t>
            </a:r>
          </a:p>
        </p:txBody>
      </p:sp>
      <p:sp>
        <p:nvSpPr>
          <p:cNvPr id="11" name="Line 7"/>
          <p:cNvSpPr>
            <a:spLocks noChangeShapeType="1"/>
          </p:cNvSpPr>
          <p:nvPr/>
        </p:nvSpPr>
        <p:spPr bwMode="auto">
          <a:xfrm>
            <a:off x="3266951" y="2129234"/>
            <a:ext cx="234950" cy="1031875"/>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2" name="Text Box 8"/>
          <p:cNvSpPr txBox="1">
            <a:spLocks noChangeArrowheads="1"/>
          </p:cNvSpPr>
          <p:nvPr/>
        </p:nvSpPr>
        <p:spPr bwMode="auto">
          <a:xfrm>
            <a:off x="2441138" y="1705372"/>
            <a:ext cx="16008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600">
                <a:latin typeface="+mj-ea"/>
                <a:ea typeface="+mj-ea"/>
              </a:rPr>
              <a:t>出现了“</a:t>
            </a:r>
            <a:r>
              <a:rPr kumimoji="1" lang="en-US" altLang="zh-CN" sz="1600">
                <a:latin typeface="+mj-ea"/>
                <a:ea typeface="+mj-ea"/>
              </a:rPr>
              <a:t>EOT”</a:t>
            </a:r>
          </a:p>
        </p:txBody>
      </p:sp>
      <p:sp>
        <p:nvSpPr>
          <p:cNvPr id="13" name="AutoShape 9"/>
          <p:cNvSpPr>
            <a:spLocks/>
          </p:cNvSpPr>
          <p:nvPr/>
        </p:nvSpPr>
        <p:spPr bwMode="auto">
          <a:xfrm rot="16200000">
            <a:off x="6213350" y="1430735"/>
            <a:ext cx="327025" cy="5175250"/>
          </a:xfrm>
          <a:prstGeom prst="leftBrace">
            <a:avLst>
              <a:gd name="adj1" fmla="val 13187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4" name="Text Box 10"/>
          <p:cNvSpPr txBox="1">
            <a:spLocks noChangeArrowheads="1"/>
          </p:cNvSpPr>
          <p:nvPr/>
        </p:nvSpPr>
        <p:spPr bwMode="auto">
          <a:xfrm>
            <a:off x="5385212" y="4085034"/>
            <a:ext cx="264687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r>
              <a:rPr kumimoji="1" lang="zh-CN" altLang="en-US" sz="1600">
                <a:latin typeface="+mj-ea"/>
                <a:ea typeface="+mj-ea"/>
              </a:rPr>
              <a:t>被接收端当作无效帧而丢弃</a:t>
            </a:r>
          </a:p>
        </p:txBody>
      </p:sp>
      <p:sp>
        <p:nvSpPr>
          <p:cNvPr id="15" name="AutoShape 11"/>
          <p:cNvSpPr>
            <a:spLocks/>
          </p:cNvSpPr>
          <p:nvPr/>
        </p:nvSpPr>
        <p:spPr bwMode="auto">
          <a:xfrm rot="16200000">
            <a:off x="2246982" y="2644378"/>
            <a:ext cx="304800" cy="2687638"/>
          </a:xfrm>
          <a:prstGeom prst="leftBrace">
            <a:avLst>
              <a:gd name="adj1" fmla="val 7348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6" name="Text Box 12"/>
          <p:cNvSpPr txBox="1">
            <a:spLocks noChangeArrowheads="1"/>
          </p:cNvSpPr>
          <p:nvPr/>
        </p:nvSpPr>
        <p:spPr bwMode="auto">
          <a:xfrm>
            <a:off x="1607159" y="4078684"/>
            <a:ext cx="162095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600">
                <a:latin typeface="+mj-ea"/>
                <a:ea typeface="+mj-ea"/>
              </a:rPr>
              <a:t>被接收端</a:t>
            </a:r>
          </a:p>
          <a:p>
            <a:pPr algn="ctr"/>
            <a:r>
              <a:rPr kumimoji="1" lang="zh-CN" altLang="en-US" sz="1600">
                <a:latin typeface="+mj-ea"/>
                <a:ea typeface="+mj-ea"/>
              </a:rPr>
              <a:t>误认为是一个帧</a:t>
            </a:r>
          </a:p>
        </p:txBody>
      </p:sp>
      <p:sp>
        <p:nvSpPr>
          <p:cNvPr id="17" name="Line 13"/>
          <p:cNvSpPr>
            <a:spLocks noChangeShapeType="1"/>
          </p:cNvSpPr>
          <p:nvPr/>
        </p:nvSpPr>
        <p:spPr bwMode="auto">
          <a:xfrm>
            <a:off x="1617538" y="2899172"/>
            <a:ext cx="6770688"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8" name="Text Box 14"/>
          <p:cNvSpPr txBox="1">
            <a:spLocks noChangeArrowheads="1"/>
          </p:cNvSpPr>
          <p:nvPr/>
        </p:nvSpPr>
        <p:spPr bwMode="auto">
          <a:xfrm>
            <a:off x="4532724" y="2641997"/>
            <a:ext cx="1005403"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600">
                <a:latin typeface="+mj-ea"/>
                <a:ea typeface="+mj-ea"/>
              </a:rPr>
              <a:t>数据部分</a:t>
            </a:r>
          </a:p>
        </p:txBody>
      </p:sp>
      <p:sp>
        <p:nvSpPr>
          <p:cNvPr id="19" name="Rectangle 15"/>
          <p:cNvSpPr>
            <a:spLocks noChangeArrowheads="1"/>
          </p:cNvSpPr>
          <p:nvPr/>
        </p:nvSpPr>
        <p:spPr bwMode="auto">
          <a:xfrm>
            <a:off x="8388226" y="3161109"/>
            <a:ext cx="576262" cy="611188"/>
          </a:xfrm>
          <a:prstGeom prst="rect">
            <a:avLst/>
          </a:prstGeom>
          <a:solidFill>
            <a:srgbClr val="FFCC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1600">
                <a:latin typeface="+mj-ea"/>
                <a:ea typeface="+mj-ea"/>
              </a:rPr>
              <a:t>EOT</a:t>
            </a:r>
          </a:p>
        </p:txBody>
      </p:sp>
      <p:sp>
        <p:nvSpPr>
          <p:cNvPr id="20" name="Line 16"/>
          <p:cNvSpPr>
            <a:spLocks noChangeShapeType="1"/>
          </p:cNvSpPr>
          <p:nvPr/>
        </p:nvSpPr>
        <p:spPr bwMode="auto">
          <a:xfrm>
            <a:off x="1039688" y="2416572"/>
            <a:ext cx="7924800"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1" name="Text Box 17"/>
          <p:cNvSpPr txBox="1">
            <a:spLocks noChangeArrowheads="1"/>
          </p:cNvSpPr>
          <p:nvPr/>
        </p:nvSpPr>
        <p:spPr bwMode="auto">
          <a:xfrm>
            <a:off x="4163630" y="2138759"/>
            <a:ext cx="1005403"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600">
                <a:latin typeface="+mj-ea"/>
                <a:ea typeface="+mj-ea"/>
              </a:rPr>
              <a:t>完整的帧</a:t>
            </a:r>
          </a:p>
        </p:txBody>
      </p:sp>
      <p:sp>
        <p:nvSpPr>
          <p:cNvPr id="22" name="Line 18"/>
          <p:cNvSpPr>
            <a:spLocks noChangeShapeType="1"/>
          </p:cNvSpPr>
          <p:nvPr/>
        </p:nvSpPr>
        <p:spPr bwMode="auto">
          <a:xfrm>
            <a:off x="1039688" y="2319734"/>
            <a:ext cx="0" cy="769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3" name="Line 19"/>
          <p:cNvSpPr>
            <a:spLocks noChangeShapeType="1"/>
          </p:cNvSpPr>
          <p:nvPr/>
        </p:nvSpPr>
        <p:spPr bwMode="auto">
          <a:xfrm>
            <a:off x="8964488" y="2319734"/>
            <a:ext cx="0" cy="769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4" name="Line 20"/>
          <p:cNvSpPr>
            <a:spLocks noChangeShapeType="1"/>
          </p:cNvSpPr>
          <p:nvPr/>
        </p:nvSpPr>
        <p:spPr bwMode="auto">
          <a:xfrm>
            <a:off x="1617538" y="2705497"/>
            <a:ext cx="0" cy="384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5" name="Line 21"/>
          <p:cNvSpPr>
            <a:spLocks noChangeShapeType="1"/>
          </p:cNvSpPr>
          <p:nvPr/>
        </p:nvSpPr>
        <p:spPr bwMode="auto">
          <a:xfrm>
            <a:off x="8388226" y="2705497"/>
            <a:ext cx="0" cy="384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6" name="Text Box 23"/>
          <p:cNvSpPr txBox="1">
            <a:spLocks noChangeArrowheads="1"/>
          </p:cNvSpPr>
          <p:nvPr/>
        </p:nvSpPr>
        <p:spPr bwMode="auto">
          <a:xfrm>
            <a:off x="215776" y="2661047"/>
            <a:ext cx="595035"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发送</a:t>
            </a:r>
          </a:p>
          <a:p>
            <a:r>
              <a:rPr kumimoji="1" lang="zh-CN" altLang="en-US" sz="1600">
                <a:latin typeface="+mj-ea"/>
                <a:ea typeface="+mj-ea"/>
              </a:rPr>
              <a:t>在前</a:t>
            </a:r>
          </a:p>
        </p:txBody>
      </p:sp>
    </p:spTree>
    <p:extLst>
      <p:ext uri="{BB962C8B-B14F-4D97-AF65-F5344CB8AC3E}">
        <p14:creationId xmlns:p14="http://schemas.microsoft.com/office/powerpoint/2010/main" val="20291535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17</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
        <p:nvSpPr>
          <p:cNvPr id="27" name="Rectangle 4"/>
          <p:cNvSpPr>
            <a:spLocks noChangeArrowheads="1"/>
          </p:cNvSpPr>
          <p:nvPr/>
        </p:nvSpPr>
        <p:spPr bwMode="auto">
          <a:xfrm>
            <a:off x="273496" y="3611786"/>
            <a:ext cx="457200" cy="457200"/>
          </a:xfrm>
          <a:prstGeom prst="rect">
            <a:avLst/>
          </a:prstGeom>
          <a:solidFill>
            <a:srgbClr val="FFCC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1600">
                <a:latin typeface="+mj-ea"/>
                <a:ea typeface="+mj-ea"/>
              </a:rPr>
              <a:t>SOH</a:t>
            </a:r>
          </a:p>
        </p:txBody>
      </p:sp>
      <p:sp>
        <p:nvSpPr>
          <p:cNvPr id="28" name="Freeform 5"/>
          <p:cNvSpPr>
            <a:spLocks/>
          </p:cNvSpPr>
          <p:nvPr/>
        </p:nvSpPr>
        <p:spPr bwMode="auto">
          <a:xfrm>
            <a:off x="6369496" y="2621186"/>
            <a:ext cx="1524000" cy="990600"/>
          </a:xfrm>
          <a:custGeom>
            <a:avLst/>
            <a:gdLst>
              <a:gd name="T0" fmla="*/ 671 w 960"/>
              <a:gd name="T1" fmla="*/ 624 h 624"/>
              <a:gd name="T2" fmla="*/ 960 w 960"/>
              <a:gd name="T3" fmla="*/ 624 h 624"/>
              <a:gd name="T4" fmla="*/ 288 w 960"/>
              <a:gd name="T5" fmla="*/ 0 h 624"/>
              <a:gd name="T6" fmla="*/ 0 w 960"/>
              <a:gd name="T7" fmla="*/ 0 h 624"/>
            </a:gdLst>
            <a:ahLst/>
            <a:cxnLst>
              <a:cxn ang="0">
                <a:pos x="T0" y="T1"/>
              </a:cxn>
              <a:cxn ang="0">
                <a:pos x="T2" y="T3"/>
              </a:cxn>
              <a:cxn ang="0">
                <a:pos x="T4" y="T5"/>
              </a:cxn>
              <a:cxn ang="0">
                <a:pos x="T6" y="T7"/>
              </a:cxn>
            </a:cxnLst>
            <a:rect l="0" t="0" r="r" b="b"/>
            <a:pathLst>
              <a:path w="960" h="624">
                <a:moveTo>
                  <a:pt x="671" y="624"/>
                </a:moveTo>
                <a:lnTo>
                  <a:pt x="960" y="624"/>
                </a:lnTo>
                <a:lnTo>
                  <a:pt x="288" y="0"/>
                </a:lnTo>
                <a:lnTo>
                  <a:pt x="0" y="0"/>
                </a:lnTo>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9" name="Freeform 6"/>
          <p:cNvSpPr>
            <a:spLocks/>
          </p:cNvSpPr>
          <p:nvPr/>
        </p:nvSpPr>
        <p:spPr bwMode="auto">
          <a:xfrm>
            <a:off x="5064571" y="2621186"/>
            <a:ext cx="1076325" cy="1000125"/>
          </a:xfrm>
          <a:custGeom>
            <a:avLst/>
            <a:gdLst>
              <a:gd name="T0" fmla="*/ 386 w 678"/>
              <a:gd name="T1" fmla="*/ 621 h 630"/>
              <a:gd name="T2" fmla="*/ 678 w 678"/>
              <a:gd name="T3" fmla="*/ 630 h 630"/>
              <a:gd name="T4" fmla="*/ 288 w 678"/>
              <a:gd name="T5" fmla="*/ 0 h 630"/>
              <a:gd name="T6" fmla="*/ 0 w 678"/>
              <a:gd name="T7" fmla="*/ 0 h 630"/>
            </a:gdLst>
            <a:ahLst/>
            <a:cxnLst>
              <a:cxn ang="0">
                <a:pos x="T0" y="T1"/>
              </a:cxn>
              <a:cxn ang="0">
                <a:pos x="T2" y="T3"/>
              </a:cxn>
              <a:cxn ang="0">
                <a:pos x="T4" y="T5"/>
              </a:cxn>
              <a:cxn ang="0">
                <a:pos x="T6" y="T7"/>
              </a:cxn>
            </a:cxnLst>
            <a:rect l="0" t="0" r="r" b="b"/>
            <a:pathLst>
              <a:path w="678" h="630">
                <a:moveTo>
                  <a:pt x="386" y="621"/>
                </a:moveTo>
                <a:lnTo>
                  <a:pt x="678" y="630"/>
                </a:lnTo>
                <a:lnTo>
                  <a:pt x="288" y="0"/>
                </a:lnTo>
                <a:lnTo>
                  <a:pt x="0" y="0"/>
                </a:lnTo>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0" name="Freeform 7"/>
          <p:cNvSpPr>
            <a:spLocks/>
          </p:cNvSpPr>
          <p:nvPr/>
        </p:nvSpPr>
        <p:spPr bwMode="auto">
          <a:xfrm>
            <a:off x="3550096" y="2621186"/>
            <a:ext cx="600075" cy="990600"/>
          </a:xfrm>
          <a:custGeom>
            <a:avLst/>
            <a:gdLst>
              <a:gd name="T0" fmla="*/ 92 w 378"/>
              <a:gd name="T1" fmla="*/ 624 h 624"/>
              <a:gd name="T2" fmla="*/ 378 w 378"/>
              <a:gd name="T3" fmla="*/ 624 h 624"/>
              <a:gd name="T4" fmla="*/ 288 w 378"/>
              <a:gd name="T5" fmla="*/ 0 h 624"/>
              <a:gd name="T6" fmla="*/ 0 w 378"/>
              <a:gd name="T7" fmla="*/ 0 h 624"/>
            </a:gdLst>
            <a:ahLst/>
            <a:cxnLst>
              <a:cxn ang="0">
                <a:pos x="T0" y="T1"/>
              </a:cxn>
              <a:cxn ang="0">
                <a:pos x="T2" y="T3"/>
              </a:cxn>
              <a:cxn ang="0">
                <a:pos x="T4" y="T5"/>
              </a:cxn>
              <a:cxn ang="0">
                <a:pos x="T6" y="T7"/>
              </a:cxn>
            </a:cxnLst>
            <a:rect l="0" t="0" r="r" b="b"/>
            <a:pathLst>
              <a:path w="378" h="624">
                <a:moveTo>
                  <a:pt x="92" y="624"/>
                </a:moveTo>
                <a:lnTo>
                  <a:pt x="378" y="624"/>
                </a:lnTo>
                <a:lnTo>
                  <a:pt x="288" y="0"/>
                </a:lnTo>
                <a:lnTo>
                  <a:pt x="0" y="0"/>
                </a:lnTo>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1" name="Freeform 8"/>
          <p:cNvSpPr>
            <a:spLocks/>
          </p:cNvSpPr>
          <p:nvPr/>
        </p:nvSpPr>
        <p:spPr bwMode="auto">
          <a:xfrm>
            <a:off x="1872109" y="2621186"/>
            <a:ext cx="763587" cy="990600"/>
          </a:xfrm>
          <a:custGeom>
            <a:avLst/>
            <a:gdLst>
              <a:gd name="T0" fmla="*/ 0 w 481"/>
              <a:gd name="T1" fmla="*/ 621 h 624"/>
              <a:gd name="T2" fmla="*/ 289 w 481"/>
              <a:gd name="T3" fmla="*/ 624 h 624"/>
              <a:gd name="T4" fmla="*/ 481 w 481"/>
              <a:gd name="T5" fmla="*/ 0 h 624"/>
              <a:gd name="T6" fmla="*/ 193 w 481"/>
              <a:gd name="T7" fmla="*/ 0 h 624"/>
            </a:gdLst>
            <a:ahLst/>
            <a:cxnLst>
              <a:cxn ang="0">
                <a:pos x="T0" y="T1"/>
              </a:cxn>
              <a:cxn ang="0">
                <a:pos x="T2" y="T3"/>
              </a:cxn>
              <a:cxn ang="0">
                <a:pos x="T4" y="T5"/>
              </a:cxn>
              <a:cxn ang="0">
                <a:pos x="T6" y="T7"/>
              </a:cxn>
            </a:cxnLst>
            <a:rect l="0" t="0" r="r" b="b"/>
            <a:pathLst>
              <a:path w="481" h="624">
                <a:moveTo>
                  <a:pt x="0" y="621"/>
                </a:moveTo>
                <a:lnTo>
                  <a:pt x="289" y="624"/>
                </a:lnTo>
                <a:lnTo>
                  <a:pt x="481" y="0"/>
                </a:lnTo>
                <a:lnTo>
                  <a:pt x="193" y="0"/>
                </a:lnTo>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2" name="Rectangle 9"/>
          <p:cNvSpPr>
            <a:spLocks noChangeArrowheads="1"/>
          </p:cNvSpPr>
          <p:nvPr/>
        </p:nvSpPr>
        <p:spPr bwMode="auto">
          <a:xfrm>
            <a:off x="1035496" y="2163986"/>
            <a:ext cx="457200" cy="457200"/>
          </a:xfrm>
          <a:prstGeom prst="rect">
            <a:avLst/>
          </a:prstGeom>
          <a:solidFill>
            <a:srgbClr val="FFCC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1600">
                <a:latin typeface="+mj-ea"/>
                <a:ea typeface="+mj-ea"/>
              </a:rPr>
              <a:t>SOH</a:t>
            </a:r>
          </a:p>
        </p:txBody>
      </p:sp>
      <p:sp>
        <p:nvSpPr>
          <p:cNvPr id="33" name="Rectangle 10"/>
          <p:cNvSpPr>
            <a:spLocks noChangeArrowheads="1"/>
          </p:cNvSpPr>
          <p:nvPr/>
        </p:nvSpPr>
        <p:spPr bwMode="auto">
          <a:xfrm>
            <a:off x="1492696" y="2163986"/>
            <a:ext cx="6019800" cy="457200"/>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600">
              <a:latin typeface="+mj-ea"/>
              <a:ea typeface="+mj-ea"/>
            </a:endParaRPr>
          </a:p>
        </p:txBody>
      </p:sp>
      <p:sp>
        <p:nvSpPr>
          <p:cNvPr id="34" name="Rectangle 11"/>
          <p:cNvSpPr>
            <a:spLocks noChangeArrowheads="1"/>
          </p:cNvSpPr>
          <p:nvPr/>
        </p:nvSpPr>
        <p:spPr bwMode="auto">
          <a:xfrm>
            <a:off x="2178496" y="2163986"/>
            <a:ext cx="457200" cy="457200"/>
          </a:xfrm>
          <a:prstGeom prst="rect">
            <a:avLst/>
          </a:prstGeom>
          <a:solidFill>
            <a:srgbClr val="99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EOT</a:t>
            </a:r>
          </a:p>
        </p:txBody>
      </p:sp>
      <p:sp>
        <p:nvSpPr>
          <p:cNvPr id="35" name="Rectangle 12"/>
          <p:cNvSpPr>
            <a:spLocks noChangeArrowheads="1"/>
          </p:cNvSpPr>
          <p:nvPr/>
        </p:nvSpPr>
        <p:spPr bwMode="auto">
          <a:xfrm>
            <a:off x="6369496" y="2163986"/>
            <a:ext cx="457200" cy="457200"/>
          </a:xfrm>
          <a:prstGeom prst="rect">
            <a:avLst/>
          </a:prstGeom>
          <a:solidFill>
            <a:srgbClr val="FFCCFF"/>
          </a:solidFill>
          <a:ln w="9525" algn="ctr">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1600">
                <a:latin typeface="+mj-ea"/>
                <a:ea typeface="+mj-ea"/>
              </a:rPr>
              <a:t>SOH</a:t>
            </a:r>
          </a:p>
        </p:txBody>
      </p:sp>
      <p:sp>
        <p:nvSpPr>
          <p:cNvPr id="36" name="Rectangle 14"/>
          <p:cNvSpPr>
            <a:spLocks noChangeArrowheads="1"/>
          </p:cNvSpPr>
          <p:nvPr/>
        </p:nvSpPr>
        <p:spPr bwMode="auto">
          <a:xfrm>
            <a:off x="5074096" y="2163986"/>
            <a:ext cx="457200" cy="457200"/>
          </a:xfrm>
          <a:prstGeom prst="rect">
            <a:avLst/>
          </a:prstGeom>
          <a:solidFill>
            <a:srgbClr val="33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ESC</a:t>
            </a:r>
          </a:p>
        </p:txBody>
      </p:sp>
      <p:sp>
        <p:nvSpPr>
          <p:cNvPr id="37" name="Rectangle 15"/>
          <p:cNvSpPr>
            <a:spLocks noChangeArrowheads="1"/>
          </p:cNvSpPr>
          <p:nvPr/>
        </p:nvSpPr>
        <p:spPr bwMode="auto">
          <a:xfrm>
            <a:off x="730696" y="3611786"/>
            <a:ext cx="7848600" cy="457200"/>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600">
              <a:latin typeface="+mj-ea"/>
              <a:ea typeface="+mj-ea"/>
            </a:endParaRPr>
          </a:p>
        </p:txBody>
      </p:sp>
      <p:sp>
        <p:nvSpPr>
          <p:cNvPr id="38" name="Rectangle 16"/>
          <p:cNvSpPr>
            <a:spLocks noChangeArrowheads="1"/>
          </p:cNvSpPr>
          <p:nvPr/>
        </p:nvSpPr>
        <p:spPr bwMode="auto">
          <a:xfrm>
            <a:off x="1416496" y="3611786"/>
            <a:ext cx="457200" cy="457200"/>
          </a:xfrm>
          <a:prstGeom prst="rect">
            <a:avLst/>
          </a:prstGeom>
          <a:solidFill>
            <a:srgbClr val="33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ESC</a:t>
            </a:r>
          </a:p>
        </p:txBody>
      </p:sp>
      <p:sp>
        <p:nvSpPr>
          <p:cNvPr id="39" name="Rectangle 17"/>
          <p:cNvSpPr>
            <a:spLocks noChangeArrowheads="1"/>
          </p:cNvSpPr>
          <p:nvPr/>
        </p:nvSpPr>
        <p:spPr bwMode="auto">
          <a:xfrm>
            <a:off x="1873696" y="3611786"/>
            <a:ext cx="457200" cy="457200"/>
          </a:xfrm>
          <a:prstGeom prst="rect">
            <a:avLst/>
          </a:prstGeom>
          <a:solidFill>
            <a:srgbClr val="99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EOT</a:t>
            </a:r>
          </a:p>
        </p:txBody>
      </p:sp>
      <p:sp>
        <p:nvSpPr>
          <p:cNvPr id="40" name="Rectangle 18"/>
          <p:cNvSpPr>
            <a:spLocks noChangeArrowheads="1"/>
          </p:cNvSpPr>
          <p:nvPr/>
        </p:nvSpPr>
        <p:spPr bwMode="auto">
          <a:xfrm>
            <a:off x="3245296" y="3611786"/>
            <a:ext cx="457200" cy="457200"/>
          </a:xfrm>
          <a:prstGeom prst="rect">
            <a:avLst/>
          </a:prstGeom>
          <a:solidFill>
            <a:srgbClr val="33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ESC</a:t>
            </a:r>
          </a:p>
        </p:txBody>
      </p:sp>
      <p:sp>
        <p:nvSpPr>
          <p:cNvPr id="41" name="Rectangle 19"/>
          <p:cNvSpPr>
            <a:spLocks noChangeArrowheads="1"/>
          </p:cNvSpPr>
          <p:nvPr/>
        </p:nvSpPr>
        <p:spPr bwMode="auto">
          <a:xfrm>
            <a:off x="3702496" y="3611786"/>
            <a:ext cx="457200" cy="457200"/>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SOH</a:t>
            </a:r>
          </a:p>
        </p:txBody>
      </p:sp>
      <p:sp>
        <p:nvSpPr>
          <p:cNvPr id="42" name="Rectangle 20"/>
          <p:cNvSpPr>
            <a:spLocks noChangeArrowheads="1"/>
          </p:cNvSpPr>
          <p:nvPr/>
        </p:nvSpPr>
        <p:spPr bwMode="auto">
          <a:xfrm>
            <a:off x="5226496" y="3611786"/>
            <a:ext cx="457200" cy="457200"/>
          </a:xfrm>
          <a:prstGeom prst="rect">
            <a:avLst/>
          </a:prstGeom>
          <a:solidFill>
            <a:srgbClr val="33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ESC</a:t>
            </a:r>
          </a:p>
        </p:txBody>
      </p:sp>
      <p:sp>
        <p:nvSpPr>
          <p:cNvPr id="43" name="Rectangle 21"/>
          <p:cNvSpPr>
            <a:spLocks noChangeArrowheads="1"/>
          </p:cNvSpPr>
          <p:nvPr/>
        </p:nvSpPr>
        <p:spPr bwMode="auto">
          <a:xfrm>
            <a:off x="5683696" y="3611786"/>
            <a:ext cx="457200" cy="457200"/>
          </a:xfrm>
          <a:prstGeom prst="rect">
            <a:avLst/>
          </a:prstGeom>
          <a:solidFill>
            <a:srgbClr val="33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ESC</a:t>
            </a:r>
          </a:p>
        </p:txBody>
      </p:sp>
      <p:sp>
        <p:nvSpPr>
          <p:cNvPr id="44" name="Rectangle 22"/>
          <p:cNvSpPr>
            <a:spLocks noChangeArrowheads="1"/>
          </p:cNvSpPr>
          <p:nvPr/>
        </p:nvSpPr>
        <p:spPr bwMode="auto">
          <a:xfrm>
            <a:off x="6979096" y="3611786"/>
            <a:ext cx="457200" cy="457200"/>
          </a:xfrm>
          <a:prstGeom prst="rect">
            <a:avLst/>
          </a:prstGeom>
          <a:solidFill>
            <a:srgbClr val="33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ESC</a:t>
            </a:r>
          </a:p>
        </p:txBody>
      </p:sp>
      <p:sp>
        <p:nvSpPr>
          <p:cNvPr id="45" name="Rectangle 23"/>
          <p:cNvSpPr>
            <a:spLocks noChangeArrowheads="1"/>
          </p:cNvSpPr>
          <p:nvPr/>
        </p:nvSpPr>
        <p:spPr bwMode="auto">
          <a:xfrm>
            <a:off x="7436296" y="3611786"/>
            <a:ext cx="457200" cy="457200"/>
          </a:xfrm>
          <a:prstGeom prst="rect">
            <a:avLst/>
          </a:prstGeom>
          <a:solidFill>
            <a:srgbClr val="FFCCFF"/>
          </a:solidFill>
          <a:ln w="9525" algn="ctr">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1600">
                <a:latin typeface="+mj-ea"/>
                <a:ea typeface="+mj-ea"/>
              </a:rPr>
              <a:t>SOH</a:t>
            </a:r>
          </a:p>
        </p:txBody>
      </p:sp>
      <p:sp>
        <p:nvSpPr>
          <p:cNvPr id="46" name="Freeform 24"/>
          <p:cNvSpPr>
            <a:spLocks/>
          </p:cNvSpPr>
          <p:nvPr/>
        </p:nvSpPr>
        <p:spPr bwMode="auto">
          <a:xfrm>
            <a:off x="1872109" y="2621186"/>
            <a:ext cx="306387" cy="995362"/>
          </a:xfrm>
          <a:custGeom>
            <a:avLst/>
            <a:gdLst>
              <a:gd name="T0" fmla="*/ 193 w 193"/>
              <a:gd name="T1" fmla="*/ 0 h 627"/>
              <a:gd name="T2" fmla="*/ 0 w 193"/>
              <a:gd name="T3" fmla="*/ 627 h 627"/>
            </a:gdLst>
            <a:ahLst/>
            <a:cxnLst>
              <a:cxn ang="0">
                <a:pos x="T0" y="T1"/>
              </a:cxn>
              <a:cxn ang="0">
                <a:pos x="T2" y="T3"/>
              </a:cxn>
            </a:cxnLst>
            <a:rect l="0" t="0" r="r" b="b"/>
            <a:pathLst>
              <a:path w="193" h="627">
                <a:moveTo>
                  <a:pt x="193" y="0"/>
                </a:moveTo>
                <a:lnTo>
                  <a:pt x="0" y="627"/>
                </a:lnTo>
              </a:path>
            </a:pathLst>
          </a:custGeom>
          <a:noFill/>
          <a:ln w="9525">
            <a:solidFill>
              <a:schemeClr val="tx1"/>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7" name="Line 25"/>
          <p:cNvSpPr>
            <a:spLocks noChangeShapeType="1"/>
          </p:cNvSpPr>
          <p:nvPr/>
        </p:nvSpPr>
        <p:spPr bwMode="auto">
          <a:xfrm flipH="1">
            <a:off x="2330896" y="2621186"/>
            <a:ext cx="304800" cy="990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8" name="Line 26"/>
          <p:cNvSpPr>
            <a:spLocks noChangeShapeType="1"/>
          </p:cNvSpPr>
          <p:nvPr/>
        </p:nvSpPr>
        <p:spPr bwMode="auto">
          <a:xfrm>
            <a:off x="3550096" y="2621186"/>
            <a:ext cx="142875" cy="990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9" name="Line 27"/>
          <p:cNvSpPr>
            <a:spLocks noChangeShapeType="1"/>
          </p:cNvSpPr>
          <p:nvPr/>
        </p:nvSpPr>
        <p:spPr bwMode="auto">
          <a:xfrm>
            <a:off x="4007296" y="2621186"/>
            <a:ext cx="152400" cy="990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0" name="Freeform 28"/>
          <p:cNvSpPr>
            <a:spLocks/>
          </p:cNvSpPr>
          <p:nvPr/>
        </p:nvSpPr>
        <p:spPr bwMode="auto">
          <a:xfrm>
            <a:off x="5074096" y="2621186"/>
            <a:ext cx="603250" cy="995362"/>
          </a:xfrm>
          <a:custGeom>
            <a:avLst/>
            <a:gdLst>
              <a:gd name="T0" fmla="*/ 0 w 380"/>
              <a:gd name="T1" fmla="*/ 0 h 627"/>
              <a:gd name="T2" fmla="*/ 380 w 380"/>
              <a:gd name="T3" fmla="*/ 627 h 627"/>
            </a:gdLst>
            <a:ahLst/>
            <a:cxnLst>
              <a:cxn ang="0">
                <a:pos x="T0" y="T1"/>
              </a:cxn>
              <a:cxn ang="0">
                <a:pos x="T2" y="T3"/>
              </a:cxn>
            </a:cxnLst>
            <a:rect l="0" t="0" r="r" b="b"/>
            <a:pathLst>
              <a:path w="380" h="627">
                <a:moveTo>
                  <a:pt x="0" y="0"/>
                </a:moveTo>
                <a:lnTo>
                  <a:pt x="380" y="627"/>
                </a:lnTo>
              </a:path>
            </a:pathLst>
          </a:custGeom>
          <a:noFill/>
          <a:ln w="9525">
            <a:solidFill>
              <a:schemeClr val="tx1"/>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1" name="Line 29"/>
          <p:cNvSpPr>
            <a:spLocks noChangeShapeType="1"/>
          </p:cNvSpPr>
          <p:nvPr/>
        </p:nvSpPr>
        <p:spPr bwMode="auto">
          <a:xfrm>
            <a:off x="5531296" y="2621186"/>
            <a:ext cx="609600" cy="990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2" name="Freeform 30"/>
          <p:cNvSpPr>
            <a:spLocks/>
          </p:cNvSpPr>
          <p:nvPr/>
        </p:nvSpPr>
        <p:spPr bwMode="auto">
          <a:xfrm>
            <a:off x="6369496" y="2621186"/>
            <a:ext cx="1060450" cy="985837"/>
          </a:xfrm>
          <a:custGeom>
            <a:avLst/>
            <a:gdLst>
              <a:gd name="T0" fmla="*/ 0 w 668"/>
              <a:gd name="T1" fmla="*/ 0 h 621"/>
              <a:gd name="T2" fmla="*/ 668 w 668"/>
              <a:gd name="T3" fmla="*/ 621 h 621"/>
            </a:gdLst>
            <a:ahLst/>
            <a:cxnLst>
              <a:cxn ang="0">
                <a:pos x="T0" y="T1"/>
              </a:cxn>
              <a:cxn ang="0">
                <a:pos x="T2" y="T3"/>
              </a:cxn>
            </a:cxnLst>
            <a:rect l="0" t="0" r="r" b="b"/>
            <a:pathLst>
              <a:path w="668" h="621">
                <a:moveTo>
                  <a:pt x="0" y="0"/>
                </a:moveTo>
                <a:lnTo>
                  <a:pt x="668" y="621"/>
                </a:lnTo>
              </a:path>
            </a:pathLst>
          </a:custGeom>
          <a:noFill/>
          <a:ln w="9525">
            <a:solidFill>
              <a:schemeClr val="tx1"/>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3" name="Line 31"/>
          <p:cNvSpPr>
            <a:spLocks noChangeShapeType="1"/>
          </p:cNvSpPr>
          <p:nvPr/>
        </p:nvSpPr>
        <p:spPr bwMode="auto">
          <a:xfrm>
            <a:off x="6826696" y="2621186"/>
            <a:ext cx="1066800" cy="990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4" name="Line 32"/>
          <p:cNvSpPr>
            <a:spLocks noChangeShapeType="1"/>
          </p:cNvSpPr>
          <p:nvPr/>
        </p:nvSpPr>
        <p:spPr bwMode="auto">
          <a:xfrm>
            <a:off x="1492696" y="1935386"/>
            <a:ext cx="6019800"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5" name="Text Box 33"/>
          <p:cNvSpPr txBox="1">
            <a:spLocks noChangeArrowheads="1"/>
          </p:cNvSpPr>
          <p:nvPr/>
        </p:nvSpPr>
        <p:spPr bwMode="auto">
          <a:xfrm>
            <a:off x="3854896" y="1702023"/>
            <a:ext cx="1005403"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原始数据</a:t>
            </a:r>
          </a:p>
        </p:txBody>
      </p:sp>
      <p:sp>
        <p:nvSpPr>
          <p:cNvPr id="56" name="Line 34"/>
          <p:cNvSpPr>
            <a:spLocks noChangeShapeType="1"/>
          </p:cNvSpPr>
          <p:nvPr/>
        </p:nvSpPr>
        <p:spPr bwMode="auto">
          <a:xfrm>
            <a:off x="730696" y="4373786"/>
            <a:ext cx="7848600"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7" name="Rectangle 35"/>
          <p:cNvSpPr>
            <a:spLocks noChangeArrowheads="1"/>
          </p:cNvSpPr>
          <p:nvPr/>
        </p:nvSpPr>
        <p:spPr bwMode="auto">
          <a:xfrm>
            <a:off x="8579296" y="3611786"/>
            <a:ext cx="457200" cy="457200"/>
          </a:xfrm>
          <a:prstGeom prst="rect">
            <a:avLst/>
          </a:prstGeom>
          <a:solidFill>
            <a:srgbClr val="FFCC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1600">
                <a:latin typeface="+mj-ea"/>
                <a:ea typeface="+mj-ea"/>
              </a:rPr>
              <a:t>EOT</a:t>
            </a:r>
          </a:p>
        </p:txBody>
      </p:sp>
      <p:sp>
        <p:nvSpPr>
          <p:cNvPr id="58" name="Rectangle 36"/>
          <p:cNvSpPr>
            <a:spLocks noChangeArrowheads="1"/>
          </p:cNvSpPr>
          <p:nvPr/>
        </p:nvSpPr>
        <p:spPr bwMode="auto">
          <a:xfrm>
            <a:off x="7512496" y="2163986"/>
            <a:ext cx="457200" cy="457200"/>
          </a:xfrm>
          <a:prstGeom prst="rect">
            <a:avLst/>
          </a:prstGeom>
          <a:solidFill>
            <a:srgbClr val="FFCC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1600">
                <a:latin typeface="+mj-ea"/>
                <a:ea typeface="+mj-ea"/>
              </a:rPr>
              <a:t>EOT</a:t>
            </a:r>
          </a:p>
        </p:txBody>
      </p:sp>
      <p:sp>
        <p:nvSpPr>
          <p:cNvPr id="59" name="Text Box 37"/>
          <p:cNvSpPr txBox="1">
            <a:spLocks noChangeArrowheads="1"/>
          </p:cNvSpPr>
          <p:nvPr/>
        </p:nvSpPr>
        <p:spPr bwMode="auto">
          <a:xfrm>
            <a:off x="3324671" y="4137248"/>
            <a:ext cx="2646878"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经过字节填充后发送的数据</a:t>
            </a:r>
          </a:p>
        </p:txBody>
      </p:sp>
      <p:sp>
        <p:nvSpPr>
          <p:cNvPr id="60" name="Text Box 38"/>
          <p:cNvSpPr txBox="1">
            <a:spLocks noChangeArrowheads="1"/>
          </p:cNvSpPr>
          <p:nvPr/>
        </p:nvSpPr>
        <p:spPr bwMode="auto">
          <a:xfrm>
            <a:off x="6744146" y="2878361"/>
            <a:ext cx="1005403"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字节填充</a:t>
            </a:r>
          </a:p>
        </p:txBody>
      </p:sp>
      <p:sp>
        <p:nvSpPr>
          <p:cNvPr id="61" name="Text Box 39"/>
          <p:cNvSpPr txBox="1">
            <a:spLocks noChangeArrowheads="1"/>
          </p:cNvSpPr>
          <p:nvPr/>
        </p:nvSpPr>
        <p:spPr bwMode="auto">
          <a:xfrm>
            <a:off x="4859784" y="2878361"/>
            <a:ext cx="1005403"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字节填充</a:t>
            </a:r>
          </a:p>
        </p:txBody>
      </p:sp>
      <p:sp>
        <p:nvSpPr>
          <p:cNvPr id="62" name="Text Box 40"/>
          <p:cNvSpPr txBox="1">
            <a:spLocks noChangeArrowheads="1"/>
          </p:cNvSpPr>
          <p:nvPr/>
        </p:nvSpPr>
        <p:spPr bwMode="auto">
          <a:xfrm>
            <a:off x="2916684" y="2878361"/>
            <a:ext cx="1005403"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字节填充</a:t>
            </a:r>
          </a:p>
        </p:txBody>
      </p:sp>
      <p:sp>
        <p:nvSpPr>
          <p:cNvPr id="63" name="Text Box 41"/>
          <p:cNvSpPr txBox="1">
            <a:spLocks noChangeArrowheads="1"/>
          </p:cNvSpPr>
          <p:nvPr/>
        </p:nvSpPr>
        <p:spPr bwMode="auto">
          <a:xfrm>
            <a:off x="1187896" y="2878361"/>
            <a:ext cx="1005403"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字节填充</a:t>
            </a:r>
          </a:p>
        </p:txBody>
      </p:sp>
      <p:sp>
        <p:nvSpPr>
          <p:cNvPr id="64" name="Line 42"/>
          <p:cNvSpPr>
            <a:spLocks noChangeShapeType="1"/>
          </p:cNvSpPr>
          <p:nvPr/>
        </p:nvSpPr>
        <p:spPr bwMode="auto">
          <a:xfrm flipV="1">
            <a:off x="300484" y="4081686"/>
            <a:ext cx="0" cy="355600"/>
          </a:xfrm>
          <a:prstGeom prst="line">
            <a:avLst/>
          </a:prstGeom>
          <a:noFill/>
          <a:ln w="38100">
            <a:solidFill>
              <a:srgbClr val="80808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5" name="Text Box 43"/>
          <p:cNvSpPr txBox="1">
            <a:spLocks noChangeArrowheads="1"/>
          </p:cNvSpPr>
          <p:nvPr/>
        </p:nvSpPr>
        <p:spPr bwMode="auto">
          <a:xfrm>
            <a:off x="232549" y="4432965"/>
            <a:ext cx="595035"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发送</a:t>
            </a:r>
          </a:p>
          <a:p>
            <a:r>
              <a:rPr kumimoji="1" lang="zh-CN" altLang="en-US" sz="1600" dirty="0">
                <a:latin typeface="+mj-ea"/>
                <a:ea typeface="+mj-ea"/>
              </a:rPr>
              <a:t>在前</a:t>
            </a:r>
          </a:p>
        </p:txBody>
      </p:sp>
      <p:sp>
        <p:nvSpPr>
          <p:cNvPr id="66" name="Line 44"/>
          <p:cNvSpPr>
            <a:spLocks noChangeShapeType="1"/>
          </p:cNvSpPr>
          <p:nvPr/>
        </p:nvSpPr>
        <p:spPr bwMode="auto">
          <a:xfrm>
            <a:off x="1286321" y="1833786"/>
            <a:ext cx="0" cy="30480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7" name="Text Box 45"/>
          <p:cNvSpPr txBox="1">
            <a:spLocks noChangeArrowheads="1"/>
          </p:cNvSpPr>
          <p:nvPr/>
        </p:nvSpPr>
        <p:spPr bwMode="auto">
          <a:xfrm>
            <a:off x="827534" y="1476598"/>
            <a:ext cx="1005403"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帧开始符</a:t>
            </a:r>
          </a:p>
        </p:txBody>
      </p:sp>
      <p:sp>
        <p:nvSpPr>
          <p:cNvPr id="68" name="Text Box 46"/>
          <p:cNvSpPr txBox="1">
            <a:spLocks noChangeArrowheads="1"/>
          </p:cNvSpPr>
          <p:nvPr/>
        </p:nvSpPr>
        <p:spPr bwMode="auto">
          <a:xfrm>
            <a:off x="7247384" y="1476598"/>
            <a:ext cx="1005403"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帧结束符</a:t>
            </a:r>
          </a:p>
        </p:txBody>
      </p:sp>
      <p:sp>
        <p:nvSpPr>
          <p:cNvPr id="69" name="Line 47"/>
          <p:cNvSpPr>
            <a:spLocks noChangeShapeType="1"/>
          </p:cNvSpPr>
          <p:nvPr/>
        </p:nvSpPr>
        <p:spPr bwMode="auto">
          <a:xfrm>
            <a:off x="7763321" y="1833786"/>
            <a:ext cx="0" cy="30480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70" name="AutoShape 48"/>
          <p:cNvSpPr>
            <a:spLocks noChangeArrowheads="1"/>
          </p:cNvSpPr>
          <p:nvPr/>
        </p:nvSpPr>
        <p:spPr bwMode="auto">
          <a:xfrm>
            <a:off x="1548259" y="3289523"/>
            <a:ext cx="225425" cy="431800"/>
          </a:xfrm>
          <a:prstGeom prst="downArrow">
            <a:avLst>
              <a:gd name="adj1" fmla="val 39435"/>
              <a:gd name="adj2" fmla="val 90143"/>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71" name="AutoShape 49"/>
          <p:cNvSpPr>
            <a:spLocks noChangeArrowheads="1"/>
          </p:cNvSpPr>
          <p:nvPr/>
        </p:nvSpPr>
        <p:spPr bwMode="auto">
          <a:xfrm>
            <a:off x="3338959" y="3289523"/>
            <a:ext cx="225425" cy="431800"/>
          </a:xfrm>
          <a:prstGeom prst="downArrow">
            <a:avLst>
              <a:gd name="adj1" fmla="val 39435"/>
              <a:gd name="adj2" fmla="val 90143"/>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72" name="AutoShape 50"/>
          <p:cNvSpPr>
            <a:spLocks noChangeArrowheads="1"/>
          </p:cNvSpPr>
          <p:nvPr/>
        </p:nvSpPr>
        <p:spPr bwMode="auto">
          <a:xfrm>
            <a:off x="5355084" y="3289523"/>
            <a:ext cx="225425" cy="431800"/>
          </a:xfrm>
          <a:prstGeom prst="downArrow">
            <a:avLst>
              <a:gd name="adj1" fmla="val 39435"/>
              <a:gd name="adj2" fmla="val 90143"/>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73" name="AutoShape 51"/>
          <p:cNvSpPr>
            <a:spLocks noChangeArrowheads="1"/>
          </p:cNvSpPr>
          <p:nvPr/>
        </p:nvSpPr>
        <p:spPr bwMode="auto">
          <a:xfrm>
            <a:off x="7093396" y="3289523"/>
            <a:ext cx="225425" cy="431800"/>
          </a:xfrm>
          <a:prstGeom prst="downArrow">
            <a:avLst>
              <a:gd name="adj1" fmla="val 39435"/>
              <a:gd name="adj2" fmla="val 90143"/>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74" name="Rectangle 13"/>
          <p:cNvSpPr>
            <a:spLocks noChangeArrowheads="1"/>
          </p:cNvSpPr>
          <p:nvPr/>
        </p:nvSpPr>
        <p:spPr bwMode="auto">
          <a:xfrm>
            <a:off x="3550096" y="2163986"/>
            <a:ext cx="457200" cy="4572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SOH</a:t>
            </a:r>
          </a:p>
        </p:txBody>
      </p:sp>
    </p:spTree>
    <p:extLst>
      <p:ext uri="{BB962C8B-B14F-4D97-AF65-F5344CB8AC3E}">
        <p14:creationId xmlns:p14="http://schemas.microsoft.com/office/powerpoint/2010/main" val="2174334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差错检测：</a:t>
            </a:r>
            <a:endParaRPr lang="en-US" altLang="zh-CN" dirty="0" smtClean="0">
              <a:solidFill>
                <a:srgbClr val="FF0000"/>
              </a:solidFill>
            </a:endParaRPr>
          </a:p>
          <a:p>
            <a:r>
              <a:rPr lang="zh-CN" altLang="en-US" dirty="0" smtClean="0"/>
              <a:t>数据帧在传输中可能发生两种错误：</a:t>
            </a:r>
            <a:endParaRPr lang="en-US" altLang="zh-CN" dirty="0" smtClean="0"/>
          </a:p>
          <a:p>
            <a:pPr lvl="1"/>
            <a:r>
              <a:rPr lang="zh-CN" altLang="en-US" dirty="0" smtClean="0">
                <a:solidFill>
                  <a:srgbClr val="FF0000"/>
                </a:solidFill>
              </a:rPr>
              <a:t>比特差错</a:t>
            </a:r>
            <a:r>
              <a:rPr lang="zh-CN" altLang="en-US" dirty="0" smtClean="0"/>
              <a:t>：</a:t>
            </a:r>
            <a:r>
              <a:rPr lang="en-US" altLang="zh-CN" dirty="0"/>
              <a:t>1 </a:t>
            </a:r>
            <a:r>
              <a:rPr lang="zh-CN" altLang="en-US" dirty="0"/>
              <a:t>可能会变成 </a:t>
            </a:r>
            <a:r>
              <a:rPr lang="en-US" altLang="zh-CN" dirty="0"/>
              <a:t>0 </a:t>
            </a:r>
            <a:r>
              <a:rPr lang="zh-CN" altLang="en-US" dirty="0"/>
              <a:t>而 </a:t>
            </a:r>
            <a:r>
              <a:rPr lang="en-US" altLang="zh-CN" dirty="0"/>
              <a:t>0 </a:t>
            </a:r>
            <a:r>
              <a:rPr lang="zh-CN" altLang="en-US" dirty="0"/>
              <a:t>也可能变成 </a:t>
            </a:r>
            <a:r>
              <a:rPr lang="en-US" altLang="zh-CN" dirty="0"/>
              <a:t>1</a:t>
            </a:r>
            <a:r>
              <a:rPr lang="zh-CN" altLang="en-US" dirty="0" smtClean="0"/>
              <a:t>。</a:t>
            </a:r>
            <a:endParaRPr lang="en-US" altLang="zh-CN" dirty="0"/>
          </a:p>
          <a:p>
            <a:pPr lvl="1"/>
            <a:r>
              <a:rPr lang="zh-CN" altLang="en-US" dirty="0" smtClean="0">
                <a:solidFill>
                  <a:srgbClr val="FF0000"/>
                </a:solidFill>
              </a:rPr>
              <a:t>传输差错</a:t>
            </a:r>
            <a:r>
              <a:rPr lang="zh-CN" altLang="en-US" dirty="0" smtClean="0"/>
              <a:t>：收到的帧没有出现比特差错，但却出现了帧丢失、帧重复和帧失序。</a:t>
            </a:r>
            <a:endParaRPr lang="en-US" altLang="zh-CN" dirty="0" smtClean="0"/>
          </a:p>
          <a:p>
            <a:r>
              <a:rPr lang="zh-CN" altLang="en-US" dirty="0" smtClean="0"/>
              <a:t>在一段时间内，传输错误的比特占所传输比特总数的比率称为误码率</a:t>
            </a:r>
            <a:r>
              <a:rPr lang="en-US" altLang="zh-CN" dirty="0" smtClean="0"/>
              <a:t>BER</a:t>
            </a:r>
            <a:r>
              <a:rPr lang="zh-CN" altLang="en-US" dirty="0" smtClean="0"/>
              <a:t>（</a:t>
            </a:r>
            <a:r>
              <a:rPr lang="en-US" altLang="zh-CN" dirty="0" smtClean="0"/>
              <a:t>Bit Error Rate</a:t>
            </a:r>
            <a:r>
              <a:rPr lang="zh-CN" altLang="en-US" dirty="0" smtClean="0"/>
              <a:t>）。误码率通常和信噪比关系密切。信噪比越高，误码率越低。</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18</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Tree>
    <p:extLst>
      <p:ext uri="{BB962C8B-B14F-4D97-AF65-F5344CB8AC3E}">
        <p14:creationId xmlns:p14="http://schemas.microsoft.com/office/powerpoint/2010/main" val="909398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差错检测：</a:t>
            </a:r>
            <a:endParaRPr lang="en-US" altLang="zh-CN" dirty="0" smtClean="0">
              <a:solidFill>
                <a:srgbClr val="FF0000"/>
              </a:solidFill>
            </a:endParaRPr>
          </a:p>
          <a:p>
            <a:r>
              <a:rPr lang="zh-CN" altLang="en-US" dirty="0" smtClean="0"/>
              <a:t>数据链路层使用循环冗余检验</a:t>
            </a:r>
            <a:r>
              <a:rPr lang="en-US" altLang="zh-CN" dirty="0" smtClean="0"/>
              <a:t>CRC</a:t>
            </a:r>
            <a:r>
              <a:rPr lang="zh-CN" altLang="en-US" dirty="0" smtClean="0"/>
              <a:t>（</a:t>
            </a:r>
            <a:r>
              <a:rPr lang="en-US" altLang="zh-CN" dirty="0" smtClean="0"/>
              <a:t>Cyclic Redundancy Check</a:t>
            </a:r>
            <a:r>
              <a:rPr lang="zh-CN" altLang="en-US" dirty="0" smtClean="0"/>
              <a:t>）来实现差错检测。</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19</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Tree>
    <p:extLst>
      <p:ext uri="{BB962C8B-B14F-4D97-AF65-F5344CB8AC3E}">
        <p14:creationId xmlns:p14="http://schemas.microsoft.com/office/powerpoint/2010/main" val="3871635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zh-CN" altLang="en-US" dirty="0" smtClean="0">
                <a:latin typeface="微软雅黑" panose="020B0503020204020204" pitchFamily="34" charset="-122"/>
                <a:ea typeface="微软雅黑" panose="020B0503020204020204" pitchFamily="34" charset="-122"/>
              </a:rPr>
              <a:t>本章教学计划</a:t>
            </a:r>
            <a:endParaRPr lang="zh-CN" altLang="en-US" dirty="0">
              <a:latin typeface="微软雅黑" panose="020B0503020204020204" pitchFamily="34" charset="-122"/>
              <a:ea typeface="微软雅黑" panose="020B0503020204020204" pitchFamily="34" charset="-122"/>
            </a:endParaRPr>
          </a:p>
        </p:txBody>
      </p:sp>
      <p:sp>
        <p:nvSpPr>
          <p:cNvPr id="18435" name="Rectangle 3"/>
          <p:cNvSpPr>
            <a:spLocks noGrp="1" noChangeArrowheads="1"/>
          </p:cNvSpPr>
          <p:nvPr>
            <p:ph type="body" idx="1"/>
          </p:nvPr>
        </p:nvSpPr>
        <p:spPr/>
        <p:txBody>
          <a:bodyPr/>
          <a:lstStyle/>
          <a:p>
            <a:r>
              <a:rPr lang="zh-CN" altLang="en-US" sz="2100" dirty="0" smtClean="0">
                <a:latin typeface="微软雅黑" panose="020B0503020204020204" pitchFamily="34" charset="-122"/>
                <a:ea typeface="微软雅黑" panose="020B0503020204020204" pitchFamily="34" charset="-122"/>
              </a:rPr>
              <a:t>使用点对点信道的数据链路层</a:t>
            </a:r>
            <a:endParaRPr lang="en-US" altLang="zh-CN" sz="2100" dirty="0" smtClean="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点对点协议（</a:t>
            </a:r>
            <a:r>
              <a:rPr lang="en-US" altLang="zh-CN" sz="2100" dirty="0" smtClean="0">
                <a:latin typeface="微软雅黑" panose="020B0503020204020204" pitchFamily="34" charset="-122"/>
                <a:ea typeface="微软雅黑" panose="020B0503020204020204" pitchFamily="34" charset="-122"/>
              </a:rPr>
              <a:t>PPP</a:t>
            </a:r>
            <a:r>
              <a:rPr lang="zh-CN" altLang="en-US" sz="2100" dirty="0" smtClean="0">
                <a:latin typeface="微软雅黑" panose="020B0503020204020204" pitchFamily="34" charset="-122"/>
                <a:ea typeface="微软雅黑" panose="020B0503020204020204" pitchFamily="34" charset="-122"/>
              </a:rPr>
              <a:t>）</a:t>
            </a:r>
            <a:endParaRPr lang="en-US" altLang="zh-CN" sz="2100" dirty="0" smtClean="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使用广播信道的数据链路层（</a:t>
            </a:r>
            <a:r>
              <a:rPr lang="en-US" altLang="zh-CN" sz="2100" dirty="0" smtClean="0">
                <a:latin typeface="微软雅黑" panose="020B0503020204020204" pitchFamily="34" charset="-122"/>
                <a:ea typeface="微软雅黑" panose="020B0503020204020204" pitchFamily="34" charset="-122"/>
              </a:rPr>
              <a:t>CSMA/CD</a:t>
            </a:r>
            <a:r>
              <a:rPr lang="zh-CN" altLang="en-US" sz="2100" dirty="0" smtClean="0">
                <a:latin typeface="微软雅黑" panose="020B0503020204020204" pitchFamily="34" charset="-122"/>
                <a:ea typeface="微软雅黑" panose="020B0503020204020204" pitchFamily="34" charset="-122"/>
              </a:rPr>
              <a:t>）</a:t>
            </a:r>
            <a:endParaRPr lang="en-US" altLang="zh-CN" sz="2100" dirty="0" smtClean="0">
              <a:latin typeface="微软雅黑" panose="020B0503020204020204" pitchFamily="34" charset="-122"/>
              <a:ea typeface="微软雅黑" panose="020B0503020204020204" pitchFamily="34" charset="-122"/>
            </a:endParaRPr>
          </a:p>
          <a:p>
            <a:endParaRPr lang="en-US" altLang="zh-CN" sz="2100" dirty="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使用广播信道的以太网</a:t>
            </a:r>
            <a:endParaRPr lang="en-US" altLang="zh-CN" sz="2100" dirty="0" smtClean="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扩展的以太网</a:t>
            </a:r>
            <a:endParaRPr lang="en-US" altLang="zh-CN" sz="2100" dirty="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高速以太网</a:t>
            </a:r>
            <a:endParaRPr lang="zh-CN" altLang="en-US" sz="2100" dirty="0">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4CFC9BE4-E471-4970-8F53-124C4E909054}" type="slidenum">
              <a:rPr lang="zh-CN" altLang="en-US" smtClean="0"/>
              <a:pPr/>
              <a:t>2</a:t>
            </a:fld>
            <a:endParaRPr lang="en-US" altLang="zh-CN"/>
          </a:p>
        </p:txBody>
      </p:sp>
      <p:sp>
        <p:nvSpPr>
          <p:cNvPr id="4" name="右中括号 3"/>
          <p:cNvSpPr/>
          <p:nvPr/>
        </p:nvSpPr>
        <p:spPr bwMode="auto">
          <a:xfrm>
            <a:off x="6112971" y="1430774"/>
            <a:ext cx="79209" cy="994678"/>
          </a:xfrm>
          <a:prstGeom prst="rightBracke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5" name="TextBox 4"/>
          <p:cNvSpPr txBox="1"/>
          <p:nvPr/>
        </p:nvSpPr>
        <p:spPr>
          <a:xfrm>
            <a:off x="6372200" y="1768088"/>
            <a:ext cx="2297055" cy="369332"/>
          </a:xfrm>
          <a:prstGeom prst="rect">
            <a:avLst/>
          </a:prstGeom>
          <a:noFill/>
        </p:spPr>
        <p:txBody>
          <a:bodyPr wrap="square" rtlCol="0">
            <a:spAutoFit/>
          </a:bodyPr>
          <a:lstStyle/>
          <a:p>
            <a:r>
              <a:rPr lang="zh-CN" altLang="en-US" dirty="0" smtClean="0"/>
              <a:t>数据链路层原理</a:t>
            </a:r>
            <a:endParaRPr lang="zh-CN" altLang="en-US" dirty="0"/>
          </a:p>
        </p:txBody>
      </p:sp>
      <p:sp>
        <p:nvSpPr>
          <p:cNvPr id="8" name="右中括号 7"/>
          <p:cNvSpPr/>
          <p:nvPr/>
        </p:nvSpPr>
        <p:spPr bwMode="auto">
          <a:xfrm>
            <a:off x="6112971" y="3048889"/>
            <a:ext cx="79209" cy="960739"/>
          </a:xfrm>
          <a:prstGeom prst="rightBracke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6372200" y="3363419"/>
            <a:ext cx="2297055" cy="369332"/>
          </a:xfrm>
          <a:prstGeom prst="rect">
            <a:avLst/>
          </a:prstGeom>
          <a:noFill/>
        </p:spPr>
        <p:txBody>
          <a:bodyPr wrap="square" rtlCol="0">
            <a:spAutoFit/>
          </a:bodyPr>
          <a:lstStyle/>
          <a:p>
            <a:r>
              <a:rPr lang="zh-CN" altLang="en-US" dirty="0" smtClean="0"/>
              <a:t>局域网通信</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差错检测：</a:t>
            </a:r>
            <a:endParaRPr lang="en-US" altLang="zh-CN" dirty="0" smtClean="0"/>
          </a:p>
          <a:p>
            <a:r>
              <a:rPr lang="en-US" altLang="zh-CN" dirty="0" smtClean="0"/>
              <a:t>CRC</a:t>
            </a:r>
            <a:r>
              <a:rPr lang="zh-CN" altLang="en-US" dirty="0" smtClean="0"/>
              <a:t>的基本原理：</a:t>
            </a:r>
            <a:endParaRPr lang="en-US" altLang="zh-CN" dirty="0" smtClean="0"/>
          </a:p>
          <a:p>
            <a:pPr lvl="1"/>
            <a:r>
              <a:rPr lang="zh-CN" altLang="en-US" dirty="0" smtClean="0"/>
              <a:t>在发送端，先把数据划分为组，假定每组</a:t>
            </a:r>
            <a:r>
              <a:rPr lang="en-US" altLang="zh-CN" dirty="0"/>
              <a:t>k</a:t>
            </a:r>
            <a:r>
              <a:rPr lang="zh-CN" altLang="en-US" dirty="0" smtClean="0"/>
              <a:t>个比特。例如数据</a:t>
            </a:r>
            <a:r>
              <a:rPr lang="en-US" altLang="zh-CN" dirty="0" smtClean="0"/>
              <a:t>M=100101</a:t>
            </a:r>
            <a:r>
              <a:rPr lang="zh-CN" altLang="en-US" dirty="0" smtClean="0"/>
              <a:t>（</a:t>
            </a:r>
            <a:r>
              <a:rPr lang="en-US" altLang="zh-CN" dirty="0" smtClean="0"/>
              <a:t>k=6</a:t>
            </a:r>
            <a:r>
              <a:rPr lang="zh-CN" altLang="en-US" dirty="0" smtClean="0"/>
              <a:t>）。</a:t>
            </a:r>
            <a:endParaRPr lang="en-US" altLang="zh-CN" dirty="0" smtClean="0"/>
          </a:p>
          <a:p>
            <a:pPr lvl="1"/>
            <a:r>
              <a:rPr lang="zh-CN" altLang="en-US" dirty="0" smtClean="0"/>
              <a:t>通过</a:t>
            </a:r>
            <a:r>
              <a:rPr lang="en-US" altLang="zh-CN" dirty="0" smtClean="0"/>
              <a:t>CRC</a:t>
            </a:r>
            <a:r>
              <a:rPr lang="zh-CN" altLang="en-US" dirty="0" smtClean="0"/>
              <a:t>运算，在数据</a:t>
            </a:r>
            <a:r>
              <a:rPr lang="en-US" altLang="zh-CN" dirty="0" smtClean="0"/>
              <a:t>M</a:t>
            </a:r>
            <a:r>
              <a:rPr lang="zh-CN" altLang="en-US" dirty="0" smtClean="0"/>
              <a:t>的后面添加供差错检测用的</a:t>
            </a:r>
            <a:r>
              <a:rPr lang="en-US" altLang="zh-CN" dirty="0" smtClean="0"/>
              <a:t>n</a:t>
            </a:r>
            <a:r>
              <a:rPr lang="zh-CN" altLang="en-US" dirty="0" smtClean="0"/>
              <a:t>位冗余码，然后构成一个帧发送出去，一共发送（</a:t>
            </a:r>
            <a:r>
              <a:rPr lang="en-US" altLang="zh-CN" dirty="0" err="1"/>
              <a:t>k</a:t>
            </a:r>
            <a:r>
              <a:rPr lang="en-US" altLang="zh-CN" dirty="0" err="1" smtClean="0"/>
              <a:t>+n</a:t>
            </a:r>
            <a:r>
              <a:rPr lang="zh-CN" altLang="en-US" dirty="0" smtClean="0"/>
              <a:t>）位。</a:t>
            </a:r>
            <a:endParaRPr lang="en-US" altLang="zh-CN" dirty="0" smtClean="0"/>
          </a:p>
          <a:p>
            <a:pPr lvl="1"/>
            <a:r>
              <a:rPr lang="zh-CN" altLang="en-US" dirty="0" smtClean="0"/>
              <a:t>在接收端，先从接收的数据帧中提取出</a:t>
            </a:r>
            <a:r>
              <a:rPr lang="en-US" altLang="zh-CN" dirty="0" smtClean="0"/>
              <a:t>n</a:t>
            </a:r>
            <a:r>
              <a:rPr lang="zh-CN" altLang="en-US" dirty="0" smtClean="0"/>
              <a:t>位冗余码，进行</a:t>
            </a:r>
            <a:r>
              <a:rPr lang="en-US" altLang="zh-CN" dirty="0" smtClean="0"/>
              <a:t>CRC</a:t>
            </a:r>
            <a:r>
              <a:rPr lang="zh-CN" altLang="en-US" dirty="0" smtClean="0"/>
              <a:t>检验。</a:t>
            </a:r>
            <a:endParaRPr lang="en-US" altLang="zh-CN" dirty="0" smtClean="0"/>
          </a:p>
          <a:p>
            <a:pPr lvl="1"/>
            <a:r>
              <a:rPr lang="zh-CN" altLang="en-US" dirty="0" smtClean="0"/>
              <a:t>如果检验的结果正确，则接受（</a:t>
            </a:r>
            <a:r>
              <a:rPr lang="en-US" altLang="zh-CN" dirty="0" smtClean="0"/>
              <a:t>accept</a:t>
            </a:r>
            <a:r>
              <a:rPr lang="zh-CN" altLang="en-US" dirty="0" smtClean="0"/>
              <a:t>）数据帧。如果检验的结果不正确，则直接丢弃。</a:t>
            </a:r>
            <a:endParaRPr lang="en-US" altLang="zh-CN" dirty="0" smtClean="0"/>
          </a:p>
          <a:p>
            <a:pPr lvl="1"/>
            <a:r>
              <a:rPr lang="en-US" altLang="zh-CN" dirty="0" smtClean="0"/>
              <a:t>CRC</a:t>
            </a:r>
            <a:r>
              <a:rPr lang="zh-CN" altLang="en-US" dirty="0" smtClean="0"/>
              <a:t>检验</a:t>
            </a:r>
            <a:r>
              <a:rPr lang="zh-CN" altLang="en-US" dirty="0" smtClean="0">
                <a:solidFill>
                  <a:srgbClr val="FF0000"/>
                </a:solidFill>
              </a:rPr>
              <a:t>不能确定错误发生的原因</a:t>
            </a:r>
            <a:r>
              <a:rPr lang="zh-CN" altLang="en-US" dirty="0" smtClean="0"/>
              <a:t>，只能判断数据帧是否正确。</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20</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Tree>
    <p:extLst>
      <p:ext uri="{BB962C8B-B14F-4D97-AF65-F5344CB8AC3E}">
        <p14:creationId xmlns:p14="http://schemas.microsoft.com/office/powerpoint/2010/main" val="3724872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差错检测：</a:t>
            </a:r>
            <a:endParaRPr lang="en-US" altLang="zh-CN" dirty="0" smtClean="0">
              <a:solidFill>
                <a:srgbClr val="FF0000"/>
              </a:solidFill>
            </a:endParaRPr>
          </a:p>
          <a:p>
            <a:r>
              <a:rPr lang="zh-CN" altLang="en-US" dirty="0" smtClean="0"/>
              <a:t>循环冗余校验码（</a:t>
            </a:r>
            <a:r>
              <a:rPr lang="en-US" altLang="zh-CN" dirty="0" smtClean="0"/>
              <a:t>CRC</a:t>
            </a:r>
            <a:r>
              <a:rPr lang="zh-CN" altLang="en-US" dirty="0" smtClean="0"/>
              <a:t>）的基本原理是：</a:t>
            </a:r>
            <a:endParaRPr lang="en-US" altLang="zh-CN" dirty="0" smtClean="0"/>
          </a:p>
          <a:p>
            <a:pPr lvl="1"/>
            <a:r>
              <a:rPr lang="zh-CN" altLang="en-US" dirty="0" smtClean="0"/>
              <a:t>在</a:t>
            </a:r>
            <a:r>
              <a:rPr lang="en-US" altLang="zh-CN" dirty="0" smtClean="0"/>
              <a:t>K</a:t>
            </a:r>
            <a:r>
              <a:rPr lang="zh-CN" altLang="en-US" dirty="0" smtClean="0"/>
              <a:t>位信息码后再拼接</a:t>
            </a:r>
            <a:r>
              <a:rPr lang="en-US" altLang="zh-CN" dirty="0" smtClean="0"/>
              <a:t>R</a:t>
            </a:r>
            <a:r>
              <a:rPr lang="zh-CN" altLang="en-US" dirty="0" smtClean="0"/>
              <a:t>位的校验码，整个编码长度为</a:t>
            </a:r>
            <a:r>
              <a:rPr lang="en-US" altLang="zh-CN" dirty="0" smtClean="0"/>
              <a:t>N</a:t>
            </a:r>
            <a:r>
              <a:rPr lang="zh-CN" altLang="en-US" dirty="0" smtClean="0"/>
              <a:t>位，因此，这种编码也叫（</a:t>
            </a:r>
            <a:r>
              <a:rPr lang="en-US" altLang="zh-CN" dirty="0" smtClean="0"/>
              <a:t>N</a:t>
            </a:r>
            <a:r>
              <a:rPr lang="zh-CN" altLang="en-US" dirty="0" smtClean="0"/>
              <a:t>，</a:t>
            </a:r>
            <a:r>
              <a:rPr lang="en-US" altLang="zh-CN" dirty="0" smtClean="0"/>
              <a:t>K</a:t>
            </a:r>
            <a:r>
              <a:rPr lang="zh-CN" altLang="en-US" dirty="0" smtClean="0"/>
              <a:t>）码。对于一个给定的（</a:t>
            </a:r>
            <a:r>
              <a:rPr lang="en-US" altLang="zh-CN" dirty="0" smtClean="0"/>
              <a:t>N</a:t>
            </a:r>
            <a:r>
              <a:rPr lang="zh-CN" altLang="en-US" dirty="0" smtClean="0"/>
              <a:t>，</a:t>
            </a:r>
            <a:r>
              <a:rPr lang="en-US" altLang="zh-CN" dirty="0" smtClean="0"/>
              <a:t>K</a:t>
            </a:r>
            <a:r>
              <a:rPr lang="zh-CN" altLang="en-US" dirty="0" smtClean="0"/>
              <a:t>）码，可以证明存在一个最高次幂为</a:t>
            </a:r>
            <a:r>
              <a:rPr lang="en-US" altLang="zh-CN" dirty="0" smtClean="0"/>
              <a:t>N-K=R</a:t>
            </a:r>
            <a:r>
              <a:rPr lang="zh-CN" altLang="en-US" dirty="0" smtClean="0"/>
              <a:t>的多项式</a:t>
            </a:r>
            <a:r>
              <a:rPr lang="en-US" altLang="zh-CN" dirty="0" smtClean="0"/>
              <a:t>G(x)</a:t>
            </a:r>
            <a:r>
              <a:rPr lang="zh-CN" altLang="en-US" dirty="0" smtClean="0"/>
              <a:t>。</a:t>
            </a:r>
            <a:endParaRPr lang="en-US" altLang="zh-CN" dirty="0" smtClean="0"/>
          </a:p>
          <a:p>
            <a:pPr lvl="1"/>
            <a:r>
              <a:rPr lang="zh-CN" altLang="en-US" dirty="0" smtClean="0"/>
              <a:t>根据</a:t>
            </a:r>
            <a:r>
              <a:rPr lang="en-US" altLang="zh-CN" dirty="0" smtClean="0"/>
              <a:t>G(x)</a:t>
            </a:r>
            <a:r>
              <a:rPr lang="zh-CN" altLang="en-US" dirty="0" smtClean="0"/>
              <a:t>可以生成</a:t>
            </a:r>
            <a:r>
              <a:rPr lang="en-US" altLang="zh-CN" dirty="0" smtClean="0"/>
              <a:t>K</a:t>
            </a:r>
            <a:r>
              <a:rPr lang="zh-CN" altLang="en-US" dirty="0" smtClean="0"/>
              <a:t>位信息的校验码，而</a:t>
            </a:r>
            <a:r>
              <a:rPr lang="en-US" altLang="zh-CN" dirty="0" smtClean="0"/>
              <a:t>G(x)</a:t>
            </a:r>
            <a:r>
              <a:rPr lang="zh-CN" altLang="en-US" dirty="0" smtClean="0"/>
              <a:t>叫做这个</a:t>
            </a:r>
            <a:r>
              <a:rPr lang="en-US" altLang="zh-CN" dirty="0" smtClean="0"/>
              <a:t>CRC</a:t>
            </a:r>
            <a:r>
              <a:rPr lang="zh-CN" altLang="en-US" dirty="0" smtClean="0"/>
              <a:t>码的生成多项式。</a:t>
            </a:r>
            <a:endParaRPr lang="en-US" altLang="zh-CN" dirty="0" smtClean="0"/>
          </a:p>
          <a:p>
            <a:pPr lvl="1"/>
            <a:r>
              <a:rPr lang="zh-CN" altLang="en-US" dirty="0" smtClean="0"/>
              <a:t>假设要发送的信息用多项式</a:t>
            </a:r>
            <a:r>
              <a:rPr lang="en-US" altLang="zh-CN" dirty="0" smtClean="0"/>
              <a:t>C(X)</a:t>
            </a:r>
            <a:r>
              <a:rPr lang="zh-CN" altLang="en-US" dirty="0" smtClean="0"/>
              <a:t>表示，将</a:t>
            </a:r>
            <a:r>
              <a:rPr lang="en-US" altLang="zh-CN" dirty="0" smtClean="0"/>
              <a:t>C(x)</a:t>
            </a:r>
            <a:r>
              <a:rPr lang="zh-CN" altLang="en-US" dirty="0" smtClean="0"/>
              <a:t>左移</a:t>
            </a:r>
            <a:r>
              <a:rPr lang="en-US" altLang="zh-CN" dirty="0" smtClean="0"/>
              <a:t>R</a:t>
            </a:r>
            <a:r>
              <a:rPr lang="zh-CN" altLang="en-US" dirty="0" smtClean="0"/>
              <a:t>位（可表示成</a:t>
            </a:r>
            <a:r>
              <a:rPr lang="en-US" altLang="zh-CN" dirty="0" smtClean="0"/>
              <a:t>C(x)*2R</a:t>
            </a:r>
            <a:r>
              <a:rPr lang="zh-CN" altLang="en-US" dirty="0" smtClean="0"/>
              <a:t>），这样</a:t>
            </a:r>
            <a:r>
              <a:rPr lang="en-US" altLang="zh-CN" dirty="0" smtClean="0"/>
              <a:t>C(x)</a:t>
            </a:r>
            <a:r>
              <a:rPr lang="zh-CN" altLang="en-US" dirty="0" smtClean="0"/>
              <a:t>的右边就会空出</a:t>
            </a:r>
            <a:r>
              <a:rPr lang="en-US" altLang="zh-CN" dirty="0" smtClean="0"/>
              <a:t>R</a:t>
            </a:r>
            <a:r>
              <a:rPr lang="zh-CN" altLang="en-US" dirty="0" smtClean="0"/>
              <a:t>位，这就是校验码的位置。用 </a:t>
            </a:r>
            <a:r>
              <a:rPr lang="en-US" altLang="zh-CN" dirty="0" smtClean="0"/>
              <a:t>C(x)*2R </a:t>
            </a:r>
            <a:r>
              <a:rPr lang="zh-CN" altLang="en-US" dirty="0" smtClean="0"/>
              <a:t>除以生成多项式</a:t>
            </a:r>
            <a:r>
              <a:rPr lang="en-US" altLang="zh-CN" dirty="0" smtClean="0"/>
              <a:t>G(x)</a:t>
            </a:r>
            <a:r>
              <a:rPr lang="zh-CN" altLang="en-US" dirty="0" smtClean="0"/>
              <a:t>得到的余数就是校验码。</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21</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Tree>
    <p:extLst>
      <p:ext uri="{BB962C8B-B14F-4D97-AF65-F5344CB8AC3E}">
        <p14:creationId xmlns:p14="http://schemas.microsoft.com/office/powerpoint/2010/main" val="7977073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22</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
        <p:nvSpPr>
          <p:cNvPr id="6" name="矩形 5"/>
          <p:cNvSpPr/>
          <p:nvPr/>
        </p:nvSpPr>
        <p:spPr>
          <a:xfrm>
            <a:off x="1331640" y="2641476"/>
            <a:ext cx="6552728" cy="646331"/>
          </a:xfrm>
          <a:prstGeom prst="rect">
            <a:avLst/>
          </a:prstGeom>
        </p:spPr>
        <p:txBody>
          <a:bodyPr wrap="square">
            <a:spAutoFit/>
          </a:bodyPr>
          <a:lstStyle/>
          <a:p>
            <a:r>
              <a:rPr lang="zh-CN" altLang="en-US" dirty="0" smtClean="0">
                <a:latin typeface="+mj-ea"/>
                <a:ea typeface="+mj-ea"/>
              </a:rPr>
              <a:t>关于</a:t>
            </a:r>
            <a:r>
              <a:rPr lang="en-US" altLang="zh-CN" dirty="0" smtClean="0">
                <a:latin typeface="+mj-ea"/>
                <a:ea typeface="+mj-ea"/>
              </a:rPr>
              <a:t>CRC</a:t>
            </a:r>
            <a:r>
              <a:rPr lang="zh-CN" altLang="en-US" dirty="0" smtClean="0">
                <a:latin typeface="+mj-ea"/>
                <a:ea typeface="+mj-ea"/>
              </a:rPr>
              <a:t>的学习，请通过查阅资料，了解详细的计算方法。</a:t>
            </a:r>
            <a:endParaRPr lang="en-US" altLang="zh-CN" dirty="0" smtClean="0">
              <a:latin typeface="+mj-ea"/>
              <a:ea typeface="+mj-ea"/>
            </a:endParaRPr>
          </a:p>
          <a:p>
            <a:r>
              <a:rPr lang="en-US" altLang="zh-CN" dirty="0" smtClean="0">
                <a:latin typeface="+mj-ea"/>
                <a:ea typeface="+mj-ea"/>
              </a:rPr>
              <a:t>http</a:t>
            </a:r>
            <a:r>
              <a:rPr lang="en-US" altLang="zh-CN" dirty="0">
                <a:latin typeface="+mj-ea"/>
                <a:ea typeface="+mj-ea"/>
              </a:rPr>
              <a:t>://www.repairfaq.org/filipg/LINK/F_crc_v31.html</a:t>
            </a:r>
            <a:endParaRPr lang="zh-CN" altLang="en-US" dirty="0">
              <a:latin typeface="+mj-ea"/>
              <a:ea typeface="+mj-ea"/>
            </a:endParaRPr>
          </a:p>
        </p:txBody>
      </p:sp>
    </p:spTree>
    <p:extLst>
      <p:ext uri="{BB962C8B-B14F-4D97-AF65-F5344CB8AC3E}">
        <p14:creationId xmlns:p14="http://schemas.microsoft.com/office/powerpoint/2010/main" val="4161977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3" name="内容占位符 2"/>
          <p:cNvSpPr>
            <a:spLocks noGrp="1"/>
          </p:cNvSpPr>
          <p:nvPr>
            <p:ph idx="1"/>
          </p:nvPr>
        </p:nvSpPr>
        <p:spPr/>
        <p:txBody>
          <a:bodyPr/>
          <a:lstStyle/>
          <a:p>
            <a:r>
              <a:rPr lang="zh-CN" altLang="en-US" dirty="0">
                <a:solidFill>
                  <a:srgbClr val="FF0000"/>
                </a:solidFill>
              </a:rPr>
              <a:t>点对点协议 </a:t>
            </a:r>
            <a:r>
              <a:rPr lang="en-US" altLang="zh-CN" dirty="0">
                <a:solidFill>
                  <a:srgbClr val="FF0000"/>
                </a:solidFill>
              </a:rPr>
              <a:t>PPP (Point-to-Point Protocol</a:t>
            </a:r>
            <a:r>
              <a:rPr lang="en-US" altLang="zh-CN" dirty="0" smtClean="0">
                <a:solidFill>
                  <a:srgbClr val="FF0000"/>
                </a:solidFill>
              </a:rPr>
              <a:t>)</a:t>
            </a:r>
            <a:r>
              <a:rPr lang="zh-CN" altLang="en-US" dirty="0" smtClean="0">
                <a:solidFill>
                  <a:srgbClr val="FF0000"/>
                </a:solidFill>
              </a:rPr>
              <a:t>：</a:t>
            </a:r>
            <a:r>
              <a:rPr lang="zh-CN" altLang="en-US" dirty="0" smtClean="0"/>
              <a:t>点对点链路上，使用最为广泛的数据链路层协议。</a:t>
            </a:r>
            <a:endParaRPr lang="en-US" altLang="zh-CN" dirty="0" smtClean="0"/>
          </a:p>
          <a:p>
            <a:r>
              <a:rPr lang="en-US" altLang="zh-CN" dirty="0" smtClean="0"/>
              <a:t>PPP</a:t>
            </a:r>
            <a:r>
              <a:rPr lang="zh-CN" altLang="en-US" dirty="0" smtClean="0"/>
              <a:t>协议是</a:t>
            </a:r>
            <a:r>
              <a:rPr lang="en-US" altLang="zh-CN" dirty="0" smtClean="0"/>
              <a:t>IETF</a:t>
            </a:r>
            <a:r>
              <a:rPr lang="zh-CN" altLang="en-US" dirty="0" smtClean="0"/>
              <a:t>在</a:t>
            </a:r>
            <a:r>
              <a:rPr lang="en-US" altLang="zh-CN" dirty="0" smtClean="0"/>
              <a:t>1992</a:t>
            </a:r>
            <a:r>
              <a:rPr lang="zh-CN" altLang="en-US" dirty="0" smtClean="0"/>
              <a:t>年制定，经过</a:t>
            </a:r>
            <a:r>
              <a:rPr lang="en-US" altLang="zh-CN" dirty="0" smtClean="0"/>
              <a:t>1993</a:t>
            </a:r>
            <a:r>
              <a:rPr lang="zh-CN" altLang="en-US" dirty="0" smtClean="0"/>
              <a:t>年和</a:t>
            </a:r>
            <a:r>
              <a:rPr lang="en-US" altLang="zh-CN" dirty="0" smtClean="0"/>
              <a:t>1994</a:t>
            </a:r>
            <a:r>
              <a:rPr lang="zh-CN" altLang="en-US" dirty="0" smtClean="0"/>
              <a:t>年的修订，于</a:t>
            </a:r>
            <a:r>
              <a:rPr lang="en-US" altLang="zh-CN" dirty="0" smtClean="0"/>
              <a:t>1994</a:t>
            </a:r>
            <a:r>
              <a:rPr lang="zh-CN" altLang="en-US" dirty="0" smtClean="0"/>
              <a:t>年成为因特网的正式标准</a:t>
            </a:r>
            <a:r>
              <a:rPr lang="en-US" altLang="zh-CN" dirty="0" smtClean="0"/>
              <a:t>【RFC 1661】</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23</a:t>
            </a:fld>
            <a:endParaRPr lang="en-US" altLang="zh-CN"/>
          </a:p>
        </p:txBody>
      </p:sp>
      <p:sp>
        <p:nvSpPr>
          <p:cNvPr id="5" name="文本占位符 4"/>
          <p:cNvSpPr>
            <a:spLocks noGrp="1"/>
          </p:cNvSpPr>
          <p:nvPr>
            <p:ph type="body" sz="quarter" idx="13"/>
          </p:nvPr>
        </p:nvSpPr>
        <p:spPr/>
        <p:txBody>
          <a:bodyPr/>
          <a:lstStyle/>
          <a:p>
            <a:r>
              <a:rPr lang="en-US" altLang="zh-CN" dirty="0" smtClean="0"/>
              <a:t>2.1PPP</a:t>
            </a:r>
            <a:r>
              <a:rPr lang="zh-CN" altLang="en-US" dirty="0" smtClean="0"/>
              <a:t>协议</a:t>
            </a:r>
            <a:endParaRPr lang="zh-CN" altLang="en-US" dirty="0"/>
          </a:p>
        </p:txBody>
      </p:sp>
    </p:spTree>
    <p:extLst>
      <p:ext uri="{BB962C8B-B14F-4D97-AF65-F5344CB8AC3E}">
        <p14:creationId xmlns:p14="http://schemas.microsoft.com/office/powerpoint/2010/main" val="42690354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什么情况下使用点对点</a:t>
            </a:r>
            <a:r>
              <a:rPr lang="zh-CN" altLang="en-US" dirty="0">
                <a:solidFill>
                  <a:srgbClr val="FF0000"/>
                </a:solidFill>
              </a:rPr>
              <a:t>协议 </a:t>
            </a:r>
            <a:r>
              <a:rPr lang="en-US" altLang="zh-CN" dirty="0" smtClean="0">
                <a:solidFill>
                  <a:srgbClr val="FF0000"/>
                </a:solidFill>
              </a:rPr>
              <a:t>PPP</a:t>
            </a:r>
            <a:r>
              <a:rPr lang="zh-CN" altLang="en-US" dirty="0" smtClean="0">
                <a:solidFill>
                  <a:srgbClr val="FF0000"/>
                </a:solidFill>
              </a:rPr>
              <a:t>？</a:t>
            </a:r>
            <a:endParaRPr lang="en-US" altLang="zh-CN" dirty="0" smtClean="0"/>
          </a:p>
          <a:p>
            <a:r>
              <a:rPr lang="zh-CN" altLang="en-US" dirty="0"/>
              <a:t>用户使用拨号电话线接入因特网时，一般都是使用 </a:t>
            </a:r>
            <a:r>
              <a:rPr lang="en-US" altLang="zh-CN" dirty="0"/>
              <a:t>PPP </a:t>
            </a:r>
            <a:r>
              <a:rPr lang="zh-CN" altLang="en-US" dirty="0"/>
              <a:t>协议</a:t>
            </a:r>
            <a:r>
              <a:rPr lang="zh-CN" altLang="en-US" dirty="0" smtClean="0"/>
              <a:t>。</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24</a:t>
            </a:fld>
            <a:endParaRPr lang="en-US" altLang="zh-CN"/>
          </a:p>
        </p:txBody>
      </p:sp>
      <p:sp>
        <p:nvSpPr>
          <p:cNvPr id="5" name="文本占位符 4"/>
          <p:cNvSpPr>
            <a:spLocks noGrp="1"/>
          </p:cNvSpPr>
          <p:nvPr>
            <p:ph type="body" sz="quarter" idx="13"/>
          </p:nvPr>
        </p:nvSpPr>
        <p:spPr/>
        <p:txBody>
          <a:bodyPr/>
          <a:lstStyle/>
          <a:p>
            <a:r>
              <a:rPr lang="en-US" altLang="zh-CN" dirty="0" smtClean="0"/>
              <a:t>2.1PPP</a:t>
            </a:r>
            <a:r>
              <a:rPr lang="zh-CN" altLang="en-US" dirty="0"/>
              <a:t>协议</a:t>
            </a:r>
            <a:endParaRPr lang="en-US" altLang="zh-CN" dirty="0" smtClean="0"/>
          </a:p>
        </p:txBody>
      </p:sp>
      <p:pic>
        <p:nvPicPr>
          <p:cNvPr id="1026" name="Picture 2" descr="http://technet.microsoft.com/zh-tw/library/Cc768084.vt1cq_big%28l=en-us%2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325" y="2713484"/>
            <a:ext cx="6229350" cy="178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5306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3" name="内容占位符 2"/>
          <p:cNvSpPr>
            <a:spLocks noGrp="1"/>
          </p:cNvSpPr>
          <p:nvPr>
            <p:ph idx="1"/>
          </p:nvPr>
        </p:nvSpPr>
        <p:spPr/>
        <p:txBody>
          <a:bodyPr/>
          <a:lstStyle/>
          <a:p>
            <a:r>
              <a:rPr lang="en-US" altLang="zh-CN" dirty="0" smtClean="0">
                <a:solidFill>
                  <a:srgbClr val="FF0000"/>
                </a:solidFill>
              </a:rPr>
              <a:t>PPP</a:t>
            </a:r>
            <a:r>
              <a:rPr lang="zh-CN" altLang="en-US" dirty="0" smtClean="0">
                <a:solidFill>
                  <a:srgbClr val="FF0000"/>
                </a:solidFill>
              </a:rPr>
              <a:t>协议的基本特征：</a:t>
            </a:r>
            <a:endParaRPr lang="en-US" altLang="zh-CN" dirty="0" smtClean="0"/>
          </a:p>
          <a:p>
            <a:pPr lvl="1"/>
            <a:r>
              <a:rPr lang="zh-CN" altLang="en-US" dirty="0" smtClean="0">
                <a:solidFill>
                  <a:srgbClr val="FF0000"/>
                </a:solidFill>
              </a:rPr>
              <a:t>简单</a:t>
            </a:r>
            <a:r>
              <a:rPr lang="zh-CN" altLang="en-US" dirty="0" smtClean="0"/>
              <a:t>：</a:t>
            </a:r>
            <a:r>
              <a:rPr lang="en-US" altLang="zh-CN" dirty="0" smtClean="0"/>
              <a:t>IETF</a:t>
            </a:r>
            <a:r>
              <a:rPr lang="zh-CN" altLang="en-US" dirty="0" smtClean="0"/>
              <a:t>在设计因特网体系结构时把其中最复杂的部分放在</a:t>
            </a:r>
            <a:r>
              <a:rPr lang="en-US" altLang="zh-CN" dirty="0" smtClean="0"/>
              <a:t>TCP</a:t>
            </a:r>
            <a:r>
              <a:rPr lang="zh-CN" altLang="en-US" dirty="0" smtClean="0"/>
              <a:t>协议中，而网际协议</a:t>
            </a:r>
            <a:r>
              <a:rPr lang="en-US" altLang="zh-CN" dirty="0" smtClean="0"/>
              <a:t>IP</a:t>
            </a:r>
            <a:r>
              <a:rPr lang="zh-CN" altLang="en-US" dirty="0" smtClean="0"/>
              <a:t>则相对比较简单，它提供的是不可靠的数据报服务。数据链路层就应该设计的比网络层更加简单，因此数据链路层的帧，不需要纠错，不需要序号，也不需要进行流量控制。因此，“简单”是首要追求。对简单的追求还使得协议不易出错，不同厂商在协议的不同实现上提高了互操作性，促进了协议标准化工作过。</a:t>
            </a:r>
            <a:endParaRPr lang="en-US" altLang="zh-CN" dirty="0" smtClean="0"/>
          </a:p>
          <a:p>
            <a:pPr lvl="1"/>
            <a:r>
              <a:rPr lang="zh-CN" altLang="en-US" dirty="0">
                <a:solidFill>
                  <a:srgbClr val="FF0000"/>
                </a:solidFill>
              </a:rPr>
              <a:t>封装成</a:t>
            </a:r>
            <a:r>
              <a:rPr lang="zh-CN" altLang="en-US" dirty="0" smtClean="0">
                <a:solidFill>
                  <a:srgbClr val="FF0000"/>
                </a:solidFill>
              </a:rPr>
              <a:t>帧</a:t>
            </a:r>
            <a:r>
              <a:rPr lang="zh-CN" altLang="en-US" dirty="0" smtClean="0"/>
              <a:t>：</a:t>
            </a:r>
            <a:r>
              <a:rPr lang="en-US" altLang="zh-CN" dirty="0" smtClean="0"/>
              <a:t>PPP</a:t>
            </a:r>
            <a:r>
              <a:rPr lang="zh-CN" altLang="en-US" dirty="0" smtClean="0"/>
              <a:t>协议规定特殊的字符作为帧定界符，便于在比特流中方便的确定帧的开始和结束位置。</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25</a:t>
            </a:fld>
            <a:endParaRPr lang="en-US" altLang="zh-CN"/>
          </a:p>
        </p:txBody>
      </p:sp>
      <p:sp>
        <p:nvSpPr>
          <p:cNvPr id="5" name="文本占位符 4"/>
          <p:cNvSpPr>
            <a:spLocks noGrp="1"/>
          </p:cNvSpPr>
          <p:nvPr>
            <p:ph type="body" sz="quarter" idx="13"/>
          </p:nvPr>
        </p:nvSpPr>
        <p:spPr/>
        <p:txBody>
          <a:bodyPr/>
          <a:lstStyle/>
          <a:p>
            <a:r>
              <a:rPr lang="en-US" altLang="zh-CN" dirty="0" smtClean="0"/>
              <a:t>2.1PPP</a:t>
            </a:r>
            <a:r>
              <a:rPr lang="zh-CN" altLang="en-US" dirty="0"/>
              <a:t>协议</a:t>
            </a:r>
            <a:endParaRPr lang="en-US" altLang="zh-CN" dirty="0" smtClean="0"/>
          </a:p>
        </p:txBody>
      </p:sp>
    </p:spTree>
    <p:extLst>
      <p:ext uri="{BB962C8B-B14F-4D97-AF65-F5344CB8AC3E}">
        <p14:creationId xmlns:p14="http://schemas.microsoft.com/office/powerpoint/2010/main" val="32648415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3" name="内容占位符 2"/>
          <p:cNvSpPr>
            <a:spLocks noGrp="1"/>
          </p:cNvSpPr>
          <p:nvPr>
            <p:ph idx="1"/>
          </p:nvPr>
        </p:nvSpPr>
        <p:spPr/>
        <p:txBody>
          <a:bodyPr/>
          <a:lstStyle/>
          <a:p>
            <a:r>
              <a:rPr lang="en-US" altLang="zh-CN" dirty="0" smtClean="0">
                <a:solidFill>
                  <a:srgbClr val="FF0000"/>
                </a:solidFill>
              </a:rPr>
              <a:t>PPP</a:t>
            </a:r>
            <a:r>
              <a:rPr lang="zh-CN" altLang="en-US" dirty="0" smtClean="0">
                <a:solidFill>
                  <a:srgbClr val="FF0000"/>
                </a:solidFill>
              </a:rPr>
              <a:t>协议的基本特征：</a:t>
            </a:r>
            <a:endParaRPr lang="en-US" altLang="zh-CN" dirty="0" smtClean="0"/>
          </a:p>
          <a:p>
            <a:pPr lvl="1"/>
            <a:r>
              <a:rPr lang="zh-CN" altLang="en-US" dirty="0">
                <a:solidFill>
                  <a:srgbClr val="FF0000"/>
                </a:solidFill>
              </a:rPr>
              <a:t>透明性</a:t>
            </a:r>
            <a:r>
              <a:rPr lang="zh-CN" altLang="en-US" dirty="0" smtClean="0"/>
              <a:t>：</a:t>
            </a:r>
            <a:r>
              <a:rPr lang="en-US" altLang="zh-CN" dirty="0" smtClean="0"/>
              <a:t>PPP</a:t>
            </a:r>
            <a:r>
              <a:rPr lang="zh-CN" altLang="en-US" dirty="0" smtClean="0"/>
              <a:t>协议要保证数据传输的透明性，也就是转义符。</a:t>
            </a:r>
            <a:endParaRPr lang="en-US" altLang="zh-CN" dirty="0" smtClean="0"/>
          </a:p>
          <a:p>
            <a:pPr lvl="1"/>
            <a:r>
              <a:rPr lang="zh-CN" altLang="en-US" dirty="0" smtClean="0">
                <a:solidFill>
                  <a:srgbClr val="FF0000"/>
                </a:solidFill>
              </a:rPr>
              <a:t>多种网络层协议</a:t>
            </a:r>
            <a:r>
              <a:rPr lang="zh-CN" altLang="en-US" dirty="0" smtClean="0"/>
              <a:t>：</a:t>
            </a:r>
            <a:r>
              <a:rPr lang="en-US" altLang="zh-CN" dirty="0" smtClean="0"/>
              <a:t>PPP</a:t>
            </a:r>
            <a:r>
              <a:rPr lang="zh-CN" altLang="en-US" dirty="0" smtClean="0"/>
              <a:t>协议必须能够在同一条物理链路上同时支持多种网络层协议的运行。</a:t>
            </a:r>
            <a:endParaRPr lang="en-US" altLang="zh-CN" dirty="0" smtClean="0"/>
          </a:p>
          <a:p>
            <a:pPr lvl="1"/>
            <a:r>
              <a:rPr lang="zh-CN" altLang="en-US" dirty="0" smtClean="0">
                <a:solidFill>
                  <a:srgbClr val="FF0000"/>
                </a:solidFill>
              </a:rPr>
              <a:t>多种类型链路</a:t>
            </a:r>
            <a:r>
              <a:rPr lang="zh-CN" altLang="en-US" dirty="0" smtClean="0"/>
              <a:t>：</a:t>
            </a:r>
            <a:r>
              <a:rPr lang="en-US" altLang="zh-CN" dirty="0" smtClean="0"/>
              <a:t>PPP</a:t>
            </a:r>
            <a:r>
              <a:rPr lang="zh-CN" altLang="en-US" dirty="0" smtClean="0"/>
              <a:t>协议必须能够在多种类型的链路上运行，要支持并行和串行通信、同步和异步通信、低速和高速通信、电或者光通信、交换和静态通信。</a:t>
            </a:r>
            <a:endParaRPr lang="en-US" altLang="zh-CN" dirty="0" smtClean="0"/>
          </a:p>
          <a:p>
            <a:pPr lvl="1"/>
            <a:r>
              <a:rPr lang="zh-CN" altLang="en-US" dirty="0" smtClean="0">
                <a:solidFill>
                  <a:srgbClr val="FF0000"/>
                </a:solidFill>
              </a:rPr>
              <a:t>差错检测</a:t>
            </a:r>
            <a:r>
              <a:rPr lang="zh-CN" altLang="en-US" dirty="0" smtClean="0"/>
              <a:t>：</a:t>
            </a:r>
            <a:r>
              <a:rPr lang="en-US" altLang="zh-CN" dirty="0" smtClean="0"/>
              <a:t>PPP</a:t>
            </a:r>
            <a:r>
              <a:rPr lang="zh-CN" altLang="en-US" dirty="0" smtClean="0"/>
              <a:t>协议要对接收的帧进行检测，对检测错误的帧立即丢弃。</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26</a:t>
            </a:fld>
            <a:endParaRPr lang="en-US" altLang="zh-CN"/>
          </a:p>
        </p:txBody>
      </p:sp>
      <p:sp>
        <p:nvSpPr>
          <p:cNvPr id="5" name="文本占位符 4"/>
          <p:cNvSpPr>
            <a:spLocks noGrp="1"/>
          </p:cNvSpPr>
          <p:nvPr>
            <p:ph type="body" sz="quarter" idx="13"/>
          </p:nvPr>
        </p:nvSpPr>
        <p:spPr/>
        <p:txBody>
          <a:bodyPr/>
          <a:lstStyle/>
          <a:p>
            <a:r>
              <a:rPr lang="en-US" altLang="zh-CN" dirty="0" smtClean="0"/>
              <a:t>2.1PPP</a:t>
            </a:r>
            <a:r>
              <a:rPr lang="zh-CN" altLang="en-US" dirty="0"/>
              <a:t>协议</a:t>
            </a:r>
            <a:endParaRPr lang="en-US" altLang="zh-CN" dirty="0" smtClean="0"/>
          </a:p>
        </p:txBody>
      </p:sp>
    </p:spTree>
    <p:extLst>
      <p:ext uri="{BB962C8B-B14F-4D97-AF65-F5344CB8AC3E}">
        <p14:creationId xmlns:p14="http://schemas.microsoft.com/office/powerpoint/2010/main" val="22527016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3" name="内容占位符 2"/>
          <p:cNvSpPr>
            <a:spLocks noGrp="1"/>
          </p:cNvSpPr>
          <p:nvPr>
            <p:ph idx="1"/>
          </p:nvPr>
        </p:nvSpPr>
        <p:spPr/>
        <p:txBody>
          <a:bodyPr/>
          <a:lstStyle/>
          <a:p>
            <a:r>
              <a:rPr lang="en-US" altLang="zh-CN" dirty="0" smtClean="0">
                <a:solidFill>
                  <a:srgbClr val="FF0000"/>
                </a:solidFill>
              </a:rPr>
              <a:t>PPP</a:t>
            </a:r>
            <a:r>
              <a:rPr lang="zh-CN" altLang="en-US" dirty="0" smtClean="0">
                <a:solidFill>
                  <a:srgbClr val="FF0000"/>
                </a:solidFill>
              </a:rPr>
              <a:t>协议的基本特征：</a:t>
            </a:r>
            <a:endParaRPr lang="en-US" altLang="zh-CN" dirty="0" smtClean="0"/>
          </a:p>
          <a:p>
            <a:pPr lvl="1"/>
            <a:r>
              <a:rPr lang="zh-CN" altLang="en-US" dirty="0" smtClean="0">
                <a:solidFill>
                  <a:srgbClr val="FF0000"/>
                </a:solidFill>
              </a:rPr>
              <a:t>最大传送单元</a:t>
            </a:r>
            <a:r>
              <a:rPr lang="zh-CN" altLang="en-US" dirty="0" smtClean="0"/>
              <a:t>：</a:t>
            </a:r>
            <a:r>
              <a:rPr lang="en-US" altLang="zh-CN" dirty="0" smtClean="0"/>
              <a:t>PPP</a:t>
            </a:r>
            <a:r>
              <a:rPr lang="zh-CN" altLang="en-US" dirty="0" smtClean="0"/>
              <a:t>协议必须对每一种类型的点对点链路设置最大传送单元</a:t>
            </a:r>
            <a:r>
              <a:rPr lang="en-US" altLang="zh-CN" dirty="0" smtClean="0"/>
              <a:t>MTU</a:t>
            </a:r>
            <a:r>
              <a:rPr lang="zh-CN" altLang="en-US" dirty="0" smtClean="0"/>
              <a:t>的标准默认值。也就是定义数据帧的大小。</a:t>
            </a:r>
            <a:endParaRPr lang="en-US" altLang="zh-CN" dirty="0" smtClean="0"/>
          </a:p>
          <a:p>
            <a:pPr lvl="1"/>
            <a:r>
              <a:rPr lang="zh-CN" altLang="en-US" dirty="0" smtClean="0">
                <a:solidFill>
                  <a:srgbClr val="FF0000"/>
                </a:solidFill>
              </a:rPr>
              <a:t>网络层地址协商</a:t>
            </a:r>
            <a:r>
              <a:rPr lang="zh-CN" altLang="en-US" dirty="0" smtClean="0"/>
              <a:t>：</a:t>
            </a:r>
            <a:r>
              <a:rPr lang="en-US" altLang="zh-CN" dirty="0" smtClean="0"/>
              <a:t>PPP</a:t>
            </a:r>
            <a:r>
              <a:rPr lang="zh-CN" altLang="en-US" dirty="0" smtClean="0"/>
              <a:t>协议必须提供一种机制使通信的两个网络层的实体能够通过协商知道或能够配置彼此的网络层地址。</a:t>
            </a:r>
            <a:endParaRPr lang="en-US" altLang="zh-CN" dirty="0" smtClean="0"/>
          </a:p>
          <a:p>
            <a:pPr lvl="1"/>
            <a:r>
              <a:rPr lang="zh-CN" altLang="en-US" dirty="0" smtClean="0">
                <a:solidFill>
                  <a:srgbClr val="FF0000"/>
                </a:solidFill>
              </a:rPr>
              <a:t>数据压缩协商</a:t>
            </a:r>
            <a:r>
              <a:rPr lang="zh-CN" altLang="en-US" dirty="0" smtClean="0"/>
              <a:t>：</a:t>
            </a:r>
            <a:r>
              <a:rPr lang="en-US" altLang="zh-CN" dirty="0" smtClean="0"/>
              <a:t>PPP</a:t>
            </a:r>
            <a:r>
              <a:rPr lang="zh-CN" altLang="en-US" dirty="0" smtClean="0"/>
              <a:t>协议必须提供一种方法来协商使用数据压缩算法，以提高数据传输效率。</a:t>
            </a:r>
            <a:endParaRPr lang="en-US" altLang="zh-CN" dirty="0" smtClean="0"/>
          </a:p>
          <a:p>
            <a:pPr lvl="1"/>
            <a:r>
              <a:rPr lang="zh-CN" altLang="en-US" dirty="0">
                <a:solidFill>
                  <a:srgbClr val="FF0000"/>
                </a:solidFill>
              </a:rPr>
              <a:t>不</a:t>
            </a:r>
            <a:r>
              <a:rPr lang="zh-CN" altLang="en-US" dirty="0" smtClean="0">
                <a:solidFill>
                  <a:srgbClr val="FF0000"/>
                </a:solidFill>
              </a:rPr>
              <a:t>支持可靠传输</a:t>
            </a:r>
            <a:r>
              <a:rPr lang="zh-CN" altLang="en-US" dirty="0" smtClean="0"/>
              <a:t>：可靠传输由</a:t>
            </a:r>
            <a:r>
              <a:rPr lang="en-US" altLang="zh-CN" dirty="0" smtClean="0"/>
              <a:t>TCP</a:t>
            </a:r>
            <a:r>
              <a:rPr lang="zh-CN" altLang="en-US" dirty="0" smtClean="0"/>
              <a:t>协议负责，</a:t>
            </a:r>
            <a:r>
              <a:rPr lang="en-US" altLang="zh-CN" dirty="0" smtClean="0"/>
              <a:t>PPP</a:t>
            </a:r>
            <a:r>
              <a:rPr lang="zh-CN" altLang="en-US" dirty="0" smtClean="0"/>
              <a:t>协议不需要进行纠错、不需要设置序号来解决传输错误、不需要进行流量控制。</a:t>
            </a:r>
            <a:r>
              <a:rPr lang="en-US" altLang="zh-CN" dirty="0" smtClean="0"/>
              <a:t>PPP</a:t>
            </a:r>
            <a:r>
              <a:rPr lang="zh-CN" altLang="en-US" dirty="0" smtClean="0"/>
              <a:t>协议不支持多点线路，仅支持点对点链路通信，且只支持全双工通信。</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27</a:t>
            </a:fld>
            <a:endParaRPr lang="en-US" altLang="zh-CN"/>
          </a:p>
        </p:txBody>
      </p:sp>
      <p:sp>
        <p:nvSpPr>
          <p:cNvPr id="5" name="文本占位符 4"/>
          <p:cNvSpPr>
            <a:spLocks noGrp="1"/>
          </p:cNvSpPr>
          <p:nvPr>
            <p:ph type="body" sz="quarter" idx="13"/>
          </p:nvPr>
        </p:nvSpPr>
        <p:spPr/>
        <p:txBody>
          <a:bodyPr/>
          <a:lstStyle/>
          <a:p>
            <a:r>
              <a:rPr lang="en-US" altLang="zh-CN" dirty="0" smtClean="0"/>
              <a:t>2.1PPP</a:t>
            </a:r>
            <a:r>
              <a:rPr lang="zh-CN" altLang="en-US" dirty="0"/>
              <a:t>协议</a:t>
            </a:r>
            <a:endParaRPr lang="en-US" altLang="zh-CN" dirty="0" smtClean="0"/>
          </a:p>
        </p:txBody>
      </p:sp>
    </p:spTree>
    <p:extLst>
      <p:ext uri="{BB962C8B-B14F-4D97-AF65-F5344CB8AC3E}">
        <p14:creationId xmlns:p14="http://schemas.microsoft.com/office/powerpoint/2010/main" val="41751261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3" name="内容占位符 2"/>
          <p:cNvSpPr>
            <a:spLocks noGrp="1"/>
          </p:cNvSpPr>
          <p:nvPr>
            <p:ph idx="1"/>
          </p:nvPr>
        </p:nvSpPr>
        <p:spPr/>
        <p:txBody>
          <a:bodyPr/>
          <a:lstStyle/>
          <a:p>
            <a:r>
              <a:rPr lang="en-US" altLang="zh-CN" dirty="0" smtClean="0">
                <a:solidFill>
                  <a:srgbClr val="FF0000"/>
                </a:solidFill>
              </a:rPr>
              <a:t>PPP</a:t>
            </a:r>
            <a:r>
              <a:rPr lang="zh-CN" altLang="en-US" dirty="0" smtClean="0">
                <a:solidFill>
                  <a:srgbClr val="FF0000"/>
                </a:solidFill>
              </a:rPr>
              <a:t>协议的组成三要素：</a:t>
            </a:r>
            <a:endParaRPr lang="en-US" altLang="zh-CN" dirty="0" smtClean="0"/>
          </a:p>
          <a:p>
            <a:pPr lvl="1"/>
            <a:r>
              <a:rPr lang="zh-CN" altLang="en-US" dirty="0" smtClean="0">
                <a:solidFill>
                  <a:srgbClr val="FF0000"/>
                </a:solidFill>
              </a:rPr>
              <a:t>封装方法</a:t>
            </a:r>
            <a:r>
              <a:rPr lang="zh-CN" altLang="en-US" dirty="0" smtClean="0"/>
              <a:t>：</a:t>
            </a:r>
            <a:r>
              <a:rPr lang="en-US" altLang="zh-CN" dirty="0" smtClean="0"/>
              <a:t>PPP</a:t>
            </a:r>
            <a:r>
              <a:rPr lang="zh-CN" altLang="en-US" dirty="0" smtClean="0"/>
              <a:t>协议要包含一个将</a:t>
            </a:r>
            <a:r>
              <a:rPr lang="en-US" altLang="zh-CN" dirty="0" smtClean="0"/>
              <a:t>IP</a:t>
            </a:r>
            <a:r>
              <a:rPr lang="zh-CN" altLang="en-US" dirty="0" smtClean="0"/>
              <a:t>数据报封装成串行链路的方法。既要支持异步链路，也要支持同步链路。</a:t>
            </a:r>
            <a:endParaRPr lang="en-US" altLang="zh-CN" dirty="0" smtClean="0"/>
          </a:p>
          <a:p>
            <a:pPr lvl="1"/>
            <a:r>
              <a:rPr lang="zh-CN" altLang="en-US" dirty="0" smtClean="0">
                <a:solidFill>
                  <a:srgbClr val="FF0000"/>
                </a:solidFill>
              </a:rPr>
              <a:t>链路控制协议（</a:t>
            </a:r>
            <a:r>
              <a:rPr lang="en-US" altLang="zh-CN" dirty="0" smtClean="0">
                <a:solidFill>
                  <a:srgbClr val="FF0000"/>
                </a:solidFill>
              </a:rPr>
              <a:t>LCP</a:t>
            </a:r>
            <a:r>
              <a:rPr lang="zh-CN" altLang="en-US" dirty="0" smtClean="0">
                <a:solidFill>
                  <a:srgbClr val="FF0000"/>
                </a:solidFill>
              </a:rPr>
              <a:t>，</a:t>
            </a:r>
            <a:r>
              <a:rPr lang="en-US" altLang="zh-CN" dirty="0" smtClean="0">
                <a:solidFill>
                  <a:srgbClr val="FF0000"/>
                </a:solidFill>
              </a:rPr>
              <a:t>Link Control Protocol</a:t>
            </a:r>
            <a:r>
              <a:rPr lang="zh-CN" altLang="en-US" dirty="0" smtClean="0">
                <a:solidFill>
                  <a:srgbClr val="FF0000"/>
                </a:solidFill>
              </a:rPr>
              <a:t>）</a:t>
            </a:r>
            <a:r>
              <a:rPr lang="zh-CN" altLang="en-US" dirty="0" smtClean="0"/>
              <a:t>：用来定义建立、配置和测试数据链路链接的协议。</a:t>
            </a:r>
            <a:endParaRPr lang="en-US" altLang="zh-CN" dirty="0" smtClean="0"/>
          </a:p>
          <a:p>
            <a:pPr lvl="1"/>
            <a:r>
              <a:rPr lang="zh-CN" altLang="en-US" dirty="0" smtClean="0">
                <a:solidFill>
                  <a:srgbClr val="FF0000"/>
                </a:solidFill>
              </a:rPr>
              <a:t>网络控制协议（</a:t>
            </a:r>
            <a:r>
              <a:rPr lang="en-US" altLang="zh-CN" dirty="0" smtClean="0">
                <a:solidFill>
                  <a:srgbClr val="FF0000"/>
                </a:solidFill>
              </a:rPr>
              <a:t>NCP</a:t>
            </a:r>
            <a:r>
              <a:rPr lang="zh-CN" altLang="en-US" dirty="0" smtClean="0">
                <a:solidFill>
                  <a:srgbClr val="FF0000"/>
                </a:solidFill>
              </a:rPr>
              <a:t>，</a:t>
            </a:r>
            <a:r>
              <a:rPr lang="en-US" altLang="zh-CN" dirty="0" smtClean="0">
                <a:solidFill>
                  <a:srgbClr val="FF0000"/>
                </a:solidFill>
              </a:rPr>
              <a:t>Network Control Protocol</a:t>
            </a:r>
            <a:r>
              <a:rPr lang="zh-CN" altLang="en-US" dirty="0" smtClean="0">
                <a:solidFill>
                  <a:srgbClr val="FF0000"/>
                </a:solidFill>
              </a:rPr>
              <a:t>）</a:t>
            </a:r>
            <a:r>
              <a:rPr lang="zh-CN" altLang="en-US" dirty="0" smtClean="0"/>
              <a:t>：</a:t>
            </a:r>
            <a:r>
              <a:rPr lang="en-US" altLang="zh-CN" dirty="0" smtClean="0"/>
              <a:t>PPP</a:t>
            </a:r>
            <a:r>
              <a:rPr lang="zh-CN" altLang="en-US" dirty="0" smtClean="0"/>
              <a:t>包含了一套</a:t>
            </a:r>
            <a:r>
              <a:rPr lang="en-US" altLang="zh-CN" dirty="0" smtClean="0"/>
              <a:t>NCP</a:t>
            </a:r>
            <a:r>
              <a:rPr lang="zh-CN" altLang="en-US" dirty="0" smtClean="0"/>
              <a:t>，每个</a:t>
            </a:r>
            <a:r>
              <a:rPr lang="en-US" altLang="zh-CN" dirty="0" smtClean="0"/>
              <a:t>NCP</a:t>
            </a:r>
            <a:r>
              <a:rPr lang="zh-CN" altLang="en-US" dirty="0" smtClean="0"/>
              <a:t>协议支持不同的网络层协议，例如</a:t>
            </a:r>
            <a:r>
              <a:rPr lang="en-US" altLang="zh-CN" dirty="0" smtClean="0"/>
              <a:t>IP</a:t>
            </a:r>
            <a:r>
              <a:rPr lang="zh-CN" altLang="en-US" dirty="0" smtClean="0"/>
              <a:t>、</a:t>
            </a:r>
            <a:r>
              <a:rPr lang="en-US" altLang="zh-CN" dirty="0" smtClean="0"/>
              <a:t>OSI</a:t>
            </a:r>
            <a:r>
              <a:rPr lang="zh-CN" altLang="en-US" dirty="0" smtClean="0"/>
              <a:t>的网络层、</a:t>
            </a:r>
            <a:r>
              <a:rPr lang="en-US" altLang="zh-CN" dirty="0" err="1" smtClean="0"/>
              <a:t>DECnet</a:t>
            </a:r>
            <a:r>
              <a:rPr lang="zh-CN" altLang="en-US" dirty="0" smtClean="0"/>
              <a:t>、</a:t>
            </a:r>
            <a:r>
              <a:rPr lang="en-US" altLang="zh-CN" dirty="0" smtClean="0"/>
              <a:t>AppleTalk</a:t>
            </a:r>
            <a:r>
              <a:rPr lang="zh-CN" altLang="en-US" dirty="0" smtClean="0"/>
              <a:t>等，实现向上兼容。</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28</a:t>
            </a:fld>
            <a:endParaRPr lang="en-US" altLang="zh-CN"/>
          </a:p>
        </p:txBody>
      </p:sp>
      <p:sp>
        <p:nvSpPr>
          <p:cNvPr id="5" name="文本占位符 4"/>
          <p:cNvSpPr>
            <a:spLocks noGrp="1"/>
          </p:cNvSpPr>
          <p:nvPr>
            <p:ph type="body" sz="quarter" idx="13"/>
          </p:nvPr>
        </p:nvSpPr>
        <p:spPr/>
        <p:txBody>
          <a:bodyPr/>
          <a:lstStyle/>
          <a:p>
            <a:r>
              <a:rPr lang="en-US" altLang="zh-CN" dirty="0" smtClean="0"/>
              <a:t>2.1PPP</a:t>
            </a:r>
            <a:r>
              <a:rPr lang="zh-CN" altLang="en-US" dirty="0" smtClean="0"/>
              <a:t>协议</a:t>
            </a:r>
            <a:endParaRPr lang="en-US" altLang="zh-CN" dirty="0" smtClean="0"/>
          </a:p>
        </p:txBody>
      </p:sp>
    </p:spTree>
    <p:extLst>
      <p:ext uri="{BB962C8B-B14F-4D97-AF65-F5344CB8AC3E}">
        <p14:creationId xmlns:p14="http://schemas.microsoft.com/office/powerpoint/2010/main" val="33278184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29</a:t>
            </a:fld>
            <a:endParaRPr lang="en-US" altLang="zh-CN"/>
          </a:p>
        </p:txBody>
      </p:sp>
      <p:sp>
        <p:nvSpPr>
          <p:cNvPr id="5" name="文本占位符 4"/>
          <p:cNvSpPr>
            <a:spLocks noGrp="1"/>
          </p:cNvSpPr>
          <p:nvPr>
            <p:ph type="body" sz="quarter" idx="13"/>
          </p:nvPr>
        </p:nvSpPr>
        <p:spPr/>
        <p:txBody>
          <a:bodyPr/>
          <a:lstStyle/>
          <a:p>
            <a:r>
              <a:rPr lang="en-US" altLang="zh-CN" dirty="0" smtClean="0"/>
              <a:t>2.2PPP</a:t>
            </a:r>
            <a:r>
              <a:rPr lang="zh-CN" altLang="en-US" dirty="0" smtClean="0"/>
              <a:t>协议的帧格式</a:t>
            </a:r>
            <a:endParaRPr lang="en-US" altLang="zh-CN" dirty="0" smtClean="0"/>
          </a:p>
        </p:txBody>
      </p:sp>
      <p:sp>
        <p:nvSpPr>
          <p:cNvPr id="6" name="Rectangle 4"/>
          <p:cNvSpPr>
            <a:spLocks noChangeArrowheads="1"/>
          </p:cNvSpPr>
          <p:nvPr/>
        </p:nvSpPr>
        <p:spPr bwMode="auto">
          <a:xfrm>
            <a:off x="3898900" y="1343457"/>
            <a:ext cx="2898775" cy="465137"/>
          </a:xfrm>
          <a:prstGeom prst="rect">
            <a:avLst/>
          </a:prstGeom>
          <a:solidFill>
            <a:srgbClr val="FFCCFF"/>
          </a:solidFill>
          <a:ln w="9525">
            <a:solidFill>
              <a:schemeClr val="folHlink"/>
            </a:solidFill>
            <a:miter lim="800000"/>
            <a:headEnd/>
            <a:tailEnd/>
          </a:ln>
          <a:effectLst>
            <a:outerShdw dist="35921" dir="2700000" algn="ctr" rotWithShape="0">
              <a:schemeClr val="bg2"/>
            </a:outerShdw>
          </a:effectLst>
        </p:spPr>
        <p:txBody>
          <a:bodyPr wrap="none" anchor="ctr"/>
          <a:lstStyle/>
          <a:p>
            <a:pPr algn="ctr"/>
            <a:r>
              <a:rPr kumimoji="1" lang="en-US" altLang="zh-CN">
                <a:latin typeface="+mj-ea"/>
                <a:ea typeface="+mj-ea"/>
              </a:rPr>
              <a:t>IP </a:t>
            </a:r>
            <a:r>
              <a:rPr kumimoji="1" lang="zh-CN" altLang="en-US">
                <a:latin typeface="+mj-ea"/>
                <a:ea typeface="+mj-ea"/>
              </a:rPr>
              <a:t>数据报</a:t>
            </a:r>
          </a:p>
        </p:txBody>
      </p:sp>
      <p:sp>
        <p:nvSpPr>
          <p:cNvPr id="7" name="Text Box 9"/>
          <p:cNvSpPr txBox="1">
            <a:spLocks noChangeArrowheads="1"/>
          </p:cNvSpPr>
          <p:nvPr/>
        </p:nvSpPr>
        <p:spPr bwMode="auto">
          <a:xfrm>
            <a:off x="1271588"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1</a:t>
            </a:r>
          </a:p>
        </p:txBody>
      </p:sp>
      <p:sp>
        <p:nvSpPr>
          <p:cNvPr id="8" name="Text Box 10"/>
          <p:cNvSpPr txBox="1">
            <a:spLocks noChangeArrowheads="1"/>
          </p:cNvSpPr>
          <p:nvPr/>
        </p:nvSpPr>
        <p:spPr bwMode="auto">
          <a:xfrm>
            <a:off x="3265488"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2</a:t>
            </a:r>
          </a:p>
        </p:txBody>
      </p:sp>
      <p:sp>
        <p:nvSpPr>
          <p:cNvPr id="9" name="Text Box 11"/>
          <p:cNvSpPr txBox="1">
            <a:spLocks noChangeArrowheads="1"/>
          </p:cNvSpPr>
          <p:nvPr/>
        </p:nvSpPr>
        <p:spPr bwMode="auto">
          <a:xfrm>
            <a:off x="1816100"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1</a:t>
            </a:r>
          </a:p>
        </p:txBody>
      </p:sp>
      <p:sp>
        <p:nvSpPr>
          <p:cNvPr id="10" name="Text Box 12"/>
          <p:cNvSpPr txBox="1">
            <a:spLocks noChangeArrowheads="1"/>
          </p:cNvSpPr>
          <p:nvPr/>
        </p:nvSpPr>
        <p:spPr bwMode="auto">
          <a:xfrm>
            <a:off x="8064500"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1</a:t>
            </a:r>
          </a:p>
        </p:txBody>
      </p:sp>
      <p:sp>
        <p:nvSpPr>
          <p:cNvPr id="11" name="Text Box 13"/>
          <p:cNvSpPr txBox="1">
            <a:spLocks noChangeArrowheads="1"/>
          </p:cNvSpPr>
          <p:nvPr/>
        </p:nvSpPr>
        <p:spPr bwMode="auto">
          <a:xfrm>
            <a:off x="457200" y="2778557"/>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a:latin typeface="+mj-ea"/>
                <a:ea typeface="+mj-ea"/>
              </a:rPr>
              <a:t>字节</a:t>
            </a:r>
          </a:p>
        </p:txBody>
      </p:sp>
      <p:sp>
        <p:nvSpPr>
          <p:cNvPr id="12" name="Text Box 18"/>
          <p:cNvSpPr txBox="1">
            <a:spLocks noChangeArrowheads="1"/>
          </p:cNvSpPr>
          <p:nvPr/>
        </p:nvSpPr>
        <p:spPr bwMode="auto">
          <a:xfrm>
            <a:off x="2359025"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1</a:t>
            </a:r>
          </a:p>
        </p:txBody>
      </p:sp>
      <p:sp>
        <p:nvSpPr>
          <p:cNvPr id="13" name="Text Box 23"/>
          <p:cNvSpPr txBox="1">
            <a:spLocks noChangeArrowheads="1"/>
          </p:cNvSpPr>
          <p:nvPr/>
        </p:nvSpPr>
        <p:spPr bwMode="auto">
          <a:xfrm>
            <a:off x="7159625"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2</a:t>
            </a:r>
          </a:p>
        </p:txBody>
      </p:sp>
      <p:sp>
        <p:nvSpPr>
          <p:cNvPr id="14" name="Line 26"/>
          <p:cNvSpPr>
            <a:spLocks noChangeShapeType="1"/>
          </p:cNvSpPr>
          <p:nvPr/>
        </p:nvSpPr>
        <p:spPr bwMode="auto">
          <a:xfrm>
            <a:off x="3898900" y="1330757"/>
            <a:ext cx="17463" cy="9239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15" name="Line 27"/>
          <p:cNvSpPr>
            <a:spLocks noChangeShapeType="1"/>
          </p:cNvSpPr>
          <p:nvPr/>
        </p:nvSpPr>
        <p:spPr bwMode="auto">
          <a:xfrm>
            <a:off x="6797675" y="1330757"/>
            <a:ext cx="0" cy="889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16" name="Text Box 31"/>
          <p:cNvSpPr txBox="1">
            <a:spLocks noChangeArrowheads="1"/>
          </p:cNvSpPr>
          <p:nvPr/>
        </p:nvSpPr>
        <p:spPr bwMode="auto">
          <a:xfrm>
            <a:off x="4260850" y="2778557"/>
            <a:ext cx="20152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a:latin typeface="+mj-ea"/>
                <a:ea typeface="+mj-ea"/>
              </a:rPr>
              <a:t>不超过 </a:t>
            </a:r>
            <a:r>
              <a:rPr kumimoji="1" lang="en-US" altLang="zh-CN">
                <a:latin typeface="+mj-ea"/>
                <a:ea typeface="+mj-ea"/>
              </a:rPr>
              <a:t>1500 </a:t>
            </a:r>
            <a:r>
              <a:rPr kumimoji="1" lang="zh-CN" altLang="en-US">
                <a:latin typeface="+mj-ea"/>
                <a:ea typeface="+mj-ea"/>
              </a:rPr>
              <a:t>字节</a:t>
            </a:r>
          </a:p>
        </p:txBody>
      </p:sp>
      <p:sp>
        <p:nvSpPr>
          <p:cNvPr id="17" name="Line 32"/>
          <p:cNvSpPr>
            <a:spLocks noChangeShapeType="1"/>
          </p:cNvSpPr>
          <p:nvPr/>
        </p:nvSpPr>
        <p:spPr bwMode="auto">
          <a:xfrm>
            <a:off x="1196975" y="3640296"/>
            <a:ext cx="7335838" cy="0"/>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a:latin typeface="+mj-ea"/>
              <a:ea typeface="+mj-ea"/>
            </a:endParaRPr>
          </a:p>
        </p:txBody>
      </p:sp>
      <p:sp>
        <p:nvSpPr>
          <p:cNvPr id="18" name="Text Box 33"/>
          <p:cNvSpPr txBox="1">
            <a:spLocks noChangeArrowheads="1"/>
          </p:cNvSpPr>
          <p:nvPr/>
        </p:nvSpPr>
        <p:spPr bwMode="auto">
          <a:xfrm>
            <a:off x="4222750" y="3424272"/>
            <a:ext cx="907621"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dirty="0">
                <a:latin typeface="+mj-ea"/>
                <a:ea typeface="+mj-ea"/>
              </a:rPr>
              <a:t>PPP </a:t>
            </a:r>
            <a:r>
              <a:rPr kumimoji="1" lang="zh-CN" altLang="en-US" dirty="0">
                <a:latin typeface="+mj-ea"/>
                <a:ea typeface="+mj-ea"/>
              </a:rPr>
              <a:t>帧</a:t>
            </a:r>
          </a:p>
        </p:txBody>
      </p:sp>
      <p:sp>
        <p:nvSpPr>
          <p:cNvPr id="19" name="Text Box 39"/>
          <p:cNvSpPr txBox="1">
            <a:spLocks noChangeArrowheads="1"/>
          </p:cNvSpPr>
          <p:nvPr/>
        </p:nvSpPr>
        <p:spPr bwMode="auto">
          <a:xfrm>
            <a:off x="250825" y="1592694"/>
            <a:ext cx="877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a:latin typeface="+mj-ea"/>
                <a:ea typeface="+mj-ea"/>
              </a:rPr>
              <a:t>先发送</a:t>
            </a:r>
          </a:p>
        </p:txBody>
      </p:sp>
      <p:sp>
        <p:nvSpPr>
          <p:cNvPr id="20" name="Rectangle 5"/>
          <p:cNvSpPr>
            <a:spLocks noChangeArrowheads="1"/>
          </p:cNvSpPr>
          <p:nvPr/>
        </p:nvSpPr>
        <p:spPr bwMode="auto">
          <a:xfrm>
            <a:off x="1181100" y="2178482"/>
            <a:ext cx="7335838" cy="566737"/>
          </a:xfrm>
          <a:prstGeom prst="rect">
            <a:avLst/>
          </a:prstGeom>
          <a:solidFill>
            <a:srgbClr val="FFFFCC"/>
          </a:solidFill>
          <a:ln w="9525">
            <a:solidFill>
              <a:schemeClr val="folHlink"/>
            </a:solidFill>
            <a:miter lim="800000"/>
            <a:headEnd/>
            <a:tailEnd/>
          </a:ln>
          <a:effectLst>
            <a:outerShdw dist="35921" dir="2700000" algn="ctr" rotWithShape="0">
              <a:schemeClr val="bg2"/>
            </a:outerShdw>
          </a:effectLst>
        </p:spPr>
        <p:txBody>
          <a:bodyPr wrap="none" anchor="ctr"/>
          <a:lstStyle/>
          <a:p>
            <a:pPr algn="ctr"/>
            <a:endParaRPr kumimoji="1" lang="zh-CN" altLang="zh-CN">
              <a:latin typeface="+mj-ea"/>
              <a:ea typeface="+mj-ea"/>
            </a:endParaRPr>
          </a:p>
        </p:txBody>
      </p:sp>
      <p:sp>
        <p:nvSpPr>
          <p:cNvPr id="21" name="Line 6"/>
          <p:cNvSpPr>
            <a:spLocks noChangeShapeType="1"/>
          </p:cNvSpPr>
          <p:nvPr/>
        </p:nvSpPr>
        <p:spPr bwMode="auto">
          <a:xfrm>
            <a:off x="1725613" y="2178482"/>
            <a:ext cx="0" cy="5667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22" name="Line 7"/>
          <p:cNvSpPr>
            <a:spLocks noChangeShapeType="1"/>
          </p:cNvSpPr>
          <p:nvPr/>
        </p:nvSpPr>
        <p:spPr bwMode="auto">
          <a:xfrm>
            <a:off x="7883525" y="2189594"/>
            <a:ext cx="0" cy="555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23" name="Text Box 8"/>
          <p:cNvSpPr txBox="1">
            <a:spLocks noChangeArrowheads="1"/>
          </p:cNvSpPr>
          <p:nvPr/>
        </p:nvSpPr>
        <p:spPr bwMode="auto">
          <a:xfrm>
            <a:off x="1177925" y="2381682"/>
            <a:ext cx="4587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b="1">
                <a:latin typeface="+mj-ea"/>
                <a:ea typeface="+mj-ea"/>
              </a:rPr>
              <a:t>7E</a:t>
            </a:r>
          </a:p>
        </p:txBody>
      </p:sp>
      <p:sp>
        <p:nvSpPr>
          <p:cNvPr id="24" name="Line 14"/>
          <p:cNvSpPr>
            <a:spLocks noChangeShapeType="1"/>
          </p:cNvSpPr>
          <p:nvPr/>
        </p:nvSpPr>
        <p:spPr bwMode="auto">
          <a:xfrm>
            <a:off x="2268538" y="2189594"/>
            <a:ext cx="0" cy="555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25" name="Line 15"/>
          <p:cNvSpPr>
            <a:spLocks noChangeShapeType="1"/>
          </p:cNvSpPr>
          <p:nvPr/>
        </p:nvSpPr>
        <p:spPr bwMode="auto">
          <a:xfrm>
            <a:off x="2811463" y="2178482"/>
            <a:ext cx="0" cy="5667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26" name="Text Box 16"/>
          <p:cNvSpPr txBox="1">
            <a:spLocks noChangeArrowheads="1"/>
          </p:cNvSpPr>
          <p:nvPr/>
        </p:nvSpPr>
        <p:spPr bwMode="auto">
          <a:xfrm>
            <a:off x="1720850" y="2381682"/>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b="1">
                <a:latin typeface="+mj-ea"/>
                <a:ea typeface="+mj-ea"/>
              </a:rPr>
              <a:t>FF</a:t>
            </a:r>
          </a:p>
        </p:txBody>
      </p:sp>
      <p:sp>
        <p:nvSpPr>
          <p:cNvPr id="27" name="Text Box 17"/>
          <p:cNvSpPr txBox="1">
            <a:spLocks noChangeArrowheads="1"/>
          </p:cNvSpPr>
          <p:nvPr/>
        </p:nvSpPr>
        <p:spPr bwMode="auto">
          <a:xfrm>
            <a:off x="2257425" y="2381682"/>
            <a:ext cx="470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b="1">
                <a:latin typeface="+mj-ea"/>
                <a:ea typeface="+mj-ea"/>
              </a:rPr>
              <a:t>03</a:t>
            </a:r>
          </a:p>
        </p:txBody>
      </p:sp>
      <p:sp>
        <p:nvSpPr>
          <p:cNvPr id="28" name="Text Box 19"/>
          <p:cNvSpPr txBox="1">
            <a:spLocks noChangeArrowheads="1"/>
          </p:cNvSpPr>
          <p:nvPr/>
        </p:nvSpPr>
        <p:spPr bwMode="auto">
          <a:xfrm>
            <a:off x="1254125" y="2145144"/>
            <a:ext cx="3080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F</a:t>
            </a:r>
          </a:p>
        </p:txBody>
      </p:sp>
      <p:sp>
        <p:nvSpPr>
          <p:cNvPr id="29" name="Text Box 20"/>
          <p:cNvSpPr txBox="1">
            <a:spLocks noChangeArrowheads="1"/>
          </p:cNvSpPr>
          <p:nvPr/>
        </p:nvSpPr>
        <p:spPr bwMode="auto">
          <a:xfrm>
            <a:off x="1762125" y="2143557"/>
            <a:ext cx="3465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A</a:t>
            </a:r>
          </a:p>
        </p:txBody>
      </p:sp>
      <p:sp>
        <p:nvSpPr>
          <p:cNvPr id="30" name="Text Box 21"/>
          <p:cNvSpPr txBox="1">
            <a:spLocks noChangeArrowheads="1"/>
          </p:cNvSpPr>
          <p:nvPr/>
        </p:nvSpPr>
        <p:spPr bwMode="auto">
          <a:xfrm>
            <a:off x="2271713" y="2145144"/>
            <a:ext cx="338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C</a:t>
            </a:r>
          </a:p>
        </p:txBody>
      </p:sp>
      <p:sp>
        <p:nvSpPr>
          <p:cNvPr id="31" name="Text Box 22"/>
          <p:cNvSpPr txBox="1">
            <a:spLocks noChangeArrowheads="1"/>
          </p:cNvSpPr>
          <p:nvPr/>
        </p:nvSpPr>
        <p:spPr bwMode="auto">
          <a:xfrm>
            <a:off x="6997700" y="2243569"/>
            <a:ext cx="5950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FCS</a:t>
            </a:r>
          </a:p>
        </p:txBody>
      </p:sp>
      <p:sp>
        <p:nvSpPr>
          <p:cNvPr id="32" name="Text Box 24"/>
          <p:cNvSpPr txBox="1">
            <a:spLocks noChangeArrowheads="1"/>
          </p:cNvSpPr>
          <p:nvPr/>
        </p:nvSpPr>
        <p:spPr bwMode="auto">
          <a:xfrm>
            <a:off x="8001000" y="2165782"/>
            <a:ext cx="3080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F</a:t>
            </a:r>
          </a:p>
        </p:txBody>
      </p:sp>
      <p:sp>
        <p:nvSpPr>
          <p:cNvPr id="33" name="Text Box 25"/>
          <p:cNvSpPr txBox="1">
            <a:spLocks noChangeArrowheads="1"/>
          </p:cNvSpPr>
          <p:nvPr/>
        </p:nvSpPr>
        <p:spPr bwMode="auto">
          <a:xfrm>
            <a:off x="7940675" y="2381682"/>
            <a:ext cx="4587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b="1">
                <a:latin typeface="+mj-ea"/>
                <a:ea typeface="+mj-ea"/>
              </a:rPr>
              <a:t>7E</a:t>
            </a:r>
          </a:p>
        </p:txBody>
      </p:sp>
      <p:sp>
        <p:nvSpPr>
          <p:cNvPr id="34" name="Rectangle 28"/>
          <p:cNvSpPr>
            <a:spLocks noChangeArrowheads="1"/>
          </p:cNvSpPr>
          <p:nvPr/>
        </p:nvSpPr>
        <p:spPr bwMode="auto">
          <a:xfrm>
            <a:off x="3898900" y="2205469"/>
            <a:ext cx="2898775" cy="519113"/>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35" name="Text Box 29"/>
          <p:cNvSpPr txBox="1">
            <a:spLocks noChangeArrowheads="1"/>
          </p:cNvSpPr>
          <p:nvPr/>
        </p:nvSpPr>
        <p:spPr bwMode="auto">
          <a:xfrm>
            <a:off x="2959100" y="2227694"/>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a:latin typeface="+mj-ea"/>
                <a:ea typeface="+mj-ea"/>
              </a:rPr>
              <a:t>协议</a:t>
            </a:r>
          </a:p>
        </p:txBody>
      </p:sp>
      <p:sp>
        <p:nvSpPr>
          <p:cNvPr id="36" name="Text Box 30"/>
          <p:cNvSpPr txBox="1">
            <a:spLocks noChangeArrowheads="1"/>
          </p:cNvSpPr>
          <p:nvPr/>
        </p:nvSpPr>
        <p:spPr bwMode="auto">
          <a:xfrm>
            <a:off x="4260850" y="2251507"/>
            <a:ext cx="19351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a:latin typeface="+mj-ea"/>
                <a:ea typeface="+mj-ea"/>
              </a:rPr>
              <a:t>信    息    部    分</a:t>
            </a:r>
          </a:p>
        </p:txBody>
      </p:sp>
      <p:sp>
        <p:nvSpPr>
          <p:cNvPr id="37" name="AutoShape 34"/>
          <p:cNvSpPr>
            <a:spLocks/>
          </p:cNvSpPr>
          <p:nvPr/>
        </p:nvSpPr>
        <p:spPr bwMode="auto">
          <a:xfrm rot="5400000">
            <a:off x="2451893" y="731476"/>
            <a:ext cx="176213" cy="2717800"/>
          </a:xfrm>
          <a:prstGeom prst="leftBrace">
            <a:avLst>
              <a:gd name="adj1" fmla="val 128528"/>
              <a:gd name="adj2" fmla="val 50069"/>
            </a:avLst>
          </a:pr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38" name="AutoShape 35"/>
          <p:cNvSpPr>
            <a:spLocks/>
          </p:cNvSpPr>
          <p:nvPr/>
        </p:nvSpPr>
        <p:spPr bwMode="auto">
          <a:xfrm rot="5400000">
            <a:off x="7576344" y="1237888"/>
            <a:ext cx="161925" cy="1719263"/>
          </a:xfrm>
          <a:prstGeom prst="leftBrace">
            <a:avLst>
              <a:gd name="adj1" fmla="val 8848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39" name="Text Box 36"/>
          <p:cNvSpPr txBox="1">
            <a:spLocks noChangeArrowheads="1"/>
          </p:cNvSpPr>
          <p:nvPr/>
        </p:nvSpPr>
        <p:spPr bwMode="auto">
          <a:xfrm>
            <a:off x="1802947" y="1673657"/>
            <a:ext cx="13965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dirty="0" smtClean="0">
                <a:latin typeface="+mj-ea"/>
                <a:ea typeface="+mj-ea"/>
              </a:rPr>
              <a:t>首部</a:t>
            </a:r>
            <a:r>
              <a:rPr kumimoji="1" lang="en-US" altLang="zh-CN" dirty="0" smtClean="0">
                <a:latin typeface="+mj-ea"/>
                <a:ea typeface="+mj-ea"/>
              </a:rPr>
              <a:t>(5</a:t>
            </a:r>
            <a:r>
              <a:rPr kumimoji="1" lang="zh-CN" altLang="en-US" dirty="0" smtClean="0">
                <a:latin typeface="+mj-ea"/>
                <a:ea typeface="+mj-ea"/>
              </a:rPr>
              <a:t>字节</a:t>
            </a:r>
            <a:r>
              <a:rPr kumimoji="1" lang="en-US" altLang="zh-CN" dirty="0" smtClean="0">
                <a:latin typeface="+mj-ea"/>
                <a:ea typeface="+mj-ea"/>
              </a:rPr>
              <a:t>)</a:t>
            </a:r>
            <a:endParaRPr kumimoji="1" lang="zh-CN" altLang="en-US" dirty="0">
              <a:latin typeface="+mj-ea"/>
              <a:ea typeface="+mj-ea"/>
            </a:endParaRPr>
          </a:p>
        </p:txBody>
      </p:sp>
      <p:sp>
        <p:nvSpPr>
          <p:cNvPr id="40" name="Text Box 37"/>
          <p:cNvSpPr txBox="1">
            <a:spLocks noChangeArrowheads="1"/>
          </p:cNvSpPr>
          <p:nvPr/>
        </p:nvSpPr>
        <p:spPr bwMode="auto">
          <a:xfrm>
            <a:off x="6927397" y="1673657"/>
            <a:ext cx="13965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dirty="0" smtClean="0">
                <a:latin typeface="+mj-ea"/>
                <a:ea typeface="+mj-ea"/>
              </a:rPr>
              <a:t>尾部</a:t>
            </a:r>
            <a:r>
              <a:rPr kumimoji="1" lang="en-US" altLang="zh-CN" dirty="0" smtClean="0">
                <a:latin typeface="+mj-ea"/>
                <a:ea typeface="+mj-ea"/>
              </a:rPr>
              <a:t>(3</a:t>
            </a:r>
            <a:r>
              <a:rPr kumimoji="1" lang="zh-CN" altLang="en-US" dirty="0" smtClean="0">
                <a:latin typeface="+mj-ea"/>
                <a:ea typeface="+mj-ea"/>
              </a:rPr>
              <a:t>字节</a:t>
            </a:r>
            <a:r>
              <a:rPr kumimoji="1" lang="en-US" altLang="zh-CN" dirty="0" smtClean="0">
                <a:latin typeface="+mj-ea"/>
                <a:ea typeface="+mj-ea"/>
              </a:rPr>
              <a:t>)</a:t>
            </a:r>
            <a:endParaRPr kumimoji="1" lang="zh-CN" altLang="en-US" dirty="0">
              <a:latin typeface="+mj-ea"/>
              <a:ea typeface="+mj-ea"/>
            </a:endParaRPr>
          </a:p>
        </p:txBody>
      </p:sp>
      <p:sp>
        <p:nvSpPr>
          <p:cNvPr id="41" name="Line 38"/>
          <p:cNvSpPr>
            <a:spLocks noChangeShapeType="1"/>
          </p:cNvSpPr>
          <p:nvPr/>
        </p:nvSpPr>
        <p:spPr bwMode="auto">
          <a:xfrm>
            <a:off x="1181100" y="1610157"/>
            <a:ext cx="0" cy="485775"/>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a:latin typeface="+mj-ea"/>
              <a:ea typeface="+mj-ea"/>
            </a:endParaRPr>
          </a:p>
        </p:txBody>
      </p:sp>
      <p:sp>
        <p:nvSpPr>
          <p:cNvPr id="42" name="Line 40"/>
          <p:cNvSpPr>
            <a:spLocks noChangeShapeType="1"/>
          </p:cNvSpPr>
          <p:nvPr/>
        </p:nvSpPr>
        <p:spPr bwMode="auto">
          <a:xfrm>
            <a:off x="6797675" y="2149907"/>
            <a:ext cx="0" cy="5953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43" name="Line 41"/>
          <p:cNvSpPr>
            <a:spLocks noChangeShapeType="1"/>
          </p:cNvSpPr>
          <p:nvPr/>
        </p:nvSpPr>
        <p:spPr bwMode="auto">
          <a:xfrm>
            <a:off x="3898900" y="2189594"/>
            <a:ext cx="0" cy="555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44" name="AutoShape 42"/>
          <p:cNvSpPr>
            <a:spLocks noChangeArrowheads="1"/>
          </p:cNvSpPr>
          <p:nvPr/>
        </p:nvSpPr>
        <p:spPr bwMode="auto">
          <a:xfrm>
            <a:off x="5167313" y="1746682"/>
            <a:ext cx="271462" cy="566737"/>
          </a:xfrm>
          <a:prstGeom prst="downArrow">
            <a:avLst>
              <a:gd name="adj1" fmla="val 50000"/>
              <a:gd name="adj2" fmla="val 78290"/>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zh-CN" altLang="en-US">
              <a:latin typeface="+mj-ea"/>
              <a:ea typeface="+mj-ea"/>
            </a:endParaRPr>
          </a:p>
        </p:txBody>
      </p:sp>
      <p:sp>
        <p:nvSpPr>
          <p:cNvPr id="45" name="文本框 44"/>
          <p:cNvSpPr txBox="1"/>
          <p:nvPr/>
        </p:nvSpPr>
        <p:spPr>
          <a:xfrm>
            <a:off x="1127988" y="4009628"/>
            <a:ext cx="7388950" cy="1200329"/>
          </a:xfrm>
          <a:prstGeom prst="rect">
            <a:avLst/>
          </a:prstGeom>
          <a:noFill/>
        </p:spPr>
        <p:txBody>
          <a:bodyPr wrap="square" rtlCol="0">
            <a:spAutoFit/>
          </a:bodyPr>
          <a:lstStyle/>
          <a:p>
            <a:r>
              <a:rPr lang="en-US" altLang="zh-CN" dirty="0" smtClean="0">
                <a:solidFill>
                  <a:srgbClr val="FF0000"/>
                </a:solidFill>
                <a:latin typeface="微软雅黑" panose="020B0503020204020204" pitchFamily="34" charset="-122"/>
                <a:ea typeface="微软雅黑" panose="020B0503020204020204" pitchFamily="34" charset="-122"/>
              </a:rPr>
              <a:t>F</a:t>
            </a:r>
            <a:r>
              <a:rPr lang="zh-CN" altLang="en-US" dirty="0" smtClean="0">
                <a:solidFill>
                  <a:srgbClr val="FF0000"/>
                </a:solidFill>
                <a:latin typeface="微软雅黑" panose="020B0503020204020204" pitchFamily="34" charset="-122"/>
                <a:ea typeface="微软雅黑" panose="020B0503020204020204" pitchFamily="34" charset="-122"/>
              </a:rPr>
              <a:t>字段</a:t>
            </a:r>
            <a:r>
              <a:rPr lang="zh-CN" altLang="en-US" dirty="0" smtClean="0">
                <a:latin typeface="微软雅黑" panose="020B0503020204020204" pitchFamily="34" charset="-122"/>
                <a:ea typeface="微软雅黑" panose="020B0503020204020204" pitchFamily="34" charset="-122"/>
              </a:rPr>
              <a:t>：标志字段，规定为</a:t>
            </a:r>
            <a:r>
              <a:rPr lang="en-US" altLang="zh-CN" dirty="0" smtClean="0">
                <a:latin typeface="微软雅黑" panose="020B0503020204020204" pitchFamily="34" charset="-122"/>
                <a:ea typeface="微软雅黑" panose="020B0503020204020204" pitchFamily="34" charset="-122"/>
              </a:rPr>
              <a:t>0x7E</a:t>
            </a:r>
            <a:r>
              <a:rPr lang="zh-CN" altLang="en-US" dirty="0" smtClean="0">
                <a:latin typeface="微软雅黑" panose="020B0503020204020204" pitchFamily="34" charset="-122"/>
                <a:ea typeface="微软雅黑" panose="020B0503020204020204" pitchFamily="34" charset="-122"/>
              </a:rPr>
              <a:t>（十六进制下的</a:t>
            </a:r>
            <a:r>
              <a:rPr lang="en-US" altLang="zh-CN" dirty="0" smtClean="0">
                <a:latin typeface="微软雅黑" panose="020B0503020204020204" pitchFamily="34" charset="-122"/>
                <a:ea typeface="微软雅黑" panose="020B0503020204020204" pitchFamily="34" charset="-122"/>
              </a:rPr>
              <a:t>7E</a:t>
            </a:r>
            <a:r>
              <a:rPr lang="zh-CN" altLang="en-US" dirty="0" smtClean="0">
                <a:latin typeface="微软雅黑" panose="020B0503020204020204" pitchFamily="34" charset="-122"/>
                <a:ea typeface="微软雅黑" panose="020B0503020204020204" pitchFamily="34" charset="-122"/>
              </a:rPr>
              <a:t>），二进制表示为</a:t>
            </a:r>
            <a:r>
              <a:rPr lang="en-US" altLang="zh-CN" dirty="0" smtClean="0">
                <a:latin typeface="微软雅黑" panose="020B0503020204020204" pitchFamily="34" charset="-122"/>
                <a:ea typeface="微软雅黑" panose="020B0503020204020204" pitchFamily="34" charset="-122"/>
              </a:rPr>
              <a:t>01111110</a:t>
            </a:r>
            <a:r>
              <a:rPr lang="zh-CN" altLang="en-US" dirty="0" smtClean="0">
                <a:latin typeface="微软雅黑" panose="020B0503020204020204" pitchFamily="34" charset="-122"/>
                <a:ea typeface="微软雅黑" panose="020B0503020204020204" pitchFamily="34" charset="-122"/>
              </a:rPr>
              <a:t>，表示</a:t>
            </a:r>
            <a:r>
              <a:rPr lang="en-US" altLang="zh-CN" dirty="0" smtClean="0">
                <a:latin typeface="微软雅黑" panose="020B0503020204020204" pitchFamily="34" charset="-122"/>
                <a:ea typeface="微软雅黑" panose="020B0503020204020204" pitchFamily="34" charset="-122"/>
              </a:rPr>
              <a:t>PPP</a:t>
            </a:r>
            <a:r>
              <a:rPr lang="zh-CN" altLang="en-US" dirty="0" smtClean="0">
                <a:latin typeface="微软雅黑" panose="020B0503020204020204" pitchFamily="34" charset="-122"/>
                <a:ea typeface="微软雅黑" panose="020B0503020204020204" pitchFamily="34" charset="-122"/>
              </a:rPr>
              <a:t>数据帧的开始和结束。</a:t>
            </a:r>
            <a:endParaRPr lang="en-US" altLang="zh-CN" dirty="0" smtClean="0">
              <a:latin typeface="微软雅黑" panose="020B0503020204020204" pitchFamily="34" charset="-122"/>
              <a:ea typeface="微软雅黑" panose="020B0503020204020204" pitchFamily="34" charset="-122"/>
            </a:endParaRPr>
          </a:p>
          <a:p>
            <a:r>
              <a:rPr lang="en-US" altLang="zh-CN" dirty="0" smtClean="0">
                <a:solidFill>
                  <a:srgbClr val="FF0000"/>
                </a:solidFill>
                <a:latin typeface="微软雅黑" panose="020B0503020204020204" pitchFamily="34" charset="-122"/>
                <a:ea typeface="微软雅黑" panose="020B0503020204020204" pitchFamily="34" charset="-122"/>
              </a:rPr>
              <a:t>A</a:t>
            </a:r>
            <a:r>
              <a:rPr lang="zh-CN" altLang="en-US" dirty="0" smtClean="0">
                <a:solidFill>
                  <a:srgbClr val="FF0000"/>
                </a:solidFill>
                <a:latin typeface="微软雅黑" panose="020B0503020204020204" pitchFamily="34" charset="-122"/>
                <a:ea typeface="微软雅黑" panose="020B0503020204020204" pitchFamily="34" charset="-122"/>
              </a:rPr>
              <a:t>字段</a:t>
            </a:r>
            <a:r>
              <a:rPr lang="zh-CN" altLang="en-US" dirty="0" smtClean="0">
                <a:latin typeface="微软雅黑" panose="020B0503020204020204" pitchFamily="34" charset="-122"/>
                <a:ea typeface="微软雅黑" panose="020B0503020204020204" pitchFamily="34" charset="-122"/>
              </a:rPr>
              <a:t>：规定为</a:t>
            </a:r>
            <a:r>
              <a:rPr lang="en-US" altLang="zh-CN" dirty="0" smtClean="0">
                <a:latin typeface="微软雅黑" panose="020B0503020204020204" pitchFamily="34" charset="-122"/>
                <a:ea typeface="微软雅黑" panose="020B0503020204020204" pitchFamily="34" charset="-122"/>
              </a:rPr>
              <a:t>0xFF</a:t>
            </a:r>
            <a:r>
              <a:rPr lang="zh-CN" altLang="en-US" dirty="0" smtClean="0">
                <a:latin typeface="微软雅黑" panose="020B0503020204020204" pitchFamily="34" charset="-122"/>
                <a:ea typeface="微软雅黑" panose="020B0503020204020204" pitchFamily="34" charset="-122"/>
              </a:rPr>
              <a:t>，没有任何意义，预留使用。</a:t>
            </a:r>
            <a:endParaRPr lang="en-US" altLang="zh-CN" dirty="0" smtClean="0">
              <a:latin typeface="微软雅黑" panose="020B0503020204020204" pitchFamily="34" charset="-122"/>
              <a:ea typeface="微软雅黑" panose="020B0503020204020204" pitchFamily="34" charset="-122"/>
            </a:endParaRPr>
          </a:p>
          <a:p>
            <a:r>
              <a:rPr lang="en-US" altLang="zh-CN" dirty="0" smtClean="0">
                <a:solidFill>
                  <a:srgbClr val="FF0000"/>
                </a:solidFill>
                <a:latin typeface="微软雅黑" panose="020B0503020204020204" pitchFamily="34" charset="-122"/>
                <a:ea typeface="微软雅黑" panose="020B0503020204020204" pitchFamily="34" charset="-122"/>
              </a:rPr>
              <a:t>C</a:t>
            </a:r>
            <a:r>
              <a:rPr lang="zh-CN" altLang="en-US" dirty="0" smtClean="0">
                <a:solidFill>
                  <a:srgbClr val="FF0000"/>
                </a:solidFill>
                <a:latin typeface="微软雅黑" panose="020B0503020204020204" pitchFamily="34" charset="-122"/>
                <a:ea typeface="微软雅黑" panose="020B0503020204020204" pitchFamily="34" charset="-122"/>
              </a:rPr>
              <a:t>字段</a:t>
            </a:r>
            <a:r>
              <a:rPr lang="zh-CN" altLang="en-US" dirty="0" smtClean="0">
                <a:latin typeface="微软雅黑" panose="020B0503020204020204" pitchFamily="34" charset="-122"/>
                <a:ea typeface="微软雅黑" panose="020B0503020204020204" pitchFamily="34" charset="-122"/>
              </a:rPr>
              <a:t>：规定为</a:t>
            </a:r>
            <a:r>
              <a:rPr lang="en-US" altLang="zh-CN" dirty="0" smtClean="0">
                <a:latin typeface="微软雅黑" panose="020B0503020204020204" pitchFamily="34" charset="-122"/>
                <a:ea typeface="微软雅黑" panose="020B0503020204020204" pitchFamily="34" charset="-122"/>
              </a:rPr>
              <a:t>0x03</a:t>
            </a:r>
            <a:r>
              <a:rPr lang="zh-CN" altLang="en-US" dirty="0" smtClean="0">
                <a:latin typeface="微软雅黑" panose="020B0503020204020204" pitchFamily="34" charset="-122"/>
                <a:ea typeface="微软雅黑" panose="020B0503020204020204" pitchFamily="34" charset="-122"/>
              </a:rPr>
              <a:t>，没有任何意义，预留使用。</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71044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本章教学计划</a:t>
            </a:r>
            <a:endParaRPr lang="zh-CN" altLang="en-US" dirty="0"/>
          </a:p>
        </p:txBody>
      </p:sp>
      <p:sp>
        <p:nvSpPr>
          <p:cNvPr id="3" name="内容占位符 2"/>
          <p:cNvSpPr>
            <a:spLocks noGrp="1"/>
          </p:cNvSpPr>
          <p:nvPr>
            <p:ph idx="1"/>
          </p:nvPr>
        </p:nvSpPr>
        <p:spPr/>
        <p:txBody>
          <a:bodyPr/>
          <a:lstStyle/>
          <a:p>
            <a:r>
              <a:rPr lang="zh-CN" altLang="en-US" dirty="0" smtClean="0"/>
              <a:t>数据链路层属于计算机网络的低层。</a:t>
            </a:r>
            <a:endParaRPr lang="en-US" altLang="zh-CN" dirty="0" smtClean="0"/>
          </a:p>
          <a:p>
            <a:r>
              <a:rPr lang="zh-CN" altLang="en-US" dirty="0" smtClean="0"/>
              <a:t>数据链路层使用的信道主要有两种类型：</a:t>
            </a:r>
            <a:endParaRPr lang="en-US" altLang="zh-CN" dirty="0" smtClean="0"/>
          </a:p>
          <a:p>
            <a:pPr lvl="1"/>
            <a:r>
              <a:rPr lang="zh-CN" altLang="en-US" dirty="0" smtClean="0"/>
              <a:t>点对点信道：一对一通信方式</a:t>
            </a:r>
            <a:endParaRPr lang="en-US" altLang="zh-CN" dirty="0" smtClean="0"/>
          </a:p>
          <a:p>
            <a:pPr lvl="1"/>
            <a:r>
              <a:rPr lang="zh-CN" altLang="en-US" dirty="0" smtClean="0"/>
              <a:t>广播信道：一对多通信方式</a:t>
            </a:r>
            <a:endParaRPr lang="en-US" altLang="zh-CN" dirty="0" smtClean="0"/>
          </a:p>
          <a:p>
            <a:endParaRPr lang="en-US" altLang="zh-CN" dirty="0"/>
          </a:p>
          <a:p>
            <a:r>
              <a:rPr lang="zh-CN" altLang="en-US" dirty="0" smtClean="0"/>
              <a:t>由于局域网内通常不包括路由选择和分组转发，因此局域网的内容也在本章进行讨论。</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a:t>
            </a:fld>
            <a:endParaRPr lang="en-US" altLang="zh-CN"/>
          </a:p>
        </p:txBody>
      </p:sp>
      <p:sp>
        <p:nvSpPr>
          <p:cNvPr id="5" name="文本占位符 4"/>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464577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30</a:t>
            </a:fld>
            <a:endParaRPr lang="en-US" altLang="zh-CN"/>
          </a:p>
        </p:txBody>
      </p:sp>
      <p:sp>
        <p:nvSpPr>
          <p:cNvPr id="5" name="文本占位符 4"/>
          <p:cNvSpPr>
            <a:spLocks noGrp="1"/>
          </p:cNvSpPr>
          <p:nvPr>
            <p:ph type="body" sz="quarter" idx="13"/>
          </p:nvPr>
        </p:nvSpPr>
        <p:spPr/>
        <p:txBody>
          <a:bodyPr/>
          <a:lstStyle/>
          <a:p>
            <a:r>
              <a:rPr lang="en-US" altLang="zh-CN" dirty="0" smtClean="0"/>
              <a:t>2.2PPP</a:t>
            </a:r>
            <a:r>
              <a:rPr lang="zh-CN" altLang="en-US" dirty="0" smtClean="0"/>
              <a:t>协议的帧格式</a:t>
            </a:r>
            <a:endParaRPr lang="en-US" altLang="zh-CN" dirty="0" smtClean="0"/>
          </a:p>
        </p:txBody>
      </p:sp>
      <p:sp>
        <p:nvSpPr>
          <p:cNvPr id="6" name="Rectangle 4"/>
          <p:cNvSpPr>
            <a:spLocks noChangeArrowheads="1"/>
          </p:cNvSpPr>
          <p:nvPr/>
        </p:nvSpPr>
        <p:spPr bwMode="auto">
          <a:xfrm>
            <a:off x="3898900" y="1343457"/>
            <a:ext cx="2898775" cy="465137"/>
          </a:xfrm>
          <a:prstGeom prst="rect">
            <a:avLst/>
          </a:prstGeom>
          <a:solidFill>
            <a:srgbClr val="FFCCFF"/>
          </a:solidFill>
          <a:ln w="9525">
            <a:solidFill>
              <a:schemeClr val="folHlink"/>
            </a:solidFill>
            <a:miter lim="800000"/>
            <a:headEnd/>
            <a:tailEnd/>
          </a:ln>
          <a:effectLst>
            <a:outerShdw dist="35921" dir="2700000" algn="ctr" rotWithShape="0">
              <a:schemeClr val="bg2"/>
            </a:outerShdw>
          </a:effectLst>
        </p:spPr>
        <p:txBody>
          <a:bodyPr wrap="none" anchor="ctr"/>
          <a:lstStyle/>
          <a:p>
            <a:pPr algn="ctr"/>
            <a:r>
              <a:rPr kumimoji="1" lang="en-US" altLang="zh-CN">
                <a:latin typeface="+mj-ea"/>
                <a:ea typeface="+mj-ea"/>
              </a:rPr>
              <a:t>IP </a:t>
            </a:r>
            <a:r>
              <a:rPr kumimoji="1" lang="zh-CN" altLang="en-US">
                <a:latin typeface="+mj-ea"/>
                <a:ea typeface="+mj-ea"/>
              </a:rPr>
              <a:t>数据报</a:t>
            </a:r>
          </a:p>
        </p:txBody>
      </p:sp>
      <p:sp>
        <p:nvSpPr>
          <p:cNvPr id="7" name="Text Box 9"/>
          <p:cNvSpPr txBox="1">
            <a:spLocks noChangeArrowheads="1"/>
          </p:cNvSpPr>
          <p:nvPr/>
        </p:nvSpPr>
        <p:spPr bwMode="auto">
          <a:xfrm>
            <a:off x="1271588"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1</a:t>
            </a:r>
          </a:p>
        </p:txBody>
      </p:sp>
      <p:sp>
        <p:nvSpPr>
          <p:cNvPr id="8" name="Text Box 10"/>
          <p:cNvSpPr txBox="1">
            <a:spLocks noChangeArrowheads="1"/>
          </p:cNvSpPr>
          <p:nvPr/>
        </p:nvSpPr>
        <p:spPr bwMode="auto">
          <a:xfrm>
            <a:off x="3265488"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2</a:t>
            </a:r>
          </a:p>
        </p:txBody>
      </p:sp>
      <p:sp>
        <p:nvSpPr>
          <p:cNvPr id="9" name="Text Box 11"/>
          <p:cNvSpPr txBox="1">
            <a:spLocks noChangeArrowheads="1"/>
          </p:cNvSpPr>
          <p:nvPr/>
        </p:nvSpPr>
        <p:spPr bwMode="auto">
          <a:xfrm>
            <a:off x="1816100"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1</a:t>
            </a:r>
          </a:p>
        </p:txBody>
      </p:sp>
      <p:sp>
        <p:nvSpPr>
          <p:cNvPr id="10" name="Text Box 12"/>
          <p:cNvSpPr txBox="1">
            <a:spLocks noChangeArrowheads="1"/>
          </p:cNvSpPr>
          <p:nvPr/>
        </p:nvSpPr>
        <p:spPr bwMode="auto">
          <a:xfrm>
            <a:off x="8064500"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1</a:t>
            </a:r>
          </a:p>
        </p:txBody>
      </p:sp>
      <p:sp>
        <p:nvSpPr>
          <p:cNvPr id="11" name="Text Box 13"/>
          <p:cNvSpPr txBox="1">
            <a:spLocks noChangeArrowheads="1"/>
          </p:cNvSpPr>
          <p:nvPr/>
        </p:nvSpPr>
        <p:spPr bwMode="auto">
          <a:xfrm>
            <a:off x="457200" y="2778557"/>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a:latin typeface="+mj-ea"/>
                <a:ea typeface="+mj-ea"/>
              </a:rPr>
              <a:t>字节</a:t>
            </a:r>
          </a:p>
        </p:txBody>
      </p:sp>
      <p:sp>
        <p:nvSpPr>
          <p:cNvPr id="12" name="Text Box 18"/>
          <p:cNvSpPr txBox="1">
            <a:spLocks noChangeArrowheads="1"/>
          </p:cNvSpPr>
          <p:nvPr/>
        </p:nvSpPr>
        <p:spPr bwMode="auto">
          <a:xfrm>
            <a:off x="2359025"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1</a:t>
            </a:r>
          </a:p>
        </p:txBody>
      </p:sp>
      <p:sp>
        <p:nvSpPr>
          <p:cNvPr id="13" name="Text Box 23"/>
          <p:cNvSpPr txBox="1">
            <a:spLocks noChangeArrowheads="1"/>
          </p:cNvSpPr>
          <p:nvPr/>
        </p:nvSpPr>
        <p:spPr bwMode="auto">
          <a:xfrm>
            <a:off x="7159625"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2</a:t>
            </a:r>
          </a:p>
        </p:txBody>
      </p:sp>
      <p:sp>
        <p:nvSpPr>
          <p:cNvPr id="14" name="Line 26"/>
          <p:cNvSpPr>
            <a:spLocks noChangeShapeType="1"/>
          </p:cNvSpPr>
          <p:nvPr/>
        </p:nvSpPr>
        <p:spPr bwMode="auto">
          <a:xfrm>
            <a:off x="3898900" y="1330757"/>
            <a:ext cx="17463" cy="9239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15" name="Line 27"/>
          <p:cNvSpPr>
            <a:spLocks noChangeShapeType="1"/>
          </p:cNvSpPr>
          <p:nvPr/>
        </p:nvSpPr>
        <p:spPr bwMode="auto">
          <a:xfrm>
            <a:off x="6797675" y="1330757"/>
            <a:ext cx="0" cy="889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16" name="Text Box 31"/>
          <p:cNvSpPr txBox="1">
            <a:spLocks noChangeArrowheads="1"/>
          </p:cNvSpPr>
          <p:nvPr/>
        </p:nvSpPr>
        <p:spPr bwMode="auto">
          <a:xfrm>
            <a:off x="4260850" y="2778557"/>
            <a:ext cx="20152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a:latin typeface="+mj-ea"/>
                <a:ea typeface="+mj-ea"/>
              </a:rPr>
              <a:t>不超过 </a:t>
            </a:r>
            <a:r>
              <a:rPr kumimoji="1" lang="en-US" altLang="zh-CN">
                <a:latin typeface="+mj-ea"/>
                <a:ea typeface="+mj-ea"/>
              </a:rPr>
              <a:t>1500 </a:t>
            </a:r>
            <a:r>
              <a:rPr kumimoji="1" lang="zh-CN" altLang="en-US">
                <a:latin typeface="+mj-ea"/>
                <a:ea typeface="+mj-ea"/>
              </a:rPr>
              <a:t>字节</a:t>
            </a:r>
          </a:p>
        </p:txBody>
      </p:sp>
      <p:sp>
        <p:nvSpPr>
          <p:cNvPr id="17" name="Line 32"/>
          <p:cNvSpPr>
            <a:spLocks noChangeShapeType="1"/>
          </p:cNvSpPr>
          <p:nvPr/>
        </p:nvSpPr>
        <p:spPr bwMode="auto">
          <a:xfrm>
            <a:off x="1196975" y="3640296"/>
            <a:ext cx="7335838" cy="0"/>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a:latin typeface="+mj-ea"/>
              <a:ea typeface="+mj-ea"/>
            </a:endParaRPr>
          </a:p>
        </p:txBody>
      </p:sp>
      <p:sp>
        <p:nvSpPr>
          <p:cNvPr id="18" name="Text Box 33"/>
          <p:cNvSpPr txBox="1">
            <a:spLocks noChangeArrowheads="1"/>
          </p:cNvSpPr>
          <p:nvPr/>
        </p:nvSpPr>
        <p:spPr bwMode="auto">
          <a:xfrm>
            <a:off x="4222750" y="3424272"/>
            <a:ext cx="907621"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dirty="0">
                <a:latin typeface="+mj-ea"/>
                <a:ea typeface="+mj-ea"/>
              </a:rPr>
              <a:t>PPP </a:t>
            </a:r>
            <a:r>
              <a:rPr kumimoji="1" lang="zh-CN" altLang="en-US" dirty="0">
                <a:latin typeface="+mj-ea"/>
                <a:ea typeface="+mj-ea"/>
              </a:rPr>
              <a:t>帧</a:t>
            </a:r>
          </a:p>
        </p:txBody>
      </p:sp>
      <p:sp>
        <p:nvSpPr>
          <p:cNvPr id="19" name="Text Box 39"/>
          <p:cNvSpPr txBox="1">
            <a:spLocks noChangeArrowheads="1"/>
          </p:cNvSpPr>
          <p:nvPr/>
        </p:nvSpPr>
        <p:spPr bwMode="auto">
          <a:xfrm>
            <a:off x="250825" y="1592694"/>
            <a:ext cx="877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a:latin typeface="+mj-ea"/>
                <a:ea typeface="+mj-ea"/>
              </a:rPr>
              <a:t>先发送</a:t>
            </a:r>
          </a:p>
        </p:txBody>
      </p:sp>
      <p:sp>
        <p:nvSpPr>
          <p:cNvPr id="20" name="Rectangle 5"/>
          <p:cNvSpPr>
            <a:spLocks noChangeArrowheads="1"/>
          </p:cNvSpPr>
          <p:nvPr/>
        </p:nvSpPr>
        <p:spPr bwMode="auto">
          <a:xfrm>
            <a:off x="1181100" y="2178482"/>
            <a:ext cx="7335838" cy="566737"/>
          </a:xfrm>
          <a:prstGeom prst="rect">
            <a:avLst/>
          </a:prstGeom>
          <a:solidFill>
            <a:srgbClr val="FFFFCC"/>
          </a:solidFill>
          <a:ln w="9525">
            <a:solidFill>
              <a:schemeClr val="folHlink"/>
            </a:solidFill>
            <a:miter lim="800000"/>
            <a:headEnd/>
            <a:tailEnd/>
          </a:ln>
          <a:effectLst>
            <a:outerShdw dist="35921" dir="2700000" algn="ctr" rotWithShape="0">
              <a:schemeClr val="bg2"/>
            </a:outerShdw>
          </a:effectLst>
        </p:spPr>
        <p:txBody>
          <a:bodyPr wrap="none" anchor="ctr"/>
          <a:lstStyle/>
          <a:p>
            <a:pPr algn="ctr"/>
            <a:endParaRPr kumimoji="1" lang="zh-CN" altLang="zh-CN">
              <a:latin typeface="+mj-ea"/>
              <a:ea typeface="+mj-ea"/>
            </a:endParaRPr>
          </a:p>
        </p:txBody>
      </p:sp>
      <p:sp>
        <p:nvSpPr>
          <p:cNvPr id="21" name="Line 6"/>
          <p:cNvSpPr>
            <a:spLocks noChangeShapeType="1"/>
          </p:cNvSpPr>
          <p:nvPr/>
        </p:nvSpPr>
        <p:spPr bwMode="auto">
          <a:xfrm>
            <a:off x="1725613" y="2178482"/>
            <a:ext cx="0" cy="5667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22" name="Line 7"/>
          <p:cNvSpPr>
            <a:spLocks noChangeShapeType="1"/>
          </p:cNvSpPr>
          <p:nvPr/>
        </p:nvSpPr>
        <p:spPr bwMode="auto">
          <a:xfrm>
            <a:off x="7883525" y="2189594"/>
            <a:ext cx="0" cy="555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23" name="Text Box 8"/>
          <p:cNvSpPr txBox="1">
            <a:spLocks noChangeArrowheads="1"/>
          </p:cNvSpPr>
          <p:nvPr/>
        </p:nvSpPr>
        <p:spPr bwMode="auto">
          <a:xfrm>
            <a:off x="1177925" y="2381682"/>
            <a:ext cx="4587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b="1">
                <a:latin typeface="+mj-ea"/>
                <a:ea typeface="+mj-ea"/>
              </a:rPr>
              <a:t>7E</a:t>
            </a:r>
          </a:p>
        </p:txBody>
      </p:sp>
      <p:sp>
        <p:nvSpPr>
          <p:cNvPr id="24" name="Line 14"/>
          <p:cNvSpPr>
            <a:spLocks noChangeShapeType="1"/>
          </p:cNvSpPr>
          <p:nvPr/>
        </p:nvSpPr>
        <p:spPr bwMode="auto">
          <a:xfrm>
            <a:off x="2268538" y="2189594"/>
            <a:ext cx="0" cy="555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25" name="Line 15"/>
          <p:cNvSpPr>
            <a:spLocks noChangeShapeType="1"/>
          </p:cNvSpPr>
          <p:nvPr/>
        </p:nvSpPr>
        <p:spPr bwMode="auto">
          <a:xfrm>
            <a:off x="2811463" y="2178482"/>
            <a:ext cx="0" cy="5667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26" name="Text Box 16"/>
          <p:cNvSpPr txBox="1">
            <a:spLocks noChangeArrowheads="1"/>
          </p:cNvSpPr>
          <p:nvPr/>
        </p:nvSpPr>
        <p:spPr bwMode="auto">
          <a:xfrm>
            <a:off x="1720850" y="2381682"/>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b="1">
                <a:latin typeface="+mj-ea"/>
                <a:ea typeface="+mj-ea"/>
              </a:rPr>
              <a:t>FF</a:t>
            </a:r>
          </a:p>
        </p:txBody>
      </p:sp>
      <p:sp>
        <p:nvSpPr>
          <p:cNvPr id="27" name="Text Box 17"/>
          <p:cNvSpPr txBox="1">
            <a:spLocks noChangeArrowheads="1"/>
          </p:cNvSpPr>
          <p:nvPr/>
        </p:nvSpPr>
        <p:spPr bwMode="auto">
          <a:xfrm>
            <a:off x="2257425" y="2381682"/>
            <a:ext cx="470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b="1">
                <a:latin typeface="+mj-ea"/>
                <a:ea typeface="+mj-ea"/>
              </a:rPr>
              <a:t>03</a:t>
            </a:r>
          </a:p>
        </p:txBody>
      </p:sp>
      <p:sp>
        <p:nvSpPr>
          <p:cNvPr id="28" name="Text Box 19"/>
          <p:cNvSpPr txBox="1">
            <a:spLocks noChangeArrowheads="1"/>
          </p:cNvSpPr>
          <p:nvPr/>
        </p:nvSpPr>
        <p:spPr bwMode="auto">
          <a:xfrm>
            <a:off x="1254125" y="2145144"/>
            <a:ext cx="3080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F</a:t>
            </a:r>
          </a:p>
        </p:txBody>
      </p:sp>
      <p:sp>
        <p:nvSpPr>
          <p:cNvPr id="29" name="Text Box 20"/>
          <p:cNvSpPr txBox="1">
            <a:spLocks noChangeArrowheads="1"/>
          </p:cNvSpPr>
          <p:nvPr/>
        </p:nvSpPr>
        <p:spPr bwMode="auto">
          <a:xfrm>
            <a:off x="1762125" y="2143557"/>
            <a:ext cx="3465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A</a:t>
            </a:r>
          </a:p>
        </p:txBody>
      </p:sp>
      <p:sp>
        <p:nvSpPr>
          <p:cNvPr id="30" name="Text Box 21"/>
          <p:cNvSpPr txBox="1">
            <a:spLocks noChangeArrowheads="1"/>
          </p:cNvSpPr>
          <p:nvPr/>
        </p:nvSpPr>
        <p:spPr bwMode="auto">
          <a:xfrm>
            <a:off x="2271713" y="2145144"/>
            <a:ext cx="338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C</a:t>
            </a:r>
          </a:p>
        </p:txBody>
      </p:sp>
      <p:sp>
        <p:nvSpPr>
          <p:cNvPr id="31" name="Text Box 22"/>
          <p:cNvSpPr txBox="1">
            <a:spLocks noChangeArrowheads="1"/>
          </p:cNvSpPr>
          <p:nvPr/>
        </p:nvSpPr>
        <p:spPr bwMode="auto">
          <a:xfrm>
            <a:off x="6997700" y="2243569"/>
            <a:ext cx="5950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FCS</a:t>
            </a:r>
          </a:p>
        </p:txBody>
      </p:sp>
      <p:sp>
        <p:nvSpPr>
          <p:cNvPr id="32" name="Text Box 24"/>
          <p:cNvSpPr txBox="1">
            <a:spLocks noChangeArrowheads="1"/>
          </p:cNvSpPr>
          <p:nvPr/>
        </p:nvSpPr>
        <p:spPr bwMode="auto">
          <a:xfrm>
            <a:off x="8001000" y="2165782"/>
            <a:ext cx="3080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F</a:t>
            </a:r>
          </a:p>
        </p:txBody>
      </p:sp>
      <p:sp>
        <p:nvSpPr>
          <p:cNvPr id="33" name="Text Box 25"/>
          <p:cNvSpPr txBox="1">
            <a:spLocks noChangeArrowheads="1"/>
          </p:cNvSpPr>
          <p:nvPr/>
        </p:nvSpPr>
        <p:spPr bwMode="auto">
          <a:xfrm>
            <a:off x="7940675" y="2381682"/>
            <a:ext cx="4587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b="1">
                <a:latin typeface="+mj-ea"/>
                <a:ea typeface="+mj-ea"/>
              </a:rPr>
              <a:t>7E</a:t>
            </a:r>
          </a:p>
        </p:txBody>
      </p:sp>
      <p:sp>
        <p:nvSpPr>
          <p:cNvPr id="34" name="Rectangle 28"/>
          <p:cNvSpPr>
            <a:spLocks noChangeArrowheads="1"/>
          </p:cNvSpPr>
          <p:nvPr/>
        </p:nvSpPr>
        <p:spPr bwMode="auto">
          <a:xfrm>
            <a:off x="3898900" y="2205469"/>
            <a:ext cx="2898775" cy="519113"/>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35" name="Text Box 29"/>
          <p:cNvSpPr txBox="1">
            <a:spLocks noChangeArrowheads="1"/>
          </p:cNvSpPr>
          <p:nvPr/>
        </p:nvSpPr>
        <p:spPr bwMode="auto">
          <a:xfrm>
            <a:off x="2959100" y="2227694"/>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a:latin typeface="+mj-ea"/>
                <a:ea typeface="+mj-ea"/>
              </a:rPr>
              <a:t>协议</a:t>
            </a:r>
          </a:p>
        </p:txBody>
      </p:sp>
      <p:sp>
        <p:nvSpPr>
          <p:cNvPr id="36" name="Text Box 30"/>
          <p:cNvSpPr txBox="1">
            <a:spLocks noChangeArrowheads="1"/>
          </p:cNvSpPr>
          <p:nvPr/>
        </p:nvSpPr>
        <p:spPr bwMode="auto">
          <a:xfrm>
            <a:off x="4260850" y="2251507"/>
            <a:ext cx="19351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a:latin typeface="+mj-ea"/>
                <a:ea typeface="+mj-ea"/>
              </a:rPr>
              <a:t>信    息    部    分</a:t>
            </a:r>
          </a:p>
        </p:txBody>
      </p:sp>
      <p:sp>
        <p:nvSpPr>
          <p:cNvPr id="37" name="AutoShape 34"/>
          <p:cNvSpPr>
            <a:spLocks/>
          </p:cNvSpPr>
          <p:nvPr/>
        </p:nvSpPr>
        <p:spPr bwMode="auto">
          <a:xfrm rot="5400000">
            <a:off x="2451893" y="731476"/>
            <a:ext cx="176213" cy="2717800"/>
          </a:xfrm>
          <a:prstGeom prst="leftBrace">
            <a:avLst>
              <a:gd name="adj1" fmla="val 128528"/>
              <a:gd name="adj2" fmla="val 50069"/>
            </a:avLst>
          </a:pr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38" name="AutoShape 35"/>
          <p:cNvSpPr>
            <a:spLocks/>
          </p:cNvSpPr>
          <p:nvPr/>
        </p:nvSpPr>
        <p:spPr bwMode="auto">
          <a:xfrm rot="5400000">
            <a:off x="7576344" y="1237888"/>
            <a:ext cx="161925" cy="1719263"/>
          </a:xfrm>
          <a:prstGeom prst="leftBrace">
            <a:avLst>
              <a:gd name="adj1" fmla="val 8848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39" name="Text Box 36"/>
          <p:cNvSpPr txBox="1">
            <a:spLocks noChangeArrowheads="1"/>
          </p:cNvSpPr>
          <p:nvPr/>
        </p:nvSpPr>
        <p:spPr bwMode="auto">
          <a:xfrm>
            <a:off x="1802947" y="1673657"/>
            <a:ext cx="13965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dirty="0" smtClean="0">
                <a:latin typeface="+mj-ea"/>
                <a:ea typeface="+mj-ea"/>
              </a:rPr>
              <a:t>首部</a:t>
            </a:r>
            <a:r>
              <a:rPr kumimoji="1" lang="en-US" altLang="zh-CN" dirty="0" smtClean="0">
                <a:latin typeface="+mj-ea"/>
                <a:ea typeface="+mj-ea"/>
              </a:rPr>
              <a:t>(5</a:t>
            </a:r>
            <a:r>
              <a:rPr kumimoji="1" lang="zh-CN" altLang="en-US" dirty="0" smtClean="0">
                <a:latin typeface="+mj-ea"/>
                <a:ea typeface="+mj-ea"/>
              </a:rPr>
              <a:t>字节</a:t>
            </a:r>
            <a:r>
              <a:rPr kumimoji="1" lang="en-US" altLang="zh-CN" dirty="0" smtClean="0">
                <a:latin typeface="+mj-ea"/>
                <a:ea typeface="+mj-ea"/>
              </a:rPr>
              <a:t>)</a:t>
            </a:r>
            <a:endParaRPr kumimoji="1" lang="zh-CN" altLang="en-US" dirty="0">
              <a:latin typeface="+mj-ea"/>
              <a:ea typeface="+mj-ea"/>
            </a:endParaRPr>
          </a:p>
        </p:txBody>
      </p:sp>
      <p:sp>
        <p:nvSpPr>
          <p:cNvPr id="40" name="Text Box 37"/>
          <p:cNvSpPr txBox="1">
            <a:spLocks noChangeArrowheads="1"/>
          </p:cNvSpPr>
          <p:nvPr/>
        </p:nvSpPr>
        <p:spPr bwMode="auto">
          <a:xfrm>
            <a:off x="6927397" y="1673657"/>
            <a:ext cx="13965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dirty="0" smtClean="0">
                <a:latin typeface="+mj-ea"/>
                <a:ea typeface="+mj-ea"/>
              </a:rPr>
              <a:t>尾部</a:t>
            </a:r>
            <a:r>
              <a:rPr kumimoji="1" lang="en-US" altLang="zh-CN" dirty="0" smtClean="0">
                <a:latin typeface="+mj-ea"/>
                <a:ea typeface="+mj-ea"/>
              </a:rPr>
              <a:t>(3</a:t>
            </a:r>
            <a:r>
              <a:rPr kumimoji="1" lang="zh-CN" altLang="en-US" dirty="0" smtClean="0">
                <a:latin typeface="+mj-ea"/>
                <a:ea typeface="+mj-ea"/>
              </a:rPr>
              <a:t>字节</a:t>
            </a:r>
            <a:r>
              <a:rPr kumimoji="1" lang="en-US" altLang="zh-CN" dirty="0" smtClean="0">
                <a:latin typeface="+mj-ea"/>
                <a:ea typeface="+mj-ea"/>
              </a:rPr>
              <a:t>)</a:t>
            </a:r>
            <a:endParaRPr kumimoji="1" lang="zh-CN" altLang="en-US" dirty="0">
              <a:latin typeface="+mj-ea"/>
              <a:ea typeface="+mj-ea"/>
            </a:endParaRPr>
          </a:p>
        </p:txBody>
      </p:sp>
      <p:sp>
        <p:nvSpPr>
          <p:cNvPr id="41" name="Line 38"/>
          <p:cNvSpPr>
            <a:spLocks noChangeShapeType="1"/>
          </p:cNvSpPr>
          <p:nvPr/>
        </p:nvSpPr>
        <p:spPr bwMode="auto">
          <a:xfrm>
            <a:off x="1181100" y="1610157"/>
            <a:ext cx="0" cy="485775"/>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a:latin typeface="+mj-ea"/>
              <a:ea typeface="+mj-ea"/>
            </a:endParaRPr>
          </a:p>
        </p:txBody>
      </p:sp>
      <p:sp>
        <p:nvSpPr>
          <p:cNvPr id="42" name="Line 40"/>
          <p:cNvSpPr>
            <a:spLocks noChangeShapeType="1"/>
          </p:cNvSpPr>
          <p:nvPr/>
        </p:nvSpPr>
        <p:spPr bwMode="auto">
          <a:xfrm>
            <a:off x="6797675" y="2149907"/>
            <a:ext cx="0" cy="5953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43" name="Line 41"/>
          <p:cNvSpPr>
            <a:spLocks noChangeShapeType="1"/>
          </p:cNvSpPr>
          <p:nvPr/>
        </p:nvSpPr>
        <p:spPr bwMode="auto">
          <a:xfrm>
            <a:off x="3898900" y="2189594"/>
            <a:ext cx="0" cy="555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44" name="AutoShape 42"/>
          <p:cNvSpPr>
            <a:spLocks noChangeArrowheads="1"/>
          </p:cNvSpPr>
          <p:nvPr/>
        </p:nvSpPr>
        <p:spPr bwMode="auto">
          <a:xfrm>
            <a:off x="5167313" y="1746682"/>
            <a:ext cx="271462" cy="566737"/>
          </a:xfrm>
          <a:prstGeom prst="downArrow">
            <a:avLst>
              <a:gd name="adj1" fmla="val 50000"/>
              <a:gd name="adj2" fmla="val 78290"/>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zh-CN" altLang="en-US">
              <a:latin typeface="+mj-ea"/>
              <a:ea typeface="+mj-ea"/>
            </a:endParaRPr>
          </a:p>
        </p:txBody>
      </p:sp>
      <p:sp>
        <p:nvSpPr>
          <p:cNvPr id="45" name="文本框 44"/>
          <p:cNvSpPr txBox="1"/>
          <p:nvPr/>
        </p:nvSpPr>
        <p:spPr>
          <a:xfrm>
            <a:off x="1127988" y="4009628"/>
            <a:ext cx="7388950" cy="923330"/>
          </a:xfrm>
          <a:prstGeom prst="rect">
            <a:avLst/>
          </a:prstGeom>
          <a:noFill/>
        </p:spPr>
        <p:txBody>
          <a:bodyPr wrap="square" rtlCol="0">
            <a:spAutoFit/>
          </a:bodyPr>
          <a:lstStyle/>
          <a:p>
            <a:r>
              <a:rPr lang="zh-CN" altLang="en-US" dirty="0" smtClean="0">
                <a:solidFill>
                  <a:srgbClr val="FF0000"/>
                </a:solidFill>
                <a:latin typeface="微软雅黑" panose="020B0503020204020204" pitchFamily="34" charset="-122"/>
                <a:ea typeface="微软雅黑" panose="020B0503020204020204" pitchFamily="34" charset="-122"/>
              </a:rPr>
              <a:t>协议字段</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0x0021</a:t>
            </a:r>
            <a:r>
              <a:rPr lang="zh-CN" altLang="en-US" dirty="0" smtClean="0">
                <a:latin typeface="微软雅黑" panose="020B0503020204020204" pitchFamily="34" charset="-122"/>
                <a:ea typeface="微软雅黑" panose="020B0503020204020204" pitchFamily="34" charset="-122"/>
              </a:rPr>
              <a:t>：信息字段为</a:t>
            </a:r>
            <a:r>
              <a:rPr lang="en-US" altLang="zh-CN" dirty="0" smtClean="0">
                <a:latin typeface="微软雅黑" panose="020B0503020204020204" pitchFamily="34" charset="-122"/>
                <a:ea typeface="微软雅黑" panose="020B0503020204020204" pitchFamily="34" charset="-122"/>
              </a:rPr>
              <a:t>IP</a:t>
            </a:r>
            <a:r>
              <a:rPr lang="zh-CN" altLang="en-US" dirty="0" smtClean="0">
                <a:latin typeface="微软雅黑" panose="020B0503020204020204" pitchFamily="34" charset="-122"/>
                <a:ea typeface="微软雅黑" panose="020B0503020204020204" pitchFamily="34" charset="-122"/>
              </a:rPr>
              <a:t>数据报</a:t>
            </a:r>
            <a:r>
              <a:rPr lang="zh-CN" altLang="en-US" dirty="0">
                <a:latin typeface="微软雅黑" panose="020B0503020204020204" pitchFamily="34" charset="-122"/>
                <a:ea typeface="微软雅黑" panose="020B0503020204020204" pitchFamily="34" charset="-122"/>
              </a:rPr>
              <a:t>。</a:t>
            </a:r>
          </a:p>
          <a:p>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   0xC021</a:t>
            </a:r>
            <a:r>
              <a:rPr lang="zh-CN" altLang="en-US" dirty="0" smtClean="0">
                <a:latin typeface="微软雅黑" panose="020B0503020204020204" pitchFamily="34" charset="-122"/>
                <a:ea typeface="微软雅黑" panose="020B0503020204020204" pitchFamily="34" charset="-122"/>
              </a:rPr>
              <a:t>：信息字段为</a:t>
            </a:r>
            <a:r>
              <a:rPr lang="en-US" altLang="zh-CN" dirty="0" smtClean="0">
                <a:latin typeface="微软雅黑" panose="020B0503020204020204" pitchFamily="34" charset="-122"/>
                <a:ea typeface="微软雅黑" panose="020B0503020204020204" pitchFamily="34" charset="-122"/>
              </a:rPr>
              <a:t>PPP</a:t>
            </a:r>
            <a:r>
              <a:rPr lang="zh-CN" altLang="en-US" dirty="0" smtClean="0">
                <a:latin typeface="微软雅黑" panose="020B0503020204020204" pitchFamily="34" charset="-122"/>
                <a:ea typeface="微软雅黑" panose="020B0503020204020204" pitchFamily="34" charset="-122"/>
              </a:rPr>
              <a:t>链路控制</a:t>
            </a:r>
            <a:r>
              <a:rPr lang="zh-CN" altLang="en-US" dirty="0">
                <a:latin typeface="微软雅黑" panose="020B0503020204020204" pitchFamily="34" charset="-122"/>
                <a:ea typeface="微软雅黑" panose="020B0503020204020204" pitchFamily="34" charset="-122"/>
              </a:rPr>
              <a:t>数据。</a:t>
            </a:r>
          </a:p>
          <a:p>
            <a:r>
              <a:rPr lang="en-US" altLang="zh-CN" dirty="0" smtClean="0">
                <a:latin typeface="微软雅黑" panose="020B0503020204020204" pitchFamily="34" charset="-122"/>
                <a:ea typeface="微软雅黑" panose="020B0503020204020204" pitchFamily="34" charset="-122"/>
              </a:rPr>
              <a:t>	   0x8021</a:t>
            </a:r>
            <a:r>
              <a:rPr lang="zh-CN" altLang="en-US" dirty="0" smtClean="0">
                <a:latin typeface="微软雅黑" panose="020B0503020204020204" pitchFamily="34" charset="-122"/>
                <a:ea typeface="微软雅黑" panose="020B0503020204020204" pitchFamily="34" charset="-122"/>
              </a:rPr>
              <a:t>：信息字段为网络</a:t>
            </a:r>
            <a:r>
              <a:rPr lang="zh-CN" altLang="en-US" dirty="0">
                <a:latin typeface="微软雅黑" panose="020B0503020204020204" pitchFamily="34" charset="-122"/>
                <a:ea typeface="微软雅黑" panose="020B0503020204020204" pitchFamily="34" charset="-122"/>
              </a:rPr>
              <a:t>控制数据。 </a:t>
            </a:r>
          </a:p>
        </p:txBody>
      </p:sp>
    </p:spTree>
    <p:extLst>
      <p:ext uri="{BB962C8B-B14F-4D97-AF65-F5344CB8AC3E}">
        <p14:creationId xmlns:p14="http://schemas.microsoft.com/office/powerpoint/2010/main" val="1322289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5" name="文本占位符 4"/>
          <p:cNvSpPr>
            <a:spLocks noGrp="1"/>
          </p:cNvSpPr>
          <p:nvPr>
            <p:ph type="body" idx="1"/>
          </p:nvPr>
        </p:nvSpPr>
        <p:spPr/>
        <p:txBody>
          <a:bodyPr/>
          <a:lstStyle/>
          <a:p>
            <a:r>
              <a:rPr lang="zh-CN" altLang="en-US" dirty="0" smtClean="0"/>
              <a:t>异步传输：字节填充</a:t>
            </a:r>
            <a:endParaRPr lang="en-US" altLang="zh-CN" dirty="0" smtClean="0"/>
          </a:p>
        </p:txBody>
      </p:sp>
      <p:sp>
        <p:nvSpPr>
          <p:cNvPr id="46" name="内容占位符 45"/>
          <p:cNvSpPr>
            <a:spLocks noGrp="1"/>
          </p:cNvSpPr>
          <p:nvPr>
            <p:ph sz="half" idx="2"/>
          </p:nvPr>
        </p:nvSpPr>
        <p:spPr/>
        <p:txBody>
          <a:bodyPr/>
          <a:lstStyle/>
          <a:p>
            <a:r>
              <a:rPr lang="zh-CN" altLang="en-US" dirty="0"/>
              <a:t>对</a:t>
            </a:r>
            <a:r>
              <a:rPr lang="zh-CN" altLang="en-US" dirty="0" smtClean="0"/>
              <a:t>信息字段内出现标志字段的组合时，使用转义字符进行字节填充。</a:t>
            </a:r>
            <a:endParaRPr lang="en-US" altLang="zh-CN" dirty="0" smtClean="0"/>
          </a:p>
          <a:p>
            <a:r>
              <a:rPr lang="en-US" altLang="zh-CN" dirty="0" smtClean="0"/>
              <a:t>(0x7E) -&gt; (0x7D,0x5E)</a:t>
            </a:r>
          </a:p>
          <a:p>
            <a:r>
              <a:rPr lang="en-US" altLang="zh-CN" dirty="0" smtClean="0"/>
              <a:t>(0x7D) -&gt; (0x7D,0x5D)</a:t>
            </a:r>
          </a:p>
          <a:p>
            <a:r>
              <a:rPr lang="en-US" altLang="zh-CN" dirty="0" smtClean="0"/>
              <a:t>ASCII</a:t>
            </a:r>
            <a:r>
              <a:rPr lang="zh-CN" altLang="en-US" dirty="0" smtClean="0"/>
              <a:t>码的控制字符，即</a:t>
            </a:r>
            <a:r>
              <a:rPr lang="en-US" altLang="zh-CN" dirty="0" smtClean="0"/>
              <a:t>&lt;(0x03)</a:t>
            </a:r>
            <a:r>
              <a:rPr lang="zh-CN" altLang="en-US" dirty="0" smtClean="0"/>
              <a:t>在字符前增加</a:t>
            </a:r>
            <a:r>
              <a:rPr lang="en-US" altLang="zh-CN" dirty="0" smtClean="0"/>
              <a:t>0x7D</a:t>
            </a:r>
            <a:r>
              <a:rPr lang="zh-CN" altLang="en-US" dirty="0" smtClean="0"/>
              <a:t>，并对该字符的编码加以改变。</a:t>
            </a:r>
            <a:endParaRPr lang="zh-CN" altLang="en-US" dirty="0"/>
          </a:p>
        </p:txBody>
      </p:sp>
      <p:sp>
        <p:nvSpPr>
          <p:cNvPr id="47" name="文本占位符 46"/>
          <p:cNvSpPr>
            <a:spLocks noGrp="1"/>
          </p:cNvSpPr>
          <p:nvPr>
            <p:ph type="body" sz="quarter" idx="3"/>
          </p:nvPr>
        </p:nvSpPr>
        <p:spPr/>
        <p:txBody>
          <a:bodyPr/>
          <a:lstStyle/>
          <a:p>
            <a:r>
              <a:rPr lang="zh-CN" altLang="en-US" dirty="0" smtClean="0"/>
              <a:t>同步传输：零比特填充</a:t>
            </a:r>
            <a:endParaRPr lang="zh-CN" altLang="en-US" dirty="0"/>
          </a:p>
        </p:txBody>
      </p:sp>
      <p:sp>
        <p:nvSpPr>
          <p:cNvPr id="48" name="内容占位符 47"/>
          <p:cNvSpPr>
            <a:spLocks noGrp="1"/>
          </p:cNvSpPr>
          <p:nvPr>
            <p:ph sz="quarter" idx="4"/>
          </p:nvPr>
        </p:nvSpPr>
        <p:spPr/>
        <p:txBody>
          <a:bodyPr/>
          <a:lstStyle/>
          <a:p>
            <a:r>
              <a:rPr lang="zh-CN" altLang="en-US" dirty="0" smtClean="0"/>
              <a:t>同步传输通过硬件或者软件扫描整个信息字段。</a:t>
            </a:r>
            <a:endParaRPr lang="en-US" altLang="zh-CN" dirty="0" smtClean="0"/>
          </a:p>
          <a:p>
            <a:r>
              <a:rPr lang="zh-CN" altLang="en-US" dirty="0" smtClean="0"/>
              <a:t>对于五个连续的</a:t>
            </a:r>
            <a:r>
              <a:rPr lang="en-US" altLang="zh-CN" dirty="0" smtClean="0"/>
              <a:t>1</a:t>
            </a:r>
            <a:r>
              <a:rPr lang="zh-CN" altLang="en-US" dirty="0" smtClean="0"/>
              <a:t>，在后面填入一个</a:t>
            </a:r>
            <a:r>
              <a:rPr lang="en-US" altLang="zh-CN" dirty="0" smtClean="0"/>
              <a:t>0</a:t>
            </a:r>
            <a:r>
              <a:rPr lang="zh-CN" altLang="en-US" dirty="0" smtClean="0"/>
              <a:t>，避免六个连续的</a:t>
            </a:r>
            <a:r>
              <a:rPr lang="en-US" altLang="zh-CN" dirty="0" smtClean="0"/>
              <a:t>1</a:t>
            </a:r>
            <a:r>
              <a:rPr lang="zh-CN" altLang="en-US" dirty="0" smtClean="0"/>
              <a:t>的出现。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31</a:t>
            </a:fld>
            <a:endParaRPr lang="en-US" altLang="zh-CN"/>
          </a:p>
        </p:txBody>
      </p:sp>
      <p:sp>
        <p:nvSpPr>
          <p:cNvPr id="49" name="文本占位符 48"/>
          <p:cNvSpPr>
            <a:spLocks noGrp="1"/>
          </p:cNvSpPr>
          <p:nvPr>
            <p:ph type="body" sz="quarter" idx="13"/>
          </p:nvPr>
        </p:nvSpPr>
        <p:spPr/>
        <p:txBody>
          <a:bodyPr/>
          <a:lstStyle/>
          <a:p>
            <a:r>
              <a:rPr lang="en-US" altLang="zh-CN" dirty="0" smtClean="0"/>
              <a:t>2.2PPP</a:t>
            </a:r>
            <a:r>
              <a:rPr lang="zh-CN" altLang="en-US" dirty="0" smtClean="0"/>
              <a:t>协议的帧格式</a:t>
            </a:r>
            <a:endParaRPr lang="zh-CN" altLang="en-US" dirty="0"/>
          </a:p>
        </p:txBody>
      </p:sp>
    </p:spTree>
    <p:extLst>
      <p:ext uri="{BB962C8B-B14F-4D97-AF65-F5344CB8AC3E}">
        <p14:creationId xmlns:p14="http://schemas.microsoft.com/office/powerpoint/2010/main" val="36334357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32</a:t>
            </a:fld>
            <a:endParaRPr lang="en-US" altLang="zh-CN"/>
          </a:p>
        </p:txBody>
      </p:sp>
      <p:sp>
        <p:nvSpPr>
          <p:cNvPr id="49" name="文本占位符 48"/>
          <p:cNvSpPr>
            <a:spLocks noGrp="1"/>
          </p:cNvSpPr>
          <p:nvPr>
            <p:ph type="body" sz="quarter" idx="13"/>
          </p:nvPr>
        </p:nvSpPr>
        <p:spPr/>
        <p:txBody>
          <a:bodyPr/>
          <a:lstStyle/>
          <a:p>
            <a:r>
              <a:rPr lang="en-US" altLang="zh-CN" dirty="0" smtClean="0"/>
              <a:t>2.2PPP</a:t>
            </a:r>
            <a:r>
              <a:rPr lang="zh-CN" altLang="en-US" dirty="0" smtClean="0"/>
              <a:t>协议的帧格式</a:t>
            </a:r>
            <a:endParaRPr lang="zh-CN" altLang="en-US" dirty="0"/>
          </a:p>
        </p:txBody>
      </p:sp>
      <p:sp>
        <p:nvSpPr>
          <p:cNvPr id="13" name="AutoShape 20"/>
          <p:cNvSpPr>
            <a:spLocks noChangeArrowheads="1"/>
          </p:cNvSpPr>
          <p:nvPr/>
        </p:nvSpPr>
        <p:spPr bwMode="auto">
          <a:xfrm>
            <a:off x="4783569" y="3801438"/>
            <a:ext cx="1550392" cy="335989"/>
          </a:xfrm>
          <a:prstGeom prst="roundRect">
            <a:avLst>
              <a:gd name="adj" fmla="val 16667"/>
            </a:avLst>
          </a:prstGeom>
          <a:solidFill>
            <a:srgbClr val="CCFFFF"/>
          </a:solidFill>
          <a:ln>
            <a:noFill/>
          </a:ln>
          <a:effectLst/>
          <a:extLst>
            <a:ext uri="{91240B29-F687-4F45-9708-019B960494DF}">
              <a14:hiddenLine xmlns:a14="http://schemas.microsoft.com/office/drawing/2010/main" w="12700">
                <a:solidFill>
                  <a:schemeClr val="tx1"/>
                </a:solidFill>
                <a:prstDash val="dash"/>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14" name="AutoShape 5"/>
          <p:cNvSpPr>
            <a:spLocks noChangeArrowheads="1"/>
          </p:cNvSpPr>
          <p:nvPr/>
        </p:nvSpPr>
        <p:spPr bwMode="auto">
          <a:xfrm>
            <a:off x="5803043" y="3832290"/>
            <a:ext cx="199229" cy="268288"/>
          </a:xfrm>
          <a:prstGeom prst="roundRect">
            <a:avLst>
              <a:gd name="adj" fmla="val 16667"/>
            </a:avLst>
          </a:prstGeom>
          <a:solidFill>
            <a:schemeClr val="accent2"/>
          </a:solidFill>
          <a:ln>
            <a:noFill/>
          </a:ln>
          <a:effectLst/>
          <a:extLst>
            <a:ext uri="{91240B29-F687-4F45-9708-019B960494DF}">
              <a14:hiddenLine xmlns:a14="http://schemas.microsoft.com/office/drawing/2010/main" w="12700">
                <a:solidFill>
                  <a:schemeClr val="tx1"/>
                </a:solidFill>
                <a:prstDash val="dash"/>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15" name="Rectangle 17"/>
          <p:cNvSpPr>
            <a:spLocks noChangeArrowheads="1"/>
          </p:cNvSpPr>
          <p:nvPr/>
        </p:nvSpPr>
        <p:spPr bwMode="auto">
          <a:xfrm>
            <a:off x="4223181" y="3800621"/>
            <a:ext cx="3212419"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en-US" altLang="zh-CN" sz="1600" dirty="0">
                <a:ea typeface="黑体" pitchFamily="2" charset="-122"/>
              </a:rPr>
              <a:t>0 1 0 0 1 1 1 1 1 0 1 0 0 0 1 0 1 0</a:t>
            </a:r>
          </a:p>
        </p:txBody>
      </p:sp>
      <p:sp>
        <p:nvSpPr>
          <p:cNvPr id="16" name="AutoShape 19"/>
          <p:cNvSpPr>
            <a:spLocks noChangeArrowheads="1"/>
          </p:cNvSpPr>
          <p:nvPr/>
        </p:nvSpPr>
        <p:spPr bwMode="auto">
          <a:xfrm>
            <a:off x="4783569" y="2947305"/>
            <a:ext cx="1550392" cy="354460"/>
          </a:xfrm>
          <a:prstGeom prst="roundRect">
            <a:avLst>
              <a:gd name="adj" fmla="val 16667"/>
            </a:avLst>
          </a:prstGeom>
          <a:solidFill>
            <a:srgbClr val="CCFFFF"/>
          </a:solidFill>
          <a:ln>
            <a:noFill/>
          </a:ln>
          <a:effectLst/>
          <a:extLst>
            <a:ext uri="{91240B29-F687-4F45-9708-019B960494DF}">
              <a14:hiddenLine xmlns:a14="http://schemas.microsoft.com/office/drawing/2010/main" w="12700">
                <a:solidFill>
                  <a:schemeClr val="tx1"/>
                </a:solidFill>
                <a:prstDash val="dash"/>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17" name="AutoShape 6"/>
          <p:cNvSpPr>
            <a:spLocks noChangeArrowheads="1"/>
          </p:cNvSpPr>
          <p:nvPr/>
        </p:nvSpPr>
        <p:spPr bwMode="auto">
          <a:xfrm>
            <a:off x="4783569" y="1993405"/>
            <a:ext cx="1406376" cy="335990"/>
          </a:xfrm>
          <a:prstGeom prst="roundRect">
            <a:avLst>
              <a:gd name="adj" fmla="val 16667"/>
            </a:avLst>
          </a:prstGeom>
          <a:solidFill>
            <a:srgbClr val="CCFFFF"/>
          </a:solidFill>
          <a:ln>
            <a:noFill/>
          </a:ln>
          <a:effectLst/>
          <a:extLst>
            <a:ext uri="{91240B29-F687-4F45-9708-019B960494DF}">
              <a14:hiddenLine xmlns:a14="http://schemas.microsoft.com/office/drawing/2010/main" w="12700">
                <a:solidFill>
                  <a:schemeClr val="tx1"/>
                </a:solidFill>
                <a:prstDash val="dash"/>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18" name="Rectangle 8"/>
          <p:cNvSpPr>
            <a:spLocks noChangeArrowheads="1"/>
          </p:cNvSpPr>
          <p:nvPr/>
        </p:nvSpPr>
        <p:spPr bwMode="auto">
          <a:xfrm>
            <a:off x="4223182" y="1993405"/>
            <a:ext cx="3040898"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en-US" altLang="zh-CN" sz="1600" dirty="0">
                <a:ea typeface="黑体" pitchFamily="2" charset="-122"/>
              </a:rPr>
              <a:t>0 1 0 0 1 1 1 1 1 1 0 0 0 1 0 1 0</a:t>
            </a:r>
          </a:p>
        </p:txBody>
      </p:sp>
      <p:sp>
        <p:nvSpPr>
          <p:cNvPr id="19" name="AutoShape 4"/>
          <p:cNvSpPr>
            <a:spLocks noChangeArrowheads="1"/>
          </p:cNvSpPr>
          <p:nvPr/>
        </p:nvSpPr>
        <p:spPr bwMode="auto">
          <a:xfrm>
            <a:off x="5803043" y="2978237"/>
            <a:ext cx="199230" cy="299477"/>
          </a:xfrm>
          <a:prstGeom prst="roundRect">
            <a:avLst>
              <a:gd name="adj" fmla="val 16667"/>
            </a:avLst>
          </a:prstGeom>
          <a:solidFill>
            <a:schemeClr val="accent2"/>
          </a:solidFill>
          <a:ln>
            <a:noFill/>
          </a:ln>
          <a:effectLst/>
          <a:extLst>
            <a:ext uri="{91240B29-F687-4F45-9708-019B960494DF}">
              <a14:hiddenLine xmlns:a14="http://schemas.microsoft.com/office/drawing/2010/main" w="12700">
                <a:solidFill>
                  <a:schemeClr val="tx1"/>
                </a:solidFill>
                <a:prstDash val="dash"/>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20" name="Rectangle 16"/>
          <p:cNvSpPr>
            <a:spLocks noChangeArrowheads="1"/>
          </p:cNvSpPr>
          <p:nvPr/>
        </p:nvSpPr>
        <p:spPr bwMode="auto">
          <a:xfrm>
            <a:off x="4223182" y="2934343"/>
            <a:ext cx="3212419"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en-US" altLang="zh-CN" sz="1600" dirty="0">
                <a:ea typeface="黑体" pitchFamily="2" charset="-122"/>
              </a:rPr>
              <a:t>0 1 0 0 1 1 1 1 1 0 1 0 0 0 1 0 1 0</a:t>
            </a:r>
          </a:p>
        </p:txBody>
      </p:sp>
      <p:sp>
        <p:nvSpPr>
          <p:cNvPr id="24" name="Rectangle 11"/>
          <p:cNvSpPr>
            <a:spLocks noChangeArrowheads="1"/>
          </p:cNvSpPr>
          <p:nvPr/>
        </p:nvSpPr>
        <p:spPr bwMode="auto">
          <a:xfrm>
            <a:off x="1619672" y="1993404"/>
            <a:ext cx="2475038"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r" eaLnBrk="0" hangingPunct="0"/>
            <a:r>
              <a:rPr kumimoji="1" lang="zh-CN" altLang="en-US" sz="1600" dirty="0">
                <a:ea typeface="黑体" pitchFamily="2" charset="-122"/>
              </a:rPr>
              <a:t>会被误认为是标志字段 </a:t>
            </a:r>
            <a:r>
              <a:rPr kumimoji="1" lang="en-US" altLang="zh-CN" sz="1600" dirty="0">
                <a:ea typeface="黑体" pitchFamily="2" charset="-122"/>
              </a:rPr>
              <a:t>F </a:t>
            </a:r>
          </a:p>
        </p:txBody>
      </p:sp>
      <p:sp>
        <p:nvSpPr>
          <p:cNvPr id="25" name="AutoShape 12"/>
          <p:cNvSpPr>
            <a:spLocks noChangeArrowheads="1"/>
          </p:cNvSpPr>
          <p:nvPr/>
        </p:nvSpPr>
        <p:spPr bwMode="auto">
          <a:xfrm rot="16200000">
            <a:off x="5723235" y="3387491"/>
            <a:ext cx="327025" cy="155575"/>
          </a:xfrm>
          <a:prstGeom prst="rightArrow">
            <a:avLst>
              <a:gd name="adj1" fmla="val 50000"/>
              <a:gd name="adj2" fmla="val 105112"/>
            </a:avLst>
          </a:prstGeom>
          <a:solidFill>
            <a:schemeClr val="hlink"/>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26" name="Rectangle 13"/>
          <p:cNvSpPr>
            <a:spLocks noChangeArrowheads="1"/>
          </p:cNvSpPr>
          <p:nvPr/>
        </p:nvSpPr>
        <p:spPr bwMode="auto">
          <a:xfrm>
            <a:off x="2246446" y="2959980"/>
            <a:ext cx="1848264"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r" eaLnBrk="0" hangingPunct="0"/>
            <a:r>
              <a:rPr kumimoji="1" lang="zh-CN" altLang="en-US" sz="1600" dirty="0">
                <a:ea typeface="黑体" pitchFamily="2" charset="-122"/>
              </a:rPr>
              <a:t>发送端填入 </a:t>
            </a:r>
            <a:r>
              <a:rPr kumimoji="1" lang="en-US" altLang="zh-CN" sz="1600" dirty="0">
                <a:ea typeface="黑体" pitchFamily="2" charset="-122"/>
              </a:rPr>
              <a:t>0 </a:t>
            </a:r>
            <a:r>
              <a:rPr kumimoji="1" lang="zh-CN" altLang="en-US" sz="1600" dirty="0">
                <a:ea typeface="黑体" pitchFamily="2" charset="-122"/>
              </a:rPr>
              <a:t>比特</a:t>
            </a:r>
          </a:p>
        </p:txBody>
      </p:sp>
      <p:sp>
        <p:nvSpPr>
          <p:cNvPr id="27" name="AutoShape 14"/>
          <p:cNvSpPr>
            <a:spLocks noChangeArrowheads="1"/>
          </p:cNvSpPr>
          <p:nvPr/>
        </p:nvSpPr>
        <p:spPr bwMode="auto">
          <a:xfrm rot="5400000" flipV="1">
            <a:off x="5704186" y="4241385"/>
            <a:ext cx="365125" cy="155575"/>
          </a:xfrm>
          <a:prstGeom prst="rightArrow">
            <a:avLst>
              <a:gd name="adj1" fmla="val 50000"/>
              <a:gd name="adj2" fmla="val 117358"/>
            </a:avLst>
          </a:prstGeom>
          <a:solidFill>
            <a:schemeClr val="hlink"/>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28" name="Rectangle 15"/>
          <p:cNvSpPr>
            <a:spLocks noChangeArrowheads="1"/>
          </p:cNvSpPr>
          <p:nvPr/>
        </p:nvSpPr>
        <p:spPr bwMode="auto">
          <a:xfrm>
            <a:off x="1630893" y="3798439"/>
            <a:ext cx="2463817"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r" eaLnBrk="0" hangingPunct="0"/>
            <a:r>
              <a:rPr kumimoji="1" lang="zh-CN" altLang="en-US" sz="1600" dirty="0">
                <a:ea typeface="黑体" pitchFamily="2" charset="-122"/>
              </a:rPr>
              <a:t>接收端删除填入的 </a:t>
            </a:r>
            <a:r>
              <a:rPr kumimoji="1" lang="en-US" altLang="zh-CN" sz="1600" dirty="0">
                <a:ea typeface="黑体" pitchFamily="2" charset="-122"/>
              </a:rPr>
              <a:t>0 </a:t>
            </a:r>
            <a:r>
              <a:rPr kumimoji="1" lang="zh-CN" altLang="en-US" sz="1600" dirty="0">
                <a:ea typeface="黑体" pitchFamily="2" charset="-122"/>
              </a:rPr>
              <a:t>比特</a:t>
            </a:r>
          </a:p>
        </p:txBody>
      </p:sp>
      <p:sp>
        <p:nvSpPr>
          <p:cNvPr id="29" name="AutoShape 18"/>
          <p:cNvSpPr>
            <a:spLocks/>
          </p:cNvSpPr>
          <p:nvPr/>
        </p:nvSpPr>
        <p:spPr bwMode="auto">
          <a:xfrm rot="16200000">
            <a:off x="5302322" y="1838711"/>
            <a:ext cx="296862" cy="1334368"/>
          </a:xfrm>
          <a:prstGeom prst="leftBrace">
            <a:avLst>
              <a:gd name="adj1" fmla="val 54590"/>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Tree>
    <p:extLst>
      <p:ext uri="{BB962C8B-B14F-4D97-AF65-F5344CB8AC3E}">
        <p14:creationId xmlns:p14="http://schemas.microsoft.com/office/powerpoint/2010/main" val="21340310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3" name="内容占位符 2"/>
          <p:cNvSpPr>
            <a:spLocks noGrp="1"/>
          </p:cNvSpPr>
          <p:nvPr>
            <p:ph idx="1"/>
          </p:nvPr>
        </p:nvSpPr>
        <p:spPr/>
        <p:txBody>
          <a:bodyPr/>
          <a:lstStyle/>
          <a:p>
            <a:r>
              <a:rPr lang="zh-CN" altLang="en-US" dirty="0"/>
              <a:t>当用户拨号接入 </a:t>
            </a:r>
            <a:r>
              <a:rPr lang="en-US" altLang="zh-CN" dirty="0" smtClean="0"/>
              <a:t>ISP</a:t>
            </a:r>
            <a:r>
              <a:rPr lang="zh-CN" altLang="en-US" dirty="0" smtClean="0"/>
              <a:t>时</a:t>
            </a:r>
            <a:r>
              <a:rPr lang="zh-CN" altLang="en-US" dirty="0"/>
              <a:t>，路由器的调制解调器对拨号做出确认，并建立一条物理连接。</a:t>
            </a:r>
          </a:p>
          <a:p>
            <a:r>
              <a:rPr lang="en-US" altLang="zh-CN" dirty="0" smtClean="0"/>
              <a:t>PC</a:t>
            </a:r>
            <a:r>
              <a:rPr lang="zh-CN" altLang="en-US" dirty="0" smtClean="0"/>
              <a:t>机</a:t>
            </a:r>
            <a:r>
              <a:rPr lang="zh-CN" altLang="en-US" dirty="0"/>
              <a:t>向路由器发送一系列</a:t>
            </a:r>
            <a:r>
              <a:rPr lang="zh-CN" altLang="en-US" dirty="0" smtClean="0"/>
              <a:t>的</a:t>
            </a:r>
            <a:r>
              <a:rPr lang="en-US" altLang="zh-CN" dirty="0" smtClean="0"/>
              <a:t>LCP</a:t>
            </a:r>
            <a:r>
              <a:rPr lang="zh-CN" altLang="en-US" dirty="0" smtClean="0"/>
              <a:t>分组。</a:t>
            </a:r>
            <a:endParaRPr lang="zh-CN" altLang="en-US" dirty="0"/>
          </a:p>
          <a:p>
            <a:r>
              <a:rPr lang="en-US" altLang="zh-CN" dirty="0"/>
              <a:t>LCP</a:t>
            </a:r>
            <a:r>
              <a:rPr lang="zh-CN" altLang="en-US" dirty="0" smtClean="0"/>
              <a:t>分组</a:t>
            </a:r>
            <a:r>
              <a:rPr lang="zh-CN" altLang="en-US" dirty="0"/>
              <a:t>及其响应</a:t>
            </a:r>
            <a:r>
              <a:rPr lang="zh-CN" altLang="en-US" dirty="0" smtClean="0"/>
              <a:t>选择</a:t>
            </a:r>
            <a:r>
              <a:rPr lang="zh-CN" altLang="en-US" dirty="0"/>
              <a:t>确定</a:t>
            </a:r>
            <a:r>
              <a:rPr lang="en-US" altLang="zh-CN" dirty="0" smtClean="0"/>
              <a:t>PPP</a:t>
            </a:r>
            <a:r>
              <a:rPr lang="zh-CN" altLang="en-US" dirty="0" smtClean="0"/>
              <a:t>参数，进行</a:t>
            </a:r>
            <a:r>
              <a:rPr lang="zh-CN" altLang="en-US" dirty="0"/>
              <a:t>网络层配置，</a:t>
            </a:r>
            <a:r>
              <a:rPr lang="en-US" altLang="zh-CN" dirty="0" smtClean="0"/>
              <a:t>NCP</a:t>
            </a:r>
            <a:r>
              <a:rPr lang="zh-CN" altLang="en-US" dirty="0" smtClean="0"/>
              <a:t>给</a:t>
            </a:r>
            <a:r>
              <a:rPr lang="zh-CN" altLang="en-US" dirty="0"/>
              <a:t>新接入</a:t>
            </a:r>
            <a:r>
              <a:rPr lang="zh-CN" altLang="en-US" dirty="0" smtClean="0"/>
              <a:t>的</a:t>
            </a:r>
            <a:r>
              <a:rPr lang="en-US" altLang="zh-CN" dirty="0" smtClean="0"/>
              <a:t>PC</a:t>
            </a:r>
            <a:r>
              <a:rPr lang="zh-CN" altLang="en-US" dirty="0"/>
              <a:t>机分配一个临时</a:t>
            </a:r>
            <a:r>
              <a:rPr lang="zh-CN" altLang="en-US" dirty="0" smtClean="0"/>
              <a:t>的</a:t>
            </a:r>
            <a:r>
              <a:rPr lang="en-US" altLang="zh-CN" dirty="0" smtClean="0"/>
              <a:t>IP</a:t>
            </a:r>
            <a:r>
              <a:rPr lang="zh-CN" altLang="en-US" dirty="0" smtClean="0"/>
              <a:t>地址</a:t>
            </a:r>
            <a:r>
              <a:rPr lang="zh-CN" altLang="en-US" dirty="0"/>
              <a:t>，</a:t>
            </a:r>
            <a:r>
              <a:rPr lang="zh-CN" altLang="en-US" dirty="0" smtClean="0"/>
              <a:t>使</a:t>
            </a:r>
            <a:r>
              <a:rPr lang="en-US" altLang="zh-CN" dirty="0" smtClean="0"/>
              <a:t>PC</a:t>
            </a:r>
            <a:r>
              <a:rPr lang="zh-CN" altLang="en-US" dirty="0" smtClean="0"/>
              <a:t>机</a:t>
            </a:r>
            <a:r>
              <a:rPr lang="zh-CN" altLang="en-US" dirty="0"/>
              <a:t>成为因特网上的一个主机。</a:t>
            </a:r>
          </a:p>
          <a:p>
            <a:r>
              <a:rPr lang="zh-CN" altLang="en-US" dirty="0"/>
              <a:t>通信</a:t>
            </a:r>
            <a:r>
              <a:rPr lang="zh-CN" altLang="en-US" dirty="0" smtClean="0"/>
              <a:t>完毕后，首先</a:t>
            </a:r>
            <a:r>
              <a:rPr lang="en-US" altLang="zh-CN" dirty="0" smtClean="0"/>
              <a:t>NCP</a:t>
            </a:r>
            <a:r>
              <a:rPr lang="zh-CN" altLang="en-US" dirty="0" smtClean="0"/>
              <a:t>释放</a:t>
            </a:r>
            <a:r>
              <a:rPr lang="zh-CN" altLang="en-US" dirty="0"/>
              <a:t>网络层连接，收回原来分配出去的 </a:t>
            </a:r>
            <a:r>
              <a:rPr lang="en-US" altLang="zh-CN" dirty="0" smtClean="0"/>
              <a:t>IP</a:t>
            </a:r>
            <a:r>
              <a:rPr lang="zh-CN" altLang="en-US" dirty="0" smtClean="0"/>
              <a:t>地址，其次</a:t>
            </a:r>
            <a:r>
              <a:rPr lang="en-US" altLang="zh-CN" dirty="0" smtClean="0"/>
              <a:t>NCP</a:t>
            </a:r>
            <a:r>
              <a:rPr lang="zh-CN" altLang="en-US" dirty="0" smtClean="0"/>
              <a:t>释放</a:t>
            </a:r>
            <a:r>
              <a:rPr lang="zh-CN" altLang="en-US" dirty="0"/>
              <a:t>数据链路层</a:t>
            </a:r>
            <a:r>
              <a:rPr lang="zh-CN" altLang="en-US" dirty="0" smtClean="0"/>
              <a:t>连接，最后释放物理层连接</a:t>
            </a:r>
            <a:r>
              <a:rPr lang="zh-CN" altLang="en-US" dirty="0"/>
              <a:t>。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33</a:t>
            </a:fld>
            <a:endParaRPr lang="en-US" altLang="zh-CN"/>
          </a:p>
        </p:txBody>
      </p:sp>
      <p:sp>
        <p:nvSpPr>
          <p:cNvPr id="49" name="文本占位符 48"/>
          <p:cNvSpPr>
            <a:spLocks noGrp="1"/>
          </p:cNvSpPr>
          <p:nvPr>
            <p:ph type="body" sz="quarter" idx="13"/>
          </p:nvPr>
        </p:nvSpPr>
        <p:spPr/>
        <p:txBody>
          <a:bodyPr/>
          <a:lstStyle/>
          <a:p>
            <a:r>
              <a:rPr lang="en-US" altLang="zh-CN" dirty="0" smtClean="0"/>
              <a:t>2.2PPP</a:t>
            </a:r>
            <a:r>
              <a:rPr lang="zh-CN" altLang="en-US" dirty="0" smtClean="0"/>
              <a:t>协议的工作状态</a:t>
            </a:r>
            <a:endParaRPr lang="zh-CN" altLang="en-US" dirty="0"/>
          </a:p>
        </p:txBody>
      </p:sp>
    </p:spTree>
    <p:extLst>
      <p:ext uri="{BB962C8B-B14F-4D97-AF65-F5344CB8AC3E}">
        <p14:creationId xmlns:p14="http://schemas.microsoft.com/office/powerpoint/2010/main" val="9041805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34</a:t>
            </a:fld>
            <a:endParaRPr lang="en-US" altLang="zh-CN"/>
          </a:p>
        </p:txBody>
      </p:sp>
      <p:sp>
        <p:nvSpPr>
          <p:cNvPr id="49" name="文本占位符 48"/>
          <p:cNvSpPr>
            <a:spLocks noGrp="1"/>
          </p:cNvSpPr>
          <p:nvPr>
            <p:ph type="body" sz="quarter" idx="13"/>
          </p:nvPr>
        </p:nvSpPr>
        <p:spPr/>
        <p:txBody>
          <a:bodyPr/>
          <a:lstStyle/>
          <a:p>
            <a:r>
              <a:rPr lang="en-US" altLang="zh-CN" dirty="0" smtClean="0"/>
              <a:t>2.2PPP</a:t>
            </a:r>
            <a:r>
              <a:rPr lang="zh-CN" altLang="en-US" dirty="0" smtClean="0"/>
              <a:t>协议的工作状态</a:t>
            </a:r>
            <a:endParaRPr lang="zh-CN" altLang="en-US" dirty="0"/>
          </a:p>
        </p:txBody>
      </p:sp>
      <p:grpSp>
        <p:nvGrpSpPr>
          <p:cNvPr id="71" name="组合 70"/>
          <p:cNvGrpSpPr/>
          <p:nvPr/>
        </p:nvGrpSpPr>
        <p:grpSpPr>
          <a:xfrm>
            <a:off x="1545067" y="1561356"/>
            <a:ext cx="6339301" cy="3455354"/>
            <a:chOff x="1545067" y="1561356"/>
            <a:chExt cx="6339301" cy="3455354"/>
          </a:xfrm>
        </p:grpSpPr>
        <p:grpSp>
          <p:nvGrpSpPr>
            <p:cNvPr id="6" name="组合 5"/>
            <p:cNvGrpSpPr/>
            <p:nvPr/>
          </p:nvGrpSpPr>
          <p:grpSpPr>
            <a:xfrm>
              <a:off x="1545067" y="1561356"/>
              <a:ext cx="6339301" cy="3455354"/>
              <a:chOff x="242152" y="476250"/>
              <a:chExt cx="10304346" cy="5616575"/>
            </a:xfrm>
            <a:effectLst/>
          </p:grpSpPr>
          <p:sp>
            <p:nvSpPr>
              <p:cNvPr id="38" name="Rectangle 10"/>
              <p:cNvSpPr>
                <a:spLocks noChangeArrowheads="1"/>
              </p:cNvSpPr>
              <p:nvPr/>
            </p:nvSpPr>
            <p:spPr bwMode="auto">
              <a:xfrm>
                <a:off x="7989036" y="476250"/>
                <a:ext cx="2232025" cy="469901"/>
              </a:xfrm>
              <a:prstGeom prst="rect">
                <a:avLst/>
              </a:prstGeom>
              <a:solidFill>
                <a:srgbClr val="00B050"/>
              </a:solidFill>
              <a:ln w="9525">
                <a:solidFill>
                  <a:schemeClr val="tx1"/>
                </a:solidFill>
                <a:miter lim="800000"/>
                <a:headEnd/>
                <a:tailEnd/>
              </a:ln>
              <a:effectLst/>
            </p:spPr>
            <p:txBody>
              <a:bodyPr wrap="none" anchor="ctr"/>
              <a:lstStyle/>
              <a:p>
                <a:pPr algn="ctr"/>
                <a:r>
                  <a:rPr lang="zh-CN" altLang="en-US" sz="1200">
                    <a:latin typeface="+mj-ea"/>
                    <a:ea typeface="+mj-ea"/>
                  </a:rPr>
                  <a:t>设备之间无链路</a:t>
                </a:r>
              </a:p>
            </p:txBody>
          </p:sp>
          <p:sp>
            <p:nvSpPr>
              <p:cNvPr id="39" name="Rectangle 4"/>
              <p:cNvSpPr>
                <a:spLocks noChangeArrowheads="1"/>
              </p:cNvSpPr>
              <p:nvPr/>
            </p:nvSpPr>
            <p:spPr bwMode="auto">
              <a:xfrm>
                <a:off x="3962400" y="476250"/>
                <a:ext cx="1589088" cy="469900"/>
              </a:xfrm>
              <a:prstGeom prst="rect">
                <a:avLst/>
              </a:prstGeom>
              <a:solidFill>
                <a:srgbClr val="CCFFFF"/>
              </a:solidFill>
              <a:ln w="9525">
                <a:solidFill>
                  <a:schemeClr val="tx1"/>
                </a:solidFill>
                <a:miter lim="800000"/>
                <a:headEnd/>
                <a:tailEnd/>
              </a:ln>
              <a:effectLst/>
            </p:spPr>
            <p:txBody>
              <a:bodyPr wrap="none" anchor="ctr"/>
              <a:lstStyle/>
              <a:p>
                <a:pPr algn="ctr"/>
                <a:r>
                  <a:rPr lang="zh-CN" altLang="en-US" sz="1200" dirty="0">
                    <a:latin typeface="+mj-ea"/>
                    <a:ea typeface="+mj-ea"/>
                  </a:rPr>
                  <a:t>链路静止</a:t>
                </a:r>
              </a:p>
            </p:txBody>
          </p:sp>
          <p:sp>
            <p:nvSpPr>
              <p:cNvPr id="40" name="Rectangle 5"/>
              <p:cNvSpPr>
                <a:spLocks noChangeArrowheads="1"/>
              </p:cNvSpPr>
              <p:nvPr/>
            </p:nvSpPr>
            <p:spPr bwMode="auto">
              <a:xfrm>
                <a:off x="3962400" y="1698625"/>
                <a:ext cx="1589088" cy="469900"/>
              </a:xfrm>
              <a:prstGeom prst="rect">
                <a:avLst/>
              </a:prstGeom>
              <a:solidFill>
                <a:srgbClr val="CCFFFF"/>
              </a:solidFill>
              <a:ln w="9525">
                <a:solidFill>
                  <a:schemeClr val="tx1"/>
                </a:solidFill>
                <a:miter lim="800000"/>
                <a:headEnd/>
                <a:tailEnd/>
              </a:ln>
              <a:effectLst/>
            </p:spPr>
            <p:txBody>
              <a:bodyPr wrap="none" anchor="ctr"/>
              <a:lstStyle/>
              <a:p>
                <a:pPr algn="ctr"/>
                <a:r>
                  <a:rPr lang="zh-CN" altLang="en-US" sz="1200">
                    <a:latin typeface="+mj-ea"/>
                    <a:ea typeface="+mj-ea"/>
                  </a:rPr>
                  <a:t>链路建立</a:t>
                </a:r>
              </a:p>
            </p:txBody>
          </p:sp>
          <p:sp>
            <p:nvSpPr>
              <p:cNvPr id="41" name="Rectangle 6"/>
              <p:cNvSpPr>
                <a:spLocks noChangeArrowheads="1"/>
              </p:cNvSpPr>
              <p:nvPr/>
            </p:nvSpPr>
            <p:spPr bwMode="auto">
              <a:xfrm>
                <a:off x="3962400" y="2921000"/>
                <a:ext cx="1589088" cy="471488"/>
              </a:xfrm>
              <a:prstGeom prst="rect">
                <a:avLst/>
              </a:prstGeom>
              <a:solidFill>
                <a:srgbClr val="CCFFFF"/>
              </a:solidFill>
              <a:ln w="9525">
                <a:solidFill>
                  <a:schemeClr val="tx1"/>
                </a:solidFill>
                <a:miter lim="800000"/>
                <a:headEnd/>
                <a:tailEnd/>
              </a:ln>
              <a:effectLst/>
            </p:spPr>
            <p:txBody>
              <a:bodyPr wrap="none" anchor="ctr"/>
              <a:lstStyle/>
              <a:p>
                <a:pPr algn="ctr"/>
                <a:r>
                  <a:rPr lang="zh-CN" altLang="en-US" sz="1200">
                    <a:latin typeface="+mj-ea"/>
                    <a:ea typeface="+mj-ea"/>
                  </a:rPr>
                  <a:t>鉴别</a:t>
                </a:r>
              </a:p>
            </p:txBody>
          </p:sp>
          <p:sp>
            <p:nvSpPr>
              <p:cNvPr id="42" name="Rectangle 7"/>
              <p:cNvSpPr>
                <a:spLocks noChangeArrowheads="1"/>
              </p:cNvSpPr>
              <p:nvPr/>
            </p:nvSpPr>
            <p:spPr bwMode="auto">
              <a:xfrm>
                <a:off x="3962400" y="4143375"/>
                <a:ext cx="1589088" cy="471488"/>
              </a:xfrm>
              <a:prstGeom prst="rect">
                <a:avLst/>
              </a:prstGeom>
              <a:solidFill>
                <a:srgbClr val="CCFFFF"/>
              </a:solidFill>
              <a:ln w="9525">
                <a:solidFill>
                  <a:schemeClr val="tx1"/>
                </a:solidFill>
                <a:miter lim="800000"/>
                <a:headEnd/>
                <a:tailEnd/>
              </a:ln>
              <a:effectLst/>
            </p:spPr>
            <p:txBody>
              <a:bodyPr wrap="none" anchor="ctr"/>
              <a:lstStyle/>
              <a:p>
                <a:pPr algn="ctr"/>
                <a:r>
                  <a:rPr lang="zh-CN" altLang="en-US" sz="1200">
                    <a:latin typeface="+mj-ea"/>
                    <a:ea typeface="+mj-ea"/>
                  </a:rPr>
                  <a:t>网络层协议</a:t>
                </a:r>
              </a:p>
            </p:txBody>
          </p:sp>
          <p:sp>
            <p:nvSpPr>
              <p:cNvPr id="43" name="Rectangle 8"/>
              <p:cNvSpPr>
                <a:spLocks noChangeArrowheads="1"/>
              </p:cNvSpPr>
              <p:nvPr/>
            </p:nvSpPr>
            <p:spPr bwMode="auto">
              <a:xfrm>
                <a:off x="3962400" y="5367338"/>
                <a:ext cx="1589088" cy="469900"/>
              </a:xfrm>
              <a:prstGeom prst="rect">
                <a:avLst/>
              </a:prstGeom>
              <a:solidFill>
                <a:srgbClr val="CCFFFF"/>
              </a:solidFill>
              <a:ln w="9525">
                <a:solidFill>
                  <a:schemeClr val="tx1"/>
                </a:solidFill>
                <a:miter lim="800000"/>
                <a:headEnd/>
                <a:tailEnd/>
              </a:ln>
              <a:effectLst/>
            </p:spPr>
            <p:txBody>
              <a:bodyPr wrap="none" anchor="ctr"/>
              <a:lstStyle/>
              <a:p>
                <a:pPr algn="ctr"/>
                <a:r>
                  <a:rPr lang="zh-CN" altLang="en-US" sz="1200">
                    <a:latin typeface="+mj-ea"/>
                    <a:ea typeface="+mj-ea"/>
                  </a:rPr>
                  <a:t>链路打开</a:t>
                </a:r>
              </a:p>
            </p:txBody>
          </p:sp>
          <p:sp>
            <p:nvSpPr>
              <p:cNvPr id="44" name="Rectangle 9"/>
              <p:cNvSpPr>
                <a:spLocks noChangeArrowheads="1"/>
              </p:cNvSpPr>
              <p:nvPr/>
            </p:nvSpPr>
            <p:spPr bwMode="auto">
              <a:xfrm>
                <a:off x="250825" y="2921000"/>
                <a:ext cx="1589088" cy="471488"/>
              </a:xfrm>
              <a:prstGeom prst="rect">
                <a:avLst/>
              </a:prstGeom>
              <a:solidFill>
                <a:srgbClr val="CCFFFF"/>
              </a:solidFill>
              <a:ln w="9525">
                <a:solidFill>
                  <a:schemeClr val="tx1"/>
                </a:solidFill>
                <a:miter lim="800000"/>
                <a:headEnd/>
                <a:tailEnd/>
              </a:ln>
              <a:effectLst/>
            </p:spPr>
            <p:txBody>
              <a:bodyPr wrap="none" anchor="ctr"/>
              <a:lstStyle/>
              <a:p>
                <a:pPr algn="ctr"/>
                <a:r>
                  <a:rPr lang="zh-CN" altLang="en-US" sz="1200">
                    <a:latin typeface="+mj-ea"/>
                    <a:ea typeface="+mj-ea"/>
                  </a:rPr>
                  <a:t>链路终止</a:t>
                </a:r>
              </a:p>
            </p:txBody>
          </p:sp>
          <p:sp>
            <p:nvSpPr>
              <p:cNvPr id="45" name="Rectangle 11"/>
              <p:cNvSpPr>
                <a:spLocks noChangeArrowheads="1"/>
              </p:cNvSpPr>
              <p:nvPr/>
            </p:nvSpPr>
            <p:spPr bwMode="auto">
              <a:xfrm>
                <a:off x="8157311" y="1698625"/>
                <a:ext cx="1943100" cy="469901"/>
              </a:xfrm>
              <a:prstGeom prst="rect">
                <a:avLst/>
              </a:prstGeom>
              <a:solidFill>
                <a:srgbClr val="00B050"/>
              </a:solidFill>
              <a:ln w="9525">
                <a:solidFill>
                  <a:schemeClr val="tx1"/>
                </a:solidFill>
                <a:miter lim="800000"/>
                <a:headEnd/>
                <a:tailEnd/>
              </a:ln>
              <a:effectLst/>
            </p:spPr>
            <p:txBody>
              <a:bodyPr wrap="none" anchor="ctr"/>
              <a:lstStyle/>
              <a:p>
                <a:pPr algn="ctr"/>
                <a:r>
                  <a:rPr lang="zh-CN" altLang="en-US" sz="1200">
                    <a:latin typeface="+mj-ea"/>
                    <a:ea typeface="+mj-ea"/>
                  </a:rPr>
                  <a:t>物理链路</a:t>
                </a:r>
              </a:p>
            </p:txBody>
          </p:sp>
          <p:sp>
            <p:nvSpPr>
              <p:cNvPr id="46" name="Rectangle 12"/>
              <p:cNvSpPr>
                <a:spLocks noChangeArrowheads="1"/>
              </p:cNvSpPr>
              <p:nvPr/>
            </p:nvSpPr>
            <p:spPr bwMode="auto">
              <a:xfrm>
                <a:off x="8157311" y="2920999"/>
                <a:ext cx="1943100" cy="471489"/>
              </a:xfrm>
              <a:prstGeom prst="rect">
                <a:avLst/>
              </a:prstGeom>
              <a:solidFill>
                <a:srgbClr val="00B050"/>
              </a:solidFill>
              <a:ln w="9525">
                <a:solidFill>
                  <a:schemeClr val="tx1"/>
                </a:solidFill>
                <a:miter lim="800000"/>
                <a:headEnd/>
                <a:tailEnd/>
              </a:ln>
              <a:effectLst/>
            </p:spPr>
            <p:txBody>
              <a:bodyPr wrap="none" anchor="ctr"/>
              <a:lstStyle/>
              <a:p>
                <a:pPr algn="ctr"/>
                <a:r>
                  <a:rPr lang="en-US" altLang="zh-CN" sz="1200">
                    <a:latin typeface="+mj-ea"/>
                    <a:ea typeface="+mj-ea"/>
                  </a:rPr>
                  <a:t>LCP </a:t>
                </a:r>
                <a:r>
                  <a:rPr lang="zh-CN" altLang="en-US" sz="1200">
                    <a:latin typeface="+mj-ea"/>
                    <a:ea typeface="+mj-ea"/>
                  </a:rPr>
                  <a:t>链路</a:t>
                </a:r>
              </a:p>
            </p:txBody>
          </p:sp>
          <p:sp>
            <p:nvSpPr>
              <p:cNvPr id="47" name="Rectangle 13"/>
              <p:cNvSpPr>
                <a:spLocks noChangeArrowheads="1"/>
              </p:cNvSpPr>
              <p:nvPr/>
            </p:nvSpPr>
            <p:spPr bwMode="auto">
              <a:xfrm>
                <a:off x="7773136" y="4143374"/>
                <a:ext cx="2665412" cy="471489"/>
              </a:xfrm>
              <a:prstGeom prst="rect">
                <a:avLst/>
              </a:prstGeom>
              <a:solidFill>
                <a:srgbClr val="00B050"/>
              </a:solidFill>
              <a:ln w="9525">
                <a:solidFill>
                  <a:schemeClr val="tx1"/>
                </a:solidFill>
                <a:miter lim="800000"/>
                <a:headEnd/>
                <a:tailEnd/>
              </a:ln>
              <a:effectLst/>
            </p:spPr>
            <p:txBody>
              <a:bodyPr wrap="none" anchor="ctr"/>
              <a:lstStyle/>
              <a:p>
                <a:pPr algn="ctr"/>
                <a:r>
                  <a:rPr lang="zh-CN" altLang="en-US" sz="1200" dirty="0">
                    <a:latin typeface="+mj-ea"/>
                    <a:ea typeface="+mj-ea"/>
                  </a:rPr>
                  <a:t>已鉴别的 </a:t>
                </a:r>
                <a:r>
                  <a:rPr lang="en-US" altLang="zh-CN" sz="1200" dirty="0">
                    <a:latin typeface="+mj-ea"/>
                    <a:ea typeface="+mj-ea"/>
                  </a:rPr>
                  <a:t>LCP </a:t>
                </a:r>
                <a:r>
                  <a:rPr lang="zh-CN" altLang="en-US" sz="1200" dirty="0">
                    <a:latin typeface="+mj-ea"/>
                    <a:ea typeface="+mj-ea"/>
                  </a:rPr>
                  <a:t>链路</a:t>
                </a:r>
              </a:p>
            </p:txBody>
          </p:sp>
          <p:sp>
            <p:nvSpPr>
              <p:cNvPr id="48" name="Rectangle 14"/>
              <p:cNvSpPr>
                <a:spLocks noChangeArrowheads="1"/>
              </p:cNvSpPr>
              <p:nvPr/>
            </p:nvSpPr>
            <p:spPr bwMode="auto">
              <a:xfrm>
                <a:off x="7630261" y="5246688"/>
                <a:ext cx="2916237" cy="846137"/>
              </a:xfrm>
              <a:prstGeom prst="rect">
                <a:avLst/>
              </a:prstGeom>
              <a:solidFill>
                <a:srgbClr val="00B050"/>
              </a:solidFill>
              <a:ln w="9525">
                <a:solidFill>
                  <a:schemeClr val="tx1"/>
                </a:solidFill>
                <a:miter lim="800000"/>
                <a:headEnd/>
                <a:tailEnd/>
              </a:ln>
              <a:effectLst/>
            </p:spPr>
            <p:txBody>
              <a:bodyPr wrap="none" anchor="ctr"/>
              <a:lstStyle/>
              <a:p>
                <a:pPr algn="ctr"/>
                <a:r>
                  <a:rPr lang="zh-CN" altLang="en-US" sz="1200" dirty="0">
                    <a:latin typeface="+mj-ea"/>
                    <a:ea typeface="+mj-ea"/>
                  </a:rPr>
                  <a:t>已鉴别的 </a:t>
                </a:r>
                <a:r>
                  <a:rPr lang="en-US" altLang="zh-CN" sz="1200" dirty="0">
                    <a:latin typeface="+mj-ea"/>
                    <a:ea typeface="+mj-ea"/>
                  </a:rPr>
                  <a:t>LCP </a:t>
                </a:r>
                <a:r>
                  <a:rPr lang="zh-CN" altLang="en-US" sz="1200" dirty="0">
                    <a:latin typeface="+mj-ea"/>
                    <a:ea typeface="+mj-ea"/>
                  </a:rPr>
                  <a:t>链路</a:t>
                </a:r>
              </a:p>
              <a:p>
                <a:pPr algn="ctr"/>
                <a:r>
                  <a:rPr lang="zh-CN" altLang="en-US" sz="1200" dirty="0">
                    <a:latin typeface="+mj-ea"/>
                    <a:ea typeface="+mj-ea"/>
                  </a:rPr>
                  <a:t>和 </a:t>
                </a:r>
                <a:r>
                  <a:rPr lang="en-US" altLang="zh-CN" sz="1200" dirty="0">
                    <a:latin typeface="+mj-ea"/>
                    <a:ea typeface="+mj-ea"/>
                  </a:rPr>
                  <a:t>NCP </a:t>
                </a:r>
                <a:r>
                  <a:rPr lang="zh-CN" altLang="en-US" sz="1200" dirty="0">
                    <a:latin typeface="+mj-ea"/>
                    <a:ea typeface="+mj-ea"/>
                  </a:rPr>
                  <a:t>链路</a:t>
                </a:r>
              </a:p>
            </p:txBody>
          </p:sp>
          <p:sp>
            <p:nvSpPr>
              <p:cNvPr id="50" name="Line 15"/>
              <p:cNvSpPr>
                <a:spLocks noChangeShapeType="1"/>
              </p:cNvSpPr>
              <p:nvPr/>
            </p:nvSpPr>
            <p:spPr bwMode="auto">
              <a:xfrm>
                <a:off x="9128861" y="946151"/>
                <a:ext cx="0" cy="752476"/>
              </a:xfrm>
              <a:prstGeom prst="line">
                <a:avLst/>
              </a:prstGeom>
              <a:noFill/>
              <a:ln w="28575">
                <a:solidFill>
                  <a:schemeClr val="tx1">
                    <a:lumMod val="50000"/>
                    <a:lumOff val="50000"/>
                  </a:schemeClr>
                </a:solidFill>
                <a:round/>
                <a:headEn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200">
                  <a:latin typeface="+mj-ea"/>
                  <a:ea typeface="+mj-ea"/>
                </a:endParaRPr>
              </a:p>
            </p:txBody>
          </p:sp>
          <p:sp>
            <p:nvSpPr>
              <p:cNvPr id="51" name="Line 16"/>
              <p:cNvSpPr>
                <a:spLocks noChangeShapeType="1"/>
              </p:cNvSpPr>
              <p:nvPr/>
            </p:nvSpPr>
            <p:spPr bwMode="auto">
              <a:xfrm>
                <a:off x="9128861" y="2168525"/>
                <a:ext cx="0" cy="752476"/>
              </a:xfrm>
              <a:prstGeom prst="line">
                <a:avLst/>
              </a:prstGeom>
              <a:noFill/>
              <a:ln w="28575">
                <a:solidFill>
                  <a:schemeClr val="tx1">
                    <a:lumMod val="50000"/>
                    <a:lumOff val="50000"/>
                  </a:schemeClr>
                </a:solidFill>
                <a:round/>
                <a:headEn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200">
                  <a:latin typeface="+mj-ea"/>
                  <a:ea typeface="+mj-ea"/>
                </a:endParaRPr>
              </a:p>
            </p:txBody>
          </p:sp>
          <p:sp>
            <p:nvSpPr>
              <p:cNvPr id="52" name="Line 17"/>
              <p:cNvSpPr>
                <a:spLocks noChangeShapeType="1"/>
              </p:cNvSpPr>
              <p:nvPr/>
            </p:nvSpPr>
            <p:spPr bwMode="auto">
              <a:xfrm flipH="1">
                <a:off x="9127273" y="3392490"/>
                <a:ext cx="1588" cy="750886"/>
              </a:xfrm>
              <a:prstGeom prst="line">
                <a:avLst/>
              </a:prstGeom>
              <a:noFill/>
              <a:ln w="28575">
                <a:solidFill>
                  <a:schemeClr val="tx1">
                    <a:lumMod val="50000"/>
                    <a:lumOff val="50000"/>
                  </a:schemeClr>
                </a:solidFill>
                <a:round/>
                <a:headEn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200">
                  <a:latin typeface="+mj-ea"/>
                  <a:ea typeface="+mj-ea"/>
                </a:endParaRPr>
              </a:p>
            </p:txBody>
          </p:sp>
          <p:sp>
            <p:nvSpPr>
              <p:cNvPr id="54" name="Line 19"/>
              <p:cNvSpPr>
                <a:spLocks noChangeShapeType="1"/>
              </p:cNvSpPr>
              <p:nvPr/>
            </p:nvSpPr>
            <p:spPr bwMode="auto">
              <a:xfrm>
                <a:off x="4757738" y="946150"/>
                <a:ext cx="0" cy="752475"/>
              </a:xfrm>
              <a:prstGeom prst="line">
                <a:avLst/>
              </a:prstGeom>
              <a:noFill/>
              <a:ln w="2857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55" name="Line 20"/>
              <p:cNvSpPr>
                <a:spLocks noChangeShapeType="1"/>
              </p:cNvSpPr>
              <p:nvPr/>
            </p:nvSpPr>
            <p:spPr bwMode="auto">
              <a:xfrm>
                <a:off x="4757738" y="2168525"/>
                <a:ext cx="0" cy="752475"/>
              </a:xfrm>
              <a:prstGeom prst="line">
                <a:avLst/>
              </a:prstGeom>
              <a:noFill/>
              <a:ln w="2857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56" name="Line 21"/>
              <p:cNvSpPr>
                <a:spLocks noChangeShapeType="1"/>
              </p:cNvSpPr>
              <p:nvPr/>
            </p:nvSpPr>
            <p:spPr bwMode="auto">
              <a:xfrm>
                <a:off x="4757738" y="3392488"/>
                <a:ext cx="0" cy="750887"/>
              </a:xfrm>
              <a:prstGeom prst="line">
                <a:avLst/>
              </a:prstGeom>
              <a:noFill/>
              <a:ln w="2857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57" name="Line 22"/>
              <p:cNvSpPr>
                <a:spLocks noChangeShapeType="1"/>
              </p:cNvSpPr>
              <p:nvPr/>
            </p:nvSpPr>
            <p:spPr bwMode="auto">
              <a:xfrm>
                <a:off x="4757738" y="4614863"/>
                <a:ext cx="0" cy="752475"/>
              </a:xfrm>
              <a:prstGeom prst="line">
                <a:avLst/>
              </a:prstGeom>
              <a:noFill/>
              <a:ln w="2857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58" name="Line 23"/>
              <p:cNvSpPr>
                <a:spLocks noChangeShapeType="1"/>
              </p:cNvSpPr>
              <p:nvPr/>
            </p:nvSpPr>
            <p:spPr bwMode="auto">
              <a:xfrm flipH="1">
                <a:off x="1841500" y="3155950"/>
                <a:ext cx="2120900" cy="1588"/>
              </a:xfrm>
              <a:prstGeom prst="line">
                <a:avLst/>
              </a:prstGeom>
              <a:noFill/>
              <a:ln w="2857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59" name="Freeform 24"/>
              <p:cNvSpPr>
                <a:spLocks/>
              </p:cNvSpPr>
              <p:nvPr/>
            </p:nvSpPr>
            <p:spPr bwMode="auto">
              <a:xfrm>
                <a:off x="1047750" y="3402013"/>
                <a:ext cx="2914650" cy="2184400"/>
              </a:xfrm>
              <a:custGeom>
                <a:avLst/>
                <a:gdLst>
                  <a:gd name="T0" fmla="*/ 1497 w 1497"/>
                  <a:gd name="T1" fmla="*/ 998 h 998"/>
                  <a:gd name="T2" fmla="*/ 0 w 1497"/>
                  <a:gd name="T3" fmla="*/ 998 h 998"/>
                  <a:gd name="T4" fmla="*/ 0 w 1497"/>
                  <a:gd name="T5" fmla="*/ 0 h 998"/>
                </a:gdLst>
                <a:ahLst/>
                <a:cxnLst>
                  <a:cxn ang="0">
                    <a:pos x="T0" y="T1"/>
                  </a:cxn>
                  <a:cxn ang="0">
                    <a:pos x="T2" y="T3"/>
                  </a:cxn>
                  <a:cxn ang="0">
                    <a:pos x="T4" y="T5"/>
                  </a:cxn>
                </a:cxnLst>
                <a:rect l="0" t="0" r="r" b="b"/>
                <a:pathLst>
                  <a:path w="1497" h="998">
                    <a:moveTo>
                      <a:pt x="1497" y="998"/>
                    </a:moveTo>
                    <a:lnTo>
                      <a:pt x="0" y="998"/>
                    </a:lnTo>
                    <a:lnTo>
                      <a:pt x="0" y="0"/>
                    </a:lnTo>
                  </a:path>
                </a:pathLst>
              </a:custGeom>
              <a:noFill/>
              <a:ln w="28575" cmpd="sng">
                <a:solidFill>
                  <a:schemeClr val="folHlink"/>
                </a:solidFill>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60" name="Freeform 25"/>
              <p:cNvSpPr>
                <a:spLocks/>
              </p:cNvSpPr>
              <p:nvPr/>
            </p:nvSpPr>
            <p:spPr bwMode="auto">
              <a:xfrm flipV="1">
                <a:off x="1047750" y="576263"/>
                <a:ext cx="2914650" cy="2365375"/>
              </a:xfrm>
              <a:custGeom>
                <a:avLst/>
                <a:gdLst>
                  <a:gd name="T0" fmla="*/ 1497 w 1497"/>
                  <a:gd name="T1" fmla="*/ 998 h 998"/>
                  <a:gd name="T2" fmla="*/ 0 w 1497"/>
                  <a:gd name="T3" fmla="*/ 998 h 998"/>
                  <a:gd name="T4" fmla="*/ 0 w 1497"/>
                  <a:gd name="T5" fmla="*/ 0 h 998"/>
                </a:gdLst>
                <a:ahLst/>
                <a:cxnLst>
                  <a:cxn ang="0">
                    <a:pos x="T0" y="T1"/>
                  </a:cxn>
                  <a:cxn ang="0">
                    <a:pos x="T2" y="T3"/>
                  </a:cxn>
                  <a:cxn ang="0">
                    <a:pos x="T4" y="T5"/>
                  </a:cxn>
                </a:cxnLst>
                <a:rect l="0" t="0" r="r" b="b"/>
                <a:pathLst>
                  <a:path w="1497" h="998">
                    <a:moveTo>
                      <a:pt x="1497" y="998"/>
                    </a:moveTo>
                    <a:lnTo>
                      <a:pt x="0" y="998"/>
                    </a:lnTo>
                    <a:lnTo>
                      <a:pt x="0" y="0"/>
                    </a:lnTo>
                  </a:path>
                </a:pathLst>
              </a:custGeom>
              <a:noFill/>
              <a:ln w="28575" cmpd="sng">
                <a:solidFill>
                  <a:schemeClr val="folHlink"/>
                </a:solidFill>
                <a:round/>
                <a:headEnd type="triangle" w="med" len="lg"/>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61" name="Freeform 26"/>
              <p:cNvSpPr>
                <a:spLocks/>
              </p:cNvSpPr>
              <p:nvPr/>
            </p:nvSpPr>
            <p:spPr bwMode="auto">
              <a:xfrm>
                <a:off x="2459038" y="790575"/>
                <a:ext cx="1503362" cy="1157288"/>
              </a:xfrm>
              <a:custGeom>
                <a:avLst/>
                <a:gdLst>
                  <a:gd name="T0" fmla="*/ 772 w 772"/>
                  <a:gd name="T1" fmla="*/ 590 h 590"/>
                  <a:gd name="T2" fmla="*/ 0 w 772"/>
                  <a:gd name="T3" fmla="*/ 590 h 590"/>
                  <a:gd name="T4" fmla="*/ 0 w 772"/>
                  <a:gd name="T5" fmla="*/ 0 h 590"/>
                  <a:gd name="T6" fmla="*/ 772 w 772"/>
                  <a:gd name="T7" fmla="*/ 0 h 590"/>
                </a:gdLst>
                <a:ahLst/>
                <a:cxnLst>
                  <a:cxn ang="0">
                    <a:pos x="T0" y="T1"/>
                  </a:cxn>
                  <a:cxn ang="0">
                    <a:pos x="T2" y="T3"/>
                  </a:cxn>
                  <a:cxn ang="0">
                    <a:pos x="T4" y="T5"/>
                  </a:cxn>
                  <a:cxn ang="0">
                    <a:pos x="T6" y="T7"/>
                  </a:cxn>
                </a:cxnLst>
                <a:rect l="0" t="0" r="r" b="b"/>
                <a:pathLst>
                  <a:path w="772" h="590">
                    <a:moveTo>
                      <a:pt x="772" y="590"/>
                    </a:moveTo>
                    <a:lnTo>
                      <a:pt x="0" y="590"/>
                    </a:lnTo>
                    <a:lnTo>
                      <a:pt x="0" y="0"/>
                    </a:lnTo>
                    <a:lnTo>
                      <a:pt x="772" y="0"/>
                    </a:lnTo>
                  </a:path>
                </a:pathLst>
              </a:custGeom>
              <a:noFill/>
              <a:ln w="28575" cmpd="sng">
                <a:solidFill>
                  <a:schemeClr val="folHlink"/>
                </a:solidFill>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62" name="Text Box 27"/>
              <p:cNvSpPr txBox="1">
                <a:spLocks noChangeArrowheads="1"/>
              </p:cNvSpPr>
              <p:nvPr/>
            </p:nvSpPr>
            <p:spPr bwMode="auto">
              <a:xfrm>
                <a:off x="4818063" y="1030288"/>
                <a:ext cx="2051155" cy="4502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dirty="0">
                    <a:latin typeface="+mj-ea"/>
                    <a:ea typeface="+mj-ea"/>
                  </a:rPr>
                  <a:t>物理层连接建立</a:t>
                </a:r>
              </a:p>
            </p:txBody>
          </p:sp>
          <p:sp>
            <p:nvSpPr>
              <p:cNvPr id="63" name="Text Box 28"/>
              <p:cNvSpPr txBox="1">
                <a:spLocks noChangeArrowheads="1"/>
              </p:cNvSpPr>
              <p:nvPr/>
            </p:nvSpPr>
            <p:spPr bwMode="auto">
              <a:xfrm>
                <a:off x="4818063" y="2273300"/>
                <a:ext cx="1851251" cy="4502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a:latin typeface="+mj-ea"/>
                    <a:ea typeface="+mj-ea"/>
                  </a:rPr>
                  <a:t>LCP </a:t>
                </a:r>
                <a:r>
                  <a:rPr lang="zh-CN" altLang="en-US" sz="1200">
                    <a:latin typeface="+mj-ea"/>
                    <a:ea typeface="+mj-ea"/>
                  </a:rPr>
                  <a:t>配置协商</a:t>
                </a:r>
              </a:p>
            </p:txBody>
          </p:sp>
          <p:sp>
            <p:nvSpPr>
              <p:cNvPr id="64" name="Text Box 29"/>
              <p:cNvSpPr txBox="1">
                <a:spLocks noChangeArrowheads="1"/>
              </p:cNvSpPr>
              <p:nvPr/>
            </p:nvSpPr>
            <p:spPr bwMode="auto">
              <a:xfrm>
                <a:off x="4716463" y="3457575"/>
                <a:ext cx="2551436" cy="4502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a:latin typeface="+mj-ea"/>
                    <a:ea typeface="+mj-ea"/>
                  </a:rPr>
                  <a:t>鉴别成功或无需鉴别</a:t>
                </a:r>
              </a:p>
            </p:txBody>
          </p:sp>
          <p:sp>
            <p:nvSpPr>
              <p:cNvPr id="65" name="Text Box 30"/>
              <p:cNvSpPr txBox="1">
                <a:spLocks noChangeArrowheads="1"/>
              </p:cNvSpPr>
              <p:nvPr/>
            </p:nvSpPr>
            <p:spPr bwMode="auto">
              <a:xfrm>
                <a:off x="4800599" y="4733925"/>
                <a:ext cx="1892941" cy="4502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a:latin typeface="+mj-ea"/>
                    <a:ea typeface="+mj-ea"/>
                  </a:rPr>
                  <a:t>NCP </a:t>
                </a:r>
                <a:r>
                  <a:rPr lang="zh-CN" altLang="en-US" sz="1200">
                    <a:latin typeface="+mj-ea"/>
                    <a:ea typeface="+mj-ea"/>
                  </a:rPr>
                  <a:t>配置协商</a:t>
                </a:r>
              </a:p>
            </p:txBody>
          </p:sp>
          <p:sp>
            <p:nvSpPr>
              <p:cNvPr id="66" name="Text Box 31"/>
              <p:cNvSpPr txBox="1">
                <a:spLocks noChangeArrowheads="1"/>
              </p:cNvSpPr>
              <p:nvPr/>
            </p:nvSpPr>
            <p:spPr bwMode="auto">
              <a:xfrm>
                <a:off x="242152" y="3943350"/>
                <a:ext cx="1550873" cy="7504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a:latin typeface="+mj-ea"/>
                    <a:ea typeface="+mj-ea"/>
                  </a:rPr>
                  <a:t>链路故障或</a:t>
                </a:r>
              </a:p>
              <a:p>
                <a:pPr algn="ctr"/>
                <a:r>
                  <a:rPr lang="zh-CN" altLang="en-US" sz="1200">
                    <a:latin typeface="+mj-ea"/>
                    <a:ea typeface="+mj-ea"/>
                  </a:rPr>
                  <a:t>关闭请求</a:t>
                </a:r>
              </a:p>
            </p:txBody>
          </p:sp>
          <p:sp>
            <p:nvSpPr>
              <p:cNvPr id="67" name="Text Box 32"/>
              <p:cNvSpPr txBox="1">
                <a:spLocks noChangeArrowheads="1"/>
              </p:cNvSpPr>
              <p:nvPr/>
            </p:nvSpPr>
            <p:spPr bwMode="auto">
              <a:xfrm>
                <a:off x="368297" y="1377950"/>
                <a:ext cx="1350969" cy="6303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0000"/>
                  </a:lnSpc>
                </a:pPr>
                <a:r>
                  <a:rPr lang="en-US" altLang="zh-CN" sz="1200">
                    <a:latin typeface="+mj-ea"/>
                    <a:ea typeface="+mj-ea"/>
                  </a:rPr>
                  <a:t>LCP </a:t>
                </a:r>
                <a:r>
                  <a:rPr lang="zh-CN" altLang="en-US" sz="1200">
                    <a:latin typeface="+mj-ea"/>
                    <a:ea typeface="+mj-ea"/>
                  </a:rPr>
                  <a:t>链路</a:t>
                </a:r>
              </a:p>
              <a:p>
                <a:pPr algn="ctr">
                  <a:lnSpc>
                    <a:spcPct val="80000"/>
                  </a:lnSpc>
                </a:pPr>
                <a:r>
                  <a:rPr lang="zh-CN" altLang="en-US" sz="1200">
                    <a:latin typeface="+mj-ea"/>
                    <a:ea typeface="+mj-ea"/>
                  </a:rPr>
                  <a:t>终止</a:t>
                </a:r>
              </a:p>
            </p:txBody>
          </p:sp>
          <p:sp>
            <p:nvSpPr>
              <p:cNvPr id="68" name="Text Box 33"/>
              <p:cNvSpPr txBox="1">
                <a:spLocks noChangeArrowheads="1"/>
              </p:cNvSpPr>
              <p:nvPr/>
            </p:nvSpPr>
            <p:spPr bwMode="auto">
              <a:xfrm>
                <a:off x="2268538" y="2682875"/>
                <a:ext cx="1300732" cy="4502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a:latin typeface="+mj-ea"/>
                    <a:ea typeface="+mj-ea"/>
                  </a:rPr>
                  <a:t>鉴别失败</a:t>
                </a:r>
              </a:p>
            </p:txBody>
          </p:sp>
          <p:sp>
            <p:nvSpPr>
              <p:cNvPr id="69" name="Text Box 34"/>
              <p:cNvSpPr txBox="1">
                <a:spLocks noChangeArrowheads="1"/>
              </p:cNvSpPr>
              <p:nvPr/>
            </p:nvSpPr>
            <p:spPr bwMode="auto">
              <a:xfrm>
                <a:off x="1841499" y="1023938"/>
                <a:ext cx="1350969" cy="6303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pPr>
                <a:r>
                  <a:rPr lang="en-US" altLang="zh-CN" sz="1200">
                    <a:latin typeface="+mj-ea"/>
                    <a:ea typeface="+mj-ea"/>
                  </a:rPr>
                  <a:t>LCP </a:t>
                </a:r>
                <a:r>
                  <a:rPr lang="zh-CN" altLang="en-US" sz="1200">
                    <a:latin typeface="+mj-ea"/>
                    <a:ea typeface="+mj-ea"/>
                  </a:rPr>
                  <a:t>配置</a:t>
                </a:r>
              </a:p>
              <a:p>
                <a:pPr>
                  <a:lnSpc>
                    <a:spcPct val="80000"/>
                  </a:lnSpc>
                </a:pPr>
                <a:r>
                  <a:rPr lang="zh-CN" altLang="en-US" sz="1200">
                    <a:latin typeface="+mj-ea"/>
                    <a:ea typeface="+mj-ea"/>
                  </a:rPr>
                  <a:t>协商失败</a:t>
                </a:r>
              </a:p>
            </p:txBody>
          </p:sp>
        </p:grpSp>
        <p:sp>
          <p:nvSpPr>
            <p:cNvPr id="70" name="Line 17"/>
            <p:cNvSpPr>
              <a:spLocks noChangeShapeType="1"/>
            </p:cNvSpPr>
            <p:nvPr/>
          </p:nvSpPr>
          <p:spPr bwMode="auto">
            <a:xfrm flipH="1">
              <a:off x="6998067" y="4107458"/>
              <a:ext cx="1" cy="388703"/>
            </a:xfrm>
            <a:prstGeom prst="line">
              <a:avLst/>
            </a:prstGeom>
            <a:noFill/>
            <a:ln w="28575">
              <a:solidFill>
                <a:schemeClr val="tx1">
                  <a:lumMod val="50000"/>
                  <a:lumOff val="50000"/>
                </a:schemeClr>
              </a:solidFill>
              <a:round/>
              <a:headEn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200">
                <a:latin typeface="+mj-ea"/>
                <a:ea typeface="+mj-ea"/>
              </a:endParaRPr>
            </a:p>
          </p:txBody>
        </p:sp>
      </p:grpSp>
    </p:spTree>
    <p:extLst>
      <p:ext uri="{BB962C8B-B14F-4D97-AF65-F5344CB8AC3E}">
        <p14:creationId xmlns:p14="http://schemas.microsoft.com/office/powerpoint/2010/main" val="33927395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局域网是</a:t>
            </a:r>
            <a:r>
              <a:rPr lang="en-US" altLang="zh-CN" dirty="0" smtClean="0"/>
              <a:t>20</a:t>
            </a:r>
            <a:r>
              <a:rPr lang="zh-CN" altLang="en-US" dirty="0" smtClean="0"/>
              <a:t>世纪</a:t>
            </a:r>
            <a:r>
              <a:rPr lang="en-US" altLang="zh-CN" dirty="0" smtClean="0"/>
              <a:t>70</a:t>
            </a:r>
            <a:r>
              <a:rPr lang="zh-CN" altLang="en-US" dirty="0" smtClean="0"/>
              <a:t>年代末发展起来的。</a:t>
            </a:r>
            <a:endParaRPr lang="en-US" altLang="zh-CN" dirty="0" smtClean="0"/>
          </a:p>
          <a:p>
            <a:r>
              <a:rPr lang="zh-CN" altLang="en-US" dirty="0" smtClean="0"/>
              <a:t>局域网技术在计算机网络中占有非常重要的意义，对于今天的国际互联网更是意义深远。</a:t>
            </a:r>
            <a:endParaRPr lang="en-US" altLang="zh-CN" dirty="0" smtClean="0"/>
          </a:p>
          <a:p>
            <a:r>
              <a:rPr lang="zh-CN" altLang="en-US" dirty="0"/>
              <a:t>局域网最主要的特点是：网络为</a:t>
            </a:r>
            <a:r>
              <a:rPr lang="zh-CN" altLang="en-US" u="sng" dirty="0">
                <a:solidFill>
                  <a:srgbClr val="FF0000"/>
                </a:solidFill>
              </a:rPr>
              <a:t>一个单位所拥有</a:t>
            </a:r>
            <a:r>
              <a:rPr lang="zh-CN" altLang="en-US" dirty="0"/>
              <a:t>，且</a:t>
            </a:r>
            <a:r>
              <a:rPr lang="zh-CN" altLang="en-US" u="sng" dirty="0">
                <a:solidFill>
                  <a:srgbClr val="FF0000"/>
                </a:solidFill>
              </a:rPr>
              <a:t>地理范围和站点数目均有限</a:t>
            </a:r>
            <a:r>
              <a:rPr lang="zh-CN" altLang="en-US" dirty="0" smtClean="0"/>
              <a:t>。</a:t>
            </a:r>
            <a:endParaRPr lang="en-US" altLang="zh-CN" dirty="0" smtClean="0"/>
          </a:p>
          <a:p>
            <a:r>
              <a:rPr lang="zh-CN" altLang="en-US" dirty="0" smtClean="0"/>
              <a:t>学校、企业、政府、小区等的网络，都是局域网。 </a:t>
            </a:r>
            <a:endParaRPr lang="en-US" altLang="zh-CN" dirty="0" smtClean="0"/>
          </a:p>
          <a:p>
            <a:endParaRPr lang="zh-CN" altLang="en-US" dirty="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35</a:t>
            </a:fld>
            <a:endParaRPr lang="en-US" altLang="zh-CN"/>
          </a:p>
        </p:txBody>
      </p:sp>
      <p:sp>
        <p:nvSpPr>
          <p:cNvPr id="4" name="文本占位符 3"/>
          <p:cNvSpPr>
            <a:spLocks noGrp="1"/>
          </p:cNvSpPr>
          <p:nvPr>
            <p:ph type="body" sz="quarter" idx="13"/>
          </p:nvPr>
        </p:nvSpPr>
        <p:spPr/>
        <p:txBody>
          <a:bodyPr/>
          <a:lstStyle/>
          <a:p>
            <a:r>
              <a:rPr lang="en-US" altLang="zh-CN" dirty="0" smtClean="0"/>
              <a:t>3.1</a:t>
            </a:r>
            <a:r>
              <a:rPr lang="zh-CN" altLang="en-US" dirty="0" smtClean="0"/>
              <a:t>局域网</a:t>
            </a:r>
            <a:endParaRPr lang="zh-CN" altLang="en-US" dirty="0"/>
          </a:p>
        </p:txBody>
      </p:sp>
    </p:spTree>
    <p:extLst>
      <p:ext uri="{BB962C8B-B14F-4D97-AF65-F5344CB8AC3E}">
        <p14:creationId xmlns:p14="http://schemas.microsoft.com/office/powerpoint/2010/main" val="1747683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a:t>局域网</a:t>
            </a:r>
            <a:r>
              <a:rPr lang="zh-CN" altLang="en-US" dirty="0" smtClean="0"/>
              <a:t>具有的主要</a:t>
            </a:r>
            <a:r>
              <a:rPr lang="zh-CN" altLang="en-US" dirty="0"/>
              <a:t>优点：</a:t>
            </a:r>
          </a:p>
          <a:p>
            <a:pPr lvl="1"/>
            <a:r>
              <a:rPr lang="zh-CN" altLang="en-US" dirty="0"/>
              <a:t>具有广播功能，从一个站点可很方便地访问全网。局域网上的主机可共享连接在局域网上的各种硬件和软件资源。 </a:t>
            </a:r>
          </a:p>
          <a:p>
            <a:pPr lvl="1"/>
            <a:r>
              <a:rPr lang="zh-CN" altLang="en-US" dirty="0"/>
              <a:t>便于系统的扩展和逐渐地演变，各设备的位置可灵活调整和改变。</a:t>
            </a:r>
          </a:p>
          <a:p>
            <a:pPr lvl="1"/>
            <a:r>
              <a:rPr lang="zh-CN" altLang="en-US" dirty="0"/>
              <a:t>提高了系统的可靠性、可用性和残存性</a:t>
            </a:r>
            <a:r>
              <a:rPr lang="zh-CN" altLang="en-US" dirty="0" smtClean="0"/>
              <a:t>。</a:t>
            </a:r>
            <a:endParaRPr lang="en-US" altLang="zh-CN" dirty="0" smtClean="0"/>
          </a:p>
          <a:p>
            <a:r>
              <a:rPr lang="zh-CN" altLang="en-US" dirty="0" smtClean="0"/>
              <a:t>局域网常使用的拓扑结构三种：星形拓扑、环形拓扑和总线拓扑。</a:t>
            </a:r>
            <a:endParaRPr lang="en-US" altLang="zh-CN" dirty="0" smtClean="0"/>
          </a:p>
          <a:p>
            <a:r>
              <a:rPr lang="zh-CN" altLang="en-US" dirty="0" smtClean="0"/>
              <a:t>局域网可以使用多种传输介质，以双绞线最为常见。</a:t>
            </a:r>
            <a:endParaRPr lang="zh-CN" altLang="en-US" dirty="0"/>
          </a:p>
          <a:p>
            <a:endParaRPr lang="zh-CN" altLang="en-US" dirty="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36</a:t>
            </a:fld>
            <a:endParaRPr lang="en-US" altLang="zh-CN"/>
          </a:p>
        </p:txBody>
      </p:sp>
      <p:sp>
        <p:nvSpPr>
          <p:cNvPr id="4" name="文本占位符 3"/>
          <p:cNvSpPr>
            <a:spLocks noGrp="1"/>
          </p:cNvSpPr>
          <p:nvPr>
            <p:ph type="body" sz="quarter" idx="13"/>
          </p:nvPr>
        </p:nvSpPr>
        <p:spPr/>
        <p:txBody>
          <a:bodyPr/>
          <a:lstStyle/>
          <a:p>
            <a:r>
              <a:rPr lang="en-US" altLang="zh-CN" dirty="0" smtClean="0"/>
              <a:t>3.1</a:t>
            </a:r>
            <a:r>
              <a:rPr lang="zh-CN" altLang="en-US" dirty="0" smtClean="0"/>
              <a:t>局域网</a:t>
            </a:r>
            <a:endParaRPr lang="zh-CN" altLang="en-US" dirty="0"/>
          </a:p>
        </p:txBody>
      </p:sp>
    </p:spTree>
    <p:extLst>
      <p:ext uri="{BB962C8B-B14F-4D97-AF65-F5344CB8AC3E}">
        <p14:creationId xmlns:p14="http://schemas.microsoft.com/office/powerpoint/2010/main" val="805573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局域网的工作层次跨越了数据链路层和物理层。由于局域网中的大部分内容都在数据链路层，因此在数据链路层部分来讨论局域网技术。</a:t>
            </a:r>
            <a:endParaRPr lang="en-US" altLang="zh-CN" dirty="0" smtClean="0"/>
          </a:p>
          <a:p>
            <a:r>
              <a:rPr lang="zh-CN" altLang="en-US" dirty="0" smtClean="0"/>
              <a:t>局域网是一对多的通信，因此局域网内必须要共享信道。</a:t>
            </a:r>
            <a:endParaRPr lang="zh-CN" altLang="en-US" dirty="0"/>
          </a:p>
          <a:p>
            <a:endParaRPr lang="zh-CN" altLang="en-US" dirty="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37</a:t>
            </a:fld>
            <a:endParaRPr lang="en-US" altLang="zh-CN"/>
          </a:p>
        </p:txBody>
      </p:sp>
      <p:sp>
        <p:nvSpPr>
          <p:cNvPr id="4" name="文本占位符 3"/>
          <p:cNvSpPr>
            <a:spLocks noGrp="1"/>
          </p:cNvSpPr>
          <p:nvPr>
            <p:ph type="body" sz="quarter" idx="13"/>
          </p:nvPr>
        </p:nvSpPr>
        <p:spPr/>
        <p:txBody>
          <a:bodyPr/>
          <a:lstStyle/>
          <a:p>
            <a:r>
              <a:rPr lang="en-US" altLang="zh-CN" dirty="0" smtClean="0"/>
              <a:t>3.1</a:t>
            </a:r>
            <a:r>
              <a:rPr lang="zh-CN" altLang="en-US" dirty="0" smtClean="0"/>
              <a:t>局域网</a:t>
            </a:r>
            <a:endParaRPr lang="zh-CN" altLang="en-US" dirty="0"/>
          </a:p>
        </p:txBody>
      </p:sp>
    </p:spTree>
    <p:extLst>
      <p:ext uri="{BB962C8B-B14F-4D97-AF65-F5344CB8AC3E}">
        <p14:creationId xmlns:p14="http://schemas.microsoft.com/office/powerpoint/2010/main" val="6516447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共享信道要着重考虑的一个问题就是：如何使众多用户能够合理而方便的共享通信媒体资源。</a:t>
            </a:r>
            <a:endParaRPr lang="en-US" altLang="zh-CN" dirty="0" smtClean="0"/>
          </a:p>
          <a:p>
            <a:r>
              <a:rPr lang="zh-CN" altLang="en-US" dirty="0"/>
              <a:t>共享</a:t>
            </a:r>
            <a:r>
              <a:rPr lang="zh-CN" altLang="en-US" dirty="0" smtClean="0"/>
              <a:t>信道的常用方法有两种：</a:t>
            </a:r>
            <a:endParaRPr lang="en-US" altLang="zh-CN" dirty="0" smtClean="0"/>
          </a:p>
          <a:p>
            <a:pPr lvl="1"/>
            <a:r>
              <a:rPr lang="zh-CN" altLang="en-US" dirty="0" smtClean="0"/>
              <a:t>静态划分信道：物理层中介绍的频分复用、时分复用、波分复用和码分复用，主要用户分配了信道就不会和其他用户发生冲突。成本较高，不适合局域网使用。</a:t>
            </a:r>
            <a:endParaRPr lang="en-US" altLang="zh-CN" dirty="0" smtClean="0"/>
          </a:p>
          <a:p>
            <a:pPr lvl="1"/>
            <a:r>
              <a:rPr lang="zh-CN" altLang="en-US" dirty="0" smtClean="0"/>
              <a:t>动态媒体接入控制：又称为</a:t>
            </a:r>
            <a:r>
              <a:rPr lang="zh-CN" altLang="en-US" dirty="0" smtClean="0">
                <a:solidFill>
                  <a:srgbClr val="FF0000"/>
                </a:solidFill>
              </a:rPr>
              <a:t>多点接入</a:t>
            </a:r>
            <a:r>
              <a:rPr lang="zh-CN" altLang="en-US" dirty="0" smtClean="0"/>
              <a:t>。通常分为</a:t>
            </a:r>
            <a:r>
              <a:rPr lang="zh-CN" altLang="en-US" dirty="0" smtClean="0">
                <a:solidFill>
                  <a:srgbClr val="FF0000"/>
                </a:solidFill>
              </a:rPr>
              <a:t>随机接入</a:t>
            </a:r>
            <a:r>
              <a:rPr lang="zh-CN" altLang="en-US" dirty="0" smtClean="0"/>
              <a:t>和</a:t>
            </a:r>
            <a:r>
              <a:rPr lang="zh-CN" altLang="en-US" dirty="0" smtClean="0">
                <a:solidFill>
                  <a:srgbClr val="FF0000"/>
                </a:solidFill>
              </a:rPr>
              <a:t>受控接入</a:t>
            </a:r>
            <a:r>
              <a:rPr lang="zh-CN" altLang="en-US" dirty="0" smtClean="0"/>
              <a:t>。随机接入说的是用户随机发送数据，受控接入说的是用户服从一定的控制进行信息发送，例如令牌网。</a:t>
            </a:r>
            <a:endParaRPr lang="en-US" altLang="zh-CN" dirty="0" smtClean="0"/>
          </a:p>
          <a:p>
            <a:r>
              <a:rPr lang="zh-CN" altLang="en-US" u="sng" dirty="0" smtClean="0">
                <a:solidFill>
                  <a:srgbClr val="FF0000"/>
                </a:solidFill>
              </a:rPr>
              <a:t>局域网最为常用的共享信道为随机接入</a:t>
            </a:r>
            <a:r>
              <a:rPr lang="zh-CN" altLang="en-US" dirty="0" smtClean="0"/>
              <a:t>。</a:t>
            </a:r>
            <a:endParaRPr lang="zh-CN" altLang="en-US" dirty="0"/>
          </a:p>
          <a:p>
            <a:endParaRPr lang="zh-CN" altLang="en-US" dirty="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38</a:t>
            </a:fld>
            <a:endParaRPr lang="en-US" altLang="zh-CN"/>
          </a:p>
        </p:txBody>
      </p:sp>
      <p:sp>
        <p:nvSpPr>
          <p:cNvPr id="4" name="文本占位符 3"/>
          <p:cNvSpPr>
            <a:spLocks noGrp="1"/>
          </p:cNvSpPr>
          <p:nvPr>
            <p:ph type="body" sz="quarter" idx="13"/>
          </p:nvPr>
        </p:nvSpPr>
        <p:spPr/>
        <p:txBody>
          <a:bodyPr/>
          <a:lstStyle/>
          <a:p>
            <a:r>
              <a:rPr lang="en-US" altLang="zh-CN" dirty="0" smtClean="0"/>
              <a:t>3.1</a:t>
            </a:r>
            <a:r>
              <a:rPr lang="zh-CN" altLang="en-US" dirty="0" smtClean="0"/>
              <a:t>局域网</a:t>
            </a:r>
            <a:endParaRPr lang="zh-CN" altLang="en-US" dirty="0"/>
          </a:p>
        </p:txBody>
      </p:sp>
    </p:spTree>
    <p:extLst>
      <p:ext uri="{BB962C8B-B14F-4D97-AF65-F5344CB8AC3E}">
        <p14:creationId xmlns:p14="http://schemas.microsoft.com/office/powerpoint/2010/main" val="834448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以太网是一种基带总线局域网，其数据率经历了</a:t>
            </a:r>
            <a:r>
              <a:rPr lang="en-US" altLang="zh-CN" dirty="0" smtClean="0"/>
              <a:t>10Mbps</a:t>
            </a:r>
            <a:r>
              <a:rPr lang="zh-CN" altLang="en-US" dirty="0" smtClean="0"/>
              <a:t>、</a:t>
            </a:r>
            <a:r>
              <a:rPr lang="en-US" altLang="zh-CN" dirty="0" smtClean="0"/>
              <a:t>100Mbps</a:t>
            </a:r>
            <a:r>
              <a:rPr lang="zh-CN" altLang="en-US" dirty="0" smtClean="0"/>
              <a:t>、</a:t>
            </a:r>
            <a:r>
              <a:rPr lang="en-US" altLang="zh-CN" dirty="0" smtClean="0"/>
              <a:t>1000Mbps</a:t>
            </a:r>
            <a:r>
              <a:rPr lang="zh-CN" altLang="en-US" dirty="0" smtClean="0"/>
              <a:t>、</a:t>
            </a:r>
            <a:r>
              <a:rPr lang="en-US" altLang="zh-CN" dirty="0" smtClean="0"/>
              <a:t>10Gbps</a:t>
            </a:r>
            <a:r>
              <a:rPr lang="zh-CN" altLang="en-US" dirty="0" smtClean="0"/>
              <a:t>等。</a:t>
            </a:r>
            <a:endParaRPr lang="en-US" altLang="zh-CN" dirty="0" smtClean="0"/>
          </a:p>
          <a:p>
            <a:r>
              <a:rPr lang="zh-CN" altLang="en-US" dirty="0" smtClean="0"/>
              <a:t>通常把</a:t>
            </a:r>
            <a:r>
              <a:rPr lang="en-US" altLang="zh-CN" dirty="0" smtClean="0"/>
              <a:t>10Mpbs</a:t>
            </a:r>
            <a:r>
              <a:rPr lang="zh-CN" altLang="en-US" dirty="0" smtClean="0"/>
              <a:t>速率叫做标准以太网，把</a:t>
            </a:r>
            <a:r>
              <a:rPr lang="en-US" altLang="zh-CN" dirty="0" smtClean="0"/>
              <a:t>100Mpbs</a:t>
            </a:r>
            <a:r>
              <a:rPr lang="zh-CN" altLang="en-US" dirty="0" smtClean="0"/>
              <a:t>速率叫做快速以太网，把</a:t>
            </a:r>
            <a:r>
              <a:rPr lang="en-US" altLang="zh-CN" dirty="0" smtClean="0"/>
              <a:t>1000Mpbs</a:t>
            </a:r>
            <a:r>
              <a:rPr lang="zh-CN" altLang="en-US" dirty="0" smtClean="0"/>
              <a:t>速率叫做千兆以太网，把</a:t>
            </a:r>
            <a:r>
              <a:rPr lang="en-US" altLang="zh-CN" dirty="0" smtClean="0"/>
              <a:t>10Gbps</a:t>
            </a:r>
            <a:r>
              <a:rPr lang="zh-CN" altLang="en-US" dirty="0" smtClean="0"/>
              <a:t>速率叫做万兆以太网。</a:t>
            </a:r>
            <a:endParaRPr lang="en-US" altLang="zh-CN" dirty="0" smtClean="0"/>
          </a:p>
          <a:p>
            <a:r>
              <a:rPr lang="zh-CN" altLang="en-US" dirty="0" smtClean="0"/>
              <a:t>以太网有两种标准：</a:t>
            </a:r>
            <a:r>
              <a:rPr lang="en-US" altLang="zh-CN" u="sng" dirty="0" smtClean="0">
                <a:solidFill>
                  <a:srgbClr val="FF0000"/>
                </a:solidFill>
              </a:rPr>
              <a:t>DIX Ethernet V2</a:t>
            </a:r>
            <a:r>
              <a:rPr lang="zh-CN" altLang="en-US" dirty="0" smtClean="0"/>
              <a:t>和</a:t>
            </a:r>
            <a:r>
              <a:rPr lang="en-US" altLang="zh-CN" u="sng" dirty="0" smtClean="0">
                <a:solidFill>
                  <a:srgbClr val="FF0000"/>
                </a:solidFill>
              </a:rPr>
              <a:t>IEEE 802.3</a:t>
            </a:r>
            <a:r>
              <a:rPr lang="zh-CN" altLang="en-US" dirty="0" smtClean="0"/>
              <a:t>。</a:t>
            </a:r>
            <a:endParaRPr lang="en-US" altLang="zh-CN" dirty="0" smtClean="0"/>
          </a:p>
          <a:p>
            <a:endParaRPr lang="en-US" altLang="zh-CN" dirty="0"/>
          </a:p>
          <a:p>
            <a:r>
              <a:rPr lang="zh-CN" altLang="en-US" sz="1600" dirty="0" smtClean="0"/>
              <a:t>注：</a:t>
            </a:r>
            <a:r>
              <a:rPr lang="en-US" altLang="zh-CN" sz="1600" dirty="0" smtClean="0"/>
              <a:t>DIX</a:t>
            </a:r>
            <a:r>
              <a:rPr lang="zh-CN" altLang="en-US" sz="1600" dirty="0" smtClean="0"/>
              <a:t>是</a:t>
            </a:r>
            <a:r>
              <a:rPr lang="en-US" altLang="zh-CN" sz="1600" dirty="0" smtClean="0"/>
              <a:t>DEC</a:t>
            </a:r>
            <a:r>
              <a:rPr lang="zh-CN" altLang="en-US" sz="1600" dirty="0" smtClean="0"/>
              <a:t>、</a:t>
            </a:r>
            <a:r>
              <a:rPr lang="en-US" altLang="zh-CN" sz="1600" dirty="0" smtClean="0"/>
              <a:t>Xerox</a:t>
            </a:r>
            <a:r>
              <a:rPr lang="zh-CN" altLang="en-US" sz="1600" dirty="0" smtClean="0"/>
              <a:t>（美国施乐）、</a:t>
            </a:r>
            <a:r>
              <a:rPr lang="en-US" altLang="zh-CN" sz="1600" dirty="0" smtClean="0"/>
              <a:t>Intel</a:t>
            </a:r>
            <a:r>
              <a:rPr lang="zh-CN" altLang="en-US" sz="1600" dirty="0" smtClean="0"/>
              <a:t>（英特尔）三家公司的名称缩写。</a:t>
            </a:r>
            <a:endParaRPr lang="zh-CN" altLang="en-US" sz="1600" dirty="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39</a:t>
            </a:fld>
            <a:endParaRPr lang="en-US" altLang="zh-CN"/>
          </a:p>
        </p:txBody>
      </p:sp>
      <p:sp>
        <p:nvSpPr>
          <p:cNvPr id="4" name="文本占位符 3"/>
          <p:cNvSpPr>
            <a:spLocks noGrp="1"/>
          </p:cNvSpPr>
          <p:nvPr>
            <p:ph type="body" sz="quarter" idx="13"/>
          </p:nvPr>
        </p:nvSpPr>
        <p:spPr/>
        <p:txBody>
          <a:bodyPr/>
          <a:lstStyle/>
          <a:p>
            <a:r>
              <a:rPr lang="en-US" altLang="zh-CN" dirty="0" smtClean="0"/>
              <a:t>3.2</a:t>
            </a:r>
            <a:r>
              <a:rPr lang="zh-CN" altLang="en-US" dirty="0" smtClean="0"/>
              <a:t>以太网标准</a:t>
            </a:r>
            <a:endParaRPr lang="zh-CN" altLang="en-US" dirty="0"/>
          </a:p>
        </p:txBody>
      </p:sp>
    </p:spTree>
    <p:extLst>
      <p:ext uri="{BB962C8B-B14F-4D97-AF65-F5344CB8AC3E}">
        <p14:creationId xmlns:p14="http://schemas.microsoft.com/office/powerpoint/2010/main" val="2823514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本章教学计划</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a:t>
            </a:fld>
            <a:endParaRPr lang="en-US" altLang="zh-CN"/>
          </a:p>
        </p:txBody>
      </p:sp>
      <p:sp>
        <p:nvSpPr>
          <p:cNvPr id="6" name="文本占位符 5"/>
          <p:cNvSpPr>
            <a:spLocks noGrp="1"/>
          </p:cNvSpPr>
          <p:nvPr>
            <p:ph type="body" sz="quarter" idx="13"/>
          </p:nvPr>
        </p:nvSpPr>
        <p:spPr/>
        <p:txBody>
          <a:bodyPr/>
          <a:lstStyle/>
          <a:p>
            <a:endParaRPr lang="zh-CN" altLang="en-US"/>
          </a:p>
        </p:txBody>
      </p:sp>
      <p:grpSp>
        <p:nvGrpSpPr>
          <p:cNvPr id="579" name="组合 578"/>
          <p:cNvGrpSpPr/>
          <p:nvPr/>
        </p:nvGrpSpPr>
        <p:grpSpPr>
          <a:xfrm>
            <a:off x="696190" y="1681816"/>
            <a:ext cx="7763562" cy="3233640"/>
            <a:chOff x="250825" y="2601913"/>
            <a:chExt cx="8728075" cy="3635375"/>
          </a:xfrm>
        </p:grpSpPr>
        <p:sp>
          <p:nvSpPr>
            <p:cNvPr id="7" name="Line 3"/>
            <p:cNvSpPr>
              <a:spLocks noChangeShapeType="1"/>
            </p:cNvSpPr>
            <p:nvPr/>
          </p:nvSpPr>
          <p:spPr bwMode="auto">
            <a:xfrm flipH="1" flipV="1">
              <a:off x="7835900" y="3478213"/>
              <a:ext cx="673100" cy="635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 name="Line 4"/>
            <p:cNvSpPr>
              <a:spLocks noChangeShapeType="1"/>
            </p:cNvSpPr>
            <p:nvPr/>
          </p:nvSpPr>
          <p:spPr bwMode="auto">
            <a:xfrm flipH="1" flipV="1">
              <a:off x="6743700" y="3173413"/>
              <a:ext cx="635000" cy="2159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 name="Line 5"/>
            <p:cNvSpPr>
              <a:spLocks noChangeShapeType="1"/>
            </p:cNvSpPr>
            <p:nvPr/>
          </p:nvSpPr>
          <p:spPr bwMode="auto">
            <a:xfrm flipV="1">
              <a:off x="5854700" y="3160713"/>
              <a:ext cx="762000" cy="1524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 name="Line 6"/>
            <p:cNvSpPr>
              <a:spLocks noChangeShapeType="1"/>
            </p:cNvSpPr>
            <p:nvPr/>
          </p:nvSpPr>
          <p:spPr bwMode="auto">
            <a:xfrm flipV="1">
              <a:off x="4787900" y="3236913"/>
              <a:ext cx="914400" cy="762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Line 7"/>
            <p:cNvSpPr>
              <a:spLocks noChangeShapeType="1"/>
            </p:cNvSpPr>
            <p:nvPr/>
          </p:nvSpPr>
          <p:spPr bwMode="auto">
            <a:xfrm>
              <a:off x="3721100" y="3313113"/>
              <a:ext cx="91440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2" name="Line 8"/>
            <p:cNvSpPr>
              <a:spLocks noChangeShapeType="1"/>
            </p:cNvSpPr>
            <p:nvPr/>
          </p:nvSpPr>
          <p:spPr bwMode="auto">
            <a:xfrm>
              <a:off x="2578100" y="3084513"/>
              <a:ext cx="914400" cy="2286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Freeform 9"/>
            <p:cNvSpPr>
              <a:spLocks/>
            </p:cNvSpPr>
            <p:nvPr/>
          </p:nvSpPr>
          <p:spPr bwMode="auto">
            <a:xfrm>
              <a:off x="774700" y="3122613"/>
              <a:ext cx="1752600" cy="508000"/>
            </a:xfrm>
            <a:custGeom>
              <a:avLst/>
              <a:gdLst>
                <a:gd name="T0" fmla="*/ 0 w 1104"/>
                <a:gd name="T1" fmla="*/ 320 h 320"/>
                <a:gd name="T2" fmla="*/ 568 w 1104"/>
                <a:gd name="T3" fmla="*/ 200 h 320"/>
                <a:gd name="T4" fmla="*/ 1104 w 1104"/>
                <a:gd name="T5" fmla="*/ 0 h 320"/>
              </a:gdLst>
              <a:ahLst/>
              <a:cxnLst>
                <a:cxn ang="0">
                  <a:pos x="T0" y="T1"/>
                </a:cxn>
                <a:cxn ang="0">
                  <a:pos x="T2" y="T3"/>
                </a:cxn>
                <a:cxn ang="0">
                  <a:pos x="T4" y="T5"/>
                </a:cxn>
              </a:cxnLst>
              <a:rect l="0" t="0" r="r" b="b"/>
              <a:pathLst>
                <a:path w="1104" h="320">
                  <a:moveTo>
                    <a:pt x="0" y="320"/>
                  </a:moveTo>
                  <a:lnTo>
                    <a:pt x="568" y="200"/>
                  </a:lnTo>
                  <a:lnTo>
                    <a:pt x="1104" y="0"/>
                  </a:lnTo>
                </a:path>
              </a:pathLst>
            </a:custGeom>
            <a:noFill/>
            <a:ln w="28575" cmpd="sng">
              <a:solidFill>
                <a:srgbClr val="33339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nvGrpSpPr>
            <p:cNvPr id="14" name="Group 10"/>
            <p:cNvGrpSpPr>
              <a:grpSpLocks/>
            </p:cNvGrpSpPr>
            <p:nvPr/>
          </p:nvGrpSpPr>
          <p:grpSpPr bwMode="auto">
            <a:xfrm>
              <a:off x="1130300" y="2932113"/>
              <a:ext cx="1128713" cy="781050"/>
              <a:chOff x="1680" y="240"/>
              <a:chExt cx="2529" cy="1270"/>
            </a:xfrm>
          </p:grpSpPr>
          <p:sp>
            <p:nvSpPr>
              <p:cNvPr id="15" name="Oval 11"/>
              <p:cNvSpPr>
                <a:spLocks noChangeArrowheads="1"/>
              </p:cNvSpPr>
              <p:nvPr/>
            </p:nvSpPr>
            <p:spPr bwMode="auto">
              <a:xfrm>
                <a:off x="2554" y="240"/>
                <a:ext cx="1088"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6" name="Oval 12"/>
              <p:cNvSpPr>
                <a:spLocks noChangeArrowheads="1"/>
              </p:cNvSpPr>
              <p:nvPr/>
            </p:nvSpPr>
            <p:spPr bwMode="auto">
              <a:xfrm>
                <a:off x="1941" y="381"/>
                <a:ext cx="827"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7" name="Oval 13"/>
              <p:cNvSpPr>
                <a:spLocks noChangeArrowheads="1"/>
              </p:cNvSpPr>
              <p:nvPr/>
            </p:nvSpPr>
            <p:spPr bwMode="auto">
              <a:xfrm>
                <a:off x="1680" y="702"/>
                <a:ext cx="552" cy="411"/>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8" name="Oval 14"/>
              <p:cNvSpPr>
                <a:spLocks noChangeArrowheads="1"/>
              </p:cNvSpPr>
              <p:nvPr/>
            </p:nvSpPr>
            <p:spPr bwMode="auto">
              <a:xfrm>
                <a:off x="1849" y="894"/>
                <a:ext cx="842" cy="450"/>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9" name="Oval 15"/>
              <p:cNvSpPr>
                <a:spLocks noChangeArrowheads="1"/>
              </p:cNvSpPr>
              <p:nvPr/>
            </p:nvSpPr>
            <p:spPr bwMode="auto">
              <a:xfrm>
                <a:off x="2462" y="971"/>
                <a:ext cx="1272" cy="539"/>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20" name="Oval 16"/>
              <p:cNvSpPr>
                <a:spLocks noChangeArrowheads="1"/>
              </p:cNvSpPr>
              <p:nvPr/>
            </p:nvSpPr>
            <p:spPr bwMode="auto">
              <a:xfrm>
                <a:off x="3289" y="394"/>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21" name="Oval 17"/>
              <p:cNvSpPr>
                <a:spLocks noChangeArrowheads="1"/>
              </p:cNvSpPr>
              <p:nvPr/>
            </p:nvSpPr>
            <p:spPr bwMode="auto">
              <a:xfrm>
                <a:off x="3412" y="663"/>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22" name="Oval 18"/>
              <p:cNvSpPr>
                <a:spLocks noChangeArrowheads="1"/>
              </p:cNvSpPr>
              <p:nvPr/>
            </p:nvSpPr>
            <p:spPr bwMode="auto">
              <a:xfrm>
                <a:off x="3335" y="753"/>
                <a:ext cx="797" cy="66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23" name="Oval 19"/>
              <p:cNvSpPr>
                <a:spLocks noChangeArrowheads="1"/>
              </p:cNvSpPr>
              <p:nvPr/>
            </p:nvSpPr>
            <p:spPr bwMode="auto">
              <a:xfrm>
                <a:off x="2140" y="548"/>
                <a:ext cx="1640" cy="6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grpSp>
        <p:grpSp>
          <p:nvGrpSpPr>
            <p:cNvPr id="24" name="Group 20"/>
            <p:cNvGrpSpPr>
              <a:grpSpLocks/>
            </p:cNvGrpSpPr>
            <p:nvPr/>
          </p:nvGrpSpPr>
          <p:grpSpPr bwMode="auto">
            <a:xfrm>
              <a:off x="3035300" y="2932113"/>
              <a:ext cx="1128713" cy="781050"/>
              <a:chOff x="1680" y="240"/>
              <a:chExt cx="2529" cy="1270"/>
            </a:xfrm>
          </p:grpSpPr>
          <p:sp>
            <p:nvSpPr>
              <p:cNvPr id="25" name="Oval 21"/>
              <p:cNvSpPr>
                <a:spLocks noChangeArrowheads="1"/>
              </p:cNvSpPr>
              <p:nvPr/>
            </p:nvSpPr>
            <p:spPr bwMode="auto">
              <a:xfrm>
                <a:off x="2554" y="240"/>
                <a:ext cx="1088"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26" name="Oval 22"/>
              <p:cNvSpPr>
                <a:spLocks noChangeArrowheads="1"/>
              </p:cNvSpPr>
              <p:nvPr/>
            </p:nvSpPr>
            <p:spPr bwMode="auto">
              <a:xfrm>
                <a:off x="1941" y="381"/>
                <a:ext cx="827"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27" name="Oval 23"/>
              <p:cNvSpPr>
                <a:spLocks noChangeArrowheads="1"/>
              </p:cNvSpPr>
              <p:nvPr/>
            </p:nvSpPr>
            <p:spPr bwMode="auto">
              <a:xfrm>
                <a:off x="1680" y="702"/>
                <a:ext cx="552" cy="411"/>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28" name="Oval 24"/>
              <p:cNvSpPr>
                <a:spLocks noChangeArrowheads="1"/>
              </p:cNvSpPr>
              <p:nvPr/>
            </p:nvSpPr>
            <p:spPr bwMode="auto">
              <a:xfrm>
                <a:off x="1849" y="894"/>
                <a:ext cx="842" cy="450"/>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29" name="Oval 25"/>
              <p:cNvSpPr>
                <a:spLocks noChangeArrowheads="1"/>
              </p:cNvSpPr>
              <p:nvPr/>
            </p:nvSpPr>
            <p:spPr bwMode="auto">
              <a:xfrm>
                <a:off x="2462" y="971"/>
                <a:ext cx="1272" cy="539"/>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30" name="Oval 26"/>
              <p:cNvSpPr>
                <a:spLocks noChangeArrowheads="1"/>
              </p:cNvSpPr>
              <p:nvPr/>
            </p:nvSpPr>
            <p:spPr bwMode="auto">
              <a:xfrm>
                <a:off x="3289" y="394"/>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31" name="Oval 27"/>
              <p:cNvSpPr>
                <a:spLocks noChangeArrowheads="1"/>
              </p:cNvSpPr>
              <p:nvPr/>
            </p:nvSpPr>
            <p:spPr bwMode="auto">
              <a:xfrm>
                <a:off x="3412" y="663"/>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32" name="Oval 28"/>
              <p:cNvSpPr>
                <a:spLocks noChangeArrowheads="1"/>
              </p:cNvSpPr>
              <p:nvPr/>
            </p:nvSpPr>
            <p:spPr bwMode="auto">
              <a:xfrm>
                <a:off x="3335" y="753"/>
                <a:ext cx="797" cy="66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33" name="Oval 29"/>
              <p:cNvSpPr>
                <a:spLocks noChangeArrowheads="1"/>
              </p:cNvSpPr>
              <p:nvPr/>
            </p:nvSpPr>
            <p:spPr bwMode="auto">
              <a:xfrm>
                <a:off x="2140" y="548"/>
                <a:ext cx="1640" cy="6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grpSp>
        <p:sp>
          <p:nvSpPr>
            <p:cNvPr id="34" name="Text Box 30"/>
            <p:cNvSpPr txBox="1">
              <a:spLocks noChangeArrowheads="1"/>
            </p:cNvSpPr>
            <p:nvPr/>
          </p:nvSpPr>
          <p:spPr bwMode="auto">
            <a:xfrm>
              <a:off x="3225800" y="312102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局域网</a:t>
              </a:r>
            </a:p>
          </p:txBody>
        </p:sp>
        <p:pic>
          <p:nvPicPr>
            <p:cNvPr id="35" name="Picture 3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8075" y="2963863"/>
              <a:ext cx="4413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36" name="Picture 3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3100" y="3160713"/>
              <a:ext cx="4413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37" name="Picture 3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6900" y="3224213"/>
              <a:ext cx="533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4300" y="3011488"/>
              <a:ext cx="4413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grpSp>
          <p:nvGrpSpPr>
            <p:cNvPr id="39" name="Group 35"/>
            <p:cNvGrpSpPr>
              <a:grpSpLocks/>
            </p:cNvGrpSpPr>
            <p:nvPr/>
          </p:nvGrpSpPr>
          <p:grpSpPr bwMode="auto">
            <a:xfrm>
              <a:off x="5168900" y="2932113"/>
              <a:ext cx="1128713" cy="781050"/>
              <a:chOff x="1680" y="240"/>
              <a:chExt cx="2529" cy="1270"/>
            </a:xfrm>
          </p:grpSpPr>
          <p:sp>
            <p:nvSpPr>
              <p:cNvPr id="40" name="Oval 36"/>
              <p:cNvSpPr>
                <a:spLocks noChangeArrowheads="1"/>
              </p:cNvSpPr>
              <p:nvPr/>
            </p:nvSpPr>
            <p:spPr bwMode="auto">
              <a:xfrm>
                <a:off x="2554" y="240"/>
                <a:ext cx="1088"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41" name="Oval 37"/>
              <p:cNvSpPr>
                <a:spLocks noChangeArrowheads="1"/>
              </p:cNvSpPr>
              <p:nvPr/>
            </p:nvSpPr>
            <p:spPr bwMode="auto">
              <a:xfrm>
                <a:off x="1941" y="381"/>
                <a:ext cx="827"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42" name="Oval 38"/>
              <p:cNvSpPr>
                <a:spLocks noChangeArrowheads="1"/>
              </p:cNvSpPr>
              <p:nvPr/>
            </p:nvSpPr>
            <p:spPr bwMode="auto">
              <a:xfrm>
                <a:off x="1680" y="702"/>
                <a:ext cx="552" cy="411"/>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43" name="Oval 39"/>
              <p:cNvSpPr>
                <a:spLocks noChangeArrowheads="1"/>
              </p:cNvSpPr>
              <p:nvPr/>
            </p:nvSpPr>
            <p:spPr bwMode="auto">
              <a:xfrm>
                <a:off x="1849" y="894"/>
                <a:ext cx="842" cy="450"/>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44" name="Oval 40"/>
              <p:cNvSpPr>
                <a:spLocks noChangeArrowheads="1"/>
              </p:cNvSpPr>
              <p:nvPr/>
            </p:nvSpPr>
            <p:spPr bwMode="auto">
              <a:xfrm>
                <a:off x="2462" y="971"/>
                <a:ext cx="1272" cy="539"/>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45" name="Oval 41"/>
              <p:cNvSpPr>
                <a:spLocks noChangeArrowheads="1"/>
              </p:cNvSpPr>
              <p:nvPr/>
            </p:nvSpPr>
            <p:spPr bwMode="auto">
              <a:xfrm>
                <a:off x="3289" y="394"/>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46" name="Oval 42"/>
              <p:cNvSpPr>
                <a:spLocks noChangeArrowheads="1"/>
              </p:cNvSpPr>
              <p:nvPr/>
            </p:nvSpPr>
            <p:spPr bwMode="auto">
              <a:xfrm>
                <a:off x="3412" y="663"/>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47" name="Oval 43"/>
              <p:cNvSpPr>
                <a:spLocks noChangeArrowheads="1"/>
              </p:cNvSpPr>
              <p:nvPr/>
            </p:nvSpPr>
            <p:spPr bwMode="auto">
              <a:xfrm>
                <a:off x="3335" y="753"/>
                <a:ext cx="797" cy="66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48" name="Oval 44"/>
              <p:cNvSpPr>
                <a:spLocks noChangeArrowheads="1"/>
              </p:cNvSpPr>
              <p:nvPr/>
            </p:nvSpPr>
            <p:spPr bwMode="auto">
              <a:xfrm>
                <a:off x="2140" y="548"/>
                <a:ext cx="1640" cy="6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grpSp>
        <p:sp>
          <p:nvSpPr>
            <p:cNvPr id="49" name="Text Box 45"/>
            <p:cNvSpPr txBox="1">
              <a:spLocks noChangeArrowheads="1"/>
            </p:cNvSpPr>
            <p:nvPr/>
          </p:nvSpPr>
          <p:spPr bwMode="auto">
            <a:xfrm>
              <a:off x="5334000" y="312102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广域网</a:t>
              </a:r>
            </a:p>
          </p:txBody>
        </p:sp>
        <p:sp>
          <p:nvSpPr>
            <p:cNvPr id="50" name="Text Box 46"/>
            <p:cNvSpPr txBox="1">
              <a:spLocks noChangeArrowheads="1"/>
            </p:cNvSpPr>
            <p:nvPr/>
          </p:nvSpPr>
          <p:spPr bwMode="auto">
            <a:xfrm>
              <a:off x="319088" y="2786063"/>
              <a:ext cx="8178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主机 </a:t>
              </a:r>
              <a:r>
                <a:rPr kumimoji="1" lang="en-US" altLang="zh-CN" sz="1400" b="1">
                  <a:latin typeface="+mj-ea"/>
                  <a:ea typeface="+mj-ea"/>
                </a:rPr>
                <a:t>H</a:t>
              </a:r>
              <a:r>
                <a:rPr kumimoji="1" lang="en-US" altLang="zh-CN" sz="1400" b="1" baseline="-25000">
                  <a:latin typeface="+mj-ea"/>
                  <a:ea typeface="+mj-ea"/>
                </a:rPr>
                <a:t>1</a:t>
              </a:r>
            </a:p>
          </p:txBody>
        </p:sp>
        <p:sp>
          <p:nvSpPr>
            <p:cNvPr id="51" name="Text Box 47"/>
            <p:cNvSpPr txBox="1">
              <a:spLocks noChangeArrowheads="1"/>
            </p:cNvSpPr>
            <p:nvPr/>
          </p:nvSpPr>
          <p:spPr bwMode="auto">
            <a:xfrm>
              <a:off x="8024813" y="2905125"/>
              <a:ext cx="8178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主机</a:t>
              </a:r>
              <a:r>
                <a:rPr kumimoji="1" lang="zh-CN" altLang="en-US" sz="1400" b="1">
                  <a:latin typeface="+mj-ea"/>
                  <a:ea typeface="+mj-ea"/>
                </a:rPr>
                <a:t> </a:t>
              </a:r>
              <a:r>
                <a:rPr kumimoji="1" lang="en-US" altLang="zh-CN" sz="1400" b="1">
                  <a:latin typeface="+mj-ea"/>
                  <a:ea typeface="+mj-ea"/>
                </a:rPr>
                <a:t>H</a:t>
              </a:r>
              <a:r>
                <a:rPr kumimoji="1" lang="en-US" altLang="zh-CN" sz="1400" b="1" baseline="-25000">
                  <a:latin typeface="+mj-ea"/>
                  <a:ea typeface="+mj-ea"/>
                </a:rPr>
                <a:t>2</a:t>
              </a:r>
            </a:p>
          </p:txBody>
        </p:sp>
        <p:sp>
          <p:nvSpPr>
            <p:cNvPr id="52" name="Text Box 48"/>
            <p:cNvSpPr txBox="1">
              <a:spLocks noChangeArrowheads="1"/>
            </p:cNvSpPr>
            <p:nvPr/>
          </p:nvSpPr>
          <p:spPr bwMode="auto">
            <a:xfrm>
              <a:off x="2047875" y="2601913"/>
              <a:ext cx="97494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路由器 </a:t>
              </a:r>
              <a:r>
                <a:rPr kumimoji="1" lang="en-US" altLang="zh-CN" sz="1400" b="1">
                  <a:latin typeface="+mj-ea"/>
                  <a:ea typeface="+mj-ea"/>
                </a:rPr>
                <a:t>R</a:t>
              </a:r>
              <a:r>
                <a:rPr kumimoji="1" lang="en-US" altLang="zh-CN" sz="1400" b="1" baseline="-25000">
                  <a:latin typeface="+mj-ea"/>
                  <a:ea typeface="+mj-ea"/>
                </a:rPr>
                <a:t>1</a:t>
              </a:r>
            </a:p>
          </p:txBody>
        </p:sp>
        <p:sp>
          <p:nvSpPr>
            <p:cNvPr id="53" name="Text Box 49"/>
            <p:cNvSpPr txBox="1">
              <a:spLocks noChangeArrowheads="1"/>
            </p:cNvSpPr>
            <p:nvPr/>
          </p:nvSpPr>
          <p:spPr bwMode="auto">
            <a:xfrm>
              <a:off x="4206875" y="2798763"/>
              <a:ext cx="97494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路由器</a:t>
              </a:r>
              <a:r>
                <a:rPr kumimoji="1" lang="zh-CN" altLang="en-US" sz="1400" b="1">
                  <a:latin typeface="+mj-ea"/>
                  <a:ea typeface="+mj-ea"/>
                </a:rPr>
                <a:t> </a:t>
              </a:r>
              <a:r>
                <a:rPr kumimoji="1" lang="en-US" altLang="zh-CN" sz="1400" b="1">
                  <a:latin typeface="+mj-ea"/>
                  <a:ea typeface="+mj-ea"/>
                </a:rPr>
                <a:t>R</a:t>
              </a:r>
              <a:r>
                <a:rPr kumimoji="1" lang="en-US" altLang="zh-CN" sz="1400" b="1" baseline="-25000">
                  <a:latin typeface="+mj-ea"/>
                  <a:ea typeface="+mj-ea"/>
                </a:rPr>
                <a:t>2</a:t>
              </a:r>
            </a:p>
          </p:txBody>
        </p:sp>
        <p:sp>
          <p:nvSpPr>
            <p:cNvPr id="54" name="Text Box 50"/>
            <p:cNvSpPr txBox="1">
              <a:spLocks noChangeArrowheads="1"/>
            </p:cNvSpPr>
            <p:nvPr/>
          </p:nvSpPr>
          <p:spPr bwMode="auto">
            <a:xfrm>
              <a:off x="6151563" y="2659063"/>
              <a:ext cx="97494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路由器</a:t>
              </a:r>
              <a:r>
                <a:rPr kumimoji="1" lang="zh-CN" altLang="en-US" sz="1400" b="1">
                  <a:latin typeface="+mj-ea"/>
                  <a:ea typeface="+mj-ea"/>
                </a:rPr>
                <a:t> </a:t>
              </a:r>
              <a:r>
                <a:rPr kumimoji="1" lang="en-US" altLang="zh-CN" sz="1400" b="1">
                  <a:latin typeface="+mj-ea"/>
                  <a:ea typeface="+mj-ea"/>
                </a:rPr>
                <a:t>R</a:t>
              </a:r>
              <a:r>
                <a:rPr kumimoji="1" lang="en-US" altLang="zh-CN" sz="1400" b="1" baseline="-25000">
                  <a:latin typeface="+mj-ea"/>
                  <a:ea typeface="+mj-ea"/>
                </a:rPr>
                <a:t>3</a:t>
              </a:r>
            </a:p>
          </p:txBody>
        </p:sp>
        <p:sp>
          <p:nvSpPr>
            <p:cNvPr id="55" name="Text Box 51"/>
            <p:cNvSpPr txBox="1">
              <a:spLocks noChangeArrowheads="1"/>
            </p:cNvSpPr>
            <p:nvPr/>
          </p:nvSpPr>
          <p:spPr bwMode="auto">
            <a:xfrm>
              <a:off x="1282700" y="313372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电话网</a:t>
              </a:r>
            </a:p>
          </p:txBody>
        </p:sp>
        <p:grpSp>
          <p:nvGrpSpPr>
            <p:cNvPr id="56" name="Group 53"/>
            <p:cNvGrpSpPr>
              <a:grpSpLocks/>
            </p:cNvGrpSpPr>
            <p:nvPr/>
          </p:nvGrpSpPr>
          <p:grpSpPr bwMode="auto">
            <a:xfrm>
              <a:off x="368300" y="3160713"/>
              <a:ext cx="665163" cy="546100"/>
              <a:chOff x="624" y="2968"/>
              <a:chExt cx="1331" cy="920"/>
            </a:xfrm>
          </p:grpSpPr>
          <p:sp>
            <p:nvSpPr>
              <p:cNvPr id="57" name="Freeform 54"/>
              <p:cNvSpPr>
                <a:spLocks/>
              </p:cNvSpPr>
              <p:nvPr/>
            </p:nvSpPr>
            <p:spPr bwMode="auto">
              <a:xfrm>
                <a:off x="1238" y="2968"/>
                <a:ext cx="713" cy="770"/>
              </a:xfrm>
              <a:custGeom>
                <a:avLst/>
                <a:gdLst>
                  <a:gd name="T0" fmla="*/ 992 w 1426"/>
                  <a:gd name="T1" fmla="*/ 2292 h 2309"/>
                  <a:gd name="T2" fmla="*/ 964 w 1426"/>
                  <a:gd name="T3" fmla="*/ 2309 h 2309"/>
                  <a:gd name="T4" fmla="*/ 0 w 1426"/>
                  <a:gd name="T5" fmla="*/ 1462 h 2309"/>
                  <a:gd name="T6" fmla="*/ 326 w 1426"/>
                  <a:gd name="T7" fmla="*/ 59 h 2309"/>
                  <a:gd name="T8" fmla="*/ 369 w 1426"/>
                  <a:gd name="T9" fmla="*/ 18 h 2309"/>
                  <a:gd name="T10" fmla="*/ 414 w 1426"/>
                  <a:gd name="T11" fmla="*/ 0 h 2309"/>
                  <a:gd name="T12" fmla="*/ 457 w 1426"/>
                  <a:gd name="T13" fmla="*/ 9 h 2309"/>
                  <a:gd name="T14" fmla="*/ 1381 w 1426"/>
                  <a:gd name="T15" fmla="*/ 400 h 2309"/>
                  <a:gd name="T16" fmla="*/ 1411 w 1426"/>
                  <a:gd name="T17" fmla="*/ 421 h 2309"/>
                  <a:gd name="T18" fmla="*/ 1422 w 1426"/>
                  <a:gd name="T19" fmla="*/ 425 h 2309"/>
                  <a:gd name="T20" fmla="*/ 1426 w 1426"/>
                  <a:gd name="T21" fmla="*/ 445 h 2309"/>
                  <a:gd name="T22" fmla="*/ 1017 w 1426"/>
                  <a:gd name="T23" fmla="*/ 2306 h 2309"/>
                  <a:gd name="T24" fmla="*/ 992 w 1426"/>
                  <a:gd name="T25" fmla="*/ 2292 h 2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6" h="2309">
                    <a:moveTo>
                      <a:pt x="992" y="2292"/>
                    </a:moveTo>
                    <a:lnTo>
                      <a:pt x="964" y="2309"/>
                    </a:lnTo>
                    <a:lnTo>
                      <a:pt x="0" y="1462"/>
                    </a:lnTo>
                    <a:lnTo>
                      <a:pt x="326" y="59"/>
                    </a:lnTo>
                    <a:lnTo>
                      <a:pt x="369" y="18"/>
                    </a:lnTo>
                    <a:lnTo>
                      <a:pt x="414" y="0"/>
                    </a:lnTo>
                    <a:lnTo>
                      <a:pt x="457" y="9"/>
                    </a:lnTo>
                    <a:lnTo>
                      <a:pt x="1381" y="400"/>
                    </a:lnTo>
                    <a:lnTo>
                      <a:pt x="1411" y="421"/>
                    </a:lnTo>
                    <a:lnTo>
                      <a:pt x="1422" y="425"/>
                    </a:lnTo>
                    <a:lnTo>
                      <a:pt x="1426" y="445"/>
                    </a:lnTo>
                    <a:lnTo>
                      <a:pt x="1017" y="2306"/>
                    </a:lnTo>
                    <a:lnTo>
                      <a:pt x="992" y="229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58" name="Freeform 55"/>
              <p:cNvSpPr>
                <a:spLocks/>
              </p:cNvSpPr>
              <p:nvPr/>
            </p:nvSpPr>
            <p:spPr bwMode="auto">
              <a:xfrm>
                <a:off x="1668" y="3087"/>
                <a:ext cx="286" cy="660"/>
              </a:xfrm>
              <a:custGeom>
                <a:avLst/>
                <a:gdLst>
                  <a:gd name="T0" fmla="*/ 573 w 573"/>
                  <a:gd name="T1" fmla="*/ 86 h 1980"/>
                  <a:gd name="T2" fmla="*/ 568 w 573"/>
                  <a:gd name="T3" fmla="*/ 132 h 1980"/>
                  <a:gd name="T4" fmla="*/ 155 w 573"/>
                  <a:gd name="T5" fmla="*/ 1923 h 1980"/>
                  <a:gd name="T6" fmla="*/ 151 w 573"/>
                  <a:gd name="T7" fmla="*/ 1955 h 1980"/>
                  <a:gd name="T8" fmla="*/ 140 w 573"/>
                  <a:gd name="T9" fmla="*/ 1972 h 1980"/>
                  <a:gd name="T10" fmla="*/ 125 w 573"/>
                  <a:gd name="T11" fmla="*/ 1980 h 1980"/>
                  <a:gd name="T12" fmla="*/ 111 w 573"/>
                  <a:gd name="T13" fmla="*/ 1975 h 1980"/>
                  <a:gd name="T14" fmla="*/ 86 w 573"/>
                  <a:gd name="T15" fmla="*/ 1955 h 1980"/>
                  <a:gd name="T16" fmla="*/ 0 w 573"/>
                  <a:gd name="T17" fmla="*/ 1880 h 1980"/>
                  <a:gd name="T18" fmla="*/ 425 w 573"/>
                  <a:gd name="T19" fmla="*/ 39 h 1980"/>
                  <a:gd name="T20" fmla="*/ 420 w 573"/>
                  <a:gd name="T21" fmla="*/ 27 h 1980"/>
                  <a:gd name="T22" fmla="*/ 396 w 573"/>
                  <a:gd name="T23" fmla="*/ 0 h 1980"/>
                  <a:gd name="T24" fmla="*/ 445 w 573"/>
                  <a:gd name="T25" fmla="*/ 20 h 1980"/>
                  <a:gd name="T26" fmla="*/ 541 w 573"/>
                  <a:gd name="T27" fmla="*/ 61 h 1980"/>
                  <a:gd name="T28" fmla="*/ 559 w 573"/>
                  <a:gd name="T29" fmla="*/ 75 h 1980"/>
                  <a:gd name="T30" fmla="*/ 573 w 573"/>
                  <a:gd name="T31" fmla="*/ 8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3" h="1980">
                    <a:moveTo>
                      <a:pt x="573" y="86"/>
                    </a:moveTo>
                    <a:lnTo>
                      <a:pt x="568" y="132"/>
                    </a:lnTo>
                    <a:lnTo>
                      <a:pt x="155" y="1923"/>
                    </a:lnTo>
                    <a:lnTo>
                      <a:pt x="151" y="1955"/>
                    </a:lnTo>
                    <a:lnTo>
                      <a:pt x="140" y="1972"/>
                    </a:lnTo>
                    <a:lnTo>
                      <a:pt x="125" y="1980"/>
                    </a:lnTo>
                    <a:lnTo>
                      <a:pt x="111" y="1975"/>
                    </a:lnTo>
                    <a:lnTo>
                      <a:pt x="86" y="1955"/>
                    </a:lnTo>
                    <a:lnTo>
                      <a:pt x="0" y="1880"/>
                    </a:lnTo>
                    <a:lnTo>
                      <a:pt x="425" y="39"/>
                    </a:lnTo>
                    <a:lnTo>
                      <a:pt x="420" y="27"/>
                    </a:lnTo>
                    <a:lnTo>
                      <a:pt x="396" y="0"/>
                    </a:lnTo>
                    <a:lnTo>
                      <a:pt x="445" y="20"/>
                    </a:lnTo>
                    <a:lnTo>
                      <a:pt x="541" y="61"/>
                    </a:lnTo>
                    <a:lnTo>
                      <a:pt x="559" y="75"/>
                    </a:lnTo>
                    <a:lnTo>
                      <a:pt x="573" y="86"/>
                    </a:lnTo>
                    <a:close/>
                  </a:path>
                </a:pathLst>
              </a:custGeom>
              <a:solidFill>
                <a:srgbClr val="202020"/>
              </a:solidFill>
              <a:ln w="7938">
                <a:solidFill>
                  <a:srgbClr val="202020"/>
                </a:solidFill>
                <a:prstDash val="solid"/>
                <a:round/>
                <a:headEnd/>
                <a:tailEnd/>
              </a:ln>
            </p:spPr>
            <p:txBody>
              <a:bodyPr/>
              <a:lstStyle/>
              <a:p>
                <a:endParaRPr lang="zh-CN" altLang="en-US" sz="1400">
                  <a:latin typeface="+mj-ea"/>
                  <a:ea typeface="+mj-ea"/>
                </a:endParaRPr>
              </a:p>
            </p:txBody>
          </p:sp>
          <p:sp>
            <p:nvSpPr>
              <p:cNvPr id="59" name="Freeform 56"/>
              <p:cNvSpPr>
                <a:spLocks/>
              </p:cNvSpPr>
              <p:nvPr/>
            </p:nvSpPr>
            <p:spPr bwMode="auto">
              <a:xfrm>
                <a:off x="1432" y="2970"/>
                <a:ext cx="523" cy="147"/>
              </a:xfrm>
              <a:custGeom>
                <a:avLst/>
                <a:gdLst>
                  <a:gd name="T0" fmla="*/ 0 w 1045"/>
                  <a:gd name="T1" fmla="*/ 0 h 441"/>
                  <a:gd name="T2" fmla="*/ 31 w 1045"/>
                  <a:gd name="T3" fmla="*/ 1 h 441"/>
                  <a:gd name="T4" fmla="*/ 62 w 1045"/>
                  <a:gd name="T5" fmla="*/ 10 h 441"/>
                  <a:gd name="T6" fmla="*/ 1005 w 1045"/>
                  <a:gd name="T7" fmla="*/ 409 h 441"/>
                  <a:gd name="T8" fmla="*/ 1037 w 1045"/>
                  <a:gd name="T9" fmla="*/ 427 h 441"/>
                  <a:gd name="T10" fmla="*/ 1045 w 1045"/>
                  <a:gd name="T11" fmla="*/ 441 h 441"/>
                  <a:gd name="T12" fmla="*/ 0 w 1045"/>
                  <a:gd name="T13" fmla="*/ 0 h 441"/>
                </a:gdLst>
                <a:ahLst/>
                <a:cxnLst>
                  <a:cxn ang="0">
                    <a:pos x="T0" y="T1"/>
                  </a:cxn>
                  <a:cxn ang="0">
                    <a:pos x="T2" y="T3"/>
                  </a:cxn>
                  <a:cxn ang="0">
                    <a:pos x="T4" y="T5"/>
                  </a:cxn>
                  <a:cxn ang="0">
                    <a:pos x="T6" y="T7"/>
                  </a:cxn>
                  <a:cxn ang="0">
                    <a:pos x="T8" y="T9"/>
                  </a:cxn>
                  <a:cxn ang="0">
                    <a:pos x="T10" y="T11"/>
                  </a:cxn>
                  <a:cxn ang="0">
                    <a:pos x="T12" y="T13"/>
                  </a:cxn>
                </a:cxnLst>
                <a:rect l="0" t="0" r="r" b="b"/>
                <a:pathLst>
                  <a:path w="1045" h="441">
                    <a:moveTo>
                      <a:pt x="0" y="0"/>
                    </a:moveTo>
                    <a:lnTo>
                      <a:pt x="31" y="1"/>
                    </a:lnTo>
                    <a:lnTo>
                      <a:pt x="62" y="10"/>
                    </a:lnTo>
                    <a:lnTo>
                      <a:pt x="1005" y="409"/>
                    </a:lnTo>
                    <a:lnTo>
                      <a:pt x="1037" y="427"/>
                    </a:lnTo>
                    <a:lnTo>
                      <a:pt x="1045" y="441"/>
                    </a:lnTo>
                    <a:lnTo>
                      <a:pt x="0" y="0"/>
                    </a:lnTo>
                    <a:close/>
                  </a:path>
                </a:pathLst>
              </a:custGeom>
              <a:solidFill>
                <a:srgbClr val="202020"/>
              </a:solidFill>
              <a:ln w="7938">
                <a:solidFill>
                  <a:srgbClr val="202020"/>
                </a:solidFill>
                <a:prstDash val="solid"/>
                <a:round/>
                <a:headEnd/>
                <a:tailEnd/>
              </a:ln>
            </p:spPr>
            <p:txBody>
              <a:bodyPr/>
              <a:lstStyle/>
              <a:p>
                <a:endParaRPr lang="zh-CN" altLang="en-US" sz="1400">
                  <a:latin typeface="+mj-ea"/>
                  <a:ea typeface="+mj-ea"/>
                </a:endParaRPr>
              </a:p>
            </p:txBody>
          </p:sp>
          <p:sp>
            <p:nvSpPr>
              <p:cNvPr id="60" name="Freeform 57"/>
              <p:cNvSpPr>
                <a:spLocks/>
              </p:cNvSpPr>
              <p:nvPr/>
            </p:nvSpPr>
            <p:spPr bwMode="auto">
              <a:xfrm>
                <a:off x="1315" y="3056"/>
                <a:ext cx="478" cy="573"/>
              </a:xfrm>
              <a:custGeom>
                <a:avLst/>
                <a:gdLst>
                  <a:gd name="T0" fmla="*/ 619 w 955"/>
                  <a:gd name="T1" fmla="*/ 1719 h 1719"/>
                  <a:gd name="T2" fmla="*/ 0 w 955"/>
                  <a:gd name="T3" fmla="*/ 1212 h 1719"/>
                  <a:gd name="T4" fmla="*/ 290 w 955"/>
                  <a:gd name="T5" fmla="*/ 0 h 1719"/>
                  <a:gd name="T6" fmla="*/ 955 w 955"/>
                  <a:gd name="T7" fmla="*/ 313 h 1719"/>
                  <a:gd name="T8" fmla="*/ 619 w 955"/>
                  <a:gd name="T9" fmla="*/ 1719 h 1719"/>
                </a:gdLst>
                <a:ahLst/>
                <a:cxnLst>
                  <a:cxn ang="0">
                    <a:pos x="T0" y="T1"/>
                  </a:cxn>
                  <a:cxn ang="0">
                    <a:pos x="T2" y="T3"/>
                  </a:cxn>
                  <a:cxn ang="0">
                    <a:pos x="T4" y="T5"/>
                  </a:cxn>
                  <a:cxn ang="0">
                    <a:pos x="T6" y="T7"/>
                  </a:cxn>
                  <a:cxn ang="0">
                    <a:pos x="T8" y="T9"/>
                  </a:cxn>
                </a:cxnLst>
                <a:rect l="0" t="0" r="r" b="b"/>
                <a:pathLst>
                  <a:path w="955" h="1719">
                    <a:moveTo>
                      <a:pt x="619" y="1719"/>
                    </a:moveTo>
                    <a:lnTo>
                      <a:pt x="0" y="1212"/>
                    </a:lnTo>
                    <a:lnTo>
                      <a:pt x="290" y="0"/>
                    </a:lnTo>
                    <a:lnTo>
                      <a:pt x="955" y="313"/>
                    </a:lnTo>
                    <a:lnTo>
                      <a:pt x="619" y="1719"/>
                    </a:lnTo>
                    <a:close/>
                  </a:path>
                </a:pathLst>
              </a:custGeom>
              <a:solidFill>
                <a:srgbClr val="000000"/>
              </a:solidFill>
              <a:ln w="7938">
                <a:solidFill>
                  <a:srgbClr val="808080"/>
                </a:solidFill>
                <a:prstDash val="solid"/>
                <a:round/>
                <a:headEnd/>
                <a:tailEnd/>
              </a:ln>
            </p:spPr>
            <p:txBody>
              <a:bodyPr/>
              <a:lstStyle/>
              <a:p>
                <a:endParaRPr lang="zh-CN" altLang="en-US" sz="1400">
                  <a:latin typeface="+mj-ea"/>
                  <a:ea typeface="+mj-ea"/>
                </a:endParaRPr>
              </a:p>
            </p:txBody>
          </p:sp>
          <p:sp>
            <p:nvSpPr>
              <p:cNvPr id="61" name="Freeform 58"/>
              <p:cNvSpPr>
                <a:spLocks/>
              </p:cNvSpPr>
              <p:nvPr/>
            </p:nvSpPr>
            <p:spPr bwMode="auto">
              <a:xfrm>
                <a:off x="1337" y="3076"/>
                <a:ext cx="431" cy="529"/>
              </a:xfrm>
              <a:custGeom>
                <a:avLst/>
                <a:gdLst>
                  <a:gd name="T0" fmla="*/ 546 w 862"/>
                  <a:gd name="T1" fmla="*/ 1587 h 1587"/>
                  <a:gd name="T2" fmla="*/ 0 w 862"/>
                  <a:gd name="T3" fmla="*/ 1134 h 1587"/>
                  <a:gd name="T4" fmla="*/ 272 w 862"/>
                  <a:gd name="T5" fmla="*/ 0 h 1587"/>
                  <a:gd name="T6" fmla="*/ 862 w 862"/>
                  <a:gd name="T7" fmla="*/ 268 h 1587"/>
                  <a:gd name="T8" fmla="*/ 546 w 862"/>
                  <a:gd name="T9" fmla="*/ 1587 h 1587"/>
                </a:gdLst>
                <a:ahLst/>
                <a:cxnLst>
                  <a:cxn ang="0">
                    <a:pos x="T0" y="T1"/>
                  </a:cxn>
                  <a:cxn ang="0">
                    <a:pos x="T2" y="T3"/>
                  </a:cxn>
                  <a:cxn ang="0">
                    <a:pos x="T4" y="T5"/>
                  </a:cxn>
                  <a:cxn ang="0">
                    <a:pos x="T6" y="T7"/>
                  </a:cxn>
                  <a:cxn ang="0">
                    <a:pos x="T8" y="T9"/>
                  </a:cxn>
                </a:cxnLst>
                <a:rect l="0" t="0" r="r" b="b"/>
                <a:pathLst>
                  <a:path w="862" h="1587">
                    <a:moveTo>
                      <a:pt x="546" y="1587"/>
                    </a:moveTo>
                    <a:lnTo>
                      <a:pt x="0" y="1134"/>
                    </a:lnTo>
                    <a:lnTo>
                      <a:pt x="272" y="0"/>
                    </a:lnTo>
                    <a:lnTo>
                      <a:pt x="862" y="268"/>
                    </a:lnTo>
                    <a:lnTo>
                      <a:pt x="546" y="1587"/>
                    </a:lnTo>
                    <a:close/>
                  </a:path>
                </a:pathLst>
              </a:custGeom>
              <a:solidFill>
                <a:srgbClr val="C7C7C7"/>
              </a:solidFill>
              <a:ln w="7938">
                <a:solidFill>
                  <a:srgbClr val="404040"/>
                </a:solidFill>
                <a:prstDash val="solid"/>
                <a:round/>
                <a:headEnd/>
                <a:tailEnd/>
              </a:ln>
            </p:spPr>
            <p:txBody>
              <a:bodyPr/>
              <a:lstStyle/>
              <a:p>
                <a:endParaRPr lang="zh-CN" altLang="en-US" sz="1400">
                  <a:latin typeface="+mj-ea"/>
                  <a:ea typeface="+mj-ea"/>
                </a:endParaRPr>
              </a:p>
            </p:txBody>
          </p:sp>
          <p:sp>
            <p:nvSpPr>
              <p:cNvPr id="62" name="Freeform 59"/>
              <p:cNvSpPr>
                <a:spLocks/>
              </p:cNvSpPr>
              <p:nvPr/>
            </p:nvSpPr>
            <p:spPr bwMode="auto">
              <a:xfrm>
                <a:off x="1233" y="2968"/>
                <a:ext cx="203" cy="494"/>
              </a:xfrm>
              <a:custGeom>
                <a:avLst/>
                <a:gdLst>
                  <a:gd name="T0" fmla="*/ 393 w 408"/>
                  <a:gd name="T1" fmla="*/ 0 h 1480"/>
                  <a:gd name="T2" fmla="*/ 370 w 408"/>
                  <a:gd name="T3" fmla="*/ 11 h 1480"/>
                  <a:gd name="T4" fmla="*/ 356 w 408"/>
                  <a:gd name="T5" fmla="*/ 19 h 1480"/>
                  <a:gd name="T6" fmla="*/ 338 w 408"/>
                  <a:gd name="T7" fmla="*/ 37 h 1480"/>
                  <a:gd name="T8" fmla="*/ 325 w 408"/>
                  <a:gd name="T9" fmla="*/ 59 h 1480"/>
                  <a:gd name="T10" fmla="*/ 320 w 408"/>
                  <a:gd name="T11" fmla="*/ 77 h 1480"/>
                  <a:gd name="T12" fmla="*/ 0 w 408"/>
                  <a:gd name="T13" fmla="*/ 1459 h 1480"/>
                  <a:gd name="T14" fmla="*/ 12 w 408"/>
                  <a:gd name="T15" fmla="*/ 1480 h 1480"/>
                  <a:gd name="T16" fmla="*/ 337 w 408"/>
                  <a:gd name="T17" fmla="*/ 77 h 1480"/>
                  <a:gd name="T18" fmla="*/ 346 w 408"/>
                  <a:gd name="T19" fmla="*/ 57 h 1480"/>
                  <a:gd name="T20" fmla="*/ 355 w 408"/>
                  <a:gd name="T21" fmla="*/ 43 h 1480"/>
                  <a:gd name="T22" fmla="*/ 368 w 408"/>
                  <a:gd name="T23" fmla="*/ 30 h 1480"/>
                  <a:gd name="T24" fmla="*/ 384 w 408"/>
                  <a:gd name="T25" fmla="*/ 19 h 1480"/>
                  <a:gd name="T26" fmla="*/ 400 w 408"/>
                  <a:gd name="T27" fmla="*/ 12 h 1480"/>
                  <a:gd name="T28" fmla="*/ 408 w 408"/>
                  <a:gd name="T29" fmla="*/ 5 h 1480"/>
                  <a:gd name="T30" fmla="*/ 393 w 408"/>
                  <a:gd name="T31" fmla="*/ 0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8" h="1480">
                    <a:moveTo>
                      <a:pt x="393" y="0"/>
                    </a:moveTo>
                    <a:lnTo>
                      <a:pt x="370" y="11"/>
                    </a:lnTo>
                    <a:lnTo>
                      <a:pt x="356" y="19"/>
                    </a:lnTo>
                    <a:lnTo>
                      <a:pt x="338" y="37"/>
                    </a:lnTo>
                    <a:lnTo>
                      <a:pt x="325" y="59"/>
                    </a:lnTo>
                    <a:lnTo>
                      <a:pt x="320" y="77"/>
                    </a:lnTo>
                    <a:lnTo>
                      <a:pt x="0" y="1459"/>
                    </a:lnTo>
                    <a:lnTo>
                      <a:pt x="12" y="1480"/>
                    </a:lnTo>
                    <a:lnTo>
                      <a:pt x="337" y="77"/>
                    </a:lnTo>
                    <a:lnTo>
                      <a:pt x="346" y="57"/>
                    </a:lnTo>
                    <a:lnTo>
                      <a:pt x="355" y="43"/>
                    </a:lnTo>
                    <a:lnTo>
                      <a:pt x="368" y="30"/>
                    </a:lnTo>
                    <a:lnTo>
                      <a:pt x="384" y="19"/>
                    </a:lnTo>
                    <a:lnTo>
                      <a:pt x="400" y="12"/>
                    </a:lnTo>
                    <a:lnTo>
                      <a:pt x="408" y="5"/>
                    </a:lnTo>
                    <a:lnTo>
                      <a:pt x="393" y="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3" name="Freeform 60"/>
              <p:cNvSpPr>
                <a:spLocks/>
              </p:cNvSpPr>
              <p:nvPr/>
            </p:nvSpPr>
            <p:spPr bwMode="auto">
              <a:xfrm>
                <a:off x="1204" y="3479"/>
                <a:ext cx="532" cy="321"/>
              </a:xfrm>
              <a:custGeom>
                <a:avLst/>
                <a:gdLst>
                  <a:gd name="T0" fmla="*/ 1065 w 1065"/>
                  <a:gd name="T1" fmla="*/ 963 h 963"/>
                  <a:gd name="T2" fmla="*/ 1047 w 1065"/>
                  <a:gd name="T3" fmla="*/ 833 h 963"/>
                  <a:gd name="T4" fmla="*/ 1015 w 1065"/>
                  <a:gd name="T5" fmla="*/ 776 h 963"/>
                  <a:gd name="T6" fmla="*/ 137 w 1065"/>
                  <a:gd name="T7" fmla="*/ 3 h 963"/>
                  <a:gd name="T8" fmla="*/ 96 w 1065"/>
                  <a:gd name="T9" fmla="*/ 0 h 963"/>
                  <a:gd name="T10" fmla="*/ 59 w 1065"/>
                  <a:gd name="T11" fmla="*/ 3 h 963"/>
                  <a:gd name="T12" fmla="*/ 32 w 1065"/>
                  <a:gd name="T13" fmla="*/ 42 h 963"/>
                  <a:gd name="T14" fmla="*/ 0 w 1065"/>
                  <a:gd name="T15" fmla="*/ 145 h 963"/>
                  <a:gd name="T16" fmla="*/ 865 w 1065"/>
                  <a:gd name="T17" fmla="*/ 954 h 963"/>
                  <a:gd name="T18" fmla="*/ 1065 w 1065"/>
                  <a:gd name="T19" fmla="*/ 963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5" h="963">
                    <a:moveTo>
                      <a:pt x="1065" y="963"/>
                    </a:moveTo>
                    <a:lnTo>
                      <a:pt x="1047" y="833"/>
                    </a:lnTo>
                    <a:lnTo>
                      <a:pt x="1015" y="776"/>
                    </a:lnTo>
                    <a:lnTo>
                      <a:pt x="137" y="3"/>
                    </a:lnTo>
                    <a:lnTo>
                      <a:pt x="96" y="0"/>
                    </a:lnTo>
                    <a:lnTo>
                      <a:pt x="59" y="3"/>
                    </a:lnTo>
                    <a:lnTo>
                      <a:pt x="32" y="42"/>
                    </a:lnTo>
                    <a:lnTo>
                      <a:pt x="0" y="145"/>
                    </a:lnTo>
                    <a:lnTo>
                      <a:pt x="865" y="954"/>
                    </a:lnTo>
                    <a:lnTo>
                      <a:pt x="1065" y="963"/>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4" name="Freeform 61"/>
              <p:cNvSpPr>
                <a:spLocks/>
              </p:cNvSpPr>
              <p:nvPr/>
            </p:nvSpPr>
            <p:spPr bwMode="auto">
              <a:xfrm>
                <a:off x="642" y="3519"/>
                <a:ext cx="985" cy="288"/>
              </a:xfrm>
              <a:custGeom>
                <a:avLst/>
                <a:gdLst>
                  <a:gd name="T0" fmla="*/ 0 w 1969"/>
                  <a:gd name="T1" fmla="*/ 0 h 862"/>
                  <a:gd name="T2" fmla="*/ 1121 w 1969"/>
                  <a:gd name="T3" fmla="*/ 24 h 862"/>
                  <a:gd name="T4" fmla="*/ 1969 w 1969"/>
                  <a:gd name="T5" fmla="*/ 814 h 862"/>
                  <a:gd name="T6" fmla="*/ 478 w 1969"/>
                  <a:gd name="T7" fmla="*/ 862 h 862"/>
                  <a:gd name="T8" fmla="*/ 0 w 1969"/>
                  <a:gd name="T9" fmla="*/ 0 h 862"/>
                </a:gdLst>
                <a:ahLst/>
                <a:cxnLst>
                  <a:cxn ang="0">
                    <a:pos x="T0" y="T1"/>
                  </a:cxn>
                  <a:cxn ang="0">
                    <a:pos x="T2" y="T3"/>
                  </a:cxn>
                  <a:cxn ang="0">
                    <a:pos x="T4" y="T5"/>
                  </a:cxn>
                  <a:cxn ang="0">
                    <a:pos x="T6" y="T7"/>
                  </a:cxn>
                  <a:cxn ang="0">
                    <a:pos x="T8" y="T9"/>
                  </a:cxn>
                </a:cxnLst>
                <a:rect l="0" t="0" r="r" b="b"/>
                <a:pathLst>
                  <a:path w="1969" h="862">
                    <a:moveTo>
                      <a:pt x="0" y="0"/>
                    </a:moveTo>
                    <a:lnTo>
                      <a:pt x="1121" y="24"/>
                    </a:lnTo>
                    <a:lnTo>
                      <a:pt x="1969" y="814"/>
                    </a:lnTo>
                    <a:lnTo>
                      <a:pt x="478" y="862"/>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5" name="Freeform 62"/>
              <p:cNvSpPr>
                <a:spLocks/>
              </p:cNvSpPr>
              <p:nvPr/>
            </p:nvSpPr>
            <p:spPr bwMode="auto">
              <a:xfrm>
                <a:off x="852" y="3789"/>
                <a:ext cx="889" cy="99"/>
              </a:xfrm>
              <a:custGeom>
                <a:avLst/>
                <a:gdLst>
                  <a:gd name="T0" fmla="*/ 54 w 1777"/>
                  <a:gd name="T1" fmla="*/ 52 h 297"/>
                  <a:gd name="T2" fmla="*/ 0 w 1777"/>
                  <a:gd name="T3" fmla="*/ 297 h 297"/>
                  <a:gd name="T4" fmla="*/ 1759 w 1777"/>
                  <a:gd name="T5" fmla="*/ 257 h 297"/>
                  <a:gd name="T6" fmla="*/ 1777 w 1777"/>
                  <a:gd name="T7" fmla="*/ 173 h 297"/>
                  <a:gd name="T8" fmla="*/ 1773 w 1777"/>
                  <a:gd name="T9" fmla="*/ 74 h 297"/>
                  <a:gd name="T10" fmla="*/ 1768 w 1777"/>
                  <a:gd name="T11" fmla="*/ 0 h 297"/>
                  <a:gd name="T12" fmla="*/ 54 w 1777"/>
                  <a:gd name="T13" fmla="*/ 52 h 297"/>
                </a:gdLst>
                <a:ahLst/>
                <a:cxnLst>
                  <a:cxn ang="0">
                    <a:pos x="T0" y="T1"/>
                  </a:cxn>
                  <a:cxn ang="0">
                    <a:pos x="T2" y="T3"/>
                  </a:cxn>
                  <a:cxn ang="0">
                    <a:pos x="T4" y="T5"/>
                  </a:cxn>
                  <a:cxn ang="0">
                    <a:pos x="T6" y="T7"/>
                  </a:cxn>
                  <a:cxn ang="0">
                    <a:pos x="T8" y="T9"/>
                  </a:cxn>
                  <a:cxn ang="0">
                    <a:pos x="T10" y="T11"/>
                  </a:cxn>
                  <a:cxn ang="0">
                    <a:pos x="T12" y="T13"/>
                  </a:cxn>
                </a:cxnLst>
                <a:rect l="0" t="0" r="r" b="b"/>
                <a:pathLst>
                  <a:path w="1777" h="297">
                    <a:moveTo>
                      <a:pt x="54" y="52"/>
                    </a:moveTo>
                    <a:lnTo>
                      <a:pt x="0" y="297"/>
                    </a:lnTo>
                    <a:lnTo>
                      <a:pt x="1759" y="257"/>
                    </a:lnTo>
                    <a:lnTo>
                      <a:pt x="1777" y="173"/>
                    </a:lnTo>
                    <a:lnTo>
                      <a:pt x="1773" y="74"/>
                    </a:lnTo>
                    <a:lnTo>
                      <a:pt x="1768" y="0"/>
                    </a:lnTo>
                    <a:lnTo>
                      <a:pt x="54" y="52"/>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6" name="Freeform 63"/>
              <p:cNvSpPr>
                <a:spLocks/>
              </p:cNvSpPr>
              <p:nvPr/>
            </p:nvSpPr>
            <p:spPr bwMode="auto">
              <a:xfrm>
                <a:off x="624" y="3519"/>
                <a:ext cx="256" cy="369"/>
              </a:xfrm>
              <a:custGeom>
                <a:avLst/>
                <a:gdLst>
                  <a:gd name="T0" fmla="*/ 37 w 513"/>
                  <a:gd name="T1" fmla="*/ 0 h 1106"/>
                  <a:gd name="T2" fmla="*/ 0 w 513"/>
                  <a:gd name="T3" fmla="*/ 200 h 1106"/>
                  <a:gd name="T4" fmla="*/ 457 w 513"/>
                  <a:gd name="T5" fmla="*/ 1106 h 1106"/>
                  <a:gd name="T6" fmla="*/ 513 w 513"/>
                  <a:gd name="T7" fmla="*/ 862 h 1106"/>
                  <a:gd name="T8" fmla="*/ 37 w 513"/>
                  <a:gd name="T9" fmla="*/ 0 h 1106"/>
                </a:gdLst>
                <a:ahLst/>
                <a:cxnLst>
                  <a:cxn ang="0">
                    <a:pos x="T0" y="T1"/>
                  </a:cxn>
                  <a:cxn ang="0">
                    <a:pos x="T2" y="T3"/>
                  </a:cxn>
                  <a:cxn ang="0">
                    <a:pos x="T4" y="T5"/>
                  </a:cxn>
                  <a:cxn ang="0">
                    <a:pos x="T6" y="T7"/>
                  </a:cxn>
                  <a:cxn ang="0">
                    <a:pos x="T8" y="T9"/>
                  </a:cxn>
                </a:cxnLst>
                <a:rect l="0" t="0" r="r" b="b"/>
                <a:pathLst>
                  <a:path w="513" h="1106">
                    <a:moveTo>
                      <a:pt x="37" y="0"/>
                    </a:moveTo>
                    <a:lnTo>
                      <a:pt x="0" y="200"/>
                    </a:lnTo>
                    <a:lnTo>
                      <a:pt x="457" y="1106"/>
                    </a:lnTo>
                    <a:lnTo>
                      <a:pt x="513" y="862"/>
                    </a:lnTo>
                    <a:lnTo>
                      <a:pt x="37"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7" name="Freeform 64"/>
              <p:cNvSpPr>
                <a:spLocks/>
              </p:cNvSpPr>
              <p:nvPr/>
            </p:nvSpPr>
            <p:spPr bwMode="auto">
              <a:xfrm>
                <a:off x="1206" y="3791"/>
                <a:ext cx="132" cy="8"/>
              </a:xfrm>
              <a:custGeom>
                <a:avLst/>
                <a:gdLst>
                  <a:gd name="T0" fmla="*/ 2 w 262"/>
                  <a:gd name="T1" fmla="*/ 25 h 25"/>
                  <a:gd name="T2" fmla="*/ 0 w 262"/>
                  <a:gd name="T3" fmla="*/ 0 h 25"/>
                  <a:gd name="T4" fmla="*/ 249 w 262"/>
                  <a:gd name="T5" fmla="*/ 0 h 25"/>
                  <a:gd name="T6" fmla="*/ 262 w 262"/>
                  <a:gd name="T7" fmla="*/ 19 h 25"/>
                  <a:gd name="T8" fmla="*/ 2 w 262"/>
                  <a:gd name="T9" fmla="*/ 25 h 25"/>
                </a:gdLst>
                <a:ahLst/>
                <a:cxnLst>
                  <a:cxn ang="0">
                    <a:pos x="T0" y="T1"/>
                  </a:cxn>
                  <a:cxn ang="0">
                    <a:pos x="T2" y="T3"/>
                  </a:cxn>
                  <a:cxn ang="0">
                    <a:pos x="T4" y="T5"/>
                  </a:cxn>
                  <a:cxn ang="0">
                    <a:pos x="T6" y="T7"/>
                  </a:cxn>
                  <a:cxn ang="0">
                    <a:pos x="T8" y="T9"/>
                  </a:cxn>
                </a:cxnLst>
                <a:rect l="0" t="0" r="r" b="b"/>
                <a:pathLst>
                  <a:path w="262" h="25">
                    <a:moveTo>
                      <a:pt x="2" y="25"/>
                    </a:moveTo>
                    <a:lnTo>
                      <a:pt x="0" y="0"/>
                    </a:lnTo>
                    <a:lnTo>
                      <a:pt x="249" y="0"/>
                    </a:lnTo>
                    <a:lnTo>
                      <a:pt x="262" y="19"/>
                    </a:lnTo>
                    <a:lnTo>
                      <a:pt x="2" y="2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8" name="Freeform 65"/>
              <p:cNvSpPr>
                <a:spLocks/>
              </p:cNvSpPr>
              <p:nvPr/>
            </p:nvSpPr>
            <p:spPr bwMode="auto">
              <a:xfrm>
                <a:off x="927" y="3521"/>
                <a:ext cx="281" cy="279"/>
              </a:xfrm>
              <a:custGeom>
                <a:avLst/>
                <a:gdLst>
                  <a:gd name="T0" fmla="*/ 557 w 561"/>
                  <a:gd name="T1" fmla="*/ 801 h 836"/>
                  <a:gd name="T2" fmla="*/ 0 w 561"/>
                  <a:gd name="T3" fmla="*/ 0 h 836"/>
                  <a:gd name="T4" fmla="*/ 561 w 561"/>
                  <a:gd name="T5" fmla="*/ 836 h 836"/>
                  <a:gd name="T6" fmla="*/ 557 w 561"/>
                  <a:gd name="T7" fmla="*/ 801 h 836"/>
                </a:gdLst>
                <a:ahLst/>
                <a:cxnLst>
                  <a:cxn ang="0">
                    <a:pos x="T0" y="T1"/>
                  </a:cxn>
                  <a:cxn ang="0">
                    <a:pos x="T2" y="T3"/>
                  </a:cxn>
                  <a:cxn ang="0">
                    <a:pos x="T4" y="T5"/>
                  </a:cxn>
                  <a:cxn ang="0">
                    <a:pos x="T6" y="T7"/>
                  </a:cxn>
                </a:cxnLst>
                <a:rect l="0" t="0" r="r" b="b"/>
                <a:pathLst>
                  <a:path w="561" h="836">
                    <a:moveTo>
                      <a:pt x="557" y="801"/>
                    </a:moveTo>
                    <a:lnTo>
                      <a:pt x="0" y="0"/>
                    </a:lnTo>
                    <a:lnTo>
                      <a:pt x="561" y="836"/>
                    </a:lnTo>
                    <a:lnTo>
                      <a:pt x="557" y="801"/>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nvGrpSpPr>
              <p:cNvPr id="69" name="Group 66"/>
              <p:cNvGrpSpPr>
                <a:grpSpLocks/>
              </p:cNvGrpSpPr>
              <p:nvPr/>
            </p:nvGrpSpPr>
            <p:grpSpPr bwMode="auto">
              <a:xfrm>
                <a:off x="700" y="3526"/>
                <a:ext cx="515" cy="270"/>
                <a:chOff x="700" y="3526"/>
                <a:chExt cx="515" cy="270"/>
              </a:xfrm>
            </p:grpSpPr>
            <p:grpSp>
              <p:nvGrpSpPr>
                <p:cNvPr id="95" name="Group 67"/>
                <p:cNvGrpSpPr>
                  <a:grpSpLocks/>
                </p:cNvGrpSpPr>
                <p:nvPr/>
              </p:nvGrpSpPr>
              <p:grpSpPr bwMode="auto">
                <a:xfrm>
                  <a:off x="737" y="3534"/>
                  <a:ext cx="49" cy="23"/>
                  <a:chOff x="737" y="3534"/>
                  <a:chExt cx="49" cy="23"/>
                </a:xfrm>
              </p:grpSpPr>
              <p:sp>
                <p:nvSpPr>
                  <p:cNvPr id="506" name="Freeform 68"/>
                  <p:cNvSpPr>
                    <a:spLocks/>
                  </p:cNvSpPr>
                  <p:nvPr/>
                </p:nvSpPr>
                <p:spPr bwMode="auto">
                  <a:xfrm>
                    <a:off x="737" y="3534"/>
                    <a:ext cx="11" cy="23"/>
                  </a:xfrm>
                  <a:custGeom>
                    <a:avLst/>
                    <a:gdLst>
                      <a:gd name="T0" fmla="*/ 13 w 22"/>
                      <a:gd name="T1" fmla="*/ 67 h 67"/>
                      <a:gd name="T2" fmla="*/ 0 w 22"/>
                      <a:gd name="T3" fmla="*/ 26 h 67"/>
                      <a:gd name="T4" fmla="*/ 9 w 22"/>
                      <a:gd name="T5" fmla="*/ 0 h 67"/>
                      <a:gd name="T6" fmla="*/ 22 w 22"/>
                      <a:gd name="T7" fmla="*/ 30 h 67"/>
                      <a:gd name="T8" fmla="*/ 13 w 22"/>
                      <a:gd name="T9" fmla="*/ 67 h 67"/>
                    </a:gdLst>
                    <a:ahLst/>
                    <a:cxnLst>
                      <a:cxn ang="0">
                        <a:pos x="T0" y="T1"/>
                      </a:cxn>
                      <a:cxn ang="0">
                        <a:pos x="T2" y="T3"/>
                      </a:cxn>
                      <a:cxn ang="0">
                        <a:pos x="T4" y="T5"/>
                      </a:cxn>
                      <a:cxn ang="0">
                        <a:pos x="T6" y="T7"/>
                      </a:cxn>
                      <a:cxn ang="0">
                        <a:pos x="T8" y="T9"/>
                      </a:cxn>
                    </a:cxnLst>
                    <a:rect l="0" t="0" r="r" b="b"/>
                    <a:pathLst>
                      <a:path w="22" h="67">
                        <a:moveTo>
                          <a:pt x="13" y="67"/>
                        </a:moveTo>
                        <a:lnTo>
                          <a:pt x="0" y="26"/>
                        </a:lnTo>
                        <a:lnTo>
                          <a:pt x="9" y="0"/>
                        </a:lnTo>
                        <a:lnTo>
                          <a:pt x="22" y="30"/>
                        </a:lnTo>
                        <a:lnTo>
                          <a:pt x="13" y="67"/>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507" name="Freeform 69"/>
                  <p:cNvSpPr>
                    <a:spLocks/>
                  </p:cNvSpPr>
                  <p:nvPr/>
                </p:nvSpPr>
                <p:spPr bwMode="auto">
                  <a:xfrm>
                    <a:off x="742" y="3535"/>
                    <a:ext cx="36" cy="9"/>
                  </a:xfrm>
                  <a:custGeom>
                    <a:avLst/>
                    <a:gdLst>
                      <a:gd name="T0" fmla="*/ 2 w 73"/>
                      <a:gd name="T1" fmla="*/ 0 h 29"/>
                      <a:gd name="T2" fmla="*/ 50 w 73"/>
                      <a:gd name="T3" fmla="*/ 0 h 29"/>
                      <a:gd name="T4" fmla="*/ 52 w 73"/>
                      <a:gd name="T5" fmla="*/ 2 h 29"/>
                      <a:gd name="T6" fmla="*/ 55 w 73"/>
                      <a:gd name="T7" fmla="*/ 11 h 29"/>
                      <a:gd name="T8" fmla="*/ 73 w 73"/>
                      <a:gd name="T9" fmla="*/ 29 h 29"/>
                      <a:gd name="T10" fmla="*/ 17 w 73"/>
                      <a:gd name="T11" fmla="*/ 29 h 29"/>
                      <a:gd name="T12" fmla="*/ 8 w 73"/>
                      <a:gd name="T13" fmla="*/ 20 h 29"/>
                      <a:gd name="T14" fmla="*/ 0 w 73"/>
                      <a:gd name="T15" fmla="*/ 6 h 29"/>
                      <a:gd name="T16" fmla="*/ 2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2" y="0"/>
                        </a:moveTo>
                        <a:lnTo>
                          <a:pt x="50" y="0"/>
                        </a:lnTo>
                        <a:lnTo>
                          <a:pt x="52" y="2"/>
                        </a:lnTo>
                        <a:lnTo>
                          <a:pt x="55" y="11"/>
                        </a:lnTo>
                        <a:lnTo>
                          <a:pt x="73" y="29"/>
                        </a:lnTo>
                        <a:lnTo>
                          <a:pt x="17" y="29"/>
                        </a:lnTo>
                        <a:lnTo>
                          <a:pt x="8" y="20"/>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508" name="Freeform 70"/>
                  <p:cNvSpPr>
                    <a:spLocks/>
                  </p:cNvSpPr>
                  <p:nvPr/>
                </p:nvSpPr>
                <p:spPr bwMode="auto">
                  <a:xfrm>
                    <a:off x="744" y="3545"/>
                    <a:ext cx="42" cy="12"/>
                  </a:xfrm>
                  <a:custGeom>
                    <a:avLst/>
                    <a:gdLst>
                      <a:gd name="T0" fmla="*/ 0 w 82"/>
                      <a:gd name="T1" fmla="*/ 35 h 35"/>
                      <a:gd name="T2" fmla="*/ 1 w 82"/>
                      <a:gd name="T3" fmla="*/ 19 h 35"/>
                      <a:gd name="T4" fmla="*/ 6 w 82"/>
                      <a:gd name="T5" fmla="*/ 7 h 35"/>
                      <a:gd name="T6" fmla="*/ 10 w 82"/>
                      <a:gd name="T7" fmla="*/ 0 h 35"/>
                      <a:gd name="T8" fmla="*/ 67 w 82"/>
                      <a:gd name="T9" fmla="*/ 0 h 35"/>
                      <a:gd name="T10" fmla="*/ 82 w 82"/>
                      <a:gd name="T11" fmla="*/ 35 h 35"/>
                      <a:gd name="T12" fmla="*/ 0 w 8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2" h="35">
                        <a:moveTo>
                          <a:pt x="0" y="35"/>
                        </a:moveTo>
                        <a:lnTo>
                          <a:pt x="1" y="19"/>
                        </a:lnTo>
                        <a:lnTo>
                          <a:pt x="6" y="7"/>
                        </a:lnTo>
                        <a:lnTo>
                          <a:pt x="10" y="0"/>
                        </a:lnTo>
                        <a:lnTo>
                          <a:pt x="67" y="0"/>
                        </a:lnTo>
                        <a:lnTo>
                          <a:pt x="82" y="35"/>
                        </a:lnTo>
                        <a:lnTo>
                          <a:pt x="0" y="35"/>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6" name="Group 71"/>
                <p:cNvGrpSpPr>
                  <a:grpSpLocks/>
                </p:cNvGrpSpPr>
                <p:nvPr/>
              </p:nvGrpSpPr>
              <p:grpSpPr bwMode="auto">
                <a:xfrm>
                  <a:off x="748" y="3547"/>
                  <a:ext cx="50" cy="23"/>
                  <a:chOff x="748" y="3547"/>
                  <a:chExt cx="50" cy="23"/>
                </a:xfrm>
              </p:grpSpPr>
              <p:sp>
                <p:nvSpPr>
                  <p:cNvPr id="503" name="Freeform 72"/>
                  <p:cNvSpPr>
                    <a:spLocks/>
                  </p:cNvSpPr>
                  <p:nvPr/>
                </p:nvSpPr>
                <p:spPr bwMode="auto">
                  <a:xfrm>
                    <a:off x="748" y="3547"/>
                    <a:ext cx="13" cy="23"/>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504" name="Freeform 73"/>
                  <p:cNvSpPr>
                    <a:spLocks/>
                  </p:cNvSpPr>
                  <p:nvPr/>
                </p:nvSpPr>
                <p:spPr bwMode="auto">
                  <a:xfrm>
                    <a:off x="753" y="3548"/>
                    <a:ext cx="37" cy="10"/>
                  </a:xfrm>
                  <a:custGeom>
                    <a:avLst/>
                    <a:gdLst>
                      <a:gd name="T0" fmla="*/ 1 w 74"/>
                      <a:gd name="T1" fmla="*/ 0 h 29"/>
                      <a:gd name="T2" fmla="*/ 49 w 74"/>
                      <a:gd name="T3" fmla="*/ 0 h 29"/>
                      <a:gd name="T4" fmla="*/ 50 w 74"/>
                      <a:gd name="T5" fmla="*/ 2 h 29"/>
                      <a:gd name="T6" fmla="*/ 56 w 74"/>
                      <a:gd name="T7" fmla="*/ 11 h 29"/>
                      <a:gd name="T8" fmla="*/ 74 w 74"/>
                      <a:gd name="T9" fmla="*/ 29 h 29"/>
                      <a:gd name="T10" fmla="*/ 18 w 74"/>
                      <a:gd name="T11" fmla="*/ 29 h 29"/>
                      <a:gd name="T12" fmla="*/ 9 w 74"/>
                      <a:gd name="T13" fmla="*/ 20 h 29"/>
                      <a:gd name="T14" fmla="*/ 0 w 74"/>
                      <a:gd name="T15" fmla="*/ 6 h 29"/>
                      <a:gd name="T16" fmla="*/ 1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1" y="0"/>
                        </a:moveTo>
                        <a:lnTo>
                          <a:pt x="49" y="0"/>
                        </a:lnTo>
                        <a:lnTo>
                          <a:pt x="50" y="2"/>
                        </a:lnTo>
                        <a:lnTo>
                          <a:pt x="56" y="11"/>
                        </a:lnTo>
                        <a:lnTo>
                          <a:pt x="74"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505" name="Freeform 74"/>
                  <p:cNvSpPr>
                    <a:spLocks/>
                  </p:cNvSpPr>
                  <p:nvPr/>
                </p:nvSpPr>
                <p:spPr bwMode="auto">
                  <a:xfrm>
                    <a:off x="757" y="3558"/>
                    <a:ext cx="41" cy="12"/>
                  </a:xfrm>
                  <a:custGeom>
                    <a:avLst/>
                    <a:gdLst>
                      <a:gd name="T0" fmla="*/ 0 w 81"/>
                      <a:gd name="T1" fmla="*/ 36 h 36"/>
                      <a:gd name="T2" fmla="*/ 1 w 81"/>
                      <a:gd name="T3" fmla="*/ 20 h 36"/>
                      <a:gd name="T4" fmla="*/ 5 w 81"/>
                      <a:gd name="T5" fmla="*/ 8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20"/>
                        </a:lnTo>
                        <a:lnTo>
                          <a:pt x="5"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sp>
              <p:nvSpPr>
                <p:cNvPr id="97" name="Freeform 75"/>
                <p:cNvSpPr>
                  <a:spLocks/>
                </p:cNvSpPr>
                <p:nvPr/>
              </p:nvSpPr>
              <p:spPr bwMode="auto">
                <a:xfrm>
                  <a:off x="952" y="3538"/>
                  <a:ext cx="39" cy="12"/>
                </a:xfrm>
                <a:custGeom>
                  <a:avLst/>
                  <a:gdLst>
                    <a:gd name="T0" fmla="*/ 0 w 79"/>
                    <a:gd name="T1" fmla="*/ 0 h 36"/>
                    <a:gd name="T2" fmla="*/ 28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8" name="Freeform 76"/>
                <p:cNvSpPr>
                  <a:spLocks/>
                </p:cNvSpPr>
                <p:nvPr/>
              </p:nvSpPr>
              <p:spPr bwMode="auto">
                <a:xfrm>
                  <a:off x="861" y="3535"/>
                  <a:ext cx="11" cy="22"/>
                </a:xfrm>
                <a:custGeom>
                  <a:avLst/>
                  <a:gdLst>
                    <a:gd name="T0" fmla="*/ 15 w 24"/>
                    <a:gd name="T1" fmla="*/ 68 h 68"/>
                    <a:gd name="T2" fmla="*/ 0 w 24"/>
                    <a:gd name="T3" fmla="*/ 27 h 68"/>
                    <a:gd name="T4" fmla="*/ 11 w 24"/>
                    <a:gd name="T5" fmla="*/ 0 h 68"/>
                    <a:gd name="T6" fmla="*/ 24 w 24"/>
                    <a:gd name="T7" fmla="*/ 31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7"/>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9" name="Freeform 77"/>
                <p:cNvSpPr>
                  <a:spLocks/>
                </p:cNvSpPr>
                <p:nvPr/>
              </p:nvSpPr>
              <p:spPr bwMode="auto">
                <a:xfrm>
                  <a:off x="867" y="3535"/>
                  <a:ext cx="34" cy="10"/>
                </a:xfrm>
                <a:custGeom>
                  <a:avLst/>
                  <a:gdLst>
                    <a:gd name="T0" fmla="*/ 0 w 70"/>
                    <a:gd name="T1" fmla="*/ 0 h 30"/>
                    <a:gd name="T2" fmla="*/ 49 w 70"/>
                    <a:gd name="T3" fmla="*/ 0 h 30"/>
                    <a:gd name="T4" fmla="*/ 50 w 70"/>
                    <a:gd name="T5" fmla="*/ 3 h 30"/>
                    <a:gd name="T6" fmla="*/ 54 w 70"/>
                    <a:gd name="T7" fmla="*/ 13 h 30"/>
                    <a:gd name="T8" fmla="*/ 70 w 70"/>
                    <a:gd name="T9" fmla="*/ 30 h 30"/>
                    <a:gd name="T10" fmla="*/ 16 w 70"/>
                    <a:gd name="T11" fmla="*/ 30 h 30"/>
                    <a:gd name="T12" fmla="*/ 7 w 70"/>
                    <a:gd name="T13" fmla="*/ 21 h 30"/>
                    <a:gd name="T14" fmla="*/ 0 w 70"/>
                    <a:gd name="T15" fmla="*/ 7 h 30"/>
                    <a:gd name="T16" fmla="*/ 0 w 70"/>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30">
                      <a:moveTo>
                        <a:pt x="0" y="0"/>
                      </a:moveTo>
                      <a:lnTo>
                        <a:pt x="49" y="0"/>
                      </a:lnTo>
                      <a:lnTo>
                        <a:pt x="50" y="3"/>
                      </a:lnTo>
                      <a:lnTo>
                        <a:pt x="54" y="13"/>
                      </a:lnTo>
                      <a:lnTo>
                        <a:pt x="70" y="30"/>
                      </a:lnTo>
                      <a:lnTo>
                        <a:pt x="16" y="30"/>
                      </a:lnTo>
                      <a:lnTo>
                        <a:pt x="7" y="21"/>
                      </a:lnTo>
                      <a:lnTo>
                        <a:pt x="0" y="7"/>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0" name="Freeform 78"/>
                <p:cNvSpPr>
                  <a:spLocks/>
                </p:cNvSpPr>
                <p:nvPr/>
              </p:nvSpPr>
              <p:spPr bwMode="auto">
                <a:xfrm>
                  <a:off x="868" y="3545"/>
                  <a:ext cx="42" cy="12"/>
                </a:xfrm>
                <a:custGeom>
                  <a:avLst/>
                  <a:gdLst>
                    <a:gd name="T0" fmla="*/ 0 w 83"/>
                    <a:gd name="T1" fmla="*/ 36 h 36"/>
                    <a:gd name="T2" fmla="*/ 1 w 83"/>
                    <a:gd name="T3" fmla="*/ 19 h 36"/>
                    <a:gd name="T4" fmla="*/ 7 w 83"/>
                    <a:gd name="T5" fmla="*/ 8 h 36"/>
                    <a:gd name="T6" fmla="*/ 10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7"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nvGrpSpPr>
                <p:cNvPr id="101" name="Group 79"/>
                <p:cNvGrpSpPr>
                  <a:grpSpLocks/>
                </p:cNvGrpSpPr>
                <p:nvPr/>
              </p:nvGrpSpPr>
              <p:grpSpPr bwMode="auto">
                <a:xfrm>
                  <a:off x="872" y="3547"/>
                  <a:ext cx="50" cy="23"/>
                  <a:chOff x="872" y="3547"/>
                  <a:chExt cx="50" cy="23"/>
                </a:xfrm>
              </p:grpSpPr>
              <p:sp>
                <p:nvSpPr>
                  <p:cNvPr id="500" name="Freeform 80"/>
                  <p:cNvSpPr>
                    <a:spLocks/>
                  </p:cNvSpPr>
                  <p:nvPr/>
                </p:nvSpPr>
                <p:spPr bwMode="auto">
                  <a:xfrm>
                    <a:off x="872" y="3547"/>
                    <a:ext cx="13" cy="23"/>
                  </a:xfrm>
                  <a:custGeom>
                    <a:avLst/>
                    <a:gdLst>
                      <a:gd name="T0" fmla="*/ 14 w 25"/>
                      <a:gd name="T1" fmla="*/ 68 h 68"/>
                      <a:gd name="T2" fmla="*/ 0 w 25"/>
                      <a:gd name="T3" fmla="*/ 27 h 68"/>
                      <a:gd name="T4" fmla="*/ 10 w 25"/>
                      <a:gd name="T5" fmla="*/ 0 h 68"/>
                      <a:gd name="T6" fmla="*/ 25 w 25"/>
                      <a:gd name="T7" fmla="*/ 31 h 68"/>
                      <a:gd name="T8" fmla="*/ 14 w 25"/>
                      <a:gd name="T9" fmla="*/ 68 h 68"/>
                    </a:gdLst>
                    <a:ahLst/>
                    <a:cxnLst>
                      <a:cxn ang="0">
                        <a:pos x="T0" y="T1"/>
                      </a:cxn>
                      <a:cxn ang="0">
                        <a:pos x="T2" y="T3"/>
                      </a:cxn>
                      <a:cxn ang="0">
                        <a:pos x="T4" y="T5"/>
                      </a:cxn>
                      <a:cxn ang="0">
                        <a:pos x="T6" y="T7"/>
                      </a:cxn>
                      <a:cxn ang="0">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501" name="Freeform 81"/>
                  <p:cNvSpPr>
                    <a:spLocks/>
                  </p:cNvSpPr>
                  <p:nvPr/>
                </p:nvSpPr>
                <p:spPr bwMode="auto">
                  <a:xfrm>
                    <a:off x="878" y="3547"/>
                    <a:ext cx="36" cy="10"/>
                  </a:xfrm>
                  <a:custGeom>
                    <a:avLst/>
                    <a:gdLst>
                      <a:gd name="T0" fmla="*/ 2 w 73"/>
                      <a:gd name="T1" fmla="*/ 0 h 30"/>
                      <a:gd name="T2" fmla="*/ 49 w 73"/>
                      <a:gd name="T3" fmla="*/ 0 h 30"/>
                      <a:gd name="T4" fmla="*/ 50 w 73"/>
                      <a:gd name="T5" fmla="*/ 3 h 30"/>
                      <a:gd name="T6" fmla="*/ 57 w 73"/>
                      <a:gd name="T7" fmla="*/ 12 h 30"/>
                      <a:gd name="T8" fmla="*/ 73 w 73"/>
                      <a:gd name="T9" fmla="*/ 30 h 30"/>
                      <a:gd name="T10" fmla="*/ 19 w 73"/>
                      <a:gd name="T11" fmla="*/ 30 h 30"/>
                      <a:gd name="T12" fmla="*/ 10 w 73"/>
                      <a:gd name="T13" fmla="*/ 21 h 30"/>
                      <a:gd name="T14" fmla="*/ 0 w 73"/>
                      <a:gd name="T15" fmla="*/ 7 h 30"/>
                      <a:gd name="T16" fmla="*/ 2 w 73"/>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2" y="0"/>
                        </a:moveTo>
                        <a:lnTo>
                          <a:pt x="49" y="0"/>
                        </a:lnTo>
                        <a:lnTo>
                          <a:pt x="50" y="3"/>
                        </a:lnTo>
                        <a:lnTo>
                          <a:pt x="57" y="12"/>
                        </a:lnTo>
                        <a:lnTo>
                          <a:pt x="73" y="30"/>
                        </a:lnTo>
                        <a:lnTo>
                          <a:pt x="19" y="30"/>
                        </a:lnTo>
                        <a:lnTo>
                          <a:pt x="10" y="21"/>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502" name="Freeform 82"/>
                  <p:cNvSpPr>
                    <a:spLocks/>
                  </p:cNvSpPr>
                  <p:nvPr/>
                </p:nvSpPr>
                <p:spPr bwMode="auto">
                  <a:xfrm>
                    <a:off x="880" y="3558"/>
                    <a:ext cx="42" cy="12"/>
                  </a:xfrm>
                  <a:custGeom>
                    <a:avLst/>
                    <a:gdLst>
                      <a:gd name="T0" fmla="*/ 0 w 82"/>
                      <a:gd name="T1" fmla="*/ 36 h 36"/>
                      <a:gd name="T2" fmla="*/ 2 w 82"/>
                      <a:gd name="T3" fmla="*/ 19 h 36"/>
                      <a:gd name="T4" fmla="*/ 6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2" name="Group 83"/>
                <p:cNvGrpSpPr>
                  <a:grpSpLocks/>
                </p:cNvGrpSpPr>
                <p:nvPr/>
              </p:nvGrpSpPr>
              <p:grpSpPr bwMode="auto">
                <a:xfrm>
                  <a:off x="885" y="3559"/>
                  <a:ext cx="50" cy="23"/>
                  <a:chOff x="885" y="3559"/>
                  <a:chExt cx="50" cy="23"/>
                </a:xfrm>
              </p:grpSpPr>
              <p:sp>
                <p:nvSpPr>
                  <p:cNvPr id="497" name="Freeform 84"/>
                  <p:cNvSpPr>
                    <a:spLocks/>
                  </p:cNvSpPr>
                  <p:nvPr/>
                </p:nvSpPr>
                <p:spPr bwMode="auto">
                  <a:xfrm>
                    <a:off x="885" y="3559"/>
                    <a:ext cx="12" cy="23"/>
                  </a:xfrm>
                  <a:custGeom>
                    <a:avLst/>
                    <a:gdLst>
                      <a:gd name="T0" fmla="*/ 16 w 25"/>
                      <a:gd name="T1" fmla="*/ 68 h 68"/>
                      <a:gd name="T2" fmla="*/ 0 w 25"/>
                      <a:gd name="T3" fmla="*/ 26 h 68"/>
                      <a:gd name="T4" fmla="*/ 12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6"/>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98" name="Freeform 85"/>
                  <p:cNvSpPr>
                    <a:spLocks/>
                  </p:cNvSpPr>
                  <p:nvPr/>
                </p:nvSpPr>
                <p:spPr bwMode="auto">
                  <a:xfrm>
                    <a:off x="890" y="3560"/>
                    <a:ext cx="37" cy="10"/>
                  </a:xfrm>
                  <a:custGeom>
                    <a:avLst/>
                    <a:gdLst>
                      <a:gd name="T0" fmla="*/ 3 w 74"/>
                      <a:gd name="T1" fmla="*/ 0 h 30"/>
                      <a:gd name="T2" fmla="*/ 49 w 74"/>
                      <a:gd name="T3" fmla="*/ 0 h 30"/>
                      <a:gd name="T4" fmla="*/ 52 w 74"/>
                      <a:gd name="T5" fmla="*/ 3 h 30"/>
                      <a:gd name="T6" fmla="*/ 57 w 74"/>
                      <a:gd name="T7" fmla="*/ 12 h 30"/>
                      <a:gd name="T8" fmla="*/ 74 w 74"/>
                      <a:gd name="T9" fmla="*/ 30 h 30"/>
                      <a:gd name="T10" fmla="*/ 19 w 74"/>
                      <a:gd name="T11" fmla="*/ 30 h 30"/>
                      <a:gd name="T12" fmla="*/ 10 w 74"/>
                      <a:gd name="T13" fmla="*/ 21 h 30"/>
                      <a:gd name="T14" fmla="*/ 0 w 74"/>
                      <a:gd name="T15" fmla="*/ 6 h 30"/>
                      <a:gd name="T16" fmla="*/ 3 w 7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0">
                        <a:moveTo>
                          <a:pt x="3" y="0"/>
                        </a:moveTo>
                        <a:lnTo>
                          <a:pt x="49" y="0"/>
                        </a:lnTo>
                        <a:lnTo>
                          <a:pt x="52" y="3"/>
                        </a:lnTo>
                        <a:lnTo>
                          <a:pt x="57" y="12"/>
                        </a:lnTo>
                        <a:lnTo>
                          <a:pt x="74" y="30"/>
                        </a:lnTo>
                        <a:lnTo>
                          <a:pt x="19" y="30"/>
                        </a:lnTo>
                        <a:lnTo>
                          <a:pt x="10" y="21"/>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99" name="Freeform 86"/>
                  <p:cNvSpPr>
                    <a:spLocks/>
                  </p:cNvSpPr>
                  <p:nvPr/>
                </p:nvSpPr>
                <p:spPr bwMode="auto">
                  <a:xfrm>
                    <a:off x="893" y="3570"/>
                    <a:ext cx="42" cy="12"/>
                  </a:xfrm>
                  <a:custGeom>
                    <a:avLst/>
                    <a:gdLst>
                      <a:gd name="T0" fmla="*/ 0 w 83"/>
                      <a:gd name="T1" fmla="*/ 36 h 36"/>
                      <a:gd name="T2" fmla="*/ 1 w 83"/>
                      <a:gd name="T3" fmla="*/ 19 h 36"/>
                      <a:gd name="T4" fmla="*/ 6 w 83"/>
                      <a:gd name="T5" fmla="*/ 8 h 36"/>
                      <a:gd name="T6" fmla="*/ 10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6"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3" name="Group 87"/>
                <p:cNvGrpSpPr>
                  <a:grpSpLocks/>
                </p:cNvGrpSpPr>
                <p:nvPr/>
              </p:nvGrpSpPr>
              <p:grpSpPr bwMode="auto">
                <a:xfrm>
                  <a:off x="898" y="3571"/>
                  <a:ext cx="49" cy="23"/>
                  <a:chOff x="898" y="3571"/>
                  <a:chExt cx="49" cy="23"/>
                </a:xfrm>
              </p:grpSpPr>
              <p:sp>
                <p:nvSpPr>
                  <p:cNvPr id="494" name="Freeform 88"/>
                  <p:cNvSpPr>
                    <a:spLocks/>
                  </p:cNvSpPr>
                  <p:nvPr/>
                </p:nvSpPr>
                <p:spPr bwMode="auto">
                  <a:xfrm>
                    <a:off x="898" y="3571"/>
                    <a:ext cx="13" cy="23"/>
                  </a:xfrm>
                  <a:custGeom>
                    <a:avLst/>
                    <a:gdLst>
                      <a:gd name="T0" fmla="*/ 16 w 25"/>
                      <a:gd name="T1" fmla="*/ 69 h 69"/>
                      <a:gd name="T2" fmla="*/ 0 w 25"/>
                      <a:gd name="T3" fmla="*/ 27 h 69"/>
                      <a:gd name="T4" fmla="*/ 9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9"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95" name="Freeform 89"/>
                  <p:cNvSpPr>
                    <a:spLocks/>
                  </p:cNvSpPr>
                  <p:nvPr/>
                </p:nvSpPr>
                <p:spPr bwMode="auto">
                  <a:xfrm>
                    <a:off x="903" y="3572"/>
                    <a:ext cx="37" cy="10"/>
                  </a:xfrm>
                  <a:custGeom>
                    <a:avLst/>
                    <a:gdLst>
                      <a:gd name="T0" fmla="*/ 2 w 75"/>
                      <a:gd name="T1" fmla="*/ 0 h 29"/>
                      <a:gd name="T2" fmla="*/ 50 w 75"/>
                      <a:gd name="T3" fmla="*/ 0 h 29"/>
                      <a:gd name="T4" fmla="*/ 52 w 75"/>
                      <a:gd name="T5" fmla="*/ 2 h 29"/>
                      <a:gd name="T6" fmla="*/ 57 w 75"/>
                      <a:gd name="T7" fmla="*/ 11 h 29"/>
                      <a:gd name="T8" fmla="*/ 75 w 75"/>
                      <a:gd name="T9" fmla="*/ 29 h 29"/>
                      <a:gd name="T10" fmla="*/ 19 w 75"/>
                      <a:gd name="T11" fmla="*/ 29 h 29"/>
                      <a:gd name="T12" fmla="*/ 11 w 75"/>
                      <a:gd name="T13" fmla="*/ 20 h 29"/>
                      <a:gd name="T14" fmla="*/ 0 w 75"/>
                      <a:gd name="T15" fmla="*/ 5 h 29"/>
                      <a:gd name="T16" fmla="*/ 2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2" y="0"/>
                        </a:moveTo>
                        <a:lnTo>
                          <a:pt x="50" y="0"/>
                        </a:lnTo>
                        <a:lnTo>
                          <a:pt x="52" y="2"/>
                        </a:lnTo>
                        <a:lnTo>
                          <a:pt x="57" y="11"/>
                        </a:lnTo>
                        <a:lnTo>
                          <a:pt x="75" y="29"/>
                        </a:lnTo>
                        <a:lnTo>
                          <a:pt x="19" y="29"/>
                        </a:lnTo>
                        <a:lnTo>
                          <a:pt x="11"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96" name="Freeform 90"/>
                  <p:cNvSpPr>
                    <a:spLocks/>
                  </p:cNvSpPr>
                  <p:nvPr/>
                </p:nvSpPr>
                <p:spPr bwMode="auto">
                  <a:xfrm>
                    <a:off x="907" y="3582"/>
                    <a:ext cx="40" cy="12"/>
                  </a:xfrm>
                  <a:custGeom>
                    <a:avLst/>
                    <a:gdLst>
                      <a:gd name="T0" fmla="*/ 0 w 82"/>
                      <a:gd name="T1" fmla="*/ 36 h 36"/>
                      <a:gd name="T2" fmla="*/ 2 w 82"/>
                      <a:gd name="T3" fmla="*/ 20 h 36"/>
                      <a:gd name="T4" fmla="*/ 5 w 82"/>
                      <a:gd name="T5" fmla="*/ 7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0"/>
                        </a:lnTo>
                        <a:lnTo>
                          <a:pt x="5"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4" name="Group 91"/>
                <p:cNvGrpSpPr>
                  <a:grpSpLocks/>
                </p:cNvGrpSpPr>
                <p:nvPr/>
              </p:nvGrpSpPr>
              <p:grpSpPr bwMode="auto">
                <a:xfrm>
                  <a:off x="911" y="3585"/>
                  <a:ext cx="49" cy="23"/>
                  <a:chOff x="911" y="3585"/>
                  <a:chExt cx="49" cy="23"/>
                </a:xfrm>
              </p:grpSpPr>
              <p:sp>
                <p:nvSpPr>
                  <p:cNvPr id="491" name="Freeform 92"/>
                  <p:cNvSpPr>
                    <a:spLocks/>
                  </p:cNvSpPr>
                  <p:nvPr/>
                </p:nvSpPr>
                <p:spPr bwMode="auto">
                  <a:xfrm>
                    <a:off x="911" y="3585"/>
                    <a:ext cx="12" cy="23"/>
                  </a:xfrm>
                  <a:custGeom>
                    <a:avLst/>
                    <a:gdLst>
                      <a:gd name="T0" fmla="*/ 15 w 24"/>
                      <a:gd name="T1" fmla="*/ 69 h 69"/>
                      <a:gd name="T2" fmla="*/ 0 w 24"/>
                      <a:gd name="T3" fmla="*/ 27 h 69"/>
                      <a:gd name="T4" fmla="*/ 10 w 24"/>
                      <a:gd name="T5" fmla="*/ 0 h 69"/>
                      <a:gd name="T6" fmla="*/ 24 w 24"/>
                      <a:gd name="T7" fmla="*/ 32 h 69"/>
                      <a:gd name="T8" fmla="*/ 15 w 24"/>
                      <a:gd name="T9" fmla="*/ 69 h 69"/>
                    </a:gdLst>
                    <a:ahLst/>
                    <a:cxnLst>
                      <a:cxn ang="0">
                        <a:pos x="T0" y="T1"/>
                      </a:cxn>
                      <a:cxn ang="0">
                        <a:pos x="T2" y="T3"/>
                      </a:cxn>
                      <a:cxn ang="0">
                        <a:pos x="T4" y="T5"/>
                      </a:cxn>
                      <a:cxn ang="0">
                        <a:pos x="T6" y="T7"/>
                      </a:cxn>
                      <a:cxn ang="0">
                        <a:pos x="T8" y="T9"/>
                      </a:cxn>
                    </a:cxnLst>
                    <a:rect l="0" t="0" r="r" b="b"/>
                    <a:pathLst>
                      <a:path w="24" h="69">
                        <a:moveTo>
                          <a:pt x="15" y="69"/>
                        </a:moveTo>
                        <a:lnTo>
                          <a:pt x="0" y="27"/>
                        </a:lnTo>
                        <a:lnTo>
                          <a:pt x="10" y="0"/>
                        </a:lnTo>
                        <a:lnTo>
                          <a:pt x="24"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92" name="Freeform 93"/>
                  <p:cNvSpPr>
                    <a:spLocks/>
                  </p:cNvSpPr>
                  <p:nvPr/>
                </p:nvSpPr>
                <p:spPr bwMode="auto">
                  <a:xfrm>
                    <a:off x="915" y="3585"/>
                    <a:ext cx="38" cy="10"/>
                  </a:xfrm>
                  <a:custGeom>
                    <a:avLst/>
                    <a:gdLst>
                      <a:gd name="T0" fmla="*/ 3 w 75"/>
                      <a:gd name="T1" fmla="*/ 0 h 30"/>
                      <a:gd name="T2" fmla="*/ 52 w 75"/>
                      <a:gd name="T3" fmla="*/ 0 h 30"/>
                      <a:gd name="T4" fmla="*/ 53 w 75"/>
                      <a:gd name="T5" fmla="*/ 3 h 30"/>
                      <a:gd name="T6" fmla="*/ 57 w 75"/>
                      <a:gd name="T7" fmla="*/ 12 h 30"/>
                      <a:gd name="T8" fmla="*/ 75 w 75"/>
                      <a:gd name="T9" fmla="*/ 30 h 30"/>
                      <a:gd name="T10" fmla="*/ 19 w 75"/>
                      <a:gd name="T11" fmla="*/ 30 h 30"/>
                      <a:gd name="T12" fmla="*/ 11 w 75"/>
                      <a:gd name="T13" fmla="*/ 21 h 30"/>
                      <a:gd name="T14" fmla="*/ 0 w 75"/>
                      <a:gd name="T15" fmla="*/ 6 h 30"/>
                      <a:gd name="T16" fmla="*/ 3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3" y="0"/>
                        </a:moveTo>
                        <a:lnTo>
                          <a:pt x="52" y="0"/>
                        </a:lnTo>
                        <a:lnTo>
                          <a:pt x="53" y="3"/>
                        </a:lnTo>
                        <a:lnTo>
                          <a:pt x="57" y="12"/>
                        </a:lnTo>
                        <a:lnTo>
                          <a:pt x="75" y="30"/>
                        </a:lnTo>
                        <a:lnTo>
                          <a:pt x="19" y="30"/>
                        </a:lnTo>
                        <a:lnTo>
                          <a:pt x="11" y="21"/>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93" name="Freeform 94"/>
                  <p:cNvSpPr>
                    <a:spLocks/>
                  </p:cNvSpPr>
                  <p:nvPr/>
                </p:nvSpPr>
                <p:spPr bwMode="auto">
                  <a:xfrm>
                    <a:off x="919" y="3596"/>
                    <a:ext cx="41" cy="12"/>
                  </a:xfrm>
                  <a:custGeom>
                    <a:avLst/>
                    <a:gdLst>
                      <a:gd name="T0" fmla="*/ 0 w 82"/>
                      <a:gd name="T1" fmla="*/ 36 h 36"/>
                      <a:gd name="T2" fmla="*/ 1 w 82"/>
                      <a:gd name="T3" fmla="*/ 19 h 36"/>
                      <a:gd name="T4" fmla="*/ 7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19"/>
                        </a:lnTo>
                        <a:lnTo>
                          <a:pt x="7"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5" name="Group 95"/>
                <p:cNvGrpSpPr>
                  <a:grpSpLocks/>
                </p:cNvGrpSpPr>
                <p:nvPr/>
              </p:nvGrpSpPr>
              <p:grpSpPr bwMode="auto">
                <a:xfrm>
                  <a:off x="923" y="3600"/>
                  <a:ext cx="99" cy="73"/>
                  <a:chOff x="923" y="3600"/>
                  <a:chExt cx="99" cy="73"/>
                </a:xfrm>
              </p:grpSpPr>
              <p:grpSp>
                <p:nvGrpSpPr>
                  <p:cNvPr id="471" name="Group 96"/>
                  <p:cNvGrpSpPr>
                    <a:grpSpLocks/>
                  </p:cNvGrpSpPr>
                  <p:nvPr/>
                </p:nvGrpSpPr>
                <p:grpSpPr bwMode="auto">
                  <a:xfrm>
                    <a:off x="923" y="3600"/>
                    <a:ext cx="49" cy="23"/>
                    <a:chOff x="923" y="3600"/>
                    <a:chExt cx="49" cy="23"/>
                  </a:xfrm>
                </p:grpSpPr>
                <p:sp>
                  <p:nvSpPr>
                    <p:cNvPr id="488" name="Freeform 97"/>
                    <p:cNvSpPr>
                      <a:spLocks/>
                    </p:cNvSpPr>
                    <p:nvPr/>
                  </p:nvSpPr>
                  <p:spPr bwMode="auto">
                    <a:xfrm>
                      <a:off x="923" y="3600"/>
                      <a:ext cx="13" cy="23"/>
                    </a:xfrm>
                    <a:custGeom>
                      <a:avLst/>
                      <a:gdLst>
                        <a:gd name="T0" fmla="*/ 13 w 25"/>
                        <a:gd name="T1" fmla="*/ 69 h 69"/>
                        <a:gd name="T2" fmla="*/ 0 w 25"/>
                        <a:gd name="T3" fmla="*/ 27 h 69"/>
                        <a:gd name="T4" fmla="*/ 9 w 25"/>
                        <a:gd name="T5" fmla="*/ 0 h 69"/>
                        <a:gd name="T6" fmla="*/ 25 w 25"/>
                        <a:gd name="T7" fmla="*/ 30 h 69"/>
                        <a:gd name="T8" fmla="*/ 13 w 25"/>
                        <a:gd name="T9" fmla="*/ 69 h 69"/>
                      </a:gdLst>
                      <a:ahLst/>
                      <a:cxnLst>
                        <a:cxn ang="0">
                          <a:pos x="T0" y="T1"/>
                        </a:cxn>
                        <a:cxn ang="0">
                          <a:pos x="T2" y="T3"/>
                        </a:cxn>
                        <a:cxn ang="0">
                          <a:pos x="T4" y="T5"/>
                        </a:cxn>
                        <a:cxn ang="0">
                          <a:pos x="T6" y="T7"/>
                        </a:cxn>
                        <a:cxn ang="0">
                          <a:pos x="T8" y="T9"/>
                        </a:cxn>
                      </a:cxnLst>
                      <a:rect l="0" t="0" r="r" b="b"/>
                      <a:pathLst>
                        <a:path w="25" h="69">
                          <a:moveTo>
                            <a:pt x="13" y="69"/>
                          </a:moveTo>
                          <a:lnTo>
                            <a:pt x="0" y="27"/>
                          </a:lnTo>
                          <a:lnTo>
                            <a:pt x="9" y="0"/>
                          </a:lnTo>
                          <a:lnTo>
                            <a:pt x="25" y="30"/>
                          </a:lnTo>
                          <a:lnTo>
                            <a:pt x="13"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89" name="Freeform 98"/>
                    <p:cNvSpPr>
                      <a:spLocks/>
                    </p:cNvSpPr>
                    <p:nvPr/>
                  </p:nvSpPr>
                  <p:spPr bwMode="auto">
                    <a:xfrm>
                      <a:off x="928" y="3600"/>
                      <a:ext cx="37" cy="10"/>
                    </a:xfrm>
                    <a:custGeom>
                      <a:avLst/>
                      <a:gdLst>
                        <a:gd name="T0" fmla="*/ 2 w 75"/>
                        <a:gd name="T1" fmla="*/ 0 h 29"/>
                        <a:gd name="T2" fmla="*/ 50 w 75"/>
                        <a:gd name="T3" fmla="*/ 0 h 29"/>
                        <a:gd name="T4" fmla="*/ 52 w 75"/>
                        <a:gd name="T5" fmla="*/ 3 h 29"/>
                        <a:gd name="T6" fmla="*/ 57 w 75"/>
                        <a:gd name="T7" fmla="*/ 12 h 29"/>
                        <a:gd name="T8" fmla="*/ 75 w 75"/>
                        <a:gd name="T9" fmla="*/ 29 h 29"/>
                        <a:gd name="T10" fmla="*/ 19 w 75"/>
                        <a:gd name="T11" fmla="*/ 29 h 29"/>
                        <a:gd name="T12" fmla="*/ 9 w 75"/>
                        <a:gd name="T13" fmla="*/ 20 h 29"/>
                        <a:gd name="T14" fmla="*/ 0 w 75"/>
                        <a:gd name="T15" fmla="*/ 6 h 29"/>
                        <a:gd name="T16" fmla="*/ 2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2" y="0"/>
                          </a:moveTo>
                          <a:lnTo>
                            <a:pt x="50" y="0"/>
                          </a:lnTo>
                          <a:lnTo>
                            <a:pt x="52" y="3"/>
                          </a:lnTo>
                          <a:lnTo>
                            <a:pt x="57" y="12"/>
                          </a:lnTo>
                          <a:lnTo>
                            <a:pt x="75" y="29"/>
                          </a:lnTo>
                          <a:lnTo>
                            <a:pt x="19" y="29"/>
                          </a:lnTo>
                          <a:lnTo>
                            <a:pt x="9"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90" name="Freeform 99"/>
                    <p:cNvSpPr>
                      <a:spLocks/>
                    </p:cNvSpPr>
                    <p:nvPr/>
                  </p:nvSpPr>
                  <p:spPr bwMode="auto">
                    <a:xfrm>
                      <a:off x="930" y="3610"/>
                      <a:ext cx="42" cy="13"/>
                    </a:xfrm>
                    <a:custGeom>
                      <a:avLst/>
                      <a:gdLst>
                        <a:gd name="T0" fmla="*/ 0 w 82"/>
                        <a:gd name="T1" fmla="*/ 37 h 37"/>
                        <a:gd name="T2" fmla="*/ 2 w 82"/>
                        <a:gd name="T3" fmla="*/ 22 h 37"/>
                        <a:gd name="T4" fmla="*/ 7 w 82"/>
                        <a:gd name="T5" fmla="*/ 7 h 37"/>
                        <a:gd name="T6" fmla="*/ 13 w 82"/>
                        <a:gd name="T7" fmla="*/ 0 h 37"/>
                        <a:gd name="T8" fmla="*/ 69 w 82"/>
                        <a:gd name="T9" fmla="*/ 0 h 37"/>
                        <a:gd name="T10" fmla="*/ 82 w 82"/>
                        <a:gd name="T11" fmla="*/ 37 h 37"/>
                        <a:gd name="T12" fmla="*/ 0 w 82"/>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82" h="37">
                          <a:moveTo>
                            <a:pt x="0" y="37"/>
                          </a:moveTo>
                          <a:lnTo>
                            <a:pt x="2" y="22"/>
                          </a:lnTo>
                          <a:lnTo>
                            <a:pt x="7" y="7"/>
                          </a:lnTo>
                          <a:lnTo>
                            <a:pt x="13" y="0"/>
                          </a:lnTo>
                          <a:lnTo>
                            <a:pt x="69" y="0"/>
                          </a:lnTo>
                          <a:lnTo>
                            <a:pt x="82" y="37"/>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72" name="Group 100"/>
                  <p:cNvGrpSpPr>
                    <a:grpSpLocks/>
                  </p:cNvGrpSpPr>
                  <p:nvPr/>
                </p:nvGrpSpPr>
                <p:grpSpPr bwMode="auto">
                  <a:xfrm>
                    <a:off x="935" y="3612"/>
                    <a:ext cx="48" cy="23"/>
                    <a:chOff x="935" y="3612"/>
                    <a:chExt cx="48" cy="23"/>
                  </a:xfrm>
                </p:grpSpPr>
                <p:sp>
                  <p:nvSpPr>
                    <p:cNvPr id="485" name="Freeform 101"/>
                    <p:cNvSpPr>
                      <a:spLocks/>
                    </p:cNvSpPr>
                    <p:nvPr/>
                  </p:nvSpPr>
                  <p:spPr bwMode="auto">
                    <a:xfrm>
                      <a:off x="935" y="3612"/>
                      <a:ext cx="12" cy="23"/>
                    </a:xfrm>
                    <a:custGeom>
                      <a:avLst/>
                      <a:gdLst>
                        <a:gd name="T0" fmla="*/ 14 w 25"/>
                        <a:gd name="T1" fmla="*/ 69 h 69"/>
                        <a:gd name="T2" fmla="*/ 0 w 25"/>
                        <a:gd name="T3" fmla="*/ 28 h 69"/>
                        <a:gd name="T4" fmla="*/ 9 w 25"/>
                        <a:gd name="T5" fmla="*/ 0 h 69"/>
                        <a:gd name="T6" fmla="*/ 25 w 25"/>
                        <a:gd name="T7" fmla="*/ 32 h 69"/>
                        <a:gd name="T8" fmla="*/ 14 w 25"/>
                        <a:gd name="T9" fmla="*/ 69 h 69"/>
                      </a:gdLst>
                      <a:ahLst/>
                      <a:cxnLst>
                        <a:cxn ang="0">
                          <a:pos x="T0" y="T1"/>
                        </a:cxn>
                        <a:cxn ang="0">
                          <a:pos x="T2" y="T3"/>
                        </a:cxn>
                        <a:cxn ang="0">
                          <a:pos x="T4" y="T5"/>
                        </a:cxn>
                        <a:cxn ang="0">
                          <a:pos x="T6" y="T7"/>
                        </a:cxn>
                        <a:cxn ang="0">
                          <a:pos x="T8" y="T9"/>
                        </a:cxn>
                      </a:cxnLst>
                      <a:rect l="0" t="0" r="r" b="b"/>
                      <a:pathLst>
                        <a:path w="25" h="69">
                          <a:moveTo>
                            <a:pt x="14" y="69"/>
                          </a:moveTo>
                          <a:lnTo>
                            <a:pt x="0" y="28"/>
                          </a:lnTo>
                          <a:lnTo>
                            <a:pt x="9"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86" name="Freeform 102"/>
                    <p:cNvSpPr>
                      <a:spLocks/>
                    </p:cNvSpPr>
                    <p:nvPr/>
                  </p:nvSpPr>
                  <p:spPr bwMode="auto">
                    <a:xfrm>
                      <a:off x="939" y="3612"/>
                      <a:ext cx="38" cy="11"/>
                    </a:xfrm>
                    <a:custGeom>
                      <a:avLst/>
                      <a:gdLst>
                        <a:gd name="T0" fmla="*/ 1 w 75"/>
                        <a:gd name="T1" fmla="*/ 0 h 31"/>
                        <a:gd name="T2" fmla="*/ 50 w 75"/>
                        <a:gd name="T3" fmla="*/ 0 h 31"/>
                        <a:gd name="T4" fmla="*/ 53 w 75"/>
                        <a:gd name="T5" fmla="*/ 3 h 31"/>
                        <a:gd name="T6" fmla="*/ 56 w 75"/>
                        <a:gd name="T7" fmla="*/ 13 h 31"/>
                        <a:gd name="T8" fmla="*/ 75 w 75"/>
                        <a:gd name="T9" fmla="*/ 31 h 31"/>
                        <a:gd name="T10" fmla="*/ 18 w 75"/>
                        <a:gd name="T11" fmla="*/ 31 h 31"/>
                        <a:gd name="T12" fmla="*/ 9 w 75"/>
                        <a:gd name="T13" fmla="*/ 22 h 31"/>
                        <a:gd name="T14" fmla="*/ 0 w 75"/>
                        <a:gd name="T15" fmla="*/ 7 h 31"/>
                        <a:gd name="T16" fmla="*/ 1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1" y="0"/>
                          </a:moveTo>
                          <a:lnTo>
                            <a:pt x="50" y="0"/>
                          </a:lnTo>
                          <a:lnTo>
                            <a:pt x="53" y="3"/>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87" name="Freeform 103"/>
                    <p:cNvSpPr>
                      <a:spLocks/>
                    </p:cNvSpPr>
                    <p:nvPr/>
                  </p:nvSpPr>
                  <p:spPr bwMode="auto">
                    <a:xfrm>
                      <a:off x="943" y="3623"/>
                      <a:ext cx="40" cy="12"/>
                    </a:xfrm>
                    <a:custGeom>
                      <a:avLst/>
                      <a:gdLst>
                        <a:gd name="T0" fmla="*/ 0 w 82"/>
                        <a:gd name="T1" fmla="*/ 36 h 36"/>
                        <a:gd name="T2" fmla="*/ 2 w 82"/>
                        <a:gd name="T3" fmla="*/ 19 h 36"/>
                        <a:gd name="T4" fmla="*/ 6 w 82"/>
                        <a:gd name="T5" fmla="*/ 8 h 36"/>
                        <a:gd name="T6" fmla="*/ 12 w 82"/>
                        <a:gd name="T7" fmla="*/ 0 h 36"/>
                        <a:gd name="T8" fmla="*/ 69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8"/>
                          </a:lnTo>
                          <a:lnTo>
                            <a:pt x="12"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73" name="Group 104"/>
                  <p:cNvGrpSpPr>
                    <a:grpSpLocks/>
                  </p:cNvGrpSpPr>
                  <p:nvPr/>
                </p:nvGrpSpPr>
                <p:grpSpPr bwMode="auto">
                  <a:xfrm>
                    <a:off x="947" y="3625"/>
                    <a:ext cx="50" cy="22"/>
                    <a:chOff x="947" y="3625"/>
                    <a:chExt cx="50" cy="22"/>
                  </a:xfrm>
                </p:grpSpPr>
                <p:sp>
                  <p:nvSpPr>
                    <p:cNvPr id="482" name="Freeform 105"/>
                    <p:cNvSpPr>
                      <a:spLocks/>
                    </p:cNvSpPr>
                    <p:nvPr/>
                  </p:nvSpPr>
                  <p:spPr bwMode="auto">
                    <a:xfrm>
                      <a:off x="947" y="3625"/>
                      <a:ext cx="13" cy="22"/>
                    </a:xfrm>
                    <a:custGeom>
                      <a:avLst/>
                      <a:gdLst>
                        <a:gd name="T0" fmla="*/ 14 w 25"/>
                        <a:gd name="T1" fmla="*/ 68 h 68"/>
                        <a:gd name="T2" fmla="*/ 0 w 25"/>
                        <a:gd name="T3" fmla="*/ 27 h 68"/>
                        <a:gd name="T4" fmla="*/ 10 w 25"/>
                        <a:gd name="T5" fmla="*/ 0 h 68"/>
                        <a:gd name="T6" fmla="*/ 25 w 25"/>
                        <a:gd name="T7" fmla="*/ 31 h 68"/>
                        <a:gd name="T8" fmla="*/ 14 w 25"/>
                        <a:gd name="T9" fmla="*/ 68 h 68"/>
                      </a:gdLst>
                      <a:ahLst/>
                      <a:cxnLst>
                        <a:cxn ang="0">
                          <a:pos x="T0" y="T1"/>
                        </a:cxn>
                        <a:cxn ang="0">
                          <a:pos x="T2" y="T3"/>
                        </a:cxn>
                        <a:cxn ang="0">
                          <a:pos x="T4" y="T5"/>
                        </a:cxn>
                        <a:cxn ang="0">
                          <a:pos x="T6" y="T7"/>
                        </a:cxn>
                        <a:cxn ang="0">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83" name="Freeform 106"/>
                    <p:cNvSpPr>
                      <a:spLocks/>
                    </p:cNvSpPr>
                    <p:nvPr/>
                  </p:nvSpPr>
                  <p:spPr bwMode="auto">
                    <a:xfrm>
                      <a:off x="953" y="3625"/>
                      <a:ext cx="36" cy="10"/>
                    </a:xfrm>
                    <a:custGeom>
                      <a:avLst/>
                      <a:gdLst>
                        <a:gd name="T0" fmla="*/ 2 w 73"/>
                        <a:gd name="T1" fmla="*/ 0 h 29"/>
                        <a:gd name="T2" fmla="*/ 50 w 73"/>
                        <a:gd name="T3" fmla="*/ 0 h 29"/>
                        <a:gd name="T4" fmla="*/ 51 w 73"/>
                        <a:gd name="T5" fmla="*/ 2 h 29"/>
                        <a:gd name="T6" fmla="*/ 57 w 73"/>
                        <a:gd name="T7" fmla="*/ 11 h 29"/>
                        <a:gd name="T8" fmla="*/ 73 w 73"/>
                        <a:gd name="T9" fmla="*/ 29 h 29"/>
                        <a:gd name="T10" fmla="*/ 19 w 73"/>
                        <a:gd name="T11" fmla="*/ 29 h 29"/>
                        <a:gd name="T12" fmla="*/ 9 w 73"/>
                        <a:gd name="T13" fmla="*/ 20 h 29"/>
                        <a:gd name="T14" fmla="*/ 0 w 73"/>
                        <a:gd name="T15" fmla="*/ 5 h 29"/>
                        <a:gd name="T16" fmla="*/ 2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2" y="0"/>
                          </a:moveTo>
                          <a:lnTo>
                            <a:pt x="50" y="0"/>
                          </a:lnTo>
                          <a:lnTo>
                            <a:pt x="51" y="2"/>
                          </a:lnTo>
                          <a:lnTo>
                            <a:pt x="57" y="11"/>
                          </a:lnTo>
                          <a:lnTo>
                            <a:pt x="73" y="29"/>
                          </a:lnTo>
                          <a:lnTo>
                            <a:pt x="19" y="29"/>
                          </a:lnTo>
                          <a:lnTo>
                            <a:pt x="9"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84" name="Freeform 107"/>
                    <p:cNvSpPr>
                      <a:spLocks/>
                    </p:cNvSpPr>
                    <p:nvPr/>
                  </p:nvSpPr>
                  <p:spPr bwMode="auto">
                    <a:xfrm>
                      <a:off x="955" y="3635"/>
                      <a:ext cx="42" cy="12"/>
                    </a:xfrm>
                    <a:custGeom>
                      <a:avLst/>
                      <a:gdLst>
                        <a:gd name="T0" fmla="*/ 0 w 83"/>
                        <a:gd name="T1" fmla="*/ 36 h 36"/>
                        <a:gd name="T2" fmla="*/ 3 w 83"/>
                        <a:gd name="T3" fmla="*/ 20 h 36"/>
                        <a:gd name="T4" fmla="*/ 7 w 83"/>
                        <a:gd name="T5" fmla="*/ 8 h 36"/>
                        <a:gd name="T6" fmla="*/ 12 w 83"/>
                        <a:gd name="T7" fmla="*/ 0 h 36"/>
                        <a:gd name="T8" fmla="*/ 68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3" y="20"/>
                          </a:lnTo>
                          <a:lnTo>
                            <a:pt x="7" y="8"/>
                          </a:lnTo>
                          <a:lnTo>
                            <a:pt x="12"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74" name="Group 108"/>
                  <p:cNvGrpSpPr>
                    <a:grpSpLocks/>
                  </p:cNvGrpSpPr>
                  <p:nvPr/>
                </p:nvGrpSpPr>
                <p:grpSpPr bwMode="auto">
                  <a:xfrm>
                    <a:off x="960" y="3637"/>
                    <a:ext cx="50" cy="23"/>
                    <a:chOff x="960" y="3637"/>
                    <a:chExt cx="50" cy="23"/>
                  </a:xfrm>
                </p:grpSpPr>
                <p:sp>
                  <p:nvSpPr>
                    <p:cNvPr id="479" name="Freeform 109"/>
                    <p:cNvSpPr>
                      <a:spLocks/>
                    </p:cNvSpPr>
                    <p:nvPr/>
                  </p:nvSpPr>
                  <p:spPr bwMode="auto">
                    <a:xfrm>
                      <a:off x="960" y="3637"/>
                      <a:ext cx="12" cy="23"/>
                    </a:xfrm>
                    <a:custGeom>
                      <a:avLst/>
                      <a:gdLst>
                        <a:gd name="T0" fmla="*/ 15 w 25"/>
                        <a:gd name="T1" fmla="*/ 69 h 69"/>
                        <a:gd name="T2" fmla="*/ 0 w 25"/>
                        <a:gd name="T3" fmla="*/ 27 h 69"/>
                        <a:gd name="T4" fmla="*/ 12 w 25"/>
                        <a:gd name="T5" fmla="*/ 0 h 69"/>
                        <a:gd name="T6" fmla="*/ 25 w 25"/>
                        <a:gd name="T7" fmla="*/ 32 h 69"/>
                        <a:gd name="T8" fmla="*/ 15 w 25"/>
                        <a:gd name="T9" fmla="*/ 69 h 69"/>
                      </a:gdLst>
                      <a:ahLst/>
                      <a:cxnLst>
                        <a:cxn ang="0">
                          <a:pos x="T0" y="T1"/>
                        </a:cxn>
                        <a:cxn ang="0">
                          <a:pos x="T2" y="T3"/>
                        </a:cxn>
                        <a:cxn ang="0">
                          <a:pos x="T4" y="T5"/>
                        </a:cxn>
                        <a:cxn ang="0">
                          <a:pos x="T6" y="T7"/>
                        </a:cxn>
                        <a:cxn ang="0">
                          <a:pos x="T8" y="T9"/>
                        </a:cxn>
                      </a:cxnLst>
                      <a:rect l="0" t="0" r="r" b="b"/>
                      <a:pathLst>
                        <a:path w="25" h="69">
                          <a:moveTo>
                            <a:pt x="15" y="69"/>
                          </a:moveTo>
                          <a:lnTo>
                            <a:pt x="0" y="27"/>
                          </a:lnTo>
                          <a:lnTo>
                            <a:pt x="12"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80" name="Freeform 110"/>
                    <p:cNvSpPr>
                      <a:spLocks/>
                    </p:cNvSpPr>
                    <p:nvPr/>
                  </p:nvSpPr>
                  <p:spPr bwMode="auto">
                    <a:xfrm>
                      <a:off x="965" y="3638"/>
                      <a:ext cx="37" cy="9"/>
                    </a:xfrm>
                    <a:custGeom>
                      <a:avLst/>
                      <a:gdLst>
                        <a:gd name="T0" fmla="*/ 3 w 74"/>
                        <a:gd name="T1" fmla="*/ 0 h 29"/>
                        <a:gd name="T2" fmla="*/ 49 w 74"/>
                        <a:gd name="T3" fmla="*/ 0 h 29"/>
                        <a:gd name="T4" fmla="*/ 53 w 74"/>
                        <a:gd name="T5" fmla="*/ 2 h 29"/>
                        <a:gd name="T6" fmla="*/ 57 w 74"/>
                        <a:gd name="T7" fmla="*/ 11 h 29"/>
                        <a:gd name="T8" fmla="*/ 74 w 74"/>
                        <a:gd name="T9" fmla="*/ 29 h 29"/>
                        <a:gd name="T10" fmla="*/ 19 w 74"/>
                        <a:gd name="T11" fmla="*/ 29 h 29"/>
                        <a:gd name="T12" fmla="*/ 9 w 74"/>
                        <a:gd name="T13" fmla="*/ 20 h 29"/>
                        <a:gd name="T14" fmla="*/ 0 w 74"/>
                        <a:gd name="T15" fmla="*/ 5 h 29"/>
                        <a:gd name="T16" fmla="*/ 3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3" y="0"/>
                          </a:moveTo>
                          <a:lnTo>
                            <a:pt x="49" y="0"/>
                          </a:lnTo>
                          <a:lnTo>
                            <a:pt x="53" y="2"/>
                          </a:lnTo>
                          <a:lnTo>
                            <a:pt x="57" y="11"/>
                          </a:lnTo>
                          <a:lnTo>
                            <a:pt x="74" y="29"/>
                          </a:lnTo>
                          <a:lnTo>
                            <a:pt x="19" y="29"/>
                          </a:lnTo>
                          <a:lnTo>
                            <a:pt x="9" y="20"/>
                          </a:lnTo>
                          <a:lnTo>
                            <a:pt x="0" y="5"/>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81" name="Freeform 111"/>
                    <p:cNvSpPr>
                      <a:spLocks/>
                    </p:cNvSpPr>
                    <p:nvPr/>
                  </p:nvSpPr>
                  <p:spPr bwMode="auto">
                    <a:xfrm>
                      <a:off x="968" y="3648"/>
                      <a:ext cx="42" cy="12"/>
                    </a:xfrm>
                    <a:custGeom>
                      <a:avLst/>
                      <a:gdLst>
                        <a:gd name="T0" fmla="*/ 0 w 83"/>
                        <a:gd name="T1" fmla="*/ 35 h 35"/>
                        <a:gd name="T2" fmla="*/ 1 w 83"/>
                        <a:gd name="T3" fmla="*/ 19 h 35"/>
                        <a:gd name="T4" fmla="*/ 6 w 83"/>
                        <a:gd name="T5" fmla="*/ 7 h 35"/>
                        <a:gd name="T6" fmla="*/ 10 w 83"/>
                        <a:gd name="T7" fmla="*/ 0 h 35"/>
                        <a:gd name="T8" fmla="*/ 67 w 83"/>
                        <a:gd name="T9" fmla="*/ 0 h 35"/>
                        <a:gd name="T10" fmla="*/ 83 w 83"/>
                        <a:gd name="T11" fmla="*/ 35 h 35"/>
                        <a:gd name="T12" fmla="*/ 0 w 8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3" h="35">
                          <a:moveTo>
                            <a:pt x="0" y="35"/>
                          </a:moveTo>
                          <a:lnTo>
                            <a:pt x="1" y="19"/>
                          </a:lnTo>
                          <a:lnTo>
                            <a:pt x="6" y="7"/>
                          </a:lnTo>
                          <a:lnTo>
                            <a:pt x="10"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75" name="Group 112"/>
                  <p:cNvGrpSpPr>
                    <a:grpSpLocks/>
                  </p:cNvGrpSpPr>
                  <p:nvPr/>
                </p:nvGrpSpPr>
                <p:grpSpPr bwMode="auto">
                  <a:xfrm>
                    <a:off x="973" y="3650"/>
                    <a:ext cx="49" cy="23"/>
                    <a:chOff x="973" y="3650"/>
                    <a:chExt cx="49" cy="23"/>
                  </a:xfrm>
                </p:grpSpPr>
                <p:sp>
                  <p:nvSpPr>
                    <p:cNvPr id="476" name="Freeform 113"/>
                    <p:cNvSpPr>
                      <a:spLocks/>
                    </p:cNvSpPr>
                    <p:nvPr/>
                  </p:nvSpPr>
                  <p:spPr bwMode="auto">
                    <a:xfrm>
                      <a:off x="973" y="3650"/>
                      <a:ext cx="12" cy="23"/>
                    </a:xfrm>
                    <a:custGeom>
                      <a:avLst/>
                      <a:gdLst>
                        <a:gd name="T0" fmla="*/ 16 w 25"/>
                        <a:gd name="T1" fmla="*/ 68 h 68"/>
                        <a:gd name="T2" fmla="*/ 0 w 25"/>
                        <a:gd name="T3" fmla="*/ 26 h 68"/>
                        <a:gd name="T4" fmla="*/ 10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6"/>
                          </a:lnTo>
                          <a:lnTo>
                            <a:pt x="10"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77" name="Freeform 114"/>
                    <p:cNvSpPr>
                      <a:spLocks/>
                    </p:cNvSpPr>
                    <p:nvPr/>
                  </p:nvSpPr>
                  <p:spPr bwMode="auto">
                    <a:xfrm>
                      <a:off x="978" y="3651"/>
                      <a:ext cx="37" cy="10"/>
                    </a:xfrm>
                    <a:custGeom>
                      <a:avLst/>
                      <a:gdLst>
                        <a:gd name="T0" fmla="*/ 2 w 74"/>
                        <a:gd name="T1" fmla="*/ 0 h 29"/>
                        <a:gd name="T2" fmla="*/ 49 w 74"/>
                        <a:gd name="T3" fmla="*/ 0 h 29"/>
                        <a:gd name="T4" fmla="*/ 50 w 74"/>
                        <a:gd name="T5" fmla="*/ 2 h 29"/>
                        <a:gd name="T6" fmla="*/ 57 w 74"/>
                        <a:gd name="T7" fmla="*/ 11 h 29"/>
                        <a:gd name="T8" fmla="*/ 74 w 74"/>
                        <a:gd name="T9" fmla="*/ 29 h 29"/>
                        <a:gd name="T10" fmla="*/ 19 w 74"/>
                        <a:gd name="T11" fmla="*/ 29 h 29"/>
                        <a:gd name="T12" fmla="*/ 10 w 74"/>
                        <a:gd name="T13" fmla="*/ 20 h 29"/>
                        <a:gd name="T14" fmla="*/ 0 w 74"/>
                        <a:gd name="T15" fmla="*/ 5 h 29"/>
                        <a:gd name="T16" fmla="*/ 2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2" y="0"/>
                          </a:moveTo>
                          <a:lnTo>
                            <a:pt x="49" y="0"/>
                          </a:lnTo>
                          <a:lnTo>
                            <a:pt x="50" y="2"/>
                          </a:lnTo>
                          <a:lnTo>
                            <a:pt x="57" y="11"/>
                          </a:lnTo>
                          <a:lnTo>
                            <a:pt x="74" y="29"/>
                          </a:lnTo>
                          <a:lnTo>
                            <a:pt x="19" y="29"/>
                          </a:lnTo>
                          <a:lnTo>
                            <a:pt x="10"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78" name="Freeform 115"/>
                    <p:cNvSpPr>
                      <a:spLocks/>
                    </p:cNvSpPr>
                    <p:nvPr/>
                  </p:nvSpPr>
                  <p:spPr bwMode="auto">
                    <a:xfrm>
                      <a:off x="982" y="3661"/>
                      <a:ext cx="40" cy="12"/>
                    </a:xfrm>
                    <a:custGeom>
                      <a:avLst/>
                      <a:gdLst>
                        <a:gd name="T0" fmla="*/ 0 w 82"/>
                        <a:gd name="T1" fmla="*/ 36 h 36"/>
                        <a:gd name="T2" fmla="*/ 1 w 82"/>
                        <a:gd name="T3" fmla="*/ 20 h 36"/>
                        <a:gd name="T4" fmla="*/ 5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20"/>
                          </a:lnTo>
                          <a:lnTo>
                            <a:pt x="5"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106" name="Group 116"/>
                <p:cNvGrpSpPr>
                  <a:grpSpLocks/>
                </p:cNvGrpSpPr>
                <p:nvPr/>
              </p:nvGrpSpPr>
              <p:grpSpPr bwMode="auto">
                <a:xfrm>
                  <a:off x="985" y="3665"/>
                  <a:ext cx="100" cy="73"/>
                  <a:chOff x="985" y="3665"/>
                  <a:chExt cx="100" cy="73"/>
                </a:xfrm>
              </p:grpSpPr>
              <p:grpSp>
                <p:nvGrpSpPr>
                  <p:cNvPr id="451" name="Group 117"/>
                  <p:cNvGrpSpPr>
                    <a:grpSpLocks/>
                  </p:cNvGrpSpPr>
                  <p:nvPr/>
                </p:nvGrpSpPr>
                <p:grpSpPr bwMode="auto">
                  <a:xfrm>
                    <a:off x="985" y="3665"/>
                    <a:ext cx="50" cy="23"/>
                    <a:chOff x="985" y="3665"/>
                    <a:chExt cx="50" cy="23"/>
                  </a:xfrm>
                </p:grpSpPr>
                <p:sp>
                  <p:nvSpPr>
                    <p:cNvPr id="468" name="Freeform 118"/>
                    <p:cNvSpPr>
                      <a:spLocks/>
                    </p:cNvSpPr>
                    <p:nvPr/>
                  </p:nvSpPr>
                  <p:spPr bwMode="auto">
                    <a:xfrm>
                      <a:off x="985" y="3665"/>
                      <a:ext cx="12" cy="23"/>
                    </a:xfrm>
                    <a:custGeom>
                      <a:avLst/>
                      <a:gdLst>
                        <a:gd name="T0" fmla="*/ 15 w 25"/>
                        <a:gd name="T1" fmla="*/ 68 h 68"/>
                        <a:gd name="T2" fmla="*/ 0 w 25"/>
                        <a:gd name="T3" fmla="*/ 27 h 68"/>
                        <a:gd name="T4" fmla="*/ 9 w 25"/>
                        <a:gd name="T5" fmla="*/ 0 h 68"/>
                        <a:gd name="T6" fmla="*/ 25 w 25"/>
                        <a:gd name="T7" fmla="*/ 31 h 68"/>
                        <a:gd name="T8" fmla="*/ 15 w 25"/>
                        <a:gd name="T9" fmla="*/ 68 h 68"/>
                      </a:gdLst>
                      <a:ahLst/>
                      <a:cxnLst>
                        <a:cxn ang="0">
                          <a:pos x="T0" y="T1"/>
                        </a:cxn>
                        <a:cxn ang="0">
                          <a:pos x="T2" y="T3"/>
                        </a:cxn>
                        <a:cxn ang="0">
                          <a:pos x="T4" y="T5"/>
                        </a:cxn>
                        <a:cxn ang="0">
                          <a:pos x="T6" y="T7"/>
                        </a:cxn>
                        <a:cxn ang="0">
                          <a:pos x="T8" y="T9"/>
                        </a:cxn>
                      </a:cxnLst>
                      <a:rect l="0" t="0" r="r" b="b"/>
                      <a:pathLst>
                        <a:path w="25" h="68">
                          <a:moveTo>
                            <a:pt x="15" y="68"/>
                          </a:moveTo>
                          <a:lnTo>
                            <a:pt x="0" y="27"/>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69" name="Freeform 119"/>
                    <p:cNvSpPr>
                      <a:spLocks/>
                    </p:cNvSpPr>
                    <p:nvPr/>
                  </p:nvSpPr>
                  <p:spPr bwMode="auto">
                    <a:xfrm>
                      <a:off x="989" y="3665"/>
                      <a:ext cx="38" cy="11"/>
                    </a:xfrm>
                    <a:custGeom>
                      <a:avLst/>
                      <a:gdLst>
                        <a:gd name="T0" fmla="*/ 1 w 75"/>
                        <a:gd name="T1" fmla="*/ 0 h 31"/>
                        <a:gd name="T2" fmla="*/ 50 w 75"/>
                        <a:gd name="T3" fmla="*/ 0 h 31"/>
                        <a:gd name="T4" fmla="*/ 52 w 75"/>
                        <a:gd name="T5" fmla="*/ 4 h 31"/>
                        <a:gd name="T6" fmla="*/ 56 w 75"/>
                        <a:gd name="T7" fmla="*/ 13 h 31"/>
                        <a:gd name="T8" fmla="*/ 75 w 75"/>
                        <a:gd name="T9" fmla="*/ 31 h 31"/>
                        <a:gd name="T10" fmla="*/ 18 w 75"/>
                        <a:gd name="T11" fmla="*/ 31 h 31"/>
                        <a:gd name="T12" fmla="*/ 10 w 75"/>
                        <a:gd name="T13" fmla="*/ 22 h 31"/>
                        <a:gd name="T14" fmla="*/ 0 w 75"/>
                        <a:gd name="T15" fmla="*/ 7 h 31"/>
                        <a:gd name="T16" fmla="*/ 1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1" y="0"/>
                          </a:moveTo>
                          <a:lnTo>
                            <a:pt x="50" y="0"/>
                          </a:lnTo>
                          <a:lnTo>
                            <a:pt x="52" y="4"/>
                          </a:lnTo>
                          <a:lnTo>
                            <a:pt x="56" y="13"/>
                          </a:lnTo>
                          <a:lnTo>
                            <a:pt x="75" y="31"/>
                          </a:lnTo>
                          <a:lnTo>
                            <a:pt x="18" y="31"/>
                          </a:lnTo>
                          <a:lnTo>
                            <a:pt x="10"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70" name="Freeform 120"/>
                    <p:cNvSpPr>
                      <a:spLocks/>
                    </p:cNvSpPr>
                    <p:nvPr/>
                  </p:nvSpPr>
                  <p:spPr bwMode="auto">
                    <a:xfrm>
                      <a:off x="993" y="3676"/>
                      <a:ext cx="42" cy="12"/>
                    </a:xfrm>
                    <a:custGeom>
                      <a:avLst/>
                      <a:gdLst>
                        <a:gd name="T0" fmla="*/ 0 w 83"/>
                        <a:gd name="T1" fmla="*/ 36 h 36"/>
                        <a:gd name="T2" fmla="*/ 1 w 83"/>
                        <a:gd name="T3" fmla="*/ 20 h 36"/>
                        <a:gd name="T4" fmla="*/ 6 w 83"/>
                        <a:gd name="T5" fmla="*/ 8 h 36"/>
                        <a:gd name="T6" fmla="*/ 10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0"/>
                          </a:lnTo>
                          <a:lnTo>
                            <a:pt x="6"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52" name="Group 121"/>
                  <p:cNvGrpSpPr>
                    <a:grpSpLocks/>
                  </p:cNvGrpSpPr>
                  <p:nvPr/>
                </p:nvGrpSpPr>
                <p:grpSpPr bwMode="auto">
                  <a:xfrm>
                    <a:off x="997" y="3677"/>
                    <a:ext cx="49" cy="23"/>
                    <a:chOff x="997" y="3677"/>
                    <a:chExt cx="49" cy="23"/>
                  </a:xfrm>
                </p:grpSpPr>
                <p:sp>
                  <p:nvSpPr>
                    <p:cNvPr id="465" name="Freeform 122"/>
                    <p:cNvSpPr>
                      <a:spLocks/>
                    </p:cNvSpPr>
                    <p:nvPr/>
                  </p:nvSpPr>
                  <p:spPr bwMode="auto">
                    <a:xfrm>
                      <a:off x="997" y="3677"/>
                      <a:ext cx="13" cy="23"/>
                    </a:xfrm>
                    <a:custGeom>
                      <a:avLst/>
                      <a:gdLst>
                        <a:gd name="T0" fmla="*/ 13 w 25"/>
                        <a:gd name="T1" fmla="*/ 69 h 69"/>
                        <a:gd name="T2" fmla="*/ 0 w 25"/>
                        <a:gd name="T3" fmla="*/ 27 h 69"/>
                        <a:gd name="T4" fmla="*/ 9 w 25"/>
                        <a:gd name="T5" fmla="*/ 0 h 69"/>
                        <a:gd name="T6" fmla="*/ 25 w 25"/>
                        <a:gd name="T7" fmla="*/ 31 h 69"/>
                        <a:gd name="T8" fmla="*/ 13 w 25"/>
                        <a:gd name="T9" fmla="*/ 69 h 69"/>
                      </a:gdLst>
                      <a:ahLst/>
                      <a:cxnLst>
                        <a:cxn ang="0">
                          <a:pos x="T0" y="T1"/>
                        </a:cxn>
                        <a:cxn ang="0">
                          <a:pos x="T2" y="T3"/>
                        </a:cxn>
                        <a:cxn ang="0">
                          <a:pos x="T4" y="T5"/>
                        </a:cxn>
                        <a:cxn ang="0">
                          <a:pos x="T6" y="T7"/>
                        </a:cxn>
                        <a:cxn ang="0">
                          <a:pos x="T8" y="T9"/>
                        </a:cxn>
                      </a:cxnLst>
                      <a:rect l="0" t="0" r="r" b="b"/>
                      <a:pathLst>
                        <a:path w="25" h="69">
                          <a:moveTo>
                            <a:pt x="13" y="69"/>
                          </a:moveTo>
                          <a:lnTo>
                            <a:pt x="0" y="27"/>
                          </a:lnTo>
                          <a:lnTo>
                            <a:pt x="9" y="0"/>
                          </a:lnTo>
                          <a:lnTo>
                            <a:pt x="25" y="31"/>
                          </a:lnTo>
                          <a:lnTo>
                            <a:pt x="13"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66" name="Freeform 123"/>
                    <p:cNvSpPr>
                      <a:spLocks/>
                    </p:cNvSpPr>
                    <p:nvPr/>
                  </p:nvSpPr>
                  <p:spPr bwMode="auto">
                    <a:xfrm>
                      <a:off x="1002" y="3678"/>
                      <a:ext cx="37" cy="10"/>
                    </a:xfrm>
                    <a:custGeom>
                      <a:avLst/>
                      <a:gdLst>
                        <a:gd name="T0" fmla="*/ 1 w 73"/>
                        <a:gd name="T1" fmla="*/ 0 h 30"/>
                        <a:gd name="T2" fmla="*/ 50 w 73"/>
                        <a:gd name="T3" fmla="*/ 0 h 30"/>
                        <a:gd name="T4" fmla="*/ 51 w 73"/>
                        <a:gd name="T5" fmla="*/ 3 h 30"/>
                        <a:gd name="T6" fmla="*/ 56 w 73"/>
                        <a:gd name="T7" fmla="*/ 12 h 30"/>
                        <a:gd name="T8" fmla="*/ 73 w 73"/>
                        <a:gd name="T9" fmla="*/ 30 h 30"/>
                        <a:gd name="T10" fmla="*/ 18 w 73"/>
                        <a:gd name="T11" fmla="*/ 30 h 30"/>
                        <a:gd name="T12" fmla="*/ 10 w 73"/>
                        <a:gd name="T13" fmla="*/ 21 h 30"/>
                        <a:gd name="T14" fmla="*/ 0 w 73"/>
                        <a:gd name="T15" fmla="*/ 7 h 30"/>
                        <a:gd name="T16" fmla="*/ 1 w 73"/>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1" y="0"/>
                          </a:moveTo>
                          <a:lnTo>
                            <a:pt x="50" y="0"/>
                          </a:lnTo>
                          <a:lnTo>
                            <a:pt x="51" y="3"/>
                          </a:lnTo>
                          <a:lnTo>
                            <a:pt x="56" y="12"/>
                          </a:lnTo>
                          <a:lnTo>
                            <a:pt x="73" y="30"/>
                          </a:lnTo>
                          <a:lnTo>
                            <a:pt x="18" y="30"/>
                          </a:lnTo>
                          <a:lnTo>
                            <a:pt x="10"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67" name="Freeform 124"/>
                    <p:cNvSpPr>
                      <a:spLocks/>
                    </p:cNvSpPr>
                    <p:nvPr/>
                  </p:nvSpPr>
                  <p:spPr bwMode="auto">
                    <a:xfrm>
                      <a:off x="1005" y="3688"/>
                      <a:ext cx="41" cy="12"/>
                    </a:xfrm>
                    <a:custGeom>
                      <a:avLst/>
                      <a:gdLst>
                        <a:gd name="T0" fmla="*/ 0 w 83"/>
                        <a:gd name="T1" fmla="*/ 37 h 37"/>
                        <a:gd name="T2" fmla="*/ 4 w 83"/>
                        <a:gd name="T3" fmla="*/ 19 h 37"/>
                        <a:gd name="T4" fmla="*/ 8 w 83"/>
                        <a:gd name="T5" fmla="*/ 8 h 37"/>
                        <a:gd name="T6" fmla="*/ 13 w 83"/>
                        <a:gd name="T7" fmla="*/ 0 h 37"/>
                        <a:gd name="T8" fmla="*/ 68 w 83"/>
                        <a:gd name="T9" fmla="*/ 0 h 37"/>
                        <a:gd name="T10" fmla="*/ 83 w 83"/>
                        <a:gd name="T11" fmla="*/ 37 h 37"/>
                        <a:gd name="T12" fmla="*/ 0 w 83"/>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83" h="37">
                          <a:moveTo>
                            <a:pt x="0" y="37"/>
                          </a:moveTo>
                          <a:lnTo>
                            <a:pt x="4" y="19"/>
                          </a:lnTo>
                          <a:lnTo>
                            <a:pt x="8" y="8"/>
                          </a:lnTo>
                          <a:lnTo>
                            <a:pt x="13" y="0"/>
                          </a:lnTo>
                          <a:lnTo>
                            <a:pt x="68" y="0"/>
                          </a:lnTo>
                          <a:lnTo>
                            <a:pt x="83" y="37"/>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53" name="Group 125"/>
                  <p:cNvGrpSpPr>
                    <a:grpSpLocks/>
                  </p:cNvGrpSpPr>
                  <p:nvPr/>
                </p:nvGrpSpPr>
                <p:grpSpPr bwMode="auto">
                  <a:xfrm>
                    <a:off x="1010" y="3690"/>
                    <a:ext cx="48" cy="23"/>
                    <a:chOff x="1010" y="3690"/>
                    <a:chExt cx="48" cy="23"/>
                  </a:xfrm>
                </p:grpSpPr>
                <p:sp>
                  <p:nvSpPr>
                    <p:cNvPr id="462" name="Freeform 126"/>
                    <p:cNvSpPr>
                      <a:spLocks/>
                    </p:cNvSpPr>
                    <p:nvPr/>
                  </p:nvSpPr>
                  <p:spPr bwMode="auto">
                    <a:xfrm>
                      <a:off x="1010" y="3690"/>
                      <a:ext cx="12" cy="23"/>
                    </a:xfrm>
                    <a:custGeom>
                      <a:avLst/>
                      <a:gdLst>
                        <a:gd name="T0" fmla="*/ 14 w 25"/>
                        <a:gd name="T1" fmla="*/ 69 h 69"/>
                        <a:gd name="T2" fmla="*/ 0 w 25"/>
                        <a:gd name="T3" fmla="*/ 28 h 69"/>
                        <a:gd name="T4" fmla="*/ 9 w 25"/>
                        <a:gd name="T5" fmla="*/ 0 h 69"/>
                        <a:gd name="T6" fmla="*/ 25 w 25"/>
                        <a:gd name="T7" fmla="*/ 32 h 69"/>
                        <a:gd name="T8" fmla="*/ 14 w 25"/>
                        <a:gd name="T9" fmla="*/ 69 h 69"/>
                      </a:gdLst>
                      <a:ahLst/>
                      <a:cxnLst>
                        <a:cxn ang="0">
                          <a:pos x="T0" y="T1"/>
                        </a:cxn>
                        <a:cxn ang="0">
                          <a:pos x="T2" y="T3"/>
                        </a:cxn>
                        <a:cxn ang="0">
                          <a:pos x="T4" y="T5"/>
                        </a:cxn>
                        <a:cxn ang="0">
                          <a:pos x="T6" y="T7"/>
                        </a:cxn>
                        <a:cxn ang="0">
                          <a:pos x="T8" y="T9"/>
                        </a:cxn>
                      </a:cxnLst>
                      <a:rect l="0" t="0" r="r" b="b"/>
                      <a:pathLst>
                        <a:path w="25" h="69">
                          <a:moveTo>
                            <a:pt x="14" y="69"/>
                          </a:moveTo>
                          <a:lnTo>
                            <a:pt x="0" y="28"/>
                          </a:lnTo>
                          <a:lnTo>
                            <a:pt x="9"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63" name="Freeform 127"/>
                    <p:cNvSpPr>
                      <a:spLocks/>
                    </p:cNvSpPr>
                    <p:nvPr/>
                  </p:nvSpPr>
                  <p:spPr bwMode="auto">
                    <a:xfrm>
                      <a:off x="1014" y="3690"/>
                      <a:ext cx="38" cy="10"/>
                    </a:xfrm>
                    <a:custGeom>
                      <a:avLst/>
                      <a:gdLst>
                        <a:gd name="T0" fmla="*/ 1 w 75"/>
                        <a:gd name="T1" fmla="*/ 0 h 31"/>
                        <a:gd name="T2" fmla="*/ 50 w 75"/>
                        <a:gd name="T3" fmla="*/ 0 h 31"/>
                        <a:gd name="T4" fmla="*/ 52 w 75"/>
                        <a:gd name="T5" fmla="*/ 3 h 31"/>
                        <a:gd name="T6" fmla="*/ 56 w 75"/>
                        <a:gd name="T7" fmla="*/ 12 h 31"/>
                        <a:gd name="T8" fmla="*/ 75 w 75"/>
                        <a:gd name="T9" fmla="*/ 31 h 31"/>
                        <a:gd name="T10" fmla="*/ 18 w 75"/>
                        <a:gd name="T11" fmla="*/ 31 h 31"/>
                        <a:gd name="T12" fmla="*/ 9 w 75"/>
                        <a:gd name="T13" fmla="*/ 22 h 31"/>
                        <a:gd name="T14" fmla="*/ 0 w 75"/>
                        <a:gd name="T15" fmla="*/ 6 h 31"/>
                        <a:gd name="T16" fmla="*/ 1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1" y="0"/>
                          </a:moveTo>
                          <a:lnTo>
                            <a:pt x="50" y="0"/>
                          </a:lnTo>
                          <a:lnTo>
                            <a:pt x="52" y="3"/>
                          </a:lnTo>
                          <a:lnTo>
                            <a:pt x="56" y="12"/>
                          </a:lnTo>
                          <a:lnTo>
                            <a:pt x="75" y="31"/>
                          </a:lnTo>
                          <a:lnTo>
                            <a:pt x="18" y="31"/>
                          </a:lnTo>
                          <a:lnTo>
                            <a:pt x="9" y="22"/>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64" name="Freeform 128"/>
                    <p:cNvSpPr>
                      <a:spLocks/>
                    </p:cNvSpPr>
                    <p:nvPr/>
                  </p:nvSpPr>
                  <p:spPr bwMode="auto">
                    <a:xfrm>
                      <a:off x="1018" y="3701"/>
                      <a:ext cx="40" cy="12"/>
                    </a:xfrm>
                    <a:custGeom>
                      <a:avLst/>
                      <a:gdLst>
                        <a:gd name="T0" fmla="*/ 0 w 82"/>
                        <a:gd name="T1" fmla="*/ 35 h 35"/>
                        <a:gd name="T2" fmla="*/ 2 w 82"/>
                        <a:gd name="T3" fmla="*/ 19 h 35"/>
                        <a:gd name="T4" fmla="*/ 8 w 82"/>
                        <a:gd name="T5" fmla="*/ 7 h 35"/>
                        <a:gd name="T6" fmla="*/ 12 w 82"/>
                        <a:gd name="T7" fmla="*/ 0 h 35"/>
                        <a:gd name="T8" fmla="*/ 69 w 82"/>
                        <a:gd name="T9" fmla="*/ 0 h 35"/>
                        <a:gd name="T10" fmla="*/ 82 w 82"/>
                        <a:gd name="T11" fmla="*/ 35 h 35"/>
                        <a:gd name="T12" fmla="*/ 0 w 8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2" h="35">
                          <a:moveTo>
                            <a:pt x="0" y="35"/>
                          </a:moveTo>
                          <a:lnTo>
                            <a:pt x="2" y="19"/>
                          </a:lnTo>
                          <a:lnTo>
                            <a:pt x="8" y="7"/>
                          </a:lnTo>
                          <a:lnTo>
                            <a:pt x="12" y="0"/>
                          </a:lnTo>
                          <a:lnTo>
                            <a:pt x="69"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54" name="Group 129"/>
                  <p:cNvGrpSpPr>
                    <a:grpSpLocks/>
                  </p:cNvGrpSpPr>
                  <p:nvPr/>
                </p:nvGrpSpPr>
                <p:grpSpPr bwMode="auto">
                  <a:xfrm>
                    <a:off x="1023" y="3703"/>
                    <a:ext cx="49" cy="22"/>
                    <a:chOff x="1023" y="3703"/>
                    <a:chExt cx="49" cy="22"/>
                  </a:xfrm>
                </p:grpSpPr>
                <p:sp>
                  <p:nvSpPr>
                    <p:cNvPr id="459" name="Freeform 130"/>
                    <p:cNvSpPr>
                      <a:spLocks/>
                    </p:cNvSpPr>
                    <p:nvPr/>
                  </p:nvSpPr>
                  <p:spPr bwMode="auto">
                    <a:xfrm>
                      <a:off x="1023" y="3703"/>
                      <a:ext cx="12" cy="22"/>
                    </a:xfrm>
                    <a:custGeom>
                      <a:avLst/>
                      <a:gdLst>
                        <a:gd name="T0" fmla="*/ 13 w 25"/>
                        <a:gd name="T1" fmla="*/ 68 h 68"/>
                        <a:gd name="T2" fmla="*/ 0 w 25"/>
                        <a:gd name="T3" fmla="*/ 27 h 68"/>
                        <a:gd name="T4" fmla="*/ 9 w 25"/>
                        <a:gd name="T5" fmla="*/ 0 h 68"/>
                        <a:gd name="T6" fmla="*/ 25 w 25"/>
                        <a:gd name="T7" fmla="*/ 30 h 68"/>
                        <a:gd name="T8" fmla="*/ 13 w 25"/>
                        <a:gd name="T9" fmla="*/ 68 h 68"/>
                      </a:gdLst>
                      <a:ahLst/>
                      <a:cxnLst>
                        <a:cxn ang="0">
                          <a:pos x="T0" y="T1"/>
                        </a:cxn>
                        <a:cxn ang="0">
                          <a:pos x="T2" y="T3"/>
                        </a:cxn>
                        <a:cxn ang="0">
                          <a:pos x="T4" y="T5"/>
                        </a:cxn>
                        <a:cxn ang="0">
                          <a:pos x="T6" y="T7"/>
                        </a:cxn>
                        <a:cxn ang="0">
                          <a:pos x="T8" y="T9"/>
                        </a:cxn>
                      </a:cxnLst>
                      <a:rect l="0" t="0" r="r" b="b"/>
                      <a:pathLst>
                        <a:path w="25" h="68">
                          <a:moveTo>
                            <a:pt x="13" y="68"/>
                          </a:moveTo>
                          <a:lnTo>
                            <a:pt x="0" y="27"/>
                          </a:lnTo>
                          <a:lnTo>
                            <a:pt x="9" y="0"/>
                          </a:lnTo>
                          <a:lnTo>
                            <a:pt x="25" y="30"/>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60" name="Freeform 131"/>
                    <p:cNvSpPr>
                      <a:spLocks/>
                    </p:cNvSpPr>
                    <p:nvPr/>
                  </p:nvSpPr>
                  <p:spPr bwMode="auto">
                    <a:xfrm>
                      <a:off x="1028" y="3703"/>
                      <a:ext cx="37" cy="10"/>
                    </a:xfrm>
                    <a:custGeom>
                      <a:avLst/>
                      <a:gdLst>
                        <a:gd name="T0" fmla="*/ 1 w 75"/>
                        <a:gd name="T1" fmla="*/ 0 h 29"/>
                        <a:gd name="T2" fmla="*/ 50 w 75"/>
                        <a:gd name="T3" fmla="*/ 0 h 29"/>
                        <a:gd name="T4" fmla="*/ 51 w 75"/>
                        <a:gd name="T5" fmla="*/ 2 h 29"/>
                        <a:gd name="T6" fmla="*/ 57 w 75"/>
                        <a:gd name="T7" fmla="*/ 11 h 29"/>
                        <a:gd name="T8" fmla="*/ 75 w 75"/>
                        <a:gd name="T9" fmla="*/ 29 h 29"/>
                        <a:gd name="T10" fmla="*/ 18 w 75"/>
                        <a:gd name="T11" fmla="*/ 29 h 29"/>
                        <a:gd name="T12" fmla="*/ 9 w 75"/>
                        <a:gd name="T13" fmla="*/ 20 h 29"/>
                        <a:gd name="T14" fmla="*/ 0 w 75"/>
                        <a:gd name="T15" fmla="*/ 5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1" y="2"/>
                          </a:lnTo>
                          <a:lnTo>
                            <a:pt x="57" y="11"/>
                          </a:lnTo>
                          <a:lnTo>
                            <a:pt x="75"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61" name="Freeform 132"/>
                    <p:cNvSpPr>
                      <a:spLocks/>
                    </p:cNvSpPr>
                    <p:nvPr/>
                  </p:nvSpPr>
                  <p:spPr bwMode="auto">
                    <a:xfrm>
                      <a:off x="1030" y="3713"/>
                      <a:ext cx="42" cy="12"/>
                    </a:xfrm>
                    <a:custGeom>
                      <a:avLst/>
                      <a:gdLst>
                        <a:gd name="T0" fmla="*/ 0 w 83"/>
                        <a:gd name="T1" fmla="*/ 36 h 36"/>
                        <a:gd name="T2" fmla="*/ 3 w 83"/>
                        <a:gd name="T3" fmla="*/ 19 h 36"/>
                        <a:gd name="T4" fmla="*/ 7 w 83"/>
                        <a:gd name="T5" fmla="*/ 7 h 36"/>
                        <a:gd name="T6" fmla="*/ 13 w 83"/>
                        <a:gd name="T7" fmla="*/ 0 h 36"/>
                        <a:gd name="T8" fmla="*/ 70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3" y="19"/>
                          </a:lnTo>
                          <a:lnTo>
                            <a:pt x="7" y="7"/>
                          </a:lnTo>
                          <a:lnTo>
                            <a:pt x="13" y="0"/>
                          </a:lnTo>
                          <a:lnTo>
                            <a:pt x="70"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55" name="Group 133"/>
                  <p:cNvGrpSpPr>
                    <a:grpSpLocks/>
                  </p:cNvGrpSpPr>
                  <p:nvPr/>
                </p:nvGrpSpPr>
                <p:grpSpPr bwMode="auto">
                  <a:xfrm>
                    <a:off x="1036" y="3716"/>
                    <a:ext cx="49" cy="22"/>
                    <a:chOff x="1036" y="3716"/>
                    <a:chExt cx="49" cy="22"/>
                  </a:xfrm>
                </p:grpSpPr>
                <p:sp>
                  <p:nvSpPr>
                    <p:cNvPr id="456" name="Freeform 134"/>
                    <p:cNvSpPr>
                      <a:spLocks/>
                    </p:cNvSpPr>
                    <p:nvPr/>
                  </p:nvSpPr>
                  <p:spPr bwMode="auto">
                    <a:xfrm>
                      <a:off x="1036" y="3716"/>
                      <a:ext cx="11" cy="22"/>
                    </a:xfrm>
                    <a:custGeom>
                      <a:avLst/>
                      <a:gdLst>
                        <a:gd name="T0" fmla="*/ 13 w 22"/>
                        <a:gd name="T1" fmla="*/ 68 h 68"/>
                        <a:gd name="T2" fmla="*/ 0 w 22"/>
                        <a:gd name="T3" fmla="*/ 27 h 68"/>
                        <a:gd name="T4" fmla="*/ 9 w 22"/>
                        <a:gd name="T5" fmla="*/ 0 h 68"/>
                        <a:gd name="T6" fmla="*/ 22 w 22"/>
                        <a:gd name="T7" fmla="*/ 31 h 68"/>
                        <a:gd name="T8" fmla="*/ 13 w 22"/>
                        <a:gd name="T9" fmla="*/ 68 h 68"/>
                      </a:gdLst>
                      <a:ahLst/>
                      <a:cxnLst>
                        <a:cxn ang="0">
                          <a:pos x="T0" y="T1"/>
                        </a:cxn>
                        <a:cxn ang="0">
                          <a:pos x="T2" y="T3"/>
                        </a:cxn>
                        <a:cxn ang="0">
                          <a:pos x="T4" y="T5"/>
                        </a:cxn>
                        <a:cxn ang="0">
                          <a:pos x="T6" y="T7"/>
                        </a:cxn>
                        <a:cxn ang="0">
                          <a:pos x="T8" y="T9"/>
                        </a:cxn>
                      </a:cxnLst>
                      <a:rect l="0" t="0" r="r" b="b"/>
                      <a:pathLst>
                        <a:path w="22" h="68">
                          <a:moveTo>
                            <a:pt x="13" y="68"/>
                          </a:moveTo>
                          <a:lnTo>
                            <a:pt x="0" y="27"/>
                          </a:lnTo>
                          <a:lnTo>
                            <a:pt x="9" y="0"/>
                          </a:lnTo>
                          <a:lnTo>
                            <a:pt x="22" y="31"/>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57" name="Freeform 135"/>
                    <p:cNvSpPr>
                      <a:spLocks/>
                    </p:cNvSpPr>
                    <p:nvPr/>
                  </p:nvSpPr>
                  <p:spPr bwMode="auto">
                    <a:xfrm>
                      <a:off x="1040" y="3716"/>
                      <a:ext cx="37" cy="10"/>
                    </a:xfrm>
                    <a:custGeom>
                      <a:avLst/>
                      <a:gdLst>
                        <a:gd name="T0" fmla="*/ 3 w 75"/>
                        <a:gd name="T1" fmla="*/ 0 h 29"/>
                        <a:gd name="T2" fmla="*/ 51 w 75"/>
                        <a:gd name="T3" fmla="*/ 0 h 29"/>
                        <a:gd name="T4" fmla="*/ 53 w 75"/>
                        <a:gd name="T5" fmla="*/ 2 h 29"/>
                        <a:gd name="T6" fmla="*/ 57 w 75"/>
                        <a:gd name="T7" fmla="*/ 11 h 29"/>
                        <a:gd name="T8" fmla="*/ 75 w 75"/>
                        <a:gd name="T9" fmla="*/ 29 h 29"/>
                        <a:gd name="T10" fmla="*/ 18 w 75"/>
                        <a:gd name="T11" fmla="*/ 29 h 29"/>
                        <a:gd name="T12" fmla="*/ 9 w 75"/>
                        <a:gd name="T13" fmla="*/ 20 h 29"/>
                        <a:gd name="T14" fmla="*/ 0 w 75"/>
                        <a:gd name="T15" fmla="*/ 5 h 29"/>
                        <a:gd name="T16" fmla="*/ 3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3" y="0"/>
                          </a:moveTo>
                          <a:lnTo>
                            <a:pt x="51" y="0"/>
                          </a:lnTo>
                          <a:lnTo>
                            <a:pt x="53" y="2"/>
                          </a:lnTo>
                          <a:lnTo>
                            <a:pt x="57" y="11"/>
                          </a:lnTo>
                          <a:lnTo>
                            <a:pt x="75" y="29"/>
                          </a:lnTo>
                          <a:lnTo>
                            <a:pt x="18" y="29"/>
                          </a:lnTo>
                          <a:lnTo>
                            <a:pt x="9" y="20"/>
                          </a:lnTo>
                          <a:lnTo>
                            <a:pt x="0" y="5"/>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58" name="Freeform 136"/>
                    <p:cNvSpPr>
                      <a:spLocks/>
                    </p:cNvSpPr>
                    <p:nvPr/>
                  </p:nvSpPr>
                  <p:spPr bwMode="auto">
                    <a:xfrm>
                      <a:off x="1043" y="3726"/>
                      <a:ext cx="42" cy="12"/>
                    </a:xfrm>
                    <a:custGeom>
                      <a:avLst/>
                      <a:gdLst>
                        <a:gd name="T0" fmla="*/ 0 w 82"/>
                        <a:gd name="T1" fmla="*/ 36 h 36"/>
                        <a:gd name="T2" fmla="*/ 1 w 82"/>
                        <a:gd name="T3" fmla="*/ 20 h 36"/>
                        <a:gd name="T4" fmla="*/ 6 w 82"/>
                        <a:gd name="T5" fmla="*/ 8 h 36"/>
                        <a:gd name="T6" fmla="*/ 10 w 82"/>
                        <a:gd name="T7" fmla="*/ 0 h 36"/>
                        <a:gd name="T8" fmla="*/ 68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20"/>
                          </a:lnTo>
                          <a:lnTo>
                            <a:pt x="6" y="8"/>
                          </a:lnTo>
                          <a:lnTo>
                            <a:pt x="10"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107" name="Group 137"/>
                <p:cNvGrpSpPr>
                  <a:grpSpLocks/>
                </p:cNvGrpSpPr>
                <p:nvPr/>
              </p:nvGrpSpPr>
              <p:grpSpPr bwMode="auto">
                <a:xfrm>
                  <a:off x="1046" y="3727"/>
                  <a:ext cx="49" cy="23"/>
                  <a:chOff x="1046" y="3727"/>
                  <a:chExt cx="49" cy="23"/>
                </a:xfrm>
              </p:grpSpPr>
              <p:sp>
                <p:nvSpPr>
                  <p:cNvPr id="448" name="Freeform 138"/>
                  <p:cNvSpPr>
                    <a:spLocks/>
                  </p:cNvSpPr>
                  <p:nvPr/>
                </p:nvSpPr>
                <p:spPr bwMode="auto">
                  <a:xfrm>
                    <a:off x="1046" y="3727"/>
                    <a:ext cx="12" cy="23"/>
                  </a:xfrm>
                  <a:custGeom>
                    <a:avLst/>
                    <a:gdLst>
                      <a:gd name="T0" fmla="*/ 14 w 24"/>
                      <a:gd name="T1" fmla="*/ 68 h 68"/>
                      <a:gd name="T2" fmla="*/ 0 w 24"/>
                      <a:gd name="T3" fmla="*/ 27 h 68"/>
                      <a:gd name="T4" fmla="*/ 10 w 24"/>
                      <a:gd name="T5" fmla="*/ 0 h 68"/>
                      <a:gd name="T6" fmla="*/ 24 w 24"/>
                      <a:gd name="T7" fmla="*/ 32 h 68"/>
                      <a:gd name="T8" fmla="*/ 14 w 24"/>
                      <a:gd name="T9" fmla="*/ 68 h 68"/>
                    </a:gdLst>
                    <a:ahLst/>
                    <a:cxnLst>
                      <a:cxn ang="0">
                        <a:pos x="T0" y="T1"/>
                      </a:cxn>
                      <a:cxn ang="0">
                        <a:pos x="T2" y="T3"/>
                      </a:cxn>
                      <a:cxn ang="0">
                        <a:pos x="T4" y="T5"/>
                      </a:cxn>
                      <a:cxn ang="0">
                        <a:pos x="T6" y="T7"/>
                      </a:cxn>
                      <a:cxn ang="0">
                        <a:pos x="T8" y="T9"/>
                      </a:cxn>
                    </a:cxnLst>
                    <a:rect l="0" t="0" r="r" b="b"/>
                    <a:pathLst>
                      <a:path w="24" h="68">
                        <a:moveTo>
                          <a:pt x="14" y="68"/>
                        </a:moveTo>
                        <a:lnTo>
                          <a:pt x="0" y="27"/>
                        </a:lnTo>
                        <a:lnTo>
                          <a:pt x="10" y="0"/>
                        </a:lnTo>
                        <a:lnTo>
                          <a:pt x="24" y="32"/>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49" name="Freeform 139"/>
                  <p:cNvSpPr>
                    <a:spLocks/>
                  </p:cNvSpPr>
                  <p:nvPr/>
                </p:nvSpPr>
                <p:spPr bwMode="auto">
                  <a:xfrm>
                    <a:off x="1051" y="3727"/>
                    <a:ext cx="36" cy="11"/>
                  </a:xfrm>
                  <a:custGeom>
                    <a:avLst/>
                    <a:gdLst>
                      <a:gd name="T0" fmla="*/ 2 w 73"/>
                      <a:gd name="T1" fmla="*/ 0 h 31"/>
                      <a:gd name="T2" fmla="*/ 49 w 73"/>
                      <a:gd name="T3" fmla="*/ 0 h 31"/>
                      <a:gd name="T4" fmla="*/ 50 w 73"/>
                      <a:gd name="T5" fmla="*/ 4 h 31"/>
                      <a:gd name="T6" fmla="*/ 57 w 73"/>
                      <a:gd name="T7" fmla="*/ 13 h 31"/>
                      <a:gd name="T8" fmla="*/ 73 w 73"/>
                      <a:gd name="T9" fmla="*/ 31 h 31"/>
                      <a:gd name="T10" fmla="*/ 17 w 73"/>
                      <a:gd name="T11" fmla="*/ 31 h 31"/>
                      <a:gd name="T12" fmla="*/ 10 w 73"/>
                      <a:gd name="T13" fmla="*/ 22 h 31"/>
                      <a:gd name="T14" fmla="*/ 0 w 73"/>
                      <a:gd name="T15" fmla="*/ 6 h 31"/>
                      <a:gd name="T16" fmla="*/ 2 w 7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1">
                        <a:moveTo>
                          <a:pt x="2" y="0"/>
                        </a:moveTo>
                        <a:lnTo>
                          <a:pt x="49" y="0"/>
                        </a:lnTo>
                        <a:lnTo>
                          <a:pt x="50" y="4"/>
                        </a:lnTo>
                        <a:lnTo>
                          <a:pt x="57" y="13"/>
                        </a:lnTo>
                        <a:lnTo>
                          <a:pt x="73" y="31"/>
                        </a:lnTo>
                        <a:lnTo>
                          <a:pt x="17" y="31"/>
                        </a:lnTo>
                        <a:lnTo>
                          <a:pt x="10"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50" name="Freeform 140"/>
                  <p:cNvSpPr>
                    <a:spLocks/>
                  </p:cNvSpPr>
                  <p:nvPr/>
                </p:nvSpPr>
                <p:spPr bwMode="auto">
                  <a:xfrm>
                    <a:off x="1054" y="3738"/>
                    <a:ext cx="41" cy="12"/>
                  </a:xfrm>
                  <a:custGeom>
                    <a:avLst/>
                    <a:gdLst>
                      <a:gd name="T0" fmla="*/ 0 w 82"/>
                      <a:gd name="T1" fmla="*/ 35 h 35"/>
                      <a:gd name="T2" fmla="*/ 1 w 82"/>
                      <a:gd name="T3" fmla="*/ 19 h 35"/>
                      <a:gd name="T4" fmla="*/ 6 w 82"/>
                      <a:gd name="T5" fmla="*/ 6 h 35"/>
                      <a:gd name="T6" fmla="*/ 10 w 82"/>
                      <a:gd name="T7" fmla="*/ 0 h 35"/>
                      <a:gd name="T8" fmla="*/ 67 w 82"/>
                      <a:gd name="T9" fmla="*/ 0 h 35"/>
                      <a:gd name="T10" fmla="*/ 82 w 82"/>
                      <a:gd name="T11" fmla="*/ 35 h 35"/>
                      <a:gd name="T12" fmla="*/ 0 w 8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2" h="35">
                        <a:moveTo>
                          <a:pt x="0" y="35"/>
                        </a:moveTo>
                        <a:lnTo>
                          <a:pt x="1" y="19"/>
                        </a:lnTo>
                        <a:lnTo>
                          <a:pt x="6" y="6"/>
                        </a:lnTo>
                        <a:lnTo>
                          <a:pt x="10"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8" name="Group 141"/>
                <p:cNvGrpSpPr>
                  <a:grpSpLocks/>
                </p:cNvGrpSpPr>
                <p:nvPr/>
              </p:nvGrpSpPr>
              <p:grpSpPr bwMode="auto">
                <a:xfrm>
                  <a:off x="1058" y="3739"/>
                  <a:ext cx="50" cy="23"/>
                  <a:chOff x="1058" y="3739"/>
                  <a:chExt cx="50" cy="23"/>
                </a:xfrm>
              </p:grpSpPr>
              <p:sp>
                <p:nvSpPr>
                  <p:cNvPr id="445" name="Freeform 142"/>
                  <p:cNvSpPr>
                    <a:spLocks/>
                  </p:cNvSpPr>
                  <p:nvPr/>
                </p:nvSpPr>
                <p:spPr bwMode="auto">
                  <a:xfrm>
                    <a:off x="1058" y="3739"/>
                    <a:ext cx="13" cy="23"/>
                  </a:xfrm>
                  <a:custGeom>
                    <a:avLst/>
                    <a:gdLst>
                      <a:gd name="T0" fmla="*/ 16 w 25"/>
                      <a:gd name="T1" fmla="*/ 68 h 68"/>
                      <a:gd name="T2" fmla="*/ 0 w 25"/>
                      <a:gd name="T3" fmla="*/ 27 h 68"/>
                      <a:gd name="T4" fmla="*/ 10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0"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46" name="Freeform 143"/>
                  <p:cNvSpPr>
                    <a:spLocks/>
                  </p:cNvSpPr>
                  <p:nvPr/>
                </p:nvSpPr>
                <p:spPr bwMode="auto">
                  <a:xfrm>
                    <a:off x="1063" y="3740"/>
                    <a:ext cx="37" cy="10"/>
                  </a:xfrm>
                  <a:custGeom>
                    <a:avLst/>
                    <a:gdLst>
                      <a:gd name="T0" fmla="*/ 3 w 75"/>
                      <a:gd name="T1" fmla="*/ 0 h 30"/>
                      <a:gd name="T2" fmla="*/ 50 w 75"/>
                      <a:gd name="T3" fmla="*/ 0 h 30"/>
                      <a:gd name="T4" fmla="*/ 51 w 75"/>
                      <a:gd name="T5" fmla="*/ 3 h 30"/>
                      <a:gd name="T6" fmla="*/ 58 w 75"/>
                      <a:gd name="T7" fmla="*/ 12 h 30"/>
                      <a:gd name="T8" fmla="*/ 75 w 75"/>
                      <a:gd name="T9" fmla="*/ 30 h 30"/>
                      <a:gd name="T10" fmla="*/ 18 w 75"/>
                      <a:gd name="T11" fmla="*/ 30 h 30"/>
                      <a:gd name="T12" fmla="*/ 11 w 75"/>
                      <a:gd name="T13" fmla="*/ 21 h 30"/>
                      <a:gd name="T14" fmla="*/ 0 w 75"/>
                      <a:gd name="T15" fmla="*/ 7 h 30"/>
                      <a:gd name="T16" fmla="*/ 3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3" y="0"/>
                        </a:moveTo>
                        <a:lnTo>
                          <a:pt x="50" y="0"/>
                        </a:lnTo>
                        <a:lnTo>
                          <a:pt x="51" y="3"/>
                        </a:lnTo>
                        <a:lnTo>
                          <a:pt x="58" y="12"/>
                        </a:lnTo>
                        <a:lnTo>
                          <a:pt x="75" y="30"/>
                        </a:lnTo>
                        <a:lnTo>
                          <a:pt x="18" y="30"/>
                        </a:lnTo>
                        <a:lnTo>
                          <a:pt x="11" y="21"/>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47" name="Freeform 144"/>
                  <p:cNvSpPr>
                    <a:spLocks/>
                  </p:cNvSpPr>
                  <p:nvPr/>
                </p:nvSpPr>
                <p:spPr bwMode="auto">
                  <a:xfrm>
                    <a:off x="1067" y="3750"/>
                    <a:ext cx="41" cy="12"/>
                  </a:xfrm>
                  <a:custGeom>
                    <a:avLst/>
                    <a:gdLst>
                      <a:gd name="T0" fmla="*/ 0 w 81"/>
                      <a:gd name="T1" fmla="*/ 36 h 36"/>
                      <a:gd name="T2" fmla="*/ 1 w 81"/>
                      <a:gd name="T3" fmla="*/ 19 h 36"/>
                      <a:gd name="T4" fmla="*/ 5 w 81"/>
                      <a:gd name="T5" fmla="*/ 8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19"/>
                        </a:lnTo>
                        <a:lnTo>
                          <a:pt x="5"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9" name="Group 145"/>
                <p:cNvGrpSpPr>
                  <a:grpSpLocks/>
                </p:cNvGrpSpPr>
                <p:nvPr/>
              </p:nvGrpSpPr>
              <p:grpSpPr bwMode="auto">
                <a:xfrm>
                  <a:off x="1072" y="3753"/>
                  <a:ext cx="48" cy="22"/>
                  <a:chOff x="1072" y="3753"/>
                  <a:chExt cx="48" cy="22"/>
                </a:xfrm>
              </p:grpSpPr>
              <p:sp>
                <p:nvSpPr>
                  <p:cNvPr id="442" name="Freeform 146"/>
                  <p:cNvSpPr>
                    <a:spLocks/>
                  </p:cNvSpPr>
                  <p:nvPr/>
                </p:nvSpPr>
                <p:spPr bwMode="auto">
                  <a:xfrm>
                    <a:off x="1072" y="3753"/>
                    <a:ext cx="11" cy="22"/>
                  </a:xfrm>
                  <a:custGeom>
                    <a:avLst/>
                    <a:gdLst>
                      <a:gd name="T0" fmla="*/ 15 w 24"/>
                      <a:gd name="T1" fmla="*/ 68 h 68"/>
                      <a:gd name="T2" fmla="*/ 0 w 24"/>
                      <a:gd name="T3" fmla="*/ 27 h 68"/>
                      <a:gd name="T4" fmla="*/ 9 w 24"/>
                      <a:gd name="T5" fmla="*/ 0 h 68"/>
                      <a:gd name="T6" fmla="*/ 24 w 24"/>
                      <a:gd name="T7" fmla="*/ 30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7"/>
                        </a:lnTo>
                        <a:lnTo>
                          <a:pt x="9"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43" name="Freeform 147"/>
                  <p:cNvSpPr>
                    <a:spLocks/>
                  </p:cNvSpPr>
                  <p:nvPr/>
                </p:nvSpPr>
                <p:spPr bwMode="auto">
                  <a:xfrm>
                    <a:off x="1076" y="3753"/>
                    <a:ext cx="37" cy="10"/>
                  </a:xfrm>
                  <a:custGeom>
                    <a:avLst/>
                    <a:gdLst>
                      <a:gd name="T0" fmla="*/ 2 w 74"/>
                      <a:gd name="T1" fmla="*/ 0 h 31"/>
                      <a:gd name="T2" fmla="*/ 50 w 74"/>
                      <a:gd name="T3" fmla="*/ 0 h 31"/>
                      <a:gd name="T4" fmla="*/ 52 w 74"/>
                      <a:gd name="T5" fmla="*/ 4 h 31"/>
                      <a:gd name="T6" fmla="*/ 57 w 74"/>
                      <a:gd name="T7" fmla="*/ 13 h 31"/>
                      <a:gd name="T8" fmla="*/ 74 w 74"/>
                      <a:gd name="T9" fmla="*/ 31 h 31"/>
                      <a:gd name="T10" fmla="*/ 19 w 74"/>
                      <a:gd name="T11" fmla="*/ 31 h 31"/>
                      <a:gd name="T12" fmla="*/ 11 w 74"/>
                      <a:gd name="T13" fmla="*/ 20 h 31"/>
                      <a:gd name="T14" fmla="*/ 0 w 74"/>
                      <a:gd name="T15" fmla="*/ 6 h 31"/>
                      <a:gd name="T16" fmla="*/ 2 w 74"/>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2" y="0"/>
                        </a:moveTo>
                        <a:lnTo>
                          <a:pt x="50" y="0"/>
                        </a:lnTo>
                        <a:lnTo>
                          <a:pt x="52" y="4"/>
                        </a:lnTo>
                        <a:lnTo>
                          <a:pt x="57" y="13"/>
                        </a:lnTo>
                        <a:lnTo>
                          <a:pt x="74" y="31"/>
                        </a:lnTo>
                        <a:lnTo>
                          <a:pt x="19" y="31"/>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44" name="Freeform 148"/>
                  <p:cNvSpPr>
                    <a:spLocks/>
                  </p:cNvSpPr>
                  <p:nvPr/>
                </p:nvSpPr>
                <p:spPr bwMode="auto">
                  <a:xfrm>
                    <a:off x="1079" y="3763"/>
                    <a:ext cx="41" cy="12"/>
                  </a:xfrm>
                  <a:custGeom>
                    <a:avLst/>
                    <a:gdLst>
                      <a:gd name="T0" fmla="*/ 0 w 81"/>
                      <a:gd name="T1" fmla="*/ 36 h 36"/>
                      <a:gd name="T2" fmla="*/ 3 w 81"/>
                      <a:gd name="T3" fmla="*/ 20 h 36"/>
                      <a:gd name="T4" fmla="*/ 6 w 81"/>
                      <a:gd name="T5" fmla="*/ 7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3" y="20"/>
                        </a:lnTo>
                        <a:lnTo>
                          <a:pt x="6"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sp>
              <p:nvSpPr>
                <p:cNvPr id="110" name="Freeform 149"/>
                <p:cNvSpPr>
                  <a:spLocks/>
                </p:cNvSpPr>
                <p:nvPr/>
              </p:nvSpPr>
              <p:spPr bwMode="auto">
                <a:xfrm>
                  <a:off x="820" y="3535"/>
                  <a:ext cx="12" cy="23"/>
                </a:xfrm>
                <a:custGeom>
                  <a:avLst/>
                  <a:gdLst>
                    <a:gd name="T0" fmla="*/ 14 w 23"/>
                    <a:gd name="T1" fmla="*/ 68 h 68"/>
                    <a:gd name="T2" fmla="*/ 0 w 23"/>
                    <a:gd name="T3" fmla="*/ 27 h 68"/>
                    <a:gd name="T4" fmla="*/ 9 w 23"/>
                    <a:gd name="T5" fmla="*/ 0 h 68"/>
                    <a:gd name="T6" fmla="*/ 23 w 23"/>
                    <a:gd name="T7" fmla="*/ 31 h 68"/>
                    <a:gd name="T8" fmla="*/ 14 w 23"/>
                    <a:gd name="T9" fmla="*/ 68 h 68"/>
                  </a:gdLst>
                  <a:ahLst/>
                  <a:cxnLst>
                    <a:cxn ang="0">
                      <a:pos x="T0" y="T1"/>
                    </a:cxn>
                    <a:cxn ang="0">
                      <a:pos x="T2" y="T3"/>
                    </a:cxn>
                    <a:cxn ang="0">
                      <a:pos x="T4" y="T5"/>
                    </a:cxn>
                    <a:cxn ang="0">
                      <a:pos x="T6" y="T7"/>
                    </a:cxn>
                    <a:cxn ang="0">
                      <a:pos x="T8" y="T9"/>
                    </a:cxn>
                  </a:cxnLst>
                  <a:rect l="0" t="0" r="r" b="b"/>
                  <a:pathLst>
                    <a:path w="23" h="68">
                      <a:moveTo>
                        <a:pt x="14" y="68"/>
                      </a:moveTo>
                      <a:lnTo>
                        <a:pt x="0" y="27"/>
                      </a:lnTo>
                      <a:lnTo>
                        <a:pt x="9" y="0"/>
                      </a:lnTo>
                      <a:lnTo>
                        <a:pt x="23" y="31"/>
                      </a:lnTo>
                      <a:lnTo>
                        <a:pt x="14" y="6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1" name="Freeform 150"/>
                <p:cNvSpPr>
                  <a:spLocks/>
                </p:cNvSpPr>
                <p:nvPr/>
              </p:nvSpPr>
              <p:spPr bwMode="auto">
                <a:xfrm>
                  <a:off x="825" y="3535"/>
                  <a:ext cx="36" cy="9"/>
                </a:xfrm>
                <a:custGeom>
                  <a:avLst/>
                  <a:gdLst>
                    <a:gd name="T0" fmla="*/ 0 w 71"/>
                    <a:gd name="T1" fmla="*/ 0 h 27"/>
                    <a:gd name="T2" fmla="*/ 49 w 71"/>
                    <a:gd name="T3" fmla="*/ 0 h 27"/>
                    <a:gd name="T4" fmla="*/ 51 w 71"/>
                    <a:gd name="T5" fmla="*/ 2 h 27"/>
                    <a:gd name="T6" fmla="*/ 55 w 71"/>
                    <a:gd name="T7" fmla="*/ 12 h 27"/>
                    <a:gd name="T8" fmla="*/ 71 w 71"/>
                    <a:gd name="T9" fmla="*/ 27 h 27"/>
                    <a:gd name="T10" fmla="*/ 17 w 71"/>
                    <a:gd name="T11" fmla="*/ 27 h 27"/>
                    <a:gd name="T12" fmla="*/ 8 w 71"/>
                    <a:gd name="T13" fmla="*/ 20 h 27"/>
                    <a:gd name="T14" fmla="*/ 0 w 71"/>
                    <a:gd name="T15" fmla="*/ 6 h 27"/>
                    <a:gd name="T16" fmla="*/ 0 w 71"/>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27">
                      <a:moveTo>
                        <a:pt x="0" y="0"/>
                      </a:moveTo>
                      <a:lnTo>
                        <a:pt x="49" y="0"/>
                      </a:lnTo>
                      <a:lnTo>
                        <a:pt x="51" y="2"/>
                      </a:lnTo>
                      <a:lnTo>
                        <a:pt x="55" y="12"/>
                      </a:lnTo>
                      <a:lnTo>
                        <a:pt x="71" y="27"/>
                      </a:lnTo>
                      <a:lnTo>
                        <a:pt x="17" y="27"/>
                      </a:lnTo>
                      <a:lnTo>
                        <a:pt x="8" y="20"/>
                      </a:lnTo>
                      <a:lnTo>
                        <a:pt x="0" y="6"/>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2" name="Freeform 151"/>
                <p:cNvSpPr>
                  <a:spLocks/>
                </p:cNvSpPr>
                <p:nvPr/>
              </p:nvSpPr>
              <p:spPr bwMode="auto">
                <a:xfrm>
                  <a:off x="828" y="3546"/>
                  <a:ext cx="40" cy="12"/>
                </a:xfrm>
                <a:custGeom>
                  <a:avLst/>
                  <a:gdLst>
                    <a:gd name="T0" fmla="*/ 0 w 82"/>
                    <a:gd name="T1" fmla="*/ 36 h 36"/>
                    <a:gd name="T2" fmla="*/ 2 w 82"/>
                    <a:gd name="T3" fmla="*/ 21 h 36"/>
                    <a:gd name="T4" fmla="*/ 6 w 82"/>
                    <a:gd name="T5" fmla="*/ 8 h 36"/>
                    <a:gd name="T6" fmla="*/ 11 w 82"/>
                    <a:gd name="T7" fmla="*/ 0 h 36"/>
                    <a:gd name="T8" fmla="*/ 68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1"/>
                      </a:lnTo>
                      <a:lnTo>
                        <a:pt x="6" y="8"/>
                      </a:lnTo>
                      <a:lnTo>
                        <a:pt x="11" y="0"/>
                      </a:lnTo>
                      <a:lnTo>
                        <a:pt x="68" y="0"/>
                      </a:lnTo>
                      <a:lnTo>
                        <a:pt x="82"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nvGrpSpPr>
                <p:cNvPr id="113" name="Group 152"/>
                <p:cNvGrpSpPr>
                  <a:grpSpLocks/>
                </p:cNvGrpSpPr>
                <p:nvPr/>
              </p:nvGrpSpPr>
              <p:grpSpPr bwMode="auto">
                <a:xfrm>
                  <a:off x="832" y="3547"/>
                  <a:ext cx="49" cy="23"/>
                  <a:chOff x="832" y="3547"/>
                  <a:chExt cx="49" cy="23"/>
                </a:xfrm>
              </p:grpSpPr>
              <p:sp>
                <p:nvSpPr>
                  <p:cNvPr id="439" name="Freeform 153"/>
                  <p:cNvSpPr>
                    <a:spLocks/>
                  </p:cNvSpPr>
                  <p:nvPr/>
                </p:nvSpPr>
                <p:spPr bwMode="auto">
                  <a:xfrm>
                    <a:off x="832" y="3547"/>
                    <a:ext cx="12" cy="23"/>
                  </a:xfrm>
                  <a:custGeom>
                    <a:avLst/>
                    <a:gdLst>
                      <a:gd name="T0" fmla="*/ 15 w 24"/>
                      <a:gd name="T1" fmla="*/ 68 h 68"/>
                      <a:gd name="T2" fmla="*/ 0 w 24"/>
                      <a:gd name="T3" fmla="*/ 27 h 68"/>
                      <a:gd name="T4" fmla="*/ 11 w 24"/>
                      <a:gd name="T5" fmla="*/ 0 h 68"/>
                      <a:gd name="T6" fmla="*/ 24 w 24"/>
                      <a:gd name="T7" fmla="*/ 31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7"/>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40" name="Freeform 154"/>
                  <p:cNvSpPr>
                    <a:spLocks/>
                  </p:cNvSpPr>
                  <p:nvPr/>
                </p:nvSpPr>
                <p:spPr bwMode="auto">
                  <a:xfrm>
                    <a:off x="837" y="3548"/>
                    <a:ext cx="36" cy="10"/>
                  </a:xfrm>
                  <a:custGeom>
                    <a:avLst/>
                    <a:gdLst>
                      <a:gd name="T0" fmla="*/ 1 w 72"/>
                      <a:gd name="T1" fmla="*/ 0 h 29"/>
                      <a:gd name="T2" fmla="*/ 49 w 72"/>
                      <a:gd name="T3" fmla="*/ 0 h 29"/>
                      <a:gd name="T4" fmla="*/ 50 w 72"/>
                      <a:gd name="T5" fmla="*/ 2 h 29"/>
                      <a:gd name="T6" fmla="*/ 56 w 72"/>
                      <a:gd name="T7" fmla="*/ 11 h 29"/>
                      <a:gd name="T8" fmla="*/ 72 w 72"/>
                      <a:gd name="T9" fmla="*/ 29 h 29"/>
                      <a:gd name="T10" fmla="*/ 17 w 72"/>
                      <a:gd name="T11" fmla="*/ 29 h 29"/>
                      <a:gd name="T12" fmla="*/ 9 w 72"/>
                      <a:gd name="T13" fmla="*/ 20 h 29"/>
                      <a:gd name="T14" fmla="*/ 0 w 72"/>
                      <a:gd name="T15" fmla="*/ 6 h 29"/>
                      <a:gd name="T16" fmla="*/ 1 w 7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9">
                        <a:moveTo>
                          <a:pt x="1" y="0"/>
                        </a:moveTo>
                        <a:lnTo>
                          <a:pt x="49" y="0"/>
                        </a:lnTo>
                        <a:lnTo>
                          <a:pt x="50" y="2"/>
                        </a:lnTo>
                        <a:lnTo>
                          <a:pt x="56" y="11"/>
                        </a:lnTo>
                        <a:lnTo>
                          <a:pt x="72" y="29"/>
                        </a:lnTo>
                        <a:lnTo>
                          <a:pt x="17"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41" name="Freeform 155"/>
                  <p:cNvSpPr>
                    <a:spLocks/>
                  </p:cNvSpPr>
                  <p:nvPr/>
                </p:nvSpPr>
                <p:spPr bwMode="auto">
                  <a:xfrm>
                    <a:off x="840" y="3558"/>
                    <a:ext cx="41" cy="12"/>
                  </a:xfrm>
                  <a:custGeom>
                    <a:avLst/>
                    <a:gdLst>
                      <a:gd name="T0" fmla="*/ 0 w 83"/>
                      <a:gd name="T1" fmla="*/ 36 h 36"/>
                      <a:gd name="T2" fmla="*/ 1 w 83"/>
                      <a:gd name="T3" fmla="*/ 20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0"/>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14" name="Group 156"/>
                <p:cNvGrpSpPr>
                  <a:grpSpLocks/>
                </p:cNvGrpSpPr>
                <p:nvPr/>
              </p:nvGrpSpPr>
              <p:grpSpPr bwMode="auto">
                <a:xfrm>
                  <a:off x="844" y="3560"/>
                  <a:ext cx="49" cy="22"/>
                  <a:chOff x="844" y="3560"/>
                  <a:chExt cx="49" cy="22"/>
                </a:xfrm>
              </p:grpSpPr>
              <p:sp>
                <p:nvSpPr>
                  <p:cNvPr id="436" name="Freeform 157"/>
                  <p:cNvSpPr>
                    <a:spLocks/>
                  </p:cNvSpPr>
                  <p:nvPr/>
                </p:nvSpPr>
                <p:spPr bwMode="auto">
                  <a:xfrm>
                    <a:off x="844" y="3560"/>
                    <a:ext cx="13" cy="22"/>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37" name="Freeform 158"/>
                  <p:cNvSpPr>
                    <a:spLocks/>
                  </p:cNvSpPr>
                  <p:nvPr/>
                </p:nvSpPr>
                <p:spPr bwMode="auto">
                  <a:xfrm>
                    <a:off x="849" y="3560"/>
                    <a:ext cx="37" cy="10"/>
                  </a:xfrm>
                  <a:custGeom>
                    <a:avLst/>
                    <a:gdLst>
                      <a:gd name="T0" fmla="*/ 1 w 73"/>
                      <a:gd name="T1" fmla="*/ 0 h 29"/>
                      <a:gd name="T2" fmla="*/ 48 w 73"/>
                      <a:gd name="T3" fmla="*/ 0 h 29"/>
                      <a:gd name="T4" fmla="*/ 50 w 73"/>
                      <a:gd name="T5" fmla="*/ 2 h 29"/>
                      <a:gd name="T6" fmla="*/ 56 w 73"/>
                      <a:gd name="T7" fmla="*/ 11 h 29"/>
                      <a:gd name="T8" fmla="*/ 73 w 73"/>
                      <a:gd name="T9" fmla="*/ 29 h 29"/>
                      <a:gd name="T10" fmla="*/ 18 w 73"/>
                      <a:gd name="T11" fmla="*/ 29 h 29"/>
                      <a:gd name="T12" fmla="*/ 9 w 73"/>
                      <a:gd name="T13" fmla="*/ 20 h 29"/>
                      <a:gd name="T14" fmla="*/ 0 w 73"/>
                      <a:gd name="T15" fmla="*/ 5 h 29"/>
                      <a:gd name="T16" fmla="*/ 1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1" y="0"/>
                        </a:moveTo>
                        <a:lnTo>
                          <a:pt x="48" y="0"/>
                        </a:lnTo>
                        <a:lnTo>
                          <a:pt x="50" y="2"/>
                        </a:lnTo>
                        <a:lnTo>
                          <a:pt x="56" y="11"/>
                        </a:lnTo>
                        <a:lnTo>
                          <a:pt x="73"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38" name="Freeform 159"/>
                  <p:cNvSpPr>
                    <a:spLocks/>
                  </p:cNvSpPr>
                  <p:nvPr/>
                </p:nvSpPr>
                <p:spPr bwMode="auto">
                  <a:xfrm>
                    <a:off x="853" y="3571"/>
                    <a:ext cx="40" cy="11"/>
                  </a:xfrm>
                  <a:custGeom>
                    <a:avLst/>
                    <a:gdLst>
                      <a:gd name="T0" fmla="*/ 0 w 82"/>
                      <a:gd name="T1" fmla="*/ 35 h 35"/>
                      <a:gd name="T2" fmla="*/ 2 w 82"/>
                      <a:gd name="T3" fmla="*/ 19 h 35"/>
                      <a:gd name="T4" fmla="*/ 6 w 82"/>
                      <a:gd name="T5" fmla="*/ 7 h 35"/>
                      <a:gd name="T6" fmla="*/ 11 w 82"/>
                      <a:gd name="T7" fmla="*/ 0 h 35"/>
                      <a:gd name="T8" fmla="*/ 67 w 82"/>
                      <a:gd name="T9" fmla="*/ 0 h 35"/>
                      <a:gd name="T10" fmla="*/ 82 w 82"/>
                      <a:gd name="T11" fmla="*/ 35 h 35"/>
                      <a:gd name="T12" fmla="*/ 0 w 8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2" h="35">
                        <a:moveTo>
                          <a:pt x="0" y="35"/>
                        </a:moveTo>
                        <a:lnTo>
                          <a:pt x="2" y="19"/>
                        </a:lnTo>
                        <a:lnTo>
                          <a:pt x="6" y="7"/>
                        </a:lnTo>
                        <a:lnTo>
                          <a:pt x="11"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15" name="Group 160"/>
                <p:cNvGrpSpPr>
                  <a:grpSpLocks/>
                </p:cNvGrpSpPr>
                <p:nvPr/>
              </p:nvGrpSpPr>
              <p:grpSpPr bwMode="auto">
                <a:xfrm>
                  <a:off x="857" y="3572"/>
                  <a:ext cx="50" cy="23"/>
                  <a:chOff x="857" y="3572"/>
                  <a:chExt cx="50" cy="23"/>
                </a:xfrm>
              </p:grpSpPr>
              <p:sp>
                <p:nvSpPr>
                  <p:cNvPr id="433" name="Freeform 161"/>
                  <p:cNvSpPr>
                    <a:spLocks/>
                  </p:cNvSpPr>
                  <p:nvPr/>
                </p:nvSpPr>
                <p:spPr bwMode="auto">
                  <a:xfrm>
                    <a:off x="857" y="3572"/>
                    <a:ext cx="12" cy="23"/>
                  </a:xfrm>
                  <a:custGeom>
                    <a:avLst/>
                    <a:gdLst>
                      <a:gd name="T0" fmla="*/ 14 w 23"/>
                      <a:gd name="T1" fmla="*/ 68 h 68"/>
                      <a:gd name="T2" fmla="*/ 0 w 23"/>
                      <a:gd name="T3" fmla="*/ 25 h 68"/>
                      <a:gd name="T4" fmla="*/ 9 w 23"/>
                      <a:gd name="T5" fmla="*/ 0 h 68"/>
                      <a:gd name="T6" fmla="*/ 23 w 23"/>
                      <a:gd name="T7" fmla="*/ 30 h 68"/>
                      <a:gd name="T8" fmla="*/ 14 w 23"/>
                      <a:gd name="T9" fmla="*/ 68 h 68"/>
                    </a:gdLst>
                    <a:ahLst/>
                    <a:cxnLst>
                      <a:cxn ang="0">
                        <a:pos x="T0" y="T1"/>
                      </a:cxn>
                      <a:cxn ang="0">
                        <a:pos x="T2" y="T3"/>
                      </a:cxn>
                      <a:cxn ang="0">
                        <a:pos x="T4" y="T5"/>
                      </a:cxn>
                      <a:cxn ang="0">
                        <a:pos x="T6" y="T7"/>
                      </a:cxn>
                      <a:cxn ang="0">
                        <a:pos x="T8" y="T9"/>
                      </a:cxn>
                    </a:cxnLst>
                    <a:rect l="0" t="0" r="r" b="b"/>
                    <a:pathLst>
                      <a:path w="23" h="68">
                        <a:moveTo>
                          <a:pt x="14" y="68"/>
                        </a:moveTo>
                        <a:lnTo>
                          <a:pt x="0" y="25"/>
                        </a:lnTo>
                        <a:lnTo>
                          <a:pt x="9" y="0"/>
                        </a:lnTo>
                        <a:lnTo>
                          <a:pt x="23" y="30"/>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34" name="Freeform 162"/>
                  <p:cNvSpPr>
                    <a:spLocks/>
                  </p:cNvSpPr>
                  <p:nvPr/>
                </p:nvSpPr>
                <p:spPr bwMode="auto">
                  <a:xfrm>
                    <a:off x="862" y="3573"/>
                    <a:ext cx="37" cy="9"/>
                  </a:xfrm>
                  <a:custGeom>
                    <a:avLst/>
                    <a:gdLst>
                      <a:gd name="T0" fmla="*/ 1 w 73"/>
                      <a:gd name="T1" fmla="*/ 0 h 29"/>
                      <a:gd name="T2" fmla="*/ 50 w 73"/>
                      <a:gd name="T3" fmla="*/ 0 h 29"/>
                      <a:gd name="T4" fmla="*/ 51 w 73"/>
                      <a:gd name="T5" fmla="*/ 2 h 29"/>
                      <a:gd name="T6" fmla="*/ 56 w 73"/>
                      <a:gd name="T7" fmla="*/ 11 h 29"/>
                      <a:gd name="T8" fmla="*/ 73 w 73"/>
                      <a:gd name="T9" fmla="*/ 29 h 29"/>
                      <a:gd name="T10" fmla="*/ 18 w 73"/>
                      <a:gd name="T11" fmla="*/ 29 h 29"/>
                      <a:gd name="T12" fmla="*/ 10 w 73"/>
                      <a:gd name="T13" fmla="*/ 20 h 29"/>
                      <a:gd name="T14" fmla="*/ 0 w 73"/>
                      <a:gd name="T15" fmla="*/ 5 h 29"/>
                      <a:gd name="T16" fmla="*/ 1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1" y="0"/>
                        </a:moveTo>
                        <a:lnTo>
                          <a:pt x="50" y="0"/>
                        </a:lnTo>
                        <a:lnTo>
                          <a:pt x="51" y="2"/>
                        </a:lnTo>
                        <a:lnTo>
                          <a:pt x="56" y="11"/>
                        </a:lnTo>
                        <a:lnTo>
                          <a:pt x="73"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35" name="Freeform 163"/>
                  <p:cNvSpPr>
                    <a:spLocks/>
                  </p:cNvSpPr>
                  <p:nvPr/>
                </p:nvSpPr>
                <p:spPr bwMode="auto">
                  <a:xfrm>
                    <a:off x="865" y="3583"/>
                    <a:ext cx="42" cy="12"/>
                  </a:xfrm>
                  <a:custGeom>
                    <a:avLst/>
                    <a:gdLst>
                      <a:gd name="T0" fmla="*/ 0 w 83"/>
                      <a:gd name="T1" fmla="*/ 36 h 36"/>
                      <a:gd name="T2" fmla="*/ 3 w 83"/>
                      <a:gd name="T3" fmla="*/ 19 h 36"/>
                      <a:gd name="T4" fmla="*/ 7 w 83"/>
                      <a:gd name="T5" fmla="*/ 7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3" y="19"/>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16" name="Group 164"/>
                <p:cNvGrpSpPr>
                  <a:grpSpLocks/>
                </p:cNvGrpSpPr>
                <p:nvPr/>
              </p:nvGrpSpPr>
              <p:grpSpPr bwMode="auto">
                <a:xfrm>
                  <a:off x="870" y="3585"/>
                  <a:ext cx="48" cy="23"/>
                  <a:chOff x="870" y="3585"/>
                  <a:chExt cx="48" cy="23"/>
                </a:xfrm>
              </p:grpSpPr>
              <p:sp>
                <p:nvSpPr>
                  <p:cNvPr id="430" name="Freeform 165"/>
                  <p:cNvSpPr>
                    <a:spLocks/>
                  </p:cNvSpPr>
                  <p:nvPr/>
                </p:nvSpPr>
                <p:spPr bwMode="auto">
                  <a:xfrm>
                    <a:off x="870" y="3585"/>
                    <a:ext cx="12" cy="23"/>
                  </a:xfrm>
                  <a:custGeom>
                    <a:avLst/>
                    <a:gdLst>
                      <a:gd name="T0" fmla="*/ 15 w 25"/>
                      <a:gd name="T1" fmla="*/ 68 h 68"/>
                      <a:gd name="T2" fmla="*/ 0 w 25"/>
                      <a:gd name="T3" fmla="*/ 26 h 68"/>
                      <a:gd name="T4" fmla="*/ 9 w 25"/>
                      <a:gd name="T5" fmla="*/ 0 h 68"/>
                      <a:gd name="T6" fmla="*/ 25 w 25"/>
                      <a:gd name="T7" fmla="*/ 31 h 68"/>
                      <a:gd name="T8" fmla="*/ 15 w 25"/>
                      <a:gd name="T9" fmla="*/ 68 h 68"/>
                    </a:gdLst>
                    <a:ahLst/>
                    <a:cxnLst>
                      <a:cxn ang="0">
                        <a:pos x="T0" y="T1"/>
                      </a:cxn>
                      <a:cxn ang="0">
                        <a:pos x="T2" y="T3"/>
                      </a:cxn>
                      <a:cxn ang="0">
                        <a:pos x="T4" y="T5"/>
                      </a:cxn>
                      <a:cxn ang="0">
                        <a:pos x="T6" y="T7"/>
                      </a:cxn>
                      <a:cxn ang="0">
                        <a:pos x="T8" y="T9"/>
                      </a:cxn>
                    </a:cxnLst>
                    <a:rect l="0" t="0" r="r" b="b"/>
                    <a:pathLst>
                      <a:path w="25" h="68">
                        <a:moveTo>
                          <a:pt x="15" y="68"/>
                        </a:moveTo>
                        <a:lnTo>
                          <a:pt x="0" y="26"/>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31" name="Freeform 166"/>
                  <p:cNvSpPr>
                    <a:spLocks/>
                  </p:cNvSpPr>
                  <p:nvPr/>
                </p:nvSpPr>
                <p:spPr bwMode="auto">
                  <a:xfrm>
                    <a:off x="874" y="3586"/>
                    <a:ext cx="38" cy="10"/>
                  </a:xfrm>
                  <a:custGeom>
                    <a:avLst/>
                    <a:gdLst>
                      <a:gd name="T0" fmla="*/ 1 w 75"/>
                      <a:gd name="T1" fmla="*/ 0 h 29"/>
                      <a:gd name="T2" fmla="*/ 50 w 75"/>
                      <a:gd name="T3" fmla="*/ 0 h 29"/>
                      <a:gd name="T4" fmla="*/ 52 w 75"/>
                      <a:gd name="T5" fmla="*/ 2 h 29"/>
                      <a:gd name="T6" fmla="*/ 56 w 75"/>
                      <a:gd name="T7" fmla="*/ 11 h 29"/>
                      <a:gd name="T8" fmla="*/ 75 w 75"/>
                      <a:gd name="T9" fmla="*/ 29 h 29"/>
                      <a:gd name="T10" fmla="*/ 18 w 75"/>
                      <a:gd name="T11" fmla="*/ 29 h 29"/>
                      <a:gd name="T12" fmla="*/ 10 w 75"/>
                      <a:gd name="T13" fmla="*/ 20 h 29"/>
                      <a:gd name="T14" fmla="*/ 0 w 75"/>
                      <a:gd name="T15" fmla="*/ 5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2"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32" name="Freeform 167"/>
                  <p:cNvSpPr>
                    <a:spLocks/>
                  </p:cNvSpPr>
                  <p:nvPr/>
                </p:nvSpPr>
                <p:spPr bwMode="auto">
                  <a:xfrm>
                    <a:off x="878" y="3596"/>
                    <a:ext cx="40" cy="12"/>
                  </a:xfrm>
                  <a:custGeom>
                    <a:avLst/>
                    <a:gdLst>
                      <a:gd name="T0" fmla="*/ 0 w 80"/>
                      <a:gd name="T1" fmla="*/ 36 h 36"/>
                      <a:gd name="T2" fmla="*/ 1 w 80"/>
                      <a:gd name="T3" fmla="*/ 20 h 36"/>
                      <a:gd name="T4" fmla="*/ 6 w 80"/>
                      <a:gd name="T5" fmla="*/ 8 h 36"/>
                      <a:gd name="T6" fmla="*/ 10 w 80"/>
                      <a:gd name="T7" fmla="*/ 0 h 36"/>
                      <a:gd name="T8" fmla="*/ 67 w 80"/>
                      <a:gd name="T9" fmla="*/ 0 h 36"/>
                      <a:gd name="T10" fmla="*/ 80 w 80"/>
                      <a:gd name="T11" fmla="*/ 36 h 36"/>
                      <a:gd name="T12" fmla="*/ 0 w 8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0" h="36">
                        <a:moveTo>
                          <a:pt x="0" y="36"/>
                        </a:moveTo>
                        <a:lnTo>
                          <a:pt x="1" y="20"/>
                        </a:lnTo>
                        <a:lnTo>
                          <a:pt x="6" y="8"/>
                        </a:lnTo>
                        <a:lnTo>
                          <a:pt x="10" y="0"/>
                        </a:lnTo>
                        <a:lnTo>
                          <a:pt x="67" y="0"/>
                        </a:lnTo>
                        <a:lnTo>
                          <a:pt x="80"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17" name="Group 168"/>
                <p:cNvGrpSpPr>
                  <a:grpSpLocks/>
                </p:cNvGrpSpPr>
                <p:nvPr/>
              </p:nvGrpSpPr>
              <p:grpSpPr bwMode="auto">
                <a:xfrm>
                  <a:off x="882" y="3600"/>
                  <a:ext cx="100" cy="73"/>
                  <a:chOff x="882" y="3600"/>
                  <a:chExt cx="100" cy="73"/>
                </a:xfrm>
              </p:grpSpPr>
              <p:grpSp>
                <p:nvGrpSpPr>
                  <p:cNvPr id="410" name="Group 169"/>
                  <p:cNvGrpSpPr>
                    <a:grpSpLocks/>
                  </p:cNvGrpSpPr>
                  <p:nvPr/>
                </p:nvGrpSpPr>
                <p:grpSpPr bwMode="auto">
                  <a:xfrm>
                    <a:off x="882" y="3600"/>
                    <a:ext cx="49" cy="23"/>
                    <a:chOff x="882" y="3600"/>
                    <a:chExt cx="49" cy="23"/>
                  </a:xfrm>
                </p:grpSpPr>
                <p:sp>
                  <p:nvSpPr>
                    <p:cNvPr id="427" name="Freeform 170"/>
                    <p:cNvSpPr>
                      <a:spLocks/>
                    </p:cNvSpPr>
                    <p:nvPr/>
                  </p:nvSpPr>
                  <p:spPr bwMode="auto">
                    <a:xfrm>
                      <a:off x="882" y="3600"/>
                      <a:ext cx="12" cy="23"/>
                    </a:xfrm>
                    <a:custGeom>
                      <a:avLst/>
                      <a:gdLst>
                        <a:gd name="T0" fmla="*/ 13 w 23"/>
                        <a:gd name="T1" fmla="*/ 70 h 70"/>
                        <a:gd name="T2" fmla="*/ 0 w 23"/>
                        <a:gd name="T3" fmla="*/ 27 h 70"/>
                        <a:gd name="T4" fmla="*/ 9 w 23"/>
                        <a:gd name="T5" fmla="*/ 0 h 70"/>
                        <a:gd name="T6" fmla="*/ 23 w 23"/>
                        <a:gd name="T7" fmla="*/ 31 h 70"/>
                        <a:gd name="T8" fmla="*/ 13 w 23"/>
                        <a:gd name="T9" fmla="*/ 70 h 70"/>
                      </a:gdLst>
                      <a:ahLst/>
                      <a:cxnLst>
                        <a:cxn ang="0">
                          <a:pos x="T0" y="T1"/>
                        </a:cxn>
                        <a:cxn ang="0">
                          <a:pos x="T2" y="T3"/>
                        </a:cxn>
                        <a:cxn ang="0">
                          <a:pos x="T4" y="T5"/>
                        </a:cxn>
                        <a:cxn ang="0">
                          <a:pos x="T6" y="T7"/>
                        </a:cxn>
                        <a:cxn ang="0">
                          <a:pos x="T8" y="T9"/>
                        </a:cxn>
                      </a:cxnLst>
                      <a:rect l="0" t="0" r="r" b="b"/>
                      <a:pathLst>
                        <a:path w="23" h="70">
                          <a:moveTo>
                            <a:pt x="13" y="70"/>
                          </a:moveTo>
                          <a:lnTo>
                            <a:pt x="0" y="27"/>
                          </a:lnTo>
                          <a:lnTo>
                            <a:pt x="9" y="0"/>
                          </a:lnTo>
                          <a:lnTo>
                            <a:pt x="23"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28" name="Freeform 171"/>
                    <p:cNvSpPr>
                      <a:spLocks/>
                    </p:cNvSpPr>
                    <p:nvPr/>
                  </p:nvSpPr>
                  <p:spPr bwMode="auto">
                    <a:xfrm>
                      <a:off x="887" y="3600"/>
                      <a:ext cx="37" cy="11"/>
                    </a:xfrm>
                    <a:custGeom>
                      <a:avLst/>
                      <a:gdLst>
                        <a:gd name="T0" fmla="*/ 1 w 73"/>
                        <a:gd name="T1" fmla="*/ 0 h 31"/>
                        <a:gd name="T2" fmla="*/ 50 w 73"/>
                        <a:gd name="T3" fmla="*/ 0 h 31"/>
                        <a:gd name="T4" fmla="*/ 51 w 73"/>
                        <a:gd name="T5" fmla="*/ 4 h 31"/>
                        <a:gd name="T6" fmla="*/ 56 w 73"/>
                        <a:gd name="T7" fmla="*/ 13 h 31"/>
                        <a:gd name="T8" fmla="*/ 73 w 73"/>
                        <a:gd name="T9" fmla="*/ 31 h 31"/>
                        <a:gd name="T10" fmla="*/ 18 w 73"/>
                        <a:gd name="T11" fmla="*/ 31 h 31"/>
                        <a:gd name="T12" fmla="*/ 9 w 73"/>
                        <a:gd name="T13" fmla="*/ 22 h 31"/>
                        <a:gd name="T14" fmla="*/ 0 w 73"/>
                        <a:gd name="T15" fmla="*/ 7 h 31"/>
                        <a:gd name="T16" fmla="*/ 1 w 7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1">
                          <a:moveTo>
                            <a:pt x="1" y="0"/>
                          </a:moveTo>
                          <a:lnTo>
                            <a:pt x="50" y="0"/>
                          </a:lnTo>
                          <a:lnTo>
                            <a:pt x="51" y="4"/>
                          </a:lnTo>
                          <a:lnTo>
                            <a:pt x="56" y="13"/>
                          </a:lnTo>
                          <a:lnTo>
                            <a:pt x="73"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29" name="Freeform 172"/>
                    <p:cNvSpPr>
                      <a:spLocks/>
                    </p:cNvSpPr>
                    <p:nvPr/>
                  </p:nvSpPr>
                  <p:spPr bwMode="auto">
                    <a:xfrm>
                      <a:off x="890" y="3611"/>
                      <a:ext cx="41" cy="12"/>
                    </a:xfrm>
                    <a:custGeom>
                      <a:avLst/>
                      <a:gdLst>
                        <a:gd name="T0" fmla="*/ 0 w 83"/>
                        <a:gd name="T1" fmla="*/ 38 h 38"/>
                        <a:gd name="T2" fmla="*/ 1 w 83"/>
                        <a:gd name="T3" fmla="*/ 22 h 38"/>
                        <a:gd name="T4" fmla="*/ 8 w 83"/>
                        <a:gd name="T5" fmla="*/ 8 h 38"/>
                        <a:gd name="T6" fmla="*/ 12 w 83"/>
                        <a:gd name="T7" fmla="*/ 0 h 38"/>
                        <a:gd name="T8" fmla="*/ 68 w 83"/>
                        <a:gd name="T9" fmla="*/ 0 h 38"/>
                        <a:gd name="T10" fmla="*/ 83 w 83"/>
                        <a:gd name="T11" fmla="*/ 38 h 38"/>
                        <a:gd name="T12" fmla="*/ 0 w 83"/>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3" h="38">
                          <a:moveTo>
                            <a:pt x="0" y="38"/>
                          </a:moveTo>
                          <a:lnTo>
                            <a:pt x="1" y="22"/>
                          </a:lnTo>
                          <a:lnTo>
                            <a:pt x="8" y="8"/>
                          </a:lnTo>
                          <a:lnTo>
                            <a:pt x="12" y="0"/>
                          </a:lnTo>
                          <a:lnTo>
                            <a:pt x="68" y="0"/>
                          </a:lnTo>
                          <a:lnTo>
                            <a:pt x="83"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11" name="Group 173"/>
                  <p:cNvGrpSpPr>
                    <a:grpSpLocks/>
                  </p:cNvGrpSpPr>
                  <p:nvPr/>
                </p:nvGrpSpPr>
                <p:grpSpPr bwMode="auto">
                  <a:xfrm>
                    <a:off x="894" y="3612"/>
                    <a:ext cx="49" cy="23"/>
                    <a:chOff x="894" y="3612"/>
                    <a:chExt cx="49" cy="23"/>
                  </a:xfrm>
                </p:grpSpPr>
                <p:sp>
                  <p:nvSpPr>
                    <p:cNvPr id="424" name="Freeform 174"/>
                    <p:cNvSpPr>
                      <a:spLocks/>
                    </p:cNvSpPr>
                    <p:nvPr/>
                  </p:nvSpPr>
                  <p:spPr bwMode="auto">
                    <a:xfrm>
                      <a:off x="894" y="3612"/>
                      <a:ext cx="13" cy="23"/>
                    </a:xfrm>
                    <a:custGeom>
                      <a:avLst/>
                      <a:gdLst>
                        <a:gd name="T0" fmla="*/ 15 w 25"/>
                        <a:gd name="T1" fmla="*/ 69 h 69"/>
                        <a:gd name="T2" fmla="*/ 0 w 25"/>
                        <a:gd name="T3" fmla="*/ 28 h 69"/>
                        <a:gd name="T4" fmla="*/ 9 w 25"/>
                        <a:gd name="T5" fmla="*/ 0 h 69"/>
                        <a:gd name="T6" fmla="*/ 25 w 25"/>
                        <a:gd name="T7" fmla="*/ 32 h 69"/>
                        <a:gd name="T8" fmla="*/ 15 w 25"/>
                        <a:gd name="T9" fmla="*/ 69 h 69"/>
                      </a:gdLst>
                      <a:ahLst/>
                      <a:cxnLst>
                        <a:cxn ang="0">
                          <a:pos x="T0" y="T1"/>
                        </a:cxn>
                        <a:cxn ang="0">
                          <a:pos x="T2" y="T3"/>
                        </a:cxn>
                        <a:cxn ang="0">
                          <a:pos x="T4" y="T5"/>
                        </a:cxn>
                        <a:cxn ang="0">
                          <a:pos x="T6" y="T7"/>
                        </a:cxn>
                        <a:cxn ang="0">
                          <a:pos x="T8" y="T9"/>
                        </a:cxn>
                      </a:cxnLst>
                      <a:rect l="0" t="0" r="r" b="b"/>
                      <a:pathLst>
                        <a:path w="25" h="69">
                          <a:moveTo>
                            <a:pt x="15" y="69"/>
                          </a:moveTo>
                          <a:lnTo>
                            <a:pt x="0" y="28"/>
                          </a:lnTo>
                          <a:lnTo>
                            <a:pt x="9"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25" name="Freeform 175"/>
                    <p:cNvSpPr>
                      <a:spLocks/>
                    </p:cNvSpPr>
                    <p:nvPr/>
                  </p:nvSpPr>
                  <p:spPr bwMode="auto">
                    <a:xfrm>
                      <a:off x="899" y="3613"/>
                      <a:ext cx="37" cy="10"/>
                    </a:xfrm>
                    <a:custGeom>
                      <a:avLst/>
                      <a:gdLst>
                        <a:gd name="T0" fmla="*/ 2 w 75"/>
                        <a:gd name="T1" fmla="*/ 0 h 32"/>
                        <a:gd name="T2" fmla="*/ 50 w 75"/>
                        <a:gd name="T3" fmla="*/ 0 h 32"/>
                        <a:gd name="T4" fmla="*/ 52 w 75"/>
                        <a:gd name="T5" fmla="*/ 3 h 32"/>
                        <a:gd name="T6" fmla="*/ 57 w 75"/>
                        <a:gd name="T7" fmla="*/ 15 h 32"/>
                        <a:gd name="T8" fmla="*/ 75 w 75"/>
                        <a:gd name="T9" fmla="*/ 32 h 32"/>
                        <a:gd name="T10" fmla="*/ 19 w 75"/>
                        <a:gd name="T11" fmla="*/ 32 h 32"/>
                        <a:gd name="T12" fmla="*/ 10 w 75"/>
                        <a:gd name="T13" fmla="*/ 22 h 32"/>
                        <a:gd name="T14" fmla="*/ 0 w 75"/>
                        <a:gd name="T15" fmla="*/ 7 h 32"/>
                        <a:gd name="T16" fmla="*/ 2 w 75"/>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2">
                          <a:moveTo>
                            <a:pt x="2" y="0"/>
                          </a:moveTo>
                          <a:lnTo>
                            <a:pt x="50" y="0"/>
                          </a:lnTo>
                          <a:lnTo>
                            <a:pt x="52" y="3"/>
                          </a:lnTo>
                          <a:lnTo>
                            <a:pt x="57" y="15"/>
                          </a:lnTo>
                          <a:lnTo>
                            <a:pt x="75" y="32"/>
                          </a:lnTo>
                          <a:lnTo>
                            <a:pt x="19" y="32"/>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26" name="Freeform 176"/>
                    <p:cNvSpPr>
                      <a:spLocks/>
                    </p:cNvSpPr>
                    <p:nvPr/>
                  </p:nvSpPr>
                  <p:spPr bwMode="auto">
                    <a:xfrm>
                      <a:off x="902" y="3623"/>
                      <a:ext cx="41" cy="12"/>
                    </a:xfrm>
                    <a:custGeom>
                      <a:avLst/>
                      <a:gdLst>
                        <a:gd name="T0" fmla="*/ 0 w 81"/>
                        <a:gd name="T1" fmla="*/ 36 h 36"/>
                        <a:gd name="T2" fmla="*/ 1 w 81"/>
                        <a:gd name="T3" fmla="*/ 21 h 36"/>
                        <a:gd name="T4" fmla="*/ 5 w 81"/>
                        <a:gd name="T5" fmla="*/ 8 h 36"/>
                        <a:gd name="T6" fmla="*/ 12 w 81"/>
                        <a:gd name="T7" fmla="*/ 0 h 36"/>
                        <a:gd name="T8" fmla="*/ 68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21"/>
                          </a:lnTo>
                          <a:lnTo>
                            <a:pt x="5" y="8"/>
                          </a:lnTo>
                          <a:lnTo>
                            <a:pt x="12" y="0"/>
                          </a:lnTo>
                          <a:lnTo>
                            <a:pt x="68"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12" name="Group 177"/>
                  <p:cNvGrpSpPr>
                    <a:grpSpLocks/>
                  </p:cNvGrpSpPr>
                  <p:nvPr/>
                </p:nvGrpSpPr>
                <p:grpSpPr bwMode="auto">
                  <a:xfrm>
                    <a:off x="907" y="3625"/>
                    <a:ext cx="49" cy="23"/>
                    <a:chOff x="907" y="3625"/>
                    <a:chExt cx="49" cy="23"/>
                  </a:xfrm>
                </p:grpSpPr>
                <p:sp>
                  <p:nvSpPr>
                    <p:cNvPr id="421" name="Freeform 178"/>
                    <p:cNvSpPr>
                      <a:spLocks/>
                    </p:cNvSpPr>
                    <p:nvPr/>
                  </p:nvSpPr>
                  <p:spPr bwMode="auto">
                    <a:xfrm>
                      <a:off x="907" y="3625"/>
                      <a:ext cx="11" cy="23"/>
                    </a:xfrm>
                    <a:custGeom>
                      <a:avLst/>
                      <a:gdLst>
                        <a:gd name="T0" fmla="*/ 15 w 24"/>
                        <a:gd name="T1" fmla="*/ 68 h 68"/>
                        <a:gd name="T2" fmla="*/ 0 w 24"/>
                        <a:gd name="T3" fmla="*/ 27 h 68"/>
                        <a:gd name="T4" fmla="*/ 11 w 24"/>
                        <a:gd name="T5" fmla="*/ 0 h 68"/>
                        <a:gd name="T6" fmla="*/ 24 w 24"/>
                        <a:gd name="T7" fmla="*/ 30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7"/>
                          </a:lnTo>
                          <a:lnTo>
                            <a:pt x="11"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22" name="Freeform 179"/>
                    <p:cNvSpPr>
                      <a:spLocks/>
                    </p:cNvSpPr>
                    <p:nvPr/>
                  </p:nvSpPr>
                  <p:spPr bwMode="auto">
                    <a:xfrm>
                      <a:off x="912" y="3626"/>
                      <a:ext cx="36" cy="9"/>
                    </a:xfrm>
                    <a:custGeom>
                      <a:avLst/>
                      <a:gdLst>
                        <a:gd name="T0" fmla="*/ 1 w 72"/>
                        <a:gd name="T1" fmla="*/ 0 h 29"/>
                        <a:gd name="T2" fmla="*/ 50 w 72"/>
                        <a:gd name="T3" fmla="*/ 0 h 29"/>
                        <a:gd name="T4" fmla="*/ 51 w 72"/>
                        <a:gd name="T5" fmla="*/ 2 h 29"/>
                        <a:gd name="T6" fmla="*/ 56 w 72"/>
                        <a:gd name="T7" fmla="*/ 11 h 29"/>
                        <a:gd name="T8" fmla="*/ 72 w 72"/>
                        <a:gd name="T9" fmla="*/ 29 h 29"/>
                        <a:gd name="T10" fmla="*/ 17 w 72"/>
                        <a:gd name="T11" fmla="*/ 29 h 29"/>
                        <a:gd name="T12" fmla="*/ 9 w 72"/>
                        <a:gd name="T13" fmla="*/ 20 h 29"/>
                        <a:gd name="T14" fmla="*/ 0 w 72"/>
                        <a:gd name="T15" fmla="*/ 6 h 29"/>
                        <a:gd name="T16" fmla="*/ 1 w 7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9">
                          <a:moveTo>
                            <a:pt x="1" y="0"/>
                          </a:moveTo>
                          <a:lnTo>
                            <a:pt x="50" y="0"/>
                          </a:lnTo>
                          <a:lnTo>
                            <a:pt x="51" y="2"/>
                          </a:lnTo>
                          <a:lnTo>
                            <a:pt x="56" y="11"/>
                          </a:lnTo>
                          <a:lnTo>
                            <a:pt x="72" y="29"/>
                          </a:lnTo>
                          <a:lnTo>
                            <a:pt x="17"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23" name="Freeform 180"/>
                    <p:cNvSpPr>
                      <a:spLocks/>
                    </p:cNvSpPr>
                    <p:nvPr/>
                  </p:nvSpPr>
                  <p:spPr bwMode="auto">
                    <a:xfrm>
                      <a:off x="914" y="3636"/>
                      <a:ext cx="42" cy="12"/>
                    </a:xfrm>
                    <a:custGeom>
                      <a:avLst/>
                      <a:gdLst>
                        <a:gd name="T0" fmla="*/ 0 w 83"/>
                        <a:gd name="T1" fmla="*/ 36 h 36"/>
                        <a:gd name="T2" fmla="*/ 1 w 83"/>
                        <a:gd name="T3" fmla="*/ 19 h 36"/>
                        <a:gd name="T4" fmla="*/ 7 w 83"/>
                        <a:gd name="T5" fmla="*/ 7 h 36"/>
                        <a:gd name="T6" fmla="*/ 10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7" y="7"/>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13" name="Group 181"/>
                  <p:cNvGrpSpPr>
                    <a:grpSpLocks/>
                  </p:cNvGrpSpPr>
                  <p:nvPr/>
                </p:nvGrpSpPr>
                <p:grpSpPr bwMode="auto">
                  <a:xfrm>
                    <a:off x="919" y="3638"/>
                    <a:ext cx="49" cy="22"/>
                    <a:chOff x="919" y="3638"/>
                    <a:chExt cx="49" cy="22"/>
                  </a:xfrm>
                </p:grpSpPr>
                <p:sp>
                  <p:nvSpPr>
                    <p:cNvPr id="418" name="Freeform 182"/>
                    <p:cNvSpPr>
                      <a:spLocks/>
                    </p:cNvSpPr>
                    <p:nvPr/>
                  </p:nvSpPr>
                  <p:spPr bwMode="auto">
                    <a:xfrm>
                      <a:off x="919" y="3638"/>
                      <a:ext cx="13" cy="22"/>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19" name="Freeform 183"/>
                    <p:cNvSpPr>
                      <a:spLocks/>
                    </p:cNvSpPr>
                    <p:nvPr/>
                  </p:nvSpPr>
                  <p:spPr bwMode="auto">
                    <a:xfrm>
                      <a:off x="924" y="3638"/>
                      <a:ext cx="37" cy="10"/>
                    </a:xfrm>
                    <a:custGeom>
                      <a:avLst/>
                      <a:gdLst>
                        <a:gd name="T0" fmla="*/ 1 w 73"/>
                        <a:gd name="T1" fmla="*/ 0 h 30"/>
                        <a:gd name="T2" fmla="*/ 48 w 73"/>
                        <a:gd name="T3" fmla="*/ 0 h 30"/>
                        <a:gd name="T4" fmla="*/ 52 w 73"/>
                        <a:gd name="T5" fmla="*/ 3 h 30"/>
                        <a:gd name="T6" fmla="*/ 56 w 73"/>
                        <a:gd name="T7" fmla="*/ 12 h 30"/>
                        <a:gd name="T8" fmla="*/ 73 w 73"/>
                        <a:gd name="T9" fmla="*/ 30 h 30"/>
                        <a:gd name="T10" fmla="*/ 18 w 73"/>
                        <a:gd name="T11" fmla="*/ 30 h 30"/>
                        <a:gd name="T12" fmla="*/ 9 w 73"/>
                        <a:gd name="T13" fmla="*/ 21 h 30"/>
                        <a:gd name="T14" fmla="*/ 0 w 73"/>
                        <a:gd name="T15" fmla="*/ 5 h 30"/>
                        <a:gd name="T16" fmla="*/ 1 w 73"/>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1" y="0"/>
                          </a:moveTo>
                          <a:lnTo>
                            <a:pt x="48" y="0"/>
                          </a:lnTo>
                          <a:lnTo>
                            <a:pt x="52" y="3"/>
                          </a:lnTo>
                          <a:lnTo>
                            <a:pt x="56" y="12"/>
                          </a:lnTo>
                          <a:lnTo>
                            <a:pt x="73"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20" name="Freeform 184"/>
                    <p:cNvSpPr>
                      <a:spLocks/>
                    </p:cNvSpPr>
                    <p:nvPr/>
                  </p:nvSpPr>
                  <p:spPr bwMode="auto">
                    <a:xfrm>
                      <a:off x="928" y="3648"/>
                      <a:ext cx="40" cy="12"/>
                    </a:xfrm>
                    <a:custGeom>
                      <a:avLst/>
                      <a:gdLst>
                        <a:gd name="T0" fmla="*/ 0 w 82"/>
                        <a:gd name="T1" fmla="*/ 36 h 36"/>
                        <a:gd name="T2" fmla="*/ 2 w 82"/>
                        <a:gd name="T3" fmla="*/ 19 h 36"/>
                        <a:gd name="T4" fmla="*/ 6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14" name="Group 185"/>
                  <p:cNvGrpSpPr>
                    <a:grpSpLocks/>
                  </p:cNvGrpSpPr>
                  <p:nvPr/>
                </p:nvGrpSpPr>
                <p:grpSpPr bwMode="auto">
                  <a:xfrm>
                    <a:off x="932" y="3651"/>
                    <a:ext cx="50" cy="22"/>
                    <a:chOff x="932" y="3651"/>
                    <a:chExt cx="50" cy="22"/>
                  </a:xfrm>
                </p:grpSpPr>
                <p:sp>
                  <p:nvSpPr>
                    <p:cNvPr id="415" name="Freeform 186"/>
                    <p:cNvSpPr>
                      <a:spLocks/>
                    </p:cNvSpPr>
                    <p:nvPr/>
                  </p:nvSpPr>
                  <p:spPr bwMode="auto">
                    <a:xfrm>
                      <a:off x="932" y="3651"/>
                      <a:ext cx="12" cy="22"/>
                    </a:xfrm>
                    <a:custGeom>
                      <a:avLst/>
                      <a:gdLst>
                        <a:gd name="T0" fmla="*/ 15 w 24"/>
                        <a:gd name="T1" fmla="*/ 67 h 67"/>
                        <a:gd name="T2" fmla="*/ 0 w 24"/>
                        <a:gd name="T3" fmla="*/ 26 h 67"/>
                        <a:gd name="T4" fmla="*/ 11 w 24"/>
                        <a:gd name="T5" fmla="*/ 0 h 67"/>
                        <a:gd name="T6" fmla="*/ 24 w 24"/>
                        <a:gd name="T7" fmla="*/ 30 h 67"/>
                        <a:gd name="T8" fmla="*/ 15 w 24"/>
                        <a:gd name="T9" fmla="*/ 67 h 67"/>
                      </a:gdLst>
                      <a:ahLst/>
                      <a:cxnLst>
                        <a:cxn ang="0">
                          <a:pos x="T0" y="T1"/>
                        </a:cxn>
                        <a:cxn ang="0">
                          <a:pos x="T2" y="T3"/>
                        </a:cxn>
                        <a:cxn ang="0">
                          <a:pos x="T4" y="T5"/>
                        </a:cxn>
                        <a:cxn ang="0">
                          <a:pos x="T6" y="T7"/>
                        </a:cxn>
                        <a:cxn ang="0">
                          <a:pos x="T8" y="T9"/>
                        </a:cxn>
                      </a:cxnLst>
                      <a:rect l="0" t="0" r="r" b="b"/>
                      <a:pathLst>
                        <a:path w="24" h="67">
                          <a:moveTo>
                            <a:pt x="15" y="67"/>
                          </a:moveTo>
                          <a:lnTo>
                            <a:pt x="0" y="26"/>
                          </a:lnTo>
                          <a:lnTo>
                            <a:pt x="11" y="0"/>
                          </a:lnTo>
                          <a:lnTo>
                            <a:pt x="24" y="30"/>
                          </a:lnTo>
                          <a:lnTo>
                            <a:pt x="15" y="6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16" name="Freeform 187"/>
                    <p:cNvSpPr>
                      <a:spLocks/>
                    </p:cNvSpPr>
                    <p:nvPr/>
                  </p:nvSpPr>
                  <p:spPr bwMode="auto">
                    <a:xfrm>
                      <a:off x="937" y="3651"/>
                      <a:ext cx="37" cy="10"/>
                    </a:xfrm>
                    <a:custGeom>
                      <a:avLst/>
                      <a:gdLst>
                        <a:gd name="T0" fmla="*/ 1 w 72"/>
                        <a:gd name="T1" fmla="*/ 0 h 29"/>
                        <a:gd name="T2" fmla="*/ 49 w 72"/>
                        <a:gd name="T3" fmla="*/ 0 h 29"/>
                        <a:gd name="T4" fmla="*/ 50 w 72"/>
                        <a:gd name="T5" fmla="*/ 2 h 29"/>
                        <a:gd name="T6" fmla="*/ 57 w 72"/>
                        <a:gd name="T7" fmla="*/ 11 h 29"/>
                        <a:gd name="T8" fmla="*/ 72 w 72"/>
                        <a:gd name="T9" fmla="*/ 29 h 29"/>
                        <a:gd name="T10" fmla="*/ 18 w 72"/>
                        <a:gd name="T11" fmla="*/ 29 h 29"/>
                        <a:gd name="T12" fmla="*/ 9 w 72"/>
                        <a:gd name="T13" fmla="*/ 20 h 29"/>
                        <a:gd name="T14" fmla="*/ 0 w 72"/>
                        <a:gd name="T15" fmla="*/ 5 h 29"/>
                        <a:gd name="T16" fmla="*/ 1 w 7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9">
                          <a:moveTo>
                            <a:pt x="1" y="0"/>
                          </a:moveTo>
                          <a:lnTo>
                            <a:pt x="49" y="0"/>
                          </a:lnTo>
                          <a:lnTo>
                            <a:pt x="50" y="2"/>
                          </a:lnTo>
                          <a:lnTo>
                            <a:pt x="57" y="11"/>
                          </a:lnTo>
                          <a:lnTo>
                            <a:pt x="72"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17" name="Freeform 188"/>
                    <p:cNvSpPr>
                      <a:spLocks/>
                    </p:cNvSpPr>
                    <p:nvPr/>
                  </p:nvSpPr>
                  <p:spPr bwMode="auto">
                    <a:xfrm>
                      <a:off x="940" y="3662"/>
                      <a:ext cx="42" cy="11"/>
                    </a:xfrm>
                    <a:custGeom>
                      <a:avLst/>
                      <a:gdLst>
                        <a:gd name="T0" fmla="*/ 0 w 83"/>
                        <a:gd name="T1" fmla="*/ 35 h 35"/>
                        <a:gd name="T2" fmla="*/ 3 w 83"/>
                        <a:gd name="T3" fmla="*/ 19 h 35"/>
                        <a:gd name="T4" fmla="*/ 7 w 83"/>
                        <a:gd name="T5" fmla="*/ 7 h 35"/>
                        <a:gd name="T6" fmla="*/ 11 w 83"/>
                        <a:gd name="T7" fmla="*/ 0 h 35"/>
                        <a:gd name="T8" fmla="*/ 67 w 83"/>
                        <a:gd name="T9" fmla="*/ 0 h 35"/>
                        <a:gd name="T10" fmla="*/ 83 w 83"/>
                        <a:gd name="T11" fmla="*/ 35 h 35"/>
                        <a:gd name="T12" fmla="*/ 0 w 8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3" h="35">
                          <a:moveTo>
                            <a:pt x="0" y="35"/>
                          </a:moveTo>
                          <a:lnTo>
                            <a:pt x="3" y="19"/>
                          </a:lnTo>
                          <a:lnTo>
                            <a:pt x="7" y="7"/>
                          </a:lnTo>
                          <a:lnTo>
                            <a:pt x="11"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118" name="Group 189"/>
                <p:cNvGrpSpPr>
                  <a:grpSpLocks/>
                </p:cNvGrpSpPr>
                <p:nvPr/>
              </p:nvGrpSpPr>
              <p:grpSpPr bwMode="auto">
                <a:xfrm>
                  <a:off x="944" y="3665"/>
                  <a:ext cx="99" cy="74"/>
                  <a:chOff x="944" y="3665"/>
                  <a:chExt cx="99" cy="74"/>
                </a:xfrm>
              </p:grpSpPr>
              <p:grpSp>
                <p:nvGrpSpPr>
                  <p:cNvPr id="390" name="Group 190"/>
                  <p:cNvGrpSpPr>
                    <a:grpSpLocks/>
                  </p:cNvGrpSpPr>
                  <p:nvPr/>
                </p:nvGrpSpPr>
                <p:grpSpPr bwMode="auto">
                  <a:xfrm>
                    <a:off x="944" y="3665"/>
                    <a:ext cx="49" cy="23"/>
                    <a:chOff x="944" y="3665"/>
                    <a:chExt cx="49" cy="23"/>
                  </a:xfrm>
                </p:grpSpPr>
                <p:sp>
                  <p:nvSpPr>
                    <p:cNvPr id="407" name="Freeform 191"/>
                    <p:cNvSpPr>
                      <a:spLocks/>
                    </p:cNvSpPr>
                    <p:nvPr/>
                  </p:nvSpPr>
                  <p:spPr bwMode="auto">
                    <a:xfrm>
                      <a:off x="944" y="3665"/>
                      <a:ext cx="13" cy="23"/>
                    </a:xfrm>
                    <a:custGeom>
                      <a:avLst/>
                      <a:gdLst>
                        <a:gd name="T0" fmla="*/ 16 w 25"/>
                        <a:gd name="T1" fmla="*/ 69 h 69"/>
                        <a:gd name="T2" fmla="*/ 0 w 25"/>
                        <a:gd name="T3" fmla="*/ 27 h 69"/>
                        <a:gd name="T4" fmla="*/ 9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9"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08" name="Freeform 192"/>
                    <p:cNvSpPr>
                      <a:spLocks/>
                    </p:cNvSpPr>
                    <p:nvPr/>
                  </p:nvSpPr>
                  <p:spPr bwMode="auto">
                    <a:xfrm>
                      <a:off x="949" y="3666"/>
                      <a:ext cx="37" cy="10"/>
                    </a:xfrm>
                    <a:custGeom>
                      <a:avLst/>
                      <a:gdLst>
                        <a:gd name="T0" fmla="*/ 2 w 75"/>
                        <a:gd name="T1" fmla="*/ 0 h 31"/>
                        <a:gd name="T2" fmla="*/ 50 w 75"/>
                        <a:gd name="T3" fmla="*/ 0 h 31"/>
                        <a:gd name="T4" fmla="*/ 52 w 75"/>
                        <a:gd name="T5" fmla="*/ 4 h 31"/>
                        <a:gd name="T6" fmla="*/ 57 w 75"/>
                        <a:gd name="T7" fmla="*/ 13 h 31"/>
                        <a:gd name="T8" fmla="*/ 75 w 75"/>
                        <a:gd name="T9" fmla="*/ 31 h 31"/>
                        <a:gd name="T10" fmla="*/ 19 w 75"/>
                        <a:gd name="T11" fmla="*/ 31 h 31"/>
                        <a:gd name="T12" fmla="*/ 11 w 75"/>
                        <a:gd name="T13" fmla="*/ 22 h 31"/>
                        <a:gd name="T14" fmla="*/ 0 w 75"/>
                        <a:gd name="T15" fmla="*/ 7 h 31"/>
                        <a:gd name="T16" fmla="*/ 2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2" y="0"/>
                          </a:moveTo>
                          <a:lnTo>
                            <a:pt x="50" y="0"/>
                          </a:lnTo>
                          <a:lnTo>
                            <a:pt x="52" y="4"/>
                          </a:lnTo>
                          <a:lnTo>
                            <a:pt x="57" y="13"/>
                          </a:lnTo>
                          <a:lnTo>
                            <a:pt x="75" y="31"/>
                          </a:lnTo>
                          <a:lnTo>
                            <a:pt x="19" y="31"/>
                          </a:lnTo>
                          <a:lnTo>
                            <a:pt x="11"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09" name="Freeform 193"/>
                    <p:cNvSpPr>
                      <a:spLocks/>
                    </p:cNvSpPr>
                    <p:nvPr/>
                  </p:nvSpPr>
                  <p:spPr bwMode="auto">
                    <a:xfrm>
                      <a:off x="953" y="3676"/>
                      <a:ext cx="40" cy="12"/>
                    </a:xfrm>
                    <a:custGeom>
                      <a:avLst/>
                      <a:gdLst>
                        <a:gd name="T0" fmla="*/ 0 w 82"/>
                        <a:gd name="T1" fmla="*/ 36 h 36"/>
                        <a:gd name="T2" fmla="*/ 2 w 82"/>
                        <a:gd name="T3" fmla="*/ 20 h 36"/>
                        <a:gd name="T4" fmla="*/ 5 w 82"/>
                        <a:gd name="T5" fmla="*/ 7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0"/>
                          </a:lnTo>
                          <a:lnTo>
                            <a:pt x="5"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91" name="Group 194"/>
                  <p:cNvGrpSpPr>
                    <a:grpSpLocks/>
                  </p:cNvGrpSpPr>
                  <p:nvPr/>
                </p:nvGrpSpPr>
                <p:grpSpPr bwMode="auto">
                  <a:xfrm>
                    <a:off x="957" y="3678"/>
                    <a:ext cx="48" cy="23"/>
                    <a:chOff x="957" y="3678"/>
                    <a:chExt cx="48" cy="23"/>
                  </a:xfrm>
                </p:grpSpPr>
                <p:sp>
                  <p:nvSpPr>
                    <p:cNvPr id="404" name="Freeform 195"/>
                    <p:cNvSpPr>
                      <a:spLocks/>
                    </p:cNvSpPr>
                    <p:nvPr/>
                  </p:nvSpPr>
                  <p:spPr bwMode="auto">
                    <a:xfrm>
                      <a:off x="957" y="3678"/>
                      <a:ext cx="11" cy="23"/>
                    </a:xfrm>
                    <a:custGeom>
                      <a:avLst/>
                      <a:gdLst>
                        <a:gd name="T0" fmla="*/ 13 w 24"/>
                        <a:gd name="T1" fmla="*/ 70 h 70"/>
                        <a:gd name="T2" fmla="*/ 0 w 24"/>
                        <a:gd name="T3" fmla="*/ 27 h 70"/>
                        <a:gd name="T4" fmla="*/ 9 w 24"/>
                        <a:gd name="T5" fmla="*/ 0 h 70"/>
                        <a:gd name="T6" fmla="*/ 24 w 24"/>
                        <a:gd name="T7" fmla="*/ 31 h 70"/>
                        <a:gd name="T8" fmla="*/ 13 w 24"/>
                        <a:gd name="T9" fmla="*/ 70 h 70"/>
                      </a:gdLst>
                      <a:ahLst/>
                      <a:cxnLst>
                        <a:cxn ang="0">
                          <a:pos x="T0" y="T1"/>
                        </a:cxn>
                        <a:cxn ang="0">
                          <a:pos x="T2" y="T3"/>
                        </a:cxn>
                        <a:cxn ang="0">
                          <a:pos x="T4" y="T5"/>
                        </a:cxn>
                        <a:cxn ang="0">
                          <a:pos x="T6" y="T7"/>
                        </a:cxn>
                        <a:cxn ang="0">
                          <a:pos x="T8" y="T9"/>
                        </a:cxn>
                      </a:cxnLst>
                      <a:rect l="0" t="0" r="r" b="b"/>
                      <a:pathLst>
                        <a:path w="24" h="70">
                          <a:moveTo>
                            <a:pt x="13" y="70"/>
                          </a:moveTo>
                          <a:lnTo>
                            <a:pt x="0" y="27"/>
                          </a:lnTo>
                          <a:lnTo>
                            <a:pt x="9" y="0"/>
                          </a:lnTo>
                          <a:lnTo>
                            <a:pt x="24"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05" name="Freeform 196"/>
                    <p:cNvSpPr>
                      <a:spLocks/>
                    </p:cNvSpPr>
                    <p:nvPr/>
                  </p:nvSpPr>
                  <p:spPr bwMode="auto">
                    <a:xfrm>
                      <a:off x="961" y="3678"/>
                      <a:ext cx="37" cy="10"/>
                    </a:xfrm>
                    <a:custGeom>
                      <a:avLst/>
                      <a:gdLst>
                        <a:gd name="T0" fmla="*/ 2 w 74"/>
                        <a:gd name="T1" fmla="*/ 0 h 30"/>
                        <a:gd name="T2" fmla="*/ 50 w 74"/>
                        <a:gd name="T3" fmla="*/ 0 h 30"/>
                        <a:gd name="T4" fmla="*/ 52 w 74"/>
                        <a:gd name="T5" fmla="*/ 3 h 30"/>
                        <a:gd name="T6" fmla="*/ 56 w 74"/>
                        <a:gd name="T7" fmla="*/ 12 h 30"/>
                        <a:gd name="T8" fmla="*/ 74 w 74"/>
                        <a:gd name="T9" fmla="*/ 30 h 30"/>
                        <a:gd name="T10" fmla="*/ 19 w 74"/>
                        <a:gd name="T11" fmla="*/ 30 h 30"/>
                        <a:gd name="T12" fmla="*/ 11 w 74"/>
                        <a:gd name="T13" fmla="*/ 20 h 30"/>
                        <a:gd name="T14" fmla="*/ 0 w 74"/>
                        <a:gd name="T15" fmla="*/ 6 h 30"/>
                        <a:gd name="T16" fmla="*/ 2 w 7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0">
                          <a:moveTo>
                            <a:pt x="2" y="0"/>
                          </a:moveTo>
                          <a:lnTo>
                            <a:pt x="50" y="0"/>
                          </a:lnTo>
                          <a:lnTo>
                            <a:pt x="52" y="3"/>
                          </a:lnTo>
                          <a:lnTo>
                            <a:pt x="56" y="12"/>
                          </a:lnTo>
                          <a:lnTo>
                            <a:pt x="74" y="30"/>
                          </a:lnTo>
                          <a:lnTo>
                            <a:pt x="19" y="30"/>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06" name="Freeform 197"/>
                    <p:cNvSpPr>
                      <a:spLocks/>
                    </p:cNvSpPr>
                    <p:nvPr/>
                  </p:nvSpPr>
                  <p:spPr bwMode="auto">
                    <a:xfrm>
                      <a:off x="964" y="3688"/>
                      <a:ext cx="41" cy="13"/>
                    </a:xfrm>
                    <a:custGeom>
                      <a:avLst/>
                      <a:gdLst>
                        <a:gd name="T0" fmla="*/ 0 w 82"/>
                        <a:gd name="T1" fmla="*/ 38 h 38"/>
                        <a:gd name="T2" fmla="*/ 2 w 82"/>
                        <a:gd name="T3" fmla="*/ 21 h 38"/>
                        <a:gd name="T4" fmla="*/ 7 w 82"/>
                        <a:gd name="T5" fmla="*/ 8 h 38"/>
                        <a:gd name="T6" fmla="*/ 11 w 82"/>
                        <a:gd name="T7" fmla="*/ 0 h 38"/>
                        <a:gd name="T8" fmla="*/ 68 w 82"/>
                        <a:gd name="T9" fmla="*/ 0 h 38"/>
                        <a:gd name="T10" fmla="*/ 82 w 82"/>
                        <a:gd name="T11" fmla="*/ 38 h 38"/>
                        <a:gd name="T12" fmla="*/ 0 w 8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2" h="38">
                          <a:moveTo>
                            <a:pt x="0" y="38"/>
                          </a:moveTo>
                          <a:lnTo>
                            <a:pt x="2" y="21"/>
                          </a:lnTo>
                          <a:lnTo>
                            <a:pt x="7" y="8"/>
                          </a:lnTo>
                          <a:lnTo>
                            <a:pt x="11" y="0"/>
                          </a:lnTo>
                          <a:lnTo>
                            <a:pt x="68"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92" name="Group 198"/>
                  <p:cNvGrpSpPr>
                    <a:grpSpLocks/>
                  </p:cNvGrpSpPr>
                  <p:nvPr/>
                </p:nvGrpSpPr>
                <p:grpSpPr bwMode="auto">
                  <a:xfrm>
                    <a:off x="969" y="3690"/>
                    <a:ext cx="49" cy="23"/>
                    <a:chOff x="969" y="3690"/>
                    <a:chExt cx="49" cy="23"/>
                  </a:xfrm>
                </p:grpSpPr>
                <p:sp>
                  <p:nvSpPr>
                    <p:cNvPr id="401" name="Freeform 199"/>
                    <p:cNvSpPr>
                      <a:spLocks/>
                    </p:cNvSpPr>
                    <p:nvPr/>
                  </p:nvSpPr>
                  <p:spPr bwMode="auto">
                    <a:xfrm>
                      <a:off x="969" y="3690"/>
                      <a:ext cx="13" cy="23"/>
                    </a:xfrm>
                    <a:custGeom>
                      <a:avLst/>
                      <a:gdLst>
                        <a:gd name="T0" fmla="*/ 15 w 25"/>
                        <a:gd name="T1" fmla="*/ 70 h 70"/>
                        <a:gd name="T2" fmla="*/ 0 w 25"/>
                        <a:gd name="T3" fmla="*/ 29 h 70"/>
                        <a:gd name="T4" fmla="*/ 9 w 25"/>
                        <a:gd name="T5" fmla="*/ 0 h 70"/>
                        <a:gd name="T6" fmla="*/ 25 w 25"/>
                        <a:gd name="T7" fmla="*/ 33 h 70"/>
                        <a:gd name="T8" fmla="*/ 15 w 25"/>
                        <a:gd name="T9" fmla="*/ 70 h 70"/>
                      </a:gdLst>
                      <a:ahLst/>
                      <a:cxnLst>
                        <a:cxn ang="0">
                          <a:pos x="T0" y="T1"/>
                        </a:cxn>
                        <a:cxn ang="0">
                          <a:pos x="T2" y="T3"/>
                        </a:cxn>
                        <a:cxn ang="0">
                          <a:pos x="T4" y="T5"/>
                        </a:cxn>
                        <a:cxn ang="0">
                          <a:pos x="T6" y="T7"/>
                        </a:cxn>
                        <a:cxn ang="0">
                          <a:pos x="T8" y="T9"/>
                        </a:cxn>
                      </a:cxnLst>
                      <a:rect l="0" t="0" r="r" b="b"/>
                      <a:pathLst>
                        <a:path w="25" h="70">
                          <a:moveTo>
                            <a:pt x="15" y="70"/>
                          </a:moveTo>
                          <a:lnTo>
                            <a:pt x="0" y="29"/>
                          </a:lnTo>
                          <a:lnTo>
                            <a:pt x="9" y="0"/>
                          </a:lnTo>
                          <a:lnTo>
                            <a:pt x="25" y="33"/>
                          </a:lnTo>
                          <a:lnTo>
                            <a:pt x="15"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02" name="Freeform 200"/>
                    <p:cNvSpPr>
                      <a:spLocks/>
                    </p:cNvSpPr>
                    <p:nvPr/>
                  </p:nvSpPr>
                  <p:spPr bwMode="auto">
                    <a:xfrm>
                      <a:off x="974" y="3691"/>
                      <a:ext cx="37" cy="10"/>
                    </a:xfrm>
                    <a:custGeom>
                      <a:avLst/>
                      <a:gdLst>
                        <a:gd name="T0" fmla="*/ 2 w 75"/>
                        <a:gd name="T1" fmla="*/ 0 h 31"/>
                        <a:gd name="T2" fmla="*/ 50 w 75"/>
                        <a:gd name="T3" fmla="*/ 0 h 31"/>
                        <a:gd name="T4" fmla="*/ 52 w 75"/>
                        <a:gd name="T5" fmla="*/ 2 h 31"/>
                        <a:gd name="T6" fmla="*/ 57 w 75"/>
                        <a:gd name="T7" fmla="*/ 11 h 31"/>
                        <a:gd name="T8" fmla="*/ 75 w 75"/>
                        <a:gd name="T9" fmla="*/ 31 h 31"/>
                        <a:gd name="T10" fmla="*/ 19 w 75"/>
                        <a:gd name="T11" fmla="*/ 31 h 31"/>
                        <a:gd name="T12" fmla="*/ 9 w 75"/>
                        <a:gd name="T13" fmla="*/ 22 h 31"/>
                        <a:gd name="T14" fmla="*/ 0 w 75"/>
                        <a:gd name="T15" fmla="*/ 6 h 31"/>
                        <a:gd name="T16" fmla="*/ 2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2" y="0"/>
                          </a:moveTo>
                          <a:lnTo>
                            <a:pt x="50" y="0"/>
                          </a:lnTo>
                          <a:lnTo>
                            <a:pt x="52" y="2"/>
                          </a:lnTo>
                          <a:lnTo>
                            <a:pt x="57" y="11"/>
                          </a:lnTo>
                          <a:lnTo>
                            <a:pt x="75" y="31"/>
                          </a:lnTo>
                          <a:lnTo>
                            <a:pt x="19" y="31"/>
                          </a:lnTo>
                          <a:lnTo>
                            <a:pt x="9"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03" name="Freeform 201"/>
                    <p:cNvSpPr>
                      <a:spLocks/>
                    </p:cNvSpPr>
                    <p:nvPr/>
                  </p:nvSpPr>
                  <p:spPr bwMode="auto">
                    <a:xfrm>
                      <a:off x="977" y="3701"/>
                      <a:ext cx="41" cy="12"/>
                    </a:xfrm>
                    <a:custGeom>
                      <a:avLst/>
                      <a:gdLst>
                        <a:gd name="T0" fmla="*/ 0 w 81"/>
                        <a:gd name="T1" fmla="*/ 36 h 36"/>
                        <a:gd name="T2" fmla="*/ 1 w 81"/>
                        <a:gd name="T3" fmla="*/ 19 h 36"/>
                        <a:gd name="T4" fmla="*/ 6 w 81"/>
                        <a:gd name="T5" fmla="*/ 7 h 36"/>
                        <a:gd name="T6" fmla="*/ 12 w 81"/>
                        <a:gd name="T7" fmla="*/ 0 h 36"/>
                        <a:gd name="T8" fmla="*/ 68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19"/>
                          </a:lnTo>
                          <a:lnTo>
                            <a:pt x="6" y="7"/>
                          </a:lnTo>
                          <a:lnTo>
                            <a:pt x="12" y="0"/>
                          </a:lnTo>
                          <a:lnTo>
                            <a:pt x="68"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93" name="Group 202"/>
                  <p:cNvGrpSpPr>
                    <a:grpSpLocks/>
                  </p:cNvGrpSpPr>
                  <p:nvPr/>
                </p:nvGrpSpPr>
                <p:grpSpPr bwMode="auto">
                  <a:xfrm>
                    <a:off x="982" y="3703"/>
                    <a:ext cx="49" cy="23"/>
                    <a:chOff x="982" y="3703"/>
                    <a:chExt cx="49" cy="23"/>
                  </a:xfrm>
                </p:grpSpPr>
                <p:sp>
                  <p:nvSpPr>
                    <p:cNvPr id="398" name="Freeform 203"/>
                    <p:cNvSpPr>
                      <a:spLocks/>
                    </p:cNvSpPr>
                    <p:nvPr/>
                  </p:nvSpPr>
                  <p:spPr bwMode="auto">
                    <a:xfrm>
                      <a:off x="982" y="3703"/>
                      <a:ext cx="13" cy="23"/>
                    </a:xfrm>
                    <a:custGeom>
                      <a:avLst/>
                      <a:gdLst>
                        <a:gd name="T0" fmla="*/ 14 w 25"/>
                        <a:gd name="T1" fmla="*/ 68 h 68"/>
                        <a:gd name="T2" fmla="*/ 0 w 25"/>
                        <a:gd name="T3" fmla="*/ 27 h 68"/>
                        <a:gd name="T4" fmla="*/ 10 w 25"/>
                        <a:gd name="T5" fmla="*/ 0 h 68"/>
                        <a:gd name="T6" fmla="*/ 25 w 25"/>
                        <a:gd name="T7" fmla="*/ 31 h 68"/>
                        <a:gd name="T8" fmla="*/ 14 w 25"/>
                        <a:gd name="T9" fmla="*/ 68 h 68"/>
                      </a:gdLst>
                      <a:ahLst/>
                      <a:cxnLst>
                        <a:cxn ang="0">
                          <a:pos x="T0" y="T1"/>
                        </a:cxn>
                        <a:cxn ang="0">
                          <a:pos x="T2" y="T3"/>
                        </a:cxn>
                        <a:cxn ang="0">
                          <a:pos x="T4" y="T5"/>
                        </a:cxn>
                        <a:cxn ang="0">
                          <a:pos x="T6" y="T7"/>
                        </a:cxn>
                        <a:cxn ang="0">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99" name="Freeform 204"/>
                    <p:cNvSpPr>
                      <a:spLocks/>
                    </p:cNvSpPr>
                    <p:nvPr/>
                  </p:nvSpPr>
                  <p:spPr bwMode="auto">
                    <a:xfrm>
                      <a:off x="987" y="3703"/>
                      <a:ext cx="37" cy="10"/>
                    </a:xfrm>
                    <a:custGeom>
                      <a:avLst/>
                      <a:gdLst>
                        <a:gd name="T0" fmla="*/ 1 w 73"/>
                        <a:gd name="T1" fmla="*/ 0 h 30"/>
                        <a:gd name="T2" fmla="*/ 50 w 73"/>
                        <a:gd name="T3" fmla="*/ 0 h 30"/>
                        <a:gd name="T4" fmla="*/ 51 w 73"/>
                        <a:gd name="T5" fmla="*/ 3 h 30"/>
                        <a:gd name="T6" fmla="*/ 56 w 73"/>
                        <a:gd name="T7" fmla="*/ 12 h 30"/>
                        <a:gd name="T8" fmla="*/ 73 w 73"/>
                        <a:gd name="T9" fmla="*/ 30 h 30"/>
                        <a:gd name="T10" fmla="*/ 18 w 73"/>
                        <a:gd name="T11" fmla="*/ 30 h 30"/>
                        <a:gd name="T12" fmla="*/ 9 w 73"/>
                        <a:gd name="T13" fmla="*/ 21 h 30"/>
                        <a:gd name="T14" fmla="*/ 0 w 73"/>
                        <a:gd name="T15" fmla="*/ 7 h 30"/>
                        <a:gd name="T16" fmla="*/ 1 w 73"/>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1" y="0"/>
                          </a:moveTo>
                          <a:lnTo>
                            <a:pt x="50" y="0"/>
                          </a:lnTo>
                          <a:lnTo>
                            <a:pt x="51" y="3"/>
                          </a:lnTo>
                          <a:lnTo>
                            <a:pt x="56" y="12"/>
                          </a:lnTo>
                          <a:lnTo>
                            <a:pt x="73" y="30"/>
                          </a:lnTo>
                          <a:lnTo>
                            <a:pt x="18" y="30"/>
                          </a:lnTo>
                          <a:lnTo>
                            <a:pt x="9"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00" name="Freeform 205"/>
                    <p:cNvSpPr>
                      <a:spLocks/>
                    </p:cNvSpPr>
                    <p:nvPr/>
                  </p:nvSpPr>
                  <p:spPr bwMode="auto">
                    <a:xfrm>
                      <a:off x="989" y="3714"/>
                      <a:ext cx="42" cy="12"/>
                    </a:xfrm>
                    <a:custGeom>
                      <a:avLst/>
                      <a:gdLst>
                        <a:gd name="T0" fmla="*/ 0 w 83"/>
                        <a:gd name="T1" fmla="*/ 36 h 36"/>
                        <a:gd name="T2" fmla="*/ 1 w 83"/>
                        <a:gd name="T3" fmla="*/ 19 h 36"/>
                        <a:gd name="T4" fmla="*/ 6 w 83"/>
                        <a:gd name="T5" fmla="*/ 8 h 36"/>
                        <a:gd name="T6" fmla="*/ 13 w 83"/>
                        <a:gd name="T7" fmla="*/ 0 h 36"/>
                        <a:gd name="T8" fmla="*/ 68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6" y="8"/>
                          </a:lnTo>
                          <a:lnTo>
                            <a:pt x="13"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94" name="Group 206"/>
                  <p:cNvGrpSpPr>
                    <a:grpSpLocks/>
                  </p:cNvGrpSpPr>
                  <p:nvPr/>
                </p:nvGrpSpPr>
                <p:grpSpPr bwMode="auto">
                  <a:xfrm>
                    <a:off x="995" y="3716"/>
                    <a:ext cx="48" cy="23"/>
                    <a:chOff x="995" y="3716"/>
                    <a:chExt cx="48" cy="23"/>
                  </a:xfrm>
                </p:grpSpPr>
                <p:sp>
                  <p:nvSpPr>
                    <p:cNvPr id="395" name="Freeform 207"/>
                    <p:cNvSpPr>
                      <a:spLocks/>
                    </p:cNvSpPr>
                    <p:nvPr/>
                  </p:nvSpPr>
                  <p:spPr bwMode="auto">
                    <a:xfrm>
                      <a:off x="995" y="3716"/>
                      <a:ext cx="11" cy="23"/>
                    </a:xfrm>
                    <a:custGeom>
                      <a:avLst/>
                      <a:gdLst>
                        <a:gd name="T0" fmla="*/ 15 w 24"/>
                        <a:gd name="T1" fmla="*/ 68 h 68"/>
                        <a:gd name="T2" fmla="*/ 0 w 24"/>
                        <a:gd name="T3" fmla="*/ 27 h 68"/>
                        <a:gd name="T4" fmla="*/ 10 w 24"/>
                        <a:gd name="T5" fmla="*/ 0 h 68"/>
                        <a:gd name="T6" fmla="*/ 24 w 24"/>
                        <a:gd name="T7" fmla="*/ 30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7"/>
                          </a:lnTo>
                          <a:lnTo>
                            <a:pt x="10"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96" name="Freeform 208"/>
                    <p:cNvSpPr>
                      <a:spLocks/>
                    </p:cNvSpPr>
                    <p:nvPr/>
                  </p:nvSpPr>
                  <p:spPr bwMode="auto">
                    <a:xfrm>
                      <a:off x="999" y="3717"/>
                      <a:ext cx="38" cy="9"/>
                    </a:xfrm>
                    <a:custGeom>
                      <a:avLst/>
                      <a:gdLst>
                        <a:gd name="T0" fmla="*/ 1 w 74"/>
                        <a:gd name="T1" fmla="*/ 0 h 29"/>
                        <a:gd name="T2" fmla="*/ 49 w 74"/>
                        <a:gd name="T3" fmla="*/ 0 h 29"/>
                        <a:gd name="T4" fmla="*/ 52 w 74"/>
                        <a:gd name="T5" fmla="*/ 3 h 29"/>
                        <a:gd name="T6" fmla="*/ 56 w 74"/>
                        <a:gd name="T7" fmla="*/ 11 h 29"/>
                        <a:gd name="T8" fmla="*/ 74 w 74"/>
                        <a:gd name="T9" fmla="*/ 29 h 29"/>
                        <a:gd name="T10" fmla="*/ 18 w 74"/>
                        <a:gd name="T11" fmla="*/ 29 h 29"/>
                        <a:gd name="T12" fmla="*/ 9 w 74"/>
                        <a:gd name="T13" fmla="*/ 20 h 29"/>
                        <a:gd name="T14" fmla="*/ 0 w 74"/>
                        <a:gd name="T15" fmla="*/ 6 h 29"/>
                        <a:gd name="T16" fmla="*/ 1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1" y="0"/>
                          </a:moveTo>
                          <a:lnTo>
                            <a:pt x="49" y="0"/>
                          </a:lnTo>
                          <a:lnTo>
                            <a:pt x="52" y="3"/>
                          </a:lnTo>
                          <a:lnTo>
                            <a:pt x="56" y="11"/>
                          </a:lnTo>
                          <a:lnTo>
                            <a:pt x="74"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97" name="Freeform 209"/>
                    <p:cNvSpPr>
                      <a:spLocks/>
                    </p:cNvSpPr>
                    <p:nvPr/>
                  </p:nvSpPr>
                  <p:spPr bwMode="auto">
                    <a:xfrm>
                      <a:off x="1003" y="3727"/>
                      <a:ext cx="40" cy="12"/>
                    </a:xfrm>
                    <a:custGeom>
                      <a:avLst/>
                      <a:gdLst>
                        <a:gd name="T0" fmla="*/ 0 w 82"/>
                        <a:gd name="T1" fmla="*/ 36 h 36"/>
                        <a:gd name="T2" fmla="*/ 1 w 82"/>
                        <a:gd name="T3" fmla="*/ 19 h 36"/>
                        <a:gd name="T4" fmla="*/ 5 w 82"/>
                        <a:gd name="T5" fmla="*/ 7 h 36"/>
                        <a:gd name="T6" fmla="*/ 11 w 82"/>
                        <a:gd name="T7" fmla="*/ 0 h 36"/>
                        <a:gd name="T8" fmla="*/ 68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19"/>
                          </a:lnTo>
                          <a:lnTo>
                            <a:pt x="5" y="7"/>
                          </a:lnTo>
                          <a:lnTo>
                            <a:pt x="11"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119" name="Group 210"/>
                <p:cNvGrpSpPr>
                  <a:grpSpLocks/>
                </p:cNvGrpSpPr>
                <p:nvPr/>
              </p:nvGrpSpPr>
              <p:grpSpPr bwMode="auto">
                <a:xfrm>
                  <a:off x="1005" y="3727"/>
                  <a:ext cx="49" cy="23"/>
                  <a:chOff x="1005" y="3727"/>
                  <a:chExt cx="49" cy="23"/>
                </a:xfrm>
              </p:grpSpPr>
              <p:sp>
                <p:nvSpPr>
                  <p:cNvPr id="387" name="Freeform 211"/>
                  <p:cNvSpPr>
                    <a:spLocks/>
                  </p:cNvSpPr>
                  <p:nvPr/>
                </p:nvSpPr>
                <p:spPr bwMode="auto">
                  <a:xfrm>
                    <a:off x="1005" y="3727"/>
                    <a:ext cx="12" cy="23"/>
                  </a:xfrm>
                  <a:custGeom>
                    <a:avLst/>
                    <a:gdLst>
                      <a:gd name="T0" fmla="*/ 16 w 25"/>
                      <a:gd name="T1" fmla="*/ 69 h 69"/>
                      <a:gd name="T2" fmla="*/ 0 w 25"/>
                      <a:gd name="T3" fmla="*/ 27 h 69"/>
                      <a:gd name="T4" fmla="*/ 12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12"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88" name="Freeform 212"/>
                  <p:cNvSpPr>
                    <a:spLocks/>
                  </p:cNvSpPr>
                  <p:nvPr/>
                </p:nvSpPr>
                <p:spPr bwMode="auto">
                  <a:xfrm>
                    <a:off x="1010" y="3728"/>
                    <a:ext cx="37" cy="10"/>
                  </a:xfrm>
                  <a:custGeom>
                    <a:avLst/>
                    <a:gdLst>
                      <a:gd name="T0" fmla="*/ 2 w 73"/>
                      <a:gd name="T1" fmla="*/ 0 h 31"/>
                      <a:gd name="T2" fmla="*/ 48 w 73"/>
                      <a:gd name="T3" fmla="*/ 0 h 31"/>
                      <a:gd name="T4" fmla="*/ 51 w 73"/>
                      <a:gd name="T5" fmla="*/ 4 h 31"/>
                      <a:gd name="T6" fmla="*/ 56 w 73"/>
                      <a:gd name="T7" fmla="*/ 13 h 31"/>
                      <a:gd name="T8" fmla="*/ 73 w 73"/>
                      <a:gd name="T9" fmla="*/ 31 h 31"/>
                      <a:gd name="T10" fmla="*/ 18 w 73"/>
                      <a:gd name="T11" fmla="*/ 31 h 31"/>
                      <a:gd name="T12" fmla="*/ 9 w 73"/>
                      <a:gd name="T13" fmla="*/ 22 h 31"/>
                      <a:gd name="T14" fmla="*/ 0 w 73"/>
                      <a:gd name="T15" fmla="*/ 7 h 31"/>
                      <a:gd name="T16" fmla="*/ 2 w 7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1">
                        <a:moveTo>
                          <a:pt x="2" y="0"/>
                        </a:moveTo>
                        <a:lnTo>
                          <a:pt x="48" y="0"/>
                        </a:lnTo>
                        <a:lnTo>
                          <a:pt x="51" y="4"/>
                        </a:lnTo>
                        <a:lnTo>
                          <a:pt x="56" y="13"/>
                        </a:lnTo>
                        <a:lnTo>
                          <a:pt x="73" y="31"/>
                        </a:lnTo>
                        <a:lnTo>
                          <a:pt x="18" y="31"/>
                        </a:lnTo>
                        <a:lnTo>
                          <a:pt x="9"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89" name="Freeform 213"/>
                  <p:cNvSpPr>
                    <a:spLocks/>
                  </p:cNvSpPr>
                  <p:nvPr/>
                </p:nvSpPr>
                <p:spPr bwMode="auto">
                  <a:xfrm>
                    <a:off x="1013" y="3738"/>
                    <a:ext cx="41" cy="12"/>
                  </a:xfrm>
                  <a:custGeom>
                    <a:avLst/>
                    <a:gdLst>
                      <a:gd name="T0" fmla="*/ 0 w 83"/>
                      <a:gd name="T1" fmla="*/ 36 h 36"/>
                      <a:gd name="T2" fmla="*/ 1 w 83"/>
                      <a:gd name="T3" fmla="*/ 20 h 36"/>
                      <a:gd name="T4" fmla="*/ 7 w 83"/>
                      <a:gd name="T5" fmla="*/ 7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20" name="Group 214"/>
                <p:cNvGrpSpPr>
                  <a:grpSpLocks/>
                </p:cNvGrpSpPr>
                <p:nvPr/>
              </p:nvGrpSpPr>
              <p:grpSpPr bwMode="auto">
                <a:xfrm>
                  <a:off x="1018" y="3740"/>
                  <a:ext cx="49" cy="22"/>
                  <a:chOff x="1018" y="3740"/>
                  <a:chExt cx="49" cy="22"/>
                </a:xfrm>
              </p:grpSpPr>
              <p:sp>
                <p:nvSpPr>
                  <p:cNvPr id="384" name="Freeform 215"/>
                  <p:cNvSpPr>
                    <a:spLocks/>
                  </p:cNvSpPr>
                  <p:nvPr/>
                </p:nvSpPr>
                <p:spPr bwMode="auto">
                  <a:xfrm>
                    <a:off x="1018" y="3740"/>
                    <a:ext cx="12" cy="22"/>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85" name="Freeform 216"/>
                  <p:cNvSpPr>
                    <a:spLocks/>
                  </p:cNvSpPr>
                  <p:nvPr/>
                </p:nvSpPr>
                <p:spPr bwMode="auto">
                  <a:xfrm>
                    <a:off x="1022" y="3740"/>
                    <a:ext cx="38" cy="10"/>
                  </a:xfrm>
                  <a:custGeom>
                    <a:avLst/>
                    <a:gdLst>
                      <a:gd name="T0" fmla="*/ 2 w 74"/>
                      <a:gd name="T1" fmla="*/ 0 h 31"/>
                      <a:gd name="T2" fmla="*/ 49 w 74"/>
                      <a:gd name="T3" fmla="*/ 0 h 31"/>
                      <a:gd name="T4" fmla="*/ 51 w 74"/>
                      <a:gd name="T5" fmla="*/ 4 h 31"/>
                      <a:gd name="T6" fmla="*/ 57 w 74"/>
                      <a:gd name="T7" fmla="*/ 13 h 31"/>
                      <a:gd name="T8" fmla="*/ 74 w 74"/>
                      <a:gd name="T9" fmla="*/ 31 h 31"/>
                      <a:gd name="T10" fmla="*/ 18 w 74"/>
                      <a:gd name="T11" fmla="*/ 31 h 31"/>
                      <a:gd name="T12" fmla="*/ 10 w 74"/>
                      <a:gd name="T13" fmla="*/ 22 h 31"/>
                      <a:gd name="T14" fmla="*/ 0 w 74"/>
                      <a:gd name="T15" fmla="*/ 7 h 31"/>
                      <a:gd name="T16" fmla="*/ 2 w 74"/>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2" y="0"/>
                        </a:moveTo>
                        <a:lnTo>
                          <a:pt x="49" y="0"/>
                        </a:lnTo>
                        <a:lnTo>
                          <a:pt x="51" y="4"/>
                        </a:lnTo>
                        <a:lnTo>
                          <a:pt x="57" y="13"/>
                        </a:lnTo>
                        <a:lnTo>
                          <a:pt x="74" y="31"/>
                        </a:lnTo>
                        <a:lnTo>
                          <a:pt x="18" y="31"/>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86" name="Freeform 217"/>
                  <p:cNvSpPr>
                    <a:spLocks/>
                  </p:cNvSpPr>
                  <p:nvPr/>
                </p:nvSpPr>
                <p:spPr bwMode="auto">
                  <a:xfrm>
                    <a:off x="1026" y="3750"/>
                    <a:ext cx="41" cy="12"/>
                  </a:xfrm>
                  <a:custGeom>
                    <a:avLst/>
                    <a:gdLst>
                      <a:gd name="T0" fmla="*/ 0 w 82"/>
                      <a:gd name="T1" fmla="*/ 36 h 36"/>
                      <a:gd name="T2" fmla="*/ 2 w 82"/>
                      <a:gd name="T3" fmla="*/ 21 h 36"/>
                      <a:gd name="T4" fmla="*/ 6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1"/>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21" name="Group 218"/>
                <p:cNvGrpSpPr>
                  <a:grpSpLocks/>
                </p:cNvGrpSpPr>
                <p:nvPr/>
              </p:nvGrpSpPr>
              <p:grpSpPr bwMode="auto">
                <a:xfrm>
                  <a:off x="1030" y="3753"/>
                  <a:ext cx="49" cy="23"/>
                  <a:chOff x="1030" y="3753"/>
                  <a:chExt cx="49" cy="23"/>
                </a:xfrm>
              </p:grpSpPr>
              <p:sp>
                <p:nvSpPr>
                  <p:cNvPr id="381" name="Freeform 219"/>
                  <p:cNvSpPr>
                    <a:spLocks/>
                  </p:cNvSpPr>
                  <p:nvPr/>
                </p:nvSpPr>
                <p:spPr bwMode="auto">
                  <a:xfrm>
                    <a:off x="1030" y="3753"/>
                    <a:ext cx="13" cy="23"/>
                  </a:xfrm>
                  <a:custGeom>
                    <a:avLst/>
                    <a:gdLst>
                      <a:gd name="T0" fmla="*/ 16 w 25"/>
                      <a:gd name="T1" fmla="*/ 68 h 68"/>
                      <a:gd name="T2" fmla="*/ 0 w 25"/>
                      <a:gd name="T3" fmla="*/ 27 h 68"/>
                      <a:gd name="T4" fmla="*/ 11 w 25"/>
                      <a:gd name="T5" fmla="*/ 0 h 68"/>
                      <a:gd name="T6" fmla="*/ 25 w 25"/>
                      <a:gd name="T7" fmla="*/ 32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2"/>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82" name="Freeform 220"/>
                  <p:cNvSpPr>
                    <a:spLocks/>
                  </p:cNvSpPr>
                  <p:nvPr/>
                </p:nvSpPr>
                <p:spPr bwMode="auto">
                  <a:xfrm>
                    <a:off x="1035" y="3753"/>
                    <a:ext cx="37" cy="11"/>
                  </a:xfrm>
                  <a:custGeom>
                    <a:avLst/>
                    <a:gdLst>
                      <a:gd name="T0" fmla="*/ 2 w 74"/>
                      <a:gd name="T1" fmla="*/ 0 h 31"/>
                      <a:gd name="T2" fmla="*/ 51 w 74"/>
                      <a:gd name="T3" fmla="*/ 0 h 31"/>
                      <a:gd name="T4" fmla="*/ 52 w 74"/>
                      <a:gd name="T5" fmla="*/ 4 h 31"/>
                      <a:gd name="T6" fmla="*/ 56 w 74"/>
                      <a:gd name="T7" fmla="*/ 13 h 31"/>
                      <a:gd name="T8" fmla="*/ 74 w 74"/>
                      <a:gd name="T9" fmla="*/ 31 h 31"/>
                      <a:gd name="T10" fmla="*/ 18 w 74"/>
                      <a:gd name="T11" fmla="*/ 31 h 31"/>
                      <a:gd name="T12" fmla="*/ 10 w 74"/>
                      <a:gd name="T13" fmla="*/ 22 h 31"/>
                      <a:gd name="T14" fmla="*/ 0 w 74"/>
                      <a:gd name="T15" fmla="*/ 7 h 31"/>
                      <a:gd name="T16" fmla="*/ 2 w 74"/>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2" y="0"/>
                        </a:moveTo>
                        <a:lnTo>
                          <a:pt x="51" y="0"/>
                        </a:lnTo>
                        <a:lnTo>
                          <a:pt x="52" y="4"/>
                        </a:lnTo>
                        <a:lnTo>
                          <a:pt x="56" y="13"/>
                        </a:lnTo>
                        <a:lnTo>
                          <a:pt x="74" y="31"/>
                        </a:lnTo>
                        <a:lnTo>
                          <a:pt x="18" y="31"/>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83" name="Freeform 221"/>
                  <p:cNvSpPr>
                    <a:spLocks/>
                  </p:cNvSpPr>
                  <p:nvPr/>
                </p:nvSpPr>
                <p:spPr bwMode="auto">
                  <a:xfrm>
                    <a:off x="1039" y="3764"/>
                    <a:ext cx="40" cy="12"/>
                  </a:xfrm>
                  <a:custGeom>
                    <a:avLst/>
                    <a:gdLst>
                      <a:gd name="T0" fmla="*/ 0 w 82"/>
                      <a:gd name="T1" fmla="*/ 35 h 35"/>
                      <a:gd name="T2" fmla="*/ 2 w 82"/>
                      <a:gd name="T3" fmla="*/ 19 h 35"/>
                      <a:gd name="T4" fmla="*/ 7 w 82"/>
                      <a:gd name="T5" fmla="*/ 7 h 35"/>
                      <a:gd name="T6" fmla="*/ 11 w 82"/>
                      <a:gd name="T7" fmla="*/ 0 h 35"/>
                      <a:gd name="T8" fmla="*/ 67 w 82"/>
                      <a:gd name="T9" fmla="*/ 0 h 35"/>
                      <a:gd name="T10" fmla="*/ 82 w 82"/>
                      <a:gd name="T11" fmla="*/ 35 h 35"/>
                      <a:gd name="T12" fmla="*/ 0 w 8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2" h="35">
                        <a:moveTo>
                          <a:pt x="0" y="35"/>
                        </a:moveTo>
                        <a:lnTo>
                          <a:pt x="2" y="19"/>
                        </a:lnTo>
                        <a:lnTo>
                          <a:pt x="7" y="7"/>
                        </a:lnTo>
                        <a:lnTo>
                          <a:pt x="11"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sp>
              <p:nvSpPr>
                <p:cNvPr id="122" name="Freeform 222"/>
                <p:cNvSpPr>
                  <a:spLocks/>
                </p:cNvSpPr>
                <p:nvPr/>
              </p:nvSpPr>
              <p:spPr bwMode="auto">
                <a:xfrm>
                  <a:off x="778" y="3535"/>
                  <a:ext cx="12" cy="23"/>
                </a:xfrm>
                <a:custGeom>
                  <a:avLst/>
                  <a:gdLst>
                    <a:gd name="T0" fmla="*/ 13 w 24"/>
                    <a:gd name="T1" fmla="*/ 68 h 68"/>
                    <a:gd name="T2" fmla="*/ 0 w 24"/>
                    <a:gd name="T3" fmla="*/ 27 h 68"/>
                    <a:gd name="T4" fmla="*/ 9 w 24"/>
                    <a:gd name="T5" fmla="*/ 0 h 68"/>
                    <a:gd name="T6" fmla="*/ 24 w 24"/>
                    <a:gd name="T7" fmla="*/ 31 h 68"/>
                    <a:gd name="T8" fmla="*/ 13 w 24"/>
                    <a:gd name="T9" fmla="*/ 68 h 68"/>
                  </a:gdLst>
                  <a:ahLst/>
                  <a:cxnLst>
                    <a:cxn ang="0">
                      <a:pos x="T0" y="T1"/>
                    </a:cxn>
                    <a:cxn ang="0">
                      <a:pos x="T2" y="T3"/>
                    </a:cxn>
                    <a:cxn ang="0">
                      <a:pos x="T4" y="T5"/>
                    </a:cxn>
                    <a:cxn ang="0">
                      <a:pos x="T6" y="T7"/>
                    </a:cxn>
                    <a:cxn ang="0">
                      <a:pos x="T8" y="T9"/>
                    </a:cxn>
                  </a:cxnLst>
                  <a:rect l="0" t="0" r="r" b="b"/>
                  <a:pathLst>
                    <a:path w="24" h="68">
                      <a:moveTo>
                        <a:pt x="13" y="68"/>
                      </a:moveTo>
                      <a:lnTo>
                        <a:pt x="0" y="27"/>
                      </a:lnTo>
                      <a:lnTo>
                        <a:pt x="9" y="0"/>
                      </a:lnTo>
                      <a:lnTo>
                        <a:pt x="24"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23" name="Freeform 223"/>
                <p:cNvSpPr>
                  <a:spLocks/>
                </p:cNvSpPr>
                <p:nvPr/>
              </p:nvSpPr>
              <p:spPr bwMode="auto">
                <a:xfrm>
                  <a:off x="783" y="3535"/>
                  <a:ext cx="36" cy="11"/>
                </a:xfrm>
                <a:custGeom>
                  <a:avLst/>
                  <a:gdLst>
                    <a:gd name="T0" fmla="*/ 1 w 72"/>
                    <a:gd name="T1" fmla="*/ 0 h 31"/>
                    <a:gd name="T2" fmla="*/ 50 w 72"/>
                    <a:gd name="T3" fmla="*/ 0 h 31"/>
                    <a:gd name="T4" fmla="*/ 51 w 72"/>
                    <a:gd name="T5" fmla="*/ 4 h 31"/>
                    <a:gd name="T6" fmla="*/ 57 w 72"/>
                    <a:gd name="T7" fmla="*/ 13 h 31"/>
                    <a:gd name="T8" fmla="*/ 72 w 72"/>
                    <a:gd name="T9" fmla="*/ 31 h 31"/>
                    <a:gd name="T10" fmla="*/ 18 w 72"/>
                    <a:gd name="T11" fmla="*/ 31 h 31"/>
                    <a:gd name="T12" fmla="*/ 9 w 72"/>
                    <a:gd name="T13" fmla="*/ 22 h 31"/>
                    <a:gd name="T14" fmla="*/ 0 w 72"/>
                    <a:gd name="T15" fmla="*/ 7 h 31"/>
                    <a:gd name="T16" fmla="*/ 1 w 72"/>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1">
                      <a:moveTo>
                        <a:pt x="1" y="0"/>
                      </a:moveTo>
                      <a:lnTo>
                        <a:pt x="50" y="0"/>
                      </a:lnTo>
                      <a:lnTo>
                        <a:pt x="51" y="4"/>
                      </a:lnTo>
                      <a:lnTo>
                        <a:pt x="57" y="13"/>
                      </a:lnTo>
                      <a:lnTo>
                        <a:pt x="72" y="31"/>
                      </a:lnTo>
                      <a:lnTo>
                        <a:pt x="18" y="31"/>
                      </a:lnTo>
                      <a:lnTo>
                        <a:pt x="9" y="22"/>
                      </a:lnTo>
                      <a:lnTo>
                        <a:pt x="0" y="7"/>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24" name="Freeform 224"/>
                <p:cNvSpPr>
                  <a:spLocks/>
                </p:cNvSpPr>
                <p:nvPr/>
              </p:nvSpPr>
              <p:spPr bwMode="auto">
                <a:xfrm>
                  <a:off x="786" y="3546"/>
                  <a:ext cx="41" cy="12"/>
                </a:xfrm>
                <a:custGeom>
                  <a:avLst/>
                  <a:gdLst>
                    <a:gd name="T0" fmla="*/ 0 w 83"/>
                    <a:gd name="T1" fmla="*/ 36 h 36"/>
                    <a:gd name="T2" fmla="*/ 3 w 83"/>
                    <a:gd name="T3" fmla="*/ 21 h 36"/>
                    <a:gd name="T4" fmla="*/ 7 w 83"/>
                    <a:gd name="T5" fmla="*/ 8 h 36"/>
                    <a:gd name="T6" fmla="*/ 12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3" y="21"/>
                      </a:lnTo>
                      <a:lnTo>
                        <a:pt x="7" y="8"/>
                      </a:lnTo>
                      <a:lnTo>
                        <a:pt x="12"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nvGrpSpPr>
                <p:cNvPr id="125" name="Group 225"/>
                <p:cNvGrpSpPr>
                  <a:grpSpLocks/>
                </p:cNvGrpSpPr>
                <p:nvPr/>
              </p:nvGrpSpPr>
              <p:grpSpPr bwMode="auto">
                <a:xfrm>
                  <a:off x="790" y="3547"/>
                  <a:ext cx="49" cy="23"/>
                  <a:chOff x="790" y="3547"/>
                  <a:chExt cx="49" cy="23"/>
                </a:xfrm>
              </p:grpSpPr>
              <p:sp>
                <p:nvSpPr>
                  <p:cNvPr id="378" name="Freeform 226"/>
                  <p:cNvSpPr>
                    <a:spLocks/>
                  </p:cNvSpPr>
                  <p:nvPr/>
                </p:nvSpPr>
                <p:spPr bwMode="auto">
                  <a:xfrm>
                    <a:off x="790" y="3547"/>
                    <a:ext cx="12" cy="23"/>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79" name="Freeform 227"/>
                  <p:cNvSpPr>
                    <a:spLocks/>
                  </p:cNvSpPr>
                  <p:nvPr/>
                </p:nvSpPr>
                <p:spPr bwMode="auto">
                  <a:xfrm>
                    <a:off x="795" y="3548"/>
                    <a:ext cx="37" cy="10"/>
                  </a:xfrm>
                  <a:custGeom>
                    <a:avLst/>
                    <a:gdLst>
                      <a:gd name="T0" fmla="*/ 1 w 73"/>
                      <a:gd name="T1" fmla="*/ 0 h 29"/>
                      <a:gd name="T2" fmla="*/ 48 w 73"/>
                      <a:gd name="T3" fmla="*/ 0 h 29"/>
                      <a:gd name="T4" fmla="*/ 50 w 73"/>
                      <a:gd name="T5" fmla="*/ 2 h 29"/>
                      <a:gd name="T6" fmla="*/ 56 w 73"/>
                      <a:gd name="T7" fmla="*/ 11 h 29"/>
                      <a:gd name="T8" fmla="*/ 73 w 73"/>
                      <a:gd name="T9" fmla="*/ 29 h 29"/>
                      <a:gd name="T10" fmla="*/ 18 w 73"/>
                      <a:gd name="T11" fmla="*/ 29 h 29"/>
                      <a:gd name="T12" fmla="*/ 9 w 73"/>
                      <a:gd name="T13" fmla="*/ 20 h 29"/>
                      <a:gd name="T14" fmla="*/ 0 w 73"/>
                      <a:gd name="T15" fmla="*/ 6 h 29"/>
                      <a:gd name="T16" fmla="*/ 1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1" y="0"/>
                        </a:moveTo>
                        <a:lnTo>
                          <a:pt x="48" y="0"/>
                        </a:lnTo>
                        <a:lnTo>
                          <a:pt x="50"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80" name="Freeform 228"/>
                  <p:cNvSpPr>
                    <a:spLocks/>
                  </p:cNvSpPr>
                  <p:nvPr/>
                </p:nvSpPr>
                <p:spPr bwMode="auto">
                  <a:xfrm>
                    <a:off x="798" y="3558"/>
                    <a:ext cx="41" cy="12"/>
                  </a:xfrm>
                  <a:custGeom>
                    <a:avLst/>
                    <a:gdLst>
                      <a:gd name="T0" fmla="*/ 0 w 82"/>
                      <a:gd name="T1" fmla="*/ 36 h 36"/>
                      <a:gd name="T2" fmla="*/ 2 w 82"/>
                      <a:gd name="T3" fmla="*/ 20 h 36"/>
                      <a:gd name="T4" fmla="*/ 7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0"/>
                        </a:lnTo>
                        <a:lnTo>
                          <a:pt x="7"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26" name="Group 229"/>
                <p:cNvGrpSpPr>
                  <a:grpSpLocks/>
                </p:cNvGrpSpPr>
                <p:nvPr/>
              </p:nvGrpSpPr>
              <p:grpSpPr bwMode="auto">
                <a:xfrm>
                  <a:off x="803" y="3560"/>
                  <a:ext cx="49" cy="22"/>
                  <a:chOff x="803" y="3560"/>
                  <a:chExt cx="49" cy="22"/>
                </a:xfrm>
              </p:grpSpPr>
              <p:sp>
                <p:nvSpPr>
                  <p:cNvPr id="375" name="Freeform 230"/>
                  <p:cNvSpPr>
                    <a:spLocks/>
                  </p:cNvSpPr>
                  <p:nvPr/>
                </p:nvSpPr>
                <p:spPr bwMode="auto">
                  <a:xfrm>
                    <a:off x="803" y="3560"/>
                    <a:ext cx="12" cy="22"/>
                  </a:xfrm>
                  <a:custGeom>
                    <a:avLst/>
                    <a:gdLst>
                      <a:gd name="T0" fmla="*/ 14 w 24"/>
                      <a:gd name="T1" fmla="*/ 68 h 68"/>
                      <a:gd name="T2" fmla="*/ 0 w 24"/>
                      <a:gd name="T3" fmla="*/ 27 h 68"/>
                      <a:gd name="T4" fmla="*/ 10 w 24"/>
                      <a:gd name="T5" fmla="*/ 0 h 68"/>
                      <a:gd name="T6" fmla="*/ 24 w 24"/>
                      <a:gd name="T7" fmla="*/ 31 h 68"/>
                      <a:gd name="T8" fmla="*/ 14 w 24"/>
                      <a:gd name="T9" fmla="*/ 68 h 68"/>
                    </a:gdLst>
                    <a:ahLst/>
                    <a:cxnLst>
                      <a:cxn ang="0">
                        <a:pos x="T0" y="T1"/>
                      </a:cxn>
                      <a:cxn ang="0">
                        <a:pos x="T2" y="T3"/>
                      </a:cxn>
                      <a:cxn ang="0">
                        <a:pos x="T4" y="T5"/>
                      </a:cxn>
                      <a:cxn ang="0">
                        <a:pos x="T6" y="T7"/>
                      </a:cxn>
                      <a:cxn ang="0">
                        <a:pos x="T8" y="T9"/>
                      </a:cxn>
                    </a:cxnLst>
                    <a:rect l="0" t="0" r="r" b="b"/>
                    <a:pathLst>
                      <a:path w="24" h="68">
                        <a:moveTo>
                          <a:pt x="14" y="68"/>
                        </a:moveTo>
                        <a:lnTo>
                          <a:pt x="0" y="27"/>
                        </a:lnTo>
                        <a:lnTo>
                          <a:pt x="10" y="0"/>
                        </a:lnTo>
                        <a:lnTo>
                          <a:pt x="24"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76" name="Freeform 231"/>
                  <p:cNvSpPr>
                    <a:spLocks/>
                  </p:cNvSpPr>
                  <p:nvPr/>
                </p:nvSpPr>
                <p:spPr bwMode="auto">
                  <a:xfrm>
                    <a:off x="808" y="3560"/>
                    <a:ext cx="36" cy="10"/>
                  </a:xfrm>
                  <a:custGeom>
                    <a:avLst/>
                    <a:gdLst>
                      <a:gd name="T0" fmla="*/ 1 w 72"/>
                      <a:gd name="T1" fmla="*/ 0 h 29"/>
                      <a:gd name="T2" fmla="*/ 49 w 72"/>
                      <a:gd name="T3" fmla="*/ 0 h 29"/>
                      <a:gd name="T4" fmla="*/ 50 w 72"/>
                      <a:gd name="T5" fmla="*/ 2 h 29"/>
                      <a:gd name="T6" fmla="*/ 57 w 72"/>
                      <a:gd name="T7" fmla="*/ 11 h 29"/>
                      <a:gd name="T8" fmla="*/ 72 w 72"/>
                      <a:gd name="T9" fmla="*/ 29 h 29"/>
                      <a:gd name="T10" fmla="*/ 18 w 72"/>
                      <a:gd name="T11" fmla="*/ 29 h 29"/>
                      <a:gd name="T12" fmla="*/ 9 w 72"/>
                      <a:gd name="T13" fmla="*/ 20 h 29"/>
                      <a:gd name="T14" fmla="*/ 0 w 72"/>
                      <a:gd name="T15" fmla="*/ 5 h 29"/>
                      <a:gd name="T16" fmla="*/ 1 w 7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9">
                        <a:moveTo>
                          <a:pt x="1" y="0"/>
                        </a:moveTo>
                        <a:lnTo>
                          <a:pt x="49" y="0"/>
                        </a:lnTo>
                        <a:lnTo>
                          <a:pt x="50" y="2"/>
                        </a:lnTo>
                        <a:lnTo>
                          <a:pt x="57" y="11"/>
                        </a:lnTo>
                        <a:lnTo>
                          <a:pt x="72"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77" name="Freeform 232"/>
                  <p:cNvSpPr>
                    <a:spLocks/>
                  </p:cNvSpPr>
                  <p:nvPr/>
                </p:nvSpPr>
                <p:spPr bwMode="auto">
                  <a:xfrm>
                    <a:off x="811" y="3571"/>
                    <a:ext cx="41" cy="11"/>
                  </a:xfrm>
                  <a:custGeom>
                    <a:avLst/>
                    <a:gdLst>
                      <a:gd name="T0" fmla="*/ 0 w 83"/>
                      <a:gd name="T1" fmla="*/ 35 h 35"/>
                      <a:gd name="T2" fmla="*/ 3 w 83"/>
                      <a:gd name="T3" fmla="*/ 19 h 35"/>
                      <a:gd name="T4" fmla="*/ 7 w 83"/>
                      <a:gd name="T5" fmla="*/ 7 h 35"/>
                      <a:gd name="T6" fmla="*/ 12 w 83"/>
                      <a:gd name="T7" fmla="*/ 0 h 35"/>
                      <a:gd name="T8" fmla="*/ 67 w 83"/>
                      <a:gd name="T9" fmla="*/ 0 h 35"/>
                      <a:gd name="T10" fmla="*/ 83 w 83"/>
                      <a:gd name="T11" fmla="*/ 35 h 35"/>
                      <a:gd name="T12" fmla="*/ 0 w 8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3" h="35">
                        <a:moveTo>
                          <a:pt x="0" y="35"/>
                        </a:moveTo>
                        <a:lnTo>
                          <a:pt x="3" y="19"/>
                        </a:lnTo>
                        <a:lnTo>
                          <a:pt x="7" y="7"/>
                        </a:lnTo>
                        <a:lnTo>
                          <a:pt x="12"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27" name="Group 233"/>
                <p:cNvGrpSpPr>
                  <a:grpSpLocks/>
                </p:cNvGrpSpPr>
                <p:nvPr/>
              </p:nvGrpSpPr>
              <p:grpSpPr bwMode="auto">
                <a:xfrm>
                  <a:off x="815" y="3572"/>
                  <a:ext cx="50" cy="23"/>
                  <a:chOff x="815" y="3572"/>
                  <a:chExt cx="50" cy="23"/>
                </a:xfrm>
              </p:grpSpPr>
              <p:sp>
                <p:nvSpPr>
                  <p:cNvPr id="372" name="Freeform 234"/>
                  <p:cNvSpPr>
                    <a:spLocks/>
                  </p:cNvSpPr>
                  <p:nvPr/>
                </p:nvSpPr>
                <p:spPr bwMode="auto">
                  <a:xfrm>
                    <a:off x="815" y="3572"/>
                    <a:ext cx="13" cy="23"/>
                  </a:xfrm>
                  <a:custGeom>
                    <a:avLst/>
                    <a:gdLst>
                      <a:gd name="T0" fmla="*/ 16 w 25"/>
                      <a:gd name="T1" fmla="*/ 68 h 68"/>
                      <a:gd name="T2" fmla="*/ 0 w 25"/>
                      <a:gd name="T3" fmla="*/ 25 h 68"/>
                      <a:gd name="T4" fmla="*/ 10 w 25"/>
                      <a:gd name="T5" fmla="*/ 0 h 68"/>
                      <a:gd name="T6" fmla="*/ 25 w 25"/>
                      <a:gd name="T7" fmla="*/ 30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5"/>
                        </a:lnTo>
                        <a:lnTo>
                          <a:pt x="10"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73" name="Freeform 235"/>
                  <p:cNvSpPr>
                    <a:spLocks/>
                  </p:cNvSpPr>
                  <p:nvPr/>
                </p:nvSpPr>
                <p:spPr bwMode="auto">
                  <a:xfrm>
                    <a:off x="820" y="3573"/>
                    <a:ext cx="37" cy="9"/>
                  </a:xfrm>
                  <a:custGeom>
                    <a:avLst/>
                    <a:gdLst>
                      <a:gd name="T0" fmla="*/ 1 w 75"/>
                      <a:gd name="T1" fmla="*/ 0 h 29"/>
                      <a:gd name="T2" fmla="*/ 50 w 75"/>
                      <a:gd name="T3" fmla="*/ 0 h 29"/>
                      <a:gd name="T4" fmla="*/ 52 w 75"/>
                      <a:gd name="T5" fmla="*/ 2 h 29"/>
                      <a:gd name="T6" fmla="*/ 56 w 75"/>
                      <a:gd name="T7" fmla="*/ 11 h 29"/>
                      <a:gd name="T8" fmla="*/ 75 w 75"/>
                      <a:gd name="T9" fmla="*/ 29 h 29"/>
                      <a:gd name="T10" fmla="*/ 18 w 75"/>
                      <a:gd name="T11" fmla="*/ 29 h 29"/>
                      <a:gd name="T12" fmla="*/ 10 w 75"/>
                      <a:gd name="T13" fmla="*/ 20 h 29"/>
                      <a:gd name="T14" fmla="*/ 0 w 75"/>
                      <a:gd name="T15" fmla="*/ 5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2"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74" name="Freeform 236"/>
                  <p:cNvSpPr>
                    <a:spLocks/>
                  </p:cNvSpPr>
                  <p:nvPr/>
                </p:nvSpPr>
                <p:spPr bwMode="auto">
                  <a:xfrm>
                    <a:off x="824" y="3583"/>
                    <a:ext cx="41" cy="12"/>
                  </a:xfrm>
                  <a:custGeom>
                    <a:avLst/>
                    <a:gdLst>
                      <a:gd name="T0" fmla="*/ 0 w 82"/>
                      <a:gd name="T1" fmla="*/ 36 h 36"/>
                      <a:gd name="T2" fmla="*/ 1 w 82"/>
                      <a:gd name="T3" fmla="*/ 19 h 36"/>
                      <a:gd name="T4" fmla="*/ 6 w 82"/>
                      <a:gd name="T5" fmla="*/ 7 h 36"/>
                      <a:gd name="T6" fmla="*/ 10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19"/>
                        </a:lnTo>
                        <a:lnTo>
                          <a:pt x="6" y="7"/>
                        </a:lnTo>
                        <a:lnTo>
                          <a:pt x="10"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28" name="Group 237"/>
                <p:cNvGrpSpPr>
                  <a:grpSpLocks/>
                </p:cNvGrpSpPr>
                <p:nvPr/>
              </p:nvGrpSpPr>
              <p:grpSpPr bwMode="auto">
                <a:xfrm>
                  <a:off x="828" y="3585"/>
                  <a:ext cx="49" cy="23"/>
                  <a:chOff x="828" y="3585"/>
                  <a:chExt cx="49" cy="23"/>
                </a:xfrm>
              </p:grpSpPr>
              <p:sp>
                <p:nvSpPr>
                  <p:cNvPr id="369" name="Freeform 238"/>
                  <p:cNvSpPr>
                    <a:spLocks/>
                  </p:cNvSpPr>
                  <p:nvPr/>
                </p:nvSpPr>
                <p:spPr bwMode="auto">
                  <a:xfrm>
                    <a:off x="828" y="3585"/>
                    <a:ext cx="13" cy="23"/>
                  </a:xfrm>
                  <a:custGeom>
                    <a:avLst/>
                    <a:gdLst>
                      <a:gd name="T0" fmla="*/ 16 w 25"/>
                      <a:gd name="T1" fmla="*/ 68 h 68"/>
                      <a:gd name="T2" fmla="*/ 0 w 25"/>
                      <a:gd name="T3" fmla="*/ 26 h 68"/>
                      <a:gd name="T4" fmla="*/ 9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6"/>
                        </a:lnTo>
                        <a:lnTo>
                          <a:pt x="9"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70" name="Freeform 239"/>
                  <p:cNvSpPr>
                    <a:spLocks/>
                  </p:cNvSpPr>
                  <p:nvPr/>
                </p:nvSpPr>
                <p:spPr bwMode="auto">
                  <a:xfrm>
                    <a:off x="833" y="3586"/>
                    <a:ext cx="37" cy="10"/>
                  </a:xfrm>
                  <a:custGeom>
                    <a:avLst/>
                    <a:gdLst>
                      <a:gd name="T0" fmla="*/ 1 w 75"/>
                      <a:gd name="T1" fmla="*/ 0 h 29"/>
                      <a:gd name="T2" fmla="*/ 50 w 75"/>
                      <a:gd name="T3" fmla="*/ 0 h 29"/>
                      <a:gd name="T4" fmla="*/ 51 w 75"/>
                      <a:gd name="T5" fmla="*/ 2 h 29"/>
                      <a:gd name="T6" fmla="*/ 57 w 75"/>
                      <a:gd name="T7" fmla="*/ 11 h 29"/>
                      <a:gd name="T8" fmla="*/ 75 w 75"/>
                      <a:gd name="T9" fmla="*/ 29 h 29"/>
                      <a:gd name="T10" fmla="*/ 18 w 75"/>
                      <a:gd name="T11" fmla="*/ 29 h 29"/>
                      <a:gd name="T12" fmla="*/ 11 w 75"/>
                      <a:gd name="T13" fmla="*/ 20 h 29"/>
                      <a:gd name="T14" fmla="*/ 0 w 75"/>
                      <a:gd name="T15" fmla="*/ 5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1" y="2"/>
                        </a:lnTo>
                        <a:lnTo>
                          <a:pt x="57" y="11"/>
                        </a:lnTo>
                        <a:lnTo>
                          <a:pt x="75" y="29"/>
                        </a:lnTo>
                        <a:lnTo>
                          <a:pt x="18" y="29"/>
                        </a:lnTo>
                        <a:lnTo>
                          <a:pt x="11"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71" name="Freeform 240"/>
                  <p:cNvSpPr>
                    <a:spLocks/>
                  </p:cNvSpPr>
                  <p:nvPr/>
                </p:nvSpPr>
                <p:spPr bwMode="auto">
                  <a:xfrm>
                    <a:off x="837" y="3596"/>
                    <a:ext cx="40" cy="12"/>
                  </a:xfrm>
                  <a:custGeom>
                    <a:avLst/>
                    <a:gdLst>
                      <a:gd name="T0" fmla="*/ 0 w 80"/>
                      <a:gd name="T1" fmla="*/ 36 h 36"/>
                      <a:gd name="T2" fmla="*/ 1 w 80"/>
                      <a:gd name="T3" fmla="*/ 20 h 36"/>
                      <a:gd name="T4" fmla="*/ 5 w 80"/>
                      <a:gd name="T5" fmla="*/ 8 h 36"/>
                      <a:gd name="T6" fmla="*/ 10 w 80"/>
                      <a:gd name="T7" fmla="*/ 0 h 36"/>
                      <a:gd name="T8" fmla="*/ 67 w 80"/>
                      <a:gd name="T9" fmla="*/ 0 h 36"/>
                      <a:gd name="T10" fmla="*/ 80 w 80"/>
                      <a:gd name="T11" fmla="*/ 36 h 36"/>
                      <a:gd name="T12" fmla="*/ 0 w 8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0" h="36">
                        <a:moveTo>
                          <a:pt x="0" y="36"/>
                        </a:moveTo>
                        <a:lnTo>
                          <a:pt x="1" y="20"/>
                        </a:lnTo>
                        <a:lnTo>
                          <a:pt x="5" y="8"/>
                        </a:lnTo>
                        <a:lnTo>
                          <a:pt x="10" y="0"/>
                        </a:lnTo>
                        <a:lnTo>
                          <a:pt x="67" y="0"/>
                        </a:lnTo>
                        <a:lnTo>
                          <a:pt x="80"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29" name="Group 241"/>
                <p:cNvGrpSpPr>
                  <a:grpSpLocks/>
                </p:cNvGrpSpPr>
                <p:nvPr/>
              </p:nvGrpSpPr>
              <p:grpSpPr bwMode="auto">
                <a:xfrm>
                  <a:off x="840" y="3600"/>
                  <a:ext cx="100" cy="73"/>
                  <a:chOff x="840" y="3600"/>
                  <a:chExt cx="100" cy="73"/>
                </a:xfrm>
              </p:grpSpPr>
              <p:grpSp>
                <p:nvGrpSpPr>
                  <p:cNvPr id="349" name="Group 242"/>
                  <p:cNvGrpSpPr>
                    <a:grpSpLocks/>
                  </p:cNvGrpSpPr>
                  <p:nvPr/>
                </p:nvGrpSpPr>
                <p:grpSpPr bwMode="auto">
                  <a:xfrm>
                    <a:off x="840" y="3600"/>
                    <a:ext cx="49" cy="23"/>
                    <a:chOff x="840" y="3600"/>
                    <a:chExt cx="49" cy="23"/>
                  </a:xfrm>
                </p:grpSpPr>
                <p:sp>
                  <p:nvSpPr>
                    <p:cNvPr id="366" name="Freeform 243"/>
                    <p:cNvSpPr>
                      <a:spLocks/>
                    </p:cNvSpPr>
                    <p:nvPr/>
                  </p:nvSpPr>
                  <p:spPr bwMode="auto">
                    <a:xfrm>
                      <a:off x="840" y="3600"/>
                      <a:ext cx="13" cy="23"/>
                    </a:xfrm>
                    <a:custGeom>
                      <a:avLst/>
                      <a:gdLst>
                        <a:gd name="T0" fmla="*/ 15 w 25"/>
                        <a:gd name="T1" fmla="*/ 70 h 70"/>
                        <a:gd name="T2" fmla="*/ 0 w 25"/>
                        <a:gd name="T3" fmla="*/ 27 h 70"/>
                        <a:gd name="T4" fmla="*/ 10 w 25"/>
                        <a:gd name="T5" fmla="*/ 0 h 70"/>
                        <a:gd name="T6" fmla="*/ 25 w 25"/>
                        <a:gd name="T7" fmla="*/ 31 h 70"/>
                        <a:gd name="T8" fmla="*/ 15 w 25"/>
                        <a:gd name="T9" fmla="*/ 70 h 70"/>
                      </a:gdLst>
                      <a:ahLst/>
                      <a:cxnLst>
                        <a:cxn ang="0">
                          <a:pos x="T0" y="T1"/>
                        </a:cxn>
                        <a:cxn ang="0">
                          <a:pos x="T2" y="T3"/>
                        </a:cxn>
                        <a:cxn ang="0">
                          <a:pos x="T4" y="T5"/>
                        </a:cxn>
                        <a:cxn ang="0">
                          <a:pos x="T6" y="T7"/>
                        </a:cxn>
                        <a:cxn ang="0">
                          <a:pos x="T8" y="T9"/>
                        </a:cxn>
                      </a:cxnLst>
                      <a:rect l="0" t="0" r="r" b="b"/>
                      <a:pathLst>
                        <a:path w="25" h="70">
                          <a:moveTo>
                            <a:pt x="15" y="70"/>
                          </a:moveTo>
                          <a:lnTo>
                            <a:pt x="0" y="27"/>
                          </a:lnTo>
                          <a:lnTo>
                            <a:pt x="10" y="0"/>
                          </a:lnTo>
                          <a:lnTo>
                            <a:pt x="25" y="31"/>
                          </a:lnTo>
                          <a:lnTo>
                            <a:pt x="15"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67" name="Freeform 244"/>
                    <p:cNvSpPr>
                      <a:spLocks/>
                    </p:cNvSpPr>
                    <p:nvPr/>
                  </p:nvSpPr>
                  <p:spPr bwMode="auto">
                    <a:xfrm>
                      <a:off x="845" y="3600"/>
                      <a:ext cx="37" cy="11"/>
                    </a:xfrm>
                    <a:custGeom>
                      <a:avLst/>
                      <a:gdLst>
                        <a:gd name="T0" fmla="*/ 1 w 75"/>
                        <a:gd name="T1" fmla="*/ 0 h 31"/>
                        <a:gd name="T2" fmla="*/ 50 w 75"/>
                        <a:gd name="T3" fmla="*/ 0 h 31"/>
                        <a:gd name="T4" fmla="*/ 52 w 75"/>
                        <a:gd name="T5" fmla="*/ 4 h 31"/>
                        <a:gd name="T6" fmla="*/ 56 w 75"/>
                        <a:gd name="T7" fmla="*/ 13 h 31"/>
                        <a:gd name="T8" fmla="*/ 75 w 75"/>
                        <a:gd name="T9" fmla="*/ 31 h 31"/>
                        <a:gd name="T10" fmla="*/ 18 w 75"/>
                        <a:gd name="T11" fmla="*/ 31 h 31"/>
                        <a:gd name="T12" fmla="*/ 9 w 75"/>
                        <a:gd name="T13" fmla="*/ 22 h 31"/>
                        <a:gd name="T14" fmla="*/ 0 w 75"/>
                        <a:gd name="T15" fmla="*/ 7 h 31"/>
                        <a:gd name="T16" fmla="*/ 1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1" y="0"/>
                          </a:moveTo>
                          <a:lnTo>
                            <a:pt x="50" y="0"/>
                          </a:lnTo>
                          <a:lnTo>
                            <a:pt x="52" y="4"/>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68" name="Freeform 245"/>
                    <p:cNvSpPr>
                      <a:spLocks/>
                    </p:cNvSpPr>
                    <p:nvPr/>
                  </p:nvSpPr>
                  <p:spPr bwMode="auto">
                    <a:xfrm>
                      <a:off x="848" y="3611"/>
                      <a:ext cx="41" cy="12"/>
                    </a:xfrm>
                    <a:custGeom>
                      <a:avLst/>
                      <a:gdLst>
                        <a:gd name="T0" fmla="*/ 0 w 82"/>
                        <a:gd name="T1" fmla="*/ 38 h 38"/>
                        <a:gd name="T2" fmla="*/ 2 w 82"/>
                        <a:gd name="T3" fmla="*/ 22 h 38"/>
                        <a:gd name="T4" fmla="*/ 8 w 82"/>
                        <a:gd name="T5" fmla="*/ 8 h 38"/>
                        <a:gd name="T6" fmla="*/ 12 w 82"/>
                        <a:gd name="T7" fmla="*/ 0 h 38"/>
                        <a:gd name="T8" fmla="*/ 69 w 82"/>
                        <a:gd name="T9" fmla="*/ 0 h 38"/>
                        <a:gd name="T10" fmla="*/ 82 w 82"/>
                        <a:gd name="T11" fmla="*/ 38 h 38"/>
                        <a:gd name="T12" fmla="*/ 0 w 8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2" h="38">
                          <a:moveTo>
                            <a:pt x="0" y="38"/>
                          </a:moveTo>
                          <a:lnTo>
                            <a:pt x="2" y="22"/>
                          </a:lnTo>
                          <a:lnTo>
                            <a:pt x="8" y="8"/>
                          </a:lnTo>
                          <a:lnTo>
                            <a:pt x="12"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50" name="Group 246"/>
                  <p:cNvGrpSpPr>
                    <a:grpSpLocks/>
                  </p:cNvGrpSpPr>
                  <p:nvPr/>
                </p:nvGrpSpPr>
                <p:grpSpPr bwMode="auto">
                  <a:xfrm>
                    <a:off x="853" y="3612"/>
                    <a:ext cx="48" cy="23"/>
                    <a:chOff x="853" y="3612"/>
                    <a:chExt cx="48" cy="23"/>
                  </a:xfrm>
                </p:grpSpPr>
                <p:sp>
                  <p:nvSpPr>
                    <p:cNvPr id="363" name="Freeform 247"/>
                    <p:cNvSpPr>
                      <a:spLocks/>
                    </p:cNvSpPr>
                    <p:nvPr/>
                  </p:nvSpPr>
                  <p:spPr bwMode="auto">
                    <a:xfrm>
                      <a:off x="853" y="3612"/>
                      <a:ext cx="12" cy="23"/>
                    </a:xfrm>
                    <a:custGeom>
                      <a:avLst/>
                      <a:gdLst>
                        <a:gd name="T0" fmla="*/ 14 w 25"/>
                        <a:gd name="T1" fmla="*/ 69 h 69"/>
                        <a:gd name="T2" fmla="*/ 0 w 25"/>
                        <a:gd name="T3" fmla="*/ 28 h 69"/>
                        <a:gd name="T4" fmla="*/ 10 w 25"/>
                        <a:gd name="T5" fmla="*/ 0 h 69"/>
                        <a:gd name="T6" fmla="*/ 25 w 25"/>
                        <a:gd name="T7" fmla="*/ 32 h 69"/>
                        <a:gd name="T8" fmla="*/ 14 w 25"/>
                        <a:gd name="T9" fmla="*/ 69 h 69"/>
                      </a:gdLst>
                      <a:ahLst/>
                      <a:cxnLst>
                        <a:cxn ang="0">
                          <a:pos x="T0" y="T1"/>
                        </a:cxn>
                        <a:cxn ang="0">
                          <a:pos x="T2" y="T3"/>
                        </a:cxn>
                        <a:cxn ang="0">
                          <a:pos x="T4" y="T5"/>
                        </a:cxn>
                        <a:cxn ang="0">
                          <a:pos x="T6" y="T7"/>
                        </a:cxn>
                        <a:cxn ang="0">
                          <a:pos x="T8" y="T9"/>
                        </a:cxn>
                      </a:cxnLst>
                      <a:rect l="0" t="0" r="r" b="b"/>
                      <a:pathLst>
                        <a:path w="25" h="69">
                          <a:moveTo>
                            <a:pt x="14" y="69"/>
                          </a:moveTo>
                          <a:lnTo>
                            <a:pt x="0" y="28"/>
                          </a:lnTo>
                          <a:lnTo>
                            <a:pt x="10"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64" name="Freeform 248"/>
                    <p:cNvSpPr>
                      <a:spLocks/>
                    </p:cNvSpPr>
                    <p:nvPr/>
                  </p:nvSpPr>
                  <p:spPr bwMode="auto">
                    <a:xfrm>
                      <a:off x="857" y="3613"/>
                      <a:ext cx="37" cy="10"/>
                    </a:xfrm>
                    <a:custGeom>
                      <a:avLst/>
                      <a:gdLst>
                        <a:gd name="T0" fmla="*/ 1 w 73"/>
                        <a:gd name="T1" fmla="*/ 0 h 32"/>
                        <a:gd name="T2" fmla="*/ 50 w 73"/>
                        <a:gd name="T3" fmla="*/ 0 h 32"/>
                        <a:gd name="T4" fmla="*/ 51 w 73"/>
                        <a:gd name="T5" fmla="*/ 3 h 32"/>
                        <a:gd name="T6" fmla="*/ 56 w 73"/>
                        <a:gd name="T7" fmla="*/ 15 h 32"/>
                        <a:gd name="T8" fmla="*/ 73 w 73"/>
                        <a:gd name="T9" fmla="*/ 32 h 32"/>
                        <a:gd name="T10" fmla="*/ 18 w 73"/>
                        <a:gd name="T11" fmla="*/ 32 h 32"/>
                        <a:gd name="T12" fmla="*/ 9 w 73"/>
                        <a:gd name="T13" fmla="*/ 22 h 32"/>
                        <a:gd name="T14" fmla="*/ 0 w 73"/>
                        <a:gd name="T15" fmla="*/ 7 h 32"/>
                        <a:gd name="T16" fmla="*/ 1 w 73"/>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2">
                          <a:moveTo>
                            <a:pt x="1" y="0"/>
                          </a:moveTo>
                          <a:lnTo>
                            <a:pt x="50" y="0"/>
                          </a:lnTo>
                          <a:lnTo>
                            <a:pt x="51" y="3"/>
                          </a:lnTo>
                          <a:lnTo>
                            <a:pt x="56" y="15"/>
                          </a:lnTo>
                          <a:lnTo>
                            <a:pt x="73" y="32"/>
                          </a:lnTo>
                          <a:lnTo>
                            <a:pt x="18" y="32"/>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65" name="Freeform 249"/>
                    <p:cNvSpPr>
                      <a:spLocks/>
                    </p:cNvSpPr>
                    <p:nvPr/>
                  </p:nvSpPr>
                  <p:spPr bwMode="auto">
                    <a:xfrm>
                      <a:off x="860" y="3623"/>
                      <a:ext cx="41" cy="12"/>
                    </a:xfrm>
                    <a:custGeom>
                      <a:avLst/>
                      <a:gdLst>
                        <a:gd name="T0" fmla="*/ 0 w 83"/>
                        <a:gd name="T1" fmla="*/ 36 h 36"/>
                        <a:gd name="T2" fmla="*/ 1 w 83"/>
                        <a:gd name="T3" fmla="*/ 21 h 36"/>
                        <a:gd name="T4" fmla="*/ 6 w 83"/>
                        <a:gd name="T5" fmla="*/ 8 h 36"/>
                        <a:gd name="T6" fmla="*/ 13 w 83"/>
                        <a:gd name="T7" fmla="*/ 0 h 36"/>
                        <a:gd name="T8" fmla="*/ 68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1"/>
                          </a:lnTo>
                          <a:lnTo>
                            <a:pt x="6" y="8"/>
                          </a:lnTo>
                          <a:lnTo>
                            <a:pt x="13"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51" name="Group 250"/>
                  <p:cNvGrpSpPr>
                    <a:grpSpLocks/>
                  </p:cNvGrpSpPr>
                  <p:nvPr/>
                </p:nvGrpSpPr>
                <p:grpSpPr bwMode="auto">
                  <a:xfrm>
                    <a:off x="865" y="3625"/>
                    <a:ext cx="49" cy="23"/>
                    <a:chOff x="865" y="3625"/>
                    <a:chExt cx="49" cy="23"/>
                  </a:xfrm>
                </p:grpSpPr>
                <p:sp>
                  <p:nvSpPr>
                    <p:cNvPr id="360" name="Freeform 251"/>
                    <p:cNvSpPr>
                      <a:spLocks/>
                    </p:cNvSpPr>
                    <p:nvPr/>
                  </p:nvSpPr>
                  <p:spPr bwMode="auto">
                    <a:xfrm>
                      <a:off x="865" y="3625"/>
                      <a:ext cx="12" cy="23"/>
                    </a:xfrm>
                    <a:custGeom>
                      <a:avLst/>
                      <a:gdLst>
                        <a:gd name="T0" fmla="*/ 16 w 25"/>
                        <a:gd name="T1" fmla="*/ 68 h 68"/>
                        <a:gd name="T2" fmla="*/ 0 w 25"/>
                        <a:gd name="T3" fmla="*/ 27 h 68"/>
                        <a:gd name="T4" fmla="*/ 11 w 25"/>
                        <a:gd name="T5" fmla="*/ 0 h 68"/>
                        <a:gd name="T6" fmla="*/ 25 w 25"/>
                        <a:gd name="T7" fmla="*/ 30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61" name="Freeform 252"/>
                    <p:cNvSpPr>
                      <a:spLocks/>
                    </p:cNvSpPr>
                    <p:nvPr/>
                  </p:nvSpPr>
                  <p:spPr bwMode="auto">
                    <a:xfrm>
                      <a:off x="870" y="3626"/>
                      <a:ext cx="37" cy="9"/>
                    </a:xfrm>
                    <a:custGeom>
                      <a:avLst/>
                      <a:gdLst>
                        <a:gd name="T0" fmla="*/ 1 w 73"/>
                        <a:gd name="T1" fmla="*/ 0 h 29"/>
                        <a:gd name="T2" fmla="*/ 50 w 73"/>
                        <a:gd name="T3" fmla="*/ 0 h 29"/>
                        <a:gd name="T4" fmla="*/ 52 w 73"/>
                        <a:gd name="T5" fmla="*/ 2 h 29"/>
                        <a:gd name="T6" fmla="*/ 56 w 73"/>
                        <a:gd name="T7" fmla="*/ 11 h 29"/>
                        <a:gd name="T8" fmla="*/ 73 w 73"/>
                        <a:gd name="T9" fmla="*/ 29 h 29"/>
                        <a:gd name="T10" fmla="*/ 18 w 73"/>
                        <a:gd name="T11" fmla="*/ 29 h 29"/>
                        <a:gd name="T12" fmla="*/ 9 w 73"/>
                        <a:gd name="T13" fmla="*/ 20 h 29"/>
                        <a:gd name="T14" fmla="*/ 0 w 73"/>
                        <a:gd name="T15" fmla="*/ 6 h 29"/>
                        <a:gd name="T16" fmla="*/ 1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1" y="0"/>
                          </a:moveTo>
                          <a:lnTo>
                            <a:pt x="50" y="0"/>
                          </a:lnTo>
                          <a:lnTo>
                            <a:pt x="52"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62" name="Freeform 253"/>
                    <p:cNvSpPr>
                      <a:spLocks/>
                    </p:cNvSpPr>
                    <p:nvPr/>
                  </p:nvSpPr>
                  <p:spPr bwMode="auto">
                    <a:xfrm>
                      <a:off x="873" y="3636"/>
                      <a:ext cx="41" cy="12"/>
                    </a:xfrm>
                    <a:custGeom>
                      <a:avLst/>
                      <a:gdLst>
                        <a:gd name="T0" fmla="*/ 0 w 82"/>
                        <a:gd name="T1" fmla="*/ 36 h 36"/>
                        <a:gd name="T2" fmla="*/ 1 w 82"/>
                        <a:gd name="T3" fmla="*/ 19 h 36"/>
                        <a:gd name="T4" fmla="*/ 7 w 82"/>
                        <a:gd name="T5" fmla="*/ 7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19"/>
                          </a:lnTo>
                          <a:lnTo>
                            <a:pt x="7"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52" name="Group 254"/>
                  <p:cNvGrpSpPr>
                    <a:grpSpLocks/>
                  </p:cNvGrpSpPr>
                  <p:nvPr/>
                </p:nvGrpSpPr>
                <p:grpSpPr bwMode="auto">
                  <a:xfrm>
                    <a:off x="878" y="3638"/>
                    <a:ext cx="49" cy="22"/>
                    <a:chOff x="878" y="3638"/>
                    <a:chExt cx="49" cy="22"/>
                  </a:xfrm>
                </p:grpSpPr>
                <p:sp>
                  <p:nvSpPr>
                    <p:cNvPr id="357" name="Freeform 255"/>
                    <p:cNvSpPr>
                      <a:spLocks/>
                    </p:cNvSpPr>
                    <p:nvPr/>
                  </p:nvSpPr>
                  <p:spPr bwMode="auto">
                    <a:xfrm>
                      <a:off x="878" y="3638"/>
                      <a:ext cx="12" cy="22"/>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58" name="Freeform 256"/>
                    <p:cNvSpPr>
                      <a:spLocks/>
                    </p:cNvSpPr>
                    <p:nvPr/>
                  </p:nvSpPr>
                  <p:spPr bwMode="auto">
                    <a:xfrm>
                      <a:off x="883" y="3638"/>
                      <a:ext cx="36" cy="10"/>
                    </a:xfrm>
                    <a:custGeom>
                      <a:avLst/>
                      <a:gdLst>
                        <a:gd name="T0" fmla="*/ 1 w 72"/>
                        <a:gd name="T1" fmla="*/ 0 h 30"/>
                        <a:gd name="T2" fmla="*/ 49 w 72"/>
                        <a:gd name="T3" fmla="*/ 0 h 30"/>
                        <a:gd name="T4" fmla="*/ 51 w 72"/>
                        <a:gd name="T5" fmla="*/ 3 h 30"/>
                        <a:gd name="T6" fmla="*/ 56 w 72"/>
                        <a:gd name="T7" fmla="*/ 12 h 30"/>
                        <a:gd name="T8" fmla="*/ 72 w 72"/>
                        <a:gd name="T9" fmla="*/ 30 h 30"/>
                        <a:gd name="T10" fmla="*/ 18 w 72"/>
                        <a:gd name="T11" fmla="*/ 30 h 30"/>
                        <a:gd name="T12" fmla="*/ 9 w 72"/>
                        <a:gd name="T13" fmla="*/ 21 h 30"/>
                        <a:gd name="T14" fmla="*/ 0 w 72"/>
                        <a:gd name="T15" fmla="*/ 5 h 30"/>
                        <a:gd name="T16" fmla="*/ 1 w 72"/>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0">
                          <a:moveTo>
                            <a:pt x="1" y="0"/>
                          </a:moveTo>
                          <a:lnTo>
                            <a:pt x="49" y="0"/>
                          </a:lnTo>
                          <a:lnTo>
                            <a:pt x="51" y="3"/>
                          </a:lnTo>
                          <a:lnTo>
                            <a:pt x="56" y="12"/>
                          </a:lnTo>
                          <a:lnTo>
                            <a:pt x="72"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59" name="Freeform 257"/>
                    <p:cNvSpPr>
                      <a:spLocks/>
                    </p:cNvSpPr>
                    <p:nvPr/>
                  </p:nvSpPr>
                  <p:spPr bwMode="auto">
                    <a:xfrm>
                      <a:off x="886" y="3648"/>
                      <a:ext cx="41" cy="12"/>
                    </a:xfrm>
                    <a:custGeom>
                      <a:avLst/>
                      <a:gdLst>
                        <a:gd name="T0" fmla="*/ 0 w 82"/>
                        <a:gd name="T1" fmla="*/ 36 h 36"/>
                        <a:gd name="T2" fmla="*/ 2 w 82"/>
                        <a:gd name="T3" fmla="*/ 19 h 36"/>
                        <a:gd name="T4" fmla="*/ 6 w 82"/>
                        <a:gd name="T5" fmla="*/ 8 h 36"/>
                        <a:gd name="T6" fmla="*/ 11 w 82"/>
                        <a:gd name="T7" fmla="*/ 0 h 36"/>
                        <a:gd name="T8" fmla="*/ 66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8"/>
                          </a:lnTo>
                          <a:lnTo>
                            <a:pt x="11" y="0"/>
                          </a:lnTo>
                          <a:lnTo>
                            <a:pt x="66"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53" name="Group 258"/>
                  <p:cNvGrpSpPr>
                    <a:grpSpLocks/>
                  </p:cNvGrpSpPr>
                  <p:nvPr/>
                </p:nvGrpSpPr>
                <p:grpSpPr bwMode="auto">
                  <a:xfrm>
                    <a:off x="890" y="3651"/>
                    <a:ext cx="50" cy="22"/>
                    <a:chOff x="890" y="3651"/>
                    <a:chExt cx="50" cy="22"/>
                  </a:xfrm>
                </p:grpSpPr>
                <p:sp>
                  <p:nvSpPr>
                    <p:cNvPr id="354" name="Freeform 259"/>
                    <p:cNvSpPr>
                      <a:spLocks/>
                    </p:cNvSpPr>
                    <p:nvPr/>
                  </p:nvSpPr>
                  <p:spPr bwMode="auto">
                    <a:xfrm>
                      <a:off x="890" y="3651"/>
                      <a:ext cx="13" cy="22"/>
                    </a:xfrm>
                    <a:custGeom>
                      <a:avLst/>
                      <a:gdLst>
                        <a:gd name="T0" fmla="*/ 16 w 25"/>
                        <a:gd name="T1" fmla="*/ 67 h 67"/>
                        <a:gd name="T2" fmla="*/ 0 w 25"/>
                        <a:gd name="T3" fmla="*/ 26 h 67"/>
                        <a:gd name="T4" fmla="*/ 12 w 25"/>
                        <a:gd name="T5" fmla="*/ 0 h 67"/>
                        <a:gd name="T6" fmla="*/ 25 w 25"/>
                        <a:gd name="T7" fmla="*/ 30 h 67"/>
                        <a:gd name="T8" fmla="*/ 16 w 25"/>
                        <a:gd name="T9" fmla="*/ 67 h 67"/>
                      </a:gdLst>
                      <a:ahLst/>
                      <a:cxnLst>
                        <a:cxn ang="0">
                          <a:pos x="T0" y="T1"/>
                        </a:cxn>
                        <a:cxn ang="0">
                          <a:pos x="T2" y="T3"/>
                        </a:cxn>
                        <a:cxn ang="0">
                          <a:pos x="T4" y="T5"/>
                        </a:cxn>
                        <a:cxn ang="0">
                          <a:pos x="T6" y="T7"/>
                        </a:cxn>
                        <a:cxn ang="0">
                          <a:pos x="T8" y="T9"/>
                        </a:cxn>
                      </a:cxnLst>
                      <a:rect l="0" t="0" r="r" b="b"/>
                      <a:pathLst>
                        <a:path w="25" h="67">
                          <a:moveTo>
                            <a:pt x="16" y="67"/>
                          </a:moveTo>
                          <a:lnTo>
                            <a:pt x="0" y="26"/>
                          </a:lnTo>
                          <a:lnTo>
                            <a:pt x="12" y="0"/>
                          </a:lnTo>
                          <a:lnTo>
                            <a:pt x="25" y="30"/>
                          </a:lnTo>
                          <a:lnTo>
                            <a:pt x="16" y="6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55" name="Freeform 260"/>
                    <p:cNvSpPr>
                      <a:spLocks/>
                    </p:cNvSpPr>
                    <p:nvPr/>
                  </p:nvSpPr>
                  <p:spPr bwMode="auto">
                    <a:xfrm>
                      <a:off x="895" y="3651"/>
                      <a:ext cx="37" cy="10"/>
                    </a:xfrm>
                    <a:custGeom>
                      <a:avLst/>
                      <a:gdLst>
                        <a:gd name="T0" fmla="*/ 2 w 73"/>
                        <a:gd name="T1" fmla="*/ 0 h 29"/>
                        <a:gd name="T2" fmla="*/ 48 w 73"/>
                        <a:gd name="T3" fmla="*/ 0 h 29"/>
                        <a:gd name="T4" fmla="*/ 51 w 73"/>
                        <a:gd name="T5" fmla="*/ 2 h 29"/>
                        <a:gd name="T6" fmla="*/ 56 w 73"/>
                        <a:gd name="T7" fmla="*/ 11 h 29"/>
                        <a:gd name="T8" fmla="*/ 73 w 73"/>
                        <a:gd name="T9" fmla="*/ 29 h 29"/>
                        <a:gd name="T10" fmla="*/ 18 w 73"/>
                        <a:gd name="T11" fmla="*/ 29 h 29"/>
                        <a:gd name="T12" fmla="*/ 9 w 73"/>
                        <a:gd name="T13" fmla="*/ 20 h 29"/>
                        <a:gd name="T14" fmla="*/ 0 w 73"/>
                        <a:gd name="T15" fmla="*/ 5 h 29"/>
                        <a:gd name="T16" fmla="*/ 2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2" y="0"/>
                          </a:moveTo>
                          <a:lnTo>
                            <a:pt x="48" y="0"/>
                          </a:lnTo>
                          <a:lnTo>
                            <a:pt x="51" y="2"/>
                          </a:lnTo>
                          <a:lnTo>
                            <a:pt x="56" y="11"/>
                          </a:lnTo>
                          <a:lnTo>
                            <a:pt x="73" y="29"/>
                          </a:lnTo>
                          <a:lnTo>
                            <a:pt x="18" y="29"/>
                          </a:lnTo>
                          <a:lnTo>
                            <a:pt x="9"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56" name="Freeform 261"/>
                    <p:cNvSpPr>
                      <a:spLocks/>
                    </p:cNvSpPr>
                    <p:nvPr/>
                  </p:nvSpPr>
                  <p:spPr bwMode="auto">
                    <a:xfrm>
                      <a:off x="899" y="3662"/>
                      <a:ext cx="41" cy="11"/>
                    </a:xfrm>
                    <a:custGeom>
                      <a:avLst/>
                      <a:gdLst>
                        <a:gd name="T0" fmla="*/ 0 w 83"/>
                        <a:gd name="T1" fmla="*/ 35 h 35"/>
                        <a:gd name="T2" fmla="*/ 2 w 83"/>
                        <a:gd name="T3" fmla="*/ 19 h 35"/>
                        <a:gd name="T4" fmla="*/ 7 w 83"/>
                        <a:gd name="T5" fmla="*/ 7 h 35"/>
                        <a:gd name="T6" fmla="*/ 11 w 83"/>
                        <a:gd name="T7" fmla="*/ 0 h 35"/>
                        <a:gd name="T8" fmla="*/ 67 w 83"/>
                        <a:gd name="T9" fmla="*/ 0 h 35"/>
                        <a:gd name="T10" fmla="*/ 83 w 83"/>
                        <a:gd name="T11" fmla="*/ 35 h 35"/>
                        <a:gd name="T12" fmla="*/ 0 w 8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3" h="35">
                          <a:moveTo>
                            <a:pt x="0" y="35"/>
                          </a:moveTo>
                          <a:lnTo>
                            <a:pt x="2" y="19"/>
                          </a:lnTo>
                          <a:lnTo>
                            <a:pt x="7" y="7"/>
                          </a:lnTo>
                          <a:lnTo>
                            <a:pt x="11"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130" name="Group 262"/>
                <p:cNvGrpSpPr>
                  <a:grpSpLocks/>
                </p:cNvGrpSpPr>
                <p:nvPr/>
              </p:nvGrpSpPr>
              <p:grpSpPr bwMode="auto">
                <a:xfrm>
                  <a:off x="903" y="3665"/>
                  <a:ext cx="99" cy="74"/>
                  <a:chOff x="903" y="3665"/>
                  <a:chExt cx="99" cy="74"/>
                </a:xfrm>
              </p:grpSpPr>
              <p:grpSp>
                <p:nvGrpSpPr>
                  <p:cNvPr id="329" name="Group 263"/>
                  <p:cNvGrpSpPr>
                    <a:grpSpLocks/>
                  </p:cNvGrpSpPr>
                  <p:nvPr/>
                </p:nvGrpSpPr>
                <p:grpSpPr bwMode="auto">
                  <a:xfrm>
                    <a:off x="903" y="3665"/>
                    <a:ext cx="49" cy="23"/>
                    <a:chOff x="903" y="3665"/>
                    <a:chExt cx="49" cy="23"/>
                  </a:xfrm>
                </p:grpSpPr>
                <p:sp>
                  <p:nvSpPr>
                    <p:cNvPr id="346" name="Freeform 264"/>
                    <p:cNvSpPr>
                      <a:spLocks/>
                    </p:cNvSpPr>
                    <p:nvPr/>
                  </p:nvSpPr>
                  <p:spPr bwMode="auto">
                    <a:xfrm>
                      <a:off x="903" y="3665"/>
                      <a:ext cx="12" cy="23"/>
                    </a:xfrm>
                    <a:custGeom>
                      <a:avLst/>
                      <a:gdLst>
                        <a:gd name="T0" fmla="*/ 16 w 25"/>
                        <a:gd name="T1" fmla="*/ 69 h 69"/>
                        <a:gd name="T2" fmla="*/ 0 w 25"/>
                        <a:gd name="T3" fmla="*/ 27 h 69"/>
                        <a:gd name="T4" fmla="*/ 10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10"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47" name="Freeform 265"/>
                    <p:cNvSpPr>
                      <a:spLocks/>
                    </p:cNvSpPr>
                    <p:nvPr/>
                  </p:nvSpPr>
                  <p:spPr bwMode="auto">
                    <a:xfrm>
                      <a:off x="907" y="3666"/>
                      <a:ext cx="37" cy="10"/>
                    </a:xfrm>
                    <a:custGeom>
                      <a:avLst/>
                      <a:gdLst>
                        <a:gd name="T0" fmla="*/ 1 w 73"/>
                        <a:gd name="T1" fmla="*/ 0 h 31"/>
                        <a:gd name="T2" fmla="*/ 49 w 73"/>
                        <a:gd name="T3" fmla="*/ 0 h 31"/>
                        <a:gd name="T4" fmla="*/ 51 w 73"/>
                        <a:gd name="T5" fmla="*/ 4 h 31"/>
                        <a:gd name="T6" fmla="*/ 56 w 73"/>
                        <a:gd name="T7" fmla="*/ 13 h 31"/>
                        <a:gd name="T8" fmla="*/ 73 w 73"/>
                        <a:gd name="T9" fmla="*/ 31 h 31"/>
                        <a:gd name="T10" fmla="*/ 18 w 73"/>
                        <a:gd name="T11" fmla="*/ 31 h 31"/>
                        <a:gd name="T12" fmla="*/ 10 w 73"/>
                        <a:gd name="T13" fmla="*/ 22 h 31"/>
                        <a:gd name="T14" fmla="*/ 0 w 73"/>
                        <a:gd name="T15" fmla="*/ 7 h 31"/>
                        <a:gd name="T16" fmla="*/ 1 w 7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1">
                          <a:moveTo>
                            <a:pt x="1" y="0"/>
                          </a:moveTo>
                          <a:lnTo>
                            <a:pt x="49" y="0"/>
                          </a:lnTo>
                          <a:lnTo>
                            <a:pt x="51" y="4"/>
                          </a:lnTo>
                          <a:lnTo>
                            <a:pt x="56" y="13"/>
                          </a:lnTo>
                          <a:lnTo>
                            <a:pt x="73" y="31"/>
                          </a:lnTo>
                          <a:lnTo>
                            <a:pt x="18" y="31"/>
                          </a:lnTo>
                          <a:lnTo>
                            <a:pt x="10"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48" name="Freeform 266"/>
                    <p:cNvSpPr>
                      <a:spLocks/>
                    </p:cNvSpPr>
                    <p:nvPr/>
                  </p:nvSpPr>
                  <p:spPr bwMode="auto">
                    <a:xfrm>
                      <a:off x="911" y="3676"/>
                      <a:ext cx="41" cy="12"/>
                    </a:xfrm>
                    <a:custGeom>
                      <a:avLst/>
                      <a:gdLst>
                        <a:gd name="T0" fmla="*/ 0 w 82"/>
                        <a:gd name="T1" fmla="*/ 36 h 36"/>
                        <a:gd name="T2" fmla="*/ 2 w 82"/>
                        <a:gd name="T3" fmla="*/ 20 h 36"/>
                        <a:gd name="T4" fmla="*/ 6 w 82"/>
                        <a:gd name="T5" fmla="*/ 7 h 36"/>
                        <a:gd name="T6" fmla="*/ 11 w 82"/>
                        <a:gd name="T7" fmla="*/ 0 h 36"/>
                        <a:gd name="T8" fmla="*/ 66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0"/>
                          </a:lnTo>
                          <a:lnTo>
                            <a:pt x="6" y="7"/>
                          </a:lnTo>
                          <a:lnTo>
                            <a:pt x="11" y="0"/>
                          </a:lnTo>
                          <a:lnTo>
                            <a:pt x="66"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30" name="Group 267"/>
                  <p:cNvGrpSpPr>
                    <a:grpSpLocks/>
                  </p:cNvGrpSpPr>
                  <p:nvPr/>
                </p:nvGrpSpPr>
                <p:grpSpPr bwMode="auto">
                  <a:xfrm>
                    <a:off x="914" y="3678"/>
                    <a:ext cx="49" cy="23"/>
                    <a:chOff x="914" y="3678"/>
                    <a:chExt cx="49" cy="23"/>
                  </a:xfrm>
                </p:grpSpPr>
                <p:sp>
                  <p:nvSpPr>
                    <p:cNvPr id="343" name="Freeform 268"/>
                    <p:cNvSpPr>
                      <a:spLocks/>
                    </p:cNvSpPr>
                    <p:nvPr/>
                  </p:nvSpPr>
                  <p:spPr bwMode="auto">
                    <a:xfrm>
                      <a:off x="914" y="3678"/>
                      <a:ext cx="13" cy="23"/>
                    </a:xfrm>
                    <a:custGeom>
                      <a:avLst/>
                      <a:gdLst>
                        <a:gd name="T0" fmla="*/ 14 w 25"/>
                        <a:gd name="T1" fmla="*/ 70 h 70"/>
                        <a:gd name="T2" fmla="*/ 0 w 25"/>
                        <a:gd name="T3" fmla="*/ 27 h 70"/>
                        <a:gd name="T4" fmla="*/ 9 w 25"/>
                        <a:gd name="T5" fmla="*/ 0 h 70"/>
                        <a:gd name="T6" fmla="*/ 25 w 25"/>
                        <a:gd name="T7" fmla="*/ 31 h 70"/>
                        <a:gd name="T8" fmla="*/ 14 w 25"/>
                        <a:gd name="T9" fmla="*/ 70 h 70"/>
                      </a:gdLst>
                      <a:ahLst/>
                      <a:cxnLst>
                        <a:cxn ang="0">
                          <a:pos x="T0" y="T1"/>
                        </a:cxn>
                        <a:cxn ang="0">
                          <a:pos x="T2" y="T3"/>
                        </a:cxn>
                        <a:cxn ang="0">
                          <a:pos x="T4" y="T5"/>
                        </a:cxn>
                        <a:cxn ang="0">
                          <a:pos x="T6" y="T7"/>
                        </a:cxn>
                        <a:cxn ang="0">
                          <a:pos x="T8" y="T9"/>
                        </a:cxn>
                      </a:cxnLst>
                      <a:rect l="0" t="0" r="r" b="b"/>
                      <a:pathLst>
                        <a:path w="25" h="70">
                          <a:moveTo>
                            <a:pt x="14" y="70"/>
                          </a:moveTo>
                          <a:lnTo>
                            <a:pt x="0" y="27"/>
                          </a:lnTo>
                          <a:lnTo>
                            <a:pt x="9" y="0"/>
                          </a:lnTo>
                          <a:lnTo>
                            <a:pt x="25" y="31"/>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44" name="Freeform 269"/>
                    <p:cNvSpPr>
                      <a:spLocks/>
                    </p:cNvSpPr>
                    <p:nvPr/>
                  </p:nvSpPr>
                  <p:spPr bwMode="auto">
                    <a:xfrm>
                      <a:off x="919" y="3678"/>
                      <a:ext cx="38" cy="10"/>
                    </a:xfrm>
                    <a:custGeom>
                      <a:avLst/>
                      <a:gdLst>
                        <a:gd name="T0" fmla="*/ 1 w 75"/>
                        <a:gd name="T1" fmla="*/ 0 h 30"/>
                        <a:gd name="T2" fmla="*/ 50 w 75"/>
                        <a:gd name="T3" fmla="*/ 0 h 30"/>
                        <a:gd name="T4" fmla="*/ 51 w 75"/>
                        <a:gd name="T5" fmla="*/ 3 h 30"/>
                        <a:gd name="T6" fmla="*/ 57 w 75"/>
                        <a:gd name="T7" fmla="*/ 12 h 30"/>
                        <a:gd name="T8" fmla="*/ 75 w 75"/>
                        <a:gd name="T9" fmla="*/ 30 h 30"/>
                        <a:gd name="T10" fmla="*/ 19 w 75"/>
                        <a:gd name="T11" fmla="*/ 30 h 30"/>
                        <a:gd name="T12" fmla="*/ 11 w 75"/>
                        <a:gd name="T13" fmla="*/ 20 h 30"/>
                        <a:gd name="T14" fmla="*/ 0 w 75"/>
                        <a:gd name="T15" fmla="*/ 6 h 30"/>
                        <a:gd name="T16" fmla="*/ 1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1" y="0"/>
                          </a:moveTo>
                          <a:lnTo>
                            <a:pt x="50" y="0"/>
                          </a:lnTo>
                          <a:lnTo>
                            <a:pt x="51" y="3"/>
                          </a:lnTo>
                          <a:lnTo>
                            <a:pt x="57" y="12"/>
                          </a:lnTo>
                          <a:lnTo>
                            <a:pt x="75" y="30"/>
                          </a:lnTo>
                          <a:lnTo>
                            <a:pt x="19" y="30"/>
                          </a:lnTo>
                          <a:lnTo>
                            <a:pt x="11"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45" name="Freeform 270"/>
                    <p:cNvSpPr>
                      <a:spLocks/>
                    </p:cNvSpPr>
                    <p:nvPr/>
                  </p:nvSpPr>
                  <p:spPr bwMode="auto">
                    <a:xfrm>
                      <a:off x="922" y="3688"/>
                      <a:ext cx="41" cy="13"/>
                    </a:xfrm>
                    <a:custGeom>
                      <a:avLst/>
                      <a:gdLst>
                        <a:gd name="T0" fmla="*/ 0 w 81"/>
                        <a:gd name="T1" fmla="*/ 38 h 38"/>
                        <a:gd name="T2" fmla="*/ 2 w 81"/>
                        <a:gd name="T3" fmla="*/ 21 h 38"/>
                        <a:gd name="T4" fmla="*/ 8 w 81"/>
                        <a:gd name="T5" fmla="*/ 8 h 38"/>
                        <a:gd name="T6" fmla="*/ 12 w 81"/>
                        <a:gd name="T7" fmla="*/ 0 h 38"/>
                        <a:gd name="T8" fmla="*/ 68 w 81"/>
                        <a:gd name="T9" fmla="*/ 0 h 38"/>
                        <a:gd name="T10" fmla="*/ 81 w 81"/>
                        <a:gd name="T11" fmla="*/ 38 h 38"/>
                        <a:gd name="T12" fmla="*/ 0 w 81"/>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1" h="38">
                          <a:moveTo>
                            <a:pt x="0" y="38"/>
                          </a:moveTo>
                          <a:lnTo>
                            <a:pt x="2" y="21"/>
                          </a:lnTo>
                          <a:lnTo>
                            <a:pt x="8" y="8"/>
                          </a:lnTo>
                          <a:lnTo>
                            <a:pt x="12" y="0"/>
                          </a:lnTo>
                          <a:lnTo>
                            <a:pt x="68" y="0"/>
                          </a:lnTo>
                          <a:lnTo>
                            <a:pt x="81"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31" name="Group 271"/>
                  <p:cNvGrpSpPr>
                    <a:grpSpLocks/>
                  </p:cNvGrpSpPr>
                  <p:nvPr/>
                </p:nvGrpSpPr>
                <p:grpSpPr bwMode="auto">
                  <a:xfrm>
                    <a:off x="928" y="3690"/>
                    <a:ext cx="48" cy="23"/>
                    <a:chOff x="928" y="3690"/>
                    <a:chExt cx="48" cy="23"/>
                  </a:xfrm>
                </p:grpSpPr>
                <p:sp>
                  <p:nvSpPr>
                    <p:cNvPr id="340" name="Freeform 272"/>
                    <p:cNvSpPr>
                      <a:spLocks/>
                    </p:cNvSpPr>
                    <p:nvPr/>
                  </p:nvSpPr>
                  <p:spPr bwMode="auto">
                    <a:xfrm>
                      <a:off x="928" y="3690"/>
                      <a:ext cx="12" cy="23"/>
                    </a:xfrm>
                    <a:custGeom>
                      <a:avLst/>
                      <a:gdLst>
                        <a:gd name="T0" fmla="*/ 13 w 25"/>
                        <a:gd name="T1" fmla="*/ 70 h 70"/>
                        <a:gd name="T2" fmla="*/ 0 w 25"/>
                        <a:gd name="T3" fmla="*/ 29 h 70"/>
                        <a:gd name="T4" fmla="*/ 9 w 25"/>
                        <a:gd name="T5" fmla="*/ 0 h 70"/>
                        <a:gd name="T6" fmla="*/ 25 w 25"/>
                        <a:gd name="T7" fmla="*/ 33 h 70"/>
                        <a:gd name="T8" fmla="*/ 13 w 25"/>
                        <a:gd name="T9" fmla="*/ 70 h 70"/>
                      </a:gdLst>
                      <a:ahLst/>
                      <a:cxnLst>
                        <a:cxn ang="0">
                          <a:pos x="T0" y="T1"/>
                        </a:cxn>
                        <a:cxn ang="0">
                          <a:pos x="T2" y="T3"/>
                        </a:cxn>
                        <a:cxn ang="0">
                          <a:pos x="T4" y="T5"/>
                        </a:cxn>
                        <a:cxn ang="0">
                          <a:pos x="T6" y="T7"/>
                        </a:cxn>
                        <a:cxn ang="0">
                          <a:pos x="T8" y="T9"/>
                        </a:cxn>
                      </a:cxnLst>
                      <a:rect l="0" t="0" r="r" b="b"/>
                      <a:pathLst>
                        <a:path w="25" h="70">
                          <a:moveTo>
                            <a:pt x="13" y="70"/>
                          </a:moveTo>
                          <a:lnTo>
                            <a:pt x="0" y="29"/>
                          </a:lnTo>
                          <a:lnTo>
                            <a:pt x="9" y="0"/>
                          </a:lnTo>
                          <a:lnTo>
                            <a:pt x="25" y="33"/>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41" name="Freeform 273"/>
                    <p:cNvSpPr>
                      <a:spLocks/>
                    </p:cNvSpPr>
                    <p:nvPr/>
                  </p:nvSpPr>
                  <p:spPr bwMode="auto">
                    <a:xfrm>
                      <a:off x="932" y="3691"/>
                      <a:ext cx="38" cy="10"/>
                    </a:xfrm>
                    <a:custGeom>
                      <a:avLst/>
                      <a:gdLst>
                        <a:gd name="T0" fmla="*/ 2 w 75"/>
                        <a:gd name="T1" fmla="*/ 0 h 31"/>
                        <a:gd name="T2" fmla="*/ 50 w 75"/>
                        <a:gd name="T3" fmla="*/ 0 h 31"/>
                        <a:gd name="T4" fmla="*/ 52 w 75"/>
                        <a:gd name="T5" fmla="*/ 2 h 31"/>
                        <a:gd name="T6" fmla="*/ 57 w 75"/>
                        <a:gd name="T7" fmla="*/ 11 h 31"/>
                        <a:gd name="T8" fmla="*/ 75 w 75"/>
                        <a:gd name="T9" fmla="*/ 31 h 31"/>
                        <a:gd name="T10" fmla="*/ 19 w 75"/>
                        <a:gd name="T11" fmla="*/ 31 h 31"/>
                        <a:gd name="T12" fmla="*/ 10 w 75"/>
                        <a:gd name="T13" fmla="*/ 22 h 31"/>
                        <a:gd name="T14" fmla="*/ 0 w 75"/>
                        <a:gd name="T15" fmla="*/ 6 h 31"/>
                        <a:gd name="T16" fmla="*/ 2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2" y="0"/>
                          </a:moveTo>
                          <a:lnTo>
                            <a:pt x="50" y="0"/>
                          </a:lnTo>
                          <a:lnTo>
                            <a:pt x="52" y="2"/>
                          </a:lnTo>
                          <a:lnTo>
                            <a:pt x="57" y="11"/>
                          </a:lnTo>
                          <a:lnTo>
                            <a:pt x="75" y="31"/>
                          </a:lnTo>
                          <a:lnTo>
                            <a:pt x="19" y="31"/>
                          </a:lnTo>
                          <a:lnTo>
                            <a:pt x="10"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42" name="Freeform 274"/>
                    <p:cNvSpPr>
                      <a:spLocks/>
                    </p:cNvSpPr>
                    <p:nvPr/>
                  </p:nvSpPr>
                  <p:spPr bwMode="auto">
                    <a:xfrm>
                      <a:off x="935" y="3701"/>
                      <a:ext cx="41" cy="12"/>
                    </a:xfrm>
                    <a:custGeom>
                      <a:avLst/>
                      <a:gdLst>
                        <a:gd name="T0" fmla="*/ 0 w 83"/>
                        <a:gd name="T1" fmla="*/ 36 h 36"/>
                        <a:gd name="T2" fmla="*/ 2 w 83"/>
                        <a:gd name="T3" fmla="*/ 19 h 36"/>
                        <a:gd name="T4" fmla="*/ 8 w 83"/>
                        <a:gd name="T5" fmla="*/ 7 h 36"/>
                        <a:gd name="T6" fmla="*/ 13 w 83"/>
                        <a:gd name="T7" fmla="*/ 0 h 36"/>
                        <a:gd name="T8" fmla="*/ 69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19"/>
                          </a:lnTo>
                          <a:lnTo>
                            <a:pt x="8" y="7"/>
                          </a:lnTo>
                          <a:lnTo>
                            <a:pt x="13" y="0"/>
                          </a:lnTo>
                          <a:lnTo>
                            <a:pt x="69"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32" name="Group 275"/>
                  <p:cNvGrpSpPr>
                    <a:grpSpLocks/>
                  </p:cNvGrpSpPr>
                  <p:nvPr/>
                </p:nvGrpSpPr>
                <p:grpSpPr bwMode="auto">
                  <a:xfrm>
                    <a:off x="940" y="3703"/>
                    <a:ext cx="49" cy="23"/>
                    <a:chOff x="940" y="3703"/>
                    <a:chExt cx="49" cy="23"/>
                  </a:xfrm>
                </p:grpSpPr>
                <p:sp>
                  <p:nvSpPr>
                    <p:cNvPr id="337" name="Freeform 276"/>
                    <p:cNvSpPr>
                      <a:spLocks/>
                    </p:cNvSpPr>
                    <p:nvPr/>
                  </p:nvSpPr>
                  <p:spPr bwMode="auto">
                    <a:xfrm>
                      <a:off x="940" y="3703"/>
                      <a:ext cx="13" cy="23"/>
                    </a:xfrm>
                    <a:custGeom>
                      <a:avLst/>
                      <a:gdLst>
                        <a:gd name="T0" fmla="*/ 15 w 25"/>
                        <a:gd name="T1" fmla="*/ 68 h 68"/>
                        <a:gd name="T2" fmla="*/ 0 w 25"/>
                        <a:gd name="T3" fmla="*/ 27 h 68"/>
                        <a:gd name="T4" fmla="*/ 9 w 25"/>
                        <a:gd name="T5" fmla="*/ 0 h 68"/>
                        <a:gd name="T6" fmla="*/ 25 w 25"/>
                        <a:gd name="T7" fmla="*/ 31 h 68"/>
                        <a:gd name="T8" fmla="*/ 15 w 25"/>
                        <a:gd name="T9" fmla="*/ 68 h 68"/>
                      </a:gdLst>
                      <a:ahLst/>
                      <a:cxnLst>
                        <a:cxn ang="0">
                          <a:pos x="T0" y="T1"/>
                        </a:cxn>
                        <a:cxn ang="0">
                          <a:pos x="T2" y="T3"/>
                        </a:cxn>
                        <a:cxn ang="0">
                          <a:pos x="T4" y="T5"/>
                        </a:cxn>
                        <a:cxn ang="0">
                          <a:pos x="T6" y="T7"/>
                        </a:cxn>
                        <a:cxn ang="0">
                          <a:pos x="T8" y="T9"/>
                        </a:cxn>
                      </a:cxnLst>
                      <a:rect l="0" t="0" r="r" b="b"/>
                      <a:pathLst>
                        <a:path w="25" h="68">
                          <a:moveTo>
                            <a:pt x="15" y="68"/>
                          </a:moveTo>
                          <a:lnTo>
                            <a:pt x="0" y="27"/>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38" name="Freeform 277"/>
                    <p:cNvSpPr>
                      <a:spLocks/>
                    </p:cNvSpPr>
                    <p:nvPr/>
                  </p:nvSpPr>
                  <p:spPr bwMode="auto">
                    <a:xfrm>
                      <a:off x="945" y="3703"/>
                      <a:ext cx="37" cy="10"/>
                    </a:xfrm>
                    <a:custGeom>
                      <a:avLst/>
                      <a:gdLst>
                        <a:gd name="T0" fmla="*/ 2 w 75"/>
                        <a:gd name="T1" fmla="*/ 0 h 30"/>
                        <a:gd name="T2" fmla="*/ 52 w 75"/>
                        <a:gd name="T3" fmla="*/ 0 h 30"/>
                        <a:gd name="T4" fmla="*/ 53 w 75"/>
                        <a:gd name="T5" fmla="*/ 3 h 30"/>
                        <a:gd name="T6" fmla="*/ 57 w 75"/>
                        <a:gd name="T7" fmla="*/ 12 h 30"/>
                        <a:gd name="T8" fmla="*/ 75 w 75"/>
                        <a:gd name="T9" fmla="*/ 30 h 30"/>
                        <a:gd name="T10" fmla="*/ 19 w 75"/>
                        <a:gd name="T11" fmla="*/ 30 h 30"/>
                        <a:gd name="T12" fmla="*/ 10 w 75"/>
                        <a:gd name="T13" fmla="*/ 21 h 30"/>
                        <a:gd name="T14" fmla="*/ 0 w 75"/>
                        <a:gd name="T15" fmla="*/ 7 h 30"/>
                        <a:gd name="T16" fmla="*/ 2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2" y="0"/>
                          </a:moveTo>
                          <a:lnTo>
                            <a:pt x="52" y="0"/>
                          </a:lnTo>
                          <a:lnTo>
                            <a:pt x="53" y="3"/>
                          </a:lnTo>
                          <a:lnTo>
                            <a:pt x="57" y="12"/>
                          </a:lnTo>
                          <a:lnTo>
                            <a:pt x="75" y="30"/>
                          </a:lnTo>
                          <a:lnTo>
                            <a:pt x="19" y="30"/>
                          </a:lnTo>
                          <a:lnTo>
                            <a:pt x="10" y="21"/>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39" name="Freeform 278"/>
                    <p:cNvSpPr>
                      <a:spLocks/>
                    </p:cNvSpPr>
                    <p:nvPr/>
                  </p:nvSpPr>
                  <p:spPr bwMode="auto">
                    <a:xfrm>
                      <a:off x="948" y="3714"/>
                      <a:ext cx="41" cy="12"/>
                    </a:xfrm>
                    <a:custGeom>
                      <a:avLst/>
                      <a:gdLst>
                        <a:gd name="T0" fmla="*/ 0 w 82"/>
                        <a:gd name="T1" fmla="*/ 36 h 36"/>
                        <a:gd name="T2" fmla="*/ 1 w 82"/>
                        <a:gd name="T3" fmla="*/ 19 h 36"/>
                        <a:gd name="T4" fmla="*/ 7 w 82"/>
                        <a:gd name="T5" fmla="*/ 8 h 36"/>
                        <a:gd name="T6" fmla="*/ 12 w 82"/>
                        <a:gd name="T7" fmla="*/ 0 h 36"/>
                        <a:gd name="T8" fmla="*/ 68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19"/>
                          </a:lnTo>
                          <a:lnTo>
                            <a:pt x="7" y="8"/>
                          </a:lnTo>
                          <a:lnTo>
                            <a:pt x="12"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33" name="Group 279"/>
                  <p:cNvGrpSpPr>
                    <a:grpSpLocks/>
                  </p:cNvGrpSpPr>
                  <p:nvPr/>
                </p:nvGrpSpPr>
                <p:grpSpPr bwMode="auto">
                  <a:xfrm>
                    <a:off x="953" y="3716"/>
                    <a:ext cx="49" cy="23"/>
                    <a:chOff x="953" y="3716"/>
                    <a:chExt cx="49" cy="23"/>
                  </a:xfrm>
                </p:grpSpPr>
                <p:sp>
                  <p:nvSpPr>
                    <p:cNvPr id="334" name="Freeform 280"/>
                    <p:cNvSpPr>
                      <a:spLocks/>
                    </p:cNvSpPr>
                    <p:nvPr/>
                  </p:nvSpPr>
                  <p:spPr bwMode="auto">
                    <a:xfrm>
                      <a:off x="953" y="3716"/>
                      <a:ext cx="12" cy="23"/>
                    </a:xfrm>
                    <a:custGeom>
                      <a:avLst/>
                      <a:gdLst>
                        <a:gd name="T0" fmla="*/ 14 w 23"/>
                        <a:gd name="T1" fmla="*/ 68 h 68"/>
                        <a:gd name="T2" fmla="*/ 0 w 23"/>
                        <a:gd name="T3" fmla="*/ 27 h 68"/>
                        <a:gd name="T4" fmla="*/ 9 w 23"/>
                        <a:gd name="T5" fmla="*/ 0 h 68"/>
                        <a:gd name="T6" fmla="*/ 23 w 23"/>
                        <a:gd name="T7" fmla="*/ 30 h 68"/>
                        <a:gd name="T8" fmla="*/ 14 w 23"/>
                        <a:gd name="T9" fmla="*/ 68 h 68"/>
                      </a:gdLst>
                      <a:ahLst/>
                      <a:cxnLst>
                        <a:cxn ang="0">
                          <a:pos x="T0" y="T1"/>
                        </a:cxn>
                        <a:cxn ang="0">
                          <a:pos x="T2" y="T3"/>
                        </a:cxn>
                        <a:cxn ang="0">
                          <a:pos x="T4" y="T5"/>
                        </a:cxn>
                        <a:cxn ang="0">
                          <a:pos x="T6" y="T7"/>
                        </a:cxn>
                        <a:cxn ang="0">
                          <a:pos x="T8" y="T9"/>
                        </a:cxn>
                      </a:cxnLst>
                      <a:rect l="0" t="0" r="r" b="b"/>
                      <a:pathLst>
                        <a:path w="23" h="68">
                          <a:moveTo>
                            <a:pt x="14" y="68"/>
                          </a:moveTo>
                          <a:lnTo>
                            <a:pt x="0" y="27"/>
                          </a:lnTo>
                          <a:lnTo>
                            <a:pt x="9" y="0"/>
                          </a:lnTo>
                          <a:lnTo>
                            <a:pt x="23" y="30"/>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35" name="Freeform 281"/>
                    <p:cNvSpPr>
                      <a:spLocks/>
                    </p:cNvSpPr>
                    <p:nvPr/>
                  </p:nvSpPr>
                  <p:spPr bwMode="auto">
                    <a:xfrm>
                      <a:off x="958" y="3717"/>
                      <a:ext cx="37" cy="9"/>
                    </a:xfrm>
                    <a:custGeom>
                      <a:avLst/>
                      <a:gdLst>
                        <a:gd name="T0" fmla="*/ 1 w 75"/>
                        <a:gd name="T1" fmla="*/ 0 h 29"/>
                        <a:gd name="T2" fmla="*/ 50 w 75"/>
                        <a:gd name="T3" fmla="*/ 0 h 29"/>
                        <a:gd name="T4" fmla="*/ 51 w 75"/>
                        <a:gd name="T5" fmla="*/ 3 h 29"/>
                        <a:gd name="T6" fmla="*/ 56 w 75"/>
                        <a:gd name="T7" fmla="*/ 11 h 29"/>
                        <a:gd name="T8" fmla="*/ 75 w 75"/>
                        <a:gd name="T9" fmla="*/ 29 h 29"/>
                        <a:gd name="T10" fmla="*/ 18 w 75"/>
                        <a:gd name="T11" fmla="*/ 29 h 29"/>
                        <a:gd name="T12" fmla="*/ 9 w 75"/>
                        <a:gd name="T13" fmla="*/ 20 h 29"/>
                        <a:gd name="T14" fmla="*/ 0 w 75"/>
                        <a:gd name="T15" fmla="*/ 6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1" y="3"/>
                          </a:lnTo>
                          <a:lnTo>
                            <a:pt x="56" y="11"/>
                          </a:lnTo>
                          <a:lnTo>
                            <a:pt x="75"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36" name="Freeform 282"/>
                    <p:cNvSpPr>
                      <a:spLocks/>
                    </p:cNvSpPr>
                    <p:nvPr/>
                  </p:nvSpPr>
                  <p:spPr bwMode="auto">
                    <a:xfrm>
                      <a:off x="961" y="3727"/>
                      <a:ext cx="41" cy="12"/>
                    </a:xfrm>
                    <a:custGeom>
                      <a:avLst/>
                      <a:gdLst>
                        <a:gd name="T0" fmla="*/ 0 w 82"/>
                        <a:gd name="T1" fmla="*/ 36 h 36"/>
                        <a:gd name="T2" fmla="*/ 2 w 82"/>
                        <a:gd name="T3" fmla="*/ 19 h 36"/>
                        <a:gd name="T4" fmla="*/ 6 w 82"/>
                        <a:gd name="T5" fmla="*/ 7 h 36"/>
                        <a:gd name="T6" fmla="*/ 11 w 82"/>
                        <a:gd name="T7" fmla="*/ 0 h 36"/>
                        <a:gd name="T8" fmla="*/ 69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7"/>
                          </a:lnTo>
                          <a:lnTo>
                            <a:pt x="11"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131" name="Group 283"/>
                <p:cNvGrpSpPr>
                  <a:grpSpLocks/>
                </p:cNvGrpSpPr>
                <p:nvPr/>
              </p:nvGrpSpPr>
              <p:grpSpPr bwMode="auto">
                <a:xfrm>
                  <a:off x="963" y="3727"/>
                  <a:ext cx="49" cy="23"/>
                  <a:chOff x="963" y="3727"/>
                  <a:chExt cx="49" cy="23"/>
                </a:xfrm>
              </p:grpSpPr>
              <p:sp>
                <p:nvSpPr>
                  <p:cNvPr id="326" name="Freeform 284"/>
                  <p:cNvSpPr>
                    <a:spLocks/>
                  </p:cNvSpPr>
                  <p:nvPr/>
                </p:nvSpPr>
                <p:spPr bwMode="auto">
                  <a:xfrm>
                    <a:off x="963" y="3727"/>
                    <a:ext cx="13" cy="23"/>
                  </a:xfrm>
                  <a:custGeom>
                    <a:avLst/>
                    <a:gdLst>
                      <a:gd name="T0" fmla="*/ 16 w 25"/>
                      <a:gd name="T1" fmla="*/ 69 h 69"/>
                      <a:gd name="T2" fmla="*/ 0 w 25"/>
                      <a:gd name="T3" fmla="*/ 27 h 69"/>
                      <a:gd name="T4" fmla="*/ 11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11"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27" name="Freeform 285"/>
                  <p:cNvSpPr>
                    <a:spLocks/>
                  </p:cNvSpPr>
                  <p:nvPr/>
                </p:nvSpPr>
                <p:spPr bwMode="auto">
                  <a:xfrm>
                    <a:off x="968" y="3728"/>
                    <a:ext cx="37" cy="10"/>
                  </a:xfrm>
                  <a:custGeom>
                    <a:avLst/>
                    <a:gdLst>
                      <a:gd name="T0" fmla="*/ 1 w 73"/>
                      <a:gd name="T1" fmla="*/ 0 h 31"/>
                      <a:gd name="T2" fmla="*/ 48 w 73"/>
                      <a:gd name="T3" fmla="*/ 0 h 31"/>
                      <a:gd name="T4" fmla="*/ 50 w 73"/>
                      <a:gd name="T5" fmla="*/ 4 h 31"/>
                      <a:gd name="T6" fmla="*/ 56 w 73"/>
                      <a:gd name="T7" fmla="*/ 13 h 31"/>
                      <a:gd name="T8" fmla="*/ 73 w 73"/>
                      <a:gd name="T9" fmla="*/ 31 h 31"/>
                      <a:gd name="T10" fmla="*/ 18 w 73"/>
                      <a:gd name="T11" fmla="*/ 31 h 31"/>
                      <a:gd name="T12" fmla="*/ 9 w 73"/>
                      <a:gd name="T13" fmla="*/ 22 h 31"/>
                      <a:gd name="T14" fmla="*/ 0 w 73"/>
                      <a:gd name="T15" fmla="*/ 7 h 31"/>
                      <a:gd name="T16" fmla="*/ 1 w 7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1">
                        <a:moveTo>
                          <a:pt x="1" y="0"/>
                        </a:moveTo>
                        <a:lnTo>
                          <a:pt x="48" y="0"/>
                        </a:lnTo>
                        <a:lnTo>
                          <a:pt x="50" y="4"/>
                        </a:lnTo>
                        <a:lnTo>
                          <a:pt x="56" y="13"/>
                        </a:lnTo>
                        <a:lnTo>
                          <a:pt x="73"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28" name="Freeform 286"/>
                  <p:cNvSpPr>
                    <a:spLocks/>
                  </p:cNvSpPr>
                  <p:nvPr/>
                </p:nvSpPr>
                <p:spPr bwMode="auto">
                  <a:xfrm>
                    <a:off x="972" y="3738"/>
                    <a:ext cx="40" cy="12"/>
                  </a:xfrm>
                  <a:custGeom>
                    <a:avLst/>
                    <a:gdLst>
                      <a:gd name="T0" fmla="*/ 0 w 82"/>
                      <a:gd name="T1" fmla="*/ 36 h 36"/>
                      <a:gd name="T2" fmla="*/ 2 w 82"/>
                      <a:gd name="T3" fmla="*/ 20 h 36"/>
                      <a:gd name="T4" fmla="*/ 6 w 82"/>
                      <a:gd name="T5" fmla="*/ 7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0"/>
                        </a:lnTo>
                        <a:lnTo>
                          <a:pt x="6"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32" name="Group 287"/>
                <p:cNvGrpSpPr>
                  <a:grpSpLocks/>
                </p:cNvGrpSpPr>
                <p:nvPr/>
              </p:nvGrpSpPr>
              <p:grpSpPr bwMode="auto">
                <a:xfrm>
                  <a:off x="976" y="3740"/>
                  <a:ext cx="50" cy="22"/>
                  <a:chOff x="976" y="3740"/>
                  <a:chExt cx="50" cy="22"/>
                </a:xfrm>
              </p:grpSpPr>
              <p:sp>
                <p:nvSpPr>
                  <p:cNvPr id="323" name="Freeform 288"/>
                  <p:cNvSpPr>
                    <a:spLocks/>
                  </p:cNvSpPr>
                  <p:nvPr/>
                </p:nvSpPr>
                <p:spPr bwMode="auto">
                  <a:xfrm>
                    <a:off x="976" y="3740"/>
                    <a:ext cx="12" cy="22"/>
                  </a:xfrm>
                  <a:custGeom>
                    <a:avLst/>
                    <a:gdLst>
                      <a:gd name="T0" fmla="*/ 14 w 23"/>
                      <a:gd name="T1" fmla="*/ 68 h 68"/>
                      <a:gd name="T2" fmla="*/ 0 w 23"/>
                      <a:gd name="T3" fmla="*/ 27 h 68"/>
                      <a:gd name="T4" fmla="*/ 10 w 23"/>
                      <a:gd name="T5" fmla="*/ 0 h 68"/>
                      <a:gd name="T6" fmla="*/ 23 w 23"/>
                      <a:gd name="T7" fmla="*/ 31 h 68"/>
                      <a:gd name="T8" fmla="*/ 14 w 23"/>
                      <a:gd name="T9" fmla="*/ 68 h 68"/>
                    </a:gdLst>
                    <a:ahLst/>
                    <a:cxnLst>
                      <a:cxn ang="0">
                        <a:pos x="T0" y="T1"/>
                      </a:cxn>
                      <a:cxn ang="0">
                        <a:pos x="T2" y="T3"/>
                      </a:cxn>
                      <a:cxn ang="0">
                        <a:pos x="T4" y="T5"/>
                      </a:cxn>
                      <a:cxn ang="0">
                        <a:pos x="T6" y="T7"/>
                      </a:cxn>
                      <a:cxn ang="0">
                        <a:pos x="T8" y="T9"/>
                      </a:cxn>
                    </a:cxnLst>
                    <a:rect l="0" t="0" r="r" b="b"/>
                    <a:pathLst>
                      <a:path w="23" h="68">
                        <a:moveTo>
                          <a:pt x="14" y="68"/>
                        </a:moveTo>
                        <a:lnTo>
                          <a:pt x="0" y="27"/>
                        </a:lnTo>
                        <a:lnTo>
                          <a:pt x="10" y="0"/>
                        </a:lnTo>
                        <a:lnTo>
                          <a:pt x="23"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24" name="Freeform 289"/>
                  <p:cNvSpPr>
                    <a:spLocks/>
                  </p:cNvSpPr>
                  <p:nvPr/>
                </p:nvSpPr>
                <p:spPr bwMode="auto">
                  <a:xfrm>
                    <a:off x="980" y="3740"/>
                    <a:ext cx="38" cy="10"/>
                  </a:xfrm>
                  <a:custGeom>
                    <a:avLst/>
                    <a:gdLst>
                      <a:gd name="T0" fmla="*/ 4 w 75"/>
                      <a:gd name="T1" fmla="*/ 0 h 31"/>
                      <a:gd name="T2" fmla="*/ 52 w 75"/>
                      <a:gd name="T3" fmla="*/ 0 h 31"/>
                      <a:gd name="T4" fmla="*/ 53 w 75"/>
                      <a:gd name="T5" fmla="*/ 4 h 31"/>
                      <a:gd name="T6" fmla="*/ 60 w 75"/>
                      <a:gd name="T7" fmla="*/ 13 h 31"/>
                      <a:gd name="T8" fmla="*/ 75 w 75"/>
                      <a:gd name="T9" fmla="*/ 31 h 31"/>
                      <a:gd name="T10" fmla="*/ 19 w 75"/>
                      <a:gd name="T11" fmla="*/ 31 h 31"/>
                      <a:gd name="T12" fmla="*/ 12 w 75"/>
                      <a:gd name="T13" fmla="*/ 22 h 31"/>
                      <a:gd name="T14" fmla="*/ 0 w 75"/>
                      <a:gd name="T15" fmla="*/ 7 h 31"/>
                      <a:gd name="T16" fmla="*/ 4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4" y="0"/>
                        </a:moveTo>
                        <a:lnTo>
                          <a:pt x="52" y="0"/>
                        </a:lnTo>
                        <a:lnTo>
                          <a:pt x="53" y="4"/>
                        </a:lnTo>
                        <a:lnTo>
                          <a:pt x="60" y="13"/>
                        </a:lnTo>
                        <a:lnTo>
                          <a:pt x="75" y="31"/>
                        </a:lnTo>
                        <a:lnTo>
                          <a:pt x="19" y="31"/>
                        </a:lnTo>
                        <a:lnTo>
                          <a:pt x="12" y="22"/>
                        </a:lnTo>
                        <a:lnTo>
                          <a:pt x="0" y="7"/>
                        </a:lnTo>
                        <a:lnTo>
                          <a:pt x="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25" name="Freeform 290"/>
                  <p:cNvSpPr>
                    <a:spLocks/>
                  </p:cNvSpPr>
                  <p:nvPr/>
                </p:nvSpPr>
                <p:spPr bwMode="auto">
                  <a:xfrm>
                    <a:off x="984" y="3750"/>
                    <a:ext cx="42" cy="12"/>
                  </a:xfrm>
                  <a:custGeom>
                    <a:avLst/>
                    <a:gdLst>
                      <a:gd name="T0" fmla="*/ 0 w 83"/>
                      <a:gd name="T1" fmla="*/ 36 h 36"/>
                      <a:gd name="T2" fmla="*/ 2 w 83"/>
                      <a:gd name="T3" fmla="*/ 21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21"/>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33" name="Group 291"/>
                <p:cNvGrpSpPr>
                  <a:grpSpLocks/>
                </p:cNvGrpSpPr>
                <p:nvPr/>
              </p:nvGrpSpPr>
              <p:grpSpPr bwMode="auto">
                <a:xfrm>
                  <a:off x="761" y="3560"/>
                  <a:ext cx="50" cy="22"/>
                  <a:chOff x="761" y="3560"/>
                  <a:chExt cx="50" cy="22"/>
                </a:xfrm>
              </p:grpSpPr>
              <p:sp>
                <p:nvSpPr>
                  <p:cNvPr id="320" name="Freeform 292"/>
                  <p:cNvSpPr>
                    <a:spLocks/>
                  </p:cNvSpPr>
                  <p:nvPr/>
                </p:nvSpPr>
                <p:spPr bwMode="auto">
                  <a:xfrm>
                    <a:off x="761" y="3560"/>
                    <a:ext cx="12" cy="22"/>
                  </a:xfrm>
                  <a:custGeom>
                    <a:avLst/>
                    <a:gdLst>
                      <a:gd name="T0" fmla="*/ 16 w 25"/>
                      <a:gd name="T1" fmla="*/ 68 h 68"/>
                      <a:gd name="T2" fmla="*/ 0 w 25"/>
                      <a:gd name="T3" fmla="*/ 27 h 68"/>
                      <a:gd name="T4" fmla="*/ 12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21" name="Freeform 293"/>
                  <p:cNvSpPr>
                    <a:spLocks/>
                  </p:cNvSpPr>
                  <p:nvPr/>
                </p:nvSpPr>
                <p:spPr bwMode="auto">
                  <a:xfrm>
                    <a:off x="767" y="3560"/>
                    <a:ext cx="36" cy="10"/>
                  </a:xfrm>
                  <a:custGeom>
                    <a:avLst/>
                    <a:gdLst>
                      <a:gd name="T0" fmla="*/ 2 w 73"/>
                      <a:gd name="T1" fmla="*/ 0 h 29"/>
                      <a:gd name="T2" fmla="*/ 49 w 73"/>
                      <a:gd name="T3" fmla="*/ 0 h 29"/>
                      <a:gd name="T4" fmla="*/ 50 w 73"/>
                      <a:gd name="T5" fmla="*/ 2 h 29"/>
                      <a:gd name="T6" fmla="*/ 55 w 73"/>
                      <a:gd name="T7" fmla="*/ 11 h 29"/>
                      <a:gd name="T8" fmla="*/ 73 w 73"/>
                      <a:gd name="T9" fmla="*/ 29 h 29"/>
                      <a:gd name="T10" fmla="*/ 17 w 73"/>
                      <a:gd name="T11" fmla="*/ 29 h 29"/>
                      <a:gd name="T12" fmla="*/ 8 w 73"/>
                      <a:gd name="T13" fmla="*/ 20 h 29"/>
                      <a:gd name="T14" fmla="*/ 0 w 73"/>
                      <a:gd name="T15" fmla="*/ 5 h 29"/>
                      <a:gd name="T16" fmla="*/ 2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2" y="0"/>
                        </a:moveTo>
                        <a:lnTo>
                          <a:pt x="49" y="0"/>
                        </a:lnTo>
                        <a:lnTo>
                          <a:pt x="50" y="2"/>
                        </a:lnTo>
                        <a:lnTo>
                          <a:pt x="55" y="11"/>
                        </a:lnTo>
                        <a:lnTo>
                          <a:pt x="73" y="29"/>
                        </a:lnTo>
                        <a:lnTo>
                          <a:pt x="17" y="29"/>
                        </a:lnTo>
                        <a:lnTo>
                          <a:pt x="8"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22" name="Freeform 294"/>
                  <p:cNvSpPr>
                    <a:spLocks/>
                  </p:cNvSpPr>
                  <p:nvPr/>
                </p:nvSpPr>
                <p:spPr bwMode="auto">
                  <a:xfrm>
                    <a:off x="769" y="3571"/>
                    <a:ext cx="42" cy="11"/>
                  </a:xfrm>
                  <a:custGeom>
                    <a:avLst/>
                    <a:gdLst>
                      <a:gd name="T0" fmla="*/ 0 w 83"/>
                      <a:gd name="T1" fmla="*/ 35 h 35"/>
                      <a:gd name="T2" fmla="*/ 2 w 83"/>
                      <a:gd name="T3" fmla="*/ 19 h 35"/>
                      <a:gd name="T4" fmla="*/ 7 w 83"/>
                      <a:gd name="T5" fmla="*/ 7 h 35"/>
                      <a:gd name="T6" fmla="*/ 11 w 83"/>
                      <a:gd name="T7" fmla="*/ 0 h 35"/>
                      <a:gd name="T8" fmla="*/ 68 w 83"/>
                      <a:gd name="T9" fmla="*/ 0 h 35"/>
                      <a:gd name="T10" fmla="*/ 83 w 83"/>
                      <a:gd name="T11" fmla="*/ 35 h 35"/>
                      <a:gd name="T12" fmla="*/ 0 w 8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3" h="35">
                        <a:moveTo>
                          <a:pt x="0" y="35"/>
                        </a:moveTo>
                        <a:lnTo>
                          <a:pt x="2" y="19"/>
                        </a:lnTo>
                        <a:lnTo>
                          <a:pt x="7" y="7"/>
                        </a:lnTo>
                        <a:lnTo>
                          <a:pt x="11" y="0"/>
                        </a:lnTo>
                        <a:lnTo>
                          <a:pt x="68"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34" name="Group 295"/>
                <p:cNvGrpSpPr>
                  <a:grpSpLocks/>
                </p:cNvGrpSpPr>
                <p:nvPr/>
              </p:nvGrpSpPr>
              <p:grpSpPr bwMode="auto">
                <a:xfrm>
                  <a:off x="774" y="3572"/>
                  <a:ext cx="49" cy="23"/>
                  <a:chOff x="774" y="3572"/>
                  <a:chExt cx="49" cy="23"/>
                </a:xfrm>
              </p:grpSpPr>
              <p:sp>
                <p:nvSpPr>
                  <p:cNvPr id="317" name="Freeform 296"/>
                  <p:cNvSpPr>
                    <a:spLocks/>
                  </p:cNvSpPr>
                  <p:nvPr/>
                </p:nvSpPr>
                <p:spPr bwMode="auto">
                  <a:xfrm>
                    <a:off x="774" y="3572"/>
                    <a:ext cx="12" cy="23"/>
                  </a:xfrm>
                  <a:custGeom>
                    <a:avLst/>
                    <a:gdLst>
                      <a:gd name="T0" fmla="*/ 15 w 25"/>
                      <a:gd name="T1" fmla="*/ 68 h 68"/>
                      <a:gd name="T2" fmla="*/ 0 w 25"/>
                      <a:gd name="T3" fmla="*/ 25 h 68"/>
                      <a:gd name="T4" fmla="*/ 9 w 25"/>
                      <a:gd name="T5" fmla="*/ 0 h 68"/>
                      <a:gd name="T6" fmla="*/ 25 w 25"/>
                      <a:gd name="T7" fmla="*/ 30 h 68"/>
                      <a:gd name="T8" fmla="*/ 15 w 25"/>
                      <a:gd name="T9" fmla="*/ 68 h 68"/>
                    </a:gdLst>
                    <a:ahLst/>
                    <a:cxnLst>
                      <a:cxn ang="0">
                        <a:pos x="T0" y="T1"/>
                      </a:cxn>
                      <a:cxn ang="0">
                        <a:pos x="T2" y="T3"/>
                      </a:cxn>
                      <a:cxn ang="0">
                        <a:pos x="T4" y="T5"/>
                      </a:cxn>
                      <a:cxn ang="0">
                        <a:pos x="T6" y="T7"/>
                      </a:cxn>
                      <a:cxn ang="0">
                        <a:pos x="T8" y="T9"/>
                      </a:cxn>
                    </a:cxnLst>
                    <a:rect l="0" t="0" r="r" b="b"/>
                    <a:pathLst>
                      <a:path w="25" h="68">
                        <a:moveTo>
                          <a:pt x="15" y="68"/>
                        </a:moveTo>
                        <a:lnTo>
                          <a:pt x="0" y="25"/>
                        </a:lnTo>
                        <a:lnTo>
                          <a:pt x="9" y="0"/>
                        </a:lnTo>
                        <a:lnTo>
                          <a:pt x="25"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18" name="Freeform 297"/>
                  <p:cNvSpPr>
                    <a:spLocks/>
                  </p:cNvSpPr>
                  <p:nvPr/>
                </p:nvSpPr>
                <p:spPr bwMode="auto">
                  <a:xfrm>
                    <a:off x="778" y="3573"/>
                    <a:ext cx="38" cy="9"/>
                  </a:xfrm>
                  <a:custGeom>
                    <a:avLst/>
                    <a:gdLst>
                      <a:gd name="T0" fmla="*/ 1 w 75"/>
                      <a:gd name="T1" fmla="*/ 0 h 29"/>
                      <a:gd name="T2" fmla="*/ 50 w 75"/>
                      <a:gd name="T3" fmla="*/ 0 h 29"/>
                      <a:gd name="T4" fmla="*/ 51 w 75"/>
                      <a:gd name="T5" fmla="*/ 2 h 29"/>
                      <a:gd name="T6" fmla="*/ 56 w 75"/>
                      <a:gd name="T7" fmla="*/ 11 h 29"/>
                      <a:gd name="T8" fmla="*/ 75 w 75"/>
                      <a:gd name="T9" fmla="*/ 29 h 29"/>
                      <a:gd name="T10" fmla="*/ 18 w 75"/>
                      <a:gd name="T11" fmla="*/ 29 h 29"/>
                      <a:gd name="T12" fmla="*/ 10 w 75"/>
                      <a:gd name="T13" fmla="*/ 20 h 29"/>
                      <a:gd name="T14" fmla="*/ 0 w 75"/>
                      <a:gd name="T15" fmla="*/ 5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1"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19" name="Freeform 298"/>
                  <p:cNvSpPr>
                    <a:spLocks/>
                  </p:cNvSpPr>
                  <p:nvPr/>
                </p:nvSpPr>
                <p:spPr bwMode="auto">
                  <a:xfrm>
                    <a:off x="782" y="3583"/>
                    <a:ext cx="41" cy="12"/>
                  </a:xfrm>
                  <a:custGeom>
                    <a:avLst/>
                    <a:gdLst>
                      <a:gd name="T0" fmla="*/ 0 w 81"/>
                      <a:gd name="T1" fmla="*/ 36 h 36"/>
                      <a:gd name="T2" fmla="*/ 1 w 81"/>
                      <a:gd name="T3" fmla="*/ 19 h 36"/>
                      <a:gd name="T4" fmla="*/ 5 w 81"/>
                      <a:gd name="T5" fmla="*/ 7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19"/>
                        </a:lnTo>
                        <a:lnTo>
                          <a:pt x="5"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35" name="Group 299"/>
                <p:cNvGrpSpPr>
                  <a:grpSpLocks/>
                </p:cNvGrpSpPr>
                <p:nvPr/>
              </p:nvGrpSpPr>
              <p:grpSpPr bwMode="auto">
                <a:xfrm>
                  <a:off x="787" y="3585"/>
                  <a:ext cx="49" cy="23"/>
                  <a:chOff x="787" y="3585"/>
                  <a:chExt cx="49" cy="23"/>
                </a:xfrm>
              </p:grpSpPr>
              <p:sp>
                <p:nvSpPr>
                  <p:cNvPr id="314" name="Freeform 300"/>
                  <p:cNvSpPr>
                    <a:spLocks/>
                  </p:cNvSpPr>
                  <p:nvPr/>
                </p:nvSpPr>
                <p:spPr bwMode="auto">
                  <a:xfrm>
                    <a:off x="787" y="3585"/>
                    <a:ext cx="12" cy="23"/>
                  </a:xfrm>
                  <a:custGeom>
                    <a:avLst/>
                    <a:gdLst>
                      <a:gd name="T0" fmla="*/ 14 w 24"/>
                      <a:gd name="T1" fmla="*/ 68 h 68"/>
                      <a:gd name="T2" fmla="*/ 0 w 24"/>
                      <a:gd name="T3" fmla="*/ 26 h 68"/>
                      <a:gd name="T4" fmla="*/ 9 w 24"/>
                      <a:gd name="T5" fmla="*/ 0 h 68"/>
                      <a:gd name="T6" fmla="*/ 24 w 24"/>
                      <a:gd name="T7" fmla="*/ 31 h 68"/>
                      <a:gd name="T8" fmla="*/ 14 w 24"/>
                      <a:gd name="T9" fmla="*/ 68 h 68"/>
                    </a:gdLst>
                    <a:ahLst/>
                    <a:cxnLst>
                      <a:cxn ang="0">
                        <a:pos x="T0" y="T1"/>
                      </a:cxn>
                      <a:cxn ang="0">
                        <a:pos x="T2" y="T3"/>
                      </a:cxn>
                      <a:cxn ang="0">
                        <a:pos x="T4" y="T5"/>
                      </a:cxn>
                      <a:cxn ang="0">
                        <a:pos x="T6" y="T7"/>
                      </a:cxn>
                      <a:cxn ang="0">
                        <a:pos x="T8" y="T9"/>
                      </a:cxn>
                    </a:cxnLst>
                    <a:rect l="0" t="0" r="r" b="b"/>
                    <a:pathLst>
                      <a:path w="24" h="68">
                        <a:moveTo>
                          <a:pt x="14" y="68"/>
                        </a:moveTo>
                        <a:lnTo>
                          <a:pt x="0" y="26"/>
                        </a:lnTo>
                        <a:lnTo>
                          <a:pt x="9" y="0"/>
                        </a:lnTo>
                        <a:lnTo>
                          <a:pt x="24"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15" name="Freeform 301"/>
                  <p:cNvSpPr>
                    <a:spLocks/>
                  </p:cNvSpPr>
                  <p:nvPr/>
                </p:nvSpPr>
                <p:spPr bwMode="auto">
                  <a:xfrm>
                    <a:off x="792" y="3586"/>
                    <a:ext cx="36" cy="10"/>
                  </a:xfrm>
                  <a:custGeom>
                    <a:avLst/>
                    <a:gdLst>
                      <a:gd name="T0" fmla="*/ 1 w 74"/>
                      <a:gd name="T1" fmla="*/ 0 h 29"/>
                      <a:gd name="T2" fmla="*/ 50 w 74"/>
                      <a:gd name="T3" fmla="*/ 0 h 29"/>
                      <a:gd name="T4" fmla="*/ 51 w 74"/>
                      <a:gd name="T5" fmla="*/ 2 h 29"/>
                      <a:gd name="T6" fmla="*/ 55 w 74"/>
                      <a:gd name="T7" fmla="*/ 11 h 29"/>
                      <a:gd name="T8" fmla="*/ 74 w 74"/>
                      <a:gd name="T9" fmla="*/ 29 h 29"/>
                      <a:gd name="T10" fmla="*/ 19 w 74"/>
                      <a:gd name="T11" fmla="*/ 29 h 29"/>
                      <a:gd name="T12" fmla="*/ 11 w 74"/>
                      <a:gd name="T13" fmla="*/ 20 h 29"/>
                      <a:gd name="T14" fmla="*/ 0 w 74"/>
                      <a:gd name="T15" fmla="*/ 5 h 29"/>
                      <a:gd name="T16" fmla="*/ 1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1" y="0"/>
                        </a:moveTo>
                        <a:lnTo>
                          <a:pt x="50" y="0"/>
                        </a:lnTo>
                        <a:lnTo>
                          <a:pt x="51" y="2"/>
                        </a:lnTo>
                        <a:lnTo>
                          <a:pt x="55" y="11"/>
                        </a:lnTo>
                        <a:lnTo>
                          <a:pt x="74" y="29"/>
                        </a:lnTo>
                        <a:lnTo>
                          <a:pt x="19" y="29"/>
                        </a:lnTo>
                        <a:lnTo>
                          <a:pt x="11"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16" name="Freeform 302"/>
                  <p:cNvSpPr>
                    <a:spLocks/>
                  </p:cNvSpPr>
                  <p:nvPr/>
                </p:nvSpPr>
                <p:spPr bwMode="auto">
                  <a:xfrm>
                    <a:off x="795" y="3596"/>
                    <a:ext cx="41" cy="12"/>
                  </a:xfrm>
                  <a:custGeom>
                    <a:avLst/>
                    <a:gdLst>
                      <a:gd name="T0" fmla="*/ 0 w 81"/>
                      <a:gd name="T1" fmla="*/ 36 h 36"/>
                      <a:gd name="T2" fmla="*/ 1 w 81"/>
                      <a:gd name="T3" fmla="*/ 20 h 36"/>
                      <a:gd name="T4" fmla="*/ 6 w 81"/>
                      <a:gd name="T5" fmla="*/ 8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20"/>
                        </a:lnTo>
                        <a:lnTo>
                          <a:pt x="6"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36" name="Group 303"/>
                <p:cNvGrpSpPr>
                  <a:grpSpLocks/>
                </p:cNvGrpSpPr>
                <p:nvPr/>
              </p:nvGrpSpPr>
              <p:grpSpPr bwMode="auto">
                <a:xfrm>
                  <a:off x="799" y="3600"/>
                  <a:ext cx="99" cy="73"/>
                  <a:chOff x="799" y="3600"/>
                  <a:chExt cx="99" cy="73"/>
                </a:xfrm>
              </p:grpSpPr>
              <p:grpSp>
                <p:nvGrpSpPr>
                  <p:cNvPr id="294" name="Group 304"/>
                  <p:cNvGrpSpPr>
                    <a:grpSpLocks/>
                  </p:cNvGrpSpPr>
                  <p:nvPr/>
                </p:nvGrpSpPr>
                <p:grpSpPr bwMode="auto">
                  <a:xfrm>
                    <a:off x="799" y="3600"/>
                    <a:ext cx="48" cy="23"/>
                    <a:chOff x="799" y="3600"/>
                    <a:chExt cx="48" cy="23"/>
                  </a:xfrm>
                </p:grpSpPr>
                <p:sp>
                  <p:nvSpPr>
                    <p:cNvPr id="311" name="Freeform 305"/>
                    <p:cNvSpPr>
                      <a:spLocks/>
                    </p:cNvSpPr>
                    <p:nvPr/>
                  </p:nvSpPr>
                  <p:spPr bwMode="auto">
                    <a:xfrm>
                      <a:off x="799" y="3600"/>
                      <a:ext cx="12" cy="23"/>
                    </a:xfrm>
                    <a:custGeom>
                      <a:avLst/>
                      <a:gdLst>
                        <a:gd name="T0" fmla="*/ 14 w 25"/>
                        <a:gd name="T1" fmla="*/ 70 h 70"/>
                        <a:gd name="T2" fmla="*/ 0 w 25"/>
                        <a:gd name="T3" fmla="*/ 27 h 70"/>
                        <a:gd name="T4" fmla="*/ 9 w 25"/>
                        <a:gd name="T5" fmla="*/ 0 h 70"/>
                        <a:gd name="T6" fmla="*/ 25 w 25"/>
                        <a:gd name="T7" fmla="*/ 31 h 70"/>
                        <a:gd name="T8" fmla="*/ 14 w 25"/>
                        <a:gd name="T9" fmla="*/ 70 h 70"/>
                      </a:gdLst>
                      <a:ahLst/>
                      <a:cxnLst>
                        <a:cxn ang="0">
                          <a:pos x="T0" y="T1"/>
                        </a:cxn>
                        <a:cxn ang="0">
                          <a:pos x="T2" y="T3"/>
                        </a:cxn>
                        <a:cxn ang="0">
                          <a:pos x="T4" y="T5"/>
                        </a:cxn>
                        <a:cxn ang="0">
                          <a:pos x="T6" y="T7"/>
                        </a:cxn>
                        <a:cxn ang="0">
                          <a:pos x="T8" y="T9"/>
                        </a:cxn>
                      </a:cxnLst>
                      <a:rect l="0" t="0" r="r" b="b"/>
                      <a:pathLst>
                        <a:path w="25" h="70">
                          <a:moveTo>
                            <a:pt x="14" y="70"/>
                          </a:moveTo>
                          <a:lnTo>
                            <a:pt x="0" y="27"/>
                          </a:lnTo>
                          <a:lnTo>
                            <a:pt x="9" y="0"/>
                          </a:lnTo>
                          <a:lnTo>
                            <a:pt x="25" y="31"/>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12" name="Freeform 306"/>
                    <p:cNvSpPr>
                      <a:spLocks/>
                    </p:cNvSpPr>
                    <p:nvPr/>
                  </p:nvSpPr>
                  <p:spPr bwMode="auto">
                    <a:xfrm>
                      <a:off x="803" y="3600"/>
                      <a:ext cx="38" cy="11"/>
                    </a:xfrm>
                    <a:custGeom>
                      <a:avLst/>
                      <a:gdLst>
                        <a:gd name="T0" fmla="*/ 1 w 75"/>
                        <a:gd name="T1" fmla="*/ 0 h 31"/>
                        <a:gd name="T2" fmla="*/ 50 w 75"/>
                        <a:gd name="T3" fmla="*/ 0 h 31"/>
                        <a:gd name="T4" fmla="*/ 51 w 75"/>
                        <a:gd name="T5" fmla="*/ 4 h 31"/>
                        <a:gd name="T6" fmla="*/ 56 w 75"/>
                        <a:gd name="T7" fmla="*/ 13 h 31"/>
                        <a:gd name="T8" fmla="*/ 75 w 75"/>
                        <a:gd name="T9" fmla="*/ 31 h 31"/>
                        <a:gd name="T10" fmla="*/ 18 w 75"/>
                        <a:gd name="T11" fmla="*/ 31 h 31"/>
                        <a:gd name="T12" fmla="*/ 9 w 75"/>
                        <a:gd name="T13" fmla="*/ 22 h 31"/>
                        <a:gd name="T14" fmla="*/ 0 w 75"/>
                        <a:gd name="T15" fmla="*/ 7 h 31"/>
                        <a:gd name="T16" fmla="*/ 1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1" y="0"/>
                          </a:moveTo>
                          <a:lnTo>
                            <a:pt x="50" y="0"/>
                          </a:lnTo>
                          <a:lnTo>
                            <a:pt x="51" y="4"/>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13" name="Freeform 307"/>
                    <p:cNvSpPr>
                      <a:spLocks/>
                    </p:cNvSpPr>
                    <p:nvPr/>
                  </p:nvSpPr>
                  <p:spPr bwMode="auto">
                    <a:xfrm>
                      <a:off x="807" y="3611"/>
                      <a:ext cx="40" cy="12"/>
                    </a:xfrm>
                    <a:custGeom>
                      <a:avLst/>
                      <a:gdLst>
                        <a:gd name="T0" fmla="*/ 0 w 82"/>
                        <a:gd name="T1" fmla="*/ 38 h 38"/>
                        <a:gd name="T2" fmla="*/ 2 w 82"/>
                        <a:gd name="T3" fmla="*/ 22 h 38"/>
                        <a:gd name="T4" fmla="*/ 7 w 82"/>
                        <a:gd name="T5" fmla="*/ 8 h 38"/>
                        <a:gd name="T6" fmla="*/ 12 w 82"/>
                        <a:gd name="T7" fmla="*/ 0 h 38"/>
                        <a:gd name="T8" fmla="*/ 69 w 82"/>
                        <a:gd name="T9" fmla="*/ 0 h 38"/>
                        <a:gd name="T10" fmla="*/ 82 w 82"/>
                        <a:gd name="T11" fmla="*/ 38 h 38"/>
                        <a:gd name="T12" fmla="*/ 0 w 8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2" h="38">
                          <a:moveTo>
                            <a:pt x="0" y="38"/>
                          </a:moveTo>
                          <a:lnTo>
                            <a:pt x="2" y="22"/>
                          </a:lnTo>
                          <a:lnTo>
                            <a:pt x="7" y="8"/>
                          </a:lnTo>
                          <a:lnTo>
                            <a:pt x="12"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95" name="Group 308"/>
                  <p:cNvGrpSpPr>
                    <a:grpSpLocks/>
                  </p:cNvGrpSpPr>
                  <p:nvPr/>
                </p:nvGrpSpPr>
                <p:grpSpPr bwMode="auto">
                  <a:xfrm>
                    <a:off x="811" y="3612"/>
                    <a:ext cx="48" cy="23"/>
                    <a:chOff x="811" y="3612"/>
                    <a:chExt cx="48" cy="23"/>
                  </a:xfrm>
                </p:grpSpPr>
                <p:sp>
                  <p:nvSpPr>
                    <p:cNvPr id="308" name="Freeform 309"/>
                    <p:cNvSpPr>
                      <a:spLocks/>
                    </p:cNvSpPr>
                    <p:nvPr/>
                  </p:nvSpPr>
                  <p:spPr bwMode="auto">
                    <a:xfrm>
                      <a:off x="811" y="3612"/>
                      <a:ext cx="12" cy="23"/>
                    </a:xfrm>
                    <a:custGeom>
                      <a:avLst/>
                      <a:gdLst>
                        <a:gd name="T0" fmla="*/ 15 w 25"/>
                        <a:gd name="T1" fmla="*/ 69 h 69"/>
                        <a:gd name="T2" fmla="*/ 0 w 25"/>
                        <a:gd name="T3" fmla="*/ 28 h 69"/>
                        <a:gd name="T4" fmla="*/ 11 w 25"/>
                        <a:gd name="T5" fmla="*/ 0 h 69"/>
                        <a:gd name="T6" fmla="*/ 25 w 25"/>
                        <a:gd name="T7" fmla="*/ 32 h 69"/>
                        <a:gd name="T8" fmla="*/ 15 w 25"/>
                        <a:gd name="T9" fmla="*/ 69 h 69"/>
                      </a:gdLst>
                      <a:ahLst/>
                      <a:cxnLst>
                        <a:cxn ang="0">
                          <a:pos x="T0" y="T1"/>
                        </a:cxn>
                        <a:cxn ang="0">
                          <a:pos x="T2" y="T3"/>
                        </a:cxn>
                        <a:cxn ang="0">
                          <a:pos x="T4" y="T5"/>
                        </a:cxn>
                        <a:cxn ang="0">
                          <a:pos x="T6" y="T7"/>
                        </a:cxn>
                        <a:cxn ang="0">
                          <a:pos x="T8" y="T9"/>
                        </a:cxn>
                      </a:cxnLst>
                      <a:rect l="0" t="0" r="r" b="b"/>
                      <a:pathLst>
                        <a:path w="25" h="69">
                          <a:moveTo>
                            <a:pt x="15" y="69"/>
                          </a:moveTo>
                          <a:lnTo>
                            <a:pt x="0" y="28"/>
                          </a:lnTo>
                          <a:lnTo>
                            <a:pt x="11"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09" name="Freeform 310"/>
                    <p:cNvSpPr>
                      <a:spLocks/>
                    </p:cNvSpPr>
                    <p:nvPr/>
                  </p:nvSpPr>
                  <p:spPr bwMode="auto">
                    <a:xfrm>
                      <a:off x="815" y="3613"/>
                      <a:ext cx="38" cy="10"/>
                    </a:xfrm>
                    <a:custGeom>
                      <a:avLst/>
                      <a:gdLst>
                        <a:gd name="T0" fmla="*/ 3 w 75"/>
                        <a:gd name="T1" fmla="*/ 0 h 32"/>
                        <a:gd name="T2" fmla="*/ 52 w 75"/>
                        <a:gd name="T3" fmla="*/ 0 h 32"/>
                        <a:gd name="T4" fmla="*/ 53 w 75"/>
                        <a:gd name="T5" fmla="*/ 3 h 32"/>
                        <a:gd name="T6" fmla="*/ 57 w 75"/>
                        <a:gd name="T7" fmla="*/ 15 h 32"/>
                        <a:gd name="T8" fmla="*/ 75 w 75"/>
                        <a:gd name="T9" fmla="*/ 32 h 32"/>
                        <a:gd name="T10" fmla="*/ 19 w 75"/>
                        <a:gd name="T11" fmla="*/ 32 h 32"/>
                        <a:gd name="T12" fmla="*/ 10 w 75"/>
                        <a:gd name="T13" fmla="*/ 22 h 32"/>
                        <a:gd name="T14" fmla="*/ 0 w 75"/>
                        <a:gd name="T15" fmla="*/ 7 h 32"/>
                        <a:gd name="T16" fmla="*/ 3 w 75"/>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2">
                          <a:moveTo>
                            <a:pt x="3" y="0"/>
                          </a:moveTo>
                          <a:lnTo>
                            <a:pt x="52" y="0"/>
                          </a:lnTo>
                          <a:lnTo>
                            <a:pt x="53" y="3"/>
                          </a:lnTo>
                          <a:lnTo>
                            <a:pt x="57" y="15"/>
                          </a:lnTo>
                          <a:lnTo>
                            <a:pt x="75" y="32"/>
                          </a:lnTo>
                          <a:lnTo>
                            <a:pt x="19" y="32"/>
                          </a:lnTo>
                          <a:lnTo>
                            <a:pt x="10" y="22"/>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10" name="Freeform 311"/>
                    <p:cNvSpPr>
                      <a:spLocks/>
                    </p:cNvSpPr>
                    <p:nvPr/>
                  </p:nvSpPr>
                  <p:spPr bwMode="auto">
                    <a:xfrm>
                      <a:off x="819" y="3623"/>
                      <a:ext cx="40" cy="12"/>
                    </a:xfrm>
                    <a:custGeom>
                      <a:avLst/>
                      <a:gdLst>
                        <a:gd name="T0" fmla="*/ 0 w 82"/>
                        <a:gd name="T1" fmla="*/ 36 h 36"/>
                        <a:gd name="T2" fmla="*/ 1 w 82"/>
                        <a:gd name="T3" fmla="*/ 21 h 36"/>
                        <a:gd name="T4" fmla="*/ 7 w 82"/>
                        <a:gd name="T5" fmla="*/ 8 h 36"/>
                        <a:gd name="T6" fmla="*/ 12 w 82"/>
                        <a:gd name="T7" fmla="*/ 0 h 36"/>
                        <a:gd name="T8" fmla="*/ 68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21"/>
                          </a:lnTo>
                          <a:lnTo>
                            <a:pt x="7" y="8"/>
                          </a:lnTo>
                          <a:lnTo>
                            <a:pt x="12"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96" name="Group 312"/>
                  <p:cNvGrpSpPr>
                    <a:grpSpLocks/>
                  </p:cNvGrpSpPr>
                  <p:nvPr/>
                </p:nvGrpSpPr>
                <p:grpSpPr bwMode="auto">
                  <a:xfrm>
                    <a:off x="823" y="3625"/>
                    <a:ext cx="49" cy="23"/>
                    <a:chOff x="823" y="3625"/>
                    <a:chExt cx="49" cy="23"/>
                  </a:xfrm>
                </p:grpSpPr>
                <p:sp>
                  <p:nvSpPr>
                    <p:cNvPr id="305" name="Freeform 313"/>
                    <p:cNvSpPr>
                      <a:spLocks/>
                    </p:cNvSpPr>
                    <p:nvPr/>
                  </p:nvSpPr>
                  <p:spPr bwMode="auto">
                    <a:xfrm>
                      <a:off x="823" y="3625"/>
                      <a:ext cx="13" cy="23"/>
                    </a:xfrm>
                    <a:custGeom>
                      <a:avLst/>
                      <a:gdLst>
                        <a:gd name="T0" fmla="*/ 16 w 25"/>
                        <a:gd name="T1" fmla="*/ 68 h 68"/>
                        <a:gd name="T2" fmla="*/ 0 w 25"/>
                        <a:gd name="T3" fmla="*/ 27 h 68"/>
                        <a:gd name="T4" fmla="*/ 11 w 25"/>
                        <a:gd name="T5" fmla="*/ 0 h 68"/>
                        <a:gd name="T6" fmla="*/ 25 w 25"/>
                        <a:gd name="T7" fmla="*/ 30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06" name="Freeform 314"/>
                    <p:cNvSpPr>
                      <a:spLocks/>
                    </p:cNvSpPr>
                    <p:nvPr/>
                  </p:nvSpPr>
                  <p:spPr bwMode="auto">
                    <a:xfrm>
                      <a:off x="828" y="3626"/>
                      <a:ext cx="37" cy="9"/>
                    </a:xfrm>
                    <a:custGeom>
                      <a:avLst/>
                      <a:gdLst>
                        <a:gd name="T0" fmla="*/ 1 w 73"/>
                        <a:gd name="T1" fmla="*/ 0 h 29"/>
                        <a:gd name="T2" fmla="*/ 50 w 73"/>
                        <a:gd name="T3" fmla="*/ 0 h 29"/>
                        <a:gd name="T4" fmla="*/ 51 w 73"/>
                        <a:gd name="T5" fmla="*/ 2 h 29"/>
                        <a:gd name="T6" fmla="*/ 56 w 73"/>
                        <a:gd name="T7" fmla="*/ 11 h 29"/>
                        <a:gd name="T8" fmla="*/ 73 w 73"/>
                        <a:gd name="T9" fmla="*/ 29 h 29"/>
                        <a:gd name="T10" fmla="*/ 18 w 73"/>
                        <a:gd name="T11" fmla="*/ 29 h 29"/>
                        <a:gd name="T12" fmla="*/ 9 w 73"/>
                        <a:gd name="T13" fmla="*/ 20 h 29"/>
                        <a:gd name="T14" fmla="*/ 0 w 73"/>
                        <a:gd name="T15" fmla="*/ 6 h 29"/>
                        <a:gd name="T16" fmla="*/ 1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1" y="0"/>
                          </a:moveTo>
                          <a:lnTo>
                            <a:pt x="50" y="0"/>
                          </a:lnTo>
                          <a:lnTo>
                            <a:pt x="51"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07" name="Freeform 315"/>
                    <p:cNvSpPr>
                      <a:spLocks/>
                    </p:cNvSpPr>
                    <p:nvPr/>
                  </p:nvSpPr>
                  <p:spPr bwMode="auto">
                    <a:xfrm>
                      <a:off x="832" y="3636"/>
                      <a:ext cx="40" cy="12"/>
                    </a:xfrm>
                    <a:custGeom>
                      <a:avLst/>
                      <a:gdLst>
                        <a:gd name="T0" fmla="*/ 0 w 82"/>
                        <a:gd name="T1" fmla="*/ 36 h 36"/>
                        <a:gd name="T2" fmla="*/ 2 w 82"/>
                        <a:gd name="T3" fmla="*/ 19 h 36"/>
                        <a:gd name="T4" fmla="*/ 6 w 82"/>
                        <a:gd name="T5" fmla="*/ 7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97" name="Group 316"/>
                  <p:cNvGrpSpPr>
                    <a:grpSpLocks/>
                  </p:cNvGrpSpPr>
                  <p:nvPr/>
                </p:nvGrpSpPr>
                <p:grpSpPr bwMode="auto">
                  <a:xfrm>
                    <a:off x="836" y="3638"/>
                    <a:ext cx="50" cy="22"/>
                    <a:chOff x="836" y="3638"/>
                    <a:chExt cx="50" cy="22"/>
                  </a:xfrm>
                </p:grpSpPr>
                <p:sp>
                  <p:nvSpPr>
                    <p:cNvPr id="302" name="Freeform 317"/>
                    <p:cNvSpPr>
                      <a:spLocks/>
                    </p:cNvSpPr>
                    <p:nvPr/>
                  </p:nvSpPr>
                  <p:spPr bwMode="auto">
                    <a:xfrm>
                      <a:off x="836" y="3638"/>
                      <a:ext cx="12" cy="22"/>
                    </a:xfrm>
                    <a:custGeom>
                      <a:avLst/>
                      <a:gdLst>
                        <a:gd name="T0" fmla="*/ 16 w 25"/>
                        <a:gd name="T1" fmla="*/ 68 h 68"/>
                        <a:gd name="T2" fmla="*/ 0 w 25"/>
                        <a:gd name="T3" fmla="*/ 27 h 68"/>
                        <a:gd name="T4" fmla="*/ 12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03" name="Freeform 318"/>
                    <p:cNvSpPr>
                      <a:spLocks/>
                    </p:cNvSpPr>
                    <p:nvPr/>
                  </p:nvSpPr>
                  <p:spPr bwMode="auto">
                    <a:xfrm>
                      <a:off x="842" y="3638"/>
                      <a:ext cx="36" cy="10"/>
                    </a:xfrm>
                    <a:custGeom>
                      <a:avLst/>
                      <a:gdLst>
                        <a:gd name="T0" fmla="*/ 1 w 72"/>
                        <a:gd name="T1" fmla="*/ 0 h 30"/>
                        <a:gd name="T2" fmla="*/ 49 w 72"/>
                        <a:gd name="T3" fmla="*/ 0 h 30"/>
                        <a:gd name="T4" fmla="*/ 51 w 72"/>
                        <a:gd name="T5" fmla="*/ 3 h 30"/>
                        <a:gd name="T6" fmla="*/ 55 w 72"/>
                        <a:gd name="T7" fmla="*/ 12 h 30"/>
                        <a:gd name="T8" fmla="*/ 72 w 72"/>
                        <a:gd name="T9" fmla="*/ 30 h 30"/>
                        <a:gd name="T10" fmla="*/ 17 w 72"/>
                        <a:gd name="T11" fmla="*/ 30 h 30"/>
                        <a:gd name="T12" fmla="*/ 8 w 72"/>
                        <a:gd name="T13" fmla="*/ 21 h 30"/>
                        <a:gd name="T14" fmla="*/ 0 w 72"/>
                        <a:gd name="T15" fmla="*/ 5 h 30"/>
                        <a:gd name="T16" fmla="*/ 1 w 72"/>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0">
                          <a:moveTo>
                            <a:pt x="1" y="0"/>
                          </a:moveTo>
                          <a:lnTo>
                            <a:pt x="49" y="0"/>
                          </a:lnTo>
                          <a:lnTo>
                            <a:pt x="51" y="3"/>
                          </a:lnTo>
                          <a:lnTo>
                            <a:pt x="55" y="12"/>
                          </a:lnTo>
                          <a:lnTo>
                            <a:pt x="72" y="30"/>
                          </a:lnTo>
                          <a:lnTo>
                            <a:pt x="17" y="30"/>
                          </a:lnTo>
                          <a:lnTo>
                            <a:pt x="8"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04" name="Freeform 319"/>
                    <p:cNvSpPr>
                      <a:spLocks/>
                    </p:cNvSpPr>
                    <p:nvPr/>
                  </p:nvSpPr>
                  <p:spPr bwMode="auto">
                    <a:xfrm>
                      <a:off x="844" y="3648"/>
                      <a:ext cx="42" cy="12"/>
                    </a:xfrm>
                    <a:custGeom>
                      <a:avLst/>
                      <a:gdLst>
                        <a:gd name="T0" fmla="*/ 0 w 83"/>
                        <a:gd name="T1" fmla="*/ 36 h 36"/>
                        <a:gd name="T2" fmla="*/ 2 w 83"/>
                        <a:gd name="T3" fmla="*/ 19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19"/>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98" name="Group 320"/>
                  <p:cNvGrpSpPr>
                    <a:grpSpLocks/>
                  </p:cNvGrpSpPr>
                  <p:nvPr/>
                </p:nvGrpSpPr>
                <p:grpSpPr bwMode="auto">
                  <a:xfrm>
                    <a:off x="849" y="3651"/>
                    <a:ext cx="49" cy="22"/>
                    <a:chOff x="849" y="3651"/>
                    <a:chExt cx="49" cy="22"/>
                  </a:xfrm>
                </p:grpSpPr>
                <p:sp>
                  <p:nvSpPr>
                    <p:cNvPr id="299" name="Freeform 321"/>
                    <p:cNvSpPr>
                      <a:spLocks/>
                    </p:cNvSpPr>
                    <p:nvPr/>
                  </p:nvSpPr>
                  <p:spPr bwMode="auto">
                    <a:xfrm>
                      <a:off x="849" y="3651"/>
                      <a:ext cx="12" cy="22"/>
                    </a:xfrm>
                    <a:custGeom>
                      <a:avLst/>
                      <a:gdLst>
                        <a:gd name="T0" fmla="*/ 15 w 25"/>
                        <a:gd name="T1" fmla="*/ 67 h 67"/>
                        <a:gd name="T2" fmla="*/ 0 w 25"/>
                        <a:gd name="T3" fmla="*/ 26 h 67"/>
                        <a:gd name="T4" fmla="*/ 10 w 25"/>
                        <a:gd name="T5" fmla="*/ 0 h 67"/>
                        <a:gd name="T6" fmla="*/ 25 w 25"/>
                        <a:gd name="T7" fmla="*/ 30 h 67"/>
                        <a:gd name="T8" fmla="*/ 15 w 25"/>
                        <a:gd name="T9" fmla="*/ 67 h 67"/>
                      </a:gdLst>
                      <a:ahLst/>
                      <a:cxnLst>
                        <a:cxn ang="0">
                          <a:pos x="T0" y="T1"/>
                        </a:cxn>
                        <a:cxn ang="0">
                          <a:pos x="T2" y="T3"/>
                        </a:cxn>
                        <a:cxn ang="0">
                          <a:pos x="T4" y="T5"/>
                        </a:cxn>
                        <a:cxn ang="0">
                          <a:pos x="T6" y="T7"/>
                        </a:cxn>
                        <a:cxn ang="0">
                          <a:pos x="T8" y="T9"/>
                        </a:cxn>
                      </a:cxnLst>
                      <a:rect l="0" t="0" r="r" b="b"/>
                      <a:pathLst>
                        <a:path w="25" h="67">
                          <a:moveTo>
                            <a:pt x="15" y="67"/>
                          </a:moveTo>
                          <a:lnTo>
                            <a:pt x="0" y="26"/>
                          </a:lnTo>
                          <a:lnTo>
                            <a:pt x="10" y="0"/>
                          </a:lnTo>
                          <a:lnTo>
                            <a:pt x="25" y="30"/>
                          </a:lnTo>
                          <a:lnTo>
                            <a:pt x="15" y="6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00" name="Freeform 322"/>
                    <p:cNvSpPr>
                      <a:spLocks/>
                    </p:cNvSpPr>
                    <p:nvPr/>
                  </p:nvSpPr>
                  <p:spPr bwMode="auto">
                    <a:xfrm>
                      <a:off x="854" y="3651"/>
                      <a:ext cx="37" cy="10"/>
                    </a:xfrm>
                    <a:custGeom>
                      <a:avLst/>
                      <a:gdLst>
                        <a:gd name="T0" fmla="*/ 1 w 74"/>
                        <a:gd name="T1" fmla="*/ 0 h 29"/>
                        <a:gd name="T2" fmla="*/ 49 w 74"/>
                        <a:gd name="T3" fmla="*/ 0 h 29"/>
                        <a:gd name="T4" fmla="*/ 50 w 74"/>
                        <a:gd name="T5" fmla="*/ 2 h 29"/>
                        <a:gd name="T6" fmla="*/ 57 w 74"/>
                        <a:gd name="T7" fmla="*/ 11 h 29"/>
                        <a:gd name="T8" fmla="*/ 74 w 74"/>
                        <a:gd name="T9" fmla="*/ 29 h 29"/>
                        <a:gd name="T10" fmla="*/ 18 w 74"/>
                        <a:gd name="T11" fmla="*/ 29 h 29"/>
                        <a:gd name="T12" fmla="*/ 9 w 74"/>
                        <a:gd name="T13" fmla="*/ 20 h 29"/>
                        <a:gd name="T14" fmla="*/ 0 w 74"/>
                        <a:gd name="T15" fmla="*/ 5 h 29"/>
                        <a:gd name="T16" fmla="*/ 1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1" y="0"/>
                          </a:moveTo>
                          <a:lnTo>
                            <a:pt x="49" y="0"/>
                          </a:lnTo>
                          <a:lnTo>
                            <a:pt x="50" y="2"/>
                          </a:lnTo>
                          <a:lnTo>
                            <a:pt x="57" y="11"/>
                          </a:lnTo>
                          <a:lnTo>
                            <a:pt x="74"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01" name="Freeform 323"/>
                    <p:cNvSpPr>
                      <a:spLocks/>
                    </p:cNvSpPr>
                    <p:nvPr/>
                  </p:nvSpPr>
                  <p:spPr bwMode="auto">
                    <a:xfrm>
                      <a:off x="857" y="3662"/>
                      <a:ext cx="41" cy="11"/>
                    </a:xfrm>
                    <a:custGeom>
                      <a:avLst/>
                      <a:gdLst>
                        <a:gd name="T0" fmla="*/ 0 w 81"/>
                        <a:gd name="T1" fmla="*/ 35 h 35"/>
                        <a:gd name="T2" fmla="*/ 1 w 81"/>
                        <a:gd name="T3" fmla="*/ 19 h 35"/>
                        <a:gd name="T4" fmla="*/ 5 w 81"/>
                        <a:gd name="T5" fmla="*/ 7 h 35"/>
                        <a:gd name="T6" fmla="*/ 10 w 81"/>
                        <a:gd name="T7" fmla="*/ 0 h 35"/>
                        <a:gd name="T8" fmla="*/ 67 w 81"/>
                        <a:gd name="T9" fmla="*/ 0 h 35"/>
                        <a:gd name="T10" fmla="*/ 81 w 81"/>
                        <a:gd name="T11" fmla="*/ 35 h 35"/>
                        <a:gd name="T12" fmla="*/ 0 w 81"/>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0" y="35"/>
                          </a:moveTo>
                          <a:lnTo>
                            <a:pt x="1" y="19"/>
                          </a:lnTo>
                          <a:lnTo>
                            <a:pt x="5" y="7"/>
                          </a:lnTo>
                          <a:lnTo>
                            <a:pt x="10" y="0"/>
                          </a:lnTo>
                          <a:lnTo>
                            <a:pt x="67" y="0"/>
                          </a:lnTo>
                          <a:lnTo>
                            <a:pt x="81"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137" name="Group 324"/>
                <p:cNvGrpSpPr>
                  <a:grpSpLocks/>
                </p:cNvGrpSpPr>
                <p:nvPr/>
              </p:nvGrpSpPr>
              <p:grpSpPr bwMode="auto">
                <a:xfrm>
                  <a:off x="861" y="3665"/>
                  <a:ext cx="99" cy="74"/>
                  <a:chOff x="861" y="3665"/>
                  <a:chExt cx="99" cy="74"/>
                </a:xfrm>
              </p:grpSpPr>
              <p:grpSp>
                <p:nvGrpSpPr>
                  <p:cNvPr id="274" name="Group 325"/>
                  <p:cNvGrpSpPr>
                    <a:grpSpLocks/>
                  </p:cNvGrpSpPr>
                  <p:nvPr/>
                </p:nvGrpSpPr>
                <p:grpSpPr bwMode="auto">
                  <a:xfrm>
                    <a:off x="861" y="3665"/>
                    <a:ext cx="50" cy="23"/>
                    <a:chOff x="861" y="3665"/>
                    <a:chExt cx="50" cy="23"/>
                  </a:xfrm>
                </p:grpSpPr>
                <p:sp>
                  <p:nvSpPr>
                    <p:cNvPr id="291" name="Freeform 326"/>
                    <p:cNvSpPr>
                      <a:spLocks/>
                    </p:cNvSpPr>
                    <p:nvPr/>
                  </p:nvSpPr>
                  <p:spPr bwMode="auto">
                    <a:xfrm>
                      <a:off x="861" y="3665"/>
                      <a:ext cx="12" cy="23"/>
                    </a:xfrm>
                    <a:custGeom>
                      <a:avLst/>
                      <a:gdLst>
                        <a:gd name="T0" fmla="*/ 16 w 25"/>
                        <a:gd name="T1" fmla="*/ 69 h 69"/>
                        <a:gd name="T2" fmla="*/ 0 w 25"/>
                        <a:gd name="T3" fmla="*/ 27 h 69"/>
                        <a:gd name="T4" fmla="*/ 11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11"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92" name="Freeform 327"/>
                    <p:cNvSpPr>
                      <a:spLocks/>
                    </p:cNvSpPr>
                    <p:nvPr/>
                  </p:nvSpPr>
                  <p:spPr bwMode="auto">
                    <a:xfrm>
                      <a:off x="865" y="3666"/>
                      <a:ext cx="38" cy="10"/>
                    </a:xfrm>
                    <a:custGeom>
                      <a:avLst/>
                      <a:gdLst>
                        <a:gd name="T0" fmla="*/ 3 w 75"/>
                        <a:gd name="T1" fmla="*/ 0 h 31"/>
                        <a:gd name="T2" fmla="*/ 52 w 75"/>
                        <a:gd name="T3" fmla="*/ 0 h 31"/>
                        <a:gd name="T4" fmla="*/ 53 w 75"/>
                        <a:gd name="T5" fmla="*/ 4 h 31"/>
                        <a:gd name="T6" fmla="*/ 57 w 75"/>
                        <a:gd name="T7" fmla="*/ 13 h 31"/>
                        <a:gd name="T8" fmla="*/ 75 w 75"/>
                        <a:gd name="T9" fmla="*/ 31 h 31"/>
                        <a:gd name="T10" fmla="*/ 19 w 75"/>
                        <a:gd name="T11" fmla="*/ 31 h 31"/>
                        <a:gd name="T12" fmla="*/ 11 w 75"/>
                        <a:gd name="T13" fmla="*/ 22 h 31"/>
                        <a:gd name="T14" fmla="*/ 0 w 75"/>
                        <a:gd name="T15" fmla="*/ 7 h 31"/>
                        <a:gd name="T16" fmla="*/ 3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3" y="0"/>
                          </a:moveTo>
                          <a:lnTo>
                            <a:pt x="52" y="0"/>
                          </a:lnTo>
                          <a:lnTo>
                            <a:pt x="53" y="4"/>
                          </a:lnTo>
                          <a:lnTo>
                            <a:pt x="57" y="13"/>
                          </a:lnTo>
                          <a:lnTo>
                            <a:pt x="75" y="31"/>
                          </a:lnTo>
                          <a:lnTo>
                            <a:pt x="19" y="31"/>
                          </a:lnTo>
                          <a:lnTo>
                            <a:pt x="11" y="22"/>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93" name="Freeform 328"/>
                    <p:cNvSpPr>
                      <a:spLocks/>
                    </p:cNvSpPr>
                    <p:nvPr/>
                  </p:nvSpPr>
                  <p:spPr bwMode="auto">
                    <a:xfrm>
                      <a:off x="869" y="3676"/>
                      <a:ext cx="42" cy="12"/>
                    </a:xfrm>
                    <a:custGeom>
                      <a:avLst/>
                      <a:gdLst>
                        <a:gd name="T0" fmla="*/ 0 w 83"/>
                        <a:gd name="T1" fmla="*/ 36 h 36"/>
                        <a:gd name="T2" fmla="*/ 2 w 83"/>
                        <a:gd name="T3" fmla="*/ 20 h 36"/>
                        <a:gd name="T4" fmla="*/ 7 w 83"/>
                        <a:gd name="T5" fmla="*/ 7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75" name="Group 329"/>
                  <p:cNvGrpSpPr>
                    <a:grpSpLocks/>
                  </p:cNvGrpSpPr>
                  <p:nvPr/>
                </p:nvGrpSpPr>
                <p:grpSpPr bwMode="auto">
                  <a:xfrm>
                    <a:off x="873" y="3678"/>
                    <a:ext cx="49" cy="23"/>
                    <a:chOff x="873" y="3678"/>
                    <a:chExt cx="49" cy="23"/>
                  </a:xfrm>
                </p:grpSpPr>
                <p:sp>
                  <p:nvSpPr>
                    <p:cNvPr id="288" name="Freeform 330"/>
                    <p:cNvSpPr>
                      <a:spLocks/>
                    </p:cNvSpPr>
                    <p:nvPr/>
                  </p:nvSpPr>
                  <p:spPr bwMode="auto">
                    <a:xfrm>
                      <a:off x="873" y="3678"/>
                      <a:ext cx="13" cy="23"/>
                    </a:xfrm>
                    <a:custGeom>
                      <a:avLst/>
                      <a:gdLst>
                        <a:gd name="T0" fmla="*/ 13 w 25"/>
                        <a:gd name="T1" fmla="*/ 70 h 70"/>
                        <a:gd name="T2" fmla="*/ 0 w 25"/>
                        <a:gd name="T3" fmla="*/ 27 h 70"/>
                        <a:gd name="T4" fmla="*/ 9 w 25"/>
                        <a:gd name="T5" fmla="*/ 0 h 70"/>
                        <a:gd name="T6" fmla="*/ 25 w 25"/>
                        <a:gd name="T7" fmla="*/ 31 h 70"/>
                        <a:gd name="T8" fmla="*/ 13 w 25"/>
                        <a:gd name="T9" fmla="*/ 70 h 70"/>
                      </a:gdLst>
                      <a:ahLst/>
                      <a:cxnLst>
                        <a:cxn ang="0">
                          <a:pos x="T0" y="T1"/>
                        </a:cxn>
                        <a:cxn ang="0">
                          <a:pos x="T2" y="T3"/>
                        </a:cxn>
                        <a:cxn ang="0">
                          <a:pos x="T4" y="T5"/>
                        </a:cxn>
                        <a:cxn ang="0">
                          <a:pos x="T6" y="T7"/>
                        </a:cxn>
                        <a:cxn ang="0">
                          <a:pos x="T8" y="T9"/>
                        </a:cxn>
                      </a:cxnLst>
                      <a:rect l="0" t="0" r="r" b="b"/>
                      <a:pathLst>
                        <a:path w="25" h="70">
                          <a:moveTo>
                            <a:pt x="13" y="70"/>
                          </a:moveTo>
                          <a:lnTo>
                            <a:pt x="0" y="27"/>
                          </a:lnTo>
                          <a:lnTo>
                            <a:pt x="9" y="0"/>
                          </a:lnTo>
                          <a:lnTo>
                            <a:pt x="25"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89" name="Freeform 331"/>
                    <p:cNvSpPr>
                      <a:spLocks/>
                    </p:cNvSpPr>
                    <p:nvPr/>
                  </p:nvSpPr>
                  <p:spPr bwMode="auto">
                    <a:xfrm>
                      <a:off x="878" y="3678"/>
                      <a:ext cx="37" cy="10"/>
                    </a:xfrm>
                    <a:custGeom>
                      <a:avLst/>
                      <a:gdLst>
                        <a:gd name="T0" fmla="*/ 2 w 75"/>
                        <a:gd name="T1" fmla="*/ 0 h 30"/>
                        <a:gd name="T2" fmla="*/ 50 w 75"/>
                        <a:gd name="T3" fmla="*/ 0 h 30"/>
                        <a:gd name="T4" fmla="*/ 52 w 75"/>
                        <a:gd name="T5" fmla="*/ 3 h 30"/>
                        <a:gd name="T6" fmla="*/ 57 w 75"/>
                        <a:gd name="T7" fmla="*/ 12 h 30"/>
                        <a:gd name="T8" fmla="*/ 75 w 75"/>
                        <a:gd name="T9" fmla="*/ 30 h 30"/>
                        <a:gd name="T10" fmla="*/ 19 w 75"/>
                        <a:gd name="T11" fmla="*/ 30 h 30"/>
                        <a:gd name="T12" fmla="*/ 11 w 75"/>
                        <a:gd name="T13" fmla="*/ 20 h 30"/>
                        <a:gd name="T14" fmla="*/ 0 w 75"/>
                        <a:gd name="T15" fmla="*/ 6 h 30"/>
                        <a:gd name="T16" fmla="*/ 2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2" y="0"/>
                          </a:moveTo>
                          <a:lnTo>
                            <a:pt x="50" y="0"/>
                          </a:lnTo>
                          <a:lnTo>
                            <a:pt x="52" y="3"/>
                          </a:lnTo>
                          <a:lnTo>
                            <a:pt x="57" y="12"/>
                          </a:lnTo>
                          <a:lnTo>
                            <a:pt x="75" y="30"/>
                          </a:lnTo>
                          <a:lnTo>
                            <a:pt x="19" y="30"/>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90" name="Freeform 332"/>
                    <p:cNvSpPr>
                      <a:spLocks/>
                    </p:cNvSpPr>
                    <p:nvPr/>
                  </p:nvSpPr>
                  <p:spPr bwMode="auto">
                    <a:xfrm>
                      <a:off x="880" y="3688"/>
                      <a:ext cx="42" cy="13"/>
                    </a:xfrm>
                    <a:custGeom>
                      <a:avLst/>
                      <a:gdLst>
                        <a:gd name="T0" fmla="*/ 0 w 82"/>
                        <a:gd name="T1" fmla="*/ 38 h 38"/>
                        <a:gd name="T2" fmla="*/ 4 w 82"/>
                        <a:gd name="T3" fmla="*/ 21 h 38"/>
                        <a:gd name="T4" fmla="*/ 8 w 82"/>
                        <a:gd name="T5" fmla="*/ 8 h 38"/>
                        <a:gd name="T6" fmla="*/ 13 w 82"/>
                        <a:gd name="T7" fmla="*/ 0 h 38"/>
                        <a:gd name="T8" fmla="*/ 69 w 82"/>
                        <a:gd name="T9" fmla="*/ 0 h 38"/>
                        <a:gd name="T10" fmla="*/ 82 w 82"/>
                        <a:gd name="T11" fmla="*/ 38 h 38"/>
                        <a:gd name="T12" fmla="*/ 0 w 8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2" h="38">
                          <a:moveTo>
                            <a:pt x="0" y="38"/>
                          </a:moveTo>
                          <a:lnTo>
                            <a:pt x="4" y="21"/>
                          </a:lnTo>
                          <a:lnTo>
                            <a:pt x="8" y="8"/>
                          </a:lnTo>
                          <a:lnTo>
                            <a:pt x="13"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76" name="Group 333"/>
                  <p:cNvGrpSpPr>
                    <a:grpSpLocks/>
                  </p:cNvGrpSpPr>
                  <p:nvPr/>
                </p:nvGrpSpPr>
                <p:grpSpPr bwMode="auto">
                  <a:xfrm>
                    <a:off x="886" y="3690"/>
                    <a:ext cx="49" cy="23"/>
                    <a:chOff x="886" y="3690"/>
                    <a:chExt cx="49" cy="23"/>
                  </a:xfrm>
                </p:grpSpPr>
                <p:sp>
                  <p:nvSpPr>
                    <p:cNvPr id="285" name="Freeform 334"/>
                    <p:cNvSpPr>
                      <a:spLocks/>
                    </p:cNvSpPr>
                    <p:nvPr/>
                  </p:nvSpPr>
                  <p:spPr bwMode="auto">
                    <a:xfrm>
                      <a:off x="886" y="3690"/>
                      <a:ext cx="12" cy="23"/>
                    </a:xfrm>
                    <a:custGeom>
                      <a:avLst/>
                      <a:gdLst>
                        <a:gd name="T0" fmla="*/ 14 w 24"/>
                        <a:gd name="T1" fmla="*/ 70 h 70"/>
                        <a:gd name="T2" fmla="*/ 0 w 24"/>
                        <a:gd name="T3" fmla="*/ 29 h 70"/>
                        <a:gd name="T4" fmla="*/ 10 w 24"/>
                        <a:gd name="T5" fmla="*/ 0 h 70"/>
                        <a:gd name="T6" fmla="*/ 24 w 24"/>
                        <a:gd name="T7" fmla="*/ 33 h 70"/>
                        <a:gd name="T8" fmla="*/ 14 w 24"/>
                        <a:gd name="T9" fmla="*/ 70 h 70"/>
                      </a:gdLst>
                      <a:ahLst/>
                      <a:cxnLst>
                        <a:cxn ang="0">
                          <a:pos x="T0" y="T1"/>
                        </a:cxn>
                        <a:cxn ang="0">
                          <a:pos x="T2" y="T3"/>
                        </a:cxn>
                        <a:cxn ang="0">
                          <a:pos x="T4" y="T5"/>
                        </a:cxn>
                        <a:cxn ang="0">
                          <a:pos x="T6" y="T7"/>
                        </a:cxn>
                        <a:cxn ang="0">
                          <a:pos x="T8" y="T9"/>
                        </a:cxn>
                      </a:cxnLst>
                      <a:rect l="0" t="0" r="r" b="b"/>
                      <a:pathLst>
                        <a:path w="24" h="70">
                          <a:moveTo>
                            <a:pt x="14" y="70"/>
                          </a:moveTo>
                          <a:lnTo>
                            <a:pt x="0" y="29"/>
                          </a:lnTo>
                          <a:lnTo>
                            <a:pt x="10" y="0"/>
                          </a:lnTo>
                          <a:lnTo>
                            <a:pt x="24" y="33"/>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86" name="Freeform 335"/>
                    <p:cNvSpPr>
                      <a:spLocks/>
                    </p:cNvSpPr>
                    <p:nvPr/>
                  </p:nvSpPr>
                  <p:spPr bwMode="auto">
                    <a:xfrm>
                      <a:off x="890" y="3691"/>
                      <a:ext cx="38" cy="10"/>
                    </a:xfrm>
                    <a:custGeom>
                      <a:avLst/>
                      <a:gdLst>
                        <a:gd name="T0" fmla="*/ 3 w 75"/>
                        <a:gd name="T1" fmla="*/ 0 h 31"/>
                        <a:gd name="T2" fmla="*/ 52 w 75"/>
                        <a:gd name="T3" fmla="*/ 0 h 31"/>
                        <a:gd name="T4" fmla="*/ 53 w 75"/>
                        <a:gd name="T5" fmla="*/ 2 h 31"/>
                        <a:gd name="T6" fmla="*/ 57 w 75"/>
                        <a:gd name="T7" fmla="*/ 11 h 31"/>
                        <a:gd name="T8" fmla="*/ 75 w 75"/>
                        <a:gd name="T9" fmla="*/ 31 h 31"/>
                        <a:gd name="T10" fmla="*/ 19 w 75"/>
                        <a:gd name="T11" fmla="*/ 31 h 31"/>
                        <a:gd name="T12" fmla="*/ 10 w 75"/>
                        <a:gd name="T13" fmla="*/ 22 h 31"/>
                        <a:gd name="T14" fmla="*/ 0 w 75"/>
                        <a:gd name="T15" fmla="*/ 6 h 31"/>
                        <a:gd name="T16" fmla="*/ 3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3" y="0"/>
                          </a:moveTo>
                          <a:lnTo>
                            <a:pt x="52" y="0"/>
                          </a:lnTo>
                          <a:lnTo>
                            <a:pt x="53" y="2"/>
                          </a:lnTo>
                          <a:lnTo>
                            <a:pt x="57" y="11"/>
                          </a:lnTo>
                          <a:lnTo>
                            <a:pt x="75" y="31"/>
                          </a:lnTo>
                          <a:lnTo>
                            <a:pt x="19" y="31"/>
                          </a:lnTo>
                          <a:lnTo>
                            <a:pt x="10" y="22"/>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87" name="Freeform 336"/>
                    <p:cNvSpPr>
                      <a:spLocks/>
                    </p:cNvSpPr>
                    <p:nvPr/>
                  </p:nvSpPr>
                  <p:spPr bwMode="auto">
                    <a:xfrm>
                      <a:off x="893" y="3701"/>
                      <a:ext cx="42" cy="12"/>
                    </a:xfrm>
                    <a:custGeom>
                      <a:avLst/>
                      <a:gdLst>
                        <a:gd name="T0" fmla="*/ 0 w 83"/>
                        <a:gd name="T1" fmla="*/ 36 h 36"/>
                        <a:gd name="T2" fmla="*/ 1 w 83"/>
                        <a:gd name="T3" fmla="*/ 19 h 36"/>
                        <a:gd name="T4" fmla="*/ 8 w 83"/>
                        <a:gd name="T5" fmla="*/ 7 h 36"/>
                        <a:gd name="T6" fmla="*/ 12 w 83"/>
                        <a:gd name="T7" fmla="*/ 0 h 36"/>
                        <a:gd name="T8" fmla="*/ 68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8" y="7"/>
                          </a:lnTo>
                          <a:lnTo>
                            <a:pt x="12"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77" name="Group 337"/>
                  <p:cNvGrpSpPr>
                    <a:grpSpLocks/>
                  </p:cNvGrpSpPr>
                  <p:nvPr/>
                </p:nvGrpSpPr>
                <p:grpSpPr bwMode="auto">
                  <a:xfrm>
                    <a:off x="899" y="3703"/>
                    <a:ext cx="48" cy="23"/>
                    <a:chOff x="899" y="3703"/>
                    <a:chExt cx="48" cy="23"/>
                  </a:xfrm>
                </p:grpSpPr>
                <p:sp>
                  <p:nvSpPr>
                    <p:cNvPr id="282" name="Freeform 338"/>
                    <p:cNvSpPr>
                      <a:spLocks/>
                    </p:cNvSpPr>
                    <p:nvPr/>
                  </p:nvSpPr>
                  <p:spPr bwMode="auto">
                    <a:xfrm>
                      <a:off x="899" y="3703"/>
                      <a:ext cx="12" cy="23"/>
                    </a:xfrm>
                    <a:custGeom>
                      <a:avLst/>
                      <a:gdLst>
                        <a:gd name="T0" fmla="*/ 15 w 25"/>
                        <a:gd name="T1" fmla="*/ 68 h 68"/>
                        <a:gd name="T2" fmla="*/ 0 w 25"/>
                        <a:gd name="T3" fmla="*/ 27 h 68"/>
                        <a:gd name="T4" fmla="*/ 10 w 25"/>
                        <a:gd name="T5" fmla="*/ 0 h 68"/>
                        <a:gd name="T6" fmla="*/ 25 w 25"/>
                        <a:gd name="T7" fmla="*/ 31 h 68"/>
                        <a:gd name="T8" fmla="*/ 15 w 25"/>
                        <a:gd name="T9" fmla="*/ 68 h 68"/>
                      </a:gdLst>
                      <a:ahLst/>
                      <a:cxnLst>
                        <a:cxn ang="0">
                          <a:pos x="T0" y="T1"/>
                        </a:cxn>
                        <a:cxn ang="0">
                          <a:pos x="T2" y="T3"/>
                        </a:cxn>
                        <a:cxn ang="0">
                          <a:pos x="T4" y="T5"/>
                        </a:cxn>
                        <a:cxn ang="0">
                          <a:pos x="T6" y="T7"/>
                        </a:cxn>
                        <a:cxn ang="0">
                          <a:pos x="T8" y="T9"/>
                        </a:cxn>
                      </a:cxnLst>
                      <a:rect l="0" t="0" r="r" b="b"/>
                      <a:pathLst>
                        <a:path w="25" h="68">
                          <a:moveTo>
                            <a:pt x="15" y="68"/>
                          </a:moveTo>
                          <a:lnTo>
                            <a:pt x="0" y="27"/>
                          </a:lnTo>
                          <a:lnTo>
                            <a:pt x="10"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83" name="Freeform 339"/>
                    <p:cNvSpPr>
                      <a:spLocks/>
                    </p:cNvSpPr>
                    <p:nvPr/>
                  </p:nvSpPr>
                  <p:spPr bwMode="auto">
                    <a:xfrm>
                      <a:off x="903" y="3703"/>
                      <a:ext cx="38" cy="10"/>
                    </a:xfrm>
                    <a:custGeom>
                      <a:avLst/>
                      <a:gdLst>
                        <a:gd name="T0" fmla="*/ 1 w 75"/>
                        <a:gd name="T1" fmla="*/ 0 h 30"/>
                        <a:gd name="T2" fmla="*/ 50 w 75"/>
                        <a:gd name="T3" fmla="*/ 0 h 30"/>
                        <a:gd name="T4" fmla="*/ 51 w 75"/>
                        <a:gd name="T5" fmla="*/ 3 h 30"/>
                        <a:gd name="T6" fmla="*/ 56 w 75"/>
                        <a:gd name="T7" fmla="*/ 12 h 30"/>
                        <a:gd name="T8" fmla="*/ 75 w 75"/>
                        <a:gd name="T9" fmla="*/ 30 h 30"/>
                        <a:gd name="T10" fmla="*/ 18 w 75"/>
                        <a:gd name="T11" fmla="*/ 30 h 30"/>
                        <a:gd name="T12" fmla="*/ 9 w 75"/>
                        <a:gd name="T13" fmla="*/ 21 h 30"/>
                        <a:gd name="T14" fmla="*/ 0 w 75"/>
                        <a:gd name="T15" fmla="*/ 7 h 30"/>
                        <a:gd name="T16" fmla="*/ 1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1" y="0"/>
                          </a:moveTo>
                          <a:lnTo>
                            <a:pt x="50" y="0"/>
                          </a:lnTo>
                          <a:lnTo>
                            <a:pt x="51" y="3"/>
                          </a:lnTo>
                          <a:lnTo>
                            <a:pt x="56" y="12"/>
                          </a:lnTo>
                          <a:lnTo>
                            <a:pt x="75" y="30"/>
                          </a:lnTo>
                          <a:lnTo>
                            <a:pt x="18" y="30"/>
                          </a:lnTo>
                          <a:lnTo>
                            <a:pt x="9"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84" name="Freeform 340"/>
                    <p:cNvSpPr>
                      <a:spLocks/>
                    </p:cNvSpPr>
                    <p:nvPr/>
                  </p:nvSpPr>
                  <p:spPr bwMode="auto">
                    <a:xfrm>
                      <a:off x="907" y="3714"/>
                      <a:ext cx="40" cy="12"/>
                    </a:xfrm>
                    <a:custGeom>
                      <a:avLst/>
                      <a:gdLst>
                        <a:gd name="T0" fmla="*/ 0 w 82"/>
                        <a:gd name="T1" fmla="*/ 36 h 36"/>
                        <a:gd name="T2" fmla="*/ 2 w 82"/>
                        <a:gd name="T3" fmla="*/ 19 h 36"/>
                        <a:gd name="T4" fmla="*/ 5 w 82"/>
                        <a:gd name="T5" fmla="*/ 8 h 36"/>
                        <a:gd name="T6" fmla="*/ 12 w 82"/>
                        <a:gd name="T7" fmla="*/ 0 h 36"/>
                        <a:gd name="T8" fmla="*/ 69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5" y="8"/>
                          </a:lnTo>
                          <a:lnTo>
                            <a:pt x="12"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78" name="Group 341"/>
                  <p:cNvGrpSpPr>
                    <a:grpSpLocks/>
                  </p:cNvGrpSpPr>
                  <p:nvPr/>
                </p:nvGrpSpPr>
                <p:grpSpPr bwMode="auto">
                  <a:xfrm>
                    <a:off x="912" y="3716"/>
                    <a:ext cx="48" cy="23"/>
                    <a:chOff x="912" y="3716"/>
                    <a:chExt cx="48" cy="23"/>
                  </a:xfrm>
                </p:grpSpPr>
                <p:sp>
                  <p:nvSpPr>
                    <p:cNvPr id="279" name="Freeform 342"/>
                    <p:cNvSpPr>
                      <a:spLocks/>
                    </p:cNvSpPr>
                    <p:nvPr/>
                  </p:nvSpPr>
                  <p:spPr bwMode="auto">
                    <a:xfrm>
                      <a:off x="912" y="3716"/>
                      <a:ext cx="11" cy="23"/>
                    </a:xfrm>
                    <a:custGeom>
                      <a:avLst/>
                      <a:gdLst>
                        <a:gd name="T0" fmla="*/ 13 w 22"/>
                        <a:gd name="T1" fmla="*/ 68 h 68"/>
                        <a:gd name="T2" fmla="*/ 0 w 22"/>
                        <a:gd name="T3" fmla="*/ 27 h 68"/>
                        <a:gd name="T4" fmla="*/ 9 w 22"/>
                        <a:gd name="T5" fmla="*/ 0 h 68"/>
                        <a:gd name="T6" fmla="*/ 22 w 22"/>
                        <a:gd name="T7" fmla="*/ 30 h 68"/>
                        <a:gd name="T8" fmla="*/ 13 w 22"/>
                        <a:gd name="T9" fmla="*/ 68 h 68"/>
                      </a:gdLst>
                      <a:ahLst/>
                      <a:cxnLst>
                        <a:cxn ang="0">
                          <a:pos x="T0" y="T1"/>
                        </a:cxn>
                        <a:cxn ang="0">
                          <a:pos x="T2" y="T3"/>
                        </a:cxn>
                        <a:cxn ang="0">
                          <a:pos x="T4" y="T5"/>
                        </a:cxn>
                        <a:cxn ang="0">
                          <a:pos x="T6" y="T7"/>
                        </a:cxn>
                        <a:cxn ang="0">
                          <a:pos x="T8" y="T9"/>
                        </a:cxn>
                      </a:cxnLst>
                      <a:rect l="0" t="0" r="r" b="b"/>
                      <a:pathLst>
                        <a:path w="22" h="68">
                          <a:moveTo>
                            <a:pt x="13" y="68"/>
                          </a:moveTo>
                          <a:lnTo>
                            <a:pt x="0" y="27"/>
                          </a:lnTo>
                          <a:lnTo>
                            <a:pt x="9" y="0"/>
                          </a:lnTo>
                          <a:lnTo>
                            <a:pt x="22" y="30"/>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80" name="Freeform 343"/>
                    <p:cNvSpPr>
                      <a:spLocks/>
                    </p:cNvSpPr>
                    <p:nvPr/>
                  </p:nvSpPr>
                  <p:spPr bwMode="auto">
                    <a:xfrm>
                      <a:off x="916" y="3717"/>
                      <a:ext cx="37" cy="9"/>
                    </a:xfrm>
                    <a:custGeom>
                      <a:avLst/>
                      <a:gdLst>
                        <a:gd name="T0" fmla="*/ 1 w 74"/>
                        <a:gd name="T1" fmla="*/ 0 h 29"/>
                        <a:gd name="T2" fmla="*/ 50 w 74"/>
                        <a:gd name="T3" fmla="*/ 0 h 29"/>
                        <a:gd name="T4" fmla="*/ 51 w 74"/>
                        <a:gd name="T5" fmla="*/ 3 h 29"/>
                        <a:gd name="T6" fmla="*/ 55 w 74"/>
                        <a:gd name="T7" fmla="*/ 11 h 29"/>
                        <a:gd name="T8" fmla="*/ 74 w 74"/>
                        <a:gd name="T9" fmla="*/ 29 h 29"/>
                        <a:gd name="T10" fmla="*/ 18 w 74"/>
                        <a:gd name="T11" fmla="*/ 29 h 29"/>
                        <a:gd name="T12" fmla="*/ 8 w 74"/>
                        <a:gd name="T13" fmla="*/ 20 h 29"/>
                        <a:gd name="T14" fmla="*/ 0 w 74"/>
                        <a:gd name="T15" fmla="*/ 6 h 29"/>
                        <a:gd name="T16" fmla="*/ 1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1" y="0"/>
                          </a:moveTo>
                          <a:lnTo>
                            <a:pt x="50" y="0"/>
                          </a:lnTo>
                          <a:lnTo>
                            <a:pt x="51" y="3"/>
                          </a:lnTo>
                          <a:lnTo>
                            <a:pt x="55" y="11"/>
                          </a:lnTo>
                          <a:lnTo>
                            <a:pt x="74" y="29"/>
                          </a:lnTo>
                          <a:lnTo>
                            <a:pt x="18" y="29"/>
                          </a:lnTo>
                          <a:lnTo>
                            <a:pt x="8"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81" name="Freeform 344"/>
                    <p:cNvSpPr>
                      <a:spLocks/>
                    </p:cNvSpPr>
                    <p:nvPr/>
                  </p:nvSpPr>
                  <p:spPr bwMode="auto">
                    <a:xfrm>
                      <a:off x="919" y="3727"/>
                      <a:ext cx="41" cy="12"/>
                    </a:xfrm>
                    <a:custGeom>
                      <a:avLst/>
                      <a:gdLst>
                        <a:gd name="T0" fmla="*/ 0 w 83"/>
                        <a:gd name="T1" fmla="*/ 36 h 36"/>
                        <a:gd name="T2" fmla="*/ 1 w 83"/>
                        <a:gd name="T3" fmla="*/ 19 h 36"/>
                        <a:gd name="T4" fmla="*/ 7 w 83"/>
                        <a:gd name="T5" fmla="*/ 7 h 36"/>
                        <a:gd name="T6" fmla="*/ 11 w 83"/>
                        <a:gd name="T7" fmla="*/ 0 h 36"/>
                        <a:gd name="T8" fmla="*/ 69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7" y="7"/>
                          </a:lnTo>
                          <a:lnTo>
                            <a:pt x="11" y="0"/>
                          </a:lnTo>
                          <a:lnTo>
                            <a:pt x="69"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138" name="Group 345"/>
                <p:cNvGrpSpPr>
                  <a:grpSpLocks/>
                </p:cNvGrpSpPr>
                <p:nvPr/>
              </p:nvGrpSpPr>
              <p:grpSpPr bwMode="auto">
                <a:xfrm>
                  <a:off x="922" y="3727"/>
                  <a:ext cx="49" cy="23"/>
                  <a:chOff x="922" y="3727"/>
                  <a:chExt cx="49" cy="23"/>
                </a:xfrm>
              </p:grpSpPr>
              <p:sp>
                <p:nvSpPr>
                  <p:cNvPr id="271" name="Freeform 346"/>
                  <p:cNvSpPr>
                    <a:spLocks/>
                  </p:cNvSpPr>
                  <p:nvPr/>
                </p:nvSpPr>
                <p:spPr bwMode="auto">
                  <a:xfrm>
                    <a:off x="922" y="3727"/>
                    <a:ext cx="12" cy="23"/>
                  </a:xfrm>
                  <a:custGeom>
                    <a:avLst/>
                    <a:gdLst>
                      <a:gd name="T0" fmla="*/ 15 w 24"/>
                      <a:gd name="T1" fmla="*/ 69 h 69"/>
                      <a:gd name="T2" fmla="*/ 0 w 24"/>
                      <a:gd name="T3" fmla="*/ 27 h 69"/>
                      <a:gd name="T4" fmla="*/ 11 w 24"/>
                      <a:gd name="T5" fmla="*/ 0 h 69"/>
                      <a:gd name="T6" fmla="*/ 24 w 24"/>
                      <a:gd name="T7" fmla="*/ 32 h 69"/>
                      <a:gd name="T8" fmla="*/ 15 w 24"/>
                      <a:gd name="T9" fmla="*/ 69 h 69"/>
                    </a:gdLst>
                    <a:ahLst/>
                    <a:cxnLst>
                      <a:cxn ang="0">
                        <a:pos x="T0" y="T1"/>
                      </a:cxn>
                      <a:cxn ang="0">
                        <a:pos x="T2" y="T3"/>
                      </a:cxn>
                      <a:cxn ang="0">
                        <a:pos x="T4" y="T5"/>
                      </a:cxn>
                      <a:cxn ang="0">
                        <a:pos x="T6" y="T7"/>
                      </a:cxn>
                      <a:cxn ang="0">
                        <a:pos x="T8" y="T9"/>
                      </a:cxn>
                    </a:cxnLst>
                    <a:rect l="0" t="0" r="r" b="b"/>
                    <a:pathLst>
                      <a:path w="24" h="69">
                        <a:moveTo>
                          <a:pt x="15" y="69"/>
                        </a:moveTo>
                        <a:lnTo>
                          <a:pt x="0" y="27"/>
                        </a:lnTo>
                        <a:lnTo>
                          <a:pt x="11" y="0"/>
                        </a:lnTo>
                        <a:lnTo>
                          <a:pt x="24"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72" name="Freeform 347"/>
                  <p:cNvSpPr>
                    <a:spLocks/>
                  </p:cNvSpPr>
                  <p:nvPr/>
                </p:nvSpPr>
                <p:spPr bwMode="auto">
                  <a:xfrm>
                    <a:off x="927" y="3728"/>
                    <a:ext cx="36" cy="10"/>
                  </a:xfrm>
                  <a:custGeom>
                    <a:avLst/>
                    <a:gdLst>
                      <a:gd name="T0" fmla="*/ 1 w 72"/>
                      <a:gd name="T1" fmla="*/ 0 h 31"/>
                      <a:gd name="T2" fmla="*/ 49 w 72"/>
                      <a:gd name="T3" fmla="*/ 0 h 31"/>
                      <a:gd name="T4" fmla="*/ 50 w 72"/>
                      <a:gd name="T5" fmla="*/ 4 h 31"/>
                      <a:gd name="T6" fmla="*/ 56 w 72"/>
                      <a:gd name="T7" fmla="*/ 13 h 31"/>
                      <a:gd name="T8" fmla="*/ 72 w 72"/>
                      <a:gd name="T9" fmla="*/ 31 h 31"/>
                      <a:gd name="T10" fmla="*/ 18 w 72"/>
                      <a:gd name="T11" fmla="*/ 31 h 31"/>
                      <a:gd name="T12" fmla="*/ 9 w 72"/>
                      <a:gd name="T13" fmla="*/ 22 h 31"/>
                      <a:gd name="T14" fmla="*/ 0 w 72"/>
                      <a:gd name="T15" fmla="*/ 7 h 31"/>
                      <a:gd name="T16" fmla="*/ 1 w 72"/>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1">
                        <a:moveTo>
                          <a:pt x="1" y="0"/>
                        </a:moveTo>
                        <a:lnTo>
                          <a:pt x="49" y="0"/>
                        </a:lnTo>
                        <a:lnTo>
                          <a:pt x="50" y="4"/>
                        </a:lnTo>
                        <a:lnTo>
                          <a:pt x="56" y="13"/>
                        </a:lnTo>
                        <a:lnTo>
                          <a:pt x="72"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73" name="Freeform 348"/>
                  <p:cNvSpPr>
                    <a:spLocks/>
                  </p:cNvSpPr>
                  <p:nvPr/>
                </p:nvSpPr>
                <p:spPr bwMode="auto">
                  <a:xfrm>
                    <a:off x="930" y="3738"/>
                    <a:ext cx="41" cy="12"/>
                  </a:xfrm>
                  <a:custGeom>
                    <a:avLst/>
                    <a:gdLst>
                      <a:gd name="T0" fmla="*/ 0 w 83"/>
                      <a:gd name="T1" fmla="*/ 36 h 36"/>
                      <a:gd name="T2" fmla="*/ 2 w 83"/>
                      <a:gd name="T3" fmla="*/ 20 h 36"/>
                      <a:gd name="T4" fmla="*/ 7 w 83"/>
                      <a:gd name="T5" fmla="*/ 7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39" name="Group 349"/>
                <p:cNvGrpSpPr>
                  <a:grpSpLocks/>
                </p:cNvGrpSpPr>
                <p:nvPr/>
              </p:nvGrpSpPr>
              <p:grpSpPr bwMode="auto">
                <a:xfrm>
                  <a:off x="895" y="3526"/>
                  <a:ext cx="44" cy="23"/>
                  <a:chOff x="895" y="3526"/>
                  <a:chExt cx="44" cy="23"/>
                </a:xfrm>
              </p:grpSpPr>
              <p:sp>
                <p:nvSpPr>
                  <p:cNvPr id="268" name="Freeform 350"/>
                  <p:cNvSpPr>
                    <a:spLocks/>
                  </p:cNvSpPr>
                  <p:nvPr/>
                </p:nvSpPr>
                <p:spPr bwMode="auto">
                  <a:xfrm>
                    <a:off x="895" y="3526"/>
                    <a:ext cx="19" cy="23"/>
                  </a:xfrm>
                  <a:custGeom>
                    <a:avLst/>
                    <a:gdLst>
                      <a:gd name="T0" fmla="*/ 22 w 38"/>
                      <a:gd name="T1" fmla="*/ 69 h 69"/>
                      <a:gd name="T2" fmla="*/ 0 w 38"/>
                      <a:gd name="T3" fmla="*/ 34 h 69"/>
                      <a:gd name="T4" fmla="*/ 11 w 38"/>
                      <a:gd name="T5" fmla="*/ 0 h 69"/>
                      <a:gd name="T6" fmla="*/ 38 w 38"/>
                      <a:gd name="T7" fmla="*/ 34 h 69"/>
                      <a:gd name="T8" fmla="*/ 22 w 38"/>
                      <a:gd name="T9" fmla="*/ 69 h 69"/>
                    </a:gdLst>
                    <a:ahLst/>
                    <a:cxnLst>
                      <a:cxn ang="0">
                        <a:pos x="T0" y="T1"/>
                      </a:cxn>
                      <a:cxn ang="0">
                        <a:pos x="T2" y="T3"/>
                      </a:cxn>
                      <a:cxn ang="0">
                        <a:pos x="T4" y="T5"/>
                      </a:cxn>
                      <a:cxn ang="0">
                        <a:pos x="T6" y="T7"/>
                      </a:cxn>
                      <a:cxn ang="0">
                        <a:pos x="T8" y="T9"/>
                      </a:cxn>
                    </a:cxnLst>
                    <a:rect l="0" t="0" r="r" b="b"/>
                    <a:pathLst>
                      <a:path w="38" h="69">
                        <a:moveTo>
                          <a:pt x="22" y="69"/>
                        </a:moveTo>
                        <a:lnTo>
                          <a:pt x="0" y="34"/>
                        </a:lnTo>
                        <a:lnTo>
                          <a:pt x="11" y="0"/>
                        </a:lnTo>
                        <a:lnTo>
                          <a:pt x="38" y="34"/>
                        </a:lnTo>
                        <a:lnTo>
                          <a:pt x="22" y="69"/>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69" name="Freeform 351"/>
                  <p:cNvSpPr>
                    <a:spLocks/>
                  </p:cNvSpPr>
                  <p:nvPr/>
                </p:nvSpPr>
                <p:spPr bwMode="auto">
                  <a:xfrm>
                    <a:off x="901" y="3526"/>
                    <a:ext cx="33" cy="12"/>
                  </a:xfrm>
                  <a:custGeom>
                    <a:avLst/>
                    <a:gdLst>
                      <a:gd name="T0" fmla="*/ 0 w 64"/>
                      <a:gd name="T1" fmla="*/ 0 h 35"/>
                      <a:gd name="T2" fmla="*/ 40 w 64"/>
                      <a:gd name="T3" fmla="*/ 0 h 35"/>
                      <a:gd name="T4" fmla="*/ 64 w 64"/>
                      <a:gd name="T5" fmla="*/ 35 h 35"/>
                      <a:gd name="T6" fmla="*/ 23 w 64"/>
                      <a:gd name="T7" fmla="*/ 35 h 35"/>
                      <a:gd name="T8" fmla="*/ 0 w 64"/>
                      <a:gd name="T9" fmla="*/ 0 h 35"/>
                    </a:gdLst>
                    <a:ahLst/>
                    <a:cxnLst>
                      <a:cxn ang="0">
                        <a:pos x="T0" y="T1"/>
                      </a:cxn>
                      <a:cxn ang="0">
                        <a:pos x="T2" y="T3"/>
                      </a:cxn>
                      <a:cxn ang="0">
                        <a:pos x="T4" y="T5"/>
                      </a:cxn>
                      <a:cxn ang="0">
                        <a:pos x="T6" y="T7"/>
                      </a:cxn>
                      <a:cxn ang="0">
                        <a:pos x="T8" y="T9"/>
                      </a:cxn>
                    </a:cxnLst>
                    <a:rect l="0" t="0" r="r" b="b"/>
                    <a:pathLst>
                      <a:path w="64" h="35">
                        <a:moveTo>
                          <a:pt x="0" y="0"/>
                        </a:moveTo>
                        <a:lnTo>
                          <a:pt x="40" y="0"/>
                        </a:lnTo>
                        <a:lnTo>
                          <a:pt x="64" y="35"/>
                        </a:lnTo>
                        <a:lnTo>
                          <a:pt x="23"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70" name="Freeform 352"/>
                  <p:cNvSpPr>
                    <a:spLocks/>
                  </p:cNvSpPr>
                  <p:nvPr/>
                </p:nvSpPr>
                <p:spPr bwMode="auto">
                  <a:xfrm>
                    <a:off x="907" y="3538"/>
                    <a:ext cx="32" cy="11"/>
                  </a:xfrm>
                  <a:custGeom>
                    <a:avLst/>
                    <a:gdLst>
                      <a:gd name="T0" fmla="*/ 0 w 65"/>
                      <a:gd name="T1" fmla="*/ 31 h 31"/>
                      <a:gd name="T2" fmla="*/ 13 w 65"/>
                      <a:gd name="T3" fmla="*/ 0 h 31"/>
                      <a:gd name="T4" fmla="*/ 54 w 65"/>
                      <a:gd name="T5" fmla="*/ 0 h 31"/>
                      <a:gd name="T6" fmla="*/ 65 w 65"/>
                      <a:gd name="T7" fmla="*/ 31 h 31"/>
                      <a:gd name="T8" fmla="*/ 0 w 65"/>
                      <a:gd name="T9" fmla="*/ 31 h 31"/>
                    </a:gdLst>
                    <a:ahLst/>
                    <a:cxnLst>
                      <a:cxn ang="0">
                        <a:pos x="T0" y="T1"/>
                      </a:cxn>
                      <a:cxn ang="0">
                        <a:pos x="T2" y="T3"/>
                      </a:cxn>
                      <a:cxn ang="0">
                        <a:pos x="T4" y="T5"/>
                      </a:cxn>
                      <a:cxn ang="0">
                        <a:pos x="T6" y="T7"/>
                      </a:cxn>
                      <a:cxn ang="0">
                        <a:pos x="T8" y="T9"/>
                      </a:cxn>
                    </a:cxnLst>
                    <a:rect l="0" t="0" r="r" b="b"/>
                    <a:pathLst>
                      <a:path w="65" h="31">
                        <a:moveTo>
                          <a:pt x="0" y="31"/>
                        </a:moveTo>
                        <a:lnTo>
                          <a:pt x="13" y="0"/>
                        </a:lnTo>
                        <a:lnTo>
                          <a:pt x="54" y="0"/>
                        </a:lnTo>
                        <a:lnTo>
                          <a:pt x="65"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40" name="Group 353"/>
                <p:cNvGrpSpPr>
                  <a:grpSpLocks/>
                </p:cNvGrpSpPr>
                <p:nvPr/>
              </p:nvGrpSpPr>
              <p:grpSpPr bwMode="auto">
                <a:xfrm>
                  <a:off x="907" y="3540"/>
                  <a:ext cx="45" cy="22"/>
                  <a:chOff x="907" y="3540"/>
                  <a:chExt cx="45" cy="22"/>
                </a:xfrm>
              </p:grpSpPr>
              <p:sp>
                <p:nvSpPr>
                  <p:cNvPr id="265" name="Freeform 354"/>
                  <p:cNvSpPr>
                    <a:spLocks/>
                  </p:cNvSpPr>
                  <p:nvPr/>
                </p:nvSpPr>
                <p:spPr bwMode="auto">
                  <a:xfrm>
                    <a:off x="907" y="3540"/>
                    <a:ext cx="20" cy="22"/>
                  </a:xfrm>
                  <a:custGeom>
                    <a:avLst/>
                    <a:gdLst>
                      <a:gd name="T0" fmla="*/ 22 w 39"/>
                      <a:gd name="T1" fmla="*/ 68 h 68"/>
                      <a:gd name="T2" fmla="*/ 0 w 39"/>
                      <a:gd name="T3" fmla="*/ 34 h 68"/>
                      <a:gd name="T4" fmla="*/ 11 w 39"/>
                      <a:gd name="T5" fmla="*/ 0 h 68"/>
                      <a:gd name="T6" fmla="*/ 39 w 39"/>
                      <a:gd name="T7" fmla="*/ 34 h 68"/>
                      <a:gd name="T8" fmla="*/ 22 w 39"/>
                      <a:gd name="T9" fmla="*/ 68 h 68"/>
                    </a:gdLst>
                    <a:ahLst/>
                    <a:cxnLst>
                      <a:cxn ang="0">
                        <a:pos x="T0" y="T1"/>
                      </a:cxn>
                      <a:cxn ang="0">
                        <a:pos x="T2" y="T3"/>
                      </a:cxn>
                      <a:cxn ang="0">
                        <a:pos x="T4" y="T5"/>
                      </a:cxn>
                      <a:cxn ang="0">
                        <a:pos x="T6" y="T7"/>
                      </a:cxn>
                      <a:cxn ang="0">
                        <a:pos x="T8" y="T9"/>
                      </a:cxn>
                    </a:cxnLst>
                    <a:rect l="0" t="0" r="r" b="b"/>
                    <a:pathLst>
                      <a:path w="39" h="68">
                        <a:moveTo>
                          <a:pt x="22" y="68"/>
                        </a:moveTo>
                        <a:lnTo>
                          <a:pt x="0" y="34"/>
                        </a:lnTo>
                        <a:lnTo>
                          <a:pt x="11" y="0"/>
                        </a:lnTo>
                        <a:lnTo>
                          <a:pt x="39" y="34"/>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66" name="Freeform 355"/>
                  <p:cNvSpPr>
                    <a:spLocks/>
                  </p:cNvSpPr>
                  <p:nvPr/>
                </p:nvSpPr>
                <p:spPr bwMode="auto">
                  <a:xfrm>
                    <a:off x="914" y="3540"/>
                    <a:ext cx="32" cy="11"/>
                  </a:xfrm>
                  <a:custGeom>
                    <a:avLst/>
                    <a:gdLst>
                      <a:gd name="T0" fmla="*/ 0 w 64"/>
                      <a:gd name="T1" fmla="*/ 0 h 34"/>
                      <a:gd name="T2" fmla="*/ 40 w 64"/>
                      <a:gd name="T3" fmla="*/ 0 h 34"/>
                      <a:gd name="T4" fmla="*/ 64 w 64"/>
                      <a:gd name="T5" fmla="*/ 34 h 34"/>
                      <a:gd name="T6" fmla="*/ 25 w 64"/>
                      <a:gd name="T7" fmla="*/ 34 h 34"/>
                      <a:gd name="T8" fmla="*/ 0 w 64"/>
                      <a:gd name="T9" fmla="*/ 0 h 34"/>
                    </a:gdLst>
                    <a:ahLst/>
                    <a:cxnLst>
                      <a:cxn ang="0">
                        <a:pos x="T0" y="T1"/>
                      </a:cxn>
                      <a:cxn ang="0">
                        <a:pos x="T2" y="T3"/>
                      </a:cxn>
                      <a:cxn ang="0">
                        <a:pos x="T4" y="T5"/>
                      </a:cxn>
                      <a:cxn ang="0">
                        <a:pos x="T6" y="T7"/>
                      </a:cxn>
                      <a:cxn ang="0">
                        <a:pos x="T8" y="T9"/>
                      </a:cxn>
                    </a:cxnLst>
                    <a:rect l="0" t="0" r="r" b="b"/>
                    <a:pathLst>
                      <a:path w="64" h="34">
                        <a:moveTo>
                          <a:pt x="0" y="0"/>
                        </a:moveTo>
                        <a:lnTo>
                          <a:pt x="40"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67" name="Freeform 356"/>
                  <p:cNvSpPr>
                    <a:spLocks/>
                  </p:cNvSpPr>
                  <p:nvPr/>
                </p:nvSpPr>
                <p:spPr bwMode="auto">
                  <a:xfrm>
                    <a:off x="919" y="3552"/>
                    <a:ext cx="33" cy="10"/>
                  </a:xfrm>
                  <a:custGeom>
                    <a:avLst/>
                    <a:gdLst>
                      <a:gd name="T0" fmla="*/ 0 w 66"/>
                      <a:gd name="T1" fmla="*/ 30 h 30"/>
                      <a:gd name="T2" fmla="*/ 12 w 66"/>
                      <a:gd name="T3" fmla="*/ 0 h 30"/>
                      <a:gd name="T4" fmla="*/ 54 w 66"/>
                      <a:gd name="T5" fmla="*/ 0 h 30"/>
                      <a:gd name="T6" fmla="*/ 66 w 66"/>
                      <a:gd name="T7" fmla="*/ 30 h 30"/>
                      <a:gd name="T8" fmla="*/ 0 w 66"/>
                      <a:gd name="T9" fmla="*/ 30 h 30"/>
                    </a:gdLst>
                    <a:ahLst/>
                    <a:cxnLst>
                      <a:cxn ang="0">
                        <a:pos x="T0" y="T1"/>
                      </a:cxn>
                      <a:cxn ang="0">
                        <a:pos x="T2" y="T3"/>
                      </a:cxn>
                      <a:cxn ang="0">
                        <a:pos x="T4" y="T5"/>
                      </a:cxn>
                      <a:cxn ang="0">
                        <a:pos x="T6" y="T7"/>
                      </a:cxn>
                      <a:cxn ang="0">
                        <a:pos x="T8" y="T9"/>
                      </a:cxn>
                    </a:cxnLst>
                    <a:rect l="0" t="0" r="r" b="b"/>
                    <a:pathLst>
                      <a:path w="66" h="30">
                        <a:moveTo>
                          <a:pt x="0" y="30"/>
                        </a:moveTo>
                        <a:lnTo>
                          <a:pt x="12"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41" name="Group 357"/>
                <p:cNvGrpSpPr>
                  <a:grpSpLocks/>
                </p:cNvGrpSpPr>
                <p:nvPr/>
              </p:nvGrpSpPr>
              <p:grpSpPr bwMode="auto">
                <a:xfrm>
                  <a:off x="920" y="3553"/>
                  <a:ext cx="45" cy="23"/>
                  <a:chOff x="920" y="3553"/>
                  <a:chExt cx="45" cy="23"/>
                </a:xfrm>
              </p:grpSpPr>
              <p:sp>
                <p:nvSpPr>
                  <p:cNvPr id="262" name="Freeform 358"/>
                  <p:cNvSpPr>
                    <a:spLocks/>
                  </p:cNvSpPr>
                  <p:nvPr/>
                </p:nvSpPr>
                <p:spPr bwMode="auto">
                  <a:xfrm>
                    <a:off x="920" y="3553"/>
                    <a:ext cx="20" cy="23"/>
                  </a:xfrm>
                  <a:custGeom>
                    <a:avLst/>
                    <a:gdLst>
                      <a:gd name="T0" fmla="*/ 24 w 41"/>
                      <a:gd name="T1" fmla="*/ 68 h 68"/>
                      <a:gd name="T2" fmla="*/ 0 w 41"/>
                      <a:gd name="T3" fmla="*/ 32 h 68"/>
                      <a:gd name="T4" fmla="*/ 14 w 41"/>
                      <a:gd name="T5" fmla="*/ 0 h 68"/>
                      <a:gd name="T6" fmla="*/ 41 w 41"/>
                      <a:gd name="T7" fmla="*/ 32 h 68"/>
                      <a:gd name="T8" fmla="*/ 24 w 41"/>
                      <a:gd name="T9" fmla="*/ 68 h 68"/>
                    </a:gdLst>
                    <a:ahLst/>
                    <a:cxnLst>
                      <a:cxn ang="0">
                        <a:pos x="T0" y="T1"/>
                      </a:cxn>
                      <a:cxn ang="0">
                        <a:pos x="T2" y="T3"/>
                      </a:cxn>
                      <a:cxn ang="0">
                        <a:pos x="T4" y="T5"/>
                      </a:cxn>
                      <a:cxn ang="0">
                        <a:pos x="T6" y="T7"/>
                      </a:cxn>
                      <a:cxn ang="0">
                        <a:pos x="T8" y="T9"/>
                      </a:cxn>
                    </a:cxnLst>
                    <a:rect l="0" t="0" r="r" b="b"/>
                    <a:pathLst>
                      <a:path w="41" h="68">
                        <a:moveTo>
                          <a:pt x="24" y="68"/>
                        </a:moveTo>
                        <a:lnTo>
                          <a:pt x="0" y="32"/>
                        </a:lnTo>
                        <a:lnTo>
                          <a:pt x="14" y="0"/>
                        </a:lnTo>
                        <a:lnTo>
                          <a:pt x="41" y="32"/>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63" name="Freeform 359"/>
                  <p:cNvSpPr>
                    <a:spLocks/>
                  </p:cNvSpPr>
                  <p:nvPr/>
                </p:nvSpPr>
                <p:spPr bwMode="auto">
                  <a:xfrm>
                    <a:off x="927" y="3554"/>
                    <a:ext cx="32" cy="11"/>
                  </a:xfrm>
                  <a:custGeom>
                    <a:avLst/>
                    <a:gdLst>
                      <a:gd name="T0" fmla="*/ 0 w 63"/>
                      <a:gd name="T1" fmla="*/ 0 h 33"/>
                      <a:gd name="T2" fmla="*/ 39 w 63"/>
                      <a:gd name="T3" fmla="*/ 0 h 33"/>
                      <a:gd name="T4" fmla="*/ 63 w 63"/>
                      <a:gd name="T5" fmla="*/ 33 h 33"/>
                      <a:gd name="T6" fmla="*/ 24 w 63"/>
                      <a:gd name="T7" fmla="*/ 33 h 33"/>
                      <a:gd name="T8" fmla="*/ 0 w 63"/>
                      <a:gd name="T9" fmla="*/ 0 h 33"/>
                    </a:gdLst>
                    <a:ahLst/>
                    <a:cxnLst>
                      <a:cxn ang="0">
                        <a:pos x="T0" y="T1"/>
                      </a:cxn>
                      <a:cxn ang="0">
                        <a:pos x="T2" y="T3"/>
                      </a:cxn>
                      <a:cxn ang="0">
                        <a:pos x="T4" y="T5"/>
                      </a:cxn>
                      <a:cxn ang="0">
                        <a:pos x="T6" y="T7"/>
                      </a:cxn>
                      <a:cxn ang="0">
                        <a:pos x="T8" y="T9"/>
                      </a:cxn>
                    </a:cxnLst>
                    <a:rect l="0" t="0" r="r" b="b"/>
                    <a:pathLst>
                      <a:path w="63" h="33">
                        <a:moveTo>
                          <a:pt x="0" y="0"/>
                        </a:moveTo>
                        <a:lnTo>
                          <a:pt x="39" y="0"/>
                        </a:lnTo>
                        <a:lnTo>
                          <a:pt x="63" y="33"/>
                        </a:lnTo>
                        <a:lnTo>
                          <a:pt x="24"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64" name="Freeform 360"/>
                  <p:cNvSpPr>
                    <a:spLocks/>
                  </p:cNvSpPr>
                  <p:nvPr/>
                </p:nvSpPr>
                <p:spPr bwMode="auto">
                  <a:xfrm>
                    <a:off x="932" y="3566"/>
                    <a:ext cx="33" cy="10"/>
                  </a:xfrm>
                  <a:custGeom>
                    <a:avLst/>
                    <a:gdLst>
                      <a:gd name="T0" fmla="*/ 0 w 66"/>
                      <a:gd name="T1" fmla="*/ 30 h 30"/>
                      <a:gd name="T2" fmla="*/ 12 w 66"/>
                      <a:gd name="T3" fmla="*/ 0 h 30"/>
                      <a:gd name="T4" fmla="*/ 53 w 66"/>
                      <a:gd name="T5" fmla="*/ 0 h 30"/>
                      <a:gd name="T6" fmla="*/ 66 w 66"/>
                      <a:gd name="T7" fmla="*/ 30 h 30"/>
                      <a:gd name="T8" fmla="*/ 0 w 66"/>
                      <a:gd name="T9" fmla="*/ 30 h 30"/>
                    </a:gdLst>
                    <a:ahLst/>
                    <a:cxnLst>
                      <a:cxn ang="0">
                        <a:pos x="T0" y="T1"/>
                      </a:cxn>
                      <a:cxn ang="0">
                        <a:pos x="T2" y="T3"/>
                      </a:cxn>
                      <a:cxn ang="0">
                        <a:pos x="T4" y="T5"/>
                      </a:cxn>
                      <a:cxn ang="0">
                        <a:pos x="T6" y="T7"/>
                      </a:cxn>
                      <a:cxn ang="0">
                        <a:pos x="T8" y="T9"/>
                      </a:cxn>
                    </a:cxnLst>
                    <a:rect l="0" t="0" r="r" b="b"/>
                    <a:pathLst>
                      <a:path w="66" h="30">
                        <a:moveTo>
                          <a:pt x="0" y="30"/>
                        </a:moveTo>
                        <a:lnTo>
                          <a:pt x="12" y="0"/>
                        </a:lnTo>
                        <a:lnTo>
                          <a:pt x="53"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42" name="Group 361"/>
                <p:cNvGrpSpPr>
                  <a:grpSpLocks/>
                </p:cNvGrpSpPr>
                <p:nvPr/>
              </p:nvGrpSpPr>
              <p:grpSpPr bwMode="auto">
                <a:xfrm>
                  <a:off x="934" y="3566"/>
                  <a:ext cx="44" cy="23"/>
                  <a:chOff x="934" y="3566"/>
                  <a:chExt cx="44" cy="23"/>
                </a:xfrm>
              </p:grpSpPr>
              <p:sp>
                <p:nvSpPr>
                  <p:cNvPr id="259" name="Freeform 362"/>
                  <p:cNvSpPr>
                    <a:spLocks/>
                  </p:cNvSpPr>
                  <p:nvPr/>
                </p:nvSpPr>
                <p:spPr bwMode="auto">
                  <a:xfrm>
                    <a:off x="934" y="3566"/>
                    <a:ext cx="19" cy="23"/>
                  </a:xfrm>
                  <a:custGeom>
                    <a:avLst/>
                    <a:gdLst>
                      <a:gd name="T0" fmla="*/ 22 w 40"/>
                      <a:gd name="T1" fmla="*/ 68 h 68"/>
                      <a:gd name="T2" fmla="*/ 0 w 40"/>
                      <a:gd name="T3" fmla="*/ 33 h 68"/>
                      <a:gd name="T4" fmla="*/ 12 w 40"/>
                      <a:gd name="T5" fmla="*/ 0 h 68"/>
                      <a:gd name="T6" fmla="*/ 40 w 40"/>
                      <a:gd name="T7" fmla="*/ 33 h 68"/>
                      <a:gd name="T8" fmla="*/ 22 w 40"/>
                      <a:gd name="T9" fmla="*/ 68 h 68"/>
                    </a:gdLst>
                    <a:ahLst/>
                    <a:cxnLst>
                      <a:cxn ang="0">
                        <a:pos x="T0" y="T1"/>
                      </a:cxn>
                      <a:cxn ang="0">
                        <a:pos x="T2" y="T3"/>
                      </a:cxn>
                      <a:cxn ang="0">
                        <a:pos x="T4" y="T5"/>
                      </a:cxn>
                      <a:cxn ang="0">
                        <a:pos x="T6" y="T7"/>
                      </a:cxn>
                      <a:cxn ang="0">
                        <a:pos x="T8" y="T9"/>
                      </a:cxn>
                    </a:cxnLst>
                    <a:rect l="0" t="0" r="r" b="b"/>
                    <a:pathLst>
                      <a:path w="40" h="68">
                        <a:moveTo>
                          <a:pt x="22" y="68"/>
                        </a:moveTo>
                        <a:lnTo>
                          <a:pt x="0" y="33"/>
                        </a:lnTo>
                        <a:lnTo>
                          <a:pt x="12" y="0"/>
                        </a:lnTo>
                        <a:lnTo>
                          <a:pt x="40" y="33"/>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60" name="Freeform 363"/>
                  <p:cNvSpPr>
                    <a:spLocks/>
                  </p:cNvSpPr>
                  <p:nvPr/>
                </p:nvSpPr>
                <p:spPr bwMode="auto">
                  <a:xfrm>
                    <a:off x="940" y="3567"/>
                    <a:ext cx="32" cy="11"/>
                  </a:xfrm>
                  <a:custGeom>
                    <a:avLst/>
                    <a:gdLst>
                      <a:gd name="T0" fmla="*/ 0 w 65"/>
                      <a:gd name="T1" fmla="*/ 0 h 35"/>
                      <a:gd name="T2" fmla="*/ 41 w 65"/>
                      <a:gd name="T3" fmla="*/ 0 h 35"/>
                      <a:gd name="T4" fmla="*/ 65 w 65"/>
                      <a:gd name="T5" fmla="*/ 35 h 35"/>
                      <a:gd name="T6" fmla="*/ 25 w 65"/>
                      <a:gd name="T7" fmla="*/ 35 h 35"/>
                      <a:gd name="T8" fmla="*/ 0 w 65"/>
                      <a:gd name="T9" fmla="*/ 0 h 35"/>
                    </a:gdLst>
                    <a:ahLst/>
                    <a:cxnLst>
                      <a:cxn ang="0">
                        <a:pos x="T0" y="T1"/>
                      </a:cxn>
                      <a:cxn ang="0">
                        <a:pos x="T2" y="T3"/>
                      </a:cxn>
                      <a:cxn ang="0">
                        <a:pos x="T4" y="T5"/>
                      </a:cxn>
                      <a:cxn ang="0">
                        <a:pos x="T6" y="T7"/>
                      </a:cxn>
                      <a:cxn ang="0">
                        <a:pos x="T8" y="T9"/>
                      </a:cxn>
                    </a:cxnLst>
                    <a:rect l="0" t="0" r="r" b="b"/>
                    <a:pathLst>
                      <a:path w="65" h="35">
                        <a:moveTo>
                          <a:pt x="0" y="0"/>
                        </a:moveTo>
                        <a:lnTo>
                          <a:pt x="41"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61" name="Freeform 364"/>
                  <p:cNvSpPr>
                    <a:spLocks/>
                  </p:cNvSpPr>
                  <p:nvPr/>
                </p:nvSpPr>
                <p:spPr bwMode="auto">
                  <a:xfrm>
                    <a:off x="945" y="3579"/>
                    <a:ext cx="33" cy="9"/>
                  </a:xfrm>
                  <a:custGeom>
                    <a:avLst/>
                    <a:gdLst>
                      <a:gd name="T0" fmla="*/ 0 w 65"/>
                      <a:gd name="T1" fmla="*/ 28 h 28"/>
                      <a:gd name="T2" fmla="*/ 13 w 65"/>
                      <a:gd name="T3" fmla="*/ 0 h 28"/>
                      <a:gd name="T4" fmla="*/ 54 w 65"/>
                      <a:gd name="T5" fmla="*/ 0 h 28"/>
                      <a:gd name="T6" fmla="*/ 65 w 65"/>
                      <a:gd name="T7" fmla="*/ 28 h 28"/>
                      <a:gd name="T8" fmla="*/ 0 w 65"/>
                      <a:gd name="T9" fmla="*/ 28 h 28"/>
                    </a:gdLst>
                    <a:ahLst/>
                    <a:cxnLst>
                      <a:cxn ang="0">
                        <a:pos x="T0" y="T1"/>
                      </a:cxn>
                      <a:cxn ang="0">
                        <a:pos x="T2" y="T3"/>
                      </a:cxn>
                      <a:cxn ang="0">
                        <a:pos x="T4" y="T5"/>
                      </a:cxn>
                      <a:cxn ang="0">
                        <a:pos x="T6" y="T7"/>
                      </a:cxn>
                      <a:cxn ang="0">
                        <a:pos x="T8" y="T9"/>
                      </a:cxn>
                    </a:cxnLst>
                    <a:rect l="0" t="0" r="r" b="b"/>
                    <a:pathLst>
                      <a:path w="65" h="28">
                        <a:moveTo>
                          <a:pt x="0" y="28"/>
                        </a:moveTo>
                        <a:lnTo>
                          <a:pt x="13" y="0"/>
                        </a:lnTo>
                        <a:lnTo>
                          <a:pt x="54" y="0"/>
                        </a:lnTo>
                        <a:lnTo>
                          <a:pt x="65"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43" name="Group 365"/>
                <p:cNvGrpSpPr>
                  <a:grpSpLocks/>
                </p:cNvGrpSpPr>
                <p:nvPr/>
              </p:nvGrpSpPr>
              <p:grpSpPr bwMode="auto">
                <a:xfrm>
                  <a:off x="949" y="3579"/>
                  <a:ext cx="83" cy="63"/>
                  <a:chOff x="949" y="3579"/>
                  <a:chExt cx="83" cy="63"/>
                </a:xfrm>
              </p:grpSpPr>
              <p:grpSp>
                <p:nvGrpSpPr>
                  <p:cNvPr id="243" name="Group 366"/>
                  <p:cNvGrpSpPr>
                    <a:grpSpLocks/>
                  </p:cNvGrpSpPr>
                  <p:nvPr/>
                </p:nvGrpSpPr>
                <p:grpSpPr bwMode="auto">
                  <a:xfrm>
                    <a:off x="949" y="3579"/>
                    <a:ext cx="44" cy="23"/>
                    <a:chOff x="949" y="3579"/>
                    <a:chExt cx="44" cy="23"/>
                  </a:xfrm>
                </p:grpSpPr>
                <p:sp>
                  <p:nvSpPr>
                    <p:cNvPr id="256" name="Freeform 367"/>
                    <p:cNvSpPr>
                      <a:spLocks/>
                    </p:cNvSpPr>
                    <p:nvPr/>
                  </p:nvSpPr>
                  <p:spPr bwMode="auto">
                    <a:xfrm>
                      <a:off x="949" y="3579"/>
                      <a:ext cx="19" cy="23"/>
                    </a:xfrm>
                    <a:custGeom>
                      <a:avLst/>
                      <a:gdLst>
                        <a:gd name="T0" fmla="*/ 21 w 38"/>
                        <a:gd name="T1" fmla="*/ 68 h 68"/>
                        <a:gd name="T2" fmla="*/ 0 w 38"/>
                        <a:gd name="T3" fmla="*/ 32 h 68"/>
                        <a:gd name="T4" fmla="*/ 11 w 38"/>
                        <a:gd name="T5" fmla="*/ 0 h 68"/>
                        <a:gd name="T6" fmla="*/ 38 w 38"/>
                        <a:gd name="T7" fmla="*/ 32 h 68"/>
                        <a:gd name="T8" fmla="*/ 21 w 38"/>
                        <a:gd name="T9" fmla="*/ 68 h 68"/>
                      </a:gdLst>
                      <a:ahLst/>
                      <a:cxnLst>
                        <a:cxn ang="0">
                          <a:pos x="T0" y="T1"/>
                        </a:cxn>
                        <a:cxn ang="0">
                          <a:pos x="T2" y="T3"/>
                        </a:cxn>
                        <a:cxn ang="0">
                          <a:pos x="T4" y="T5"/>
                        </a:cxn>
                        <a:cxn ang="0">
                          <a:pos x="T6" y="T7"/>
                        </a:cxn>
                        <a:cxn ang="0">
                          <a:pos x="T8" y="T9"/>
                        </a:cxn>
                      </a:cxnLst>
                      <a:rect l="0" t="0" r="r" b="b"/>
                      <a:pathLst>
                        <a:path w="38" h="68">
                          <a:moveTo>
                            <a:pt x="21" y="68"/>
                          </a:moveTo>
                          <a:lnTo>
                            <a:pt x="0" y="32"/>
                          </a:lnTo>
                          <a:lnTo>
                            <a:pt x="11" y="0"/>
                          </a:lnTo>
                          <a:lnTo>
                            <a:pt x="38" y="32"/>
                          </a:lnTo>
                          <a:lnTo>
                            <a:pt x="21"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57" name="Freeform 368"/>
                    <p:cNvSpPr>
                      <a:spLocks/>
                    </p:cNvSpPr>
                    <p:nvPr/>
                  </p:nvSpPr>
                  <p:spPr bwMode="auto">
                    <a:xfrm>
                      <a:off x="955" y="3579"/>
                      <a:ext cx="32" cy="11"/>
                    </a:xfrm>
                    <a:custGeom>
                      <a:avLst/>
                      <a:gdLst>
                        <a:gd name="T0" fmla="*/ 0 w 66"/>
                        <a:gd name="T1" fmla="*/ 0 h 32"/>
                        <a:gd name="T2" fmla="*/ 42 w 66"/>
                        <a:gd name="T3" fmla="*/ 0 h 32"/>
                        <a:gd name="T4" fmla="*/ 66 w 66"/>
                        <a:gd name="T5" fmla="*/ 32 h 32"/>
                        <a:gd name="T6" fmla="*/ 25 w 66"/>
                        <a:gd name="T7" fmla="*/ 32 h 32"/>
                        <a:gd name="T8" fmla="*/ 0 w 66"/>
                        <a:gd name="T9" fmla="*/ 0 h 32"/>
                      </a:gdLst>
                      <a:ahLst/>
                      <a:cxnLst>
                        <a:cxn ang="0">
                          <a:pos x="T0" y="T1"/>
                        </a:cxn>
                        <a:cxn ang="0">
                          <a:pos x="T2" y="T3"/>
                        </a:cxn>
                        <a:cxn ang="0">
                          <a:pos x="T4" y="T5"/>
                        </a:cxn>
                        <a:cxn ang="0">
                          <a:pos x="T6" y="T7"/>
                        </a:cxn>
                        <a:cxn ang="0">
                          <a:pos x="T8" y="T9"/>
                        </a:cxn>
                      </a:cxnLst>
                      <a:rect l="0" t="0" r="r" b="b"/>
                      <a:pathLst>
                        <a:path w="66" h="32">
                          <a:moveTo>
                            <a:pt x="0" y="0"/>
                          </a:moveTo>
                          <a:lnTo>
                            <a:pt x="42" y="0"/>
                          </a:lnTo>
                          <a:lnTo>
                            <a:pt x="66" y="32"/>
                          </a:lnTo>
                          <a:lnTo>
                            <a:pt x="25" y="32"/>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58" name="Freeform 369"/>
                    <p:cNvSpPr>
                      <a:spLocks/>
                    </p:cNvSpPr>
                    <p:nvPr/>
                  </p:nvSpPr>
                  <p:spPr bwMode="auto">
                    <a:xfrm>
                      <a:off x="960" y="3591"/>
                      <a:ext cx="33" cy="10"/>
                    </a:xfrm>
                    <a:custGeom>
                      <a:avLst/>
                      <a:gdLst>
                        <a:gd name="T0" fmla="*/ 0 w 65"/>
                        <a:gd name="T1" fmla="*/ 31 h 31"/>
                        <a:gd name="T2" fmla="*/ 14 w 65"/>
                        <a:gd name="T3" fmla="*/ 0 h 31"/>
                        <a:gd name="T4" fmla="*/ 55 w 65"/>
                        <a:gd name="T5" fmla="*/ 0 h 31"/>
                        <a:gd name="T6" fmla="*/ 65 w 65"/>
                        <a:gd name="T7" fmla="*/ 31 h 31"/>
                        <a:gd name="T8" fmla="*/ 0 w 65"/>
                        <a:gd name="T9" fmla="*/ 31 h 31"/>
                      </a:gdLst>
                      <a:ahLst/>
                      <a:cxnLst>
                        <a:cxn ang="0">
                          <a:pos x="T0" y="T1"/>
                        </a:cxn>
                        <a:cxn ang="0">
                          <a:pos x="T2" y="T3"/>
                        </a:cxn>
                        <a:cxn ang="0">
                          <a:pos x="T4" y="T5"/>
                        </a:cxn>
                        <a:cxn ang="0">
                          <a:pos x="T6" y="T7"/>
                        </a:cxn>
                        <a:cxn ang="0">
                          <a:pos x="T8" y="T9"/>
                        </a:cxn>
                      </a:cxnLst>
                      <a:rect l="0" t="0" r="r" b="b"/>
                      <a:pathLst>
                        <a:path w="65" h="31">
                          <a:moveTo>
                            <a:pt x="0" y="31"/>
                          </a:moveTo>
                          <a:lnTo>
                            <a:pt x="14" y="0"/>
                          </a:lnTo>
                          <a:lnTo>
                            <a:pt x="55" y="0"/>
                          </a:lnTo>
                          <a:lnTo>
                            <a:pt x="65"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44" name="Group 370"/>
                  <p:cNvGrpSpPr>
                    <a:grpSpLocks/>
                  </p:cNvGrpSpPr>
                  <p:nvPr/>
                </p:nvGrpSpPr>
                <p:grpSpPr bwMode="auto">
                  <a:xfrm>
                    <a:off x="961" y="3592"/>
                    <a:ext cx="45" cy="23"/>
                    <a:chOff x="961" y="3592"/>
                    <a:chExt cx="45" cy="23"/>
                  </a:xfrm>
                </p:grpSpPr>
                <p:sp>
                  <p:nvSpPr>
                    <p:cNvPr id="253" name="Freeform 371"/>
                    <p:cNvSpPr>
                      <a:spLocks/>
                    </p:cNvSpPr>
                    <p:nvPr/>
                  </p:nvSpPr>
                  <p:spPr bwMode="auto">
                    <a:xfrm>
                      <a:off x="961" y="3592"/>
                      <a:ext cx="20" cy="23"/>
                    </a:xfrm>
                    <a:custGeom>
                      <a:avLst/>
                      <a:gdLst>
                        <a:gd name="T0" fmla="*/ 23 w 40"/>
                        <a:gd name="T1" fmla="*/ 69 h 69"/>
                        <a:gd name="T2" fmla="*/ 0 w 40"/>
                        <a:gd name="T3" fmla="*/ 33 h 69"/>
                        <a:gd name="T4" fmla="*/ 12 w 40"/>
                        <a:gd name="T5" fmla="*/ 0 h 69"/>
                        <a:gd name="T6" fmla="*/ 40 w 40"/>
                        <a:gd name="T7" fmla="*/ 33 h 69"/>
                        <a:gd name="T8" fmla="*/ 23 w 40"/>
                        <a:gd name="T9" fmla="*/ 69 h 69"/>
                      </a:gdLst>
                      <a:ahLst/>
                      <a:cxnLst>
                        <a:cxn ang="0">
                          <a:pos x="T0" y="T1"/>
                        </a:cxn>
                        <a:cxn ang="0">
                          <a:pos x="T2" y="T3"/>
                        </a:cxn>
                        <a:cxn ang="0">
                          <a:pos x="T4" y="T5"/>
                        </a:cxn>
                        <a:cxn ang="0">
                          <a:pos x="T6" y="T7"/>
                        </a:cxn>
                        <a:cxn ang="0">
                          <a:pos x="T8" y="T9"/>
                        </a:cxn>
                      </a:cxnLst>
                      <a:rect l="0" t="0" r="r" b="b"/>
                      <a:pathLst>
                        <a:path w="40" h="69">
                          <a:moveTo>
                            <a:pt x="23" y="69"/>
                          </a:moveTo>
                          <a:lnTo>
                            <a:pt x="0" y="33"/>
                          </a:lnTo>
                          <a:lnTo>
                            <a:pt x="12" y="0"/>
                          </a:lnTo>
                          <a:lnTo>
                            <a:pt x="40" y="33"/>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54" name="Freeform 372"/>
                    <p:cNvSpPr>
                      <a:spLocks/>
                    </p:cNvSpPr>
                    <p:nvPr/>
                  </p:nvSpPr>
                  <p:spPr bwMode="auto">
                    <a:xfrm>
                      <a:off x="968" y="3593"/>
                      <a:ext cx="33" cy="11"/>
                    </a:xfrm>
                    <a:custGeom>
                      <a:avLst/>
                      <a:gdLst>
                        <a:gd name="T0" fmla="*/ 0 w 66"/>
                        <a:gd name="T1" fmla="*/ 0 h 35"/>
                        <a:gd name="T2" fmla="*/ 41 w 66"/>
                        <a:gd name="T3" fmla="*/ 0 h 35"/>
                        <a:gd name="T4" fmla="*/ 66 w 66"/>
                        <a:gd name="T5" fmla="*/ 35 h 35"/>
                        <a:gd name="T6" fmla="*/ 24 w 66"/>
                        <a:gd name="T7" fmla="*/ 35 h 35"/>
                        <a:gd name="T8" fmla="*/ 0 w 66"/>
                        <a:gd name="T9" fmla="*/ 0 h 35"/>
                      </a:gdLst>
                      <a:ahLst/>
                      <a:cxnLst>
                        <a:cxn ang="0">
                          <a:pos x="T0" y="T1"/>
                        </a:cxn>
                        <a:cxn ang="0">
                          <a:pos x="T2" y="T3"/>
                        </a:cxn>
                        <a:cxn ang="0">
                          <a:pos x="T4" y="T5"/>
                        </a:cxn>
                        <a:cxn ang="0">
                          <a:pos x="T6" y="T7"/>
                        </a:cxn>
                        <a:cxn ang="0">
                          <a:pos x="T8" y="T9"/>
                        </a:cxn>
                      </a:cxnLst>
                      <a:rect l="0" t="0" r="r" b="b"/>
                      <a:pathLst>
                        <a:path w="66" h="35">
                          <a:moveTo>
                            <a:pt x="0" y="0"/>
                          </a:moveTo>
                          <a:lnTo>
                            <a:pt x="41" y="0"/>
                          </a:lnTo>
                          <a:lnTo>
                            <a:pt x="66"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55" name="Freeform 373"/>
                    <p:cNvSpPr>
                      <a:spLocks/>
                    </p:cNvSpPr>
                    <p:nvPr/>
                  </p:nvSpPr>
                  <p:spPr bwMode="auto">
                    <a:xfrm>
                      <a:off x="973" y="3605"/>
                      <a:ext cx="33" cy="10"/>
                    </a:xfrm>
                    <a:custGeom>
                      <a:avLst/>
                      <a:gdLst>
                        <a:gd name="T0" fmla="*/ 0 w 66"/>
                        <a:gd name="T1" fmla="*/ 30 h 30"/>
                        <a:gd name="T2" fmla="*/ 13 w 66"/>
                        <a:gd name="T3" fmla="*/ 0 h 30"/>
                        <a:gd name="T4" fmla="*/ 55 w 66"/>
                        <a:gd name="T5" fmla="*/ 0 h 30"/>
                        <a:gd name="T6" fmla="*/ 66 w 66"/>
                        <a:gd name="T7" fmla="*/ 30 h 30"/>
                        <a:gd name="T8" fmla="*/ 0 w 66"/>
                        <a:gd name="T9" fmla="*/ 30 h 30"/>
                      </a:gdLst>
                      <a:ahLst/>
                      <a:cxnLst>
                        <a:cxn ang="0">
                          <a:pos x="T0" y="T1"/>
                        </a:cxn>
                        <a:cxn ang="0">
                          <a:pos x="T2" y="T3"/>
                        </a:cxn>
                        <a:cxn ang="0">
                          <a:pos x="T4" y="T5"/>
                        </a:cxn>
                        <a:cxn ang="0">
                          <a:pos x="T6" y="T7"/>
                        </a:cxn>
                        <a:cxn ang="0">
                          <a:pos x="T8" y="T9"/>
                        </a:cxn>
                      </a:cxnLst>
                      <a:rect l="0" t="0" r="r" b="b"/>
                      <a:pathLst>
                        <a:path w="66" h="30">
                          <a:moveTo>
                            <a:pt x="0" y="30"/>
                          </a:moveTo>
                          <a:lnTo>
                            <a:pt x="13" y="0"/>
                          </a:lnTo>
                          <a:lnTo>
                            <a:pt x="55"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45" name="Group 374"/>
                  <p:cNvGrpSpPr>
                    <a:grpSpLocks/>
                  </p:cNvGrpSpPr>
                  <p:nvPr/>
                </p:nvGrpSpPr>
                <p:grpSpPr bwMode="auto">
                  <a:xfrm>
                    <a:off x="974" y="3606"/>
                    <a:ext cx="44" cy="23"/>
                    <a:chOff x="974" y="3606"/>
                    <a:chExt cx="44" cy="23"/>
                  </a:xfrm>
                </p:grpSpPr>
                <p:sp>
                  <p:nvSpPr>
                    <p:cNvPr id="250" name="Freeform 375"/>
                    <p:cNvSpPr>
                      <a:spLocks/>
                    </p:cNvSpPr>
                    <p:nvPr/>
                  </p:nvSpPr>
                  <p:spPr bwMode="auto">
                    <a:xfrm>
                      <a:off x="974" y="3606"/>
                      <a:ext cx="19" cy="23"/>
                    </a:xfrm>
                    <a:custGeom>
                      <a:avLst/>
                      <a:gdLst>
                        <a:gd name="T0" fmla="*/ 24 w 40"/>
                        <a:gd name="T1" fmla="*/ 68 h 68"/>
                        <a:gd name="T2" fmla="*/ 0 w 40"/>
                        <a:gd name="T3" fmla="*/ 35 h 68"/>
                        <a:gd name="T4" fmla="*/ 12 w 40"/>
                        <a:gd name="T5" fmla="*/ 0 h 68"/>
                        <a:gd name="T6" fmla="*/ 40 w 40"/>
                        <a:gd name="T7" fmla="*/ 35 h 68"/>
                        <a:gd name="T8" fmla="*/ 24 w 40"/>
                        <a:gd name="T9" fmla="*/ 68 h 68"/>
                      </a:gdLst>
                      <a:ahLst/>
                      <a:cxnLst>
                        <a:cxn ang="0">
                          <a:pos x="T0" y="T1"/>
                        </a:cxn>
                        <a:cxn ang="0">
                          <a:pos x="T2" y="T3"/>
                        </a:cxn>
                        <a:cxn ang="0">
                          <a:pos x="T4" y="T5"/>
                        </a:cxn>
                        <a:cxn ang="0">
                          <a:pos x="T6" y="T7"/>
                        </a:cxn>
                        <a:cxn ang="0">
                          <a:pos x="T8" y="T9"/>
                        </a:cxn>
                      </a:cxnLst>
                      <a:rect l="0" t="0" r="r" b="b"/>
                      <a:pathLst>
                        <a:path w="40" h="68">
                          <a:moveTo>
                            <a:pt x="24" y="68"/>
                          </a:moveTo>
                          <a:lnTo>
                            <a:pt x="0" y="35"/>
                          </a:lnTo>
                          <a:lnTo>
                            <a:pt x="12" y="0"/>
                          </a:lnTo>
                          <a:lnTo>
                            <a:pt x="40" y="35"/>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51" name="Freeform 376"/>
                    <p:cNvSpPr>
                      <a:spLocks/>
                    </p:cNvSpPr>
                    <p:nvPr/>
                  </p:nvSpPr>
                  <p:spPr bwMode="auto">
                    <a:xfrm>
                      <a:off x="980" y="3606"/>
                      <a:ext cx="32" cy="12"/>
                    </a:xfrm>
                    <a:custGeom>
                      <a:avLst/>
                      <a:gdLst>
                        <a:gd name="T0" fmla="*/ 0 w 65"/>
                        <a:gd name="T1" fmla="*/ 0 h 35"/>
                        <a:gd name="T2" fmla="*/ 42 w 65"/>
                        <a:gd name="T3" fmla="*/ 0 h 35"/>
                        <a:gd name="T4" fmla="*/ 65 w 65"/>
                        <a:gd name="T5" fmla="*/ 35 h 35"/>
                        <a:gd name="T6" fmla="*/ 25 w 65"/>
                        <a:gd name="T7" fmla="*/ 35 h 35"/>
                        <a:gd name="T8" fmla="*/ 0 w 65"/>
                        <a:gd name="T9" fmla="*/ 0 h 35"/>
                      </a:gdLst>
                      <a:ahLst/>
                      <a:cxnLst>
                        <a:cxn ang="0">
                          <a:pos x="T0" y="T1"/>
                        </a:cxn>
                        <a:cxn ang="0">
                          <a:pos x="T2" y="T3"/>
                        </a:cxn>
                        <a:cxn ang="0">
                          <a:pos x="T4" y="T5"/>
                        </a:cxn>
                        <a:cxn ang="0">
                          <a:pos x="T6" y="T7"/>
                        </a:cxn>
                        <a:cxn ang="0">
                          <a:pos x="T8" y="T9"/>
                        </a:cxn>
                      </a:cxnLst>
                      <a:rect l="0" t="0" r="r" b="b"/>
                      <a:pathLst>
                        <a:path w="65" h="35">
                          <a:moveTo>
                            <a:pt x="0" y="0"/>
                          </a:moveTo>
                          <a:lnTo>
                            <a:pt x="42"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52" name="Freeform 377"/>
                    <p:cNvSpPr>
                      <a:spLocks/>
                    </p:cNvSpPr>
                    <p:nvPr/>
                  </p:nvSpPr>
                  <p:spPr bwMode="auto">
                    <a:xfrm>
                      <a:off x="986" y="3619"/>
                      <a:ext cx="32" cy="9"/>
                    </a:xfrm>
                    <a:custGeom>
                      <a:avLst/>
                      <a:gdLst>
                        <a:gd name="T0" fmla="*/ 0 w 65"/>
                        <a:gd name="T1" fmla="*/ 29 h 29"/>
                        <a:gd name="T2" fmla="*/ 12 w 65"/>
                        <a:gd name="T3" fmla="*/ 0 h 29"/>
                        <a:gd name="T4" fmla="*/ 53 w 65"/>
                        <a:gd name="T5" fmla="*/ 0 h 29"/>
                        <a:gd name="T6" fmla="*/ 65 w 65"/>
                        <a:gd name="T7" fmla="*/ 29 h 29"/>
                        <a:gd name="T8" fmla="*/ 0 w 65"/>
                        <a:gd name="T9" fmla="*/ 29 h 29"/>
                      </a:gdLst>
                      <a:ahLst/>
                      <a:cxnLst>
                        <a:cxn ang="0">
                          <a:pos x="T0" y="T1"/>
                        </a:cxn>
                        <a:cxn ang="0">
                          <a:pos x="T2" y="T3"/>
                        </a:cxn>
                        <a:cxn ang="0">
                          <a:pos x="T4" y="T5"/>
                        </a:cxn>
                        <a:cxn ang="0">
                          <a:pos x="T6" y="T7"/>
                        </a:cxn>
                        <a:cxn ang="0">
                          <a:pos x="T8" y="T9"/>
                        </a:cxn>
                      </a:cxnLst>
                      <a:rect l="0" t="0" r="r" b="b"/>
                      <a:pathLst>
                        <a:path w="65" h="29">
                          <a:moveTo>
                            <a:pt x="0" y="29"/>
                          </a:moveTo>
                          <a:lnTo>
                            <a:pt x="12" y="0"/>
                          </a:lnTo>
                          <a:lnTo>
                            <a:pt x="53" y="0"/>
                          </a:lnTo>
                          <a:lnTo>
                            <a:pt x="65"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46" name="Group 378"/>
                  <p:cNvGrpSpPr>
                    <a:grpSpLocks/>
                  </p:cNvGrpSpPr>
                  <p:nvPr/>
                </p:nvGrpSpPr>
                <p:grpSpPr bwMode="auto">
                  <a:xfrm>
                    <a:off x="987" y="3619"/>
                    <a:ext cx="45" cy="23"/>
                    <a:chOff x="987" y="3619"/>
                    <a:chExt cx="45" cy="23"/>
                  </a:xfrm>
                </p:grpSpPr>
                <p:sp>
                  <p:nvSpPr>
                    <p:cNvPr id="247" name="Freeform 379"/>
                    <p:cNvSpPr>
                      <a:spLocks/>
                    </p:cNvSpPr>
                    <p:nvPr/>
                  </p:nvSpPr>
                  <p:spPr bwMode="auto">
                    <a:xfrm>
                      <a:off x="987" y="3619"/>
                      <a:ext cx="20" cy="23"/>
                    </a:xfrm>
                    <a:custGeom>
                      <a:avLst/>
                      <a:gdLst>
                        <a:gd name="T0" fmla="*/ 22 w 39"/>
                        <a:gd name="T1" fmla="*/ 68 h 68"/>
                        <a:gd name="T2" fmla="*/ 0 w 39"/>
                        <a:gd name="T3" fmla="*/ 33 h 68"/>
                        <a:gd name="T4" fmla="*/ 12 w 39"/>
                        <a:gd name="T5" fmla="*/ 0 h 68"/>
                        <a:gd name="T6" fmla="*/ 39 w 39"/>
                        <a:gd name="T7" fmla="*/ 33 h 68"/>
                        <a:gd name="T8" fmla="*/ 22 w 39"/>
                        <a:gd name="T9" fmla="*/ 68 h 68"/>
                      </a:gdLst>
                      <a:ahLst/>
                      <a:cxnLst>
                        <a:cxn ang="0">
                          <a:pos x="T0" y="T1"/>
                        </a:cxn>
                        <a:cxn ang="0">
                          <a:pos x="T2" y="T3"/>
                        </a:cxn>
                        <a:cxn ang="0">
                          <a:pos x="T4" y="T5"/>
                        </a:cxn>
                        <a:cxn ang="0">
                          <a:pos x="T6" y="T7"/>
                        </a:cxn>
                        <a:cxn ang="0">
                          <a:pos x="T8" y="T9"/>
                        </a:cxn>
                      </a:cxnLst>
                      <a:rect l="0" t="0" r="r" b="b"/>
                      <a:pathLst>
                        <a:path w="39" h="68">
                          <a:moveTo>
                            <a:pt x="22" y="68"/>
                          </a:moveTo>
                          <a:lnTo>
                            <a:pt x="0" y="33"/>
                          </a:lnTo>
                          <a:lnTo>
                            <a:pt x="12" y="0"/>
                          </a:lnTo>
                          <a:lnTo>
                            <a:pt x="39" y="33"/>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48" name="Freeform 380"/>
                    <p:cNvSpPr>
                      <a:spLocks/>
                    </p:cNvSpPr>
                    <p:nvPr/>
                  </p:nvSpPr>
                  <p:spPr bwMode="auto">
                    <a:xfrm>
                      <a:off x="994" y="3620"/>
                      <a:ext cx="32" cy="11"/>
                    </a:xfrm>
                    <a:custGeom>
                      <a:avLst/>
                      <a:gdLst>
                        <a:gd name="T0" fmla="*/ 0 w 64"/>
                        <a:gd name="T1" fmla="*/ 0 h 33"/>
                        <a:gd name="T2" fmla="*/ 41 w 64"/>
                        <a:gd name="T3" fmla="*/ 0 h 33"/>
                        <a:gd name="T4" fmla="*/ 64 w 64"/>
                        <a:gd name="T5" fmla="*/ 33 h 33"/>
                        <a:gd name="T6" fmla="*/ 25 w 64"/>
                        <a:gd name="T7" fmla="*/ 33 h 33"/>
                        <a:gd name="T8" fmla="*/ 0 w 64"/>
                        <a:gd name="T9" fmla="*/ 0 h 33"/>
                      </a:gdLst>
                      <a:ahLst/>
                      <a:cxnLst>
                        <a:cxn ang="0">
                          <a:pos x="T0" y="T1"/>
                        </a:cxn>
                        <a:cxn ang="0">
                          <a:pos x="T2" y="T3"/>
                        </a:cxn>
                        <a:cxn ang="0">
                          <a:pos x="T4" y="T5"/>
                        </a:cxn>
                        <a:cxn ang="0">
                          <a:pos x="T6" y="T7"/>
                        </a:cxn>
                        <a:cxn ang="0">
                          <a:pos x="T8" y="T9"/>
                        </a:cxn>
                      </a:cxnLst>
                      <a:rect l="0" t="0" r="r" b="b"/>
                      <a:pathLst>
                        <a:path w="64" h="33">
                          <a:moveTo>
                            <a:pt x="0" y="0"/>
                          </a:moveTo>
                          <a:lnTo>
                            <a:pt x="41" y="0"/>
                          </a:lnTo>
                          <a:lnTo>
                            <a:pt x="64" y="33"/>
                          </a:lnTo>
                          <a:lnTo>
                            <a:pt x="25"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49" name="Freeform 381"/>
                    <p:cNvSpPr>
                      <a:spLocks/>
                    </p:cNvSpPr>
                    <p:nvPr/>
                  </p:nvSpPr>
                  <p:spPr bwMode="auto">
                    <a:xfrm>
                      <a:off x="999" y="3632"/>
                      <a:ext cx="33" cy="9"/>
                    </a:xfrm>
                    <a:custGeom>
                      <a:avLst/>
                      <a:gdLst>
                        <a:gd name="T0" fmla="*/ 0 w 65"/>
                        <a:gd name="T1" fmla="*/ 29 h 29"/>
                        <a:gd name="T2" fmla="*/ 14 w 65"/>
                        <a:gd name="T3" fmla="*/ 0 h 29"/>
                        <a:gd name="T4" fmla="*/ 53 w 65"/>
                        <a:gd name="T5" fmla="*/ 0 h 29"/>
                        <a:gd name="T6" fmla="*/ 65 w 65"/>
                        <a:gd name="T7" fmla="*/ 29 h 29"/>
                        <a:gd name="T8" fmla="*/ 0 w 65"/>
                        <a:gd name="T9" fmla="*/ 29 h 29"/>
                      </a:gdLst>
                      <a:ahLst/>
                      <a:cxnLst>
                        <a:cxn ang="0">
                          <a:pos x="T0" y="T1"/>
                        </a:cxn>
                        <a:cxn ang="0">
                          <a:pos x="T2" y="T3"/>
                        </a:cxn>
                        <a:cxn ang="0">
                          <a:pos x="T4" y="T5"/>
                        </a:cxn>
                        <a:cxn ang="0">
                          <a:pos x="T6" y="T7"/>
                        </a:cxn>
                        <a:cxn ang="0">
                          <a:pos x="T8" y="T9"/>
                        </a:cxn>
                      </a:cxnLst>
                      <a:rect l="0" t="0" r="r" b="b"/>
                      <a:pathLst>
                        <a:path w="65" h="29">
                          <a:moveTo>
                            <a:pt x="0" y="29"/>
                          </a:moveTo>
                          <a:lnTo>
                            <a:pt x="14" y="0"/>
                          </a:lnTo>
                          <a:lnTo>
                            <a:pt x="53" y="0"/>
                          </a:lnTo>
                          <a:lnTo>
                            <a:pt x="65"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144" name="Group 382"/>
                <p:cNvGrpSpPr>
                  <a:grpSpLocks/>
                </p:cNvGrpSpPr>
                <p:nvPr/>
              </p:nvGrpSpPr>
              <p:grpSpPr bwMode="auto">
                <a:xfrm>
                  <a:off x="1002" y="3632"/>
                  <a:ext cx="83" cy="63"/>
                  <a:chOff x="1002" y="3632"/>
                  <a:chExt cx="83" cy="63"/>
                </a:xfrm>
              </p:grpSpPr>
              <p:grpSp>
                <p:nvGrpSpPr>
                  <p:cNvPr id="227" name="Group 383"/>
                  <p:cNvGrpSpPr>
                    <a:grpSpLocks/>
                  </p:cNvGrpSpPr>
                  <p:nvPr/>
                </p:nvGrpSpPr>
                <p:grpSpPr bwMode="auto">
                  <a:xfrm>
                    <a:off x="1002" y="3632"/>
                    <a:ext cx="44" cy="22"/>
                    <a:chOff x="1002" y="3632"/>
                    <a:chExt cx="44" cy="22"/>
                  </a:xfrm>
                </p:grpSpPr>
                <p:sp>
                  <p:nvSpPr>
                    <p:cNvPr id="240" name="Freeform 384"/>
                    <p:cNvSpPr>
                      <a:spLocks/>
                    </p:cNvSpPr>
                    <p:nvPr/>
                  </p:nvSpPr>
                  <p:spPr bwMode="auto">
                    <a:xfrm>
                      <a:off x="1002" y="3632"/>
                      <a:ext cx="19" cy="22"/>
                    </a:xfrm>
                    <a:custGeom>
                      <a:avLst/>
                      <a:gdLst>
                        <a:gd name="T0" fmla="*/ 21 w 38"/>
                        <a:gd name="T1" fmla="*/ 68 h 68"/>
                        <a:gd name="T2" fmla="*/ 0 w 38"/>
                        <a:gd name="T3" fmla="*/ 33 h 68"/>
                        <a:gd name="T4" fmla="*/ 10 w 38"/>
                        <a:gd name="T5" fmla="*/ 0 h 68"/>
                        <a:gd name="T6" fmla="*/ 38 w 38"/>
                        <a:gd name="T7" fmla="*/ 33 h 68"/>
                        <a:gd name="T8" fmla="*/ 21 w 38"/>
                        <a:gd name="T9" fmla="*/ 68 h 68"/>
                      </a:gdLst>
                      <a:ahLst/>
                      <a:cxnLst>
                        <a:cxn ang="0">
                          <a:pos x="T0" y="T1"/>
                        </a:cxn>
                        <a:cxn ang="0">
                          <a:pos x="T2" y="T3"/>
                        </a:cxn>
                        <a:cxn ang="0">
                          <a:pos x="T4" y="T5"/>
                        </a:cxn>
                        <a:cxn ang="0">
                          <a:pos x="T6" y="T7"/>
                        </a:cxn>
                        <a:cxn ang="0">
                          <a:pos x="T8" y="T9"/>
                        </a:cxn>
                      </a:cxnLst>
                      <a:rect l="0" t="0" r="r" b="b"/>
                      <a:pathLst>
                        <a:path w="38" h="68">
                          <a:moveTo>
                            <a:pt x="21" y="68"/>
                          </a:moveTo>
                          <a:lnTo>
                            <a:pt x="0" y="33"/>
                          </a:lnTo>
                          <a:lnTo>
                            <a:pt x="10" y="0"/>
                          </a:lnTo>
                          <a:lnTo>
                            <a:pt x="38" y="33"/>
                          </a:lnTo>
                          <a:lnTo>
                            <a:pt x="21"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41" name="Freeform 385"/>
                    <p:cNvSpPr>
                      <a:spLocks/>
                    </p:cNvSpPr>
                    <p:nvPr/>
                  </p:nvSpPr>
                  <p:spPr bwMode="auto">
                    <a:xfrm>
                      <a:off x="1008" y="3632"/>
                      <a:ext cx="33" cy="12"/>
                    </a:xfrm>
                    <a:custGeom>
                      <a:avLst/>
                      <a:gdLst>
                        <a:gd name="T0" fmla="*/ 0 w 65"/>
                        <a:gd name="T1" fmla="*/ 0 h 35"/>
                        <a:gd name="T2" fmla="*/ 40 w 65"/>
                        <a:gd name="T3" fmla="*/ 0 h 35"/>
                        <a:gd name="T4" fmla="*/ 65 w 65"/>
                        <a:gd name="T5" fmla="*/ 35 h 35"/>
                        <a:gd name="T6" fmla="*/ 25 w 65"/>
                        <a:gd name="T7" fmla="*/ 35 h 35"/>
                        <a:gd name="T8" fmla="*/ 0 w 65"/>
                        <a:gd name="T9" fmla="*/ 0 h 35"/>
                      </a:gdLst>
                      <a:ahLst/>
                      <a:cxnLst>
                        <a:cxn ang="0">
                          <a:pos x="T0" y="T1"/>
                        </a:cxn>
                        <a:cxn ang="0">
                          <a:pos x="T2" y="T3"/>
                        </a:cxn>
                        <a:cxn ang="0">
                          <a:pos x="T4" y="T5"/>
                        </a:cxn>
                        <a:cxn ang="0">
                          <a:pos x="T6" y="T7"/>
                        </a:cxn>
                        <a:cxn ang="0">
                          <a:pos x="T8" y="T9"/>
                        </a:cxn>
                      </a:cxnLst>
                      <a:rect l="0" t="0" r="r" b="b"/>
                      <a:pathLst>
                        <a:path w="65" h="35">
                          <a:moveTo>
                            <a:pt x="0" y="0"/>
                          </a:moveTo>
                          <a:lnTo>
                            <a:pt x="40"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42" name="Freeform 386"/>
                    <p:cNvSpPr>
                      <a:spLocks/>
                    </p:cNvSpPr>
                    <p:nvPr/>
                  </p:nvSpPr>
                  <p:spPr bwMode="auto">
                    <a:xfrm>
                      <a:off x="1013" y="3644"/>
                      <a:ext cx="33" cy="10"/>
                    </a:xfrm>
                    <a:custGeom>
                      <a:avLst/>
                      <a:gdLst>
                        <a:gd name="T0" fmla="*/ 0 w 66"/>
                        <a:gd name="T1" fmla="*/ 28 h 28"/>
                        <a:gd name="T2" fmla="*/ 13 w 66"/>
                        <a:gd name="T3" fmla="*/ 0 h 28"/>
                        <a:gd name="T4" fmla="*/ 55 w 66"/>
                        <a:gd name="T5" fmla="*/ 0 h 28"/>
                        <a:gd name="T6" fmla="*/ 66 w 66"/>
                        <a:gd name="T7" fmla="*/ 28 h 28"/>
                        <a:gd name="T8" fmla="*/ 0 w 66"/>
                        <a:gd name="T9" fmla="*/ 28 h 28"/>
                      </a:gdLst>
                      <a:ahLst/>
                      <a:cxnLst>
                        <a:cxn ang="0">
                          <a:pos x="T0" y="T1"/>
                        </a:cxn>
                        <a:cxn ang="0">
                          <a:pos x="T2" y="T3"/>
                        </a:cxn>
                        <a:cxn ang="0">
                          <a:pos x="T4" y="T5"/>
                        </a:cxn>
                        <a:cxn ang="0">
                          <a:pos x="T6" y="T7"/>
                        </a:cxn>
                        <a:cxn ang="0">
                          <a:pos x="T8" y="T9"/>
                        </a:cxn>
                      </a:cxnLst>
                      <a:rect l="0" t="0" r="r" b="b"/>
                      <a:pathLst>
                        <a:path w="66" h="28">
                          <a:moveTo>
                            <a:pt x="0" y="28"/>
                          </a:moveTo>
                          <a:lnTo>
                            <a:pt x="13" y="0"/>
                          </a:lnTo>
                          <a:lnTo>
                            <a:pt x="55" y="0"/>
                          </a:lnTo>
                          <a:lnTo>
                            <a:pt x="66"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28" name="Group 387"/>
                  <p:cNvGrpSpPr>
                    <a:grpSpLocks/>
                  </p:cNvGrpSpPr>
                  <p:nvPr/>
                </p:nvGrpSpPr>
                <p:grpSpPr bwMode="auto">
                  <a:xfrm>
                    <a:off x="1014" y="3645"/>
                    <a:ext cx="44" cy="23"/>
                    <a:chOff x="1014" y="3645"/>
                    <a:chExt cx="44" cy="23"/>
                  </a:xfrm>
                </p:grpSpPr>
                <p:sp>
                  <p:nvSpPr>
                    <p:cNvPr id="237" name="Freeform 388"/>
                    <p:cNvSpPr>
                      <a:spLocks/>
                    </p:cNvSpPr>
                    <p:nvPr/>
                  </p:nvSpPr>
                  <p:spPr bwMode="auto">
                    <a:xfrm>
                      <a:off x="1014" y="3645"/>
                      <a:ext cx="19" cy="23"/>
                    </a:xfrm>
                    <a:custGeom>
                      <a:avLst/>
                      <a:gdLst>
                        <a:gd name="T0" fmla="*/ 24 w 40"/>
                        <a:gd name="T1" fmla="*/ 68 h 68"/>
                        <a:gd name="T2" fmla="*/ 0 w 40"/>
                        <a:gd name="T3" fmla="*/ 33 h 68"/>
                        <a:gd name="T4" fmla="*/ 14 w 40"/>
                        <a:gd name="T5" fmla="*/ 0 h 68"/>
                        <a:gd name="T6" fmla="*/ 40 w 40"/>
                        <a:gd name="T7" fmla="*/ 33 h 68"/>
                        <a:gd name="T8" fmla="*/ 24 w 40"/>
                        <a:gd name="T9" fmla="*/ 68 h 68"/>
                      </a:gdLst>
                      <a:ahLst/>
                      <a:cxnLst>
                        <a:cxn ang="0">
                          <a:pos x="T0" y="T1"/>
                        </a:cxn>
                        <a:cxn ang="0">
                          <a:pos x="T2" y="T3"/>
                        </a:cxn>
                        <a:cxn ang="0">
                          <a:pos x="T4" y="T5"/>
                        </a:cxn>
                        <a:cxn ang="0">
                          <a:pos x="T6" y="T7"/>
                        </a:cxn>
                        <a:cxn ang="0">
                          <a:pos x="T8" y="T9"/>
                        </a:cxn>
                      </a:cxnLst>
                      <a:rect l="0" t="0" r="r" b="b"/>
                      <a:pathLst>
                        <a:path w="40" h="68">
                          <a:moveTo>
                            <a:pt x="24" y="68"/>
                          </a:moveTo>
                          <a:lnTo>
                            <a:pt x="0" y="33"/>
                          </a:lnTo>
                          <a:lnTo>
                            <a:pt x="14" y="0"/>
                          </a:lnTo>
                          <a:lnTo>
                            <a:pt x="40" y="33"/>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38" name="Freeform 389"/>
                    <p:cNvSpPr>
                      <a:spLocks/>
                    </p:cNvSpPr>
                    <p:nvPr/>
                  </p:nvSpPr>
                  <p:spPr bwMode="auto">
                    <a:xfrm>
                      <a:off x="1021" y="3646"/>
                      <a:ext cx="32" cy="11"/>
                    </a:xfrm>
                    <a:custGeom>
                      <a:avLst/>
                      <a:gdLst>
                        <a:gd name="T0" fmla="*/ 0 w 63"/>
                        <a:gd name="T1" fmla="*/ 0 h 33"/>
                        <a:gd name="T2" fmla="*/ 41 w 63"/>
                        <a:gd name="T3" fmla="*/ 0 h 33"/>
                        <a:gd name="T4" fmla="*/ 63 w 63"/>
                        <a:gd name="T5" fmla="*/ 33 h 33"/>
                        <a:gd name="T6" fmla="*/ 24 w 63"/>
                        <a:gd name="T7" fmla="*/ 33 h 33"/>
                        <a:gd name="T8" fmla="*/ 0 w 63"/>
                        <a:gd name="T9" fmla="*/ 0 h 33"/>
                      </a:gdLst>
                      <a:ahLst/>
                      <a:cxnLst>
                        <a:cxn ang="0">
                          <a:pos x="T0" y="T1"/>
                        </a:cxn>
                        <a:cxn ang="0">
                          <a:pos x="T2" y="T3"/>
                        </a:cxn>
                        <a:cxn ang="0">
                          <a:pos x="T4" y="T5"/>
                        </a:cxn>
                        <a:cxn ang="0">
                          <a:pos x="T6" y="T7"/>
                        </a:cxn>
                        <a:cxn ang="0">
                          <a:pos x="T8" y="T9"/>
                        </a:cxn>
                      </a:cxnLst>
                      <a:rect l="0" t="0" r="r" b="b"/>
                      <a:pathLst>
                        <a:path w="63" h="33">
                          <a:moveTo>
                            <a:pt x="0" y="0"/>
                          </a:moveTo>
                          <a:lnTo>
                            <a:pt x="41" y="0"/>
                          </a:lnTo>
                          <a:lnTo>
                            <a:pt x="63" y="33"/>
                          </a:lnTo>
                          <a:lnTo>
                            <a:pt x="24"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39" name="Freeform 390"/>
                    <p:cNvSpPr>
                      <a:spLocks/>
                    </p:cNvSpPr>
                    <p:nvPr/>
                  </p:nvSpPr>
                  <p:spPr bwMode="auto">
                    <a:xfrm>
                      <a:off x="1026" y="3658"/>
                      <a:ext cx="32" cy="10"/>
                    </a:xfrm>
                    <a:custGeom>
                      <a:avLst/>
                      <a:gdLst>
                        <a:gd name="T0" fmla="*/ 0 w 65"/>
                        <a:gd name="T1" fmla="*/ 30 h 30"/>
                        <a:gd name="T2" fmla="*/ 12 w 65"/>
                        <a:gd name="T3" fmla="*/ 0 h 30"/>
                        <a:gd name="T4" fmla="*/ 53 w 65"/>
                        <a:gd name="T5" fmla="*/ 0 h 30"/>
                        <a:gd name="T6" fmla="*/ 65 w 65"/>
                        <a:gd name="T7" fmla="*/ 30 h 30"/>
                        <a:gd name="T8" fmla="*/ 0 w 65"/>
                        <a:gd name="T9" fmla="*/ 30 h 30"/>
                      </a:gdLst>
                      <a:ahLst/>
                      <a:cxnLst>
                        <a:cxn ang="0">
                          <a:pos x="T0" y="T1"/>
                        </a:cxn>
                        <a:cxn ang="0">
                          <a:pos x="T2" y="T3"/>
                        </a:cxn>
                        <a:cxn ang="0">
                          <a:pos x="T4" y="T5"/>
                        </a:cxn>
                        <a:cxn ang="0">
                          <a:pos x="T6" y="T7"/>
                        </a:cxn>
                        <a:cxn ang="0">
                          <a:pos x="T8" y="T9"/>
                        </a:cxn>
                      </a:cxnLst>
                      <a:rect l="0" t="0" r="r" b="b"/>
                      <a:pathLst>
                        <a:path w="65" h="30">
                          <a:moveTo>
                            <a:pt x="0" y="30"/>
                          </a:moveTo>
                          <a:lnTo>
                            <a:pt x="12" y="0"/>
                          </a:lnTo>
                          <a:lnTo>
                            <a:pt x="53" y="0"/>
                          </a:lnTo>
                          <a:lnTo>
                            <a:pt x="65"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29" name="Group 391"/>
                  <p:cNvGrpSpPr>
                    <a:grpSpLocks/>
                  </p:cNvGrpSpPr>
                  <p:nvPr/>
                </p:nvGrpSpPr>
                <p:grpSpPr bwMode="auto">
                  <a:xfrm>
                    <a:off x="1027" y="3659"/>
                    <a:ext cx="45" cy="23"/>
                    <a:chOff x="1027" y="3659"/>
                    <a:chExt cx="45" cy="23"/>
                  </a:xfrm>
                </p:grpSpPr>
                <p:sp>
                  <p:nvSpPr>
                    <p:cNvPr id="234" name="Freeform 392"/>
                    <p:cNvSpPr>
                      <a:spLocks/>
                    </p:cNvSpPr>
                    <p:nvPr/>
                  </p:nvSpPr>
                  <p:spPr bwMode="auto">
                    <a:xfrm>
                      <a:off x="1027" y="3659"/>
                      <a:ext cx="20" cy="23"/>
                    </a:xfrm>
                    <a:custGeom>
                      <a:avLst/>
                      <a:gdLst>
                        <a:gd name="T0" fmla="*/ 22 w 39"/>
                        <a:gd name="T1" fmla="*/ 70 h 70"/>
                        <a:gd name="T2" fmla="*/ 0 w 39"/>
                        <a:gd name="T3" fmla="*/ 34 h 70"/>
                        <a:gd name="T4" fmla="*/ 12 w 39"/>
                        <a:gd name="T5" fmla="*/ 0 h 70"/>
                        <a:gd name="T6" fmla="*/ 39 w 39"/>
                        <a:gd name="T7" fmla="*/ 34 h 70"/>
                        <a:gd name="T8" fmla="*/ 22 w 39"/>
                        <a:gd name="T9" fmla="*/ 70 h 70"/>
                      </a:gdLst>
                      <a:ahLst/>
                      <a:cxnLst>
                        <a:cxn ang="0">
                          <a:pos x="T0" y="T1"/>
                        </a:cxn>
                        <a:cxn ang="0">
                          <a:pos x="T2" y="T3"/>
                        </a:cxn>
                        <a:cxn ang="0">
                          <a:pos x="T4" y="T5"/>
                        </a:cxn>
                        <a:cxn ang="0">
                          <a:pos x="T6" y="T7"/>
                        </a:cxn>
                        <a:cxn ang="0">
                          <a:pos x="T8" y="T9"/>
                        </a:cxn>
                      </a:cxnLst>
                      <a:rect l="0" t="0" r="r" b="b"/>
                      <a:pathLst>
                        <a:path w="39" h="70">
                          <a:moveTo>
                            <a:pt x="22" y="70"/>
                          </a:moveTo>
                          <a:lnTo>
                            <a:pt x="0" y="34"/>
                          </a:lnTo>
                          <a:lnTo>
                            <a:pt x="12" y="0"/>
                          </a:lnTo>
                          <a:lnTo>
                            <a:pt x="39" y="34"/>
                          </a:lnTo>
                          <a:lnTo>
                            <a:pt x="22" y="7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35" name="Freeform 393"/>
                    <p:cNvSpPr>
                      <a:spLocks/>
                    </p:cNvSpPr>
                    <p:nvPr/>
                  </p:nvSpPr>
                  <p:spPr bwMode="auto">
                    <a:xfrm>
                      <a:off x="1033" y="3659"/>
                      <a:ext cx="33" cy="11"/>
                    </a:xfrm>
                    <a:custGeom>
                      <a:avLst/>
                      <a:gdLst>
                        <a:gd name="T0" fmla="*/ 0 w 64"/>
                        <a:gd name="T1" fmla="*/ 0 h 34"/>
                        <a:gd name="T2" fmla="*/ 39 w 64"/>
                        <a:gd name="T3" fmla="*/ 0 h 34"/>
                        <a:gd name="T4" fmla="*/ 64 w 64"/>
                        <a:gd name="T5" fmla="*/ 34 h 34"/>
                        <a:gd name="T6" fmla="*/ 25 w 64"/>
                        <a:gd name="T7" fmla="*/ 34 h 34"/>
                        <a:gd name="T8" fmla="*/ 0 w 64"/>
                        <a:gd name="T9" fmla="*/ 0 h 34"/>
                      </a:gdLst>
                      <a:ahLst/>
                      <a:cxnLst>
                        <a:cxn ang="0">
                          <a:pos x="T0" y="T1"/>
                        </a:cxn>
                        <a:cxn ang="0">
                          <a:pos x="T2" y="T3"/>
                        </a:cxn>
                        <a:cxn ang="0">
                          <a:pos x="T4" y="T5"/>
                        </a:cxn>
                        <a:cxn ang="0">
                          <a:pos x="T6" y="T7"/>
                        </a:cxn>
                        <a:cxn ang="0">
                          <a:pos x="T8" y="T9"/>
                        </a:cxn>
                      </a:cxnLst>
                      <a:rect l="0" t="0" r="r" b="b"/>
                      <a:pathLst>
                        <a:path w="64" h="34">
                          <a:moveTo>
                            <a:pt x="0" y="0"/>
                          </a:moveTo>
                          <a:lnTo>
                            <a:pt x="39"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36" name="Freeform 394"/>
                    <p:cNvSpPr>
                      <a:spLocks/>
                    </p:cNvSpPr>
                    <p:nvPr/>
                  </p:nvSpPr>
                  <p:spPr bwMode="auto">
                    <a:xfrm>
                      <a:off x="1039" y="3671"/>
                      <a:ext cx="33" cy="10"/>
                    </a:xfrm>
                    <a:custGeom>
                      <a:avLst/>
                      <a:gdLst>
                        <a:gd name="T0" fmla="*/ 0 w 66"/>
                        <a:gd name="T1" fmla="*/ 30 h 30"/>
                        <a:gd name="T2" fmla="*/ 12 w 66"/>
                        <a:gd name="T3" fmla="*/ 0 h 30"/>
                        <a:gd name="T4" fmla="*/ 54 w 66"/>
                        <a:gd name="T5" fmla="*/ 0 h 30"/>
                        <a:gd name="T6" fmla="*/ 66 w 66"/>
                        <a:gd name="T7" fmla="*/ 30 h 30"/>
                        <a:gd name="T8" fmla="*/ 0 w 66"/>
                        <a:gd name="T9" fmla="*/ 30 h 30"/>
                      </a:gdLst>
                      <a:ahLst/>
                      <a:cxnLst>
                        <a:cxn ang="0">
                          <a:pos x="T0" y="T1"/>
                        </a:cxn>
                        <a:cxn ang="0">
                          <a:pos x="T2" y="T3"/>
                        </a:cxn>
                        <a:cxn ang="0">
                          <a:pos x="T4" y="T5"/>
                        </a:cxn>
                        <a:cxn ang="0">
                          <a:pos x="T6" y="T7"/>
                        </a:cxn>
                        <a:cxn ang="0">
                          <a:pos x="T8" y="T9"/>
                        </a:cxn>
                      </a:cxnLst>
                      <a:rect l="0" t="0" r="r" b="b"/>
                      <a:pathLst>
                        <a:path w="66" h="30">
                          <a:moveTo>
                            <a:pt x="0" y="30"/>
                          </a:moveTo>
                          <a:lnTo>
                            <a:pt x="12"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30" name="Group 395"/>
                  <p:cNvGrpSpPr>
                    <a:grpSpLocks/>
                  </p:cNvGrpSpPr>
                  <p:nvPr/>
                </p:nvGrpSpPr>
                <p:grpSpPr bwMode="auto">
                  <a:xfrm>
                    <a:off x="1040" y="3672"/>
                    <a:ext cx="45" cy="23"/>
                    <a:chOff x="1040" y="3672"/>
                    <a:chExt cx="45" cy="23"/>
                  </a:xfrm>
                </p:grpSpPr>
                <p:sp>
                  <p:nvSpPr>
                    <p:cNvPr id="231" name="Freeform 396"/>
                    <p:cNvSpPr>
                      <a:spLocks/>
                    </p:cNvSpPr>
                    <p:nvPr/>
                  </p:nvSpPr>
                  <p:spPr bwMode="auto">
                    <a:xfrm>
                      <a:off x="1040" y="3672"/>
                      <a:ext cx="20" cy="23"/>
                    </a:xfrm>
                    <a:custGeom>
                      <a:avLst/>
                      <a:gdLst>
                        <a:gd name="T0" fmla="*/ 24 w 41"/>
                        <a:gd name="T1" fmla="*/ 70 h 70"/>
                        <a:gd name="T2" fmla="*/ 0 w 41"/>
                        <a:gd name="T3" fmla="*/ 35 h 70"/>
                        <a:gd name="T4" fmla="*/ 13 w 41"/>
                        <a:gd name="T5" fmla="*/ 0 h 70"/>
                        <a:gd name="T6" fmla="*/ 41 w 41"/>
                        <a:gd name="T7" fmla="*/ 35 h 70"/>
                        <a:gd name="T8" fmla="*/ 24 w 41"/>
                        <a:gd name="T9" fmla="*/ 70 h 70"/>
                      </a:gdLst>
                      <a:ahLst/>
                      <a:cxnLst>
                        <a:cxn ang="0">
                          <a:pos x="T0" y="T1"/>
                        </a:cxn>
                        <a:cxn ang="0">
                          <a:pos x="T2" y="T3"/>
                        </a:cxn>
                        <a:cxn ang="0">
                          <a:pos x="T4" y="T5"/>
                        </a:cxn>
                        <a:cxn ang="0">
                          <a:pos x="T6" y="T7"/>
                        </a:cxn>
                        <a:cxn ang="0">
                          <a:pos x="T8" y="T9"/>
                        </a:cxn>
                      </a:cxnLst>
                      <a:rect l="0" t="0" r="r" b="b"/>
                      <a:pathLst>
                        <a:path w="41" h="70">
                          <a:moveTo>
                            <a:pt x="24" y="70"/>
                          </a:moveTo>
                          <a:lnTo>
                            <a:pt x="0" y="35"/>
                          </a:lnTo>
                          <a:lnTo>
                            <a:pt x="13" y="0"/>
                          </a:lnTo>
                          <a:lnTo>
                            <a:pt x="41" y="35"/>
                          </a:lnTo>
                          <a:lnTo>
                            <a:pt x="24" y="7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32" name="Freeform 397"/>
                    <p:cNvSpPr>
                      <a:spLocks/>
                    </p:cNvSpPr>
                    <p:nvPr/>
                  </p:nvSpPr>
                  <p:spPr bwMode="auto">
                    <a:xfrm>
                      <a:off x="1047" y="3672"/>
                      <a:ext cx="32" cy="12"/>
                    </a:xfrm>
                    <a:custGeom>
                      <a:avLst/>
                      <a:gdLst>
                        <a:gd name="T0" fmla="*/ 0 w 65"/>
                        <a:gd name="T1" fmla="*/ 0 h 34"/>
                        <a:gd name="T2" fmla="*/ 41 w 65"/>
                        <a:gd name="T3" fmla="*/ 0 h 34"/>
                        <a:gd name="T4" fmla="*/ 65 w 65"/>
                        <a:gd name="T5" fmla="*/ 34 h 34"/>
                        <a:gd name="T6" fmla="*/ 24 w 65"/>
                        <a:gd name="T7" fmla="*/ 34 h 34"/>
                        <a:gd name="T8" fmla="*/ 0 w 65"/>
                        <a:gd name="T9" fmla="*/ 0 h 34"/>
                      </a:gdLst>
                      <a:ahLst/>
                      <a:cxnLst>
                        <a:cxn ang="0">
                          <a:pos x="T0" y="T1"/>
                        </a:cxn>
                        <a:cxn ang="0">
                          <a:pos x="T2" y="T3"/>
                        </a:cxn>
                        <a:cxn ang="0">
                          <a:pos x="T4" y="T5"/>
                        </a:cxn>
                        <a:cxn ang="0">
                          <a:pos x="T6" y="T7"/>
                        </a:cxn>
                        <a:cxn ang="0">
                          <a:pos x="T8" y="T9"/>
                        </a:cxn>
                      </a:cxnLst>
                      <a:rect l="0" t="0" r="r" b="b"/>
                      <a:pathLst>
                        <a:path w="65" h="34">
                          <a:moveTo>
                            <a:pt x="0" y="0"/>
                          </a:moveTo>
                          <a:lnTo>
                            <a:pt x="41" y="0"/>
                          </a:lnTo>
                          <a:lnTo>
                            <a:pt x="65" y="34"/>
                          </a:lnTo>
                          <a:lnTo>
                            <a:pt x="24"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33" name="Freeform 398"/>
                    <p:cNvSpPr>
                      <a:spLocks/>
                    </p:cNvSpPr>
                    <p:nvPr/>
                  </p:nvSpPr>
                  <p:spPr bwMode="auto">
                    <a:xfrm>
                      <a:off x="1053" y="3685"/>
                      <a:ext cx="32" cy="9"/>
                    </a:xfrm>
                    <a:custGeom>
                      <a:avLst/>
                      <a:gdLst>
                        <a:gd name="T0" fmla="*/ 0 w 66"/>
                        <a:gd name="T1" fmla="*/ 28 h 28"/>
                        <a:gd name="T2" fmla="*/ 12 w 66"/>
                        <a:gd name="T3" fmla="*/ 0 h 28"/>
                        <a:gd name="T4" fmla="*/ 54 w 66"/>
                        <a:gd name="T5" fmla="*/ 0 h 28"/>
                        <a:gd name="T6" fmla="*/ 66 w 66"/>
                        <a:gd name="T7" fmla="*/ 28 h 28"/>
                        <a:gd name="T8" fmla="*/ 0 w 66"/>
                        <a:gd name="T9" fmla="*/ 28 h 28"/>
                      </a:gdLst>
                      <a:ahLst/>
                      <a:cxnLst>
                        <a:cxn ang="0">
                          <a:pos x="T0" y="T1"/>
                        </a:cxn>
                        <a:cxn ang="0">
                          <a:pos x="T2" y="T3"/>
                        </a:cxn>
                        <a:cxn ang="0">
                          <a:pos x="T4" y="T5"/>
                        </a:cxn>
                        <a:cxn ang="0">
                          <a:pos x="T6" y="T7"/>
                        </a:cxn>
                        <a:cxn ang="0">
                          <a:pos x="T8" y="T9"/>
                        </a:cxn>
                      </a:cxnLst>
                      <a:rect l="0" t="0" r="r" b="b"/>
                      <a:pathLst>
                        <a:path w="66" h="28">
                          <a:moveTo>
                            <a:pt x="0" y="28"/>
                          </a:moveTo>
                          <a:lnTo>
                            <a:pt x="12" y="0"/>
                          </a:lnTo>
                          <a:lnTo>
                            <a:pt x="54" y="0"/>
                          </a:lnTo>
                          <a:lnTo>
                            <a:pt x="66"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145" name="Group 399"/>
                <p:cNvGrpSpPr>
                  <a:grpSpLocks/>
                </p:cNvGrpSpPr>
                <p:nvPr/>
              </p:nvGrpSpPr>
              <p:grpSpPr bwMode="auto">
                <a:xfrm>
                  <a:off x="1054" y="3685"/>
                  <a:ext cx="45" cy="23"/>
                  <a:chOff x="1054" y="3685"/>
                  <a:chExt cx="45" cy="23"/>
                </a:xfrm>
              </p:grpSpPr>
              <p:sp>
                <p:nvSpPr>
                  <p:cNvPr id="224" name="Freeform 400"/>
                  <p:cNvSpPr>
                    <a:spLocks/>
                  </p:cNvSpPr>
                  <p:nvPr/>
                </p:nvSpPr>
                <p:spPr bwMode="auto">
                  <a:xfrm>
                    <a:off x="1054" y="3685"/>
                    <a:ext cx="20" cy="23"/>
                  </a:xfrm>
                  <a:custGeom>
                    <a:avLst/>
                    <a:gdLst>
                      <a:gd name="T0" fmla="*/ 23 w 39"/>
                      <a:gd name="T1" fmla="*/ 70 h 70"/>
                      <a:gd name="T2" fmla="*/ 0 w 39"/>
                      <a:gd name="T3" fmla="*/ 34 h 70"/>
                      <a:gd name="T4" fmla="*/ 13 w 39"/>
                      <a:gd name="T5" fmla="*/ 0 h 70"/>
                      <a:gd name="T6" fmla="*/ 39 w 39"/>
                      <a:gd name="T7" fmla="*/ 34 h 70"/>
                      <a:gd name="T8" fmla="*/ 23 w 39"/>
                      <a:gd name="T9" fmla="*/ 70 h 70"/>
                    </a:gdLst>
                    <a:ahLst/>
                    <a:cxnLst>
                      <a:cxn ang="0">
                        <a:pos x="T0" y="T1"/>
                      </a:cxn>
                      <a:cxn ang="0">
                        <a:pos x="T2" y="T3"/>
                      </a:cxn>
                      <a:cxn ang="0">
                        <a:pos x="T4" y="T5"/>
                      </a:cxn>
                      <a:cxn ang="0">
                        <a:pos x="T6" y="T7"/>
                      </a:cxn>
                      <a:cxn ang="0">
                        <a:pos x="T8" y="T9"/>
                      </a:cxn>
                    </a:cxnLst>
                    <a:rect l="0" t="0" r="r" b="b"/>
                    <a:pathLst>
                      <a:path w="39" h="70">
                        <a:moveTo>
                          <a:pt x="23" y="70"/>
                        </a:moveTo>
                        <a:lnTo>
                          <a:pt x="0" y="34"/>
                        </a:lnTo>
                        <a:lnTo>
                          <a:pt x="13" y="0"/>
                        </a:lnTo>
                        <a:lnTo>
                          <a:pt x="39" y="34"/>
                        </a:lnTo>
                        <a:lnTo>
                          <a:pt x="23" y="7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25" name="Freeform 401"/>
                  <p:cNvSpPr>
                    <a:spLocks/>
                  </p:cNvSpPr>
                  <p:nvPr/>
                </p:nvSpPr>
                <p:spPr bwMode="auto">
                  <a:xfrm>
                    <a:off x="1061" y="3685"/>
                    <a:ext cx="32" cy="12"/>
                  </a:xfrm>
                  <a:custGeom>
                    <a:avLst/>
                    <a:gdLst>
                      <a:gd name="T0" fmla="*/ 0 w 63"/>
                      <a:gd name="T1" fmla="*/ 0 h 35"/>
                      <a:gd name="T2" fmla="*/ 41 w 63"/>
                      <a:gd name="T3" fmla="*/ 0 h 35"/>
                      <a:gd name="T4" fmla="*/ 63 w 63"/>
                      <a:gd name="T5" fmla="*/ 35 h 35"/>
                      <a:gd name="T6" fmla="*/ 24 w 63"/>
                      <a:gd name="T7" fmla="*/ 35 h 35"/>
                      <a:gd name="T8" fmla="*/ 0 w 63"/>
                      <a:gd name="T9" fmla="*/ 0 h 35"/>
                    </a:gdLst>
                    <a:ahLst/>
                    <a:cxnLst>
                      <a:cxn ang="0">
                        <a:pos x="T0" y="T1"/>
                      </a:cxn>
                      <a:cxn ang="0">
                        <a:pos x="T2" y="T3"/>
                      </a:cxn>
                      <a:cxn ang="0">
                        <a:pos x="T4" y="T5"/>
                      </a:cxn>
                      <a:cxn ang="0">
                        <a:pos x="T6" y="T7"/>
                      </a:cxn>
                      <a:cxn ang="0">
                        <a:pos x="T8" y="T9"/>
                      </a:cxn>
                    </a:cxnLst>
                    <a:rect l="0" t="0" r="r" b="b"/>
                    <a:pathLst>
                      <a:path w="63" h="35">
                        <a:moveTo>
                          <a:pt x="0" y="0"/>
                        </a:moveTo>
                        <a:lnTo>
                          <a:pt x="41" y="0"/>
                        </a:lnTo>
                        <a:lnTo>
                          <a:pt x="63"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26" name="Freeform 402"/>
                  <p:cNvSpPr>
                    <a:spLocks/>
                  </p:cNvSpPr>
                  <p:nvPr/>
                </p:nvSpPr>
                <p:spPr bwMode="auto">
                  <a:xfrm>
                    <a:off x="1066" y="3697"/>
                    <a:ext cx="33" cy="10"/>
                  </a:xfrm>
                  <a:custGeom>
                    <a:avLst/>
                    <a:gdLst>
                      <a:gd name="T0" fmla="*/ 0 w 64"/>
                      <a:gd name="T1" fmla="*/ 30 h 30"/>
                      <a:gd name="T2" fmla="*/ 13 w 64"/>
                      <a:gd name="T3" fmla="*/ 0 h 30"/>
                      <a:gd name="T4" fmla="*/ 52 w 64"/>
                      <a:gd name="T5" fmla="*/ 0 h 30"/>
                      <a:gd name="T6" fmla="*/ 64 w 64"/>
                      <a:gd name="T7" fmla="*/ 30 h 30"/>
                      <a:gd name="T8" fmla="*/ 0 w 64"/>
                      <a:gd name="T9" fmla="*/ 30 h 30"/>
                    </a:gdLst>
                    <a:ahLst/>
                    <a:cxnLst>
                      <a:cxn ang="0">
                        <a:pos x="T0" y="T1"/>
                      </a:cxn>
                      <a:cxn ang="0">
                        <a:pos x="T2" y="T3"/>
                      </a:cxn>
                      <a:cxn ang="0">
                        <a:pos x="T4" y="T5"/>
                      </a:cxn>
                      <a:cxn ang="0">
                        <a:pos x="T6" y="T7"/>
                      </a:cxn>
                      <a:cxn ang="0">
                        <a:pos x="T8" y="T9"/>
                      </a:cxn>
                    </a:cxnLst>
                    <a:rect l="0" t="0" r="r" b="b"/>
                    <a:pathLst>
                      <a:path w="64" h="30">
                        <a:moveTo>
                          <a:pt x="0" y="30"/>
                        </a:moveTo>
                        <a:lnTo>
                          <a:pt x="13" y="0"/>
                        </a:lnTo>
                        <a:lnTo>
                          <a:pt x="52" y="0"/>
                        </a:lnTo>
                        <a:lnTo>
                          <a:pt x="64"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46" name="Group 403"/>
                <p:cNvGrpSpPr>
                  <a:grpSpLocks/>
                </p:cNvGrpSpPr>
                <p:nvPr/>
              </p:nvGrpSpPr>
              <p:grpSpPr bwMode="auto">
                <a:xfrm>
                  <a:off x="1067" y="3698"/>
                  <a:ext cx="45" cy="23"/>
                  <a:chOff x="1067" y="3698"/>
                  <a:chExt cx="45" cy="23"/>
                </a:xfrm>
              </p:grpSpPr>
              <p:sp>
                <p:nvSpPr>
                  <p:cNvPr id="221" name="Freeform 404"/>
                  <p:cNvSpPr>
                    <a:spLocks/>
                  </p:cNvSpPr>
                  <p:nvPr/>
                </p:nvSpPr>
                <p:spPr bwMode="auto">
                  <a:xfrm>
                    <a:off x="1067" y="3698"/>
                    <a:ext cx="20" cy="23"/>
                  </a:xfrm>
                  <a:custGeom>
                    <a:avLst/>
                    <a:gdLst>
                      <a:gd name="T0" fmla="*/ 22 w 39"/>
                      <a:gd name="T1" fmla="*/ 69 h 69"/>
                      <a:gd name="T2" fmla="*/ 0 w 39"/>
                      <a:gd name="T3" fmla="*/ 34 h 69"/>
                      <a:gd name="T4" fmla="*/ 12 w 39"/>
                      <a:gd name="T5" fmla="*/ 0 h 69"/>
                      <a:gd name="T6" fmla="*/ 39 w 39"/>
                      <a:gd name="T7" fmla="*/ 34 h 69"/>
                      <a:gd name="T8" fmla="*/ 22 w 39"/>
                      <a:gd name="T9" fmla="*/ 69 h 69"/>
                    </a:gdLst>
                    <a:ahLst/>
                    <a:cxnLst>
                      <a:cxn ang="0">
                        <a:pos x="T0" y="T1"/>
                      </a:cxn>
                      <a:cxn ang="0">
                        <a:pos x="T2" y="T3"/>
                      </a:cxn>
                      <a:cxn ang="0">
                        <a:pos x="T4" y="T5"/>
                      </a:cxn>
                      <a:cxn ang="0">
                        <a:pos x="T6" y="T7"/>
                      </a:cxn>
                      <a:cxn ang="0">
                        <a:pos x="T8" y="T9"/>
                      </a:cxn>
                    </a:cxnLst>
                    <a:rect l="0" t="0" r="r" b="b"/>
                    <a:pathLst>
                      <a:path w="39" h="69">
                        <a:moveTo>
                          <a:pt x="22" y="69"/>
                        </a:moveTo>
                        <a:lnTo>
                          <a:pt x="0" y="34"/>
                        </a:lnTo>
                        <a:lnTo>
                          <a:pt x="12" y="0"/>
                        </a:lnTo>
                        <a:lnTo>
                          <a:pt x="39" y="34"/>
                        </a:lnTo>
                        <a:lnTo>
                          <a:pt x="22" y="69"/>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22" name="Freeform 405"/>
                  <p:cNvSpPr>
                    <a:spLocks/>
                  </p:cNvSpPr>
                  <p:nvPr/>
                </p:nvSpPr>
                <p:spPr bwMode="auto">
                  <a:xfrm>
                    <a:off x="1074" y="3699"/>
                    <a:ext cx="32" cy="11"/>
                  </a:xfrm>
                  <a:custGeom>
                    <a:avLst/>
                    <a:gdLst>
                      <a:gd name="T0" fmla="*/ 0 w 64"/>
                      <a:gd name="T1" fmla="*/ 0 h 34"/>
                      <a:gd name="T2" fmla="*/ 39 w 64"/>
                      <a:gd name="T3" fmla="*/ 0 h 34"/>
                      <a:gd name="T4" fmla="*/ 64 w 64"/>
                      <a:gd name="T5" fmla="*/ 34 h 34"/>
                      <a:gd name="T6" fmla="*/ 25 w 64"/>
                      <a:gd name="T7" fmla="*/ 34 h 34"/>
                      <a:gd name="T8" fmla="*/ 0 w 64"/>
                      <a:gd name="T9" fmla="*/ 0 h 34"/>
                    </a:gdLst>
                    <a:ahLst/>
                    <a:cxnLst>
                      <a:cxn ang="0">
                        <a:pos x="T0" y="T1"/>
                      </a:cxn>
                      <a:cxn ang="0">
                        <a:pos x="T2" y="T3"/>
                      </a:cxn>
                      <a:cxn ang="0">
                        <a:pos x="T4" y="T5"/>
                      </a:cxn>
                      <a:cxn ang="0">
                        <a:pos x="T6" y="T7"/>
                      </a:cxn>
                      <a:cxn ang="0">
                        <a:pos x="T8" y="T9"/>
                      </a:cxn>
                    </a:cxnLst>
                    <a:rect l="0" t="0" r="r" b="b"/>
                    <a:pathLst>
                      <a:path w="64" h="34">
                        <a:moveTo>
                          <a:pt x="0" y="0"/>
                        </a:moveTo>
                        <a:lnTo>
                          <a:pt x="39"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23" name="Freeform 406"/>
                  <p:cNvSpPr>
                    <a:spLocks/>
                  </p:cNvSpPr>
                  <p:nvPr/>
                </p:nvSpPr>
                <p:spPr bwMode="auto">
                  <a:xfrm>
                    <a:off x="1079" y="3711"/>
                    <a:ext cx="33" cy="10"/>
                  </a:xfrm>
                  <a:custGeom>
                    <a:avLst/>
                    <a:gdLst>
                      <a:gd name="T0" fmla="*/ 0 w 65"/>
                      <a:gd name="T1" fmla="*/ 30 h 30"/>
                      <a:gd name="T2" fmla="*/ 11 w 65"/>
                      <a:gd name="T3" fmla="*/ 0 h 30"/>
                      <a:gd name="T4" fmla="*/ 53 w 65"/>
                      <a:gd name="T5" fmla="*/ 0 h 30"/>
                      <a:gd name="T6" fmla="*/ 65 w 65"/>
                      <a:gd name="T7" fmla="*/ 30 h 30"/>
                      <a:gd name="T8" fmla="*/ 0 w 65"/>
                      <a:gd name="T9" fmla="*/ 30 h 30"/>
                    </a:gdLst>
                    <a:ahLst/>
                    <a:cxnLst>
                      <a:cxn ang="0">
                        <a:pos x="T0" y="T1"/>
                      </a:cxn>
                      <a:cxn ang="0">
                        <a:pos x="T2" y="T3"/>
                      </a:cxn>
                      <a:cxn ang="0">
                        <a:pos x="T4" y="T5"/>
                      </a:cxn>
                      <a:cxn ang="0">
                        <a:pos x="T6" y="T7"/>
                      </a:cxn>
                      <a:cxn ang="0">
                        <a:pos x="T8" y="T9"/>
                      </a:cxn>
                    </a:cxnLst>
                    <a:rect l="0" t="0" r="r" b="b"/>
                    <a:pathLst>
                      <a:path w="65" h="30">
                        <a:moveTo>
                          <a:pt x="0" y="30"/>
                        </a:moveTo>
                        <a:lnTo>
                          <a:pt x="11" y="0"/>
                        </a:lnTo>
                        <a:lnTo>
                          <a:pt x="53" y="0"/>
                        </a:lnTo>
                        <a:lnTo>
                          <a:pt x="65"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47" name="Group 407"/>
                <p:cNvGrpSpPr>
                  <a:grpSpLocks/>
                </p:cNvGrpSpPr>
                <p:nvPr/>
              </p:nvGrpSpPr>
              <p:grpSpPr bwMode="auto">
                <a:xfrm>
                  <a:off x="1079" y="3712"/>
                  <a:ext cx="44" cy="23"/>
                  <a:chOff x="1079" y="3712"/>
                  <a:chExt cx="44" cy="23"/>
                </a:xfrm>
              </p:grpSpPr>
              <p:sp>
                <p:nvSpPr>
                  <p:cNvPr id="218" name="Freeform 408"/>
                  <p:cNvSpPr>
                    <a:spLocks/>
                  </p:cNvSpPr>
                  <p:nvPr/>
                </p:nvSpPr>
                <p:spPr bwMode="auto">
                  <a:xfrm>
                    <a:off x="1079" y="3712"/>
                    <a:ext cx="21" cy="23"/>
                  </a:xfrm>
                  <a:custGeom>
                    <a:avLst/>
                    <a:gdLst>
                      <a:gd name="T0" fmla="*/ 24 w 41"/>
                      <a:gd name="T1" fmla="*/ 68 h 68"/>
                      <a:gd name="T2" fmla="*/ 0 w 41"/>
                      <a:gd name="T3" fmla="*/ 32 h 68"/>
                      <a:gd name="T4" fmla="*/ 13 w 41"/>
                      <a:gd name="T5" fmla="*/ 0 h 68"/>
                      <a:gd name="T6" fmla="*/ 41 w 41"/>
                      <a:gd name="T7" fmla="*/ 32 h 68"/>
                      <a:gd name="T8" fmla="*/ 24 w 41"/>
                      <a:gd name="T9" fmla="*/ 68 h 68"/>
                    </a:gdLst>
                    <a:ahLst/>
                    <a:cxnLst>
                      <a:cxn ang="0">
                        <a:pos x="T0" y="T1"/>
                      </a:cxn>
                      <a:cxn ang="0">
                        <a:pos x="T2" y="T3"/>
                      </a:cxn>
                      <a:cxn ang="0">
                        <a:pos x="T4" y="T5"/>
                      </a:cxn>
                      <a:cxn ang="0">
                        <a:pos x="T6" y="T7"/>
                      </a:cxn>
                      <a:cxn ang="0">
                        <a:pos x="T8" y="T9"/>
                      </a:cxn>
                    </a:cxnLst>
                    <a:rect l="0" t="0" r="r" b="b"/>
                    <a:pathLst>
                      <a:path w="41" h="68">
                        <a:moveTo>
                          <a:pt x="24" y="68"/>
                        </a:moveTo>
                        <a:lnTo>
                          <a:pt x="0" y="32"/>
                        </a:lnTo>
                        <a:lnTo>
                          <a:pt x="13" y="0"/>
                        </a:lnTo>
                        <a:lnTo>
                          <a:pt x="41" y="32"/>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19" name="Freeform 409"/>
                  <p:cNvSpPr>
                    <a:spLocks/>
                  </p:cNvSpPr>
                  <p:nvPr/>
                </p:nvSpPr>
                <p:spPr bwMode="auto">
                  <a:xfrm>
                    <a:off x="1087" y="3713"/>
                    <a:ext cx="31" cy="10"/>
                  </a:xfrm>
                  <a:custGeom>
                    <a:avLst/>
                    <a:gdLst>
                      <a:gd name="T0" fmla="*/ 0 w 63"/>
                      <a:gd name="T1" fmla="*/ 0 h 32"/>
                      <a:gd name="T2" fmla="*/ 40 w 63"/>
                      <a:gd name="T3" fmla="*/ 0 h 32"/>
                      <a:gd name="T4" fmla="*/ 63 w 63"/>
                      <a:gd name="T5" fmla="*/ 32 h 32"/>
                      <a:gd name="T6" fmla="*/ 23 w 63"/>
                      <a:gd name="T7" fmla="*/ 32 h 32"/>
                      <a:gd name="T8" fmla="*/ 0 w 63"/>
                      <a:gd name="T9" fmla="*/ 0 h 32"/>
                    </a:gdLst>
                    <a:ahLst/>
                    <a:cxnLst>
                      <a:cxn ang="0">
                        <a:pos x="T0" y="T1"/>
                      </a:cxn>
                      <a:cxn ang="0">
                        <a:pos x="T2" y="T3"/>
                      </a:cxn>
                      <a:cxn ang="0">
                        <a:pos x="T4" y="T5"/>
                      </a:cxn>
                      <a:cxn ang="0">
                        <a:pos x="T6" y="T7"/>
                      </a:cxn>
                      <a:cxn ang="0">
                        <a:pos x="T8" y="T9"/>
                      </a:cxn>
                    </a:cxnLst>
                    <a:rect l="0" t="0" r="r" b="b"/>
                    <a:pathLst>
                      <a:path w="63" h="32">
                        <a:moveTo>
                          <a:pt x="0" y="0"/>
                        </a:moveTo>
                        <a:lnTo>
                          <a:pt x="40" y="0"/>
                        </a:lnTo>
                        <a:lnTo>
                          <a:pt x="63" y="32"/>
                        </a:lnTo>
                        <a:lnTo>
                          <a:pt x="23" y="32"/>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20" name="Freeform 410"/>
                  <p:cNvSpPr>
                    <a:spLocks/>
                  </p:cNvSpPr>
                  <p:nvPr/>
                </p:nvSpPr>
                <p:spPr bwMode="auto">
                  <a:xfrm>
                    <a:off x="1092" y="3724"/>
                    <a:ext cx="31" cy="11"/>
                  </a:xfrm>
                  <a:custGeom>
                    <a:avLst/>
                    <a:gdLst>
                      <a:gd name="T0" fmla="*/ 0 w 63"/>
                      <a:gd name="T1" fmla="*/ 31 h 31"/>
                      <a:gd name="T2" fmla="*/ 12 w 63"/>
                      <a:gd name="T3" fmla="*/ 0 h 31"/>
                      <a:gd name="T4" fmla="*/ 52 w 63"/>
                      <a:gd name="T5" fmla="*/ 0 h 31"/>
                      <a:gd name="T6" fmla="*/ 63 w 63"/>
                      <a:gd name="T7" fmla="*/ 31 h 31"/>
                      <a:gd name="T8" fmla="*/ 0 w 63"/>
                      <a:gd name="T9" fmla="*/ 31 h 31"/>
                    </a:gdLst>
                    <a:ahLst/>
                    <a:cxnLst>
                      <a:cxn ang="0">
                        <a:pos x="T0" y="T1"/>
                      </a:cxn>
                      <a:cxn ang="0">
                        <a:pos x="T2" y="T3"/>
                      </a:cxn>
                      <a:cxn ang="0">
                        <a:pos x="T4" y="T5"/>
                      </a:cxn>
                      <a:cxn ang="0">
                        <a:pos x="T6" y="T7"/>
                      </a:cxn>
                      <a:cxn ang="0">
                        <a:pos x="T8" y="T9"/>
                      </a:cxn>
                    </a:cxnLst>
                    <a:rect l="0" t="0" r="r" b="b"/>
                    <a:pathLst>
                      <a:path w="63" h="31">
                        <a:moveTo>
                          <a:pt x="0" y="31"/>
                        </a:moveTo>
                        <a:lnTo>
                          <a:pt x="12" y="0"/>
                        </a:lnTo>
                        <a:lnTo>
                          <a:pt x="52" y="0"/>
                        </a:lnTo>
                        <a:lnTo>
                          <a:pt x="63"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48" name="Group 411"/>
                <p:cNvGrpSpPr>
                  <a:grpSpLocks/>
                </p:cNvGrpSpPr>
                <p:nvPr/>
              </p:nvGrpSpPr>
              <p:grpSpPr bwMode="auto">
                <a:xfrm>
                  <a:off x="1093" y="3725"/>
                  <a:ext cx="45" cy="23"/>
                  <a:chOff x="1093" y="3725"/>
                  <a:chExt cx="45" cy="23"/>
                </a:xfrm>
              </p:grpSpPr>
              <p:sp>
                <p:nvSpPr>
                  <p:cNvPr id="215" name="Freeform 412"/>
                  <p:cNvSpPr>
                    <a:spLocks/>
                  </p:cNvSpPr>
                  <p:nvPr/>
                </p:nvSpPr>
                <p:spPr bwMode="auto">
                  <a:xfrm>
                    <a:off x="1093" y="3725"/>
                    <a:ext cx="20" cy="23"/>
                  </a:xfrm>
                  <a:custGeom>
                    <a:avLst/>
                    <a:gdLst>
                      <a:gd name="T0" fmla="*/ 24 w 40"/>
                      <a:gd name="T1" fmla="*/ 68 h 68"/>
                      <a:gd name="T2" fmla="*/ 0 w 40"/>
                      <a:gd name="T3" fmla="*/ 33 h 68"/>
                      <a:gd name="T4" fmla="*/ 12 w 40"/>
                      <a:gd name="T5" fmla="*/ 0 h 68"/>
                      <a:gd name="T6" fmla="*/ 40 w 40"/>
                      <a:gd name="T7" fmla="*/ 33 h 68"/>
                      <a:gd name="T8" fmla="*/ 24 w 40"/>
                      <a:gd name="T9" fmla="*/ 68 h 68"/>
                    </a:gdLst>
                    <a:ahLst/>
                    <a:cxnLst>
                      <a:cxn ang="0">
                        <a:pos x="T0" y="T1"/>
                      </a:cxn>
                      <a:cxn ang="0">
                        <a:pos x="T2" y="T3"/>
                      </a:cxn>
                      <a:cxn ang="0">
                        <a:pos x="T4" y="T5"/>
                      </a:cxn>
                      <a:cxn ang="0">
                        <a:pos x="T6" y="T7"/>
                      </a:cxn>
                      <a:cxn ang="0">
                        <a:pos x="T8" y="T9"/>
                      </a:cxn>
                    </a:cxnLst>
                    <a:rect l="0" t="0" r="r" b="b"/>
                    <a:pathLst>
                      <a:path w="40" h="68">
                        <a:moveTo>
                          <a:pt x="24" y="68"/>
                        </a:moveTo>
                        <a:lnTo>
                          <a:pt x="0" y="33"/>
                        </a:lnTo>
                        <a:lnTo>
                          <a:pt x="12" y="0"/>
                        </a:lnTo>
                        <a:lnTo>
                          <a:pt x="40" y="33"/>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16" name="Freeform 413"/>
                  <p:cNvSpPr>
                    <a:spLocks/>
                  </p:cNvSpPr>
                  <p:nvPr/>
                </p:nvSpPr>
                <p:spPr bwMode="auto">
                  <a:xfrm>
                    <a:off x="1100" y="3726"/>
                    <a:ext cx="32" cy="11"/>
                  </a:xfrm>
                  <a:custGeom>
                    <a:avLst/>
                    <a:gdLst>
                      <a:gd name="T0" fmla="*/ 0 w 64"/>
                      <a:gd name="T1" fmla="*/ 0 h 34"/>
                      <a:gd name="T2" fmla="*/ 40 w 64"/>
                      <a:gd name="T3" fmla="*/ 0 h 34"/>
                      <a:gd name="T4" fmla="*/ 64 w 64"/>
                      <a:gd name="T5" fmla="*/ 34 h 34"/>
                      <a:gd name="T6" fmla="*/ 25 w 64"/>
                      <a:gd name="T7" fmla="*/ 34 h 34"/>
                      <a:gd name="T8" fmla="*/ 0 w 64"/>
                      <a:gd name="T9" fmla="*/ 0 h 34"/>
                    </a:gdLst>
                    <a:ahLst/>
                    <a:cxnLst>
                      <a:cxn ang="0">
                        <a:pos x="T0" y="T1"/>
                      </a:cxn>
                      <a:cxn ang="0">
                        <a:pos x="T2" y="T3"/>
                      </a:cxn>
                      <a:cxn ang="0">
                        <a:pos x="T4" y="T5"/>
                      </a:cxn>
                      <a:cxn ang="0">
                        <a:pos x="T6" y="T7"/>
                      </a:cxn>
                      <a:cxn ang="0">
                        <a:pos x="T8" y="T9"/>
                      </a:cxn>
                    </a:cxnLst>
                    <a:rect l="0" t="0" r="r" b="b"/>
                    <a:pathLst>
                      <a:path w="64" h="34">
                        <a:moveTo>
                          <a:pt x="0" y="0"/>
                        </a:moveTo>
                        <a:lnTo>
                          <a:pt x="40"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17" name="Freeform 414"/>
                  <p:cNvSpPr>
                    <a:spLocks/>
                  </p:cNvSpPr>
                  <p:nvPr/>
                </p:nvSpPr>
                <p:spPr bwMode="auto">
                  <a:xfrm>
                    <a:off x="1106" y="3738"/>
                    <a:ext cx="32" cy="9"/>
                  </a:xfrm>
                  <a:custGeom>
                    <a:avLst/>
                    <a:gdLst>
                      <a:gd name="T0" fmla="*/ 0 w 65"/>
                      <a:gd name="T1" fmla="*/ 28 h 28"/>
                      <a:gd name="T2" fmla="*/ 12 w 65"/>
                      <a:gd name="T3" fmla="*/ 0 h 28"/>
                      <a:gd name="T4" fmla="*/ 53 w 65"/>
                      <a:gd name="T5" fmla="*/ 0 h 28"/>
                      <a:gd name="T6" fmla="*/ 65 w 65"/>
                      <a:gd name="T7" fmla="*/ 28 h 28"/>
                      <a:gd name="T8" fmla="*/ 0 w 65"/>
                      <a:gd name="T9" fmla="*/ 28 h 28"/>
                    </a:gdLst>
                    <a:ahLst/>
                    <a:cxnLst>
                      <a:cxn ang="0">
                        <a:pos x="T0" y="T1"/>
                      </a:cxn>
                      <a:cxn ang="0">
                        <a:pos x="T2" y="T3"/>
                      </a:cxn>
                      <a:cxn ang="0">
                        <a:pos x="T4" y="T5"/>
                      </a:cxn>
                      <a:cxn ang="0">
                        <a:pos x="T6" y="T7"/>
                      </a:cxn>
                      <a:cxn ang="0">
                        <a:pos x="T8" y="T9"/>
                      </a:cxn>
                    </a:cxnLst>
                    <a:rect l="0" t="0" r="r" b="b"/>
                    <a:pathLst>
                      <a:path w="65" h="28">
                        <a:moveTo>
                          <a:pt x="0" y="28"/>
                        </a:moveTo>
                        <a:lnTo>
                          <a:pt x="12" y="0"/>
                        </a:lnTo>
                        <a:lnTo>
                          <a:pt x="53" y="0"/>
                        </a:lnTo>
                        <a:lnTo>
                          <a:pt x="65"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49" name="Group 415"/>
                <p:cNvGrpSpPr>
                  <a:grpSpLocks/>
                </p:cNvGrpSpPr>
                <p:nvPr/>
              </p:nvGrpSpPr>
              <p:grpSpPr bwMode="auto">
                <a:xfrm>
                  <a:off x="1108" y="3739"/>
                  <a:ext cx="44" cy="23"/>
                  <a:chOff x="1108" y="3739"/>
                  <a:chExt cx="44" cy="23"/>
                </a:xfrm>
              </p:grpSpPr>
              <p:sp>
                <p:nvSpPr>
                  <p:cNvPr id="212" name="Freeform 416"/>
                  <p:cNvSpPr>
                    <a:spLocks/>
                  </p:cNvSpPr>
                  <p:nvPr/>
                </p:nvSpPr>
                <p:spPr bwMode="auto">
                  <a:xfrm>
                    <a:off x="1108" y="3739"/>
                    <a:ext cx="19" cy="23"/>
                  </a:xfrm>
                  <a:custGeom>
                    <a:avLst/>
                    <a:gdLst>
                      <a:gd name="T0" fmla="*/ 23 w 40"/>
                      <a:gd name="T1" fmla="*/ 69 h 69"/>
                      <a:gd name="T2" fmla="*/ 0 w 40"/>
                      <a:gd name="T3" fmla="*/ 34 h 69"/>
                      <a:gd name="T4" fmla="*/ 12 w 40"/>
                      <a:gd name="T5" fmla="*/ 0 h 69"/>
                      <a:gd name="T6" fmla="*/ 40 w 40"/>
                      <a:gd name="T7" fmla="*/ 34 h 69"/>
                      <a:gd name="T8" fmla="*/ 23 w 40"/>
                      <a:gd name="T9" fmla="*/ 69 h 69"/>
                    </a:gdLst>
                    <a:ahLst/>
                    <a:cxnLst>
                      <a:cxn ang="0">
                        <a:pos x="T0" y="T1"/>
                      </a:cxn>
                      <a:cxn ang="0">
                        <a:pos x="T2" y="T3"/>
                      </a:cxn>
                      <a:cxn ang="0">
                        <a:pos x="T4" y="T5"/>
                      </a:cxn>
                      <a:cxn ang="0">
                        <a:pos x="T6" y="T7"/>
                      </a:cxn>
                      <a:cxn ang="0">
                        <a:pos x="T8" y="T9"/>
                      </a:cxn>
                    </a:cxnLst>
                    <a:rect l="0" t="0" r="r" b="b"/>
                    <a:pathLst>
                      <a:path w="40" h="69">
                        <a:moveTo>
                          <a:pt x="23" y="69"/>
                        </a:moveTo>
                        <a:lnTo>
                          <a:pt x="0" y="34"/>
                        </a:lnTo>
                        <a:lnTo>
                          <a:pt x="12" y="0"/>
                        </a:lnTo>
                        <a:lnTo>
                          <a:pt x="40" y="34"/>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13" name="Freeform 417"/>
                  <p:cNvSpPr>
                    <a:spLocks/>
                  </p:cNvSpPr>
                  <p:nvPr/>
                </p:nvSpPr>
                <p:spPr bwMode="auto">
                  <a:xfrm>
                    <a:off x="1114" y="3740"/>
                    <a:ext cx="32" cy="11"/>
                  </a:xfrm>
                  <a:custGeom>
                    <a:avLst/>
                    <a:gdLst>
                      <a:gd name="T0" fmla="*/ 0 w 64"/>
                      <a:gd name="T1" fmla="*/ 0 h 35"/>
                      <a:gd name="T2" fmla="*/ 42 w 64"/>
                      <a:gd name="T3" fmla="*/ 0 h 35"/>
                      <a:gd name="T4" fmla="*/ 64 w 64"/>
                      <a:gd name="T5" fmla="*/ 35 h 35"/>
                      <a:gd name="T6" fmla="*/ 25 w 64"/>
                      <a:gd name="T7" fmla="*/ 35 h 35"/>
                      <a:gd name="T8" fmla="*/ 0 w 64"/>
                      <a:gd name="T9" fmla="*/ 0 h 35"/>
                    </a:gdLst>
                    <a:ahLst/>
                    <a:cxnLst>
                      <a:cxn ang="0">
                        <a:pos x="T0" y="T1"/>
                      </a:cxn>
                      <a:cxn ang="0">
                        <a:pos x="T2" y="T3"/>
                      </a:cxn>
                      <a:cxn ang="0">
                        <a:pos x="T4" y="T5"/>
                      </a:cxn>
                      <a:cxn ang="0">
                        <a:pos x="T6" y="T7"/>
                      </a:cxn>
                      <a:cxn ang="0">
                        <a:pos x="T8" y="T9"/>
                      </a:cxn>
                    </a:cxnLst>
                    <a:rect l="0" t="0" r="r" b="b"/>
                    <a:pathLst>
                      <a:path w="64" h="35">
                        <a:moveTo>
                          <a:pt x="0" y="0"/>
                        </a:moveTo>
                        <a:lnTo>
                          <a:pt x="42" y="0"/>
                        </a:lnTo>
                        <a:lnTo>
                          <a:pt x="64"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14" name="Freeform 418"/>
                  <p:cNvSpPr>
                    <a:spLocks/>
                  </p:cNvSpPr>
                  <p:nvPr/>
                </p:nvSpPr>
                <p:spPr bwMode="auto">
                  <a:xfrm>
                    <a:off x="1120" y="3752"/>
                    <a:ext cx="32" cy="10"/>
                  </a:xfrm>
                  <a:custGeom>
                    <a:avLst/>
                    <a:gdLst>
                      <a:gd name="T0" fmla="*/ 0 w 66"/>
                      <a:gd name="T1" fmla="*/ 30 h 30"/>
                      <a:gd name="T2" fmla="*/ 15 w 66"/>
                      <a:gd name="T3" fmla="*/ 0 h 30"/>
                      <a:gd name="T4" fmla="*/ 54 w 66"/>
                      <a:gd name="T5" fmla="*/ 0 h 30"/>
                      <a:gd name="T6" fmla="*/ 66 w 66"/>
                      <a:gd name="T7" fmla="*/ 30 h 30"/>
                      <a:gd name="T8" fmla="*/ 0 w 66"/>
                      <a:gd name="T9" fmla="*/ 30 h 30"/>
                    </a:gdLst>
                    <a:ahLst/>
                    <a:cxnLst>
                      <a:cxn ang="0">
                        <a:pos x="T0" y="T1"/>
                      </a:cxn>
                      <a:cxn ang="0">
                        <a:pos x="T2" y="T3"/>
                      </a:cxn>
                      <a:cxn ang="0">
                        <a:pos x="T4" y="T5"/>
                      </a:cxn>
                      <a:cxn ang="0">
                        <a:pos x="T6" y="T7"/>
                      </a:cxn>
                      <a:cxn ang="0">
                        <a:pos x="T8" y="T9"/>
                      </a:cxn>
                    </a:cxnLst>
                    <a:rect l="0" t="0" r="r" b="b"/>
                    <a:pathLst>
                      <a:path w="66" h="30">
                        <a:moveTo>
                          <a:pt x="0" y="30"/>
                        </a:moveTo>
                        <a:lnTo>
                          <a:pt x="15"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50" name="Group 419"/>
                <p:cNvGrpSpPr>
                  <a:grpSpLocks/>
                </p:cNvGrpSpPr>
                <p:nvPr/>
              </p:nvGrpSpPr>
              <p:grpSpPr bwMode="auto">
                <a:xfrm>
                  <a:off x="1121" y="3753"/>
                  <a:ext cx="45" cy="23"/>
                  <a:chOff x="1121" y="3753"/>
                  <a:chExt cx="45" cy="23"/>
                </a:xfrm>
              </p:grpSpPr>
              <p:sp>
                <p:nvSpPr>
                  <p:cNvPr id="209" name="Freeform 420"/>
                  <p:cNvSpPr>
                    <a:spLocks/>
                  </p:cNvSpPr>
                  <p:nvPr/>
                </p:nvSpPr>
                <p:spPr bwMode="auto">
                  <a:xfrm>
                    <a:off x="1121" y="3753"/>
                    <a:ext cx="20" cy="23"/>
                  </a:xfrm>
                  <a:custGeom>
                    <a:avLst/>
                    <a:gdLst>
                      <a:gd name="T0" fmla="*/ 22 w 39"/>
                      <a:gd name="T1" fmla="*/ 68 h 68"/>
                      <a:gd name="T2" fmla="*/ 0 w 39"/>
                      <a:gd name="T3" fmla="*/ 35 h 68"/>
                      <a:gd name="T4" fmla="*/ 12 w 39"/>
                      <a:gd name="T5" fmla="*/ 0 h 68"/>
                      <a:gd name="T6" fmla="*/ 39 w 39"/>
                      <a:gd name="T7" fmla="*/ 35 h 68"/>
                      <a:gd name="T8" fmla="*/ 22 w 39"/>
                      <a:gd name="T9" fmla="*/ 68 h 68"/>
                    </a:gdLst>
                    <a:ahLst/>
                    <a:cxnLst>
                      <a:cxn ang="0">
                        <a:pos x="T0" y="T1"/>
                      </a:cxn>
                      <a:cxn ang="0">
                        <a:pos x="T2" y="T3"/>
                      </a:cxn>
                      <a:cxn ang="0">
                        <a:pos x="T4" y="T5"/>
                      </a:cxn>
                      <a:cxn ang="0">
                        <a:pos x="T6" y="T7"/>
                      </a:cxn>
                      <a:cxn ang="0">
                        <a:pos x="T8" y="T9"/>
                      </a:cxn>
                    </a:cxnLst>
                    <a:rect l="0" t="0" r="r" b="b"/>
                    <a:pathLst>
                      <a:path w="39" h="68">
                        <a:moveTo>
                          <a:pt x="22" y="68"/>
                        </a:moveTo>
                        <a:lnTo>
                          <a:pt x="0" y="35"/>
                        </a:lnTo>
                        <a:lnTo>
                          <a:pt x="12" y="0"/>
                        </a:lnTo>
                        <a:lnTo>
                          <a:pt x="39" y="35"/>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10" name="Freeform 421"/>
                  <p:cNvSpPr>
                    <a:spLocks/>
                  </p:cNvSpPr>
                  <p:nvPr/>
                </p:nvSpPr>
                <p:spPr bwMode="auto">
                  <a:xfrm>
                    <a:off x="1127" y="3753"/>
                    <a:ext cx="33" cy="12"/>
                  </a:xfrm>
                  <a:custGeom>
                    <a:avLst/>
                    <a:gdLst>
                      <a:gd name="T0" fmla="*/ 0 w 64"/>
                      <a:gd name="T1" fmla="*/ 0 h 35"/>
                      <a:gd name="T2" fmla="*/ 39 w 64"/>
                      <a:gd name="T3" fmla="*/ 0 h 35"/>
                      <a:gd name="T4" fmla="*/ 64 w 64"/>
                      <a:gd name="T5" fmla="*/ 35 h 35"/>
                      <a:gd name="T6" fmla="*/ 24 w 64"/>
                      <a:gd name="T7" fmla="*/ 35 h 35"/>
                      <a:gd name="T8" fmla="*/ 0 w 64"/>
                      <a:gd name="T9" fmla="*/ 0 h 35"/>
                    </a:gdLst>
                    <a:ahLst/>
                    <a:cxnLst>
                      <a:cxn ang="0">
                        <a:pos x="T0" y="T1"/>
                      </a:cxn>
                      <a:cxn ang="0">
                        <a:pos x="T2" y="T3"/>
                      </a:cxn>
                      <a:cxn ang="0">
                        <a:pos x="T4" y="T5"/>
                      </a:cxn>
                      <a:cxn ang="0">
                        <a:pos x="T6" y="T7"/>
                      </a:cxn>
                      <a:cxn ang="0">
                        <a:pos x="T8" y="T9"/>
                      </a:cxn>
                    </a:cxnLst>
                    <a:rect l="0" t="0" r="r" b="b"/>
                    <a:pathLst>
                      <a:path w="64" h="35">
                        <a:moveTo>
                          <a:pt x="0" y="0"/>
                        </a:moveTo>
                        <a:lnTo>
                          <a:pt x="39" y="0"/>
                        </a:lnTo>
                        <a:lnTo>
                          <a:pt x="64"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11" name="Freeform 422"/>
                  <p:cNvSpPr>
                    <a:spLocks/>
                  </p:cNvSpPr>
                  <p:nvPr/>
                </p:nvSpPr>
                <p:spPr bwMode="auto">
                  <a:xfrm>
                    <a:off x="1133" y="3766"/>
                    <a:ext cx="33" cy="9"/>
                  </a:xfrm>
                  <a:custGeom>
                    <a:avLst/>
                    <a:gdLst>
                      <a:gd name="T0" fmla="*/ 0 w 66"/>
                      <a:gd name="T1" fmla="*/ 29 h 29"/>
                      <a:gd name="T2" fmla="*/ 12 w 66"/>
                      <a:gd name="T3" fmla="*/ 0 h 29"/>
                      <a:gd name="T4" fmla="*/ 54 w 66"/>
                      <a:gd name="T5" fmla="*/ 0 h 29"/>
                      <a:gd name="T6" fmla="*/ 66 w 66"/>
                      <a:gd name="T7" fmla="*/ 29 h 29"/>
                      <a:gd name="T8" fmla="*/ 0 w 66"/>
                      <a:gd name="T9" fmla="*/ 29 h 29"/>
                    </a:gdLst>
                    <a:ahLst/>
                    <a:cxnLst>
                      <a:cxn ang="0">
                        <a:pos x="T0" y="T1"/>
                      </a:cxn>
                      <a:cxn ang="0">
                        <a:pos x="T2" y="T3"/>
                      </a:cxn>
                      <a:cxn ang="0">
                        <a:pos x="T4" y="T5"/>
                      </a:cxn>
                      <a:cxn ang="0">
                        <a:pos x="T6" y="T7"/>
                      </a:cxn>
                      <a:cxn ang="0">
                        <a:pos x="T8" y="T9"/>
                      </a:cxn>
                    </a:cxnLst>
                    <a:rect l="0" t="0" r="r" b="b"/>
                    <a:pathLst>
                      <a:path w="66" h="29">
                        <a:moveTo>
                          <a:pt x="0" y="29"/>
                        </a:moveTo>
                        <a:lnTo>
                          <a:pt x="12" y="0"/>
                        </a:lnTo>
                        <a:lnTo>
                          <a:pt x="54" y="0"/>
                        </a:lnTo>
                        <a:lnTo>
                          <a:pt x="66"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51" name="Group 423"/>
                <p:cNvGrpSpPr>
                  <a:grpSpLocks/>
                </p:cNvGrpSpPr>
                <p:nvPr/>
              </p:nvGrpSpPr>
              <p:grpSpPr bwMode="auto">
                <a:xfrm>
                  <a:off x="1133" y="3767"/>
                  <a:ext cx="44" cy="23"/>
                  <a:chOff x="1133" y="3767"/>
                  <a:chExt cx="44" cy="23"/>
                </a:xfrm>
              </p:grpSpPr>
              <p:sp>
                <p:nvSpPr>
                  <p:cNvPr id="206" name="Freeform 424"/>
                  <p:cNvSpPr>
                    <a:spLocks/>
                  </p:cNvSpPr>
                  <p:nvPr/>
                </p:nvSpPr>
                <p:spPr bwMode="auto">
                  <a:xfrm>
                    <a:off x="1133" y="3767"/>
                    <a:ext cx="20" cy="23"/>
                  </a:xfrm>
                  <a:custGeom>
                    <a:avLst/>
                    <a:gdLst>
                      <a:gd name="T0" fmla="*/ 23 w 39"/>
                      <a:gd name="T1" fmla="*/ 69 h 69"/>
                      <a:gd name="T2" fmla="*/ 0 w 39"/>
                      <a:gd name="T3" fmla="*/ 33 h 69"/>
                      <a:gd name="T4" fmla="*/ 12 w 39"/>
                      <a:gd name="T5" fmla="*/ 0 h 69"/>
                      <a:gd name="T6" fmla="*/ 39 w 39"/>
                      <a:gd name="T7" fmla="*/ 33 h 69"/>
                      <a:gd name="T8" fmla="*/ 23 w 39"/>
                      <a:gd name="T9" fmla="*/ 69 h 69"/>
                    </a:gdLst>
                    <a:ahLst/>
                    <a:cxnLst>
                      <a:cxn ang="0">
                        <a:pos x="T0" y="T1"/>
                      </a:cxn>
                      <a:cxn ang="0">
                        <a:pos x="T2" y="T3"/>
                      </a:cxn>
                      <a:cxn ang="0">
                        <a:pos x="T4" y="T5"/>
                      </a:cxn>
                      <a:cxn ang="0">
                        <a:pos x="T6" y="T7"/>
                      </a:cxn>
                      <a:cxn ang="0">
                        <a:pos x="T8" y="T9"/>
                      </a:cxn>
                    </a:cxnLst>
                    <a:rect l="0" t="0" r="r" b="b"/>
                    <a:pathLst>
                      <a:path w="39" h="69">
                        <a:moveTo>
                          <a:pt x="23" y="69"/>
                        </a:moveTo>
                        <a:lnTo>
                          <a:pt x="0" y="33"/>
                        </a:lnTo>
                        <a:lnTo>
                          <a:pt x="12" y="0"/>
                        </a:lnTo>
                        <a:lnTo>
                          <a:pt x="39" y="33"/>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07" name="Freeform 425"/>
                  <p:cNvSpPr>
                    <a:spLocks/>
                  </p:cNvSpPr>
                  <p:nvPr/>
                </p:nvSpPr>
                <p:spPr bwMode="auto">
                  <a:xfrm>
                    <a:off x="1140" y="3767"/>
                    <a:ext cx="32" cy="11"/>
                  </a:xfrm>
                  <a:custGeom>
                    <a:avLst/>
                    <a:gdLst>
                      <a:gd name="T0" fmla="*/ 0 w 64"/>
                      <a:gd name="T1" fmla="*/ 0 h 33"/>
                      <a:gd name="T2" fmla="*/ 41 w 64"/>
                      <a:gd name="T3" fmla="*/ 0 h 33"/>
                      <a:gd name="T4" fmla="*/ 64 w 64"/>
                      <a:gd name="T5" fmla="*/ 33 h 33"/>
                      <a:gd name="T6" fmla="*/ 23 w 64"/>
                      <a:gd name="T7" fmla="*/ 33 h 33"/>
                      <a:gd name="T8" fmla="*/ 0 w 64"/>
                      <a:gd name="T9" fmla="*/ 0 h 33"/>
                    </a:gdLst>
                    <a:ahLst/>
                    <a:cxnLst>
                      <a:cxn ang="0">
                        <a:pos x="T0" y="T1"/>
                      </a:cxn>
                      <a:cxn ang="0">
                        <a:pos x="T2" y="T3"/>
                      </a:cxn>
                      <a:cxn ang="0">
                        <a:pos x="T4" y="T5"/>
                      </a:cxn>
                      <a:cxn ang="0">
                        <a:pos x="T6" y="T7"/>
                      </a:cxn>
                      <a:cxn ang="0">
                        <a:pos x="T8" y="T9"/>
                      </a:cxn>
                    </a:cxnLst>
                    <a:rect l="0" t="0" r="r" b="b"/>
                    <a:pathLst>
                      <a:path w="64" h="33">
                        <a:moveTo>
                          <a:pt x="0" y="0"/>
                        </a:moveTo>
                        <a:lnTo>
                          <a:pt x="41" y="0"/>
                        </a:lnTo>
                        <a:lnTo>
                          <a:pt x="64" y="33"/>
                        </a:lnTo>
                        <a:lnTo>
                          <a:pt x="23"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08" name="Freeform 426"/>
                  <p:cNvSpPr>
                    <a:spLocks/>
                  </p:cNvSpPr>
                  <p:nvPr/>
                </p:nvSpPr>
                <p:spPr bwMode="auto">
                  <a:xfrm>
                    <a:off x="1146" y="3779"/>
                    <a:ext cx="31" cy="10"/>
                  </a:xfrm>
                  <a:custGeom>
                    <a:avLst/>
                    <a:gdLst>
                      <a:gd name="T0" fmla="*/ 0 w 63"/>
                      <a:gd name="T1" fmla="*/ 31 h 31"/>
                      <a:gd name="T2" fmla="*/ 11 w 63"/>
                      <a:gd name="T3" fmla="*/ 0 h 31"/>
                      <a:gd name="T4" fmla="*/ 52 w 63"/>
                      <a:gd name="T5" fmla="*/ 0 h 31"/>
                      <a:gd name="T6" fmla="*/ 63 w 63"/>
                      <a:gd name="T7" fmla="*/ 31 h 31"/>
                      <a:gd name="T8" fmla="*/ 0 w 63"/>
                      <a:gd name="T9" fmla="*/ 31 h 31"/>
                    </a:gdLst>
                    <a:ahLst/>
                    <a:cxnLst>
                      <a:cxn ang="0">
                        <a:pos x="T0" y="T1"/>
                      </a:cxn>
                      <a:cxn ang="0">
                        <a:pos x="T2" y="T3"/>
                      </a:cxn>
                      <a:cxn ang="0">
                        <a:pos x="T4" y="T5"/>
                      </a:cxn>
                      <a:cxn ang="0">
                        <a:pos x="T6" y="T7"/>
                      </a:cxn>
                      <a:cxn ang="0">
                        <a:pos x="T8" y="T9"/>
                      </a:cxn>
                    </a:cxnLst>
                    <a:rect l="0" t="0" r="r" b="b"/>
                    <a:pathLst>
                      <a:path w="63" h="31">
                        <a:moveTo>
                          <a:pt x="0" y="31"/>
                        </a:moveTo>
                        <a:lnTo>
                          <a:pt x="11" y="0"/>
                        </a:lnTo>
                        <a:lnTo>
                          <a:pt x="52" y="0"/>
                        </a:lnTo>
                        <a:lnTo>
                          <a:pt x="63"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sp>
              <p:nvSpPr>
                <p:cNvPr id="152" name="Freeform 427"/>
                <p:cNvSpPr>
                  <a:spLocks/>
                </p:cNvSpPr>
                <p:nvPr/>
              </p:nvSpPr>
              <p:spPr bwMode="auto">
                <a:xfrm>
                  <a:off x="972" y="3556"/>
                  <a:ext cx="40" cy="12"/>
                </a:xfrm>
                <a:custGeom>
                  <a:avLst/>
                  <a:gdLst>
                    <a:gd name="T0" fmla="*/ 0 w 79"/>
                    <a:gd name="T1" fmla="*/ 0 h 36"/>
                    <a:gd name="T2" fmla="*/ 27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7"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53" name="Freeform 428"/>
                <p:cNvSpPr>
                  <a:spLocks/>
                </p:cNvSpPr>
                <p:nvPr/>
              </p:nvSpPr>
              <p:spPr bwMode="auto">
                <a:xfrm>
                  <a:off x="993" y="3576"/>
                  <a:ext cx="39" cy="12"/>
                </a:xfrm>
                <a:custGeom>
                  <a:avLst/>
                  <a:gdLst>
                    <a:gd name="T0" fmla="*/ 0 w 79"/>
                    <a:gd name="T1" fmla="*/ 0 h 36"/>
                    <a:gd name="T2" fmla="*/ 28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54" name="Freeform 429"/>
                <p:cNvSpPr>
                  <a:spLocks/>
                </p:cNvSpPr>
                <p:nvPr/>
              </p:nvSpPr>
              <p:spPr bwMode="auto">
                <a:xfrm>
                  <a:off x="1012" y="3594"/>
                  <a:ext cx="39" cy="12"/>
                </a:xfrm>
                <a:custGeom>
                  <a:avLst/>
                  <a:gdLst>
                    <a:gd name="T0" fmla="*/ 0 w 78"/>
                    <a:gd name="T1" fmla="*/ 0 h 36"/>
                    <a:gd name="T2" fmla="*/ 27 w 78"/>
                    <a:gd name="T3" fmla="*/ 36 h 36"/>
                    <a:gd name="T4" fmla="*/ 78 w 78"/>
                    <a:gd name="T5" fmla="*/ 36 h 36"/>
                    <a:gd name="T6" fmla="*/ 49 w 78"/>
                    <a:gd name="T7" fmla="*/ 0 h 36"/>
                    <a:gd name="T8" fmla="*/ 0 w 78"/>
                    <a:gd name="T9" fmla="*/ 0 h 36"/>
                  </a:gdLst>
                  <a:ahLst/>
                  <a:cxnLst>
                    <a:cxn ang="0">
                      <a:pos x="T0" y="T1"/>
                    </a:cxn>
                    <a:cxn ang="0">
                      <a:pos x="T2" y="T3"/>
                    </a:cxn>
                    <a:cxn ang="0">
                      <a:pos x="T4" y="T5"/>
                    </a:cxn>
                    <a:cxn ang="0">
                      <a:pos x="T6" y="T7"/>
                    </a:cxn>
                    <a:cxn ang="0">
                      <a:pos x="T8" y="T9"/>
                    </a:cxn>
                  </a:cxnLst>
                  <a:rect l="0" t="0" r="r" b="b"/>
                  <a:pathLst>
                    <a:path w="78" h="36">
                      <a:moveTo>
                        <a:pt x="0" y="0"/>
                      </a:moveTo>
                      <a:lnTo>
                        <a:pt x="27" y="36"/>
                      </a:lnTo>
                      <a:lnTo>
                        <a:pt x="78" y="36"/>
                      </a:lnTo>
                      <a:lnTo>
                        <a:pt x="4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55" name="Freeform 430"/>
                <p:cNvSpPr>
                  <a:spLocks/>
                </p:cNvSpPr>
                <p:nvPr/>
              </p:nvSpPr>
              <p:spPr bwMode="auto">
                <a:xfrm>
                  <a:off x="1032" y="3613"/>
                  <a:ext cx="40" cy="12"/>
                </a:xfrm>
                <a:custGeom>
                  <a:avLst/>
                  <a:gdLst>
                    <a:gd name="T0" fmla="*/ 0 w 79"/>
                    <a:gd name="T1" fmla="*/ 0 h 36"/>
                    <a:gd name="T2" fmla="*/ 28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56" name="Freeform 431"/>
                <p:cNvSpPr>
                  <a:spLocks/>
                </p:cNvSpPr>
                <p:nvPr/>
              </p:nvSpPr>
              <p:spPr bwMode="auto">
                <a:xfrm>
                  <a:off x="1053" y="3632"/>
                  <a:ext cx="39" cy="12"/>
                </a:xfrm>
                <a:custGeom>
                  <a:avLst/>
                  <a:gdLst>
                    <a:gd name="T0" fmla="*/ 0 w 79"/>
                    <a:gd name="T1" fmla="*/ 0 h 36"/>
                    <a:gd name="T2" fmla="*/ 28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57" name="Freeform 432"/>
                <p:cNvSpPr>
                  <a:spLocks/>
                </p:cNvSpPr>
                <p:nvPr/>
              </p:nvSpPr>
              <p:spPr bwMode="auto">
                <a:xfrm>
                  <a:off x="1074" y="3651"/>
                  <a:ext cx="40" cy="12"/>
                </a:xfrm>
                <a:custGeom>
                  <a:avLst/>
                  <a:gdLst>
                    <a:gd name="T0" fmla="*/ 0 w 79"/>
                    <a:gd name="T1" fmla="*/ 0 h 35"/>
                    <a:gd name="T2" fmla="*/ 28 w 79"/>
                    <a:gd name="T3" fmla="*/ 35 h 35"/>
                    <a:gd name="T4" fmla="*/ 79 w 79"/>
                    <a:gd name="T5" fmla="*/ 35 h 35"/>
                    <a:gd name="T6" fmla="*/ 50 w 79"/>
                    <a:gd name="T7" fmla="*/ 0 h 35"/>
                    <a:gd name="T8" fmla="*/ 0 w 79"/>
                    <a:gd name="T9" fmla="*/ 0 h 35"/>
                  </a:gdLst>
                  <a:ahLst/>
                  <a:cxnLst>
                    <a:cxn ang="0">
                      <a:pos x="T0" y="T1"/>
                    </a:cxn>
                    <a:cxn ang="0">
                      <a:pos x="T2" y="T3"/>
                    </a:cxn>
                    <a:cxn ang="0">
                      <a:pos x="T4" y="T5"/>
                    </a:cxn>
                    <a:cxn ang="0">
                      <a:pos x="T6" y="T7"/>
                    </a:cxn>
                    <a:cxn ang="0">
                      <a:pos x="T8" y="T9"/>
                    </a:cxn>
                  </a:cxnLst>
                  <a:rect l="0" t="0" r="r" b="b"/>
                  <a:pathLst>
                    <a:path w="79" h="35">
                      <a:moveTo>
                        <a:pt x="0" y="0"/>
                      </a:moveTo>
                      <a:lnTo>
                        <a:pt x="28" y="35"/>
                      </a:lnTo>
                      <a:lnTo>
                        <a:pt x="79" y="35"/>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58" name="Freeform 433"/>
                <p:cNvSpPr>
                  <a:spLocks/>
                </p:cNvSpPr>
                <p:nvPr/>
              </p:nvSpPr>
              <p:spPr bwMode="auto">
                <a:xfrm>
                  <a:off x="1095" y="3669"/>
                  <a:ext cx="40" cy="12"/>
                </a:xfrm>
                <a:custGeom>
                  <a:avLst/>
                  <a:gdLst>
                    <a:gd name="T0" fmla="*/ 0 w 80"/>
                    <a:gd name="T1" fmla="*/ 0 h 36"/>
                    <a:gd name="T2" fmla="*/ 28 w 80"/>
                    <a:gd name="T3" fmla="*/ 36 h 36"/>
                    <a:gd name="T4" fmla="*/ 80 w 80"/>
                    <a:gd name="T5" fmla="*/ 36 h 36"/>
                    <a:gd name="T6" fmla="*/ 51 w 80"/>
                    <a:gd name="T7" fmla="*/ 0 h 36"/>
                    <a:gd name="T8" fmla="*/ 0 w 80"/>
                    <a:gd name="T9" fmla="*/ 0 h 36"/>
                  </a:gdLst>
                  <a:ahLst/>
                  <a:cxnLst>
                    <a:cxn ang="0">
                      <a:pos x="T0" y="T1"/>
                    </a:cxn>
                    <a:cxn ang="0">
                      <a:pos x="T2" y="T3"/>
                    </a:cxn>
                    <a:cxn ang="0">
                      <a:pos x="T4" y="T5"/>
                    </a:cxn>
                    <a:cxn ang="0">
                      <a:pos x="T6" y="T7"/>
                    </a:cxn>
                    <a:cxn ang="0">
                      <a:pos x="T8" y="T9"/>
                    </a:cxn>
                  </a:cxnLst>
                  <a:rect l="0" t="0" r="r" b="b"/>
                  <a:pathLst>
                    <a:path w="80" h="36">
                      <a:moveTo>
                        <a:pt x="0" y="0"/>
                      </a:moveTo>
                      <a:lnTo>
                        <a:pt x="28"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59" name="Freeform 434"/>
                <p:cNvSpPr>
                  <a:spLocks/>
                </p:cNvSpPr>
                <p:nvPr/>
              </p:nvSpPr>
              <p:spPr bwMode="auto">
                <a:xfrm>
                  <a:off x="1115" y="3688"/>
                  <a:ext cx="40" cy="12"/>
                </a:xfrm>
                <a:custGeom>
                  <a:avLst/>
                  <a:gdLst>
                    <a:gd name="T0" fmla="*/ 0 w 80"/>
                    <a:gd name="T1" fmla="*/ 0 h 36"/>
                    <a:gd name="T2" fmla="*/ 27 w 80"/>
                    <a:gd name="T3" fmla="*/ 36 h 36"/>
                    <a:gd name="T4" fmla="*/ 80 w 80"/>
                    <a:gd name="T5" fmla="*/ 36 h 36"/>
                    <a:gd name="T6" fmla="*/ 51 w 80"/>
                    <a:gd name="T7" fmla="*/ 0 h 36"/>
                    <a:gd name="T8" fmla="*/ 0 w 80"/>
                    <a:gd name="T9" fmla="*/ 0 h 36"/>
                  </a:gdLst>
                  <a:ahLst/>
                  <a:cxnLst>
                    <a:cxn ang="0">
                      <a:pos x="T0" y="T1"/>
                    </a:cxn>
                    <a:cxn ang="0">
                      <a:pos x="T2" y="T3"/>
                    </a:cxn>
                    <a:cxn ang="0">
                      <a:pos x="T4" y="T5"/>
                    </a:cxn>
                    <a:cxn ang="0">
                      <a:pos x="T6" y="T7"/>
                    </a:cxn>
                    <a:cxn ang="0">
                      <a:pos x="T8" y="T9"/>
                    </a:cxn>
                  </a:cxnLst>
                  <a:rect l="0" t="0" r="r" b="b"/>
                  <a:pathLst>
                    <a:path w="80" h="36">
                      <a:moveTo>
                        <a:pt x="0" y="0"/>
                      </a:moveTo>
                      <a:lnTo>
                        <a:pt x="27"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60" name="Freeform 435"/>
                <p:cNvSpPr>
                  <a:spLocks/>
                </p:cNvSpPr>
                <p:nvPr/>
              </p:nvSpPr>
              <p:spPr bwMode="auto">
                <a:xfrm>
                  <a:off x="1134" y="3707"/>
                  <a:ext cx="39" cy="12"/>
                </a:xfrm>
                <a:custGeom>
                  <a:avLst/>
                  <a:gdLst>
                    <a:gd name="T0" fmla="*/ 0 w 79"/>
                    <a:gd name="T1" fmla="*/ 0 h 36"/>
                    <a:gd name="T2" fmla="*/ 28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61" name="Freeform 436"/>
                <p:cNvSpPr>
                  <a:spLocks/>
                </p:cNvSpPr>
                <p:nvPr/>
              </p:nvSpPr>
              <p:spPr bwMode="auto">
                <a:xfrm>
                  <a:off x="1154" y="3726"/>
                  <a:ext cx="40" cy="12"/>
                </a:xfrm>
                <a:custGeom>
                  <a:avLst/>
                  <a:gdLst>
                    <a:gd name="T0" fmla="*/ 0 w 80"/>
                    <a:gd name="T1" fmla="*/ 0 h 36"/>
                    <a:gd name="T2" fmla="*/ 27 w 80"/>
                    <a:gd name="T3" fmla="*/ 36 h 36"/>
                    <a:gd name="T4" fmla="*/ 80 w 80"/>
                    <a:gd name="T5" fmla="*/ 36 h 36"/>
                    <a:gd name="T6" fmla="*/ 51 w 80"/>
                    <a:gd name="T7" fmla="*/ 0 h 36"/>
                    <a:gd name="T8" fmla="*/ 0 w 80"/>
                    <a:gd name="T9" fmla="*/ 0 h 36"/>
                  </a:gdLst>
                  <a:ahLst/>
                  <a:cxnLst>
                    <a:cxn ang="0">
                      <a:pos x="T0" y="T1"/>
                    </a:cxn>
                    <a:cxn ang="0">
                      <a:pos x="T2" y="T3"/>
                    </a:cxn>
                    <a:cxn ang="0">
                      <a:pos x="T4" y="T5"/>
                    </a:cxn>
                    <a:cxn ang="0">
                      <a:pos x="T6" y="T7"/>
                    </a:cxn>
                    <a:cxn ang="0">
                      <a:pos x="T8" y="T9"/>
                    </a:cxn>
                  </a:cxnLst>
                  <a:rect l="0" t="0" r="r" b="b"/>
                  <a:pathLst>
                    <a:path w="80" h="36">
                      <a:moveTo>
                        <a:pt x="0" y="0"/>
                      </a:moveTo>
                      <a:lnTo>
                        <a:pt x="27"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62" name="Freeform 437"/>
                <p:cNvSpPr>
                  <a:spLocks/>
                </p:cNvSpPr>
                <p:nvPr/>
              </p:nvSpPr>
              <p:spPr bwMode="auto">
                <a:xfrm>
                  <a:off x="1175" y="3745"/>
                  <a:ext cx="40" cy="12"/>
                </a:xfrm>
                <a:custGeom>
                  <a:avLst/>
                  <a:gdLst>
                    <a:gd name="T0" fmla="*/ 0 w 81"/>
                    <a:gd name="T1" fmla="*/ 0 h 36"/>
                    <a:gd name="T2" fmla="*/ 28 w 81"/>
                    <a:gd name="T3" fmla="*/ 36 h 36"/>
                    <a:gd name="T4" fmla="*/ 81 w 81"/>
                    <a:gd name="T5" fmla="*/ 36 h 36"/>
                    <a:gd name="T6" fmla="*/ 52 w 81"/>
                    <a:gd name="T7" fmla="*/ 0 h 36"/>
                    <a:gd name="T8" fmla="*/ 0 w 81"/>
                    <a:gd name="T9" fmla="*/ 0 h 36"/>
                  </a:gdLst>
                  <a:ahLst/>
                  <a:cxnLst>
                    <a:cxn ang="0">
                      <a:pos x="T0" y="T1"/>
                    </a:cxn>
                    <a:cxn ang="0">
                      <a:pos x="T2" y="T3"/>
                    </a:cxn>
                    <a:cxn ang="0">
                      <a:pos x="T4" y="T5"/>
                    </a:cxn>
                    <a:cxn ang="0">
                      <a:pos x="T6" y="T7"/>
                    </a:cxn>
                    <a:cxn ang="0">
                      <a:pos x="T8" y="T9"/>
                    </a:cxn>
                  </a:cxnLst>
                  <a:rect l="0" t="0" r="r" b="b"/>
                  <a:pathLst>
                    <a:path w="81" h="36">
                      <a:moveTo>
                        <a:pt x="0" y="0"/>
                      </a:moveTo>
                      <a:lnTo>
                        <a:pt x="28" y="36"/>
                      </a:lnTo>
                      <a:lnTo>
                        <a:pt x="81" y="36"/>
                      </a:lnTo>
                      <a:lnTo>
                        <a:pt x="5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nvGrpSpPr>
                <p:cNvPr id="163" name="Group 438"/>
                <p:cNvGrpSpPr>
                  <a:grpSpLocks/>
                </p:cNvGrpSpPr>
                <p:nvPr/>
              </p:nvGrpSpPr>
              <p:grpSpPr bwMode="auto">
                <a:xfrm>
                  <a:off x="700" y="3535"/>
                  <a:ext cx="49" cy="24"/>
                  <a:chOff x="700" y="3535"/>
                  <a:chExt cx="49" cy="24"/>
                </a:xfrm>
              </p:grpSpPr>
              <p:sp>
                <p:nvSpPr>
                  <p:cNvPr id="203" name="Freeform 439"/>
                  <p:cNvSpPr>
                    <a:spLocks/>
                  </p:cNvSpPr>
                  <p:nvPr/>
                </p:nvSpPr>
                <p:spPr bwMode="auto">
                  <a:xfrm>
                    <a:off x="700" y="3535"/>
                    <a:ext cx="12" cy="24"/>
                  </a:xfrm>
                  <a:custGeom>
                    <a:avLst/>
                    <a:gdLst>
                      <a:gd name="T0" fmla="*/ 15 w 24"/>
                      <a:gd name="T1" fmla="*/ 70 h 70"/>
                      <a:gd name="T2" fmla="*/ 0 w 24"/>
                      <a:gd name="T3" fmla="*/ 27 h 70"/>
                      <a:gd name="T4" fmla="*/ 10 w 24"/>
                      <a:gd name="T5" fmla="*/ 0 h 70"/>
                      <a:gd name="T6" fmla="*/ 24 w 24"/>
                      <a:gd name="T7" fmla="*/ 32 h 70"/>
                      <a:gd name="T8" fmla="*/ 15 w 24"/>
                      <a:gd name="T9" fmla="*/ 70 h 70"/>
                    </a:gdLst>
                    <a:ahLst/>
                    <a:cxnLst>
                      <a:cxn ang="0">
                        <a:pos x="T0" y="T1"/>
                      </a:cxn>
                      <a:cxn ang="0">
                        <a:pos x="T2" y="T3"/>
                      </a:cxn>
                      <a:cxn ang="0">
                        <a:pos x="T4" y="T5"/>
                      </a:cxn>
                      <a:cxn ang="0">
                        <a:pos x="T6" y="T7"/>
                      </a:cxn>
                      <a:cxn ang="0">
                        <a:pos x="T8" y="T9"/>
                      </a:cxn>
                    </a:cxnLst>
                    <a:rect l="0" t="0" r="r" b="b"/>
                    <a:pathLst>
                      <a:path w="24" h="70">
                        <a:moveTo>
                          <a:pt x="15" y="70"/>
                        </a:moveTo>
                        <a:lnTo>
                          <a:pt x="0" y="27"/>
                        </a:lnTo>
                        <a:lnTo>
                          <a:pt x="10" y="0"/>
                        </a:lnTo>
                        <a:lnTo>
                          <a:pt x="24" y="32"/>
                        </a:lnTo>
                        <a:lnTo>
                          <a:pt x="15" y="7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04" name="Freeform 440"/>
                  <p:cNvSpPr>
                    <a:spLocks/>
                  </p:cNvSpPr>
                  <p:nvPr/>
                </p:nvSpPr>
                <p:spPr bwMode="auto">
                  <a:xfrm>
                    <a:off x="705" y="3536"/>
                    <a:ext cx="37" cy="10"/>
                  </a:xfrm>
                  <a:custGeom>
                    <a:avLst/>
                    <a:gdLst>
                      <a:gd name="T0" fmla="*/ 1 w 73"/>
                      <a:gd name="T1" fmla="*/ 0 h 30"/>
                      <a:gd name="T2" fmla="*/ 50 w 73"/>
                      <a:gd name="T3" fmla="*/ 0 h 30"/>
                      <a:gd name="T4" fmla="*/ 52 w 73"/>
                      <a:gd name="T5" fmla="*/ 4 h 30"/>
                      <a:gd name="T6" fmla="*/ 56 w 73"/>
                      <a:gd name="T7" fmla="*/ 12 h 30"/>
                      <a:gd name="T8" fmla="*/ 73 w 73"/>
                      <a:gd name="T9" fmla="*/ 30 h 30"/>
                      <a:gd name="T10" fmla="*/ 18 w 73"/>
                      <a:gd name="T11" fmla="*/ 30 h 30"/>
                      <a:gd name="T12" fmla="*/ 9 w 73"/>
                      <a:gd name="T13" fmla="*/ 21 h 30"/>
                      <a:gd name="T14" fmla="*/ 0 w 73"/>
                      <a:gd name="T15" fmla="*/ 6 h 30"/>
                      <a:gd name="T16" fmla="*/ 1 w 73"/>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1" y="0"/>
                        </a:moveTo>
                        <a:lnTo>
                          <a:pt x="50" y="0"/>
                        </a:lnTo>
                        <a:lnTo>
                          <a:pt x="52" y="4"/>
                        </a:lnTo>
                        <a:lnTo>
                          <a:pt x="56" y="12"/>
                        </a:lnTo>
                        <a:lnTo>
                          <a:pt x="73" y="30"/>
                        </a:lnTo>
                        <a:lnTo>
                          <a:pt x="18" y="30"/>
                        </a:lnTo>
                        <a:lnTo>
                          <a:pt x="9" y="21"/>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05" name="Freeform 441"/>
                  <p:cNvSpPr>
                    <a:spLocks/>
                  </p:cNvSpPr>
                  <p:nvPr/>
                </p:nvSpPr>
                <p:spPr bwMode="auto">
                  <a:xfrm>
                    <a:off x="708" y="3547"/>
                    <a:ext cx="41" cy="12"/>
                  </a:xfrm>
                  <a:custGeom>
                    <a:avLst/>
                    <a:gdLst>
                      <a:gd name="T0" fmla="*/ 0 w 82"/>
                      <a:gd name="T1" fmla="*/ 36 h 36"/>
                      <a:gd name="T2" fmla="*/ 2 w 82"/>
                      <a:gd name="T3" fmla="*/ 19 h 36"/>
                      <a:gd name="T4" fmla="*/ 6 w 82"/>
                      <a:gd name="T5" fmla="*/ 6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6"/>
                        </a:lnTo>
                        <a:lnTo>
                          <a:pt x="11" y="0"/>
                        </a:lnTo>
                        <a:lnTo>
                          <a:pt x="67" y="0"/>
                        </a:lnTo>
                        <a:lnTo>
                          <a:pt x="82"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64" name="Group 442"/>
                <p:cNvGrpSpPr>
                  <a:grpSpLocks/>
                </p:cNvGrpSpPr>
                <p:nvPr/>
              </p:nvGrpSpPr>
              <p:grpSpPr bwMode="auto">
                <a:xfrm>
                  <a:off x="714" y="3551"/>
                  <a:ext cx="49" cy="22"/>
                  <a:chOff x="714" y="3551"/>
                  <a:chExt cx="49" cy="22"/>
                </a:xfrm>
              </p:grpSpPr>
              <p:sp>
                <p:nvSpPr>
                  <p:cNvPr id="200" name="Freeform 443"/>
                  <p:cNvSpPr>
                    <a:spLocks/>
                  </p:cNvSpPr>
                  <p:nvPr/>
                </p:nvSpPr>
                <p:spPr bwMode="auto">
                  <a:xfrm>
                    <a:off x="714" y="3551"/>
                    <a:ext cx="12" cy="22"/>
                  </a:xfrm>
                  <a:custGeom>
                    <a:avLst/>
                    <a:gdLst>
                      <a:gd name="T0" fmla="*/ 15 w 24"/>
                      <a:gd name="T1" fmla="*/ 67 h 67"/>
                      <a:gd name="T2" fmla="*/ 0 w 24"/>
                      <a:gd name="T3" fmla="*/ 26 h 67"/>
                      <a:gd name="T4" fmla="*/ 9 w 24"/>
                      <a:gd name="T5" fmla="*/ 0 h 67"/>
                      <a:gd name="T6" fmla="*/ 24 w 24"/>
                      <a:gd name="T7" fmla="*/ 30 h 67"/>
                      <a:gd name="T8" fmla="*/ 15 w 24"/>
                      <a:gd name="T9" fmla="*/ 67 h 67"/>
                    </a:gdLst>
                    <a:ahLst/>
                    <a:cxnLst>
                      <a:cxn ang="0">
                        <a:pos x="T0" y="T1"/>
                      </a:cxn>
                      <a:cxn ang="0">
                        <a:pos x="T2" y="T3"/>
                      </a:cxn>
                      <a:cxn ang="0">
                        <a:pos x="T4" y="T5"/>
                      </a:cxn>
                      <a:cxn ang="0">
                        <a:pos x="T6" y="T7"/>
                      </a:cxn>
                      <a:cxn ang="0">
                        <a:pos x="T8" y="T9"/>
                      </a:cxn>
                    </a:cxnLst>
                    <a:rect l="0" t="0" r="r" b="b"/>
                    <a:pathLst>
                      <a:path w="24" h="67">
                        <a:moveTo>
                          <a:pt x="15" y="67"/>
                        </a:moveTo>
                        <a:lnTo>
                          <a:pt x="0" y="26"/>
                        </a:lnTo>
                        <a:lnTo>
                          <a:pt x="9" y="0"/>
                        </a:lnTo>
                        <a:lnTo>
                          <a:pt x="24" y="30"/>
                        </a:lnTo>
                        <a:lnTo>
                          <a:pt x="15" y="67"/>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01" name="Freeform 444"/>
                  <p:cNvSpPr>
                    <a:spLocks/>
                  </p:cNvSpPr>
                  <p:nvPr/>
                </p:nvSpPr>
                <p:spPr bwMode="auto">
                  <a:xfrm>
                    <a:off x="719" y="3551"/>
                    <a:ext cx="36" cy="10"/>
                  </a:xfrm>
                  <a:custGeom>
                    <a:avLst/>
                    <a:gdLst>
                      <a:gd name="T0" fmla="*/ 2 w 74"/>
                      <a:gd name="T1" fmla="*/ 0 h 29"/>
                      <a:gd name="T2" fmla="*/ 50 w 74"/>
                      <a:gd name="T3" fmla="*/ 0 h 29"/>
                      <a:gd name="T4" fmla="*/ 52 w 74"/>
                      <a:gd name="T5" fmla="*/ 2 h 29"/>
                      <a:gd name="T6" fmla="*/ 57 w 74"/>
                      <a:gd name="T7" fmla="*/ 13 h 29"/>
                      <a:gd name="T8" fmla="*/ 74 w 74"/>
                      <a:gd name="T9" fmla="*/ 29 h 29"/>
                      <a:gd name="T10" fmla="*/ 19 w 74"/>
                      <a:gd name="T11" fmla="*/ 29 h 29"/>
                      <a:gd name="T12" fmla="*/ 9 w 74"/>
                      <a:gd name="T13" fmla="*/ 20 h 29"/>
                      <a:gd name="T14" fmla="*/ 0 w 74"/>
                      <a:gd name="T15" fmla="*/ 6 h 29"/>
                      <a:gd name="T16" fmla="*/ 2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2" y="0"/>
                        </a:moveTo>
                        <a:lnTo>
                          <a:pt x="50" y="0"/>
                        </a:lnTo>
                        <a:lnTo>
                          <a:pt x="52" y="2"/>
                        </a:lnTo>
                        <a:lnTo>
                          <a:pt x="57" y="13"/>
                        </a:lnTo>
                        <a:lnTo>
                          <a:pt x="74" y="29"/>
                        </a:lnTo>
                        <a:lnTo>
                          <a:pt x="19" y="29"/>
                        </a:lnTo>
                        <a:lnTo>
                          <a:pt x="9" y="20"/>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02" name="Freeform 445"/>
                  <p:cNvSpPr>
                    <a:spLocks/>
                  </p:cNvSpPr>
                  <p:nvPr/>
                </p:nvSpPr>
                <p:spPr bwMode="auto">
                  <a:xfrm>
                    <a:off x="722" y="3562"/>
                    <a:ext cx="41" cy="11"/>
                  </a:xfrm>
                  <a:custGeom>
                    <a:avLst/>
                    <a:gdLst>
                      <a:gd name="T0" fmla="*/ 0 w 81"/>
                      <a:gd name="T1" fmla="*/ 35 h 35"/>
                      <a:gd name="T2" fmla="*/ 1 w 81"/>
                      <a:gd name="T3" fmla="*/ 19 h 35"/>
                      <a:gd name="T4" fmla="*/ 5 w 81"/>
                      <a:gd name="T5" fmla="*/ 7 h 35"/>
                      <a:gd name="T6" fmla="*/ 10 w 81"/>
                      <a:gd name="T7" fmla="*/ 0 h 35"/>
                      <a:gd name="T8" fmla="*/ 67 w 81"/>
                      <a:gd name="T9" fmla="*/ 0 h 35"/>
                      <a:gd name="T10" fmla="*/ 81 w 81"/>
                      <a:gd name="T11" fmla="*/ 35 h 35"/>
                      <a:gd name="T12" fmla="*/ 0 w 81"/>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0" y="35"/>
                        </a:moveTo>
                        <a:lnTo>
                          <a:pt x="1" y="19"/>
                        </a:lnTo>
                        <a:lnTo>
                          <a:pt x="5" y="7"/>
                        </a:lnTo>
                        <a:lnTo>
                          <a:pt x="10" y="0"/>
                        </a:lnTo>
                        <a:lnTo>
                          <a:pt x="67" y="0"/>
                        </a:lnTo>
                        <a:lnTo>
                          <a:pt x="81" y="35"/>
                        </a:lnTo>
                        <a:lnTo>
                          <a:pt x="0" y="35"/>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65" name="Group 446"/>
                <p:cNvGrpSpPr>
                  <a:grpSpLocks/>
                </p:cNvGrpSpPr>
                <p:nvPr/>
              </p:nvGrpSpPr>
              <p:grpSpPr bwMode="auto">
                <a:xfrm>
                  <a:off x="728" y="3564"/>
                  <a:ext cx="48" cy="23"/>
                  <a:chOff x="728" y="3564"/>
                  <a:chExt cx="48" cy="23"/>
                </a:xfrm>
              </p:grpSpPr>
              <p:sp>
                <p:nvSpPr>
                  <p:cNvPr id="197" name="Freeform 447"/>
                  <p:cNvSpPr>
                    <a:spLocks/>
                  </p:cNvSpPr>
                  <p:nvPr/>
                </p:nvSpPr>
                <p:spPr bwMode="auto">
                  <a:xfrm>
                    <a:off x="728" y="3564"/>
                    <a:ext cx="11" cy="23"/>
                  </a:xfrm>
                  <a:custGeom>
                    <a:avLst/>
                    <a:gdLst>
                      <a:gd name="T0" fmla="*/ 13 w 22"/>
                      <a:gd name="T1" fmla="*/ 68 h 68"/>
                      <a:gd name="T2" fmla="*/ 0 w 22"/>
                      <a:gd name="T3" fmla="*/ 27 h 68"/>
                      <a:gd name="T4" fmla="*/ 9 w 22"/>
                      <a:gd name="T5" fmla="*/ 0 h 68"/>
                      <a:gd name="T6" fmla="*/ 22 w 22"/>
                      <a:gd name="T7" fmla="*/ 31 h 68"/>
                      <a:gd name="T8" fmla="*/ 13 w 22"/>
                      <a:gd name="T9" fmla="*/ 68 h 68"/>
                    </a:gdLst>
                    <a:ahLst/>
                    <a:cxnLst>
                      <a:cxn ang="0">
                        <a:pos x="T0" y="T1"/>
                      </a:cxn>
                      <a:cxn ang="0">
                        <a:pos x="T2" y="T3"/>
                      </a:cxn>
                      <a:cxn ang="0">
                        <a:pos x="T4" y="T5"/>
                      </a:cxn>
                      <a:cxn ang="0">
                        <a:pos x="T6" y="T7"/>
                      </a:cxn>
                      <a:cxn ang="0">
                        <a:pos x="T8" y="T9"/>
                      </a:cxn>
                    </a:cxnLst>
                    <a:rect l="0" t="0" r="r" b="b"/>
                    <a:pathLst>
                      <a:path w="22" h="68">
                        <a:moveTo>
                          <a:pt x="13" y="68"/>
                        </a:moveTo>
                        <a:lnTo>
                          <a:pt x="0" y="27"/>
                        </a:lnTo>
                        <a:lnTo>
                          <a:pt x="9" y="0"/>
                        </a:lnTo>
                        <a:lnTo>
                          <a:pt x="22"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98" name="Freeform 448"/>
                  <p:cNvSpPr>
                    <a:spLocks/>
                  </p:cNvSpPr>
                  <p:nvPr/>
                </p:nvSpPr>
                <p:spPr bwMode="auto">
                  <a:xfrm>
                    <a:off x="732" y="3565"/>
                    <a:ext cx="37" cy="10"/>
                  </a:xfrm>
                  <a:custGeom>
                    <a:avLst/>
                    <a:gdLst>
                      <a:gd name="T0" fmla="*/ 1 w 72"/>
                      <a:gd name="T1" fmla="*/ 0 h 30"/>
                      <a:gd name="T2" fmla="*/ 50 w 72"/>
                      <a:gd name="T3" fmla="*/ 0 h 30"/>
                      <a:gd name="T4" fmla="*/ 51 w 72"/>
                      <a:gd name="T5" fmla="*/ 3 h 30"/>
                      <a:gd name="T6" fmla="*/ 56 w 72"/>
                      <a:gd name="T7" fmla="*/ 12 h 30"/>
                      <a:gd name="T8" fmla="*/ 72 w 72"/>
                      <a:gd name="T9" fmla="*/ 30 h 30"/>
                      <a:gd name="T10" fmla="*/ 18 w 72"/>
                      <a:gd name="T11" fmla="*/ 30 h 30"/>
                      <a:gd name="T12" fmla="*/ 9 w 72"/>
                      <a:gd name="T13" fmla="*/ 21 h 30"/>
                      <a:gd name="T14" fmla="*/ 0 w 72"/>
                      <a:gd name="T15" fmla="*/ 6 h 30"/>
                      <a:gd name="T16" fmla="*/ 1 w 72"/>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0">
                        <a:moveTo>
                          <a:pt x="1" y="0"/>
                        </a:moveTo>
                        <a:lnTo>
                          <a:pt x="50" y="0"/>
                        </a:lnTo>
                        <a:lnTo>
                          <a:pt x="51" y="3"/>
                        </a:lnTo>
                        <a:lnTo>
                          <a:pt x="56" y="12"/>
                        </a:lnTo>
                        <a:lnTo>
                          <a:pt x="72" y="30"/>
                        </a:lnTo>
                        <a:lnTo>
                          <a:pt x="18" y="30"/>
                        </a:lnTo>
                        <a:lnTo>
                          <a:pt x="9" y="21"/>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99" name="Freeform 449"/>
                  <p:cNvSpPr>
                    <a:spLocks/>
                  </p:cNvSpPr>
                  <p:nvPr/>
                </p:nvSpPr>
                <p:spPr bwMode="auto">
                  <a:xfrm>
                    <a:off x="735" y="3575"/>
                    <a:ext cx="41" cy="12"/>
                  </a:xfrm>
                  <a:custGeom>
                    <a:avLst/>
                    <a:gdLst>
                      <a:gd name="T0" fmla="*/ 0 w 83"/>
                      <a:gd name="T1" fmla="*/ 36 h 36"/>
                      <a:gd name="T2" fmla="*/ 1 w 83"/>
                      <a:gd name="T3" fmla="*/ 21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1"/>
                        </a:lnTo>
                        <a:lnTo>
                          <a:pt x="7" y="8"/>
                        </a:lnTo>
                        <a:lnTo>
                          <a:pt x="11"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66" name="Group 450"/>
                <p:cNvGrpSpPr>
                  <a:grpSpLocks/>
                </p:cNvGrpSpPr>
                <p:nvPr/>
              </p:nvGrpSpPr>
              <p:grpSpPr bwMode="auto">
                <a:xfrm>
                  <a:off x="742" y="3582"/>
                  <a:ext cx="49" cy="23"/>
                  <a:chOff x="742" y="3582"/>
                  <a:chExt cx="49" cy="23"/>
                </a:xfrm>
              </p:grpSpPr>
              <p:sp>
                <p:nvSpPr>
                  <p:cNvPr id="194" name="Freeform 451"/>
                  <p:cNvSpPr>
                    <a:spLocks/>
                  </p:cNvSpPr>
                  <p:nvPr/>
                </p:nvSpPr>
                <p:spPr bwMode="auto">
                  <a:xfrm>
                    <a:off x="742" y="3582"/>
                    <a:ext cx="11" cy="23"/>
                  </a:xfrm>
                  <a:custGeom>
                    <a:avLst/>
                    <a:gdLst>
                      <a:gd name="T0" fmla="*/ 15 w 24"/>
                      <a:gd name="T1" fmla="*/ 68 h 68"/>
                      <a:gd name="T2" fmla="*/ 0 w 24"/>
                      <a:gd name="T3" fmla="*/ 26 h 68"/>
                      <a:gd name="T4" fmla="*/ 11 w 24"/>
                      <a:gd name="T5" fmla="*/ 0 h 68"/>
                      <a:gd name="T6" fmla="*/ 24 w 24"/>
                      <a:gd name="T7" fmla="*/ 31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6"/>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95" name="Freeform 452"/>
                  <p:cNvSpPr>
                    <a:spLocks/>
                  </p:cNvSpPr>
                  <p:nvPr/>
                </p:nvSpPr>
                <p:spPr bwMode="auto">
                  <a:xfrm>
                    <a:off x="747" y="3582"/>
                    <a:ext cx="36" cy="10"/>
                  </a:xfrm>
                  <a:custGeom>
                    <a:avLst/>
                    <a:gdLst>
                      <a:gd name="T0" fmla="*/ 1 w 72"/>
                      <a:gd name="T1" fmla="*/ 0 h 30"/>
                      <a:gd name="T2" fmla="*/ 48 w 72"/>
                      <a:gd name="T3" fmla="*/ 0 h 30"/>
                      <a:gd name="T4" fmla="*/ 50 w 72"/>
                      <a:gd name="T5" fmla="*/ 3 h 30"/>
                      <a:gd name="T6" fmla="*/ 56 w 72"/>
                      <a:gd name="T7" fmla="*/ 12 h 30"/>
                      <a:gd name="T8" fmla="*/ 72 w 72"/>
                      <a:gd name="T9" fmla="*/ 30 h 30"/>
                      <a:gd name="T10" fmla="*/ 17 w 72"/>
                      <a:gd name="T11" fmla="*/ 30 h 30"/>
                      <a:gd name="T12" fmla="*/ 8 w 72"/>
                      <a:gd name="T13" fmla="*/ 21 h 30"/>
                      <a:gd name="T14" fmla="*/ 0 w 72"/>
                      <a:gd name="T15" fmla="*/ 6 h 30"/>
                      <a:gd name="T16" fmla="*/ 1 w 72"/>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0">
                        <a:moveTo>
                          <a:pt x="1" y="0"/>
                        </a:moveTo>
                        <a:lnTo>
                          <a:pt x="48" y="0"/>
                        </a:lnTo>
                        <a:lnTo>
                          <a:pt x="50" y="3"/>
                        </a:lnTo>
                        <a:lnTo>
                          <a:pt x="56" y="12"/>
                        </a:lnTo>
                        <a:lnTo>
                          <a:pt x="72" y="30"/>
                        </a:lnTo>
                        <a:lnTo>
                          <a:pt x="17" y="30"/>
                        </a:lnTo>
                        <a:lnTo>
                          <a:pt x="8" y="21"/>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96" name="Freeform 453"/>
                  <p:cNvSpPr>
                    <a:spLocks/>
                  </p:cNvSpPr>
                  <p:nvPr/>
                </p:nvSpPr>
                <p:spPr bwMode="auto">
                  <a:xfrm>
                    <a:off x="750" y="3593"/>
                    <a:ext cx="41" cy="12"/>
                  </a:xfrm>
                  <a:custGeom>
                    <a:avLst/>
                    <a:gdLst>
                      <a:gd name="T0" fmla="*/ 0 w 83"/>
                      <a:gd name="T1" fmla="*/ 36 h 36"/>
                      <a:gd name="T2" fmla="*/ 1 w 83"/>
                      <a:gd name="T3" fmla="*/ 19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67" name="Group 454"/>
                <p:cNvGrpSpPr>
                  <a:grpSpLocks/>
                </p:cNvGrpSpPr>
                <p:nvPr/>
              </p:nvGrpSpPr>
              <p:grpSpPr bwMode="auto">
                <a:xfrm>
                  <a:off x="752" y="3597"/>
                  <a:ext cx="133" cy="106"/>
                  <a:chOff x="752" y="3597"/>
                  <a:chExt cx="133" cy="106"/>
                </a:xfrm>
              </p:grpSpPr>
              <p:sp>
                <p:nvSpPr>
                  <p:cNvPr id="191" name="Freeform 455"/>
                  <p:cNvSpPr>
                    <a:spLocks/>
                  </p:cNvSpPr>
                  <p:nvPr/>
                </p:nvSpPr>
                <p:spPr bwMode="auto">
                  <a:xfrm>
                    <a:off x="752" y="3598"/>
                    <a:ext cx="91" cy="105"/>
                  </a:xfrm>
                  <a:custGeom>
                    <a:avLst/>
                    <a:gdLst>
                      <a:gd name="T0" fmla="*/ 171 w 182"/>
                      <a:gd name="T1" fmla="*/ 314 h 314"/>
                      <a:gd name="T2" fmla="*/ 0 w 182"/>
                      <a:gd name="T3" fmla="*/ 27 h 314"/>
                      <a:gd name="T4" fmla="*/ 13 w 182"/>
                      <a:gd name="T5" fmla="*/ 0 h 314"/>
                      <a:gd name="T6" fmla="*/ 182 w 182"/>
                      <a:gd name="T7" fmla="*/ 278 h 314"/>
                      <a:gd name="T8" fmla="*/ 171 w 182"/>
                      <a:gd name="T9" fmla="*/ 314 h 314"/>
                    </a:gdLst>
                    <a:ahLst/>
                    <a:cxnLst>
                      <a:cxn ang="0">
                        <a:pos x="T0" y="T1"/>
                      </a:cxn>
                      <a:cxn ang="0">
                        <a:pos x="T2" y="T3"/>
                      </a:cxn>
                      <a:cxn ang="0">
                        <a:pos x="T4" y="T5"/>
                      </a:cxn>
                      <a:cxn ang="0">
                        <a:pos x="T6" y="T7"/>
                      </a:cxn>
                      <a:cxn ang="0">
                        <a:pos x="T8" y="T9"/>
                      </a:cxn>
                    </a:cxnLst>
                    <a:rect l="0" t="0" r="r" b="b"/>
                    <a:pathLst>
                      <a:path w="182" h="314">
                        <a:moveTo>
                          <a:pt x="171" y="314"/>
                        </a:moveTo>
                        <a:lnTo>
                          <a:pt x="0" y="27"/>
                        </a:lnTo>
                        <a:lnTo>
                          <a:pt x="13" y="0"/>
                        </a:lnTo>
                        <a:lnTo>
                          <a:pt x="182" y="278"/>
                        </a:lnTo>
                        <a:lnTo>
                          <a:pt x="171" y="314"/>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92" name="Freeform 456"/>
                  <p:cNvSpPr>
                    <a:spLocks/>
                  </p:cNvSpPr>
                  <p:nvPr/>
                </p:nvSpPr>
                <p:spPr bwMode="auto">
                  <a:xfrm>
                    <a:off x="759" y="3597"/>
                    <a:ext cx="118" cy="94"/>
                  </a:xfrm>
                  <a:custGeom>
                    <a:avLst/>
                    <a:gdLst>
                      <a:gd name="T0" fmla="*/ 1 w 235"/>
                      <a:gd name="T1" fmla="*/ 0 h 281"/>
                      <a:gd name="T2" fmla="*/ 56 w 235"/>
                      <a:gd name="T3" fmla="*/ 0 h 281"/>
                      <a:gd name="T4" fmla="*/ 58 w 235"/>
                      <a:gd name="T5" fmla="*/ 0 h 281"/>
                      <a:gd name="T6" fmla="*/ 65 w 235"/>
                      <a:gd name="T7" fmla="*/ 10 h 281"/>
                      <a:gd name="T8" fmla="*/ 235 w 235"/>
                      <a:gd name="T9" fmla="*/ 281 h 281"/>
                      <a:gd name="T10" fmla="*/ 165 w 235"/>
                      <a:gd name="T11" fmla="*/ 277 h 281"/>
                      <a:gd name="T12" fmla="*/ 9 w 235"/>
                      <a:gd name="T13" fmla="*/ 19 h 281"/>
                      <a:gd name="T14" fmla="*/ 0 w 235"/>
                      <a:gd name="T15" fmla="*/ 4 h 281"/>
                      <a:gd name="T16" fmla="*/ 1 w 235"/>
                      <a:gd name="T17"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281">
                        <a:moveTo>
                          <a:pt x="1" y="0"/>
                        </a:moveTo>
                        <a:lnTo>
                          <a:pt x="56" y="0"/>
                        </a:lnTo>
                        <a:lnTo>
                          <a:pt x="58" y="0"/>
                        </a:lnTo>
                        <a:lnTo>
                          <a:pt x="65" y="10"/>
                        </a:lnTo>
                        <a:lnTo>
                          <a:pt x="235" y="281"/>
                        </a:lnTo>
                        <a:lnTo>
                          <a:pt x="165" y="277"/>
                        </a:lnTo>
                        <a:lnTo>
                          <a:pt x="9" y="19"/>
                        </a:lnTo>
                        <a:lnTo>
                          <a:pt x="0" y="4"/>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93" name="Freeform 457"/>
                  <p:cNvSpPr>
                    <a:spLocks/>
                  </p:cNvSpPr>
                  <p:nvPr/>
                </p:nvSpPr>
                <p:spPr bwMode="auto">
                  <a:xfrm>
                    <a:off x="838" y="3691"/>
                    <a:ext cx="47" cy="12"/>
                  </a:xfrm>
                  <a:custGeom>
                    <a:avLst/>
                    <a:gdLst>
                      <a:gd name="T0" fmla="*/ 0 w 95"/>
                      <a:gd name="T1" fmla="*/ 36 h 36"/>
                      <a:gd name="T2" fmla="*/ 2 w 95"/>
                      <a:gd name="T3" fmla="*/ 19 h 36"/>
                      <a:gd name="T4" fmla="*/ 8 w 95"/>
                      <a:gd name="T5" fmla="*/ 7 h 36"/>
                      <a:gd name="T6" fmla="*/ 12 w 95"/>
                      <a:gd name="T7" fmla="*/ 0 h 36"/>
                      <a:gd name="T8" fmla="*/ 76 w 95"/>
                      <a:gd name="T9" fmla="*/ 0 h 36"/>
                      <a:gd name="T10" fmla="*/ 95 w 95"/>
                      <a:gd name="T11" fmla="*/ 36 h 36"/>
                      <a:gd name="T12" fmla="*/ 0 w 95"/>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95" h="36">
                        <a:moveTo>
                          <a:pt x="0" y="36"/>
                        </a:moveTo>
                        <a:lnTo>
                          <a:pt x="2" y="19"/>
                        </a:lnTo>
                        <a:lnTo>
                          <a:pt x="8" y="7"/>
                        </a:lnTo>
                        <a:lnTo>
                          <a:pt x="12" y="0"/>
                        </a:lnTo>
                        <a:lnTo>
                          <a:pt x="76" y="0"/>
                        </a:lnTo>
                        <a:lnTo>
                          <a:pt x="95"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68" name="Group 458"/>
                <p:cNvGrpSpPr>
                  <a:grpSpLocks/>
                </p:cNvGrpSpPr>
                <p:nvPr/>
              </p:nvGrpSpPr>
              <p:grpSpPr bwMode="auto">
                <a:xfrm>
                  <a:off x="844" y="3694"/>
                  <a:ext cx="48" cy="23"/>
                  <a:chOff x="844" y="3694"/>
                  <a:chExt cx="48" cy="23"/>
                </a:xfrm>
              </p:grpSpPr>
              <p:sp>
                <p:nvSpPr>
                  <p:cNvPr id="188" name="Freeform 459"/>
                  <p:cNvSpPr>
                    <a:spLocks/>
                  </p:cNvSpPr>
                  <p:nvPr/>
                </p:nvSpPr>
                <p:spPr bwMode="auto">
                  <a:xfrm>
                    <a:off x="844" y="3694"/>
                    <a:ext cx="11" cy="23"/>
                  </a:xfrm>
                  <a:custGeom>
                    <a:avLst/>
                    <a:gdLst>
                      <a:gd name="T0" fmla="*/ 14 w 24"/>
                      <a:gd name="T1" fmla="*/ 68 h 68"/>
                      <a:gd name="T2" fmla="*/ 0 w 24"/>
                      <a:gd name="T3" fmla="*/ 27 h 68"/>
                      <a:gd name="T4" fmla="*/ 9 w 24"/>
                      <a:gd name="T5" fmla="*/ 0 h 68"/>
                      <a:gd name="T6" fmla="*/ 24 w 24"/>
                      <a:gd name="T7" fmla="*/ 32 h 68"/>
                      <a:gd name="T8" fmla="*/ 14 w 24"/>
                      <a:gd name="T9" fmla="*/ 68 h 68"/>
                    </a:gdLst>
                    <a:ahLst/>
                    <a:cxnLst>
                      <a:cxn ang="0">
                        <a:pos x="T0" y="T1"/>
                      </a:cxn>
                      <a:cxn ang="0">
                        <a:pos x="T2" y="T3"/>
                      </a:cxn>
                      <a:cxn ang="0">
                        <a:pos x="T4" y="T5"/>
                      </a:cxn>
                      <a:cxn ang="0">
                        <a:pos x="T6" y="T7"/>
                      </a:cxn>
                      <a:cxn ang="0">
                        <a:pos x="T8" y="T9"/>
                      </a:cxn>
                    </a:cxnLst>
                    <a:rect l="0" t="0" r="r" b="b"/>
                    <a:pathLst>
                      <a:path w="24" h="68">
                        <a:moveTo>
                          <a:pt x="14" y="68"/>
                        </a:moveTo>
                        <a:lnTo>
                          <a:pt x="0" y="27"/>
                        </a:lnTo>
                        <a:lnTo>
                          <a:pt x="9" y="0"/>
                        </a:lnTo>
                        <a:lnTo>
                          <a:pt x="24" y="32"/>
                        </a:lnTo>
                        <a:lnTo>
                          <a:pt x="14" y="6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89" name="Freeform 460"/>
                  <p:cNvSpPr>
                    <a:spLocks/>
                  </p:cNvSpPr>
                  <p:nvPr/>
                </p:nvSpPr>
                <p:spPr bwMode="auto">
                  <a:xfrm>
                    <a:off x="848" y="3695"/>
                    <a:ext cx="37" cy="10"/>
                  </a:xfrm>
                  <a:custGeom>
                    <a:avLst/>
                    <a:gdLst>
                      <a:gd name="T0" fmla="*/ 2 w 74"/>
                      <a:gd name="T1" fmla="*/ 0 h 30"/>
                      <a:gd name="T2" fmla="*/ 50 w 74"/>
                      <a:gd name="T3" fmla="*/ 0 h 30"/>
                      <a:gd name="T4" fmla="*/ 51 w 74"/>
                      <a:gd name="T5" fmla="*/ 3 h 30"/>
                      <a:gd name="T6" fmla="*/ 57 w 74"/>
                      <a:gd name="T7" fmla="*/ 12 h 30"/>
                      <a:gd name="T8" fmla="*/ 74 w 74"/>
                      <a:gd name="T9" fmla="*/ 30 h 30"/>
                      <a:gd name="T10" fmla="*/ 19 w 74"/>
                      <a:gd name="T11" fmla="*/ 30 h 30"/>
                      <a:gd name="T12" fmla="*/ 9 w 74"/>
                      <a:gd name="T13" fmla="*/ 21 h 30"/>
                      <a:gd name="T14" fmla="*/ 0 w 74"/>
                      <a:gd name="T15" fmla="*/ 6 h 30"/>
                      <a:gd name="T16" fmla="*/ 2 w 7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0">
                        <a:moveTo>
                          <a:pt x="2" y="0"/>
                        </a:moveTo>
                        <a:lnTo>
                          <a:pt x="50" y="0"/>
                        </a:lnTo>
                        <a:lnTo>
                          <a:pt x="51" y="3"/>
                        </a:lnTo>
                        <a:lnTo>
                          <a:pt x="57" y="12"/>
                        </a:lnTo>
                        <a:lnTo>
                          <a:pt x="74" y="30"/>
                        </a:lnTo>
                        <a:lnTo>
                          <a:pt x="19" y="30"/>
                        </a:lnTo>
                        <a:lnTo>
                          <a:pt x="9" y="21"/>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90" name="Freeform 461"/>
                  <p:cNvSpPr>
                    <a:spLocks/>
                  </p:cNvSpPr>
                  <p:nvPr/>
                </p:nvSpPr>
                <p:spPr bwMode="auto">
                  <a:xfrm>
                    <a:off x="851" y="3706"/>
                    <a:ext cx="41" cy="11"/>
                  </a:xfrm>
                  <a:custGeom>
                    <a:avLst/>
                    <a:gdLst>
                      <a:gd name="T0" fmla="*/ 0 w 81"/>
                      <a:gd name="T1" fmla="*/ 34 h 34"/>
                      <a:gd name="T2" fmla="*/ 1 w 81"/>
                      <a:gd name="T3" fmla="*/ 19 h 34"/>
                      <a:gd name="T4" fmla="*/ 5 w 81"/>
                      <a:gd name="T5" fmla="*/ 6 h 34"/>
                      <a:gd name="T6" fmla="*/ 10 w 81"/>
                      <a:gd name="T7" fmla="*/ 0 h 34"/>
                      <a:gd name="T8" fmla="*/ 67 w 81"/>
                      <a:gd name="T9" fmla="*/ 0 h 34"/>
                      <a:gd name="T10" fmla="*/ 81 w 81"/>
                      <a:gd name="T11" fmla="*/ 34 h 34"/>
                      <a:gd name="T12" fmla="*/ 0 w 81"/>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81" h="34">
                        <a:moveTo>
                          <a:pt x="0" y="34"/>
                        </a:moveTo>
                        <a:lnTo>
                          <a:pt x="1" y="19"/>
                        </a:lnTo>
                        <a:lnTo>
                          <a:pt x="5" y="6"/>
                        </a:lnTo>
                        <a:lnTo>
                          <a:pt x="10" y="0"/>
                        </a:lnTo>
                        <a:lnTo>
                          <a:pt x="67" y="0"/>
                        </a:lnTo>
                        <a:lnTo>
                          <a:pt x="81" y="34"/>
                        </a:lnTo>
                        <a:lnTo>
                          <a:pt x="0" y="34"/>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69" name="Group 462"/>
                <p:cNvGrpSpPr>
                  <a:grpSpLocks/>
                </p:cNvGrpSpPr>
                <p:nvPr/>
              </p:nvGrpSpPr>
              <p:grpSpPr bwMode="auto">
                <a:xfrm>
                  <a:off x="857" y="3710"/>
                  <a:ext cx="49" cy="22"/>
                  <a:chOff x="857" y="3710"/>
                  <a:chExt cx="49" cy="22"/>
                </a:xfrm>
              </p:grpSpPr>
              <p:sp>
                <p:nvSpPr>
                  <p:cNvPr id="185" name="Freeform 463"/>
                  <p:cNvSpPr>
                    <a:spLocks/>
                  </p:cNvSpPr>
                  <p:nvPr/>
                </p:nvSpPr>
                <p:spPr bwMode="auto">
                  <a:xfrm>
                    <a:off x="857" y="3710"/>
                    <a:ext cx="11" cy="22"/>
                  </a:xfrm>
                  <a:custGeom>
                    <a:avLst/>
                    <a:gdLst>
                      <a:gd name="T0" fmla="*/ 13 w 22"/>
                      <a:gd name="T1" fmla="*/ 68 h 68"/>
                      <a:gd name="T2" fmla="*/ 0 w 22"/>
                      <a:gd name="T3" fmla="*/ 27 h 68"/>
                      <a:gd name="T4" fmla="*/ 9 w 22"/>
                      <a:gd name="T5" fmla="*/ 0 h 68"/>
                      <a:gd name="T6" fmla="*/ 22 w 22"/>
                      <a:gd name="T7" fmla="*/ 31 h 68"/>
                      <a:gd name="T8" fmla="*/ 13 w 22"/>
                      <a:gd name="T9" fmla="*/ 68 h 68"/>
                    </a:gdLst>
                    <a:ahLst/>
                    <a:cxnLst>
                      <a:cxn ang="0">
                        <a:pos x="T0" y="T1"/>
                      </a:cxn>
                      <a:cxn ang="0">
                        <a:pos x="T2" y="T3"/>
                      </a:cxn>
                      <a:cxn ang="0">
                        <a:pos x="T4" y="T5"/>
                      </a:cxn>
                      <a:cxn ang="0">
                        <a:pos x="T6" y="T7"/>
                      </a:cxn>
                      <a:cxn ang="0">
                        <a:pos x="T8" y="T9"/>
                      </a:cxn>
                    </a:cxnLst>
                    <a:rect l="0" t="0" r="r" b="b"/>
                    <a:pathLst>
                      <a:path w="22" h="68">
                        <a:moveTo>
                          <a:pt x="13" y="68"/>
                        </a:moveTo>
                        <a:lnTo>
                          <a:pt x="0" y="27"/>
                        </a:lnTo>
                        <a:lnTo>
                          <a:pt x="9" y="0"/>
                        </a:lnTo>
                        <a:lnTo>
                          <a:pt x="22"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86" name="Freeform 464"/>
                  <p:cNvSpPr>
                    <a:spLocks/>
                  </p:cNvSpPr>
                  <p:nvPr/>
                </p:nvSpPr>
                <p:spPr bwMode="auto">
                  <a:xfrm>
                    <a:off x="862" y="3710"/>
                    <a:ext cx="36" cy="10"/>
                  </a:xfrm>
                  <a:custGeom>
                    <a:avLst/>
                    <a:gdLst>
                      <a:gd name="T0" fmla="*/ 1 w 72"/>
                      <a:gd name="T1" fmla="*/ 0 h 29"/>
                      <a:gd name="T2" fmla="*/ 50 w 72"/>
                      <a:gd name="T3" fmla="*/ 0 h 29"/>
                      <a:gd name="T4" fmla="*/ 51 w 72"/>
                      <a:gd name="T5" fmla="*/ 2 h 29"/>
                      <a:gd name="T6" fmla="*/ 56 w 72"/>
                      <a:gd name="T7" fmla="*/ 11 h 29"/>
                      <a:gd name="T8" fmla="*/ 72 w 72"/>
                      <a:gd name="T9" fmla="*/ 29 h 29"/>
                      <a:gd name="T10" fmla="*/ 17 w 72"/>
                      <a:gd name="T11" fmla="*/ 29 h 29"/>
                      <a:gd name="T12" fmla="*/ 9 w 72"/>
                      <a:gd name="T13" fmla="*/ 20 h 29"/>
                      <a:gd name="T14" fmla="*/ 0 w 72"/>
                      <a:gd name="T15" fmla="*/ 6 h 29"/>
                      <a:gd name="T16" fmla="*/ 1 w 7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9">
                        <a:moveTo>
                          <a:pt x="1" y="0"/>
                        </a:moveTo>
                        <a:lnTo>
                          <a:pt x="50" y="0"/>
                        </a:lnTo>
                        <a:lnTo>
                          <a:pt x="51" y="2"/>
                        </a:lnTo>
                        <a:lnTo>
                          <a:pt x="56" y="11"/>
                        </a:lnTo>
                        <a:lnTo>
                          <a:pt x="72" y="29"/>
                        </a:lnTo>
                        <a:lnTo>
                          <a:pt x="17" y="29"/>
                        </a:lnTo>
                        <a:lnTo>
                          <a:pt x="9" y="20"/>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87" name="Freeform 465"/>
                  <p:cNvSpPr>
                    <a:spLocks/>
                  </p:cNvSpPr>
                  <p:nvPr/>
                </p:nvSpPr>
                <p:spPr bwMode="auto">
                  <a:xfrm>
                    <a:off x="865" y="3720"/>
                    <a:ext cx="41" cy="12"/>
                  </a:xfrm>
                  <a:custGeom>
                    <a:avLst/>
                    <a:gdLst>
                      <a:gd name="T0" fmla="*/ 0 w 83"/>
                      <a:gd name="T1" fmla="*/ 36 h 36"/>
                      <a:gd name="T2" fmla="*/ 1 w 83"/>
                      <a:gd name="T3" fmla="*/ 20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0"/>
                        </a:lnTo>
                        <a:lnTo>
                          <a:pt x="7" y="8"/>
                        </a:lnTo>
                        <a:lnTo>
                          <a:pt x="11"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70" name="Group 466"/>
                <p:cNvGrpSpPr>
                  <a:grpSpLocks/>
                </p:cNvGrpSpPr>
                <p:nvPr/>
              </p:nvGrpSpPr>
              <p:grpSpPr bwMode="auto">
                <a:xfrm>
                  <a:off x="1086" y="3766"/>
                  <a:ext cx="49" cy="23"/>
                  <a:chOff x="1086" y="3766"/>
                  <a:chExt cx="49" cy="23"/>
                </a:xfrm>
              </p:grpSpPr>
              <p:sp>
                <p:nvSpPr>
                  <p:cNvPr id="182" name="Freeform 467"/>
                  <p:cNvSpPr>
                    <a:spLocks/>
                  </p:cNvSpPr>
                  <p:nvPr/>
                </p:nvSpPr>
                <p:spPr bwMode="auto">
                  <a:xfrm>
                    <a:off x="1086" y="3766"/>
                    <a:ext cx="11" cy="23"/>
                  </a:xfrm>
                  <a:custGeom>
                    <a:avLst/>
                    <a:gdLst>
                      <a:gd name="T0" fmla="*/ 13 w 22"/>
                      <a:gd name="T1" fmla="*/ 69 h 69"/>
                      <a:gd name="T2" fmla="*/ 0 w 22"/>
                      <a:gd name="T3" fmla="*/ 27 h 69"/>
                      <a:gd name="T4" fmla="*/ 9 w 22"/>
                      <a:gd name="T5" fmla="*/ 0 h 69"/>
                      <a:gd name="T6" fmla="*/ 22 w 22"/>
                      <a:gd name="T7" fmla="*/ 32 h 69"/>
                      <a:gd name="T8" fmla="*/ 13 w 22"/>
                      <a:gd name="T9" fmla="*/ 69 h 69"/>
                    </a:gdLst>
                    <a:ahLst/>
                    <a:cxnLst>
                      <a:cxn ang="0">
                        <a:pos x="T0" y="T1"/>
                      </a:cxn>
                      <a:cxn ang="0">
                        <a:pos x="T2" y="T3"/>
                      </a:cxn>
                      <a:cxn ang="0">
                        <a:pos x="T4" y="T5"/>
                      </a:cxn>
                      <a:cxn ang="0">
                        <a:pos x="T6" y="T7"/>
                      </a:cxn>
                      <a:cxn ang="0">
                        <a:pos x="T8" y="T9"/>
                      </a:cxn>
                    </a:cxnLst>
                    <a:rect l="0" t="0" r="r" b="b"/>
                    <a:pathLst>
                      <a:path w="22" h="69">
                        <a:moveTo>
                          <a:pt x="13" y="69"/>
                        </a:moveTo>
                        <a:lnTo>
                          <a:pt x="0" y="27"/>
                        </a:lnTo>
                        <a:lnTo>
                          <a:pt x="9" y="0"/>
                        </a:lnTo>
                        <a:lnTo>
                          <a:pt x="22" y="32"/>
                        </a:lnTo>
                        <a:lnTo>
                          <a:pt x="13" y="69"/>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83" name="Freeform 468"/>
                  <p:cNvSpPr>
                    <a:spLocks/>
                  </p:cNvSpPr>
                  <p:nvPr/>
                </p:nvSpPr>
                <p:spPr bwMode="auto">
                  <a:xfrm>
                    <a:off x="1090" y="3767"/>
                    <a:ext cx="37" cy="10"/>
                  </a:xfrm>
                  <a:custGeom>
                    <a:avLst/>
                    <a:gdLst>
                      <a:gd name="T0" fmla="*/ 3 w 74"/>
                      <a:gd name="T1" fmla="*/ 0 h 31"/>
                      <a:gd name="T2" fmla="*/ 51 w 74"/>
                      <a:gd name="T3" fmla="*/ 0 h 31"/>
                      <a:gd name="T4" fmla="*/ 53 w 74"/>
                      <a:gd name="T5" fmla="*/ 4 h 31"/>
                      <a:gd name="T6" fmla="*/ 56 w 74"/>
                      <a:gd name="T7" fmla="*/ 13 h 31"/>
                      <a:gd name="T8" fmla="*/ 74 w 74"/>
                      <a:gd name="T9" fmla="*/ 31 h 31"/>
                      <a:gd name="T10" fmla="*/ 18 w 74"/>
                      <a:gd name="T11" fmla="*/ 31 h 31"/>
                      <a:gd name="T12" fmla="*/ 9 w 74"/>
                      <a:gd name="T13" fmla="*/ 22 h 31"/>
                      <a:gd name="T14" fmla="*/ 0 w 74"/>
                      <a:gd name="T15" fmla="*/ 6 h 31"/>
                      <a:gd name="T16" fmla="*/ 3 w 74"/>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3" y="0"/>
                        </a:moveTo>
                        <a:lnTo>
                          <a:pt x="51" y="0"/>
                        </a:lnTo>
                        <a:lnTo>
                          <a:pt x="53" y="4"/>
                        </a:lnTo>
                        <a:lnTo>
                          <a:pt x="56" y="13"/>
                        </a:lnTo>
                        <a:lnTo>
                          <a:pt x="74" y="31"/>
                        </a:lnTo>
                        <a:lnTo>
                          <a:pt x="18" y="31"/>
                        </a:lnTo>
                        <a:lnTo>
                          <a:pt x="9" y="22"/>
                        </a:lnTo>
                        <a:lnTo>
                          <a:pt x="0" y="6"/>
                        </a:lnTo>
                        <a:lnTo>
                          <a:pt x="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84" name="Freeform 469"/>
                  <p:cNvSpPr>
                    <a:spLocks/>
                  </p:cNvSpPr>
                  <p:nvPr/>
                </p:nvSpPr>
                <p:spPr bwMode="auto">
                  <a:xfrm>
                    <a:off x="1093" y="3777"/>
                    <a:ext cx="42" cy="12"/>
                  </a:xfrm>
                  <a:custGeom>
                    <a:avLst/>
                    <a:gdLst>
                      <a:gd name="T0" fmla="*/ 0 w 83"/>
                      <a:gd name="T1" fmla="*/ 36 h 36"/>
                      <a:gd name="T2" fmla="*/ 2 w 83"/>
                      <a:gd name="T3" fmla="*/ 19 h 36"/>
                      <a:gd name="T4" fmla="*/ 7 w 83"/>
                      <a:gd name="T5" fmla="*/ 6 h 36"/>
                      <a:gd name="T6" fmla="*/ 11 w 83"/>
                      <a:gd name="T7" fmla="*/ 0 h 36"/>
                      <a:gd name="T8" fmla="*/ 68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19"/>
                        </a:lnTo>
                        <a:lnTo>
                          <a:pt x="7" y="6"/>
                        </a:lnTo>
                        <a:lnTo>
                          <a:pt x="11" y="0"/>
                        </a:lnTo>
                        <a:lnTo>
                          <a:pt x="68"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71" name="Group 470"/>
                <p:cNvGrpSpPr>
                  <a:grpSpLocks/>
                </p:cNvGrpSpPr>
                <p:nvPr/>
              </p:nvGrpSpPr>
              <p:grpSpPr bwMode="auto">
                <a:xfrm>
                  <a:off x="934" y="3740"/>
                  <a:ext cx="48" cy="23"/>
                  <a:chOff x="934" y="3740"/>
                  <a:chExt cx="48" cy="23"/>
                </a:xfrm>
              </p:grpSpPr>
              <p:sp>
                <p:nvSpPr>
                  <p:cNvPr id="179" name="Freeform 471"/>
                  <p:cNvSpPr>
                    <a:spLocks/>
                  </p:cNvSpPr>
                  <p:nvPr/>
                </p:nvSpPr>
                <p:spPr bwMode="auto">
                  <a:xfrm>
                    <a:off x="934" y="3740"/>
                    <a:ext cx="11" cy="23"/>
                  </a:xfrm>
                  <a:custGeom>
                    <a:avLst/>
                    <a:gdLst>
                      <a:gd name="T0" fmla="*/ 15 w 24"/>
                      <a:gd name="T1" fmla="*/ 70 h 70"/>
                      <a:gd name="T2" fmla="*/ 0 w 24"/>
                      <a:gd name="T3" fmla="*/ 27 h 70"/>
                      <a:gd name="T4" fmla="*/ 9 w 24"/>
                      <a:gd name="T5" fmla="*/ 0 h 70"/>
                      <a:gd name="T6" fmla="*/ 24 w 24"/>
                      <a:gd name="T7" fmla="*/ 32 h 70"/>
                      <a:gd name="T8" fmla="*/ 15 w 24"/>
                      <a:gd name="T9" fmla="*/ 70 h 70"/>
                    </a:gdLst>
                    <a:ahLst/>
                    <a:cxnLst>
                      <a:cxn ang="0">
                        <a:pos x="T0" y="T1"/>
                      </a:cxn>
                      <a:cxn ang="0">
                        <a:pos x="T2" y="T3"/>
                      </a:cxn>
                      <a:cxn ang="0">
                        <a:pos x="T4" y="T5"/>
                      </a:cxn>
                      <a:cxn ang="0">
                        <a:pos x="T6" y="T7"/>
                      </a:cxn>
                      <a:cxn ang="0">
                        <a:pos x="T8" y="T9"/>
                      </a:cxn>
                    </a:cxnLst>
                    <a:rect l="0" t="0" r="r" b="b"/>
                    <a:pathLst>
                      <a:path w="24" h="70">
                        <a:moveTo>
                          <a:pt x="15" y="70"/>
                        </a:moveTo>
                        <a:lnTo>
                          <a:pt x="0" y="27"/>
                        </a:lnTo>
                        <a:lnTo>
                          <a:pt x="9" y="0"/>
                        </a:lnTo>
                        <a:lnTo>
                          <a:pt x="24" y="32"/>
                        </a:lnTo>
                        <a:lnTo>
                          <a:pt x="15" y="7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80" name="Freeform 472"/>
                  <p:cNvSpPr>
                    <a:spLocks/>
                  </p:cNvSpPr>
                  <p:nvPr/>
                </p:nvSpPr>
                <p:spPr bwMode="auto">
                  <a:xfrm>
                    <a:off x="938" y="3741"/>
                    <a:ext cx="37" cy="10"/>
                  </a:xfrm>
                  <a:custGeom>
                    <a:avLst/>
                    <a:gdLst>
                      <a:gd name="T0" fmla="*/ 2 w 74"/>
                      <a:gd name="T1" fmla="*/ 0 h 30"/>
                      <a:gd name="T2" fmla="*/ 50 w 74"/>
                      <a:gd name="T3" fmla="*/ 0 h 30"/>
                      <a:gd name="T4" fmla="*/ 52 w 74"/>
                      <a:gd name="T5" fmla="*/ 4 h 30"/>
                      <a:gd name="T6" fmla="*/ 57 w 74"/>
                      <a:gd name="T7" fmla="*/ 13 h 30"/>
                      <a:gd name="T8" fmla="*/ 74 w 74"/>
                      <a:gd name="T9" fmla="*/ 30 h 30"/>
                      <a:gd name="T10" fmla="*/ 19 w 74"/>
                      <a:gd name="T11" fmla="*/ 30 h 30"/>
                      <a:gd name="T12" fmla="*/ 9 w 74"/>
                      <a:gd name="T13" fmla="*/ 22 h 30"/>
                      <a:gd name="T14" fmla="*/ 0 w 74"/>
                      <a:gd name="T15" fmla="*/ 6 h 30"/>
                      <a:gd name="T16" fmla="*/ 2 w 7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0">
                        <a:moveTo>
                          <a:pt x="2" y="0"/>
                        </a:moveTo>
                        <a:lnTo>
                          <a:pt x="50" y="0"/>
                        </a:lnTo>
                        <a:lnTo>
                          <a:pt x="52" y="4"/>
                        </a:lnTo>
                        <a:lnTo>
                          <a:pt x="57" y="13"/>
                        </a:lnTo>
                        <a:lnTo>
                          <a:pt x="74" y="30"/>
                        </a:lnTo>
                        <a:lnTo>
                          <a:pt x="19" y="30"/>
                        </a:lnTo>
                        <a:lnTo>
                          <a:pt x="9" y="22"/>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81" name="Freeform 473"/>
                  <p:cNvSpPr>
                    <a:spLocks/>
                  </p:cNvSpPr>
                  <p:nvPr/>
                </p:nvSpPr>
                <p:spPr bwMode="auto">
                  <a:xfrm>
                    <a:off x="941" y="3751"/>
                    <a:ext cx="41" cy="12"/>
                  </a:xfrm>
                  <a:custGeom>
                    <a:avLst/>
                    <a:gdLst>
                      <a:gd name="T0" fmla="*/ 0 w 81"/>
                      <a:gd name="T1" fmla="*/ 36 h 36"/>
                      <a:gd name="T2" fmla="*/ 1 w 81"/>
                      <a:gd name="T3" fmla="*/ 19 h 36"/>
                      <a:gd name="T4" fmla="*/ 5 w 81"/>
                      <a:gd name="T5" fmla="*/ 6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19"/>
                        </a:lnTo>
                        <a:lnTo>
                          <a:pt x="5" y="6"/>
                        </a:lnTo>
                        <a:lnTo>
                          <a:pt x="10" y="0"/>
                        </a:lnTo>
                        <a:lnTo>
                          <a:pt x="67" y="0"/>
                        </a:lnTo>
                        <a:lnTo>
                          <a:pt x="81"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72" name="Group 474"/>
                <p:cNvGrpSpPr>
                  <a:grpSpLocks/>
                </p:cNvGrpSpPr>
                <p:nvPr/>
              </p:nvGrpSpPr>
              <p:grpSpPr bwMode="auto">
                <a:xfrm>
                  <a:off x="943" y="3754"/>
                  <a:ext cx="49" cy="23"/>
                  <a:chOff x="943" y="3754"/>
                  <a:chExt cx="49" cy="23"/>
                </a:xfrm>
              </p:grpSpPr>
              <p:sp>
                <p:nvSpPr>
                  <p:cNvPr id="176" name="Freeform 475"/>
                  <p:cNvSpPr>
                    <a:spLocks/>
                  </p:cNvSpPr>
                  <p:nvPr/>
                </p:nvSpPr>
                <p:spPr bwMode="auto">
                  <a:xfrm>
                    <a:off x="943" y="3754"/>
                    <a:ext cx="12" cy="23"/>
                  </a:xfrm>
                  <a:custGeom>
                    <a:avLst/>
                    <a:gdLst>
                      <a:gd name="T0" fmla="*/ 16 w 25"/>
                      <a:gd name="T1" fmla="*/ 68 h 68"/>
                      <a:gd name="T2" fmla="*/ 0 w 25"/>
                      <a:gd name="T3" fmla="*/ 25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5"/>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77" name="Freeform 476"/>
                  <p:cNvSpPr>
                    <a:spLocks/>
                  </p:cNvSpPr>
                  <p:nvPr/>
                </p:nvSpPr>
                <p:spPr bwMode="auto">
                  <a:xfrm>
                    <a:off x="948" y="3755"/>
                    <a:ext cx="37" cy="10"/>
                  </a:xfrm>
                  <a:custGeom>
                    <a:avLst/>
                    <a:gdLst>
                      <a:gd name="T0" fmla="*/ 1 w 74"/>
                      <a:gd name="T1" fmla="*/ 0 h 30"/>
                      <a:gd name="T2" fmla="*/ 49 w 74"/>
                      <a:gd name="T3" fmla="*/ 0 h 30"/>
                      <a:gd name="T4" fmla="*/ 50 w 74"/>
                      <a:gd name="T5" fmla="*/ 3 h 30"/>
                      <a:gd name="T6" fmla="*/ 57 w 74"/>
                      <a:gd name="T7" fmla="*/ 12 h 30"/>
                      <a:gd name="T8" fmla="*/ 74 w 74"/>
                      <a:gd name="T9" fmla="*/ 30 h 30"/>
                      <a:gd name="T10" fmla="*/ 18 w 74"/>
                      <a:gd name="T11" fmla="*/ 30 h 30"/>
                      <a:gd name="T12" fmla="*/ 9 w 74"/>
                      <a:gd name="T13" fmla="*/ 21 h 30"/>
                      <a:gd name="T14" fmla="*/ 0 w 74"/>
                      <a:gd name="T15" fmla="*/ 5 h 30"/>
                      <a:gd name="T16" fmla="*/ 1 w 7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0">
                        <a:moveTo>
                          <a:pt x="1" y="0"/>
                        </a:moveTo>
                        <a:lnTo>
                          <a:pt x="49" y="0"/>
                        </a:lnTo>
                        <a:lnTo>
                          <a:pt x="50" y="3"/>
                        </a:lnTo>
                        <a:lnTo>
                          <a:pt x="57" y="12"/>
                        </a:lnTo>
                        <a:lnTo>
                          <a:pt x="74"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78" name="Freeform 477"/>
                  <p:cNvSpPr>
                    <a:spLocks/>
                  </p:cNvSpPr>
                  <p:nvPr/>
                </p:nvSpPr>
                <p:spPr bwMode="auto">
                  <a:xfrm>
                    <a:off x="951" y="3765"/>
                    <a:ext cx="41" cy="12"/>
                  </a:xfrm>
                  <a:custGeom>
                    <a:avLst/>
                    <a:gdLst>
                      <a:gd name="T0" fmla="*/ 0 w 81"/>
                      <a:gd name="T1" fmla="*/ 36 h 36"/>
                      <a:gd name="T2" fmla="*/ 1 w 81"/>
                      <a:gd name="T3" fmla="*/ 19 h 36"/>
                      <a:gd name="T4" fmla="*/ 5 w 81"/>
                      <a:gd name="T5" fmla="*/ 7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19"/>
                        </a:lnTo>
                        <a:lnTo>
                          <a:pt x="5"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sp>
              <p:nvSpPr>
                <p:cNvPr id="173" name="Freeform 478"/>
                <p:cNvSpPr>
                  <a:spLocks/>
                </p:cNvSpPr>
                <p:nvPr/>
              </p:nvSpPr>
              <p:spPr bwMode="auto">
                <a:xfrm>
                  <a:off x="987" y="3753"/>
                  <a:ext cx="25" cy="43"/>
                </a:xfrm>
                <a:custGeom>
                  <a:avLst/>
                  <a:gdLst>
                    <a:gd name="T0" fmla="*/ 40 w 51"/>
                    <a:gd name="T1" fmla="*/ 128 h 128"/>
                    <a:gd name="T2" fmla="*/ 0 w 51"/>
                    <a:gd name="T3" fmla="*/ 29 h 128"/>
                    <a:gd name="T4" fmla="*/ 0 w 51"/>
                    <a:gd name="T5" fmla="*/ 20 h 128"/>
                    <a:gd name="T6" fmla="*/ 2 w 51"/>
                    <a:gd name="T7" fmla="*/ 11 h 128"/>
                    <a:gd name="T8" fmla="*/ 10 w 51"/>
                    <a:gd name="T9" fmla="*/ 0 h 128"/>
                    <a:gd name="T10" fmla="*/ 51 w 51"/>
                    <a:gd name="T11" fmla="*/ 91 h 128"/>
                    <a:gd name="T12" fmla="*/ 40 w 51"/>
                    <a:gd name="T13" fmla="*/ 128 h 128"/>
                  </a:gdLst>
                  <a:ahLst/>
                  <a:cxnLst>
                    <a:cxn ang="0">
                      <a:pos x="T0" y="T1"/>
                    </a:cxn>
                    <a:cxn ang="0">
                      <a:pos x="T2" y="T3"/>
                    </a:cxn>
                    <a:cxn ang="0">
                      <a:pos x="T4" y="T5"/>
                    </a:cxn>
                    <a:cxn ang="0">
                      <a:pos x="T6" y="T7"/>
                    </a:cxn>
                    <a:cxn ang="0">
                      <a:pos x="T8" y="T9"/>
                    </a:cxn>
                    <a:cxn ang="0">
                      <a:pos x="T10" y="T11"/>
                    </a:cxn>
                    <a:cxn ang="0">
                      <a:pos x="T12" y="T13"/>
                    </a:cxn>
                  </a:cxnLst>
                  <a:rect l="0" t="0" r="r" b="b"/>
                  <a:pathLst>
                    <a:path w="51" h="128">
                      <a:moveTo>
                        <a:pt x="40" y="128"/>
                      </a:moveTo>
                      <a:lnTo>
                        <a:pt x="0" y="29"/>
                      </a:lnTo>
                      <a:lnTo>
                        <a:pt x="0" y="20"/>
                      </a:lnTo>
                      <a:lnTo>
                        <a:pt x="2" y="11"/>
                      </a:lnTo>
                      <a:lnTo>
                        <a:pt x="10" y="0"/>
                      </a:lnTo>
                      <a:lnTo>
                        <a:pt x="51" y="91"/>
                      </a:lnTo>
                      <a:lnTo>
                        <a:pt x="40" y="12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74" name="Freeform 479"/>
                <p:cNvSpPr>
                  <a:spLocks/>
                </p:cNvSpPr>
                <p:nvPr/>
              </p:nvSpPr>
              <p:spPr bwMode="auto">
                <a:xfrm>
                  <a:off x="992" y="3753"/>
                  <a:ext cx="91" cy="29"/>
                </a:xfrm>
                <a:custGeom>
                  <a:avLst/>
                  <a:gdLst>
                    <a:gd name="T0" fmla="*/ 0 w 183"/>
                    <a:gd name="T1" fmla="*/ 0 h 85"/>
                    <a:gd name="T2" fmla="*/ 64 w 183"/>
                    <a:gd name="T3" fmla="*/ 0 h 85"/>
                    <a:gd name="T4" fmla="*/ 67 w 183"/>
                    <a:gd name="T5" fmla="*/ 13 h 85"/>
                    <a:gd name="T6" fmla="*/ 75 w 183"/>
                    <a:gd name="T7" fmla="*/ 28 h 85"/>
                    <a:gd name="T8" fmla="*/ 84 w 183"/>
                    <a:gd name="T9" fmla="*/ 42 h 85"/>
                    <a:gd name="T10" fmla="*/ 158 w 183"/>
                    <a:gd name="T11" fmla="*/ 42 h 85"/>
                    <a:gd name="T12" fmla="*/ 163 w 183"/>
                    <a:gd name="T13" fmla="*/ 55 h 85"/>
                    <a:gd name="T14" fmla="*/ 172 w 183"/>
                    <a:gd name="T15" fmla="*/ 67 h 85"/>
                    <a:gd name="T16" fmla="*/ 183 w 183"/>
                    <a:gd name="T17" fmla="*/ 85 h 85"/>
                    <a:gd name="T18" fmla="*/ 64 w 183"/>
                    <a:gd name="T19" fmla="*/ 85 h 85"/>
                    <a:gd name="T20" fmla="*/ 41 w 183"/>
                    <a:gd name="T21" fmla="*/ 85 h 85"/>
                    <a:gd name="T22" fmla="*/ 0 w 183"/>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85">
                      <a:moveTo>
                        <a:pt x="0" y="0"/>
                      </a:moveTo>
                      <a:lnTo>
                        <a:pt x="64" y="0"/>
                      </a:lnTo>
                      <a:lnTo>
                        <a:pt x="67" y="13"/>
                      </a:lnTo>
                      <a:lnTo>
                        <a:pt x="75" y="28"/>
                      </a:lnTo>
                      <a:lnTo>
                        <a:pt x="84" y="42"/>
                      </a:lnTo>
                      <a:lnTo>
                        <a:pt x="158" y="42"/>
                      </a:lnTo>
                      <a:lnTo>
                        <a:pt x="163" y="55"/>
                      </a:lnTo>
                      <a:lnTo>
                        <a:pt x="172" y="67"/>
                      </a:lnTo>
                      <a:lnTo>
                        <a:pt x="183" y="85"/>
                      </a:lnTo>
                      <a:lnTo>
                        <a:pt x="64" y="85"/>
                      </a:lnTo>
                      <a:lnTo>
                        <a:pt x="41" y="85"/>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75" name="Freeform 480"/>
                <p:cNvSpPr>
                  <a:spLocks/>
                </p:cNvSpPr>
                <p:nvPr/>
              </p:nvSpPr>
              <p:spPr bwMode="auto">
                <a:xfrm>
                  <a:off x="1008" y="3782"/>
                  <a:ext cx="81" cy="12"/>
                </a:xfrm>
                <a:custGeom>
                  <a:avLst/>
                  <a:gdLst>
                    <a:gd name="T0" fmla="*/ 0 w 160"/>
                    <a:gd name="T1" fmla="*/ 36 h 36"/>
                    <a:gd name="T2" fmla="*/ 1 w 160"/>
                    <a:gd name="T3" fmla="*/ 20 h 36"/>
                    <a:gd name="T4" fmla="*/ 7 w 160"/>
                    <a:gd name="T5" fmla="*/ 8 h 36"/>
                    <a:gd name="T6" fmla="*/ 10 w 160"/>
                    <a:gd name="T7" fmla="*/ 0 h 36"/>
                    <a:gd name="T8" fmla="*/ 150 w 160"/>
                    <a:gd name="T9" fmla="*/ 0 h 36"/>
                    <a:gd name="T10" fmla="*/ 160 w 160"/>
                    <a:gd name="T11" fmla="*/ 36 h 36"/>
                    <a:gd name="T12" fmla="*/ 0 w 16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60" h="36">
                      <a:moveTo>
                        <a:pt x="0" y="36"/>
                      </a:moveTo>
                      <a:lnTo>
                        <a:pt x="1" y="20"/>
                      </a:lnTo>
                      <a:lnTo>
                        <a:pt x="7" y="8"/>
                      </a:lnTo>
                      <a:lnTo>
                        <a:pt x="10" y="0"/>
                      </a:lnTo>
                      <a:lnTo>
                        <a:pt x="150" y="0"/>
                      </a:lnTo>
                      <a:lnTo>
                        <a:pt x="160"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0" name="Group 481"/>
              <p:cNvGrpSpPr>
                <a:grpSpLocks/>
              </p:cNvGrpSpPr>
              <p:nvPr/>
            </p:nvGrpSpPr>
            <p:grpSpPr bwMode="auto">
              <a:xfrm>
                <a:off x="920" y="3821"/>
                <a:ext cx="413" cy="50"/>
                <a:chOff x="920" y="3821"/>
                <a:chExt cx="413" cy="50"/>
              </a:xfrm>
            </p:grpSpPr>
            <p:sp>
              <p:nvSpPr>
                <p:cNvPr id="91" name="Freeform 482"/>
                <p:cNvSpPr>
                  <a:spLocks/>
                </p:cNvSpPr>
                <p:nvPr/>
              </p:nvSpPr>
              <p:spPr bwMode="auto">
                <a:xfrm>
                  <a:off x="920" y="3821"/>
                  <a:ext cx="413" cy="50"/>
                </a:xfrm>
                <a:custGeom>
                  <a:avLst/>
                  <a:gdLst>
                    <a:gd name="T0" fmla="*/ 35 w 825"/>
                    <a:gd name="T1" fmla="*/ 13 h 151"/>
                    <a:gd name="T2" fmla="*/ 17 w 825"/>
                    <a:gd name="T3" fmla="*/ 27 h 151"/>
                    <a:gd name="T4" fmla="*/ 9 w 825"/>
                    <a:gd name="T5" fmla="*/ 48 h 151"/>
                    <a:gd name="T6" fmla="*/ 0 w 825"/>
                    <a:gd name="T7" fmla="*/ 97 h 151"/>
                    <a:gd name="T8" fmla="*/ 4 w 825"/>
                    <a:gd name="T9" fmla="*/ 124 h 151"/>
                    <a:gd name="T10" fmla="*/ 13 w 825"/>
                    <a:gd name="T11" fmla="*/ 138 h 151"/>
                    <a:gd name="T12" fmla="*/ 26 w 825"/>
                    <a:gd name="T13" fmla="*/ 151 h 151"/>
                    <a:gd name="T14" fmla="*/ 783 w 825"/>
                    <a:gd name="T15" fmla="*/ 142 h 151"/>
                    <a:gd name="T16" fmla="*/ 807 w 825"/>
                    <a:gd name="T17" fmla="*/ 128 h 151"/>
                    <a:gd name="T18" fmla="*/ 816 w 825"/>
                    <a:gd name="T19" fmla="*/ 107 h 151"/>
                    <a:gd name="T20" fmla="*/ 825 w 825"/>
                    <a:gd name="T21" fmla="*/ 61 h 151"/>
                    <a:gd name="T22" fmla="*/ 821 w 825"/>
                    <a:gd name="T23" fmla="*/ 27 h 151"/>
                    <a:gd name="T24" fmla="*/ 806 w 825"/>
                    <a:gd name="T25" fmla="*/ 9 h 151"/>
                    <a:gd name="T26" fmla="*/ 785 w 825"/>
                    <a:gd name="T27" fmla="*/ 0 h 151"/>
                    <a:gd name="T28" fmla="*/ 35 w 825"/>
                    <a:gd name="T29" fmla="*/ 1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151">
                      <a:moveTo>
                        <a:pt x="35" y="13"/>
                      </a:moveTo>
                      <a:lnTo>
                        <a:pt x="17" y="27"/>
                      </a:lnTo>
                      <a:lnTo>
                        <a:pt x="9" y="48"/>
                      </a:lnTo>
                      <a:lnTo>
                        <a:pt x="0" y="97"/>
                      </a:lnTo>
                      <a:lnTo>
                        <a:pt x="4" y="124"/>
                      </a:lnTo>
                      <a:lnTo>
                        <a:pt x="13" y="138"/>
                      </a:lnTo>
                      <a:lnTo>
                        <a:pt x="26" y="151"/>
                      </a:lnTo>
                      <a:lnTo>
                        <a:pt x="783" y="142"/>
                      </a:lnTo>
                      <a:lnTo>
                        <a:pt x="807" y="128"/>
                      </a:lnTo>
                      <a:lnTo>
                        <a:pt x="816" y="107"/>
                      </a:lnTo>
                      <a:lnTo>
                        <a:pt x="825" y="61"/>
                      </a:lnTo>
                      <a:lnTo>
                        <a:pt x="821" y="27"/>
                      </a:lnTo>
                      <a:lnTo>
                        <a:pt x="806" y="9"/>
                      </a:lnTo>
                      <a:lnTo>
                        <a:pt x="785" y="0"/>
                      </a:lnTo>
                      <a:lnTo>
                        <a:pt x="35" y="13"/>
                      </a:lnTo>
                      <a:close/>
                    </a:path>
                  </a:pathLst>
                </a:custGeom>
                <a:solidFill>
                  <a:srgbClr val="202020"/>
                </a:solidFill>
                <a:ln w="7938">
                  <a:solidFill>
                    <a:srgbClr val="000000"/>
                  </a:solidFill>
                  <a:prstDash val="solid"/>
                  <a:round/>
                  <a:headEnd/>
                  <a:tailEnd/>
                </a:ln>
              </p:spPr>
              <p:txBody>
                <a:bodyPr/>
                <a:lstStyle/>
                <a:p>
                  <a:endParaRPr lang="zh-CN" altLang="en-US" sz="1400">
                    <a:latin typeface="+mj-ea"/>
                    <a:ea typeface="+mj-ea"/>
                  </a:endParaRPr>
                </a:p>
              </p:txBody>
            </p:sp>
            <p:sp>
              <p:nvSpPr>
                <p:cNvPr id="92" name="Freeform 483"/>
                <p:cNvSpPr>
                  <a:spLocks/>
                </p:cNvSpPr>
                <p:nvPr/>
              </p:nvSpPr>
              <p:spPr bwMode="auto">
                <a:xfrm>
                  <a:off x="972" y="3833"/>
                  <a:ext cx="330" cy="27"/>
                </a:xfrm>
                <a:custGeom>
                  <a:avLst/>
                  <a:gdLst>
                    <a:gd name="T0" fmla="*/ 4 w 658"/>
                    <a:gd name="T1" fmla="*/ 23 h 79"/>
                    <a:gd name="T2" fmla="*/ 0 w 658"/>
                    <a:gd name="T3" fmla="*/ 50 h 79"/>
                    <a:gd name="T4" fmla="*/ 153 w 658"/>
                    <a:gd name="T5" fmla="*/ 50 h 79"/>
                    <a:gd name="T6" fmla="*/ 153 w 658"/>
                    <a:gd name="T7" fmla="*/ 79 h 79"/>
                    <a:gd name="T8" fmla="*/ 500 w 658"/>
                    <a:gd name="T9" fmla="*/ 73 h 79"/>
                    <a:gd name="T10" fmla="*/ 500 w 658"/>
                    <a:gd name="T11" fmla="*/ 50 h 79"/>
                    <a:gd name="T12" fmla="*/ 656 w 658"/>
                    <a:gd name="T13" fmla="*/ 50 h 79"/>
                    <a:gd name="T14" fmla="*/ 658 w 658"/>
                    <a:gd name="T15" fmla="*/ 23 h 79"/>
                    <a:gd name="T16" fmla="*/ 504 w 658"/>
                    <a:gd name="T17" fmla="*/ 23 h 79"/>
                    <a:gd name="T18" fmla="*/ 504 w 658"/>
                    <a:gd name="T19" fmla="*/ 0 h 79"/>
                    <a:gd name="T20" fmla="*/ 153 w 658"/>
                    <a:gd name="T21" fmla="*/ 8 h 79"/>
                    <a:gd name="T22" fmla="*/ 153 w 658"/>
                    <a:gd name="T23" fmla="*/ 23 h 79"/>
                    <a:gd name="T24" fmla="*/ 4 w 658"/>
                    <a:gd name="T25" fmla="*/ 2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8" h="79">
                      <a:moveTo>
                        <a:pt x="4" y="23"/>
                      </a:moveTo>
                      <a:lnTo>
                        <a:pt x="0" y="50"/>
                      </a:lnTo>
                      <a:lnTo>
                        <a:pt x="153" y="50"/>
                      </a:lnTo>
                      <a:lnTo>
                        <a:pt x="153" y="79"/>
                      </a:lnTo>
                      <a:lnTo>
                        <a:pt x="500" y="73"/>
                      </a:lnTo>
                      <a:lnTo>
                        <a:pt x="500" y="50"/>
                      </a:lnTo>
                      <a:lnTo>
                        <a:pt x="656" y="50"/>
                      </a:lnTo>
                      <a:lnTo>
                        <a:pt x="658" y="23"/>
                      </a:lnTo>
                      <a:lnTo>
                        <a:pt x="504" y="23"/>
                      </a:lnTo>
                      <a:lnTo>
                        <a:pt x="504" y="0"/>
                      </a:lnTo>
                      <a:lnTo>
                        <a:pt x="153" y="8"/>
                      </a:lnTo>
                      <a:lnTo>
                        <a:pt x="153" y="23"/>
                      </a:lnTo>
                      <a:lnTo>
                        <a:pt x="4"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3" name="Rectangle 484"/>
                <p:cNvSpPr>
                  <a:spLocks noChangeArrowheads="1"/>
                </p:cNvSpPr>
                <p:nvPr/>
              </p:nvSpPr>
              <p:spPr bwMode="auto">
                <a:xfrm>
                  <a:off x="982" y="3856"/>
                  <a:ext cx="26" cy="7"/>
                </a:xfrm>
                <a:prstGeom prst="rect">
                  <a:avLst/>
                </a:prstGeom>
                <a:solidFill>
                  <a:srgbClr val="00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00">
                    <a:latin typeface="+mj-ea"/>
                    <a:ea typeface="+mj-ea"/>
                  </a:endParaRPr>
                </a:p>
              </p:txBody>
            </p:sp>
            <p:sp>
              <p:nvSpPr>
                <p:cNvPr id="94" name="Rectangle 485"/>
                <p:cNvSpPr>
                  <a:spLocks noChangeArrowheads="1"/>
                </p:cNvSpPr>
                <p:nvPr/>
              </p:nvSpPr>
              <p:spPr bwMode="auto">
                <a:xfrm>
                  <a:off x="1237" y="3855"/>
                  <a:ext cx="53" cy="6"/>
                </a:xfrm>
                <a:prstGeom prst="rect">
                  <a:avLst/>
                </a:prstGeom>
                <a:solidFill>
                  <a:srgbClr val="202020"/>
                </a:solidFill>
                <a:ln w="7938">
                  <a:solidFill>
                    <a:srgbClr val="000000"/>
                  </a:solidFill>
                  <a:miter lim="800000"/>
                  <a:headEnd/>
                  <a:tailEnd/>
                </a:ln>
              </p:spPr>
              <p:txBody>
                <a:bodyPr/>
                <a:lstStyle/>
                <a:p>
                  <a:endParaRPr lang="zh-CN" altLang="en-US" sz="1400">
                    <a:latin typeface="+mj-ea"/>
                    <a:ea typeface="+mj-ea"/>
                  </a:endParaRPr>
                </a:p>
              </p:txBody>
            </p:sp>
          </p:grpSp>
          <p:grpSp>
            <p:nvGrpSpPr>
              <p:cNvPr id="71" name="Group 486"/>
              <p:cNvGrpSpPr>
                <a:grpSpLocks/>
              </p:cNvGrpSpPr>
              <p:nvPr/>
            </p:nvGrpSpPr>
            <p:grpSpPr bwMode="auto">
              <a:xfrm>
                <a:off x="1227" y="3477"/>
                <a:ext cx="508" cy="321"/>
                <a:chOff x="1227" y="3477"/>
                <a:chExt cx="508" cy="321"/>
              </a:xfrm>
            </p:grpSpPr>
            <p:sp>
              <p:nvSpPr>
                <p:cNvPr id="72" name="Freeform 487"/>
                <p:cNvSpPr>
                  <a:spLocks/>
                </p:cNvSpPr>
                <p:nvPr/>
              </p:nvSpPr>
              <p:spPr bwMode="auto">
                <a:xfrm>
                  <a:off x="1640" y="3731"/>
                  <a:ext cx="95" cy="66"/>
                </a:xfrm>
                <a:custGeom>
                  <a:avLst/>
                  <a:gdLst>
                    <a:gd name="T0" fmla="*/ 126 w 191"/>
                    <a:gd name="T1" fmla="*/ 9 h 200"/>
                    <a:gd name="T2" fmla="*/ 93 w 191"/>
                    <a:gd name="T3" fmla="*/ 0 h 200"/>
                    <a:gd name="T4" fmla="*/ 59 w 191"/>
                    <a:gd name="T5" fmla="*/ 5 h 200"/>
                    <a:gd name="T6" fmla="*/ 32 w 191"/>
                    <a:gd name="T7" fmla="*/ 17 h 200"/>
                    <a:gd name="T8" fmla="*/ 9 w 191"/>
                    <a:gd name="T9" fmla="*/ 45 h 200"/>
                    <a:gd name="T10" fmla="*/ 0 w 191"/>
                    <a:gd name="T11" fmla="*/ 94 h 200"/>
                    <a:gd name="T12" fmla="*/ 0 w 191"/>
                    <a:gd name="T13" fmla="*/ 137 h 200"/>
                    <a:gd name="T14" fmla="*/ 0 w 191"/>
                    <a:gd name="T15" fmla="*/ 200 h 200"/>
                    <a:gd name="T16" fmla="*/ 191 w 191"/>
                    <a:gd name="T17" fmla="*/ 200 h 200"/>
                    <a:gd name="T18" fmla="*/ 181 w 191"/>
                    <a:gd name="T19" fmla="*/ 81 h 200"/>
                    <a:gd name="T20" fmla="*/ 157 w 191"/>
                    <a:gd name="T21" fmla="*/ 30 h 200"/>
                    <a:gd name="T22" fmla="*/ 126 w 191"/>
                    <a:gd name="T23" fmla="*/ 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 h="200">
                      <a:moveTo>
                        <a:pt x="126" y="9"/>
                      </a:moveTo>
                      <a:lnTo>
                        <a:pt x="93" y="0"/>
                      </a:lnTo>
                      <a:lnTo>
                        <a:pt x="59" y="5"/>
                      </a:lnTo>
                      <a:lnTo>
                        <a:pt x="32" y="17"/>
                      </a:lnTo>
                      <a:lnTo>
                        <a:pt x="9" y="45"/>
                      </a:lnTo>
                      <a:lnTo>
                        <a:pt x="0" y="94"/>
                      </a:lnTo>
                      <a:lnTo>
                        <a:pt x="0" y="137"/>
                      </a:lnTo>
                      <a:lnTo>
                        <a:pt x="0" y="200"/>
                      </a:lnTo>
                      <a:lnTo>
                        <a:pt x="191" y="200"/>
                      </a:lnTo>
                      <a:lnTo>
                        <a:pt x="181" y="81"/>
                      </a:lnTo>
                      <a:lnTo>
                        <a:pt x="157" y="30"/>
                      </a:lnTo>
                      <a:lnTo>
                        <a:pt x="126" y="9"/>
                      </a:lnTo>
                      <a:close/>
                    </a:path>
                  </a:pathLst>
                </a:custGeom>
                <a:solidFill>
                  <a:schemeClr val="bg2"/>
                </a:solidFill>
                <a:ln w="7938">
                  <a:solidFill>
                    <a:srgbClr val="404040"/>
                  </a:solidFill>
                  <a:prstDash val="solid"/>
                  <a:round/>
                  <a:headEnd/>
                  <a:tailEnd/>
                </a:ln>
              </p:spPr>
              <p:txBody>
                <a:bodyPr/>
                <a:lstStyle/>
                <a:p>
                  <a:endParaRPr lang="zh-CN" altLang="en-US" sz="1400">
                    <a:latin typeface="+mj-ea"/>
                    <a:ea typeface="+mj-ea"/>
                  </a:endParaRPr>
                </a:p>
              </p:txBody>
            </p:sp>
            <p:sp>
              <p:nvSpPr>
                <p:cNvPr id="73" name="Freeform 488"/>
                <p:cNvSpPr>
                  <a:spLocks/>
                </p:cNvSpPr>
                <p:nvPr/>
              </p:nvSpPr>
              <p:spPr bwMode="auto">
                <a:xfrm>
                  <a:off x="1227" y="3477"/>
                  <a:ext cx="429" cy="264"/>
                </a:xfrm>
                <a:custGeom>
                  <a:avLst/>
                  <a:gdLst>
                    <a:gd name="T0" fmla="*/ 0 w 860"/>
                    <a:gd name="T1" fmla="*/ 0 h 791"/>
                    <a:gd name="T2" fmla="*/ 860 w 860"/>
                    <a:gd name="T3" fmla="*/ 764 h 791"/>
                    <a:gd name="T4" fmla="*/ 849 w 860"/>
                    <a:gd name="T5" fmla="*/ 777 h 791"/>
                    <a:gd name="T6" fmla="*/ 838 w 860"/>
                    <a:gd name="T7" fmla="*/ 791 h 791"/>
                    <a:gd name="T8" fmla="*/ 0 w 860"/>
                    <a:gd name="T9" fmla="*/ 0 h 791"/>
                  </a:gdLst>
                  <a:ahLst/>
                  <a:cxnLst>
                    <a:cxn ang="0">
                      <a:pos x="T0" y="T1"/>
                    </a:cxn>
                    <a:cxn ang="0">
                      <a:pos x="T2" y="T3"/>
                    </a:cxn>
                    <a:cxn ang="0">
                      <a:pos x="T4" y="T5"/>
                    </a:cxn>
                    <a:cxn ang="0">
                      <a:pos x="T6" y="T7"/>
                    </a:cxn>
                    <a:cxn ang="0">
                      <a:pos x="T8" y="T9"/>
                    </a:cxn>
                  </a:cxnLst>
                  <a:rect l="0" t="0" r="r" b="b"/>
                  <a:pathLst>
                    <a:path w="860" h="791">
                      <a:moveTo>
                        <a:pt x="0" y="0"/>
                      </a:moveTo>
                      <a:lnTo>
                        <a:pt x="860" y="764"/>
                      </a:lnTo>
                      <a:lnTo>
                        <a:pt x="849" y="777"/>
                      </a:lnTo>
                      <a:lnTo>
                        <a:pt x="838" y="791"/>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4" name="Freeform 489"/>
                <p:cNvSpPr>
                  <a:spLocks/>
                </p:cNvSpPr>
                <p:nvPr/>
              </p:nvSpPr>
              <p:spPr bwMode="auto">
                <a:xfrm>
                  <a:off x="1521" y="3650"/>
                  <a:ext cx="141" cy="122"/>
                </a:xfrm>
                <a:custGeom>
                  <a:avLst/>
                  <a:gdLst>
                    <a:gd name="T0" fmla="*/ 4 w 281"/>
                    <a:gd name="T1" fmla="*/ 95 h 366"/>
                    <a:gd name="T2" fmla="*/ 24 w 281"/>
                    <a:gd name="T3" fmla="*/ 62 h 366"/>
                    <a:gd name="T4" fmla="*/ 54 w 281"/>
                    <a:gd name="T5" fmla="*/ 43 h 366"/>
                    <a:gd name="T6" fmla="*/ 78 w 281"/>
                    <a:gd name="T7" fmla="*/ 42 h 366"/>
                    <a:gd name="T8" fmla="*/ 128 w 281"/>
                    <a:gd name="T9" fmla="*/ 43 h 366"/>
                    <a:gd name="T10" fmla="*/ 132 w 281"/>
                    <a:gd name="T11" fmla="*/ 0 h 366"/>
                    <a:gd name="T12" fmla="*/ 281 w 281"/>
                    <a:gd name="T13" fmla="*/ 130 h 366"/>
                    <a:gd name="T14" fmla="*/ 272 w 281"/>
                    <a:gd name="T15" fmla="*/ 179 h 366"/>
                    <a:gd name="T16" fmla="*/ 228 w 281"/>
                    <a:gd name="T17" fmla="*/ 170 h 366"/>
                    <a:gd name="T18" fmla="*/ 191 w 281"/>
                    <a:gd name="T19" fmla="*/ 184 h 366"/>
                    <a:gd name="T20" fmla="*/ 158 w 281"/>
                    <a:gd name="T21" fmla="*/ 210 h 366"/>
                    <a:gd name="T22" fmla="*/ 150 w 281"/>
                    <a:gd name="T23" fmla="*/ 232 h 366"/>
                    <a:gd name="T24" fmla="*/ 149 w 281"/>
                    <a:gd name="T25" fmla="*/ 295 h 366"/>
                    <a:gd name="T26" fmla="*/ 149 w 281"/>
                    <a:gd name="T27" fmla="*/ 338 h 366"/>
                    <a:gd name="T28" fmla="*/ 150 w 281"/>
                    <a:gd name="T29" fmla="*/ 366 h 366"/>
                    <a:gd name="T30" fmla="*/ 0 w 281"/>
                    <a:gd name="T31" fmla="*/ 229 h 366"/>
                    <a:gd name="T32" fmla="*/ 0 w 281"/>
                    <a:gd name="T33" fmla="*/ 139 h 366"/>
                    <a:gd name="T34" fmla="*/ 4 w 281"/>
                    <a:gd name="T35" fmla="*/ 95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1" h="366">
                      <a:moveTo>
                        <a:pt x="4" y="95"/>
                      </a:moveTo>
                      <a:lnTo>
                        <a:pt x="24" y="62"/>
                      </a:lnTo>
                      <a:lnTo>
                        <a:pt x="54" y="43"/>
                      </a:lnTo>
                      <a:lnTo>
                        <a:pt x="78" y="42"/>
                      </a:lnTo>
                      <a:lnTo>
                        <a:pt x="128" y="43"/>
                      </a:lnTo>
                      <a:lnTo>
                        <a:pt x="132" y="0"/>
                      </a:lnTo>
                      <a:lnTo>
                        <a:pt x="281" y="130"/>
                      </a:lnTo>
                      <a:lnTo>
                        <a:pt x="272" y="179"/>
                      </a:lnTo>
                      <a:lnTo>
                        <a:pt x="228" y="170"/>
                      </a:lnTo>
                      <a:lnTo>
                        <a:pt x="191" y="184"/>
                      </a:lnTo>
                      <a:lnTo>
                        <a:pt x="158" y="210"/>
                      </a:lnTo>
                      <a:lnTo>
                        <a:pt x="150" y="232"/>
                      </a:lnTo>
                      <a:lnTo>
                        <a:pt x="149" y="295"/>
                      </a:lnTo>
                      <a:lnTo>
                        <a:pt x="149" y="338"/>
                      </a:lnTo>
                      <a:lnTo>
                        <a:pt x="150" y="366"/>
                      </a:lnTo>
                      <a:lnTo>
                        <a:pt x="0" y="229"/>
                      </a:lnTo>
                      <a:lnTo>
                        <a:pt x="0" y="139"/>
                      </a:lnTo>
                      <a:lnTo>
                        <a:pt x="4" y="95"/>
                      </a:lnTo>
                      <a:close/>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5" name="Line 490"/>
                <p:cNvSpPr>
                  <a:spLocks noChangeShapeType="1"/>
                </p:cNvSpPr>
                <p:nvPr/>
              </p:nvSpPr>
              <p:spPr bwMode="auto">
                <a:xfrm>
                  <a:off x="1586" y="3665"/>
                  <a:ext cx="76" cy="4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400">
                    <a:latin typeface="+mj-ea"/>
                    <a:ea typeface="+mj-ea"/>
                  </a:endParaRPr>
                </a:p>
              </p:txBody>
            </p:sp>
            <p:sp>
              <p:nvSpPr>
                <p:cNvPr id="76" name="Freeform 491"/>
                <p:cNvSpPr>
                  <a:spLocks/>
                </p:cNvSpPr>
                <p:nvPr/>
              </p:nvSpPr>
              <p:spPr bwMode="auto">
                <a:xfrm>
                  <a:off x="1242" y="3486"/>
                  <a:ext cx="111" cy="96"/>
                </a:xfrm>
                <a:custGeom>
                  <a:avLst/>
                  <a:gdLst>
                    <a:gd name="T0" fmla="*/ 10 w 222"/>
                    <a:gd name="T1" fmla="*/ 98 h 289"/>
                    <a:gd name="T2" fmla="*/ 27 w 222"/>
                    <a:gd name="T3" fmla="*/ 64 h 289"/>
                    <a:gd name="T4" fmla="*/ 53 w 222"/>
                    <a:gd name="T5" fmla="*/ 45 h 289"/>
                    <a:gd name="T6" fmla="*/ 81 w 222"/>
                    <a:gd name="T7" fmla="*/ 41 h 289"/>
                    <a:gd name="T8" fmla="*/ 131 w 222"/>
                    <a:gd name="T9" fmla="*/ 42 h 289"/>
                    <a:gd name="T10" fmla="*/ 135 w 222"/>
                    <a:gd name="T11" fmla="*/ 0 h 289"/>
                    <a:gd name="T12" fmla="*/ 222 w 222"/>
                    <a:gd name="T13" fmla="*/ 80 h 289"/>
                    <a:gd name="T14" fmla="*/ 218 w 222"/>
                    <a:gd name="T15" fmla="*/ 120 h 289"/>
                    <a:gd name="T16" fmla="*/ 190 w 222"/>
                    <a:gd name="T17" fmla="*/ 118 h 289"/>
                    <a:gd name="T18" fmla="*/ 168 w 222"/>
                    <a:gd name="T19" fmla="*/ 116 h 289"/>
                    <a:gd name="T20" fmla="*/ 135 w 222"/>
                    <a:gd name="T21" fmla="*/ 125 h 289"/>
                    <a:gd name="T22" fmla="*/ 118 w 222"/>
                    <a:gd name="T23" fmla="*/ 137 h 289"/>
                    <a:gd name="T24" fmla="*/ 102 w 222"/>
                    <a:gd name="T25" fmla="*/ 161 h 289"/>
                    <a:gd name="T26" fmla="*/ 98 w 222"/>
                    <a:gd name="T27" fmla="*/ 192 h 289"/>
                    <a:gd name="T28" fmla="*/ 93 w 222"/>
                    <a:gd name="T29" fmla="*/ 289 h 289"/>
                    <a:gd name="T30" fmla="*/ 0 w 222"/>
                    <a:gd name="T31" fmla="*/ 197 h 289"/>
                    <a:gd name="T32" fmla="*/ 4 w 222"/>
                    <a:gd name="T33" fmla="*/ 138 h 289"/>
                    <a:gd name="T34" fmla="*/ 10 w 222"/>
                    <a:gd name="T35" fmla="*/ 9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2" h="289">
                      <a:moveTo>
                        <a:pt x="10" y="98"/>
                      </a:moveTo>
                      <a:lnTo>
                        <a:pt x="27" y="64"/>
                      </a:lnTo>
                      <a:lnTo>
                        <a:pt x="53" y="45"/>
                      </a:lnTo>
                      <a:lnTo>
                        <a:pt x="81" y="41"/>
                      </a:lnTo>
                      <a:lnTo>
                        <a:pt x="131" y="42"/>
                      </a:lnTo>
                      <a:lnTo>
                        <a:pt x="135" y="0"/>
                      </a:lnTo>
                      <a:lnTo>
                        <a:pt x="222" y="80"/>
                      </a:lnTo>
                      <a:lnTo>
                        <a:pt x="218" y="120"/>
                      </a:lnTo>
                      <a:lnTo>
                        <a:pt x="190" y="118"/>
                      </a:lnTo>
                      <a:lnTo>
                        <a:pt x="168" y="116"/>
                      </a:lnTo>
                      <a:lnTo>
                        <a:pt x="135" y="125"/>
                      </a:lnTo>
                      <a:lnTo>
                        <a:pt x="118" y="137"/>
                      </a:lnTo>
                      <a:lnTo>
                        <a:pt x="102" y="161"/>
                      </a:lnTo>
                      <a:lnTo>
                        <a:pt x="98" y="192"/>
                      </a:lnTo>
                      <a:lnTo>
                        <a:pt x="93" y="289"/>
                      </a:lnTo>
                      <a:lnTo>
                        <a:pt x="0" y="197"/>
                      </a:lnTo>
                      <a:lnTo>
                        <a:pt x="4" y="138"/>
                      </a:lnTo>
                      <a:lnTo>
                        <a:pt x="10" y="98"/>
                      </a:lnTo>
                      <a:close/>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7" name="Freeform 492"/>
                <p:cNvSpPr>
                  <a:spLocks/>
                </p:cNvSpPr>
                <p:nvPr/>
              </p:nvSpPr>
              <p:spPr bwMode="auto">
                <a:xfrm>
                  <a:off x="1456" y="3626"/>
                  <a:ext cx="64" cy="62"/>
                </a:xfrm>
                <a:custGeom>
                  <a:avLst/>
                  <a:gdLst>
                    <a:gd name="T0" fmla="*/ 128 w 128"/>
                    <a:gd name="T1" fmla="*/ 5 h 186"/>
                    <a:gd name="T2" fmla="*/ 59 w 128"/>
                    <a:gd name="T3" fmla="*/ 0 h 186"/>
                    <a:gd name="T4" fmla="*/ 30 w 128"/>
                    <a:gd name="T5" fmla="*/ 14 h 186"/>
                    <a:gd name="T6" fmla="*/ 9 w 128"/>
                    <a:gd name="T7" fmla="*/ 40 h 186"/>
                    <a:gd name="T8" fmla="*/ 0 w 128"/>
                    <a:gd name="T9" fmla="*/ 89 h 186"/>
                    <a:gd name="T10" fmla="*/ 0 w 128"/>
                    <a:gd name="T11" fmla="*/ 186 h 186"/>
                    <a:gd name="T12" fmla="*/ 0 w 128"/>
                    <a:gd name="T13" fmla="*/ 182 h 186"/>
                  </a:gdLst>
                  <a:ahLst/>
                  <a:cxnLst>
                    <a:cxn ang="0">
                      <a:pos x="T0" y="T1"/>
                    </a:cxn>
                    <a:cxn ang="0">
                      <a:pos x="T2" y="T3"/>
                    </a:cxn>
                    <a:cxn ang="0">
                      <a:pos x="T4" y="T5"/>
                    </a:cxn>
                    <a:cxn ang="0">
                      <a:pos x="T6" y="T7"/>
                    </a:cxn>
                    <a:cxn ang="0">
                      <a:pos x="T8" y="T9"/>
                    </a:cxn>
                    <a:cxn ang="0">
                      <a:pos x="T10" y="T11"/>
                    </a:cxn>
                    <a:cxn ang="0">
                      <a:pos x="T12" y="T13"/>
                    </a:cxn>
                  </a:cxnLst>
                  <a:rect l="0" t="0" r="r" b="b"/>
                  <a:pathLst>
                    <a:path w="128" h="186">
                      <a:moveTo>
                        <a:pt x="128" y="5"/>
                      </a:moveTo>
                      <a:lnTo>
                        <a:pt x="59" y="0"/>
                      </a:lnTo>
                      <a:lnTo>
                        <a:pt x="30" y="14"/>
                      </a:lnTo>
                      <a:lnTo>
                        <a:pt x="9" y="40"/>
                      </a:lnTo>
                      <a:lnTo>
                        <a:pt x="0" y="89"/>
                      </a:lnTo>
                      <a:lnTo>
                        <a:pt x="0" y="186"/>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8" name="Freeform 493"/>
                <p:cNvSpPr>
                  <a:spLocks/>
                </p:cNvSpPr>
                <p:nvPr/>
              </p:nvSpPr>
              <p:spPr bwMode="auto">
                <a:xfrm>
                  <a:off x="1440" y="3615"/>
                  <a:ext cx="63" cy="61"/>
                </a:xfrm>
                <a:custGeom>
                  <a:avLst/>
                  <a:gdLst>
                    <a:gd name="T0" fmla="*/ 126 w 126"/>
                    <a:gd name="T1" fmla="*/ 3 h 185"/>
                    <a:gd name="T2" fmla="*/ 59 w 126"/>
                    <a:gd name="T3" fmla="*/ 0 h 185"/>
                    <a:gd name="T4" fmla="*/ 24 w 126"/>
                    <a:gd name="T5" fmla="*/ 15 h 185"/>
                    <a:gd name="T6" fmla="*/ 9 w 126"/>
                    <a:gd name="T7" fmla="*/ 39 h 185"/>
                    <a:gd name="T8" fmla="*/ 0 w 126"/>
                    <a:gd name="T9" fmla="*/ 88 h 185"/>
                    <a:gd name="T10" fmla="*/ 0 w 126"/>
                    <a:gd name="T11" fmla="*/ 185 h 185"/>
                    <a:gd name="T12" fmla="*/ 0 w 126"/>
                    <a:gd name="T13" fmla="*/ 180 h 185"/>
                  </a:gdLst>
                  <a:ahLst/>
                  <a:cxnLst>
                    <a:cxn ang="0">
                      <a:pos x="T0" y="T1"/>
                    </a:cxn>
                    <a:cxn ang="0">
                      <a:pos x="T2" y="T3"/>
                    </a:cxn>
                    <a:cxn ang="0">
                      <a:pos x="T4" y="T5"/>
                    </a:cxn>
                    <a:cxn ang="0">
                      <a:pos x="T6" y="T7"/>
                    </a:cxn>
                    <a:cxn ang="0">
                      <a:pos x="T8" y="T9"/>
                    </a:cxn>
                    <a:cxn ang="0">
                      <a:pos x="T10" y="T11"/>
                    </a:cxn>
                    <a:cxn ang="0">
                      <a:pos x="T12" y="T13"/>
                    </a:cxn>
                  </a:cxnLst>
                  <a:rect l="0" t="0" r="r" b="b"/>
                  <a:pathLst>
                    <a:path w="126" h="185">
                      <a:moveTo>
                        <a:pt x="126" y="3"/>
                      </a:moveTo>
                      <a:lnTo>
                        <a:pt x="59" y="0"/>
                      </a:lnTo>
                      <a:lnTo>
                        <a:pt x="24" y="15"/>
                      </a:lnTo>
                      <a:lnTo>
                        <a:pt x="9" y="39"/>
                      </a:lnTo>
                      <a:lnTo>
                        <a:pt x="0" y="88"/>
                      </a:lnTo>
                      <a:lnTo>
                        <a:pt x="0" y="185"/>
                      </a:lnTo>
                      <a:lnTo>
                        <a:pt x="0" y="180"/>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9" name="Freeform 494"/>
                <p:cNvSpPr>
                  <a:spLocks/>
                </p:cNvSpPr>
                <p:nvPr/>
              </p:nvSpPr>
              <p:spPr bwMode="auto">
                <a:xfrm>
                  <a:off x="1422" y="3604"/>
                  <a:ext cx="64" cy="62"/>
                </a:xfrm>
                <a:custGeom>
                  <a:avLst/>
                  <a:gdLst>
                    <a:gd name="T0" fmla="*/ 127 w 127"/>
                    <a:gd name="T1" fmla="*/ 5 h 185"/>
                    <a:gd name="T2" fmla="*/ 59 w 127"/>
                    <a:gd name="T3" fmla="*/ 0 h 185"/>
                    <a:gd name="T4" fmla="*/ 30 w 127"/>
                    <a:gd name="T5" fmla="*/ 14 h 185"/>
                    <a:gd name="T6" fmla="*/ 9 w 127"/>
                    <a:gd name="T7" fmla="*/ 39 h 185"/>
                    <a:gd name="T8" fmla="*/ 0 w 127"/>
                    <a:gd name="T9" fmla="*/ 88 h 185"/>
                    <a:gd name="T10" fmla="*/ 0 w 127"/>
                    <a:gd name="T11" fmla="*/ 185 h 185"/>
                    <a:gd name="T12" fmla="*/ 0 w 127"/>
                    <a:gd name="T13" fmla="*/ 182 h 185"/>
                  </a:gdLst>
                  <a:ahLst/>
                  <a:cxnLst>
                    <a:cxn ang="0">
                      <a:pos x="T0" y="T1"/>
                    </a:cxn>
                    <a:cxn ang="0">
                      <a:pos x="T2" y="T3"/>
                    </a:cxn>
                    <a:cxn ang="0">
                      <a:pos x="T4" y="T5"/>
                    </a:cxn>
                    <a:cxn ang="0">
                      <a:pos x="T6" y="T7"/>
                    </a:cxn>
                    <a:cxn ang="0">
                      <a:pos x="T8" y="T9"/>
                    </a:cxn>
                    <a:cxn ang="0">
                      <a:pos x="T10" y="T11"/>
                    </a:cxn>
                    <a:cxn ang="0">
                      <a:pos x="T12" y="T13"/>
                    </a:cxn>
                  </a:cxnLst>
                  <a:rect l="0" t="0" r="r" b="b"/>
                  <a:pathLst>
                    <a:path w="127" h="185">
                      <a:moveTo>
                        <a:pt x="127" y="5"/>
                      </a:moveTo>
                      <a:lnTo>
                        <a:pt x="59" y="0"/>
                      </a:lnTo>
                      <a:lnTo>
                        <a:pt x="30" y="14"/>
                      </a:lnTo>
                      <a:lnTo>
                        <a:pt x="9" y="39"/>
                      </a:lnTo>
                      <a:lnTo>
                        <a:pt x="0" y="88"/>
                      </a:lnTo>
                      <a:lnTo>
                        <a:pt x="0" y="185"/>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80" name="Freeform 495"/>
                <p:cNvSpPr>
                  <a:spLocks/>
                </p:cNvSpPr>
                <p:nvPr/>
              </p:nvSpPr>
              <p:spPr bwMode="auto">
                <a:xfrm>
                  <a:off x="1401" y="3594"/>
                  <a:ext cx="64" cy="62"/>
                </a:xfrm>
                <a:custGeom>
                  <a:avLst/>
                  <a:gdLst>
                    <a:gd name="T0" fmla="*/ 127 w 127"/>
                    <a:gd name="T1" fmla="*/ 5 h 186"/>
                    <a:gd name="T2" fmla="*/ 59 w 127"/>
                    <a:gd name="T3" fmla="*/ 0 h 186"/>
                    <a:gd name="T4" fmla="*/ 32 w 127"/>
                    <a:gd name="T5" fmla="*/ 10 h 186"/>
                    <a:gd name="T6" fmla="*/ 9 w 127"/>
                    <a:gd name="T7" fmla="*/ 39 h 186"/>
                    <a:gd name="T8" fmla="*/ 0 w 127"/>
                    <a:gd name="T9" fmla="*/ 88 h 186"/>
                    <a:gd name="T10" fmla="*/ 0 w 127"/>
                    <a:gd name="T11" fmla="*/ 186 h 186"/>
                    <a:gd name="T12" fmla="*/ 0 w 127"/>
                    <a:gd name="T13" fmla="*/ 182 h 186"/>
                  </a:gdLst>
                  <a:ahLst/>
                  <a:cxnLst>
                    <a:cxn ang="0">
                      <a:pos x="T0" y="T1"/>
                    </a:cxn>
                    <a:cxn ang="0">
                      <a:pos x="T2" y="T3"/>
                    </a:cxn>
                    <a:cxn ang="0">
                      <a:pos x="T4" y="T5"/>
                    </a:cxn>
                    <a:cxn ang="0">
                      <a:pos x="T6" y="T7"/>
                    </a:cxn>
                    <a:cxn ang="0">
                      <a:pos x="T8" y="T9"/>
                    </a:cxn>
                    <a:cxn ang="0">
                      <a:pos x="T10" y="T11"/>
                    </a:cxn>
                    <a:cxn ang="0">
                      <a:pos x="T12" y="T13"/>
                    </a:cxn>
                  </a:cxnLst>
                  <a:rect l="0" t="0" r="r" b="b"/>
                  <a:pathLst>
                    <a:path w="127" h="186">
                      <a:moveTo>
                        <a:pt x="127" y="5"/>
                      </a:moveTo>
                      <a:lnTo>
                        <a:pt x="59" y="0"/>
                      </a:lnTo>
                      <a:lnTo>
                        <a:pt x="32" y="10"/>
                      </a:lnTo>
                      <a:lnTo>
                        <a:pt x="9" y="39"/>
                      </a:lnTo>
                      <a:lnTo>
                        <a:pt x="0" y="88"/>
                      </a:lnTo>
                      <a:lnTo>
                        <a:pt x="0" y="186"/>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81" name="Freeform 496"/>
                <p:cNvSpPr>
                  <a:spLocks/>
                </p:cNvSpPr>
                <p:nvPr/>
              </p:nvSpPr>
              <p:spPr bwMode="auto">
                <a:xfrm>
                  <a:off x="1383" y="3583"/>
                  <a:ext cx="64" cy="62"/>
                </a:xfrm>
                <a:custGeom>
                  <a:avLst/>
                  <a:gdLst>
                    <a:gd name="T0" fmla="*/ 128 w 128"/>
                    <a:gd name="T1" fmla="*/ 4 h 186"/>
                    <a:gd name="T2" fmla="*/ 59 w 128"/>
                    <a:gd name="T3" fmla="*/ 0 h 186"/>
                    <a:gd name="T4" fmla="*/ 32 w 128"/>
                    <a:gd name="T5" fmla="*/ 13 h 186"/>
                    <a:gd name="T6" fmla="*/ 9 w 128"/>
                    <a:gd name="T7" fmla="*/ 40 h 186"/>
                    <a:gd name="T8" fmla="*/ 0 w 128"/>
                    <a:gd name="T9" fmla="*/ 88 h 186"/>
                    <a:gd name="T10" fmla="*/ 0 w 128"/>
                    <a:gd name="T11" fmla="*/ 186 h 186"/>
                    <a:gd name="T12" fmla="*/ 0 w 128"/>
                    <a:gd name="T13" fmla="*/ 182 h 186"/>
                  </a:gdLst>
                  <a:ahLst/>
                  <a:cxnLst>
                    <a:cxn ang="0">
                      <a:pos x="T0" y="T1"/>
                    </a:cxn>
                    <a:cxn ang="0">
                      <a:pos x="T2" y="T3"/>
                    </a:cxn>
                    <a:cxn ang="0">
                      <a:pos x="T4" y="T5"/>
                    </a:cxn>
                    <a:cxn ang="0">
                      <a:pos x="T6" y="T7"/>
                    </a:cxn>
                    <a:cxn ang="0">
                      <a:pos x="T8" y="T9"/>
                    </a:cxn>
                    <a:cxn ang="0">
                      <a:pos x="T10" y="T11"/>
                    </a:cxn>
                    <a:cxn ang="0">
                      <a:pos x="T12" y="T13"/>
                    </a:cxn>
                  </a:cxnLst>
                  <a:rect l="0" t="0" r="r" b="b"/>
                  <a:pathLst>
                    <a:path w="128" h="186">
                      <a:moveTo>
                        <a:pt x="128" y="4"/>
                      </a:moveTo>
                      <a:lnTo>
                        <a:pt x="59" y="0"/>
                      </a:lnTo>
                      <a:lnTo>
                        <a:pt x="32" y="13"/>
                      </a:lnTo>
                      <a:lnTo>
                        <a:pt x="9" y="40"/>
                      </a:lnTo>
                      <a:lnTo>
                        <a:pt x="0" y="88"/>
                      </a:lnTo>
                      <a:lnTo>
                        <a:pt x="0" y="186"/>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82" name="Freeform 497"/>
                <p:cNvSpPr>
                  <a:spLocks/>
                </p:cNvSpPr>
                <p:nvPr/>
              </p:nvSpPr>
              <p:spPr bwMode="auto">
                <a:xfrm>
                  <a:off x="1365" y="3570"/>
                  <a:ext cx="63" cy="62"/>
                </a:xfrm>
                <a:custGeom>
                  <a:avLst/>
                  <a:gdLst>
                    <a:gd name="T0" fmla="*/ 126 w 126"/>
                    <a:gd name="T1" fmla="*/ 4 h 186"/>
                    <a:gd name="T2" fmla="*/ 58 w 126"/>
                    <a:gd name="T3" fmla="*/ 0 h 186"/>
                    <a:gd name="T4" fmla="*/ 31 w 126"/>
                    <a:gd name="T5" fmla="*/ 14 h 186"/>
                    <a:gd name="T6" fmla="*/ 8 w 126"/>
                    <a:gd name="T7" fmla="*/ 40 h 186"/>
                    <a:gd name="T8" fmla="*/ 0 w 126"/>
                    <a:gd name="T9" fmla="*/ 89 h 186"/>
                    <a:gd name="T10" fmla="*/ 0 w 126"/>
                    <a:gd name="T11" fmla="*/ 186 h 186"/>
                    <a:gd name="T12" fmla="*/ 0 w 126"/>
                    <a:gd name="T13" fmla="*/ 182 h 186"/>
                  </a:gdLst>
                  <a:ahLst/>
                  <a:cxnLst>
                    <a:cxn ang="0">
                      <a:pos x="T0" y="T1"/>
                    </a:cxn>
                    <a:cxn ang="0">
                      <a:pos x="T2" y="T3"/>
                    </a:cxn>
                    <a:cxn ang="0">
                      <a:pos x="T4" y="T5"/>
                    </a:cxn>
                    <a:cxn ang="0">
                      <a:pos x="T6" y="T7"/>
                    </a:cxn>
                    <a:cxn ang="0">
                      <a:pos x="T8" y="T9"/>
                    </a:cxn>
                    <a:cxn ang="0">
                      <a:pos x="T10" y="T11"/>
                    </a:cxn>
                    <a:cxn ang="0">
                      <a:pos x="T12" y="T13"/>
                    </a:cxn>
                  </a:cxnLst>
                  <a:rect l="0" t="0" r="r" b="b"/>
                  <a:pathLst>
                    <a:path w="126" h="186">
                      <a:moveTo>
                        <a:pt x="126" y="4"/>
                      </a:moveTo>
                      <a:lnTo>
                        <a:pt x="58" y="0"/>
                      </a:lnTo>
                      <a:lnTo>
                        <a:pt x="31" y="14"/>
                      </a:lnTo>
                      <a:lnTo>
                        <a:pt x="8" y="40"/>
                      </a:lnTo>
                      <a:lnTo>
                        <a:pt x="0" y="89"/>
                      </a:lnTo>
                      <a:lnTo>
                        <a:pt x="0" y="186"/>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83" name="Freeform 498"/>
                <p:cNvSpPr>
                  <a:spLocks/>
                </p:cNvSpPr>
                <p:nvPr/>
              </p:nvSpPr>
              <p:spPr bwMode="auto">
                <a:xfrm>
                  <a:off x="1349" y="3558"/>
                  <a:ext cx="64" cy="62"/>
                </a:xfrm>
                <a:custGeom>
                  <a:avLst/>
                  <a:gdLst>
                    <a:gd name="T0" fmla="*/ 127 w 127"/>
                    <a:gd name="T1" fmla="*/ 5 h 186"/>
                    <a:gd name="T2" fmla="*/ 59 w 127"/>
                    <a:gd name="T3" fmla="*/ 0 h 186"/>
                    <a:gd name="T4" fmla="*/ 33 w 127"/>
                    <a:gd name="T5" fmla="*/ 16 h 186"/>
                    <a:gd name="T6" fmla="*/ 9 w 127"/>
                    <a:gd name="T7" fmla="*/ 40 h 186"/>
                    <a:gd name="T8" fmla="*/ 0 w 127"/>
                    <a:gd name="T9" fmla="*/ 89 h 186"/>
                    <a:gd name="T10" fmla="*/ 0 w 127"/>
                    <a:gd name="T11" fmla="*/ 186 h 186"/>
                    <a:gd name="T12" fmla="*/ 0 w 127"/>
                    <a:gd name="T13" fmla="*/ 182 h 186"/>
                  </a:gdLst>
                  <a:ahLst/>
                  <a:cxnLst>
                    <a:cxn ang="0">
                      <a:pos x="T0" y="T1"/>
                    </a:cxn>
                    <a:cxn ang="0">
                      <a:pos x="T2" y="T3"/>
                    </a:cxn>
                    <a:cxn ang="0">
                      <a:pos x="T4" y="T5"/>
                    </a:cxn>
                    <a:cxn ang="0">
                      <a:pos x="T6" y="T7"/>
                    </a:cxn>
                    <a:cxn ang="0">
                      <a:pos x="T8" y="T9"/>
                    </a:cxn>
                    <a:cxn ang="0">
                      <a:pos x="T10" y="T11"/>
                    </a:cxn>
                    <a:cxn ang="0">
                      <a:pos x="T12" y="T13"/>
                    </a:cxn>
                  </a:cxnLst>
                  <a:rect l="0" t="0" r="r" b="b"/>
                  <a:pathLst>
                    <a:path w="127" h="186">
                      <a:moveTo>
                        <a:pt x="127" y="5"/>
                      </a:moveTo>
                      <a:lnTo>
                        <a:pt x="59" y="0"/>
                      </a:lnTo>
                      <a:lnTo>
                        <a:pt x="33" y="16"/>
                      </a:lnTo>
                      <a:lnTo>
                        <a:pt x="9" y="40"/>
                      </a:lnTo>
                      <a:lnTo>
                        <a:pt x="0" y="89"/>
                      </a:lnTo>
                      <a:lnTo>
                        <a:pt x="0" y="186"/>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84" name="Freeform 499"/>
                <p:cNvSpPr>
                  <a:spLocks/>
                </p:cNvSpPr>
                <p:nvPr/>
              </p:nvSpPr>
              <p:spPr bwMode="auto">
                <a:xfrm>
                  <a:off x="1331" y="3550"/>
                  <a:ext cx="63" cy="62"/>
                </a:xfrm>
                <a:custGeom>
                  <a:avLst/>
                  <a:gdLst>
                    <a:gd name="T0" fmla="*/ 127 w 127"/>
                    <a:gd name="T1" fmla="*/ 4 h 186"/>
                    <a:gd name="T2" fmla="*/ 59 w 127"/>
                    <a:gd name="T3" fmla="*/ 0 h 186"/>
                    <a:gd name="T4" fmla="*/ 32 w 127"/>
                    <a:gd name="T5" fmla="*/ 13 h 186"/>
                    <a:gd name="T6" fmla="*/ 10 w 127"/>
                    <a:gd name="T7" fmla="*/ 39 h 186"/>
                    <a:gd name="T8" fmla="*/ 0 w 127"/>
                    <a:gd name="T9" fmla="*/ 88 h 186"/>
                    <a:gd name="T10" fmla="*/ 0 w 127"/>
                    <a:gd name="T11" fmla="*/ 186 h 186"/>
                    <a:gd name="T12" fmla="*/ 0 w 127"/>
                    <a:gd name="T13" fmla="*/ 180 h 186"/>
                  </a:gdLst>
                  <a:ahLst/>
                  <a:cxnLst>
                    <a:cxn ang="0">
                      <a:pos x="T0" y="T1"/>
                    </a:cxn>
                    <a:cxn ang="0">
                      <a:pos x="T2" y="T3"/>
                    </a:cxn>
                    <a:cxn ang="0">
                      <a:pos x="T4" y="T5"/>
                    </a:cxn>
                    <a:cxn ang="0">
                      <a:pos x="T6" y="T7"/>
                    </a:cxn>
                    <a:cxn ang="0">
                      <a:pos x="T8" y="T9"/>
                    </a:cxn>
                    <a:cxn ang="0">
                      <a:pos x="T10" y="T11"/>
                    </a:cxn>
                    <a:cxn ang="0">
                      <a:pos x="T12" y="T13"/>
                    </a:cxn>
                  </a:cxnLst>
                  <a:rect l="0" t="0" r="r" b="b"/>
                  <a:pathLst>
                    <a:path w="127" h="186">
                      <a:moveTo>
                        <a:pt x="127" y="4"/>
                      </a:moveTo>
                      <a:lnTo>
                        <a:pt x="59" y="0"/>
                      </a:lnTo>
                      <a:lnTo>
                        <a:pt x="32" y="13"/>
                      </a:lnTo>
                      <a:lnTo>
                        <a:pt x="10" y="39"/>
                      </a:lnTo>
                      <a:lnTo>
                        <a:pt x="0" y="88"/>
                      </a:lnTo>
                      <a:lnTo>
                        <a:pt x="0" y="186"/>
                      </a:lnTo>
                      <a:lnTo>
                        <a:pt x="0" y="180"/>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85" name="Freeform 500"/>
                <p:cNvSpPr>
                  <a:spLocks/>
                </p:cNvSpPr>
                <p:nvPr/>
              </p:nvSpPr>
              <p:spPr bwMode="auto">
                <a:xfrm>
                  <a:off x="1308" y="3501"/>
                  <a:ext cx="47" cy="25"/>
                </a:xfrm>
                <a:custGeom>
                  <a:avLst/>
                  <a:gdLst>
                    <a:gd name="T0" fmla="*/ 0 w 96"/>
                    <a:gd name="T1" fmla="*/ 0 h 74"/>
                    <a:gd name="T2" fmla="*/ 89 w 96"/>
                    <a:gd name="T3" fmla="*/ 74 h 74"/>
                    <a:gd name="T4" fmla="*/ 96 w 96"/>
                    <a:gd name="T5" fmla="*/ 74 h 74"/>
                    <a:gd name="T6" fmla="*/ 93 w 96"/>
                    <a:gd name="T7" fmla="*/ 74 h 74"/>
                  </a:gdLst>
                  <a:ahLst/>
                  <a:cxnLst>
                    <a:cxn ang="0">
                      <a:pos x="T0" y="T1"/>
                    </a:cxn>
                    <a:cxn ang="0">
                      <a:pos x="T2" y="T3"/>
                    </a:cxn>
                    <a:cxn ang="0">
                      <a:pos x="T4" y="T5"/>
                    </a:cxn>
                    <a:cxn ang="0">
                      <a:pos x="T6" y="T7"/>
                    </a:cxn>
                  </a:cxnLst>
                  <a:rect l="0" t="0" r="r" b="b"/>
                  <a:pathLst>
                    <a:path w="96" h="74">
                      <a:moveTo>
                        <a:pt x="0" y="0"/>
                      </a:moveTo>
                      <a:lnTo>
                        <a:pt x="89" y="74"/>
                      </a:lnTo>
                      <a:lnTo>
                        <a:pt x="96" y="74"/>
                      </a:lnTo>
                      <a:lnTo>
                        <a:pt x="93" y="74"/>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86" name="Oval 501"/>
                <p:cNvSpPr>
                  <a:spLocks noChangeArrowheads="1"/>
                </p:cNvSpPr>
                <p:nvPr/>
              </p:nvSpPr>
              <p:spPr bwMode="auto">
                <a:xfrm>
                  <a:off x="1339" y="3772"/>
                  <a:ext cx="78" cy="2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7" name="Oval 502"/>
                <p:cNvSpPr>
                  <a:spLocks noChangeArrowheads="1"/>
                </p:cNvSpPr>
                <p:nvPr/>
              </p:nvSpPr>
              <p:spPr bwMode="auto">
                <a:xfrm>
                  <a:off x="1432" y="3771"/>
                  <a:ext cx="78" cy="25"/>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8" name="Freeform 503"/>
                <p:cNvSpPr>
                  <a:spLocks/>
                </p:cNvSpPr>
                <p:nvPr/>
              </p:nvSpPr>
              <p:spPr bwMode="auto">
                <a:xfrm>
                  <a:off x="1511" y="3785"/>
                  <a:ext cx="94" cy="8"/>
                </a:xfrm>
                <a:custGeom>
                  <a:avLst/>
                  <a:gdLst>
                    <a:gd name="T0" fmla="*/ 0 w 188"/>
                    <a:gd name="T1" fmla="*/ 25 h 25"/>
                    <a:gd name="T2" fmla="*/ 6 w 188"/>
                    <a:gd name="T3" fmla="*/ 0 h 25"/>
                    <a:gd name="T4" fmla="*/ 175 w 188"/>
                    <a:gd name="T5" fmla="*/ 0 h 25"/>
                    <a:gd name="T6" fmla="*/ 188 w 188"/>
                    <a:gd name="T7" fmla="*/ 19 h 25"/>
                    <a:gd name="T8" fmla="*/ 0 w 188"/>
                    <a:gd name="T9" fmla="*/ 25 h 25"/>
                  </a:gdLst>
                  <a:ahLst/>
                  <a:cxnLst>
                    <a:cxn ang="0">
                      <a:pos x="T0" y="T1"/>
                    </a:cxn>
                    <a:cxn ang="0">
                      <a:pos x="T2" y="T3"/>
                    </a:cxn>
                    <a:cxn ang="0">
                      <a:pos x="T4" y="T5"/>
                    </a:cxn>
                    <a:cxn ang="0">
                      <a:pos x="T6" y="T7"/>
                    </a:cxn>
                    <a:cxn ang="0">
                      <a:pos x="T8" y="T9"/>
                    </a:cxn>
                  </a:cxnLst>
                  <a:rect l="0" t="0" r="r" b="b"/>
                  <a:pathLst>
                    <a:path w="188" h="25">
                      <a:moveTo>
                        <a:pt x="0" y="25"/>
                      </a:moveTo>
                      <a:lnTo>
                        <a:pt x="6" y="0"/>
                      </a:lnTo>
                      <a:lnTo>
                        <a:pt x="175" y="0"/>
                      </a:lnTo>
                      <a:lnTo>
                        <a:pt x="188" y="19"/>
                      </a:lnTo>
                      <a:lnTo>
                        <a:pt x="0" y="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9" name="Oval 504"/>
                <p:cNvSpPr>
                  <a:spLocks noChangeArrowheads="1"/>
                </p:cNvSpPr>
                <p:nvPr/>
              </p:nvSpPr>
              <p:spPr bwMode="auto">
                <a:xfrm>
                  <a:off x="1338" y="3767"/>
                  <a:ext cx="78" cy="27"/>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0" name="Oval 505"/>
                <p:cNvSpPr>
                  <a:spLocks noChangeArrowheads="1"/>
                </p:cNvSpPr>
                <p:nvPr/>
              </p:nvSpPr>
              <p:spPr bwMode="auto">
                <a:xfrm>
                  <a:off x="1431" y="3766"/>
                  <a:ext cx="77" cy="25"/>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509" name="Group 506"/>
            <p:cNvGrpSpPr>
              <a:grpSpLocks/>
            </p:cNvGrpSpPr>
            <p:nvPr/>
          </p:nvGrpSpPr>
          <p:grpSpPr bwMode="auto">
            <a:xfrm>
              <a:off x="6997700" y="3008313"/>
              <a:ext cx="1128713" cy="781050"/>
              <a:chOff x="1680" y="240"/>
              <a:chExt cx="2529" cy="1270"/>
            </a:xfrm>
          </p:grpSpPr>
          <p:sp>
            <p:nvSpPr>
              <p:cNvPr id="510" name="Oval 507"/>
              <p:cNvSpPr>
                <a:spLocks noChangeArrowheads="1"/>
              </p:cNvSpPr>
              <p:nvPr/>
            </p:nvSpPr>
            <p:spPr bwMode="auto">
              <a:xfrm>
                <a:off x="2554" y="240"/>
                <a:ext cx="1088"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511" name="Oval 508"/>
              <p:cNvSpPr>
                <a:spLocks noChangeArrowheads="1"/>
              </p:cNvSpPr>
              <p:nvPr/>
            </p:nvSpPr>
            <p:spPr bwMode="auto">
              <a:xfrm>
                <a:off x="1941" y="381"/>
                <a:ext cx="827"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512" name="Oval 509"/>
              <p:cNvSpPr>
                <a:spLocks noChangeArrowheads="1"/>
              </p:cNvSpPr>
              <p:nvPr/>
            </p:nvSpPr>
            <p:spPr bwMode="auto">
              <a:xfrm>
                <a:off x="1680" y="702"/>
                <a:ext cx="552" cy="411"/>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513" name="Oval 510"/>
              <p:cNvSpPr>
                <a:spLocks noChangeArrowheads="1"/>
              </p:cNvSpPr>
              <p:nvPr/>
            </p:nvSpPr>
            <p:spPr bwMode="auto">
              <a:xfrm>
                <a:off x="1849" y="894"/>
                <a:ext cx="842" cy="450"/>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514" name="Oval 511"/>
              <p:cNvSpPr>
                <a:spLocks noChangeArrowheads="1"/>
              </p:cNvSpPr>
              <p:nvPr/>
            </p:nvSpPr>
            <p:spPr bwMode="auto">
              <a:xfrm>
                <a:off x="2462" y="971"/>
                <a:ext cx="1272" cy="539"/>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515" name="Oval 512"/>
              <p:cNvSpPr>
                <a:spLocks noChangeArrowheads="1"/>
              </p:cNvSpPr>
              <p:nvPr/>
            </p:nvSpPr>
            <p:spPr bwMode="auto">
              <a:xfrm>
                <a:off x="3289" y="394"/>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516" name="Oval 513"/>
              <p:cNvSpPr>
                <a:spLocks noChangeArrowheads="1"/>
              </p:cNvSpPr>
              <p:nvPr/>
            </p:nvSpPr>
            <p:spPr bwMode="auto">
              <a:xfrm>
                <a:off x="3412" y="663"/>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517" name="Oval 514"/>
              <p:cNvSpPr>
                <a:spLocks noChangeArrowheads="1"/>
              </p:cNvSpPr>
              <p:nvPr/>
            </p:nvSpPr>
            <p:spPr bwMode="auto">
              <a:xfrm>
                <a:off x="3335" y="753"/>
                <a:ext cx="797" cy="66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518" name="Oval 515"/>
              <p:cNvSpPr>
                <a:spLocks noChangeArrowheads="1"/>
              </p:cNvSpPr>
              <p:nvPr/>
            </p:nvSpPr>
            <p:spPr bwMode="auto">
              <a:xfrm>
                <a:off x="2140" y="548"/>
                <a:ext cx="1640" cy="6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grpSp>
        <p:sp>
          <p:nvSpPr>
            <p:cNvPr id="519" name="Text Box 516"/>
            <p:cNvSpPr txBox="1">
              <a:spLocks noChangeArrowheads="1"/>
            </p:cNvSpPr>
            <p:nvPr/>
          </p:nvSpPr>
          <p:spPr bwMode="auto">
            <a:xfrm>
              <a:off x="7226300" y="319722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局域网</a:t>
              </a:r>
            </a:p>
          </p:txBody>
        </p:sp>
        <p:sp>
          <p:nvSpPr>
            <p:cNvPr id="520" name="Line 517"/>
            <p:cNvSpPr>
              <a:spLocks noChangeShapeType="1"/>
            </p:cNvSpPr>
            <p:nvPr/>
          </p:nvSpPr>
          <p:spPr bwMode="auto">
            <a:xfrm flipV="1">
              <a:off x="1039813" y="3074988"/>
              <a:ext cx="1223962" cy="360362"/>
            </a:xfrm>
            <a:prstGeom prst="line">
              <a:avLst/>
            </a:prstGeom>
            <a:noFill/>
            <a:ln w="5715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21" name="Line 518"/>
            <p:cNvSpPr>
              <a:spLocks noChangeShapeType="1"/>
            </p:cNvSpPr>
            <p:nvPr/>
          </p:nvSpPr>
          <p:spPr bwMode="auto">
            <a:xfrm flipV="1">
              <a:off x="4970463" y="3087688"/>
              <a:ext cx="1406525" cy="115887"/>
            </a:xfrm>
            <a:prstGeom prst="line">
              <a:avLst/>
            </a:prstGeom>
            <a:noFill/>
            <a:ln w="5715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22" name="Line 519"/>
            <p:cNvSpPr>
              <a:spLocks noChangeShapeType="1"/>
            </p:cNvSpPr>
            <p:nvPr/>
          </p:nvSpPr>
          <p:spPr bwMode="auto">
            <a:xfrm>
              <a:off x="6977063" y="3133725"/>
              <a:ext cx="1587500" cy="261938"/>
            </a:xfrm>
            <a:prstGeom prst="line">
              <a:avLst/>
            </a:prstGeom>
            <a:noFill/>
            <a:ln w="5715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23" name="Line 520"/>
            <p:cNvSpPr>
              <a:spLocks noChangeShapeType="1"/>
            </p:cNvSpPr>
            <p:nvPr/>
          </p:nvSpPr>
          <p:spPr bwMode="auto">
            <a:xfrm>
              <a:off x="2906713" y="3044825"/>
              <a:ext cx="1543050" cy="142875"/>
            </a:xfrm>
            <a:prstGeom prst="line">
              <a:avLst/>
            </a:prstGeom>
            <a:noFill/>
            <a:ln w="5715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nvGrpSpPr>
            <p:cNvPr id="524" name="Group 587"/>
            <p:cNvGrpSpPr>
              <a:grpSpLocks/>
            </p:cNvGrpSpPr>
            <p:nvPr/>
          </p:nvGrpSpPr>
          <p:grpSpPr bwMode="auto">
            <a:xfrm>
              <a:off x="250825" y="3817938"/>
              <a:ext cx="8728075" cy="2419350"/>
              <a:chOff x="158" y="2405"/>
              <a:chExt cx="5498" cy="1524"/>
            </a:xfrm>
          </p:grpSpPr>
          <p:sp>
            <p:nvSpPr>
              <p:cNvPr id="525" name="AutoShape 524"/>
              <p:cNvSpPr>
                <a:spLocks noChangeArrowheads="1"/>
              </p:cNvSpPr>
              <p:nvPr/>
            </p:nvSpPr>
            <p:spPr bwMode="auto">
              <a:xfrm>
                <a:off x="158" y="2633"/>
                <a:ext cx="564" cy="1144"/>
              </a:xfrm>
              <a:prstGeom prst="cube">
                <a:avLst>
                  <a:gd name="adj" fmla="val 9250"/>
                </a:avLst>
              </a:prstGeom>
              <a:solidFill>
                <a:srgbClr val="FF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6" name="Freeform 525"/>
              <p:cNvSpPr>
                <a:spLocks/>
              </p:cNvSpPr>
              <p:nvPr/>
            </p:nvSpPr>
            <p:spPr bwMode="auto">
              <a:xfrm>
                <a:off x="158" y="3491"/>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7" name="Freeform 528"/>
              <p:cNvSpPr>
                <a:spLocks/>
              </p:cNvSpPr>
              <p:nvPr/>
            </p:nvSpPr>
            <p:spPr bwMode="auto">
              <a:xfrm>
                <a:off x="158" y="2844"/>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8" name="Freeform 526"/>
              <p:cNvSpPr>
                <a:spLocks/>
              </p:cNvSpPr>
              <p:nvPr/>
            </p:nvSpPr>
            <p:spPr bwMode="auto">
              <a:xfrm>
                <a:off x="158" y="3273"/>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9" name="Freeform 527"/>
              <p:cNvSpPr>
                <a:spLocks/>
              </p:cNvSpPr>
              <p:nvPr/>
            </p:nvSpPr>
            <p:spPr bwMode="auto">
              <a:xfrm>
                <a:off x="158" y="3058"/>
                <a:ext cx="564" cy="76"/>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0" name="Rectangle 529"/>
              <p:cNvSpPr>
                <a:spLocks noChangeArrowheads="1"/>
              </p:cNvSpPr>
              <p:nvPr/>
            </p:nvSpPr>
            <p:spPr bwMode="auto">
              <a:xfrm>
                <a:off x="170" y="3363"/>
                <a:ext cx="486" cy="194"/>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1" name="Text Box 530"/>
              <p:cNvSpPr txBox="1">
                <a:spLocks noChangeArrowheads="1"/>
              </p:cNvSpPr>
              <p:nvPr/>
            </p:nvSpPr>
            <p:spPr bwMode="auto">
              <a:xfrm>
                <a:off x="158" y="3330"/>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链路层</a:t>
                </a:r>
              </a:p>
            </p:txBody>
          </p:sp>
          <p:sp>
            <p:nvSpPr>
              <p:cNvPr id="532" name="Text Box 531"/>
              <p:cNvSpPr txBox="1">
                <a:spLocks noChangeArrowheads="1"/>
              </p:cNvSpPr>
              <p:nvPr/>
            </p:nvSpPr>
            <p:spPr bwMode="auto">
              <a:xfrm>
                <a:off x="160" y="2677"/>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应用层</a:t>
                </a:r>
              </a:p>
            </p:txBody>
          </p:sp>
          <p:sp>
            <p:nvSpPr>
              <p:cNvPr id="533" name="Text Box 532"/>
              <p:cNvSpPr txBox="1">
                <a:spLocks noChangeArrowheads="1"/>
              </p:cNvSpPr>
              <p:nvPr/>
            </p:nvSpPr>
            <p:spPr bwMode="auto">
              <a:xfrm>
                <a:off x="158" y="2894"/>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运输层</a:t>
                </a:r>
              </a:p>
            </p:txBody>
          </p:sp>
          <p:sp>
            <p:nvSpPr>
              <p:cNvPr id="534" name="Text Box 533"/>
              <p:cNvSpPr txBox="1">
                <a:spLocks noChangeArrowheads="1"/>
              </p:cNvSpPr>
              <p:nvPr/>
            </p:nvSpPr>
            <p:spPr bwMode="auto">
              <a:xfrm>
                <a:off x="158" y="3112"/>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网络层</a:t>
                </a:r>
              </a:p>
            </p:txBody>
          </p:sp>
          <p:sp>
            <p:nvSpPr>
              <p:cNvPr id="535" name="Text Box 534"/>
              <p:cNvSpPr txBox="1">
                <a:spLocks noChangeArrowheads="1"/>
              </p:cNvSpPr>
              <p:nvPr/>
            </p:nvSpPr>
            <p:spPr bwMode="auto">
              <a:xfrm>
                <a:off x="158" y="3548"/>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物理层</a:t>
                </a:r>
              </a:p>
            </p:txBody>
          </p:sp>
          <p:sp>
            <p:nvSpPr>
              <p:cNvPr id="536" name="AutoShape 536"/>
              <p:cNvSpPr>
                <a:spLocks noChangeArrowheads="1"/>
              </p:cNvSpPr>
              <p:nvPr/>
            </p:nvSpPr>
            <p:spPr bwMode="auto">
              <a:xfrm>
                <a:off x="5092" y="2633"/>
                <a:ext cx="564" cy="1144"/>
              </a:xfrm>
              <a:prstGeom prst="cube">
                <a:avLst>
                  <a:gd name="adj" fmla="val 9250"/>
                </a:avLst>
              </a:prstGeom>
              <a:solidFill>
                <a:srgbClr val="FF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7" name="Freeform 537"/>
              <p:cNvSpPr>
                <a:spLocks/>
              </p:cNvSpPr>
              <p:nvPr/>
            </p:nvSpPr>
            <p:spPr bwMode="auto">
              <a:xfrm>
                <a:off x="5092" y="3491"/>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8" name="Freeform 538"/>
              <p:cNvSpPr>
                <a:spLocks/>
              </p:cNvSpPr>
              <p:nvPr/>
            </p:nvSpPr>
            <p:spPr bwMode="auto">
              <a:xfrm>
                <a:off x="5092" y="3273"/>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9" name="Freeform 539"/>
              <p:cNvSpPr>
                <a:spLocks/>
              </p:cNvSpPr>
              <p:nvPr/>
            </p:nvSpPr>
            <p:spPr bwMode="auto">
              <a:xfrm>
                <a:off x="5092" y="3058"/>
                <a:ext cx="564" cy="76"/>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0" name="Freeform 540"/>
              <p:cNvSpPr>
                <a:spLocks/>
              </p:cNvSpPr>
              <p:nvPr/>
            </p:nvSpPr>
            <p:spPr bwMode="auto">
              <a:xfrm>
                <a:off x="5092" y="2844"/>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1" name="Rectangle 541"/>
              <p:cNvSpPr>
                <a:spLocks noChangeArrowheads="1"/>
              </p:cNvSpPr>
              <p:nvPr/>
            </p:nvSpPr>
            <p:spPr bwMode="auto">
              <a:xfrm>
                <a:off x="5104" y="3362"/>
                <a:ext cx="486" cy="19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2" name="Text Box 542"/>
              <p:cNvSpPr txBox="1">
                <a:spLocks noChangeArrowheads="1"/>
              </p:cNvSpPr>
              <p:nvPr/>
            </p:nvSpPr>
            <p:spPr bwMode="auto">
              <a:xfrm>
                <a:off x="5057" y="3339"/>
                <a:ext cx="54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1400">
                    <a:latin typeface="+mj-ea"/>
                    <a:ea typeface="+mj-ea"/>
                  </a:rPr>
                  <a:t>链路层</a:t>
                </a:r>
              </a:p>
            </p:txBody>
          </p:sp>
          <p:sp>
            <p:nvSpPr>
              <p:cNvPr id="543" name="Text Box 543"/>
              <p:cNvSpPr txBox="1">
                <a:spLocks noChangeArrowheads="1"/>
              </p:cNvSpPr>
              <p:nvPr/>
            </p:nvSpPr>
            <p:spPr bwMode="auto">
              <a:xfrm>
                <a:off x="5059" y="2677"/>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应用层</a:t>
                </a:r>
              </a:p>
            </p:txBody>
          </p:sp>
          <p:sp>
            <p:nvSpPr>
              <p:cNvPr id="544" name="Text Box 544"/>
              <p:cNvSpPr txBox="1">
                <a:spLocks noChangeArrowheads="1"/>
              </p:cNvSpPr>
              <p:nvPr/>
            </p:nvSpPr>
            <p:spPr bwMode="auto">
              <a:xfrm>
                <a:off x="5057" y="2894"/>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运输层</a:t>
                </a:r>
              </a:p>
            </p:txBody>
          </p:sp>
          <p:sp>
            <p:nvSpPr>
              <p:cNvPr id="545" name="Text Box 545"/>
              <p:cNvSpPr txBox="1">
                <a:spLocks noChangeArrowheads="1"/>
              </p:cNvSpPr>
              <p:nvPr/>
            </p:nvSpPr>
            <p:spPr bwMode="auto">
              <a:xfrm>
                <a:off x="5057" y="3112"/>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网络层</a:t>
                </a:r>
              </a:p>
            </p:txBody>
          </p:sp>
          <p:sp>
            <p:nvSpPr>
              <p:cNvPr id="546" name="Text Box 546"/>
              <p:cNvSpPr txBox="1">
                <a:spLocks noChangeArrowheads="1"/>
              </p:cNvSpPr>
              <p:nvPr/>
            </p:nvSpPr>
            <p:spPr bwMode="auto">
              <a:xfrm>
                <a:off x="5057" y="3548"/>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物理层</a:t>
                </a:r>
              </a:p>
            </p:txBody>
          </p:sp>
          <p:sp>
            <p:nvSpPr>
              <p:cNvPr id="547" name="AutoShape 547"/>
              <p:cNvSpPr>
                <a:spLocks noChangeArrowheads="1"/>
              </p:cNvSpPr>
              <p:nvPr/>
            </p:nvSpPr>
            <p:spPr bwMode="auto">
              <a:xfrm>
                <a:off x="1383" y="3081"/>
                <a:ext cx="564" cy="696"/>
              </a:xfrm>
              <a:prstGeom prst="cube">
                <a:avLst>
                  <a:gd name="adj" fmla="val 9250"/>
                </a:avLst>
              </a:prstGeom>
              <a:solidFill>
                <a:srgbClr val="CCE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8" name="Freeform 548"/>
              <p:cNvSpPr>
                <a:spLocks/>
              </p:cNvSpPr>
              <p:nvPr/>
            </p:nvSpPr>
            <p:spPr bwMode="auto">
              <a:xfrm>
                <a:off x="1383" y="3491"/>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9" name="Rectangle 549"/>
              <p:cNvSpPr>
                <a:spLocks noChangeArrowheads="1"/>
              </p:cNvSpPr>
              <p:nvPr/>
            </p:nvSpPr>
            <p:spPr bwMode="auto">
              <a:xfrm>
                <a:off x="1408" y="3353"/>
                <a:ext cx="476" cy="204"/>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0" name="Freeform 550"/>
              <p:cNvSpPr>
                <a:spLocks/>
              </p:cNvSpPr>
              <p:nvPr/>
            </p:nvSpPr>
            <p:spPr bwMode="auto">
              <a:xfrm>
                <a:off x="1383" y="3273"/>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1" name="Text Box 551"/>
              <p:cNvSpPr txBox="1">
                <a:spLocks noChangeArrowheads="1"/>
              </p:cNvSpPr>
              <p:nvPr/>
            </p:nvSpPr>
            <p:spPr bwMode="auto">
              <a:xfrm>
                <a:off x="1379" y="3330"/>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链路层</a:t>
                </a:r>
              </a:p>
            </p:txBody>
          </p:sp>
          <p:sp>
            <p:nvSpPr>
              <p:cNvPr id="552" name="Text Box 552"/>
              <p:cNvSpPr txBox="1">
                <a:spLocks noChangeArrowheads="1"/>
              </p:cNvSpPr>
              <p:nvPr/>
            </p:nvSpPr>
            <p:spPr bwMode="auto">
              <a:xfrm>
                <a:off x="1379" y="3112"/>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网络层</a:t>
                </a:r>
              </a:p>
            </p:txBody>
          </p:sp>
          <p:sp>
            <p:nvSpPr>
              <p:cNvPr id="553" name="Text Box 553"/>
              <p:cNvSpPr txBox="1">
                <a:spLocks noChangeArrowheads="1"/>
              </p:cNvSpPr>
              <p:nvPr/>
            </p:nvSpPr>
            <p:spPr bwMode="auto">
              <a:xfrm>
                <a:off x="1379" y="3548"/>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物理层</a:t>
                </a:r>
              </a:p>
            </p:txBody>
          </p:sp>
          <p:sp>
            <p:nvSpPr>
              <p:cNvPr id="554" name="AutoShape 554"/>
              <p:cNvSpPr>
                <a:spLocks noChangeArrowheads="1"/>
              </p:cNvSpPr>
              <p:nvPr/>
            </p:nvSpPr>
            <p:spPr bwMode="auto">
              <a:xfrm>
                <a:off x="2710" y="3081"/>
                <a:ext cx="564" cy="696"/>
              </a:xfrm>
              <a:prstGeom prst="cube">
                <a:avLst>
                  <a:gd name="adj" fmla="val 9250"/>
                </a:avLst>
              </a:prstGeom>
              <a:solidFill>
                <a:srgbClr val="CCE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5" name="Freeform 555"/>
              <p:cNvSpPr>
                <a:spLocks/>
              </p:cNvSpPr>
              <p:nvPr/>
            </p:nvSpPr>
            <p:spPr bwMode="auto">
              <a:xfrm>
                <a:off x="2710" y="3491"/>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6" name="Rectangle 556"/>
              <p:cNvSpPr>
                <a:spLocks noChangeArrowheads="1"/>
              </p:cNvSpPr>
              <p:nvPr/>
            </p:nvSpPr>
            <p:spPr bwMode="auto">
              <a:xfrm>
                <a:off x="2722" y="3353"/>
                <a:ext cx="492" cy="204"/>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7" name="Freeform 557"/>
              <p:cNvSpPr>
                <a:spLocks/>
              </p:cNvSpPr>
              <p:nvPr/>
            </p:nvSpPr>
            <p:spPr bwMode="auto">
              <a:xfrm>
                <a:off x="2710" y="3273"/>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8" name="Text Box 558"/>
              <p:cNvSpPr txBox="1">
                <a:spLocks noChangeArrowheads="1"/>
              </p:cNvSpPr>
              <p:nvPr/>
            </p:nvSpPr>
            <p:spPr bwMode="auto">
              <a:xfrm>
                <a:off x="2699" y="3330"/>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链路层</a:t>
                </a:r>
              </a:p>
            </p:txBody>
          </p:sp>
          <p:sp>
            <p:nvSpPr>
              <p:cNvPr id="559" name="Text Box 559"/>
              <p:cNvSpPr txBox="1">
                <a:spLocks noChangeArrowheads="1"/>
              </p:cNvSpPr>
              <p:nvPr/>
            </p:nvSpPr>
            <p:spPr bwMode="auto">
              <a:xfrm>
                <a:off x="2699" y="3112"/>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网络层</a:t>
                </a:r>
              </a:p>
            </p:txBody>
          </p:sp>
          <p:sp>
            <p:nvSpPr>
              <p:cNvPr id="560" name="Text Box 560"/>
              <p:cNvSpPr txBox="1">
                <a:spLocks noChangeArrowheads="1"/>
              </p:cNvSpPr>
              <p:nvPr/>
            </p:nvSpPr>
            <p:spPr bwMode="auto">
              <a:xfrm>
                <a:off x="2699" y="3548"/>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物理层</a:t>
                </a:r>
              </a:p>
            </p:txBody>
          </p:sp>
          <p:sp>
            <p:nvSpPr>
              <p:cNvPr id="561" name="AutoShape 561"/>
              <p:cNvSpPr>
                <a:spLocks noChangeArrowheads="1"/>
              </p:cNvSpPr>
              <p:nvPr/>
            </p:nvSpPr>
            <p:spPr bwMode="auto">
              <a:xfrm>
                <a:off x="3901" y="3081"/>
                <a:ext cx="564" cy="696"/>
              </a:xfrm>
              <a:prstGeom prst="cube">
                <a:avLst>
                  <a:gd name="adj" fmla="val 9250"/>
                </a:avLst>
              </a:prstGeom>
              <a:solidFill>
                <a:srgbClr val="CCE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2" name="Freeform 562"/>
              <p:cNvSpPr>
                <a:spLocks/>
              </p:cNvSpPr>
              <p:nvPr/>
            </p:nvSpPr>
            <p:spPr bwMode="auto">
              <a:xfrm>
                <a:off x="3901" y="3491"/>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3" name="Rectangle 563"/>
              <p:cNvSpPr>
                <a:spLocks noChangeArrowheads="1"/>
              </p:cNvSpPr>
              <p:nvPr/>
            </p:nvSpPr>
            <p:spPr bwMode="auto">
              <a:xfrm>
                <a:off x="3910" y="3353"/>
                <a:ext cx="498" cy="204"/>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4" name="Freeform 564"/>
              <p:cNvSpPr>
                <a:spLocks/>
              </p:cNvSpPr>
              <p:nvPr/>
            </p:nvSpPr>
            <p:spPr bwMode="auto">
              <a:xfrm>
                <a:off x="3901" y="3273"/>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5" name="Text Box 565"/>
              <p:cNvSpPr txBox="1">
                <a:spLocks noChangeArrowheads="1"/>
              </p:cNvSpPr>
              <p:nvPr/>
            </p:nvSpPr>
            <p:spPr bwMode="auto">
              <a:xfrm>
                <a:off x="3878" y="3330"/>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链路层</a:t>
                </a:r>
              </a:p>
            </p:txBody>
          </p:sp>
          <p:sp>
            <p:nvSpPr>
              <p:cNvPr id="566" name="Text Box 566"/>
              <p:cNvSpPr txBox="1">
                <a:spLocks noChangeArrowheads="1"/>
              </p:cNvSpPr>
              <p:nvPr/>
            </p:nvSpPr>
            <p:spPr bwMode="auto">
              <a:xfrm>
                <a:off x="3878" y="3112"/>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网络层</a:t>
                </a:r>
              </a:p>
            </p:txBody>
          </p:sp>
          <p:sp>
            <p:nvSpPr>
              <p:cNvPr id="567" name="Text Box 567"/>
              <p:cNvSpPr txBox="1">
                <a:spLocks noChangeArrowheads="1"/>
              </p:cNvSpPr>
              <p:nvPr/>
            </p:nvSpPr>
            <p:spPr bwMode="auto">
              <a:xfrm>
                <a:off x="3878" y="3548"/>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物理层</a:t>
                </a:r>
              </a:p>
            </p:txBody>
          </p:sp>
          <p:sp>
            <p:nvSpPr>
              <p:cNvPr id="568" name="Freeform 572"/>
              <p:cNvSpPr>
                <a:spLocks/>
              </p:cNvSpPr>
              <p:nvPr/>
            </p:nvSpPr>
            <p:spPr bwMode="auto">
              <a:xfrm>
                <a:off x="568" y="3777"/>
                <a:ext cx="1072" cy="152"/>
              </a:xfrm>
              <a:custGeom>
                <a:avLst/>
                <a:gdLst>
                  <a:gd name="T0" fmla="*/ 0 w 1072"/>
                  <a:gd name="T1" fmla="*/ 0 h 152"/>
                  <a:gd name="T2" fmla="*/ 0 w 1072"/>
                  <a:gd name="T3" fmla="*/ 152 h 152"/>
                  <a:gd name="T4" fmla="*/ 1072 w 1072"/>
                  <a:gd name="T5" fmla="*/ 152 h 152"/>
                  <a:gd name="T6" fmla="*/ 1072 w 1072"/>
                  <a:gd name="T7" fmla="*/ 8 h 152"/>
                </a:gdLst>
                <a:ahLst/>
                <a:cxnLst>
                  <a:cxn ang="0">
                    <a:pos x="T0" y="T1"/>
                  </a:cxn>
                  <a:cxn ang="0">
                    <a:pos x="T2" y="T3"/>
                  </a:cxn>
                  <a:cxn ang="0">
                    <a:pos x="T4" y="T5"/>
                  </a:cxn>
                  <a:cxn ang="0">
                    <a:pos x="T6" y="T7"/>
                  </a:cxn>
                </a:cxnLst>
                <a:rect l="0" t="0" r="r" b="b"/>
                <a:pathLst>
                  <a:path w="1072" h="152">
                    <a:moveTo>
                      <a:pt x="0" y="0"/>
                    </a:moveTo>
                    <a:lnTo>
                      <a:pt x="0" y="152"/>
                    </a:lnTo>
                    <a:lnTo>
                      <a:pt x="1072" y="152"/>
                    </a:lnTo>
                    <a:lnTo>
                      <a:pt x="1072" y="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69" name="Freeform 573"/>
              <p:cNvSpPr>
                <a:spLocks/>
              </p:cNvSpPr>
              <p:nvPr/>
            </p:nvSpPr>
            <p:spPr bwMode="auto">
              <a:xfrm>
                <a:off x="4264" y="3777"/>
                <a:ext cx="1072" cy="152"/>
              </a:xfrm>
              <a:custGeom>
                <a:avLst/>
                <a:gdLst>
                  <a:gd name="T0" fmla="*/ 0 w 1072"/>
                  <a:gd name="T1" fmla="*/ 0 h 152"/>
                  <a:gd name="T2" fmla="*/ 0 w 1072"/>
                  <a:gd name="T3" fmla="*/ 152 h 152"/>
                  <a:gd name="T4" fmla="*/ 1072 w 1072"/>
                  <a:gd name="T5" fmla="*/ 152 h 152"/>
                  <a:gd name="T6" fmla="*/ 1072 w 1072"/>
                  <a:gd name="T7" fmla="*/ 8 h 152"/>
                </a:gdLst>
                <a:ahLst/>
                <a:cxnLst>
                  <a:cxn ang="0">
                    <a:pos x="T0" y="T1"/>
                  </a:cxn>
                  <a:cxn ang="0">
                    <a:pos x="T2" y="T3"/>
                  </a:cxn>
                  <a:cxn ang="0">
                    <a:pos x="T4" y="T5"/>
                  </a:cxn>
                  <a:cxn ang="0">
                    <a:pos x="T6" y="T7"/>
                  </a:cxn>
                </a:cxnLst>
                <a:rect l="0" t="0" r="r" b="b"/>
                <a:pathLst>
                  <a:path w="1072" h="152">
                    <a:moveTo>
                      <a:pt x="0" y="0"/>
                    </a:moveTo>
                    <a:lnTo>
                      <a:pt x="0" y="152"/>
                    </a:lnTo>
                    <a:lnTo>
                      <a:pt x="1072" y="152"/>
                    </a:lnTo>
                    <a:lnTo>
                      <a:pt x="1072" y="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70" name="Freeform 574"/>
              <p:cNvSpPr>
                <a:spLocks/>
              </p:cNvSpPr>
              <p:nvPr/>
            </p:nvSpPr>
            <p:spPr bwMode="auto">
              <a:xfrm>
                <a:off x="1896" y="3769"/>
                <a:ext cx="920" cy="160"/>
              </a:xfrm>
              <a:custGeom>
                <a:avLst/>
                <a:gdLst>
                  <a:gd name="T0" fmla="*/ 0 w 1072"/>
                  <a:gd name="T1" fmla="*/ 0 h 152"/>
                  <a:gd name="T2" fmla="*/ 0 w 1072"/>
                  <a:gd name="T3" fmla="*/ 152 h 152"/>
                  <a:gd name="T4" fmla="*/ 1072 w 1072"/>
                  <a:gd name="T5" fmla="*/ 152 h 152"/>
                  <a:gd name="T6" fmla="*/ 1072 w 1072"/>
                  <a:gd name="T7" fmla="*/ 8 h 152"/>
                </a:gdLst>
                <a:ahLst/>
                <a:cxnLst>
                  <a:cxn ang="0">
                    <a:pos x="T0" y="T1"/>
                  </a:cxn>
                  <a:cxn ang="0">
                    <a:pos x="T2" y="T3"/>
                  </a:cxn>
                  <a:cxn ang="0">
                    <a:pos x="T4" y="T5"/>
                  </a:cxn>
                  <a:cxn ang="0">
                    <a:pos x="T6" y="T7"/>
                  </a:cxn>
                </a:cxnLst>
                <a:rect l="0" t="0" r="r" b="b"/>
                <a:pathLst>
                  <a:path w="1072" h="152">
                    <a:moveTo>
                      <a:pt x="0" y="0"/>
                    </a:moveTo>
                    <a:lnTo>
                      <a:pt x="0" y="152"/>
                    </a:lnTo>
                    <a:lnTo>
                      <a:pt x="1072" y="152"/>
                    </a:lnTo>
                    <a:lnTo>
                      <a:pt x="1072" y="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71" name="Freeform 575"/>
              <p:cNvSpPr>
                <a:spLocks/>
              </p:cNvSpPr>
              <p:nvPr/>
            </p:nvSpPr>
            <p:spPr bwMode="auto">
              <a:xfrm>
                <a:off x="3112" y="3777"/>
                <a:ext cx="928" cy="152"/>
              </a:xfrm>
              <a:custGeom>
                <a:avLst/>
                <a:gdLst>
                  <a:gd name="T0" fmla="*/ 0 w 1072"/>
                  <a:gd name="T1" fmla="*/ 0 h 152"/>
                  <a:gd name="T2" fmla="*/ 0 w 1072"/>
                  <a:gd name="T3" fmla="*/ 152 h 152"/>
                  <a:gd name="T4" fmla="*/ 1072 w 1072"/>
                  <a:gd name="T5" fmla="*/ 152 h 152"/>
                  <a:gd name="T6" fmla="*/ 1072 w 1072"/>
                  <a:gd name="T7" fmla="*/ 8 h 152"/>
                </a:gdLst>
                <a:ahLst/>
                <a:cxnLst>
                  <a:cxn ang="0">
                    <a:pos x="T0" y="T1"/>
                  </a:cxn>
                  <a:cxn ang="0">
                    <a:pos x="T2" y="T3"/>
                  </a:cxn>
                  <a:cxn ang="0">
                    <a:pos x="T4" y="T5"/>
                  </a:cxn>
                  <a:cxn ang="0">
                    <a:pos x="T6" y="T7"/>
                  </a:cxn>
                </a:cxnLst>
                <a:rect l="0" t="0" r="r" b="b"/>
                <a:pathLst>
                  <a:path w="1072" h="152">
                    <a:moveTo>
                      <a:pt x="0" y="0"/>
                    </a:moveTo>
                    <a:lnTo>
                      <a:pt x="0" y="152"/>
                    </a:lnTo>
                    <a:lnTo>
                      <a:pt x="1072" y="152"/>
                    </a:lnTo>
                    <a:lnTo>
                      <a:pt x="1072" y="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72" name="Text Box 576"/>
              <p:cNvSpPr txBox="1">
                <a:spLocks noChangeArrowheads="1"/>
              </p:cNvSpPr>
              <p:nvPr/>
            </p:nvSpPr>
            <p:spPr bwMode="auto">
              <a:xfrm>
                <a:off x="1531" y="2837"/>
                <a:ext cx="24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R</a:t>
                </a:r>
                <a:r>
                  <a:rPr kumimoji="1" lang="en-US" altLang="zh-CN" sz="1400" b="1" baseline="-25000">
                    <a:latin typeface="+mj-ea"/>
                    <a:ea typeface="+mj-ea"/>
                  </a:rPr>
                  <a:t>1</a:t>
                </a:r>
              </a:p>
            </p:txBody>
          </p:sp>
          <p:sp>
            <p:nvSpPr>
              <p:cNvPr id="573" name="Text Box 577"/>
              <p:cNvSpPr txBox="1">
                <a:spLocks noChangeArrowheads="1"/>
              </p:cNvSpPr>
              <p:nvPr/>
            </p:nvSpPr>
            <p:spPr bwMode="auto">
              <a:xfrm>
                <a:off x="2872" y="2837"/>
                <a:ext cx="24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R</a:t>
                </a:r>
                <a:r>
                  <a:rPr kumimoji="1" lang="en-US" altLang="zh-CN" sz="1400" b="1" baseline="-25000">
                    <a:latin typeface="+mj-ea"/>
                    <a:ea typeface="+mj-ea"/>
                  </a:rPr>
                  <a:t>2</a:t>
                </a:r>
              </a:p>
            </p:txBody>
          </p:sp>
          <p:sp>
            <p:nvSpPr>
              <p:cNvPr id="574" name="Text Box 578"/>
              <p:cNvSpPr txBox="1">
                <a:spLocks noChangeArrowheads="1"/>
              </p:cNvSpPr>
              <p:nvPr/>
            </p:nvSpPr>
            <p:spPr bwMode="auto">
              <a:xfrm>
                <a:off x="4067" y="2837"/>
                <a:ext cx="24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R</a:t>
                </a:r>
                <a:r>
                  <a:rPr kumimoji="1" lang="en-US" altLang="zh-CN" sz="1400" b="1" baseline="-25000">
                    <a:latin typeface="+mj-ea"/>
                    <a:ea typeface="+mj-ea"/>
                  </a:rPr>
                  <a:t>3</a:t>
                </a:r>
              </a:p>
            </p:txBody>
          </p:sp>
          <p:sp>
            <p:nvSpPr>
              <p:cNvPr id="575" name="Text Box 579"/>
              <p:cNvSpPr txBox="1">
                <a:spLocks noChangeArrowheads="1"/>
              </p:cNvSpPr>
              <p:nvPr/>
            </p:nvSpPr>
            <p:spPr bwMode="auto">
              <a:xfrm>
                <a:off x="326" y="2405"/>
                <a:ext cx="2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H</a:t>
                </a:r>
                <a:r>
                  <a:rPr kumimoji="1" lang="en-US" altLang="zh-CN" sz="1400" b="1" baseline="-25000">
                    <a:latin typeface="+mj-ea"/>
                    <a:ea typeface="+mj-ea"/>
                  </a:rPr>
                  <a:t>1</a:t>
                </a:r>
              </a:p>
            </p:txBody>
          </p:sp>
          <p:sp>
            <p:nvSpPr>
              <p:cNvPr id="576" name="Text Box 580"/>
              <p:cNvSpPr txBox="1">
                <a:spLocks noChangeArrowheads="1"/>
              </p:cNvSpPr>
              <p:nvPr/>
            </p:nvSpPr>
            <p:spPr bwMode="auto">
              <a:xfrm>
                <a:off x="5272" y="2405"/>
                <a:ext cx="2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H</a:t>
                </a:r>
                <a:r>
                  <a:rPr kumimoji="1" lang="en-US" altLang="zh-CN" sz="1400" b="1" baseline="-25000">
                    <a:latin typeface="+mj-ea"/>
                    <a:ea typeface="+mj-ea"/>
                  </a:rPr>
                  <a:t>2</a:t>
                </a:r>
              </a:p>
            </p:txBody>
          </p:sp>
        </p:grpSp>
        <p:sp>
          <p:nvSpPr>
            <p:cNvPr id="577" name="Text Box 582"/>
            <p:cNvSpPr txBox="1">
              <a:spLocks noChangeArrowheads="1"/>
            </p:cNvSpPr>
            <p:nvPr/>
          </p:nvSpPr>
          <p:spPr bwMode="auto">
            <a:xfrm>
              <a:off x="3180272" y="4004613"/>
              <a:ext cx="3142229" cy="34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1400" dirty="0">
                  <a:solidFill>
                    <a:srgbClr val="FF0000"/>
                  </a:solidFill>
                  <a:latin typeface="+mj-ea"/>
                  <a:ea typeface="+mj-ea"/>
                </a:rPr>
                <a:t>从层次上来看数据的流动</a:t>
              </a:r>
            </a:p>
          </p:txBody>
        </p:sp>
        <p:sp>
          <p:nvSpPr>
            <p:cNvPr id="578" name="Freeform 583"/>
            <p:cNvSpPr>
              <a:spLocks/>
            </p:cNvSpPr>
            <p:nvPr/>
          </p:nvSpPr>
          <p:spPr bwMode="auto">
            <a:xfrm>
              <a:off x="1225550" y="4329113"/>
              <a:ext cx="6978650" cy="1871662"/>
            </a:xfrm>
            <a:custGeom>
              <a:avLst/>
              <a:gdLst>
                <a:gd name="T0" fmla="*/ 12 w 4396"/>
                <a:gd name="T1" fmla="*/ 30 h 1179"/>
                <a:gd name="T2" fmla="*/ 12 w 4396"/>
                <a:gd name="T3" fmla="*/ 909 h 1179"/>
                <a:gd name="T4" fmla="*/ 84 w 4396"/>
                <a:gd name="T5" fmla="*/ 1137 h 1179"/>
                <a:gd name="T6" fmla="*/ 408 w 4396"/>
                <a:gd name="T7" fmla="*/ 1161 h 1179"/>
                <a:gd name="T8" fmla="*/ 567 w 4396"/>
                <a:gd name="T9" fmla="*/ 1158 h 1179"/>
                <a:gd name="T10" fmla="*/ 768 w 4396"/>
                <a:gd name="T11" fmla="*/ 1140 h 1179"/>
                <a:gd name="T12" fmla="*/ 804 w 4396"/>
                <a:gd name="T13" fmla="*/ 1050 h 1179"/>
                <a:gd name="T14" fmla="*/ 804 w 4396"/>
                <a:gd name="T15" fmla="*/ 666 h 1179"/>
                <a:gd name="T16" fmla="*/ 855 w 4396"/>
                <a:gd name="T17" fmla="*/ 477 h 1179"/>
                <a:gd name="T18" fmla="*/ 1182 w 4396"/>
                <a:gd name="T19" fmla="*/ 483 h 1179"/>
                <a:gd name="T20" fmla="*/ 1212 w 4396"/>
                <a:gd name="T21" fmla="*/ 663 h 1179"/>
                <a:gd name="T22" fmla="*/ 1209 w 4396"/>
                <a:gd name="T23" fmla="*/ 906 h 1179"/>
                <a:gd name="T24" fmla="*/ 1236 w 4396"/>
                <a:gd name="T25" fmla="*/ 1122 h 1179"/>
                <a:gd name="T26" fmla="*/ 1488 w 4396"/>
                <a:gd name="T27" fmla="*/ 1161 h 1179"/>
                <a:gd name="T28" fmla="*/ 1866 w 4396"/>
                <a:gd name="T29" fmla="*/ 1143 h 1179"/>
                <a:gd name="T30" fmla="*/ 1977 w 4396"/>
                <a:gd name="T31" fmla="*/ 1050 h 1179"/>
                <a:gd name="T32" fmla="*/ 1992 w 4396"/>
                <a:gd name="T33" fmla="*/ 750 h 1179"/>
                <a:gd name="T34" fmla="*/ 2016 w 4396"/>
                <a:gd name="T35" fmla="*/ 459 h 1179"/>
                <a:gd name="T36" fmla="*/ 2370 w 4396"/>
                <a:gd name="T37" fmla="*/ 453 h 1179"/>
                <a:gd name="T38" fmla="*/ 2409 w 4396"/>
                <a:gd name="T39" fmla="*/ 663 h 1179"/>
                <a:gd name="T40" fmla="*/ 2412 w 4396"/>
                <a:gd name="T41" fmla="*/ 867 h 1179"/>
                <a:gd name="T42" fmla="*/ 2436 w 4396"/>
                <a:gd name="T43" fmla="*/ 1098 h 1179"/>
                <a:gd name="T44" fmla="*/ 2565 w 4396"/>
                <a:gd name="T45" fmla="*/ 1158 h 1179"/>
                <a:gd name="T46" fmla="*/ 3024 w 4396"/>
                <a:gd name="T47" fmla="*/ 1146 h 1179"/>
                <a:gd name="T48" fmla="*/ 3165 w 4396"/>
                <a:gd name="T49" fmla="*/ 1041 h 1179"/>
                <a:gd name="T50" fmla="*/ 3172 w 4396"/>
                <a:gd name="T51" fmla="*/ 662 h 1179"/>
                <a:gd name="T52" fmla="*/ 3207 w 4396"/>
                <a:gd name="T53" fmla="*/ 462 h 1179"/>
                <a:gd name="T54" fmla="*/ 3492 w 4396"/>
                <a:gd name="T55" fmla="*/ 438 h 1179"/>
                <a:gd name="T56" fmla="*/ 3585 w 4396"/>
                <a:gd name="T57" fmla="*/ 540 h 1179"/>
                <a:gd name="T58" fmla="*/ 3591 w 4396"/>
                <a:gd name="T59" fmla="*/ 894 h 1179"/>
                <a:gd name="T60" fmla="*/ 3609 w 4396"/>
                <a:gd name="T61" fmla="*/ 1101 h 1179"/>
                <a:gd name="T62" fmla="*/ 3708 w 4396"/>
                <a:gd name="T63" fmla="*/ 1149 h 1179"/>
                <a:gd name="T64" fmla="*/ 4155 w 4396"/>
                <a:gd name="T65" fmla="*/ 1158 h 1179"/>
                <a:gd name="T66" fmla="*/ 4335 w 4396"/>
                <a:gd name="T67" fmla="*/ 1125 h 1179"/>
                <a:gd name="T68" fmla="*/ 4389 w 4396"/>
                <a:gd name="T69" fmla="*/ 945 h 1179"/>
                <a:gd name="T70" fmla="*/ 4380 w 4396"/>
                <a:gd name="T71" fmla="*/ 0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96" h="1179">
                  <a:moveTo>
                    <a:pt x="12" y="30"/>
                  </a:moveTo>
                  <a:cubicBezTo>
                    <a:pt x="13" y="176"/>
                    <a:pt x="0" y="725"/>
                    <a:pt x="12" y="909"/>
                  </a:cubicBezTo>
                  <a:cubicBezTo>
                    <a:pt x="24" y="1093"/>
                    <a:pt x="18" y="1095"/>
                    <a:pt x="84" y="1137"/>
                  </a:cubicBezTo>
                  <a:cubicBezTo>
                    <a:pt x="150" y="1179"/>
                    <a:pt x="328" y="1158"/>
                    <a:pt x="408" y="1161"/>
                  </a:cubicBezTo>
                  <a:cubicBezTo>
                    <a:pt x="488" y="1164"/>
                    <a:pt x="507" y="1162"/>
                    <a:pt x="567" y="1158"/>
                  </a:cubicBezTo>
                  <a:cubicBezTo>
                    <a:pt x="627" y="1154"/>
                    <a:pt x="728" y="1158"/>
                    <a:pt x="768" y="1140"/>
                  </a:cubicBezTo>
                  <a:cubicBezTo>
                    <a:pt x="808" y="1122"/>
                    <a:pt x="798" y="1129"/>
                    <a:pt x="804" y="1050"/>
                  </a:cubicBezTo>
                  <a:cubicBezTo>
                    <a:pt x="810" y="971"/>
                    <a:pt x="796" y="761"/>
                    <a:pt x="804" y="666"/>
                  </a:cubicBezTo>
                  <a:cubicBezTo>
                    <a:pt x="812" y="571"/>
                    <a:pt x="792" y="507"/>
                    <a:pt x="855" y="477"/>
                  </a:cubicBezTo>
                  <a:cubicBezTo>
                    <a:pt x="918" y="447"/>
                    <a:pt x="1122" y="452"/>
                    <a:pt x="1182" y="483"/>
                  </a:cubicBezTo>
                  <a:cubicBezTo>
                    <a:pt x="1242" y="514"/>
                    <a:pt x="1208" y="592"/>
                    <a:pt x="1212" y="663"/>
                  </a:cubicBezTo>
                  <a:cubicBezTo>
                    <a:pt x="1216" y="734"/>
                    <a:pt x="1205" y="830"/>
                    <a:pt x="1209" y="906"/>
                  </a:cubicBezTo>
                  <a:cubicBezTo>
                    <a:pt x="1213" y="982"/>
                    <a:pt x="1190" y="1080"/>
                    <a:pt x="1236" y="1122"/>
                  </a:cubicBezTo>
                  <a:cubicBezTo>
                    <a:pt x="1282" y="1164"/>
                    <a:pt x="1383" y="1158"/>
                    <a:pt x="1488" y="1161"/>
                  </a:cubicBezTo>
                  <a:cubicBezTo>
                    <a:pt x="1593" y="1164"/>
                    <a:pt x="1785" y="1161"/>
                    <a:pt x="1866" y="1143"/>
                  </a:cubicBezTo>
                  <a:cubicBezTo>
                    <a:pt x="1947" y="1125"/>
                    <a:pt x="1956" y="1115"/>
                    <a:pt x="1977" y="1050"/>
                  </a:cubicBezTo>
                  <a:cubicBezTo>
                    <a:pt x="1998" y="985"/>
                    <a:pt x="1986" y="848"/>
                    <a:pt x="1992" y="750"/>
                  </a:cubicBezTo>
                  <a:cubicBezTo>
                    <a:pt x="1998" y="652"/>
                    <a:pt x="1953" y="508"/>
                    <a:pt x="2016" y="459"/>
                  </a:cubicBezTo>
                  <a:cubicBezTo>
                    <a:pt x="2079" y="410"/>
                    <a:pt x="2305" y="419"/>
                    <a:pt x="2370" y="453"/>
                  </a:cubicBezTo>
                  <a:cubicBezTo>
                    <a:pt x="2435" y="487"/>
                    <a:pt x="2402" y="594"/>
                    <a:pt x="2409" y="663"/>
                  </a:cubicBezTo>
                  <a:cubicBezTo>
                    <a:pt x="2416" y="732"/>
                    <a:pt x="2408" y="794"/>
                    <a:pt x="2412" y="867"/>
                  </a:cubicBezTo>
                  <a:cubicBezTo>
                    <a:pt x="2416" y="940"/>
                    <a:pt x="2411" y="1050"/>
                    <a:pt x="2436" y="1098"/>
                  </a:cubicBezTo>
                  <a:cubicBezTo>
                    <a:pt x="2461" y="1146"/>
                    <a:pt x="2467" y="1150"/>
                    <a:pt x="2565" y="1158"/>
                  </a:cubicBezTo>
                  <a:cubicBezTo>
                    <a:pt x="2663" y="1166"/>
                    <a:pt x="2924" y="1165"/>
                    <a:pt x="3024" y="1146"/>
                  </a:cubicBezTo>
                  <a:cubicBezTo>
                    <a:pt x="3124" y="1127"/>
                    <a:pt x="3140" y="1122"/>
                    <a:pt x="3165" y="1041"/>
                  </a:cubicBezTo>
                  <a:cubicBezTo>
                    <a:pt x="3190" y="960"/>
                    <a:pt x="3165" y="758"/>
                    <a:pt x="3172" y="662"/>
                  </a:cubicBezTo>
                  <a:cubicBezTo>
                    <a:pt x="3179" y="566"/>
                    <a:pt x="3154" y="499"/>
                    <a:pt x="3207" y="462"/>
                  </a:cubicBezTo>
                  <a:cubicBezTo>
                    <a:pt x="3260" y="425"/>
                    <a:pt x="3429" y="425"/>
                    <a:pt x="3492" y="438"/>
                  </a:cubicBezTo>
                  <a:cubicBezTo>
                    <a:pt x="3555" y="451"/>
                    <a:pt x="3568" y="464"/>
                    <a:pt x="3585" y="540"/>
                  </a:cubicBezTo>
                  <a:cubicBezTo>
                    <a:pt x="3602" y="616"/>
                    <a:pt x="3587" y="801"/>
                    <a:pt x="3591" y="894"/>
                  </a:cubicBezTo>
                  <a:cubicBezTo>
                    <a:pt x="3595" y="987"/>
                    <a:pt x="3590" y="1059"/>
                    <a:pt x="3609" y="1101"/>
                  </a:cubicBezTo>
                  <a:cubicBezTo>
                    <a:pt x="3628" y="1143"/>
                    <a:pt x="3617" y="1140"/>
                    <a:pt x="3708" y="1149"/>
                  </a:cubicBezTo>
                  <a:cubicBezTo>
                    <a:pt x="3799" y="1158"/>
                    <a:pt x="4051" y="1162"/>
                    <a:pt x="4155" y="1158"/>
                  </a:cubicBezTo>
                  <a:cubicBezTo>
                    <a:pt x="4259" y="1154"/>
                    <a:pt x="4296" y="1160"/>
                    <a:pt x="4335" y="1125"/>
                  </a:cubicBezTo>
                  <a:cubicBezTo>
                    <a:pt x="4374" y="1090"/>
                    <a:pt x="4382" y="1132"/>
                    <a:pt x="4389" y="945"/>
                  </a:cubicBezTo>
                  <a:cubicBezTo>
                    <a:pt x="4396" y="758"/>
                    <a:pt x="4382" y="197"/>
                    <a:pt x="4380" y="0"/>
                  </a:cubicBezTo>
                </a:path>
              </a:pathLst>
            </a:custGeom>
            <a:noFill/>
            <a:ln w="76200" cmpd="sng">
              <a:solidFill>
                <a:srgbClr val="FF0000"/>
              </a:solidFill>
              <a:prstDash val="solid"/>
              <a:round/>
              <a:headEnd type="none" w="med" len="lg"/>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Tree>
    <p:extLst>
      <p:ext uri="{BB962C8B-B14F-4D97-AF65-F5344CB8AC3E}">
        <p14:creationId xmlns:p14="http://schemas.microsoft.com/office/powerpoint/2010/main" val="9214320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诞生于</a:t>
            </a:r>
            <a:r>
              <a:rPr lang="en-US" altLang="zh-CN" dirty="0" smtClean="0"/>
              <a:t>1982</a:t>
            </a:r>
            <a:r>
              <a:rPr lang="zh-CN" altLang="en-US" dirty="0" smtClean="0"/>
              <a:t>年的</a:t>
            </a:r>
            <a:r>
              <a:rPr lang="en-US" altLang="zh-CN" dirty="0" smtClean="0"/>
              <a:t>DIX </a:t>
            </a:r>
            <a:r>
              <a:rPr lang="en-US" altLang="zh-CN" dirty="0"/>
              <a:t>Ethernet </a:t>
            </a:r>
            <a:r>
              <a:rPr lang="en-US" altLang="zh-CN" dirty="0" smtClean="0"/>
              <a:t>V2</a:t>
            </a:r>
            <a:r>
              <a:rPr lang="zh-CN" altLang="en-US" dirty="0" smtClean="0"/>
              <a:t>是</a:t>
            </a:r>
            <a:r>
              <a:rPr lang="zh-CN" altLang="en-US" dirty="0"/>
              <a:t>世界上第一个局域网产品（以太网）的</a:t>
            </a:r>
            <a:r>
              <a:rPr lang="zh-CN" altLang="en-US" dirty="0" smtClean="0"/>
              <a:t>规约，定义传送速率为</a:t>
            </a:r>
            <a:r>
              <a:rPr lang="en-US" altLang="zh-CN" dirty="0" smtClean="0"/>
              <a:t>10Mbps</a:t>
            </a:r>
            <a:r>
              <a:rPr lang="zh-CN" altLang="en-US" dirty="0" smtClean="0"/>
              <a:t>。</a:t>
            </a:r>
            <a:endParaRPr lang="zh-CN" altLang="en-US" dirty="0"/>
          </a:p>
          <a:p>
            <a:r>
              <a:rPr lang="en-US" altLang="zh-CN" dirty="0" smtClean="0"/>
              <a:t>IEEE 802</a:t>
            </a:r>
            <a:r>
              <a:rPr lang="zh-CN" altLang="en-US" dirty="0" smtClean="0"/>
              <a:t>委员会的</a:t>
            </a:r>
            <a:r>
              <a:rPr lang="en-US" altLang="zh-CN" dirty="0" smtClean="0"/>
              <a:t>802.3</a:t>
            </a:r>
            <a:r>
              <a:rPr lang="zh-CN" altLang="en-US" dirty="0" smtClean="0"/>
              <a:t>工作组在</a:t>
            </a:r>
            <a:r>
              <a:rPr lang="en-US" altLang="zh-CN" dirty="0" smtClean="0"/>
              <a:t>1983</a:t>
            </a:r>
            <a:r>
              <a:rPr lang="zh-CN" altLang="en-US" dirty="0" smtClean="0"/>
              <a:t>年制定了第一个</a:t>
            </a:r>
            <a:r>
              <a:rPr lang="en-US" altLang="zh-CN" dirty="0" smtClean="0"/>
              <a:t>IEEE</a:t>
            </a:r>
            <a:r>
              <a:rPr lang="zh-CN" altLang="en-US" dirty="0" smtClean="0"/>
              <a:t>的以太网标准，定义传送速率为</a:t>
            </a:r>
            <a:r>
              <a:rPr lang="en-US" altLang="zh-CN" dirty="0" smtClean="0"/>
              <a:t>10Mbps</a:t>
            </a:r>
            <a:r>
              <a:rPr lang="zh-CN" altLang="en-US" dirty="0" smtClean="0"/>
              <a:t>。</a:t>
            </a:r>
            <a:endParaRPr lang="zh-CN" altLang="en-US" dirty="0"/>
          </a:p>
          <a:p>
            <a:r>
              <a:rPr lang="en-US" altLang="zh-CN" dirty="0"/>
              <a:t>DIX Ethernet </a:t>
            </a:r>
            <a:r>
              <a:rPr lang="en-US" altLang="zh-CN" dirty="0" smtClean="0"/>
              <a:t>V2</a:t>
            </a:r>
            <a:r>
              <a:rPr lang="zh-CN" altLang="en-US" dirty="0" smtClean="0"/>
              <a:t>标准与</a:t>
            </a:r>
            <a:r>
              <a:rPr lang="en-US" altLang="zh-CN" dirty="0" smtClean="0"/>
              <a:t>IEEE 802.3 </a:t>
            </a:r>
            <a:r>
              <a:rPr lang="zh-CN" altLang="en-US" dirty="0"/>
              <a:t>标准只有很小的差别，因此可以</a:t>
            </a:r>
            <a:r>
              <a:rPr lang="zh-CN" altLang="en-US" dirty="0" smtClean="0"/>
              <a:t>将</a:t>
            </a:r>
            <a:r>
              <a:rPr lang="en-US" altLang="zh-CN" dirty="0" smtClean="0"/>
              <a:t>802.3</a:t>
            </a:r>
            <a:r>
              <a:rPr lang="zh-CN" altLang="en-US" dirty="0" smtClean="0"/>
              <a:t>局域网</a:t>
            </a:r>
            <a:r>
              <a:rPr lang="zh-CN" altLang="en-US" dirty="0"/>
              <a:t>简称为</a:t>
            </a:r>
            <a:r>
              <a:rPr lang="zh-CN" altLang="en-US" dirty="0" smtClean="0"/>
              <a:t>“以太网”。</a:t>
            </a:r>
            <a:endParaRPr lang="zh-CN" altLang="en-US" dirty="0"/>
          </a:p>
          <a:p>
            <a:r>
              <a:rPr lang="zh-CN" altLang="en-US" dirty="0"/>
              <a:t>严格说来，“以太网”应当是指</a:t>
            </a:r>
            <a:r>
              <a:rPr lang="zh-CN" altLang="en-US" dirty="0" smtClean="0"/>
              <a:t>符合</a:t>
            </a:r>
            <a:r>
              <a:rPr lang="en-US" altLang="zh-CN" dirty="0" smtClean="0"/>
              <a:t>DIX </a:t>
            </a:r>
            <a:r>
              <a:rPr lang="en-US" altLang="zh-CN" dirty="0"/>
              <a:t>Ethernet </a:t>
            </a:r>
            <a:r>
              <a:rPr lang="en-US" altLang="zh-CN" dirty="0" smtClean="0"/>
              <a:t>V2</a:t>
            </a:r>
            <a:r>
              <a:rPr lang="zh-CN" altLang="en-US" dirty="0" smtClean="0"/>
              <a:t>标准</a:t>
            </a:r>
            <a:r>
              <a:rPr lang="zh-CN" altLang="en-US" dirty="0"/>
              <a:t>的</a:t>
            </a:r>
            <a:r>
              <a:rPr lang="zh-CN" altLang="en-US" dirty="0" smtClean="0"/>
              <a:t>局域网。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40</a:t>
            </a:fld>
            <a:endParaRPr lang="en-US" altLang="zh-CN"/>
          </a:p>
        </p:txBody>
      </p:sp>
      <p:sp>
        <p:nvSpPr>
          <p:cNvPr id="4" name="文本占位符 3"/>
          <p:cNvSpPr>
            <a:spLocks noGrp="1"/>
          </p:cNvSpPr>
          <p:nvPr>
            <p:ph type="body" sz="quarter" idx="13"/>
          </p:nvPr>
        </p:nvSpPr>
        <p:spPr/>
        <p:txBody>
          <a:bodyPr/>
          <a:lstStyle/>
          <a:p>
            <a:r>
              <a:rPr lang="en-US" altLang="zh-CN" dirty="0" smtClean="0"/>
              <a:t>3.2</a:t>
            </a:r>
            <a:r>
              <a:rPr lang="zh-CN" altLang="en-US" dirty="0" smtClean="0"/>
              <a:t>以太网标准</a:t>
            </a:r>
            <a:endParaRPr lang="zh-CN" altLang="en-US" dirty="0"/>
          </a:p>
        </p:txBody>
      </p:sp>
    </p:spTree>
    <p:extLst>
      <p:ext uri="{BB962C8B-B14F-4D97-AF65-F5344CB8AC3E}">
        <p14:creationId xmlns:p14="http://schemas.microsoft.com/office/powerpoint/2010/main" val="8659227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a:t>为了使数据链路层能更好地适应多种局域网标准，</a:t>
            </a:r>
            <a:r>
              <a:rPr lang="en-US" altLang="zh-CN" dirty="0"/>
              <a:t>802 </a:t>
            </a:r>
            <a:r>
              <a:rPr lang="zh-CN" altLang="en-US" dirty="0"/>
              <a:t>委员会就将局域网的数据链路层拆成两个子层：</a:t>
            </a:r>
          </a:p>
          <a:p>
            <a:pPr lvl="1"/>
            <a:r>
              <a:rPr lang="zh-CN" altLang="en-US" dirty="0">
                <a:solidFill>
                  <a:srgbClr val="FF0000"/>
                </a:solidFill>
              </a:rPr>
              <a:t>逻辑链路控制 </a:t>
            </a:r>
            <a:r>
              <a:rPr lang="en-US" altLang="zh-CN" dirty="0"/>
              <a:t>LLC (Logical Link Control)</a:t>
            </a:r>
            <a:r>
              <a:rPr lang="zh-CN" altLang="en-US" dirty="0"/>
              <a:t>子层</a:t>
            </a:r>
          </a:p>
          <a:p>
            <a:pPr lvl="1"/>
            <a:r>
              <a:rPr lang="zh-CN" altLang="en-US" dirty="0">
                <a:solidFill>
                  <a:srgbClr val="FF0000"/>
                </a:solidFill>
              </a:rPr>
              <a:t>媒体接入控制 </a:t>
            </a:r>
            <a:r>
              <a:rPr lang="en-US" altLang="zh-CN" dirty="0"/>
              <a:t>MAC (Medium Access Control)</a:t>
            </a:r>
            <a:r>
              <a:rPr lang="zh-CN" altLang="en-US" dirty="0" smtClean="0"/>
              <a:t>子层</a:t>
            </a:r>
            <a:endParaRPr lang="zh-CN" altLang="en-US" dirty="0"/>
          </a:p>
          <a:p>
            <a:r>
              <a:rPr lang="zh-CN" altLang="en-US" dirty="0"/>
              <a:t>与接入到传输媒体有关的内容都放</a:t>
            </a:r>
            <a:r>
              <a:rPr lang="zh-CN" altLang="en-US" dirty="0" smtClean="0"/>
              <a:t>在</a:t>
            </a:r>
            <a:r>
              <a:rPr lang="en-US" altLang="zh-CN" dirty="0" smtClean="0"/>
              <a:t>MAC</a:t>
            </a:r>
            <a:r>
              <a:rPr lang="zh-CN" altLang="en-US" dirty="0"/>
              <a:t>子层，</a:t>
            </a:r>
            <a:r>
              <a:rPr lang="zh-CN" altLang="en-US" dirty="0" smtClean="0"/>
              <a:t>而</a:t>
            </a:r>
            <a:r>
              <a:rPr lang="en-US" altLang="zh-CN" dirty="0" smtClean="0"/>
              <a:t>LLC</a:t>
            </a:r>
            <a:r>
              <a:rPr lang="zh-CN" altLang="en-US" dirty="0" smtClean="0"/>
              <a:t>子层</a:t>
            </a:r>
            <a:r>
              <a:rPr lang="zh-CN" altLang="en-US" dirty="0"/>
              <a:t>则与传输媒体无关，不管采用何种协议的局域网</a:t>
            </a:r>
            <a:r>
              <a:rPr lang="zh-CN" altLang="en-US" dirty="0" smtClean="0"/>
              <a:t>对</a:t>
            </a:r>
            <a:r>
              <a:rPr lang="en-US" altLang="zh-CN" dirty="0" smtClean="0"/>
              <a:t>LLC </a:t>
            </a:r>
            <a:r>
              <a:rPr lang="zh-CN" altLang="en-US" dirty="0"/>
              <a:t>子层来说都是透明</a:t>
            </a:r>
            <a:r>
              <a:rPr lang="zh-CN" altLang="en-US" dirty="0" smtClean="0"/>
              <a:t>的。</a:t>
            </a:r>
            <a:endParaRPr lang="en-US" altLang="zh-CN" dirty="0" smtClean="0"/>
          </a:p>
          <a:p>
            <a:r>
              <a:rPr lang="en-US" altLang="zh-CN" dirty="0" smtClean="0"/>
              <a:t>IEEE</a:t>
            </a:r>
            <a:r>
              <a:rPr lang="zh-CN" altLang="en-US" dirty="0" smtClean="0"/>
              <a:t>的做法，主要是由于商业的激烈竞争。 </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41</a:t>
            </a:fld>
            <a:endParaRPr lang="en-US" altLang="zh-CN"/>
          </a:p>
        </p:txBody>
      </p:sp>
      <p:sp>
        <p:nvSpPr>
          <p:cNvPr id="4" name="文本占位符 3"/>
          <p:cNvSpPr>
            <a:spLocks noGrp="1"/>
          </p:cNvSpPr>
          <p:nvPr>
            <p:ph type="body" sz="quarter" idx="13"/>
          </p:nvPr>
        </p:nvSpPr>
        <p:spPr/>
        <p:txBody>
          <a:bodyPr/>
          <a:lstStyle/>
          <a:p>
            <a:r>
              <a:rPr lang="en-US" altLang="zh-CN" dirty="0" smtClean="0"/>
              <a:t>3.2</a:t>
            </a:r>
            <a:r>
              <a:rPr lang="zh-CN" altLang="en-US" dirty="0" smtClean="0"/>
              <a:t>以太网标准</a:t>
            </a:r>
            <a:endParaRPr lang="zh-CN" altLang="en-US" dirty="0"/>
          </a:p>
        </p:txBody>
      </p:sp>
    </p:spTree>
    <p:extLst>
      <p:ext uri="{BB962C8B-B14F-4D97-AF65-F5344CB8AC3E}">
        <p14:creationId xmlns:p14="http://schemas.microsoft.com/office/powerpoint/2010/main" val="833359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42</a:t>
            </a:fld>
            <a:endParaRPr lang="en-US" altLang="zh-CN"/>
          </a:p>
        </p:txBody>
      </p:sp>
      <p:sp>
        <p:nvSpPr>
          <p:cNvPr id="4" name="文本占位符 3"/>
          <p:cNvSpPr>
            <a:spLocks noGrp="1"/>
          </p:cNvSpPr>
          <p:nvPr>
            <p:ph type="body" sz="quarter" idx="13"/>
          </p:nvPr>
        </p:nvSpPr>
        <p:spPr/>
        <p:txBody>
          <a:bodyPr/>
          <a:lstStyle/>
          <a:p>
            <a:r>
              <a:rPr lang="en-US" altLang="zh-CN" dirty="0" smtClean="0"/>
              <a:t>3.2</a:t>
            </a:r>
            <a:r>
              <a:rPr lang="zh-CN" altLang="en-US" dirty="0" smtClean="0"/>
              <a:t>以太网标准</a:t>
            </a:r>
            <a:endParaRPr lang="zh-CN" altLang="en-US" dirty="0"/>
          </a:p>
        </p:txBody>
      </p:sp>
      <p:sp>
        <p:nvSpPr>
          <p:cNvPr id="7" name="Freeform 25"/>
          <p:cNvSpPr>
            <a:spLocks/>
          </p:cNvSpPr>
          <p:nvPr/>
        </p:nvSpPr>
        <p:spPr bwMode="auto">
          <a:xfrm>
            <a:off x="6405646" y="1982613"/>
            <a:ext cx="1362075" cy="2216514"/>
          </a:xfrm>
          <a:custGeom>
            <a:avLst/>
            <a:gdLst>
              <a:gd name="T0" fmla="*/ 0 w 913"/>
              <a:gd name="T1" fmla="*/ 0 h 1231"/>
              <a:gd name="T2" fmla="*/ 0 w 913"/>
              <a:gd name="T3" fmla="*/ 2323799 h 1231"/>
              <a:gd name="T4" fmla="*/ 1360583 w 913"/>
              <a:gd name="T5" fmla="*/ 2323799 h 1231"/>
              <a:gd name="T6" fmla="*/ 1360583 w 913"/>
              <a:gd name="T7" fmla="*/ 0 h 12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3" h="1231">
                <a:moveTo>
                  <a:pt x="0" y="0"/>
                </a:moveTo>
                <a:lnTo>
                  <a:pt x="0" y="1230"/>
                </a:lnTo>
                <a:lnTo>
                  <a:pt x="912" y="1230"/>
                </a:lnTo>
                <a:lnTo>
                  <a:pt x="912" y="0"/>
                </a:lnTo>
              </a:path>
            </a:pathLst>
          </a:custGeom>
          <a:solidFill>
            <a:srgbClr val="FFCCFF"/>
          </a:solidFill>
          <a:ln w="9525" cap="rnd" cmpd="sng">
            <a:solidFill>
              <a:schemeClr val="folHlink"/>
            </a:solidFill>
            <a:prstDash val="solid"/>
            <a:round/>
            <a:headEnd type="none" w="med" len="med"/>
            <a:tailEnd type="none" w="med" len="med"/>
          </a:ln>
          <a:effectLst/>
        </p:spPr>
        <p:txBody>
          <a:bodyPr/>
          <a:lstStyle/>
          <a:p>
            <a:pPr algn="ctr"/>
            <a:endParaRPr lang="zh-CN" altLang="en-US" sz="1600">
              <a:latin typeface="微软雅黑" panose="020B0503020204020204" pitchFamily="34" charset="-122"/>
              <a:ea typeface="微软雅黑" panose="020B0503020204020204" pitchFamily="34" charset="-122"/>
            </a:endParaRPr>
          </a:p>
        </p:txBody>
      </p:sp>
      <p:sp>
        <p:nvSpPr>
          <p:cNvPr id="8" name="Freeform 18"/>
          <p:cNvSpPr>
            <a:spLocks/>
          </p:cNvSpPr>
          <p:nvPr/>
        </p:nvSpPr>
        <p:spPr bwMode="auto">
          <a:xfrm>
            <a:off x="1990808" y="1982613"/>
            <a:ext cx="1362075" cy="2216514"/>
          </a:xfrm>
          <a:custGeom>
            <a:avLst/>
            <a:gdLst>
              <a:gd name="T0" fmla="*/ 0 w 913"/>
              <a:gd name="T1" fmla="*/ 0 h 1231"/>
              <a:gd name="T2" fmla="*/ 0 w 913"/>
              <a:gd name="T3" fmla="*/ 2323799 h 1231"/>
              <a:gd name="T4" fmla="*/ 1360583 w 913"/>
              <a:gd name="T5" fmla="*/ 2323799 h 1231"/>
              <a:gd name="T6" fmla="*/ 1360583 w 913"/>
              <a:gd name="T7" fmla="*/ 0 h 12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3" h="1231">
                <a:moveTo>
                  <a:pt x="0" y="0"/>
                </a:moveTo>
                <a:lnTo>
                  <a:pt x="0" y="1230"/>
                </a:lnTo>
                <a:lnTo>
                  <a:pt x="912" y="1230"/>
                </a:lnTo>
                <a:lnTo>
                  <a:pt x="912" y="0"/>
                </a:lnTo>
              </a:path>
            </a:pathLst>
          </a:custGeom>
          <a:solidFill>
            <a:srgbClr val="FFCCFF"/>
          </a:solidFill>
          <a:ln w="9525" cap="rnd" cmpd="sng">
            <a:solidFill>
              <a:schemeClr val="folHlink"/>
            </a:solidFill>
            <a:prstDash val="solid"/>
            <a:round/>
            <a:headEnd type="none" w="med" len="med"/>
            <a:tailEnd type="none" w="med" len="med"/>
          </a:ln>
          <a:effectLst/>
        </p:spPr>
        <p:txBody>
          <a:bodyPr/>
          <a:lstStyle/>
          <a:p>
            <a:pPr algn="ctr"/>
            <a:endParaRPr lang="zh-CN" altLang="en-US" sz="1600">
              <a:latin typeface="微软雅黑" panose="020B0503020204020204" pitchFamily="34" charset="-122"/>
              <a:ea typeface="微软雅黑" panose="020B0503020204020204" pitchFamily="34" charset="-122"/>
            </a:endParaRPr>
          </a:p>
        </p:txBody>
      </p:sp>
      <p:sp>
        <p:nvSpPr>
          <p:cNvPr id="9" name="Rectangle 47"/>
          <p:cNvSpPr>
            <a:spLocks noChangeArrowheads="1"/>
          </p:cNvSpPr>
          <p:nvPr/>
        </p:nvSpPr>
        <p:spPr bwMode="auto">
          <a:xfrm>
            <a:off x="6410408" y="2551302"/>
            <a:ext cx="1344613" cy="1100137"/>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10" name="Rectangle 46"/>
          <p:cNvSpPr>
            <a:spLocks noChangeArrowheads="1"/>
          </p:cNvSpPr>
          <p:nvPr/>
        </p:nvSpPr>
        <p:spPr bwMode="auto">
          <a:xfrm>
            <a:off x="1998746" y="2551302"/>
            <a:ext cx="1344612" cy="1100137"/>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grpSp>
        <p:nvGrpSpPr>
          <p:cNvPr id="11" name="Group 2"/>
          <p:cNvGrpSpPr>
            <a:grpSpLocks/>
          </p:cNvGrpSpPr>
          <p:nvPr/>
        </p:nvGrpSpPr>
        <p:grpSpPr bwMode="auto">
          <a:xfrm>
            <a:off x="3924383" y="2551302"/>
            <a:ext cx="1871663" cy="1657350"/>
            <a:chOff x="109" y="1226"/>
            <a:chExt cx="2516" cy="1675"/>
          </a:xfrm>
          <a:effectLst/>
        </p:grpSpPr>
        <p:grpSp>
          <p:nvGrpSpPr>
            <p:cNvPr id="12" name="Group 3"/>
            <p:cNvGrpSpPr>
              <a:grpSpLocks/>
            </p:cNvGrpSpPr>
            <p:nvPr/>
          </p:nvGrpSpPr>
          <p:grpSpPr bwMode="auto">
            <a:xfrm>
              <a:off x="109" y="1226"/>
              <a:ext cx="2516" cy="1675"/>
              <a:chOff x="109" y="1226"/>
              <a:chExt cx="2516" cy="1675"/>
            </a:xfrm>
          </p:grpSpPr>
          <p:grpSp>
            <p:nvGrpSpPr>
              <p:cNvPr id="14" name="Group 4"/>
              <p:cNvGrpSpPr>
                <a:grpSpLocks/>
              </p:cNvGrpSpPr>
              <p:nvPr/>
            </p:nvGrpSpPr>
            <p:grpSpPr bwMode="auto">
              <a:xfrm>
                <a:off x="109" y="1226"/>
                <a:ext cx="2516" cy="1675"/>
                <a:chOff x="109" y="1226"/>
                <a:chExt cx="2516" cy="1675"/>
              </a:xfrm>
            </p:grpSpPr>
            <p:sp>
              <p:nvSpPr>
                <p:cNvPr id="16" name="Oval 5"/>
                <p:cNvSpPr>
                  <a:spLocks noChangeArrowheads="1"/>
                </p:cNvSpPr>
                <p:nvPr/>
              </p:nvSpPr>
              <p:spPr bwMode="auto">
                <a:xfrm>
                  <a:off x="1749" y="1896"/>
                  <a:ext cx="876" cy="829"/>
                </a:xfrm>
                <a:prstGeom prst="ellipse">
                  <a:avLst/>
                </a:prstGeom>
                <a:solidFill>
                  <a:srgbClr val="FFFFCC"/>
                </a:solidFill>
                <a:ln w="9525">
                  <a:solidFill>
                    <a:srgbClr val="000000"/>
                  </a:solidFill>
                  <a:prstDash val="dash"/>
                  <a:round/>
                  <a:headEnd/>
                  <a:tailEnd/>
                </a:ln>
              </p:spPr>
              <p:txBody>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17" name="Oval 6"/>
                <p:cNvSpPr>
                  <a:spLocks noChangeArrowheads="1"/>
                </p:cNvSpPr>
                <p:nvPr/>
              </p:nvSpPr>
              <p:spPr bwMode="auto">
                <a:xfrm>
                  <a:off x="109" y="1632"/>
                  <a:ext cx="859" cy="831"/>
                </a:xfrm>
                <a:prstGeom prst="ellipse">
                  <a:avLst/>
                </a:prstGeom>
                <a:solidFill>
                  <a:srgbClr val="FFFFCC"/>
                </a:solidFill>
                <a:ln w="9525">
                  <a:solidFill>
                    <a:srgbClr val="000000"/>
                  </a:solidFill>
                  <a:prstDash val="dash"/>
                  <a:round/>
                  <a:headEnd/>
                  <a:tailEnd/>
                </a:ln>
              </p:spPr>
              <p:txBody>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18" name="Oval 7"/>
                <p:cNvSpPr>
                  <a:spLocks noChangeArrowheads="1"/>
                </p:cNvSpPr>
                <p:nvPr/>
              </p:nvSpPr>
              <p:spPr bwMode="auto">
                <a:xfrm>
                  <a:off x="1612" y="1341"/>
                  <a:ext cx="874" cy="802"/>
                </a:xfrm>
                <a:prstGeom prst="ellipse">
                  <a:avLst/>
                </a:prstGeom>
                <a:solidFill>
                  <a:srgbClr val="FFFFCC"/>
                </a:solidFill>
                <a:ln w="9525">
                  <a:solidFill>
                    <a:srgbClr val="000000"/>
                  </a:solidFill>
                  <a:prstDash val="dash"/>
                  <a:round/>
                  <a:headEnd/>
                  <a:tailEnd/>
                </a:ln>
              </p:spPr>
              <p:txBody>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19" name="Oval 8"/>
                <p:cNvSpPr>
                  <a:spLocks noChangeArrowheads="1"/>
                </p:cNvSpPr>
                <p:nvPr/>
              </p:nvSpPr>
              <p:spPr bwMode="auto">
                <a:xfrm>
                  <a:off x="1152" y="2055"/>
                  <a:ext cx="875" cy="846"/>
                </a:xfrm>
                <a:prstGeom prst="ellipse">
                  <a:avLst/>
                </a:prstGeom>
                <a:solidFill>
                  <a:srgbClr val="FFFFCC"/>
                </a:solidFill>
                <a:ln w="9525">
                  <a:solidFill>
                    <a:srgbClr val="000000"/>
                  </a:solidFill>
                  <a:prstDash val="dash"/>
                  <a:round/>
                  <a:headEnd/>
                  <a:tailEnd/>
                </a:ln>
              </p:spPr>
              <p:txBody>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20" name="Oval 9"/>
                <p:cNvSpPr>
                  <a:spLocks noChangeArrowheads="1"/>
                </p:cNvSpPr>
                <p:nvPr/>
              </p:nvSpPr>
              <p:spPr bwMode="auto">
                <a:xfrm>
                  <a:off x="400" y="1982"/>
                  <a:ext cx="874" cy="802"/>
                </a:xfrm>
                <a:prstGeom prst="ellipse">
                  <a:avLst/>
                </a:prstGeom>
                <a:solidFill>
                  <a:srgbClr val="FFFFCC"/>
                </a:solidFill>
                <a:ln w="9525">
                  <a:solidFill>
                    <a:srgbClr val="000000"/>
                  </a:solidFill>
                  <a:prstDash val="dash"/>
                  <a:round/>
                  <a:headEnd/>
                  <a:tailEnd/>
                </a:ln>
              </p:spPr>
              <p:txBody>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21" name="Oval 10"/>
                <p:cNvSpPr>
                  <a:spLocks noChangeArrowheads="1"/>
                </p:cNvSpPr>
                <p:nvPr/>
              </p:nvSpPr>
              <p:spPr bwMode="auto">
                <a:xfrm>
                  <a:off x="1075" y="1226"/>
                  <a:ext cx="859" cy="829"/>
                </a:xfrm>
                <a:prstGeom prst="ellipse">
                  <a:avLst/>
                </a:prstGeom>
                <a:solidFill>
                  <a:srgbClr val="FFFFCC"/>
                </a:solidFill>
                <a:ln w="9525">
                  <a:solidFill>
                    <a:srgbClr val="000000"/>
                  </a:solidFill>
                  <a:prstDash val="dash"/>
                  <a:round/>
                  <a:headEnd/>
                  <a:tailEnd/>
                </a:ln>
              </p:spPr>
              <p:txBody>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22" name="Oval 11"/>
                <p:cNvSpPr>
                  <a:spLocks noChangeArrowheads="1"/>
                </p:cNvSpPr>
                <p:nvPr/>
              </p:nvSpPr>
              <p:spPr bwMode="auto">
                <a:xfrm>
                  <a:off x="523" y="1226"/>
                  <a:ext cx="859" cy="799"/>
                </a:xfrm>
                <a:prstGeom prst="ellipse">
                  <a:avLst/>
                </a:prstGeom>
                <a:solidFill>
                  <a:srgbClr val="FFFFCC"/>
                </a:solidFill>
                <a:ln w="9525">
                  <a:solidFill>
                    <a:srgbClr val="000000"/>
                  </a:solidFill>
                  <a:prstDash val="dash"/>
                  <a:round/>
                  <a:headEnd/>
                  <a:tailEnd/>
                </a:ln>
              </p:spPr>
              <p:txBody>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grpSp>
          <p:sp>
            <p:nvSpPr>
              <p:cNvPr id="15" name="Oval 12"/>
              <p:cNvSpPr>
                <a:spLocks noChangeArrowheads="1"/>
              </p:cNvSpPr>
              <p:nvPr/>
            </p:nvSpPr>
            <p:spPr bwMode="auto">
              <a:xfrm>
                <a:off x="339" y="1414"/>
                <a:ext cx="2085" cy="1152"/>
              </a:xfrm>
              <a:prstGeom prst="ellipse">
                <a:avLst/>
              </a:prstGeom>
              <a:solidFill>
                <a:srgbClr val="FFFFCC"/>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grpSp>
        <p:sp>
          <p:nvSpPr>
            <p:cNvPr id="13" name="Freeform 13"/>
            <p:cNvSpPr>
              <a:spLocks/>
            </p:cNvSpPr>
            <p:nvPr/>
          </p:nvSpPr>
          <p:spPr bwMode="auto">
            <a:xfrm>
              <a:off x="348" y="2192"/>
              <a:ext cx="126" cy="224"/>
            </a:xfrm>
            <a:custGeom>
              <a:avLst/>
              <a:gdLst>
                <a:gd name="T0" fmla="*/ 68 w 126"/>
                <a:gd name="T1" fmla="*/ 0 h 224"/>
                <a:gd name="T2" fmla="*/ 92 w 126"/>
                <a:gd name="T3" fmla="*/ 24 h 224"/>
                <a:gd name="T4" fmla="*/ 116 w 126"/>
                <a:gd name="T5" fmla="*/ 40 h 224"/>
                <a:gd name="T6" fmla="*/ 76 w 126"/>
                <a:gd name="T7" fmla="*/ 216 h 224"/>
                <a:gd name="T8" fmla="*/ 52 w 126"/>
                <a:gd name="T9" fmla="*/ 224 h 224"/>
                <a:gd name="T10" fmla="*/ 36 w 126"/>
                <a:gd name="T11" fmla="*/ 128 h 224"/>
                <a:gd name="T12" fmla="*/ 68 w 126"/>
                <a:gd name="T13" fmla="*/ 0 h 2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 h="224">
                  <a:moveTo>
                    <a:pt x="68" y="0"/>
                  </a:moveTo>
                  <a:cubicBezTo>
                    <a:pt x="76" y="8"/>
                    <a:pt x="83" y="17"/>
                    <a:pt x="92" y="24"/>
                  </a:cubicBezTo>
                  <a:cubicBezTo>
                    <a:pt x="99" y="30"/>
                    <a:pt x="114" y="31"/>
                    <a:pt x="116" y="40"/>
                  </a:cubicBezTo>
                  <a:cubicBezTo>
                    <a:pt x="126" y="99"/>
                    <a:pt x="94" y="162"/>
                    <a:pt x="76" y="216"/>
                  </a:cubicBezTo>
                  <a:cubicBezTo>
                    <a:pt x="73" y="224"/>
                    <a:pt x="60" y="221"/>
                    <a:pt x="52" y="224"/>
                  </a:cubicBezTo>
                  <a:cubicBezTo>
                    <a:pt x="0" y="207"/>
                    <a:pt x="22" y="170"/>
                    <a:pt x="36" y="128"/>
                  </a:cubicBezTo>
                  <a:cubicBezTo>
                    <a:pt x="41" y="74"/>
                    <a:pt x="32" y="36"/>
                    <a:pt x="68" y="0"/>
                  </a:cubicBezTo>
                  <a:close/>
                </a:path>
              </a:pathLst>
            </a:custGeom>
            <a:solidFill>
              <a:srgbClr val="FF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grpSp>
      <p:sp>
        <p:nvSpPr>
          <p:cNvPr id="23" name="Line 15"/>
          <p:cNvSpPr>
            <a:spLocks noChangeShapeType="1"/>
          </p:cNvSpPr>
          <p:nvPr/>
        </p:nvSpPr>
        <p:spPr bwMode="auto">
          <a:xfrm flipV="1">
            <a:off x="3357646" y="3889564"/>
            <a:ext cx="884237" cy="11113"/>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4" name="Line 16"/>
          <p:cNvSpPr>
            <a:spLocks noChangeShapeType="1"/>
          </p:cNvSpPr>
          <p:nvPr/>
        </p:nvSpPr>
        <p:spPr bwMode="auto">
          <a:xfrm flipH="1">
            <a:off x="5723021" y="3889564"/>
            <a:ext cx="687387" cy="3175"/>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5" name="Rectangle 17"/>
          <p:cNvSpPr>
            <a:spLocks noChangeArrowheads="1"/>
          </p:cNvSpPr>
          <p:nvPr/>
        </p:nvSpPr>
        <p:spPr bwMode="auto">
          <a:xfrm>
            <a:off x="4411746" y="3170427"/>
            <a:ext cx="913713"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600">
                <a:latin typeface="微软雅黑" panose="020B0503020204020204" pitchFamily="34" charset="-122"/>
                <a:ea typeface="微软雅黑" panose="020B0503020204020204" pitchFamily="34" charset="-122"/>
              </a:rPr>
              <a:t>局 域 网</a:t>
            </a:r>
          </a:p>
        </p:txBody>
      </p:sp>
      <p:sp>
        <p:nvSpPr>
          <p:cNvPr id="26" name="Line 19"/>
          <p:cNvSpPr>
            <a:spLocks noChangeShapeType="1"/>
          </p:cNvSpPr>
          <p:nvPr/>
        </p:nvSpPr>
        <p:spPr bwMode="auto">
          <a:xfrm>
            <a:off x="1997158" y="3653027"/>
            <a:ext cx="1347788" cy="0"/>
          </a:xfrm>
          <a:prstGeom prst="line">
            <a:avLst/>
          </a:prstGeom>
          <a:noFill/>
          <a:ln w="12700">
            <a:solidFill>
              <a:schemeClr val="folHlink"/>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7" name="Line 20"/>
          <p:cNvSpPr>
            <a:spLocks noChangeShapeType="1"/>
          </p:cNvSpPr>
          <p:nvPr/>
        </p:nvSpPr>
        <p:spPr bwMode="auto">
          <a:xfrm>
            <a:off x="1997158" y="3108514"/>
            <a:ext cx="1347788" cy="0"/>
          </a:xfrm>
          <a:prstGeom prst="line">
            <a:avLst/>
          </a:prstGeom>
          <a:noFill/>
          <a:ln w="12700">
            <a:solidFill>
              <a:schemeClr val="folHlink"/>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8" name="Line 21"/>
          <p:cNvSpPr>
            <a:spLocks noChangeShapeType="1"/>
          </p:cNvSpPr>
          <p:nvPr/>
        </p:nvSpPr>
        <p:spPr bwMode="auto">
          <a:xfrm>
            <a:off x="1997158" y="2559239"/>
            <a:ext cx="1347788" cy="0"/>
          </a:xfrm>
          <a:prstGeom prst="line">
            <a:avLst/>
          </a:prstGeom>
          <a:noFill/>
          <a:ln w="12700">
            <a:solidFill>
              <a:schemeClr val="folHlink"/>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9" name="Rectangle 22"/>
          <p:cNvSpPr>
            <a:spLocks noChangeArrowheads="1"/>
          </p:cNvSpPr>
          <p:nvPr/>
        </p:nvSpPr>
        <p:spPr bwMode="auto">
          <a:xfrm>
            <a:off x="2272697" y="2107005"/>
            <a:ext cx="798296"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600" dirty="0">
                <a:latin typeface="微软雅黑" panose="020B0503020204020204" pitchFamily="34" charset="-122"/>
                <a:ea typeface="微软雅黑" panose="020B0503020204020204" pitchFamily="34" charset="-122"/>
              </a:rPr>
              <a:t>网络层</a:t>
            </a:r>
          </a:p>
        </p:txBody>
      </p:sp>
      <p:sp>
        <p:nvSpPr>
          <p:cNvPr id="30" name="Rectangle 23"/>
          <p:cNvSpPr>
            <a:spLocks noChangeArrowheads="1"/>
          </p:cNvSpPr>
          <p:nvPr/>
        </p:nvSpPr>
        <p:spPr bwMode="auto">
          <a:xfrm>
            <a:off x="2254442" y="3728763"/>
            <a:ext cx="798296"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600" dirty="0">
                <a:latin typeface="微软雅黑" panose="020B0503020204020204" pitchFamily="34" charset="-122"/>
                <a:ea typeface="微软雅黑" panose="020B0503020204020204" pitchFamily="34" charset="-122"/>
              </a:rPr>
              <a:t>物理层</a:t>
            </a:r>
          </a:p>
        </p:txBody>
      </p:sp>
      <p:sp>
        <p:nvSpPr>
          <p:cNvPr id="31" name="Rectangle 24"/>
          <p:cNvSpPr>
            <a:spLocks noChangeArrowheads="1"/>
          </p:cNvSpPr>
          <p:nvPr/>
        </p:nvSpPr>
        <p:spPr bwMode="auto">
          <a:xfrm>
            <a:off x="2210332" y="4465727"/>
            <a:ext cx="774252"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600" dirty="0">
                <a:latin typeface="微软雅黑" panose="020B0503020204020204" pitchFamily="34" charset="-122"/>
                <a:ea typeface="微软雅黑" panose="020B0503020204020204" pitchFamily="34" charset="-122"/>
              </a:rPr>
              <a:t>站点 </a:t>
            </a:r>
            <a:r>
              <a:rPr kumimoji="1" lang="en-US" altLang="zh-CN" sz="1600" dirty="0">
                <a:latin typeface="微软雅黑" panose="020B0503020204020204" pitchFamily="34" charset="-122"/>
                <a:ea typeface="微软雅黑" panose="020B0503020204020204" pitchFamily="34" charset="-122"/>
              </a:rPr>
              <a:t>1</a:t>
            </a:r>
          </a:p>
        </p:txBody>
      </p:sp>
      <p:sp>
        <p:nvSpPr>
          <p:cNvPr id="32" name="Line 26"/>
          <p:cNvSpPr>
            <a:spLocks noChangeShapeType="1"/>
          </p:cNvSpPr>
          <p:nvPr/>
        </p:nvSpPr>
        <p:spPr bwMode="auto">
          <a:xfrm>
            <a:off x="6410408" y="3653027"/>
            <a:ext cx="1349375" cy="0"/>
          </a:xfrm>
          <a:prstGeom prst="line">
            <a:avLst/>
          </a:prstGeom>
          <a:noFill/>
          <a:ln w="12700">
            <a:solidFill>
              <a:schemeClr val="folHlink"/>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33" name="Line 27"/>
          <p:cNvSpPr>
            <a:spLocks noChangeShapeType="1"/>
          </p:cNvSpPr>
          <p:nvPr/>
        </p:nvSpPr>
        <p:spPr bwMode="auto">
          <a:xfrm>
            <a:off x="6410408" y="3108514"/>
            <a:ext cx="1349375" cy="0"/>
          </a:xfrm>
          <a:prstGeom prst="line">
            <a:avLst/>
          </a:prstGeom>
          <a:noFill/>
          <a:ln w="12700">
            <a:solidFill>
              <a:schemeClr val="folHlink"/>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34" name="Line 28"/>
          <p:cNvSpPr>
            <a:spLocks noChangeShapeType="1"/>
          </p:cNvSpPr>
          <p:nvPr/>
        </p:nvSpPr>
        <p:spPr bwMode="auto">
          <a:xfrm>
            <a:off x="6410408" y="2559239"/>
            <a:ext cx="1349375" cy="0"/>
          </a:xfrm>
          <a:prstGeom prst="line">
            <a:avLst/>
          </a:prstGeom>
          <a:noFill/>
          <a:ln w="12700">
            <a:solidFill>
              <a:schemeClr val="folHlink"/>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35" name="Rectangle 29"/>
          <p:cNvSpPr>
            <a:spLocks noChangeArrowheads="1"/>
          </p:cNvSpPr>
          <p:nvPr/>
        </p:nvSpPr>
        <p:spPr bwMode="auto">
          <a:xfrm>
            <a:off x="6656471" y="2107006"/>
            <a:ext cx="798296"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600" dirty="0">
                <a:latin typeface="微软雅黑" panose="020B0503020204020204" pitchFamily="34" charset="-122"/>
                <a:ea typeface="微软雅黑" panose="020B0503020204020204" pitchFamily="34" charset="-122"/>
              </a:rPr>
              <a:t>网络层</a:t>
            </a:r>
          </a:p>
        </p:txBody>
      </p:sp>
      <p:sp>
        <p:nvSpPr>
          <p:cNvPr id="36" name="Rectangle 30"/>
          <p:cNvSpPr>
            <a:spLocks noChangeArrowheads="1"/>
          </p:cNvSpPr>
          <p:nvPr/>
        </p:nvSpPr>
        <p:spPr bwMode="auto">
          <a:xfrm>
            <a:off x="6683566" y="3741564"/>
            <a:ext cx="798296"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600" dirty="0">
                <a:latin typeface="微软雅黑" panose="020B0503020204020204" pitchFamily="34" charset="-122"/>
                <a:ea typeface="微软雅黑" panose="020B0503020204020204" pitchFamily="34" charset="-122"/>
              </a:rPr>
              <a:t>物理层</a:t>
            </a:r>
          </a:p>
        </p:txBody>
      </p:sp>
      <p:grpSp>
        <p:nvGrpSpPr>
          <p:cNvPr id="37" name="Group 31"/>
          <p:cNvGrpSpPr>
            <a:grpSpLocks/>
          </p:cNvGrpSpPr>
          <p:nvPr/>
        </p:nvGrpSpPr>
        <p:grpSpPr bwMode="auto">
          <a:xfrm>
            <a:off x="541421" y="2656077"/>
            <a:ext cx="6777038" cy="382588"/>
            <a:chOff x="477" y="2135"/>
            <a:chExt cx="4269" cy="241"/>
          </a:xfrm>
        </p:grpSpPr>
        <p:sp>
          <p:nvSpPr>
            <p:cNvPr id="38" name="Rectangle 32"/>
            <p:cNvSpPr>
              <a:spLocks noChangeArrowheads="1"/>
            </p:cNvSpPr>
            <p:nvPr/>
          </p:nvSpPr>
          <p:spPr bwMode="auto">
            <a:xfrm>
              <a:off x="477" y="2151"/>
              <a:ext cx="8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r"/>
              <a:r>
                <a:rPr kumimoji="1" lang="zh-CN" altLang="en-US" sz="1600" dirty="0">
                  <a:latin typeface="微软雅黑" panose="020B0503020204020204" pitchFamily="34" charset="-122"/>
                  <a:ea typeface="微软雅黑" panose="020B0503020204020204" pitchFamily="34" charset="-122"/>
                </a:rPr>
                <a:t>逻辑链路控制</a:t>
              </a:r>
            </a:p>
          </p:txBody>
        </p:sp>
        <p:sp>
          <p:nvSpPr>
            <p:cNvPr id="39" name="AutoShape 33"/>
            <p:cNvSpPr>
              <a:spLocks noChangeArrowheads="1"/>
            </p:cNvSpPr>
            <p:nvPr/>
          </p:nvSpPr>
          <p:spPr bwMode="auto">
            <a:xfrm>
              <a:off x="2264" y="2135"/>
              <a:ext cx="1896" cy="228"/>
            </a:xfrm>
            <a:prstGeom prst="leftRightArrow">
              <a:avLst>
                <a:gd name="adj1" fmla="val 41667"/>
                <a:gd name="adj2" fmla="val 87431"/>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40" name="Rectangle 34"/>
            <p:cNvSpPr>
              <a:spLocks noChangeArrowheads="1"/>
            </p:cNvSpPr>
            <p:nvPr/>
          </p:nvSpPr>
          <p:spPr bwMode="auto">
            <a:xfrm>
              <a:off x="1642" y="2147"/>
              <a:ext cx="33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600" dirty="0">
                  <a:latin typeface="微软雅黑" panose="020B0503020204020204" pitchFamily="34" charset="-122"/>
                  <a:ea typeface="微软雅黑" panose="020B0503020204020204" pitchFamily="34" charset="-122"/>
                </a:rPr>
                <a:t>LLC</a:t>
              </a:r>
            </a:p>
          </p:txBody>
        </p:sp>
        <p:sp>
          <p:nvSpPr>
            <p:cNvPr id="41" name="Rectangle 35"/>
            <p:cNvSpPr>
              <a:spLocks noChangeArrowheads="1"/>
            </p:cNvSpPr>
            <p:nvPr/>
          </p:nvSpPr>
          <p:spPr bwMode="auto">
            <a:xfrm>
              <a:off x="4415" y="2164"/>
              <a:ext cx="33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600" dirty="0">
                  <a:latin typeface="微软雅黑" panose="020B0503020204020204" pitchFamily="34" charset="-122"/>
                  <a:ea typeface="微软雅黑" panose="020B0503020204020204" pitchFamily="34" charset="-122"/>
                </a:rPr>
                <a:t>LLC</a:t>
              </a:r>
            </a:p>
          </p:txBody>
        </p:sp>
      </p:grpSp>
      <p:grpSp>
        <p:nvGrpSpPr>
          <p:cNvPr id="42" name="Group 36"/>
          <p:cNvGrpSpPr>
            <a:grpSpLocks/>
          </p:cNvGrpSpPr>
          <p:nvPr/>
        </p:nvGrpSpPr>
        <p:grpSpPr bwMode="auto">
          <a:xfrm>
            <a:off x="541421" y="3195832"/>
            <a:ext cx="6875463" cy="355601"/>
            <a:chOff x="477" y="2475"/>
            <a:chExt cx="4331" cy="224"/>
          </a:xfrm>
        </p:grpSpPr>
        <p:sp>
          <p:nvSpPr>
            <p:cNvPr id="43" name="Rectangle 37"/>
            <p:cNvSpPr>
              <a:spLocks noChangeArrowheads="1"/>
            </p:cNvSpPr>
            <p:nvPr/>
          </p:nvSpPr>
          <p:spPr bwMode="auto">
            <a:xfrm>
              <a:off x="477" y="2487"/>
              <a:ext cx="8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r"/>
              <a:r>
                <a:rPr kumimoji="1" lang="zh-CN" altLang="en-US" sz="1600" dirty="0">
                  <a:latin typeface="微软雅黑" panose="020B0503020204020204" pitchFamily="34" charset="-122"/>
                  <a:ea typeface="微软雅黑" panose="020B0503020204020204" pitchFamily="34" charset="-122"/>
                </a:rPr>
                <a:t>媒体接入控制</a:t>
              </a:r>
            </a:p>
          </p:txBody>
        </p:sp>
        <p:sp>
          <p:nvSpPr>
            <p:cNvPr id="44" name="Line 38"/>
            <p:cNvSpPr>
              <a:spLocks noChangeShapeType="1"/>
            </p:cNvSpPr>
            <p:nvPr/>
          </p:nvSpPr>
          <p:spPr bwMode="auto">
            <a:xfrm flipV="1">
              <a:off x="2251" y="2581"/>
              <a:ext cx="383" cy="11"/>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45" name="Line 39"/>
            <p:cNvSpPr>
              <a:spLocks noChangeShapeType="1"/>
            </p:cNvSpPr>
            <p:nvPr/>
          </p:nvSpPr>
          <p:spPr bwMode="auto">
            <a:xfrm flipH="1">
              <a:off x="3739" y="2585"/>
              <a:ext cx="435" cy="0"/>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46" name="Rectangle 40"/>
            <p:cNvSpPr>
              <a:spLocks noChangeArrowheads="1"/>
            </p:cNvSpPr>
            <p:nvPr/>
          </p:nvSpPr>
          <p:spPr bwMode="auto">
            <a:xfrm>
              <a:off x="1610" y="2480"/>
              <a:ext cx="41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600" dirty="0">
                  <a:latin typeface="微软雅黑" panose="020B0503020204020204" pitchFamily="34" charset="-122"/>
                  <a:ea typeface="微软雅黑" panose="020B0503020204020204" pitchFamily="34" charset="-122"/>
                </a:rPr>
                <a:t>MAC</a:t>
              </a:r>
            </a:p>
          </p:txBody>
        </p:sp>
        <p:sp>
          <p:nvSpPr>
            <p:cNvPr id="47" name="Rectangle 41"/>
            <p:cNvSpPr>
              <a:spLocks noChangeArrowheads="1"/>
            </p:cNvSpPr>
            <p:nvPr/>
          </p:nvSpPr>
          <p:spPr bwMode="auto">
            <a:xfrm>
              <a:off x="4391" y="2475"/>
              <a:ext cx="41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600" dirty="0">
                  <a:latin typeface="微软雅黑" panose="020B0503020204020204" pitchFamily="34" charset="-122"/>
                  <a:ea typeface="微软雅黑" panose="020B0503020204020204" pitchFamily="34" charset="-122"/>
                </a:rPr>
                <a:t>MAC</a:t>
              </a:r>
            </a:p>
          </p:txBody>
        </p:sp>
      </p:grpSp>
      <p:sp>
        <p:nvSpPr>
          <p:cNvPr id="48" name="AutoShape 42"/>
          <p:cNvSpPr>
            <a:spLocks/>
          </p:cNvSpPr>
          <p:nvPr/>
        </p:nvSpPr>
        <p:spPr bwMode="auto">
          <a:xfrm>
            <a:off x="7769308" y="2568764"/>
            <a:ext cx="119063" cy="1052513"/>
          </a:xfrm>
          <a:prstGeom prst="rightBrace">
            <a:avLst>
              <a:gd name="adj1" fmla="val 73666"/>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49" name="Rectangle 43"/>
          <p:cNvSpPr>
            <a:spLocks noChangeArrowheads="1"/>
          </p:cNvSpPr>
          <p:nvPr/>
        </p:nvSpPr>
        <p:spPr bwMode="auto">
          <a:xfrm>
            <a:off x="7878160" y="2789427"/>
            <a:ext cx="798296"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600">
                <a:latin typeface="微软雅黑" panose="020B0503020204020204" pitchFamily="34" charset="-122"/>
                <a:ea typeface="微软雅黑" panose="020B0503020204020204" pitchFamily="34" charset="-122"/>
              </a:rPr>
              <a:t>数据</a:t>
            </a:r>
          </a:p>
          <a:p>
            <a:pPr algn="ctr"/>
            <a:r>
              <a:rPr kumimoji="1" lang="zh-CN" altLang="en-US" sz="1600">
                <a:latin typeface="微软雅黑" panose="020B0503020204020204" pitchFamily="34" charset="-122"/>
                <a:ea typeface="微软雅黑" panose="020B0503020204020204" pitchFamily="34" charset="-122"/>
              </a:rPr>
              <a:t>链路层</a:t>
            </a:r>
          </a:p>
        </p:txBody>
      </p:sp>
      <p:sp>
        <p:nvSpPr>
          <p:cNvPr id="50" name="Rectangle 44"/>
          <p:cNvSpPr>
            <a:spLocks noChangeArrowheads="1"/>
          </p:cNvSpPr>
          <p:nvPr/>
        </p:nvSpPr>
        <p:spPr bwMode="auto">
          <a:xfrm>
            <a:off x="6732624" y="4465727"/>
            <a:ext cx="774252"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600" dirty="0">
                <a:latin typeface="微软雅黑" panose="020B0503020204020204" pitchFamily="34" charset="-122"/>
                <a:ea typeface="微软雅黑" panose="020B0503020204020204" pitchFamily="34" charset="-122"/>
              </a:rPr>
              <a:t>站点 </a:t>
            </a:r>
            <a:r>
              <a:rPr kumimoji="1" lang="en-US" altLang="zh-CN" sz="1600" dirty="0">
                <a:latin typeface="微软雅黑" panose="020B0503020204020204" pitchFamily="34" charset="-122"/>
                <a:ea typeface="微软雅黑" panose="020B0503020204020204" pitchFamily="34" charset="-122"/>
              </a:rPr>
              <a:t>2</a:t>
            </a:r>
          </a:p>
        </p:txBody>
      </p:sp>
      <p:sp>
        <p:nvSpPr>
          <p:cNvPr id="51" name="Text Box 45"/>
          <p:cNvSpPr txBox="1">
            <a:spLocks noChangeArrowheads="1"/>
          </p:cNvSpPr>
          <p:nvPr/>
        </p:nvSpPr>
        <p:spPr bwMode="auto">
          <a:xfrm>
            <a:off x="3742819" y="1690226"/>
            <a:ext cx="2251565" cy="584775"/>
          </a:xfrm>
          <a:prstGeom prst="rect">
            <a:avLst/>
          </a:prstGeom>
          <a:solidFill>
            <a:srgbClr val="CCFFCC"/>
          </a:solidFill>
          <a:ln w="9525">
            <a:solidFill>
              <a:srgbClr val="333399"/>
            </a:solidFill>
            <a:miter lim="800000"/>
            <a:headEnd/>
            <a:tailEnd/>
          </a:ln>
          <a:effectLst/>
          <a:extLst/>
        </p:spPr>
        <p:txBody>
          <a:bodyPr wrap="square">
            <a:spAutoFit/>
          </a:bodyPr>
          <a:lstStyle/>
          <a:p>
            <a:pPr algn="ctr">
              <a:defRPr/>
            </a:pPr>
            <a:r>
              <a:rPr lang="en-US" altLang="zh-CN" sz="1600" dirty="0" smtClean="0"/>
              <a:t>LLC</a:t>
            </a:r>
            <a:r>
              <a:rPr lang="zh-CN" altLang="en-US" sz="1600" dirty="0" smtClean="0"/>
              <a:t>子层</a:t>
            </a:r>
            <a:r>
              <a:rPr lang="zh-CN" altLang="en-US" sz="1600" dirty="0"/>
              <a:t>看不见</a:t>
            </a:r>
          </a:p>
          <a:p>
            <a:pPr algn="ctr">
              <a:defRPr/>
            </a:pPr>
            <a:r>
              <a:rPr lang="zh-CN" altLang="en-US" sz="1600" dirty="0"/>
              <a:t>下面的局域网</a:t>
            </a:r>
          </a:p>
        </p:txBody>
      </p:sp>
    </p:spTree>
    <p:extLst>
      <p:ext uri="{BB962C8B-B14F-4D97-AF65-F5344CB8AC3E}">
        <p14:creationId xmlns:p14="http://schemas.microsoft.com/office/powerpoint/2010/main" val="33887202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由于</a:t>
            </a:r>
            <a:r>
              <a:rPr lang="en-US" altLang="zh-CN" dirty="0" smtClean="0"/>
              <a:t>TCP/IP</a:t>
            </a:r>
            <a:r>
              <a:rPr lang="zh-CN" altLang="en-US" dirty="0" smtClean="0"/>
              <a:t>体系</a:t>
            </a:r>
            <a:r>
              <a:rPr lang="zh-CN" altLang="en-US" dirty="0"/>
              <a:t>经常使用的局域网</a:t>
            </a:r>
            <a:r>
              <a:rPr lang="zh-CN" altLang="en-US" dirty="0" smtClean="0"/>
              <a:t>是</a:t>
            </a:r>
            <a:r>
              <a:rPr lang="en-US" altLang="zh-CN" dirty="0" smtClean="0"/>
              <a:t>DIX </a:t>
            </a:r>
            <a:r>
              <a:rPr lang="en-US" altLang="zh-CN" dirty="0"/>
              <a:t>Ethernet </a:t>
            </a:r>
            <a:r>
              <a:rPr lang="en-US" altLang="zh-CN" dirty="0" smtClean="0"/>
              <a:t>V2</a:t>
            </a:r>
            <a:r>
              <a:rPr lang="zh-CN" altLang="en-US" dirty="0" smtClean="0"/>
              <a:t>而不是</a:t>
            </a:r>
            <a:r>
              <a:rPr lang="en-US" altLang="zh-CN" dirty="0" smtClean="0"/>
              <a:t>802.3</a:t>
            </a:r>
            <a:r>
              <a:rPr lang="zh-CN" altLang="en-US" dirty="0" smtClean="0"/>
              <a:t>标准</a:t>
            </a:r>
            <a:r>
              <a:rPr lang="zh-CN" altLang="en-US" dirty="0"/>
              <a:t>中的几种局域网，因此</a:t>
            </a:r>
            <a:r>
              <a:rPr lang="zh-CN" altLang="en-US" dirty="0" smtClean="0"/>
              <a:t>现在</a:t>
            </a:r>
            <a:r>
              <a:rPr lang="en-US" altLang="zh-CN" dirty="0" smtClean="0"/>
              <a:t>802</a:t>
            </a:r>
            <a:r>
              <a:rPr lang="zh-CN" altLang="en-US" dirty="0" smtClean="0"/>
              <a:t>委员会</a:t>
            </a:r>
            <a:r>
              <a:rPr lang="zh-CN" altLang="en-US" dirty="0"/>
              <a:t>制定的逻辑链路控制</a:t>
            </a:r>
            <a:r>
              <a:rPr lang="zh-CN" altLang="en-US" dirty="0" smtClean="0"/>
              <a:t>子层</a:t>
            </a:r>
            <a:r>
              <a:rPr lang="en-US" altLang="zh-CN" dirty="0" smtClean="0"/>
              <a:t>LLC</a:t>
            </a:r>
            <a:r>
              <a:rPr lang="zh-CN" altLang="en-US" dirty="0"/>
              <a:t>（</a:t>
            </a:r>
            <a:r>
              <a:rPr lang="zh-CN" altLang="en-US" dirty="0" smtClean="0"/>
              <a:t>即</a:t>
            </a:r>
            <a:r>
              <a:rPr lang="en-US" altLang="zh-CN" dirty="0" smtClean="0"/>
              <a:t>802.2</a:t>
            </a:r>
            <a:r>
              <a:rPr lang="zh-CN" altLang="en-US" dirty="0" smtClean="0"/>
              <a:t>标准</a:t>
            </a:r>
            <a:r>
              <a:rPr lang="zh-CN" altLang="en-US" dirty="0"/>
              <a:t>）的作用已经不大了。</a:t>
            </a:r>
          </a:p>
          <a:p>
            <a:r>
              <a:rPr lang="zh-CN" altLang="en-US" dirty="0"/>
              <a:t>很多厂商生产的适配器上就仅</a:t>
            </a:r>
            <a:r>
              <a:rPr lang="zh-CN" altLang="en-US" dirty="0" smtClean="0"/>
              <a:t>装有</a:t>
            </a:r>
            <a:r>
              <a:rPr lang="en-US" altLang="zh-CN" dirty="0" smtClean="0"/>
              <a:t>MAC</a:t>
            </a:r>
            <a:r>
              <a:rPr lang="zh-CN" altLang="en-US" dirty="0" smtClean="0"/>
              <a:t>协议</a:t>
            </a:r>
            <a:r>
              <a:rPr lang="zh-CN" altLang="en-US" dirty="0"/>
              <a:t>而</a:t>
            </a:r>
            <a:r>
              <a:rPr lang="zh-CN" altLang="en-US" dirty="0" smtClean="0"/>
              <a:t>没有</a:t>
            </a:r>
            <a:r>
              <a:rPr lang="en-US" altLang="zh-CN" dirty="0" smtClean="0"/>
              <a:t>LLC</a:t>
            </a:r>
            <a:r>
              <a:rPr lang="zh-CN" altLang="en-US" dirty="0" smtClean="0"/>
              <a:t>协议。</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43</a:t>
            </a:fld>
            <a:endParaRPr lang="en-US" altLang="zh-CN"/>
          </a:p>
        </p:txBody>
      </p:sp>
      <p:sp>
        <p:nvSpPr>
          <p:cNvPr id="4" name="文本占位符 3"/>
          <p:cNvSpPr>
            <a:spLocks noGrp="1"/>
          </p:cNvSpPr>
          <p:nvPr>
            <p:ph type="body" sz="quarter" idx="13"/>
          </p:nvPr>
        </p:nvSpPr>
        <p:spPr/>
        <p:txBody>
          <a:bodyPr/>
          <a:lstStyle/>
          <a:p>
            <a:r>
              <a:rPr lang="en-US" altLang="zh-CN" dirty="0" smtClean="0"/>
              <a:t>3.2</a:t>
            </a:r>
            <a:r>
              <a:rPr lang="zh-CN" altLang="en-US" dirty="0" smtClean="0"/>
              <a:t>以太网标准</a:t>
            </a:r>
            <a:endParaRPr lang="zh-CN" altLang="en-US" dirty="0"/>
          </a:p>
        </p:txBody>
      </p:sp>
    </p:spTree>
    <p:extLst>
      <p:ext uri="{BB962C8B-B14F-4D97-AF65-F5344CB8AC3E}">
        <p14:creationId xmlns:p14="http://schemas.microsoft.com/office/powerpoint/2010/main" val="13106130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计算机与局域网的链接是通过通信适配器（</a:t>
            </a:r>
            <a:r>
              <a:rPr lang="en-US" altLang="zh-CN" dirty="0" smtClean="0"/>
              <a:t>adapter</a:t>
            </a:r>
            <a:r>
              <a:rPr lang="zh-CN" altLang="en-US" dirty="0" smtClean="0"/>
              <a:t>）。</a:t>
            </a:r>
            <a:endParaRPr lang="en-US" altLang="zh-CN" dirty="0" smtClean="0"/>
          </a:p>
          <a:p>
            <a:r>
              <a:rPr lang="zh-CN" altLang="en-US" dirty="0" smtClean="0"/>
              <a:t>适配器本来是在主机内的一块网络接口板，又称为网络接口卡</a:t>
            </a:r>
            <a:r>
              <a:rPr lang="en-US" altLang="zh-CN" dirty="0" smtClean="0"/>
              <a:t>NIC</a:t>
            </a:r>
            <a:r>
              <a:rPr lang="zh-CN" altLang="en-US" dirty="0" smtClean="0"/>
              <a:t>（</a:t>
            </a:r>
            <a:r>
              <a:rPr lang="en-US" altLang="zh-CN" dirty="0" smtClean="0"/>
              <a:t>Network Interface Card</a:t>
            </a:r>
            <a:r>
              <a:rPr lang="zh-CN" altLang="en-US" dirty="0" smtClean="0"/>
              <a:t>），俗称为网卡。</a:t>
            </a:r>
            <a:endParaRPr lang="en-US" altLang="zh-CN" dirty="0" smtClean="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44</a:t>
            </a:fld>
            <a:endParaRPr lang="en-US" altLang="zh-CN"/>
          </a:p>
        </p:txBody>
      </p:sp>
      <p:sp>
        <p:nvSpPr>
          <p:cNvPr id="4" name="文本占位符 3"/>
          <p:cNvSpPr>
            <a:spLocks noGrp="1"/>
          </p:cNvSpPr>
          <p:nvPr>
            <p:ph type="body" sz="quarter" idx="13"/>
          </p:nvPr>
        </p:nvSpPr>
        <p:spPr/>
        <p:txBody>
          <a:bodyPr/>
          <a:lstStyle/>
          <a:p>
            <a:r>
              <a:rPr lang="en-US" altLang="zh-CN" dirty="0" smtClean="0"/>
              <a:t>3.3</a:t>
            </a:r>
            <a:r>
              <a:rPr lang="zh-CN" altLang="en-US" dirty="0" smtClean="0"/>
              <a:t>网络适配器</a:t>
            </a:r>
            <a:endParaRPr lang="zh-CN" altLang="en-US" dirty="0"/>
          </a:p>
        </p:txBody>
      </p:sp>
      <p:pic>
        <p:nvPicPr>
          <p:cNvPr id="1026" name="Picture 2" descr="http://img5.pcpop.com/ProductImages/0x0/0/152/0001521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915156"/>
            <a:ext cx="3283499" cy="24626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ejinqiao.cn/UploadFile/product/20124/2012040607045862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3168302"/>
            <a:ext cx="2465918" cy="18494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age.it168.com/n/0x0/2/2381/238162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6214" y="2713484"/>
            <a:ext cx="3287786" cy="246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5598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网络接口卡</a:t>
            </a:r>
            <a:r>
              <a:rPr lang="en-US" altLang="zh-CN" dirty="0" smtClean="0"/>
              <a:t>NIC</a:t>
            </a:r>
            <a:r>
              <a:rPr lang="zh-CN" altLang="en-US" dirty="0" smtClean="0"/>
              <a:t>的</a:t>
            </a:r>
            <a:r>
              <a:rPr lang="zh-CN" altLang="en-US" dirty="0"/>
              <a:t>重要功能：</a:t>
            </a:r>
          </a:p>
          <a:p>
            <a:pPr lvl="1"/>
            <a:r>
              <a:rPr lang="zh-CN" altLang="en-US" dirty="0"/>
              <a:t>进行串行</a:t>
            </a:r>
            <a:r>
              <a:rPr lang="en-US" altLang="zh-CN" dirty="0"/>
              <a:t>/</a:t>
            </a:r>
            <a:r>
              <a:rPr lang="zh-CN" altLang="en-US" dirty="0"/>
              <a:t>并行转换。</a:t>
            </a:r>
          </a:p>
          <a:p>
            <a:pPr lvl="1"/>
            <a:r>
              <a:rPr lang="zh-CN" altLang="en-US" dirty="0"/>
              <a:t>对数据进行缓存。</a:t>
            </a:r>
          </a:p>
          <a:p>
            <a:pPr lvl="1"/>
            <a:r>
              <a:rPr lang="zh-CN" altLang="en-US" dirty="0"/>
              <a:t>在计算机的操作系统安装设备驱动程序。</a:t>
            </a:r>
          </a:p>
          <a:p>
            <a:pPr lvl="1"/>
            <a:r>
              <a:rPr lang="zh-CN" altLang="en-US" dirty="0"/>
              <a:t>实现以太网</a:t>
            </a:r>
            <a:r>
              <a:rPr lang="zh-CN" altLang="en-US" dirty="0" smtClean="0"/>
              <a:t>协议。</a:t>
            </a:r>
            <a:endParaRPr lang="en-US" altLang="zh-CN" dirty="0" smtClean="0"/>
          </a:p>
          <a:p>
            <a:pPr lvl="1"/>
            <a:r>
              <a:rPr lang="zh-CN" altLang="en-US" dirty="0" smtClean="0"/>
              <a:t>对帧进行计算。</a:t>
            </a:r>
            <a:endParaRPr lang="en-US" altLang="zh-CN" dirty="0" smtClean="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45</a:t>
            </a:fld>
            <a:endParaRPr lang="en-US" altLang="zh-CN"/>
          </a:p>
        </p:txBody>
      </p:sp>
      <p:sp>
        <p:nvSpPr>
          <p:cNvPr id="4" name="文本占位符 3"/>
          <p:cNvSpPr>
            <a:spLocks noGrp="1"/>
          </p:cNvSpPr>
          <p:nvPr>
            <p:ph type="body" sz="quarter" idx="13"/>
          </p:nvPr>
        </p:nvSpPr>
        <p:spPr/>
        <p:txBody>
          <a:bodyPr/>
          <a:lstStyle/>
          <a:p>
            <a:r>
              <a:rPr lang="en-US" altLang="zh-CN" dirty="0" smtClean="0"/>
              <a:t>3.3</a:t>
            </a:r>
            <a:r>
              <a:rPr lang="zh-CN" altLang="en-US" dirty="0" smtClean="0"/>
              <a:t>网络适配器</a:t>
            </a:r>
            <a:endParaRPr lang="zh-CN" altLang="en-US" dirty="0"/>
          </a:p>
        </p:txBody>
      </p:sp>
    </p:spTree>
    <p:extLst>
      <p:ext uri="{BB962C8B-B14F-4D97-AF65-F5344CB8AC3E}">
        <p14:creationId xmlns:p14="http://schemas.microsoft.com/office/powerpoint/2010/main" val="21377181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46</a:t>
            </a:fld>
            <a:endParaRPr lang="en-US" altLang="zh-CN"/>
          </a:p>
        </p:txBody>
      </p:sp>
      <p:sp>
        <p:nvSpPr>
          <p:cNvPr id="4" name="文本占位符 3"/>
          <p:cNvSpPr>
            <a:spLocks noGrp="1"/>
          </p:cNvSpPr>
          <p:nvPr>
            <p:ph type="body" sz="quarter" idx="13"/>
          </p:nvPr>
        </p:nvSpPr>
        <p:spPr/>
        <p:txBody>
          <a:bodyPr/>
          <a:lstStyle/>
          <a:p>
            <a:r>
              <a:rPr lang="en-US" altLang="zh-CN" dirty="0" smtClean="0"/>
              <a:t>3.3</a:t>
            </a:r>
            <a:r>
              <a:rPr lang="zh-CN" altLang="en-US" dirty="0" smtClean="0"/>
              <a:t>网络适配器</a:t>
            </a:r>
            <a:endParaRPr lang="zh-CN" altLang="en-US" dirty="0"/>
          </a:p>
        </p:txBody>
      </p:sp>
      <p:grpSp>
        <p:nvGrpSpPr>
          <p:cNvPr id="6" name="组合 5"/>
          <p:cNvGrpSpPr/>
          <p:nvPr/>
        </p:nvGrpSpPr>
        <p:grpSpPr>
          <a:xfrm>
            <a:off x="1187624" y="1489346"/>
            <a:ext cx="7026275" cy="3744418"/>
            <a:chOff x="1042988" y="2338227"/>
            <a:chExt cx="7026275" cy="3744418"/>
          </a:xfrm>
        </p:grpSpPr>
        <p:sp>
          <p:nvSpPr>
            <p:cNvPr id="9" name="Rectangle 18"/>
            <p:cNvSpPr>
              <a:spLocks noChangeArrowheads="1"/>
            </p:cNvSpPr>
            <p:nvPr/>
          </p:nvSpPr>
          <p:spPr bwMode="auto">
            <a:xfrm>
              <a:off x="1042988" y="2860675"/>
              <a:ext cx="5884862" cy="23971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117088" dir="2963922"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0" name="Text Box 19"/>
            <p:cNvSpPr txBox="1">
              <a:spLocks noChangeArrowheads="1"/>
            </p:cNvSpPr>
            <p:nvPr/>
          </p:nvSpPr>
          <p:spPr bwMode="auto">
            <a:xfrm>
              <a:off x="5673789" y="2338227"/>
              <a:ext cx="902811" cy="307777"/>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400">
                  <a:latin typeface="微软雅黑" panose="020B0503020204020204" pitchFamily="34" charset="-122"/>
                  <a:ea typeface="微软雅黑" panose="020B0503020204020204" pitchFamily="34" charset="-122"/>
                </a:rPr>
                <a:t>硬件地址</a:t>
              </a:r>
            </a:p>
          </p:txBody>
        </p:sp>
        <p:sp>
          <p:nvSpPr>
            <p:cNvPr id="11" name="Line 20"/>
            <p:cNvSpPr>
              <a:spLocks noChangeShapeType="1"/>
            </p:cNvSpPr>
            <p:nvPr/>
          </p:nvSpPr>
          <p:spPr bwMode="auto">
            <a:xfrm>
              <a:off x="6211888" y="4159250"/>
              <a:ext cx="1857375" cy="0"/>
            </a:xfrm>
            <a:prstGeom prst="line">
              <a:avLst/>
            </a:prstGeom>
            <a:noFill/>
            <a:ln w="381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2" name="Text Box 21"/>
            <p:cNvSpPr txBox="1">
              <a:spLocks noChangeArrowheads="1"/>
            </p:cNvSpPr>
            <p:nvPr/>
          </p:nvSpPr>
          <p:spPr bwMode="auto">
            <a:xfrm>
              <a:off x="6934200" y="3780829"/>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400" dirty="0">
                  <a:latin typeface="微软雅黑" panose="020B0503020204020204" pitchFamily="34" charset="-122"/>
                  <a:ea typeface="微软雅黑" panose="020B0503020204020204" pitchFamily="34" charset="-122"/>
                </a:rPr>
                <a:t>至局域网</a:t>
              </a:r>
            </a:p>
          </p:txBody>
        </p:sp>
        <p:sp>
          <p:nvSpPr>
            <p:cNvPr id="13" name="Rectangle 22"/>
            <p:cNvSpPr>
              <a:spLocks noChangeArrowheads="1"/>
            </p:cNvSpPr>
            <p:nvPr/>
          </p:nvSpPr>
          <p:spPr bwMode="auto">
            <a:xfrm>
              <a:off x="4612879" y="3544888"/>
              <a:ext cx="1760538" cy="1127125"/>
            </a:xfrm>
            <a:prstGeom prst="rect">
              <a:avLst/>
            </a:prstGeom>
            <a:solidFill>
              <a:srgbClr val="00B050"/>
            </a:solidFill>
            <a:ln w="19050">
              <a:solidFill>
                <a:schemeClr val="tx1"/>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zh-CN" altLang="en-US" sz="1400" dirty="0">
                  <a:latin typeface="微软雅黑" panose="020B0503020204020204" pitchFamily="34" charset="-122"/>
                  <a:ea typeface="微软雅黑" panose="020B0503020204020204" pitchFamily="34" charset="-122"/>
                </a:rPr>
                <a:t>适配器</a:t>
              </a:r>
            </a:p>
            <a:p>
              <a:pPr algn="ctr" eaLnBrk="1" hangingPunct="1"/>
              <a:r>
                <a:rPr kumimoji="1" lang="zh-CN" altLang="en-US" sz="1400" dirty="0">
                  <a:latin typeface="微软雅黑" panose="020B0503020204020204" pitchFamily="34" charset="-122"/>
                  <a:ea typeface="微软雅黑" panose="020B0503020204020204" pitchFamily="34" charset="-122"/>
                </a:rPr>
                <a:t>（网卡</a:t>
              </a:r>
              <a:r>
                <a:rPr kumimoji="1" lang="zh-CN" altLang="en-US" sz="1400" dirty="0" smtClean="0">
                  <a:latin typeface="微软雅黑" panose="020B0503020204020204" pitchFamily="34" charset="-122"/>
                  <a:ea typeface="微软雅黑" panose="020B0503020204020204" pitchFamily="34" charset="-122"/>
                </a:rPr>
                <a:t>）在</a:t>
              </a:r>
              <a:endParaRPr kumimoji="1" lang="zh-CN" altLang="en-US" sz="1400" dirty="0">
                <a:latin typeface="微软雅黑" panose="020B0503020204020204" pitchFamily="34" charset="-122"/>
                <a:ea typeface="微软雅黑" panose="020B0503020204020204" pitchFamily="34" charset="-122"/>
              </a:endParaRPr>
            </a:p>
          </p:txBody>
        </p:sp>
        <p:sp>
          <p:nvSpPr>
            <p:cNvPr id="14" name="Text Box 23"/>
            <p:cNvSpPr txBox="1">
              <a:spLocks noChangeArrowheads="1"/>
            </p:cNvSpPr>
            <p:nvPr/>
          </p:nvSpPr>
          <p:spPr bwMode="auto">
            <a:xfrm>
              <a:off x="6946900" y="4195763"/>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400" dirty="0">
                  <a:latin typeface="微软雅黑" panose="020B0503020204020204" pitchFamily="34" charset="-122"/>
                  <a:ea typeface="微软雅黑" panose="020B0503020204020204" pitchFamily="34" charset="-122"/>
                </a:rPr>
                <a:t>串行通信</a:t>
              </a:r>
            </a:p>
          </p:txBody>
        </p:sp>
        <p:sp>
          <p:nvSpPr>
            <p:cNvPr id="15" name="Rectangle 24"/>
            <p:cNvSpPr>
              <a:spLocks noChangeArrowheads="1"/>
            </p:cNvSpPr>
            <p:nvPr/>
          </p:nvSpPr>
          <p:spPr bwMode="auto">
            <a:xfrm>
              <a:off x="1588543" y="3544888"/>
              <a:ext cx="1760537" cy="1127125"/>
            </a:xfrm>
            <a:prstGeom prst="rect">
              <a:avLst/>
            </a:prstGeom>
            <a:solidFill>
              <a:srgbClr val="00B050"/>
            </a:solidFill>
            <a:ln w="19050">
              <a:solidFill>
                <a:schemeClr val="tx1"/>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en-US" altLang="zh-CN" sz="1400">
                  <a:latin typeface="微软雅黑" panose="020B0503020204020204" pitchFamily="34" charset="-122"/>
                  <a:ea typeface="微软雅黑" panose="020B0503020204020204" pitchFamily="34" charset="-122"/>
                </a:rPr>
                <a:t>CPU </a:t>
              </a:r>
              <a:r>
                <a:rPr kumimoji="1" lang="zh-CN" altLang="en-US" sz="1400">
                  <a:latin typeface="微软雅黑" panose="020B0503020204020204" pitchFamily="34" charset="-122"/>
                  <a:ea typeface="微软雅黑" panose="020B0503020204020204" pitchFamily="34" charset="-122"/>
                </a:rPr>
                <a:t>和</a:t>
              </a:r>
            </a:p>
            <a:p>
              <a:pPr algn="ctr" eaLnBrk="1" hangingPunct="1"/>
              <a:r>
                <a:rPr kumimoji="1" lang="zh-CN" altLang="en-US" sz="1400">
                  <a:latin typeface="微软雅黑" panose="020B0503020204020204" pitchFamily="34" charset="-122"/>
                  <a:ea typeface="微软雅黑" panose="020B0503020204020204" pitchFamily="34" charset="-122"/>
                </a:rPr>
                <a:t>存储器</a:t>
              </a:r>
            </a:p>
          </p:txBody>
        </p:sp>
        <p:sp>
          <p:nvSpPr>
            <p:cNvPr id="16" name="Line 25"/>
            <p:cNvSpPr>
              <a:spLocks noChangeShapeType="1"/>
            </p:cNvSpPr>
            <p:nvPr/>
          </p:nvSpPr>
          <p:spPr bwMode="auto">
            <a:xfrm flipV="1">
              <a:off x="2308623" y="4687887"/>
              <a:ext cx="0" cy="909637"/>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7" name="Text Box 26"/>
            <p:cNvSpPr txBox="1">
              <a:spLocks noChangeArrowheads="1"/>
            </p:cNvSpPr>
            <p:nvPr/>
          </p:nvSpPr>
          <p:spPr bwMode="auto">
            <a:xfrm>
              <a:off x="1539890" y="5559425"/>
              <a:ext cx="14414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400" dirty="0">
                  <a:latin typeface="微软雅黑" panose="020B0503020204020204" pitchFamily="34" charset="-122"/>
                  <a:ea typeface="微软雅黑" panose="020B0503020204020204" pitchFamily="34" charset="-122"/>
                </a:rPr>
                <a:t>生成发送的数据</a:t>
              </a:r>
            </a:p>
            <a:p>
              <a:pPr eaLnBrk="1" hangingPunct="1"/>
              <a:r>
                <a:rPr kumimoji="1" lang="zh-CN" altLang="en-US" sz="1400" dirty="0">
                  <a:latin typeface="微软雅黑" panose="020B0503020204020204" pitchFamily="34" charset="-122"/>
                  <a:ea typeface="微软雅黑" panose="020B0503020204020204" pitchFamily="34" charset="-122"/>
                </a:rPr>
                <a:t>处理收到的数据</a:t>
              </a:r>
            </a:p>
          </p:txBody>
        </p:sp>
        <p:sp>
          <p:nvSpPr>
            <p:cNvPr id="18" name="Line 27"/>
            <p:cNvSpPr>
              <a:spLocks noChangeShapeType="1"/>
            </p:cNvSpPr>
            <p:nvPr/>
          </p:nvSpPr>
          <p:spPr bwMode="auto">
            <a:xfrm flipV="1">
              <a:off x="5405438" y="4687886"/>
              <a:ext cx="0" cy="909637"/>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9" name="Text Box 28"/>
            <p:cNvSpPr txBox="1">
              <a:spLocks noChangeArrowheads="1"/>
            </p:cNvSpPr>
            <p:nvPr/>
          </p:nvSpPr>
          <p:spPr bwMode="auto">
            <a:xfrm>
              <a:off x="4590931" y="5559425"/>
              <a:ext cx="16209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zh-CN" altLang="en-US" sz="1400" dirty="0">
                  <a:latin typeface="微软雅黑" panose="020B0503020204020204" pitchFamily="34" charset="-122"/>
                  <a:ea typeface="微软雅黑" panose="020B0503020204020204" pitchFamily="34" charset="-122"/>
                </a:rPr>
                <a:t>把帧发送到局域网</a:t>
              </a:r>
            </a:p>
            <a:p>
              <a:pPr algn="ctr" eaLnBrk="1" hangingPunct="1"/>
              <a:r>
                <a:rPr kumimoji="1" lang="zh-CN" altLang="en-US" sz="1400" dirty="0">
                  <a:latin typeface="微软雅黑" panose="020B0503020204020204" pitchFamily="34" charset="-122"/>
                  <a:ea typeface="微软雅黑" panose="020B0503020204020204" pitchFamily="34" charset="-122"/>
                </a:rPr>
                <a:t>从局域网接收帧</a:t>
              </a:r>
            </a:p>
          </p:txBody>
        </p:sp>
        <p:sp>
          <p:nvSpPr>
            <p:cNvPr id="21" name="Text Box 30"/>
            <p:cNvSpPr txBox="1">
              <a:spLocks noChangeArrowheads="1"/>
            </p:cNvSpPr>
            <p:nvPr/>
          </p:nvSpPr>
          <p:spPr bwMode="auto">
            <a:xfrm>
              <a:off x="1588543" y="2338229"/>
              <a:ext cx="760080" cy="307777"/>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400" dirty="0">
                  <a:latin typeface="微软雅黑" panose="020B0503020204020204" pitchFamily="34" charset="-122"/>
                  <a:ea typeface="微软雅黑" panose="020B0503020204020204" pitchFamily="34" charset="-122"/>
                </a:rPr>
                <a:t>IP </a:t>
              </a:r>
              <a:r>
                <a:rPr kumimoji="1" lang="zh-CN" altLang="en-US" sz="1400" dirty="0">
                  <a:latin typeface="微软雅黑" panose="020B0503020204020204" pitchFamily="34" charset="-122"/>
                  <a:ea typeface="微软雅黑" panose="020B0503020204020204" pitchFamily="34" charset="-122"/>
                </a:rPr>
                <a:t>地址</a:t>
              </a:r>
            </a:p>
          </p:txBody>
        </p:sp>
        <p:sp>
          <p:nvSpPr>
            <p:cNvPr id="22" name="AutoShape 31"/>
            <p:cNvSpPr>
              <a:spLocks noChangeArrowheads="1"/>
            </p:cNvSpPr>
            <p:nvPr/>
          </p:nvSpPr>
          <p:spPr bwMode="auto">
            <a:xfrm>
              <a:off x="3376613" y="3773488"/>
              <a:ext cx="1216025" cy="684212"/>
            </a:xfrm>
            <a:prstGeom prst="leftRightArrow">
              <a:avLst>
                <a:gd name="adj1" fmla="val 50000"/>
                <a:gd name="adj2" fmla="val 35545"/>
              </a:avLst>
            </a:prstGeom>
            <a:solidFill>
              <a:srgbClr val="00B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23" name="Text Box 32"/>
            <p:cNvSpPr txBox="1">
              <a:spLocks noChangeArrowheads="1"/>
            </p:cNvSpPr>
            <p:nvPr/>
          </p:nvSpPr>
          <p:spPr bwMode="auto">
            <a:xfrm>
              <a:off x="3533218" y="4457700"/>
              <a:ext cx="902811" cy="297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lnSpc>
                  <a:spcPct val="95000"/>
                </a:lnSpc>
              </a:pPr>
              <a:r>
                <a:rPr kumimoji="1" lang="zh-CN" altLang="en-US" sz="1400" dirty="0" smtClean="0">
                  <a:latin typeface="微软雅黑" panose="020B0503020204020204" pitchFamily="34" charset="-122"/>
                  <a:ea typeface="微软雅黑" panose="020B0503020204020204" pitchFamily="34" charset="-122"/>
                </a:rPr>
                <a:t>并行通信</a:t>
              </a:r>
              <a:endParaRPr kumimoji="1" lang="zh-CN" altLang="en-US" sz="1400" dirty="0">
                <a:latin typeface="微软雅黑" panose="020B0503020204020204" pitchFamily="34" charset="-122"/>
                <a:ea typeface="微软雅黑" panose="020B0503020204020204" pitchFamily="34" charset="-122"/>
              </a:endParaRPr>
            </a:p>
          </p:txBody>
        </p:sp>
        <p:sp>
          <p:nvSpPr>
            <p:cNvPr id="24" name="Rectangle 33"/>
            <p:cNvSpPr>
              <a:spLocks noChangeArrowheads="1"/>
            </p:cNvSpPr>
            <p:nvPr/>
          </p:nvSpPr>
          <p:spPr bwMode="auto">
            <a:xfrm>
              <a:off x="1879600" y="4003675"/>
              <a:ext cx="201613" cy="169863"/>
            </a:xfrm>
            <a:prstGeom prst="rect">
              <a:avLst/>
            </a:prstGeom>
            <a:solidFill>
              <a:srgbClr val="CCFF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25" name="Freeform 34"/>
            <p:cNvSpPr>
              <a:spLocks/>
            </p:cNvSpPr>
            <p:nvPr/>
          </p:nvSpPr>
          <p:spPr bwMode="auto">
            <a:xfrm>
              <a:off x="1414463" y="2746375"/>
              <a:ext cx="1109662" cy="1266825"/>
            </a:xfrm>
            <a:custGeom>
              <a:avLst/>
              <a:gdLst>
                <a:gd name="T0" fmla="*/ 0 w 496"/>
                <a:gd name="T1" fmla="*/ 0 h 504"/>
                <a:gd name="T2" fmla="*/ 1109662 w 496"/>
                <a:gd name="T3" fmla="*/ 0 h 504"/>
                <a:gd name="T4" fmla="*/ 653269 w 496"/>
                <a:gd name="T5" fmla="*/ 1266825 h 504"/>
                <a:gd name="T6" fmla="*/ 469817 w 496"/>
                <a:gd name="T7" fmla="*/ 1261798 h 504"/>
                <a:gd name="T8" fmla="*/ 0 w 496"/>
                <a:gd name="T9" fmla="*/ 0 h 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6" h="504">
                  <a:moveTo>
                    <a:pt x="0" y="0"/>
                  </a:moveTo>
                  <a:lnTo>
                    <a:pt x="496" y="0"/>
                  </a:lnTo>
                  <a:lnTo>
                    <a:pt x="292" y="504"/>
                  </a:lnTo>
                  <a:lnTo>
                    <a:pt x="210" y="502"/>
                  </a:lnTo>
                  <a:lnTo>
                    <a:pt x="0" y="0"/>
                  </a:lnTo>
                  <a:close/>
                </a:path>
              </a:pathLst>
            </a:custGeom>
            <a:gradFill rotWithShape="1">
              <a:gsLst>
                <a:gs pos="0">
                  <a:srgbClr val="CCFFFF"/>
                </a:gs>
                <a:gs pos="100000">
                  <a:srgbClr val="9AC1C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6" name="Rectangle 35"/>
            <p:cNvSpPr>
              <a:spLocks noChangeArrowheads="1"/>
            </p:cNvSpPr>
            <p:nvPr/>
          </p:nvSpPr>
          <p:spPr bwMode="auto">
            <a:xfrm>
              <a:off x="6024389" y="4003675"/>
              <a:ext cx="201613" cy="169863"/>
            </a:xfrm>
            <a:prstGeom prst="rect">
              <a:avLst/>
            </a:prstGeom>
            <a:solidFill>
              <a:srgbClr val="FFCC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27" name="Freeform 36"/>
            <p:cNvSpPr>
              <a:spLocks/>
            </p:cNvSpPr>
            <p:nvPr/>
          </p:nvSpPr>
          <p:spPr bwMode="auto">
            <a:xfrm>
              <a:off x="5476702" y="2740025"/>
              <a:ext cx="1368425" cy="1260475"/>
            </a:xfrm>
            <a:custGeom>
              <a:avLst/>
              <a:gdLst>
                <a:gd name="T0" fmla="*/ 0 w 612"/>
                <a:gd name="T1" fmla="*/ 0 h 501"/>
                <a:gd name="T2" fmla="*/ 1368425 w 612"/>
                <a:gd name="T3" fmla="*/ 15096 h 501"/>
                <a:gd name="T4" fmla="*/ 751292 w 612"/>
                <a:gd name="T5" fmla="*/ 1260475 h 501"/>
                <a:gd name="T6" fmla="*/ 563469 w 612"/>
                <a:gd name="T7" fmla="*/ 1260475 h 501"/>
                <a:gd name="T8" fmla="*/ 0 w 612"/>
                <a:gd name="T9" fmla="*/ 0 h 5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2" h="501">
                  <a:moveTo>
                    <a:pt x="0" y="0"/>
                  </a:moveTo>
                  <a:lnTo>
                    <a:pt x="612" y="6"/>
                  </a:lnTo>
                  <a:lnTo>
                    <a:pt x="336" y="501"/>
                  </a:lnTo>
                  <a:lnTo>
                    <a:pt x="252" y="501"/>
                  </a:lnTo>
                  <a:lnTo>
                    <a:pt x="0" y="0"/>
                  </a:lnTo>
                  <a:close/>
                </a:path>
              </a:pathLst>
            </a:custGeom>
            <a:gradFill rotWithShape="1">
              <a:gsLst>
                <a:gs pos="0">
                  <a:srgbClr val="FFCCFF"/>
                </a:gs>
                <a:gs pos="100000">
                  <a:srgbClr val="C19AC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5728474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47</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grpSp>
        <p:nvGrpSpPr>
          <p:cNvPr id="28" name="Group 4"/>
          <p:cNvGrpSpPr>
            <a:grpSpLocks/>
          </p:cNvGrpSpPr>
          <p:nvPr/>
        </p:nvGrpSpPr>
        <p:grpSpPr bwMode="auto">
          <a:xfrm>
            <a:off x="4553718" y="2347313"/>
            <a:ext cx="471488" cy="1406525"/>
            <a:chOff x="1177" y="1994"/>
            <a:chExt cx="258" cy="714"/>
          </a:xfrm>
        </p:grpSpPr>
        <p:sp>
          <p:nvSpPr>
            <p:cNvPr id="29" name="Line 5"/>
            <p:cNvSpPr>
              <a:spLocks noChangeShapeType="1"/>
            </p:cNvSpPr>
            <p:nvPr/>
          </p:nvSpPr>
          <p:spPr bwMode="auto">
            <a:xfrm rot="16200000" flipV="1">
              <a:off x="1043" y="2261"/>
              <a:ext cx="537" cy="4"/>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pic>
          <p:nvPicPr>
            <p:cNvPr id="30" name="Picture 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7" y="2448"/>
              <a:ext cx="258" cy="26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1" name="Line 7"/>
          <p:cNvSpPr>
            <a:spLocks noChangeShapeType="1"/>
          </p:cNvSpPr>
          <p:nvPr/>
        </p:nvSpPr>
        <p:spPr bwMode="auto">
          <a:xfrm flipV="1">
            <a:off x="859606" y="2336200"/>
            <a:ext cx="7816850" cy="0"/>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2" name="Rectangle 8"/>
          <p:cNvSpPr>
            <a:spLocks noChangeArrowheads="1"/>
          </p:cNvSpPr>
          <p:nvPr/>
        </p:nvSpPr>
        <p:spPr bwMode="auto">
          <a:xfrm>
            <a:off x="8558981" y="2269525"/>
            <a:ext cx="117475" cy="125413"/>
          </a:xfrm>
          <a:prstGeom prst="rect">
            <a:avLst/>
          </a:prstGeom>
          <a:solidFill>
            <a:srgbClr val="333399"/>
          </a:solidFill>
          <a:ln w="127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33" name="Rectangle 9"/>
          <p:cNvSpPr>
            <a:spLocks noChangeArrowheads="1"/>
          </p:cNvSpPr>
          <p:nvPr/>
        </p:nvSpPr>
        <p:spPr bwMode="auto">
          <a:xfrm>
            <a:off x="756418" y="2269525"/>
            <a:ext cx="117475" cy="125413"/>
          </a:xfrm>
          <a:prstGeom prst="rect">
            <a:avLst/>
          </a:prstGeom>
          <a:solidFill>
            <a:srgbClr val="333399"/>
          </a:solidFill>
          <a:ln w="127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grpSp>
        <p:nvGrpSpPr>
          <p:cNvPr id="35" name="Group 11"/>
          <p:cNvGrpSpPr>
            <a:grpSpLocks/>
          </p:cNvGrpSpPr>
          <p:nvPr/>
        </p:nvGrpSpPr>
        <p:grpSpPr bwMode="auto">
          <a:xfrm>
            <a:off x="1607318" y="2347313"/>
            <a:ext cx="471488" cy="1406525"/>
            <a:chOff x="1177" y="1994"/>
            <a:chExt cx="258" cy="714"/>
          </a:xfrm>
        </p:grpSpPr>
        <p:sp>
          <p:nvSpPr>
            <p:cNvPr id="36" name="Line 12"/>
            <p:cNvSpPr>
              <a:spLocks noChangeShapeType="1"/>
            </p:cNvSpPr>
            <p:nvPr/>
          </p:nvSpPr>
          <p:spPr bwMode="auto">
            <a:xfrm rot="16200000" flipV="1">
              <a:off x="1043" y="2261"/>
              <a:ext cx="537" cy="4"/>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pic>
          <p:nvPicPr>
            <p:cNvPr id="37" name="Picture 1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7" y="2448"/>
              <a:ext cx="258" cy="26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8" name="Freeform 14"/>
          <p:cNvSpPr>
            <a:spLocks/>
          </p:cNvSpPr>
          <p:nvPr/>
        </p:nvSpPr>
        <p:spPr bwMode="auto">
          <a:xfrm>
            <a:off x="3318643" y="2348900"/>
            <a:ext cx="3175" cy="1027113"/>
          </a:xfrm>
          <a:custGeom>
            <a:avLst/>
            <a:gdLst>
              <a:gd name="T0" fmla="*/ 0 w 2"/>
              <a:gd name="T1" fmla="*/ 1027113 h 521"/>
              <a:gd name="T2" fmla="*/ 3175 w 2"/>
              <a:gd name="T3" fmla="*/ 0 h 521"/>
              <a:gd name="T4" fmla="*/ 0 60000 65536"/>
              <a:gd name="T5" fmla="*/ 0 60000 65536"/>
            </a:gdLst>
            <a:ahLst/>
            <a:cxnLst>
              <a:cxn ang="T4">
                <a:pos x="T0" y="T1"/>
              </a:cxn>
              <a:cxn ang="T5">
                <a:pos x="T2" y="T3"/>
              </a:cxn>
            </a:cxnLst>
            <a:rect l="0" t="0" r="r" b="b"/>
            <a:pathLst>
              <a:path w="2" h="521">
                <a:moveTo>
                  <a:pt x="0" y="521"/>
                </a:moveTo>
                <a:lnTo>
                  <a:pt x="2" y="0"/>
                </a:lnTo>
              </a:path>
            </a:pathLst>
          </a:custGeom>
          <a:solidFill>
            <a:srgbClr val="333399"/>
          </a:solidFill>
          <a:ln w="38100" cmpd="sng">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pic>
        <p:nvPicPr>
          <p:cNvPr id="39" name="Picture 1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0518" y="3241075"/>
            <a:ext cx="4714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0" name="Group 16"/>
          <p:cNvGrpSpPr>
            <a:grpSpLocks/>
          </p:cNvGrpSpPr>
          <p:nvPr/>
        </p:nvGrpSpPr>
        <p:grpSpPr bwMode="auto">
          <a:xfrm>
            <a:off x="6026918" y="2347313"/>
            <a:ext cx="471488" cy="1406525"/>
            <a:chOff x="1177" y="1994"/>
            <a:chExt cx="258" cy="714"/>
          </a:xfrm>
        </p:grpSpPr>
        <p:sp>
          <p:nvSpPr>
            <p:cNvPr id="41" name="Line 17"/>
            <p:cNvSpPr>
              <a:spLocks noChangeShapeType="1"/>
            </p:cNvSpPr>
            <p:nvPr/>
          </p:nvSpPr>
          <p:spPr bwMode="auto">
            <a:xfrm rot="16200000" flipV="1">
              <a:off x="1043" y="2261"/>
              <a:ext cx="537" cy="4"/>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pic>
          <p:nvPicPr>
            <p:cNvPr id="42" name="Picture 1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7" y="2448"/>
              <a:ext cx="258" cy="26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Freeform 19"/>
          <p:cNvSpPr>
            <a:spLocks/>
          </p:cNvSpPr>
          <p:nvPr/>
        </p:nvSpPr>
        <p:spPr bwMode="auto">
          <a:xfrm>
            <a:off x="7739831" y="2348900"/>
            <a:ext cx="3175" cy="1042988"/>
          </a:xfrm>
          <a:custGeom>
            <a:avLst/>
            <a:gdLst>
              <a:gd name="T0" fmla="*/ 0 w 2"/>
              <a:gd name="T1" fmla="*/ 1042988 h 529"/>
              <a:gd name="T2" fmla="*/ 3175 w 2"/>
              <a:gd name="T3" fmla="*/ 0 h 529"/>
              <a:gd name="T4" fmla="*/ 0 60000 65536"/>
              <a:gd name="T5" fmla="*/ 0 60000 65536"/>
            </a:gdLst>
            <a:ahLst/>
            <a:cxnLst>
              <a:cxn ang="T4">
                <a:pos x="T0" y="T1"/>
              </a:cxn>
              <a:cxn ang="T5">
                <a:pos x="T2" y="T3"/>
              </a:cxn>
            </a:cxnLst>
            <a:rect l="0" t="0" r="r" b="b"/>
            <a:pathLst>
              <a:path w="2" h="529">
                <a:moveTo>
                  <a:pt x="0" y="529"/>
                </a:moveTo>
                <a:lnTo>
                  <a:pt x="2" y="0"/>
                </a:lnTo>
              </a:path>
            </a:pathLst>
          </a:custGeom>
          <a:solidFill>
            <a:srgbClr val="333399"/>
          </a:solidFill>
          <a:ln w="38100" cmpd="sng">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pic>
        <p:nvPicPr>
          <p:cNvPr id="44" name="Picture 2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1706" y="3241075"/>
            <a:ext cx="471487"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 Box 21"/>
          <p:cNvSpPr txBox="1">
            <a:spLocks noChangeArrowheads="1"/>
          </p:cNvSpPr>
          <p:nvPr/>
        </p:nvSpPr>
        <p:spPr bwMode="auto">
          <a:xfrm>
            <a:off x="2822291" y="4072925"/>
            <a:ext cx="100540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en-US" altLang="zh-CN" sz="1600" dirty="0">
                <a:solidFill>
                  <a:srgbClr val="FF0000"/>
                </a:solidFill>
                <a:latin typeface="微软雅黑" panose="020B0503020204020204" pitchFamily="34" charset="-122"/>
                <a:ea typeface="微软雅黑" panose="020B0503020204020204" pitchFamily="34" charset="-122"/>
              </a:rPr>
              <a:t>B</a:t>
            </a:r>
            <a:r>
              <a:rPr kumimoji="1" lang="zh-CN" altLang="en-US" sz="1600" dirty="0" smtClean="0">
                <a:solidFill>
                  <a:srgbClr val="FF0000"/>
                </a:solidFill>
                <a:latin typeface="微软雅黑" panose="020B0503020204020204" pitchFamily="34" charset="-122"/>
                <a:ea typeface="微软雅黑" panose="020B0503020204020204" pitchFamily="34" charset="-122"/>
              </a:rPr>
              <a:t>向</a:t>
            </a:r>
            <a:r>
              <a:rPr kumimoji="1" lang="en-US" altLang="zh-CN" sz="1600" dirty="0" smtClean="0">
                <a:solidFill>
                  <a:srgbClr val="FF0000"/>
                </a:solidFill>
                <a:latin typeface="微软雅黑" panose="020B0503020204020204" pitchFamily="34" charset="-122"/>
                <a:ea typeface="微软雅黑" panose="020B0503020204020204" pitchFamily="34" charset="-122"/>
              </a:rPr>
              <a:t>D</a:t>
            </a:r>
            <a:endParaRPr kumimoji="1" lang="en-US" altLang="zh-CN" sz="1600" dirty="0">
              <a:solidFill>
                <a:srgbClr val="FF0000"/>
              </a:solidFill>
              <a:latin typeface="微软雅黑" panose="020B0503020204020204" pitchFamily="34" charset="-122"/>
              <a:ea typeface="微软雅黑" panose="020B0503020204020204" pitchFamily="34" charset="-122"/>
            </a:endParaRPr>
          </a:p>
          <a:p>
            <a:pPr algn="ctr" eaLnBrk="1" hangingPunct="1"/>
            <a:r>
              <a:rPr kumimoji="1" lang="zh-CN" altLang="en-US" sz="1600" dirty="0">
                <a:solidFill>
                  <a:srgbClr val="FF0000"/>
                </a:solidFill>
                <a:latin typeface="微软雅黑" panose="020B0503020204020204" pitchFamily="34" charset="-122"/>
                <a:ea typeface="微软雅黑" panose="020B0503020204020204" pitchFamily="34" charset="-122"/>
              </a:rPr>
              <a:t>发送数据</a:t>
            </a:r>
          </a:p>
        </p:txBody>
      </p:sp>
      <p:sp>
        <p:nvSpPr>
          <p:cNvPr id="46" name="Text Box 22"/>
          <p:cNvSpPr txBox="1">
            <a:spLocks noChangeArrowheads="1"/>
          </p:cNvSpPr>
          <p:nvPr/>
        </p:nvSpPr>
        <p:spPr bwMode="auto">
          <a:xfrm>
            <a:off x="4606769" y="3755085"/>
            <a:ext cx="3225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600" dirty="0" smtClean="0">
                <a:latin typeface="微软雅黑" panose="020B0503020204020204" pitchFamily="34" charset="-122"/>
                <a:ea typeface="微软雅黑" panose="020B0503020204020204" pitchFamily="34" charset="-122"/>
              </a:rPr>
              <a:t>C</a:t>
            </a:r>
            <a:endParaRPr kumimoji="1" lang="en-US" altLang="zh-CN" sz="1600" dirty="0">
              <a:latin typeface="微软雅黑" panose="020B0503020204020204" pitchFamily="34" charset="-122"/>
              <a:ea typeface="微软雅黑" panose="020B0503020204020204" pitchFamily="34" charset="-122"/>
            </a:endParaRPr>
          </a:p>
        </p:txBody>
      </p:sp>
      <p:sp>
        <p:nvSpPr>
          <p:cNvPr id="47" name="Text Box 23"/>
          <p:cNvSpPr txBox="1">
            <a:spLocks noChangeArrowheads="1"/>
          </p:cNvSpPr>
          <p:nvPr/>
        </p:nvSpPr>
        <p:spPr bwMode="auto">
          <a:xfrm>
            <a:off x="6091781" y="3730025"/>
            <a:ext cx="3417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en-US" altLang="zh-CN" sz="1600" dirty="0" smtClean="0">
                <a:latin typeface="微软雅黑" panose="020B0503020204020204" pitchFamily="34" charset="-122"/>
                <a:ea typeface="微软雅黑" panose="020B0503020204020204" pitchFamily="34" charset="-122"/>
              </a:rPr>
              <a:t>D</a:t>
            </a:r>
            <a:endParaRPr kumimoji="1" lang="en-US" altLang="zh-CN" sz="1600" dirty="0">
              <a:latin typeface="微软雅黑" panose="020B0503020204020204" pitchFamily="34" charset="-122"/>
              <a:ea typeface="微软雅黑" panose="020B0503020204020204" pitchFamily="34" charset="-122"/>
            </a:endParaRPr>
          </a:p>
        </p:txBody>
      </p:sp>
      <p:sp>
        <p:nvSpPr>
          <p:cNvPr id="48" name="Text Box 24"/>
          <p:cNvSpPr txBox="1">
            <a:spLocks noChangeArrowheads="1"/>
          </p:cNvSpPr>
          <p:nvPr/>
        </p:nvSpPr>
        <p:spPr bwMode="auto">
          <a:xfrm>
            <a:off x="1678594" y="3733200"/>
            <a:ext cx="32893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600" dirty="0" smtClean="0">
                <a:latin typeface="微软雅黑" panose="020B0503020204020204" pitchFamily="34" charset="-122"/>
                <a:ea typeface="微软雅黑" panose="020B0503020204020204" pitchFamily="34" charset="-122"/>
              </a:rPr>
              <a:t>A</a:t>
            </a:r>
            <a:endParaRPr kumimoji="1" lang="en-US" altLang="zh-CN" sz="1600" dirty="0">
              <a:latin typeface="微软雅黑" panose="020B0503020204020204" pitchFamily="34" charset="-122"/>
              <a:ea typeface="微软雅黑" panose="020B0503020204020204" pitchFamily="34" charset="-122"/>
            </a:endParaRPr>
          </a:p>
        </p:txBody>
      </p:sp>
      <p:sp>
        <p:nvSpPr>
          <p:cNvPr id="49" name="Text Box 25"/>
          <p:cNvSpPr txBox="1">
            <a:spLocks noChangeArrowheads="1"/>
          </p:cNvSpPr>
          <p:nvPr/>
        </p:nvSpPr>
        <p:spPr bwMode="auto">
          <a:xfrm>
            <a:off x="7585836" y="3722532"/>
            <a:ext cx="29687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600" dirty="0" smtClean="0">
                <a:latin typeface="微软雅黑" panose="020B0503020204020204" pitchFamily="34" charset="-122"/>
                <a:ea typeface="微软雅黑" panose="020B0503020204020204" pitchFamily="34" charset="-122"/>
              </a:rPr>
              <a:t>E</a:t>
            </a:r>
            <a:endParaRPr kumimoji="1" lang="en-US" altLang="zh-CN" sz="1600" dirty="0">
              <a:latin typeface="微软雅黑" panose="020B0503020204020204" pitchFamily="34" charset="-122"/>
              <a:ea typeface="微软雅黑" panose="020B0503020204020204" pitchFamily="34" charset="-122"/>
            </a:endParaRPr>
          </a:p>
        </p:txBody>
      </p:sp>
      <p:sp>
        <p:nvSpPr>
          <p:cNvPr id="51" name="Text Box 27"/>
          <p:cNvSpPr txBox="1">
            <a:spLocks noChangeArrowheads="1"/>
          </p:cNvSpPr>
          <p:nvPr/>
        </p:nvSpPr>
        <p:spPr bwMode="auto">
          <a:xfrm>
            <a:off x="343013" y="1857152"/>
            <a:ext cx="387798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600" dirty="0">
                <a:latin typeface="微软雅黑" panose="020B0503020204020204" pitchFamily="34" charset="-122"/>
                <a:ea typeface="微软雅黑" panose="020B0503020204020204" pitchFamily="34" charset="-122"/>
              </a:rPr>
              <a:t>匹配电阻（用来吸收总线上传播的信号）</a:t>
            </a:r>
          </a:p>
        </p:txBody>
      </p:sp>
      <p:sp>
        <p:nvSpPr>
          <p:cNvPr id="52" name="Text Box 28"/>
          <p:cNvSpPr txBox="1">
            <a:spLocks noChangeArrowheads="1"/>
          </p:cNvSpPr>
          <p:nvPr/>
        </p:nvSpPr>
        <p:spPr bwMode="auto">
          <a:xfrm>
            <a:off x="8064196" y="1857152"/>
            <a:ext cx="10054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600" dirty="0">
                <a:latin typeface="微软雅黑" panose="020B0503020204020204" pitchFamily="34" charset="-122"/>
                <a:ea typeface="微软雅黑" panose="020B0503020204020204" pitchFamily="34" charset="-122"/>
              </a:rPr>
              <a:t>匹配电阻</a:t>
            </a:r>
          </a:p>
        </p:txBody>
      </p:sp>
      <p:sp>
        <p:nvSpPr>
          <p:cNvPr id="53" name="Freeform 29"/>
          <p:cNvSpPr>
            <a:spLocks/>
          </p:cNvSpPr>
          <p:nvPr/>
        </p:nvSpPr>
        <p:spPr bwMode="auto">
          <a:xfrm>
            <a:off x="3232918" y="2436213"/>
            <a:ext cx="1582738" cy="915987"/>
          </a:xfrm>
          <a:custGeom>
            <a:avLst/>
            <a:gdLst>
              <a:gd name="T0" fmla="*/ 42863 w 997"/>
              <a:gd name="T1" fmla="*/ 915987 h 577"/>
              <a:gd name="T2" fmla="*/ 220663 w 997"/>
              <a:gd name="T3" fmla="*/ 127000 h 577"/>
              <a:gd name="T4" fmla="*/ 1366838 w 997"/>
              <a:gd name="T5" fmla="*/ 155575 h 577"/>
              <a:gd name="T6" fmla="*/ 1512888 w 997"/>
              <a:gd name="T7" fmla="*/ 909637 h 5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97" h="577">
                <a:moveTo>
                  <a:pt x="27" y="577"/>
                </a:moveTo>
                <a:cubicBezTo>
                  <a:pt x="46" y="494"/>
                  <a:pt x="0" y="160"/>
                  <a:pt x="139" y="80"/>
                </a:cubicBezTo>
                <a:cubicBezTo>
                  <a:pt x="278" y="0"/>
                  <a:pt x="725" y="16"/>
                  <a:pt x="861" y="98"/>
                </a:cubicBezTo>
                <a:cubicBezTo>
                  <a:pt x="997" y="180"/>
                  <a:pt x="934" y="474"/>
                  <a:pt x="953" y="573"/>
                </a:cubicBezTo>
              </a:path>
            </a:pathLst>
          </a:custGeom>
          <a:noFill/>
          <a:ln w="76200" cmpd="sng">
            <a:solidFill>
              <a:srgbClr val="FF0000"/>
            </a:solidFill>
            <a:round/>
            <a:headEnd type="none" w="med" len="med"/>
            <a:tailEnd type="triangle" w="med" len="lg"/>
          </a:ln>
          <a:effec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4" name="Freeform 30"/>
          <p:cNvSpPr>
            <a:spLocks/>
          </p:cNvSpPr>
          <p:nvPr/>
        </p:nvSpPr>
        <p:spPr bwMode="auto">
          <a:xfrm>
            <a:off x="3275781" y="2448913"/>
            <a:ext cx="3082925" cy="998537"/>
          </a:xfrm>
          <a:custGeom>
            <a:avLst/>
            <a:gdLst>
              <a:gd name="T0" fmla="*/ 42299 w 1895"/>
              <a:gd name="T1" fmla="*/ 882650 h 629"/>
              <a:gd name="T2" fmla="*/ 239150 w 1895"/>
              <a:gd name="T3" fmla="*/ 171450 h 629"/>
              <a:gd name="T4" fmla="*/ 1473947 w 1895"/>
              <a:gd name="T5" fmla="*/ 55562 h 629"/>
              <a:gd name="T6" fmla="*/ 2827506 w 1895"/>
              <a:gd name="T7" fmla="*/ 157162 h 629"/>
              <a:gd name="T8" fmla="*/ 3006462 w 1895"/>
              <a:gd name="T9" fmla="*/ 998537 h 6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5" h="629">
                <a:moveTo>
                  <a:pt x="26" y="556"/>
                </a:moveTo>
                <a:cubicBezTo>
                  <a:pt x="46" y="481"/>
                  <a:pt x="0" y="195"/>
                  <a:pt x="147" y="108"/>
                </a:cubicBezTo>
                <a:cubicBezTo>
                  <a:pt x="294" y="21"/>
                  <a:pt x="641" y="36"/>
                  <a:pt x="906" y="35"/>
                </a:cubicBezTo>
                <a:cubicBezTo>
                  <a:pt x="1171" y="34"/>
                  <a:pt x="1581" y="0"/>
                  <a:pt x="1738" y="99"/>
                </a:cubicBezTo>
                <a:cubicBezTo>
                  <a:pt x="1895" y="198"/>
                  <a:pt x="1825" y="519"/>
                  <a:pt x="1848" y="629"/>
                </a:cubicBezTo>
              </a:path>
            </a:pathLst>
          </a:custGeom>
          <a:noFill/>
          <a:ln w="76200" cmpd="sng">
            <a:solidFill>
              <a:srgbClr val="FF0000"/>
            </a:solidFill>
            <a:round/>
            <a:headEnd type="none" w="med" len="med"/>
            <a:tailEnd type="triangle" w="med" len="lg"/>
          </a:ln>
          <a:effec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5" name="Freeform 31"/>
          <p:cNvSpPr>
            <a:spLocks/>
          </p:cNvSpPr>
          <p:nvPr/>
        </p:nvSpPr>
        <p:spPr bwMode="auto">
          <a:xfrm>
            <a:off x="3275781" y="2452088"/>
            <a:ext cx="4432300" cy="962025"/>
          </a:xfrm>
          <a:custGeom>
            <a:avLst/>
            <a:gdLst>
              <a:gd name="T0" fmla="*/ 49418 w 2601"/>
              <a:gd name="T1" fmla="*/ 846138 h 606"/>
              <a:gd name="T2" fmla="*/ 340815 w 2601"/>
              <a:gd name="T3" fmla="*/ 134938 h 606"/>
              <a:gd name="T4" fmla="*/ 2092605 w 2601"/>
              <a:gd name="T5" fmla="*/ 38100 h 606"/>
              <a:gd name="T6" fmla="*/ 4025026 w 2601"/>
              <a:gd name="T7" fmla="*/ 168275 h 606"/>
              <a:gd name="T8" fmla="*/ 4432300 w 2601"/>
              <a:gd name="T9" fmla="*/ 962025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606">
                <a:moveTo>
                  <a:pt x="29" y="533"/>
                </a:moveTo>
                <a:cubicBezTo>
                  <a:pt x="57" y="458"/>
                  <a:pt x="0" y="170"/>
                  <a:pt x="200" y="85"/>
                </a:cubicBezTo>
                <a:cubicBezTo>
                  <a:pt x="400" y="0"/>
                  <a:pt x="868" y="21"/>
                  <a:pt x="1228" y="24"/>
                </a:cubicBezTo>
                <a:cubicBezTo>
                  <a:pt x="1588" y="27"/>
                  <a:pt x="2133" y="9"/>
                  <a:pt x="2362" y="106"/>
                </a:cubicBezTo>
                <a:cubicBezTo>
                  <a:pt x="2591" y="203"/>
                  <a:pt x="2551" y="502"/>
                  <a:pt x="2601" y="606"/>
                </a:cubicBezTo>
              </a:path>
            </a:pathLst>
          </a:custGeom>
          <a:noFill/>
          <a:ln w="76200" cmpd="sng">
            <a:solidFill>
              <a:srgbClr val="FF0000"/>
            </a:solidFill>
            <a:round/>
            <a:headEnd type="none" w="med" len="med"/>
            <a:tailEnd type="triangle" w="med" len="lg"/>
          </a:ln>
          <a:effec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6" name="Freeform 32"/>
          <p:cNvSpPr>
            <a:spLocks/>
          </p:cNvSpPr>
          <p:nvPr/>
        </p:nvSpPr>
        <p:spPr bwMode="auto">
          <a:xfrm>
            <a:off x="3275781" y="2415575"/>
            <a:ext cx="5157787" cy="846138"/>
          </a:xfrm>
          <a:custGeom>
            <a:avLst/>
            <a:gdLst>
              <a:gd name="T0" fmla="*/ 49212 w 3249"/>
              <a:gd name="T1" fmla="*/ 846138 h 533"/>
              <a:gd name="T2" fmla="*/ 341312 w 3249"/>
              <a:gd name="T3" fmla="*/ 134938 h 533"/>
              <a:gd name="T4" fmla="*/ 2092325 w 3249"/>
              <a:gd name="T5" fmla="*/ 38100 h 533"/>
              <a:gd name="T6" fmla="*/ 4011612 w 3249"/>
              <a:gd name="T7" fmla="*/ 46038 h 533"/>
              <a:gd name="T8" fmla="*/ 5157787 w 3249"/>
              <a:gd name="T9" fmla="*/ 74613 h 5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49" h="533">
                <a:moveTo>
                  <a:pt x="31" y="533"/>
                </a:moveTo>
                <a:cubicBezTo>
                  <a:pt x="61" y="458"/>
                  <a:pt x="0" y="170"/>
                  <a:pt x="215" y="85"/>
                </a:cubicBezTo>
                <a:cubicBezTo>
                  <a:pt x="429" y="0"/>
                  <a:pt x="933" y="33"/>
                  <a:pt x="1318" y="24"/>
                </a:cubicBezTo>
                <a:cubicBezTo>
                  <a:pt x="1703" y="15"/>
                  <a:pt x="2205" y="25"/>
                  <a:pt x="2527" y="29"/>
                </a:cubicBezTo>
                <a:cubicBezTo>
                  <a:pt x="2849" y="33"/>
                  <a:pt x="3099" y="43"/>
                  <a:pt x="3249" y="47"/>
                </a:cubicBezTo>
              </a:path>
            </a:pathLst>
          </a:custGeom>
          <a:noFill/>
          <a:ln w="76200" cmpd="sng">
            <a:solidFill>
              <a:srgbClr val="FF0000"/>
            </a:solidFill>
            <a:round/>
            <a:headEnd type="none" w="med" len="med"/>
            <a:tailEnd type="triangle" w="med" len="lg"/>
          </a:ln>
          <a:effec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7" name="Freeform 33"/>
          <p:cNvSpPr>
            <a:spLocks/>
          </p:cNvSpPr>
          <p:nvPr/>
        </p:nvSpPr>
        <p:spPr bwMode="auto">
          <a:xfrm>
            <a:off x="756418" y="2415575"/>
            <a:ext cx="2609850" cy="846138"/>
          </a:xfrm>
          <a:custGeom>
            <a:avLst/>
            <a:gdLst>
              <a:gd name="T0" fmla="*/ 2584450 w 1644"/>
              <a:gd name="T1" fmla="*/ 846138 h 533"/>
              <a:gd name="T2" fmla="*/ 2438400 w 1644"/>
              <a:gd name="T3" fmla="*/ 134938 h 533"/>
              <a:gd name="T4" fmla="*/ 1558925 w 1644"/>
              <a:gd name="T5" fmla="*/ 38100 h 533"/>
              <a:gd name="T6" fmla="*/ 593725 w 1644"/>
              <a:gd name="T7" fmla="*/ 46038 h 533"/>
              <a:gd name="T8" fmla="*/ 0 w 1644"/>
              <a:gd name="T9" fmla="*/ 30163 h 5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4" h="533">
                <a:moveTo>
                  <a:pt x="1628" y="533"/>
                </a:moveTo>
                <a:cubicBezTo>
                  <a:pt x="1613" y="458"/>
                  <a:pt x="1644" y="170"/>
                  <a:pt x="1536" y="85"/>
                </a:cubicBezTo>
                <a:cubicBezTo>
                  <a:pt x="1428" y="0"/>
                  <a:pt x="1175" y="33"/>
                  <a:pt x="982" y="24"/>
                </a:cubicBezTo>
                <a:cubicBezTo>
                  <a:pt x="788" y="15"/>
                  <a:pt x="538" y="30"/>
                  <a:pt x="374" y="29"/>
                </a:cubicBezTo>
                <a:cubicBezTo>
                  <a:pt x="210" y="28"/>
                  <a:pt x="78" y="21"/>
                  <a:pt x="0" y="19"/>
                </a:cubicBezTo>
              </a:path>
            </a:pathLst>
          </a:custGeom>
          <a:noFill/>
          <a:ln w="76200" cmpd="sng">
            <a:solidFill>
              <a:srgbClr val="FF0000"/>
            </a:solidFill>
            <a:round/>
            <a:headEnd type="none" w="med" len="med"/>
            <a:tailEnd type="triangle" w="med" len="lg"/>
          </a:ln>
          <a:effectLst/>
        </p:spPr>
        <p:txBody>
          <a:bodyPr/>
          <a:lstStyle/>
          <a:p>
            <a:endParaRPr lang="zh-CN" altLang="en-US" sz="1600" dirty="0">
              <a:latin typeface="微软雅黑" panose="020B0503020204020204" pitchFamily="34" charset="-122"/>
              <a:ea typeface="微软雅黑" panose="020B0503020204020204" pitchFamily="34" charset="-122"/>
            </a:endParaRPr>
          </a:p>
        </p:txBody>
      </p:sp>
      <p:sp>
        <p:nvSpPr>
          <p:cNvPr id="58" name="Freeform 34"/>
          <p:cNvSpPr>
            <a:spLocks/>
          </p:cNvSpPr>
          <p:nvPr/>
        </p:nvSpPr>
        <p:spPr bwMode="auto">
          <a:xfrm flipH="1">
            <a:off x="1693043" y="2415575"/>
            <a:ext cx="1582738" cy="915988"/>
          </a:xfrm>
          <a:custGeom>
            <a:avLst/>
            <a:gdLst>
              <a:gd name="T0" fmla="*/ 42863 w 997"/>
              <a:gd name="T1" fmla="*/ 915988 h 577"/>
              <a:gd name="T2" fmla="*/ 220663 w 997"/>
              <a:gd name="T3" fmla="*/ 127000 h 577"/>
              <a:gd name="T4" fmla="*/ 1366838 w 997"/>
              <a:gd name="T5" fmla="*/ 155575 h 577"/>
              <a:gd name="T6" fmla="*/ 1512888 w 997"/>
              <a:gd name="T7" fmla="*/ 909638 h 5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97" h="577">
                <a:moveTo>
                  <a:pt x="27" y="577"/>
                </a:moveTo>
                <a:cubicBezTo>
                  <a:pt x="46" y="494"/>
                  <a:pt x="0" y="160"/>
                  <a:pt x="139" y="80"/>
                </a:cubicBezTo>
                <a:cubicBezTo>
                  <a:pt x="278" y="0"/>
                  <a:pt x="725" y="16"/>
                  <a:pt x="861" y="98"/>
                </a:cubicBezTo>
                <a:cubicBezTo>
                  <a:pt x="997" y="180"/>
                  <a:pt x="934" y="474"/>
                  <a:pt x="953" y="573"/>
                </a:cubicBezTo>
              </a:path>
            </a:pathLst>
          </a:custGeom>
          <a:noFill/>
          <a:ln w="76200" cmpd="sng">
            <a:solidFill>
              <a:srgbClr val="FF0000"/>
            </a:solidFill>
            <a:round/>
            <a:headEnd type="none" w="med" len="med"/>
            <a:tailEnd type="triangle" w="med" len="lg"/>
          </a:ln>
          <a:effectLst/>
        </p:spPr>
        <p:txBody>
          <a:bodyPr/>
          <a:lstStyle/>
          <a:p>
            <a:endParaRPr lang="zh-CN" altLang="en-US" sz="1600" dirty="0">
              <a:latin typeface="微软雅黑" panose="020B0503020204020204" pitchFamily="34" charset="-122"/>
              <a:ea typeface="微软雅黑" panose="020B0503020204020204" pitchFamily="34" charset="-122"/>
            </a:endParaRPr>
          </a:p>
        </p:txBody>
      </p:sp>
      <p:grpSp>
        <p:nvGrpSpPr>
          <p:cNvPr id="59" name="Group 35"/>
          <p:cNvGrpSpPr>
            <a:grpSpLocks/>
          </p:cNvGrpSpPr>
          <p:nvPr/>
        </p:nvGrpSpPr>
        <p:grpSpPr bwMode="auto">
          <a:xfrm>
            <a:off x="7477893" y="3356963"/>
            <a:ext cx="249238" cy="268287"/>
            <a:chOff x="1474" y="3430"/>
            <a:chExt cx="136" cy="136"/>
          </a:xfrm>
        </p:grpSpPr>
        <p:sp>
          <p:nvSpPr>
            <p:cNvPr id="60" name="Line 36"/>
            <p:cNvSpPr>
              <a:spLocks noChangeShapeType="1"/>
            </p:cNvSpPr>
            <p:nvPr/>
          </p:nvSpPr>
          <p:spPr bwMode="auto">
            <a:xfrm>
              <a:off x="1474" y="3430"/>
              <a:ext cx="136" cy="136"/>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1" name="Line 37"/>
            <p:cNvSpPr>
              <a:spLocks noChangeShapeType="1"/>
            </p:cNvSpPr>
            <p:nvPr/>
          </p:nvSpPr>
          <p:spPr bwMode="auto">
            <a:xfrm flipH="1">
              <a:off x="1474" y="3430"/>
              <a:ext cx="136" cy="136"/>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sp>
        <p:nvSpPr>
          <p:cNvPr id="62" name="AutoShape 38"/>
          <p:cNvSpPr>
            <a:spLocks noChangeArrowheads="1"/>
          </p:cNvSpPr>
          <p:nvPr/>
        </p:nvSpPr>
        <p:spPr bwMode="auto">
          <a:xfrm>
            <a:off x="7295331" y="4126900"/>
            <a:ext cx="877887" cy="377825"/>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lang="zh-CN" altLang="en-US" sz="1600">
                <a:latin typeface="微软雅黑" panose="020B0503020204020204" pitchFamily="34" charset="-122"/>
                <a:ea typeface="微软雅黑" panose="020B0503020204020204" pitchFamily="34" charset="-122"/>
              </a:rPr>
              <a:t>不接受</a:t>
            </a:r>
          </a:p>
        </p:txBody>
      </p:sp>
      <p:grpSp>
        <p:nvGrpSpPr>
          <p:cNvPr id="63" name="Group 39"/>
          <p:cNvGrpSpPr>
            <a:grpSpLocks/>
          </p:cNvGrpSpPr>
          <p:nvPr/>
        </p:nvGrpSpPr>
        <p:grpSpPr bwMode="auto">
          <a:xfrm>
            <a:off x="4539431" y="3356963"/>
            <a:ext cx="249237" cy="268287"/>
            <a:chOff x="1474" y="3430"/>
            <a:chExt cx="136" cy="136"/>
          </a:xfrm>
        </p:grpSpPr>
        <p:sp>
          <p:nvSpPr>
            <p:cNvPr id="64" name="Line 40"/>
            <p:cNvSpPr>
              <a:spLocks noChangeShapeType="1"/>
            </p:cNvSpPr>
            <p:nvPr/>
          </p:nvSpPr>
          <p:spPr bwMode="auto">
            <a:xfrm>
              <a:off x="1474" y="3430"/>
              <a:ext cx="136" cy="136"/>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5" name="Line 41"/>
            <p:cNvSpPr>
              <a:spLocks noChangeShapeType="1"/>
            </p:cNvSpPr>
            <p:nvPr/>
          </p:nvSpPr>
          <p:spPr bwMode="auto">
            <a:xfrm flipH="1">
              <a:off x="1474" y="3430"/>
              <a:ext cx="136" cy="136"/>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sp>
        <p:nvSpPr>
          <p:cNvPr id="66" name="AutoShape 42"/>
          <p:cNvSpPr>
            <a:spLocks noChangeArrowheads="1"/>
          </p:cNvSpPr>
          <p:nvPr/>
        </p:nvSpPr>
        <p:spPr bwMode="auto">
          <a:xfrm>
            <a:off x="4356868" y="4126900"/>
            <a:ext cx="877888" cy="377825"/>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lang="zh-CN" altLang="en-US" sz="1600">
                <a:latin typeface="微软雅黑" panose="020B0503020204020204" pitchFamily="34" charset="-122"/>
                <a:ea typeface="微软雅黑" panose="020B0503020204020204" pitchFamily="34" charset="-122"/>
              </a:rPr>
              <a:t>不接受</a:t>
            </a:r>
          </a:p>
        </p:txBody>
      </p:sp>
      <p:grpSp>
        <p:nvGrpSpPr>
          <p:cNvPr id="67" name="Group 43"/>
          <p:cNvGrpSpPr>
            <a:grpSpLocks/>
          </p:cNvGrpSpPr>
          <p:nvPr/>
        </p:nvGrpSpPr>
        <p:grpSpPr bwMode="auto">
          <a:xfrm>
            <a:off x="1586681" y="3356963"/>
            <a:ext cx="249237" cy="268287"/>
            <a:chOff x="1474" y="3430"/>
            <a:chExt cx="136" cy="136"/>
          </a:xfrm>
        </p:grpSpPr>
        <p:sp>
          <p:nvSpPr>
            <p:cNvPr id="68" name="Line 44"/>
            <p:cNvSpPr>
              <a:spLocks noChangeShapeType="1"/>
            </p:cNvSpPr>
            <p:nvPr/>
          </p:nvSpPr>
          <p:spPr bwMode="auto">
            <a:xfrm>
              <a:off x="1474" y="3430"/>
              <a:ext cx="136" cy="136"/>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9" name="Line 45"/>
            <p:cNvSpPr>
              <a:spLocks noChangeShapeType="1"/>
            </p:cNvSpPr>
            <p:nvPr/>
          </p:nvSpPr>
          <p:spPr bwMode="auto">
            <a:xfrm flipH="1">
              <a:off x="1474" y="3430"/>
              <a:ext cx="136" cy="136"/>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sp>
        <p:nvSpPr>
          <p:cNvPr id="70" name="AutoShape 46"/>
          <p:cNvSpPr>
            <a:spLocks noChangeArrowheads="1"/>
          </p:cNvSpPr>
          <p:nvPr/>
        </p:nvSpPr>
        <p:spPr bwMode="auto">
          <a:xfrm>
            <a:off x="1404118" y="4126900"/>
            <a:ext cx="877888" cy="377825"/>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lang="zh-CN" altLang="en-US" sz="1600">
                <a:latin typeface="微软雅黑" panose="020B0503020204020204" pitchFamily="34" charset="-122"/>
                <a:ea typeface="微软雅黑" panose="020B0503020204020204" pitchFamily="34" charset="-122"/>
              </a:rPr>
              <a:t>不接受</a:t>
            </a:r>
          </a:p>
        </p:txBody>
      </p:sp>
      <p:sp>
        <p:nvSpPr>
          <p:cNvPr id="71" name="Text Box 47"/>
          <p:cNvSpPr txBox="1">
            <a:spLocks noChangeArrowheads="1"/>
          </p:cNvSpPr>
          <p:nvPr/>
        </p:nvSpPr>
        <p:spPr bwMode="auto">
          <a:xfrm>
            <a:off x="5941193" y="4144363"/>
            <a:ext cx="791047" cy="338554"/>
          </a:xfrm>
          <a:prstGeom prst="rect">
            <a:avLst/>
          </a:prstGeom>
          <a:solidFill>
            <a:srgbClr val="FFCCFF"/>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zh-CN" altLang="en-US" sz="1600">
                <a:latin typeface="微软雅黑" panose="020B0503020204020204" pitchFamily="34" charset="-122"/>
                <a:ea typeface="微软雅黑" panose="020B0503020204020204" pitchFamily="34" charset="-122"/>
              </a:rPr>
              <a:t>接受</a:t>
            </a:r>
          </a:p>
        </p:txBody>
      </p:sp>
      <p:sp>
        <p:nvSpPr>
          <p:cNvPr id="72" name="Text Box 48"/>
          <p:cNvSpPr txBox="1">
            <a:spLocks noChangeArrowheads="1"/>
          </p:cNvSpPr>
          <p:nvPr/>
        </p:nvSpPr>
        <p:spPr bwMode="auto">
          <a:xfrm>
            <a:off x="3155801" y="3753838"/>
            <a:ext cx="3209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600" dirty="0">
                <a:latin typeface="微软雅黑" panose="020B0503020204020204" pitchFamily="34" charset="-122"/>
                <a:ea typeface="微软雅黑" panose="020B0503020204020204" pitchFamily="34" charset="-122"/>
              </a:rPr>
              <a:t>B</a:t>
            </a:r>
          </a:p>
        </p:txBody>
      </p:sp>
      <p:sp>
        <p:nvSpPr>
          <p:cNvPr id="73" name="Text Box 49"/>
          <p:cNvSpPr txBox="1">
            <a:spLocks noChangeArrowheads="1"/>
          </p:cNvSpPr>
          <p:nvPr/>
        </p:nvSpPr>
        <p:spPr bwMode="auto">
          <a:xfrm>
            <a:off x="5667302" y="4657700"/>
            <a:ext cx="1338828" cy="584775"/>
          </a:xfrm>
          <a:prstGeom prst="rect">
            <a:avLst/>
          </a:prstGeom>
          <a:solidFill>
            <a:srgbClr val="FFFF99"/>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lang="zh-CN" altLang="en-US" sz="1600" dirty="0" smtClean="0">
                <a:solidFill>
                  <a:srgbClr val="FF0000"/>
                </a:solidFill>
                <a:latin typeface="微软雅黑" panose="020B0503020204020204" pitchFamily="34" charset="-122"/>
                <a:ea typeface="微软雅黑" panose="020B0503020204020204" pitchFamily="34" charset="-122"/>
              </a:rPr>
              <a:t>只有</a:t>
            </a:r>
            <a:r>
              <a:rPr lang="en-US" altLang="zh-CN" sz="1600" dirty="0" smtClean="0">
                <a:solidFill>
                  <a:srgbClr val="FF0000"/>
                </a:solidFill>
                <a:latin typeface="微软雅黑" panose="020B0503020204020204" pitchFamily="34" charset="-122"/>
                <a:ea typeface="微软雅黑" panose="020B0503020204020204" pitchFamily="34" charset="-122"/>
              </a:rPr>
              <a:t>D</a:t>
            </a:r>
            <a:r>
              <a:rPr lang="zh-CN" altLang="en-US" sz="1600" dirty="0" smtClean="0">
                <a:solidFill>
                  <a:srgbClr val="FF0000"/>
                </a:solidFill>
                <a:latin typeface="微软雅黑" panose="020B0503020204020204" pitchFamily="34" charset="-122"/>
                <a:ea typeface="微软雅黑" panose="020B0503020204020204" pitchFamily="34" charset="-122"/>
              </a:rPr>
              <a:t>接受</a:t>
            </a:r>
            <a:endParaRPr lang="zh-CN" altLang="en-US" sz="1600" dirty="0">
              <a:solidFill>
                <a:srgbClr val="FF0000"/>
              </a:solidFill>
              <a:latin typeface="微软雅黑" panose="020B0503020204020204" pitchFamily="34" charset="-122"/>
              <a:ea typeface="微软雅黑" panose="020B0503020204020204" pitchFamily="34" charset="-122"/>
            </a:endParaRPr>
          </a:p>
          <a:p>
            <a:pPr algn="ctr" eaLnBrk="1" hangingPunct="1"/>
            <a:r>
              <a:rPr lang="en-US" altLang="zh-CN" sz="1600" dirty="0" smtClean="0">
                <a:solidFill>
                  <a:srgbClr val="FF0000"/>
                </a:solidFill>
                <a:latin typeface="微软雅黑" panose="020B0503020204020204" pitchFamily="34" charset="-122"/>
                <a:ea typeface="微软雅黑" panose="020B0503020204020204" pitchFamily="34" charset="-122"/>
              </a:rPr>
              <a:t>B</a:t>
            </a:r>
            <a:r>
              <a:rPr lang="zh-CN" altLang="en-US" sz="1600" dirty="0" smtClean="0">
                <a:solidFill>
                  <a:srgbClr val="FF0000"/>
                </a:solidFill>
                <a:latin typeface="微软雅黑" panose="020B0503020204020204" pitchFamily="34" charset="-122"/>
                <a:ea typeface="微软雅黑" panose="020B0503020204020204" pitchFamily="34" charset="-122"/>
              </a:rPr>
              <a:t>发送</a:t>
            </a:r>
            <a:r>
              <a:rPr lang="zh-CN" altLang="en-US" sz="1600" dirty="0">
                <a:solidFill>
                  <a:srgbClr val="FF0000"/>
                </a:solidFill>
                <a:latin typeface="微软雅黑" panose="020B0503020204020204" pitchFamily="34" charset="-122"/>
                <a:ea typeface="微软雅黑" panose="020B0503020204020204" pitchFamily="34" charset="-122"/>
              </a:rPr>
              <a:t>的数据</a:t>
            </a:r>
          </a:p>
        </p:txBody>
      </p:sp>
      <p:sp>
        <p:nvSpPr>
          <p:cNvPr id="7" name="TextBox 6"/>
          <p:cNvSpPr txBox="1"/>
          <p:nvPr/>
        </p:nvSpPr>
        <p:spPr>
          <a:xfrm>
            <a:off x="3080518" y="1417340"/>
            <a:ext cx="3417888" cy="369332"/>
          </a:xfrm>
          <a:prstGeom prst="rect">
            <a:avLst/>
          </a:prstGeom>
          <a:noFill/>
        </p:spPr>
        <p:txBody>
          <a:bodyPr wrap="square" rtlCol="0">
            <a:spAutoFit/>
          </a:bodyPr>
          <a:lstStyle/>
          <a:p>
            <a:pPr algn="ctr"/>
            <a:r>
              <a:rPr lang="zh-CN" altLang="en-US" dirty="0">
                <a:solidFill>
                  <a:srgbClr val="FF0000"/>
                </a:solidFill>
                <a:latin typeface="微软雅黑" panose="020B0503020204020204" pitchFamily="34" charset="-122"/>
                <a:ea typeface="微软雅黑" panose="020B0503020204020204" pitchFamily="34" charset="-122"/>
              </a:rPr>
              <a:t>总线结构的以太网</a:t>
            </a:r>
          </a:p>
        </p:txBody>
      </p:sp>
    </p:spTree>
    <p:extLst>
      <p:ext uri="{BB962C8B-B14F-4D97-AF65-F5344CB8AC3E}">
        <p14:creationId xmlns:p14="http://schemas.microsoft.com/office/powerpoint/2010/main" val="315732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4000" fill="hold" grpId="1" nodeType="afterEffect">
                                  <p:stCondLst>
                                    <p:cond delay="0"/>
                                  </p:stCondLst>
                                  <p:childTnLst>
                                    <p:anim calcmode="discrete" valueType="str">
                                      <p:cBhvr>
                                        <p:cTn id="9" dur="500" fill="hold"/>
                                        <p:tgtEl>
                                          <p:spTgt spid="45"/>
                                        </p:tgtEl>
                                        <p:attrNameLst>
                                          <p:attrName>style.visibility</p:attrName>
                                        </p:attrNameLst>
                                      </p:cBhvr>
                                      <p:tavLst>
                                        <p:tav tm="0">
                                          <p:val>
                                            <p:strVal val="hidden"/>
                                          </p:val>
                                        </p:tav>
                                        <p:tav tm="50000">
                                          <p:val>
                                            <p:strVal val="visible"/>
                                          </p:val>
                                        </p:tav>
                                      </p:tavLst>
                                    </p:anim>
                                  </p:childTnLst>
                                </p:cTn>
                              </p:par>
                            </p:childTnLst>
                          </p:cTn>
                        </p:par>
                        <p:par>
                          <p:cTn id="10" fill="hold">
                            <p:stCondLst>
                              <p:cond delay="2000"/>
                            </p:stCondLst>
                            <p:childTnLst>
                              <p:par>
                                <p:cTn id="11" presetID="22" presetClass="entr" presetSubtype="2" fill="hold" grpId="0" nodeType="after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wipe(right)">
                                      <p:cBhvr>
                                        <p:cTn id="13" dur="2000"/>
                                        <p:tgtEl>
                                          <p:spTgt spid="57"/>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right)">
                                      <p:cBhvr>
                                        <p:cTn id="16" dur="2000"/>
                                        <p:tgtEl>
                                          <p:spTgt spid="5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wipe(left)">
                                      <p:cBhvr>
                                        <p:cTn id="19" dur="2000"/>
                                        <p:tgtEl>
                                          <p:spTgt spid="5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left)">
                                      <p:cBhvr>
                                        <p:cTn id="22" dur="2000"/>
                                        <p:tgtEl>
                                          <p:spTgt spid="5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2000"/>
                                        <p:tgtEl>
                                          <p:spTgt spid="5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ipe(left)">
                                      <p:cBhvr>
                                        <p:cTn id="28" dur="2000"/>
                                        <p:tgtEl>
                                          <p:spTgt spid="53"/>
                                        </p:tgtEl>
                                      </p:cBhvr>
                                    </p:animEffect>
                                  </p:childTnLst>
                                </p:cTn>
                              </p:par>
                            </p:childTnLst>
                          </p:cTn>
                        </p:par>
                        <p:par>
                          <p:cTn id="29" fill="hold">
                            <p:stCondLst>
                              <p:cond delay="4000"/>
                            </p:stCondLst>
                            <p:childTnLst>
                              <p:par>
                                <p:cTn id="30" presetID="1" presetClass="entr" presetSubtype="0" fill="hold" grpId="0" nodeType="afterEffect">
                                  <p:stCondLst>
                                    <p:cond delay="0"/>
                                  </p:stCondLst>
                                  <p:childTnLst>
                                    <p:set>
                                      <p:cBhvr>
                                        <p:cTn id="31" dur="1" fill="hold">
                                          <p:stCondLst>
                                            <p:cond delay="0"/>
                                          </p:stCondLst>
                                        </p:cTn>
                                        <p:tgtEl>
                                          <p:spTgt spid="7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7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6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5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67"/>
                                        </p:tgtEl>
                                        <p:attrNameLst>
                                          <p:attrName>style.visibility</p:attrName>
                                        </p:attrNameLst>
                                      </p:cBhvr>
                                      <p:to>
                                        <p:strVal val="visible"/>
                                      </p:to>
                                    </p:set>
                                  </p:childTnLst>
                                </p:cTn>
                              </p:par>
                            </p:childTnLst>
                          </p:cTn>
                        </p:par>
                        <p:par>
                          <p:cTn id="44" fill="hold">
                            <p:stCondLst>
                              <p:cond delay="4000"/>
                            </p:stCondLst>
                            <p:childTnLst>
                              <p:par>
                                <p:cTn id="45" presetID="35" presetClass="emph" presetSubtype="0" repeatCount="5000" fill="hold" grpId="1" nodeType="afterEffect">
                                  <p:stCondLst>
                                    <p:cond delay="0"/>
                                  </p:stCondLst>
                                  <p:childTnLst>
                                    <p:anim calcmode="discrete" valueType="str">
                                      <p:cBhvr>
                                        <p:cTn id="46" dur="500" fill="hold"/>
                                        <p:tgtEl>
                                          <p:spTgt spid="70"/>
                                        </p:tgtEl>
                                        <p:attrNameLst>
                                          <p:attrName>style.visibility</p:attrName>
                                        </p:attrNameLst>
                                      </p:cBhvr>
                                      <p:tavLst>
                                        <p:tav tm="0">
                                          <p:val>
                                            <p:strVal val="hidden"/>
                                          </p:val>
                                        </p:tav>
                                        <p:tav tm="50000">
                                          <p:val>
                                            <p:strVal val="visible"/>
                                          </p:val>
                                        </p:tav>
                                      </p:tavLst>
                                    </p:anim>
                                  </p:childTnLst>
                                </p:cTn>
                              </p:par>
                              <p:par>
                                <p:cTn id="47" presetID="35" presetClass="emph" presetSubtype="0" repeatCount="5000" fill="hold" grpId="1" nodeType="withEffect">
                                  <p:stCondLst>
                                    <p:cond delay="0"/>
                                  </p:stCondLst>
                                  <p:childTnLst>
                                    <p:anim calcmode="discrete" valueType="str">
                                      <p:cBhvr>
                                        <p:cTn id="48" dur="500" fill="hold"/>
                                        <p:tgtEl>
                                          <p:spTgt spid="66"/>
                                        </p:tgtEl>
                                        <p:attrNameLst>
                                          <p:attrName>style.visibility</p:attrName>
                                        </p:attrNameLst>
                                      </p:cBhvr>
                                      <p:tavLst>
                                        <p:tav tm="0">
                                          <p:val>
                                            <p:strVal val="hidden"/>
                                          </p:val>
                                        </p:tav>
                                        <p:tav tm="50000">
                                          <p:val>
                                            <p:strVal val="visible"/>
                                          </p:val>
                                        </p:tav>
                                      </p:tavLst>
                                    </p:anim>
                                  </p:childTnLst>
                                </p:cTn>
                              </p:par>
                              <p:par>
                                <p:cTn id="49" presetID="35" presetClass="emph" presetSubtype="0" repeatCount="5000" fill="hold" grpId="1" nodeType="withEffect">
                                  <p:stCondLst>
                                    <p:cond delay="0"/>
                                  </p:stCondLst>
                                  <p:childTnLst>
                                    <p:anim calcmode="discrete" valueType="str">
                                      <p:cBhvr>
                                        <p:cTn id="50" dur="500" fill="hold"/>
                                        <p:tgtEl>
                                          <p:spTgt spid="71"/>
                                        </p:tgtEl>
                                        <p:attrNameLst>
                                          <p:attrName>style.visibility</p:attrName>
                                        </p:attrNameLst>
                                      </p:cBhvr>
                                      <p:tavLst>
                                        <p:tav tm="0">
                                          <p:val>
                                            <p:strVal val="hidden"/>
                                          </p:val>
                                        </p:tav>
                                        <p:tav tm="50000">
                                          <p:val>
                                            <p:strVal val="visible"/>
                                          </p:val>
                                        </p:tav>
                                      </p:tavLst>
                                    </p:anim>
                                  </p:childTnLst>
                                </p:cTn>
                              </p:par>
                              <p:par>
                                <p:cTn id="51" presetID="35" presetClass="emph" presetSubtype="0" repeatCount="5000" fill="hold" grpId="1" nodeType="withEffect">
                                  <p:stCondLst>
                                    <p:cond delay="0"/>
                                  </p:stCondLst>
                                  <p:childTnLst>
                                    <p:anim calcmode="discrete" valueType="str">
                                      <p:cBhvr>
                                        <p:cTn id="52" dur="500" fill="hold"/>
                                        <p:tgtEl>
                                          <p:spTgt spid="62"/>
                                        </p:tgtEl>
                                        <p:attrNameLst>
                                          <p:attrName>style.visibility</p:attrName>
                                        </p:attrNameLst>
                                      </p:cBhvr>
                                      <p:tavLst>
                                        <p:tav tm="0">
                                          <p:val>
                                            <p:strVal val="hidden"/>
                                          </p:val>
                                        </p:tav>
                                        <p:tav tm="50000">
                                          <p:val>
                                            <p:strVal val="visible"/>
                                          </p:val>
                                        </p:tav>
                                      </p:tavLst>
                                    </p:anim>
                                  </p:childTnLst>
                                </p:cTn>
                              </p:par>
                              <p:par>
                                <p:cTn id="53" presetID="35" presetClass="emph" presetSubtype="0" repeatCount="5000" fill="hold" nodeType="withEffect">
                                  <p:stCondLst>
                                    <p:cond delay="0"/>
                                  </p:stCondLst>
                                  <p:childTnLst>
                                    <p:anim calcmode="discrete" valueType="str">
                                      <p:cBhvr>
                                        <p:cTn id="54" dur="500" fill="hold"/>
                                        <p:tgtEl>
                                          <p:spTgt spid="59"/>
                                        </p:tgtEl>
                                        <p:attrNameLst>
                                          <p:attrName>style.visibility</p:attrName>
                                        </p:attrNameLst>
                                      </p:cBhvr>
                                      <p:tavLst>
                                        <p:tav tm="0">
                                          <p:val>
                                            <p:strVal val="hidden"/>
                                          </p:val>
                                        </p:tav>
                                        <p:tav tm="50000">
                                          <p:val>
                                            <p:strVal val="visible"/>
                                          </p:val>
                                        </p:tav>
                                      </p:tavLst>
                                    </p:anim>
                                  </p:childTnLst>
                                </p:cTn>
                              </p:par>
                              <p:par>
                                <p:cTn id="55" presetID="35" presetClass="emph" presetSubtype="0" repeatCount="5000" fill="hold" nodeType="withEffect">
                                  <p:stCondLst>
                                    <p:cond delay="0"/>
                                  </p:stCondLst>
                                  <p:childTnLst>
                                    <p:anim calcmode="discrete" valueType="str">
                                      <p:cBhvr>
                                        <p:cTn id="56" dur="500" fill="hold"/>
                                        <p:tgtEl>
                                          <p:spTgt spid="63"/>
                                        </p:tgtEl>
                                        <p:attrNameLst>
                                          <p:attrName>style.visibility</p:attrName>
                                        </p:attrNameLst>
                                      </p:cBhvr>
                                      <p:tavLst>
                                        <p:tav tm="0">
                                          <p:val>
                                            <p:strVal val="hidden"/>
                                          </p:val>
                                        </p:tav>
                                        <p:tav tm="50000">
                                          <p:val>
                                            <p:strVal val="visible"/>
                                          </p:val>
                                        </p:tav>
                                      </p:tavLst>
                                    </p:anim>
                                  </p:childTnLst>
                                </p:cTn>
                              </p:par>
                              <p:par>
                                <p:cTn id="57" presetID="35" presetClass="emph" presetSubtype="0" repeatCount="5000" fill="hold" nodeType="withEffect">
                                  <p:stCondLst>
                                    <p:cond delay="0"/>
                                  </p:stCondLst>
                                  <p:childTnLst>
                                    <p:anim calcmode="discrete" valueType="str">
                                      <p:cBhvr>
                                        <p:cTn id="58" dur="500" fill="hold"/>
                                        <p:tgtEl>
                                          <p:spTgt spid="67"/>
                                        </p:tgtEl>
                                        <p:attrNameLst>
                                          <p:attrName>style.visibility</p:attrName>
                                        </p:attrNameLst>
                                      </p:cBhvr>
                                      <p:tavLst>
                                        <p:tav tm="0">
                                          <p:val>
                                            <p:strVal val="hidden"/>
                                          </p:val>
                                        </p:tav>
                                        <p:tav tm="50000">
                                          <p:val>
                                            <p:strVal val="visible"/>
                                          </p:val>
                                        </p:tav>
                                      </p:tavLst>
                                    </p:anim>
                                  </p:childTnLst>
                                </p:cTn>
                              </p:par>
                            </p:childTnLst>
                          </p:cTn>
                        </p:par>
                        <p:par>
                          <p:cTn id="59" fill="hold">
                            <p:stCondLst>
                              <p:cond delay="6500"/>
                            </p:stCondLst>
                            <p:childTnLst>
                              <p:par>
                                <p:cTn id="60" presetID="10" presetClass="exit" presetSubtype="0" fill="hold" grpId="1" nodeType="afterEffect">
                                  <p:stCondLst>
                                    <p:cond delay="0"/>
                                  </p:stCondLst>
                                  <p:childTnLst>
                                    <p:animEffect transition="out" filter="fade">
                                      <p:cBhvr>
                                        <p:cTn id="61" dur="2000"/>
                                        <p:tgtEl>
                                          <p:spTgt spid="53"/>
                                        </p:tgtEl>
                                      </p:cBhvr>
                                    </p:animEffect>
                                    <p:set>
                                      <p:cBhvr>
                                        <p:cTn id="62" dur="1" fill="hold">
                                          <p:stCondLst>
                                            <p:cond delay="1999"/>
                                          </p:stCondLst>
                                        </p:cTn>
                                        <p:tgtEl>
                                          <p:spTgt spid="53"/>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2000"/>
                                        <p:tgtEl>
                                          <p:spTgt spid="55"/>
                                        </p:tgtEl>
                                      </p:cBhvr>
                                    </p:animEffect>
                                    <p:set>
                                      <p:cBhvr>
                                        <p:cTn id="65" dur="1" fill="hold">
                                          <p:stCondLst>
                                            <p:cond delay="1999"/>
                                          </p:stCondLst>
                                        </p:cTn>
                                        <p:tgtEl>
                                          <p:spTgt spid="55"/>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2000"/>
                                        <p:tgtEl>
                                          <p:spTgt spid="56"/>
                                        </p:tgtEl>
                                      </p:cBhvr>
                                    </p:animEffect>
                                    <p:set>
                                      <p:cBhvr>
                                        <p:cTn id="68" dur="1" fill="hold">
                                          <p:stCondLst>
                                            <p:cond delay="1999"/>
                                          </p:stCondLst>
                                        </p:cTn>
                                        <p:tgtEl>
                                          <p:spTgt spid="56"/>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2000"/>
                                        <p:tgtEl>
                                          <p:spTgt spid="58"/>
                                        </p:tgtEl>
                                      </p:cBhvr>
                                    </p:animEffect>
                                    <p:set>
                                      <p:cBhvr>
                                        <p:cTn id="71" dur="1" fill="hold">
                                          <p:stCondLst>
                                            <p:cond delay="1999"/>
                                          </p:stCondLst>
                                        </p:cTn>
                                        <p:tgtEl>
                                          <p:spTgt spid="58"/>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2000"/>
                                        <p:tgtEl>
                                          <p:spTgt spid="57"/>
                                        </p:tgtEl>
                                      </p:cBhvr>
                                    </p:animEffect>
                                    <p:set>
                                      <p:cBhvr>
                                        <p:cTn id="74" dur="1" fill="hold">
                                          <p:stCondLst>
                                            <p:cond delay="1999"/>
                                          </p:stCondLst>
                                        </p:cTn>
                                        <p:tgtEl>
                                          <p:spTgt spid="57"/>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2000"/>
                                        <p:tgtEl>
                                          <p:spTgt spid="67"/>
                                        </p:tgtEl>
                                      </p:cBhvr>
                                    </p:animEffect>
                                    <p:set>
                                      <p:cBhvr>
                                        <p:cTn id="77" dur="1" fill="hold">
                                          <p:stCondLst>
                                            <p:cond delay="1999"/>
                                          </p:stCondLst>
                                        </p:cTn>
                                        <p:tgtEl>
                                          <p:spTgt spid="67"/>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2000"/>
                                        <p:tgtEl>
                                          <p:spTgt spid="63"/>
                                        </p:tgtEl>
                                      </p:cBhvr>
                                    </p:animEffect>
                                    <p:set>
                                      <p:cBhvr>
                                        <p:cTn id="80" dur="1" fill="hold">
                                          <p:stCondLst>
                                            <p:cond delay="1999"/>
                                          </p:stCondLst>
                                        </p:cTn>
                                        <p:tgtEl>
                                          <p:spTgt spid="63"/>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2000"/>
                                        <p:tgtEl>
                                          <p:spTgt spid="59"/>
                                        </p:tgtEl>
                                      </p:cBhvr>
                                    </p:animEffect>
                                    <p:set>
                                      <p:cBhvr>
                                        <p:cTn id="83" dur="1" fill="hold">
                                          <p:stCondLst>
                                            <p:cond delay="1999"/>
                                          </p:stCondLst>
                                        </p:cTn>
                                        <p:tgtEl>
                                          <p:spTgt spid="59"/>
                                        </p:tgtEl>
                                        <p:attrNameLst>
                                          <p:attrName>style.visibility</p:attrName>
                                        </p:attrNameLst>
                                      </p:cBhvr>
                                      <p:to>
                                        <p:strVal val="hidden"/>
                                      </p:to>
                                    </p:set>
                                  </p:childTnLst>
                                </p:cTn>
                              </p:par>
                            </p:childTnLst>
                          </p:cTn>
                        </p:par>
                        <p:par>
                          <p:cTn id="84" fill="hold">
                            <p:stCondLst>
                              <p:cond delay="8500"/>
                            </p:stCondLst>
                            <p:childTnLst>
                              <p:par>
                                <p:cTn id="85" presetID="1" presetClass="entr" presetSubtype="0" fill="hold" grpId="1" nodeType="afterEffect">
                                  <p:stCondLst>
                                    <p:cond delay="0"/>
                                  </p:stCondLst>
                                  <p:childTnLst>
                                    <p:set>
                                      <p:cBhvr>
                                        <p:cTn id="86" dur="1" fill="hold">
                                          <p:stCondLst>
                                            <p:cond delay="0"/>
                                          </p:stCondLst>
                                        </p:cTn>
                                        <p:tgtEl>
                                          <p:spTgt spid="73"/>
                                        </p:tgtEl>
                                        <p:attrNameLst>
                                          <p:attrName>style.visibility</p:attrName>
                                        </p:attrNameLst>
                                      </p:cBhvr>
                                      <p:to>
                                        <p:strVal val="visible"/>
                                      </p:to>
                                    </p:set>
                                  </p:childTnLst>
                                </p:cTn>
                              </p:par>
                            </p:childTnLst>
                          </p:cTn>
                        </p:par>
                        <p:par>
                          <p:cTn id="87" fill="hold">
                            <p:stCondLst>
                              <p:cond delay="8500"/>
                            </p:stCondLst>
                            <p:childTnLst>
                              <p:par>
                                <p:cTn id="88" presetID="35" presetClass="emph" presetSubtype="0" repeatCount="3000" fill="hold" grpId="0" nodeType="afterEffect">
                                  <p:stCondLst>
                                    <p:cond delay="0"/>
                                  </p:stCondLst>
                                  <p:childTnLst>
                                    <p:anim calcmode="discrete" valueType="str">
                                      <p:cBhvr>
                                        <p:cTn id="89" dur="1000" fill="hold"/>
                                        <p:tgtEl>
                                          <p:spTgt spid="7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5" grpId="1"/>
      <p:bldP spid="53" grpId="0" animBg="1"/>
      <p:bldP spid="53" grpId="1" animBg="1"/>
      <p:bldP spid="54" grpId="0" animBg="1"/>
      <p:bldP spid="55" grpId="0" animBg="1"/>
      <p:bldP spid="55" grpId="1" animBg="1"/>
      <p:bldP spid="56" grpId="0" animBg="1"/>
      <p:bldP spid="56" grpId="1" animBg="1"/>
      <p:bldP spid="57" grpId="0" animBg="1"/>
      <p:bldP spid="57" grpId="1" animBg="1"/>
      <p:bldP spid="58" grpId="0" animBg="1"/>
      <p:bldP spid="58" grpId="1" animBg="1"/>
      <p:bldP spid="62" grpId="0" animBg="1"/>
      <p:bldP spid="62" grpId="1" animBg="1"/>
      <p:bldP spid="66" grpId="0" animBg="1"/>
      <p:bldP spid="66" grpId="1" animBg="1"/>
      <p:bldP spid="70" grpId="0" animBg="1"/>
      <p:bldP spid="70" grpId="1" animBg="1"/>
      <p:bldP spid="71" grpId="0" animBg="1"/>
      <p:bldP spid="71" grpId="1" animBg="1"/>
      <p:bldP spid="73" grpId="0" animBg="1"/>
      <p:bldP spid="73"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为了通信的简便，以太网使用了两种重要的措施：</a:t>
            </a:r>
            <a:endParaRPr lang="en-US" altLang="zh-CN" dirty="0" smtClean="0"/>
          </a:p>
          <a:p>
            <a:r>
              <a:rPr lang="zh-CN" altLang="en-US" dirty="0" smtClean="0">
                <a:solidFill>
                  <a:srgbClr val="FF0000"/>
                </a:solidFill>
              </a:rPr>
              <a:t>措施一：无</a:t>
            </a:r>
            <a:r>
              <a:rPr lang="zh-CN" altLang="en-US" dirty="0">
                <a:solidFill>
                  <a:srgbClr val="FF0000"/>
                </a:solidFill>
              </a:rPr>
              <a:t>连接的工作</a:t>
            </a:r>
            <a:r>
              <a:rPr lang="zh-CN" altLang="en-US" dirty="0" smtClean="0">
                <a:solidFill>
                  <a:srgbClr val="FF0000"/>
                </a:solidFill>
              </a:rPr>
              <a:t>方式</a:t>
            </a:r>
            <a:endParaRPr lang="en-US" altLang="zh-CN" dirty="0">
              <a:solidFill>
                <a:srgbClr val="FF0000"/>
              </a:solidFill>
            </a:endParaRPr>
          </a:p>
          <a:p>
            <a:pPr lvl="1"/>
            <a:r>
              <a:rPr lang="zh-CN" altLang="en-US" dirty="0" smtClean="0"/>
              <a:t>不必建立连接就可以直接发送数据。</a:t>
            </a:r>
            <a:endParaRPr lang="en-US" altLang="zh-CN" dirty="0" smtClean="0"/>
          </a:p>
          <a:p>
            <a:pPr lvl="1"/>
            <a:r>
              <a:rPr lang="zh-CN" altLang="en-US" dirty="0" smtClean="0"/>
              <a:t>网卡发送的数据帧不进行编号，也不要求进行确认。</a:t>
            </a:r>
            <a:endParaRPr lang="en-US" altLang="zh-CN" dirty="0" smtClean="0"/>
          </a:p>
          <a:p>
            <a:pPr lvl="1"/>
            <a:r>
              <a:rPr lang="zh-CN" altLang="en-US" dirty="0"/>
              <a:t>最大程度交付</a:t>
            </a:r>
            <a:r>
              <a:rPr lang="zh-CN" altLang="en-US" dirty="0" smtClean="0"/>
              <a:t>，但不保证可靠交付。</a:t>
            </a:r>
            <a:endParaRPr lang="en-US" altLang="zh-CN" dirty="0" smtClean="0"/>
          </a:p>
          <a:p>
            <a:pPr lvl="1"/>
            <a:r>
              <a:rPr lang="zh-CN" altLang="en-US" dirty="0" smtClean="0"/>
              <a:t>对差错帧的是否重传由上层决定。</a:t>
            </a:r>
            <a:endParaRPr lang="en-US" altLang="zh-CN" dirty="0" smtClean="0"/>
          </a:p>
          <a:p>
            <a:pPr lvl="1"/>
            <a:r>
              <a:rPr lang="zh-CN" altLang="en-US" dirty="0"/>
              <a:t>使用</a:t>
            </a:r>
            <a:r>
              <a:rPr lang="en-US" altLang="zh-CN" dirty="0" smtClean="0"/>
              <a:t>CSMA/CD</a:t>
            </a:r>
            <a:r>
              <a:rPr lang="zh-CN" altLang="en-US" dirty="0" smtClean="0"/>
              <a:t>进行冲突协调。</a:t>
            </a:r>
            <a:endParaRPr lang="en-US" altLang="zh-CN" dirty="0" smtClean="0"/>
          </a:p>
          <a:p>
            <a:r>
              <a:rPr lang="zh-CN" altLang="en-US" dirty="0" smtClean="0">
                <a:solidFill>
                  <a:srgbClr val="FF0000"/>
                </a:solidFill>
              </a:rPr>
              <a:t>措施二：曼彻斯特编码</a:t>
            </a:r>
            <a:endParaRPr lang="en-US" altLang="zh-CN" dirty="0">
              <a:solidFill>
                <a:srgbClr val="FF0000"/>
              </a:solidFill>
            </a:endParaRPr>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48</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8547041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为了通信的简便，以太网使用了两种重要的措施：</a:t>
            </a:r>
            <a:endParaRPr lang="en-US" altLang="zh-CN" dirty="0" smtClean="0"/>
          </a:p>
          <a:p>
            <a:r>
              <a:rPr lang="zh-CN" altLang="en-US" dirty="0" smtClean="0">
                <a:solidFill>
                  <a:srgbClr val="FF0000"/>
                </a:solidFill>
              </a:rPr>
              <a:t>措施一：无</a:t>
            </a:r>
            <a:r>
              <a:rPr lang="zh-CN" altLang="en-US" dirty="0">
                <a:solidFill>
                  <a:srgbClr val="FF0000"/>
                </a:solidFill>
              </a:rPr>
              <a:t>连接的工作</a:t>
            </a:r>
            <a:r>
              <a:rPr lang="zh-CN" altLang="en-US" dirty="0" smtClean="0">
                <a:solidFill>
                  <a:srgbClr val="FF0000"/>
                </a:solidFill>
              </a:rPr>
              <a:t>方式</a:t>
            </a:r>
            <a:endParaRPr lang="en-US" altLang="zh-CN" dirty="0">
              <a:solidFill>
                <a:srgbClr val="FF0000"/>
              </a:solidFill>
            </a:endParaRPr>
          </a:p>
          <a:p>
            <a:r>
              <a:rPr lang="zh-CN" altLang="en-US" dirty="0" smtClean="0">
                <a:solidFill>
                  <a:srgbClr val="FF0000"/>
                </a:solidFill>
              </a:rPr>
              <a:t>措施二：曼彻斯特编码</a:t>
            </a:r>
            <a:endParaRPr lang="en-US" altLang="zh-CN" dirty="0" smtClean="0">
              <a:solidFill>
                <a:srgbClr val="FF0000"/>
              </a:solidFill>
            </a:endParaRPr>
          </a:p>
          <a:p>
            <a:pPr lvl="1"/>
            <a:r>
              <a:rPr lang="zh-CN" altLang="en-US" dirty="0" smtClean="0"/>
              <a:t>从高到低表示</a:t>
            </a:r>
            <a:r>
              <a:rPr lang="en-US" altLang="zh-CN" dirty="0" smtClean="0"/>
              <a:t>1</a:t>
            </a:r>
            <a:r>
              <a:rPr lang="zh-CN" altLang="en-US" dirty="0" smtClean="0"/>
              <a:t>，从低到高表示</a:t>
            </a:r>
            <a:r>
              <a:rPr lang="en-US" altLang="zh-CN" dirty="0" smtClean="0"/>
              <a:t>0</a:t>
            </a:r>
            <a:r>
              <a:rPr lang="zh-CN" altLang="en-US" dirty="0" smtClean="0"/>
              <a:t>。</a:t>
            </a:r>
            <a:endParaRPr lang="en-US" altLang="zh-CN" dirty="0" smtClean="0"/>
          </a:p>
          <a:p>
            <a:pPr lvl="1"/>
            <a:r>
              <a:rPr lang="zh-CN" altLang="en-US" dirty="0" smtClean="0"/>
              <a:t>方便进行信息的提出，解决了位同步的困难。</a:t>
            </a:r>
            <a:endParaRPr lang="en-US" altLang="zh-CN" dirty="0" smtClean="0"/>
          </a:p>
          <a:p>
            <a:pPr lvl="1"/>
            <a:r>
              <a:rPr lang="zh-CN" altLang="en-US" dirty="0"/>
              <a:t>提升了</a:t>
            </a:r>
            <a:r>
              <a:rPr lang="zh-CN" altLang="en-US" dirty="0" smtClean="0"/>
              <a:t>频带宽度，比原始的基带信号增加了</a:t>
            </a:r>
            <a:r>
              <a:rPr lang="en-US" altLang="zh-CN" dirty="0" smtClean="0"/>
              <a:t>1</a:t>
            </a:r>
            <a:r>
              <a:rPr lang="zh-CN" altLang="en-US" dirty="0" smtClean="0"/>
              <a:t>倍。</a:t>
            </a:r>
            <a:endParaRPr lang="en-US" altLang="zh-CN" dirty="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49</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2534107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本章教学计划</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a:t>
            </a:fld>
            <a:endParaRPr lang="en-US" altLang="zh-CN"/>
          </a:p>
        </p:txBody>
      </p:sp>
      <p:sp>
        <p:nvSpPr>
          <p:cNvPr id="6" name="文本占位符 5"/>
          <p:cNvSpPr>
            <a:spLocks noGrp="1"/>
          </p:cNvSpPr>
          <p:nvPr>
            <p:ph type="body" sz="quarter" idx="13"/>
          </p:nvPr>
        </p:nvSpPr>
        <p:spPr/>
        <p:txBody>
          <a:bodyPr/>
          <a:lstStyle/>
          <a:p>
            <a:endParaRPr lang="zh-CN" altLang="en-US"/>
          </a:p>
        </p:txBody>
      </p:sp>
      <p:grpSp>
        <p:nvGrpSpPr>
          <p:cNvPr id="580" name="组合 579"/>
          <p:cNvGrpSpPr/>
          <p:nvPr/>
        </p:nvGrpSpPr>
        <p:grpSpPr>
          <a:xfrm>
            <a:off x="692306" y="1682191"/>
            <a:ext cx="7773988" cy="3237983"/>
            <a:chOff x="250825" y="2601913"/>
            <a:chExt cx="8728075" cy="3635375"/>
          </a:xfrm>
        </p:grpSpPr>
        <p:sp>
          <p:nvSpPr>
            <p:cNvPr id="581" name="Line 4"/>
            <p:cNvSpPr>
              <a:spLocks noChangeShapeType="1"/>
            </p:cNvSpPr>
            <p:nvPr/>
          </p:nvSpPr>
          <p:spPr bwMode="auto">
            <a:xfrm flipH="1" flipV="1">
              <a:off x="7835900" y="3478213"/>
              <a:ext cx="673100" cy="635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2" name="Line 5"/>
            <p:cNvSpPr>
              <a:spLocks noChangeShapeType="1"/>
            </p:cNvSpPr>
            <p:nvPr/>
          </p:nvSpPr>
          <p:spPr bwMode="auto">
            <a:xfrm flipH="1" flipV="1">
              <a:off x="6743700" y="3173413"/>
              <a:ext cx="635000" cy="2159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3" name="Line 6"/>
            <p:cNvSpPr>
              <a:spLocks noChangeShapeType="1"/>
            </p:cNvSpPr>
            <p:nvPr/>
          </p:nvSpPr>
          <p:spPr bwMode="auto">
            <a:xfrm flipV="1">
              <a:off x="5854700" y="3160713"/>
              <a:ext cx="762000" cy="1524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4" name="Line 7"/>
            <p:cNvSpPr>
              <a:spLocks noChangeShapeType="1"/>
            </p:cNvSpPr>
            <p:nvPr/>
          </p:nvSpPr>
          <p:spPr bwMode="auto">
            <a:xfrm flipV="1">
              <a:off x="4787900" y="3236913"/>
              <a:ext cx="914400" cy="762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5" name="Line 8"/>
            <p:cNvSpPr>
              <a:spLocks noChangeShapeType="1"/>
            </p:cNvSpPr>
            <p:nvPr/>
          </p:nvSpPr>
          <p:spPr bwMode="auto">
            <a:xfrm>
              <a:off x="3721100" y="3313113"/>
              <a:ext cx="91440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6" name="Line 9"/>
            <p:cNvSpPr>
              <a:spLocks noChangeShapeType="1"/>
            </p:cNvSpPr>
            <p:nvPr/>
          </p:nvSpPr>
          <p:spPr bwMode="auto">
            <a:xfrm>
              <a:off x="2578100" y="3084513"/>
              <a:ext cx="914400" cy="2286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7" name="Freeform 10"/>
            <p:cNvSpPr>
              <a:spLocks/>
            </p:cNvSpPr>
            <p:nvPr/>
          </p:nvSpPr>
          <p:spPr bwMode="auto">
            <a:xfrm>
              <a:off x="774700" y="3122613"/>
              <a:ext cx="1752600" cy="508000"/>
            </a:xfrm>
            <a:custGeom>
              <a:avLst/>
              <a:gdLst>
                <a:gd name="T0" fmla="*/ 0 w 1104"/>
                <a:gd name="T1" fmla="*/ 320 h 320"/>
                <a:gd name="T2" fmla="*/ 568 w 1104"/>
                <a:gd name="T3" fmla="*/ 200 h 320"/>
                <a:gd name="T4" fmla="*/ 1104 w 1104"/>
                <a:gd name="T5" fmla="*/ 0 h 320"/>
              </a:gdLst>
              <a:ahLst/>
              <a:cxnLst>
                <a:cxn ang="0">
                  <a:pos x="T0" y="T1"/>
                </a:cxn>
                <a:cxn ang="0">
                  <a:pos x="T2" y="T3"/>
                </a:cxn>
                <a:cxn ang="0">
                  <a:pos x="T4" y="T5"/>
                </a:cxn>
              </a:cxnLst>
              <a:rect l="0" t="0" r="r" b="b"/>
              <a:pathLst>
                <a:path w="1104" h="320">
                  <a:moveTo>
                    <a:pt x="0" y="320"/>
                  </a:moveTo>
                  <a:lnTo>
                    <a:pt x="568" y="200"/>
                  </a:lnTo>
                  <a:lnTo>
                    <a:pt x="1104" y="0"/>
                  </a:lnTo>
                </a:path>
              </a:pathLst>
            </a:custGeom>
            <a:noFill/>
            <a:ln w="28575" cmpd="sng">
              <a:solidFill>
                <a:srgbClr val="33339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nvGrpSpPr>
            <p:cNvPr id="588" name="Group 11"/>
            <p:cNvGrpSpPr>
              <a:grpSpLocks/>
            </p:cNvGrpSpPr>
            <p:nvPr/>
          </p:nvGrpSpPr>
          <p:grpSpPr bwMode="auto">
            <a:xfrm>
              <a:off x="1130300" y="2932113"/>
              <a:ext cx="1128713" cy="781050"/>
              <a:chOff x="1680" y="240"/>
              <a:chExt cx="2529" cy="1270"/>
            </a:xfrm>
          </p:grpSpPr>
          <p:sp>
            <p:nvSpPr>
              <p:cNvPr id="1150" name="Oval 12"/>
              <p:cNvSpPr>
                <a:spLocks noChangeArrowheads="1"/>
              </p:cNvSpPr>
              <p:nvPr/>
            </p:nvSpPr>
            <p:spPr bwMode="auto">
              <a:xfrm>
                <a:off x="2554" y="240"/>
                <a:ext cx="1088"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51" name="Oval 13"/>
              <p:cNvSpPr>
                <a:spLocks noChangeArrowheads="1"/>
              </p:cNvSpPr>
              <p:nvPr/>
            </p:nvSpPr>
            <p:spPr bwMode="auto">
              <a:xfrm>
                <a:off x="1941" y="381"/>
                <a:ext cx="827"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52" name="Oval 14"/>
              <p:cNvSpPr>
                <a:spLocks noChangeArrowheads="1"/>
              </p:cNvSpPr>
              <p:nvPr/>
            </p:nvSpPr>
            <p:spPr bwMode="auto">
              <a:xfrm>
                <a:off x="1680" y="702"/>
                <a:ext cx="552" cy="411"/>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53" name="Oval 15"/>
              <p:cNvSpPr>
                <a:spLocks noChangeArrowheads="1"/>
              </p:cNvSpPr>
              <p:nvPr/>
            </p:nvSpPr>
            <p:spPr bwMode="auto">
              <a:xfrm>
                <a:off x="1849" y="894"/>
                <a:ext cx="842" cy="450"/>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54" name="Oval 16"/>
              <p:cNvSpPr>
                <a:spLocks noChangeArrowheads="1"/>
              </p:cNvSpPr>
              <p:nvPr/>
            </p:nvSpPr>
            <p:spPr bwMode="auto">
              <a:xfrm>
                <a:off x="2462" y="971"/>
                <a:ext cx="1272" cy="539"/>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55" name="Oval 17"/>
              <p:cNvSpPr>
                <a:spLocks noChangeArrowheads="1"/>
              </p:cNvSpPr>
              <p:nvPr/>
            </p:nvSpPr>
            <p:spPr bwMode="auto">
              <a:xfrm>
                <a:off x="3289" y="394"/>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56" name="Oval 18"/>
              <p:cNvSpPr>
                <a:spLocks noChangeArrowheads="1"/>
              </p:cNvSpPr>
              <p:nvPr/>
            </p:nvSpPr>
            <p:spPr bwMode="auto">
              <a:xfrm>
                <a:off x="3412" y="663"/>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57" name="Oval 19"/>
              <p:cNvSpPr>
                <a:spLocks noChangeArrowheads="1"/>
              </p:cNvSpPr>
              <p:nvPr/>
            </p:nvSpPr>
            <p:spPr bwMode="auto">
              <a:xfrm>
                <a:off x="3335" y="753"/>
                <a:ext cx="797" cy="66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58" name="Oval 20"/>
              <p:cNvSpPr>
                <a:spLocks noChangeArrowheads="1"/>
              </p:cNvSpPr>
              <p:nvPr/>
            </p:nvSpPr>
            <p:spPr bwMode="auto">
              <a:xfrm>
                <a:off x="2140" y="548"/>
                <a:ext cx="1640" cy="6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grpSp>
        <p:grpSp>
          <p:nvGrpSpPr>
            <p:cNvPr id="589" name="Group 28"/>
            <p:cNvGrpSpPr>
              <a:grpSpLocks/>
            </p:cNvGrpSpPr>
            <p:nvPr/>
          </p:nvGrpSpPr>
          <p:grpSpPr bwMode="auto">
            <a:xfrm>
              <a:off x="3035300" y="2932113"/>
              <a:ext cx="1128713" cy="781050"/>
              <a:chOff x="1680" y="240"/>
              <a:chExt cx="2529" cy="1270"/>
            </a:xfrm>
          </p:grpSpPr>
          <p:sp>
            <p:nvSpPr>
              <p:cNvPr id="1141" name="Oval 29"/>
              <p:cNvSpPr>
                <a:spLocks noChangeArrowheads="1"/>
              </p:cNvSpPr>
              <p:nvPr/>
            </p:nvSpPr>
            <p:spPr bwMode="auto">
              <a:xfrm>
                <a:off x="2554" y="240"/>
                <a:ext cx="1088"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42" name="Oval 30"/>
              <p:cNvSpPr>
                <a:spLocks noChangeArrowheads="1"/>
              </p:cNvSpPr>
              <p:nvPr/>
            </p:nvSpPr>
            <p:spPr bwMode="auto">
              <a:xfrm>
                <a:off x="1941" y="381"/>
                <a:ext cx="827"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43" name="Oval 31"/>
              <p:cNvSpPr>
                <a:spLocks noChangeArrowheads="1"/>
              </p:cNvSpPr>
              <p:nvPr/>
            </p:nvSpPr>
            <p:spPr bwMode="auto">
              <a:xfrm>
                <a:off x="1680" y="702"/>
                <a:ext cx="552" cy="411"/>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44" name="Oval 32"/>
              <p:cNvSpPr>
                <a:spLocks noChangeArrowheads="1"/>
              </p:cNvSpPr>
              <p:nvPr/>
            </p:nvSpPr>
            <p:spPr bwMode="auto">
              <a:xfrm>
                <a:off x="1849" y="894"/>
                <a:ext cx="842" cy="450"/>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45" name="Oval 33"/>
              <p:cNvSpPr>
                <a:spLocks noChangeArrowheads="1"/>
              </p:cNvSpPr>
              <p:nvPr/>
            </p:nvSpPr>
            <p:spPr bwMode="auto">
              <a:xfrm>
                <a:off x="2462" y="971"/>
                <a:ext cx="1272" cy="539"/>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46" name="Oval 34"/>
              <p:cNvSpPr>
                <a:spLocks noChangeArrowheads="1"/>
              </p:cNvSpPr>
              <p:nvPr/>
            </p:nvSpPr>
            <p:spPr bwMode="auto">
              <a:xfrm>
                <a:off x="3289" y="394"/>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47" name="Oval 35"/>
              <p:cNvSpPr>
                <a:spLocks noChangeArrowheads="1"/>
              </p:cNvSpPr>
              <p:nvPr/>
            </p:nvSpPr>
            <p:spPr bwMode="auto">
              <a:xfrm>
                <a:off x="3412" y="663"/>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48" name="Oval 36"/>
              <p:cNvSpPr>
                <a:spLocks noChangeArrowheads="1"/>
              </p:cNvSpPr>
              <p:nvPr/>
            </p:nvSpPr>
            <p:spPr bwMode="auto">
              <a:xfrm>
                <a:off x="3335" y="753"/>
                <a:ext cx="797" cy="66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49" name="Oval 37"/>
              <p:cNvSpPr>
                <a:spLocks noChangeArrowheads="1"/>
              </p:cNvSpPr>
              <p:nvPr/>
            </p:nvSpPr>
            <p:spPr bwMode="auto">
              <a:xfrm>
                <a:off x="2140" y="548"/>
                <a:ext cx="1640" cy="6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grpSp>
        <p:sp>
          <p:nvSpPr>
            <p:cNvPr id="590" name="Text Box 38"/>
            <p:cNvSpPr txBox="1">
              <a:spLocks noChangeArrowheads="1"/>
            </p:cNvSpPr>
            <p:nvPr/>
          </p:nvSpPr>
          <p:spPr bwMode="auto">
            <a:xfrm>
              <a:off x="3225800" y="312102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局域网</a:t>
              </a:r>
            </a:p>
          </p:txBody>
        </p:sp>
        <p:pic>
          <p:nvPicPr>
            <p:cNvPr id="591" name="Picture 39"/>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8075" y="2963863"/>
              <a:ext cx="4413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592" name="Picture 8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3100" y="3160713"/>
              <a:ext cx="4413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593" name="Picture 8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6900" y="3224213"/>
              <a:ext cx="533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4" name="Picture 89"/>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4300" y="3011488"/>
              <a:ext cx="4413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grpSp>
          <p:nvGrpSpPr>
            <p:cNvPr id="595" name="Group 90"/>
            <p:cNvGrpSpPr>
              <a:grpSpLocks/>
            </p:cNvGrpSpPr>
            <p:nvPr/>
          </p:nvGrpSpPr>
          <p:grpSpPr bwMode="auto">
            <a:xfrm>
              <a:off x="5168900" y="2932113"/>
              <a:ext cx="1128713" cy="781050"/>
              <a:chOff x="1680" y="240"/>
              <a:chExt cx="2529" cy="1270"/>
            </a:xfrm>
          </p:grpSpPr>
          <p:sp>
            <p:nvSpPr>
              <p:cNvPr id="1132" name="Oval 91"/>
              <p:cNvSpPr>
                <a:spLocks noChangeArrowheads="1"/>
              </p:cNvSpPr>
              <p:nvPr/>
            </p:nvSpPr>
            <p:spPr bwMode="auto">
              <a:xfrm>
                <a:off x="2554" y="240"/>
                <a:ext cx="1088"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33" name="Oval 92"/>
              <p:cNvSpPr>
                <a:spLocks noChangeArrowheads="1"/>
              </p:cNvSpPr>
              <p:nvPr/>
            </p:nvSpPr>
            <p:spPr bwMode="auto">
              <a:xfrm>
                <a:off x="1941" y="381"/>
                <a:ext cx="827"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34" name="Oval 93"/>
              <p:cNvSpPr>
                <a:spLocks noChangeArrowheads="1"/>
              </p:cNvSpPr>
              <p:nvPr/>
            </p:nvSpPr>
            <p:spPr bwMode="auto">
              <a:xfrm>
                <a:off x="1680" y="702"/>
                <a:ext cx="552" cy="411"/>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35" name="Oval 94"/>
              <p:cNvSpPr>
                <a:spLocks noChangeArrowheads="1"/>
              </p:cNvSpPr>
              <p:nvPr/>
            </p:nvSpPr>
            <p:spPr bwMode="auto">
              <a:xfrm>
                <a:off x="1849" y="894"/>
                <a:ext cx="842" cy="450"/>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36" name="Oval 95"/>
              <p:cNvSpPr>
                <a:spLocks noChangeArrowheads="1"/>
              </p:cNvSpPr>
              <p:nvPr/>
            </p:nvSpPr>
            <p:spPr bwMode="auto">
              <a:xfrm>
                <a:off x="2462" y="971"/>
                <a:ext cx="1272" cy="539"/>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37" name="Oval 96"/>
              <p:cNvSpPr>
                <a:spLocks noChangeArrowheads="1"/>
              </p:cNvSpPr>
              <p:nvPr/>
            </p:nvSpPr>
            <p:spPr bwMode="auto">
              <a:xfrm>
                <a:off x="3289" y="394"/>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38" name="Oval 97"/>
              <p:cNvSpPr>
                <a:spLocks noChangeArrowheads="1"/>
              </p:cNvSpPr>
              <p:nvPr/>
            </p:nvSpPr>
            <p:spPr bwMode="auto">
              <a:xfrm>
                <a:off x="3412" y="663"/>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39" name="Oval 98"/>
              <p:cNvSpPr>
                <a:spLocks noChangeArrowheads="1"/>
              </p:cNvSpPr>
              <p:nvPr/>
            </p:nvSpPr>
            <p:spPr bwMode="auto">
              <a:xfrm>
                <a:off x="3335" y="753"/>
                <a:ext cx="797" cy="66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40" name="Oval 99"/>
              <p:cNvSpPr>
                <a:spLocks noChangeArrowheads="1"/>
              </p:cNvSpPr>
              <p:nvPr/>
            </p:nvSpPr>
            <p:spPr bwMode="auto">
              <a:xfrm>
                <a:off x="2140" y="548"/>
                <a:ext cx="1640" cy="6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grpSp>
        <p:sp>
          <p:nvSpPr>
            <p:cNvPr id="596" name="Text Box 100"/>
            <p:cNvSpPr txBox="1">
              <a:spLocks noChangeArrowheads="1"/>
            </p:cNvSpPr>
            <p:nvPr/>
          </p:nvSpPr>
          <p:spPr bwMode="auto">
            <a:xfrm>
              <a:off x="5334000" y="312102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广域网</a:t>
              </a:r>
            </a:p>
          </p:txBody>
        </p:sp>
        <p:sp>
          <p:nvSpPr>
            <p:cNvPr id="597" name="Text Box 101"/>
            <p:cNvSpPr txBox="1">
              <a:spLocks noChangeArrowheads="1"/>
            </p:cNvSpPr>
            <p:nvPr/>
          </p:nvSpPr>
          <p:spPr bwMode="auto">
            <a:xfrm>
              <a:off x="319088" y="2786063"/>
              <a:ext cx="8178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主机 </a:t>
              </a:r>
              <a:r>
                <a:rPr kumimoji="1" lang="en-US" altLang="zh-CN" sz="1400" b="1">
                  <a:latin typeface="+mj-ea"/>
                  <a:ea typeface="+mj-ea"/>
                </a:rPr>
                <a:t>H</a:t>
              </a:r>
              <a:r>
                <a:rPr kumimoji="1" lang="en-US" altLang="zh-CN" sz="1400" b="1" baseline="-25000">
                  <a:latin typeface="+mj-ea"/>
                  <a:ea typeface="+mj-ea"/>
                </a:rPr>
                <a:t>1</a:t>
              </a:r>
            </a:p>
          </p:txBody>
        </p:sp>
        <p:sp>
          <p:nvSpPr>
            <p:cNvPr id="598" name="Text Box 102"/>
            <p:cNvSpPr txBox="1">
              <a:spLocks noChangeArrowheads="1"/>
            </p:cNvSpPr>
            <p:nvPr/>
          </p:nvSpPr>
          <p:spPr bwMode="auto">
            <a:xfrm>
              <a:off x="8024813" y="2905125"/>
              <a:ext cx="8178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主机 </a:t>
              </a:r>
              <a:r>
                <a:rPr kumimoji="1" lang="en-US" altLang="zh-CN" sz="1400" b="1">
                  <a:latin typeface="+mj-ea"/>
                  <a:ea typeface="+mj-ea"/>
                </a:rPr>
                <a:t>H</a:t>
              </a:r>
              <a:r>
                <a:rPr kumimoji="1" lang="en-US" altLang="zh-CN" sz="1400" b="1" baseline="-25000">
                  <a:latin typeface="+mj-ea"/>
                  <a:ea typeface="+mj-ea"/>
                </a:rPr>
                <a:t>2</a:t>
              </a:r>
            </a:p>
          </p:txBody>
        </p:sp>
        <p:sp>
          <p:nvSpPr>
            <p:cNvPr id="599" name="Text Box 103"/>
            <p:cNvSpPr txBox="1">
              <a:spLocks noChangeArrowheads="1"/>
            </p:cNvSpPr>
            <p:nvPr/>
          </p:nvSpPr>
          <p:spPr bwMode="auto">
            <a:xfrm>
              <a:off x="2047875" y="2601913"/>
              <a:ext cx="970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路由器 </a:t>
              </a:r>
              <a:r>
                <a:rPr kumimoji="1" lang="en-US" altLang="zh-CN" sz="1400" b="1">
                  <a:latin typeface="+mj-ea"/>
                  <a:ea typeface="+mj-ea"/>
                </a:rPr>
                <a:t>R</a:t>
              </a:r>
              <a:r>
                <a:rPr kumimoji="1" lang="en-US" altLang="zh-CN" sz="1400" b="1" baseline="-25000">
                  <a:latin typeface="+mj-ea"/>
                  <a:ea typeface="+mj-ea"/>
                </a:rPr>
                <a:t>1</a:t>
              </a:r>
            </a:p>
          </p:txBody>
        </p:sp>
        <p:sp>
          <p:nvSpPr>
            <p:cNvPr id="600" name="Text Box 104"/>
            <p:cNvSpPr txBox="1">
              <a:spLocks noChangeArrowheads="1"/>
            </p:cNvSpPr>
            <p:nvPr/>
          </p:nvSpPr>
          <p:spPr bwMode="auto">
            <a:xfrm>
              <a:off x="4206875" y="2798763"/>
              <a:ext cx="970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路由器 </a:t>
              </a:r>
              <a:r>
                <a:rPr kumimoji="1" lang="en-US" altLang="zh-CN" sz="1400" b="1">
                  <a:latin typeface="+mj-ea"/>
                  <a:ea typeface="+mj-ea"/>
                </a:rPr>
                <a:t>R</a:t>
              </a:r>
              <a:r>
                <a:rPr kumimoji="1" lang="en-US" altLang="zh-CN" sz="1400" b="1" baseline="-25000">
                  <a:latin typeface="+mj-ea"/>
                  <a:ea typeface="+mj-ea"/>
                </a:rPr>
                <a:t>2</a:t>
              </a:r>
            </a:p>
          </p:txBody>
        </p:sp>
        <p:sp>
          <p:nvSpPr>
            <p:cNvPr id="601" name="Text Box 105"/>
            <p:cNvSpPr txBox="1">
              <a:spLocks noChangeArrowheads="1"/>
            </p:cNvSpPr>
            <p:nvPr/>
          </p:nvSpPr>
          <p:spPr bwMode="auto">
            <a:xfrm>
              <a:off x="6151563" y="2659063"/>
              <a:ext cx="970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路由器</a:t>
              </a:r>
              <a:r>
                <a:rPr kumimoji="1" lang="zh-CN" altLang="en-US" sz="1400" b="1">
                  <a:latin typeface="+mj-ea"/>
                  <a:ea typeface="+mj-ea"/>
                </a:rPr>
                <a:t> </a:t>
              </a:r>
              <a:r>
                <a:rPr kumimoji="1" lang="en-US" altLang="zh-CN" sz="1400" b="1">
                  <a:latin typeface="+mj-ea"/>
                  <a:ea typeface="+mj-ea"/>
                </a:rPr>
                <a:t>R</a:t>
              </a:r>
              <a:r>
                <a:rPr kumimoji="1" lang="en-US" altLang="zh-CN" sz="1400" b="1" baseline="-25000">
                  <a:latin typeface="+mj-ea"/>
                  <a:ea typeface="+mj-ea"/>
                </a:rPr>
                <a:t>3</a:t>
              </a:r>
            </a:p>
          </p:txBody>
        </p:sp>
        <p:sp>
          <p:nvSpPr>
            <p:cNvPr id="602" name="Text Box 106"/>
            <p:cNvSpPr txBox="1">
              <a:spLocks noChangeArrowheads="1"/>
            </p:cNvSpPr>
            <p:nvPr/>
          </p:nvSpPr>
          <p:spPr bwMode="auto">
            <a:xfrm>
              <a:off x="1282700" y="313372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电话网</a:t>
              </a:r>
            </a:p>
          </p:txBody>
        </p:sp>
        <p:grpSp>
          <p:nvGrpSpPr>
            <p:cNvPr id="603" name="Group 114"/>
            <p:cNvGrpSpPr>
              <a:grpSpLocks/>
            </p:cNvGrpSpPr>
            <p:nvPr/>
          </p:nvGrpSpPr>
          <p:grpSpPr bwMode="auto">
            <a:xfrm>
              <a:off x="368300" y="3160713"/>
              <a:ext cx="665163" cy="546100"/>
              <a:chOff x="624" y="2968"/>
              <a:chExt cx="1331" cy="920"/>
            </a:xfrm>
          </p:grpSpPr>
          <p:sp>
            <p:nvSpPr>
              <p:cNvPr id="680" name="Freeform 115"/>
              <p:cNvSpPr>
                <a:spLocks/>
              </p:cNvSpPr>
              <p:nvPr/>
            </p:nvSpPr>
            <p:spPr bwMode="auto">
              <a:xfrm>
                <a:off x="1238" y="2968"/>
                <a:ext cx="713" cy="770"/>
              </a:xfrm>
              <a:custGeom>
                <a:avLst/>
                <a:gdLst>
                  <a:gd name="T0" fmla="*/ 992 w 1426"/>
                  <a:gd name="T1" fmla="*/ 2292 h 2309"/>
                  <a:gd name="T2" fmla="*/ 964 w 1426"/>
                  <a:gd name="T3" fmla="*/ 2309 h 2309"/>
                  <a:gd name="T4" fmla="*/ 0 w 1426"/>
                  <a:gd name="T5" fmla="*/ 1462 h 2309"/>
                  <a:gd name="T6" fmla="*/ 326 w 1426"/>
                  <a:gd name="T7" fmla="*/ 59 h 2309"/>
                  <a:gd name="T8" fmla="*/ 369 w 1426"/>
                  <a:gd name="T9" fmla="*/ 18 h 2309"/>
                  <a:gd name="T10" fmla="*/ 414 w 1426"/>
                  <a:gd name="T11" fmla="*/ 0 h 2309"/>
                  <a:gd name="T12" fmla="*/ 457 w 1426"/>
                  <a:gd name="T13" fmla="*/ 9 h 2309"/>
                  <a:gd name="T14" fmla="*/ 1381 w 1426"/>
                  <a:gd name="T15" fmla="*/ 400 h 2309"/>
                  <a:gd name="T16" fmla="*/ 1411 w 1426"/>
                  <a:gd name="T17" fmla="*/ 421 h 2309"/>
                  <a:gd name="T18" fmla="*/ 1422 w 1426"/>
                  <a:gd name="T19" fmla="*/ 425 h 2309"/>
                  <a:gd name="T20" fmla="*/ 1426 w 1426"/>
                  <a:gd name="T21" fmla="*/ 445 h 2309"/>
                  <a:gd name="T22" fmla="*/ 1017 w 1426"/>
                  <a:gd name="T23" fmla="*/ 2306 h 2309"/>
                  <a:gd name="T24" fmla="*/ 992 w 1426"/>
                  <a:gd name="T25" fmla="*/ 2292 h 2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6" h="2309">
                    <a:moveTo>
                      <a:pt x="992" y="2292"/>
                    </a:moveTo>
                    <a:lnTo>
                      <a:pt x="964" y="2309"/>
                    </a:lnTo>
                    <a:lnTo>
                      <a:pt x="0" y="1462"/>
                    </a:lnTo>
                    <a:lnTo>
                      <a:pt x="326" y="59"/>
                    </a:lnTo>
                    <a:lnTo>
                      <a:pt x="369" y="18"/>
                    </a:lnTo>
                    <a:lnTo>
                      <a:pt x="414" y="0"/>
                    </a:lnTo>
                    <a:lnTo>
                      <a:pt x="457" y="9"/>
                    </a:lnTo>
                    <a:lnTo>
                      <a:pt x="1381" y="400"/>
                    </a:lnTo>
                    <a:lnTo>
                      <a:pt x="1411" y="421"/>
                    </a:lnTo>
                    <a:lnTo>
                      <a:pt x="1422" y="425"/>
                    </a:lnTo>
                    <a:lnTo>
                      <a:pt x="1426" y="445"/>
                    </a:lnTo>
                    <a:lnTo>
                      <a:pt x="1017" y="2306"/>
                    </a:lnTo>
                    <a:lnTo>
                      <a:pt x="992" y="229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81" name="Freeform 116"/>
              <p:cNvSpPr>
                <a:spLocks/>
              </p:cNvSpPr>
              <p:nvPr/>
            </p:nvSpPr>
            <p:spPr bwMode="auto">
              <a:xfrm>
                <a:off x="1668" y="3087"/>
                <a:ext cx="286" cy="660"/>
              </a:xfrm>
              <a:custGeom>
                <a:avLst/>
                <a:gdLst>
                  <a:gd name="T0" fmla="*/ 573 w 573"/>
                  <a:gd name="T1" fmla="*/ 86 h 1980"/>
                  <a:gd name="T2" fmla="*/ 568 w 573"/>
                  <a:gd name="T3" fmla="*/ 132 h 1980"/>
                  <a:gd name="T4" fmla="*/ 155 w 573"/>
                  <a:gd name="T5" fmla="*/ 1923 h 1980"/>
                  <a:gd name="T6" fmla="*/ 151 w 573"/>
                  <a:gd name="T7" fmla="*/ 1955 h 1980"/>
                  <a:gd name="T8" fmla="*/ 140 w 573"/>
                  <a:gd name="T9" fmla="*/ 1972 h 1980"/>
                  <a:gd name="T10" fmla="*/ 125 w 573"/>
                  <a:gd name="T11" fmla="*/ 1980 h 1980"/>
                  <a:gd name="T12" fmla="*/ 111 w 573"/>
                  <a:gd name="T13" fmla="*/ 1975 h 1980"/>
                  <a:gd name="T14" fmla="*/ 86 w 573"/>
                  <a:gd name="T15" fmla="*/ 1955 h 1980"/>
                  <a:gd name="T16" fmla="*/ 0 w 573"/>
                  <a:gd name="T17" fmla="*/ 1880 h 1980"/>
                  <a:gd name="T18" fmla="*/ 425 w 573"/>
                  <a:gd name="T19" fmla="*/ 39 h 1980"/>
                  <a:gd name="T20" fmla="*/ 420 w 573"/>
                  <a:gd name="T21" fmla="*/ 27 h 1980"/>
                  <a:gd name="T22" fmla="*/ 396 w 573"/>
                  <a:gd name="T23" fmla="*/ 0 h 1980"/>
                  <a:gd name="T24" fmla="*/ 445 w 573"/>
                  <a:gd name="T25" fmla="*/ 20 h 1980"/>
                  <a:gd name="T26" fmla="*/ 541 w 573"/>
                  <a:gd name="T27" fmla="*/ 61 h 1980"/>
                  <a:gd name="T28" fmla="*/ 559 w 573"/>
                  <a:gd name="T29" fmla="*/ 75 h 1980"/>
                  <a:gd name="T30" fmla="*/ 573 w 573"/>
                  <a:gd name="T31" fmla="*/ 8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3" h="1980">
                    <a:moveTo>
                      <a:pt x="573" y="86"/>
                    </a:moveTo>
                    <a:lnTo>
                      <a:pt x="568" y="132"/>
                    </a:lnTo>
                    <a:lnTo>
                      <a:pt x="155" y="1923"/>
                    </a:lnTo>
                    <a:lnTo>
                      <a:pt x="151" y="1955"/>
                    </a:lnTo>
                    <a:lnTo>
                      <a:pt x="140" y="1972"/>
                    </a:lnTo>
                    <a:lnTo>
                      <a:pt x="125" y="1980"/>
                    </a:lnTo>
                    <a:lnTo>
                      <a:pt x="111" y="1975"/>
                    </a:lnTo>
                    <a:lnTo>
                      <a:pt x="86" y="1955"/>
                    </a:lnTo>
                    <a:lnTo>
                      <a:pt x="0" y="1880"/>
                    </a:lnTo>
                    <a:lnTo>
                      <a:pt x="425" y="39"/>
                    </a:lnTo>
                    <a:lnTo>
                      <a:pt x="420" y="27"/>
                    </a:lnTo>
                    <a:lnTo>
                      <a:pt x="396" y="0"/>
                    </a:lnTo>
                    <a:lnTo>
                      <a:pt x="445" y="20"/>
                    </a:lnTo>
                    <a:lnTo>
                      <a:pt x="541" y="61"/>
                    </a:lnTo>
                    <a:lnTo>
                      <a:pt x="559" y="75"/>
                    </a:lnTo>
                    <a:lnTo>
                      <a:pt x="573" y="86"/>
                    </a:lnTo>
                    <a:close/>
                  </a:path>
                </a:pathLst>
              </a:custGeom>
              <a:solidFill>
                <a:srgbClr val="202020"/>
              </a:solidFill>
              <a:ln w="7938">
                <a:solidFill>
                  <a:srgbClr val="202020"/>
                </a:solidFill>
                <a:prstDash val="solid"/>
                <a:round/>
                <a:headEnd/>
                <a:tailEnd/>
              </a:ln>
            </p:spPr>
            <p:txBody>
              <a:bodyPr/>
              <a:lstStyle/>
              <a:p>
                <a:endParaRPr lang="zh-CN" altLang="en-US" sz="1400">
                  <a:latin typeface="+mj-ea"/>
                  <a:ea typeface="+mj-ea"/>
                </a:endParaRPr>
              </a:p>
            </p:txBody>
          </p:sp>
          <p:sp>
            <p:nvSpPr>
              <p:cNvPr id="682" name="Freeform 117"/>
              <p:cNvSpPr>
                <a:spLocks/>
              </p:cNvSpPr>
              <p:nvPr/>
            </p:nvSpPr>
            <p:spPr bwMode="auto">
              <a:xfrm>
                <a:off x="1432" y="2970"/>
                <a:ext cx="523" cy="147"/>
              </a:xfrm>
              <a:custGeom>
                <a:avLst/>
                <a:gdLst>
                  <a:gd name="T0" fmla="*/ 0 w 1045"/>
                  <a:gd name="T1" fmla="*/ 0 h 441"/>
                  <a:gd name="T2" fmla="*/ 31 w 1045"/>
                  <a:gd name="T3" fmla="*/ 1 h 441"/>
                  <a:gd name="T4" fmla="*/ 62 w 1045"/>
                  <a:gd name="T5" fmla="*/ 10 h 441"/>
                  <a:gd name="T6" fmla="*/ 1005 w 1045"/>
                  <a:gd name="T7" fmla="*/ 409 h 441"/>
                  <a:gd name="T8" fmla="*/ 1037 w 1045"/>
                  <a:gd name="T9" fmla="*/ 427 h 441"/>
                  <a:gd name="T10" fmla="*/ 1045 w 1045"/>
                  <a:gd name="T11" fmla="*/ 441 h 441"/>
                  <a:gd name="T12" fmla="*/ 0 w 1045"/>
                  <a:gd name="T13" fmla="*/ 0 h 441"/>
                </a:gdLst>
                <a:ahLst/>
                <a:cxnLst>
                  <a:cxn ang="0">
                    <a:pos x="T0" y="T1"/>
                  </a:cxn>
                  <a:cxn ang="0">
                    <a:pos x="T2" y="T3"/>
                  </a:cxn>
                  <a:cxn ang="0">
                    <a:pos x="T4" y="T5"/>
                  </a:cxn>
                  <a:cxn ang="0">
                    <a:pos x="T6" y="T7"/>
                  </a:cxn>
                  <a:cxn ang="0">
                    <a:pos x="T8" y="T9"/>
                  </a:cxn>
                  <a:cxn ang="0">
                    <a:pos x="T10" y="T11"/>
                  </a:cxn>
                  <a:cxn ang="0">
                    <a:pos x="T12" y="T13"/>
                  </a:cxn>
                </a:cxnLst>
                <a:rect l="0" t="0" r="r" b="b"/>
                <a:pathLst>
                  <a:path w="1045" h="441">
                    <a:moveTo>
                      <a:pt x="0" y="0"/>
                    </a:moveTo>
                    <a:lnTo>
                      <a:pt x="31" y="1"/>
                    </a:lnTo>
                    <a:lnTo>
                      <a:pt x="62" y="10"/>
                    </a:lnTo>
                    <a:lnTo>
                      <a:pt x="1005" y="409"/>
                    </a:lnTo>
                    <a:lnTo>
                      <a:pt x="1037" y="427"/>
                    </a:lnTo>
                    <a:lnTo>
                      <a:pt x="1045" y="441"/>
                    </a:lnTo>
                    <a:lnTo>
                      <a:pt x="0" y="0"/>
                    </a:lnTo>
                    <a:close/>
                  </a:path>
                </a:pathLst>
              </a:custGeom>
              <a:solidFill>
                <a:srgbClr val="202020"/>
              </a:solidFill>
              <a:ln w="7938">
                <a:solidFill>
                  <a:srgbClr val="202020"/>
                </a:solidFill>
                <a:prstDash val="solid"/>
                <a:round/>
                <a:headEnd/>
                <a:tailEnd/>
              </a:ln>
            </p:spPr>
            <p:txBody>
              <a:bodyPr/>
              <a:lstStyle/>
              <a:p>
                <a:endParaRPr lang="zh-CN" altLang="en-US" sz="1400">
                  <a:latin typeface="+mj-ea"/>
                  <a:ea typeface="+mj-ea"/>
                </a:endParaRPr>
              </a:p>
            </p:txBody>
          </p:sp>
          <p:sp>
            <p:nvSpPr>
              <p:cNvPr id="683" name="Freeform 118"/>
              <p:cNvSpPr>
                <a:spLocks/>
              </p:cNvSpPr>
              <p:nvPr/>
            </p:nvSpPr>
            <p:spPr bwMode="auto">
              <a:xfrm>
                <a:off x="1315" y="3056"/>
                <a:ext cx="478" cy="573"/>
              </a:xfrm>
              <a:custGeom>
                <a:avLst/>
                <a:gdLst>
                  <a:gd name="T0" fmla="*/ 619 w 955"/>
                  <a:gd name="T1" fmla="*/ 1719 h 1719"/>
                  <a:gd name="T2" fmla="*/ 0 w 955"/>
                  <a:gd name="T3" fmla="*/ 1212 h 1719"/>
                  <a:gd name="T4" fmla="*/ 290 w 955"/>
                  <a:gd name="T5" fmla="*/ 0 h 1719"/>
                  <a:gd name="T6" fmla="*/ 955 w 955"/>
                  <a:gd name="T7" fmla="*/ 313 h 1719"/>
                  <a:gd name="T8" fmla="*/ 619 w 955"/>
                  <a:gd name="T9" fmla="*/ 1719 h 1719"/>
                </a:gdLst>
                <a:ahLst/>
                <a:cxnLst>
                  <a:cxn ang="0">
                    <a:pos x="T0" y="T1"/>
                  </a:cxn>
                  <a:cxn ang="0">
                    <a:pos x="T2" y="T3"/>
                  </a:cxn>
                  <a:cxn ang="0">
                    <a:pos x="T4" y="T5"/>
                  </a:cxn>
                  <a:cxn ang="0">
                    <a:pos x="T6" y="T7"/>
                  </a:cxn>
                  <a:cxn ang="0">
                    <a:pos x="T8" y="T9"/>
                  </a:cxn>
                </a:cxnLst>
                <a:rect l="0" t="0" r="r" b="b"/>
                <a:pathLst>
                  <a:path w="955" h="1719">
                    <a:moveTo>
                      <a:pt x="619" y="1719"/>
                    </a:moveTo>
                    <a:lnTo>
                      <a:pt x="0" y="1212"/>
                    </a:lnTo>
                    <a:lnTo>
                      <a:pt x="290" y="0"/>
                    </a:lnTo>
                    <a:lnTo>
                      <a:pt x="955" y="313"/>
                    </a:lnTo>
                    <a:lnTo>
                      <a:pt x="619" y="1719"/>
                    </a:lnTo>
                    <a:close/>
                  </a:path>
                </a:pathLst>
              </a:custGeom>
              <a:solidFill>
                <a:srgbClr val="000000"/>
              </a:solidFill>
              <a:ln w="7938">
                <a:solidFill>
                  <a:srgbClr val="808080"/>
                </a:solidFill>
                <a:prstDash val="solid"/>
                <a:round/>
                <a:headEnd/>
                <a:tailEnd/>
              </a:ln>
            </p:spPr>
            <p:txBody>
              <a:bodyPr/>
              <a:lstStyle/>
              <a:p>
                <a:endParaRPr lang="zh-CN" altLang="en-US" sz="1400">
                  <a:latin typeface="+mj-ea"/>
                  <a:ea typeface="+mj-ea"/>
                </a:endParaRPr>
              </a:p>
            </p:txBody>
          </p:sp>
          <p:sp>
            <p:nvSpPr>
              <p:cNvPr id="684" name="Freeform 119"/>
              <p:cNvSpPr>
                <a:spLocks/>
              </p:cNvSpPr>
              <p:nvPr/>
            </p:nvSpPr>
            <p:spPr bwMode="auto">
              <a:xfrm>
                <a:off x="1337" y="3076"/>
                <a:ext cx="431" cy="529"/>
              </a:xfrm>
              <a:custGeom>
                <a:avLst/>
                <a:gdLst>
                  <a:gd name="T0" fmla="*/ 546 w 862"/>
                  <a:gd name="T1" fmla="*/ 1587 h 1587"/>
                  <a:gd name="T2" fmla="*/ 0 w 862"/>
                  <a:gd name="T3" fmla="*/ 1134 h 1587"/>
                  <a:gd name="T4" fmla="*/ 272 w 862"/>
                  <a:gd name="T5" fmla="*/ 0 h 1587"/>
                  <a:gd name="T6" fmla="*/ 862 w 862"/>
                  <a:gd name="T7" fmla="*/ 268 h 1587"/>
                  <a:gd name="T8" fmla="*/ 546 w 862"/>
                  <a:gd name="T9" fmla="*/ 1587 h 1587"/>
                </a:gdLst>
                <a:ahLst/>
                <a:cxnLst>
                  <a:cxn ang="0">
                    <a:pos x="T0" y="T1"/>
                  </a:cxn>
                  <a:cxn ang="0">
                    <a:pos x="T2" y="T3"/>
                  </a:cxn>
                  <a:cxn ang="0">
                    <a:pos x="T4" y="T5"/>
                  </a:cxn>
                  <a:cxn ang="0">
                    <a:pos x="T6" y="T7"/>
                  </a:cxn>
                  <a:cxn ang="0">
                    <a:pos x="T8" y="T9"/>
                  </a:cxn>
                </a:cxnLst>
                <a:rect l="0" t="0" r="r" b="b"/>
                <a:pathLst>
                  <a:path w="862" h="1587">
                    <a:moveTo>
                      <a:pt x="546" y="1587"/>
                    </a:moveTo>
                    <a:lnTo>
                      <a:pt x="0" y="1134"/>
                    </a:lnTo>
                    <a:lnTo>
                      <a:pt x="272" y="0"/>
                    </a:lnTo>
                    <a:lnTo>
                      <a:pt x="862" y="268"/>
                    </a:lnTo>
                    <a:lnTo>
                      <a:pt x="546" y="1587"/>
                    </a:lnTo>
                    <a:close/>
                  </a:path>
                </a:pathLst>
              </a:custGeom>
              <a:solidFill>
                <a:srgbClr val="C7C7C7"/>
              </a:solidFill>
              <a:ln w="7938">
                <a:solidFill>
                  <a:srgbClr val="404040"/>
                </a:solidFill>
                <a:prstDash val="solid"/>
                <a:round/>
                <a:headEnd/>
                <a:tailEnd/>
              </a:ln>
            </p:spPr>
            <p:txBody>
              <a:bodyPr/>
              <a:lstStyle/>
              <a:p>
                <a:endParaRPr lang="zh-CN" altLang="en-US" sz="1400">
                  <a:latin typeface="+mj-ea"/>
                  <a:ea typeface="+mj-ea"/>
                </a:endParaRPr>
              </a:p>
            </p:txBody>
          </p:sp>
          <p:sp>
            <p:nvSpPr>
              <p:cNvPr id="685" name="Freeform 120"/>
              <p:cNvSpPr>
                <a:spLocks/>
              </p:cNvSpPr>
              <p:nvPr/>
            </p:nvSpPr>
            <p:spPr bwMode="auto">
              <a:xfrm>
                <a:off x="1233" y="2968"/>
                <a:ext cx="203" cy="494"/>
              </a:xfrm>
              <a:custGeom>
                <a:avLst/>
                <a:gdLst>
                  <a:gd name="T0" fmla="*/ 393 w 408"/>
                  <a:gd name="T1" fmla="*/ 0 h 1480"/>
                  <a:gd name="T2" fmla="*/ 370 w 408"/>
                  <a:gd name="T3" fmla="*/ 11 h 1480"/>
                  <a:gd name="T4" fmla="*/ 356 w 408"/>
                  <a:gd name="T5" fmla="*/ 19 h 1480"/>
                  <a:gd name="T6" fmla="*/ 338 w 408"/>
                  <a:gd name="T7" fmla="*/ 37 h 1480"/>
                  <a:gd name="T8" fmla="*/ 325 w 408"/>
                  <a:gd name="T9" fmla="*/ 59 h 1480"/>
                  <a:gd name="T10" fmla="*/ 320 w 408"/>
                  <a:gd name="T11" fmla="*/ 77 h 1480"/>
                  <a:gd name="T12" fmla="*/ 0 w 408"/>
                  <a:gd name="T13" fmla="*/ 1459 h 1480"/>
                  <a:gd name="T14" fmla="*/ 12 w 408"/>
                  <a:gd name="T15" fmla="*/ 1480 h 1480"/>
                  <a:gd name="T16" fmla="*/ 337 w 408"/>
                  <a:gd name="T17" fmla="*/ 77 h 1480"/>
                  <a:gd name="T18" fmla="*/ 346 w 408"/>
                  <a:gd name="T19" fmla="*/ 57 h 1480"/>
                  <a:gd name="T20" fmla="*/ 355 w 408"/>
                  <a:gd name="T21" fmla="*/ 43 h 1480"/>
                  <a:gd name="T22" fmla="*/ 368 w 408"/>
                  <a:gd name="T23" fmla="*/ 30 h 1480"/>
                  <a:gd name="T24" fmla="*/ 384 w 408"/>
                  <a:gd name="T25" fmla="*/ 19 h 1480"/>
                  <a:gd name="T26" fmla="*/ 400 w 408"/>
                  <a:gd name="T27" fmla="*/ 12 h 1480"/>
                  <a:gd name="T28" fmla="*/ 408 w 408"/>
                  <a:gd name="T29" fmla="*/ 5 h 1480"/>
                  <a:gd name="T30" fmla="*/ 393 w 408"/>
                  <a:gd name="T31" fmla="*/ 0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8" h="1480">
                    <a:moveTo>
                      <a:pt x="393" y="0"/>
                    </a:moveTo>
                    <a:lnTo>
                      <a:pt x="370" y="11"/>
                    </a:lnTo>
                    <a:lnTo>
                      <a:pt x="356" y="19"/>
                    </a:lnTo>
                    <a:lnTo>
                      <a:pt x="338" y="37"/>
                    </a:lnTo>
                    <a:lnTo>
                      <a:pt x="325" y="59"/>
                    </a:lnTo>
                    <a:lnTo>
                      <a:pt x="320" y="77"/>
                    </a:lnTo>
                    <a:lnTo>
                      <a:pt x="0" y="1459"/>
                    </a:lnTo>
                    <a:lnTo>
                      <a:pt x="12" y="1480"/>
                    </a:lnTo>
                    <a:lnTo>
                      <a:pt x="337" y="77"/>
                    </a:lnTo>
                    <a:lnTo>
                      <a:pt x="346" y="57"/>
                    </a:lnTo>
                    <a:lnTo>
                      <a:pt x="355" y="43"/>
                    </a:lnTo>
                    <a:lnTo>
                      <a:pt x="368" y="30"/>
                    </a:lnTo>
                    <a:lnTo>
                      <a:pt x="384" y="19"/>
                    </a:lnTo>
                    <a:lnTo>
                      <a:pt x="400" y="12"/>
                    </a:lnTo>
                    <a:lnTo>
                      <a:pt x="408" y="5"/>
                    </a:lnTo>
                    <a:lnTo>
                      <a:pt x="393" y="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86" name="Freeform 121"/>
              <p:cNvSpPr>
                <a:spLocks/>
              </p:cNvSpPr>
              <p:nvPr/>
            </p:nvSpPr>
            <p:spPr bwMode="auto">
              <a:xfrm>
                <a:off x="1204" y="3479"/>
                <a:ext cx="532" cy="321"/>
              </a:xfrm>
              <a:custGeom>
                <a:avLst/>
                <a:gdLst>
                  <a:gd name="T0" fmla="*/ 1065 w 1065"/>
                  <a:gd name="T1" fmla="*/ 963 h 963"/>
                  <a:gd name="T2" fmla="*/ 1047 w 1065"/>
                  <a:gd name="T3" fmla="*/ 833 h 963"/>
                  <a:gd name="T4" fmla="*/ 1015 w 1065"/>
                  <a:gd name="T5" fmla="*/ 776 h 963"/>
                  <a:gd name="T6" fmla="*/ 137 w 1065"/>
                  <a:gd name="T7" fmla="*/ 3 h 963"/>
                  <a:gd name="T8" fmla="*/ 96 w 1065"/>
                  <a:gd name="T9" fmla="*/ 0 h 963"/>
                  <a:gd name="T10" fmla="*/ 59 w 1065"/>
                  <a:gd name="T11" fmla="*/ 3 h 963"/>
                  <a:gd name="T12" fmla="*/ 32 w 1065"/>
                  <a:gd name="T13" fmla="*/ 42 h 963"/>
                  <a:gd name="T14" fmla="*/ 0 w 1065"/>
                  <a:gd name="T15" fmla="*/ 145 h 963"/>
                  <a:gd name="T16" fmla="*/ 865 w 1065"/>
                  <a:gd name="T17" fmla="*/ 954 h 963"/>
                  <a:gd name="T18" fmla="*/ 1065 w 1065"/>
                  <a:gd name="T19" fmla="*/ 963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5" h="963">
                    <a:moveTo>
                      <a:pt x="1065" y="963"/>
                    </a:moveTo>
                    <a:lnTo>
                      <a:pt x="1047" y="833"/>
                    </a:lnTo>
                    <a:lnTo>
                      <a:pt x="1015" y="776"/>
                    </a:lnTo>
                    <a:lnTo>
                      <a:pt x="137" y="3"/>
                    </a:lnTo>
                    <a:lnTo>
                      <a:pt x="96" y="0"/>
                    </a:lnTo>
                    <a:lnTo>
                      <a:pt x="59" y="3"/>
                    </a:lnTo>
                    <a:lnTo>
                      <a:pt x="32" y="42"/>
                    </a:lnTo>
                    <a:lnTo>
                      <a:pt x="0" y="145"/>
                    </a:lnTo>
                    <a:lnTo>
                      <a:pt x="865" y="954"/>
                    </a:lnTo>
                    <a:lnTo>
                      <a:pt x="1065" y="963"/>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87" name="Freeform 122"/>
              <p:cNvSpPr>
                <a:spLocks/>
              </p:cNvSpPr>
              <p:nvPr/>
            </p:nvSpPr>
            <p:spPr bwMode="auto">
              <a:xfrm>
                <a:off x="642" y="3519"/>
                <a:ext cx="985" cy="288"/>
              </a:xfrm>
              <a:custGeom>
                <a:avLst/>
                <a:gdLst>
                  <a:gd name="T0" fmla="*/ 0 w 1969"/>
                  <a:gd name="T1" fmla="*/ 0 h 862"/>
                  <a:gd name="T2" fmla="*/ 1121 w 1969"/>
                  <a:gd name="T3" fmla="*/ 24 h 862"/>
                  <a:gd name="T4" fmla="*/ 1969 w 1969"/>
                  <a:gd name="T5" fmla="*/ 814 h 862"/>
                  <a:gd name="T6" fmla="*/ 478 w 1969"/>
                  <a:gd name="T7" fmla="*/ 862 h 862"/>
                  <a:gd name="T8" fmla="*/ 0 w 1969"/>
                  <a:gd name="T9" fmla="*/ 0 h 862"/>
                </a:gdLst>
                <a:ahLst/>
                <a:cxnLst>
                  <a:cxn ang="0">
                    <a:pos x="T0" y="T1"/>
                  </a:cxn>
                  <a:cxn ang="0">
                    <a:pos x="T2" y="T3"/>
                  </a:cxn>
                  <a:cxn ang="0">
                    <a:pos x="T4" y="T5"/>
                  </a:cxn>
                  <a:cxn ang="0">
                    <a:pos x="T6" y="T7"/>
                  </a:cxn>
                  <a:cxn ang="0">
                    <a:pos x="T8" y="T9"/>
                  </a:cxn>
                </a:cxnLst>
                <a:rect l="0" t="0" r="r" b="b"/>
                <a:pathLst>
                  <a:path w="1969" h="862">
                    <a:moveTo>
                      <a:pt x="0" y="0"/>
                    </a:moveTo>
                    <a:lnTo>
                      <a:pt x="1121" y="24"/>
                    </a:lnTo>
                    <a:lnTo>
                      <a:pt x="1969" y="814"/>
                    </a:lnTo>
                    <a:lnTo>
                      <a:pt x="478" y="862"/>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88" name="Freeform 123"/>
              <p:cNvSpPr>
                <a:spLocks/>
              </p:cNvSpPr>
              <p:nvPr/>
            </p:nvSpPr>
            <p:spPr bwMode="auto">
              <a:xfrm>
                <a:off x="852" y="3789"/>
                <a:ext cx="889" cy="99"/>
              </a:xfrm>
              <a:custGeom>
                <a:avLst/>
                <a:gdLst>
                  <a:gd name="T0" fmla="*/ 54 w 1777"/>
                  <a:gd name="T1" fmla="*/ 52 h 297"/>
                  <a:gd name="T2" fmla="*/ 0 w 1777"/>
                  <a:gd name="T3" fmla="*/ 297 h 297"/>
                  <a:gd name="T4" fmla="*/ 1759 w 1777"/>
                  <a:gd name="T5" fmla="*/ 257 h 297"/>
                  <a:gd name="T6" fmla="*/ 1777 w 1777"/>
                  <a:gd name="T7" fmla="*/ 173 h 297"/>
                  <a:gd name="T8" fmla="*/ 1773 w 1777"/>
                  <a:gd name="T9" fmla="*/ 74 h 297"/>
                  <a:gd name="T10" fmla="*/ 1768 w 1777"/>
                  <a:gd name="T11" fmla="*/ 0 h 297"/>
                  <a:gd name="T12" fmla="*/ 54 w 1777"/>
                  <a:gd name="T13" fmla="*/ 52 h 297"/>
                </a:gdLst>
                <a:ahLst/>
                <a:cxnLst>
                  <a:cxn ang="0">
                    <a:pos x="T0" y="T1"/>
                  </a:cxn>
                  <a:cxn ang="0">
                    <a:pos x="T2" y="T3"/>
                  </a:cxn>
                  <a:cxn ang="0">
                    <a:pos x="T4" y="T5"/>
                  </a:cxn>
                  <a:cxn ang="0">
                    <a:pos x="T6" y="T7"/>
                  </a:cxn>
                  <a:cxn ang="0">
                    <a:pos x="T8" y="T9"/>
                  </a:cxn>
                  <a:cxn ang="0">
                    <a:pos x="T10" y="T11"/>
                  </a:cxn>
                  <a:cxn ang="0">
                    <a:pos x="T12" y="T13"/>
                  </a:cxn>
                </a:cxnLst>
                <a:rect l="0" t="0" r="r" b="b"/>
                <a:pathLst>
                  <a:path w="1777" h="297">
                    <a:moveTo>
                      <a:pt x="54" y="52"/>
                    </a:moveTo>
                    <a:lnTo>
                      <a:pt x="0" y="297"/>
                    </a:lnTo>
                    <a:lnTo>
                      <a:pt x="1759" y="257"/>
                    </a:lnTo>
                    <a:lnTo>
                      <a:pt x="1777" y="173"/>
                    </a:lnTo>
                    <a:lnTo>
                      <a:pt x="1773" y="74"/>
                    </a:lnTo>
                    <a:lnTo>
                      <a:pt x="1768" y="0"/>
                    </a:lnTo>
                    <a:lnTo>
                      <a:pt x="54" y="52"/>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89" name="Freeform 124"/>
              <p:cNvSpPr>
                <a:spLocks/>
              </p:cNvSpPr>
              <p:nvPr/>
            </p:nvSpPr>
            <p:spPr bwMode="auto">
              <a:xfrm>
                <a:off x="624" y="3519"/>
                <a:ext cx="256" cy="369"/>
              </a:xfrm>
              <a:custGeom>
                <a:avLst/>
                <a:gdLst>
                  <a:gd name="T0" fmla="*/ 37 w 513"/>
                  <a:gd name="T1" fmla="*/ 0 h 1106"/>
                  <a:gd name="T2" fmla="*/ 0 w 513"/>
                  <a:gd name="T3" fmla="*/ 200 h 1106"/>
                  <a:gd name="T4" fmla="*/ 457 w 513"/>
                  <a:gd name="T5" fmla="*/ 1106 h 1106"/>
                  <a:gd name="T6" fmla="*/ 513 w 513"/>
                  <a:gd name="T7" fmla="*/ 862 h 1106"/>
                  <a:gd name="T8" fmla="*/ 37 w 513"/>
                  <a:gd name="T9" fmla="*/ 0 h 1106"/>
                </a:gdLst>
                <a:ahLst/>
                <a:cxnLst>
                  <a:cxn ang="0">
                    <a:pos x="T0" y="T1"/>
                  </a:cxn>
                  <a:cxn ang="0">
                    <a:pos x="T2" y="T3"/>
                  </a:cxn>
                  <a:cxn ang="0">
                    <a:pos x="T4" y="T5"/>
                  </a:cxn>
                  <a:cxn ang="0">
                    <a:pos x="T6" y="T7"/>
                  </a:cxn>
                  <a:cxn ang="0">
                    <a:pos x="T8" y="T9"/>
                  </a:cxn>
                </a:cxnLst>
                <a:rect l="0" t="0" r="r" b="b"/>
                <a:pathLst>
                  <a:path w="513" h="1106">
                    <a:moveTo>
                      <a:pt x="37" y="0"/>
                    </a:moveTo>
                    <a:lnTo>
                      <a:pt x="0" y="200"/>
                    </a:lnTo>
                    <a:lnTo>
                      <a:pt x="457" y="1106"/>
                    </a:lnTo>
                    <a:lnTo>
                      <a:pt x="513" y="862"/>
                    </a:lnTo>
                    <a:lnTo>
                      <a:pt x="37"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90" name="Freeform 125"/>
              <p:cNvSpPr>
                <a:spLocks/>
              </p:cNvSpPr>
              <p:nvPr/>
            </p:nvSpPr>
            <p:spPr bwMode="auto">
              <a:xfrm>
                <a:off x="1206" y="3791"/>
                <a:ext cx="132" cy="8"/>
              </a:xfrm>
              <a:custGeom>
                <a:avLst/>
                <a:gdLst>
                  <a:gd name="T0" fmla="*/ 2 w 262"/>
                  <a:gd name="T1" fmla="*/ 25 h 25"/>
                  <a:gd name="T2" fmla="*/ 0 w 262"/>
                  <a:gd name="T3" fmla="*/ 0 h 25"/>
                  <a:gd name="T4" fmla="*/ 249 w 262"/>
                  <a:gd name="T5" fmla="*/ 0 h 25"/>
                  <a:gd name="T6" fmla="*/ 262 w 262"/>
                  <a:gd name="T7" fmla="*/ 19 h 25"/>
                  <a:gd name="T8" fmla="*/ 2 w 262"/>
                  <a:gd name="T9" fmla="*/ 25 h 25"/>
                </a:gdLst>
                <a:ahLst/>
                <a:cxnLst>
                  <a:cxn ang="0">
                    <a:pos x="T0" y="T1"/>
                  </a:cxn>
                  <a:cxn ang="0">
                    <a:pos x="T2" y="T3"/>
                  </a:cxn>
                  <a:cxn ang="0">
                    <a:pos x="T4" y="T5"/>
                  </a:cxn>
                  <a:cxn ang="0">
                    <a:pos x="T6" y="T7"/>
                  </a:cxn>
                  <a:cxn ang="0">
                    <a:pos x="T8" y="T9"/>
                  </a:cxn>
                </a:cxnLst>
                <a:rect l="0" t="0" r="r" b="b"/>
                <a:pathLst>
                  <a:path w="262" h="25">
                    <a:moveTo>
                      <a:pt x="2" y="25"/>
                    </a:moveTo>
                    <a:lnTo>
                      <a:pt x="0" y="0"/>
                    </a:lnTo>
                    <a:lnTo>
                      <a:pt x="249" y="0"/>
                    </a:lnTo>
                    <a:lnTo>
                      <a:pt x="262" y="19"/>
                    </a:lnTo>
                    <a:lnTo>
                      <a:pt x="2" y="2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91" name="Freeform 126"/>
              <p:cNvSpPr>
                <a:spLocks/>
              </p:cNvSpPr>
              <p:nvPr/>
            </p:nvSpPr>
            <p:spPr bwMode="auto">
              <a:xfrm>
                <a:off x="927" y="3521"/>
                <a:ext cx="281" cy="279"/>
              </a:xfrm>
              <a:custGeom>
                <a:avLst/>
                <a:gdLst>
                  <a:gd name="T0" fmla="*/ 557 w 561"/>
                  <a:gd name="T1" fmla="*/ 801 h 836"/>
                  <a:gd name="T2" fmla="*/ 0 w 561"/>
                  <a:gd name="T3" fmla="*/ 0 h 836"/>
                  <a:gd name="T4" fmla="*/ 561 w 561"/>
                  <a:gd name="T5" fmla="*/ 836 h 836"/>
                  <a:gd name="T6" fmla="*/ 557 w 561"/>
                  <a:gd name="T7" fmla="*/ 801 h 836"/>
                </a:gdLst>
                <a:ahLst/>
                <a:cxnLst>
                  <a:cxn ang="0">
                    <a:pos x="T0" y="T1"/>
                  </a:cxn>
                  <a:cxn ang="0">
                    <a:pos x="T2" y="T3"/>
                  </a:cxn>
                  <a:cxn ang="0">
                    <a:pos x="T4" y="T5"/>
                  </a:cxn>
                  <a:cxn ang="0">
                    <a:pos x="T6" y="T7"/>
                  </a:cxn>
                </a:cxnLst>
                <a:rect l="0" t="0" r="r" b="b"/>
                <a:pathLst>
                  <a:path w="561" h="836">
                    <a:moveTo>
                      <a:pt x="557" y="801"/>
                    </a:moveTo>
                    <a:lnTo>
                      <a:pt x="0" y="0"/>
                    </a:lnTo>
                    <a:lnTo>
                      <a:pt x="561" y="836"/>
                    </a:lnTo>
                    <a:lnTo>
                      <a:pt x="557" y="801"/>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nvGrpSpPr>
              <p:cNvPr id="692" name="Group 127"/>
              <p:cNvGrpSpPr>
                <a:grpSpLocks/>
              </p:cNvGrpSpPr>
              <p:nvPr/>
            </p:nvGrpSpPr>
            <p:grpSpPr bwMode="auto">
              <a:xfrm>
                <a:off x="700" y="3526"/>
                <a:ext cx="515" cy="270"/>
                <a:chOff x="700" y="3526"/>
                <a:chExt cx="515" cy="270"/>
              </a:xfrm>
            </p:grpSpPr>
            <p:grpSp>
              <p:nvGrpSpPr>
                <p:cNvPr id="718" name="Group 128"/>
                <p:cNvGrpSpPr>
                  <a:grpSpLocks/>
                </p:cNvGrpSpPr>
                <p:nvPr/>
              </p:nvGrpSpPr>
              <p:grpSpPr bwMode="auto">
                <a:xfrm>
                  <a:off x="737" y="3534"/>
                  <a:ext cx="49" cy="23"/>
                  <a:chOff x="737" y="3534"/>
                  <a:chExt cx="49" cy="23"/>
                </a:xfrm>
              </p:grpSpPr>
              <p:sp>
                <p:nvSpPr>
                  <p:cNvPr id="1129" name="Freeform 129"/>
                  <p:cNvSpPr>
                    <a:spLocks/>
                  </p:cNvSpPr>
                  <p:nvPr/>
                </p:nvSpPr>
                <p:spPr bwMode="auto">
                  <a:xfrm>
                    <a:off x="737" y="3534"/>
                    <a:ext cx="11" cy="23"/>
                  </a:xfrm>
                  <a:custGeom>
                    <a:avLst/>
                    <a:gdLst>
                      <a:gd name="T0" fmla="*/ 13 w 22"/>
                      <a:gd name="T1" fmla="*/ 67 h 67"/>
                      <a:gd name="T2" fmla="*/ 0 w 22"/>
                      <a:gd name="T3" fmla="*/ 26 h 67"/>
                      <a:gd name="T4" fmla="*/ 9 w 22"/>
                      <a:gd name="T5" fmla="*/ 0 h 67"/>
                      <a:gd name="T6" fmla="*/ 22 w 22"/>
                      <a:gd name="T7" fmla="*/ 30 h 67"/>
                      <a:gd name="T8" fmla="*/ 13 w 22"/>
                      <a:gd name="T9" fmla="*/ 67 h 67"/>
                    </a:gdLst>
                    <a:ahLst/>
                    <a:cxnLst>
                      <a:cxn ang="0">
                        <a:pos x="T0" y="T1"/>
                      </a:cxn>
                      <a:cxn ang="0">
                        <a:pos x="T2" y="T3"/>
                      </a:cxn>
                      <a:cxn ang="0">
                        <a:pos x="T4" y="T5"/>
                      </a:cxn>
                      <a:cxn ang="0">
                        <a:pos x="T6" y="T7"/>
                      </a:cxn>
                      <a:cxn ang="0">
                        <a:pos x="T8" y="T9"/>
                      </a:cxn>
                    </a:cxnLst>
                    <a:rect l="0" t="0" r="r" b="b"/>
                    <a:pathLst>
                      <a:path w="22" h="67">
                        <a:moveTo>
                          <a:pt x="13" y="67"/>
                        </a:moveTo>
                        <a:lnTo>
                          <a:pt x="0" y="26"/>
                        </a:lnTo>
                        <a:lnTo>
                          <a:pt x="9" y="0"/>
                        </a:lnTo>
                        <a:lnTo>
                          <a:pt x="22" y="30"/>
                        </a:lnTo>
                        <a:lnTo>
                          <a:pt x="13" y="67"/>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30" name="Freeform 130"/>
                  <p:cNvSpPr>
                    <a:spLocks/>
                  </p:cNvSpPr>
                  <p:nvPr/>
                </p:nvSpPr>
                <p:spPr bwMode="auto">
                  <a:xfrm>
                    <a:off x="742" y="3535"/>
                    <a:ext cx="36" cy="9"/>
                  </a:xfrm>
                  <a:custGeom>
                    <a:avLst/>
                    <a:gdLst>
                      <a:gd name="T0" fmla="*/ 2 w 73"/>
                      <a:gd name="T1" fmla="*/ 0 h 29"/>
                      <a:gd name="T2" fmla="*/ 50 w 73"/>
                      <a:gd name="T3" fmla="*/ 0 h 29"/>
                      <a:gd name="T4" fmla="*/ 52 w 73"/>
                      <a:gd name="T5" fmla="*/ 2 h 29"/>
                      <a:gd name="T6" fmla="*/ 55 w 73"/>
                      <a:gd name="T7" fmla="*/ 11 h 29"/>
                      <a:gd name="T8" fmla="*/ 73 w 73"/>
                      <a:gd name="T9" fmla="*/ 29 h 29"/>
                      <a:gd name="T10" fmla="*/ 17 w 73"/>
                      <a:gd name="T11" fmla="*/ 29 h 29"/>
                      <a:gd name="T12" fmla="*/ 8 w 73"/>
                      <a:gd name="T13" fmla="*/ 20 h 29"/>
                      <a:gd name="T14" fmla="*/ 0 w 73"/>
                      <a:gd name="T15" fmla="*/ 6 h 29"/>
                      <a:gd name="T16" fmla="*/ 2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2" y="0"/>
                        </a:moveTo>
                        <a:lnTo>
                          <a:pt x="50" y="0"/>
                        </a:lnTo>
                        <a:lnTo>
                          <a:pt x="52" y="2"/>
                        </a:lnTo>
                        <a:lnTo>
                          <a:pt x="55" y="11"/>
                        </a:lnTo>
                        <a:lnTo>
                          <a:pt x="73" y="29"/>
                        </a:lnTo>
                        <a:lnTo>
                          <a:pt x="17" y="29"/>
                        </a:lnTo>
                        <a:lnTo>
                          <a:pt x="8" y="20"/>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31" name="Freeform 131"/>
                  <p:cNvSpPr>
                    <a:spLocks/>
                  </p:cNvSpPr>
                  <p:nvPr/>
                </p:nvSpPr>
                <p:spPr bwMode="auto">
                  <a:xfrm>
                    <a:off x="744" y="3545"/>
                    <a:ext cx="42" cy="12"/>
                  </a:xfrm>
                  <a:custGeom>
                    <a:avLst/>
                    <a:gdLst>
                      <a:gd name="T0" fmla="*/ 0 w 82"/>
                      <a:gd name="T1" fmla="*/ 35 h 35"/>
                      <a:gd name="T2" fmla="*/ 1 w 82"/>
                      <a:gd name="T3" fmla="*/ 19 h 35"/>
                      <a:gd name="T4" fmla="*/ 6 w 82"/>
                      <a:gd name="T5" fmla="*/ 7 h 35"/>
                      <a:gd name="T6" fmla="*/ 10 w 82"/>
                      <a:gd name="T7" fmla="*/ 0 h 35"/>
                      <a:gd name="T8" fmla="*/ 67 w 82"/>
                      <a:gd name="T9" fmla="*/ 0 h 35"/>
                      <a:gd name="T10" fmla="*/ 82 w 82"/>
                      <a:gd name="T11" fmla="*/ 35 h 35"/>
                      <a:gd name="T12" fmla="*/ 0 w 8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2" h="35">
                        <a:moveTo>
                          <a:pt x="0" y="35"/>
                        </a:moveTo>
                        <a:lnTo>
                          <a:pt x="1" y="19"/>
                        </a:lnTo>
                        <a:lnTo>
                          <a:pt x="6" y="7"/>
                        </a:lnTo>
                        <a:lnTo>
                          <a:pt x="10" y="0"/>
                        </a:lnTo>
                        <a:lnTo>
                          <a:pt x="67" y="0"/>
                        </a:lnTo>
                        <a:lnTo>
                          <a:pt x="82" y="35"/>
                        </a:lnTo>
                        <a:lnTo>
                          <a:pt x="0" y="35"/>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19" name="Group 132"/>
                <p:cNvGrpSpPr>
                  <a:grpSpLocks/>
                </p:cNvGrpSpPr>
                <p:nvPr/>
              </p:nvGrpSpPr>
              <p:grpSpPr bwMode="auto">
                <a:xfrm>
                  <a:off x="748" y="3547"/>
                  <a:ext cx="50" cy="23"/>
                  <a:chOff x="748" y="3547"/>
                  <a:chExt cx="50" cy="23"/>
                </a:xfrm>
              </p:grpSpPr>
              <p:sp>
                <p:nvSpPr>
                  <p:cNvPr id="1126" name="Freeform 133"/>
                  <p:cNvSpPr>
                    <a:spLocks/>
                  </p:cNvSpPr>
                  <p:nvPr/>
                </p:nvSpPr>
                <p:spPr bwMode="auto">
                  <a:xfrm>
                    <a:off x="748" y="3547"/>
                    <a:ext cx="13" cy="23"/>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27" name="Freeform 134"/>
                  <p:cNvSpPr>
                    <a:spLocks/>
                  </p:cNvSpPr>
                  <p:nvPr/>
                </p:nvSpPr>
                <p:spPr bwMode="auto">
                  <a:xfrm>
                    <a:off x="753" y="3548"/>
                    <a:ext cx="37" cy="10"/>
                  </a:xfrm>
                  <a:custGeom>
                    <a:avLst/>
                    <a:gdLst>
                      <a:gd name="T0" fmla="*/ 1 w 74"/>
                      <a:gd name="T1" fmla="*/ 0 h 29"/>
                      <a:gd name="T2" fmla="*/ 49 w 74"/>
                      <a:gd name="T3" fmla="*/ 0 h 29"/>
                      <a:gd name="T4" fmla="*/ 50 w 74"/>
                      <a:gd name="T5" fmla="*/ 2 h 29"/>
                      <a:gd name="T6" fmla="*/ 56 w 74"/>
                      <a:gd name="T7" fmla="*/ 11 h 29"/>
                      <a:gd name="T8" fmla="*/ 74 w 74"/>
                      <a:gd name="T9" fmla="*/ 29 h 29"/>
                      <a:gd name="T10" fmla="*/ 18 w 74"/>
                      <a:gd name="T11" fmla="*/ 29 h 29"/>
                      <a:gd name="T12" fmla="*/ 9 w 74"/>
                      <a:gd name="T13" fmla="*/ 20 h 29"/>
                      <a:gd name="T14" fmla="*/ 0 w 74"/>
                      <a:gd name="T15" fmla="*/ 6 h 29"/>
                      <a:gd name="T16" fmla="*/ 1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1" y="0"/>
                        </a:moveTo>
                        <a:lnTo>
                          <a:pt x="49" y="0"/>
                        </a:lnTo>
                        <a:lnTo>
                          <a:pt x="50" y="2"/>
                        </a:lnTo>
                        <a:lnTo>
                          <a:pt x="56" y="11"/>
                        </a:lnTo>
                        <a:lnTo>
                          <a:pt x="74"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28" name="Freeform 135"/>
                  <p:cNvSpPr>
                    <a:spLocks/>
                  </p:cNvSpPr>
                  <p:nvPr/>
                </p:nvSpPr>
                <p:spPr bwMode="auto">
                  <a:xfrm>
                    <a:off x="757" y="3558"/>
                    <a:ext cx="41" cy="12"/>
                  </a:xfrm>
                  <a:custGeom>
                    <a:avLst/>
                    <a:gdLst>
                      <a:gd name="T0" fmla="*/ 0 w 81"/>
                      <a:gd name="T1" fmla="*/ 36 h 36"/>
                      <a:gd name="T2" fmla="*/ 1 w 81"/>
                      <a:gd name="T3" fmla="*/ 20 h 36"/>
                      <a:gd name="T4" fmla="*/ 5 w 81"/>
                      <a:gd name="T5" fmla="*/ 8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20"/>
                        </a:lnTo>
                        <a:lnTo>
                          <a:pt x="5"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sp>
              <p:nvSpPr>
                <p:cNvPr id="720" name="Freeform 136"/>
                <p:cNvSpPr>
                  <a:spLocks/>
                </p:cNvSpPr>
                <p:nvPr/>
              </p:nvSpPr>
              <p:spPr bwMode="auto">
                <a:xfrm>
                  <a:off x="952" y="3538"/>
                  <a:ext cx="39" cy="12"/>
                </a:xfrm>
                <a:custGeom>
                  <a:avLst/>
                  <a:gdLst>
                    <a:gd name="T0" fmla="*/ 0 w 79"/>
                    <a:gd name="T1" fmla="*/ 0 h 36"/>
                    <a:gd name="T2" fmla="*/ 28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21" name="Freeform 137"/>
                <p:cNvSpPr>
                  <a:spLocks/>
                </p:cNvSpPr>
                <p:nvPr/>
              </p:nvSpPr>
              <p:spPr bwMode="auto">
                <a:xfrm>
                  <a:off x="861" y="3535"/>
                  <a:ext cx="11" cy="22"/>
                </a:xfrm>
                <a:custGeom>
                  <a:avLst/>
                  <a:gdLst>
                    <a:gd name="T0" fmla="*/ 15 w 24"/>
                    <a:gd name="T1" fmla="*/ 68 h 68"/>
                    <a:gd name="T2" fmla="*/ 0 w 24"/>
                    <a:gd name="T3" fmla="*/ 27 h 68"/>
                    <a:gd name="T4" fmla="*/ 11 w 24"/>
                    <a:gd name="T5" fmla="*/ 0 h 68"/>
                    <a:gd name="T6" fmla="*/ 24 w 24"/>
                    <a:gd name="T7" fmla="*/ 31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7"/>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22" name="Freeform 138"/>
                <p:cNvSpPr>
                  <a:spLocks/>
                </p:cNvSpPr>
                <p:nvPr/>
              </p:nvSpPr>
              <p:spPr bwMode="auto">
                <a:xfrm>
                  <a:off x="867" y="3535"/>
                  <a:ext cx="34" cy="10"/>
                </a:xfrm>
                <a:custGeom>
                  <a:avLst/>
                  <a:gdLst>
                    <a:gd name="T0" fmla="*/ 0 w 70"/>
                    <a:gd name="T1" fmla="*/ 0 h 30"/>
                    <a:gd name="T2" fmla="*/ 49 w 70"/>
                    <a:gd name="T3" fmla="*/ 0 h 30"/>
                    <a:gd name="T4" fmla="*/ 50 w 70"/>
                    <a:gd name="T5" fmla="*/ 3 h 30"/>
                    <a:gd name="T6" fmla="*/ 54 w 70"/>
                    <a:gd name="T7" fmla="*/ 13 h 30"/>
                    <a:gd name="T8" fmla="*/ 70 w 70"/>
                    <a:gd name="T9" fmla="*/ 30 h 30"/>
                    <a:gd name="T10" fmla="*/ 16 w 70"/>
                    <a:gd name="T11" fmla="*/ 30 h 30"/>
                    <a:gd name="T12" fmla="*/ 7 w 70"/>
                    <a:gd name="T13" fmla="*/ 21 h 30"/>
                    <a:gd name="T14" fmla="*/ 0 w 70"/>
                    <a:gd name="T15" fmla="*/ 7 h 30"/>
                    <a:gd name="T16" fmla="*/ 0 w 70"/>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30">
                      <a:moveTo>
                        <a:pt x="0" y="0"/>
                      </a:moveTo>
                      <a:lnTo>
                        <a:pt x="49" y="0"/>
                      </a:lnTo>
                      <a:lnTo>
                        <a:pt x="50" y="3"/>
                      </a:lnTo>
                      <a:lnTo>
                        <a:pt x="54" y="13"/>
                      </a:lnTo>
                      <a:lnTo>
                        <a:pt x="70" y="30"/>
                      </a:lnTo>
                      <a:lnTo>
                        <a:pt x="16" y="30"/>
                      </a:lnTo>
                      <a:lnTo>
                        <a:pt x="7" y="21"/>
                      </a:lnTo>
                      <a:lnTo>
                        <a:pt x="0" y="7"/>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23" name="Freeform 139"/>
                <p:cNvSpPr>
                  <a:spLocks/>
                </p:cNvSpPr>
                <p:nvPr/>
              </p:nvSpPr>
              <p:spPr bwMode="auto">
                <a:xfrm>
                  <a:off x="868" y="3545"/>
                  <a:ext cx="42" cy="12"/>
                </a:xfrm>
                <a:custGeom>
                  <a:avLst/>
                  <a:gdLst>
                    <a:gd name="T0" fmla="*/ 0 w 83"/>
                    <a:gd name="T1" fmla="*/ 36 h 36"/>
                    <a:gd name="T2" fmla="*/ 1 w 83"/>
                    <a:gd name="T3" fmla="*/ 19 h 36"/>
                    <a:gd name="T4" fmla="*/ 7 w 83"/>
                    <a:gd name="T5" fmla="*/ 8 h 36"/>
                    <a:gd name="T6" fmla="*/ 10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7"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nvGrpSpPr>
                <p:cNvPr id="724" name="Group 140"/>
                <p:cNvGrpSpPr>
                  <a:grpSpLocks/>
                </p:cNvGrpSpPr>
                <p:nvPr/>
              </p:nvGrpSpPr>
              <p:grpSpPr bwMode="auto">
                <a:xfrm>
                  <a:off x="872" y="3547"/>
                  <a:ext cx="50" cy="23"/>
                  <a:chOff x="872" y="3547"/>
                  <a:chExt cx="50" cy="23"/>
                </a:xfrm>
              </p:grpSpPr>
              <p:sp>
                <p:nvSpPr>
                  <p:cNvPr id="1123" name="Freeform 141"/>
                  <p:cNvSpPr>
                    <a:spLocks/>
                  </p:cNvSpPr>
                  <p:nvPr/>
                </p:nvSpPr>
                <p:spPr bwMode="auto">
                  <a:xfrm>
                    <a:off x="872" y="3547"/>
                    <a:ext cx="13" cy="23"/>
                  </a:xfrm>
                  <a:custGeom>
                    <a:avLst/>
                    <a:gdLst>
                      <a:gd name="T0" fmla="*/ 14 w 25"/>
                      <a:gd name="T1" fmla="*/ 68 h 68"/>
                      <a:gd name="T2" fmla="*/ 0 w 25"/>
                      <a:gd name="T3" fmla="*/ 27 h 68"/>
                      <a:gd name="T4" fmla="*/ 10 w 25"/>
                      <a:gd name="T5" fmla="*/ 0 h 68"/>
                      <a:gd name="T6" fmla="*/ 25 w 25"/>
                      <a:gd name="T7" fmla="*/ 31 h 68"/>
                      <a:gd name="T8" fmla="*/ 14 w 25"/>
                      <a:gd name="T9" fmla="*/ 68 h 68"/>
                    </a:gdLst>
                    <a:ahLst/>
                    <a:cxnLst>
                      <a:cxn ang="0">
                        <a:pos x="T0" y="T1"/>
                      </a:cxn>
                      <a:cxn ang="0">
                        <a:pos x="T2" y="T3"/>
                      </a:cxn>
                      <a:cxn ang="0">
                        <a:pos x="T4" y="T5"/>
                      </a:cxn>
                      <a:cxn ang="0">
                        <a:pos x="T6" y="T7"/>
                      </a:cxn>
                      <a:cxn ang="0">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24" name="Freeform 142"/>
                  <p:cNvSpPr>
                    <a:spLocks/>
                  </p:cNvSpPr>
                  <p:nvPr/>
                </p:nvSpPr>
                <p:spPr bwMode="auto">
                  <a:xfrm>
                    <a:off x="878" y="3547"/>
                    <a:ext cx="36" cy="10"/>
                  </a:xfrm>
                  <a:custGeom>
                    <a:avLst/>
                    <a:gdLst>
                      <a:gd name="T0" fmla="*/ 2 w 73"/>
                      <a:gd name="T1" fmla="*/ 0 h 30"/>
                      <a:gd name="T2" fmla="*/ 49 w 73"/>
                      <a:gd name="T3" fmla="*/ 0 h 30"/>
                      <a:gd name="T4" fmla="*/ 50 w 73"/>
                      <a:gd name="T5" fmla="*/ 3 h 30"/>
                      <a:gd name="T6" fmla="*/ 57 w 73"/>
                      <a:gd name="T7" fmla="*/ 12 h 30"/>
                      <a:gd name="T8" fmla="*/ 73 w 73"/>
                      <a:gd name="T9" fmla="*/ 30 h 30"/>
                      <a:gd name="T10" fmla="*/ 19 w 73"/>
                      <a:gd name="T11" fmla="*/ 30 h 30"/>
                      <a:gd name="T12" fmla="*/ 10 w 73"/>
                      <a:gd name="T13" fmla="*/ 21 h 30"/>
                      <a:gd name="T14" fmla="*/ 0 w 73"/>
                      <a:gd name="T15" fmla="*/ 7 h 30"/>
                      <a:gd name="T16" fmla="*/ 2 w 73"/>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2" y="0"/>
                        </a:moveTo>
                        <a:lnTo>
                          <a:pt x="49" y="0"/>
                        </a:lnTo>
                        <a:lnTo>
                          <a:pt x="50" y="3"/>
                        </a:lnTo>
                        <a:lnTo>
                          <a:pt x="57" y="12"/>
                        </a:lnTo>
                        <a:lnTo>
                          <a:pt x="73" y="30"/>
                        </a:lnTo>
                        <a:lnTo>
                          <a:pt x="19" y="30"/>
                        </a:lnTo>
                        <a:lnTo>
                          <a:pt x="10" y="21"/>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25" name="Freeform 143"/>
                  <p:cNvSpPr>
                    <a:spLocks/>
                  </p:cNvSpPr>
                  <p:nvPr/>
                </p:nvSpPr>
                <p:spPr bwMode="auto">
                  <a:xfrm>
                    <a:off x="880" y="3558"/>
                    <a:ext cx="42" cy="12"/>
                  </a:xfrm>
                  <a:custGeom>
                    <a:avLst/>
                    <a:gdLst>
                      <a:gd name="T0" fmla="*/ 0 w 82"/>
                      <a:gd name="T1" fmla="*/ 36 h 36"/>
                      <a:gd name="T2" fmla="*/ 2 w 82"/>
                      <a:gd name="T3" fmla="*/ 19 h 36"/>
                      <a:gd name="T4" fmla="*/ 6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25" name="Group 144"/>
                <p:cNvGrpSpPr>
                  <a:grpSpLocks/>
                </p:cNvGrpSpPr>
                <p:nvPr/>
              </p:nvGrpSpPr>
              <p:grpSpPr bwMode="auto">
                <a:xfrm>
                  <a:off x="885" y="3559"/>
                  <a:ext cx="50" cy="23"/>
                  <a:chOff x="885" y="3559"/>
                  <a:chExt cx="50" cy="23"/>
                </a:xfrm>
              </p:grpSpPr>
              <p:sp>
                <p:nvSpPr>
                  <p:cNvPr id="1120" name="Freeform 145"/>
                  <p:cNvSpPr>
                    <a:spLocks/>
                  </p:cNvSpPr>
                  <p:nvPr/>
                </p:nvSpPr>
                <p:spPr bwMode="auto">
                  <a:xfrm>
                    <a:off x="885" y="3559"/>
                    <a:ext cx="12" cy="23"/>
                  </a:xfrm>
                  <a:custGeom>
                    <a:avLst/>
                    <a:gdLst>
                      <a:gd name="T0" fmla="*/ 16 w 25"/>
                      <a:gd name="T1" fmla="*/ 68 h 68"/>
                      <a:gd name="T2" fmla="*/ 0 w 25"/>
                      <a:gd name="T3" fmla="*/ 26 h 68"/>
                      <a:gd name="T4" fmla="*/ 12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6"/>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21" name="Freeform 146"/>
                  <p:cNvSpPr>
                    <a:spLocks/>
                  </p:cNvSpPr>
                  <p:nvPr/>
                </p:nvSpPr>
                <p:spPr bwMode="auto">
                  <a:xfrm>
                    <a:off x="890" y="3560"/>
                    <a:ext cx="37" cy="10"/>
                  </a:xfrm>
                  <a:custGeom>
                    <a:avLst/>
                    <a:gdLst>
                      <a:gd name="T0" fmla="*/ 3 w 74"/>
                      <a:gd name="T1" fmla="*/ 0 h 30"/>
                      <a:gd name="T2" fmla="*/ 49 w 74"/>
                      <a:gd name="T3" fmla="*/ 0 h 30"/>
                      <a:gd name="T4" fmla="*/ 52 w 74"/>
                      <a:gd name="T5" fmla="*/ 3 h 30"/>
                      <a:gd name="T6" fmla="*/ 57 w 74"/>
                      <a:gd name="T7" fmla="*/ 12 h 30"/>
                      <a:gd name="T8" fmla="*/ 74 w 74"/>
                      <a:gd name="T9" fmla="*/ 30 h 30"/>
                      <a:gd name="T10" fmla="*/ 19 w 74"/>
                      <a:gd name="T11" fmla="*/ 30 h 30"/>
                      <a:gd name="T12" fmla="*/ 10 w 74"/>
                      <a:gd name="T13" fmla="*/ 21 h 30"/>
                      <a:gd name="T14" fmla="*/ 0 w 74"/>
                      <a:gd name="T15" fmla="*/ 6 h 30"/>
                      <a:gd name="T16" fmla="*/ 3 w 7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0">
                        <a:moveTo>
                          <a:pt x="3" y="0"/>
                        </a:moveTo>
                        <a:lnTo>
                          <a:pt x="49" y="0"/>
                        </a:lnTo>
                        <a:lnTo>
                          <a:pt x="52" y="3"/>
                        </a:lnTo>
                        <a:lnTo>
                          <a:pt x="57" y="12"/>
                        </a:lnTo>
                        <a:lnTo>
                          <a:pt x="74" y="30"/>
                        </a:lnTo>
                        <a:lnTo>
                          <a:pt x="19" y="30"/>
                        </a:lnTo>
                        <a:lnTo>
                          <a:pt x="10" y="21"/>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22" name="Freeform 147"/>
                  <p:cNvSpPr>
                    <a:spLocks/>
                  </p:cNvSpPr>
                  <p:nvPr/>
                </p:nvSpPr>
                <p:spPr bwMode="auto">
                  <a:xfrm>
                    <a:off x="893" y="3570"/>
                    <a:ext cx="42" cy="12"/>
                  </a:xfrm>
                  <a:custGeom>
                    <a:avLst/>
                    <a:gdLst>
                      <a:gd name="T0" fmla="*/ 0 w 83"/>
                      <a:gd name="T1" fmla="*/ 36 h 36"/>
                      <a:gd name="T2" fmla="*/ 1 w 83"/>
                      <a:gd name="T3" fmla="*/ 19 h 36"/>
                      <a:gd name="T4" fmla="*/ 6 w 83"/>
                      <a:gd name="T5" fmla="*/ 8 h 36"/>
                      <a:gd name="T6" fmla="*/ 10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6"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26" name="Group 148"/>
                <p:cNvGrpSpPr>
                  <a:grpSpLocks/>
                </p:cNvGrpSpPr>
                <p:nvPr/>
              </p:nvGrpSpPr>
              <p:grpSpPr bwMode="auto">
                <a:xfrm>
                  <a:off x="898" y="3571"/>
                  <a:ext cx="49" cy="23"/>
                  <a:chOff x="898" y="3571"/>
                  <a:chExt cx="49" cy="23"/>
                </a:xfrm>
              </p:grpSpPr>
              <p:sp>
                <p:nvSpPr>
                  <p:cNvPr id="1117" name="Freeform 149"/>
                  <p:cNvSpPr>
                    <a:spLocks/>
                  </p:cNvSpPr>
                  <p:nvPr/>
                </p:nvSpPr>
                <p:spPr bwMode="auto">
                  <a:xfrm>
                    <a:off x="898" y="3571"/>
                    <a:ext cx="13" cy="23"/>
                  </a:xfrm>
                  <a:custGeom>
                    <a:avLst/>
                    <a:gdLst>
                      <a:gd name="T0" fmla="*/ 16 w 25"/>
                      <a:gd name="T1" fmla="*/ 69 h 69"/>
                      <a:gd name="T2" fmla="*/ 0 w 25"/>
                      <a:gd name="T3" fmla="*/ 27 h 69"/>
                      <a:gd name="T4" fmla="*/ 9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9"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18" name="Freeform 150"/>
                  <p:cNvSpPr>
                    <a:spLocks/>
                  </p:cNvSpPr>
                  <p:nvPr/>
                </p:nvSpPr>
                <p:spPr bwMode="auto">
                  <a:xfrm>
                    <a:off x="903" y="3572"/>
                    <a:ext cx="37" cy="10"/>
                  </a:xfrm>
                  <a:custGeom>
                    <a:avLst/>
                    <a:gdLst>
                      <a:gd name="T0" fmla="*/ 2 w 75"/>
                      <a:gd name="T1" fmla="*/ 0 h 29"/>
                      <a:gd name="T2" fmla="*/ 50 w 75"/>
                      <a:gd name="T3" fmla="*/ 0 h 29"/>
                      <a:gd name="T4" fmla="*/ 52 w 75"/>
                      <a:gd name="T5" fmla="*/ 2 h 29"/>
                      <a:gd name="T6" fmla="*/ 57 w 75"/>
                      <a:gd name="T7" fmla="*/ 11 h 29"/>
                      <a:gd name="T8" fmla="*/ 75 w 75"/>
                      <a:gd name="T9" fmla="*/ 29 h 29"/>
                      <a:gd name="T10" fmla="*/ 19 w 75"/>
                      <a:gd name="T11" fmla="*/ 29 h 29"/>
                      <a:gd name="T12" fmla="*/ 11 w 75"/>
                      <a:gd name="T13" fmla="*/ 20 h 29"/>
                      <a:gd name="T14" fmla="*/ 0 w 75"/>
                      <a:gd name="T15" fmla="*/ 5 h 29"/>
                      <a:gd name="T16" fmla="*/ 2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2" y="0"/>
                        </a:moveTo>
                        <a:lnTo>
                          <a:pt x="50" y="0"/>
                        </a:lnTo>
                        <a:lnTo>
                          <a:pt x="52" y="2"/>
                        </a:lnTo>
                        <a:lnTo>
                          <a:pt x="57" y="11"/>
                        </a:lnTo>
                        <a:lnTo>
                          <a:pt x="75" y="29"/>
                        </a:lnTo>
                        <a:lnTo>
                          <a:pt x="19" y="29"/>
                        </a:lnTo>
                        <a:lnTo>
                          <a:pt x="11"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19" name="Freeform 151"/>
                  <p:cNvSpPr>
                    <a:spLocks/>
                  </p:cNvSpPr>
                  <p:nvPr/>
                </p:nvSpPr>
                <p:spPr bwMode="auto">
                  <a:xfrm>
                    <a:off x="907" y="3582"/>
                    <a:ext cx="40" cy="12"/>
                  </a:xfrm>
                  <a:custGeom>
                    <a:avLst/>
                    <a:gdLst>
                      <a:gd name="T0" fmla="*/ 0 w 82"/>
                      <a:gd name="T1" fmla="*/ 36 h 36"/>
                      <a:gd name="T2" fmla="*/ 2 w 82"/>
                      <a:gd name="T3" fmla="*/ 20 h 36"/>
                      <a:gd name="T4" fmla="*/ 5 w 82"/>
                      <a:gd name="T5" fmla="*/ 7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0"/>
                        </a:lnTo>
                        <a:lnTo>
                          <a:pt x="5"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27" name="Group 152"/>
                <p:cNvGrpSpPr>
                  <a:grpSpLocks/>
                </p:cNvGrpSpPr>
                <p:nvPr/>
              </p:nvGrpSpPr>
              <p:grpSpPr bwMode="auto">
                <a:xfrm>
                  <a:off x="911" y="3585"/>
                  <a:ext cx="49" cy="23"/>
                  <a:chOff x="911" y="3585"/>
                  <a:chExt cx="49" cy="23"/>
                </a:xfrm>
              </p:grpSpPr>
              <p:sp>
                <p:nvSpPr>
                  <p:cNvPr id="1114" name="Freeform 153"/>
                  <p:cNvSpPr>
                    <a:spLocks/>
                  </p:cNvSpPr>
                  <p:nvPr/>
                </p:nvSpPr>
                <p:spPr bwMode="auto">
                  <a:xfrm>
                    <a:off x="911" y="3585"/>
                    <a:ext cx="12" cy="23"/>
                  </a:xfrm>
                  <a:custGeom>
                    <a:avLst/>
                    <a:gdLst>
                      <a:gd name="T0" fmla="*/ 15 w 24"/>
                      <a:gd name="T1" fmla="*/ 69 h 69"/>
                      <a:gd name="T2" fmla="*/ 0 w 24"/>
                      <a:gd name="T3" fmla="*/ 27 h 69"/>
                      <a:gd name="T4" fmla="*/ 10 w 24"/>
                      <a:gd name="T5" fmla="*/ 0 h 69"/>
                      <a:gd name="T6" fmla="*/ 24 w 24"/>
                      <a:gd name="T7" fmla="*/ 32 h 69"/>
                      <a:gd name="T8" fmla="*/ 15 w 24"/>
                      <a:gd name="T9" fmla="*/ 69 h 69"/>
                    </a:gdLst>
                    <a:ahLst/>
                    <a:cxnLst>
                      <a:cxn ang="0">
                        <a:pos x="T0" y="T1"/>
                      </a:cxn>
                      <a:cxn ang="0">
                        <a:pos x="T2" y="T3"/>
                      </a:cxn>
                      <a:cxn ang="0">
                        <a:pos x="T4" y="T5"/>
                      </a:cxn>
                      <a:cxn ang="0">
                        <a:pos x="T6" y="T7"/>
                      </a:cxn>
                      <a:cxn ang="0">
                        <a:pos x="T8" y="T9"/>
                      </a:cxn>
                    </a:cxnLst>
                    <a:rect l="0" t="0" r="r" b="b"/>
                    <a:pathLst>
                      <a:path w="24" h="69">
                        <a:moveTo>
                          <a:pt x="15" y="69"/>
                        </a:moveTo>
                        <a:lnTo>
                          <a:pt x="0" y="27"/>
                        </a:lnTo>
                        <a:lnTo>
                          <a:pt x="10" y="0"/>
                        </a:lnTo>
                        <a:lnTo>
                          <a:pt x="24"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15" name="Freeform 154"/>
                  <p:cNvSpPr>
                    <a:spLocks/>
                  </p:cNvSpPr>
                  <p:nvPr/>
                </p:nvSpPr>
                <p:spPr bwMode="auto">
                  <a:xfrm>
                    <a:off x="915" y="3585"/>
                    <a:ext cx="38" cy="10"/>
                  </a:xfrm>
                  <a:custGeom>
                    <a:avLst/>
                    <a:gdLst>
                      <a:gd name="T0" fmla="*/ 3 w 75"/>
                      <a:gd name="T1" fmla="*/ 0 h 30"/>
                      <a:gd name="T2" fmla="*/ 52 w 75"/>
                      <a:gd name="T3" fmla="*/ 0 h 30"/>
                      <a:gd name="T4" fmla="*/ 53 w 75"/>
                      <a:gd name="T5" fmla="*/ 3 h 30"/>
                      <a:gd name="T6" fmla="*/ 57 w 75"/>
                      <a:gd name="T7" fmla="*/ 12 h 30"/>
                      <a:gd name="T8" fmla="*/ 75 w 75"/>
                      <a:gd name="T9" fmla="*/ 30 h 30"/>
                      <a:gd name="T10" fmla="*/ 19 w 75"/>
                      <a:gd name="T11" fmla="*/ 30 h 30"/>
                      <a:gd name="T12" fmla="*/ 11 w 75"/>
                      <a:gd name="T13" fmla="*/ 21 h 30"/>
                      <a:gd name="T14" fmla="*/ 0 w 75"/>
                      <a:gd name="T15" fmla="*/ 6 h 30"/>
                      <a:gd name="T16" fmla="*/ 3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3" y="0"/>
                        </a:moveTo>
                        <a:lnTo>
                          <a:pt x="52" y="0"/>
                        </a:lnTo>
                        <a:lnTo>
                          <a:pt x="53" y="3"/>
                        </a:lnTo>
                        <a:lnTo>
                          <a:pt x="57" y="12"/>
                        </a:lnTo>
                        <a:lnTo>
                          <a:pt x="75" y="30"/>
                        </a:lnTo>
                        <a:lnTo>
                          <a:pt x="19" y="30"/>
                        </a:lnTo>
                        <a:lnTo>
                          <a:pt x="11" y="21"/>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16" name="Freeform 155"/>
                  <p:cNvSpPr>
                    <a:spLocks/>
                  </p:cNvSpPr>
                  <p:nvPr/>
                </p:nvSpPr>
                <p:spPr bwMode="auto">
                  <a:xfrm>
                    <a:off x="919" y="3596"/>
                    <a:ext cx="41" cy="12"/>
                  </a:xfrm>
                  <a:custGeom>
                    <a:avLst/>
                    <a:gdLst>
                      <a:gd name="T0" fmla="*/ 0 w 82"/>
                      <a:gd name="T1" fmla="*/ 36 h 36"/>
                      <a:gd name="T2" fmla="*/ 1 w 82"/>
                      <a:gd name="T3" fmla="*/ 19 h 36"/>
                      <a:gd name="T4" fmla="*/ 7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19"/>
                        </a:lnTo>
                        <a:lnTo>
                          <a:pt x="7"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28" name="Group 156"/>
                <p:cNvGrpSpPr>
                  <a:grpSpLocks/>
                </p:cNvGrpSpPr>
                <p:nvPr/>
              </p:nvGrpSpPr>
              <p:grpSpPr bwMode="auto">
                <a:xfrm>
                  <a:off x="923" y="3600"/>
                  <a:ext cx="99" cy="73"/>
                  <a:chOff x="923" y="3600"/>
                  <a:chExt cx="99" cy="73"/>
                </a:xfrm>
              </p:grpSpPr>
              <p:grpSp>
                <p:nvGrpSpPr>
                  <p:cNvPr id="1094" name="Group 157"/>
                  <p:cNvGrpSpPr>
                    <a:grpSpLocks/>
                  </p:cNvGrpSpPr>
                  <p:nvPr/>
                </p:nvGrpSpPr>
                <p:grpSpPr bwMode="auto">
                  <a:xfrm>
                    <a:off x="923" y="3600"/>
                    <a:ext cx="49" cy="23"/>
                    <a:chOff x="923" y="3600"/>
                    <a:chExt cx="49" cy="23"/>
                  </a:xfrm>
                </p:grpSpPr>
                <p:sp>
                  <p:nvSpPr>
                    <p:cNvPr id="1111" name="Freeform 158"/>
                    <p:cNvSpPr>
                      <a:spLocks/>
                    </p:cNvSpPr>
                    <p:nvPr/>
                  </p:nvSpPr>
                  <p:spPr bwMode="auto">
                    <a:xfrm>
                      <a:off x="923" y="3600"/>
                      <a:ext cx="13" cy="23"/>
                    </a:xfrm>
                    <a:custGeom>
                      <a:avLst/>
                      <a:gdLst>
                        <a:gd name="T0" fmla="*/ 13 w 25"/>
                        <a:gd name="T1" fmla="*/ 69 h 69"/>
                        <a:gd name="T2" fmla="*/ 0 w 25"/>
                        <a:gd name="T3" fmla="*/ 27 h 69"/>
                        <a:gd name="T4" fmla="*/ 9 w 25"/>
                        <a:gd name="T5" fmla="*/ 0 h 69"/>
                        <a:gd name="T6" fmla="*/ 25 w 25"/>
                        <a:gd name="T7" fmla="*/ 30 h 69"/>
                        <a:gd name="T8" fmla="*/ 13 w 25"/>
                        <a:gd name="T9" fmla="*/ 69 h 69"/>
                      </a:gdLst>
                      <a:ahLst/>
                      <a:cxnLst>
                        <a:cxn ang="0">
                          <a:pos x="T0" y="T1"/>
                        </a:cxn>
                        <a:cxn ang="0">
                          <a:pos x="T2" y="T3"/>
                        </a:cxn>
                        <a:cxn ang="0">
                          <a:pos x="T4" y="T5"/>
                        </a:cxn>
                        <a:cxn ang="0">
                          <a:pos x="T6" y="T7"/>
                        </a:cxn>
                        <a:cxn ang="0">
                          <a:pos x="T8" y="T9"/>
                        </a:cxn>
                      </a:cxnLst>
                      <a:rect l="0" t="0" r="r" b="b"/>
                      <a:pathLst>
                        <a:path w="25" h="69">
                          <a:moveTo>
                            <a:pt x="13" y="69"/>
                          </a:moveTo>
                          <a:lnTo>
                            <a:pt x="0" y="27"/>
                          </a:lnTo>
                          <a:lnTo>
                            <a:pt x="9" y="0"/>
                          </a:lnTo>
                          <a:lnTo>
                            <a:pt x="25" y="30"/>
                          </a:lnTo>
                          <a:lnTo>
                            <a:pt x="13"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12" name="Freeform 159"/>
                    <p:cNvSpPr>
                      <a:spLocks/>
                    </p:cNvSpPr>
                    <p:nvPr/>
                  </p:nvSpPr>
                  <p:spPr bwMode="auto">
                    <a:xfrm>
                      <a:off x="928" y="3600"/>
                      <a:ext cx="37" cy="10"/>
                    </a:xfrm>
                    <a:custGeom>
                      <a:avLst/>
                      <a:gdLst>
                        <a:gd name="T0" fmla="*/ 2 w 75"/>
                        <a:gd name="T1" fmla="*/ 0 h 29"/>
                        <a:gd name="T2" fmla="*/ 50 w 75"/>
                        <a:gd name="T3" fmla="*/ 0 h 29"/>
                        <a:gd name="T4" fmla="*/ 52 w 75"/>
                        <a:gd name="T5" fmla="*/ 3 h 29"/>
                        <a:gd name="T6" fmla="*/ 57 w 75"/>
                        <a:gd name="T7" fmla="*/ 12 h 29"/>
                        <a:gd name="T8" fmla="*/ 75 w 75"/>
                        <a:gd name="T9" fmla="*/ 29 h 29"/>
                        <a:gd name="T10" fmla="*/ 19 w 75"/>
                        <a:gd name="T11" fmla="*/ 29 h 29"/>
                        <a:gd name="T12" fmla="*/ 9 w 75"/>
                        <a:gd name="T13" fmla="*/ 20 h 29"/>
                        <a:gd name="T14" fmla="*/ 0 w 75"/>
                        <a:gd name="T15" fmla="*/ 6 h 29"/>
                        <a:gd name="T16" fmla="*/ 2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2" y="0"/>
                          </a:moveTo>
                          <a:lnTo>
                            <a:pt x="50" y="0"/>
                          </a:lnTo>
                          <a:lnTo>
                            <a:pt x="52" y="3"/>
                          </a:lnTo>
                          <a:lnTo>
                            <a:pt x="57" y="12"/>
                          </a:lnTo>
                          <a:lnTo>
                            <a:pt x="75" y="29"/>
                          </a:lnTo>
                          <a:lnTo>
                            <a:pt x="19" y="29"/>
                          </a:lnTo>
                          <a:lnTo>
                            <a:pt x="9"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13" name="Freeform 160"/>
                    <p:cNvSpPr>
                      <a:spLocks/>
                    </p:cNvSpPr>
                    <p:nvPr/>
                  </p:nvSpPr>
                  <p:spPr bwMode="auto">
                    <a:xfrm>
                      <a:off x="930" y="3610"/>
                      <a:ext cx="42" cy="13"/>
                    </a:xfrm>
                    <a:custGeom>
                      <a:avLst/>
                      <a:gdLst>
                        <a:gd name="T0" fmla="*/ 0 w 82"/>
                        <a:gd name="T1" fmla="*/ 37 h 37"/>
                        <a:gd name="T2" fmla="*/ 2 w 82"/>
                        <a:gd name="T3" fmla="*/ 22 h 37"/>
                        <a:gd name="T4" fmla="*/ 7 w 82"/>
                        <a:gd name="T5" fmla="*/ 7 h 37"/>
                        <a:gd name="T6" fmla="*/ 13 w 82"/>
                        <a:gd name="T7" fmla="*/ 0 h 37"/>
                        <a:gd name="T8" fmla="*/ 69 w 82"/>
                        <a:gd name="T9" fmla="*/ 0 h 37"/>
                        <a:gd name="T10" fmla="*/ 82 w 82"/>
                        <a:gd name="T11" fmla="*/ 37 h 37"/>
                        <a:gd name="T12" fmla="*/ 0 w 82"/>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82" h="37">
                          <a:moveTo>
                            <a:pt x="0" y="37"/>
                          </a:moveTo>
                          <a:lnTo>
                            <a:pt x="2" y="22"/>
                          </a:lnTo>
                          <a:lnTo>
                            <a:pt x="7" y="7"/>
                          </a:lnTo>
                          <a:lnTo>
                            <a:pt x="13" y="0"/>
                          </a:lnTo>
                          <a:lnTo>
                            <a:pt x="69" y="0"/>
                          </a:lnTo>
                          <a:lnTo>
                            <a:pt x="82" y="37"/>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95" name="Group 161"/>
                  <p:cNvGrpSpPr>
                    <a:grpSpLocks/>
                  </p:cNvGrpSpPr>
                  <p:nvPr/>
                </p:nvGrpSpPr>
                <p:grpSpPr bwMode="auto">
                  <a:xfrm>
                    <a:off x="935" y="3612"/>
                    <a:ext cx="48" cy="23"/>
                    <a:chOff x="935" y="3612"/>
                    <a:chExt cx="48" cy="23"/>
                  </a:xfrm>
                </p:grpSpPr>
                <p:sp>
                  <p:nvSpPr>
                    <p:cNvPr id="1108" name="Freeform 162"/>
                    <p:cNvSpPr>
                      <a:spLocks/>
                    </p:cNvSpPr>
                    <p:nvPr/>
                  </p:nvSpPr>
                  <p:spPr bwMode="auto">
                    <a:xfrm>
                      <a:off x="935" y="3612"/>
                      <a:ext cx="12" cy="23"/>
                    </a:xfrm>
                    <a:custGeom>
                      <a:avLst/>
                      <a:gdLst>
                        <a:gd name="T0" fmla="*/ 14 w 25"/>
                        <a:gd name="T1" fmla="*/ 69 h 69"/>
                        <a:gd name="T2" fmla="*/ 0 w 25"/>
                        <a:gd name="T3" fmla="*/ 28 h 69"/>
                        <a:gd name="T4" fmla="*/ 9 w 25"/>
                        <a:gd name="T5" fmla="*/ 0 h 69"/>
                        <a:gd name="T6" fmla="*/ 25 w 25"/>
                        <a:gd name="T7" fmla="*/ 32 h 69"/>
                        <a:gd name="T8" fmla="*/ 14 w 25"/>
                        <a:gd name="T9" fmla="*/ 69 h 69"/>
                      </a:gdLst>
                      <a:ahLst/>
                      <a:cxnLst>
                        <a:cxn ang="0">
                          <a:pos x="T0" y="T1"/>
                        </a:cxn>
                        <a:cxn ang="0">
                          <a:pos x="T2" y="T3"/>
                        </a:cxn>
                        <a:cxn ang="0">
                          <a:pos x="T4" y="T5"/>
                        </a:cxn>
                        <a:cxn ang="0">
                          <a:pos x="T6" y="T7"/>
                        </a:cxn>
                        <a:cxn ang="0">
                          <a:pos x="T8" y="T9"/>
                        </a:cxn>
                      </a:cxnLst>
                      <a:rect l="0" t="0" r="r" b="b"/>
                      <a:pathLst>
                        <a:path w="25" h="69">
                          <a:moveTo>
                            <a:pt x="14" y="69"/>
                          </a:moveTo>
                          <a:lnTo>
                            <a:pt x="0" y="28"/>
                          </a:lnTo>
                          <a:lnTo>
                            <a:pt x="9"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09" name="Freeform 163"/>
                    <p:cNvSpPr>
                      <a:spLocks/>
                    </p:cNvSpPr>
                    <p:nvPr/>
                  </p:nvSpPr>
                  <p:spPr bwMode="auto">
                    <a:xfrm>
                      <a:off x="939" y="3612"/>
                      <a:ext cx="38" cy="11"/>
                    </a:xfrm>
                    <a:custGeom>
                      <a:avLst/>
                      <a:gdLst>
                        <a:gd name="T0" fmla="*/ 1 w 75"/>
                        <a:gd name="T1" fmla="*/ 0 h 31"/>
                        <a:gd name="T2" fmla="*/ 50 w 75"/>
                        <a:gd name="T3" fmla="*/ 0 h 31"/>
                        <a:gd name="T4" fmla="*/ 53 w 75"/>
                        <a:gd name="T5" fmla="*/ 3 h 31"/>
                        <a:gd name="T6" fmla="*/ 56 w 75"/>
                        <a:gd name="T7" fmla="*/ 13 h 31"/>
                        <a:gd name="T8" fmla="*/ 75 w 75"/>
                        <a:gd name="T9" fmla="*/ 31 h 31"/>
                        <a:gd name="T10" fmla="*/ 18 w 75"/>
                        <a:gd name="T11" fmla="*/ 31 h 31"/>
                        <a:gd name="T12" fmla="*/ 9 w 75"/>
                        <a:gd name="T13" fmla="*/ 22 h 31"/>
                        <a:gd name="T14" fmla="*/ 0 w 75"/>
                        <a:gd name="T15" fmla="*/ 7 h 31"/>
                        <a:gd name="T16" fmla="*/ 1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1" y="0"/>
                          </a:moveTo>
                          <a:lnTo>
                            <a:pt x="50" y="0"/>
                          </a:lnTo>
                          <a:lnTo>
                            <a:pt x="53" y="3"/>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10" name="Freeform 164"/>
                    <p:cNvSpPr>
                      <a:spLocks/>
                    </p:cNvSpPr>
                    <p:nvPr/>
                  </p:nvSpPr>
                  <p:spPr bwMode="auto">
                    <a:xfrm>
                      <a:off x="943" y="3623"/>
                      <a:ext cx="40" cy="12"/>
                    </a:xfrm>
                    <a:custGeom>
                      <a:avLst/>
                      <a:gdLst>
                        <a:gd name="T0" fmla="*/ 0 w 82"/>
                        <a:gd name="T1" fmla="*/ 36 h 36"/>
                        <a:gd name="T2" fmla="*/ 2 w 82"/>
                        <a:gd name="T3" fmla="*/ 19 h 36"/>
                        <a:gd name="T4" fmla="*/ 6 w 82"/>
                        <a:gd name="T5" fmla="*/ 8 h 36"/>
                        <a:gd name="T6" fmla="*/ 12 w 82"/>
                        <a:gd name="T7" fmla="*/ 0 h 36"/>
                        <a:gd name="T8" fmla="*/ 69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8"/>
                          </a:lnTo>
                          <a:lnTo>
                            <a:pt x="12"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96" name="Group 165"/>
                  <p:cNvGrpSpPr>
                    <a:grpSpLocks/>
                  </p:cNvGrpSpPr>
                  <p:nvPr/>
                </p:nvGrpSpPr>
                <p:grpSpPr bwMode="auto">
                  <a:xfrm>
                    <a:off x="947" y="3625"/>
                    <a:ext cx="50" cy="22"/>
                    <a:chOff x="947" y="3625"/>
                    <a:chExt cx="50" cy="22"/>
                  </a:xfrm>
                </p:grpSpPr>
                <p:sp>
                  <p:nvSpPr>
                    <p:cNvPr id="1105" name="Freeform 166"/>
                    <p:cNvSpPr>
                      <a:spLocks/>
                    </p:cNvSpPr>
                    <p:nvPr/>
                  </p:nvSpPr>
                  <p:spPr bwMode="auto">
                    <a:xfrm>
                      <a:off x="947" y="3625"/>
                      <a:ext cx="13" cy="22"/>
                    </a:xfrm>
                    <a:custGeom>
                      <a:avLst/>
                      <a:gdLst>
                        <a:gd name="T0" fmla="*/ 14 w 25"/>
                        <a:gd name="T1" fmla="*/ 68 h 68"/>
                        <a:gd name="T2" fmla="*/ 0 w 25"/>
                        <a:gd name="T3" fmla="*/ 27 h 68"/>
                        <a:gd name="T4" fmla="*/ 10 w 25"/>
                        <a:gd name="T5" fmla="*/ 0 h 68"/>
                        <a:gd name="T6" fmla="*/ 25 w 25"/>
                        <a:gd name="T7" fmla="*/ 31 h 68"/>
                        <a:gd name="T8" fmla="*/ 14 w 25"/>
                        <a:gd name="T9" fmla="*/ 68 h 68"/>
                      </a:gdLst>
                      <a:ahLst/>
                      <a:cxnLst>
                        <a:cxn ang="0">
                          <a:pos x="T0" y="T1"/>
                        </a:cxn>
                        <a:cxn ang="0">
                          <a:pos x="T2" y="T3"/>
                        </a:cxn>
                        <a:cxn ang="0">
                          <a:pos x="T4" y="T5"/>
                        </a:cxn>
                        <a:cxn ang="0">
                          <a:pos x="T6" y="T7"/>
                        </a:cxn>
                        <a:cxn ang="0">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06" name="Freeform 167"/>
                    <p:cNvSpPr>
                      <a:spLocks/>
                    </p:cNvSpPr>
                    <p:nvPr/>
                  </p:nvSpPr>
                  <p:spPr bwMode="auto">
                    <a:xfrm>
                      <a:off x="953" y="3625"/>
                      <a:ext cx="36" cy="10"/>
                    </a:xfrm>
                    <a:custGeom>
                      <a:avLst/>
                      <a:gdLst>
                        <a:gd name="T0" fmla="*/ 2 w 73"/>
                        <a:gd name="T1" fmla="*/ 0 h 29"/>
                        <a:gd name="T2" fmla="*/ 50 w 73"/>
                        <a:gd name="T3" fmla="*/ 0 h 29"/>
                        <a:gd name="T4" fmla="*/ 51 w 73"/>
                        <a:gd name="T5" fmla="*/ 2 h 29"/>
                        <a:gd name="T6" fmla="*/ 57 w 73"/>
                        <a:gd name="T7" fmla="*/ 11 h 29"/>
                        <a:gd name="T8" fmla="*/ 73 w 73"/>
                        <a:gd name="T9" fmla="*/ 29 h 29"/>
                        <a:gd name="T10" fmla="*/ 19 w 73"/>
                        <a:gd name="T11" fmla="*/ 29 h 29"/>
                        <a:gd name="T12" fmla="*/ 9 w 73"/>
                        <a:gd name="T13" fmla="*/ 20 h 29"/>
                        <a:gd name="T14" fmla="*/ 0 w 73"/>
                        <a:gd name="T15" fmla="*/ 5 h 29"/>
                        <a:gd name="T16" fmla="*/ 2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2" y="0"/>
                          </a:moveTo>
                          <a:lnTo>
                            <a:pt x="50" y="0"/>
                          </a:lnTo>
                          <a:lnTo>
                            <a:pt x="51" y="2"/>
                          </a:lnTo>
                          <a:lnTo>
                            <a:pt x="57" y="11"/>
                          </a:lnTo>
                          <a:lnTo>
                            <a:pt x="73" y="29"/>
                          </a:lnTo>
                          <a:lnTo>
                            <a:pt x="19" y="29"/>
                          </a:lnTo>
                          <a:lnTo>
                            <a:pt x="9"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07" name="Freeform 168"/>
                    <p:cNvSpPr>
                      <a:spLocks/>
                    </p:cNvSpPr>
                    <p:nvPr/>
                  </p:nvSpPr>
                  <p:spPr bwMode="auto">
                    <a:xfrm>
                      <a:off x="955" y="3635"/>
                      <a:ext cx="42" cy="12"/>
                    </a:xfrm>
                    <a:custGeom>
                      <a:avLst/>
                      <a:gdLst>
                        <a:gd name="T0" fmla="*/ 0 w 83"/>
                        <a:gd name="T1" fmla="*/ 36 h 36"/>
                        <a:gd name="T2" fmla="*/ 3 w 83"/>
                        <a:gd name="T3" fmla="*/ 20 h 36"/>
                        <a:gd name="T4" fmla="*/ 7 w 83"/>
                        <a:gd name="T5" fmla="*/ 8 h 36"/>
                        <a:gd name="T6" fmla="*/ 12 w 83"/>
                        <a:gd name="T7" fmla="*/ 0 h 36"/>
                        <a:gd name="T8" fmla="*/ 68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3" y="20"/>
                          </a:lnTo>
                          <a:lnTo>
                            <a:pt x="7" y="8"/>
                          </a:lnTo>
                          <a:lnTo>
                            <a:pt x="12"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97" name="Group 169"/>
                  <p:cNvGrpSpPr>
                    <a:grpSpLocks/>
                  </p:cNvGrpSpPr>
                  <p:nvPr/>
                </p:nvGrpSpPr>
                <p:grpSpPr bwMode="auto">
                  <a:xfrm>
                    <a:off x="960" y="3637"/>
                    <a:ext cx="50" cy="23"/>
                    <a:chOff x="960" y="3637"/>
                    <a:chExt cx="50" cy="23"/>
                  </a:xfrm>
                </p:grpSpPr>
                <p:sp>
                  <p:nvSpPr>
                    <p:cNvPr id="1102" name="Freeform 170"/>
                    <p:cNvSpPr>
                      <a:spLocks/>
                    </p:cNvSpPr>
                    <p:nvPr/>
                  </p:nvSpPr>
                  <p:spPr bwMode="auto">
                    <a:xfrm>
                      <a:off x="960" y="3637"/>
                      <a:ext cx="12" cy="23"/>
                    </a:xfrm>
                    <a:custGeom>
                      <a:avLst/>
                      <a:gdLst>
                        <a:gd name="T0" fmla="*/ 15 w 25"/>
                        <a:gd name="T1" fmla="*/ 69 h 69"/>
                        <a:gd name="T2" fmla="*/ 0 w 25"/>
                        <a:gd name="T3" fmla="*/ 27 h 69"/>
                        <a:gd name="T4" fmla="*/ 12 w 25"/>
                        <a:gd name="T5" fmla="*/ 0 h 69"/>
                        <a:gd name="T6" fmla="*/ 25 w 25"/>
                        <a:gd name="T7" fmla="*/ 32 h 69"/>
                        <a:gd name="T8" fmla="*/ 15 w 25"/>
                        <a:gd name="T9" fmla="*/ 69 h 69"/>
                      </a:gdLst>
                      <a:ahLst/>
                      <a:cxnLst>
                        <a:cxn ang="0">
                          <a:pos x="T0" y="T1"/>
                        </a:cxn>
                        <a:cxn ang="0">
                          <a:pos x="T2" y="T3"/>
                        </a:cxn>
                        <a:cxn ang="0">
                          <a:pos x="T4" y="T5"/>
                        </a:cxn>
                        <a:cxn ang="0">
                          <a:pos x="T6" y="T7"/>
                        </a:cxn>
                        <a:cxn ang="0">
                          <a:pos x="T8" y="T9"/>
                        </a:cxn>
                      </a:cxnLst>
                      <a:rect l="0" t="0" r="r" b="b"/>
                      <a:pathLst>
                        <a:path w="25" h="69">
                          <a:moveTo>
                            <a:pt x="15" y="69"/>
                          </a:moveTo>
                          <a:lnTo>
                            <a:pt x="0" y="27"/>
                          </a:lnTo>
                          <a:lnTo>
                            <a:pt x="12"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03" name="Freeform 171"/>
                    <p:cNvSpPr>
                      <a:spLocks/>
                    </p:cNvSpPr>
                    <p:nvPr/>
                  </p:nvSpPr>
                  <p:spPr bwMode="auto">
                    <a:xfrm>
                      <a:off x="965" y="3638"/>
                      <a:ext cx="37" cy="9"/>
                    </a:xfrm>
                    <a:custGeom>
                      <a:avLst/>
                      <a:gdLst>
                        <a:gd name="T0" fmla="*/ 3 w 74"/>
                        <a:gd name="T1" fmla="*/ 0 h 29"/>
                        <a:gd name="T2" fmla="*/ 49 w 74"/>
                        <a:gd name="T3" fmla="*/ 0 h 29"/>
                        <a:gd name="T4" fmla="*/ 53 w 74"/>
                        <a:gd name="T5" fmla="*/ 2 h 29"/>
                        <a:gd name="T6" fmla="*/ 57 w 74"/>
                        <a:gd name="T7" fmla="*/ 11 h 29"/>
                        <a:gd name="T8" fmla="*/ 74 w 74"/>
                        <a:gd name="T9" fmla="*/ 29 h 29"/>
                        <a:gd name="T10" fmla="*/ 19 w 74"/>
                        <a:gd name="T11" fmla="*/ 29 h 29"/>
                        <a:gd name="T12" fmla="*/ 9 w 74"/>
                        <a:gd name="T13" fmla="*/ 20 h 29"/>
                        <a:gd name="T14" fmla="*/ 0 w 74"/>
                        <a:gd name="T15" fmla="*/ 5 h 29"/>
                        <a:gd name="T16" fmla="*/ 3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3" y="0"/>
                          </a:moveTo>
                          <a:lnTo>
                            <a:pt x="49" y="0"/>
                          </a:lnTo>
                          <a:lnTo>
                            <a:pt x="53" y="2"/>
                          </a:lnTo>
                          <a:lnTo>
                            <a:pt x="57" y="11"/>
                          </a:lnTo>
                          <a:lnTo>
                            <a:pt x="74" y="29"/>
                          </a:lnTo>
                          <a:lnTo>
                            <a:pt x="19" y="29"/>
                          </a:lnTo>
                          <a:lnTo>
                            <a:pt x="9" y="20"/>
                          </a:lnTo>
                          <a:lnTo>
                            <a:pt x="0" y="5"/>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04" name="Freeform 172"/>
                    <p:cNvSpPr>
                      <a:spLocks/>
                    </p:cNvSpPr>
                    <p:nvPr/>
                  </p:nvSpPr>
                  <p:spPr bwMode="auto">
                    <a:xfrm>
                      <a:off x="968" y="3648"/>
                      <a:ext cx="42" cy="12"/>
                    </a:xfrm>
                    <a:custGeom>
                      <a:avLst/>
                      <a:gdLst>
                        <a:gd name="T0" fmla="*/ 0 w 83"/>
                        <a:gd name="T1" fmla="*/ 35 h 35"/>
                        <a:gd name="T2" fmla="*/ 1 w 83"/>
                        <a:gd name="T3" fmla="*/ 19 h 35"/>
                        <a:gd name="T4" fmla="*/ 6 w 83"/>
                        <a:gd name="T5" fmla="*/ 7 h 35"/>
                        <a:gd name="T6" fmla="*/ 10 w 83"/>
                        <a:gd name="T7" fmla="*/ 0 h 35"/>
                        <a:gd name="T8" fmla="*/ 67 w 83"/>
                        <a:gd name="T9" fmla="*/ 0 h 35"/>
                        <a:gd name="T10" fmla="*/ 83 w 83"/>
                        <a:gd name="T11" fmla="*/ 35 h 35"/>
                        <a:gd name="T12" fmla="*/ 0 w 8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3" h="35">
                          <a:moveTo>
                            <a:pt x="0" y="35"/>
                          </a:moveTo>
                          <a:lnTo>
                            <a:pt x="1" y="19"/>
                          </a:lnTo>
                          <a:lnTo>
                            <a:pt x="6" y="7"/>
                          </a:lnTo>
                          <a:lnTo>
                            <a:pt x="10"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98" name="Group 173"/>
                  <p:cNvGrpSpPr>
                    <a:grpSpLocks/>
                  </p:cNvGrpSpPr>
                  <p:nvPr/>
                </p:nvGrpSpPr>
                <p:grpSpPr bwMode="auto">
                  <a:xfrm>
                    <a:off x="973" y="3650"/>
                    <a:ext cx="49" cy="23"/>
                    <a:chOff x="973" y="3650"/>
                    <a:chExt cx="49" cy="23"/>
                  </a:xfrm>
                </p:grpSpPr>
                <p:sp>
                  <p:nvSpPr>
                    <p:cNvPr id="1099" name="Freeform 174"/>
                    <p:cNvSpPr>
                      <a:spLocks/>
                    </p:cNvSpPr>
                    <p:nvPr/>
                  </p:nvSpPr>
                  <p:spPr bwMode="auto">
                    <a:xfrm>
                      <a:off x="973" y="3650"/>
                      <a:ext cx="12" cy="23"/>
                    </a:xfrm>
                    <a:custGeom>
                      <a:avLst/>
                      <a:gdLst>
                        <a:gd name="T0" fmla="*/ 16 w 25"/>
                        <a:gd name="T1" fmla="*/ 68 h 68"/>
                        <a:gd name="T2" fmla="*/ 0 w 25"/>
                        <a:gd name="T3" fmla="*/ 26 h 68"/>
                        <a:gd name="T4" fmla="*/ 10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6"/>
                          </a:lnTo>
                          <a:lnTo>
                            <a:pt x="10"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00" name="Freeform 175"/>
                    <p:cNvSpPr>
                      <a:spLocks/>
                    </p:cNvSpPr>
                    <p:nvPr/>
                  </p:nvSpPr>
                  <p:spPr bwMode="auto">
                    <a:xfrm>
                      <a:off x="978" y="3651"/>
                      <a:ext cx="37" cy="10"/>
                    </a:xfrm>
                    <a:custGeom>
                      <a:avLst/>
                      <a:gdLst>
                        <a:gd name="T0" fmla="*/ 2 w 74"/>
                        <a:gd name="T1" fmla="*/ 0 h 29"/>
                        <a:gd name="T2" fmla="*/ 49 w 74"/>
                        <a:gd name="T3" fmla="*/ 0 h 29"/>
                        <a:gd name="T4" fmla="*/ 50 w 74"/>
                        <a:gd name="T5" fmla="*/ 2 h 29"/>
                        <a:gd name="T6" fmla="*/ 57 w 74"/>
                        <a:gd name="T7" fmla="*/ 11 h 29"/>
                        <a:gd name="T8" fmla="*/ 74 w 74"/>
                        <a:gd name="T9" fmla="*/ 29 h 29"/>
                        <a:gd name="T10" fmla="*/ 19 w 74"/>
                        <a:gd name="T11" fmla="*/ 29 h 29"/>
                        <a:gd name="T12" fmla="*/ 10 w 74"/>
                        <a:gd name="T13" fmla="*/ 20 h 29"/>
                        <a:gd name="T14" fmla="*/ 0 w 74"/>
                        <a:gd name="T15" fmla="*/ 5 h 29"/>
                        <a:gd name="T16" fmla="*/ 2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2" y="0"/>
                          </a:moveTo>
                          <a:lnTo>
                            <a:pt x="49" y="0"/>
                          </a:lnTo>
                          <a:lnTo>
                            <a:pt x="50" y="2"/>
                          </a:lnTo>
                          <a:lnTo>
                            <a:pt x="57" y="11"/>
                          </a:lnTo>
                          <a:lnTo>
                            <a:pt x="74" y="29"/>
                          </a:lnTo>
                          <a:lnTo>
                            <a:pt x="19" y="29"/>
                          </a:lnTo>
                          <a:lnTo>
                            <a:pt x="10"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01" name="Freeform 176"/>
                    <p:cNvSpPr>
                      <a:spLocks/>
                    </p:cNvSpPr>
                    <p:nvPr/>
                  </p:nvSpPr>
                  <p:spPr bwMode="auto">
                    <a:xfrm>
                      <a:off x="982" y="3661"/>
                      <a:ext cx="40" cy="12"/>
                    </a:xfrm>
                    <a:custGeom>
                      <a:avLst/>
                      <a:gdLst>
                        <a:gd name="T0" fmla="*/ 0 w 82"/>
                        <a:gd name="T1" fmla="*/ 36 h 36"/>
                        <a:gd name="T2" fmla="*/ 1 w 82"/>
                        <a:gd name="T3" fmla="*/ 20 h 36"/>
                        <a:gd name="T4" fmla="*/ 5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20"/>
                          </a:lnTo>
                          <a:lnTo>
                            <a:pt x="5"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729" name="Group 177"/>
                <p:cNvGrpSpPr>
                  <a:grpSpLocks/>
                </p:cNvGrpSpPr>
                <p:nvPr/>
              </p:nvGrpSpPr>
              <p:grpSpPr bwMode="auto">
                <a:xfrm>
                  <a:off x="985" y="3665"/>
                  <a:ext cx="100" cy="73"/>
                  <a:chOff x="985" y="3665"/>
                  <a:chExt cx="100" cy="73"/>
                </a:xfrm>
              </p:grpSpPr>
              <p:grpSp>
                <p:nvGrpSpPr>
                  <p:cNvPr id="1074" name="Group 178"/>
                  <p:cNvGrpSpPr>
                    <a:grpSpLocks/>
                  </p:cNvGrpSpPr>
                  <p:nvPr/>
                </p:nvGrpSpPr>
                <p:grpSpPr bwMode="auto">
                  <a:xfrm>
                    <a:off x="985" y="3665"/>
                    <a:ext cx="50" cy="23"/>
                    <a:chOff x="985" y="3665"/>
                    <a:chExt cx="50" cy="23"/>
                  </a:xfrm>
                </p:grpSpPr>
                <p:sp>
                  <p:nvSpPr>
                    <p:cNvPr id="1091" name="Freeform 179"/>
                    <p:cNvSpPr>
                      <a:spLocks/>
                    </p:cNvSpPr>
                    <p:nvPr/>
                  </p:nvSpPr>
                  <p:spPr bwMode="auto">
                    <a:xfrm>
                      <a:off x="985" y="3665"/>
                      <a:ext cx="12" cy="23"/>
                    </a:xfrm>
                    <a:custGeom>
                      <a:avLst/>
                      <a:gdLst>
                        <a:gd name="T0" fmla="*/ 15 w 25"/>
                        <a:gd name="T1" fmla="*/ 68 h 68"/>
                        <a:gd name="T2" fmla="*/ 0 w 25"/>
                        <a:gd name="T3" fmla="*/ 27 h 68"/>
                        <a:gd name="T4" fmla="*/ 9 w 25"/>
                        <a:gd name="T5" fmla="*/ 0 h 68"/>
                        <a:gd name="T6" fmla="*/ 25 w 25"/>
                        <a:gd name="T7" fmla="*/ 31 h 68"/>
                        <a:gd name="T8" fmla="*/ 15 w 25"/>
                        <a:gd name="T9" fmla="*/ 68 h 68"/>
                      </a:gdLst>
                      <a:ahLst/>
                      <a:cxnLst>
                        <a:cxn ang="0">
                          <a:pos x="T0" y="T1"/>
                        </a:cxn>
                        <a:cxn ang="0">
                          <a:pos x="T2" y="T3"/>
                        </a:cxn>
                        <a:cxn ang="0">
                          <a:pos x="T4" y="T5"/>
                        </a:cxn>
                        <a:cxn ang="0">
                          <a:pos x="T6" y="T7"/>
                        </a:cxn>
                        <a:cxn ang="0">
                          <a:pos x="T8" y="T9"/>
                        </a:cxn>
                      </a:cxnLst>
                      <a:rect l="0" t="0" r="r" b="b"/>
                      <a:pathLst>
                        <a:path w="25" h="68">
                          <a:moveTo>
                            <a:pt x="15" y="68"/>
                          </a:moveTo>
                          <a:lnTo>
                            <a:pt x="0" y="27"/>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92" name="Freeform 180"/>
                    <p:cNvSpPr>
                      <a:spLocks/>
                    </p:cNvSpPr>
                    <p:nvPr/>
                  </p:nvSpPr>
                  <p:spPr bwMode="auto">
                    <a:xfrm>
                      <a:off x="989" y="3665"/>
                      <a:ext cx="38" cy="11"/>
                    </a:xfrm>
                    <a:custGeom>
                      <a:avLst/>
                      <a:gdLst>
                        <a:gd name="T0" fmla="*/ 1 w 75"/>
                        <a:gd name="T1" fmla="*/ 0 h 31"/>
                        <a:gd name="T2" fmla="*/ 50 w 75"/>
                        <a:gd name="T3" fmla="*/ 0 h 31"/>
                        <a:gd name="T4" fmla="*/ 52 w 75"/>
                        <a:gd name="T5" fmla="*/ 4 h 31"/>
                        <a:gd name="T6" fmla="*/ 56 w 75"/>
                        <a:gd name="T7" fmla="*/ 13 h 31"/>
                        <a:gd name="T8" fmla="*/ 75 w 75"/>
                        <a:gd name="T9" fmla="*/ 31 h 31"/>
                        <a:gd name="T10" fmla="*/ 18 w 75"/>
                        <a:gd name="T11" fmla="*/ 31 h 31"/>
                        <a:gd name="T12" fmla="*/ 10 w 75"/>
                        <a:gd name="T13" fmla="*/ 22 h 31"/>
                        <a:gd name="T14" fmla="*/ 0 w 75"/>
                        <a:gd name="T15" fmla="*/ 7 h 31"/>
                        <a:gd name="T16" fmla="*/ 1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1" y="0"/>
                          </a:moveTo>
                          <a:lnTo>
                            <a:pt x="50" y="0"/>
                          </a:lnTo>
                          <a:lnTo>
                            <a:pt x="52" y="4"/>
                          </a:lnTo>
                          <a:lnTo>
                            <a:pt x="56" y="13"/>
                          </a:lnTo>
                          <a:lnTo>
                            <a:pt x="75" y="31"/>
                          </a:lnTo>
                          <a:lnTo>
                            <a:pt x="18" y="31"/>
                          </a:lnTo>
                          <a:lnTo>
                            <a:pt x="10"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93" name="Freeform 181"/>
                    <p:cNvSpPr>
                      <a:spLocks/>
                    </p:cNvSpPr>
                    <p:nvPr/>
                  </p:nvSpPr>
                  <p:spPr bwMode="auto">
                    <a:xfrm>
                      <a:off x="993" y="3676"/>
                      <a:ext cx="42" cy="12"/>
                    </a:xfrm>
                    <a:custGeom>
                      <a:avLst/>
                      <a:gdLst>
                        <a:gd name="T0" fmla="*/ 0 w 83"/>
                        <a:gd name="T1" fmla="*/ 36 h 36"/>
                        <a:gd name="T2" fmla="*/ 1 w 83"/>
                        <a:gd name="T3" fmla="*/ 20 h 36"/>
                        <a:gd name="T4" fmla="*/ 6 w 83"/>
                        <a:gd name="T5" fmla="*/ 8 h 36"/>
                        <a:gd name="T6" fmla="*/ 10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0"/>
                          </a:lnTo>
                          <a:lnTo>
                            <a:pt x="6"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75" name="Group 182"/>
                  <p:cNvGrpSpPr>
                    <a:grpSpLocks/>
                  </p:cNvGrpSpPr>
                  <p:nvPr/>
                </p:nvGrpSpPr>
                <p:grpSpPr bwMode="auto">
                  <a:xfrm>
                    <a:off x="997" y="3677"/>
                    <a:ext cx="49" cy="23"/>
                    <a:chOff x="997" y="3677"/>
                    <a:chExt cx="49" cy="23"/>
                  </a:xfrm>
                </p:grpSpPr>
                <p:sp>
                  <p:nvSpPr>
                    <p:cNvPr id="1088" name="Freeform 183"/>
                    <p:cNvSpPr>
                      <a:spLocks/>
                    </p:cNvSpPr>
                    <p:nvPr/>
                  </p:nvSpPr>
                  <p:spPr bwMode="auto">
                    <a:xfrm>
                      <a:off x="997" y="3677"/>
                      <a:ext cx="13" cy="23"/>
                    </a:xfrm>
                    <a:custGeom>
                      <a:avLst/>
                      <a:gdLst>
                        <a:gd name="T0" fmla="*/ 13 w 25"/>
                        <a:gd name="T1" fmla="*/ 69 h 69"/>
                        <a:gd name="T2" fmla="*/ 0 w 25"/>
                        <a:gd name="T3" fmla="*/ 27 h 69"/>
                        <a:gd name="T4" fmla="*/ 9 w 25"/>
                        <a:gd name="T5" fmla="*/ 0 h 69"/>
                        <a:gd name="T6" fmla="*/ 25 w 25"/>
                        <a:gd name="T7" fmla="*/ 31 h 69"/>
                        <a:gd name="T8" fmla="*/ 13 w 25"/>
                        <a:gd name="T9" fmla="*/ 69 h 69"/>
                      </a:gdLst>
                      <a:ahLst/>
                      <a:cxnLst>
                        <a:cxn ang="0">
                          <a:pos x="T0" y="T1"/>
                        </a:cxn>
                        <a:cxn ang="0">
                          <a:pos x="T2" y="T3"/>
                        </a:cxn>
                        <a:cxn ang="0">
                          <a:pos x="T4" y="T5"/>
                        </a:cxn>
                        <a:cxn ang="0">
                          <a:pos x="T6" y="T7"/>
                        </a:cxn>
                        <a:cxn ang="0">
                          <a:pos x="T8" y="T9"/>
                        </a:cxn>
                      </a:cxnLst>
                      <a:rect l="0" t="0" r="r" b="b"/>
                      <a:pathLst>
                        <a:path w="25" h="69">
                          <a:moveTo>
                            <a:pt x="13" y="69"/>
                          </a:moveTo>
                          <a:lnTo>
                            <a:pt x="0" y="27"/>
                          </a:lnTo>
                          <a:lnTo>
                            <a:pt x="9" y="0"/>
                          </a:lnTo>
                          <a:lnTo>
                            <a:pt x="25" y="31"/>
                          </a:lnTo>
                          <a:lnTo>
                            <a:pt x="13"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89" name="Freeform 184"/>
                    <p:cNvSpPr>
                      <a:spLocks/>
                    </p:cNvSpPr>
                    <p:nvPr/>
                  </p:nvSpPr>
                  <p:spPr bwMode="auto">
                    <a:xfrm>
                      <a:off x="1002" y="3678"/>
                      <a:ext cx="37" cy="10"/>
                    </a:xfrm>
                    <a:custGeom>
                      <a:avLst/>
                      <a:gdLst>
                        <a:gd name="T0" fmla="*/ 1 w 73"/>
                        <a:gd name="T1" fmla="*/ 0 h 30"/>
                        <a:gd name="T2" fmla="*/ 50 w 73"/>
                        <a:gd name="T3" fmla="*/ 0 h 30"/>
                        <a:gd name="T4" fmla="*/ 51 w 73"/>
                        <a:gd name="T5" fmla="*/ 3 h 30"/>
                        <a:gd name="T6" fmla="*/ 56 w 73"/>
                        <a:gd name="T7" fmla="*/ 12 h 30"/>
                        <a:gd name="T8" fmla="*/ 73 w 73"/>
                        <a:gd name="T9" fmla="*/ 30 h 30"/>
                        <a:gd name="T10" fmla="*/ 18 w 73"/>
                        <a:gd name="T11" fmla="*/ 30 h 30"/>
                        <a:gd name="T12" fmla="*/ 10 w 73"/>
                        <a:gd name="T13" fmla="*/ 21 h 30"/>
                        <a:gd name="T14" fmla="*/ 0 w 73"/>
                        <a:gd name="T15" fmla="*/ 7 h 30"/>
                        <a:gd name="T16" fmla="*/ 1 w 73"/>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1" y="0"/>
                          </a:moveTo>
                          <a:lnTo>
                            <a:pt x="50" y="0"/>
                          </a:lnTo>
                          <a:lnTo>
                            <a:pt x="51" y="3"/>
                          </a:lnTo>
                          <a:lnTo>
                            <a:pt x="56" y="12"/>
                          </a:lnTo>
                          <a:lnTo>
                            <a:pt x="73" y="30"/>
                          </a:lnTo>
                          <a:lnTo>
                            <a:pt x="18" y="30"/>
                          </a:lnTo>
                          <a:lnTo>
                            <a:pt x="10"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90" name="Freeform 185"/>
                    <p:cNvSpPr>
                      <a:spLocks/>
                    </p:cNvSpPr>
                    <p:nvPr/>
                  </p:nvSpPr>
                  <p:spPr bwMode="auto">
                    <a:xfrm>
                      <a:off x="1005" y="3688"/>
                      <a:ext cx="41" cy="12"/>
                    </a:xfrm>
                    <a:custGeom>
                      <a:avLst/>
                      <a:gdLst>
                        <a:gd name="T0" fmla="*/ 0 w 83"/>
                        <a:gd name="T1" fmla="*/ 37 h 37"/>
                        <a:gd name="T2" fmla="*/ 4 w 83"/>
                        <a:gd name="T3" fmla="*/ 19 h 37"/>
                        <a:gd name="T4" fmla="*/ 8 w 83"/>
                        <a:gd name="T5" fmla="*/ 8 h 37"/>
                        <a:gd name="T6" fmla="*/ 13 w 83"/>
                        <a:gd name="T7" fmla="*/ 0 h 37"/>
                        <a:gd name="T8" fmla="*/ 68 w 83"/>
                        <a:gd name="T9" fmla="*/ 0 h 37"/>
                        <a:gd name="T10" fmla="*/ 83 w 83"/>
                        <a:gd name="T11" fmla="*/ 37 h 37"/>
                        <a:gd name="T12" fmla="*/ 0 w 83"/>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83" h="37">
                          <a:moveTo>
                            <a:pt x="0" y="37"/>
                          </a:moveTo>
                          <a:lnTo>
                            <a:pt x="4" y="19"/>
                          </a:lnTo>
                          <a:lnTo>
                            <a:pt x="8" y="8"/>
                          </a:lnTo>
                          <a:lnTo>
                            <a:pt x="13" y="0"/>
                          </a:lnTo>
                          <a:lnTo>
                            <a:pt x="68" y="0"/>
                          </a:lnTo>
                          <a:lnTo>
                            <a:pt x="83" y="37"/>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76" name="Group 186"/>
                  <p:cNvGrpSpPr>
                    <a:grpSpLocks/>
                  </p:cNvGrpSpPr>
                  <p:nvPr/>
                </p:nvGrpSpPr>
                <p:grpSpPr bwMode="auto">
                  <a:xfrm>
                    <a:off x="1010" y="3690"/>
                    <a:ext cx="48" cy="23"/>
                    <a:chOff x="1010" y="3690"/>
                    <a:chExt cx="48" cy="23"/>
                  </a:xfrm>
                </p:grpSpPr>
                <p:sp>
                  <p:nvSpPr>
                    <p:cNvPr id="1085" name="Freeform 187"/>
                    <p:cNvSpPr>
                      <a:spLocks/>
                    </p:cNvSpPr>
                    <p:nvPr/>
                  </p:nvSpPr>
                  <p:spPr bwMode="auto">
                    <a:xfrm>
                      <a:off x="1010" y="3690"/>
                      <a:ext cx="12" cy="23"/>
                    </a:xfrm>
                    <a:custGeom>
                      <a:avLst/>
                      <a:gdLst>
                        <a:gd name="T0" fmla="*/ 14 w 25"/>
                        <a:gd name="T1" fmla="*/ 69 h 69"/>
                        <a:gd name="T2" fmla="*/ 0 w 25"/>
                        <a:gd name="T3" fmla="*/ 28 h 69"/>
                        <a:gd name="T4" fmla="*/ 9 w 25"/>
                        <a:gd name="T5" fmla="*/ 0 h 69"/>
                        <a:gd name="T6" fmla="*/ 25 w 25"/>
                        <a:gd name="T7" fmla="*/ 32 h 69"/>
                        <a:gd name="T8" fmla="*/ 14 w 25"/>
                        <a:gd name="T9" fmla="*/ 69 h 69"/>
                      </a:gdLst>
                      <a:ahLst/>
                      <a:cxnLst>
                        <a:cxn ang="0">
                          <a:pos x="T0" y="T1"/>
                        </a:cxn>
                        <a:cxn ang="0">
                          <a:pos x="T2" y="T3"/>
                        </a:cxn>
                        <a:cxn ang="0">
                          <a:pos x="T4" y="T5"/>
                        </a:cxn>
                        <a:cxn ang="0">
                          <a:pos x="T6" y="T7"/>
                        </a:cxn>
                        <a:cxn ang="0">
                          <a:pos x="T8" y="T9"/>
                        </a:cxn>
                      </a:cxnLst>
                      <a:rect l="0" t="0" r="r" b="b"/>
                      <a:pathLst>
                        <a:path w="25" h="69">
                          <a:moveTo>
                            <a:pt x="14" y="69"/>
                          </a:moveTo>
                          <a:lnTo>
                            <a:pt x="0" y="28"/>
                          </a:lnTo>
                          <a:lnTo>
                            <a:pt x="9"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86" name="Freeform 188"/>
                    <p:cNvSpPr>
                      <a:spLocks/>
                    </p:cNvSpPr>
                    <p:nvPr/>
                  </p:nvSpPr>
                  <p:spPr bwMode="auto">
                    <a:xfrm>
                      <a:off x="1014" y="3690"/>
                      <a:ext cx="38" cy="10"/>
                    </a:xfrm>
                    <a:custGeom>
                      <a:avLst/>
                      <a:gdLst>
                        <a:gd name="T0" fmla="*/ 1 w 75"/>
                        <a:gd name="T1" fmla="*/ 0 h 31"/>
                        <a:gd name="T2" fmla="*/ 50 w 75"/>
                        <a:gd name="T3" fmla="*/ 0 h 31"/>
                        <a:gd name="T4" fmla="*/ 52 w 75"/>
                        <a:gd name="T5" fmla="*/ 3 h 31"/>
                        <a:gd name="T6" fmla="*/ 56 w 75"/>
                        <a:gd name="T7" fmla="*/ 12 h 31"/>
                        <a:gd name="T8" fmla="*/ 75 w 75"/>
                        <a:gd name="T9" fmla="*/ 31 h 31"/>
                        <a:gd name="T10" fmla="*/ 18 w 75"/>
                        <a:gd name="T11" fmla="*/ 31 h 31"/>
                        <a:gd name="T12" fmla="*/ 9 w 75"/>
                        <a:gd name="T13" fmla="*/ 22 h 31"/>
                        <a:gd name="T14" fmla="*/ 0 w 75"/>
                        <a:gd name="T15" fmla="*/ 6 h 31"/>
                        <a:gd name="T16" fmla="*/ 1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1" y="0"/>
                          </a:moveTo>
                          <a:lnTo>
                            <a:pt x="50" y="0"/>
                          </a:lnTo>
                          <a:lnTo>
                            <a:pt x="52" y="3"/>
                          </a:lnTo>
                          <a:lnTo>
                            <a:pt x="56" y="12"/>
                          </a:lnTo>
                          <a:lnTo>
                            <a:pt x="75" y="31"/>
                          </a:lnTo>
                          <a:lnTo>
                            <a:pt x="18" y="31"/>
                          </a:lnTo>
                          <a:lnTo>
                            <a:pt x="9" y="22"/>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87" name="Freeform 189"/>
                    <p:cNvSpPr>
                      <a:spLocks/>
                    </p:cNvSpPr>
                    <p:nvPr/>
                  </p:nvSpPr>
                  <p:spPr bwMode="auto">
                    <a:xfrm>
                      <a:off x="1018" y="3701"/>
                      <a:ext cx="40" cy="12"/>
                    </a:xfrm>
                    <a:custGeom>
                      <a:avLst/>
                      <a:gdLst>
                        <a:gd name="T0" fmla="*/ 0 w 82"/>
                        <a:gd name="T1" fmla="*/ 35 h 35"/>
                        <a:gd name="T2" fmla="*/ 2 w 82"/>
                        <a:gd name="T3" fmla="*/ 19 h 35"/>
                        <a:gd name="T4" fmla="*/ 8 w 82"/>
                        <a:gd name="T5" fmla="*/ 7 h 35"/>
                        <a:gd name="T6" fmla="*/ 12 w 82"/>
                        <a:gd name="T7" fmla="*/ 0 h 35"/>
                        <a:gd name="T8" fmla="*/ 69 w 82"/>
                        <a:gd name="T9" fmla="*/ 0 h 35"/>
                        <a:gd name="T10" fmla="*/ 82 w 82"/>
                        <a:gd name="T11" fmla="*/ 35 h 35"/>
                        <a:gd name="T12" fmla="*/ 0 w 8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2" h="35">
                          <a:moveTo>
                            <a:pt x="0" y="35"/>
                          </a:moveTo>
                          <a:lnTo>
                            <a:pt x="2" y="19"/>
                          </a:lnTo>
                          <a:lnTo>
                            <a:pt x="8" y="7"/>
                          </a:lnTo>
                          <a:lnTo>
                            <a:pt x="12" y="0"/>
                          </a:lnTo>
                          <a:lnTo>
                            <a:pt x="69"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77" name="Group 190"/>
                  <p:cNvGrpSpPr>
                    <a:grpSpLocks/>
                  </p:cNvGrpSpPr>
                  <p:nvPr/>
                </p:nvGrpSpPr>
                <p:grpSpPr bwMode="auto">
                  <a:xfrm>
                    <a:off x="1023" y="3703"/>
                    <a:ext cx="49" cy="22"/>
                    <a:chOff x="1023" y="3703"/>
                    <a:chExt cx="49" cy="22"/>
                  </a:xfrm>
                </p:grpSpPr>
                <p:sp>
                  <p:nvSpPr>
                    <p:cNvPr id="1082" name="Freeform 191"/>
                    <p:cNvSpPr>
                      <a:spLocks/>
                    </p:cNvSpPr>
                    <p:nvPr/>
                  </p:nvSpPr>
                  <p:spPr bwMode="auto">
                    <a:xfrm>
                      <a:off x="1023" y="3703"/>
                      <a:ext cx="12" cy="22"/>
                    </a:xfrm>
                    <a:custGeom>
                      <a:avLst/>
                      <a:gdLst>
                        <a:gd name="T0" fmla="*/ 13 w 25"/>
                        <a:gd name="T1" fmla="*/ 68 h 68"/>
                        <a:gd name="T2" fmla="*/ 0 w 25"/>
                        <a:gd name="T3" fmla="*/ 27 h 68"/>
                        <a:gd name="T4" fmla="*/ 9 w 25"/>
                        <a:gd name="T5" fmla="*/ 0 h 68"/>
                        <a:gd name="T6" fmla="*/ 25 w 25"/>
                        <a:gd name="T7" fmla="*/ 30 h 68"/>
                        <a:gd name="T8" fmla="*/ 13 w 25"/>
                        <a:gd name="T9" fmla="*/ 68 h 68"/>
                      </a:gdLst>
                      <a:ahLst/>
                      <a:cxnLst>
                        <a:cxn ang="0">
                          <a:pos x="T0" y="T1"/>
                        </a:cxn>
                        <a:cxn ang="0">
                          <a:pos x="T2" y="T3"/>
                        </a:cxn>
                        <a:cxn ang="0">
                          <a:pos x="T4" y="T5"/>
                        </a:cxn>
                        <a:cxn ang="0">
                          <a:pos x="T6" y="T7"/>
                        </a:cxn>
                        <a:cxn ang="0">
                          <a:pos x="T8" y="T9"/>
                        </a:cxn>
                      </a:cxnLst>
                      <a:rect l="0" t="0" r="r" b="b"/>
                      <a:pathLst>
                        <a:path w="25" h="68">
                          <a:moveTo>
                            <a:pt x="13" y="68"/>
                          </a:moveTo>
                          <a:lnTo>
                            <a:pt x="0" y="27"/>
                          </a:lnTo>
                          <a:lnTo>
                            <a:pt x="9" y="0"/>
                          </a:lnTo>
                          <a:lnTo>
                            <a:pt x="25" y="30"/>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83" name="Freeform 192"/>
                    <p:cNvSpPr>
                      <a:spLocks/>
                    </p:cNvSpPr>
                    <p:nvPr/>
                  </p:nvSpPr>
                  <p:spPr bwMode="auto">
                    <a:xfrm>
                      <a:off x="1028" y="3703"/>
                      <a:ext cx="37" cy="10"/>
                    </a:xfrm>
                    <a:custGeom>
                      <a:avLst/>
                      <a:gdLst>
                        <a:gd name="T0" fmla="*/ 1 w 75"/>
                        <a:gd name="T1" fmla="*/ 0 h 29"/>
                        <a:gd name="T2" fmla="*/ 50 w 75"/>
                        <a:gd name="T3" fmla="*/ 0 h 29"/>
                        <a:gd name="T4" fmla="*/ 51 w 75"/>
                        <a:gd name="T5" fmla="*/ 2 h 29"/>
                        <a:gd name="T6" fmla="*/ 57 w 75"/>
                        <a:gd name="T7" fmla="*/ 11 h 29"/>
                        <a:gd name="T8" fmla="*/ 75 w 75"/>
                        <a:gd name="T9" fmla="*/ 29 h 29"/>
                        <a:gd name="T10" fmla="*/ 18 w 75"/>
                        <a:gd name="T11" fmla="*/ 29 h 29"/>
                        <a:gd name="T12" fmla="*/ 9 w 75"/>
                        <a:gd name="T13" fmla="*/ 20 h 29"/>
                        <a:gd name="T14" fmla="*/ 0 w 75"/>
                        <a:gd name="T15" fmla="*/ 5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1" y="2"/>
                          </a:lnTo>
                          <a:lnTo>
                            <a:pt x="57" y="11"/>
                          </a:lnTo>
                          <a:lnTo>
                            <a:pt x="75"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84" name="Freeform 193"/>
                    <p:cNvSpPr>
                      <a:spLocks/>
                    </p:cNvSpPr>
                    <p:nvPr/>
                  </p:nvSpPr>
                  <p:spPr bwMode="auto">
                    <a:xfrm>
                      <a:off x="1030" y="3713"/>
                      <a:ext cx="42" cy="12"/>
                    </a:xfrm>
                    <a:custGeom>
                      <a:avLst/>
                      <a:gdLst>
                        <a:gd name="T0" fmla="*/ 0 w 83"/>
                        <a:gd name="T1" fmla="*/ 36 h 36"/>
                        <a:gd name="T2" fmla="*/ 3 w 83"/>
                        <a:gd name="T3" fmla="*/ 19 h 36"/>
                        <a:gd name="T4" fmla="*/ 7 w 83"/>
                        <a:gd name="T5" fmla="*/ 7 h 36"/>
                        <a:gd name="T6" fmla="*/ 13 w 83"/>
                        <a:gd name="T7" fmla="*/ 0 h 36"/>
                        <a:gd name="T8" fmla="*/ 70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3" y="19"/>
                          </a:lnTo>
                          <a:lnTo>
                            <a:pt x="7" y="7"/>
                          </a:lnTo>
                          <a:lnTo>
                            <a:pt x="13" y="0"/>
                          </a:lnTo>
                          <a:lnTo>
                            <a:pt x="70"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78" name="Group 194"/>
                  <p:cNvGrpSpPr>
                    <a:grpSpLocks/>
                  </p:cNvGrpSpPr>
                  <p:nvPr/>
                </p:nvGrpSpPr>
                <p:grpSpPr bwMode="auto">
                  <a:xfrm>
                    <a:off x="1036" y="3716"/>
                    <a:ext cx="49" cy="22"/>
                    <a:chOff x="1036" y="3716"/>
                    <a:chExt cx="49" cy="22"/>
                  </a:xfrm>
                </p:grpSpPr>
                <p:sp>
                  <p:nvSpPr>
                    <p:cNvPr id="1079" name="Freeform 195"/>
                    <p:cNvSpPr>
                      <a:spLocks/>
                    </p:cNvSpPr>
                    <p:nvPr/>
                  </p:nvSpPr>
                  <p:spPr bwMode="auto">
                    <a:xfrm>
                      <a:off x="1036" y="3716"/>
                      <a:ext cx="11" cy="22"/>
                    </a:xfrm>
                    <a:custGeom>
                      <a:avLst/>
                      <a:gdLst>
                        <a:gd name="T0" fmla="*/ 13 w 22"/>
                        <a:gd name="T1" fmla="*/ 68 h 68"/>
                        <a:gd name="T2" fmla="*/ 0 w 22"/>
                        <a:gd name="T3" fmla="*/ 27 h 68"/>
                        <a:gd name="T4" fmla="*/ 9 w 22"/>
                        <a:gd name="T5" fmla="*/ 0 h 68"/>
                        <a:gd name="T6" fmla="*/ 22 w 22"/>
                        <a:gd name="T7" fmla="*/ 31 h 68"/>
                        <a:gd name="T8" fmla="*/ 13 w 22"/>
                        <a:gd name="T9" fmla="*/ 68 h 68"/>
                      </a:gdLst>
                      <a:ahLst/>
                      <a:cxnLst>
                        <a:cxn ang="0">
                          <a:pos x="T0" y="T1"/>
                        </a:cxn>
                        <a:cxn ang="0">
                          <a:pos x="T2" y="T3"/>
                        </a:cxn>
                        <a:cxn ang="0">
                          <a:pos x="T4" y="T5"/>
                        </a:cxn>
                        <a:cxn ang="0">
                          <a:pos x="T6" y="T7"/>
                        </a:cxn>
                        <a:cxn ang="0">
                          <a:pos x="T8" y="T9"/>
                        </a:cxn>
                      </a:cxnLst>
                      <a:rect l="0" t="0" r="r" b="b"/>
                      <a:pathLst>
                        <a:path w="22" h="68">
                          <a:moveTo>
                            <a:pt x="13" y="68"/>
                          </a:moveTo>
                          <a:lnTo>
                            <a:pt x="0" y="27"/>
                          </a:lnTo>
                          <a:lnTo>
                            <a:pt x="9" y="0"/>
                          </a:lnTo>
                          <a:lnTo>
                            <a:pt x="22" y="31"/>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80" name="Freeform 196"/>
                    <p:cNvSpPr>
                      <a:spLocks/>
                    </p:cNvSpPr>
                    <p:nvPr/>
                  </p:nvSpPr>
                  <p:spPr bwMode="auto">
                    <a:xfrm>
                      <a:off x="1040" y="3716"/>
                      <a:ext cx="37" cy="10"/>
                    </a:xfrm>
                    <a:custGeom>
                      <a:avLst/>
                      <a:gdLst>
                        <a:gd name="T0" fmla="*/ 3 w 75"/>
                        <a:gd name="T1" fmla="*/ 0 h 29"/>
                        <a:gd name="T2" fmla="*/ 51 w 75"/>
                        <a:gd name="T3" fmla="*/ 0 h 29"/>
                        <a:gd name="T4" fmla="*/ 53 w 75"/>
                        <a:gd name="T5" fmla="*/ 2 h 29"/>
                        <a:gd name="T6" fmla="*/ 57 w 75"/>
                        <a:gd name="T7" fmla="*/ 11 h 29"/>
                        <a:gd name="T8" fmla="*/ 75 w 75"/>
                        <a:gd name="T9" fmla="*/ 29 h 29"/>
                        <a:gd name="T10" fmla="*/ 18 w 75"/>
                        <a:gd name="T11" fmla="*/ 29 h 29"/>
                        <a:gd name="T12" fmla="*/ 9 w 75"/>
                        <a:gd name="T13" fmla="*/ 20 h 29"/>
                        <a:gd name="T14" fmla="*/ 0 w 75"/>
                        <a:gd name="T15" fmla="*/ 5 h 29"/>
                        <a:gd name="T16" fmla="*/ 3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3" y="0"/>
                          </a:moveTo>
                          <a:lnTo>
                            <a:pt x="51" y="0"/>
                          </a:lnTo>
                          <a:lnTo>
                            <a:pt x="53" y="2"/>
                          </a:lnTo>
                          <a:lnTo>
                            <a:pt x="57" y="11"/>
                          </a:lnTo>
                          <a:lnTo>
                            <a:pt x="75" y="29"/>
                          </a:lnTo>
                          <a:lnTo>
                            <a:pt x="18" y="29"/>
                          </a:lnTo>
                          <a:lnTo>
                            <a:pt x="9" y="20"/>
                          </a:lnTo>
                          <a:lnTo>
                            <a:pt x="0" y="5"/>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81" name="Freeform 197"/>
                    <p:cNvSpPr>
                      <a:spLocks/>
                    </p:cNvSpPr>
                    <p:nvPr/>
                  </p:nvSpPr>
                  <p:spPr bwMode="auto">
                    <a:xfrm>
                      <a:off x="1043" y="3726"/>
                      <a:ext cx="42" cy="12"/>
                    </a:xfrm>
                    <a:custGeom>
                      <a:avLst/>
                      <a:gdLst>
                        <a:gd name="T0" fmla="*/ 0 w 82"/>
                        <a:gd name="T1" fmla="*/ 36 h 36"/>
                        <a:gd name="T2" fmla="*/ 1 w 82"/>
                        <a:gd name="T3" fmla="*/ 20 h 36"/>
                        <a:gd name="T4" fmla="*/ 6 w 82"/>
                        <a:gd name="T5" fmla="*/ 8 h 36"/>
                        <a:gd name="T6" fmla="*/ 10 w 82"/>
                        <a:gd name="T7" fmla="*/ 0 h 36"/>
                        <a:gd name="T8" fmla="*/ 68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20"/>
                          </a:lnTo>
                          <a:lnTo>
                            <a:pt x="6" y="8"/>
                          </a:lnTo>
                          <a:lnTo>
                            <a:pt x="10"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730" name="Group 198"/>
                <p:cNvGrpSpPr>
                  <a:grpSpLocks/>
                </p:cNvGrpSpPr>
                <p:nvPr/>
              </p:nvGrpSpPr>
              <p:grpSpPr bwMode="auto">
                <a:xfrm>
                  <a:off x="1046" y="3727"/>
                  <a:ext cx="49" cy="23"/>
                  <a:chOff x="1046" y="3727"/>
                  <a:chExt cx="49" cy="23"/>
                </a:xfrm>
              </p:grpSpPr>
              <p:sp>
                <p:nvSpPr>
                  <p:cNvPr id="1071" name="Freeform 199"/>
                  <p:cNvSpPr>
                    <a:spLocks/>
                  </p:cNvSpPr>
                  <p:nvPr/>
                </p:nvSpPr>
                <p:spPr bwMode="auto">
                  <a:xfrm>
                    <a:off x="1046" y="3727"/>
                    <a:ext cx="12" cy="23"/>
                  </a:xfrm>
                  <a:custGeom>
                    <a:avLst/>
                    <a:gdLst>
                      <a:gd name="T0" fmla="*/ 14 w 24"/>
                      <a:gd name="T1" fmla="*/ 68 h 68"/>
                      <a:gd name="T2" fmla="*/ 0 w 24"/>
                      <a:gd name="T3" fmla="*/ 27 h 68"/>
                      <a:gd name="T4" fmla="*/ 10 w 24"/>
                      <a:gd name="T5" fmla="*/ 0 h 68"/>
                      <a:gd name="T6" fmla="*/ 24 w 24"/>
                      <a:gd name="T7" fmla="*/ 32 h 68"/>
                      <a:gd name="T8" fmla="*/ 14 w 24"/>
                      <a:gd name="T9" fmla="*/ 68 h 68"/>
                    </a:gdLst>
                    <a:ahLst/>
                    <a:cxnLst>
                      <a:cxn ang="0">
                        <a:pos x="T0" y="T1"/>
                      </a:cxn>
                      <a:cxn ang="0">
                        <a:pos x="T2" y="T3"/>
                      </a:cxn>
                      <a:cxn ang="0">
                        <a:pos x="T4" y="T5"/>
                      </a:cxn>
                      <a:cxn ang="0">
                        <a:pos x="T6" y="T7"/>
                      </a:cxn>
                      <a:cxn ang="0">
                        <a:pos x="T8" y="T9"/>
                      </a:cxn>
                    </a:cxnLst>
                    <a:rect l="0" t="0" r="r" b="b"/>
                    <a:pathLst>
                      <a:path w="24" h="68">
                        <a:moveTo>
                          <a:pt x="14" y="68"/>
                        </a:moveTo>
                        <a:lnTo>
                          <a:pt x="0" y="27"/>
                        </a:lnTo>
                        <a:lnTo>
                          <a:pt x="10" y="0"/>
                        </a:lnTo>
                        <a:lnTo>
                          <a:pt x="24" y="32"/>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72" name="Freeform 200"/>
                  <p:cNvSpPr>
                    <a:spLocks/>
                  </p:cNvSpPr>
                  <p:nvPr/>
                </p:nvSpPr>
                <p:spPr bwMode="auto">
                  <a:xfrm>
                    <a:off x="1051" y="3727"/>
                    <a:ext cx="36" cy="11"/>
                  </a:xfrm>
                  <a:custGeom>
                    <a:avLst/>
                    <a:gdLst>
                      <a:gd name="T0" fmla="*/ 2 w 73"/>
                      <a:gd name="T1" fmla="*/ 0 h 31"/>
                      <a:gd name="T2" fmla="*/ 49 w 73"/>
                      <a:gd name="T3" fmla="*/ 0 h 31"/>
                      <a:gd name="T4" fmla="*/ 50 w 73"/>
                      <a:gd name="T5" fmla="*/ 4 h 31"/>
                      <a:gd name="T6" fmla="*/ 57 w 73"/>
                      <a:gd name="T7" fmla="*/ 13 h 31"/>
                      <a:gd name="T8" fmla="*/ 73 w 73"/>
                      <a:gd name="T9" fmla="*/ 31 h 31"/>
                      <a:gd name="T10" fmla="*/ 17 w 73"/>
                      <a:gd name="T11" fmla="*/ 31 h 31"/>
                      <a:gd name="T12" fmla="*/ 10 w 73"/>
                      <a:gd name="T13" fmla="*/ 22 h 31"/>
                      <a:gd name="T14" fmla="*/ 0 w 73"/>
                      <a:gd name="T15" fmla="*/ 6 h 31"/>
                      <a:gd name="T16" fmla="*/ 2 w 7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1">
                        <a:moveTo>
                          <a:pt x="2" y="0"/>
                        </a:moveTo>
                        <a:lnTo>
                          <a:pt x="49" y="0"/>
                        </a:lnTo>
                        <a:lnTo>
                          <a:pt x="50" y="4"/>
                        </a:lnTo>
                        <a:lnTo>
                          <a:pt x="57" y="13"/>
                        </a:lnTo>
                        <a:lnTo>
                          <a:pt x="73" y="31"/>
                        </a:lnTo>
                        <a:lnTo>
                          <a:pt x="17" y="31"/>
                        </a:lnTo>
                        <a:lnTo>
                          <a:pt x="10"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73" name="Freeform 201"/>
                  <p:cNvSpPr>
                    <a:spLocks/>
                  </p:cNvSpPr>
                  <p:nvPr/>
                </p:nvSpPr>
                <p:spPr bwMode="auto">
                  <a:xfrm>
                    <a:off x="1054" y="3738"/>
                    <a:ext cx="41" cy="12"/>
                  </a:xfrm>
                  <a:custGeom>
                    <a:avLst/>
                    <a:gdLst>
                      <a:gd name="T0" fmla="*/ 0 w 82"/>
                      <a:gd name="T1" fmla="*/ 35 h 35"/>
                      <a:gd name="T2" fmla="*/ 1 w 82"/>
                      <a:gd name="T3" fmla="*/ 19 h 35"/>
                      <a:gd name="T4" fmla="*/ 6 w 82"/>
                      <a:gd name="T5" fmla="*/ 6 h 35"/>
                      <a:gd name="T6" fmla="*/ 10 w 82"/>
                      <a:gd name="T7" fmla="*/ 0 h 35"/>
                      <a:gd name="T8" fmla="*/ 67 w 82"/>
                      <a:gd name="T9" fmla="*/ 0 h 35"/>
                      <a:gd name="T10" fmla="*/ 82 w 82"/>
                      <a:gd name="T11" fmla="*/ 35 h 35"/>
                      <a:gd name="T12" fmla="*/ 0 w 8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2" h="35">
                        <a:moveTo>
                          <a:pt x="0" y="35"/>
                        </a:moveTo>
                        <a:lnTo>
                          <a:pt x="1" y="19"/>
                        </a:lnTo>
                        <a:lnTo>
                          <a:pt x="6" y="6"/>
                        </a:lnTo>
                        <a:lnTo>
                          <a:pt x="10"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31" name="Group 202"/>
                <p:cNvGrpSpPr>
                  <a:grpSpLocks/>
                </p:cNvGrpSpPr>
                <p:nvPr/>
              </p:nvGrpSpPr>
              <p:grpSpPr bwMode="auto">
                <a:xfrm>
                  <a:off x="1058" y="3739"/>
                  <a:ext cx="50" cy="23"/>
                  <a:chOff x="1058" y="3739"/>
                  <a:chExt cx="50" cy="23"/>
                </a:xfrm>
              </p:grpSpPr>
              <p:sp>
                <p:nvSpPr>
                  <p:cNvPr id="1068" name="Freeform 203"/>
                  <p:cNvSpPr>
                    <a:spLocks/>
                  </p:cNvSpPr>
                  <p:nvPr/>
                </p:nvSpPr>
                <p:spPr bwMode="auto">
                  <a:xfrm>
                    <a:off x="1058" y="3739"/>
                    <a:ext cx="13" cy="23"/>
                  </a:xfrm>
                  <a:custGeom>
                    <a:avLst/>
                    <a:gdLst>
                      <a:gd name="T0" fmla="*/ 16 w 25"/>
                      <a:gd name="T1" fmla="*/ 68 h 68"/>
                      <a:gd name="T2" fmla="*/ 0 w 25"/>
                      <a:gd name="T3" fmla="*/ 27 h 68"/>
                      <a:gd name="T4" fmla="*/ 10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0"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69" name="Freeform 204"/>
                  <p:cNvSpPr>
                    <a:spLocks/>
                  </p:cNvSpPr>
                  <p:nvPr/>
                </p:nvSpPr>
                <p:spPr bwMode="auto">
                  <a:xfrm>
                    <a:off x="1063" y="3740"/>
                    <a:ext cx="37" cy="10"/>
                  </a:xfrm>
                  <a:custGeom>
                    <a:avLst/>
                    <a:gdLst>
                      <a:gd name="T0" fmla="*/ 3 w 75"/>
                      <a:gd name="T1" fmla="*/ 0 h 30"/>
                      <a:gd name="T2" fmla="*/ 50 w 75"/>
                      <a:gd name="T3" fmla="*/ 0 h 30"/>
                      <a:gd name="T4" fmla="*/ 51 w 75"/>
                      <a:gd name="T5" fmla="*/ 3 h 30"/>
                      <a:gd name="T6" fmla="*/ 58 w 75"/>
                      <a:gd name="T7" fmla="*/ 12 h 30"/>
                      <a:gd name="T8" fmla="*/ 75 w 75"/>
                      <a:gd name="T9" fmla="*/ 30 h 30"/>
                      <a:gd name="T10" fmla="*/ 18 w 75"/>
                      <a:gd name="T11" fmla="*/ 30 h 30"/>
                      <a:gd name="T12" fmla="*/ 11 w 75"/>
                      <a:gd name="T13" fmla="*/ 21 h 30"/>
                      <a:gd name="T14" fmla="*/ 0 w 75"/>
                      <a:gd name="T15" fmla="*/ 7 h 30"/>
                      <a:gd name="T16" fmla="*/ 3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3" y="0"/>
                        </a:moveTo>
                        <a:lnTo>
                          <a:pt x="50" y="0"/>
                        </a:lnTo>
                        <a:lnTo>
                          <a:pt x="51" y="3"/>
                        </a:lnTo>
                        <a:lnTo>
                          <a:pt x="58" y="12"/>
                        </a:lnTo>
                        <a:lnTo>
                          <a:pt x="75" y="30"/>
                        </a:lnTo>
                        <a:lnTo>
                          <a:pt x="18" y="30"/>
                        </a:lnTo>
                        <a:lnTo>
                          <a:pt x="11" y="21"/>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70" name="Freeform 205"/>
                  <p:cNvSpPr>
                    <a:spLocks/>
                  </p:cNvSpPr>
                  <p:nvPr/>
                </p:nvSpPr>
                <p:spPr bwMode="auto">
                  <a:xfrm>
                    <a:off x="1067" y="3750"/>
                    <a:ext cx="41" cy="12"/>
                  </a:xfrm>
                  <a:custGeom>
                    <a:avLst/>
                    <a:gdLst>
                      <a:gd name="T0" fmla="*/ 0 w 81"/>
                      <a:gd name="T1" fmla="*/ 36 h 36"/>
                      <a:gd name="T2" fmla="*/ 1 w 81"/>
                      <a:gd name="T3" fmla="*/ 19 h 36"/>
                      <a:gd name="T4" fmla="*/ 5 w 81"/>
                      <a:gd name="T5" fmla="*/ 8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19"/>
                        </a:lnTo>
                        <a:lnTo>
                          <a:pt x="5"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32" name="Group 206"/>
                <p:cNvGrpSpPr>
                  <a:grpSpLocks/>
                </p:cNvGrpSpPr>
                <p:nvPr/>
              </p:nvGrpSpPr>
              <p:grpSpPr bwMode="auto">
                <a:xfrm>
                  <a:off x="1072" y="3753"/>
                  <a:ext cx="48" cy="22"/>
                  <a:chOff x="1072" y="3753"/>
                  <a:chExt cx="48" cy="22"/>
                </a:xfrm>
              </p:grpSpPr>
              <p:sp>
                <p:nvSpPr>
                  <p:cNvPr id="1065" name="Freeform 207"/>
                  <p:cNvSpPr>
                    <a:spLocks/>
                  </p:cNvSpPr>
                  <p:nvPr/>
                </p:nvSpPr>
                <p:spPr bwMode="auto">
                  <a:xfrm>
                    <a:off x="1072" y="3753"/>
                    <a:ext cx="11" cy="22"/>
                  </a:xfrm>
                  <a:custGeom>
                    <a:avLst/>
                    <a:gdLst>
                      <a:gd name="T0" fmla="*/ 15 w 24"/>
                      <a:gd name="T1" fmla="*/ 68 h 68"/>
                      <a:gd name="T2" fmla="*/ 0 w 24"/>
                      <a:gd name="T3" fmla="*/ 27 h 68"/>
                      <a:gd name="T4" fmla="*/ 9 w 24"/>
                      <a:gd name="T5" fmla="*/ 0 h 68"/>
                      <a:gd name="T6" fmla="*/ 24 w 24"/>
                      <a:gd name="T7" fmla="*/ 30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7"/>
                        </a:lnTo>
                        <a:lnTo>
                          <a:pt x="9"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66" name="Freeform 208"/>
                  <p:cNvSpPr>
                    <a:spLocks/>
                  </p:cNvSpPr>
                  <p:nvPr/>
                </p:nvSpPr>
                <p:spPr bwMode="auto">
                  <a:xfrm>
                    <a:off x="1076" y="3753"/>
                    <a:ext cx="37" cy="10"/>
                  </a:xfrm>
                  <a:custGeom>
                    <a:avLst/>
                    <a:gdLst>
                      <a:gd name="T0" fmla="*/ 2 w 74"/>
                      <a:gd name="T1" fmla="*/ 0 h 31"/>
                      <a:gd name="T2" fmla="*/ 50 w 74"/>
                      <a:gd name="T3" fmla="*/ 0 h 31"/>
                      <a:gd name="T4" fmla="*/ 52 w 74"/>
                      <a:gd name="T5" fmla="*/ 4 h 31"/>
                      <a:gd name="T6" fmla="*/ 57 w 74"/>
                      <a:gd name="T7" fmla="*/ 13 h 31"/>
                      <a:gd name="T8" fmla="*/ 74 w 74"/>
                      <a:gd name="T9" fmla="*/ 31 h 31"/>
                      <a:gd name="T10" fmla="*/ 19 w 74"/>
                      <a:gd name="T11" fmla="*/ 31 h 31"/>
                      <a:gd name="T12" fmla="*/ 11 w 74"/>
                      <a:gd name="T13" fmla="*/ 20 h 31"/>
                      <a:gd name="T14" fmla="*/ 0 w 74"/>
                      <a:gd name="T15" fmla="*/ 6 h 31"/>
                      <a:gd name="T16" fmla="*/ 2 w 74"/>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2" y="0"/>
                        </a:moveTo>
                        <a:lnTo>
                          <a:pt x="50" y="0"/>
                        </a:lnTo>
                        <a:lnTo>
                          <a:pt x="52" y="4"/>
                        </a:lnTo>
                        <a:lnTo>
                          <a:pt x="57" y="13"/>
                        </a:lnTo>
                        <a:lnTo>
                          <a:pt x="74" y="31"/>
                        </a:lnTo>
                        <a:lnTo>
                          <a:pt x="19" y="31"/>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67" name="Freeform 209"/>
                  <p:cNvSpPr>
                    <a:spLocks/>
                  </p:cNvSpPr>
                  <p:nvPr/>
                </p:nvSpPr>
                <p:spPr bwMode="auto">
                  <a:xfrm>
                    <a:off x="1079" y="3763"/>
                    <a:ext cx="41" cy="12"/>
                  </a:xfrm>
                  <a:custGeom>
                    <a:avLst/>
                    <a:gdLst>
                      <a:gd name="T0" fmla="*/ 0 w 81"/>
                      <a:gd name="T1" fmla="*/ 36 h 36"/>
                      <a:gd name="T2" fmla="*/ 3 w 81"/>
                      <a:gd name="T3" fmla="*/ 20 h 36"/>
                      <a:gd name="T4" fmla="*/ 6 w 81"/>
                      <a:gd name="T5" fmla="*/ 7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3" y="20"/>
                        </a:lnTo>
                        <a:lnTo>
                          <a:pt x="6"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sp>
              <p:nvSpPr>
                <p:cNvPr id="733" name="Freeform 210"/>
                <p:cNvSpPr>
                  <a:spLocks/>
                </p:cNvSpPr>
                <p:nvPr/>
              </p:nvSpPr>
              <p:spPr bwMode="auto">
                <a:xfrm>
                  <a:off x="820" y="3535"/>
                  <a:ext cx="12" cy="23"/>
                </a:xfrm>
                <a:custGeom>
                  <a:avLst/>
                  <a:gdLst>
                    <a:gd name="T0" fmla="*/ 14 w 23"/>
                    <a:gd name="T1" fmla="*/ 68 h 68"/>
                    <a:gd name="T2" fmla="*/ 0 w 23"/>
                    <a:gd name="T3" fmla="*/ 27 h 68"/>
                    <a:gd name="T4" fmla="*/ 9 w 23"/>
                    <a:gd name="T5" fmla="*/ 0 h 68"/>
                    <a:gd name="T6" fmla="*/ 23 w 23"/>
                    <a:gd name="T7" fmla="*/ 31 h 68"/>
                    <a:gd name="T8" fmla="*/ 14 w 23"/>
                    <a:gd name="T9" fmla="*/ 68 h 68"/>
                  </a:gdLst>
                  <a:ahLst/>
                  <a:cxnLst>
                    <a:cxn ang="0">
                      <a:pos x="T0" y="T1"/>
                    </a:cxn>
                    <a:cxn ang="0">
                      <a:pos x="T2" y="T3"/>
                    </a:cxn>
                    <a:cxn ang="0">
                      <a:pos x="T4" y="T5"/>
                    </a:cxn>
                    <a:cxn ang="0">
                      <a:pos x="T6" y="T7"/>
                    </a:cxn>
                    <a:cxn ang="0">
                      <a:pos x="T8" y="T9"/>
                    </a:cxn>
                  </a:cxnLst>
                  <a:rect l="0" t="0" r="r" b="b"/>
                  <a:pathLst>
                    <a:path w="23" h="68">
                      <a:moveTo>
                        <a:pt x="14" y="68"/>
                      </a:moveTo>
                      <a:lnTo>
                        <a:pt x="0" y="27"/>
                      </a:lnTo>
                      <a:lnTo>
                        <a:pt x="9" y="0"/>
                      </a:lnTo>
                      <a:lnTo>
                        <a:pt x="23" y="31"/>
                      </a:lnTo>
                      <a:lnTo>
                        <a:pt x="14" y="6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34" name="Freeform 211"/>
                <p:cNvSpPr>
                  <a:spLocks/>
                </p:cNvSpPr>
                <p:nvPr/>
              </p:nvSpPr>
              <p:spPr bwMode="auto">
                <a:xfrm>
                  <a:off x="825" y="3535"/>
                  <a:ext cx="36" cy="9"/>
                </a:xfrm>
                <a:custGeom>
                  <a:avLst/>
                  <a:gdLst>
                    <a:gd name="T0" fmla="*/ 0 w 71"/>
                    <a:gd name="T1" fmla="*/ 0 h 27"/>
                    <a:gd name="T2" fmla="*/ 49 w 71"/>
                    <a:gd name="T3" fmla="*/ 0 h 27"/>
                    <a:gd name="T4" fmla="*/ 51 w 71"/>
                    <a:gd name="T5" fmla="*/ 2 h 27"/>
                    <a:gd name="T6" fmla="*/ 55 w 71"/>
                    <a:gd name="T7" fmla="*/ 12 h 27"/>
                    <a:gd name="T8" fmla="*/ 71 w 71"/>
                    <a:gd name="T9" fmla="*/ 27 h 27"/>
                    <a:gd name="T10" fmla="*/ 17 w 71"/>
                    <a:gd name="T11" fmla="*/ 27 h 27"/>
                    <a:gd name="T12" fmla="*/ 8 w 71"/>
                    <a:gd name="T13" fmla="*/ 20 h 27"/>
                    <a:gd name="T14" fmla="*/ 0 w 71"/>
                    <a:gd name="T15" fmla="*/ 6 h 27"/>
                    <a:gd name="T16" fmla="*/ 0 w 71"/>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27">
                      <a:moveTo>
                        <a:pt x="0" y="0"/>
                      </a:moveTo>
                      <a:lnTo>
                        <a:pt x="49" y="0"/>
                      </a:lnTo>
                      <a:lnTo>
                        <a:pt x="51" y="2"/>
                      </a:lnTo>
                      <a:lnTo>
                        <a:pt x="55" y="12"/>
                      </a:lnTo>
                      <a:lnTo>
                        <a:pt x="71" y="27"/>
                      </a:lnTo>
                      <a:lnTo>
                        <a:pt x="17" y="27"/>
                      </a:lnTo>
                      <a:lnTo>
                        <a:pt x="8" y="20"/>
                      </a:lnTo>
                      <a:lnTo>
                        <a:pt x="0" y="6"/>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35" name="Freeform 212"/>
                <p:cNvSpPr>
                  <a:spLocks/>
                </p:cNvSpPr>
                <p:nvPr/>
              </p:nvSpPr>
              <p:spPr bwMode="auto">
                <a:xfrm>
                  <a:off x="828" y="3546"/>
                  <a:ext cx="40" cy="12"/>
                </a:xfrm>
                <a:custGeom>
                  <a:avLst/>
                  <a:gdLst>
                    <a:gd name="T0" fmla="*/ 0 w 82"/>
                    <a:gd name="T1" fmla="*/ 36 h 36"/>
                    <a:gd name="T2" fmla="*/ 2 w 82"/>
                    <a:gd name="T3" fmla="*/ 21 h 36"/>
                    <a:gd name="T4" fmla="*/ 6 w 82"/>
                    <a:gd name="T5" fmla="*/ 8 h 36"/>
                    <a:gd name="T6" fmla="*/ 11 w 82"/>
                    <a:gd name="T7" fmla="*/ 0 h 36"/>
                    <a:gd name="T8" fmla="*/ 68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1"/>
                      </a:lnTo>
                      <a:lnTo>
                        <a:pt x="6" y="8"/>
                      </a:lnTo>
                      <a:lnTo>
                        <a:pt x="11" y="0"/>
                      </a:lnTo>
                      <a:lnTo>
                        <a:pt x="68" y="0"/>
                      </a:lnTo>
                      <a:lnTo>
                        <a:pt x="82"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nvGrpSpPr>
                <p:cNvPr id="736" name="Group 213"/>
                <p:cNvGrpSpPr>
                  <a:grpSpLocks/>
                </p:cNvGrpSpPr>
                <p:nvPr/>
              </p:nvGrpSpPr>
              <p:grpSpPr bwMode="auto">
                <a:xfrm>
                  <a:off x="832" y="3547"/>
                  <a:ext cx="49" cy="23"/>
                  <a:chOff x="832" y="3547"/>
                  <a:chExt cx="49" cy="23"/>
                </a:xfrm>
              </p:grpSpPr>
              <p:sp>
                <p:nvSpPr>
                  <p:cNvPr id="1062" name="Freeform 214"/>
                  <p:cNvSpPr>
                    <a:spLocks/>
                  </p:cNvSpPr>
                  <p:nvPr/>
                </p:nvSpPr>
                <p:spPr bwMode="auto">
                  <a:xfrm>
                    <a:off x="832" y="3547"/>
                    <a:ext cx="12" cy="23"/>
                  </a:xfrm>
                  <a:custGeom>
                    <a:avLst/>
                    <a:gdLst>
                      <a:gd name="T0" fmla="*/ 15 w 24"/>
                      <a:gd name="T1" fmla="*/ 68 h 68"/>
                      <a:gd name="T2" fmla="*/ 0 w 24"/>
                      <a:gd name="T3" fmla="*/ 27 h 68"/>
                      <a:gd name="T4" fmla="*/ 11 w 24"/>
                      <a:gd name="T5" fmla="*/ 0 h 68"/>
                      <a:gd name="T6" fmla="*/ 24 w 24"/>
                      <a:gd name="T7" fmla="*/ 31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7"/>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63" name="Freeform 215"/>
                  <p:cNvSpPr>
                    <a:spLocks/>
                  </p:cNvSpPr>
                  <p:nvPr/>
                </p:nvSpPr>
                <p:spPr bwMode="auto">
                  <a:xfrm>
                    <a:off x="837" y="3548"/>
                    <a:ext cx="36" cy="10"/>
                  </a:xfrm>
                  <a:custGeom>
                    <a:avLst/>
                    <a:gdLst>
                      <a:gd name="T0" fmla="*/ 1 w 72"/>
                      <a:gd name="T1" fmla="*/ 0 h 29"/>
                      <a:gd name="T2" fmla="*/ 49 w 72"/>
                      <a:gd name="T3" fmla="*/ 0 h 29"/>
                      <a:gd name="T4" fmla="*/ 50 w 72"/>
                      <a:gd name="T5" fmla="*/ 2 h 29"/>
                      <a:gd name="T6" fmla="*/ 56 w 72"/>
                      <a:gd name="T7" fmla="*/ 11 h 29"/>
                      <a:gd name="T8" fmla="*/ 72 w 72"/>
                      <a:gd name="T9" fmla="*/ 29 h 29"/>
                      <a:gd name="T10" fmla="*/ 17 w 72"/>
                      <a:gd name="T11" fmla="*/ 29 h 29"/>
                      <a:gd name="T12" fmla="*/ 9 w 72"/>
                      <a:gd name="T13" fmla="*/ 20 h 29"/>
                      <a:gd name="T14" fmla="*/ 0 w 72"/>
                      <a:gd name="T15" fmla="*/ 6 h 29"/>
                      <a:gd name="T16" fmla="*/ 1 w 7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9">
                        <a:moveTo>
                          <a:pt x="1" y="0"/>
                        </a:moveTo>
                        <a:lnTo>
                          <a:pt x="49" y="0"/>
                        </a:lnTo>
                        <a:lnTo>
                          <a:pt x="50" y="2"/>
                        </a:lnTo>
                        <a:lnTo>
                          <a:pt x="56" y="11"/>
                        </a:lnTo>
                        <a:lnTo>
                          <a:pt x="72" y="29"/>
                        </a:lnTo>
                        <a:lnTo>
                          <a:pt x="17"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64" name="Freeform 216"/>
                  <p:cNvSpPr>
                    <a:spLocks/>
                  </p:cNvSpPr>
                  <p:nvPr/>
                </p:nvSpPr>
                <p:spPr bwMode="auto">
                  <a:xfrm>
                    <a:off x="840" y="3558"/>
                    <a:ext cx="41" cy="12"/>
                  </a:xfrm>
                  <a:custGeom>
                    <a:avLst/>
                    <a:gdLst>
                      <a:gd name="T0" fmla="*/ 0 w 83"/>
                      <a:gd name="T1" fmla="*/ 36 h 36"/>
                      <a:gd name="T2" fmla="*/ 1 w 83"/>
                      <a:gd name="T3" fmla="*/ 20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0"/>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37" name="Group 217"/>
                <p:cNvGrpSpPr>
                  <a:grpSpLocks/>
                </p:cNvGrpSpPr>
                <p:nvPr/>
              </p:nvGrpSpPr>
              <p:grpSpPr bwMode="auto">
                <a:xfrm>
                  <a:off x="844" y="3560"/>
                  <a:ext cx="49" cy="22"/>
                  <a:chOff x="844" y="3560"/>
                  <a:chExt cx="49" cy="22"/>
                </a:xfrm>
              </p:grpSpPr>
              <p:sp>
                <p:nvSpPr>
                  <p:cNvPr id="1059" name="Freeform 218"/>
                  <p:cNvSpPr>
                    <a:spLocks/>
                  </p:cNvSpPr>
                  <p:nvPr/>
                </p:nvSpPr>
                <p:spPr bwMode="auto">
                  <a:xfrm>
                    <a:off x="844" y="3560"/>
                    <a:ext cx="13" cy="22"/>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60" name="Freeform 219"/>
                  <p:cNvSpPr>
                    <a:spLocks/>
                  </p:cNvSpPr>
                  <p:nvPr/>
                </p:nvSpPr>
                <p:spPr bwMode="auto">
                  <a:xfrm>
                    <a:off x="849" y="3560"/>
                    <a:ext cx="37" cy="10"/>
                  </a:xfrm>
                  <a:custGeom>
                    <a:avLst/>
                    <a:gdLst>
                      <a:gd name="T0" fmla="*/ 1 w 73"/>
                      <a:gd name="T1" fmla="*/ 0 h 29"/>
                      <a:gd name="T2" fmla="*/ 48 w 73"/>
                      <a:gd name="T3" fmla="*/ 0 h 29"/>
                      <a:gd name="T4" fmla="*/ 50 w 73"/>
                      <a:gd name="T5" fmla="*/ 2 h 29"/>
                      <a:gd name="T6" fmla="*/ 56 w 73"/>
                      <a:gd name="T7" fmla="*/ 11 h 29"/>
                      <a:gd name="T8" fmla="*/ 73 w 73"/>
                      <a:gd name="T9" fmla="*/ 29 h 29"/>
                      <a:gd name="T10" fmla="*/ 18 w 73"/>
                      <a:gd name="T11" fmla="*/ 29 h 29"/>
                      <a:gd name="T12" fmla="*/ 9 w 73"/>
                      <a:gd name="T13" fmla="*/ 20 h 29"/>
                      <a:gd name="T14" fmla="*/ 0 w 73"/>
                      <a:gd name="T15" fmla="*/ 5 h 29"/>
                      <a:gd name="T16" fmla="*/ 1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1" y="0"/>
                        </a:moveTo>
                        <a:lnTo>
                          <a:pt x="48" y="0"/>
                        </a:lnTo>
                        <a:lnTo>
                          <a:pt x="50" y="2"/>
                        </a:lnTo>
                        <a:lnTo>
                          <a:pt x="56" y="11"/>
                        </a:lnTo>
                        <a:lnTo>
                          <a:pt x="73"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61" name="Freeform 220"/>
                  <p:cNvSpPr>
                    <a:spLocks/>
                  </p:cNvSpPr>
                  <p:nvPr/>
                </p:nvSpPr>
                <p:spPr bwMode="auto">
                  <a:xfrm>
                    <a:off x="853" y="3571"/>
                    <a:ext cx="40" cy="11"/>
                  </a:xfrm>
                  <a:custGeom>
                    <a:avLst/>
                    <a:gdLst>
                      <a:gd name="T0" fmla="*/ 0 w 82"/>
                      <a:gd name="T1" fmla="*/ 35 h 35"/>
                      <a:gd name="T2" fmla="*/ 2 w 82"/>
                      <a:gd name="T3" fmla="*/ 19 h 35"/>
                      <a:gd name="T4" fmla="*/ 6 w 82"/>
                      <a:gd name="T5" fmla="*/ 7 h 35"/>
                      <a:gd name="T6" fmla="*/ 11 w 82"/>
                      <a:gd name="T7" fmla="*/ 0 h 35"/>
                      <a:gd name="T8" fmla="*/ 67 w 82"/>
                      <a:gd name="T9" fmla="*/ 0 h 35"/>
                      <a:gd name="T10" fmla="*/ 82 w 82"/>
                      <a:gd name="T11" fmla="*/ 35 h 35"/>
                      <a:gd name="T12" fmla="*/ 0 w 8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2" h="35">
                        <a:moveTo>
                          <a:pt x="0" y="35"/>
                        </a:moveTo>
                        <a:lnTo>
                          <a:pt x="2" y="19"/>
                        </a:lnTo>
                        <a:lnTo>
                          <a:pt x="6" y="7"/>
                        </a:lnTo>
                        <a:lnTo>
                          <a:pt x="11"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38" name="Group 221"/>
                <p:cNvGrpSpPr>
                  <a:grpSpLocks/>
                </p:cNvGrpSpPr>
                <p:nvPr/>
              </p:nvGrpSpPr>
              <p:grpSpPr bwMode="auto">
                <a:xfrm>
                  <a:off x="857" y="3572"/>
                  <a:ext cx="50" cy="23"/>
                  <a:chOff x="857" y="3572"/>
                  <a:chExt cx="50" cy="23"/>
                </a:xfrm>
              </p:grpSpPr>
              <p:sp>
                <p:nvSpPr>
                  <p:cNvPr id="1056" name="Freeform 222"/>
                  <p:cNvSpPr>
                    <a:spLocks/>
                  </p:cNvSpPr>
                  <p:nvPr/>
                </p:nvSpPr>
                <p:spPr bwMode="auto">
                  <a:xfrm>
                    <a:off x="857" y="3572"/>
                    <a:ext cx="12" cy="23"/>
                  </a:xfrm>
                  <a:custGeom>
                    <a:avLst/>
                    <a:gdLst>
                      <a:gd name="T0" fmla="*/ 14 w 23"/>
                      <a:gd name="T1" fmla="*/ 68 h 68"/>
                      <a:gd name="T2" fmla="*/ 0 w 23"/>
                      <a:gd name="T3" fmla="*/ 25 h 68"/>
                      <a:gd name="T4" fmla="*/ 9 w 23"/>
                      <a:gd name="T5" fmla="*/ 0 h 68"/>
                      <a:gd name="T6" fmla="*/ 23 w 23"/>
                      <a:gd name="T7" fmla="*/ 30 h 68"/>
                      <a:gd name="T8" fmla="*/ 14 w 23"/>
                      <a:gd name="T9" fmla="*/ 68 h 68"/>
                    </a:gdLst>
                    <a:ahLst/>
                    <a:cxnLst>
                      <a:cxn ang="0">
                        <a:pos x="T0" y="T1"/>
                      </a:cxn>
                      <a:cxn ang="0">
                        <a:pos x="T2" y="T3"/>
                      </a:cxn>
                      <a:cxn ang="0">
                        <a:pos x="T4" y="T5"/>
                      </a:cxn>
                      <a:cxn ang="0">
                        <a:pos x="T6" y="T7"/>
                      </a:cxn>
                      <a:cxn ang="0">
                        <a:pos x="T8" y="T9"/>
                      </a:cxn>
                    </a:cxnLst>
                    <a:rect l="0" t="0" r="r" b="b"/>
                    <a:pathLst>
                      <a:path w="23" h="68">
                        <a:moveTo>
                          <a:pt x="14" y="68"/>
                        </a:moveTo>
                        <a:lnTo>
                          <a:pt x="0" y="25"/>
                        </a:lnTo>
                        <a:lnTo>
                          <a:pt x="9" y="0"/>
                        </a:lnTo>
                        <a:lnTo>
                          <a:pt x="23" y="30"/>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57" name="Freeform 223"/>
                  <p:cNvSpPr>
                    <a:spLocks/>
                  </p:cNvSpPr>
                  <p:nvPr/>
                </p:nvSpPr>
                <p:spPr bwMode="auto">
                  <a:xfrm>
                    <a:off x="862" y="3573"/>
                    <a:ext cx="37" cy="9"/>
                  </a:xfrm>
                  <a:custGeom>
                    <a:avLst/>
                    <a:gdLst>
                      <a:gd name="T0" fmla="*/ 1 w 73"/>
                      <a:gd name="T1" fmla="*/ 0 h 29"/>
                      <a:gd name="T2" fmla="*/ 50 w 73"/>
                      <a:gd name="T3" fmla="*/ 0 h 29"/>
                      <a:gd name="T4" fmla="*/ 51 w 73"/>
                      <a:gd name="T5" fmla="*/ 2 h 29"/>
                      <a:gd name="T6" fmla="*/ 56 w 73"/>
                      <a:gd name="T7" fmla="*/ 11 h 29"/>
                      <a:gd name="T8" fmla="*/ 73 w 73"/>
                      <a:gd name="T9" fmla="*/ 29 h 29"/>
                      <a:gd name="T10" fmla="*/ 18 w 73"/>
                      <a:gd name="T11" fmla="*/ 29 h 29"/>
                      <a:gd name="T12" fmla="*/ 10 w 73"/>
                      <a:gd name="T13" fmla="*/ 20 h 29"/>
                      <a:gd name="T14" fmla="*/ 0 w 73"/>
                      <a:gd name="T15" fmla="*/ 5 h 29"/>
                      <a:gd name="T16" fmla="*/ 1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1" y="0"/>
                        </a:moveTo>
                        <a:lnTo>
                          <a:pt x="50" y="0"/>
                        </a:lnTo>
                        <a:lnTo>
                          <a:pt x="51" y="2"/>
                        </a:lnTo>
                        <a:lnTo>
                          <a:pt x="56" y="11"/>
                        </a:lnTo>
                        <a:lnTo>
                          <a:pt x="73"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58" name="Freeform 224"/>
                  <p:cNvSpPr>
                    <a:spLocks/>
                  </p:cNvSpPr>
                  <p:nvPr/>
                </p:nvSpPr>
                <p:spPr bwMode="auto">
                  <a:xfrm>
                    <a:off x="865" y="3583"/>
                    <a:ext cx="42" cy="12"/>
                  </a:xfrm>
                  <a:custGeom>
                    <a:avLst/>
                    <a:gdLst>
                      <a:gd name="T0" fmla="*/ 0 w 83"/>
                      <a:gd name="T1" fmla="*/ 36 h 36"/>
                      <a:gd name="T2" fmla="*/ 3 w 83"/>
                      <a:gd name="T3" fmla="*/ 19 h 36"/>
                      <a:gd name="T4" fmla="*/ 7 w 83"/>
                      <a:gd name="T5" fmla="*/ 7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3" y="19"/>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39" name="Group 225"/>
                <p:cNvGrpSpPr>
                  <a:grpSpLocks/>
                </p:cNvGrpSpPr>
                <p:nvPr/>
              </p:nvGrpSpPr>
              <p:grpSpPr bwMode="auto">
                <a:xfrm>
                  <a:off x="870" y="3585"/>
                  <a:ext cx="48" cy="23"/>
                  <a:chOff x="870" y="3585"/>
                  <a:chExt cx="48" cy="23"/>
                </a:xfrm>
              </p:grpSpPr>
              <p:sp>
                <p:nvSpPr>
                  <p:cNvPr id="1053" name="Freeform 226"/>
                  <p:cNvSpPr>
                    <a:spLocks/>
                  </p:cNvSpPr>
                  <p:nvPr/>
                </p:nvSpPr>
                <p:spPr bwMode="auto">
                  <a:xfrm>
                    <a:off x="870" y="3585"/>
                    <a:ext cx="12" cy="23"/>
                  </a:xfrm>
                  <a:custGeom>
                    <a:avLst/>
                    <a:gdLst>
                      <a:gd name="T0" fmla="*/ 15 w 25"/>
                      <a:gd name="T1" fmla="*/ 68 h 68"/>
                      <a:gd name="T2" fmla="*/ 0 w 25"/>
                      <a:gd name="T3" fmla="*/ 26 h 68"/>
                      <a:gd name="T4" fmla="*/ 9 w 25"/>
                      <a:gd name="T5" fmla="*/ 0 h 68"/>
                      <a:gd name="T6" fmla="*/ 25 w 25"/>
                      <a:gd name="T7" fmla="*/ 31 h 68"/>
                      <a:gd name="T8" fmla="*/ 15 w 25"/>
                      <a:gd name="T9" fmla="*/ 68 h 68"/>
                    </a:gdLst>
                    <a:ahLst/>
                    <a:cxnLst>
                      <a:cxn ang="0">
                        <a:pos x="T0" y="T1"/>
                      </a:cxn>
                      <a:cxn ang="0">
                        <a:pos x="T2" y="T3"/>
                      </a:cxn>
                      <a:cxn ang="0">
                        <a:pos x="T4" y="T5"/>
                      </a:cxn>
                      <a:cxn ang="0">
                        <a:pos x="T6" y="T7"/>
                      </a:cxn>
                      <a:cxn ang="0">
                        <a:pos x="T8" y="T9"/>
                      </a:cxn>
                    </a:cxnLst>
                    <a:rect l="0" t="0" r="r" b="b"/>
                    <a:pathLst>
                      <a:path w="25" h="68">
                        <a:moveTo>
                          <a:pt x="15" y="68"/>
                        </a:moveTo>
                        <a:lnTo>
                          <a:pt x="0" y="26"/>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54" name="Freeform 227"/>
                  <p:cNvSpPr>
                    <a:spLocks/>
                  </p:cNvSpPr>
                  <p:nvPr/>
                </p:nvSpPr>
                <p:spPr bwMode="auto">
                  <a:xfrm>
                    <a:off x="874" y="3586"/>
                    <a:ext cx="38" cy="10"/>
                  </a:xfrm>
                  <a:custGeom>
                    <a:avLst/>
                    <a:gdLst>
                      <a:gd name="T0" fmla="*/ 1 w 75"/>
                      <a:gd name="T1" fmla="*/ 0 h 29"/>
                      <a:gd name="T2" fmla="*/ 50 w 75"/>
                      <a:gd name="T3" fmla="*/ 0 h 29"/>
                      <a:gd name="T4" fmla="*/ 52 w 75"/>
                      <a:gd name="T5" fmla="*/ 2 h 29"/>
                      <a:gd name="T6" fmla="*/ 56 w 75"/>
                      <a:gd name="T7" fmla="*/ 11 h 29"/>
                      <a:gd name="T8" fmla="*/ 75 w 75"/>
                      <a:gd name="T9" fmla="*/ 29 h 29"/>
                      <a:gd name="T10" fmla="*/ 18 w 75"/>
                      <a:gd name="T11" fmla="*/ 29 h 29"/>
                      <a:gd name="T12" fmla="*/ 10 w 75"/>
                      <a:gd name="T13" fmla="*/ 20 h 29"/>
                      <a:gd name="T14" fmla="*/ 0 w 75"/>
                      <a:gd name="T15" fmla="*/ 5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2"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55" name="Freeform 228"/>
                  <p:cNvSpPr>
                    <a:spLocks/>
                  </p:cNvSpPr>
                  <p:nvPr/>
                </p:nvSpPr>
                <p:spPr bwMode="auto">
                  <a:xfrm>
                    <a:off x="878" y="3596"/>
                    <a:ext cx="40" cy="12"/>
                  </a:xfrm>
                  <a:custGeom>
                    <a:avLst/>
                    <a:gdLst>
                      <a:gd name="T0" fmla="*/ 0 w 80"/>
                      <a:gd name="T1" fmla="*/ 36 h 36"/>
                      <a:gd name="T2" fmla="*/ 1 w 80"/>
                      <a:gd name="T3" fmla="*/ 20 h 36"/>
                      <a:gd name="T4" fmla="*/ 6 w 80"/>
                      <a:gd name="T5" fmla="*/ 8 h 36"/>
                      <a:gd name="T6" fmla="*/ 10 w 80"/>
                      <a:gd name="T7" fmla="*/ 0 h 36"/>
                      <a:gd name="T8" fmla="*/ 67 w 80"/>
                      <a:gd name="T9" fmla="*/ 0 h 36"/>
                      <a:gd name="T10" fmla="*/ 80 w 80"/>
                      <a:gd name="T11" fmla="*/ 36 h 36"/>
                      <a:gd name="T12" fmla="*/ 0 w 8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0" h="36">
                        <a:moveTo>
                          <a:pt x="0" y="36"/>
                        </a:moveTo>
                        <a:lnTo>
                          <a:pt x="1" y="20"/>
                        </a:lnTo>
                        <a:lnTo>
                          <a:pt x="6" y="8"/>
                        </a:lnTo>
                        <a:lnTo>
                          <a:pt x="10" y="0"/>
                        </a:lnTo>
                        <a:lnTo>
                          <a:pt x="67" y="0"/>
                        </a:lnTo>
                        <a:lnTo>
                          <a:pt x="80"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40" name="Group 229"/>
                <p:cNvGrpSpPr>
                  <a:grpSpLocks/>
                </p:cNvGrpSpPr>
                <p:nvPr/>
              </p:nvGrpSpPr>
              <p:grpSpPr bwMode="auto">
                <a:xfrm>
                  <a:off x="882" y="3600"/>
                  <a:ext cx="100" cy="73"/>
                  <a:chOff x="882" y="3600"/>
                  <a:chExt cx="100" cy="73"/>
                </a:xfrm>
              </p:grpSpPr>
              <p:grpSp>
                <p:nvGrpSpPr>
                  <p:cNvPr id="1033" name="Group 230"/>
                  <p:cNvGrpSpPr>
                    <a:grpSpLocks/>
                  </p:cNvGrpSpPr>
                  <p:nvPr/>
                </p:nvGrpSpPr>
                <p:grpSpPr bwMode="auto">
                  <a:xfrm>
                    <a:off x="882" y="3600"/>
                    <a:ext cx="49" cy="23"/>
                    <a:chOff x="882" y="3600"/>
                    <a:chExt cx="49" cy="23"/>
                  </a:xfrm>
                </p:grpSpPr>
                <p:sp>
                  <p:nvSpPr>
                    <p:cNvPr id="1050" name="Freeform 231"/>
                    <p:cNvSpPr>
                      <a:spLocks/>
                    </p:cNvSpPr>
                    <p:nvPr/>
                  </p:nvSpPr>
                  <p:spPr bwMode="auto">
                    <a:xfrm>
                      <a:off x="882" y="3600"/>
                      <a:ext cx="12" cy="23"/>
                    </a:xfrm>
                    <a:custGeom>
                      <a:avLst/>
                      <a:gdLst>
                        <a:gd name="T0" fmla="*/ 13 w 23"/>
                        <a:gd name="T1" fmla="*/ 70 h 70"/>
                        <a:gd name="T2" fmla="*/ 0 w 23"/>
                        <a:gd name="T3" fmla="*/ 27 h 70"/>
                        <a:gd name="T4" fmla="*/ 9 w 23"/>
                        <a:gd name="T5" fmla="*/ 0 h 70"/>
                        <a:gd name="T6" fmla="*/ 23 w 23"/>
                        <a:gd name="T7" fmla="*/ 31 h 70"/>
                        <a:gd name="T8" fmla="*/ 13 w 23"/>
                        <a:gd name="T9" fmla="*/ 70 h 70"/>
                      </a:gdLst>
                      <a:ahLst/>
                      <a:cxnLst>
                        <a:cxn ang="0">
                          <a:pos x="T0" y="T1"/>
                        </a:cxn>
                        <a:cxn ang="0">
                          <a:pos x="T2" y="T3"/>
                        </a:cxn>
                        <a:cxn ang="0">
                          <a:pos x="T4" y="T5"/>
                        </a:cxn>
                        <a:cxn ang="0">
                          <a:pos x="T6" y="T7"/>
                        </a:cxn>
                        <a:cxn ang="0">
                          <a:pos x="T8" y="T9"/>
                        </a:cxn>
                      </a:cxnLst>
                      <a:rect l="0" t="0" r="r" b="b"/>
                      <a:pathLst>
                        <a:path w="23" h="70">
                          <a:moveTo>
                            <a:pt x="13" y="70"/>
                          </a:moveTo>
                          <a:lnTo>
                            <a:pt x="0" y="27"/>
                          </a:lnTo>
                          <a:lnTo>
                            <a:pt x="9" y="0"/>
                          </a:lnTo>
                          <a:lnTo>
                            <a:pt x="23"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51" name="Freeform 232"/>
                    <p:cNvSpPr>
                      <a:spLocks/>
                    </p:cNvSpPr>
                    <p:nvPr/>
                  </p:nvSpPr>
                  <p:spPr bwMode="auto">
                    <a:xfrm>
                      <a:off x="887" y="3600"/>
                      <a:ext cx="37" cy="11"/>
                    </a:xfrm>
                    <a:custGeom>
                      <a:avLst/>
                      <a:gdLst>
                        <a:gd name="T0" fmla="*/ 1 w 73"/>
                        <a:gd name="T1" fmla="*/ 0 h 31"/>
                        <a:gd name="T2" fmla="*/ 50 w 73"/>
                        <a:gd name="T3" fmla="*/ 0 h 31"/>
                        <a:gd name="T4" fmla="*/ 51 w 73"/>
                        <a:gd name="T5" fmla="*/ 4 h 31"/>
                        <a:gd name="T6" fmla="*/ 56 w 73"/>
                        <a:gd name="T7" fmla="*/ 13 h 31"/>
                        <a:gd name="T8" fmla="*/ 73 w 73"/>
                        <a:gd name="T9" fmla="*/ 31 h 31"/>
                        <a:gd name="T10" fmla="*/ 18 w 73"/>
                        <a:gd name="T11" fmla="*/ 31 h 31"/>
                        <a:gd name="T12" fmla="*/ 9 w 73"/>
                        <a:gd name="T13" fmla="*/ 22 h 31"/>
                        <a:gd name="T14" fmla="*/ 0 w 73"/>
                        <a:gd name="T15" fmla="*/ 7 h 31"/>
                        <a:gd name="T16" fmla="*/ 1 w 7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1">
                          <a:moveTo>
                            <a:pt x="1" y="0"/>
                          </a:moveTo>
                          <a:lnTo>
                            <a:pt x="50" y="0"/>
                          </a:lnTo>
                          <a:lnTo>
                            <a:pt x="51" y="4"/>
                          </a:lnTo>
                          <a:lnTo>
                            <a:pt x="56" y="13"/>
                          </a:lnTo>
                          <a:lnTo>
                            <a:pt x="73"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52" name="Freeform 233"/>
                    <p:cNvSpPr>
                      <a:spLocks/>
                    </p:cNvSpPr>
                    <p:nvPr/>
                  </p:nvSpPr>
                  <p:spPr bwMode="auto">
                    <a:xfrm>
                      <a:off x="890" y="3611"/>
                      <a:ext cx="41" cy="12"/>
                    </a:xfrm>
                    <a:custGeom>
                      <a:avLst/>
                      <a:gdLst>
                        <a:gd name="T0" fmla="*/ 0 w 83"/>
                        <a:gd name="T1" fmla="*/ 38 h 38"/>
                        <a:gd name="T2" fmla="*/ 1 w 83"/>
                        <a:gd name="T3" fmla="*/ 22 h 38"/>
                        <a:gd name="T4" fmla="*/ 8 w 83"/>
                        <a:gd name="T5" fmla="*/ 8 h 38"/>
                        <a:gd name="T6" fmla="*/ 12 w 83"/>
                        <a:gd name="T7" fmla="*/ 0 h 38"/>
                        <a:gd name="T8" fmla="*/ 68 w 83"/>
                        <a:gd name="T9" fmla="*/ 0 h 38"/>
                        <a:gd name="T10" fmla="*/ 83 w 83"/>
                        <a:gd name="T11" fmla="*/ 38 h 38"/>
                        <a:gd name="T12" fmla="*/ 0 w 83"/>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3" h="38">
                          <a:moveTo>
                            <a:pt x="0" y="38"/>
                          </a:moveTo>
                          <a:lnTo>
                            <a:pt x="1" y="22"/>
                          </a:lnTo>
                          <a:lnTo>
                            <a:pt x="8" y="8"/>
                          </a:lnTo>
                          <a:lnTo>
                            <a:pt x="12" y="0"/>
                          </a:lnTo>
                          <a:lnTo>
                            <a:pt x="68" y="0"/>
                          </a:lnTo>
                          <a:lnTo>
                            <a:pt x="83"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34" name="Group 234"/>
                  <p:cNvGrpSpPr>
                    <a:grpSpLocks/>
                  </p:cNvGrpSpPr>
                  <p:nvPr/>
                </p:nvGrpSpPr>
                <p:grpSpPr bwMode="auto">
                  <a:xfrm>
                    <a:off x="894" y="3612"/>
                    <a:ext cx="49" cy="23"/>
                    <a:chOff x="894" y="3612"/>
                    <a:chExt cx="49" cy="23"/>
                  </a:xfrm>
                </p:grpSpPr>
                <p:sp>
                  <p:nvSpPr>
                    <p:cNvPr id="1047" name="Freeform 235"/>
                    <p:cNvSpPr>
                      <a:spLocks/>
                    </p:cNvSpPr>
                    <p:nvPr/>
                  </p:nvSpPr>
                  <p:spPr bwMode="auto">
                    <a:xfrm>
                      <a:off x="894" y="3612"/>
                      <a:ext cx="13" cy="23"/>
                    </a:xfrm>
                    <a:custGeom>
                      <a:avLst/>
                      <a:gdLst>
                        <a:gd name="T0" fmla="*/ 15 w 25"/>
                        <a:gd name="T1" fmla="*/ 69 h 69"/>
                        <a:gd name="T2" fmla="*/ 0 w 25"/>
                        <a:gd name="T3" fmla="*/ 28 h 69"/>
                        <a:gd name="T4" fmla="*/ 9 w 25"/>
                        <a:gd name="T5" fmla="*/ 0 h 69"/>
                        <a:gd name="T6" fmla="*/ 25 w 25"/>
                        <a:gd name="T7" fmla="*/ 32 h 69"/>
                        <a:gd name="T8" fmla="*/ 15 w 25"/>
                        <a:gd name="T9" fmla="*/ 69 h 69"/>
                      </a:gdLst>
                      <a:ahLst/>
                      <a:cxnLst>
                        <a:cxn ang="0">
                          <a:pos x="T0" y="T1"/>
                        </a:cxn>
                        <a:cxn ang="0">
                          <a:pos x="T2" y="T3"/>
                        </a:cxn>
                        <a:cxn ang="0">
                          <a:pos x="T4" y="T5"/>
                        </a:cxn>
                        <a:cxn ang="0">
                          <a:pos x="T6" y="T7"/>
                        </a:cxn>
                        <a:cxn ang="0">
                          <a:pos x="T8" y="T9"/>
                        </a:cxn>
                      </a:cxnLst>
                      <a:rect l="0" t="0" r="r" b="b"/>
                      <a:pathLst>
                        <a:path w="25" h="69">
                          <a:moveTo>
                            <a:pt x="15" y="69"/>
                          </a:moveTo>
                          <a:lnTo>
                            <a:pt x="0" y="28"/>
                          </a:lnTo>
                          <a:lnTo>
                            <a:pt x="9"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48" name="Freeform 236"/>
                    <p:cNvSpPr>
                      <a:spLocks/>
                    </p:cNvSpPr>
                    <p:nvPr/>
                  </p:nvSpPr>
                  <p:spPr bwMode="auto">
                    <a:xfrm>
                      <a:off x="899" y="3613"/>
                      <a:ext cx="37" cy="10"/>
                    </a:xfrm>
                    <a:custGeom>
                      <a:avLst/>
                      <a:gdLst>
                        <a:gd name="T0" fmla="*/ 2 w 75"/>
                        <a:gd name="T1" fmla="*/ 0 h 32"/>
                        <a:gd name="T2" fmla="*/ 50 w 75"/>
                        <a:gd name="T3" fmla="*/ 0 h 32"/>
                        <a:gd name="T4" fmla="*/ 52 w 75"/>
                        <a:gd name="T5" fmla="*/ 3 h 32"/>
                        <a:gd name="T6" fmla="*/ 57 w 75"/>
                        <a:gd name="T7" fmla="*/ 15 h 32"/>
                        <a:gd name="T8" fmla="*/ 75 w 75"/>
                        <a:gd name="T9" fmla="*/ 32 h 32"/>
                        <a:gd name="T10" fmla="*/ 19 w 75"/>
                        <a:gd name="T11" fmla="*/ 32 h 32"/>
                        <a:gd name="T12" fmla="*/ 10 w 75"/>
                        <a:gd name="T13" fmla="*/ 22 h 32"/>
                        <a:gd name="T14" fmla="*/ 0 w 75"/>
                        <a:gd name="T15" fmla="*/ 7 h 32"/>
                        <a:gd name="T16" fmla="*/ 2 w 75"/>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2">
                          <a:moveTo>
                            <a:pt x="2" y="0"/>
                          </a:moveTo>
                          <a:lnTo>
                            <a:pt x="50" y="0"/>
                          </a:lnTo>
                          <a:lnTo>
                            <a:pt x="52" y="3"/>
                          </a:lnTo>
                          <a:lnTo>
                            <a:pt x="57" y="15"/>
                          </a:lnTo>
                          <a:lnTo>
                            <a:pt x="75" y="32"/>
                          </a:lnTo>
                          <a:lnTo>
                            <a:pt x="19" y="32"/>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49" name="Freeform 237"/>
                    <p:cNvSpPr>
                      <a:spLocks/>
                    </p:cNvSpPr>
                    <p:nvPr/>
                  </p:nvSpPr>
                  <p:spPr bwMode="auto">
                    <a:xfrm>
                      <a:off x="902" y="3623"/>
                      <a:ext cx="41" cy="12"/>
                    </a:xfrm>
                    <a:custGeom>
                      <a:avLst/>
                      <a:gdLst>
                        <a:gd name="T0" fmla="*/ 0 w 81"/>
                        <a:gd name="T1" fmla="*/ 36 h 36"/>
                        <a:gd name="T2" fmla="*/ 1 w 81"/>
                        <a:gd name="T3" fmla="*/ 21 h 36"/>
                        <a:gd name="T4" fmla="*/ 5 w 81"/>
                        <a:gd name="T5" fmla="*/ 8 h 36"/>
                        <a:gd name="T6" fmla="*/ 12 w 81"/>
                        <a:gd name="T7" fmla="*/ 0 h 36"/>
                        <a:gd name="T8" fmla="*/ 68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21"/>
                          </a:lnTo>
                          <a:lnTo>
                            <a:pt x="5" y="8"/>
                          </a:lnTo>
                          <a:lnTo>
                            <a:pt x="12" y="0"/>
                          </a:lnTo>
                          <a:lnTo>
                            <a:pt x="68"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35" name="Group 238"/>
                  <p:cNvGrpSpPr>
                    <a:grpSpLocks/>
                  </p:cNvGrpSpPr>
                  <p:nvPr/>
                </p:nvGrpSpPr>
                <p:grpSpPr bwMode="auto">
                  <a:xfrm>
                    <a:off x="907" y="3625"/>
                    <a:ext cx="49" cy="23"/>
                    <a:chOff x="907" y="3625"/>
                    <a:chExt cx="49" cy="23"/>
                  </a:xfrm>
                </p:grpSpPr>
                <p:sp>
                  <p:nvSpPr>
                    <p:cNvPr id="1044" name="Freeform 239"/>
                    <p:cNvSpPr>
                      <a:spLocks/>
                    </p:cNvSpPr>
                    <p:nvPr/>
                  </p:nvSpPr>
                  <p:spPr bwMode="auto">
                    <a:xfrm>
                      <a:off x="907" y="3625"/>
                      <a:ext cx="11" cy="23"/>
                    </a:xfrm>
                    <a:custGeom>
                      <a:avLst/>
                      <a:gdLst>
                        <a:gd name="T0" fmla="*/ 15 w 24"/>
                        <a:gd name="T1" fmla="*/ 68 h 68"/>
                        <a:gd name="T2" fmla="*/ 0 w 24"/>
                        <a:gd name="T3" fmla="*/ 27 h 68"/>
                        <a:gd name="T4" fmla="*/ 11 w 24"/>
                        <a:gd name="T5" fmla="*/ 0 h 68"/>
                        <a:gd name="T6" fmla="*/ 24 w 24"/>
                        <a:gd name="T7" fmla="*/ 30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7"/>
                          </a:lnTo>
                          <a:lnTo>
                            <a:pt x="11"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45" name="Freeform 240"/>
                    <p:cNvSpPr>
                      <a:spLocks/>
                    </p:cNvSpPr>
                    <p:nvPr/>
                  </p:nvSpPr>
                  <p:spPr bwMode="auto">
                    <a:xfrm>
                      <a:off x="912" y="3626"/>
                      <a:ext cx="36" cy="9"/>
                    </a:xfrm>
                    <a:custGeom>
                      <a:avLst/>
                      <a:gdLst>
                        <a:gd name="T0" fmla="*/ 1 w 72"/>
                        <a:gd name="T1" fmla="*/ 0 h 29"/>
                        <a:gd name="T2" fmla="*/ 50 w 72"/>
                        <a:gd name="T3" fmla="*/ 0 h 29"/>
                        <a:gd name="T4" fmla="*/ 51 w 72"/>
                        <a:gd name="T5" fmla="*/ 2 h 29"/>
                        <a:gd name="T6" fmla="*/ 56 w 72"/>
                        <a:gd name="T7" fmla="*/ 11 h 29"/>
                        <a:gd name="T8" fmla="*/ 72 w 72"/>
                        <a:gd name="T9" fmla="*/ 29 h 29"/>
                        <a:gd name="T10" fmla="*/ 17 w 72"/>
                        <a:gd name="T11" fmla="*/ 29 h 29"/>
                        <a:gd name="T12" fmla="*/ 9 w 72"/>
                        <a:gd name="T13" fmla="*/ 20 h 29"/>
                        <a:gd name="T14" fmla="*/ 0 w 72"/>
                        <a:gd name="T15" fmla="*/ 6 h 29"/>
                        <a:gd name="T16" fmla="*/ 1 w 7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9">
                          <a:moveTo>
                            <a:pt x="1" y="0"/>
                          </a:moveTo>
                          <a:lnTo>
                            <a:pt x="50" y="0"/>
                          </a:lnTo>
                          <a:lnTo>
                            <a:pt x="51" y="2"/>
                          </a:lnTo>
                          <a:lnTo>
                            <a:pt x="56" y="11"/>
                          </a:lnTo>
                          <a:lnTo>
                            <a:pt x="72" y="29"/>
                          </a:lnTo>
                          <a:lnTo>
                            <a:pt x="17"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46" name="Freeform 241"/>
                    <p:cNvSpPr>
                      <a:spLocks/>
                    </p:cNvSpPr>
                    <p:nvPr/>
                  </p:nvSpPr>
                  <p:spPr bwMode="auto">
                    <a:xfrm>
                      <a:off x="914" y="3636"/>
                      <a:ext cx="42" cy="12"/>
                    </a:xfrm>
                    <a:custGeom>
                      <a:avLst/>
                      <a:gdLst>
                        <a:gd name="T0" fmla="*/ 0 w 83"/>
                        <a:gd name="T1" fmla="*/ 36 h 36"/>
                        <a:gd name="T2" fmla="*/ 1 w 83"/>
                        <a:gd name="T3" fmla="*/ 19 h 36"/>
                        <a:gd name="T4" fmla="*/ 7 w 83"/>
                        <a:gd name="T5" fmla="*/ 7 h 36"/>
                        <a:gd name="T6" fmla="*/ 10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7" y="7"/>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36" name="Group 242"/>
                  <p:cNvGrpSpPr>
                    <a:grpSpLocks/>
                  </p:cNvGrpSpPr>
                  <p:nvPr/>
                </p:nvGrpSpPr>
                <p:grpSpPr bwMode="auto">
                  <a:xfrm>
                    <a:off x="919" y="3638"/>
                    <a:ext cx="49" cy="22"/>
                    <a:chOff x="919" y="3638"/>
                    <a:chExt cx="49" cy="22"/>
                  </a:xfrm>
                </p:grpSpPr>
                <p:sp>
                  <p:nvSpPr>
                    <p:cNvPr id="1041" name="Freeform 243"/>
                    <p:cNvSpPr>
                      <a:spLocks/>
                    </p:cNvSpPr>
                    <p:nvPr/>
                  </p:nvSpPr>
                  <p:spPr bwMode="auto">
                    <a:xfrm>
                      <a:off x="919" y="3638"/>
                      <a:ext cx="13" cy="22"/>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42" name="Freeform 244"/>
                    <p:cNvSpPr>
                      <a:spLocks/>
                    </p:cNvSpPr>
                    <p:nvPr/>
                  </p:nvSpPr>
                  <p:spPr bwMode="auto">
                    <a:xfrm>
                      <a:off x="924" y="3638"/>
                      <a:ext cx="37" cy="10"/>
                    </a:xfrm>
                    <a:custGeom>
                      <a:avLst/>
                      <a:gdLst>
                        <a:gd name="T0" fmla="*/ 1 w 73"/>
                        <a:gd name="T1" fmla="*/ 0 h 30"/>
                        <a:gd name="T2" fmla="*/ 48 w 73"/>
                        <a:gd name="T3" fmla="*/ 0 h 30"/>
                        <a:gd name="T4" fmla="*/ 52 w 73"/>
                        <a:gd name="T5" fmla="*/ 3 h 30"/>
                        <a:gd name="T6" fmla="*/ 56 w 73"/>
                        <a:gd name="T7" fmla="*/ 12 h 30"/>
                        <a:gd name="T8" fmla="*/ 73 w 73"/>
                        <a:gd name="T9" fmla="*/ 30 h 30"/>
                        <a:gd name="T10" fmla="*/ 18 w 73"/>
                        <a:gd name="T11" fmla="*/ 30 h 30"/>
                        <a:gd name="T12" fmla="*/ 9 w 73"/>
                        <a:gd name="T13" fmla="*/ 21 h 30"/>
                        <a:gd name="T14" fmla="*/ 0 w 73"/>
                        <a:gd name="T15" fmla="*/ 5 h 30"/>
                        <a:gd name="T16" fmla="*/ 1 w 73"/>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1" y="0"/>
                          </a:moveTo>
                          <a:lnTo>
                            <a:pt x="48" y="0"/>
                          </a:lnTo>
                          <a:lnTo>
                            <a:pt x="52" y="3"/>
                          </a:lnTo>
                          <a:lnTo>
                            <a:pt x="56" y="12"/>
                          </a:lnTo>
                          <a:lnTo>
                            <a:pt x="73"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43" name="Freeform 245"/>
                    <p:cNvSpPr>
                      <a:spLocks/>
                    </p:cNvSpPr>
                    <p:nvPr/>
                  </p:nvSpPr>
                  <p:spPr bwMode="auto">
                    <a:xfrm>
                      <a:off x="928" y="3648"/>
                      <a:ext cx="40" cy="12"/>
                    </a:xfrm>
                    <a:custGeom>
                      <a:avLst/>
                      <a:gdLst>
                        <a:gd name="T0" fmla="*/ 0 w 82"/>
                        <a:gd name="T1" fmla="*/ 36 h 36"/>
                        <a:gd name="T2" fmla="*/ 2 w 82"/>
                        <a:gd name="T3" fmla="*/ 19 h 36"/>
                        <a:gd name="T4" fmla="*/ 6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37" name="Group 246"/>
                  <p:cNvGrpSpPr>
                    <a:grpSpLocks/>
                  </p:cNvGrpSpPr>
                  <p:nvPr/>
                </p:nvGrpSpPr>
                <p:grpSpPr bwMode="auto">
                  <a:xfrm>
                    <a:off x="932" y="3651"/>
                    <a:ext cx="50" cy="22"/>
                    <a:chOff x="932" y="3651"/>
                    <a:chExt cx="50" cy="22"/>
                  </a:xfrm>
                </p:grpSpPr>
                <p:sp>
                  <p:nvSpPr>
                    <p:cNvPr id="1038" name="Freeform 247"/>
                    <p:cNvSpPr>
                      <a:spLocks/>
                    </p:cNvSpPr>
                    <p:nvPr/>
                  </p:nvSpPr>
                  <p:spPr bwMode="auto">
                    <a:xfrm>
                      <a:off x="932" y="3651"/>
                      <a:ext cx="12" cy="22"/>
                    </a:xfrm>
                    <a:custGeom>
                      <a:avLst/>
                      <a:gdLst>
                        <a:gd name="T0" fmla="*/ 15 w 24"/>
                        <a:gd name="T1" fmla="*/ 67 h 67"/>
                        <a:gd name="T2" fmla="*/ 0 w 24"/>
                        <a:gd name="T3" fmla="*/ 26 h 67"/>
                        <a:gd name="T4" fmla="*/ 11 w 24"/>
                        <a:gd name="T5" fmla="*/ 0 h 67"/>
                        <a:gd name="T6" fmla="*/ 24 w 24"/>
                        <a:gd name="T7" fmla="*/ 30 h 67"/>
                        <a:gd name="T8" fmla="*/ 15 w 24"/>
                        <a:gd name="T9" fmla="*/ 67 h 67"/>
                      </a:gdLst>
                      <a:ahLst/>
                      <a:cxnLst>
                        <a:cxn ang="0">
                          <a:pos x="T0" y="T1"/>
                        </a:cxn>
                        <a:cxn ang="0">
                          <a:pos x="T2" y="T3"/>
                        </a:cxn>
                        <a:cxn ang="0">
                          <a:pos x="T4" y="T5"/>
                        </a:cxn>
                        <a:cxn ang="0">
                          <a:pos x="T6" y="T7"/>
                        </a:cxn>
                        <a:cxn ang="0">
                          <a:pos x="T8" y="T9"/>
                        </a:cxn>
                      </a:cxnLst>
                      <a:rect l="0" t="0" r="r" b="b"/>
                      <a:pathLst>
                        <a:path w="24" h="67">
                          <a:moveTo>
                            <a:pt x="15" y="67"/>
                          </a:moveTo>
                          <a:lnTo>
                            <a:pt x="0" y="26"/>
                          </a:lnTo>
                          <a:lnTo>
                            <a:pt x="11" y="0"/>
                          </a:lnTo>
                          <a:lnTo>
                            <a:pt x="24" y="30"/>
                          </a:lnTo>
                          <a:lnTo>
                            <a:pt x="15" y="6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39" name="Freeform 248"/>
                    <p:cNvSpPr>
                      <a:spLocks/>
                    </p:cNvSpPr>
                    <p:nvPr/>
                  </p:nvSpPr>
                  <p:spPr bwMode="auto">
                    <a:xfrm>
                      <a:off x="937" y="3651"/>
                      <a:ext cx="37" cy="10"/>
                    </a:xfrm>
                    <a:custGeom>
                      <a:avLst/>
                      <a:gdLst>
                        <a:gd name="T0" fmla="*/ 1 w 72"/>
                        <a:gd name="T1" fmla="*/ 0 h 29"/>
                        <a:gd name="T2" fmla="*/ 49 w 72"/>
                        <a:gd name="T3" fmla="*/ 0 h 29"/>
                        <a:gd name="T4" fmla="*/ 50 w 72"/>
                        <a:gd name="T5" fmla="*/ 2 h 29"/>
                        <a:gd name="T6" fmla="*/ 57 w 72"/>
                        <a:gd name="T7" fmla="*/ 11 h 29"/>
                        <a:gd name="T8" fmla="*/ 72 w 72"/>
                        <a:gd name="T9" fmla="*/ 29 h 29"/>
                        <a:gd name="T10" fmla="*/ 18 w 72"/>
                        <a:gd name="T11" fmla="*/ 29 h 29"/>
                        <a:gd name="T12" fmla="*/ 9 w 72"/>
                        <a:gd name="T13" fmla="*/ 20 h 29"/>
                        <a:gd name="T14" fmla="*/ 0 w 72"/>
                        <a:gd name="T15" fmla="*/ 5 h 29"/>
                        <a:gd name="T16" fmla="*/ 1 w 7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9">
                          <a:moveTo>
                            <a:pt x="1" y="0"/>
                          </a:moveTo>
                          <a:lnTo>
                            <a:pt x="49" y="0"/>
                          </a:lnTo>
                          <a:lnTo>
                            <a:pt x="50" y="2"/>
                          </a:lnTo>
                          <a:lnTo>
                            <a:pt x="57" y="11"/>
                          </a:lnTo>
                          <a:lnTo>
                            <a:pt x="72"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40" name="Freeform 249"/>
                    <p:cNvSpPr>
                      <a:spLocks/>
                    </p:cNvSpPr>
                    <p:nvPr/>
                  </p:nvSpPr>
                  <p:spPr bwMode="auto">
                    <a:xfrm>
                      <a:off x="940" y="3662"/>
                      <a:ext cx="42" cy="11"/>
                    </a:xfrm>
                    <a:custGeom>
                      <a:avLst/>
                      <a:gdLst>
                        <a:gd name="T0" fmla="*/ 0 w 83"/>
                        <a:gd name="T1" fmla="*/ 35 h 35"/>
                        <a:gd name="T2" fmla="*/ 3 w 83"/>
                        <a:gd name="T3" fmla="*/ 19 h 35"/>
                        <a:gd name="T4" fmla="*/ 7 w 83"/>
                        <a:gd name="T5" fmla="*/ 7 h 35"/>
                        <a:gd name="T6" fmla="*/ 11 w 83"/>
                        <a:gd name="T7" fmla="*/ 0 h 35"/>
                        <a:gd name="T8" fmla="*/ 67 w 83"/>
                        <a:gd name="T9" fmla="*/ 0 h 35"/>
                        <a:gd name="T10" fmla="*/ 83 w 83"/>
                        <a:gd name="T11" fmla="*/ 35 h 35"/>
                        <a:gd name="T12" fmla="*/ 0 w 8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3" h="35">
                          <a:moveTo>
                            <a:pt x="0" y="35"/>
                          </a:moveTo>
                          <a:lnTo>
                            <a:pt x="3" y="19"/>
                          </a:lnTo>
                          <a:lnTo>
                            <a:pt x="7" y="7"/>
                          </a:lnTo>
                          <a:lnTo>
                            <a:pt x="11"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741" name="Group 250"/>
                <p:cNvGrpSpPr>
                  <a:grpSpLocks/>
                </p:cNvGrpSpPr>
                <p:nvPr/>
              </p:nvGrpSpPr>
              <p:grpSpPr bwMode="auto">
                <a:xfrm>
                  <a:off x="944" y="3665"/>
                  <a:ext cx="99" cy="74"/>
                  <a:chOff x="944" y="3665"/>
                  <a:chExt cx="99" cy="74"/>
                </a:xfrm>
              </p:grpSpPr>
              <p:grpSp>
                <p:nvGrpSpPr>
                  <p:cNvPr id="1013" name="Group 251"/>
                  <p:cNvGrpSpPr>
                    <a:grpSpLocks/>
                  </p:cNvGrpSpPr>
                  <p:nvPr/>
                </p:nvGrpSpPr>
                <p:grpSpPr bwMode="auto">
                  <a:xfrm>
                    <a:off x="944" y="3665"/>
                    <a:ext cx="49" cy="23"/>
                    <a:chOff x="944" y="3665"/>
                    <a:chExt cx="49" cy="23"/>
                  </a:xfrm>
                </p:grpSpPr>
                <p:sp>
                  <p:nvSpPr>
                    <p:cNvPr id="1030" name="Freeform 252"/>
                    <p:cNvSpPr>
                      <a:spLocks/>
                    </p:cNvSpPr>
                    <p:nvPr/>
                  </p:nvSpPr>
                  <p:spPr bwMode="auto">
                    <a:xfrm>
                      <a:off x="944" y="3665"/>
                      <a:ext cx="13" cy="23"/>
                    </a:xfrm>
                    <a:custGeom>
                      <a:avLst/>
                      <a:gdLst>
                        <a:gd name="T0" fmla="*/ 16 w 25"/>
                        <a:gd name="T1" fmla="*/ 69 h 69"/>
                        <a:gd name="T2" fmla="*/ 0 w 25"/>
                        <a:gd name="T3" fmla="*/ 27 h 69"/>
                        <a:gd name="T4" fmla="*/ 9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9"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31" name="Freeform 253"/>
                    <p:cNvSpPr>
                      <a:spLocks/>
                    </p:cNvSpPr>
                    <p:nvPr/>
                  </p:nvSpPr>
                  <p:spPr bwMode="auto">
                    <a:xfrm>
                      <a:off x="949" y="3666"/>
                      <a:ext cx="37" cy="10"/>
                    </a:xfrm>
                    <a:custGeom>
                      <a:avLst/>
                      <a:gdLst>
                        <a:gd name="T0" fmla="*/ 2 w 75"/>
                        <a:gd name="T1" fmla="*/ 0 h 31"/>
                        <a:gd name="T2" fmla="*/ 50 w 75"/>
                        <a:gd name="T3" fmla="*/ 0 h 31"/>
                        <a:gd name="T4" fmla="*/ 52 w 75"/>
                        <a:gd name="T5" fmla="*/ 4 h 31"/>
                        <a:gd name="T6" fmla="*/ 57 w 75"/>
                        <a:gd name="T7" fmla="*/ 13 h 31"/>
                        <a:gd name="T8" fmla="*/ 75 w 75"/>
                        <a:gd name="T9" fmla="*/ 31 h 31"/>
                        <a:gd name="T10" fmla="*/ 19 w 75"/>
                        <a:gd name="T11" fmla="*/ 31 h 31"/>
                        <a:gd name="T12" fmla="*/ 11 w 75"/>
                        <a:gd name="T13" fmla="*/ 22 h 31"/>
                        <a:gd name="T14" fmla="*/ 0 w 75"/>
                        <a:gd name="T15" fmla="*/ 7 h 31"/>
                        <a:gd name="T16" fmla="*/ 2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2" y="0"/>
                          </a:moveTo>
                          <a:lnTo>
                            <a:pt x="50" y="0"/>
                          </a:lnTo>
                          <a:lnTo>
                            <a:pt x="52" y="4"/>
                          </a:lnTo>
                          <a:lnTo>
                            <a:pt x="57" y="13"/>
                          </a:lnTo>
                          <a:lnTo>
                            <a:pt x="75" y="31"/>
                          </a:lnTo>
                          <a:lnTo>
                            <a:pt x="19" y="31"/>
                          </a:lnTo>
                          <a:lnTo>
                            <a:pt x="11"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32" name="Freeform 254"/>
                    <p:cNvSpPr>
                      <a:spLocks/>
                    </p:cNvSpPr>
                    <p:nvPr/>
                  </p:nvSpPr>
                  <p:spPr bwMode="auto">
                    <a:xfrm>
                      <a:off x="953" y="3676"/>
                      <a:ext cx="40" cy="12"/>
                    </a:xfrm>
                    <a:custGeom>
                      <a:avLst/>
                      <a:gdLst>
                        <a:gd name="T0" fmla="*/ 0 w 82"/>
                        <a:gd name="T1" fmla="*/ 36 h 36"/>
                        <a:gd name="T2" fmla="*/ 2 w 82"/>
                        <a:gd name="T3" fmla="*/ 20 h 36"/>
                        <a:gd name="T4" fmla="*/ 5 w 82"/>
                        <a:gd name="T5" fmla="*/ 7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0"/>
                          </a:lnTo>
                          <a:lnTo>
                            <a:pt x="5"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14" name="Group 255"/>
                  <p:cNvGrpSpPr>
                    <a:grpSpLocks/>
                  </p:cNvGrpSpPr>
                  <p:nvPr/>
                </p:nvGrpSpPr>
                <p:grpSpPr bwMode="auto">
                  <a:xfrm>
                    <a:off x="957" y="3678"/>
                    <a:ext cx="48" cy="23"/>
                    <a:chOff x="957" y="3678"/>
                    <a:chExt cx="48" cy="23"/>
                  </a:xfrm>
                </p:grpSpPr>
                <p:sp>
                  <p:nvSpPr>
                    <p:cNvPr id="1027" name="Freeform 256"/>
                    <p:cNvSpPr>
                      <a:spLocks/>
                    </p:cNvSpPr>
                    <p:nvPr/>
                  </p:nvSpPr>
                  <p:spPr bwMode="auto">
                    <a:xfrm>
                      <a:off x="957" y="3678"/>
                      <a:ext cx="11" cy="23"/>
                    </a:xfrm>
                    <a:custGeom>
                      <a:avLst/>
                      <a:gdLst>
                        <a:gd name="T0" fmla="*/ 13 w 24"/>
                        <a:gd name="T1" fmla="*/ 70 h 70"/>
                        <a:gd name="T2" fmla="*/ 0 w 24"/>
                        <a:gd name="T3" fmla="*/ 27 h 70"/>
                        <a:gd name="T4" fmla="*/ 9 w 24"/>
                        <a:gd name="T5" fmla="*/ 0 h 70"/>
                        <a:gd name="T6" fmla="*/ 24 w 24"/>
                        <a:gd name="T7" fmla="*/ 31 h 70"/>
                        <a:gd name="T8" fmla="*/ 13 w 24"/>
                        <a:gd name="T9" fmla="*/ 70 h 70"/>
                      </a:gdLst>
                      <a:ahLst/>
                      <a:cxnLst>
                        <a:cxn ang="0">
                          <a:pos x="T0" y="T1"/>
                        </a:cxn>
                        <a:cxn ang="0">
                          <a:pos x="T2" y="T3"/>
                        </a:cxn>
                        <a:cxn ang="0">
                          <a:pos x="T4" y="T5"/>
                        </a:cxn>
                        <a:cxn ang="0">
                          <a:pos x="T6" y="T7"/>
                        </a:cxn>
                        <a:cxn ang="0">
                          <a:pos x="T8" y="T9"/>
                        </a:cxn>
                      </a:cxnLst>
                      <a:rect l="0" t="0" r="r" b="b"/>
                      <a:pathLst>
                        <a:path w="24" h="70">
                          <a:moveTo>
                            <a:pt x="13" y="70"/>
                          </a:moveTo>
                          <a:lnTo>
                            <a:pt x="0" y="27"/>
                          </a:lnTo>
                          <a:lnTo>
                            <a:pt x="9" y="0"/>
                          </a:lnTo>
                          <a:lnTo>
                            <a:pt x="24"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28" name="Freeform 257"/>
                    <p:cNvSpPr>
                      <a:spLocks/>
                    </p:cNvSpPr>
                    <p:nvPr/>
                  </p:nvSpPr>
                  <p:spPr bwMode="auto">
                    <a:xfrm>
                      <a:off x="961" y="3678"/>
                      <a:ext cx="37" cy="10"/>
                    </a:xfrm>
                    <a:custGeom>
                      <a:avLst/>
                      <a:gdLst>
                        <a:gd name="T0" fmla="*/ 2 w 74"/>
                        <a:gd name="T1" fmla="*/ 0 h 30"/>
                        <a:gd name="T2" fmla="*/ 50 w 74"/>
                        <a:gd name="T3" fmla="*/ 0 h 30"/>
                        <a:gd name="T4" fmla="*/ 52 w 74"/>
                        <a:gd name="T5" fmla="*/ 3 h 30"/>
                        <a:gd name="T6" fmla="*/ 56 w 74"/>
                        <a:gd name="T7" fmla="*/ 12 h 30"/>
                        <a:gd name="T8" fmla="*/ 74 w 74"/>
                        <a:gd name="T9" fmla="*/ 30 h 30"/>
                        <a:gd name="T10" fmla="*/ 19 w 74"/>
                        <a:gd name="T11" fmla="*/ 30 h 30"/>
                        <a:gd name="T12" fmla="*/ 11 w 74"/>
                        <a:gd name="T13" fmla="*/ 20 h 30"/>
                        <a:gd name="T14" fmla="*/ 0 w 74"/>
                        <a:gd name="T15" fmla="*/ 6 h 30"/>
                        <a:gd name="T16" fmla="*/ 2 w 7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0">
                          <a:moveTo>
                            <a:pt x="2" y="0"/>
                          </a:moveTo>
                          <a:lnTo>
                            <a:pt x="50" y="0"/>
                          </a:lnTo>
                          <a:lnTo>
                            <a:pt x="52" y="3"/>
                          </a:lnTo>
                          <a:lnTo>
                            <a:pt x="56" y="12"/>
                          </a:lnTo>
                          <a:lnTo>
                            <a:pt x="74" y="30"/>
                          </a:lnTo>
                          <a:lnTo>
                            <a:pt x="19" y="30"/>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29" name="Freeform 258"/>
                    <p:cNvSpPr>
                      <a:spLocks/>
                    </p:cNvSpPr>
                    <p:nvPr/>
                  </p:nvSpPr>
                  <p:spPr bwMode="auto">
                    <a:xfrm>
                      <a:off x="964" y="3688"/>
                      <a:ext cx="41" cy="13"/>
                    </a:xfrm>
                    <a:custGeom>
                      <a:avLst/>
                      <a:gdLst>
                        <a:gd name="T0" fmla="*/ 0 w 82"/>
                        <a:gd name="T1" fmla="*/ 38 h 38"/>
                        <a:gd name="T2" fmla="*/ 2 w 82"/>
                        <a:gd name="T3" fmla="*/ 21 h 38"/>
                        <a:gd name="T4" fmla="*/ 7 w 82"/>
                        <a:gd name="T5" fmla="*/ 8 h 38"/>
                        <a:gd name="T6" fmla="*/ 11 w 82"/>
                        <a:gd name="T7" fmla="*/ 0 h 38"/>
                        <a:gd name="T8" fmla="*/ 68 w 82"/>
                        <a:gd name="T9" fmla="*/ 0 h 38"/>
                        <a:gd name="T10" fmla="*/ 82 w 82"/>
                        <a:gd name="T11" fmla="*/ 38 h 38"/>
                        <a:gd name="T12" fmla="*/ 0 w 8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2" h="38">
                          <a:moveTo>
                            <a:pt x="0" y="38"/>
                          </a:moveTo>
                          <a:lnTo>
                            <a:pt x="2" y="21"/>
                          </a:lnTo>
                          <a:lnTo>
                            <a:pt x="7" y="8"/>
                          </a:lnTo>
                          <a:lnTo>
                            <a:pt x="11" y="0"/>
                          </a:lnTo>
                          <a:lnTo>
                            <a:pt x="68"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15" name="Group 259"/>
                  <p:cNvGrpSpPr>
                    <a:grpSpLocks/>
                  </p:cNvGrpSpPr>
                  <p:nvPr/>
                </p:nvGrpSpPr>
                <p:grpSpPr bwMode="auto">
                  <a:xfrm>
                    <a:off x="969" y="3690"/>
                    <a:ext cx="49" cy="23"/>
                    <a:chOff x="969" y="3690"/>
                    <a:chExt cx="49" cy="23"/>
                  </a:xfrm>
                </p:grpSpPr>
                <p:sp>
                  <p:nvSpPr>
                    <p:cNvPr id="1024" name="Freeform 260"/>
                    <p:cNvSpPr>
                      <a:spLocks/>
                    </p:cNvSpPr>
                    <p:nvPr/>
                  </p:nvSpPr>
                  <p:spPr bwMode="auto">
                    <a:xfrm>
                      <a:off x="969" y="3690"/>
                      <a:ext cx="13" cy="23"/>
                    </a:xfrm>
                    <a:custGeom>
                      <a:avLst/>
                      <a:gdLst>
                        <a:gd name="T0" fmla="*/ 15 w 25"/>
                        <a:gd name="T1" fmla="*/ 70 h 70"/>
                        <a:gd name="T2" fmla="*/ 0 w 25"/>
                        <a:gd name="T3" fmla="*/ 29 h 70"/>
                        <a:gd name="T4" fmla="*/ 9 w 25"/>
                        <a:gd name="T5" fmla="*/ 0 h 70"/>
                        <a:gd name="T6" fmla="*/ 25 w 25"/>
                        <a:gd name="T7" fmla="*/ 33 h 70"/>
                        <a:gd name="T8" fmla="*/ 15 w 25"/>
                        <a:gd name="T9" fmla="*/ 70 h 70"/>
                      </a:gdLst>
                      <a:ahLst/>
                      <a:cxnLst>
                        <a:cxn ang="0">
                          <a:pos x="T0" y="T1"/>
                        </a:cxn>
                        <a:cxn ang="0">
                          <a:pos x="T2" y="T3"/>
                        </a:cxn>
                        <a:cxn ang="0">
                          <a:pos x="T4" y="T5"/>
                        </a:cxn>
                        <a:cxn ang="0">
                          <a:pos x="T6" y="T7"/>
                        </a:cxn>
                        <a:cxn ang="0">
                          <a:pos x="T8" y="T9"/>
                        </a:cxn>
                      </a:cxnLst>
                      <a:rect l="0" t="0" r="r" b="b"/>
                      <a:pathLst>
                        <a:path w="25" h="70">
                          <a:moveTo>
                            <a:pt x="15" y="70"/>
                          </a:moveTo>
                          <a:lnTo>
                            <a:pt x="0" y="29"/>
                          </a:lnTo>
                          <a:lnTo>
                            <a:pt x="9" y="0"/>
                          </a:lnTo>
                          <a:lnTo>
                            <a:pt x="25" y="33"/>
                          </a:lnTo>
                          <a:lnTo>
                            <a:pt x="15"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25" name="Freeform 261"/>
                    <p:cNvSpPr>
                      <a:spLocks/>
                    </p:cNvSpPr>
                    <p:nvPr/>
                  </p:nvSpPr>
                  <p:spPr bwMode="auto">
                    <a:xfrm>
                      <a:off x="974" y="3691"/>
                      <a:ext cx="37" cy="10"/>
                    </a:xfrm>
                    <a:custGeom>
                      <a:avLst/>
                      <a:gdLst>
                        <a:gd name="T0" fmla="*/ 2 w 75"/>
                        <a:gd name="T1" fmla="*/ 0 h 31"/>
                        <a:gd name="T2" fmla="*/ 50 w 75"/>
                        <a:gd name="T3" fmla="*/ 0 h 31"/>
                        <a:gd name="T4" fmla="*/ 52 w 75"/>
                        <a:gd name="T5" fmla="*/ 2 h 31"/>
                        <a:gd name="T6" fmla="*/ 57 w 75"/>
                        <a:gd name="T7" fmla="*/ 11 h 31"/>
                        <a:gd name="T8" fmla="*/ 75 w 75"/>
                        <a:gd name="T9" fmla="*/ 31 h 31"/>
                        <a:gd name="T10" fmla="*/ 19 w 75"/>
                        <a:gd name="T11" fmla="*/ 31 h 31"/>
                        <a:gd name="T12" fmla="*/ 9 w 75"/>
                        <a:gd name="T13" fmla="*/ 22 h 31"/>
                        <a:gd name="T14" fmla="*/ 0 w 75"/>
                        <a:gd name="T15" fmla="*/ 6 h 31"/>
                        <a:gd name="T16" fmla="*/ 2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2" y="0"/>
                          </a:moveTo>
                          <a:lnTo>
                            <a:pt x="50" y="0"/>
                          </a:lnTo>
                          <a:lnTo>
                            <a:pt x="52" y="2"/>
                          </a:lnTo>
                          <a:lnTo>
                            <a:pt x="57" y="11"/>
                          </a:lnTo>
                          <a:lnTo>
                            <a:pt x="75" y="31"/>
                          </a:lnTo>
                          <a:lnTo>
                            <a:pt x="19" y="31"/>
                          </a:lnTo>
                          <a:lnTo>
                            <a:pt x="9"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26" name="Freeform 262"/>
                    <p:cNvSpPr>
                      <a:spLocks/>
                    </p:cNvSpPr>
                    <p:nvPr/>
                  </p:nvSpPr>
                  <p:spPr bwMode="auto">
                    <a:xfrm>
                      <a:off x="977" y="3701"/>
                      <a:ext cx="41" cy="12"/>
                    </a:xfrm>
                    <a:custGeom>
                      <a:avLst/>
                      <a:gdLst>
                        <a:gd name="T0" fmla="*/ 0 w 81"/>
                        <a:gd name="T1" fmla="*/ 36 h 36"/>
                        <a:gd name="T2" fmla="*/ 1 w 81"/>
                        <a:gd name="T3" fmla="*/ 19 h 36"/>
                        <a:gd name="T4" fmla="*/ 6 w 81"/>
                        <a:gd name="T5" fmla="*/ 7 h 36"/>
                        <a:gd name="T6" fmla="*/ 12 w 81"/>
                        <a:gd name="T7" fmla="*/ 0 h 36"/>
                        <a:gd name="T8" fmla="*/ 68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19"/>
                          </a:lnTo>
                          <a:lnTo>
                            <a:pt x="6" y="7"/>
                          </a:lnTo>
                          <a:lnTo>
                            <a:pt x="12" y="0"/>
                          </a:lnTo>
                          <a:lnTo>
                            <a:pt x="68"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16" name="Group 263"/>
                  <p:cNvGrpSpPr>
                    <a:grpSpLocks/>
                  </p:cNvGrpSpPr>
                  <p:nvPr/>
                </p:nvGrpSpPr>
                <p:grpSpPr bwMode="auto">
                  <a:xfrm>
                    <a:off x="982" y="3703"/>
                    <a:ext cx="49" cy="23"/>
                    <a:chOff x="982" y="3703"/>
                    <a:chExt cx="49" cy="23"/>
                  </a:xfrm>
                </p:grpSpPr>
                <p:sp>
                  <p:nvSpPr>
                    <p:cNvPr id="1021" name="Freeform 264"/>
                    <p:cNvSpPr>
                      <a:spLocks/>
                    </p:cNvSpPr>
                    <p:nvPr/>
                  </p:nvSpPr>
                  <p:spPr bwMode="auto">
                    <a:xfrm>
                      <a:off x="982" y="3703"/>
                      <a:ext cx="13" cy="23"/>
                    </a:xfrm>
                    <a:custGeom>
                      <a:avLst/>
                      <a:gdLst>
                        <a:gd name="T0" fmla="*/ 14 w 25"/>
                        <a:gd name="T1" fmla="*/ 68 h 68"/>
                        <a:gd name="T2" fmla="*/ 0 w 25"/>
                        <a:gd name="T3" fmla="*/ 27 h 68"/>
                        <a:gd name="T4" fmla="*/ 10 w 25"/>
                        <a:gd name="T5" fmla="*/ 0 h 68"/>
                        <a:gd name="T6" fmla="*/ 25 w 25"/>
                        <a:gd name="T7" fmla="*/ 31 h 68"/>
                        <a:gd name="T8" fmla="*/ 14 w 25"/>
                        <a:gd name="T9" fmla="*/ 68 h 68"/>
                      </a:gdLst>
                      <a:ahLst/>
                      <a:cxnLst>
                        <a:cxn ang="0">
                          <a:pos x="T0" y="T1"/>
                        </a:cxn>
                        <a:cxn ang="0">
                          <a:pos x="T2" y="T3"/>
                        </a:cxn>
                        <a:cxn ang="0">
                          <a:pos x="T4" y="T5"/>
                        </a:cxn>
                        <a:cxn ang="0">
                          <a:pos x="T6" y="T7"/>
                        </a:cxn>
                        <a:cxn ang="0">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22" name="Freeform 265"/>
                    <p:cNvSpPr>
                      <a:spLocks/>
                    </p:cNvSpPr>
                    <p:nvPr/>
                  </p:nvSpPr>
                  <p:spPr bwMode="auto">
                    <a:xfrm>
                      <a:off x="987" y="3703"/>
                      <a:ext cx="37" cy="10"/>
                    </a:xfrm>
                    <a:custGeom>
                      <a:avLst/>
                      <a:gdLst>
                        <a:gd name="T0" fmla="*/ 1 w 73"/>
                        <a:gd name="T1" fmla="*/ 0 h 30"/>
                        <a:gd name="T2" fmla="*/ 50 w 73"/>
                        <a:gd name="T3" fmla="*/ 0 h 30"/>
                        <a:gd name="T4" fmla="*/ 51 w 73"/>
                        <a:gd name="T5" fmla="*/ 3 h 30"/>
                        <a:gd name="T6" fmla="*/ 56 w 73"/>
                        <a:gd name="T7" fmla="*/ 12 h 30"/>
                        <a:gd name="T8" fmla="*/ 73 w 73"/>
                        <a:gd name="T9" fmla="*/ 30 h 30"/>
                        <a:gd name="T10" fmla="*/ 18 w 73"/>
                        <a:gd name="T11" fmla="*/ 30 h 30"/>
                        <a:gd name="T12" fmla="*/ 9 w 73"/>
                        <a:gd name="T13" fmla="*/ 21 h 30"/>
                        <a:gd name="T14" fmla="*/ 0 w 73"/>
                        <a:gd name="T15" fmla="*/ 7 h 30"/>
                        <a:gd name="T16" fmla="*/ 1 w 73"/>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1" y="0"/>
                          </a:moveTo>
                          <a:lnTo>
                            <a:pt x="50" y="0"/>
                          </a:lnTo>
                          <a:lnTo>
                            <a:pt x="51" y="3"/>
                          </a:lnTo>
                          <a:lnTo>
                            <a:pt x="56" y="12"/>
                          </a:lnTo>
                          <a:lnTo>
                            <a:pt x="73" y="30"/>
                          </a:lnTo>
                          <a:lnTo>
                            <a:pt x="18" y="30"/>
                          </a:lnTo>
                          <a:lnTo>
                            <a:pt x="9"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23" name="Freeform 266"/>
                    <p:cNvSpPr>
                      <a:spLocks/>
                    </p:cNvSpPr>
                    <p:nvPr/>
                  </p:nvSpPr>
                  <p:spPr bwMode="auto">
                    <a:xfrm>
                      <a:off x="989" y="3714"/>
                      <a:ext cx="42" cy="12"/>
                    </a:xfrm>
                    <a:custGeom>
                      <a:avLst/>
                      <a:gdLst>
                        <a:gd name="T0" fmla="*/ 0 w 83"/>
                        <a:gd name="T1" fmla="*/ 36 h 36"/>
                        <a:gd name="T2" fmla="*/ 1 w 83"/>
                        <a:gd name="T3" fmla="*/ 19 h 36"/>
                        <a:gd name="T4" fmla="*/ 6 w 83"/>
                        <a:gd name="T5" fmla="*/ 8 h 36"/>
                        <a:gd name="T6" fmla="*/ 13 w 83"/>
                        <a:gd name="T7" fmla="*/ 0 h 36"/>
                        <a:gd name="T8" fmla="*/ 68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6" y="8"/>
                          </a:lnTo>
                          <a:lnTo>
                            <a:pt x="13"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17" name="Group 267"/>
                  <p:cNvGrpSpPr>
                    <a:grpSpLocks/>
                  </p:cNvGrpSpPr>
                  <p:nvPr/>
                </p:nvGrpSpPr>
                <p:grpSpPr bwMode="auto">
                  <a:xfrm>
                    <a:off x="995" y="3716"/>
                    <a:ext cx="48" cy="23"/>
                    <a:chOff x="995" y="3716"/>
                    <a:chExt cx="48" cy="23"/>
                  </a:xfrm>
                </p:grpSpPr>
                <p:sp>
                  <p:nvSpPr>
                    <p:cNvPr id="1018" name="Freeform 268"/>
                    <p:cNvSpPr>
                      <a:spLocks/>
                    </p:cNvSpPr>
                    <p:nvPr/>
                  </p:nvSpPr>
                  <p:spPr bwMode="auto">
                    <a:xfrm>
                      <a:off x="995" y="3716"/>
                      <a:ext cx="11" cy="23"/>
                    </a:xfrm>
                    <a:custGeom>
                      <a:avLst/>
                      <a:gdLst>
                        <a:gd name="T0" fmla="*/ 15 w 24"/>
                        <a:gd name="T1" fmla="*/ 68 h 68"/>
                        <a:gd name="T2" fmla="*/ 0 w 24"/>
                        <a:gd name="T3" fmla="*/ 27 h 68"/>
                        <a:gd name="T4" fmla="*/ 10 w 24"/>
                        <a:gd name="T5" fmla="*/ 0 h 68"/>
                        <a:gd name="T6" fmla="*/ 24 w 24"/>
                        <a:gd name="T7" fmla="*/ 30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7"/>
                          </a:lnTo>
                          <a:lnTo>
                            <a:pt x="10"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19" name="Freeform 269"/>
                    <p:cNvSpPr>
                      <a:spLocks/>
                    </p:cNvSpPr>
                    <p:nvPr/>
                  </p:nvSpPr>
                  <p:spPr bwMode="auto">
                    <a:xfrm>
                      <a:off x="999" y="3717"/>
                      <a:ext cx="38" cy="9"/>
                    </a:xfrm>
                    <a:custGeom>
                      <a:avLst/>
                      <a:gdLst>
                        <a:gd name="T0" fmla="*/ 1 w 74"/>
                        <a:gd name="T1" fmla="*/ 0 h 29"/>
                        <a:gd name="T2" fmla="*/ 49 w 74"/>
                        <a:gd name="T3" fmla="*/ 0 h 29"/>
                        <a:gd name="T4" fmla="*/ 52 w 74"/>
                        <a:gd name="T5" fmla="*/ 3 h 29"/>
                        <a:gd name="T6" fmla="*/ 56 w 74"/>
                        <a:gd name="T7" fmla="*/ 11 h 29"/>
                        <a:gd name="T8" fmla="*/ 74 w 74"/>
                        <a:gd name="T9" fmla="*/ 29 h 29"/>
                        <a:gd name="T10" fmla="*/ 18 w 74"/>
                        <a:gd name="T11" fmla="*/ 29 h 29"/>
                        <a:gd name="T12" fmla="*/ 9 w 74"/>
                        <a:gd name="T13" fmla="*/ 20 h 29"/>
                        <a:gd name="T14" fmla="*/ 0 w 74"/>
                        <a:gd name="T15" fmla="*/ 6 h 29"/>
                        <a:gd name="T16" fmla="*/ 1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1" y="0"/>
                          </a:moveTo>
                          <a:lnTo>
                            <a:pt x="49" y="0"/>
                          </a:lnTo>
                          <a:lnTo>
                            <a:pt x="52" y="3"/>
                          </a:lnTo>
                          <a:lnTo>
                            <a:pt x="56" y="11"/>
                          </a:lnTo>
                          <a:lnTo>
                            <a:pt x="74"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20" name="Freeform 270"/>
                    <p:cNvSpPr>
                      <a:spLocks/>
                    </p:cNvSpPr>
                    <p:nvPr/>
                  </p:nvSpPr>
                  <p:spPr bwMode="auto">
                    <a:xfrm>
                      <a:off x="1003" y="3727"/>
                      <a:ext cx="40" cy="12"/>
                    </a:xfrm>
                    <a:custGeom>
                      <a:avLst/>
                      <a:gdLst>
                        <a:gd name="T0" fmla="*/ 0 w 82"/>
                        <a:gd name="T1" fmla="*/ 36 h 36"/>
                        <a:gd name="T2" fmla="*/ 1 w 82"/>
                        <a:gd name="T3" fmla="*/ 19 h 36"/>
                        <a:gd name="T4" fmla="*/ 5 w 82"/>
                        <a:gd name="T5" fmla="*/ 7 h 36"/>
                        <a:gd name="T6" fmla="*/ 11 w 82"/>
                        <a:gd name="T7" fmla="*/ 0 h 36"/>
                        <a:gd name="T8" fmla="*/ 68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19"/>
                          </a:lnTo>
                          <a:lnTo>
                            <a:pt x="5" y="7"/>
                          </a:lnTo>
                          <a:lnTo>
                            <a:pt x="11"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742" name="Group 271"/>
                <p:cNvGrpSpPr>
                  <a:grpSpLocks/>
                </p:cNvGrpSpPr>
                <p:nvPr/>
              </p:nvGrpSpPr>
              <p:grpSpPr bwMode="auto">
                <a:xfrm>
                  <a:off x="1005" y="3727"/>
                  <a:ext cx="49" cy="23"/>
                  <a:chOff x="1005" y="3727"/>
                  <a:chExt cx="49" cy="23"/>
                </a:xfrm>
              </p:grpSpPr>
              <p:sp>
                <p:nvSpPr>
                  <p:cNvPr id="1010" name="Freeform 272"/>
                  <p:cNvSpPr>
                    <a:spLocks/>
                  </p:cNvSpPr>
                  <p:nvPr/>
                </p:nvSpPr>
                <p:spPr bwMode="auto">
                  <a:xfrm>
                    <a:off x="1005" y="3727"/>
                    <a:ext cx="12" cy="23"/>
                  </a:xfrm>
                  <a:custGeom>
                    <a:avLst/>
                    <a:gdLst>
                      <a:gd name="T0" fmla="*/ 16 w 25"/>
                      <a:gd name="T1" fmla="*/ 69 h 69"/>
                      <a:gd name="T2" fmla="*/ 0 w 25"/>
                      <a:gd name="T3" fmla="*/ 27 h 69"/>
                      <a:gd name="T4" fmla="*/ 12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12"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11" name="Freeform 273"/>
                  <p:cNvSpPr>
                    <a:spLocks/>
                  </p:cNvSpPr>
                  <p:nvPr/>
                </p:nvSpPr>
                <p:spPr bwMode="auto">
                  <a:xfrm>
                    <a:off x="1010" y="3728"/>
                    <a:ext cx="37" cy="10"/>
                  </a:xfrm>
                  <a:custGeom>
                    <a:avLst/>
                    <a:gdLst>
                      <a:gd name="T0" fmla="*/ 2 w 73"/>
                      <a:gd name="T1" fmla="*/ 0 h 31"/>
                      <a:gd name="T2" fmla="*/ 48 w 73"/>
                      <a:gd name="T3" fmla="*/ 0 h 31"/>
                      <a:gd name="T4" fmla="*/ 51 w 73"/>
                      <a:gd name="T5" fmla="*/ 4 h 31"/>
                      <a:gd name="T6" fmla="*/ 56 w 73"/>
                      <a:gd name="T7" fmla="*/ 13 h 31"/>
                      <a:gd name="T8" fmla="*/ 73 w 73"/>
                      <a:gd name="T9" fmla="*/ 31 h 31"/>
                      <a:gd name="T10" fmla="*/ 18 w 73"/>
                      <a:gd name="T11" fmla="*/ 31 h 31"/>
                      <a:gd name="T12" fmla="*/ 9 w 73"/>
                      <a:gd name="T13" fmla="*/ 22 h 31"/>
                      <a:gd name="T14" fmla="*/ 0 w 73"/>
                      <a:gd name="T15" fmla="*/ 7 h 31"/>
                      <a:gd name="T16" fmla="*/ 2 w 7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1">
                        <a:moveTo>
                          <a:pt x="2" y="0"/>
                        </a:moveTo>
                        <a:lnTo>
                          <a:pt x="48" y="0"/>
                        </a:lnTo>
                        <a:lnTo>
                          <a:pt x="51" y="4"/>
                        </a:lnTo>
                        <a:lnTo>
                          <a:pt x="56" y="13"/>
                        </a:lnTo>
                        <a:lnTo>
                          <a:pt x="73" y="31"/>
                        </a:lnTo>
                        <a:lnTo>
                          <a:pt x="18" y="31"/>
                        </a:lnTo>
                        <a:lnTo>
                          <a:pt x="9"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12" name="Freeform 274"/>
                  <p:cNvSpPr>
                    <a:spLocks/>
                  </p:cNvSpPr>
                  <p:nvPr/>
                </p:nvSpPr>
                <p:spPr bwMode="auto">
                  <a:xfrm>
                    <a:off x="1013" y="3738"/>
                    <a:ext cx="41" cy="12"/>
                  </a:xfrm>
                  <a:custGeom>
                    <a:avLst/>
                    <a:gdLst>
                      <a:gd name="T0" fmla="*/ 0 w 83"/>
                      <a:gd name="T1" fmla="*/ 36 h 36"/>
                      <a:gd name="T2" fmla="*/ 1 w 83"/>
                      <a:gd name="T3" fmla="*/ 20 h 36"/>
                      <a:gd name="T4" fmla="*/ 7 w 83"/>
                      <a:gd name="T5" fmla="*/ 7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43" name="Group 275"/>
                <p:cNvGrpSpPr>
                  <a:grpSpLocks/>
                </p:cNvGrpSpPr>
                <p:nvPr/>
              </p:nvGrpSpPr>
              <p:grpSpPr bwMode="auto">
                <a:xfrm>
                  <a:off x="1018" y="3740"/>
                  <a:ext cx="49" cy="22"/>
                  <a:chOff x="1018" y="3740"/>
                  <a:chExt cx="49" cy="22"/>
                </a:xfrm>
              </p:grpSpPr>
              <p:sp>
                <p:nvSpPr>
                  <p:cNvPr id="1007" name="Freeform 276"/>
                  <p:cNvSpPr>
                    <a:spLocks/>
                  </p:cNvSpPr>
                  <p:nvPr/>
                </p:nvSpPr>
                <p:spPr bwMode="auto">
                  <a:xfrm>
                    <a:off x="1018" y="3740"/>
                    <a:ext cx="12" cy="22"/>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08" name="Freeform 277"/>
                  <p:cNvSpPr>
                    <a:spLocks/>
                  </p:cNvSpPr>
                  <p:nvPr/>
                </p:nvSpPr>
                <p:spPr bwMode="auto">
                  <a:xfrm>
                    <a:off x="1022" y="3740"/>
                    <a:ext cx="38" cy="10"/>
                  </a:xfrm>
                  <a:custGeom>
                    <a:avLst/>
                    <a:gdLst>
                      <a:gd name="T0" fmla="*/ 2 w 74"/>
                      <a:gd name="T1" fmla="*/ 0 h 31"/>
                      <a:gd name="T2" fmla="*/ 49 w 74"/>
                      <a:gd name="T3" fmla="*/ 0 h 31"/>
                      <a:gd name="T4" fmla="*/ 51 w 74"/>
                      <a:gd name="T5" fmla="*/ 4 h 31"/>
                      <a:gd name="T6" fmla="*/ 57 w 74"/>
                      <a:gd name="T7" fmla="*/ 13 h 31"/>
                      <a:gd name="T8" fmla="*/ 74 w 74"/>
                      <a:gd name="T9" fmla="*/ 31 h 31"/>
                      <a:gd name="T10" fmla="*/ 18 w 74"/>
                      <a:gd name="T11" fmla="*/ 31 h 31"/>
                      <a:gd name="T12" fmla="*/ 10 w 74"/>
                      <a:gd name="T13" fmla="*/ 22 h 31"/>
                      <a:gd name="T14" fmla="*/ 0 w 74"/>
                      <a:gd name="T15" fmla="*/ 7 h 31"/>
                      <a:gd name="T16" fmla="*/ 2 w 74"/>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2" y="0"/>
                        </a:moveTo>
                        <a:lnTo>
                          <a:pt x="49" y="0"/>
                        </a:lnTo>
                        <a:lnTo>
                          <a:pt x="51" y="4"/>
                        </a:lnTo>
                        <a:lnTo>
                          <a:pt x="57" y="13"/>
                        </a:lnTo>
                        <a:lnTo>
                          <a:pt x="74" y="31"/>
                        </a:lnTo>
                        <a:lnTo>
                          <a:pt x="18" y="31"/>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09" name="Freeform 278"/>
                  <p:cNvSpPr>
                    <a:spLocks/>
                  </p:cNvSpPr>
                  <p:nvPr/>
                </p:nvSpPr>
                <p:spPr bwMode="auto">
                  <a:xfrm>
                    <a:off x="1026" y="3750"/>
                    <a:ext cx="41" cy="12"/>
                  </a:xfrm>
                  <a:custGeom>
                    <a:avLst/>
                    <a:gdLst>
                      <a:gd name="T0" fmla="*/ 0 w 82"/>
                      <a:gd name="T1" fmla="*/ 36 h 36"/>
                      <a:gd name="T2" fmla="*/ 2 w 82"/>
                      <a:gd name="T3" fmla="*/ 21 h 36"/>
                      <a:gd name="T4" fmla="*/ 6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1"/>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44" name="Group 279"/>
                <p:cNvGrpSpPr>
                  <a:grpSpLocks/>
                </p:cNvGrpSpPr>
                <p:nvPr/>
              </p:nvGrpSpPr>
              <p:grpSpPr bwMode="auto">
                <a:xfrm>
                  <a:off x="1030" y="3753"/>
                  <a:ext cx="49" cy="23"/>
                  <a:chOff x="1030" y="3753"/>
                  <a:chExt cx="49" cy="23"/>
                </a:xfrm>
              </p:grpSpPr>
              <p:sp>
                <p:nvSpPr>
                  <p:cNvPr id="1004" name="Freeform 280"/>
                  <p:cNvSpPr>
                    <a:spLocks/>
                  </p:cNvSpPr>
                  <p:nvPr/>
                </p:nvSpPr>
                <p:spPr bwMode="auto">
                  <a:xfrm>
                    <a:off x="1030" y="3753"/>
                    <a:ext cx="13" cy="23"/>
                  </a:xfrm>
                  <a:custGeom>
                    <a:avLst/>
                    <a:gdLst>
                      <a:gd name="T0" fmla="*/ 16 w 25"/>
                      <a:gd name="T1" fmla="*/ 68 h 68"/>
                      <a:gd name="T2" fmla="*/ 0 w 25"/>
                      <a:gd name="T3" fmla="*/ 27 h 68"/>
                      <a:gd name="T4" fmla="*/ 11 w 25"/>
                      <a:gd name="T5" fmla="*/ 0 h 68"/>
                      <a:gd name="T6" fmla="*/ 25 w 25"/>
                      <a:gd name="T7" fmla="*/ 32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2"/>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05" name="Freeform 281"/>
                  <p:cNvSpPr>
                    <a:spLocks/>
                  </p:cNvSpPr>
                  <p:nvPr/>
                </p:nvSpPr>
                <p:spPr bwMode="auto">
                  <a:xfrm>
                    <a:off x="1035" y="3753"/>
                    <a:ext cx="37" cy="11"/>
                  </a:xfrm>
                  <a:custGeom>
                    <a:avLst/>
                    <a:gdLst>
                      <a:gd name="T0" fmla="*/ 2 w 74"/>
                      <a:gd name="T1" fmla="*/ 0 h 31"/>
                      <a:gd name="T2" fmla="*/ 51 w 74"/>
                      <a:gd name="T3" fmla="*/ 0 h 31"/>
                      <a:gd name="T4" fmla="*/ 52 w 74"/>
                      <a:gd name="T5" fmla="*/ 4 h 31"/>
                      <a:gd name="T6" fmla="*/ 56 w 74"/>
                      <a:gd name="T7" fmla="*/ 13 h 31"/>
                      <a:gd name="T8" fmla="*/ 74 w 74"/>
                      <a:gd name="T9" fmla="*/ 31 h 31"/>
                      <a:gd name="T10" fmla="*/ 18 w 74"/>
                      <a:gd name="T11" fmla="*/ 31 h 31"/>
                      <a:gd name="T12" fmla="*/ 10 w 74"/>
                      <a:gd name="T13" fmla="*/ 22 h 31"/>
                      <a:gd name="T14" fmla="*/ 0 w 74"/>
                      <a:gd name="T15" fmla="*/ 7 h 31"/>
                      <a:gd name="T16" fmla="*/ 2 w 74"/>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2" y="0"/>
                        </a:moveTo>
                        <a:lnTo>
                          <a:pt x="51" y="0"/>
                        </a:lnTo>
                        <a:lnTo>
                          <a:pt x="52" y="4"/>
                        </a:lnTo>
                        <a:lnTo>
                          <a:pt x="56" y="13"/>
                        </a:lnTo>
                        <a:lnTo>
                          <a:pt x="74" y="31"/>
                        </a:lnTo>
                        <a:lnTo>
                          <a:pt x="18" y="31"/>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06" name="Freeform 282"/>
                  <p:cNvSpPr>
                    <a:spLocks/>
                  </p:cNvSpPr>
                  <p:nvPr/>
                </p:nvSpPr>
                <p:spPr bwMode="auto">
                  <a:xfrm>
                    <a:off x="1039" y="3764"/>
                    <a:ext cx="40" cy="12"/>
                  </a:xfrm>
                  <a:custGeom>
                    <a:avLst/>
                    <a:gdLst>
                      <a:gd name="T0" fmla="*/ 0 w 82"/>
                      <a:gd name="T1" fmla="*/ 35 h 35"/>
                      <a:gd name="T2" fmla="*/ 2 w 82"/>
                      <a:gd name="T3" fmla="*/ 19 h 35"/>
                      <a:gd name="T4" fmla="*/ 7 w 82"/>
                      <a:gd name="T5" fmla="*/ 7 h 35"/>
                      <a:gd name="T6" fmla="*/ 11 w 82"/>
                      <a:gd name="T7" fmla="*/ 0 h 35"/>
                      <a:gd name="T8" fmla="*/ 67 w 82"/>
                      <a:gd name="T9" fmla="*/ 0 h 35"/>
                      <a:gd name="T10" fmla="*/ 82 w 82"/>
                      <a:gd name="T11" fmla="*/ 35 h 35"/>
                      <a:gd name="T12" fmla="*/ 0 w 8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2" h="35">
                        <a:moveTo>
                          <a:pt x="0" y="35"/>
                        </a:moveTo>
                        <a:lnTo>
                          <a:pt x="2" y="19"/>
                        </a:lnTo>
                        <a:lnTo>
                          <a:pt x="7" y="7"/>
                        </a:lnTo>
                        <a:lnTo>
                          <a:pt x="11"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sp>
              <p:nvSpPr>
                <p:cNvPr id="745" name="Freeform 283"/>
                <p:cNvSpPr>
                  <a:spLocks/>
                </p:cNvSpPr>
                <p:nvPr/>
              </p:nvSpPr>
              <p:spPr bwMode="auto">
                <a:xfrm>
                  <a:off x="778" y="3535"/>
                  <a:ext cx="12" cy="23"/>
                </a:xfrm>
                <a:custGeom>
                  <a:avLst/>
                  <a:gdLst>
                    <a:gd name="T0" fmla="*/ 13 w 24"/>
                    <a:gd name="T1" fmla="*/ 68 h 68"/>
                    <a:gd name="T2" fmla="*/ 0 w 24"/>
                    <a:gd name="T3" fmla="*/ 27 h 68"/>
                    <a:gd name="T4" fmla="*/ 9 w 24"/>
                    <a:gd name="T5" fmla="*/ 0 h 68"/>
                    <a:gd name="T6" fmla="*/ 24 w 24"/>
                    <a:gd name="T7" fmla="*/ 31 h 68"/>
                    <a:gd name="T8" fmla="*/ 13 w 24"/>
                    <a:gd name="T9" fmla="*/ 68 h 68"/>
                  </a:gdLst>
                  <a:ahLst/>
                  <a:cxnLst>
                    <a:cxn ang="0">
                      <a:pos x="T0" y="T1"/>
                    </a:cxn>
                    <a:cxn ang="0">
                      <a:pos x="T2" y="T3"/>
                    </a:cxn>
                    <a:cxn ang="0">
                      <a:pos x="T4" y="T5"/>
                    </a:cxn>
                    <a:cxn ang="0">
                      <a:pos x="T6" y="T7"/>
                    </a:cxn>
                    <a:cxn ang="0">
                      <a:pos x="T8" y="T9"/>
                    </a:cxn>
                  </a:cxnLst>
                  <a:rect l="0" t="0" r="r" b="b"/>
                  <a:pathLst>
                    <a:path w="24" h="68">
                      <a:moveTo>
                        <a:pt x="13" y="68"/>
                      </a:moveTo>
                      <a:lnTo>
                        <a:pt x="0" y="27"/>
                      </a:lnTo>
                      <a:lnTo>
                        <a:pt x="9" y="0"/>
                      </a:lnTo>
                      <a:lnTo>
                        <a:pt x="24"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46" name="Freeform 284"/>
                <p:cNvSpPr>
                  <a:spLocks/>
                </p:cNvSpPr>
                <p:nvPr/>
              </p:nvSpPr>
              <p:spPr bwMode="auto">
                <a:xfrm>
                  <a:off x="783" y="3535"/>
                  <a:ext cx="36" cy="11"/>
                </a:xfrm>
                <a:custGeom>
                  <a:avLst/>
                  <a:gdLst>
                    <a:gd name="T0" fmla="*/ 1 w 72"/>
                    <a:gd name="T1" fmla="*/ 0 h 31"/>
                    <a:gd name="T2" fmla="*/ 50 w 72"/>
                    <a:gd name="T3" fmla="*/ 0 h 31"/>
                    <a:gd name="T4" fmla="*/ 51 w 72"/>
                    <a:gd name="T5" fmla="*/ 4 h 31"/>
                    <a:gd name="T6" fmla="*/ 57 w 72"/>
                    <a:gd name="T7" fmla="*/ 13 h 31"/>
                    <a:gd name="T8" fmla="*/ 72 w 72"/>
                    <a:gd name="T9" fmla="*/ 31 h 31"/>
                    <a:gd name="T10" fmla="*/ 18 w 72"/>
                    <a:gd name="T11" fmla="*/ 31 h 31"/>
                    <a:gd name="T12" fmla="*/ 9 w 72"/>
                    <a:gd name="T13" fmla="*/ 22 h 31"/>
                    <a:gd name="T14" fmla="*/ 0 w 72"/>
                    <a:gd name="T15" fmla="*/ 7 h 31"/>
                    <a:gd name="T16" fmla="*/ 1 w 72"/>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1">
                      <a:moveTo>
                        <a:pt x="1" y="0"/>
                      </a:moveTo>
                      <a:lnTo>
                        <a:pt x="50" y="0"/>
                      </a:lnTo>
                      <a:lnTo>
                        <a:pt x="51" y="4"/>
                      </a:lnTo>
                      <a:lnTo>
                        <a:pt x="57" y="13"/>
                      </a:lnTo>
                      <a:lnTo>
                        <a:pt x="72" y="31"/>
                      </a:lnTo>
                      <a:lnTo>
                        <a:pt x="18" y="31"/>
                      </a:lnTo>
                      <a:lnTo>
                        <a:pt x="9" y="22"/>
                      </a:lnTo>
                      <a:lnTo>
                        <a:pt x="0" y="7"/>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47" name="Freeform 285"/>
                <p:cNvSpPr>
                  <a:spLocks/>
                </p:cNvSpPr>
                <p:nvPr/>
              </p:nvSpPr>
              <p:spPr bwMode="auto">
                <a:xfrm>
                  <a:off x="786" y="3546"/>
                  <a:ext cx="41" cy="12"/>
                </a:xfrm>
                <a:custGeom>
                  <a:avLst/>
                  <a:gdLst>
                    <a:gd name="T0" fmla="*/ 0 w 83"/>
                    <a:gd name="T1" fmla="*/ 36 h 36"/>
                    <a:gd name="T2" fmla="*/ 3 w 83"/>
                    <a:gd name="T3" fmla="*/ 21 h 36"/>
                    <a:gd name="T4" fmla="*/ 7 w 83"/>
                    <a:gd name="T5" fmla="*/ 8 h 36"/>
                    <a:gd name="T6" fmla="*/ 12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3" y="21"/>
                      </a:lnTo>
                      <a:lnTo>
                        <a:pt x="7" y="8"/>
                      </a:lnTo>
                      <a:lnTo>
                        <a:pt x="12"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nvGrpSpPr>
                <p:cNvPr id="748" name="Group 286"/>
                <p:cNvGrpSpPr>
                  <a:grpSpLocks/>
                </p:cNvGrpSpPr>
                <p:nvPr/>
              </p:nvGrpSpPr>
              <p:grpSpPr bwMode="auto">
                <a:xfrm>
                  <a:off x="790" y="3547"/>
                  <a:ext cx="49" cy="23"/>
                  <a:chOff x="790" y="3547"/>
                  <a:chExt cx="49" cy="23"/>
                </a:xfrm>
              </p:grpSpPr>
              <p:sp>
                <p:nvSpPr>
                  <p:cNvPr id="1001" name="Freeform 287"/>
                  <p:cNvSpPr>
                    <a:spLocks/>
                  </p:cNvSpPr>
                  <p:nvPr/>
                </p:nvSpPr>
                <p:spPr bwMode="auto">
                  <a:xfrm>
                    <a:off x="790" y="3547"/>
                    <a:ext cx="12" cy="23"/>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02" name="Freeform 288"/>
                  <p:cNvSpPr>
                    <a:spLocks/>
                  </p:cNvSpPr>
                  <p:nvPr/>
                </p:nvSpPr>
                <p:spPr bwMode="auto">
                  <a:xfrm>
                    <a:off x="795" y="3548"/>
                    <a:ext cx="37" cy="10"/>
                  </a:xfrm>
                  <a:custGeom>
                    <a:avLst/>
                    <a:gdLst>
                      <a:gd name="T0" fmla="*/ 1 w 73"/>
                      <a:gd name="T1" fmla="*/ 0 h 29"/>
                      <a:gd name="T2" fmla="*/ 48 w 73"/>
                      <a:gd name="T3" fmla="*/ 0 h 29"/>
                      <a:gd name="T4" fmla="*/ 50 w 73"/>
                      <a:gd name="T5" fmla="*/ 2 h 29"/>
                      <a:gd name="T6" fmla="*/ 56 w 73"/>
                      <a:gd name="T7" fmla="*/ 11 h 29"/>
                      <a:gd name="T8" fmla="*/ 73 w 73"/>
                      <a:gd name="T9" fmla="*/ 29 h 29"/>
                      <a:gd name="T10" fmla="*/ 18 w 73"/>
                      <a:gd name="T11" fmla="*/ 29 h 29"/>
                      <a:gd name="T12" fmla="*/ 9 w 73"/>
                      <a:gd name="T13" fmla="*/ 20 h 29"/>
                      <a:gd name="T14" fmla="*/ 0 w 73"/>
                      <a:gd name="T15" fmla="*/ 6 h 29"/>
                      <a:gd name="T16" fmla="*/ 1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1" y="0"/>
                        </a:moveTo>
                        <a:lnTo>
                          <a:pt x="48" y="0"/>
                        </a:lnTo>
                        <a:lnTo>
                          <a:pt x="50"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03" name="Freeform 289"/>
                  <p:cNvSpPr>
                    <a:spLocks/>
                  </p:cNvSpPr>
                  <p:nvPr/>
                </p:nvSpPr>
                <p:spPr bwMode="auto">
                  <a:xfrm>
                    <a:off x="798" y="3558"/>
                    <a:ext cx="41" cy="12"/>
                  </a:xfrm>
                  <a:custGeom>
                    <a:avLst/>
                    <a:gdLst>
                      <a:gd name="T0" fmla="*/ 0 w 82"/>
                      <a:gd name="T1" fmla="*/ 36 h 36"/>
                      <a:gd name="T2" fmla="*/ 2 w 82"/>
                      <a:gd name="T3" fmla="*/ 20 h 36"/>
                      <a:gd name="T4" fmla="*/ 7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0"/>
                        </a:lnTo>
                        <a:lnTo>
                          <a:pt x="7"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49" name="Group 290"/>
                <p:cNvGrpSpPr>
                  <a:grpSpLocks/>
                </p:cNvGrpSpPr>
                <p:nvPr/>
              </p:nvGrpSpPr>
              <p:grpSpPr bwMode="auto">
                <a:xfrm>
                  <a:off x="803" y="3560"/>
                  <a:ext cx="49" cy="22"/>
                  <a:chOff x="803" y="3560"/>
                  <a:chExt cx="49" cy="22"/>
                </a:xfrm>
              </p:grpSpPr>
              <p:sp>
                <p:nvSpPr>
                  <p:cNvPr id="998" name="Freeform 291"/>
                  <p:cNvSpPr>
                    <a:spLocks/>
                  </p:cNvSpPr>
                  <p:nvPr/>
                </p:nvSpPr>
                <p:spPr bwMode="auto">
                  <a:xfrm>
                    <a:off x="803" y="3560"/>
                    <a:ext cx="12" cy="22"/>
                  </a:xfrm>
                  <a:custGeom>
                    <a:avLst/>
                    <a:gdLst>
                      <a:gd name="T0" fmla="*/ 14 w 24"/>
                      <a:gd name="T1" fmla="*/ 68 h 68"/>
                      <a:gd name="T2" fmla="*/ 0 w 24"/>
                      <a:gd name="T3" fmla="*/ 27 h 68"/>
                      <a:gd name="T4" fmla="*/ 10 w 24"/>
                      <a:gd name="T5" fmla="*/ 0 h 68"/>
                      <a:gd name="T6" fmla="*/ 24 w 24"/>
                      <a:gd name="T7" fmla="*/ 31 h 68"/>
                      <a:gd name="T8" fmla="*/ 14 w 24"/>
                      <a:gd name="T9" fmla="*/ 68 h 68"/>
                    </a:gdLst>
                    <a:ahLst/>
                    <a:cxnLst>
                      <a:cxn ang="0">
                        <a:pos x="T0" y="T1"/>
                      </a:cxn>
                      <a:cxn ang="0">
                        <a:pos x="T2" y="T3"/>
                      </a:cxn>
                      <a:cxn ang="0">
                        <a:pos x="T4" y="T5"/>
                      </a:cxn>
                      <a:cxn ang="0">
                        <a:pos x="T6" y="T7"/>
                      </a:cxn>
                      <a:cxn ang="0">
                        <a:pos x="T8" y="T9"/>
                      </a:cxn>
                    </a:cxnLst>
                    <a:rect l="0" t="0" r="r" b="b"/>
                    <a:pathLst>
                      <a:path w="24" h="68">
                        <a:moveTo>
                          <a:pt x="14" y="68"/>
                        </a:moveTo>
                        <a:lnTo>
                          <a:pt x="0" y="27"/>
                        </a:lnTo>
                        <a:lnTo>
                          <a:pt x="10" y="0"/>
                        </a:lnTo>
                        <a:lnTo>
                          <a:pt x="24"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99" name="Freeform 292"/>
                  <p:cNvSpPr>
                    <a:spLocks/>
                  </p:cNvSpPr>
                  <p:nvPr/>
                </p:nvSpPr>
                <p:spPr bwMode="auto">
                  <a:xfrm>
                    <a:off x="808" y="3560"/>
                    <a:ext cx="36" cy="10"/>
                  </a:xfrm>
                  <a:custGeom>
                    <a:avLst/>
                    <a:gdLst>
                      <a:gd name="T0" fmla="*/ 1 w 72"/>
                      <a:gd name="T1" fmla="*/ 0 h 29"/>
                      <a:gd name="T2" fmla="*/ 49 w 72"/>
                      <a:gd name="T3" fmla="*/ 0 h 29"/>
                      <a:gd name="T4" fmla="*/ 50 w 72"/>
                      <a:gd name="T5" fmla="*/ 2 h 29"/>
                      <a:gd name="T6" fmla="*/ 57 w 72"/>
                      <a:gd name="T7" fmla="*/ 11 h 29"/>
                      <a:gd name="T8" fmla="*/ 72 w 72"/>
                      <a:gd name="T9" fmla="*/ 29 h 29"/>
                      <a:gd name="T10" fmla="*/ 18 w 72"/>
                      <a:gd name="T11" fmla="*/ 29 h 29"/>
                      <a:gd name="T12" fmla="*/ 9 w 72"/>
                      <a:gd name="T13" fmla="*/ 20 h 29"/>
                      <a:gd name="T14" fmla="*/ 0 w 72"/>
                      <a:gd name="T15" fmla="*/ 5 h 29"/>
                      <a:gd name="T16" fmla="*/ 1 w 7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9">
                        <a:moveTo>
                          <a:pt x="1" y="0"/>
                        </a:moveTo>
                        <a:lnTo>
                          <a:pt x="49" y="0"/>
                        </a:lnTo>
                        <a:lnTo>
                          <a:pt x="50" y="2"/>
                        </a:lnTo>
                        <a:lnTo>
                          <a:pt x="57" y="11"/>
                        </a:lnTo>
                        <a:lnTo>
                          <a:pt x="72"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00" name="Freeform 293"/>
                  <p:cNvSpPr>
                    <a:spLocks/>
                  </p:cNvSpPr>
                  <p:nvPr/>
                </p:nvSpPr>
                <p:spPr bwMode="auto">
                  <a:xfrm>
                    <a:off x="811" y="3571"/>
                    <a:ext cx="41" cy="11"/>
                  </a:xfrm>
                  <a:custGeom>
                    <a:avLst/>
                    <a:gdLst>
                      <a:gd name="T0" fmla="*/ 0 w 83"/>
                      <a:gd name="T1" fmla="*/ 35 h 35"/>
                      <a:gd name="T2" fmla="*/ 3 w 83"/>
                      <a:gd name="T3" fmla="*/ 19 h 35"/>
                      <a:gd name="T4" fmla="*/ 7 w 83"/>
                      <a:gd name="T5" fmla="*/ 7 h 35"/>
                      <a:gd name="T6" fmla="*/ 12 w 83"/>
                      <a:gd name="T7" fmla="*/ 0 h 35"/>
                      <a:gd name="T8" fmla="*/ 67 w 83"/>
                      <a:gd name="T9" fmla="*/ 0 h 35"/>
                      <a:gd name="T10" fmla="*/ 83 w 83"/>
                      <a:gd name="T11" fmla="*/ 35 h 35"/>
                      <a:gd name="T12" fmla="*/ 0 w 8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3" h="35">
                        <a:moveTo>
                          <a:pt x="0" y="35"/>
                        </a:moveTo>
                        <a:lnTo>
                          <a:pt x="3" y="19"/>
                        </a:lnTo>
                        <a:lnTo>
                          <a:pt x="7" y="7"/>
                        </a:lnTo>
                        <a:lnTo>
                          <a:pt x="12"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50" name="Group 294"/>
                <p:cNvGrpSpPr>
                  <a:grpSpLocks/>
                </p:cNvGrpSpPr>
                <p:nvPr/>
              </p:nvGrpSpPr>
              <p:grpSpPr bwMode="auto">
                <a:xfrm>
                  <a:off x="815" y="3572"/>
                  <a:ext cx="50" cy="23"/>
                  <a:chOff x="815" y="3572"/>
                  <a:chExt cx="50" cy="23"/>
                </a:xfrm>
              </p:grpSpPr>
              <p:sp>
                <p:nvSpPr>
                  <p:cNvPr id="995" name="Freeform 295"/>
                  <p:cNvSpPr>
                    <a:spLocks/>
                  </p:cNvSpPr>
                  <p:nvPr/>
                </p:nvSpPr>
                <p:spPr bwMode="auto">
                  <a:xfrm>
                    <a:off x="815" y="3572"/>
                    <a:ext cx="13" cy="23"/>
                  </a:xfrm>
                  <a:custGeom>
                    <a:avLst/>
                    <a:gdLst>
                      <a:gd name="T0" fmla="*/ 16 w 25"/>
                      <a:gd name="T1" fmla="*/ 68 h 68"/>
                      <a:gd name="T2" fmla="*/ 0 w 25"/>
                      <a:gd name="T3" fmla="*/ 25 h 68"/>
                      <a:gd name="T4" fmla="*/ 10 w 25"/>
                      <a:gd name="T5" fmla="*/ 0 h 68"/>
                      <a:gd name="T6" fmla="*/ 25 w 25"/>
                      <a:gd name="T7" fmla="*/ 30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5"/>
                        </a:lnTo>
                        <a:lnTo>
                          <a:pt x="10"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96" name="Freeform 296"/>
                  <p:cNvSpPr>
                    <a:spLocks/>
                  </p:cNvSpPr>
                  <p:nvPr/>
                </p:nvSpPr>
                <p:spPr bwMode="auto">
                  <a:xfrm>
                    <a:off x="820" y="3573"/>
                    <a:ext cx="37" cy="9"/>
                  </a:xfrm>
                  <a:custGeom>
                    <a:avLst/>
                    <a:gdLst>
                      <a:gd name="T0" fmla="*/ 1 w 75"/>
                      <a:gd name="T1" fmla="*/ 0 h 29"/>
                      <a:gd name="T2" fmla="*/ 50 w 75"/>
                      <a:gd name="T3" fmla="*/ 0 h 29"/>
                      <a:gd name="T4" fmla="*/ 52 w 75"/>
                      <a:gd name="T5" fmla="*/ 2 h 29"/>
                      <a:gd name="T6" fmla="*/ 56 w 75"/>
                      <a:gd name="T7" fmla="*/ 11 h 29"/>
                      <a:gd name="T8" fmla="*/ 75 w 75"/>
                      <a:gd name="T9" fmla="*/ 29 h 29"/>
                      <a:gd name="T10" fmla="*/ 18 w 75"/>
                      <a:gd name="T11" fmla="*/ 29 h 29"/>
                      <a:gd name="T12" fmla="*/ 10 w 75"/>
                      <a:gd name="T13" fmla="*/ 20 h 29"/>
                      <a:gd name="T14" fmla="*/ 0 w 75"/>
                      <a:gd name="T15" fmla="*/ 5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2"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97" name="Freeform 297"/>
                  <p:cNvSpPr>
                    <a:spLocks/>
                  </p:cNvSpPr>
                  <p:nvPr/>
                </p:nvSpPr>
                <p:spPr bwMode="auto">
                  <a:xfrm>
                    <a:off x="824" y="3583"/>
                    <a:ext cx="41" cy="12"/>
                  </a:xfrm>
                  <a:custGeom>
                    <a:avLst/>
                    <a:gdLst>
                      <a:gd name="T0" fmla="*/ 0 w 82"/>
                      <a:gd name="T1" fmla="*/ 36 h 36"/>
                      <a:gd name="T2" fmla="*/ 1 w 82"/>
                      <a:gd name="T3" fmla="*/ 19 h 36"/>
                      <a:gd name="T4" fmla="*/ 6 w 82"/>
                      <a:gd name="T5" fmla="*/ 7 h 36"/>
                      <a:gd name="T6" fmla="*/ 10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19"/>
                        </a:lnTo>
                        <a:lnTo>
                          <a:pt x="6" y="7"/>
                        </a:lnTo>
                        <a:lnTo>
                          <a:pt x="10"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51" name="Group 298"/>
                <p:cNvGrpSpPr>
                  <a:grpSpLocks/>
                </p:cNvGrpSpPr>
                <p:nvPr/>
              </p:nvGrpSpPr>
              <p:grpSpPr bwMode="auto">
                <a:xfrm>
                  <a:off x="828" y="3585"/>
                  <a:ext cx="49" cy="23"/>
                  <a:chOff x="828" y="3585"/>
                  <a:chExt cx="49" cy="23"/>
                </a:xfrm>
              </p:grpSpPr>
              <p:sp>
                <p:nvSpPr>
                  <p:cNvPr id="992" name="Freeform 299"/>
                  <p:cNvSpPr>
                    <a:spLocks/>
                  </p:cNvSpPr>
                  <p:nvPr/>
                </p:nvSpPr>
                <p:spPr bwMode="auto">
                  <a:xfrm>
                    <a:off x="828" y="3585"/>
                    <a:ext cx="13" cy="23"/>
                  </a:xfrm>
                  <a:custGeom>
                    <a:avLst/>
                    <a:gdLst>
                      <a:gd name="T0" fmla="*/ 16 w 25"/>
                      <a:gd name="T1" fmla="*/ 68 h 68"/>
                      <a:gd name="T2" fmla="*/ 0 w 25"/>
                      <a:gd name="T3" fmla="*/ 26 h 68"/>
                      <a:gd name="T4" fmla="*/ 9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6"/>
                        </a:lnTo>
                        <a:lnTo>
                          <a:pt x="9"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93" name="Freeform 300"/>
                  <p:cNvSpPr>
                    <a:spLocks/>
                  </p:cNvSpPr>
                  <p:nvPr/>
                </p:nvSpPr>
                <p:spPr bwMode="auto">
                  <a:xfrm>
                    <a:off x="833" y="3586"/>
                    <a:ext cx="37" cy="10"/>
                  </a:xfrm>
                  <a:custGeom>
                    <a:avLst/>
                    <a:gdLst>
                      <a:gd name="T0" fmla="*/ 1 w 75"/>
                      <a:gd name="T1" fmla="*/ 0 h 29"/>
                      <a:gd name="T2" fmla="*/ 50 w 75"/>
                      <a:gd name="T3" fmla="*/ 0 h 29"/>
                      <a:gd name="T4" fmla="*/ 51 w 75"/>
                      <a:gd name="T5" fmla="*/ 2 h 29"/>
                      <a:gd name="T6" fmla="*/ 57 w 75"/>
                      <a:gd name="T7" fmla="*/ 11 h 29"/>
                      <a:gd name="T8" fmla="*/ 75 w 75"/>
                      <a:gd name="T9" fmla="*/ 29 h 29"/>
                      <a:gd name="T10" fmla="*/ 18 w 75"/>
                      <a:gd name="T11" fmla="*/ 29 h 29"/>
                      <a:gd name="T12" fmla="*/ 11 w 75"/>
                      <a:gd name="T13" fmla="*/ 20 h 29"/>
                      <a:gd name="T14" fmla="*/ 0 w 75"/>
                      <a:gd name="T15" fmla="*/ 5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1" y="2"/>
                        </a:lnTo>
                        <a:lnTo>
                          <a:pt x="57" y="11"/>
                        </a:lnTo>
                        <a:lnTo>
                          <a:pt x="75" y="29"/>
                        </a:lnTo>
                        <a:lnTo>
                          <a:pt x="18" y="29"/>
                        </a:lnTo>
                        <a:lnTo>
                          <a:pt x="11"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94" name="Freeform 301"/>
                  <p:cNvSpPr>
                    <a:spLocks/>
                  </p:cNvSpPr>
                  <p:nvPr/>
                </p:nvSpPr>
                <p:spPr bwMode="auto">
                  <a:xfrm>
                    <a:off x="837" y="3596"/>
                    <a:ext cx="40" cy="12"/>
                  </a:xfrm>
                  <a:custGeom>
                    <a:avLst/>
                    <a:gdLst>
                      <a:gd name="T0" fmla="*/ 0 w 80"/>
                      <a:gd name="T1" fmla="*/ 36 h 36"/>
                      <a:gd name="T2" fmla="*/ 1 w 80"/>
                      <a:gd name="T3" fmla="*/ 20 h 36"/>
                      <a:gd name="T4" fmla="*/ 5 w 80"/>
                      <a:gd name="T5" fmla="*/ 8 h 36"/>
                      <a:gd name="T6" fmla="*/ 10 w 80"/>
                      <a:gd name="T7" fmla="*/ 0 h 36"/>
                      <a:gd name="T8" fmla="*/ 67 w 80"/>
                      <a:gd name="T9" fmla="*/ 0 h 36"/>
                      <a:gd name="T10" fmla="*/ 80 w 80"/>
                      <a:gd name="T11" fmla="*/ 36 h 36"/>
                      <a:gd name="T12" fmla="*/ 0 w 8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0" h="36">
                        <a:moveTo>
                          <a:pt x="0" y="36"/>
                        </a:moveTo>
                        <a:lnTo>
                          <a:pt x="1" y="20"/>
                        </a:lnTo>
                        <a:lnTo>
                          <a:pt x="5" y="8"/>
                        </a:lnTo>
                        <a:lnTo>
                          <a:pt x="10" y="0"/>
                        </a:lnTo>
                        <a:lnTo>
                          <a:pt x="67" y="0"/>
                        </a:lnTo>
                        <a:lnTo>
                          <a:pt x="80"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52" name="Group 302"/>
                <p:cNvGrpSpPr>
                  <a:grpSpLocks/>
                </p:cNvGrpSpPr>
                <p:nvPr/>
              </p:nvGrpSpPr>
              <p:grpSpPr bwMode="auto">
                <a:xfrm>
                  <a:off x="840" y="3600"/>
                  <a:ext cx="100" cy="73"/>
                  <a:chOff x="840" y="3600"/>
                  <a:chExt cx="100" cy="73"/>
                </a:xfrm>
              </p:grpSpPr>
              <p:grpSp>
                <p:nvGrpSpPr>
                  <p:cNvPr id="972" name="Group 303"/>
                  <p:cNvGrpSpPr>
                    <a:grpSpLocks/>
                  </p:cNvGrpSpPr>
                  <p:nvPr/>
                </p:nvGrpSpPr>
                <p:grpSpPr bwMode="auto">
                  <a:xfrm>
                    <a:off x="840" y="3600"/>
                    <a:ext cx="49" cy="23"/>
                    <a:chOff x="840" y="3600"/>
                    <a:chExt cx="49" cy="23"/>
                  </a:xfrm>
                </p:grpSpPr>
                <p:sp>
                  <p:nvSpPr>
                    <p:cNvPr id="989" name="Freeform 304"/>
                    <p:cNvSpPr>
                      <a:spLocks/>
                    </p:cNvSpPr>
                    <p:nvPr/>
                  </p:nvSpPr>
                  <p:spPr bwMode="auto">
                    <a:xfrm>
                      <a:off x="840" y="3600"/>
                      <a:ext cx="13" cy="23"/>
                    </a:xfrm>
                    <a:custGeom>
                      <a:avLst/>
                      <a:gdLst>
                        <a:gd name="T0" fmla="*/ 15 w 25"/>
                        <a:gd name="T1" fmla="*/ 70 h 70"/>
                        <a:gd name="T2" fmla="*/ 0 w 25"/>
                        <a:gd name="T3" fmla="*/ 27 h 70"/>
                        <a:gd name="T4" fmla="*/ 10 w 25"/>
                        <a:gd name="T5" fmla="*/ 0 h 70"/>
                        <a:gd name="T6" fmla="*/ 25 w 25"/>
                        <a:gd name="T7" fmla="*/ 31 h 70"/>
                        <a:gd name="T8" fmla="*/ 15 w 25"/>
                        <a:gd name="T9" fmla="*/ 70 h 70"/>
                      </a:gdLst>
                      <a:ahLst/>
                      <a:cxnLst>
                        <a:cxn ang="0">
                          <a:pos x="T0" y="T1"/>
                        </a:cxn>
                        <a:cxn ang="0">
                          <a:pos x="T2" y="T3"/>
                        </a:cxn>
                        <a:cxn ang="0">
                          <a:pos x="T4" y="T5"/>
                        </a:cxn>
                        <a:cxn ang="0">
                          <a:pos x="T6" y="T7"/>
                        </a:cxn>
                        <a:cxn ang="0">
                          <a:pos x="T8" y="T9"/>
                        </a:cxn>
                      </a:cxnLst>
                      <a:rect l="0" t="0" r="r" b="b"/>
                      <a:pathLst>
                        <a:path w="25" h="70">
                          <a:moveTo>
                            <a:pt x="15" y="70"/>
                          </a:moveTo>
                          <a:lnTo>
                            <a:pt x="0" y="27"/>
                          </a:lnTo>
                          <a:lnTo>
                            <a:pt x="10" y="0"/>
                          </a:lnTo>
                          <a:lnTo>
                            <a:pt x="25" y="31"/>
                          </a:lnTo>
                          <a:lnTo>
                            <a:pt x="15"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90" name="Freeform 305"/>
                    <p:cNvSpPr>
                      <a:spLocks/>
                    </p:cNvSpPr>
                    <p:nvPr/>
                  </p:nvSpPr>
                  <p:spPr bwMode="auto">
                    <a:xfrm>
                      <a:off x="845" y="3600"/>
                      <a:ext cx="37" cy="11"/>
                    </a:xfrm>
                    <a:custGeom>
                      <a:avLst/>
                      <a:gdLst>
                        <a:gd name="T0" fmla="*/ 1 w 75"/>
                        <a:gd name="T1" fmla="*/ 0 h 31"/>
                        <a:gd name="T2" fmla="*/ 50 w 75"/>
                        <a:gd name="T3" fmla="*/ 0 h 31"/>
                        <a:gd name="T4" fmla="*/ 52 w 75"/>
                        <a:gd name="T5" fmla="*/ 4 h 31"/>
                        <a:gd name="T6" fmla="*/ 56 w 75"/>
                        <a:gd name="T7" fmla="*/ 13 h 31"/>
                        <a:gd name="T8" fmla="*/ 75 w 75"/>
                        <a:gd name="T9" fmla="*/ 31 h 31"/>
                        <a:gd name="T10" fmla="*/ 18 w 75"/>
                        <a:gd name="T11" fmla="*/ 31 h 31"/>
                        <a:gd name="T12" fmla="*/ 9 w 75"/>
                        <a:gd name="T13" fmla="*/ 22 h 31"/>
                        <a:gd name="T14" fmla="*/ 0 w 75"/>
                        <a:gd name="T15" fmla="*/ 7 h 31"/>
                        <a:gd name="T16" fmla="*/ 1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1" y="0"/>
                          </a:moveTo>
                          <a:lnTo>
                            <a:pt x="50" y="0"/>
                          </a:lnTo>
                          <a:lnTo>
                            <a:pt x="52" y="4"/>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91" name="Freeform 306"/>
                    <p:cNvSpPr>
                      <a:spLocks/>
                    </p:cNvSpPr>
                    <p:nvPr/>
                  </p:nvSpPr>
                  <p:spPr bwMode="auto">
                    <a:xfrm>
                      <a:off x="848" y="3611"/>
                      <a:ext cx="41" cy="12"/>
                    </a:xfrm>
                    <a:custGeom>
                      <a:avLst/>
                      <a:gdLst>
                        <a:gd name="T0" fmla="*/ 0 w 82"/>
                        <a:gd name="T1" fmla="*/ 38 h 38"/>
                        <a:gd name="T2" fmla="*/ 2 w 82"/>
                        <a:gd name="T3" fmla="*/ 22 h 38"/>
                        <a:gd name="T4" fmla="*/ 8 w 82"/>
                        <a:gd name="T5" fmla="*/ 8 h 38"/>
                        <a:gd name="T6" fmla="*/ 12 w 82"/>
                        <a:gd name="T7" fmla="*/ 0 h 38"/>
                        <a:gd name="T8" fmla="*/ 69 w 82"/>
                        <a:gd name="T9" fmla="*/ 0 h 38"/>
                        <a:gd name="T10" fmla="*/ 82 w 82"/>
                        <a:gd name="T11" fmla="*/ 38 h 38"/>
                        <a:gd name="T12" fmla="*/ 0 w 8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2" h="38">
                          <a:moveTo>
                            <a:pt x="0" y="38"/>
                          </a:moveTo>
                          <a:lnTo>
                            <a:pt x="2" y="22"/>
                          </a:lnTo>
                          <a:lnTo>
                            <a:pt x="8" y="8"/>
                          </a:lnTo>
                          <a:lnTo>
                            <a:pt x="12"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73" name="Group 307"/>
                  <p:cNvGrpSpPr>
                    <a:grpSpLocks/>
                  </p:cNvGrpSpPr>
                  <p:nvPr/>
                </p:nvGrpSpPr>
                <p:grpSpPr bwMode="auto">
                  <a:xfrm>
                    <a:off x="853" y="3612"/>
                    <a:ext cx="48" cy="23"/>
                    <a:chOff x="853" y="3612"/>
                    <a:chExt cx="48" cy="23"/>
                  </a:xfrm>
                </p:grpSpPr>
                <p:sp>
                  <p:nvSpPr>
                    <p:cNvPr id="986" name="Freeform 308"/>
                    <p:cNvSpPr>
                      <a:spLocks/>
                    </p:cNvSpPr>
                    <p:nvPr/>
                  </p:nvSpPr>
                  <p:spPr bwMode="auto">
                    <a:xfrm>
                      <a:off x="853" y="3612"/>
                      <a:ext cx="12" cy="23"/>
                    </a:xfrm>
                    <a:custGeom>
                      <a:avLst/>
                      <a:gdLst>
                        <a:gd name="T0" fmla="*/ 14 w 25"/>
                        <a:gd name="T1" fmla="*/ 69 h 69"/>
                        <a:gd name="T2" fmla="*/ 0 w 25"/>
                        <a:gd name="T3" fmla="*/ 28 h 69"/>
                        <a:gd name="T4" fmla="*/ 10 w 25"/>
                        <a:gd name="T5" fmla="*/ 0 h 69"/>
                        <a:gd name="T6" fmla="*/ 25 w 25"/>
                        <a:gd name="T7" fmla="*/ 32 h 69"/>
                        <a:gd name="T8" fmla="*/ 14 w 25"/>
                        <a:gd name="T9" fmla="*/ 69 h 69"/>
                      </a:gdLst>
                      <a:ahLst/>
                      <a:cxnLst>
                        <a:cxn ang="0">
                          <a:pos x="T0" y="T1"/>
                        </a:cxn>
                        <a:cxn ang="0">
                          <a:pos x="T2" y="T3"/>
                        </a:cxn>
                        <a:cxn ang="0">
                          <a:pos x="T4" y="T5"/>
                        </a:cxn>
                        <a:cxn ang="0">
                          <a:pos x="T6" y="T7"/>
                        </a:cxn>
                        <a:cxn ang="0">
                          <a:pos x="T8" y="T9"/>
                        </a:cxn>
                      </a:cxnLst>
                      <a:rect l="0" t="0" r="r" b="b"/>
                      <a:pathLst>
                        <a:path w="25" h="69">
                          <a:moveTo>
                            <a:pt x="14" y="69"/>
                          </a:moveTo>
                          <a:lnTo>
                            <a:pt x="0" y="28"/>
                          </a:lnTo>
                          <a:lnTo>
                            <a:pt x="10"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87" name="Freeform 309"/>
                    <p:cNvSpPr>
                      <a:spLocks/>
                    </p:cNvSpPr>
                    <p:nvPr/>
                  </p:nvSpPr>
                  <p:spPr bwMode="auto">
                    <a:xfrm>
                      <a:off x="857" y="3613"/>
                      <a:ext cx="37" cy="10"/>
                    </a:xfrm>
                    <a:custGeom>
                      <a:avLst/>
                      <a:gdLst>
                        <a:gd name="T0" fmla="*/ 1 w 73"/>
                        <a:gd name="T1" fmla="*/ 0 h 32"/>
                        <a:gd name="T2" fmla="*/ 50 w 73"/>
                        <a:gd name="T3" fmla="*/ 0 h 32"/>
                        <a:gd name="T4" fmla="*/ 51 w 73"/>
                        <a:gd name="T5" fmla="*/ 3 h 32"/>
                        <a:gd name="T6" fmla="*/ 56 w 73"/>
                        <a:gd name="T7" fmla="*/ 15 h 32"/>
                        <a:gd name="T8" fmla="*/ 73 w 73"/>
                        <a:gd name="T9" fmla="*/ 32 h 32"/>
                        <a:gd name="T10" fmla="*/ 18 w 73"/>
                        <a:gd name="T11" fmla="*/ 32 h 32"/>
                        <a:gd name="T12" fmla="*/ 9 w 73"/>
                        <a:gd name="T13" fmla="*/ 22 h 32"/>
                        <a:gd name="T14" fmla="*/ 0 w 73"/>
                        <a:gd name="T15" fmla="*/ 7 h 32"/>
                        <a:gd name="T16" fmla="*/ 1 w 73"/>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2">
                          <a:moveTo>
                            <a:pt x="1" y="0"/>
                          </a:moveTo>
                          <a:lnTo>
                            <a:pt x="50" y="0"/>
                          </a:lnTo>
                          <a:lnTo>
                            <a:pt x="51" y="3"/>
                          </a:lnTo>
                          <a:lnTo>
                            <a:pt x="56" y="15"/>
                          </a:lnTo>
                          <a:lnTo>
                            <a:pt x="73" y="32"/>
                          </a:lnTo>
                          <a:lnTo>
                            <a:pt x="18" y="32"/>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88" name="Freeform 310"/>
                    <p:cNvSpPr>
                      <a:spLocks/>
                    </p:cNvSpPr>
                    <p:nvPr/>
                  </p:nvSpPr>
                  <p:spPr bwMode="auto">
                    <a:xfrm>
                      <a:off x="860" y="3623"/>
                      <a:ext cx="41" cy="12"/>
                    </a:xfrm>
                    <a:custGeom>
                      <a:avLst/>
                      <a:gdLst>
                        <a:gd name="T0" fmla="*/ 0 w 83"/>
                        <a:gd name="T1" fmla="*/ 36 h 36"/>
                        <a:gd name="T2" fmla="*/ 1 w 83"/>
                        <a:gd name="T3" fmla="*/ 21 h 36"/>
                        <a:gd name="T4" fmla="*/ 6 w 83"/>
                        <a:gd name="T5" fmla="*/ 8 h 36"/>
                        <a:gd name="T6" fmla="*/ 13 w 83"/>
                        <a:gd name="T7" fmla="*/ 0 h 36"/>
                        <a:gd name="T8" fmla="*/ 68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1"/>
                          </a:lnTo>
                          <a:lnTo>
                            <a:pt x="6" y="8"/>
                          </a:lnTo>
                          <a:lnTo>
                            <a:pt x="13"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74" name="Group 311"/>
                  <p:cNvGrpSpPr>
                    <a:grpSpLocks/>
                  </p:cNvGrpSpPr>
                  <p:nvPr/>
                </p:nvGrpSpPr>
                <p:grpSpPr bwMode="auto">
                  <a:xfrm>
                    <a:off x="865" y="3625"/>
                    <a:ext cx="49" cy="23"/>
                    <a:chOff x="865" y="3625"/>
                    <a:chExt cx="49" cy="23"/>
                  </a:xfrm>
                </p:grpSpPr>
                <p:sp>
                  <p:nvSpPr>
                    <p:cNvPr id="983" name="Freeform 312"/>
                    <p:cNvSpPr>
                      <a:spLocks/>
                    </p:cNvSpPr>
                    <p:nvPr/>
                  </p:nvSpPr>
                  <p:spPr bwMode="auto">
                    <a:xfrm>
                      <a:off x="865" y="3625"/>
                      <a:ext cx="12" cy="23"/>
                    </a:xfrm>
                    <a:custGeom>
                      <a:avLst/>
                      <a:gdLst>
                        <a:gd name="T0" fmla="*/ 16 w 25"/>
                        <a:gd name="T1" fmla="*/ 68 h 68"/>
                        <a:gd name="T2" fmla="*/ 0 w 25"/>
                        <a:gd name="T3" fmla="*/ 27 h 68"/>
                        <a:gd name="T4" fmla="*/ 11 w 25"/>
                        <a:gd name="T5" fmla="*/ 0 h 68"/>
                        <a:gd name="T6" fmla="*/ 25 w 25"/>
                        <a:gd name="T7" fmla="*/ 30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84" name="Freeform 313"/>
                    <p:cNvSpPr>
                      <a:spLocks/>
                    </p:cNvSpPr>
                    <p:nvPr/>
                  </p:nvSpPr>
                  <p:spPr bwMode="auto">
                    <a:xfrm>
                      <a:off x="870" y="3626"/>
                      <a:ext cx="37" cy="9"/>
                    </a:xfrm>
                    <a:custGeom>
                      <a:avLst/>
                      <a:gdLst>
                        <a:gd name="T0" fmla="*/ 1 w 73"/>
                        <a:gd name="T1" fmla="*/ 0 h 29"/>
                        <a:gd name="T2" fmla="*/ 50 w 73"/>
                        <a:gd name="T3" fmla="*/ 0 h 29"/>
                        <a:gd name="T4" fmla="*/ 52 w 73"/>
                        <a:gd name="T5" fmla="*/ 2 h 29"/>
                        <a:gd name="T6" fmla="*/ 56 w 73"/>
                        <a:gd name="T7" fmla="*/ 11 h 29"/>
                        <a:gd name="T8" fmla="*/ 73 w 73"/>
                        <a:gd name="T9" fmla="*/ 29 h 29"/>
                        <a:gd name="T10" fmla="*/ 18 w 73"/>
                        <a:gd name="T11" fmla="*/ 29 h 29"/>
                        <a:gd name="T12" fmla="*/ 9 w 73"/>
                        <a:gd name="T13" fmla="*/ 20 h 29"/>
                        <a:gd name="T14" fmla="*/ 0 w 73"/>
                        <a:gd name="T15" fmla="*/ 6 h 29"/>
                        <a:gd name="T16" fmla="*/ 1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1" y="0"/>
                          </a:moveTo>
                          <a:lnTo>
                            <a:pt x="50" y="0"/>
                          </a:lnTo>
                          <a:lnTo>
                            <a:pt x="52"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85" name="Freeform 314"/>
                    <p:cNvSpPr>
                      <a:spLocks/>
                    </p:cNvSpPr>
                    <p:nvPr/>
                  </p:nvSpPr>
                  <p:spPr bwMode="auto">
                    <a:xfrm>
                      <a:off x="873" y="3636"/>
                      <a:ext cx="41" cy="12"/>
                    </a:xfrm>
                    <a:custGeom>
                      <a:avLst/>
                      <a:gdLst>
                        <a:gd name="T0" fmla="*/ 0 w 82"/>
                        <a:gd name="T1" fmla="*/ 36 h 36"/>
                        <a:gd name="T2" fmla="*/ 1 w 82"/>
                        <a:gd name="T3" fmla="*/ 19 h 36"/>
                        <a:gd name="T4" fmla="*/ 7 w 82"/>
                        <a:gd name="T5" fmla="*/ 7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19"/>
                          </a:lnTo>
                          <a:lnTo>
                            <a:pt x="7"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75" name="Group 315"/>
                  <p:cNvGrpSpPr>
                    <a:grpSpLocks/>
                  </p:cNvGrpSpPr>
                  <p:nvPr/>
                </p:nvGrpSpPr>
                <p:grpSpPr bwMode="auto">
                  <a:xfrm>
                    <a:off x="878" y="3638"/>
                    <a:ext cx="49" cy="22"/>
                    <a:chOff x="878" y="3638"/>
                    <a:chExt cx="49" cy="22"/>
                  </a:xfrm>
                </p:grpSpPr>
                <p:sp>
                  <p:nvSpPr>
                    <p:cNvPr id="980" name="Freeform 316"/>
                    <p:cNvSpPr>
                      <a:spLocks/>
                    </p:cNvSpPr>
                    <p:nvPr/>
                  </p:nvSpPr>
                  <p:spPr bwMode="auto">
                    <a:xfrm>
                      <a:off x="878" y="3638"/>
                      <a:ext cx="12" cy="22"/>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81" name="Freeform 317"/>
                    <p:cNvSpPr>
                      <a:spLocks/>
                    </p:cNvSpPr>
                    <p:nvPr/>
                  </p:nvSpPr>
                  <p:spPr bwMode="auto">
                    <a:xfrm>
                      <a:off x="883" y="3638"/>
                      <a:ext cx="36" cy="10"/>
                    </a:xfrm>
                    <a:custGeom>
                      <a:avLst/>
                      <a:gdLst>
                        <a:gd name="T0" fmla="*/ 1 w 72"/>
                        <a:gd name="T1" fmla="*/ 0 h 30"/>
                        <a:gd name="T2" fmla="*/ 49 w 72"/>
                        <a:gd name="T3" fmla="*/ 0 h 30"/>
                        <a:gd name="T4" fmla="*/ 51 w 72"/>
                        <a:gd name="T5" fmla="*/ 3 h 30"/>
                        <a:gd name="T6" fmla="*/ 56 w 72"/>
                        <a:gd name="T7" fmla="*/ 12 h 30"/>
                        <a:gd name="T8" fmla="*/ 72 w 72"/>
                        <a:gd name="T9" fmla="*/ 30 h 30"/>
                        <a:gd name="T10" fmla="*/ 18 w 72"/>
                        <a:gd name="T11" fmla="*/ 30 h 30"/>
                        <a:gd name="T12" fmla="*/ 9 w 72"/>
                        <a:gd name="T13" fmla="*/ 21 h 30"/>
                        <a:gd name="T14" fmla="*/ 0 w 72"/>
                        <a:gd name="T15" fmla="*/ 5 h 30"/>
                        <a:gd name="T16" fmla="*/ 1 w 72"/>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0">
                          <a:moveTo>
                            <a:pt x="1" y="0"/>
                          </a:moveTo>
                          <a:lnTo>
                            <a:pt x="49" y="0"/>
                          </a:lnTo>
                          <a:lnTo>
                            <a:pt x="51" y="3"/>
                          </a:lnTo>
                          <a:lnTo>
                            <a:pt x="56" y="12"/>
                          </a:lnTo>
                          <a:lnTo>
                            <a:pt x="72"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82" name="Freeform 318"/>
                    <p:cNvSpPr>
                      <a:spLocks/>
                    </p:cNvSpPr>
                    <p:nvPr/>
                  </p:nvSpPr>
                  <p:spPr bwMode="auto">
                    <a:xfrm>
                      <a:off x="886" y="3648"/>
                      <a:ext cx="41" cy="12"/>
                    </a:xfrm>
                    <a:custGeom>
                      <a:avLst/>
                      <a:gdLst>
                        <a:gd name="T0" fmla="*/ 0 w 82"/>
                        <a:gd name="T1" fmla="*/ 36 h 36"/>
                        <a:gd name="T2" fmla="*/ 2 w 82"/>
                        <a:gd name="T3" fmla="*/ 19 h 36"/>
                        <a:gd name="T4" fmla="*/ 6 w 82"/>
                        <a:gd name="T5" fmla="*/ 8 h 36"/>
                        <a:gd name="T6" fmla="*/ 11 w 82"/>
                        <a:gd name="T7" fmla="*/ 0 h 36"/>
                        <a:gd name="T8" fmla="*/ 66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8"/>
                          </a:lnTo>
                          <a:lnTo>
                            <a:pt x="11" y="0"/>
                          </a:lnTo>
                          <a:lnTo>
                            <a:pt x="66"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76" name="Group 319"/>
                  <p:cNvGrpSpPr>
                    <a:grpSpLocks/>
                  </p:cNvGrpSpPr>
                  <p:nvPr/>
                </p:nvGrpSpPr>
                <p:grpSpPr bwMode="auto">
                  <a:xfrm>
                    <a:off x="890" y="3651"/>
                    <a:ext cx="50" cy="22"/>
                    <a:chOff x="890" y="3651"/>
                    <a:chExt cx="50" cy="22"/>
                  </a:xfrm>
                </p:grpSpPr>
                <p:sp>
                  <p:nvSpPr>
                    <p:cNvPr id="977" name="Freeform 320"/>
                    <p:cNvSpPr>
                      <a:spLocks/>
                    </p:cNvSpPr>
                    <p:nvPr/>
                  </p:nvSpPr>
                  <p:spPr bwMode="auto">
                    <a:xfrm>
                      <a:off x="890" y="3651"/>
                      <a:ext cx="13" cy="22"/>
                    </a:xfrm>
                    <a:custGeom>
                      <a:avLst/>
                      <a:gdLst>
                        <a:gd name="T0" fmla="*/ 16 w 25"/>
                        <a:gd name="T1" fmla="*/ 67 h 67"/>
                        <a:gd name="T2" fmla="*/ 0 w 25"/>
                        <a:gd name="T3" fmla="*/ 26 h 67"/>
                        <a:gd name="T4" fmla="*/ 12 w 25"/>
                        <a:gd name="T5" fmla="*/ 0 h 67"/>
                        <a:gd name="T6" fmla="*/ 25 w 25"/>
                        <a:gd name="T7" fmla="*/ 30 h 67"/>
                        <a:gd name="T8" fmla="*/ 16 w 25"/>
                        <a:gd name="T9" fmla="*/ 67 h 67"/>
                      </a:gdLst>
                      <a:ahLst/>
                      <a:cxnLst>
                        <a:cxn ang="0">
                          <a:pos x="T0" y="T1"/>
                        </a:cxn>
                        <a:cxn ang="0">
                          <a:pos x="T2" y="T3"/>
                        </a:cxn>
                        <a:cxn ang="0">
                          <a:pos x="T4" y="T5"/>
                        </a:cxn>
                        <a:cxn ang="0">
                          <a:pos x="T6" y="T7"/>
                        </a:cxn>
                        <a:cxn ang="0">
                          <a:pos x="T8" y="T9"/>
                        </a:cxn>
                      </a:cxnLst>
                      <a:rect l="0" t="0" r="r" b="b"/>
                      <a:pathLst>
                        <a:path w="25" h="67">
                          <a:moveTo>
                            <a:pt x="16" y="67"/>
                          </a:moveTo>
                          <a:lnTo>
                            <a:pt x="0" y="26"/>
                          </a:lnTo>
                          <a:lnTo>
                            <a:pt x="12" y="0"/>
                          </a:lnTo>
                          <a:lnTo>
                            <a:pt x="25" y="30"/>
                          </a:lnTo>
                          <a:lnTo>
                            <a:pt x="16" y="6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78" name="Freeform 321"/>
                    <p:cNvSpPr>
                      <a:spLocks/>
                    </p:cNvSpPr>
                    <p:nvPr/>
                  </p:nvSpPr>
                  <p:spPr bwMode="auto">
                    <a:xfrm>
                      <a:off x="895" y="3651"/>
                      <a:ext cx="37" cy="10"/>
                    </a:xfrm>
                    <a:custGeom>
                      <a:avLst/>
                      <a:gdLst>
                        <a:gd name="T0" fmla="*/ 2 w 73"/>
                        <a:gd name="T1" fmla="*/ 0 h 29"/>
                        <a:gd name="T2" fmla="*/ 48 w 73"/>
                        <a:gd name="T3" fmla="*/ 0 h 29"/>
                        <a:gd name="T4" fmla="*/ 51 w 73"/>
                        <a:gd name="T5" fmla="*/ 2 h 29"/>
                        <a:gd name="T6" fmla="*/ 56 w 73"/>
                        <a:gd name="T7" fmla="*/ 11 h 29"/>
                        <a:gd name="T8" fmla="*/ 73 w 73"/>
                        <a:gd name="T9" fmla="*/ 29 h 29"/>
                        <a:gd name="T10" fmla="*/ 18 w 73"/>
                        <a:gd name="T11" fmla="*/ 29 h 29"/>
                        <a:gd name="T12" fmla="*/ 9 w 73"/>
                        <a:gd name="T13" fmla="*/ 20 h 29"/>
                        <a:gd name="T14" fmla="*/ 0 w 73"/>
                        <a:gd name="T15" fmla="*/ 5 h 29"/>
                        <a:gd name="T16" fmla="*/ 2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2" y="0"/>
                          </a:moveTo>
                          <a:lnTo>
                            <a:pt x="48" y="0"/>
                          </a:lnTo>
                          <a:lnTo>
                            <a:pt x="51" y="2"/>
                          </a:lnTo>
                          <a:lnTo>
                            <a:pt x="56" y="11"/>
                          </a:lnTo>
                          <a:lnTo>
                            <a:pt x="73" y="29"/>
                          </a:lnTo>
                          <a:lnTo>
                            <a:pt x="18" y="29"/>
                          </a:lnTo>
                          <a:lnTo>
                            <a:pt x="9"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79" name="Freeform 322"/>
                    <p:cNvSpPr>
                      <a:spLocks/>
                    </p:cNvSpPr>
                    <p:nvPr/>
                  </p:nvSpPr>
                  <p:spPr bwMode="auto">
                    <a:xfrm>
                      <a:off x="899" y="3662"/>
                      <a:ext cx="41" cy="11"/>
                    </a:xfrm>
                    <a:custGeom>
                      <a:avLst/>
                      <a:gdLst>
                        <a:gd name="T0" fmla="*/ 0 w 83"/>
                        <a:gd name="T1" fmla="*/ 35 h 35"/>
                        <a:gd name="T2" fmla="*/ 2 w 83"/>
                        <a:gd name="T3" fmla="*/ 19 h 35"/>
                        <a:gd name="T4" fmla="*/ 7 w 83"/>
                        <a:gd name="T5" fmla="*/ 7 h 35"/>
                        <a:gd name="T6" fmla="*/ 11 w 83"/>
                        <a:gd name="T7" fmla="*/ 0 h 35"/>
                        <a:gd name="T8" fmla="*/ 67 w 83"/>
                        <a:gd name="T9" fmla="*/ 0 h 35"/>
                        <a:gd name="T10" fmla="*/ 83 w 83"/>
                        <a:gd name="T11" fmla="*/ 35 h 35"/>
                        <a:gd name="T12" fmla="*/ 0 w 8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3" h="35">
                          <a:moveTo>
                            <a:pt x="0" y="35"/>
                          </a:moveTo>
                          <a:lnTo>
                            <a:pt x="2" y="19"/>
                          </a:lnTo>
                          <a:lnTo>
                            <a:pt x="7" y="7"/>
                          </a:lnTo>
                          <a:lnTo>
                            <a:pt x="11"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753" name="Group 323"/>
                <p:cNvGrpSpPr>
                  <a:grpSpLocks/>
                </p:cNvGrpSpPr>
                <p:nvPr/>
              </p:nvGrpSpPr>
              <p:grpSpPr bwMode="auto">
                <a:xfrm>
                  <a:off x="903" y="3665"/>
                  <a:ext cx="99" cy="74"/>
                  <a:chOff x="903" y="3665"/>
                  <a:chExt cx="99" cy="74"/>
                </a:xfrm>
              </p:grpSpPr>
              <p:grpSp>
                <p:nvGrpSpPr>
                  <p:cNvPr id="952" name="Group 324"/>
                  <p:cNvGrpSpPr>
                    <a:grpSpLocks/>
                  </p:cNvGrpSpPr>
                  <p:nvPr/>
                </p:nvGrpSpPr>
                <p:grpSpPr bwMode="auto">
                  <a:xfrm>
                    <a:off x="903" y="3665"/>
                    <a:ext cx="49" cy="23"/>
                    <a:chOff x="903" y="3665"/>
                    <a:chExt cx="49" cy="23"/>
                  </a:xfrm>
                </p:grpSpPr>
                <p:sp>
                  <p:nvSpPr>
                    <p:cNvPr id="969" name="Freeform 325"/>
                    <p:cNvSpPr>
                      <a:spLocks/>
                    </p:cNvSpPr>
                    <p:nvPr/>
                  </p:nvSpPr>
                  <p:spPr bwMode="auto">
                    <a:xfrm>
                      <a:off x="903" y="3665"/>
                      <a:ext cx="12" cy="23"/>
                    </a:xfrm>
                    <a:custGeom>
                      <a:avLst/>
                      <a:gdLst>
                        <a:gd name="T0" fmla="*/ 16 w 25"/>
                        <a:gd name="T1" fmla="*/ 69 h 69"/>
                        <a:gd name="T2" fmla="*/ 0 w 25"/>
                        <a:gd name="T3" fmla="*/ 27 h 69"/>
                        <a:gd name="T4" fmla="*/ 10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10"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70" name="Freeform 326"/>
                    <p:cNvSpPr>
                      <a:spLocks/>
                    </p:cNvSpPr>
                    <p:nvPr/>
                  </p:nvSpPr>
                  <p:spPr bwMode="auto">
                    <a:xfrm>
                      <a:off x="907" y="3666"/>
                      <a:ext cx="37" cy="10"/>
                    </a:xfrm>
                    <a:custGeom>
                      <a:avLst/>
                      <a:gdLst>
                        <a:gd name="T0" fmla="*/ 1 w 73"/>
                        <a:gd name="T1" fmla="*/ 0 h 31"/>
                        <a:gd name="T2" fmla="*/ 49 w 73"/>
                        <a:gd name="T3" fmla="*/ 0 h 31"/>
                        <a:gd name="T4" fmla="*/ 51 w 73"/>
                        <a:gd name="T5" fmla="*/ 4 h 31"/>
                        <a:gd name="T6" fmla="*/ 56 w 73"/>
                        <a:gd name="T7" fmla="*/ 13 h 31"/>
                        <a:gd name="T8" fmla="*/ 73 w 73"/>
                        <a:gd name="T9" fmla="*/ 31 h 31"/>
                        <a:gd name="T10" fmla="*/ 18 w 73"/>
                        <a:gd name="T11" fmla="*/ 31 h 31"/>
                        <a:gd name="T12" fmla="*/ 10 w 73"/>
                        <a:gd name="T13" fmla="*/ 22 h 31"/>
                        <a:gd name="T14" fmla="*/ 0 w 73"/>
                        <a:gd name="T15" fmla="*/ 7 h 31"/>
                        <a:gd name="T16" fmla="*/ 1 w 7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1">
                          <a:moveTo>
                            <a:pt x="1" y="0"/>
                          </a:moveTo>
                          <a:lnTo>
                            <a:pt x="49" y="0"/>
                          </a:lnTo>
                          <a:lnTo>
                            <a:pt x="51" y="4"/>
                          </a:lnTo>
                          <a:lnTo>
                            <a:pt x="56" y="13"/>
                          </a:lnTo>
                          <a:lnTo>
                            <a:pt x="73" y="31"/>
                          </a:lnTo>
                          <a:lnTo>
                            <a:pt x="18" y="31"/>
                          </a:lnTo>
                          <a:lnTo>
                            <a:pt x="10"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71" name="Freeform 327"/>
                    <p:cNvSpPr>
                      <a:spLocks/>
                    </p:cNvSpPr>
                    <p:nvPr/>
                  </p:nvSpPr>
                  <p:spPr bwMode="auto">
                    <a:xfrm>
                      <a:off x="911" y="3676"/>
                      <a:ext cx="41" cy="12"/>
                    </a:xfrm>
                    <a:custGeom>
                      <a:avLst/>
                      <a:gdLst>
                        <a:gd name="T0" fmla="*/ 0 w 82"/>
                        <a:gd name="T1" fmla="*/ 36 h 36"/>
                        <a:gd name="T2" fmla="*/ 2 w 82"/>
                        <a:gd name="T3" fmla="*/ 20 h 36"/>
                        <a:gd name="T4" fmla="*/ 6 w 82"/>
                        <a:gd name="T5" fmla="*/ 7 h 36"/>
                        <a:gd name="T6" fmla="*/ 11 w 82"/>
                        <a:gd name="T7" fmla="*/ 0 h 36"/>
                        <a:gd name="T8" fmla="*/ 66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0"/>
                          </a:lnTo>
                          <a:lnTo>
                            <a:pt x="6" y="7"/>
                          </a:lnTo>
                          <a:lnTo>
                            <a:pt x="11" y="0"/>
                          </a:lnTo>
                          <a:lnTo>
                            <a:pt x="66"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53" name="Group 328"/>
                  <p:cNvGrpSpPr>
                    <a:grpSpLocks/>
                  </p:cNvGrpSpPr>
                  <p:nvPr/>
                </p:nvGrpSpPr>
                <p:grpSpPr bwMode="auto">
                  <a:xfrm>
                    <a:off x="914" y="3678"/>
                    <a:ext cx="49" cy="23"/>
                    <a:chOff x="914" y="3678"/>
                    <a:chExt cx="49" cy="23"/>
                  </a:xfrm>
                </p:grpSpPr>
                <p:sp>
                  <p:nvSpPr>
                    <p:cNvPr id="966" name="Freeform 329"/>
                    <p:cNvSpPr>
                      <a:spLocks/>
                    </p:cNvSpPr>
                    <p:nvPr/>
                  </p:nvSpPr>
                  <p:spPr bwMode="auto">
                    <a:xfrm>
                      <a:off x="914" y="3678"/>
                      <a:ext cx="13" cy="23"/>
                    </a:xfrm>
                    <a:custGeom>
                      <a:avLst/>
                      <a:gdLst>
                        <a:gd name="T0" fmla="*/ 14 w 25"/>
                        <a:gd name="T1" fmla="*/ 70 h 70"/>
                        <a:gd name="T2" fmla="*/ 0 w 25"/>
                        <a:gd name="T3" fmla="*/ 27 h 70"/>
                        <a:gd name="T4" fmla="*/ 9 w 25"/>
                        <a:gd name="T5" fmla="*/ 0 h 70"/>
                        <a:gd name="T6" fmla="*/ 25 w 25"/>
                        <a:gd name="T7" fmla="*/ 31 h 70"/>
                        <a:gd name="T8" fmla="*/ 14 w 25"/>
                        <a:gd name="T9" fmla="*/ 70 h 70"/>
                      </a:gdLst>
                      <a:ahLst/>
                      <a:cxnLst>
                        <a:cxn ang="0">
                          <a:pos x="T0" y="T1"/>
                        </a:cxn>
                        <a:cxn ang="0">
                          <a:pos x="T2" y="T3"/>
                        </a:cxn>
                        <a:cxn ang="0">
                          <a:pos x="T4" y="T5"/>
                        </a:cxn>
                        <a:cxn ang="0">
                          <a:pos x="T6" y="T7"/>
                        </a:cxn>
                        <a:cxn ang="0">
                          <a:pos x="T8" y="T9"/>
                        </a:cxn>
                      </a:cxnLst>
                      <a:rect l="0" t="0" r="r" b="b"/>
                      <a:pathLst>
                        <a:path w="25" h="70">
                          <a:moveTo>
                            <a:pt x="14" y="70"/>
                          </a:moveTo>
                          <a:lnTo>
                            <a:pt x="0" y="27"/>
                          </a:lnTo>
                          <a:lnTo>
                            <a:pt x="9" y="0"/>
                          </a:lnTo>
                          <a:lnTo>
                            <a:pt x="25" y="31"/>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67" name="Freeform 330"/>
                    <p:cNvSpPr>
                      <a:spLocks/>
                    </p:cNvSpPr>
                    <p:nvPr/>
                  </p:nvSpPr>
                  <p:spPr bwMode="auto">
                    <a:xfrm>
                      <a:off x="919" y="3678"/>
                      <a:ext cx="38" cy="10"/>
                    </a:xfrm>
                    <a:custGeom>
                      <a:avLst/>
                      <a:gdLst>
                        <a:gd name="T0" fmla="*/ 1 w 75"/>
                        <a:gd name="T1" fmla="*/ 0 h 30"/>
                        <a:gd name="T2" fmla="*/ 50 w 75"/>
                        <a:gd name="T3" fmla="*/ 0 h 30"/>
                        <a:gd name="T4" fmla="*/ 51 w 75"/>
                        <a:gd name="T5" fmla="*/ 3 h 30"/>
                        <a:gd name="T6" fmla="*/ 57 w 75"/>
                        <a:gd name="T7" fmla="*/ 12 h 30"/>
                        <a:gd name="T8" fmla="*/ 75 w 75"/>
                        <a:gd name="T9" fmla="*/ 30 h 30"/>
                        <a:gd name="T10" fmla="*/ 19 w 75"/>
                        <a:gd name="T11" fmla="*/ 30 h 30"/>
                        <a:gd name="T12" fmla="*/ 11 w 75"/>
                        <a:gd name="T13" fmla="*/ 20 h 30"/>
                        <a:gd name="T14" fmla="*/ 0 w 75"/>
                        <a:gd name="T15" fmla="*/ 6 h 30"/>
                        <a:gd name="T16" fmla="*/ 1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1" y="0"/>
                          </a:moveTo>
                          <a:lnTo>
                            <a:pt x="50" y="0"/>
                          </a:lnTo>
                          <a:lnTo>
                            <a:pt x="51" y="3"/>
                          </a:lnTo>
                          <a:lnTo>
                            <a:pt x="57" y="12"/>
                          </a:lnTo>
                          <a:lnTo>
                            <a:pt x="75" y="30"/>
                          </a:lnTo>
                          <a:lnTo>
                            <a:pt x="19" y="30"/>
                          </a:lnTo>
                          <a:lnTo>
                            <a:pt x="11"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68" name="Freeform 331"/>
                    <p:cNvSpPr>
                      <a:spLocks/>
                    </p:cNvSpPr>
                    <p:nvPr/>
                  </p:nvSpPr>
                  <p:spPr bwMode="auto">
                    <a:xfrm>
                      <a:off x="922" y="3688"/>
                      <a:ext cx="41" cy="13"/>
                    </a:xfrm>
                    <a:custGeom>
                      <a:avLst/>
                      <a:gdLst>
                        <a:gd name="T0" fmla="*/ 0 w 81"/>
                        <a:gd name="T1" fmla="*/ 38 h 38"/>
                        <a:gd name="T2" fmla="*/ 2 w 81"/>
                        <a:gd name="T3" fmla="*/ 21 h 38"/>
                        <a:gd name="T4" fmla="*/ 8 w 81"/>
                        <a:gd name="T5" fmla="*/ 8 h 38"/>
                        <a:gd name="T6" fmla="*/ 12 w 81"/>
                        <a:gd name="T7" fmla="*/ 0 h 38"/>
                        <a:gd name="T8" fmla="*/ 68 w 81"/>
                        <a:gd name="T9" fmla="*/ 0 h 38"/>
                        <a:gd name="T10" fmla="*/ 81 w 81"/>
                        <a:gd name="T11" fmla="*/ 38 h 38"/>
                        <a:gd name="T12" fmla="*/ 0 w 81"/>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1" h="38">
                          <a:moveTo>
                            <a:pt x="0" y="38"/>
                          </a:moveTo>
                          <a:lnTo>
                            <a:pt x="2" y="21"/>
                          </a:lnTo>
                          <a:lnTo>
                            <a:pt x="8" y="8"/>
                          </a:lnTo>
                          <a:lnTo>
                            <a:pt x="12" y="0"/>
                          </a:lnTo>
                          <a:lnTo>
                            <a:pt x="68" y="0"/>
                          </a:lnTo>
                          <a:lnTo>
                            <a:pt x="81"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54" name="Group 332"/>
                  <p:cNvGrpSpPr>
                    <a:grpSpLocks/>
                  </p:cNvGrpSpPr>
                  <p:nvPr/>
                </p:nvGrpSpPr>
                <p:grpSpPr bwMode="auto">
                  <a:xfrm>
                    <a:off x="928" y="3690"/>
                    <a:ext cx="48" cy="23"/>
                    <a:chOff x="928" y="3690"/>
                    <a:chExt cx="48" cy="23"/>
                  </a:xfrm>
                </p:grpSpPr>
                <p:sp>
                  <p:nvSpPr>
                    <p:cNvPr id="963" name="Freeform 333"/>
                    <p:cNvSpPr>
                      <a:spLocks/>
                    </p:cNvSpPr>
                    <p:nvPr/>
                  </p:nvSpPr>
                  <p:spPr bwMode="auto">
                    <a:xfrm>
                      <a:off x="928" y="3690"/>
                      <a:ext cx="12" cy="23"/>
                    </a:xfrm>
                    <a:custGeom>
                      <a:avLst/>
                      <a:gdLst>
                        <a:gd name="T0" fmla="*/ 13 w 25"/>
                        <a:gd name="T1" fmla="*/ 70 h 70"/>
                        <a:gd name="T2" fmla="*/ 0 w 25"/>
                        <a:gd name="T3" fmla="*/ 29 h 70"/>
                        <a:gd name="T4" fmla="*/ 9 w 25"/>
                        <a:gd name="T5" fmla="*/ 0 h 70"/>
                        <a:gd name="T6" fmla="*/ 25 w 25"/>
                        <a:gd name="T7" fmla="*/ 33 h 70"/>
                        <a:gd name="T8" fmla="*/ 13 w 25"/>
                        <a:gd name="T9" fmla="*/ 70 h 70"/>
                      </a:gdLst>
                      <a:ahLst/>
                      <a:cxnLst>
                        <a:cxn ang="0">
                          <a:pos x="T0" y="T1"/>
                        </a:cxn>
                        <a:cxn ang="0">
                          <a:pos x="T2" y="T3"/>
                        </a:cxn>
                        <a:cxn ang="0">
                          <a:pos x="T4" y="T5"/>
                        </a:cxn>
                        <a:cxn ang="0">
                          <a:pos x="T6" y="T7"/>
                        </a:cxn>
                        <a:cxn ang="0">
                          <a:pos x="T8" y="T9"/>
                        </a:cxn>
                      </a:cxnLst>
                      <a:rect l="0" t="0" r="r" b="b"/>
                      <a:pathLst>
                        <a:path w="25" h="70">
                          <a:moveTo>
                            <a:pt x="13" y="70"/>
                          </a:moveTo>
                          <a:lnTo>
                            <a:pt x="0" y="29"/>
                          </a:lnTo>
                          <a:lnTo>
                            <a:pt x="9" y="0"/>
                          </a:lnTo>
                          <a:lnTo>
                            <a:pt x="25" y="33"/>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64" name="Freeform 334"/>
                    <p:cNvSpPr>
                      <a:spLocks/>
                    </p:cNvSpPr>
                    <p:nvPr/>
                  </p:nvSpPr>
                  <p:spPr bwMode="auto">
                    <a:xfrm>
                      <a:off x="932" y="3691"/>
                      <a:ext cx="38" cy="10"/>
                    </a:xfrm>
                    <a:custGeom>
                      <a:avLst/>
                      <a:gdLst>
                        <a:gd name="T0" fmla="*/ 2 w 75"/>
                        <a:gd name="T1" fmla="*/ 0 h 31"/>
                        <a:gd name="T2" fmla="*/ 50 w 75"/>
                        <a:gd name="T3" fmla="*/ 0 h 31"/>
                        <a:gd name="T4" fmla="*/ 52 w 75"/>
                        <a:gd name="T5" fmla="*/ 2 h 31"/>
                        <a:gd name="T6" fmla="*/ 57 w 75"/>
                        <a:gd name="T7" fmla="*/ 11 h 31"/>
                        <a:gd name="T8" fmla="*/ 75 w 75"/>
                        <a:gd name="T9" fmla="*/ 31 h 31"/>
                        <a:gd name="T10" fmla="*/ 19 w 75"/>
                        <a:gd name="T11" fmla="*/ 31 h 31"/>
                        <a:gd name="T12" fmla="*/ 10 w 75"/>
                        <a:gd name="T13" fmla="*/ 22 h 31"/>
                        <a:gd name="T14" fmla="*/ 0 w 75"/>
                        <a:gd name="T15" fmla="*/ 6 h 31"/>
                        <a:gd name="T16" fmla="*/ 2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2" y="0"/>
                          </a:moveTo>
                          <a:lnTo>
                            <a:pt x="50" y="0"/>
                          </a:lnTo>
                          <a:lnTo>
                            <a:pt x="52" y="2"/>
                          </a:lnTo>
                          <a:lnTo>
                            <a:pt x="57" y="11"/>
                          </a:lnTo>
                          <a:lnTo>
                            <a:pt x="75" y="31"/>
                          </a:lnTo>
                          <a:lnTo>
                            <a:pt x="19" y="31"/>
                          </a:lnTo>
                          <a:lnTo>
                            <a:pt x="10"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65" name="Freeform 335"/>
                    <p:cNvSpPr>
                      <a:spLocks/>
                    </p:cNvSpPr>
                    <p:nvPr/>
                  </p:nvSpPr>
                  <p:spPr bwMode="auto">
                    <a:xfrm>
                      <a:off x="935" y="3701"/>
                      <a:ext cx="41" cy="12"/>
                    </a:xfrm>
                    <a:custGeom>
                      <a:avLst/>
                      <a:gdLst>
                        <a:gd name="T0" fmla="*/ 0 w 83"/>
                        <a:gd name="T1" fmla="*/ 36 h 36"/>
                        <a:gd name="T2" fmla="*/ 2 w 83"/>
                        <a:gd name="T3" fmla="*/ 19 h 36"/>
                        <a:gd name="T4" fmla="*/ 8 w 83"/>
                        <a:gd name="T5" fmla="*/ 7 h 36"/>
                        <a:gd name="T6" fmla="*/ 13 w 83"/>
                        <a:gd name="T7" fmla="*/ 0 h 36"/>
                        <a:gd name="T8" fmla="*/ 69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19"/>
                          </a:lnTo>
                          <a:lnTo>
                            <a:pt x="8" y="7"/>
                          </a:lnTo>
                          <a:lnTo>
                            <a:pt x="13" y="0"/>
                          </a:lnTo>
                          <a:lnTo>
                            <a:pt x="69"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55" name="Group 336"/>
                  <p:cNvGrpSpPr>
                    <a:grpSpLocks/>
                  </p:cNvGrpSpPr>
                  <p:nvPr/>
                </p:nvGrpSpPr>
                <p:grpSpPr bwMode="auto">
                  <a:xfrm>
                    <a:off x="940" y="3703"/>
                    <a:ext cx="49" cy="23"/>
                    <a:chOff x="940" y="3703"/>
                    <a:chExt cx="49" cy="23"/>
                  </a:xfrm>
                </p:grpSpPr>
                <p:sp>
                  <p:nvSpPr>
                    <p:cNvPr id="960" name="Freeform 337"/>
                    <p:cNvSpPr>
                      <a:spLocks/>
                    </p:cNvSpPr>
                    <p:nvPr/>
                  </p:nvSpPr>
                  <p:spPr bwMode="auto">
                    <a:xfrm>
                      <a:off x="940" y="3703"/>
                      <a:ext cx="13" cy="23"/>
                    </a:xfrm>
                    <a:custGeom>
                      <a:avLst/>
                      <a:gdLst>
                        <a:gd name="T0" fmla="*/ 15 w 25"/>
                        <a:gd name="T1" fmla="*/ 68 h 68"/>
                        <a:gd name="T2" fmla="*/ 0 w 25"/>
                        <a:gd name="T3" fmla="*/ 27 h 68"/>
                        <a:gd name="T4" fmla="*/ 9 w 25"/>
                        <a:gd name="T5" fmla="*/ 0 h 68"/>
                        <a:gd name="T6" fmla="*/ 25 w 25"/>
                        <a:gd name="T7" fmla="*/ 31 h 68"/>
                        <a:gd name="T8" fmla="*/ 15 w 25"/>
                        <a:gd name="T9" fmla="*/ 68 h 68"/>
                      </a:gdLst>
                      <a:ahLst/>
                      <a:cxnLst>
                        <a:cxn ang="0">
                          <a:pos x="T0" y="T1"/>
                        </a:cxn>
                        <a:cxn ang="0">
                          <a:pos x="T2" y="T3"/>
                        </a:cxn>
                        <a:cxn ang="0">
                          <a:pos x="T4" y="T5"/>
                        </a:cxn>
                        <a:cxn ang="0">
                          <a:pos x="T6" y="T7"/>
                        </a:cxn>
                        <a:cxn ang="0">
                          <a:pos x="T8" y="T9"/>
                        </a:cxn>
                      </a:cxnLst>
                      <a:rect l="0" t="0" r="r" b="b"/>
                      <a:pathLst>
                        <a:path w="25" h="68">
                          <a:moveTo>
                            <a:pt x="15" y="68"/>
                          </a:moveTo>
                          <a:lnTo>
                            <a:pt x="0" y="27"/>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61" name="Freeform 338"/>
                    <p:cNvSpPr>
                      <a:spLocks/>
                    </p:cNvSpPr>
                    <p:nvPr/>
                  </p:nvSpPr>
                  <p:spPr bwMode="auto">
                    <a:xfrm>
                      <a:off x="945" y="3703"/>
                      <a:ext cx="37" cy="10"/>
                    </a:xfrm>
                    <a:custGeom>
                      <a:avLst/>
                      <a:gdLst>
                        <a:gd name="T0" fmla="*/ 2 w 75"/>
                        <a:gd name="T1" fmla="*/ 0 h 30"/>
                        <a:gd name="T2" fmla="*/ 52 w 75"/>
                        <a:gd name="T3" fmla="*/ 0 h 30"/>
                        <a:gd name="T4" fmla="*/ 53 w 75"/>
                        <a:gd name="T5" fmla="*/ 3 h 30"/>
                        <a:gd name="T6" fmla="*/ 57 w 75"/>
                        <a:gd name="T7" fmla="*/ 12 h 30"/>
                        <a:gd name="T8" fmla="*/ 75 w 75"/>
                        <a:gd name="T9" fmla="*/ 30 h 30"/>
                        <a:gd name="T10" fmla="*/ 19 w 75"/>
                        <a:gd name="T11" fmla="*/ 30 h 30"/>
                        <a:gd name="T12" fmla="*/ 10 w 75"/>
                        <a:gd name="T13" fmla="*/ 21 h 30"/>
                        <a:gd name="T14" fmla="*/ 0 w 75"/>
                        <a:gd name="T15" fmla="*/ 7 h 30"/>
                        <a:gd name="T16" fmla="*/ 2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2" y="0"/>
                          </a:moveTo>
                          <a:lnTo>
                            <a:pt x="52" y="0"/>
                          </a:lnTo>
                          <a:lnTo>
                            <a:pt x="53" y="3"/>
                          </a:lnTo>
                          <a:lnTo>
                            <a:pt x="57" y="12"/>
                          </a:lnTo>
                          <a:lnTo>
                            <a:pt x="75" y="30"/>
                          </a:lnTo>
                          <a:lnTo>
                            <a:pt x="19" y="30"/>
                          </a:lnTo>
                          <a:lnTo>
                            <a:pt x="10" y="21"/>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62" name="Freeform 339"/>
                    <p:cNvSpPr>
                      <a:spLocks/>
                    </p:cNvSpPr>
                    <p:nvPr/>
                  </p:nvSpPr>
                  <p:spPr bwMode="auto">
                    <a:xfrm>
                      <a:off x="948" y="3714"/>
                      <a:ext cx="41" cy="12"/>
                    </a:xfrm>
                    <a:custGeom>
                      <a:avLst/>
                      <a:gdLst>
                        <a:gd name="T0" fmla="*/ 0 w 82"/>
                        <a:gd name="T1" fmla="*/ 36 h 36"/>
                        <a:gd name="T2" fmla="*/ 1 w 82"/>
                        <a:gd name="T3" fmla="*/ 19 h 36"/>
                        <a:gd name="T4" fmla="*/ 7 w 82"/>
                        <a:gd name="T5" fmla="*/ 8 h 36"/>
                        <a:gd name="T6" fmla="*/ 12 w 82"/>
                        <a:gd name="T7" fmla="*/ 0 h 36"/>
                        <a:gd name="T8" fmla="*/ 68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19"/>
                          </a:lnTo>
                          <a:lnTo>
                            <a:pt x="7" y="8"/>
                          </a:lnTo>
                          <a:lnTo>
                            <a:pt x="12"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56" name="Group 340"/>
                  <p:cNvGrpSpPr>
                    <a:grpSpLocks/>
                  </p:cNvGrpSpPr>
                  <p:nvPr/>
                </p:nvGrpSpPr>
                <p:grpSpPr bwMode="auto">
                  <a:xfrm>
                    <a:off x="953" y="3716"/>
                    <a:ext cx="49" cy="23"/>
                    <a:chOff x="953" y="3716"/>
                    <a:chExt cx="49" cy="23"/>
                  </a:xfrm>
                </p:grpSpPr>
                <p:sp>
                  <p:nvSpPr>
                    <p:cNvPr id="957" name="Freeform 341"/>
                    <p:cNvSpPr>
                      <a:spLocks/>
                    </p:cNvSpPr>
                    <p:nvPr/>
                  </p:nvSpPr>
                  <p:spPr bwMode="auto">
                    <a:xfrm>
                      <a:off x="953" y="3716"/>
                      <a:ext cx="12" cy="23"/>
                    </a:xfrm>
                    <a:custGeom>
                      <a:avLst/>
                      <a:gdLst>
                        <a:gd name="T0" fmla="*/ 14 w 23"/>
                        <a:gd name="T1" fmla="*/ 68 h 68"/>
                        <a:gd name="T2" fmla="*/ 0 w 23"/>
                        <a:gd name="T3" fmla="*/ 27 h 68"/>
                        <a:gd name="T4" fmla="*/ 9 w 23"/>
                        <a:gd name="T5" fmla="*/ 0 h 68"/>
                        <a:gd name="T6" fmla="*/ 23 w 23"/>
                        <a:gd name="T7" fmla="*/ 30 h 68"/>
                        <a:gd name="T8" fmla="*/ 14 w 23"/>
                        <a:gd name="T9" fmla="*/ 68 h 68"/>
                      </a:gdLst>
                      <a:ahLst/>
                      <a:cxnLst>
                        <a:cxn ang="0">
                          <a:pos x="T0" y="T1"/>
                        </a:cxn>
                        <a:cxn ang="0">
                          <a:pos x="T2" y="T3"/>
                        </a:cxn>
                        <a:cxn ang="0">
                          <a:pos x="T4" y="T5"/>
                        </a:cxn>
                        <a:cxn ang="0">
                          <a:pos x="T6" y="T7"/>
                        </a:cxn>
                        <a:cxn ang="0">
                          <a:pos x="T8" y="T9"/>
                        </a:cxn>
                      </a:cxnLst>
                      <a:rect l="0" t="0" r="r" b="b"/>
                      <a:pathLst>
                        <a:path w="23" h="68">
                          <a:moveTo>
                            <a:pt x="14" y="68"/>
                          </a:moveTo>
                          <a:lnTo>
                            <a:pt x="0" y="27"/>
                          </a:lnTo>
                          <a:lnTo>
                            <a:pt x="9" y="0"/>
                          </a:lnTo>
                          <a:lnTo>
                            <a:pt x="23" y="30"/>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58" name="Freeform 342"/>
                    <p:cNvSpPr>
                      <a:spLocks/>
                    </p:cNvSpPr>
                    <p:nvPr/>
                  </p:nvSpPr>
                  <p:spPr bwMode="auto">
                    <a:xfrm>
                      <a:off x="958" y="3717"/>
                      <a:ext cx="37" cy="9"/>
                    </a:xfrm>
                    <a:custGeom>
                      <a:avLst/>
                      <a:gdLst>
                        <a:gd name="T0" fmla="*/ 1 w 75"/>
                        <a:gd name="T1" fmla="*/ 0 h 29"/>
                        <a:gd name="T2" fmla="*/ 50 w 75"/>
                        <a:gd name="T3" fmla="*/ 0 h 29"/>
                        <a:gd name="T4" fmla="*/ 51 w 75"/>
                        <a:gd name="T5" fmla="*/ 3 h 29"/>
                        <a:gd name="T6" fmla="*/ 56 w 75"/>
                        <a:gd name="T7" fmla="*/ 11 h 29"/>
                        <a:gd name="T8" fmla="*/ 75 w 75"/>
                        <a:gd name="T9" fmla="*/ 29 h 29"/>
                        <a:gd name="T10" fmla="*/ 18 w 75"/>
                        <a:gd name="T11" fmla="*/ 29 h 29"/>
                        <a:gd name="T12" fmla="*/ 9 w 75"/>
                        <a:gd name="T13" fmla="*/ 20 h 29"/>
                        <a:gd name="T14" fmla="*/ 0 w 75"/>
                        <a:gd name="T15" fmla="*/ 6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1" y="3"/>
                          </a:lnTo>
                          <a:lnTo>
                            <a:pt x="56" y="11"/>
                          </a:lnTo>
                          <a:lnTo>
                            <a:pt x="75"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59" name="Freeform 343"/>
                    <p:cNvSpPr>
                      <a:spLocks/>
                    </p:cNvSpPr>
                    <p:nvPr/>
                  </p:nvSpPr>
                  <p:spPr bwMode="auto">
                    <a:xfrm>
                      <a:off x="961" y="3727"/>
                      <a:ext cx="41" cy="12"/>
                    </a:xfrm>
                    <a:custGeom>
                      <a:avLst/>
                      <a:gdLst>
                        <a:gd name="T0" fmla="*/ 0 w 82"/>
                        <a:gd name="T1" fmla="*/ 36 h 36"/>
                        <a:gd name="T2" fmla="*/ 2 w 82"/>
                        <a:gd name="T3" fmla="*/ 19 h 36"/>
                        <a:gd name="T4" fmla="*/ 6 w 82"/>
                        <a:gd name="T5" fmla="*/ 7 h 36"/>
                        <a:gd name="T6" fmla="*/ 11 w 82"/>
                        <a:gd name="T7" fmla="*/ 0 h 36"/>
                        <a:gd name="T8" fmla="*/ 69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7"/>
                          </a:lnTo>
                          <a:lnTo>
                            <a:pt x="11"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754" name="Group 344"/>
                <p:cNvGrpSpPr>
                  <a:grpSpLocks/>
                </p:cNvGrpSpPr>
                <p:nvPr/>
              </p:nvGrpSpPr>
              <p:grpSpPr bwMode="auto">
                <a:xfrm>
                  <a:off x="963" y="3727"/>
                  <a:ext cx="49" cy="23"/>
                  <a:chOff x="963" y="3727"/>
                  <a:chExt cx="49" cy="23"/>
                </a:xfrm>
              </p:grpSpPr>
              <p:sp>
                <p:nvSpPr>
                  <p:cNvPr id="949" name="Freeform 345"/>
                  <p:cNvSpPr>
                    <a:spLocks/>
                  </p:cNvSpPr>
                  <p:nvPr/>
                </p:nvSpPr>
                <p:spPr bwMode="auto">
                  <a:xfrm>
                    <a:off x="963" y="3727"/>
                    <a:ext cx="13" cy="23"/>
                  </a:xfrm>
                  <a:custGeom>
                    <a:avLst/>
                    <a:gdLst>
                      <a:gd name="T0" fmla="*/ 16 w 25"/>
                      <a:gd name="T1" fmla="*/ 69 h 69"/>
                      <a:gd name="T2" fmla="*/ 0 w 25"/>
                      <a:gd name="T3" fmla="*/ 27 h 69"/>
                      <a:gd name="T4" fmla="*/ 11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11"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50" name="Freeform 346"/>
                  <p:cNvSpPr>
                    <a:spLocks/>
                  </p:cNvSpPr>
                  <p:nvPr/>
                </p:nvSpPr>
                <p:spPr bwMode="auto">
                  <a:xfrm>
                    <a:off x="968" y="3728"/>
                    <a:ext cx="37" cy="10"/>
                  </a:xfrm>
                  <a:custGeom>
                    <a:avLst/>
                    <a:gdLst>
                      <a:gd name="T0" fmla="*/ 1 w 73"/>
                      <a:gd name="T1" fmla="*/ 0 h 31"/>
                      <a:gd name="T2" fmla="*/ 48 w 73"/>
                      <a:gd name="T3" fmla="*/ 0 h 31"/>
                      <a:gd name="T4" fmla="*/ 50 w 73"/>
                      <a:gd name="T5" fmla="*/ 4 h 31"/>
                      <a:gd name="T6" fmla="*/ 56 w 73"/>
                      <a:gd name="T7" fmla="*/ 13 h 31"/>
                      <a:gd name="T8" fmla="*/ 73 w 73"/>
                      <a:gd name="T9" fmla="*/ 31 h 31"/>
                      <a:gd name="T10" fmla="*/ 18 w 73"/>
                      <a:gd name="T11" fmla="*/ 31 h 31"/>
                      <a:gd name="T12" fmla="*/ 9 w 73"/>
                      <a:gd name="T13" fmla="*/ 22 h 31"/>
                      <a:gd name="T14" fmla="*/ 0 w 73"/>
                      <a:gd name="T15" fmla="*/ 7 h 31"/>
                      <a:gd name="T16" fmla="*/ 1 w 7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1">
                        <a:moveTo>
                          <a:pt x="1" y="0"/>
                        </a:moveTo>
                        <a:lnTo>
                          <a:pt x="48" y="0"/>
                        </a:lnTo>
                        <a:lnTo>
                          <a:pt x="50" y="4"/>
                        </a:lnTo>
                        <a:lnTo>
                          <a:pt x="56" y="13"/>
                        </a:lnTo>
                        <a:lnTo>
                          <a:pt x="73"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51" name="Freeform 347"/>
                  <p:cNvSpPr>
                    <a:spLocks/>
                  </p:cNvSpPr>
                  <p:nvPr/>
                </p:nvSpPr>
                <p:spPr bwMode="auto">
                  <a:xfrm>
                    <a:off x="972" y="3738"/>
                    <a:ext cx="40" cy="12"/>
                  </a:xfrm>
                  <a:custGeom>
                    <a:avLst/>
                    <a:gdLst>
                      <a:gd name="T0" fmla="*/ 0 w 82"/>
                      <a:gd name="T1" fmla="*/ 36 h 36"/>
                      <a:gd name="T2" fmla="*/ 2 w 82"/>
                      <a:gd name="T3" fmla="*/ 20 h 36"/>
                      <a:gd name="T4" fmla="*/ 6 w 82"/>
                      <a:gd name="T5" fmla="*/ 7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0"/>
                        </a:lnTo>
                        <a:lnTo>
                          <a:pt x="6"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55" name="Group 348"/>
                <p:cNvGrpSpPr>
                  <a:grpSpLocks/>
                </p:cNvGrpSpPr>
                <p:nvPr/>
              </p:nvGrpSpPr>
              <p:grpSpPr bwMode="auto">
                <a:xfrm>
                  <a:off x="976" y="3740"/>
                  <a:ext cx="50" cy="22"/>
                  <a:chOff x="976" y="3740"/>
                  <a:chExt cx="50" cy="22"/>
                </a:xfrm>
              </p:grpSpPr>
              <p:sp>
                <p:nvSpPr>
                  <p:cNvPr id="946" name="Freeform 349"/>
                  <p:cNvSpPr>
                    <a:spLocks/>
                  </p:cNvSpPr>
                  <p:nvPr/>
                </p:nvSpPr>
                <p:spPr bwMode="auto">
                  <a:xfrm>
                    <a:off x="976" y="3740"/>
                    <a:ext cx="12" cy="22"/>
                  </a:xfrm>
                  <a:custGeom>
                    <a:avLst/>
                    <a:gdLst>
                      <a:gd name="T0" fmla="*/ 14 w 23"/>
                      <a:gd name="T1" fmla="*/ 68 h 68"/>
                      <a:gd name="T2" fmla="*/ 0 w 23"/>
                      <a:gd name="T3" fmla="*/ 27 h 68"/>
                      <a:gd name="T4" fmla="*/ 10 w 23"/>
                      <a:gd name="T5" fmla="*/ 0 h 68"/>
                      <a:gd name="T6" fmla="*/ 23 w 23"/>
                      <a:gd name="T7" fmla="*/ 31 h 68"/>
                      <a:gd name="T8" fmla="*/ 14 w 23"/>
                      <a:gd name="T9" fmla="*/ 68 h 68"/>
                    </a:gdLst>
                    <a:ahLst/>
                    <a:cxnLst>
                      <a:cxn ang="0">
                        <a:pos x="T0" y="T1"/>
                      </a:cxn>
                      <a:cxn ang="0">
                        <a:pos x="T2" y="T3"/>
                      </a:cxn>
                      <a:cxn ang="0">
                        <a:pos x="T4" y="T5"/>
                      </a:cxn>
                      <a:cxn ang="0">
                        <a:pos x="T6" y="T7"/>
                      </a:cxn>
                      <a:cxn ang="0">
                        <a:pos x="T8" y="T9"/>
                      </a:cxn>
                    </a:cxnLst>
                    <a:rect l="0" t="0" r="r" b="b"/>
                    <a:pathLst>
                      <a:path w="23" h="68">
                        <a:moveTo>
                          <a:pt x="14" y="68"/>
                        </a:moveTo>
                        <a:lnTo>
                          <a:pt x="0" y="27"/>
                        </a:lnTo>
                        <a:lnTo>
                          <a:pt x="10" y="0"/>
                        </a:lnTo>
                        <a:lnTo>
                          <a:pt x="23"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47" name="Freeform 350"/>
                  <p:cNvSpPr>
                    <a:spLocks/>
                  </p:cNvSpPr>
                  <p:nvPr/>
                </p:nvSpPr>
                <p:spPr bwMode="auto">
                  <a:xfrm>
                    <a:off x="980" y="3740"/>
                    <a:ext cx="38" cy="10"/>
                  </a:xfrm>
                  <a:custGeom>
                    <a:avLst/>
                    <a:gdLst>
                      <a:gd name="T0" fmla="*/ 4 w 75"/>
                      <a:gd name="T1" fmla="*/ 0 h 31"/>
                      <a:gd name="T2" fmla="*/ 52 w 75"/>
                      <a:gd name="T3" fmla="*/ 0 h 31"/>
                      <a:gd name="T4" fmla="*/ 53 w 75"/>
                      <a:gd name="T5" fmla="*/ 4 h 31"/>
                      <a:gd name="T6" fmla="*/ 60 w 75"/>
                      <a:gd name="T7" fmla="*/ 13 h 31"/>
                      <a:gd name="T8" fmla="*/ 75 w 75"/>
                      <a:gd name="T9" fmla="*/ 31 h 31"/>
                      <a:gd name="T10" fmla="*/ 19 w 75"/>
                      <a:gd name="T11" fmla="*/ 31 h 31"/>
                      <a:gd name="T12" fmla="*/ 12 w 75"/>
                      <a:gd name="T13" fmla="*/ 22 h 31"/>
                      <a:gd name="T14" fmla="*/ 0 w 75"/>
                      <a:gd name="T15" fmla="*/ 7 h 31"/>
                      <a:gd name="T16" fmla="*/ 4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4" y="0"/>
                        </a:moveTo>
                        <a:lnTo>
                          <a:pt x="52" y="0"/>
                        </a:lnTo>
                        <a:lnTo>
                          <a:pt x="53" y="4"/>
                        </a:lnTo>
                        <a:lnTo>
                          <a:pt x="60" y="13"/>
                        </a:lnTo>
                        <a:lnTo>
                          <a:pt x="75" y="31"/>
                        </a:lnTo>
                        <a:lnTo>
                          <a:pt x="19" y="31"/>
                        </a:lnTo>
                        <a:lnTo>
                          <a:pt x="12" y="22"/>
                        </a:lnTo>
                        <a:lnTo>
                          <a:pt x="0" y="7"/>
                        </a:lnTo>
                        <a:lnTo>
                          <a:pt x="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48" name="Freeform 351"/>
                  <p:cNvSpPr>
                    <a:spLocks/>
                  </p:cNvSpPr>
                  <p:nvPr/>
                </p:nvSpPr>
                <p:spPr bwMode="auto">
                  <a:xfrm>
                    <a:off x="984" y="3750"/>
                    <a:ext cx="42" cy="12"/>
                  </a:xfrm>
                  <a:custGeom>
                    <a:avLst/>
                    <a:gdLst>
                      <a:gd name="T0" fmla="*/ 0 w 83"/>
                      <a:gd name="T1" fmla="*/ 36 h 36"/>
                      <a:gd name="T2" fmla="*/ 2 w 83"/>
                      <a:gd name="T3" fmla="*/ 21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21"/>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56" name="Group 352"/>
                <p:cNvGrpSpPr>
                  <a:grpSpLocks/>
                </p:cNvGrpSpPr>
                <p:nvPr/>
              </p:nvGrpSpPr>
              <p:grpSpPr bwMode="auto">
                <a:xfrm>
                  <a:off x="761" y="3560"/>
                  <a:ext cx="50" cy="22"/>
                  <a:chOff x="761" y="3560"/>
                  <a:chExt cx="50" cy="22"/>
                </a:xfrm>
              </p:grpSpPr>
              <p:sp>
                <p:nvSpPr>
                  <p:cNvPr id="943" name="Freeform 353"/>
                  <p:cNvSpPr>
                    <a:spLocks/>
                  </p:cNvSpPr>
                  <p:nvPr/>
                </p:nvSpPr>
                <p:spPr bwMode="auto">
                  <a:xfrm>
                    <a:off x="761" y="3560"/>
                    <a:ext cx="12" cy="22"/>
                  </a:xfrm>
                  <a:custGeom>
                    <a:avLst/>
                    <a:gdLst>
                      <a:gd name="T0" fmla="*/ 16 w 25"/>
                      <a:gd name="T1" fmla="*/ 68 h 68"/>
                      <a:gd name="T2" fmla="*/ 0 w 25"/>
                      <a:gd name="T3" fmla="*/ 27 h 68"/>
                      <a:gd name="T4" fmla="*/ 12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44" name="Freeform 354"/>
                  <p:cNvSpPr>
                    <a:spLocks/>
                  </p:cNvSpPr>
                  <p:nvPr/>
                </p:nvSpPr>
                <p:spPr bwMode="auto">
                  <a:xfrm>
                    <a:off x="767" y="3560"/>
                    <a:ext cx="36" cy="10"/>
                  </a:xfrm>
                  <a:custGeom>
                    <a:avLst/>
                    <a:gdLst>
                      <a:gd name="T0" fmla="*/ 2 w 73"/>
                      <a:gd name="T1" fmla="*/ 0 h 29"/>
                      <a:gd name="T2" fmla="*/ 49 w 73"/>
                      <a:gd name="T3" fmla="*/ 0 h 29"/>
                      <a:gd name="T4" fmla="*/ 50 w 73"/>
                      <a:gd name="T5" fmla="*/ 2 h 29"/>
                      <a:gd name="T6" fmla="*/ 55 w 73"/>
                      <a:gd name="T7" fmla="*/ 11 h 29"/>
                      <a:gd name="T8" fmla="*/ 73 w 73"/>
                      <a:gd name="T9" fmla="*/ 29 h 29"/>
                      <a:gd name="T10" fmla="*/ 17 w 73"/>
                      <a:gd name="T11" fmla="*/ 29 h 29"/>
                      <a:gd name="T12" fmla="*/ 8 w 73"/>
                      <a:gd name="T13" fmla="*/ 20 h 29"/>
                      <a:gd name="T14" fmla="*/ 0 w 73"/>
                      <a:gd name="T15" fmla="*/ 5 h 29"/>
                      <a:gd name="T16" fmla="*/ 2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2" y="0"/>
                        </a:moveTo>
                        <a:lnTo>
                          <a:pt x="49" y="0"/>
                        </a:lnTo>
                        <a:lnTo>
                          <a:pt x="50" y="2"/>
                        </a:lnTo>
                        <a:lnTo>
                          <a:pt x="55" y="11"/>
                        </a:lnTo>
                        <a:lnTo>
                          <a:pt x="73" y="29"/>
                        </a:lnTo>
                        <a:lnTo>
                          <a:pt x="17" y="29"/>
                        </a:lnTo>
                        <a:lnTo>
                          <a:pt x="8"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45" name="Freeform 355"/>
                  <p:cNvSpPr>
                    <a:spLocks/>
                  </p:cNvSpPr>
                  <p:nvPr/>
                </p:nvSpPr>
                <p:spPr bwMode="auto">
                  <a:xfrm>
                    <a:off x="769" y="3571"/>
                    <a:ext cx="42" cy="11"/>
                  </a:xfrm>
                  <a:custGeom>
                    <a:avLst/>
                    <a:gdLst>
                      <a:gd name="T0" fmla="*/ 0 w 83"/>
                      <a:gd name="T1" fmla="*/ 35 h 35"/>
                      <a:gd name="T2" fmla="*/ 2 w 83"/>
                      <a:gd name="T3" fmla="*/ 19 h 35"/>
                      <a:gd name="T4" fmla="*/ 7 w 83"/>
                      <a:gd name="T5" fmla="*/ 7 h 35"/>
                      <a:gd name="T6" fmla="*/ 11 w 83"/>
                      <a:gd name="T7" fmla="*/ 0 h 35"/>
                      <a:gd name="T8" fmla="*/ 68 w 83"/>
                      <a:gd name="T9" fmla="*/ 0 h 35"/>
                      <a:gd name="T10" fmla="*/ 83 w 83"/>
                      <a:gd name="T11" fmla="*/ 35 h 35"/>
                      <a:gd name="T12" fmla="*/ 0 w 8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3" h="35">
                        <a:moveTo>
                          <a:pt x="0" y="35"/>
                        </a:moveTo>
                        <a:lnTo>
                          <a:pt x="2" y="19"/>
                        </a:lnTo>
                        <a:lnTo>
                          <a:pt x="7" y="7"/>
                        </a:lnTo>
                        <a:lnTo>
                          <a:pt x="11" y="0"/>
                        </a:lnTo>
                        <a:lnTo>
                          <a:pt x="68"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57" name="Group 356"/>
                <p:cNvGrpSpPr>
                  <a:grpSpLocks/>
                </p:cNvGrpSpPr>
                <p:nvPr/>
              </p:nvGrpSpPr>
              <p:grpSpPr bwMode="auto">
                <a:xfrm>
                  <a:off x="774" y="3572"/>
                  <a:ext cx="49" cy="23"/>
                  <a:chOff x="774" y="3572"/>
                  <a:chExt cx="49" cy="23"/>
                </a:xfrm>
              </p:grpSpPr>
              <p:sp>
                <p:nvSpPr>
                  <p:cNvPr id="940" name="Freeform 357"/>
                  <p:cNvSpPr>
                    <a:spLocks/>
                  </p:cNvSpPr>
                  <p:nvPr/>
                </p:nvSpPr>
                <p:spPr bwMode="auto">
                  <a:xfrm>
                    <a:off x="774" y="3572"/>
                    <a:ext cx="12" cy="23"/>
                  </a:xfrm>
                  <a:custGeom>
                    <a:avLst/>
                    <a:gdLst>
                      <a:gd name="T0" fmla="*/ 15 w 25"/>
                      <a:gd name="T1" fmla="*/ 68 h 68"/>
                      <a:gd name="T2" fmla="*/ 0 w 25"/>
                      <a:gd name="T3" fmla="*/ 25 h 68"/>
                      <a:gd name="T4" fmla="*/ 9 w 25"/>
                      <a:gd name="T5" fmla="*/ 0 h 68"/>
                      <a:gd name="T6" fmla="*/ 25 w 25"/>
                      <a:gd name="T7" fmla="*/ 30 h 68"/>
                      <a:gd name="T8" fmla="*/ 15 w 25"/>
                      <a:gd name="T9" fmla="*/ 68 h 68"/>
                    </a:gdLst>
                    <a:ahLst/>
                    <a:cxnLst>
                      <a:cxn ang="0">
                        <a:pos x="T0" y="T1"/>
                      </a:cxn>
                      <a:cxn ang="0">
                        <a:pos x="T2" y="T3"/>
                      </a:cxn>
                      <a:cxn ang="0">
                        <a:pos x="T4" y="T5"/>
                      </a:cxn>
                      <a:cxn ang="0">
                        <a:pos x="T6" y="T7"/>
                      </a:cxn>
                      <a:cxn ang="0">
                        <a:pos x="T8" y="T9"/>
                      </a:cxn>
                    </a:cxnLst>
                    <a:rect l="0" t="0" r="r" b="b"/>
                    <a:pathLst>
                      <a:path w="25" h="68">
                        <a:moveTo>
                          <a:pt x="15" y="68"/>
                        </a:moveTo>
                        <a:lnTo>
                          <a:pt x="0" y="25"/>
                        </a:lnTo>
                        <a:lnTo>
                          <a:pt x="9" y="0"/>
                        </a:lnTo>
                        <a:lnTo>
                          <a:pt x="25"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41" name="Freeform 358"/>
                  <p:cNvSpPr>
                    <a:spLocks/>
                  </p:cNvSpPr>
                  <p:nvPr/>
                </p:nvSpPr>
                <p:spPr bwMode="auto">
                  <a:xfrm>
                    <a:off x="778" y="3573"/>
                    <a:ext cx="38" cy="9"/>
                  </a:xfrm>
                  <a:custGeom>
                    <a:avLst/>
                    <a:gdLst>
                      <a:gd name="T0" fmla="*/ 1 w 75"/>
                      <a:gd name="T1" fmla="*/ 0 h 29"/>
                      <a:gd name="T2" fmla="*/ 50 w 75"/>
                      <a:gd name="T3" fmla="*/ 0 h 29"/>
                      <a:gd name="T4" fmla="*/ 51 w 75"/>
                      <a:gd name="T5" fmla="*/ 2 h 29"/>
                      <a:gd name="T6" fmla="*/ 56 w 75"/>
                      <a:gd name="T7" fmla="*/ 11 h 29"/>
                      <a:gd name="T8" fmla="*/ 75 w 75"/>
                      <a:gd name="T9" fmla="*/ 29 h 29"/>
                      <a:gd name="T10" fmla="*/ 18 w 75"/>
                      <a:gd name="T11" fmla="*/ 29 h 29"/>
                      <a:gd name="T12" fmla="*/ 10 w 75"/>
                      <a:gd name="T13" fmla="*/ 20 h 29"/>
                      <a:gd name="T14" fmla="*/ 0 w 75"/>
                      <a:gd name="T15" fmla="*/ 5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1"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42" name="Freeform 359"/>
                  <p:cNvSpPr>
                    <a:spLocks/>
                  </p:cNvSpPr>
                  <p:nvPr/>
                </p:nvSpPr>
                <p:spPr bwMode="auto">
                  <a:xfrm>
                    <a:off x="782" y="3583"/>
                    <a:ext cx="41" cy="12"/>
                  </a:xfrm>
                  <a:custGeom>
                    <a:avLst/>
                    <a:gdLst>
                      <a:gd name="T0" fmla="*/ 0 w 81"/>
                      <a:gd name="T1" fmla="*/ 36 h 36"/>
                      <a:gd name="T2" fmla="*/ 1 w 81"/>
                      <a:gd name="T3" fmla="*/ 19 h 36"/>
                      <a:gd name="T4" fmla="*/ 5 w 81"/>
                      <a:gd name="T5" fmla="*/ 7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19"/>
                        </a:lnTo>
                        <a:lnTo>
                          <a:pt x="5"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58" name="Group 360"/>
                <p:cNvGrpSpPr>
                  <a:grpSpLocks/>
                </p:cNvGrpSpPr>
                <p:nvPr/>
              </p:nvGrpSpPr>
              <p:grpSpPr bwMode="auto">
                <a:xfrm>
                  <a:off x="787" y="3585"/>
                  <a:ext cx="49" cy="23"/>
                  <a:chOff x="787" y="3585"/>
                  <a:chExt cx="49" cy="23"/>
                </a:xfrm>
              </p:grpSpPr>
              <p:sp>
                <p:nvSpPr>
                  <p:cNvPr id="937" name="Freeform 361"/>
                  <p:cNvSpPr>
                    <a:spLocks/>
                  </p:cNvSpPr>
                  <p:nvPr/>
                </p:nvSpPr>
                <p:spPr bwMode="auto">
                  <a:xfrm>
                    <a:off x="787" y="3585"/>
                    <a:ext cx="12" cy="23"/>
                  </a:xfrm>
                  <a:custGeom>
                    <a:avLst/>
                    <a:gdLst>
                      <a:gd name="T0" fmla="*/ 14 w 24"/>
                      <a:gd name="T1" fmla="*/ 68 h 68"/>
                      <a:gd name="T2" fmla="*/ 0 w 24"/>
                      <a:gd name="T3" fmla="*/ 26 h 68"/>
                      <a:gd name="T4" fmla="*/ 9 w 24"/>
                      <a:gd name="T5" fmla="*/ 0 h 68"/>
                      <a:gd name="T6" fmla="*/ 24 w 24"/>
                      <a:gd name="T7" fmla="*/ 31 h 68"/>
                      <a:gd name="T8" fmla="*/ 14 w 24"/>
                      <a:gd name="T9" fmla="*/ 68 h 68"/>
                    </a:gdLst>
                    <a:ahLst/>
                    <a:cxnLst>
                      <a:cxn ang="0">
                        <a:pos x="T0" y="T1"/>
                      </a:cxn>
                      <a:cxn ang="0">
                        <a:pos x="T2" y="T3"/>
                      </a:cxn>
                      <a:cxn ang="0">
                        <a:pos x="T4" y="T5"/>
                      </a:cxn>
                      <a:cxn ang="0">
                        <a:pos x="T6" y="T7"/>
                      </a:cxn>
                      <a:cxn ang="0">
                        <a:pos x="T8" y="T9"/>
                      </a:cxn>
                    </a:cxnLst>
                    <a:rect l="0" t="0" r="r" b="b"/>
                    <a:pathLst>
                      <a:path w="24" h="68">
                        <a:moveTo>
                          <a:pt x="14" y="68"/>
                        </a:moveTo>
                        <a:lnTo>
                          <a:pt x="0" y="26"/>
                        </a:lnTo>
                        <a:lnTo>
                          <a:pt x="9" y="0"/>
                        </a:lnTo>
                        <a:lnTo>
                          <a:pt x="24"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38" name="Freeform 362"/>
                  <p:cNvSpPr>
                    <a:spLocks/>
                  </p:cNvSpPr>
                  <p:nvPr/>
                </p:nvSpPr>
                <p:spPr bwMode="auto">
                  <a:xfrm>
                    <a:off x="792" y="3586"/>
                    <a:ext cx="36" cy="10"/>
                  </a:xfrm>
                  <a:custGeom>
                    <a:avLst/>
                    <a:gdLst>
                      <a:gd name="T0" fmla="*/ 1 w 74"/>
                      <a:gd name="T1" fmla="*/ 0 h 29"/>
                      <a:gd name="T2" fmla="*/ 50 w 74"/>
                      <a:gd name="T3" fmla="*/ 0 h 29"/>
                      <a:gd name="T4" fmla="*/ 51 w 74"/>
                      <a:gd name="T5" fmla="*/ 2 h 29"/>
                      <a:gd name="T6" fmla="*/ 55 w 74"/>
                      <a:gd name="T7" fmla="*/ 11 h 29"/>
                      <a:gd name="T8" fmla="*/ 74 w 74"/>
                      <a:gd name="T9" fmla="*/ 29 h 29"/>
                      <a:gd name="T10" fmla="*/ 19 w 74"/>
                      <a:gd name="T11" fmla="*/ 29 h 29"/>
                      <a:gd name="T12" fmla="*/ 11 w 74"/>
                      <a:gd name="T13" fmla="*/ 20 h 29"/>
                      <a:gd name="T14" fmla="*/ 0 w 74"/>
                      <a:gd name="T15" fmla="*/ 5 h 29"/>
                      <a:gd name="T16" fmla="*/ 1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1" y="0"/>
                        </a:moveTo>
                        <a:lnTo>
                          <a:pt x="50" y="0"/>
                        </a:lnTo>
                        <a:lnTo>
                          <a:pt x="51" y="2"/>
                        </a:lnTo>
                        <a:lnTo>
                          <a:pt x="55" y="11"/>
                        </a:lnTo>
                        <a:lnTo>
                          <a:pt x="74" y="29"/>
                        </a:lnTo>
                        <a:lnTo>
                          <a:pt x="19" y="29"/>
                        </a:lnTo>
                        <a:lnTo>
                          <a:pt x="11"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39" name="Freeform 363"/>
                  <p:cNvSpPr>
                    <a:spLocks/>
                  </p:cNvSpPr>
                  <p:nvPr/>
                </p:nvSpPr>
                <p:spPr bwMode="auto">
                  <a:xfrm>
                    <a:off x="795" y="3596"/>
                    <a:ext cx="41" cy="12"/>
                  </a:xfrm>
                  <a:custGeom>
                    <a:avLst/>
                    <a:gdLst>
                      <a:gd name="T0" fmla="*/ 0 w 81"/>
                      <a:gd name="T1" fmla="*/ 36 h 36"/>
                      <a:gd name="T2" fmla="*/ 1 w 81"/>
                      <a:gd name="T3" fmla="*/ 20 h 36"/>
                      <a:gd name="T4" fmla="*/ 6 w 81"/>
                      <a:gd name="T5" fmla="*/ 8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20"/>
                        </a:lnTo>
                        <a:lnTo>
                          <a:pt x="6"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59" name="Group 364"/>
                <p:cNvGrpSpPr>
                  <a:grpSpLocks/>
                </p:cNvGrpSpPr>
                <p:nvPr/>
              </p:nvGrpSpPr>
              <p:grpSpPr bwMode="auto">
                <a:xfrm>
                  <a:off x="799" y="3600"/>
                  <a:ext cx="99" cy="73"/>
                  <a:chOff x="799" y="3600"/>
                  <a:chExt cx="99" cy="73"/>
                </a:xfrm>
              </p:grpSpPr>
              <p:grpSp>
                <p:nvGrpSpPr>
                  <p:cNvPr id="917" name="Group 365"/>
                  <p:cNvGrpSpPr>
                    <a:grpSpLocks/>
                  </p:cNvGrpSpPr>
                  <p:nvPr/>
                </p:nvGrpSpPr>
                <p:grpSpPr bwMode="auto">
                  <a:xfrm>
                    <a:off x="799" y="3600"/>
                    <a:ext cx="48" cy="23"/>
                    <a:chOff x="799" y="3600"/>
                    <a:chExt cx="48" cy="23"/>
                  </a:xfrm>
                </p:grpSpPr>
                <p:sp>
                  <p:nvSpPr>
                    <p:cNvPr id="934" name="Freeform 366"/>
                    <p:cNvSpPr>
                      <a:spLocks/>
                    </p:cNvSpPr>
                    <p:nvPr/>
                  </p:nvSpPr>
                  <p:spPr bwMode="auto">
                    <a:xfrm>
                      <a:off x="799" y="3600"/>
                      <a:ext cx="12" cy="23"/>
                    </a:xfrm>
                    <a:custGeom>
                      <a:avLst/>
                      <a:gdLst>
                        <a:gd name="T0" fmla="*/ 14 w 25"/>
                        <a:gd name="T1" fmla="*/ 70 h 70"/>
                        <a:gd name="T2" fmla="*/ 0 w 25"/>
                        <a:gd name="T3" fmla="*/ 27 h 70"/>
                        <a:gd name="T4" fmla="*/ 9 w 25"/>
                        <a:gd name="T5" fmla="*/ 0 h 70"/>
                        <a:gd name="T6" fmla="*/ 25 w 25"/>
                        <a:gd name="T7" fmla="*/ 31 h 70"/>
                        <a:gd name="T8" fmla="*/ 14 w 25"/>
                        <a:gd name="T9" fmla="*/ 70 h 70"/>
                      </a:gdLst>
                      <a:ahLst/>
                      <a:cxnLst>
                        <a:cxn ang="0">
                          <a:pos x="T0" y="T1"/>
                        </a:cxn>
                        <a:cxn ang="0">
                          <a:pos x="T2" y="T3"/>
                        </a:cxn>
                        <a:cxn ang="0">
                          <a:pos x="T4" y="T5"/>
                        </a:cxn>
                        <a:cxn ang="0">
                          <a:pos x="T6" y="T7"/>
                        </a:cxn>
                        <a:cxn ang="0">
                          <a:pos x="T8" y="T9"/>
                        </a:cxn>
                      </a:cxnLst>
                      <a:rect l="0" t="0" r="r" b="b"/>
                      <a:pathLst>
                        <a:path w="25" h="70">
                          <a:moveTo>
                            <a:pt x="14" y="70"/>
                          </a:moveTo>
                          <a:lnTo>
                            <a:pt x="0" y="27"/>
                          </a:lnTo>
                          <a:lnTo>
                            <a:pt x="9" y="0"/>
                          </a:lnTo>
                          <a:lnTo>
                            <a:pt x="25" y="31"/>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35" name="Freeform 367"/>
                    <p:cNvSpPr>
                      <a:spLocks/>
                    </p:cNvSpPr>
                    <p:nvPr/>
                  </p:nvSpPr>
                  <p:spPr bwMode="auto">
                    <a:xfrm>
                      <a:off x="803" y="3600"/>
                      <a:ext cx="38" cy="11"/>
                    </a:xfrm>
                    <a:custGeom>
                      <a:avLst/>
                      <a:gdLst>
                        <a:gd name="T0" fmla="*/ 1 w 75"/>
                        <a:gd name="T1" fmla="*/ 0 h 31"/>
                        <a:gd name="T2" fmla="*/ 50 w 75"/>
                        <a:gd name="T3" fmla="*/ 0 h 31"/>
                        <a:gd name="T4" fmla="*/ 51 w 75"/>
                        <a:gd name="T5" fmla="*/ 4 h 31"/>
                        <a:gd name="T6" fmla="*/ 56 w 75"/>
                        <a:gd name="T7" fmla="*/ 13 h 31"/>
                        <a:gd name="T8" fmla="*/ 75 w 75"/>
                        <a:gd name="T9" fmla="*/ 31 h 31"/>
                        <a:gd name="T10" fmla="*/ 18 w 75"/>
                        <a:gd name="T11" fmla="*/ 31 h 31"/>
                        <a:gd name="T12" fmla="*/ 9 w 75"/>
                        <a:gd name="T13" fmla="*/ 22 h 31"/>
                        <a:gd name="T14" fmla="*/ 0 w 75"/>
                        <a:gd name="T15" fmla="*/ 7 h 31"/>
                        <a:gd name="T16" fmla="*/ 1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1" y="0"/>
                          </a:moveTo>
                          <a:lnTo>
                            <a:pt x="50" y="0"/>
                          </a:lnTo>
                          <a:lnTo>
                            <a:pt x="51" y="4"/>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36" name="Freeform 368"/>
                    <p:cNvSpPr>
                      <a:spLocks/>
                    </p:cNvSpPr>
                    <p:nvPr/>
                  </p:nvSpPr>
                  <p:spPr bwMode="auto">
                    <a:xfrm>
                      <a:off x="807" y="3611"/>
                      <a:ext cx="40" cy="12"/>
                    </a:xfrm>
                    <a:custGeom>
                      <a:avLst/>
                      <a:gdLst>
                        <a:gd name="T0" fmla="*/ 0 w 82"/>
                        <a:gd name="T1" fmla="*/ 38 h 38"/>
                        <a:gd name="T2" fmla="*/ 2 w 82"/>
                        <a:gd name="T3" fmla="*/ 22 h 38"/>
                        <a:gd name="T4" fmla="*/ 7 w 82"/>
                        <a:gd name="T5" fmla="*/ 8 h 38"/>
                        <a:gd name="T6" fmla="*/ 12 w 82"/>
                        <a:gd name="T7" fmla="*/ 0 h 38"/>
                        <a:gd name="T8" fmla="*/ 69 w 82"/>
                        <a:gd name="T9" fmla="*/ 0 h 38"/>
                        <a:gd name="T10" fmla="*/ 82 w 82"/>
                        <a:gd name="T11" fmla="*/ 38 h 38"/>
                        <a:gd name="T12" fmla="*/ 0 w 8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2" h="38">
                          <a:moveTo>
                            <a:pt x="0" y="38"/>
                          </a:moveTo>
                          <a:lnTo>
                            <a:pt x="2" y="22"/>
                          </a:lnTo>
                          <a:lnTo>
                            <a:pt x="7" y="8"/>
                          </a:lnTo>
                          <a:lnTo>
                            <a:pt x="12"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18" name="Group 369"/>
                  <p:cNvGrpSpPr>
                    <a:grpSpLocks/>
                  </p:cNvGrpSpPr>
                  <p:nvPr/>
                </p:nvGrpSpPr>
                <p:grpSpPr bwMode="auto">
                  <a:xfrm>
                    <a:off x="811" y="3612"/>
                    <a:ext cx="48" cy="23"/>
                    <a:chOff x="811" y="3612"/>
                    <a:chExt cx="48" cy="23"/>
                  </a:xfrm>
                </p:grpSpPr>
                <p:sp>
                  <p:nvSpPr>
                    <p:cNvPr id="931" name="Freeform 370"/>
                    <p:cNvSpPr>
                      <a:spLocks/>
                    </p:cNvSpPr>
                    <p:nvPr/>
                  </p:nvSpPr>
                  <p:spPr bwMode="auto">
                    <a:xfrm>
                      <a:off x="811" y="3612"/>
                      <a:ext cx="12" cy="23"/>
                    </a:xfrm>
                    <a:custGeom>
                      <a:avLst/>
                      <a:gdLst>
                        <a:gd name="T0" fmla="*/ 15 w 25"/>
                        <a:gd name="T1" fmla="*/ 69 h 69"/>
                        <a:gd name="T2" fmla="*/ 0 w 25"/>
                        <a:gd name="T3" fmla="*/ 28 h 69"/>
                        <a:gd name="T4" fmla="*/ 11 w 25"/>
                        <a:gd name="T5" fmla="*/ 0 h 69"/>
                        <a:gd name="T6" fmla="*/ 25 w 25"/>
                        <a:gd name="T7" fmla="*/ 32 h 69"/>
                        <a:gd name="T8" fmla="*/ 15 w 25"/>
                        <a:gd name="T9" fmla="*/ 69 h 69"/>
                      </a:gdLst>
                      <a:ahLst/>
                      <a:cxnLst>
                        <a:cxn ang="0">
                          <a:pos x="T0" y="T1"/>
                        </a:cxn>
                        <a:cxn ang="0">
                          <a:pos x="T2" y="T3"/>
                        </a:cxn>
                        <a:cxn ang="0">
                          <a:pos x="T4" y="T5"/>
                        </a:cxn>
                        <a:cxn ang="0">
                          <a:pos x="T6" y="T7"/>
                        </a:cxn>
                        <a:cxn ang="0">
                          <a:pos x="T8" y="T9"/>
                        </a:cxn>
                      </a:cxnLst>
                      <a:rect l="0" t="0" r="r" b="b"/>
                      <a:pathLst>
                        <a:path w="25" h="69">
                          <a:moveTo>
                            <a:pt x="15" y="69"/>
                          </a:moveTo>
                          <a:lnTo>
                            <a:pt x="0" y="28"/>
                          </a:lnTo>
                          <a:lnTo>
                            <a:pt x="11"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32" name="Freeform 371"/>
                    <p:cNvSpPr>
                      <a:spLocks/>
                    </p:cNvSpPr>
                    <p:nvPr/>
                  </p:nvSpPr>
                  <p:spPr bwMode="auto">
                    <a:xfrm>
                      <a:off x="815" y="3613"/>
                      <a:ext cx="38" cy="10"/>
                    </a:xfrm>
                    <a:custGeom>
                      <a:avLst/>
                      <a:gdLst>
                        <a:gd name="T0" fmla="*/ 3 w 75"/>
                        <a:gd name="T1" fmla="*/ 0 h 32"/>
                        <a:gd name="T2" fmla="*/ 52 w 75"/>
                        <a:gd name="T3" fmla="*/ 0 h 32"/>
                        <a:gd name="T4" fmla="*/ 53 w 75"/>
                        <a:gd name="T5" fmla="*/ 3 h 32"/>
                        <a:gd name="T6" fmla="*/ 57 w 75"/>
                        <a:gd name="T7" fmla="*/ 15 h 32"/>
                        <a:gd name="T8" fmla="*/ 75 w 75"/>
                        <a:gd name="T9" fmla="*/ 32 h 32"/>
                        <a:gd name="T10" fmla="*/ 19 w 75"/>
                        <a:gd name="T11" fmla="*/ 32 h 32"/>
                        <a:gd name="T12" fmla="*/ 10 w 75"/>
                        <a:gd name="T13" fmla="*/ 22 h 32"/>
                        <a:gd name="T14" fmla="*/ 0 w 75"/>
                        <a:gd name="T15" fmla="*/ 7 h 32"/>
                        <a:gd name="T16" fmla="*/ 3 w 75"/>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2">
                          <a:moveTo>
                            <a:pt x="3" y="0"/>
                          </a:moveTo>
                          <a:lnTo>
                            <a:pt x="52" y="0"/>
                          </a:lnTo>
                          <a:lnTo>
                            <a:pt x="53" y="3"/>
                          </a:lnTo>
                          <a:lnTo>
                            <a:pt x="57" y="15"/>
                          </a:lnTo>
                          <a:lnTo>
                            <a:pt x="75" y="32"/>
                          </a:lnTo>
                          <a:lnTo>
                            <a:pt x="19" y="32"/>
                          </a:lnTo>
                          <a:lnTo>
                            <a:pt x="10" y="22"/>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33" name="Freeform 372"/>
                    <p:cNvSpPr>
                      <a:spLocks/>
                    </p:cNvSpPr>
                    <p:nvPr/>
                  </p:nvSpPr>
                  <p:spPr bwMode="auto">
                    <a:xfrm>
                      <a:off x="819" y="3623"/>
                      <a:ext cx="40" cy="12"/>
                    </a:xfrm>
                    <a:custGeom>
                      <a:avLst/>
                      <a:gdLst>
                        <a:gd name="T0" fmla="*/ 0 w 82"/>
                        <a:gd name="T1" fmla="*/ 36 h 36"/>
                        <a:gd name="T2" fmla="*/ 1 w 82"/>
                        <a:gd name="T3" fmla="*/ 21 h 36"/>
                        <a:gd name="T4" fmla="*/ 7 w 82"/>
                        <a:gd name="T5" fmla="*/ 8 h 36"/>
                        <a:gd name="T6" fmla="*/ 12 w 82"/>
                        <a:gd name="T7" fmla="*/ 0 h 36"/>
                        <a:gd name="T8" fmla="*/ 68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21"/>
                          </a:lnTo>
                          <a:lnTo>
                            <a:pt x="7" y="8"/>
                          </a:lnTo>
                          <a:lnTo>
                            <a:pt x="12"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19" name="Group 373"/>
                  <p:cNvGrpSpPr>
                    <a:grpSpLocks/>
                  </p:cNvGrpSpPr>
                  <p:nvPr/>
                </p:nvGrpSpPr>
                <p:grpSpPr bwMode="auto">
                  <a:xfrm>
                    <a:off x="823" y="3625"/>
                    <a:ext cx="49" cy="23"/>
                    <a:chOff x="823" y="3625"/>
                    <a:chExt cx="49" cy="23"/>
                  </a:xfrm>
                </p:grpSpPr>
                <p:sp>
                  <p:nvSpPr>
                    <p:cNvPr id="928" name="Freeform 374"/>
                    <p:cNvSpPr>
                      <a:spLocks/>
                    </p:cNvSpPr>
                    <p:nvPr/>
                  </p:nvSpPr>
                  <p:spPr bwMode="auto">
                    <a:xfrm>
                      <a:off x="823" y="3625"/>
                      <a:ext cx="13" cy="23"/>
                    </a:xfrm>
                    <a:custGeom>
                      <a:avLst/>
                      <a:gdLst>
                        <a:gd name="T0" fmla="*/ 16 w 25"/>
                        <a:gd name="T1" fmla="*/ 68 h 68"/>
                        <a:gd name="T2" fmla="*/ 0 w 25"/>
                        <a:gd name="T3" fmla="*/ 27 h 68"/>
                        <a:gd name="T4" fmla="*/ 11 w 25"/>
                        <a:gd name="T5" fmla="*/ 0 h 68"/>
                        <a:gd name="T6" fmla="*/ 25 w 25"/>
                        <a:gd name="T7" fmla="*/ 30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29" name="Freeform 375"/>
                    <p:cNvSpPr>
                      <a:spLocks/>
                    </p:cNvSpPr>
                    <p:nvPr/>
                  </p:nvSpPr>
                  <p:spPr bwMode="auto">
                    <a:xfrm>
                      <a:off x="828" y="3626"/>
                      <a:ext cx="37" cy="9"/>
                    </a:xfrm>
                    <a:custGeom>
                      <a:avLst/>
                      <a:gdLst>
                        <a:gd name="T0" fmla="*/ 1 w 73"/>
                        <a:gd name="T1" fmla="*/ 0 h 29"/>
                        <a:gd name="T2" fmla="*/ 50 w 73"/>
                        <a:gd name="T3" fmla="*/ 0 h 29"/>
                        <a:gd name="T4" fmla="*/ 51 w 73"/>
                        <a:gd name="T5" fmla="*/ 2 h 29"/>
                        <a:gd name="T6" fmla="*/ 56 w 73"/>
                        <a:gd name="T7" fmla="*/ 11 h 29"/>
                        <a:gd name="T8" fmla="*/ 73 w 73"/>
                        <a:gd name="T9" fmla="*/ 29 h 29"/>
                        <a:gd name="T10" fmla="*/ 18 w 73"/>
                        <a:gd name="T11" fmla="*/ 29 h 29"/>
                        <a:gd name="T12" fmla="*/ 9 w 73"/>
                        <a:gd name="T13" fmla="*/ 20 h 29"/>
                        <a:gd name="T14" fmla="*/ 0 w 73"/>
                        <a:gd name="T15" fmla="*/ 6 h 29"/>
                        <a:gd name="T16" fmla="*/ 1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1" y="0"/>
                          </a:moveTo>
                          <a:lnTo>
                            <a:pt x="50" y="0"/>
                          </a:lnTo>
                          <a:lnTo>
                            <a:pt x="51"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30" name="Freeform 376"/>
                    <p:cNvSpPr>
                      <a:spLocks/>
                    </p:cNvSpPr>
                    <p:nvPr/>
                  </p:nvSpPr>
                  <p:spPr bwMode="auto">
                    <a:xfrm>
                      <a:off x="832" y="3636"/>
                      <a:ext cx="40" cy="12"/>
                    </a:xfrm>
                    <a:custGeom>
                      <a:avLst/>
                      <a:gdLst>
                        <a:gd name="T0" fmla="*/ 0 w 82"/>
                        <a:gd name="T1" fmla="*/ 36 h 36"/>
                        <a:gd name="T2" fmla="*/ 2 w 82"/>
                        <a:gd name="T3" fmla="*/ 19 h 36"/>
                        <a:gd name="T4" fmla="*/ 6 w 82"/>
                        <a:gd name="T5" fmla="*/ 7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20" name="Group 377"/>
                  <p:cNvGrpSpPr>
                    <a:grpSpLocks/>
                  </p:cNvGrpSpPr>
                  <p:nvPr/>
                </p:nvGrpSpPr>
                <p:grpSpPr bwMode="auto">
                  <a:xfrm>
                    <a:off x="836" y="3638"/>
                    <a:ext cx="50" cy="22"/>
                    <a:chOff x="836" y="3638"/>
                    <a:chExt cx="50" cy="22"/>
                  </a:xfrm>
                </p:grpSpPr>
                <p:sp>
                  <p:nvSpPr>
                    <p:cNvPr id="925" name="Freeform 378"/>
                    <p:cNvSpPr>
                      <a:spLocks/>
                    </p:cNvSpPr>
                    <p:nvPr/>
                  </p:nvSpPr>
                  <p:spPr bwMode="auto">
                    <a:xfrm>
                      <a:off x="836" y="3638"/>
                      <a:ext cx="12" cy="22"/>
                    </a:xfrm>
                    <a:custGeom>
                      <a:avLst/>
                      <a:gdLst>
                        <a:gd name="T0" fmla="*/ 16 w 25"/>
                        <a:gd name="T1" fmla="*/ 68 h 68"/>
                        <a:gd name="T2" fmla="*/ 0 w 25"/>
                        <a:gd name="T3" fmla="*/ 27 h 68"/>
                        <a:gd name="T4" fmla="*/ 12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26" name="Freeform 379"/>
                    <p:cNvSpPr>
                      <a:spLocks/>
                    </p:cNvSpPr>
                    <p:nvPr/>
                  </p:nvSpPr>
                  <p:spPr bwMode="auto">
                    <a:xfrm>
                      <a:off x="842" y="3638"/>
                      <a:ext cx="36" cy="10"/>
                    </a:xfrm>
                    <a:custGeom>
                      <a:avLst/>
                      <a:gdLst>
                        <a:gd name="T0" fmla="*/ 1 w 72"/>
                        <a:gd name="T1" fmla="*/ 0 h 30"/>
                        <a:gd name="T2" fmla="*/ 49 w 72"/>
                        <a:gd name="T3" fmla="*/ 0 h 30"/>
                        <a:gd name="T4" fmla="*/ 51 w 72"/>
                        <a:gd name="T5" fmla="*/ 3 h 30"/>
                        <a:gd name="T6" fmla="*/ 55 w 72"/>
                        <a:gd name="T7" fmla="*/ 12 h 30"/>
                        <a:gd name="T8" fmla="*/ 72 w 72"/>
                        <a:gd name="T9" fmla="*/ 30 h 30"/>
                        <a:gd name="T10" fmla="*/ 17 w 72"/>
                        <a:gd name="T11" fmla="*/ 30 h 30"/>
                        <a:gd name="T12" fmla="*/ 8 w 72"/>
                        <a:gd name="T13" fmla="*/ 21 h 30"/>
                        <a:gd name="T14" fmla="*/ 0 w 72"/>
                        <a:gd name="T15" fmla="*/ 5 h 30"/>
                        <a:gd name="T16" fmla="*/ 1 w 72"/>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0">
                          <a:moveTo>
                            <a:pt x="1" y="0"/>
                          </a:moveTo>
                          <a:lnTo>
                            <a:pt x="49" y="0"/>
                          </a:lnTo>
                          <a:lnTo>
                            <a:pt x="51" y="3"/>
                          </a:lnTo>
                          <a:lnTo>
                            <a:pt x="55" y="12"/>
                          </a:lnTo>
                          <a:lnTo>
                            <a:pt x="72" y="30"/>
                          </a:lnTo>
                          <a:lnTo>
                            <a:pt x="17" y="30"/>
                          </a:lnTo>
                          <a:lnTo>
                            <a:pt x="8"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27" name="Freeform 380"/>
                    <p:cNvSpPr>
                      <a:spLocks/>
                    </p:cNvSpPr>
                    <p:nvPr/>
                  </p:nvSpPr>
                  <p:spPr bwMode="auto">
                    <a:xfrm>
                      <a:off x="844" y="3648"/>
                      <a:ext cx="42" cy="12"/>
                    </a:xfrm>
                    <a:custGeom>
                      <a:avLst/>
                      <a:gdLst>
                        <a:gd name="T0" fmla="*/ 0 w 83"/>
                        <a:gd name="T1" fmla="*/ 36 h 36"/>
                        <a:gd name="T2" fmla="*/ 2 w 83"/>
                        <a:gd name="T3" fmla="*/ 19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19"/>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21" name="Group 381"/>
                  <p:cNvGrpSpPr>
                    <a:grpSpLocks/>
                  </p:cNvGrpSpPr>
                  <p:nvPr/>
                </p:nvGrpSpPr>
                <p:grpSpPr bwMode="auto">
                  <a:xfrm>
                    <a:off x="849" y="3651"/>
                    <a:ext cx="49" cy="22"/>
                    <a:chOff x="849" y="3651"/>
                    <a:chExt cx="49" cy="22"/>
                  </a:xfrm>
                </p:grpSpPr>
                <p:sp>
                  <p:nvSpPr>
                    <p:cNvPr id="922" name="Freeform 382"/>
                    <p:cNvSpPr>
                      <a:spLocks/>
                    </p:cNvSpPr>
                    <p:nvPr/>
                  </p:nvSpPr>
                  <p:spPr bwMode="auto">
                    <a:xfrm>
                      <a:off x="849" y="3651"/>
                      <a:ext cx="12" cy="22"/>
                    </a:xfrm>
                    <a:custGeom>
                      <a:avLst/>
                      <a:gdLst>
                        <a:gd name="T0" fmla="*/ 15 w 25"/>
                        <a:gd name="T1" fmla="*/ 67 h 67"/>
                        <a:gd name="T2" fmla="*/ 0 w 25"/>
                        <a:gd name="T3" fmla="*/ 26 h 67"/>
                        <a:gd name="T4" fmla="*/ 10 w 25"/>
                        <a:gd name="T5" fmla="*/ 0 h 67"/>
                        <a:gd name="T6" fmla="*/ 25 w 25"/>
                        <a:gd name="T7" fmla="*/ 30 h 67"/>
                        <a:gd name="T8" fmla="*/ 15 w 25"/>
                        <a:gd name="T9" fmla="*/ 67 h 67"/>
                      </a:gdLst>
                      <a:ahLst/>
                      <a:cxnLst>
                        <a:cxn ang="0">
                          <a:pos x="T0" y="T1"/>
                        </a:cxn>
                        <a:cxn ang="0">
                          <a:pos x="T2" y="T3"/>
                        </a:cxn>
                        <a:cxn ang="0">
                          <a:pos x="T4" y="T5"/>
                        </a:cxn>
                        <a:cxn ang="0">
                          <a:pos x="T6" y="T7"/>
                        </a:cxn>
                        <a:cxn ang="0">
                          <a:pos x="T8" y="T9"/>
                        </a:cxn>
                      </a:cxnLst>
                      <a:rect l="0" t="0" r="r" b="b"/>
                      <a:pathLst>
                        <a:path w="25" h="67">
                          <a:moveTo>
                            <a:pt x="15" y="67"/>
                          </a:moveTo>
                          <a:lnTo>
                            <a:pt x="0" y="26"/>
                          </a:lnTo>
                          <a:lnTo>
                            <a:pt x="10" y="0"/>
                          </a:lnTo>
                          <a:lnTo>
                            <a:pt x="25" y="30"/>
                          </a:lnTo>
                          <a:lnTo>
                            <a:pt x="15" y="6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23" name="Freeform 383"/>
                    <p:cNvSpPr>
                      <a:spLocks/>
                    </p:cNvSpPr>
                    <p:nvPr/>
                  </p:nvSpPr>
                  <p:spPr bwMode="auto">
                    <a:xfrm>
                      <a:off x="854" y="3651"/>
                      <a:ext cx="37" cy="10"/>
                    </a:xfrm>
                    <a:custGeom>
                      <a:avLst/>
                      <a:gdLst>
                        <a:gd name="T0" fmla="*/ 1 w 74"/>
                        <a:gd name="T1" fmla="*/ 0 h 29"/>
                        <a:gd name="T2" fmla="*/ 49 w 74"/>
                        <a:gd name="T3" fmla="*/ 0 h 29"/>
                        <a:gd name="T4" fmla="*/ 50 w 74"/>
                        <a:gd name="T5" fmla="*/ 2 h 29"/>
                        <a:gd name="T6" fmla="*/ 57 w 74"/>
                        <a:gd name="T7" fmla="*/ 11 h 29"/>
                        <a:gd name="T8" fmla="*/ 74 w 74"/>
                        <a:gd name="T9" fmla="*/ 29 h 29"/>
                        <a:gd name="T10" fmla="*/ 18 w 74"/>
                        <a:gd name="T11" fmla="*/ 29 h 29"/>
                        <a:gd name="T12" fmla="*/ 9 w 74"/>
                        <a:gd name="T13" fmla="*/ 20 h 29"/>
                        <a:gd name="T14" fmla="*/ 0 w 74"/>
                        <a:gd name="T15" fmla="*/ 5 h 29"/>
                        <a:gd name="T16" fmla="*/ 1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1" y="0"/>
                          </a:moveTo>
                          <a:lnTo>
                            <a:pt x="49" y="0"/>
                          </a:lnTo>
                          <a:lnTo>
                            <a:pt x="50" y="2"/>
                          </a:lnTo>
                          <a:lnTo>
                            <a:pt x="57" y="11"/>
                          </a:lnTo>
                          <a:lnTo>
                            <a:pt x="74"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24" name="Freeform 384"/>
                    <p:cNvSpPr>
                      <a:spLocks/>
                    </p:cNvSpPr>
                    <p:nvPr/>
                  </p:nvSpPr>
                  <p:spPr bwMode="auto">
                    <a:xfrm>
                      <a:off x="857" y="3662"/>
                      <a:ext cx="41" cy="11"/>
                    </a:xfrm>
                    <a:custGeom>
                      <a:avLst/>
                      <a:gdLst>
                        <a:gd name="T0" fmla="*/ 0 w 81"/>
                        <a:gd name="T1" fmla="*/ 35 h 35"/>
                        <a:gd name="T2" fmla="*/ 1 w 81"/>
                        <a:gd name="T3" fmla="*/ 19 h 35"/>
                        <a:gd name="T4" fmla="*/ 5 w 81"/>
                        <a:gd name="T5" fmla="*/ 7 h 35"/>
                        <a:gd name="T6" fmla="*/ 10 w 81"/>
                        <a:gd name="T7" fmla="*/ 0 h 35"/>
                        <a:gd name="T8" fmla="*/ 67 w 81"/>
                        <a:gd name="T9" fmla="*/ 0 h 35"/>
                        <a:gd name="T10" fmla="*/ 81 w 81"/>
                        <a:gd name="T11" fmla="*/ 35 h 35"/>
                        <a:gd name="T12" fmla="*/ 0 w 81"/>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0" y="35"/>
                          </a:moveTo>
                          <a:lnTo>
                            <a:pt x="1" y="19"/>
                          </a:lnTo>
                          <a:lnTo>
                            <a:pt x="5" y="7"/>
                          </a:lnTo>
                          <a:lnTo>
                            <a:pt x="10" y="0"/>
                          </a:lnTo>
                          <a:lnTo>
                            <a:pt x="67" y="0"/>
                          </a:lnTo>
                          <a:lnTo>
                            <a:pt x="81"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760" name="Group 385"/>
                <p:cNvGrpSpPr>
                  <a:grpSpLocks/>
                </p:cNvGrpSpPr>
                <p:nvPr/>
              </p:nvGrpSpPr>
              <p:grpSpPr bwMode="auto">
                <a:xfrm>
                  <a:off x="861" y="3665"/>
                  <a:ext cx="99" cy="74"/>
                  <a:chOff x="861" y="3665"/>
                  <a:chExt cx="99" cy="74"/>
                </a:xfrm>
              </p:grpSpPr>
              <p:grpSp>
                <p:nvGrpSpPr>
                  <p:cNvPr id="897" name="Group 386"/>
                  <p:cNvGrpSpPr>
                    <a:grpSpLocks/>
                  </p:cNvGrpSpPr>
                  <p:nvPr/>
                </p:nvGrpSpPr>
                <p:grpSpPr bwMode="auto">
                  <a:xfrm>
                    <a:off x="861" y="3665"/>
                    <a:ext cx="50" cy="23"/>
                    <a:chOff x="861" y="3665"/>
                    <a:chExt cx="50" cy="23"/>
                  </a:xfrm>
                </p:grpSpPr>
                <p:sp>
                  <p:nvSpPr>
                    <p:cNvPr id="914" name="Freeform 387"/>
                    <p:cNvSpPr>
                      <a:spLocks/>
                    </p:cNvSpPr>
                    <p:nvPr/>
                  </p:nvSpPr>
                  <p:spPr bwMode="auto">
                    <a:xfrm>
                      <a:off x="861" y="3665"/>
                      <a:ext cx="12" cy="23"/>
                    </a:xfrm>
                    <a:custGeom>
                      <a:avLst/>
                      <a:gdLst>
                        <a:gd name="T0" fmla="*/ 16 w 25"/>
                        <a:gd name="T1" fmla="*/ 69 h 69"/>
                        <a:gd name="T2" fmla="*/ 0 w 25"/>
                        <a:gd name="T3" fmla="*/ 27 h 69"/>
                        <a:gd name="T4" fmla="*/ 11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11"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15" name="Freeform 388"/>
                    <p:cNvSpPr>
                      <a:spLocks/>
                    </p:cNvSpPr>
                    <p:nvPr/>
                  </p:nvSpPr>
                  <p:spPr bwMode="auto">
                    <a:xfrm>
                      <a:off x="865" y="3666"/>
                      <a:ext cx="38" cy="10"/>
                    </a:xfrm>
                    <a:custGeom>
                      <a:avLst/>
                      <a:gdLst>
                        <a:gd name="T0" fmla="*/ 3 w 75"/>
                        <a:gd name="T1" fmla="*/ 0 h 31"/>
                        <a:gd name="T2" fmla="*/ 52 w 75"/>
                        <a:gd name="T3" fmla="*/ 0 h 31"/>
                        <a:gd name="T4" fmla="*/ 53 w 75"/>
                        <a:gd name="T5" fmla="*/ 4 h 31"/>
                        <a:gd name="T6" fmla="*/ 57 w 75"/>
                        <a:gd name="T7" fmla="*/ 13 h 31"/>
                        <a:gd name="T8" fmla="*/ 75 w 75"/>
                        <a:gd name="T9" fmla="*/ 31 h 31"/>
                        <a:gd name="T10" fmla="*/ 19 w 75"/>
                        <a:gd name="T11" fmla="*/ 31 h 31"/>
                        <a:gd name="T12" fmla="*/ 11 w 75"/>
                        <a:gd name="T13" fmla="*/ 22 h 31"/>
                        <a:gd name="T14" fmla="*/ 0 w 75"/>
                        <a:gd name="T15" fmla="*/ 7 h 31"/>
                        <a:gd name="T16" fmla="*/ 3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3" y="0"/>
                          </a:moveTo>
                          <a:lnTo>
                            <a:pt x="52" y="0"/>
                          </a:lnTo>
                          <a:lnTo>
                            <a:pt x="53" y="4"/>
                          </a:lnTo>
                          <a:lnTo>
                            <a:pt x="57" y="13"/>
                          </a:lnTo>
                          <a:lnTo>
                            <a:pt x="75" y="31"/>
                          </a:lnTo>
                          <a:lnTo>
                            <a:pt x="19" y="31"/>
                          </a:lnTo>
                          <a:lnTo>
                            <a:pt x="11" y="22"/>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16" name="Freeform 389"/>
                    <p:cNvSpPr>
                      <a:spLocks/>
                    </p:cNvSpPr>
                    <p:nvPr/>
                  </p:nvSpPr>
                  <p:spPr bwMode="auto">
                    <a:xfrm>
                      <a:off x="869" y="3676"/>
                      <a:ext cx="42" cy="12"/>
                    </a:xfrm>
                    <a:custGeom>
                      <a:avLst/>
                      <a:gdLst>
                        <a:gd name="T0" fmla="*/ 0 w 83"/>
                        <a:gd name="T1" fmla="*/ 36 h 36"/>
                        <a:gd name="T2" fmla="*/ 2 w 83"/>
                        <a:gd name="T3" fmla="*/ 20 h 36"/>
                        <a:gd name="T4" fmla="*/ 7 w 83"/>
                        <a:gd name="T5" fmla="*/ 7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898" name="Group 390"/>
                  <p:cNvGrpSpPr>
                    <a:grpSpLocks/>
                  </p:cNvGrpSpPr>
                  <p:nvPr/>
                </p:nvGrpSpPr>
                <p:grpSpPr bwMode="auto">
                  <a:xfrm>
                    <a:off x="873" y="3678"/>
                    <a:ext cx="49" cy="23"/>
                    <a:chOff x="873" y="3678"/>
                    <a:chExt cx="49" cy="23"/>
                  </a:xfrm>
                </p:grpSpPr>
                <p:sp>
                  <p:nvSpPr>
                    <p:cNvPr id="911" name="Freeform 391"/>
                    <p:cNvSpPr>
                      <a:spLocks/>
                    </p:cNvSpPr>
                    <p:nvPr/>
                  </p:nvSpPr>
                  <p:spPr bwMode="auto">
                    <a:xfrm>
                      <a:off x="873" y="3678"/>
                      <a:ext cx="13" cy="23"/>
                    </a:xfrm>
                    <a:custGeom>
                      <a:avLst/>
                      <a:gdLst>
                        <a:gd name="T0" fmla="*/ 13 w 25"/>
                        <a:gd name="T1" fmla="*/ 70 h 70"/>
                        <a:gd name="T2" fmla="*/ 0 w 25"/>
                        <a:gd name="T3" fmla="*/ 27 h 70"/>
                        <a:gd name="T4" fmla="*/ 9 w 25"/>
                        <a:gd name="T5" fmla="*/ 0 h 70"/>
                        <a:gd name="T6" fmla="*/ 25 w 25"/>
                        <a:gd name="T7" fmla="*/ 31 h 70"/>
                        <a:gd name="T8" fmla="*/ 13 w 25"/>
                        <a:gd name="T9" fmla="*/ 70 h 70"/>
                      </a:gdLst>
                      <a:ahLst/>
                      <a:cxnLst>
                        <a:cxn ang="0">
                          <a:pos x="T0" y="T1"/>
                        </a:cxn>
                        <a:cxn ang="0">
                          <a:pos x="T2" y="T3"/>
                        </a:cxn>
                        <a:cxn ang="0">
                          <a:pos x="T4" y="T5"/>
                        </a:cxn>
                        <a:cxn ang="0">
                          <a:pos x="T6" y="T7"/>
                        </a:cxn>
                        <a:cxn ang="0">
                          <a:pos x="T8" y="T9"/>
                        </a:cxn>
                      </a:cxnLst>
                      <a:rect l="0" t="0" r="r" b="b"/>
                      <a:pathLst>
                        <a:path w="25" h="70">
                          <a:moveTo>
                            <a:pt x="13" y="70"/>
                          </a:moveTo>
                          <a:lnTo>
                            <a:pt x="0" y="27"/>
                          </a:lnTo>
                          <a:lnTo>
                            <a:pt x="9" y="0"/>
                          </a:lnTo>
                          <a:lnTo>
                            <a:pt x="25"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12" name="Freeform 392"/>
                    <p:cNvSpPr>
                      <a:spLocks/>
                    </p:cNvSpPr>
                    <p:nvPr/>
                  </p:nvSpPr>
                  <p:spPr bwMode="auto">
                    <a:xfrm>
                      <a:off x="878" y="3678"/>
                      <a:ext cx="37" cy="10"/>
                    </a:xfrm>
                    <a:custGeom>
                      <a:avLst/>
                      <a:gdLst>
                        <a:gd name="T0" fmla="*/ 2 w 75"/>
                        <a:gd name="T1" fmla="*/ 0 h 30"/>
                        <a:gd name="T2" fmla="*/ 50 w 75"/>
                        <a:gd name="T3" fmla="*/ 0 h 30"/>
                        <a:gd name="T4" fmla="*/ 52 w 75"/>
                        <a:gd name="T5" fmla="*/ 3 h 30"/>
                        <a:gd name="T6" fmla="*/ 57 w 75"/>
                        <a:gd name="T7" fmla="*/ 12 h 30"/>
                        <a:gd name="T8" fmla="*/ 75 w 75"/>
                        <a:gd name="T9" fmla="*/ 30 h 30"/>
                        <a:gd name="T10" fmla="*/ 19 w 75"/>
                        <a:gd name="T11" fmla="*/ 30 h 30"/>
                        <a:gd name="T12" fmla="*/ 11 w 75"/>
                        <a:gd name="T13" fmla="*/ 20 h 30"/>
                        <a:gd name="T14" fmla="*/ 0 w 75"/>
                        <a:gd name="T15" fmla="*/ 6 h 30"/>
                        <a:gd name="T16" fmla="*/ 2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2" y="0"/>
                          </a:moveTo>
                          <a:lnTo>
                            <a:pt x="50" y="0"/>
                          </a:lnTo>
                          <a:lnTo>
                            <a:pt x="52" y="3"/>
                          </a:lnTo>
                          <a:lnTo>
                            <a:pt x="57" y="12"/>
                          </a:lnTo>
                          <a:lnTo>
                            <a:pt x="75" y="30"/>
                          </a:lnTo>
                          <a:lnTo>
                            <a:pt x="19" y="30"/>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13" name="Freeform 393"/>
                    <p:cNvSpPr>
                      <a:spLocks/>
                    </p:cNvSpPr>
                    <p:nvPr/>
                  </p:nvSpPr>
                  <p:spPr bwMode="auto">
                    <a:xfrm>
                      <a:off x="880" y="3688"/>
                      <a:ext cx="42" cy="13"/>
                    </a:xfrm>
                    <a:custGeom>
                      <a:avLst/>
                      <a:gdLst>
                        <a:gd name="T0" fmla="*/ 0 w 82"/>
                        <a:gd name="T1" fmla="*/ 38 h 38"/>
                        <a:gd name="T2" fmla="*/ 4 w 82"/>
                        <a:gd name="T3" fmla="*/ 21 h 38"/>
                        <a:gd name="T4" fmla="*/ 8 w 82"/>
                        <a:gd name="T5" fmla="*/ 8 h 38"/>
                        <a:gd name="T6" fmla="*/ 13 w 82"/>
                        <a:gd name="T7" fmla="*/ 0 h 38"/>
                        <a:gd name="T8" fmla="*/ 69 w 82"/>
                        <a:gd name="T9" fmla="*/ 0 h 38"/>
                        <a:gd name="T10" fmla="*/ 82 w 82"/>
                        <a:gd name="T11" fmla="*/ 38 h 38"/>
                        <a:gd name="T12" fmla="*/ 0 w 8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2" h="38">
                          <a:moveTo>
                            <a:pt x="0" y="38"/>
                          </a:moveTo>
                          <a:lnTo>
                            <a:pt x="4" y="21"/>
                          </a:lnTo>
                          <a:lnTo>
                            <a:pt x="8" y="8"/>
                          </a:lnTo>
                          <a:lnTo>
                            <a:pt x="13"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899" name="Group 394"/>
                  <p:cNvGrpSpPr>
                    <a:grpSpLocks/>
                  </p:cNvGrpSpPr>
                  <p:nvPr/>
                </p:nvGrpSpPr>
                <p:grpSpPr bwMode="auto">
                  <a:xfrm>
                    <a:off x="886" y="3690"/>
                    <a:ext cx="49" cy="23"/>
                    <a:chOff x="886" y="3690"/>
                    <a:chExt cx="49" cy="23"/>
                  </a:xfrm>
                </p:grpSpPr>
                <p:sp>
                  <p:nvSpPr>
                    <p:cNvPr id="908" name="Freeform 395"/>
                    <p:cNvSpPr>
                      <a:spLocks/>
                    </p:cNvSpPr>
                    <p:nvPr/>
                  </p:nvSpPr>
                  <p:spPr bwMode="auto">
                    <a:xfrm>
                      <a:off x="886" y="3690"/>
                      <a:ext cx="12" cy="23"/>
                    </a:xfrm>
                    <a:custGeom>
                      <a:avLst/>
                      <a:gdLst>
                        <a:gd name="T0" fmla="*/ 14 w 24"/>
                        <a:gd name="T1" fmla="*/ 70 h 70"/>
                        <a:gd name="T2" fmla="*/ 0 w 24"/>
                        <a:gd name="T3" fmla="*/ 29 h 70"/>
                        <a:gd name="T4" fmla="*/ 10 w 24"/>
                        <a:gd name="T5" fmla="*/ 0 h 70"/>
                        <a:gd name="T6" fmla="*/ 24 w 24"/>
                        <a:gd name="T7" fmla="*/ 33 h 70"/>
                        <a:gd name="T8" fmla="*/ 14 w 24"/>
                        <a:gd name="T9" fmla="*/ 70 h 70"/>
                      </a:gdLst>
                      <a:ahLst/>
                      <a:cxnLst>
                        <a:cxn ang="0">
                          <a:pos x="T0" y="T1"/>
                        </a:cxn>
                        <a:cxn ang="0">
                          <a:pos x="T2" y="T3"/>
                        </a:cxn>
                        <a:cxn ang="0">
                          <a:pos x="T4" y="T5"/>
                        </a:cxn>
                        <a:cxn ang="0">
                          <a:pos x="T6" y="T7"/>
                        </a:cxn>
                        <a:cxn ang="0">
                          <a:pos x="T8" y="T9"/>
                        </a:cxn>
                      </a:cxnLst>
                      <a:rect l="0" t="0" r="r" b="b"/>
                      <a:pathLst>
                        <a:path w="24" h="70">
                          <a:moveTo>
                            <a:pt x="14" y="70"/>
                          </a:moveTo>
                          <a:lnTo>
                            <a:pt x="0" y="29"/>
                          </a:lnTo>
                          <a:lnTo>
                            <a:pt x="10" y="0"/>
                          </a:lnTo>
                          <a:lnTo>
                            <a:pt x="24" y="33"/>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09" name="Freeform 396"/>
                    <p:cNvSpPr>
                      <a:spLocks/>
                    </p:cNvSpPr>
                    <p:nvPr/>
                  </p:nvSpPr>
                  <p:spPr bwMode="auto">
                    <a:xfrm>
                      <a:off x="890" y="3691"/>
                      <a:ext cx="38" cy="10"/>
                    </a:xfrm>
                    <a:custGeom>
                      <a:avLst/>
                      <a:gdLst>
                        <a:gd name="T0" fmla="*/ 3 w 75"/>
                        <a:gd name="T1" fmla="*/ 0 h 31"/>
                        <a:gd name="T2" fmla="*/ 52 w 75"/>
                        <a:gd name="T3" fmla="*/ 0 h 31"/>
                        <a:gd name="T4" fmla="*/ 53 w 75"/>
                        <a:gd name="T5" fmla="*/ 2 h 31"/>
                        <a:gd name="T6" fmla="*/ 57 w 75"/>
                        <a:gd name="T7" fmla="*/ 11 h 31"/>
                        <a:gd name="T8" fmla="*/ 75 w 75"/>
                        <a:gd name="T9" fmla="*/ 31 h 31"/>
                        <a:gd name="T10" fmla="*/ 19 w 75"/>
                        <a:gd name="T11" fmla="*/ 31 h 31"/>
                        <a:gd name="T12" fmla="*/ 10 w 75"/>
                        <a:gd name="T13" fmla="*/ 22 h 31"/>
                        <a:gd name="T14" fmla="*/ 0 w 75"/>
                        <a:gd name="T15" fmla="*/ 6 h 31"/>
                        <a:gd name="T16" fmla="*/ 3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3" y="0"/>
                          </a:moveTo>
                          <a:lnTo>
                            <a:pt x="52" y="0"/>
                          </a:lnTo>
                          <a:lnTo>
                            <a:pt x="53" y="2"/>
                          </a:lnTo>
                          <a:lnTo>
                            <a:pt x="57" y="11"/>
                          </a:lnTo>
                          <a:lnTo>
                            <a:pt x="75" y="31"/>
                          </a:lnTo>
                          <a:lnTo>
                            <a:pt x="19" y="31"/>
                          </a:lnTo>
                          <a:lnTo>
                            <a:pt x="10" y="22"/>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10" name="Freeform 397"/>
                    <p:cNvSpPr>
                      <a:spLocks/>
                    </p:cNvSpPr>
                    <p:nvPr/>
                  </p:nvSpPr>
                  <p:spPr bwMode="auto">
                    <a:xfrm>
                      <a:off x="893" y="3701"/>
                      <a:ext cx="42" cy="12"/>
                    </a:xfrm>
                    <a:custGeom>
                      <a:avLst/>
                      <a:gdLst>
                        <a:gd name="T0" fmla="*/ 0 w 83"/>
                        <a:gd name="T1" fmla="*/ 36 h 36"/>
                        <a:gd name="T2" fmla="*/ 1 w 83"/>
                        <a:gd name="T3" fmla="*/ 19 h 36"/>
                        <a:gd name="T4" fmla="*/ 8 w 83"/>
                        <a:gd name="T5" fmla="*/ 7 h 36"/>
                        <a:gd name="T6" fmla="*/ 12 w 83"/>
                        <a:gd name="T7" fmla="*/ 0 h 36"/>
                        <a:gd name="T8" fmla="*/ 68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8" y="7"/>
                          </a:lnTo>
                          <a:lnTo>
                            <a:pt x="12"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00" name="Group 398"/>
                  <p:cNvGrpSpPr>
                    <a:grpSpLocks/>
                  </p:cNvGrpSpPr>
                  <p:nvPr/>
                </p:nvGrpSpPr>
                <p:grpSpPr bwMode="auto">
                  <a:xfrm>
                    <a:off x="899" y="3703"/>
                    <a:ext cx="48" cy="23"/>
                    <a:chOff x="899" y="3703"/>
                    <a:chExt cx="48" cy="23"/>
                  </a:xfrm>
                </p:grpSpPr>
                <p:sp>
                  <p:nvSpPr>
                    <p:cNvPr id="905" name="Freeform 399"/>
                    <p:cNvSpPr>
                      <a:spLocks/>
                    </p:cNvSpPr>
                    <p:nvPr/>
                  </p:nvSpPr>
                  <p:spPr bwMode="auto">
                    <a:xfrm>
                      <a:off x="899" y="3703"/>
                      <a:ext cx="12" cy="23"/>
                    </a:xfrm>
                    <a:custGeom>
                      <a:avLst/>
                      <a:gdLst>
                        <a:gd name="T0" fmla="*/ 15 w 25"/>
                        <a:gd name="T1" fmla="*/ 68 h 68"/>
                        <a:gd name="T2" fmla="*/ 0 w 25"/>
                        <a:gd name="T3" fmla="*/ 27 h 68"/>
                        <a:gd name="T4" fmla="*/ 10 w 25"/>
                        <a:gd name="T5" fmla="*/ 0 h 68"/>
                        <a:gd name="T6" fmla="*/ 25 w 25"/>
                        <a:gd name="T7" fmla="*/ 31 h 68"/>
                        <a:gd name="T8" fmla="*/ 15 w 25"/>
                        <a:gd name="T9" fmla="*/ 68 h 68"/>
                      </a:gdLst>
                      <a:ahLst/>
                      <a:cxnLst>
                        <a:cxn ang="0">
                          <a:pos x="T0" y="T1"/>
                        </a:cxn>
                        <a:cxn ang="0">
                          <a:pos x="T2" y="T3"/>
                        </a:cxn>
                        <a:cxn ang="0">
                          <a:pos x="T4" y="T5"/>
                        </a:cxn>
                        <a:cxn ang="0">
                          <a:pos x="T6" y="T7"/>
                        </a:cxn>
                        <a:cxn ang="0">
                          <a:pos x="T8" y="T9"/>
                        </a:cxn>
                      </a:cxnLst>
                      <a:rect l="0" t="0" r="r" b="b"/>
                      <a:pathLst>
                        <a:path w="25" h="68">
                          <a:moveTo>
                            <a:pt x="15" y="68"/>
                          </a:moveTo>
                          <a:lnTo>
                            <a:pt x="0" y="27"/>
                          </a:lnTo>
                          <a:lnTo>
                            <a:pt x="10"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06" name="Freeform 400"/>
                    <p:cNvSpPr>
                      <a:spLocks/>
                    </p:cNvSpPr>
                    <p:nvPr/>
                  </p:nvSpPr>
                  <p:spPr bwMode="auto">
                    <a:xfrm>
                      <a:off x="903" y="3703"/>
                      <a:ext cx="38" cy="10"/>
                    </a:xfrm>
                    <a:custGeom>
                      <a:avLst/>
                      <a:gdLst>
                        <a:gd name="T0" fmla="*/ 1 w 75"/>
                        <a:gd name="T1" fmla="*/ 0 h 30"/>
                        <a:gd name="T2" fmla="*/ 50 w 75"/>
                        <a:gd name="T3" fmla="*/ 0 h 30"/>
                        <a:gd name="T4" fmla="*/ 51 w 75"/>
                        <a:gd name="T5" fmla="*/ 3 h 30"/>
                        <a:gd name="T6" fmla="*/ 56 w 75"/>
                        <a:gd name="T7" fmla="*/ 12 h 30"/>
                        <a:gd name="T8" fmla="*/ 75 w 75"/>
                        <a:gd name="T9" fmla="*/ 30 h 30"/>
                        <a:gd name="T10" fmla="*/ 18 w 75"/>
                        <a:gd name="T11" fmla="*/ 30 h 30"/>
                        <a:gd name="T12" fmla="*/ 9 w 75"/>
                        <a:gd name="T13" fmla="*/ 21 h 30"/>
                        <a:gd name="T14" fmla="*/ 0 w 75"/>
                        <a:gd name="T15" fmla="*/ 7 h 30"/>
                        <a:gd name="T16" fmla="*/ 1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1" y="0"/>
                          </a:moveTo>
                          <a:lnTo>
                            <a:pt x="50" y="0"/>
                          </a:lnTo>
                          <a:lnTo>
                            <a:pt x="51" y="3"/>
                          </a:lnTo>
                          <a:lnTo>
                            <a:pt x="56" y="12"/>
                          </a:lnTo>
                          <a:lnTo>
                            <a:pt x="75" y="30"/>
                          </a:lnTo>
                          <a:lnTo>
                            <a:pt x="18" y="30"/>
                          </a:lnTo>
                          <a:lnTo>
                            <a:pt x="9"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07" name="Freeform 401"/>
                    <p:cNvSpPr>
                      <a:spLocks/>
                    </p:cNvSpPr>
                    <p:nvPr/>
                  </p:nvSpPr>
                  <p:spPr bwMode="auto">
                    <a:xfrm>
                      <a:off x="907" y="3714"/>
                      <a:ext cx="40" cy="12"/>
                    </a:xfrm>
                    <a:custGeom>
                      <a:avLst/>
                      <a:gdLst>
                        <a:gd name="T0" fmla="*/ 0 w 82"/>
                        <a:gd name="T1" fmla="*/ 36 h 36"/>
                        <a:gd name="T2" fmla="*/ 2 w 82"/>
                        <a:gd name="T3" fmla="*/ 19 h 36"/>
                        <a:gd name="T4" fmla="*/ 5 w 82"/>
                        <a:gd name="T5" fmla="*/ 8 h 36"/>
                        <a:gd name="T6" fmla="*/ 12 w 82"/>
                        <a:gd name="T7" fmla="*/ 0 h 36"/>
                        <a:gd name="T8" fmla="*/ 69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5" y="8"/>
                          </a:lnTo>
                          <a:lnTo>
                            <a:pt x="12"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01" name="Group 402"/>
                  <p:cNvGrpSpPr>
                    <a:grpSpLocks/>
                  </p:cNvGrpSpPr>
                  <p:nvPr/>
                </p:nvGrpSpPr>
                <p:grpSpPr bwMode="auto">
                  <a:xfrm>
                    <a:off x="912" y="3716"/>
                    <a:ext cx="48" cy="23"/>
                    <a:chOff x="912" y="3716"/>
                    <a:chExt cx="48" cy="23"/>
                  </a:xfrm>
                </p:grpSpPr>
                <p:sp>
                  <p:nvSpPr>
                    <p:cNvPr id="902" name="Freeform 403"/>
                    <p:cNvSpPr>
                      <a:spLocks/>
                    </p:cNvSpPr>
                    <p:nvPr/>
                  </p:nvSpPr>
                  <p:spPr bwMode="auto">
                    <a:xfrm>
                      <a:off x="912" y="3716"/>
                      <a:ext cx="11" cy="23"/>
                    </a:xfrm>
                    <a:custGeom>
                      <a:avLst/>
                      <a:gdLst>
                        <a:gd name="T0" fmla="*/ 13 w 22"/>
                        <a:gd name="T1" fmla="*/ 68 h 68"/>
                        <a:gd name="T2" fmla="*/ 0 w 22"/>
                        <a:gd name="T3" fmla="*/ 27 h 68"/>
                        <a:gd name="T4" fmla="*/ 9 w 22"/>
                        <a:gd name="T5" fmla="*/ 0 h 68"/>
                        <a:gd name="T6" fmla="*/ 22 w 22"/>
                        <a:gd name="T7" fmla="*/ 30 h 68"/>
                        <a:gd name="T8" fmla="*/ 13 w 22"/>
                        <a:gd name="T9" fmla="*/ 68 h 68"/>
                      </a:gdLst>
                      <a:ahLst/>
                      <a:cxnLst>
                        <a:cxn ang="0">
                          <a:pos x="T0" y="T1"/>
                        </a:cxn>
                        <a:cxn ang="0">
                          <a:pos x="T2" y="T3"/>
                        </a:cxn>
                        <a:cxn ang="0">
                          <a:pos x="T4" y="T5"/>
                        </a:cxn>
                        <a:cxn ang="0">
                          <a:pos x="T6" y="T7"/>
                        </a:cxn>
                        <a:cxn ang="0">
                          <a:pos x="T8" y="T9"/>
                        </a:cxn>
                      </a:cxnLst>
                      <a:rect l="0" t="0" r="r" b="b"/>
                      <a:pathLst>
                        <a:path w="22" h="68">
                          <a:moveTo>
                            <a:pt x="13" y="68"/>
                          </a:moveTo>
                          <a:lnTo>
                            <a:pt x="0" y="27"/>
                          </a:lnTo>
                          <a:lnTo>
                            <a:pt x="9" y="0"/>
                          </a:lnTo>
                          <a:lnTo>
                            <a:pt x="22" y="30"/>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03" name="Freeform 404"/>
                    <p:cNvSpPr>
                      <a:spLocks/>
                    </p:cNvSpPr>
                    <p:nvPr/>
                  </p:nvSpPr>
                  <p:spPr bwMode="auto">
                    <a:xfrm>
                      <a:off x="916" y="3717"/>
                      <a:ext cx="37" cy="9"/>
                    </a:xfrm>
                    <a:custGeom>
                      <a:avLst/>
                      <a:gdLst>
                        <a:gd name="T0" fmla="*/ 1 w 74"/>
                        <a:gd name="T1" fmla="*/ 0 h 29"/>
                        <a:gd name="T2" fmla="*/ 50 w 74"/>
                        <a:gd name="T3" fmla="*/ 0 h 29"/>
                        <a:gd name="T4" fmla="*/ 51 w 74"/>
                        <a:gd name="T5" fmla="*/ 3 h 29"/>
                        <a:gd name="T6" fmla="*/ 55 w 74"/>
                        <a:gd name="T7" fmla="*/ 11 h 29"/>
                        <a:gd name="T8" fmla="*/ 74 w 74"/>
                        <a:gd name="T9" fmla="*/ 29 h 29"/>
                        <a:gd name="T10" fmla="*/ 18 w 74"/>
                        <a:gd name="T11" fmla="*/ 29 h 29"/>
                        <a:gd name="T12" fmla="*/ 8 w 74"/>
                        <a:gd name="T13" fmla="*/ 20 h 29"/>
                        <a:gd name="T14" fmla="*/ 0 w 74"/>
                        <a:gd name="T15" fmla="*/ 6 h 29"/>
                        <a:gd name="T16" fmla="*/ 1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1" y="0"/>
                          </a:moveTo>
                          <a:lnTo>
                            <a:pt x="50" y="0"/>
                          </a:lnTo>
                          <a:lnTo>
                            <a:pt x="51" y="3"/>
                          </a:lnTo>
                          <a:lnTo>
                            <a:pt x="55" y="11"/>
                          </a:lnTo>
                          <a:lnTo>
                            <a:pt x="74" y="29"/>
                          </a:lnTo>
                          <a:lnTo>
                            <a:pt x="18" y="29"/>
                          </a:lnTo>
                          <a:lnTo>
                            <a:pt x="8"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04" name="Freeform 405"/>
                    <p:cNvSpPr>
                      <a:spLocks/>
                    </p:cNvSpPr>
                    <p:nvPr/>
                  </p:nvSpPr>
                  <p:spPr bwMode="auto">
                    <a:xfrm>
                      <a:off x="919" y="3727"/>
                      <a:ext cx="41" cy="12"/>
                    </a:xfrm>
                    <a:custGeom>
                      <a:avLst/>
                      <a:gdLst>
                        <a:gd name="T0" fmla="*/ 0 w 83"/>
                        <a:gd name="T1" fmla="*/ 36 h 36"/>
                        <a:gd name="T2" fmla="*/ 1 w 83"/>
                        <a:gd name="T3" fmla="*/ 19 h 36"/>
                        <a:gd name="T4" fmla="*/ 7 w 83"/>
                        <a:gd name="T5" fmla="*/ 7 h 36"/>
                        <a:gd name="T6" fmla="*/ 11 w 83"/>
                        <a:gd name="T7" fmla="*/ 0 h 36"/>
                        <a:gd name="T8" fmla="*/ 69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7" y="7"/>
                          </a:lnTo>
                          <a:lnTo>
                            <a:pt x="11" y="0"/>
                          </a:lnTo>
                          <a:lnTo>
                            <a:pt x="69"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761" name="Group 406"/>
                <p:cNvGrpSpPr>
                  <a:grpSpLocks/>
                </p:cNvGrpSpPr>
                <p:nvPr/>
              </p:nvGrpSpPr>
              <p:grpSpPr bwMode="auto">
                <a:xfrm>
                  <a:off x="922" y="3727"/>
                  <a:ext cx="49" cy="23"/>
                  <a:chOff x="922" y="3727"/>
                  <a:chExt cx="49" cy="23"/>
                </a:xfrm>
              </p:grpSpPr>
              <p:sp>
                <p:nvSpPr>
                  <p:cNvPr id="894" name="Freeform 407"/>
                  <p:cNvSpPr>
                    <a:spLocks/>
                  </p:cNvSpPr>
                  <p:nvPr/>
                </p:nvSpPr>
                <p:spPr bwMode="auto">
                  <a:xfrm>
                    <a:off x="922" y="3727"/>
                    <a:ext cx="12" cy="23"/>
                  </a:xfrm>
                  <a:custGeom>
                    <a:avLst/>
                    <a:gdLst>
                      <a:gd name="T0" fmla="*/ 15 w 24"/>
                      <a:gd name="T1" fmla="*/ 69 h 69"/>
                      <a:gd name="T2" fmla="*/ 0 w 24"/>
                      <a:gd name="T3" fmla="*/ 27 h 69"/>
                      <a:gd name="T4" fmla="*/ 11 w 24"/>
                      <a:gd name="T5" fmla="*/ 0 h 69"/>
                      <a:gd name="T6" fmla="*/ 24 w 24"/>
                      <a:gd name="T7" fmla="*/ 32 h 69"/>
                      <a:gd name="T8" fmla="*/ 15 w 24"/>
                      <a:gd name="T9" fmla="*/ 69 h 69"/>
                    </a:gdLst>
                    <a:ahLst/>
                    <a:cxnLst>
                      <a:cxn ang="0">
                        <a:pos x="T0" y="T1"/>
                      </a:cxn>
                      <a:cxn ang="0">
                        <a:pos x="T2" y="T3"/>
                      </a:cxn>
                      <a:cxn ang="0">
                        <a:pos x="T4" y="T5"/>
                      </a:cxn>
                      <a:cxn ang="0">
                        <a:pos x="T6" y="T7"/>
                      </a:cxn>
                      <a:cxn ang="0">
                        <a:pos x="T8" y="T9"/>
                      </a:cxn>
                    </a:cxnLst>
                    <a:rect l="0" t="0" r="r" b="b"/>
                    <a:pathLst>
                      <a:path w="24" h="69">
                        <a:moveTo>
                          <a:pt x="15" y="69"/>
                        </a:moveTo>
                        <a:lnTo>
                          <a:pt x="0" y="27"/>
                        </a:lnTo>
                        <a:lnTo>
                          <a:pt x="11" y="0"/>
                        </a:lnTo>
                        <a:lnTo>
                          <a:pt x="24"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95" name="Freeform 408"/>
                  <p:cNvSpPr>
                    <a:spLocks/>
                  </p:cNvSpPr>
                  <p:nvPr/>
                </p:nvSpPr>
                <p:spPr bwMode="auto">
                  <a:xfrm>
                    <a:off x="927" y="3728"/>
                    <a:ext cx="36" cy="10"/>
                  </a:xfrm>
                  <a:custGeom>
                    <a:avLst/>
                    <a:gdLst>
                      <a:gd name="T0" fmla="*/ 1 w 72"/>
                      <a:gd name="T1" fmla="*/ 0 h 31"/>
                      <a:gd name="T2" fmla="*/ 49 w 72"/>
                      <a:gd name="T3" fmla="*/ 0 h 31"/>
                      <a:gd name="T4" fmla="*/ 50 w 72"/>
                      <a:gd name="T5" fmla="*/ 4 h 31"/>
                      <a:gd name="T6" fmla="*/ 56 w 72"/>
                      <a:gd name="T7" fmla="*/ 13 h 31"/>
                      <a:gd name="T8" fmla="*/ 72 w 72"/>
                      <a:gd name="T9" fmla="*/ 31 h 31"/>
                      <a:gd name="T10" fmla="*/ 18 w 72"/>
                      <a:gd name="T11" fmla="*/ 31 h 31"/>
                      <a:gd name="T12" fmla="*/ 9 w 72"/>
                      <a:gd name="T13" fmla="*/ 22 h 31"/>
                      <a:gd name="T14" fmla="*/ 0 w 72"/>
                      <a:gd name="T15" fmla="*/ 7 h 31"/>
                      <a:gd name="T16" fmla="*/ 1 w 72"/>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1">
                        <a:moveTo>
                          <a:pt x="1" y="0"/>
                        </a:moveTo>
                        <a:lnTo>
                          <a:pt x="49" y="0"/>
                        </a:lnTo>
                        <a:lnTo>
                          <a:pt x="50" y="4"/>
                        </a:lnTo>
                        <a:lnTo>
                          <a:pt x="56" y="13"/>
                        </a:lnTo>
                        <a:lnTo>
                          <a:pt x="72"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96" name="Freeform 409"/>
                  <p:cNvSpPr>
                    <a:spLocks/>
                  </p:cNvSpPr>
                  <p:nvPr/>
                </p:nvSpPr>
                <p:spPr bwMode="auto">
                  <a:xfrm>
                    <a:off x="930" y="3738"/>
                    <a:ext cx="41" cy="12"/>
                  </a:xfrm>
                  <a:custGeom>
                    <a:avLst/>
                    <a:gdLst>
                      <a:gd name="T0" fmla="*/ 0 w 83"/>
                      <a:gd name="T1" fmla="*/ 36 h 36"/>
                      <a:gd name="T2" fmla="*/ 2 w 83"/>
                      <a:gd name="T3" fmla="*/ 20 h 36"/>
                      <a:gd name="T4" fmla="*/ 7 w 83"/>
                      <a:gd name="T5" fmla="*/ 7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62" name="Group 410"/>
                <p:cNvGrpSpPr>
                  <a:grpSpLocks/>
                </p:cNvGrpSpPr>
                <p:nvPr/>
              </p:nvGrpSpPr>
              <p:grpSpPr bwMode="auto">
                <a:xfrm>
                  <a:off x="895" y="3526"/>
                  <a:ext cx="44" cy="23"/>
                  <a:chOff x="895" y="3526"/>
                  <a:chExt cx="44" cy="23"/>
                </a:xfrm>
              </p:grpSpPr>
              <p:sp>
                <p:nvSpPr>
                  <p:cNvPr id="891" name="Freeform 411"/>
                  <p:cNvSpPr>
                    <a:spLocks/>
                  </p:cNvSpPr>
                  <p:nvPr/>
                </p:nvSpPr>
                <p:spPr bwMode="auto">
                  <a:xfrm>
                    <a:off x="895" y="3526"/>
                    <a:ext cx="19" cy="23"/>
                  </a:xfrm>
                  <a:custGeom>
                    <a:avLst/>
                    <a:gdLst>
                      <a:gd name="T0" fmla="*/ 22 w 38"/>
                      <a:gd name="T1" fmla="*/ 69 h 69"/>
                      <a:gd name="T2" fmla="*/ 0 w 38"/>
                      <a:gd name="T3" fmla="*/ 34 h 69"/>
                      <a:gd name="T4" fmla="*/ 11 w 38"/>
                      <a:gd name="T5" fmla="*/ 0 h 69"/>
                      <a:gd name="T6" fmla="*/ 38 w 38"/>
                      <a:gd name="T7" fmla="*/ 34 h 69"/>
                      <a:gd name="T8" fmla="*/ 22 w 38"/>
                      <a:gd name="T9" fmla="*/ 69 h 69"/>
                    </a:gdLst>
                    <a:ahLst/>
                    <a:cxnLst>
                      <a:cxn ang="0">
                        <a:pos x="T0" y="T1"/>
                      </a:cxn>
                      <a:cxn ang="0">
                        <a:pos x="T2" y="T3"/>
                      </a:cxn>
                      <a:cxn ang="0">
                        <a:pos x="T4" y="T5"/>
                      </a:cxn>
                      <a:cxn ang="0">
                        <a:pos x="T6" y="T7"/>
                      </a:cxn>
                      <a:cxn ang="0">
                        <a:pos x="T8" y="T9"/>
                      </a:cxn>
                    </a:cxnLst>
                    <a:rect l="0" t="0" r="r" b="b"/>
                    <a:pathLst>
                      <a:path w="38" h="69">
                        <a:moveTo>
                          <a:pt x="22" y="69"/>
                        </a:moveTo>
                        <a:lnTo>
                          <a:pt x="0" y="34"/>
                        </a:lnTo>
                        <a:lnTo>
                          <a:pt x="11" y="0"/>
                        </a:lnTo>
                        <a:lnTo>
                          <a:pt x="38" y="34"/>
                        </a:lnTo>
                        <a:lnTo>
                          <a:pt x="22" y="69"/>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92" name="Freeform 412"/>
                  <p:cNvSpPr>
                    <a:spLocks/>
                  </p:cNvSpPr>
                  <p:nvPr/>
                </p:nvSpPr>
                <p:spPr bwMode="auto">
                  <a:xfrm>
                    <a:off x="901" y="3526"/>
                    <a:ext cx="33" cy="12"/>
                  </a:xfrm>
                  <a:custGeom>
                    <a:avLst/>
                    <a:gdLst>
                      <a:gd name="T0" fmla="*/ 0 w 64"/>
                      <a:gd name="T1" fmla="*/ 0 h 35"/>
                      <a:gd name="T2" fmla="*/ 40 w 64"/>
                      <a:gd name="T3" fmla="*/ 0 h 35"/>
                      <a:gd name="T4" fmla="*/ 64 w 64"/>
                      <a:gd name="T5" fmla="*/ 35 h 35"/>
                      <a:gd name="T6" fmla="*/ 23 w 64"/>
                      <a:gd name="T7" fmla="*/ 35 h 35"/>
                      <a:gd name="T8" fmla="*/ 0 w 64"/>
                      <a:gd name="T9" fmla="*/ 0 h 35"/>
                    </a:gdLst>
                    <a:ahLst/>
                    <a:cxnLst>
                      <a:cxn ang="0">
                        <a:pos x="T0" y="T1"/>
                      </a:cxn>
                      <a:cxn ang="0">
                        <a:pos x="T2" y="T3"/>
                      </a:cxn>
                      <a:cxn ang="0">
                        <a:pos x="T4" y="T5"/>
                      </a:cxn>
                      <a:cxn ang="0">
                        <a:pos x="T6" y="T7"/>
                      </a:cxn>
                      <a:cxn ang="0">
                        <a:pos x="T8" y="T9"/>
                      </a:cxn>
                    </a:cxnLst>
                    <a:rect l="0" t="0" r="r" b="b"/>
                    <a:pathLst>
                      <a:path w="64" h="35">
                        <a:moveTo>
                          <a:pt x="0" y="0"/>
                        </a:moveTo>
                        <a:lnTo>
                          <a:pt x="40" y="0"/>
                        </a:lnTo>
                        <a:lnTo>
                          <a:pt x="64" y="35"/>
                        </a:lnTo>
                        <a:lnTo>
                          <a:pt x="23"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93" name="Freeform 413"/>
                  <p:cNvSpPr>
                    <a:spLocks/>
                  </p:cNvSpPr>
                  <p:nvPr/>
                </p:nvSpPr>
                <p:spPr bwMode="auto">
                  <a:xfrm>
                    <a:off x="907" y="3538"/>
                    <a:ext cx="32" cy="11"/>
                  </a:xfrm>
                  <a:custGeom>
                    <a:avLst/>
                    <a:gdLst>
                      <a:gd name="T0" fmla="*/ 0 w 65"/>
                      <a:gd name="T1" fmla="*/ 31 h 31"/>
                      <a:gd name="T2" fmla="*/ 13 w 65"/>
                      <a:gd name="T3" fmla="*/ 0 h 31"/>
                      <a:gd name="T4" fmla="*/ 54 w 65"/>
                      <a:gd name="T5" fmla="*/ 0 h 31"/>
                      <a:gd name="T6" fmla="*/ 65 w 65"/>
                      <a:gd name="T7" fmla="*/ 31 h 31"/>
                      <a:gd name="T8" fmla="*/ 0 w 65"/>
                      <a:gd name="T9" fmla="*/ 31 h 31"/>
                    </a:gdLst>
                    <a:ahLst/>
                    <a:cxnLst>
                      <a:cxn ang="0">
                        <a:pos x="T0" y="T1"/>
                      </a:cxn>
                      <a:cxn ang="0">
                        <a:pos x="T2" y="T3"/>
                      </a:cxn>
                      <a:cxn ang="0">
                        <a:pos x="T4" y="T5"/>
                      </a:cxn>
                      <a:cxn ang="0">
                        <a:pos x="T6" y="T7"/>
                      </a:cxn>
                      <a:cxn ang="0">
                        <a:pos x="T8" y="T9"/>
                      </a:cxn>
                    </a:cxnLst>
                    <a:rect l="0" t="0" r="r" b="b"/>
                    <a:pathLst>
                      <a:path w="65" h="31">
                        <a:moveTo>
                          <a:pt x="0" y="31"/>
                        </a:moveTo>
                        <a:lnTo>
                          <a:pt x="13" y="0"/>
                        </a:lnTo>
                        <a:lnTo>
                          <a:pt x="54" y="0"/>
                        </a:lnTo>
                        <a:lnTo>
                          <a:pt x="65"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63" name="Group 414"/>
                <p:cNvGrpSpPr>
                  <a:grpSpLocks/>
                </p:cNvGrpSpPr>
                <p:nvPr/>
              </p:nvGrpSpPr>
              <p:grpSpPr bwMode="auto">
                <a:xfrm>
                  <a:off x="907" y="3540"/>
                  <a:ext cx="45" cy="22"/>
                  <a:chOff x="907" y="3540"/>
                  <a:chExt cx="45" cy="22"/>
                </a:xfrm>
              </p:grpSpPr>
              <p:sp>
                <p:nvSpPr>
                  <p:cNvPr id="888" name="Freeform 415"/>
                  <p:cNvSpPr>
                    <a:spLocks/>
                  </p:cNvSpPr>
                  <p:nvPr/>
                </p:nvSpPr>
                <p:spPr bwMode="auto">
                  <a:xfrm>
                    <a:off x="907" y="3540"/>
                    <a:ext cx="20" cy="22"/>
                  </a:xfrm>
                  <a:custGeom>
                    <a:avLst/>
                    <a:gdLst>
                      <a:gd name="T0" fmla="*/ 22 w 39"/>
                      <a:gd name="T1" fmla="*/ 68 h 68"/>
                      <a:gd name="T2" fmla="*/ 0 w 39"/>
                      <a:gd name="T3" fmla="*/ 34 h 68"/>
                      <a:gd name="T4" fmla="*/ 11 w 39"/>
                      <a:gd name="T5" fmla="*/ 0 h 68"/>
                      <a:gd name="T6" fmla="*/ 39 w 39"/>
                      <a:gd name="T7" fmla="*/ 34 h 68"/>
                      <a:gd name="T8" fmla="*/ 22 w 39"/>
                      <a:gd name="T9" fmla="*/ 68 h 68"/>
                    </a:gdLst>
                    <a:ahLst/>
                    <a:cxnLst>
                      <a:cxn ang="0">
                        <a:pos x="T0" y="T1"/>
                      </a:cxn>
                      <a:cxn ang="0">
                        <a:pos x="T2" y="T3"/>
                      </a:cxn>
                      <a:cxn ang="0">
                        <a:pos x="T4" y="T5"/>
                      </a:cxn>
                      <a:cxn ang="0">
                        <a:pos x="T6" y="T7"/>
                      </a:cxn>
                      <a:cxn ang="0">
                        <a:pos x="T8" y="T9"/>
                      </a:cxn>
                    </a:cxnLst>
                    <a:rect l="0" t="0" r="r" b="b"/>
                    <a:pathLst>
                      <a:path w="39" h="68">
                        <a:moveTo>
                          <a:pt x="22" y="68"/>
                        </a:moveTo>
                        <a:lnTo>
                          <a:pt x="0" y="34"/>
                        </a:lnTo>
                        <a:lnTo>
                          <a:pt x="11" y="0"/>
                        </a:lnTo>
                        <a:lnTo>
                          <a:pt x="39" y="34"/>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89" name="Freeform 416"/>
                  <p:cNvSpPr>
                    <a:spLocks/>
                  </p:cNvSpPr>
                  <p:nvPr/>
                </p:nvSpPr>
                <p:spPr bwMode="auto">
                  <a:xfrm>
                    <a:off x="914" y="3540"/>
                    <a:ext cx="32" cy="11"/>
                  </a:xfrm>
                  <a:custGeom>
                    <a:avLst/>
                    <a:gdLst>
                      <a:gd name="T0" fmla="*/ 0 w 64"/>
                      <a:gd name="T1" fmla="*/ 0 h 34"/>
                      <a:gd name="T2" fmla="*/ 40 w 64"/>
                      <a:gd name="T3" fmla="*/ 0 h 34"/>
                      <a:gd name="T4" fmla="*/ 64 w 64"/>
                      <a:gd name="T5" fmla="*/ 34 h 34"/>
                      <a:gd name="T6" fmla="*/ 25 w 64"/>
                      <a:gd name="T7" fmla="*/ 34 h 34"/>
                      <a:gd name="T8" fmla="*/ 0 w 64"/>
                      <a:gd name="T9" fmla="*/ 0 h 34"/>
                    </a:gdLst>
                    <a:ahLst/>
                    <a:cxnLst>
                      <a:cxn ang="0">
                        <a:pos x="T0" y="T1"/>
                      </a:cxn>
                      <a:cxn ang="0">
                        <a:pos x="T2" y="T3"/>
                      </a:cxn>
                      <a:cxn ang="0">
                        <a:pos x="T4" y="T5"/>
                      </a:cxn>
                      <a:cxn ang="0">
                        <a:pos x="T6" y="T7"/>
                      </a:cxn>
                      <a:cxn ang="0">
                        <a:pos x="T8" y="T9"/>
                      </a:cxn>
                    </a:cxnLst>
                    <a:rect l="0" t="0" r="r" b="b"/>
                    <a:pathLst>
                      <a:path w="64" h="34">
                        <a:moveTo>
                          <a:pt x="0" y="0"/>
                        </a:moveTo>
                        <a:lnTo>
                          <a:pt x="40"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90" name="Freeform 417"/>
                  <p:cNvSpPr>
                    <a:spLocks/>
                  </p:cNvSpPr>
                  <p:nvPr/>
                </p:nvSpPr>
                <p:spPr bwMode="auto">
                  <a:xfrm>
                    <a:off x="919" y="3552"/>
                    <a:ext cx="33" cy="10"/>
                  </a:xfrm>
                  <a:custGeom>
                    <a:avLst/>
                    <a:gdLst>
                      <a:gd name="T0" fmla="*/ 0 w 66"/>
                      <a:gd name="T1" fmla="*/ 30 h 30"/>
                      <a:gd name="T2" fmla="*/ 12 w 66"/>
                      <a:gd name="T3" fmla="*/ 0 h 30"/>
                      <a:gd name="T4" fmla="*/ 54 w 66"/>
                      <a:gd name="T5" fmla="*/ 0 h 30"/>
                      <a:gd name="T6" fmla="*/ 66 w 66"/>
                      <a:gd name="T7" fmla="*/ 30 h 30"/>
                      <a:gd name="T8" fmla="*/ 0 w 66"/>
                      <a:gd name="T9" fmla="*/ 30 h 30"/>
                    </a:gdLst>
                    <a:ahLst/>
                    <a:cxnLst>
                      <a:cxn ang="0">
                        <a:pos x="T0" y="T1"/>
                      </a:cxn>
                      <a:cxn ang="0">
                        <a:pos x="T2" y="T3"/>
                      </a:cxn>
                      <a:cxn ang="0">
                        <a:pos x="T4" y="T5"/>
                      </a:cxn>
                      <a:cxn ang="0">
                        <a:pos x="T6" y="T7"/>
                      </a:cxn>
                      <a:cxn ang="0">
                        <a:pos x="T8" y="T9"/>
                      </a:cxn>
                    </a:cxnLst>
                    <a:rect l="0" t="0" r="r" b="b"/>
                    <a:pathLst>
                      <a:path w="66" h="30">
                        <a:moveTo>
                          <a:pt x="0" y="30"/>
                        </a:moveTo>
                        <a:lnTo>
                          <a:pt x="12"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64" name="Group 418"/>
                <p:cNvGrpSpPr>
                  <a:grpSpLocks/>
                </p:cNvGrpSpPr>
                <p:nvPr/>
              </p:nvGrpSpPr>
              <p:grpSpPr bwMode="auto">
                <a:xfrm>
                  <a:off x="920" y="3553"/>
                  <a:ext cx="45" cy="23"/>
                  <a:chOff x="920" y="3553"/>
                  <a:chExt cx="45" cy="23"/>
                </a:xfrm>
              </p:grpSpPr>
              <p:sp>
                <p:nvSpPr>
                  <p:cNvPr id="885" name="Freeform 419"/>
                  <p:cNvSpPr>
                    <a:spLocks/>
                  </p:cNvSpPr>
                  <p:nvPr/>
                </p:nvSpPr>
                <p:spPr bwMode="auto">
                  <a:xfrm>
                    <a:off x="920" y="3553"/>
                    <a:ext cx="20" cy="23"/>
                  </a:xfrm>
                  <a:custGeom>
                    <a:avLst/>
                    <a:gdLst>
                      <a:gd name="T0" fmla="*/ 24 w 41"/>
                      <a:gd name="T1" fmla="*/ 68 h 68"/>
                      <a:gd name="T2" fmla="*/ 0 w 41"/>
                      <a:gd name="T3" fmla="*/ 32 h 68"/>
                      <a:gd name="T4" fmla="*/ 14 w 41"/>
                      <a:gd name="T5" fmla="*/ 0 h 68"/>
                      <a:gd name="T6" fmla="*/ 41 w 41"/>
                      <a:gd name="T7" fmla="*/ 32 h 68"/>
                      <a:gd name="T8" fmla="*/ 24 w 41"/>
                      <a:gd name="T9" fmla="*/ 68 h 68"/>
                    </a:gdLst>
                    <a:ahLst/>
                    <a:cxnLst>
                      <a:cxn ang="0">
                        <a:pos x="T0" y="T1"/>
                      </a:cxn>
                      <a:cxn ang="0">
                        <a:pos x="T2" y="T3"/>
                      </a:cxn>
                      <a:cxn ang="0">
                        <a:pos x="T4" y="T5"/>
                      </a:cxn>
                      <a:cxn ang="0">
                        <a:pos x="T6" y="T7"/>
                      </a:cxn>
                      <a:cxn ang="0">
                        <a:pos x="T8" y="T9"/>
                      </a:cxn>
                    </a:cxnLst>
                    <a:rect l="0" t="0" r="r" b="b"/>
                    <a:pathLst>
                      <a:path w="41" h="68">
                        <a:moveTo>
                          <a:pt x="24" y="68"/>
                        </a:moveTo>
                        <a:lnTo>
                          <a:pt x="0" y="32"/>
                        </a:lnTo>
                        <a:lnTo>
                          <a:pt x="14" y="0"/>
                        </a:lnTo>
                        <a:lnTo>
                          <a:pt x="41" y="32"/>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86" name="Freeform 420"/>
                  <p:cNvSpPr>
                    <a:spLocks/>
                  </p:cNvSpPr>
                  <p:nvPr/>
                </p:nvSpPr>
                <p:spPr bwMode="auto">
                  <a:xfrm>
                    <a:off x="927" y="3554"/>
                    <a:ext cx="32" cy="11"/>
                  </a:xfrm>
                  <a:custGeom>
                    <a:avLst/>
                    <a:gdLst>
                      <a:gd name="T0" fmla="*/ 0 w 63"/>
                      <a:gd name="T1" fmla="*/ 0 h 33"/>
                      <a:gd name="T2" fmla="*/ 39 w 63"/>
                      <a:gd name="T3" fmla="*/ 0 h 33"/>
                      <a:gd name="T4" fmla="*/ 63 w 63"/>
                      <a:gd name="T5" fmla="*/ 33 h 33"/>
                      <a:gd name="T6" fmla="*/ 24 w 63"/>
                      <a:gd name="T7" fmla="*/ 33 h 33"/>
                      <a:gd name="T8" fmla="*/ 0 w 63"/>
                      <a:gd name="T9" fmla="*/ 0 h 33"/>
                    </a:gdLst>
                    <a:ahLst/>
                    <a:cxnLst>
                      <a:cxn ang="0">
                        <a:pos x="T0" y="T1"/>
                      </a:cxn>
                      <a:cxn ang="0">
                        <a:pos x="T2" y="T3"/>
                      </a:cxn>
                      <a:cxn ang="0">
                        <a:pos x="T4" y="T5"/>
                      </a:cxn>
                      <a:cxn ang="0">
                        <a:pos x="T6" y="T7"/>
                      </a:cxn>
                      <a:cxn ang="0">
                        <a:pos x="T8" y="T9"/>
                      </a:cxn>
                    </a:cxnLst>
                    <a:rect l="0" t="0" r="r" b="b"/>
                    <a:pathLst>
                      <a:path w="63" h="33">
                        <a:moveTo>
                          <a:pt x="0" y="0"/>
                        </a:moveTo>
                        <a:lnTo>
                          <a:pt x="39" y="0"/>
                        </a:lnTo>
                        <a:lnTo>
                          <a:pt x="63" y="33"/>
                        </a:lnTo>
                        <a:lnTo>
                          <a:pt x="24"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87" name="Freeform 421"/>
                  <p:cNvSpPr>
                    <a:spLocks/>
                  </p:cNvSpPr>
                  <p:nvPr/>
                </p:nvSpPr>
                <p:spPr bwMode="auto">
                  <a:xfrm>
                    <a:off x="932" y="3566"/>
                    <a:ext cx="33" cy="10"/>
                  </a:xfrm>
                  <a:custGeom>
                    <a:avLst/>
                    <a:gdLst>
                      <a:gd name="T0" fmla="*/ 0 w 66"/>
                      <a:gd name="T1" fmla="*/ 30 h 30"/>
                      <a:gd name="T2" fmla="*/ 12 w 66"/>
                      <a:gd name="T3" fmla="*/ 0 h 30"/>
                      <a:gd name="T4" fmla="*/ 53 w 66"/>
                      <a:gd name="T5" fmla="*/ 0 h 30"/>
                      <a:gd name="T6" fmla="*/ 66 w 66"/>
                      <a:gd name="T7" fmla="*/ 30 h 30"/>
                      <a:gd name="T8" fmla="*/ 0 w 66"/>
                      <a:gd name="T9" fmla="*/ 30 h 30"/>
                    </a:gdLst>
                    <a:ahLst/>
                    <a:cxnLst>
                      <a:cxn ang="0">
                        <a:pos x="T0" y="T1"/>
                      </a:cxn>
                      <a:cxn ang="0">
                        <a:pos x="T2" y="T3"/>
                      </a:cxn>
                      <a:cxn ang="0">
                        <a:pos x="T4" y="T5"/>
                      </a:cxn>
                      <a:cxn ang="0">
                        <a:pos x="T6" y="T7"/>
                      </a:cxn>
                      <a:cxn ang="0">
                        <a:pos x="T8" y="T9"/>
                      </a:cxn>
                    </a:cxnLst>
                    <a:rect l="0" t="0" r="r" b="b"/>
                    <a:pathLst>
                      <a:path w="66" h="30">
                        <a:moveTo>
                          <a:pt x="0" y="30"/>
                        </a:moveTo>
                        <a:lnTo>
                          <a:pt x="12" y="0"/>
                        </a:lnTo>
                        <a:lnTo>
                          <a:pt x="53"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65" name="Group 422"/>
                <p:cNvGrpSpPr>
                  <a:grpSpLocks/>
                </p:cNvGrpSpPr>
                <p:nvPr/>
              </p:nvGrpSpPr>
              <p:grpSpPr bwMode="auto">
                <a:xfrm>
                  <a:off x="934" y="3566"/>
                  <a:ext cx="44" cy="23"/>
                  <a:chOff x="934" y="3566"/>
                  <a:chExt cx="44" cy="23"/>
                </a:xfrm>
              </p:grpSpPr>
              <p:sp>
                <p:nvSpPr>
                  <p:cNvPr id="882" name="Freeform 423"/>
                  <p:cNvSpPr>
                    <a:spLocks/>
                  </p:cNvSpPr>
                  <p:nvPr/>
                </p:nvSpPr>
                <p:spPr bwMode="auto">
                  <a:xfrm>
                    <a:off x="934" y="3566"/>
                    <a:ext cx="19" cy="23"/>
                  </a:xfrm>
                  <a:custGeom>
                    <a:avLst/>
                    <a:gdLst>
                      <a:gd name="T0" fmla="*/ 22 w 40"/>
                      <a:gd name="T1" fmla="*/ 68 h 68"/>
                      <a:gd name="T2" fmla="*/ 0 w 40"/>
                      <a:gd name="T3" fmla="*/ 33 h 68"/>
                      <a:gd name="T4" fmla="*/ 12 w 40"/>
                      <a:gd name="T5" fmla="*/ 0 h 68"/>
                      <a:gd name="T6" fmla="*/ 40 w 40"/>
                      <a:gd name="T7" fmla="*/ 33 h 68"/>
                      <a:gd name="T8" fmla="*/ 22 w 40"/>
                      <a:gd name="T9" fmla="*/ 68 h 68"/>
                    </a:gdLst>
                    <a:ahLst/>
                    <a:cxnLst>
                      <a:cxn ang="0">
                        <a:pos x="T0" y="T1"/>
                      </a:cxn>
                      <a:cxn ang="0">
                        <a:pos x="T2" y="T3"/>
                      </a:cxn>
                      <a:cxn ang="0">
                        <a:pos x="T4" y="T5"/>
                      </a:cxn>
                      <a:cxn ang="0">
                        <a:pos x="T6" y="T7"/>
                      </a:cxn>
                      <a:cxn ang="0">
                        <a:pos x="T8" y="T9"/>
                      </a:cxn>
                    </a:cxnLst>
                    <a:rect l="0" t="0" r="r" b="b"/>
                    <a:pathLst>
                      <a:path w="40" h="68">
                        <a:moveTo>
                          <a:pt x="22" y="68"/>
                        </a:moveTo>
                        <a:lnTo>
                          <a:pt x="0" y="33"/>
                        </a:lnTo>
                        <a:lnTo>
                          <a:pt x="12" y="0"/>
                        </a:lnTo>
                        <a:lnTo>
                          <a:pt x="40" y="33"/>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83" name="Freeform 424"/>
                  <p:cNvSpPr>
                    <a:spLocks/>
                  </p:cNvSpPr>
                  <p:nvPr/>
                </p:nvSpPr>
                <p:spPr bwMode="auto">
                  <a:xfrm>
                    <a:off x="940" y="3567"/>
                    <a:ext cx="32" cy="11"/>
                  </a:xfrm>
                  <a:custGeom>
                    <a:avLst/>
                    <a:gdLst>
                      <a:gd name="T0" fmla="*/ 0 w 65"/>
                      <a:gd name="T1" fmla="*/ 0 h 35"/>
                      <a:gd name="T2" fmla="*/ 41 w 65"/>
                      <a:gd name="T3" fmla="*/ 0 h 35"/>
                      <a:gd name="T4" fmla="*/ 65 w 65"/>
                      <a:gd name="T5" fmla="*/ 35 h 35"/>
                      <a:gd name="T6" fmla="*/ 25 w 65"/>
                      <a:gd name="T7" fmla="*/ 35 h 35"/>
                      <a:gd name="T8" fmla="*/ 0 w 65"/>
                      <a:gd name="T9" fmla="*/ 0 h 35"/>
                    </a:gdLst>
                    <a:ahLst/>
                    <a:cxnLst>
                      <a:cxn ang="0">
                        <a:pos x="T0" y="T1"/>
                      </a:cxn>
                      <a:cxn ang="0">
                        <a:pos x="T2" y="T3"/>
                      </a:cxn>
                      <a:cxn ang="0">
                        <a:pos x="T4" y="T5"/>
                      </a:cxn>
                      <a:cxn ang="0">
                        <a:pos x="T6" y="T7"/>
                      </a:cxn>
                      <a:cxn ang="0">
                        <a:pos x="T8" y="T9"/>
                      </a:cxn>
                    </a:cxnLst>
                    <a:rect l="0" t="0" r="r" b="b"/>
                    <a:pathLst>
                      <a:path w="65" h="35">
                        <a:moveTo>
                          <a:pt x="0" y="0"/>
                        </a:moveTo>
                        <a:lnTo>
                          <a:pt x="41"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84" name="Freeform 425"/>
                  <p:cNvSpPr>
                    <a:spLocks/>
                  </p:cNvSpPr>
                  <p:nvPr/>
                </p:nvSpPr>
                <p:spPr bwMode="auto">
                  <a:xfrm>
                    <a:off x="945" y="3579"/>
                    <a:ext cx="33" cy="9"/>
                  </a:xfrm>
                  <a:custGeom>
                    <a:avLst/>
                    <a:gdLst>
                      <a:gd name="T0" fmla="*/ 0 w 65"/>
                      <a:gd name="T1" fmla="*/ 28 h 28"/>
                      <a:gd name="T2" fmla="*/ 13 w 65"/>
                      <a:gd name="T3" fmla="*/ 0 h 28"/>
                      <a:gd name="T4" fmla="*/ 54 w 65"/>
                      <a:gd name="T5" fmla="*/ 0 h 28"/>
                      <a:gd name="T6" fmla="*/ 65 w 65"/>
                      <a:gd name="T7" fmla="*/ 28 h 28"/>
                      <a:gd name="T8" fmla="*/ 0 w 65"/>
                      <a:gd name="T9" fmla="*/ 28 h 28"/>
                    </a:gdLst>
                    <a:ahLst/>
                    <a:cxnLst>
                      <a:cxn ang="0">
                        <a:pos x="T0" y="T1"/>
                      </a:cxn>
                      <a:cxn ang="0">
                        <a:pos x="T2" y="T3"/>
                      </a:cxn>
                      <a:cxn ang="0">
                        <a:pos x="T4" y="T5"/>
                      </a:cxn>
                      <a:cxn ang="0">
                        <a:pos x="T6" y="T7"/>
                      </a:cxn>
                      <a:cxn ang="0">
                        <a:pos x="T8" y="T9"/>
                      </a:cxn>
                    </a:cxnLst>
                    <a:rect l="0" t="0" r="r" b="b"/>
                    <a:pathLst>
                      <a:path w="65" h="28">
                        <a:moveTo>
                          <a:pt x="0" y="28"/>
                        </a:moveTo>
                        <a:lnTo>
                          <a:pt x="13" y="0"/>
                        </a:lnTo>
                        <a:lnTo>
                          <a:pt x="54" y="0"/>
                        </a:lnTo>
                        <a:lnTo>
                          <a:pt x="65"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66" name="Group 426"/>
                <p:cNvGrpSpPr>
                  <a:grpSpLocks/>
                </p:cNvGrpSpPr>
                <p:nvPr/>
              </p:nvGrpSpPr>
              <p:grpSpPr bwMode="auto">
                <a:xfrm>
                  <a:off x="949" y="3579"/>
                  <a:ext cx="83" cy="63"/>
                  <a:chOff x="949" y="3579"/>
                  <a:chExt cx="83" cy="63"/>
                </a:xfrm>
              </p:grpSpPr>
              <p:grpSp>
                <p:nvGrpSpPr>
                  <p:cNvPr id="866" name="Group 427"/>
                  <p:cNvGrpSpPr>
                    <a:grpSpLocks/>
                  </p:cNvGrpSpPr>
                  <p:nvPr/>
                </p:nvGrpSpPr>
                <p:grpSpPr bwMode="auto">
                  <a:xfrm>
                    <a:off x="949" y="3579"/>
                    <a:ext cx="44" cy="23"/>
                    <a:chOff x="949" y="3579"/>
                    <a:chExt cx="44" cy="23"/>
                  </a:xfrm>
                </p:grpSpPr>
                <p:sp>
                  <p:nvSpPr>
                    <p:cNvPr id="879" name="Freeform 428"/>
                    <p:cNvSpPr>
                      <a:spLocks/>
                    </p:cNvSpPr>
                    <p:nvPr/>
                  </p:nvSpPr>
                  <p:spPr bwMode="auto">
                    <a:xfrm>
                      <a:off x="949" y="3579"/>
                      <a:ext cx="19" cy="23"/>
                    </a:xfrm>
                    <a:custGeom>
                      <a:avLst/>
                      <a:gdLst>
                        <a:gd name="T0" fmla="*/ 21 w 38"/>
                        <a:gd name="T1" fmla="*/ 68 h 68"/>
                        <a:gd name="T2" fmla="*/ 0 w 38"/>
                        <a:gd name="T3" fmla="*/ 32 h 68"/>
                        <a:gd name="T4" fmla="*/ 11 w 38"/>
                        <a:gd name="T5" fmla="*/ 0 h 68"/>
                        <a:gd name="T6" fmla="*/ 38 w 38"/>
                        <a:gd name="T7" fmla="*/ 32 h 68"/>
                        <a:gd name="T8" fmla="*/ 21 w 38"/>
                        <a:gd name="T9" fmla="*/ 68 h 68"/>
                      </a:gdLst>
                      <a:ahLst/>
                      <a:cxnLst>
                        <a:cxn ang="0">
                          <a:pos x="T0" y="T1"/>
                        </a:cxn>
                        <a:cxn ang="0">
                          <a:pos x="T2" y="T3"/>
                        </a:cxn>
                        <a:cxn ang="0">
                          <a:pos x="T4" y="T5"/>
                        </a:cxn>
                        <a:cxn ang="0">
                          <a:pos x="T6" y="T7"/>
                        </a:cxn>
                        <a:cxn ang="0">
                          <a:pos x="T8" y="T9"/>
                        </a:cxn>
                      </a:cxnLst>
                      <a:rect l="0" t="0" r="r" b="b"/>
                      <a:pathLst>
                        <a:path w="38" h="68">
                          <a:moveTo>
                            <a:pt x="21" y="68"/>
                          </a:moveTo>
                          <a:lnTo>
                            <a:pt x="0" y="32"/>
                          </a:lnTo>
                          <a:lnTo>
                            <a:pt x="11" y="0"/>
                          </a:lnTo>
                          <a:lnTo>
                            <a:pt x="38" y="32"/>
                          </a:lnTo>
                          <a:lnTo>
                            <a:pt x="21"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80" name="Freeform 429"/>
                    <p:cNvSpPr>
                      <a:spLocks/>
                    </p:cNvSpPr>
                    <p:nvPr/>
                  </p:nvSpPr>
                  <p:spPr bwMode="auto">
                    <a:xfrm>
                      <a:off x="955" y="3579"/>
                      <a:ext cx="32" cy="11"/>
                    </a:xfrm>
                    <a:custGeom>
                      <a:avLst/>
                      <a:gdLst>
                        <a:gd name="T0" fmla="*/ 0 w 66"/>
                        <a:gd name="T1" fmla="*/ 0 h 32"/>
                        <a:gd name="T2" fmla="*/ 42 w 66"/>
                        <a:gd name="T3" fmla="*/ 0 h 32"/>
                        <a:gd name="T4" fmla="*/ 66 w 66"/>
                        <a:gd name="T5" fmla="*/ 32 h 32"/>
                        <a:gd name="T6" fmla="*/ 25 w 66"/>
                        <a:gd name="T7" fmla="*/ 32 h 32"/>
                        <a:gd name="T8" fmla="*/ 0 w 66"/>
                        <a:gd name="T9" fmla="*/ 0 h 32"/>
                      </a:gdLst>
                      <a:ahLst/>
                      <a:cxnLst>
                        <a:cxn ang="0">
                          <a:pos x="T0" y="T1"/>
                        </a:cxn>
                        <a:cxn ang="0">
                          <a:pos x="T2" y="T3"/>
                        </a:cxn>
                        <a:cxn ang="0">
                          <a:pos x="T4" y="T5"/>
                        </a:cxn>
                        <a:cxn ang="0">
                          <a:pos x="T6" y="T7"/>
                        </a:cxn>
                        <a:cxn ang="0">
                          <a:pos x="T8" y="T9"/>
                        </a:cxn>
                      </a:cxnLst>
                      <a:rect l="0" t="0" r="r" b="b"/>
                      <a:pathLst>
                        <a:path w="66" h="32">
                          <a:moveTo>
                            <a:pt x="0" y="0"/>
                          </a:moveTo>
                          <a:lnTo>
                            <a:pt x="42" y="0"/>
                          </a:lnTo>
                          <a:lnTo>
                            <a:pt x="66" y="32"/>
                          </a:lnTo>
                          <a:lnTo>
                            <a:pt x="25" y="32"/>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81" name="Freeform 430"/>
                    <p:cNvSpPr>
                      <a:spLocks/>
                    </p:cNvSpPr>
                    <p:nvPr/>
                  </p:nvSpPr>
                  <p:spPr bwMode="auto">
                    <a:xfrm>
                      <a:off x="960" y="3591"/>
                      <a:ext cx="33" cy="10"/>
                    </a:xfrm>
                    <a:custGeom>
                      <a:avLst/>
                      <a:gdLst>
                        <a:gd name="T0" fmla="*/ 0 w 65"/>
                        <a:gd name="T1" fmla="*/ 31 h 31"/>
                        <a:gd name="T2" fmla="*/ 14 w 65"/>
                        <a:gd name="T3" fmla="*/ 0 h 31"/>
                        <a:gd name="T4" fmla="*/ 55 w 65"/>
                        <a:gd name="T5" fmla="*/ 0 h 31"/>
                        <a:gd name="T6" fmla="*/ 65 w 65"/>
                        <a:gd name="T7" fmla="*/ 31 h 31"/>
                        <a:gd name="T8" fmla="*/ 0 w 65"/>
                        <a:gd name="T9" fmla="*/ 31 h 31"/>
                      </a:gdLst>
                      <a:ahLst/>
                      <a:cxnLst>
                        <a:cxn ang="0">
                          <a:pos x="T0" y="T1"/>
                        </a:cxn>
                        <a:cxn ang="0">
                          <a:pos x="T2" y="T3"/>
                        </a:cxn>
                        <a:cxn ang="0">
                          <a:pos x="T4" y="T5"/>
                        </a:cxn>
                        <a:cxn ang="0">
                          <a:pos x="T6" y="T7"/>
                        </a:cxn>
                        <a:cxn ang="0">
                          <a:pos x="T8" y="T9"/>
                        </a:cxn>
                      </a:cxnLst>
                      <a:rect l="0" t="0" r="r" b="b"/>
                      <a:pathLst>
                        <a:path w="65" h="31">
                          <a:moveTo>
                            <a:pt x="0" y="31"/>
                          </a:moveTo>
                          <a:lnTo>
                            <a:pt x="14" y="0"/>
                          </a:lnTo>
                          <a:lnTo>
                            <a:pt x="55" y="0"/>
                          </a:lnTo>
                          <a:lnTo>
                            <a:pt x="65"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867" name="Group 431"/>
                  <p:cNvGrpSpPr>
                    <a:grpSpLocks/>
                  </p:cNvGrpSpPr>
                  <p:nvPr/>
                </p:nvGrpSpPr>
                <p:grpSpPr bwMode="auto">
                  <a:xfrm>
                    <a:off x="961" y="3592"/>
                    <a:ext cx="45" cy="23"/>
                    <a:chOff x="961" y="3592"/>
                    <a:chExt cx="45" cy="23"/>
                  </a:xfrm>
                </p:grpSpPr>
                <p:sp>
                  <p:nvSpPr>
                    <p:cNvPr id="876" name="Freeform 432"/>
                    <p:cNvSpPr>
                      <a:spLocks/>
                    </p:cNvSpPr>
                    <p:nvPr/>
                  </p:nvSpPr>
                  <p:spPr bwMode="auto">
                    <a:xfrm>
                      <a:off x="961" y="3592"/>
                      <a:ext cx="20" cy="23"/>
                    </a:xfrm>
                    <a:custGeom>
                      <a:avLst/>
                      <a:gdLst>
                        <a:gd name="T0" fmla="*/ 23 w 40"/>
                        <a:gd name="T1" fmla="*/ 69 h 69"/>
                        <a:gd name="T2" fmla="*/ 0 w 40"/>
                        <a:gd name="T3" fmla="*/ 33 h 69"/>
                        <a:gd name="T4" fmla="*/ 12 w 40"/>
                        <a:gd name="T5" fmla="*/ 0 h 69"/>
                        <a:gd name="T6" fmla="*/ 40 w 40"/>
                        <a:gd name="T7" fmla="*/ 33 h 69"/>
                        <a:gd name="T8" fmla="*/ 23 w 40"/>
                        <a:gd name="T9" fmla="*/ 69 h 69"/>
                      </a:gdLst>
                      <a:ahLst/>
                      <a:cxnLst>
                        <a:cxn ang="0">
                          <a:pos x="T0" y="T1"/>
                        </a:cxn>
                        <a:cxn ang="0">
                          <a:pos x="T2" y="T3"/>
                        </a:cxn>
                        <a:cxn ang="0">
                          <a:pos x="T4" y="T5"/>
                        </a:cxn>
                        <a:cxn ang="0">
                          <a:pos x="T6" y="T7"/>
                        </a:cxn>
                        <a:cxn ang="0">
                          <a:pos x="T8" y="T9"/>
                        </a:cxn>
                      </a:cxnLst>
                      <a:rect l="0" t="0" r="r" b="b"/>
                      <a:pathLst>
                        <a:path w="40" h="69">
                          <a:moveTo>
                            <a:pt x="23" y="69"/>
                          </a:moveTo>
                          <a:lnTo>
                            <a:pt x="0" y="33"/>
                          </a:lnTo>
                          <a:lnTo>
                            <a:pt x="12" y="0"/>
                          </a:lnTo>
                          <a:lnTo>
                            <a:pt x="40" y="33"/>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77" name="Freeform 433"/>
                    <p:cNvSpPr>
                      <a:spLocks/>
                    </p:cNvSpPr>
                    <p:nvPr/>
                  </p:nvSpPr>
                  <p:spPr bwMode="auto">
                    <a:xfrm>
                      <a:off x="968" y="3593"/>
                      <a:ext cx="33" cy="11"/>
                    </a:xfrm>
                    <a:custGeom>
                      <a:avLst/>
                      <a:gdLst>
                        <a:gd name="T0" fmla="*/ 0 w 66"/>
                        <a:gd name="T1" fmla="*/ 0 h 35"/>
                        <a:gd name="T2" fmla="*/ 41 w 66"/>
                        <a:gd name="T3" fmla="*/ 0 h 35"/>
                        <a:gd name="T4" fmla="*/ 66 w 66"/>
                        <a:gd name="T5" fmla="*/ 35 h 35"/>
                        <a:gd name="T6" fmla="*/ 24 w 66"/>
                        <a:gd name="T7" fmla="*/ 35 h 35"/>
                        <a:gd name="T8" fmla="*/ 0 w 66"/>
                        <a:gd name="T9" fmla="*/ 0 h 35"/>
                      </a:gdLst>
                      <a:ahLst/>
                      <a:cxnLst>
                        <a:cxn ang="0">
                          <a:pos x="T0" y="T1"/>
                        </a:cxn>
                        <a:cxn ang="0">
                          <a:pos x="T2" y="T3"/>
                        </a:cxn>
                        <a:cxn ang="0">
                          <a:pos x="T4" y="T5"/>
                        </a:cxn>
                        <a:cxn ang="0">
                          <a:pos x="T6" y="T7"/>
                        </a:cxn>
                        <a:cxn ang="0">
                          <a:pos x="T8" y="T9"/>
                        </a:cxn>
                      </a:cxnLst>
                      <a:rect l="0" t="0" r="r" b="b"/>
                      <a:pathLst>
                        <a:path w="66" h="35">
                          <a:moveTo>
                            <a:pt x="0" y="0"/>
                          </a:moveTo>
                          <a:lnTo>
                            <a:pt x="41" y="0"/>
                          </a:lnTo>
                          <a:lnTo>
                            <a:pt x="66"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78" name="Freeform 434"/>
                    <p:cNvSpPr>
                      <a:spLocks/>
                    </p:cNvSpPr>
                    <p:nvPr/>
                  </p:nvSpPr>
                  <p:spPr bwMode="auto">
                    <a:xfrm>
                      <a:off x="973" y="3605"/>
                      <a:ext cx="33" cy="10"/>
                    </a:xfrm>
                    <a:custGeom>
                      <a:avLst/>
                      <a:gdLst>
                        <a:gd name="T0" fmla="*/ 0 w 66"/>
                        <a:gd name="T1" fmla="*/ 30 h 30"/>
                        <a:gd name="T2" fmla="*/ 13 w 66"/>
                        <a:gd name="T3" fmla="*/ 0 h 30"/>
                        <a:gd name="T4" fmla="*/ 55 w 66"/>
                        <a:gd name="T5" fmla="*/ 0 h 30"/>
                        <a:gd name="T6" fmla="*/ 66 w 66"/>
                        <a:gd name="T7" fmla="*/ 30 h 30"/>
                        <a:gd name="T8" fmla="*/ 0 w 66"/>
                        <a:gd name="T9" fmla="*/ 30 h 30"/>
                      </a:gdLst>
                      <a:ahLst/>
                      <a:cxnLst>
                        <a:cxn ang="0">
                          <a:pos x="T0" y="T1"/>
                        </a:cxn>
                        <a:cxn ang="0">
                          <a:pos x="T2" y="T3"/>
                        </a:cxn>
                        <a:cxn ang="0">
                          <a:pos x="T4" y="T5"/>
                        </a:cxn>
                        <a:cxn ang="0">
                          <a:pos x="T6" y="T7"/>
                        </a:cxn>
                        <a:cxn ang="0">
                          <a:pos x="T8" y="T9"/>
                        </a:cxn>
                      </a:cxnLst>
                      <a:rect l="0" t="0" r="r" b="b"/>
                      <a:pathLst>
                        <a:path w="66" h="30">
                          <a:moveTo>
                            <a:pt x="0" y="30"/>
                          </a:moveTo>
                          <a:lnTo>
                            <a:pt x="13" y="0"/>
                          </a:lnTo>
                          <a:lnTo>
                            <a:pt x="55"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868" name="Group 435"/>
                  <p:cNvGrpSpPr>
                    <a:grpSpLocks/>
                  </p:cNvGrpSpPr>
                  <p:nvPr/>
                </p:nvGrpSpPr>
                <p:grpSpPr bwMode="auto">
                  <a:xfrm>
                    <a:off x="974" y="3606"/>
                    <a:ext cx="44" cy="23"/>
                    <a:chOff x="974" y="3606"/>
                    <a:chExt cx="44" cy="23"/>
                  </a:xfrm>
                </p:grpSpPr>
                <p:sp>
                  <p:nvSpPr>
                    <p:cNvPr id="873" name="Freeform 436"/>
                    <p:cNvSpPr>
                      <a:spLocks/>
                    </p:cNvSpPr>
                    <p:nvPr/>
                  </p:nvSpPr>
                  <p:spPr bwMode="auto">
                    <a:xfrm>
                      <a:off x="974" y="3606"/>
                      <a:ext cx="19" cy="23"/>
                    </a:xfrm>
                    <a:custGeom>
                      <a:avLst/>
                      <a:gdLst>
                        <a:gd name="T0" fmla="*/ 24 w 40"/>
                        <a:gd name="T1" fmla="*/ 68 h 68"/>
                        <a:gd name="T2" fmla="*/ 0 w 40"/>
                        <a:gd name="T3" fmla="*/ 35 h 68"/>
                        <a:gd name="T4" fmla="*/ 12 w 40"/>
                        <a:gd name="T5" fmla="*/ 0 h 68"/>
                        <a:gd name="T6" fmla="*/ 40 w 40"/>
                        <a:gd name="T7" fmla="*/ 35 h 68"/>
                        <a:gd name="T8" fmla="*/ 24 w 40"/>
                        <a:gd name="T9" fmla="*/ 68 h 68"/>
                      </a:gdLst>
                      <a:ahLst/>
                      <a:cxnLst>
                        <a:cxn ang="0">
                          <a:pos x="T0" y="T1"/>
                        </a:cxn>
                        <a:cxn ang="0">
                          <a:pos x="T2" y="T3"/>
                        </a:cxn>
                        <a:cxn ang="0">
                          <a:pos x="T4" y="T5"/>
                        </a:cxn>
                        <a:cxn ang="0">
                          <a:pos x="T6" y="T7"/>
                        </a:cxn>
                        <a:cxn ang="0">
                          <a:pos x="T8" y="T9"/>
                        </a:cxn>
                      </a:cxnLst>
                      <a:rect l="0" t="0" r="r" b="b"/>
                      <a:pathLst>
                        <a:path w="40" h="68">
                          <a:moveTo>
                            <a:pt x="24" y="68"/>
                          </a:moveTo>
                          <a:lnTo>
                            <a:pt x="0" y="35"/>
                          </a:lnTo>
                          <a:lnTo>
                            <a:pt x="12" y="0"/>
                          </a:lnTo>
                          <a:lnTo>
                            <a:pt x="40" y="35"/>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74" name="Freeform 437"/>
                    <p:cNvSpPr>
                      <a:spLocks/>
                    </p:cNvSpPr>
                    <p:nvPr/>
                  </p:nvSpPr>
                  <p:spPr bwMode="auto">
                    <a:xfrm>
                      <a:off x="980" y="3606"/>
                      <a:ext cx="32" cy="12"/>
                    </a:xfrm>
                    <a:custGeom>
                      <a:avLst/>
                      <a:gdLst>
                        <a:gd name="T0" fmla="*/ 0 w 65"/>
                        <a:gd name="T1" fmla="*/ 0 h 35"/>
                        <a:gd name="T2" fmla="*/ 42 w 65"/>
                        <a:gd name="T3" fmla="*/ 0 h 35"/>
                        <a:gd name="T4" fmla="*/ 65 w 65"/>
                        <a:gd name="T5" fmla="*/ 35 h 35"/>
                        <a:gd name="T6" fmla="*/ 25 w 65"/>
                        <a:gd name="T7" fmla="*/ 35 h 35"/>
                        <a:gd name="T8" fmla="*/ 0 w 65"/>
                        <a:gd name="T9" fmla="*/ 0 h 35"/>
                      </a:gdLst>
                      <a:ahLst/>
                      <a:cxnLst>
                        <a:cxn ang="0">
                          <a:pos x="T0" y="T1"/>
                        </a:cxn>
                        <a:cxn ang="0">
                          <a:pos x="T2" y="T3"/>
                        </a:cxn>
                        <a:cxn ang="0">
                          <a:pos x="T4" y="T5"/>
                        </a:cxn>
                        <a:cxn ang="0">
                          <a:pos x="T6" y="T7"/>
                        </a:cxn>
                        <a:cxn ang="0">
                          <a:pos x="T8" y="T9"/>
                        </a:cxn>
                      </a:cxnLst>
                      <a:rect l="0" t="0" r="r" b="b"/>
                      <a:pathLst>
                        <a:path w="65" h="35">
                          <a:moveTo>
                            <a:pt x="0" y="0"/>
                          </a:moveTo>
                          <a:lnTo>
                            <a:pt x="42"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75" name="Freeform 438"/>
                    <p:cNvSpPr>
                      <a:spLocks/>
                    </p:cNvSpPr>
                    <p:nvPr/>
                  </p:nvSpPr>
                  <p:spPr bwMode="auto">
                    <a:xfrm>
                      <a:off x="986" y="3619"/>
                      <a:ext cx="32" cy="9"/>
                    </a:xfrm>
                    <a:custGeom>
                      <a:avLst/>
                      <a:gdLst>
                        <a:gd name="T0" fmla="*/ 0 w 65"/>
                        <a:gd name="T1" fmla="*/ 29 h 29"/>
                        <a:gd name="T2" fmla="*/ 12 w 65"/>
                        <a:gd name="T3" fmla="*/ 0 h 29"/>
                        <a:gd name="T4" fmla="*/ 53 w 65"/>
                        <a:gd name="T5" fmla="*/ 0 h 29"/>
                        <a:gd name="T6" fmla="*/ 65 w 65"/>
                        <a:gd name="T7" fmla="*/ 29 h 29"/>
                        <a:gd name="T8" fmla="*/ 0 w 65"/>
                        <a:gd name="T9" fmla="*/ 29 h 29"/>
                      </a:gdLst>
                      <a:ahLst/>
                      <a:cxnLst>
                        <a:cxn ang="0">
                          <a:pos x="T0" y="T1"/>
                        </a:cxn>
                        <a:cxn ang="0">
                          <a:pos x="T2" y="T3"/>
                        </a:cxn>
                        <a:cxn ang="0">
                          <a:pos x="T4" y="T5"/>
                        </a:cxn>
                        <a:cxn ang="0">
                          <a:pos x="T6" y="T7"/>
                        </a:cxn>
                        <a:cxn ang="0">
                          <a:pos x="T8" y="T9"/>
                        </a:cxn>
                      </a:cxnLst>
                      <a:rect l="0" t="0" r="r" b="b"/>
                      <a:pathLst>
                        <a:path w="65" h="29">
                          <a:moveTo>
                            <a:pt x="0" y="29"/>
                          </a:moveTo>
                          <a:lnTo>
                            <a:pt x="12" y="0"/>
                          </a:lnTo>
                          <a:lnTo>
                            <a:pt x="53" y="0"/>
                          </a:lnTo>
                          <a:lnTo>
                            <a:pt x="65"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869" name="Group 439"/>
                  <p:cNvGrpSpPr>
                    <a:grpSpLocks/>
                  </p:cNvGrpSpPr>
                  <p:nvPr/>
                </p:nvGrpSpPr>
                <p:grpSpPr bwMode="auto">
                  <a:xfrm>
                    <a:off x="987" y="3619"/>
                    <a:ext cx="45" cy="23"/>
                    <a:chOff x="987" y="3619"/>
                    <a:chExt cx="45" cy="23"/>
                  </a:xfrm>
                </p:grpSpPr>
                <p:sp>
                  <p:nvSpPr>
                    <p:cNvPr id="870" name="Freeform 440"/>
                    <p:cNvSpPr>
                      <a:spLocks/>
                    </p:cNvSpPr>
                    <p:nvPr/>
                  </p:nvSpPr>
                  <p:spPr bwMode="auto">
                    <a:xfrm>
                      <a:off x="987" y="3619"/>
                      <a:ext cx="20" cy="23"/>
                    </a:xfrm>
                    <a:custGeom>
                      <a:avLst/>
                      <a:gdLst>
                        <a:gd name="T0" fmla="*/ 22 w 39"/>
                        <a:gd name="T1" fmla="*/ 68 h 68"/>
                        <a:gd name="T2" fmla="*/ 0 w 39"/>
                        <a:gd name="T3" fmla="*/ 33 h 68"/>
                        <a:gd name="T4" fmla="*/ 12 w 39"/>
                        <a:gd name="T5" fmla="*/ 0 h 68"/>
                        <a:gd name="T6" fmla="*/ 39 w 39"/>
                        <a:gd name="T7" fmla="*/ 33 h 68"/>
                        <a:gd name="T8" fmla="*/ 22 w 39"/>
                        <a:gd name="T9" fmla="*/ 68 h 68"/>
                      </a:gdLst>
                      <a:ahLst/>
                      <a:cxnLst>
                        <a:cxn ang="0">
                          <a:pos x="T0" y="T1"/>
                        </a:cxn>
                        <a:cxn ang="0">
                          <a:pos x="T2" y="T3"/>
                        </a:cxn>
                        <a:cxn ang="0">
                          <a:pos x="T4" y="T5"/>
                        </a:cxn>
                        <a:cxn ang="0">
                          <a:pos x="T6" y="T7"/>
                        </a:cxn>
                        <a:cxn ang="0">
                          <a:pos x="T8" y="T9"/>
                        </a:cxn>
                      </a:cxnLst>
                      <a:rect l="0" t="0" r="r" b="b"/>
                      <a:pathLst>
                        <a:path w="39" h="68">
                          <a:moveTo>
                            <a:pt x="22" y="68"/>
                          </a:moveTo>
                          <a:lnTo>
                            <a:pt x="0" y="33"/>
                          </a:lnTo>
                          <a:lnTo>
                            <a:pt x="12" y="0"/>
                          </a:lnTo>
                          <a:lnTo>
                            <a:pt x="39" y="33"/>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71" name="Freeform 441"/>
                    <p:cNvSpPr>
                      <a:spLocks/>
                    </p:cNvSpPr>
                    <p:nvPr/>
                  </p:nvSpPr>
                  <p:spPr bwMode="auto">
                    <a:xfrm>
                      <a:off x="994" y="3620"/>
                      <a:ext cx="32" cy="11"/>
                    </a:xfrm>
                    <a:custGeom>
                      <a:avLst/>
                      <a:gdLst>
                        <a:gd name="T0" fmla="*/ 0 w 64"/>
                        <a:gd name="T1" fmla="*/ 0 h 33"/>
                        <a:gd name="T2" fmla="*/ 41 w 64"/>
                        <a:gd name="T3" fmla="*/ 0 h 33"/>
                        <a:gd name="T4" fmla="*/ 64 w 64"/>
                        <a:gd name="T5" fmla="*/ 33 h 33"/>
                        <a:gd name="T6" fmla="*/ 25 w 64"/>
                        <a:gd name="T7" fmla="*/ 33 h 33"/>
                        <a:gd name="T8" fmla="*/ 0 w 64"/>
                        <a:gd name="T9" fmla="*/ 0 h 33"/>
                      </a:gdLst>
                      <a:ahLst/>
                      <a:cxnLst>
                        <a:cxn ang="0">
                          <a:pos x="T0" y="T1"/>
                        </a:cxn>
                        <a:cxn ang="0">
                          <a:pos x="T2" y="T3"/>
                        </a:cxn>
                        <a:cxn ang="0">
                          <a:pos x="T4" y="T5"/>
                        </a:cxn>
                        <a:cxn ang="0">
                          <a:pos x="T6" y="T7"/>
                        </a:cxn>
                        <a:cxn ang="0">
                          <a:pos x="T8" y="T9"/>
                        </a:cxn>
                      </a:cxnLst>
                      <a:rect l="0" t="0" r="r" b="b"/>
                      <a:pathLst>
                        <a:path w="64" h="33">
                          <a:moveTo>
                            <a:pt x="0" y="0"/>
                          </a:moveTo>
                          <a:lnTo>
                            <a:pt x="41" y="0"/>
                          </a:lnTo>
                          <a:lnTo>
                            <a:pt x="64" y="33"/>
                          </a:lnTo>
                          <a:lnTo>
                            <a:pt x="25"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72" name="Freeform 442"/>
                    <p:cNvSpPr>
                      <a:spLocks/>
                    </p:cNvSpPr>
                    <p:nvPr/>
                  </p:nvSpPr>
                  <p:spPr bwMode="auto">
                    <a:xfrm>
                      <a:off x="999" y="3632"/>
                      <a:ext cx="33" cy="9"/>
                    </a:xfrm>
                    <a:custGeom>
                      <a:avLst/>
                      <a:gdLst>
                        <a:gd name="T0" fmla="*/ 0 w 65"/>
                        <a:gd name="T1" fmla="*/ 29 h 29"/>
                        <a:gd name="T2" fmla="*/ 14 w 65"/>
                        <a:gd name="T3" fmla="*/ 0 h 29"/>
                        <a:gd name="T4" fmla="*/ 53 w 65"/>
                        <a:gd name="T5" fmla="*/ 0 h 29"/>
                        <a:gd name="T6" fmla="*/ 65 w 65"/>
                        <a:gd name="T7" fmla="*/ 29 h 29"/>
                        <a:gd name="T8" fmla="*/ 0 w 65"/>
                        <a:gd name="T9" fmla="*/ 29 h 29"/>
                      </a:gdLst>
                      <a:ahLst/>
                      <a:cxnLst>
                        <a:cxn ang="0">
                          <a:pos x="T0" y="T1"/>
                        </a:cxn>
                        <a:cxn ang="0">
                          <a:pos x="T2" y="T3"/>
                        </a:cxn>
                        <a:cxn ang="0">
                          <a:pos x="T4" y="T5"/>
                        </a:cxn>
                        <a:cxn ang="0">
                          <a:pos x="T6" y="T7"/>
                        </a:cxn>
                        <a:cxn ang="0">
                          <a:pos x="T8" y="T9"/>
                        </a:cxn>
                      </a:cxnLst>
                      <a:rect l="0" t="0" r="r" b="b"/>
                      <a:pathLst>
                        <a:path w="65" h="29">
                          <a:moveTo>
                            <a:pt x="0" y="29"/>
                          </a:moveTo>
                          <a:lnTo>
                            <a:pt x="14" y="0"/>
                          </a:lnTo>
                          <a:lnTo>
                            <a:pt x="53" y="0"/>
                          </a:lnTo>
                          <a:lnTo>
                            <a:pt x="65"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767" name="Group 443"/>
                <p:cNvGrpSpPr>
                  <a:grpSpLocks/>
                </p:cNvGrpSpPr>
                <p:nvPr/>
              </p:nvGrpSpPr>
              <p:grpSpPr bwMode="auto">
                <a:xfrm>
                  <a:off x="1002" y="3632"/>
                  <a:ext cx="83" cy="63"/>
                  <a:chOff x="1002" y="3632"/>
                  <a:chExt cx="83" cy="63"/>
                </a:xfrm>
              </p:grpSpPr>
              <p:grpSp>
                <p:nvGrpSpPr>
                  <p:cNvPr id="850" name="Group 444"/>
                  <p:cNvGrpSpPr>
                    <a:grpSpLocks/>
                  </p:cNvGrpSpPr>
                  <p:nvPr/>
                </p:nvGrpSpPr>
                <p:grpSpPr bwMode="auto">
                  <a:xfrm>
                    <a:off x="1002" y="3632"/>
                    <a:ext cx="44" cy="22"/>
                    <a:chOff x="1002" y="3632"/>
                    <a:chExt cx="44" cy="22"/>
                  </a:xfrm>
                </p:grpSpPr>
                <p:sp>
                  <p:nvSpPr>
                    <p:cNvPr id="863" name="Freeform 445"/>
                    <p:cNvSpPr>
                      <a:spLocks/>
                    </p:cNvSpPr>
                    <p:nvPr/>
                  </p:nvSpPr>
                  <p:spPr bwMode="auto">
                    <a:xfrm>
                      <a:off x="1002" y="3632"/>
                      <a:ext cx="19" cy="22"/>
                    </a:xfrm>
                    <a:custGeom>
                      <a:avLst/>
                      <a:gdLst>
                        <a:gd name="T0" fmla="*/ 21 w 38"/>
                        <a:gd name="T1" fmla="*/ 68 h 68"/>
                        <a:gd name="T2" fmla="*/ 0 w 38"/>
                        <a:gd name="T3" fmla="*/ 33 h 68"/>
                        <a:gd name="T4" fmla="*/ 10 w 38"/>
                        <a:gd name="T5" fmla="*/ 0 h 68"/>
                        <a:gd name="T6" fmla="*/ 38 w 38"/>
                        <a:gd name="T7" fmla="*/ 33 h 68"/>
                        <a:gd name="T8" fmla="*/ 21 w 38"/>
                        <a:gd name="T9" fmla="*/ 68 h 68"/>
                      </a:gdLst>
                      <a:ahLst/>
                      <a:cxnLst>
                        <a:cxn ang="0">
                          <a:pos x="T0" y="T1"/>
                        </a:cxn>
                        <a:cxn ang="0">
                          <a:pos x="T2" y="T3"/>
                        </a:cxn>
                        <a:cxn ang="0">
                          <a:pos x="T4" y="T5"/>
                        </a:cxn>
                        <a:cxn ang="0">
                          <a:pos x="T6" y="T7"/>
                        </a:cxn>
                        <a:cxn ang="0">
                          <a:pos x="T8" y="T9"/>
                        </a:cxn>
                      </a:cxnLst>
                      <a:rect l="0" t="0" r="r" b="b"/>
                      <a:pathLst>
                        <a:path w="38" h="68">
                          <a:moveTo>
                            <a:pt x="21" y="68"/>
                          </a:moveTo>
                          <a:lnTo>
                            <a:pt x="0" y="33"/>
                          </a:lnTo>
                          <a:lnTo>
                            <a:pt x="10" y="0"/>
                          </a:lnTo>
                          <a:lnTo>
                            <a:pt x="38" y="33"/>
                          </a:lnTo>
                          <a:lnTo>
                            <a:pt x="21"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64" name="Freeform 446"/>
                    <p:cNvSpPr>
                      <a:spLocks/>
                    </p:cNvSpPr>
                    <p:nvPr/>
                  </p:nvSpPr>
                  <p:spPr bwMode="auto">
                    <a:xfrm>
                      <a:off x="1008" y="3632"/>
                      <a:ext cx="33" cy="12"/>
                    </a:xfrm>
                    <a:custGeom>
                      <a:avLst/>
                      <a:gdLst>
                        <a:gd name="T0" fmla="*/ 0 w 65"/>
                        <a:gd name="T1" fmla="*/ 0 h 35"/>
                        <a:gd name="T2" fmla="*/ 40 w 65"/>
                        <a:gd name="T3" fmla="*/ 0 h 35"/>
                        <a:gd name="T4" fmla="*/ 65 w 65"/>
                        <a:gd name="T5" fmla="*/ 35 h 35"/>
                        <a:gd name="T6" fmla="*/ 25 w 65"/>
                        <a:gd name="T7" fmla="*/ 35 h 35"/>
                        <a:gd name="T8" fmla="*/ 0 w 65"/>
                        <a:gd name="T9" fmla="*/ 0 h 35"/>
                      </a:gdLst>
                      <a:ahLst/>
                      <a:cxnLst>
                        <a:cxn ang="0">
                          <a:pos x="T0" y="T1"/>
                        </a:cxn>
                        <a:cxn ang="0">
                          <a:pos x="T2" y="T3"/>
                        </a:cxn>
                        <a:cxn ang="0">
                          <a:pos x="T4" y="T5"/>
                        </a:cxn>
                        <a:cxn ang="0">
                          <a:pos x="T6" y="T7"/>
                        </a:cxn>
                        <a:cxn ang="0">
                          <a:pos x="T8" y="T9"/>
                        </a:cxn>
                      </a:cxnLst>
                      <a:rect l="0" t="0" r="r" b="b"/>
                      <a:pathLst>
                        <a:path w="65" h="35">
                          <a:moveTo>
                            <a:pt x="0" y="0"/>
                          </a:moveTo>
                          <a:lnTo>
                            <a:pt x="40"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65" name="Freeform 447"/>
                    <p:cNvSpPr>
                      <a:spLocks/>
                    </p:cNvSpPr>
                    <p:nvPr/>
                  </p:nvSpPr>
                  <p:spPr bwMode="auto">
                    <a:xfrm>
                      <a:off x="1013" y="3644"/>
                      <a:ext cx="33" cy="10"/>
                    </a:xfrm>
                    <a:custGeom>
                      <a:avLst/>
                      <a:gdLst>
                        <a:gd name="T0" fmla="*/ 0 w 66"/>
                        <a:gd name="T1" fmla="*/ 28 h 28"/>
                        <a:gd name="T2" fmla="*/ 13 w 66"/>
                        <a:gd name="T3" fmla="*/ 0 h 28"/>
                        <a:gd name="T4" fmla="*/ 55 w 66"/>
                        <a:gd name="T5" fmla="*/ 0 h 28"/>
                        <a:gd name="T6" fmla="*/ 66 w 66"/>
                        <a:gd name="T7" fmla="*/ 28 h 28"/>
                        <a:gd name="T8" fmla="*/ 0 w 66"/>
                        <a:gd name="T9" fmla="*/ 28 h 28"/>
                      </a:gdLst>
                      <a:ahLst/>
                      <a:cxnLst>
                        <a:cxn ang="0">
                          <a:pos x="T0" y="T1"/>
                        </a:cxn>
                        <a:cxn ang="0">
                          <a:pos x="T2" y="T3"/>
                        </a:cxn>
                        <a:cxn ang="0">
                          <a:pos x="T4" y="T5"/>
                        </a:cxn>
                        <a:cxn ang="0">
                          <a:pos x="T6" y="T7"/>
                        </a:cxn>
                        <a:cxn ang="0">
                          <a:pos x="T8" y="T9"/>
                        </a:cxn>
                      </a:cxnLst>
                      <a:rect l="0" t="0" r="r" b="b"/>
                      <a:pathLst>
                        <a:path w="66" h="28">
                          <a:moveTo>
                            <a:pt x="0" y="28"/>
                          </a:moveTo>
                          <a:lnTo>
                            <a:pt x="13" y="0"/>
                          </a:lnTo>
                          <a:lnTo>
                            <a:pt x="55" y="0"/>
                          </a:lnTo>
                          <a:lnTo>
                            <a:pt x="66"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851" name="Group 448"/>
                  <p:cNvGrpSpPr>
                    <a:grpSpLocks/>
                  </p:cNvGrpSpPr>
                  <p:nvPr/>
                </p:nvGrpSpPr>
                <p:grpSpPr bwMode="auto">
                  <a:xfrm>
                    <a:off x="1014" y="3645"/>
                    <a:ext cx="44" cy="23"/>
                    <a:chOff x="1014" y="3645"/>
                    <a:chExt cx="44" cy="23"/>
                  </a:xfrm>
                </p:grpSpPr>
                <p:sp>
                  <p:nvSpPr>
                    <p:cNvPr id="860" name="Freeform 449"/>
                    <p:cNvSpPr>
                      <a:spLocks/>
                    </p:cNvSpPr>
                    <p:nvPr/>
                  </p:nvSpPr>
                  <p:spPr bwMode="auto">
                    <a:xfrm>
                      <a:off x="1014" y="3645"/>
                      <a:ext cx="19" cy="23"/>
                    </a:xfrm>
                    <a:custGeom>
                      <a:avLst/>
                      <a:gdLst>
                        <a:gd name="T0" fmla="*/ 24 w 40"/>
                        <a:gd name="T1" fmla="*/ 68 h 68"/>
                        <a:gd name="T2" fmla="*/ 0 w 40"/>
                        <a:gd name="T3" fmla="*/ 33 h 68"/>
                        <a:gd name="T4" fmla="*/ 14 w 40"/>
                        <a:gd name="T5" fmla="*/ 0 h 68"/>
                        <a:gd name="T6" fmla="*/ 40 w 40"/>
                        <a:gd name="T7" fmla="*/ 33 h 68"/>
                        <a:gd name="T8" fmla="*/ 24 w 40"/>
                        <a:gd name="T9" fmla="*/ 68 h 68"/>
                      </a:gdLst>
                      <a:ahLst/>
                      <a:cxnLst>
                        <a:cxn ang="0">
                          <a:pos x="T0" y="T1"/>
                        </a:cxn>
                        <a:cxn ang="0">
                          <a:pos x="T2" y="T3"/>
                        </a:cxn>
                        <a:cxn ang="0">
                          <a:pos x="T4" y="T5"/>
                        </a:cxn>
                        <a:cxn ang="0">
                          <a:pos x="T6" y="T7"/>
                        </a:cxn>
                        <a:cxn ang="0">
                          <a:pos x="T8" y="T9"/>
                        </a:cxn>
                      </a:cxnLst>
                      <a:rect l="0" t="0" r="r" b="b"/>
                      <a:pathLst>
                        <a:path w="40" h="68">
                          <a:moveTo>
                            <a:pt x="24" y="68"/>
                          </a:moveTo>
                          <a:lnTo>
                            <a:pt x="0" y="33"/>
                          </a:lnTo>
                          <a:lnTo>
                            <a:pt x="14" y="0"/>
                          </a:lnTo>
                          <a:lnTo>
                            <a:pt x="40" y="33"/>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61" name="Freeform 450"/>
                    <p:cNvSpPr>
                      <a:spLocks/>
                    </p:cNvSpPr>
                    <p:nvPr/>
                  </p:nvSpPr>
                  <p:spPr bwMode="auto">
                    <a:xfrm>
                      <a:off x="1021" y="3646"/>
                      <a:ext cx="32" cy="11"/>
                    </a:xfrm>
                    <a:custGeom>
                      <a:avLst/>
                      <a:gdLst>
                        <a:gd name="T0" fmla="*/ 0 w 63"/>
                        <a:gd name="T1" fmla="*/ 0 h 33"/>
                        <a:gd name="T2" fmla="*/ 41 w 63"/>
                        <a:gd name="T3" fmla="*/ 0 h 33"/>
                        <a:gd name="T4" fmla="*/ 63 w 63"/>
                        <a:gd name="T5" fmla="*/ 33 h 33"/>
                        <a:gd name="T6" fmla="*/ 24 w 63"/>
                        <a:gd name="T7" fmla="*/ 33 h 33"/>
                        <a:gd name="T8" fmla="*/ 0 w 63"/>
                        <a:gd name="T9" fmla="*/ 0 h 33"/>
                      </a:gdLst>
                      <a:ahLst/>
                      <a:cxnLst>
                        <a:cxn ang="0">
                          <a:pos x="T0" y="T1"/>
                        </a:cxn>
                        <a:cxn ang="0">
                          <a:pos x="T2" y="T3"/>
                        </a:cxn>
                        <a:cxn ang="0">
                          <a:pos x="T4" y="T5"/>
                        </a:cxn>
                        <a:cxn ang="0">
                          <a:pos x="T6" y="T7"/>
                        </a:cxn>
                        <a:cxn ang="0">
                          <a:pos x="T8" y="T9"/>
                        </a:cxn>
                      </a:cxnLst>
                      <a:rect l="0" t="0" r="r" b="b"/>
                      <a:pathLst>
                        <a:path w="63" h="33">
                          <a:moveTo>
                            <a:pt x="0" y="0"/>
                          </a:moveTo>
                          <a:lnTo>
                            <a:pt x="41" y="0"/>
                          </a:lnTo>
                          <a:lnTo>
                            <a:pt x="63" y="33"/>
                          </a:lnTo>
                          <a:lnTo>
                            <a:pt x="24"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62" name="Freeform 451"/>
                    <p:cNvSpPr>
                      <a:spLocks/>
                    </p:cNvSpPr>
                    <p:nvPr/>
                  </p:nvSpPr>
                  <p:spPr bwMode="auto">
                    <a:xfrm>
                      <a:off x="1026" y="3658"/>
                      <a:ext cx="32" cy="10"/>
                    </a:xfrm>
                    <a:custGeom>
                      <a:avLst/>
                      <a:gdLst>
                        <a:gd name="T0" fmla="*/ 0 w 65"/>
                        <a:gd name="T1" fmla="*/ 30 h 30"/>
                        <a:gd name="T2" fmla="*/ 12 w 65"/>
                        <a:gd name="T3" fmla="*/ 0 h 30"/>
                        <a:gd name="T4" fmla="*/ 53 w 65"/>
                        <a:gd name="T5" fmla="*/ 0 h 30"/>
                        <a:gd name="T6" fmla="*/ 65 w 65"/>
                        <a:gd name="T7" fmla="*/ 30 h 30"/>
                        <a:gd name="T8" fmla="*/ 0 w 65"/>
                        <a:gd name="T9" fmla="*/ 30 h 30"/>
                      </a:gdLst>
                      <a:ahLst/>
                      <a:cxnLst>
                        <a:cxn ang="0">
                          <a:pos x="T0" y="T1"/>
                        </a:cxn>
                        <a:cxn ang="0">
                          <a:pos x="T2" y="T3"/>
                        </a:cxn>
                        <a:cxn ang="0">
                          <a:pos x="T4" y="T5"/>
                        </a:cxn>
                        <a:cxn ang="0">
                          <a:pos x="T6" y="T7"/>
                        </a:cxn>
                        <a:cxn ang="0">
                          <a:pos x="T8" y="T9"/>
                        </a:cxn>
                      </a:cxnLst>
                      <a:rect l="0" t="0" r="r" b="b"/>
                      <a:pathLst>
                        <a:path w="65" h="30">
                          <a:moveTo>
                            <a:pt x="0" y="30"/>
                          </a:moveTo>
                          <a:lnTo>
                            <a:pt x="12" y="0"/>
                          </a:lnTo>
                          <a:lnTo>
                            <a:pt x="53" y="0"/>
                          </a:lnTo>
                          <a:lnTo>
                            <a:pt x="65"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852" name="Group 452"/>
                  <p:cNvGrpSpPr>
                    <a:grpSpLocks/>
                  </p:cNvGrpSpPr>
                  <p:nvPr/>
                </p:nvGrpSpPr>
                <p:grpSpPr bwMode="auto">
                  <a:xfrm>
                    <a:off x="1027" y="3659"/>
                    <a:ext cx="45" cy="23"/>
                    <a:chOff x="1027" y="3659"/>
                    <a:chExt cx="45" cy="23"/>
                  </a:xfrm>
                </p:grpSpPr>
                <p:sp>
                  <p:nvSpPr>
                    <p:cNvPr id="857" name="Freeform 453"/>
                    <p:cNvSpPr>
                      <a:spLocks/>
                    </p:cNvSpPr>
                    <p:nvPr/>
                  </p:nvSpPr>
                  <p:spPr bwMode="auto">
                    <a:xfrm>
                      <a:off x="1027" y="3659"/>
                      <a:ext cx="20" cy="23"/>
                    </a:xfrm>
                    <a:custGeom>
                      <a:avLst/>
                      <a:gdLst>
                        <a:gd name="T0" fmla="*/ 22 w 39"/>
                        <a:gd name="T1" fmla="*/ 70 h 70"/>
                        <a:gd name="T2" fmla="*/ 0 w 39"/>
                        <a:gd name="T3" fmla="*/ 34 h 70"/>
                        <a:gd name="T4" fmla="*/ 12 w 39"/>
                        <a:gd name="T5" fmla="*/ 0 h 70"/>
                        <a:gd name="T6" fmla="*/ 39 w 39"/>
                        <a:gd name="T7" fmla="*/ 34 h 70"/>
                        <a:gd name="T8" fmla="*/ 22 w 39"/>
                        <a:gd name="T9" fmla="*/ 70 h 70"/>
                      </a:gdLst>
                      <a:ahLst/>
                      <a:cxnLst>
                        <a:cxn ang="0">
                          <a:pos x="T0" y="T1"/>
                        </a:cxn>
                        <a:cxn ang="0">
                          <a:pos x="T2" y="T3"/>
                        </a:cxn>
                        <a:cxn ang="0">
                          <a:pos x="T4" y="T5"/>
                        </a:cxn>
                        <a:cxn ang="0">
                          <a:pos x="T6" y="T7"/>
                        </a:cxn>
                        <a:cxn ang="0">
                          <a:pos x="T8" y="T9"/>
                        </a:cxn>
                      </a:cxnLst>
                      <a:rect l="0" t="0" r="r" b="b"/>
                      <a:pathLst>
                        <a:path w="39" h="70">
                          <a:moveTo>
                            <a:pt x="22" y="70"/>
                          </a:moveTo>
                          <a:lnTo>
                            <a:pt x="0" y="34"/>
                          </a:lnTo>
                          <a:lnTo>
                            <a:pt x="12" y="0"/>
                          </a:lnTo>
                          <a:lnTo>
                            <a:pt x="39" y="34"/>
                          </a:lnTo>
                          <a:lnTo>
                            <a:pt x="22" y="7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58" name="Freeform 454"/>
                    <p:cNvSpPr>
                      <a:spLocks/>
                    </p:cNvSpPr>
                    <p:nvPr/>
                  </p:nvSpPr>
                  <p:spPr bwMode="auto">
                    <a:xfrm>
                      <a:off x="1033" y="3659"/>
                      <a:ext cx="33" cy="11"/>
                    </a:xfrm>
                    <a:custGeom>
                      <a:avLst/>
                      <a:gdLst>
                        <a:gd name="T0" fmla="*/ 0 w 64"/>
                        <a:gd name="T1" fmla="*/ 0 h 34"/>
                        <a:gd name="T2" fmla="*/ 39 w 64"/>
                        <a:gd name="T3" fmla="*/ 0 h 34"/>
                        <a:gd name="T4" fmla="*/ 64 w 64"/>
                        <a:gd name="T5" fmla="*/ 34 h 34"/>
                        <a:gd name="T6" fmla="*/ 25 w 64"/>
                        <a:gd name="T7" fmla="*/ 34 h 34"/>
                        <a:gd name="T8" fmla="*/ 0 w 64"/>
                        <a:gd name="T9" fmla="*/ 0 h 34"/>
                      </a:gdLst>
                      <a:ahLst/>
                      <a:cxnLst>
                        <a:cxn ang="0">
                          <a:pos x="T0" y="T1"/>
                        </a:cxn>
                        <a:cxn ang="0">
                          <a:pos x="T2" y="T3"/>
                        </a:cxn>
                        <a:cxn ang="0">
                          <a:pos x="T4" y="T5"/>
                        </a:cxn>
                        <a:cxn ang="0">
                          <a:pos x="T6" y="T7"/>
                        </a:cxn>
                        <a:cxn ang="0">
                          <a:pos x="T8" y="T9"/>
                        </a:cxn>
                      </a:cxnLst>
                      <a:rect l="0" t="0" r="r" b="b"/>
                      <a:pathLst>
                        <a:path w="64" h="34">
                          <a:moveTo>
                            <a:pt x="0" y="0"/>
                          </a:moveTo>
                          <a:lnTo>
                            <a:pt x="39"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59" name="Freeform 455"/>
                    <p:cNvSpPr>
                      <a:spLocks/>
                    </p:cNvSpPr>
                    <p:nvPr/>
                  </p:nvSpPr>
                  <p:spPr bwMode="auto">
                    <a:xfrm>
                      <a:off x="1039" y="3671"/>
                      <a:ext cx="33" cy="10"/>
                    </a:xfrm>
                    <a:custGeom>
                      <a:avLst/>
                      <a:gdLst>
                        <a:gd name="T0" fmla="*/ 0 w 66"/>
                        <a:gd name="T1" fmla="*/ 30 h 30"/>
                        <a:gd name="T2" fmla="*/ 12 w 66"/>
                        <a:gd name="T3" fmla="*/ 0 h 30"/>
                        <a:gd name="T4" fmla="*/ 54 w 66"/>
                        <a:gd name="T5" fmla="*/ 0 h 30"/>
                        <a:gd name="T6" fmla="*/ 66 w 66"/>
                        <a:gd name="T7" fmla="*/ 30 h 30"/>
                        <a:gd name="T8" fmla="*/ 0 w 66"/>
                        <a:gd name="T9" fmla="*/ 30 h 30"/>
                      </a:gdLst>
                      <a:ahLst/>
                      <a:cxnLst>
                        <a:cxn ang="0">
                          <a:pos x="T0" y="T1"/>
                        </a:cxn>
                        <a:cxn ang="0">
                          <a:pos x="T2" y="T3"/>
                        </a:cxn>
                        <a:cxn ang="0">
                          <a:pos x="T4" y="T5"/>
                        </a:cxn>
                        <a:cxn ang="0">
                          <a:pos x="T6" y="T7"/>
                        </a:cxn>
                        <a:cxn ang="0">
                          <a:pos x="T8" y="T9"/>
                        </a:cxn>
                      </a:cxnLst>
                      <a:rect l="0" t="0" r="r" b="b"/>
                      <a:pathLst>
                        <a:path w="66" h="30">
                          <a:moveTo>
                            <a:pt x="0" y="30"/>
                          </a:moveTo>
                          <a:lnTo>
                            <a:pt x="12"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853" name="Group 456"/>
                  <p:cNvGrpSpPr>
                    <a:grpSpLocks/>
                  </p:cNvGrpSpPr>
                  <p:nvPr/>
                </p:nvGrpSpPr>
                <p:grpSpPr bwMode="auto">
                  <a:xfrm>
                    <a:off x="1040" y="3672"/>
                    <a:ext cx="45" cy="23"/>
                    <a:chOff x="1040" y="3672"/>
                    <a:chExt cx="45" cy="23"/>
                  </a:xfrm>
                </p:grpSpPr>
                <p:sp>
                  <p:nvSpPr>
                    <p:cNvPr id="854" name="Freeform 457"/>
                    <p:cNvSpPr>
                      <a:spLocks/>
                    </p:cNvSpPr>
                    <p:nvPr/>
                  </p:nvSpPr>
                  <p:spPr bwMode="auto">
                    <a:xfrm>
                      <a:off x="1040" y="3672"/>
                      <a:ext cx="20" cy="23"/>
                    </a:xfrm>
                    <a:custGeom>
                      <a:avLst/>
                      <a:gdLst>
                        <a:gd name="T0" fmla="*/ 24 w 41"/>
                        <a:gd name="T1" fmla="*/ 70 h 70"/>
                        <a:gd name="T2" fmla="*/ 0 w 41"/>
                        <a:gd name="T3" fmla="*/ 35 h 70"/>
                        <a:gd name="T4" fmla="*/ 13 w 41"/>
                        <a:gd name="T5" fmla="*/ 0 h 70"/>
                        <a:gd name="T6" fmla="*/ 41 w 41"/>
                        <a:gd name="T7" fmla="*/ 35 h 70"/>
                        <a:gd name="T8" fmla="*/ 24 w 41"/>
                        <a:gd name="T9" fmla="*/ 70 h 70"/>
                      </a:gdLst>
                      <a:ahLst/>
                      <a:cxnLst>
                        <a:cxn ang="0">
                          <a:pos x="T0" y="T1"/>
                        </a:cxn>
                        <a:cxn ang="0">
                          <a:pos x="T2" y="T3"/>
                        </a:cxn>
                        <a:cxn ang="0">
                          <a:pos x="T4" y="T5"/>
                        </a:cxn>
                        <a:cxn ang="0">
                          <a:pos x="T6" y="T7"/>
                        </a:cxn>
                        <a:cxn ang="0">
                          <a:pos x="T8" y="T9"/>
                        </a:cxn>
                      </a:cxnLst>
                      <a:rect l="0" t="0" r="r" b="b"/>
                      <a:pathLst>
                        <a:path w="41" h="70">
                          <a:moveTo>
                            <a:pt x="24" y="70"/>
                          </a:moveTo>
                          <a:lnTo>
                            <a:pt x="0" y="35"/>
                          </a:lnTo>
                          <a:lnTo>
                            <a:pt x="13" y="0"/>
                          </a:lnTo>
                          <a:lnTo>
                            <a:pt x="41" y="35"/>
                          </a:lnTo>
                          <a:lnTo>
                            <a:pt x="24" y="7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55" name="Freeform 458"/>
                    <p:cNvSpPr>
                      <a:spLocks/>
                    </p:cNvSpPr>
                    <p:nvPr/>
                  </p:nvSpPr>
                  <p:spPr bwMode="auto">
                    <a:xfrm>
                      <a:off x="1047" y="3672"/>
                      <a:ext cx="32" cy="12"/>
                    </a:xfrm>
                    <a:custGeom>
                      <a:avLst/>
                      <a:gdLst>
                        <a:gd name="T0" fmla="*/ 0 w 65"/>
                        <a:gd name="T1" fmla="*/ 0 h 34"/>
                        <a:gd name="T2" fmla="*/ 41 w 65"/>
                        <a:gd name="T3" fmla="*/ 0 h 34"/>
                        <a:gd name="T4" fmla="*/ 65 w 65"/>
                        <a:gd name="T5" fmla="*/ 34 h 34"/>
                        <a:gd name="T6" fmla="*/ 24 w 65"/>
                        <a:gd name="T7" fmla="*/ 34 h 34"/>
                        <a:gd name="T8" fmla="*/ 0 w 65"/>
                        <a:gd name="T9" fmla="*/ 0 h 34"/>
                      </a:gdLst>
                      <a:ahLst/>
                      <a:cxnLst>
                        <a:cxn ang="0">
                          <a:pos x="T0" y="T1"/>
                        </a:cxn>
                        <a:cxn ang="0">
                          <a:pos x="T2" y="T3"/>
                        </a:cxn>
                        <a:cxn ang="0">
                          <a:pos x="T4" y="T5"/>
                        </a:cxn>
                        <a:cxn ang="0">
                          <a:pos x="T6" y="T7"/>
                        </a:cxn>
                        <a:cxn ang="0">
                          <a:pos x="T8" y="T9"/>
                        </a:cxn>
                      </a:cxnLst>
                      <a:rect l="0" t="0" r="r" b="b"/>
                      <a:pathLst>
                        <a:path w="65" h="34">
                          <a:moveTo>
                            <a:pt x="0" y="0"/>
                          </a:moveTo>
                          <a:lnTo>
                            <a:pt x="41" y="0"/>
                          </a:lnTo>
                          <a:lnTo>
                            <a:pt x="65" y="34"/>
                          </a:lnTo>
                          <a:lnTo>
                            <a:pt x="24"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56" name="Freeform 459"/>
                    <p:cNvSpPr>
                      <a:spLocks/>
                    </p:cNvSpPr>
                    <p:nvPr/>
                  </p:nvSpPr>
                  <p:spPr bwMode="auto">
                    <a:xfrm>
                      <a:off x="1053" y="3685"/>
                      <a:ext cx="32" cy="9"/>
                    </a:xfrm>
                    <a:custGeom>
                      <a:avLst/>
                      <a:gdLst>
                        <a:gd name="T0" fmla="*/ 0 w 66"/>
                        <a:gd name="T1" fmla="*/ 28 h 28"/>
                        <a:gd name="T2" fmla="*/ 12 w 66"/>
                        <a:gd name="T3" fmla="*/ 0 h 28"/>
                        <a:gd name="T4" fmla="*/ 54 w 66"/>
                        <a:gd name="T5" fmla="*/ 0 h 28"/>
                        <a:gd name="T6" fmla="*/ 66 w 66"/>
                        <a:gd name="T7" fmla="*/ 28 h 28"/>
                        <a:gd name="T8" fmla="*/ 0 w 66"/>
                        <a:gd name="T9" fmla="*/ 28 h 28"/>
                      </a:gdLst>
                      <a:ahLst/>
                      <a:cxnLst>
                        <a:cxn ang="0">
                          <a:pos x="T0" y="T1"/>
                        </a:cxn>
                        <a:cxn ang="0">
                          <a:pos x="T2" y="T3"/>
                        </a:cxn>
                        <a:cxn ang="0">
                          <a:pos x="T4" y="T5"/>
                        </a:cxn>
                        <a:cxn ang="0">
                          <a:pos x="T6" y="T7"/>
                        </a:cxn>
                        <a:cxn ang="0">
                          <a:pos x="T8" y="T9"/>
                        </a:cxn>
                      </a:cxnLst>
                      <a:rect l="0" t="0" r="r" b="b"/>
                      <a:pathLst>
                        <a:path w="66" h="28">
                          <a:moveTo>
                            <a:pt x="0" y="28"/>
                          </a:moveTo>
                          <a:lnTo>
                            <a:pt x="12" y="0"/>
                          </a:lnTo>
                          <a:lnTo>
                            <a:pt x="54" y="0"/>
                          </a:lnTo>
                          <a:lnTo>
                            <a:pt x="66"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768" name="Group 460"/>
                <p:cNvGrpSpPr>
                  <a:grpSpLocks/>
                </p:cNvGrpSpPr>
                <p:nvPr/>
              </p:nvGrpSpPr>
              <p:grpSpPr bwMode="auto">
                <a:xfrm>
                  <a:off x="1054" y="3685"/>
                  <a:ext cx="45" cy="23"/>
                  <a:chOff x="1054" y="3685"/>
                  <a:chExt cx="45" cy="23"/>
                </a:xfrm>
              </p:grpSpPr>
              <p:sp>
                <p:nvSpPr>
                  <p:cNvPr id="847" name="Freeform 461"/>
                  <p:cNvSpPr>
                    <a:spLocks/>
                  </p:cNvSpPr>
                  <p:nvPr/>
                </p:nvSpPr>
                <p:spPr bwMode="auto">
                  <a:xfrm>
                    <a:off x="1054" y="3685"/>
                    <a:ext cx="20" cy="23"/>
                  </a:xfrm>
                  <a:custGeom>
                    <a:avLst/>
                    <a:gdLst>
                      <a:gd name="T0" fmla="*/ 23 w 39"/>
                      <a:gd name="T1" fmla="*/ 70 h 70"/>
                      <a:gd name="T2" fmla="*/ 0 w 39"/>
                      <a:gd name="T3" fmla="*/ 34 h 70"/>
                      <a:gd name="T4" fmla="*/ 13 w 39"/>
                      <a:gd name="T5" fmla="*/ 0 h 70"/>
                      <a:gd name="T6" fmla="*/ 39 w 39"/>
                      <a:gd name="T7" fmla="*/ 34 h 70"/>
                      <a:gd name="T8" fmla="*/ 23 w 39"/>
                      <a:gd name="T9" fmla="*/ 70 h 70"/>
                    </a:gdLst>
                    <a:ahLst/>
                    <a:cxnLst>
                      <a:cxn ang="0">
                        <a:pos x="T0" y="T1"/>
                      </a:cxn>
                      <a:cxn ang="0">
                        <a:pos x="T2" y="T3"/>
                      </a:cxn>
                      <a:cxn ang="0">
                        <a:pos x="T4" y="T5"/>
                      </a:cxn>
                      <a:cxn ang="0">
                        <a:pos x="T6" y="T7"/>
                      </a:cxn>
                      <a:cxn ang="0">
                        <a:pos x="T8" y="T9"/>
                      </a:cxn>
                    </a:cxnLst>
                    <a:rect l="0" t="0" r="r" b="b"/>
                    <a:pathLst>
                      <a:path w="39" h="70">
                        <a:moveTo>
                          <a:pt x="23" y="70"/>
                        </a:moveTo>
                        <a:lnTo>
                          <a:pt x="0" y="34"/>
                        </a:lnTo>
                        <a:lnTo>
                          <a:pt x="13" y="0"/>
                        </a:lnTo>
                        <a:lnTo>
                          <a:pt x="39" y="34"/>
                        </a:lnTo>
                        <a:lnTo>
                          <a:pt x="23" y="7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48" name="Freeform 462"/>
                  <p:cNvSpPr>
                    <a:spLocks/>
                  </p:cNvSpPr>
                  <p:nvPr/>
                </p:nvSpPr>
                <p:spPr bwMode="auto">
                  <a:xfrm>
                    <a:off x="1061" y="3685"/>
                    <a:ext cx="32" cy="12"/>
                  </a:xfrm>
                  <a:custGeom>
                    <a:avLst/>
                    <a:gdLst>
                      <a:gd name="T0" fmla="*/ 0 w 63"/>
                      <a:gd name="T1" fmla="*/ 0 h 35"/>
                      <a:gd name="T2" fmla="*/ 41 w 63"/>
                      <a:gd name="T3" fmla="*/ 0 h 35"/>
                      <a:gd name="T4" fmla="*/ 63 w 63"/>
                      <a:gd name="T5" fmla="*/ 35 h 35"/>
                      <a:gd name="T6" fmla="*/ 24 w 63"/>
                      <a:gd name="T7" fmla="*/ 35 h 35"/>
                      <a:gd name="T8" fmla="*/ 0 w 63"/>
                      <a:gd name="T9" fmla="*/ 0 h 35"/>
                    </a:gdLst>
                    <a:ahLst/>
                    <a:cxnLst>
                      <a:cxn ang="0">
                        <a:pos x="T0" y="T1"/>
                      </a:cxn>
                      <a:cxn ang="0">
                        <a:pos x="T2" y="T3"/>
                      </a:cxn>
                      <a:cxn ang="0">
                        <a:pos x="T4" y="T5"/>
                      </a:cxn>
                      <a:cxn ang="0">
                        <a:pos x="T6" y="T7"/>
                      </a:cxn>
                      <a:cxn ang="0">
                        <a:pos x="T8" y="T9"/>
                      </a:cxn>
                    </a:cxnLst>
                    <a:rect l="0" t="0" r="r" b="b"/>
                    <a:pathLst>
                      <a:path w="63" h="35">
                        <a:moveTo>
                          <a:pt x="0" y="0"/>
                        </a:moveTo>
                        <a:lnTo>
                          <a:pt x="41" y="0"/>
                        </a:lnTo>
                        <a:lnTo>
                          <a:pt x="63"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49" name="Freeform 463"/>
                  <p:cNvSpPr>
                    <a:spLocks/>
                  </p:cNvSpPr>
                  <p:nvPr/>
                </p:nvSpPr>
                <p:spPr bwMode="auto">
                  <a:xfrm>
                    <a:off x="1066" y="3697"/>
                    <a:ext cx="33" cy="10"/>
                  </a:xfrm>
                  <a:custGeom>
                    <a:avLst/>
                    <a:gdLst>
                      <a:gd name="T0" fmla="*/ 0 w 64"/>
                      <a:gd name="T1" fmla="*/ 30 h 30"/>
                      <a:gd name="T2" fmla="*/ 13 w 64"/>
                      <a:gd name="T3" fmla="*/ 0 h 30"/>
                      <a:gd name="T4" fmla="*/ 52 w 64"/>
                      <a:gd name="T5" fmla="*/ 0 h 30"/>
                      <a:gd name="T6" fmla="*/ 64 w 64"/>
                      <a:gd name="T7" fmla="*/ 30 h 30"/>
                      <a:gd name="T8" fmla="*/ 0 w 64"/>
                      <a:gd name="T9" fmla="*/ 30 h 30"/>
                    </a:gdLst>
                    <a:ahLst/>
                    <a:cxnLst>
                      <a:cxn ang="0">
                        <a:pos x="T0" y="T1"/>
                      </a:cxn>
                      <a:cxn ang="0">
                        <a:pos x="T2" y="T3"/>
                      </a:cxn>
                      <a:cxn ang="0">
                        <a:pos x="T4" y="T5"/>
                      </a:cxn>
                      <a:cxn ang="0">
                        <a:pos x="T6" y="T7"/>
                      </a:cxn>
                      <a:cxn ang="0">
                        <a:pos x="T8" y="T9"/>
                      </a:cxn>
                    </a:cxnLst>
                    <a:rect l="0" t="0" r="r" b="b"/>
                    <a:pathLst>
                      <a:path w="64" h="30">
                        <a:moveTo>
                          <a:pt x="0" y="30"/>
                        </a:moveTo>
                        <a:lnTo>
                          <a:pt x="13" y="0"/>
                        </a:lnTo>
                        <a:lnTo>
                          <a:pt x="52" y="0"/>
                        </a:lnTo>
                        <a:lnTo>
                          <a:pt x="64"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69" name="Group 464"/>
                <p:cNvGrpSpPr>
                  <a:grpSpLocks/>
                </p:cNvGrpSpPr>
                <p:nvPr/>
              </p:nvGrpSpPr>
              <p:grpSpPr bwMode="auto">
                <a:xfrm>
                  <a:off x="1067" y="3698"/>
                  <a:ext cx="45" cy="23"/>
                  <a:chOff x="1067" y="3698"/>
                  <a:chExt cx="45" cy="23"/>
                </a:xfrm>
              </p:grpSpPr>
              <p:sp>
                <p:nvSpPr>
                  <p:cNvPr id="844" name="Freeform 465"/>
                  <p:cNvSpPr>
                    <a:spLocks/>
                  </p:cNvSpPr>
                  <p:nvPr/>
                </p:nvSpPr>
                <p:spPr bwMode="auto">
                  <a:xfrm>
                    <a:off x="1067" y="3698"/>
                    <a:ext cx="20" cy="23"/>
                  </a:xfrm>
                  <a:custGeom>
                    <a:avLst/>
                    <a:gdLst>
                      <a:gd name="T0" fmla="*/ 22 w 39"/>
                      <a:gd name="T1" fmla="*/ 69 h 69"/>
                      <a:gd name="T2" fmla="*/ 0 w 39"/>
                      <a:gd name="T3" fmla="*/ 34 h 69"/>
                      <a:gd name="T4" fmla="*/ 12 w 39"/>
                      <a:gd name="T5" fmla="*/ 0 h 69"/>
                      <a:gd name="T6" fmla="*/ 39 w 39"/>
                      <a:gd name="T7" fmla="*/ 34 h 69"/>
                      <a:gd name="T8" fmla="*/ 22 w 39"/>
                      <a:gd name="T9" fmla="*/ 69 h 69"/>
                    </a:gdLst>
                    <a:ahLst/>
                    <a:cxnLst>
                      <a:cxn ang="0">
                        <a:pos x="T0" y="T1"/>
                      </a:cxn>
                      <a:cxn ang="0">
                        <a:pos x="T2" y="T3"/>
                      </a:cxn>
                      <a:cxn ang="0">
                        <a:pos x="T4" y="T5"/>
                      </a:cxn>
                      <a:cxn ang="0">
                        <a:pos x="T6" y="T7"/>
                      </a:cxn>
                      <a:cxn ang="0">
                        <a:pos x="T8" y="T9"/>
                      </a:cxn>
                    </a:cxnLst>
                    <a:rect l="0" t="0" r="r" b="b"/>
                    <a:pathLst>
                      <a:path w="39" h="69">
                        <a:moveTo>
                          <a:pt x="22" y="69"/>
                        </a:moveTo>
                        <a:lnTo>
                          <a:pt x="0" y="34"/>
                        </a:lnTo>
                        <a:lnTo>
                          <a:pt x="12" y="0"/>
                        </a:lnTo>
                        <a:lnTo>
                          <a:pt x="39" y="34"/>
                        </a:lnTo>
                        <a:lnTo>
                          <a:pt x="22" y="69"/>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45" name="Freeform 466"/>
                  <p:cNvSpPr>
                    <a:spLocks/>
                  </p:cNvSpPr>
                  <p:nvPr/>
                </p:nvSpPr>
                <p:spPr bwMode="auto">
                  <a:xfrm>
                    <a:off x="1074" y="3699"/>
                    <a:ext cx="32" cy="11"/>
                  </a:xfrm>
                  <a:custGeom>
                    <a:avLst/>
                    <a:gdLst>
                      <a:gd name="T0" fmla="*/ 0 w 64"/>
                      <a:gd name="T1" fmla="*/ 0 h 34"/>
                      <a:gd name="T2" fmla="*/ 39 w 64"/>
                      <a:gd name="T3" fmla="*/ 0 h 34"/>
                      <a:gd name="T4" fmla="*/ 64 w 64"/>
                      <a:gd name="T5" fmla="*/ 34 h 34"/>
                      <a:gd name="T6" fmla="*/ 25 w 64"/>
                      <a:gd name="T7" fmla="*/ 34 h 34"/>
                      <a:gd name="T8" fmla="*/ 0 w 64"/>
                      <a:gd name="T9" fmla="*/ 0 h 34"/>
                    </a:gdLst>
                    <a:ahLst/>
                    <a:cxnLst>
                      <a:cxn ang="0">
                        <a:pos x="T0" y="T1"/>
                      </a:cxn>
                      <a:cxn ang="0">
                        <a:pos x="T2" y="T3"/>
                      </a:cxn>
                      <a:cxn ang="0">
                        <a:pos x="T4" y="T5"/>
                      </a:cxn>
                      <a:cxn ang="0">
                        <a:pos x="T6" y="T7"/>
                      </a:cxn>
                      <a:cxn ang="0">
                        <a:pos x="T8" y="T9"/>
                      </a:cxn>
                    </a:cxnLst>
                    <a:rect l="0" t="0" r="r" b="b"/>
                    <a:pathLst>
                      <a:path w="64" h="34">
                        <a:moveTo>
                          <a:pt x="0" y="0"/>
                        </a:moveTo>
                        <a:lnTo>
                          <a:pt x="39"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46" name="Freeform 467"/>
                  <p:cNvSpPr>
                    <a:spLocks/>
                  </p:cNvSpPr>
                  <p:nvPr/>
                </p:nvSpPr>
                <p:spPr bwMode="auto">
                  <a:xfrm>
                    <a:off x="1079" y="3711"/>
                    <a:ext cx="33" cy="10"/>
                  </a:xfrm>
                  <a:custGeom>
                    <a:avLst/>
                    <a:gdLst>
                      <a:gd name="T0" fmla="*/ 0 w 65"/>
                      <a:gd name="T1" fmla="*/ 30 h 30"/>
                      <a:gd name="T2" fmla="*/ 11 w 65"/>
                      <a:gd name="T3" fmla="*/ 0 h 30"/>
                      <a:gd name="T4" fmla="*/ 53 w 65"/>
                      <a:gd name="T5" fmla="*/ 0 h 30"/>
                      <a:gd name="T6" fmla="*/ 65 w 65"/>
                      <a:gd name="T7" fmla="*/ 30 h 30"/>
                      <a:gd name="T8" fmla="*/ 0 w 65"/>
                      <a:gd name="T9" fmla="*/ 30 h 30"/>
                    </a:gdLst>
                    <a:ahLst/>
                    <a:cxnLst>
                      <a:cxn ang="0">
                        <a:pos x="T0" y="T1"/>
                      </a:cxn>
                      <a:cxn ang="0">
                        <a:pos x="T2" y="T3"/>
                      </a:cxn>
                      <a:cxn ang="0">
                        <a:pos x="T4" y="T5"/>
                      </a:cxn>
                      <a:cxn ang="0">
                        <a:pos x="T6" y="T7"/>
                      </a:cxn>
                      <a:cxn ang="0">
                        <a:pos x="T8" y="T9"/>
                      </a:cxn>
                    </a:cxnLst>
                    <a:rect l="0" t="0" r="r" b="b"/>
                    <a:pathLst>
                      <a:path w="65" h="30">
                        <a:moveTo>
                          <a:pt x="0" y="30"/>
                        </a:moveTo>
                        <a:lnTo>
                          <a:pt x="11" y="0"/>
                        </a:lnTo>
                        <a:lnTo>
                          <a:pt x="53" y="0"/>
                        </a:lnTo>
                        <a:lnTo>
                          <a:pt x="65"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70" name="Group 468"/>
                <p:cNvGrpSpPr>
                  <a:grpSpLocks/>
                </p:cNvGrpSpPr>
                <p:nvPr/>
              </p:nvGrpSpPr>
              <p:grpSpPr bwMode="auto">
                <a:xfrm>
                  <a:off x="1079" y="3712"/>
                  <a:ext cx="44" cy="23"/>
                  <a:chOff x="1079" y="3712"/>
                  <a:chExt cx="44" cy="23"/>
                </a:xfrm>
              </p:grpSpPr>
              <p:sp>
                <p:nvSpPr>
                  <p:cNvPr id="841" name="Freeform 469"/>
                  <p:cNvSpPr>
                    <a:spLocks/>
                  </p:cNvSpPr>
                  <p:nvPr/>
                </p:nvSpPr>
                <p:spPr bwMode="auto">
                  <a:xfrm>
                    <a:off x="1079" y="3712"/>
                    <a:ext cx="21" cy="23"/>
                  </a:xfrm>
                  <a:custGeom>
                    <a:avLst/>
                    <a:gdLst>
                      <a:gd name="T0" fmla="*/ 24 w 41"/>
                      <a:gd name="T1" fmla="*/ 68 h 68"/>
                      <a:gd name="T2" fmla="*/ 0 w 41"/>
                      <a:gd name="T3" fmla="*/ 32 h 68"/>
                      <a:gd name="T4" fmla="*/ 13 w 41"/>
                      <a:gd name="T5" fmla="*/ 0 h 68"/>
                      <a:gd name="T6" fmla="*/ 41 w 41"/>
                      <a:gd name="T7" fmla="*/ 32 h 68"/>
                      <a:gd name="T8" fmla="*/ 24 w 41"/>
                      <a:gd name="T9" fmla="*/ 68 h 68"/>
                    </a:gdLst>
                    <a:ahLst/>
                    <a:cxnLst>
                      <a:cxn ang="0">
                        <a:pos x="T0" y="T1"/>
                      </a:cxn>
                      <a:cxn ang="0">
                        <a:pos x="T2" y="T3"/>
                      </a:cxn>
                      <a:cxn ang="0">
                        <a:pos x="T4" y="T5"/>
                      </a:cxn>
                      <a:cxn ang="0">
                        <a:pos x="T6" y="T7"/>
                      </a:cxn>
                      <a:cxn ang="0">
                        <a:pos x="T8" y="T9"/>
                      </a:cxn>
                    </a:cxnLst>
                    <a:rect l="0" t="0" r="r" b="b"/>
                    <a:pathLst>
                      <a:path w="41" h="68">
                        <a:moveTo>
                          <a:pt x="24" y="68"/>
                        </a:moveTo>
                        <a:lnTo>
                          <a:pt x="0" y="32"/>
                        </a:lnTo>
                        <a:lnTo>
                          <a:pt x="13" y="0"/>
                        </a:lnTo>
                        <a:lnTo>
                          <a:pt x="41" y="32"/>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42" name="Freeform 470"/>
                  <p:cNvSpPr>
                    <a:spLocks/>
                  </p:cNvSpPr>
                  <p:nvPr/>
                </p:nvSpPr>
                <p:spPr bwMode="auto">
                  <a:xfrm>
                    <a:off x="1087" y="3713"/>
                    <a:ext cx="31" cy="10"/>
                  </a:xfrm>
                  <a:custGeom>
                    <a:avLst/>
                    <a:gdLst>
                      <a:gd name="T0" fmla="*/ 0 w 63"/>
                      <a:gd name="T1" fmla="*/ 0 h 32"/>
                      <a:gd name="T2" fmla="*/ 40 w 63"/>
                      <a:gd name="T3" fmla="*/ 0 h 32"/>
                      <a:gd name="T4" fmla="*/ 63 w 63"/>
                      <a:gd name="T5" fmla="*/ 32 h 32"/>
                      <a:gd name="T6" fmla="*/ 23 w 63"/>
                      <a:gd name="T7" fmla="*/ 32 h 32"/>
                      <a:gd name="T8" fmla="*/ 0 w 63"/>
                      <a:gd name="T9" fmla="*/ 0 h 32"/>
                    </a:gdLst>
                    <a:ahLst/>
                    <a:cxnLst>
                      <a:cxn ang="0">
                        <a:pos x="T0" y="T1"/>
                      </a:cxn>
                      <a:cxn ang="0">
                        <a:pos x="T2" y="T3"/>
                      </a:cxn>
                      <a:cxn ang="0">
                        <a:pos x="T4" y="T5"/>
                      </a:cxn>
                      <a:cxn ang="0">
                        <a:pos x="T6" y="T7"/>
                      </a:cxn>
                      <a:cxn ang="0">
                        <a:pos x="T8" y="T9"/>
                      </a:cxn>
                    </a:cxnLst>
                    <a:rect l="0" t="0" r="r" b="b"/>
                    <a:pathLst>
                      <a:path w="63" h="32">
                        <a:moveTo>
                          <a:pt x="0" y="0"/>
                        </a:moveTo>
                        <a:lnTo>
                          <a:pt x="40" y="0"/>
                        </a:lnTo>
                        <a:lnTo>
                          <a:pt x="63" y="32"/>
                        </a:lnTo>
                        <a:lnTo>
                          <a:pt x="23" y="32"/>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43" name="Freeform 471"/>
                  <p:cNvSpPr>
                    <a:spLocks/>
                  </p:cNvSpPr>
                  <p:nvPr/>
                </p:nvSpPr>
                <p:spPr bwMode="auto">
                  <a:xfrm>
                    <a:off x="1092" y="3724"/>
                    <a:ext cx="31" cy="11"/>
                  </a:xfrm>
                  <a:custGeom>
                    <a:avLst/>
                    <a:gdLst>
                      <a:gd name="T0" fmla="*/ 0 w 63"/>
                      <a:gd name="T1" fmla="*/ 31 h 31"/>
                      <a:gd name="T2" fmla="*/ 12 w 63"/>
                      <a:gd name="T3" fmla="*/ 0 h 31"/>
                      <a:gd name="T4" fmla="*/ 52 w 63"/>
                      <a:gd name="T5" fmla="*/ 0 h 31"/>
                      <a:gd name="T6" fmla="*/ 63 w 63"/>
                      <a:gd name="T7" fmla="*/ 31 h 31"/>
                      <a:gd name="T8" fmla="*/ 0 w 63"/>
                      <a:gd name="T9" fmla="*/ 31 h 31"/>
                    </a:gdLst>
                    <a:ahLst/>
                    <a:cxnLst>
                      <a:cxn ang="0">
                        <a:pos x="T0" y="T1"/>
                      </a:cxn>
                      <a:cxn ang="0">
                        <a:pos x="T2" y="T3"/>
                      </a:cxn>
                      <a:cxn ang="0">
                        <a:pos x="T4" y="T5"/>
                      </a:cxn>
                      <a:cxn ang="0">
                        <a:pos x="T6" y="T7"/>
                      </a:cxn>
                      <a:cxn ang="0">
                        <a:pos x="T8" y="T9"/>
                      </a:cxn>
                    </a:cxnLst>
                    <a:rect l="0" t="0" r="r" b="b"/>
                    <a:pathLst>
                      <a:path w="63" h="31">
                        <a:moveTo>
                          <a:pt x="0" y="31"/>
                        </a:moveTo>
                        <a:lnTo>
                          <a:pt x="12" y="0"/>
                        </a:lnTo>
                        <a:lnTo>
                          <a:pt x="52" y="0"/>
                        </a:lnTo>
                        <a:lnTo>
                          <a:pt x="63"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71" name="Group 472"/>
                <p:cNvGrpSpPr>
                  <a:grpSpLocks/>
                </p:cNvGrpSpPr>
                <p:nvPr/>
              </p:nvGrpSpPr>
              <p:grpSpPr bwMode="auto">
                <a:xfrm>
                  <a:off x="1093" y="3725"/>
                  <a:ext cx="45" cy="23"/>
                  <a:chOff x="1093" y="3725"/>
                  <a:chExt cx="45" cy="23"/>
                </a:xfrm>
              </p:grpSpPr>
              <p:sp>
                <p:nvSpPr>
                  <p:cNvPr id="838" name="Freeform 473"/>
                  <p:cNvSpPr>
                    <a:spLocks/>
                  </p:cNvSpPr>
                  <p:nvPr/>
                </p:nvSpPr>
                <p:spPr bwMode="auto">
                  <a:xfrm>
                    <a:off x="1093" y="3725"/>
                    <a:ext cx="20" cy="23"/>
                  </a:xfrm>
                  <a:custGeom>
                    <a:avLst/>
                    <a:gdLst>
                      <a:gd name="T0" fmla="*/ 24 w 40"/>
                      <a:gd name="T1" fmla="*/ 68 h 68"/>
                      <a:gd name="T2" fmla="*/ 0 w 40"/>
                      <a:gd name="T3" fmla="*/ 33 h 68"/>
                      <a:gd name="T4" fmla="*/ 12 w 40"/>
                      <a:gd name="T5" fmla="*/ 0 h 68"/>
                      <a:gd name="T6" fmla="*/ 40 w 40"/>
                      <a:gd name="T7" fmla="*/ 33 h 68"/>
                      <a:gd name="T8" fmla="*/ 24 w 40"/>
                      <a:gd name="T9" fmla="*/ 68 h 68"/>
                    </a:gdLst>
                    <a:ahLst/>
                    <a:cxnLst>
                      <a:cxn ang="0">
                        <a:pos x="T0" y="T1"/>
                      </a:cxn>
                      <a:cxn ang="0">
                        <a:pos x="T2" y="T3"/>
                      </a:cxn>
                      <a:cxn ang="0">
                        <a:pos x="T4" y="T5"/>
                      </a:cxn>
                      <a:cxn ang="0">
                        <a:pos x="T6" y="T7"/>
                      </a:cxn>
                      <a:cxn ang="0">
                        <a:pos x="T8" y="T9"/>
                      </a:cxn>
                    </a:cxnLst>
                    <a:rect l="0" t="0" r="r" b="b"/>
                    <a:pathLst>
                      <a:path w="40" h="68">
                        <a:moveTo>
                          <a:pt x="24" y="68"/>
                        </a:moveTo>
                        <a:lnTo>
                          <a:pt x="0" y="33"/>
                        </a:lnTo>
                        <a:lnTo>
                          <a:pt x="12" y="0"/>
                        </a:lnTo>
                        <a:lnTo>
                          <a:pt x="40" y="33"/>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39" name="Freeform 474"/>
                  <p:cNvSpPr>
                    <a:spLocks/>
                  </p:cNvSpPr>
                  <p:nvPr/>
                </p:nvSpPr>
                <p:spPr bwMode="auto">
                  <a:xfrm>
                    <a:off x="1100" y="3726"/>
                    <a:ext cx="32" cy="11"/>
                  </a:xfrm>
                  <a:custGeom>
                    <a:avLst/>
                    <a:gdLst>
                      <a:gd name="T0" fmla="*/ 0 w 64"/>
                      <a:gd name="T1" fmla="*/ 0 h 34"/>
                      <a:gd name="T2" fmla="*/ 40 w 64"/>
                      <a:gd name="T3" fmla="*/ 0 h 34"/>
                      <a:gd name="T4" fmla="*/ 64 w 64"/>
                      <a:gd name="T5" fmla="*/ 34 h 34"/>
                      <a:gd name="T6" fmla="*/ 25 w 64"/>
                      <a:gd name="T7" fmla="*/ 34 h 34"/>
                      <a:gd name="T8" fmla="*/ 0 w 64"/>
                      <a:gd name="T9" fmla="*/ 0 h 34"/>
                    </a:gdLst>
                    <a:ahLst/>
                    <a:cxnLst>
                      <a:cxn ang="0">
                        <a:pos x="T0" y="T1"/>
                      </a:cxn>
                      <a:cxn ang="0">
                        <a:pos x="T2" y="T3"/>
                      </a:cxn>
                      <a:cxn ang="0">
                        <a:pos x="T4" y="T5"/>
                      </a:cxn>
                      <a:cxn ang="0">
                        <a:pos x="T6" y="T7"/>
                      </a:cxn>
                      <a:cxn ang="0">
                        <a:pos x="T8" y="T9"/>
                      </a:cxn>
                    </a:cxnLst>
                    <a:rect l="0" t="0" r="r" b="b"/>
                    <a:pathLst>
                      <a:path w="64" h="34">
                        <a:moveTo>
                          <a:pt x="0" y="0"/>
                        </a:moveTo>
                        <a:lnTo>
                          <a:pt x="40"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40" name="Freeform 475"/>
                  <p:cNvSpPr>
                    <a:spLocks/>
                  </p:cNvSpPr>
                  <p:nvPr/>
                </p:nvSpPr>
                <p:spPr bwMode="auto">
                  <a:xfrm>
                    <a:off x="1106" y="3738"/>
                    <a:ext cx="32" cy="9"/>
                  </a:xfrm>
                  <a:custGeom>
                    <a:avLst/>
                    <a:gdLst>
                      <a:gd name="T0" fmla="*/ 0 w 65"/>
                      <a:gd name="T1" fmla="*/ 28 h 28"/>
                      <a:gd name="T2" fmla="*/ 12 w 65"/>
                      <a:gd name="T3" fmla="*/ 0 h 28"/>
                      <a:gd name="T4" fmla="*/ 53 w 65"/>
                      <a:gd name="T5" fmla="*/ 0 h 28"/>
                      <a:gd name="T6" fmla="*/ 65 w 65"/>
                      <a:gd name="T7" fmla="*/ 28 h 28"/>
                      <a:gd name="T8" fmla="*/ 0 w 65"/>
                      <a:gd name="T9" fmla="*/ 28 h 28"/>
                    </a:gdLst>
                    <a:ahLst/>
                    <a:cxnLst>
                      <a:cxn ang="0">
                        <a:pos x="T0" y="T1"/>
                      </a:cxn>
                      <a:cxn ang="0">
                        <a:pos x="T2" y="T3"/>
                      </a:cxn>
                      <a:cxn ang="0">
                        <a:pos x="T4" y="T5"/>
                      </a:cxn>
                      <a:cxn ang="0">
                        <a:pos x="T6" y="T7"/>
                      </a:cxn>
                      <a:cxn ang="0">
                        <a:pos x="T8" y="T9"/>
                      </a:cxn>
                    </a:cxnLst>
                    <a:rect l="0" t="0" r="r" b="b"/>
                    <a:pathLst>
                      <a:path w="65" h="28">
                        <a:moveTo>
                          <a:pt x="0" y="28"/>
                        </a:moveTo>
                        <a:lnTo>
                          <a:pt x="12" y="0"/>
                        </a:lnTo>
                        <a:lnTo>
                          <a:pt x="53" y="0"/>
                        </a:lnTo>
                        <a:lnTo>
                          <a:pt x="65"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72" name="Group 476"/>
                <p:cNvGrpSpPr>
                  <a:grpSpLocks/>
                </p:cNvGrpSpPr>
                <p:nvPr/>
              </p:nvGrpSpPr>
              <p:grpSpPr bwMode="auto">
                <a:xfrm>
                  <a:off x="1108" y="3739"/>
                  <a:ext cx="44" cy="23"/>
                  <a:chOff x="1108" y="3739"/>
                  <a:chExt cx="44" cy="23"/>
                </a:xfrm>
              </p:grpSpPr>
              <p:sp>
                <p:nvSpPr>
                  <p:cNvPr id="835" name="Freeform 477"/>
                  <p:cNvSpPr>
                    <a:spLocks/>
                  </p:cNvSpPr>
                  <p:nvPr/>
                </p:nvSpPr>
                <p:spPr bwMode="auto">
                  <a:xfrm>
                    <a:off x="1108" y="3739"/>
                    <a:ext cx="19" cy="23"/>
                  </a:xfrm>
                  <a:custGeom>
                    <a:avLst/>
                    <a:gdLst>
                      <a:gd name="T0" fmla="*/ 23 w 40"/>
                      <a:gd name="T1" fmla="*/ 69 h 69"/>
                      <a:gd name="T2" fmla="*/ 0 w 40"/>
                      <a:gd name="T3" fmla="*/ 34 h 69"/>
                      <a:gd name="T4" fmla="*/ 12 w 40"/>
                      <a:gd name="T5" fmla="*/ 0 h 69"/>
                      <a:gd name="T6" fmla="*/ 40 w 40"/>
                      <a:gd name="T7" fmla="*/ 34 h 69"/>
                      <a:gd name="T8" fmla="*/ 23 w 40"/>
                      <a:gd name="T9" fmla="*/ 69 h 69"/>
                    </a:gdLst>
                    <a:ahLst/>
                    <a:cxnLst>
                      <a:cxn ang="0">
                        <a:pos x="T0" y="T1"/>
                      </a:cxn>
                      <a:cxn ang="0">
                        <a:pos x="T2" y="T3"/>
                      </a:cxn>
                      <a:cxn ang="0">
                        <a:pos x="T4" y="T5"/>
                      </a:cxn>
                      <a:cxn ang="0">
                        <a:pos x="T6" y="T7"/>
                      </a:cxn>
                      <a:cxn ang="0">
                        <a:pos x="T8" y="T9"/>
                      </a:cxn>
                    </a:cxnLst>
                    <a:rect l="0" t="0" r="r" b="b"/>
                    <a:pathLst>
                      <a:path w="40" h="69">
                        <a:moveTo>
                          <a:pt x="23" y="69"/>
                        </a:moveTo>
                        <a:lnTo>
                          <a:pt x="0" y="34"/>
                        </a:lnTo>
                        <a:lnTo>
                          <a:pt x="12" y="0"/>
                        </a:lnTo>
                        <a:lnTo>
                          <a:pt x="40" y="34"/>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36" name="Freeform 478"/>
                  <p:cNvSpPr>
                    <a:spLocks/>
                  </p:cNvSpPr>
                  <p:nvPr/>
                </p:nvSpPr>
                <p:spPr bwMode="auto">
                  <a:xfrm>
                    <a:off x="1114" y="3740"/>
                    <a:ext cx="32" cy="11"/>
                  </a:xfrm>
                  <a:custGeom>
                    <a:avLst/>
                    <a:gdLst>
                      <a:gd name="T0" fmla="*/ 0 w 64"/>
                      <a:gd name="T1" fmla="*/ 0 h 35"/>
                      <a:gd name="T2" fmla="*/ 42 w 64"/>
                      <a:gd name="T3" fmla="*/ 0 h 35"/>
                      <a:gd name="T4" fmla="*/ 64 w 64"/>
                      <a:gd name="T5" fmla="*/ 35 h 35"/>
                      <a:gd name="T6" fmla="*/ 25 w 64"/>
                      <a:gd name="T7" fmla="*/ 35 h 35"/>
                      <a:gd name="T8" fmla="*/ 0 w 64"/>
                      <a:gd name="T9" fmla="*/ 0 h 35"/>
                    </a:gdLst>
                    <a:ahLst/>
                    <a:cxnLst>
                      <a:cxn ang="0">
                        <a:pos x="T0" y="T1"/>
                      </a:cxn>
                      <a:cxn ang="0">
                        <a:pos x="T2" y="T3"/>
                      </a:cxn>
                      <a:cxn ang="0">
                        <a:pos x="T4" y="T5"/>
                      </a:cxn>
                      <a:cxn ang="0">
                        <a:pos x="T6" y="T7"/>
                      </a:cxn>
                      <a:cxn ang="0">
                        <a:pos x="T8" y="T9"/>
                      </a:cxn>
                    </a:cxnLst>
                    <a:rect l="0" t="0" r="r" b="b"/>
                    <a:pathLst>
                      <a:path w="64" h="35">
                        <a:moveTo>
                          <a:pt x="0" y="0"/>
                        </a:moveTo>
                        <a:lnTo>
                          <a:pt x="42" y="0"/>
                        </a:lnTo>
                        <a:lnTo>
                          <a:pt x="64"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37" name="Freeform 479"/>
                  <p:cNvSpPr>
                    <a:spLocks/>
                  </p:cNvSpPr>
                  <p:nvPr/>
                </p:nvSpPr>
                <p:spPr bwMode="auto">
                  <a:xfrm>
                    <a:off x="1120" y="3752"/>
                    <a:ext cx="32" cy="10"/>
                  </a:xfrm>
                  <a:custGeom>
                    <a:avLst/>
                    <a:gdLst>
                      <a:gd name="T0" fmla="*/ 0 w 66"/>
                      <a:gd name="T1" fmla="*/ 30 h 30"/>
                      <a:gd name="T2" fmla="*/ 15 w 66"/>
                      <a:gd name="T3" fmla="*/ 0 h 30"/>
                      <a:gd name="T4" fmla="*/ 54 w 66"/>
                      <a:gd name="T5" fmla="*/ 0 h 30"/>
                      <a:gd name="T6" fmla="*/ 66 w 66"/>
                      <a:gd name="T7" fmla="*/ 30 h 30"/>
                      <a:gd name="T8" fmla="*/ 0 w 66"/>
                      <a:gd name="T9" fmla="*/ 30 h 30"/>
                    </a:gdLst>
                    <a:ahLst/>
                    <a:cxnLst>
                      <a:cxn ang="0">
                        <a:pos x="T0" y="T1"/>
                      </a:cxn>
                      <a:cxn ang="0">
                        <a:pos x="T2" y="T3"/>
                      </a:cxn>
                      <a:cxn ang="0">
                        <a:pos x="T4" y="T5"/>
                      </a:cxn>
                      <a:cxn ang="0">
                        <a:pos x="T6" y="T7"/>
                      </a:cxn>
                      <a:cxn ang="0">
                        <a:pos x="T8" y="T9"/>
                      </a:cxn>
                    </a:cxnLst>
                    <a:rect l="0" t="0" r="r" b="b"/>
                    <a:pathLst>
                      <a:path w="66" h="30">
                        <a:moveTo>
                          <a:pt x="0" y="30"/>
                        </a:moveTo>
                        <a:lnTo>
                          <a:pt x="15"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73" name="Group 480"/>
                <p:cNvGrpSpPr>
                  <a:grpSpLocks/>
                </p:cNvGrpSpPr>
                <p:nvPr/>
              </p:nvGrpSpPr>
              <p:grpSpPr bwMode="auto">
                <a:xfrm>
                  <a:off x="1121" y="3753"/>
                  <a:ext cx="45" cy="23"/>
                  <a:chOff x="1121" y="3753"/>
                  <a:chExt cx="45" cy="23"/>
                </a:xfrm>
              </p:grpSpPr>
              <p:sp>
                <p:nvSpPr>
                  <p:cNvPr id="832" name="Freeform 481"/>
                  <p:cNvSpPr>
                    <a:spLocks/>
                  </p:cNvSpPr>
                  <p:nvPr/>
                </p:nvSpPr>
                <p:spPr bwMode="auto">
                  <a:xfrm>
                    <a:off x="1121" y="3753"/>
                    <a:ext cx="20" cy="23"/>
                  </a:xfrm>
                  <a:custGeom>
                    <a:avLst/>
                    <a:gdLst>
                      <a:gd name="T0" fmla="*/ 22 w 39"/>
                      <a:gd name="T1" fmla="*/ 68 h 68"/>
                      <a:gd name="T2" fmla="*/ 0 w 39"/>
                      <a:gd name="T3" fmla="*/ 35 h 68"/>
                      <a:gd name="T4" fmla="*/ 12 w 39"/>
                      <a:gd name="T5" fmla="*/ 0 h 68"/>
                      <a:gd name="T6" fmla="*/ 39 w 39"/>
                      <a:gd name="T7" fmla="*/ 35 h 68"/>
                      <a:gd name="T8" fmla="*/ 22 w 39"/>
                      <a:gd name="T9" fmla="*/ 68 h 68"/>
                    </a:gdLst>
                    <a:ahLst/>
                    <a:cxnLst>
                      <a:cxn ang="0">
                        <a:pos x="T0" y="T1"/>
                      </a:cxn>
                      <a:cxn ang="0">
                        <a:pos x="T2" y="T3"/>
                      </a:cxn>
                      <a:cxn ang="0">
                        <a:pos x="T4" y="T5"/>
                      </a:cxn>
                      <a:cxn ang="0">
                        <a:pos x="T6" y="T7"/>
                      </a:cxn>
                      <a:cxn ang="0">
                        <a:pos x="T8" y="T9"/>
                      </a:cxn>
                    </a:cxnLst>
                    <a:rect l="0" t="0" r="r" b="b"/>
                    <a:pathLst>
                      <a:path w="39" h="68">
                        <a:moveTo>
                          <a:pt x="22" y="68"/>
                        </a:moveTo>
                        <a:lnTo>
                          <a:pt x="0" y="35"/>
                        </a:lnTo>
                        <a:lnTo>
                          <a:pt x="12" y="0"/>
                        </a:lnTo>
                        <a:lnTo>
                          <a:pt x="39" y="35"/>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33" name="Freeform 482"/>
                  <p:cNvSpPr>
                    <a:spLocks/>
                  </p:cNvSpPr>
                  <p:nvPr/>
                </p:nvSpPr>
                <p:spPr bwMode="auto">
                  <a:xfrm>
                    <a:off x="1127" y="3753"/>
                    <a:ext cx="33" cy="12"/>
                  </a:xfrm>
                  <a:custGeom>
                    <a:avLst/>
                    <a:gdLst>
                      <a:gd name="T0" fmla="*/ 0 w 64"/>
                      <a:gd name="T1" fmla="*/ 0 h 35"/>
                      <a:gd name="T2" fmla="*/ 39 w 64"/>
                      <a:gd name="T3" fmla="*/ 0 h 35"/>
                      <a:gd name="T4" fmla="*/ 64 w 64"/>
                      <a:gd name="T5" fmla="*/ 35 h 35"/>
                      <a:gd name="T6" fmla="*/ 24 w 64"/>
                      <a:gd name="T7" fmla="*/ 35 h 35"/>
                      <a:gd name="T8" fmla="*/ 0 w 64"/>
                      <a:gd name="T9" fmla="*/ 0 h 35"/>
                    </a:gdLst>
                    <a:ahLst/>
                    <a:cxnLst>
                      <a:cxn ang="0">
                        <a:pos x="T0" y="T1"/>
                      </a:cxn>
                      <a:cxn ang="0">
                        <a:pos x="T2" y="T3"/>
                      </a:cxn>
                      <a:cxn ang="0">
                        <a:pos x="T4" y="T5"/>
                      </a:cxn>
                      <a:cxn ang="0">
                        <a:pos x="T6" y="T7"/>
                      </a:cxn>
                      <a:cxn ang="0">
                        <a:pos x="T8" y="T9"/>
                      </a:cxn>
                    </a:cxnLst>
                    <a:rect l="0" t="0" r="r" b="b"/>
                    <a:pathLst>
                      <a:path w="64" h="35">
                        <a:moveTo>
                          <a:pt x="0" y="0"/>
                        </a:moveTo>
                        <a:lnTo>
                          <a:pt x="39" y="0"/>
                        </a:lnTo>
                        <a:lnTo>
                          <a:pt x="64"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34" name="Freeform 483"/>
                  <p:cNvSpPr>
                    <a:spLocks/>
                  </p:cNvSpPr>
                  <p:nvPr/>
                </p:nvSpPr>
                <p:spPr bwMode="auto">
                  <a:xfrm>
                    <a:off x="1133" y="3766"/>
                    <a:ext cx="33" cy="9"/>
                  </a:xfrm>
                  <a:custGeom>
                    <a:avLst/>
                    <a:gdLst>
                      <a:gd name="T0" fmla="*/ 0 w 66"/>
                      <a:gd name="T1" fmla="*/ 29 h 29"/>
                      <a:gd name="T2" fmla="*/ 12 w 66"/>
                      <a:gd name="T3" fmla="*/ 0 h 29"/>
                      <a:gd name="T4" fmla="*/ 54 w 66"/>
                      <a:gd name="T5" fmla="*/ 0 h 29"/>
                      <a:gd name="T6" fmla="*/ 66 w 66"/>
                      <a:gd name="T7" fmla="*/ 29 h 29"/>
                      <a:gd name="T8" fmla="*/ 0 w 66"/>
                      <a:gd name="T9" fmla="*/ 29 h 29"/>
                    </a:gdLst>
                    <a:ahLst/>
                    <a:cxnLst>
                      <a:cxn ang="0">
                        <a:pos x="T0" y="T1"/>
                      </a:cxn>
                      <a:cxn ang="0">
                        <a:pos x="T2" y="T3"/>
                      </a:cxn>
                      <a:cxn ang="0">
                        <a:pos x="T4" y="T5"/>
                      </a:cxn>
                      <a:cxn ang="0">
                        <a:pos x="T6" y="T7"/>
                      </a:cxn>
                      <a:cxn ang="0">
                        <a:pos x="T8" y="T9"/>
                      </a:cxn>
                    </a:cxnLst>
                    <a:rect l="0" t="0" r="r" b="b"/>
                    <a:pathLst>
                      <a:path w="66" h="29">
                        <a:moveTo>
                          <a:pt x="0" y="29"/>
                        </a:moveTo>
                        <a:lnTo>
                          <a:pt x="12" y="0"/>
                        </a:lnTo>
                        <a:lnTo>
                          <a:pt x="54" y="0"/>
                        </a:lnTo>
                        <a:lnTo>
                          <a:pt x="66"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74" name="Group 484"/>
                <p:cNvGrpSpPr>
                  <a:grpSpLocks/>
                </p:cNvGrpSpPr>
                <p:nvPr/>
              </p:nvGrpSpPr>
              <p:grpSpPr bwMode="auto">
                <a:xfrm>
                  <a:off x="1133" y="3767"/>
                  <a:ext cx="44" cy="23"/>
                  <a:chOff x="1133" y="3767"/>
                  <a:chExt cx="44" cy="23"/>
                </a:xfrm>
              </p:grpSpPr>
              <p:sp>
                <p:nvSpPr>
                  <p:cNvPr id="829" name="Freeform 485"/>
                  <p:cNvSpPr>
                    <a:spLocks/>
                  </p:cNvSpPr>
                  <p:nvPr/>
                </p:nvSpPr>
                <p:spPr bwMode="auto">
                  <a:xfrm>
                    <a:off x="1133" y="3767"/>
                    <a:ext cx="20" cy="23"/>
                  </a:xfrm>
                  <a:custGeom>
                    <a:avLst/>
                    <a:gdLst>
                      <a:gd name="T0" fmla="*/ 23 w 39"/>
                      <a:gd name="T1" fmla="*/ 69 h 69"/>
                      <a:gd name="T2" fmla="*/ 0 w 39"/>
                      <a:gd name="T3" fmla="*/ 33 h 69"/>
                      <a:gd name="T4" fmla="*/ 12 w 39"/>
                      <a:gd name="T5" fmla="*/ 0 h 69"/>
                      <a:gd name="T6" fmla="*/ 39 w 39"/>
                      <a:gd name="T7" fmla="*/ 33 h 69"/>
                      <a:gd name="T8" fmla="*/ 23 w 39"/>
                      <a:gd name="T9" fmla="*/ 69 h 69"/>
                    </a:gdLst>
                    <a:ahLst/>
                    <a:cxnLst>
                      <a:cxn ang="0">
                        <a:pos x="T0" y="T1"/>
                      </a:cxn>
                      <a:cxn ang="0">
                        <a:pos x="T2" y="T3"/>
                      </a:cxn>
                      <a:cxn ang="0">
                        <a:pos x="T4" y="T5"/>
                      </a:cxn>
                      <a:cxn ang="0">
                        <a:pos x="T6" y="T7"/>
                      </a:cxn>
                      <a:cxn ang="0">
                        <a:pos x="T8" y="T9"/>
                      </a:cxn>
                    </a:cxnLst>
                    <a:rect l="0" t="0" r="r" b="b"/>
                    <a:pathLst>
                      <a:path w="39" h="69">
                        <a:moveTo>
                          <a:pt x="23" y="69"/>
                        </a:moveTo>
                        <a:lnTo>
                          <a:pt x="0" y="33"/>
                        </a:lnTo>
                        <a:lnTo>
                          <a:pt x="12" y="0"/>
                        </a:lnTo>
                        <a:lnTo>
                          <a:pt x="39" y="33"/>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30" name="Freeform 486"/>
                  <p:cNvSpPr>
                    <a:spLocks/>
                  </p:cNvSpPr>
                  <p:nvPr/>
                </p:nvSpPr>
                <p:spPr bwMode="auto">
                  <a:xfrm>
                    <a:off x="1140" y="3767"/>
                    <a:ext cx="32" cy="11"/>
                  </a:xfrm>
                  <a:custGeom>
                    <a:avLst/>
                    <a:gdLst>
                      <a:gd name="T0" fmla="*/ 0 w 64"/>
                      <a:gd name="T1" fmla="*/ 0 h 33"/>
                      <a:gd name="T2" fmla="*/ 41 w 64"/>
                      <a:gd name="T3" fmla="*/ 0 h 33"/>
                      <a:gd name="T4" fmla="*/ 64 w 64"/>
                      <a:gd name="T5" fmla="*/ 33 h 33"/>
                      <a:gd name="T6" fmla="*/ 23 w 64"/>
                      <a:gd name="T7" fmla="*/ 33 h 33"/>
                      <a:gd name="T8" fmla="*/ 0 w 64"/>
                      <a:gd name="T9" fmla="*/ 0 h 33"/>
                    </a:gdLst>
                    <a:ahLst/>
                    <a:cxnLst>
                      <a:cxn ang="0">
                        <a:pos x="T0" y="T1"/>
                      </a:cxn>
                      <a:cxn ang="0">
                        <a:pos x="T2" y="T3"/>
                      </a:cxn>
                      <a:cxn ang="0">
                        <a:pos x="T4" y="T5"/>
                      </a:cxn>
                      <a:cxn ang="0">
                        <a:pos x="T6" y="T7"/>
                      </a:cxn>
                      <a:cxn ang="0">
                        <a:pos x="T8" y="T9"/>
                      </a:cxn>
                    </a:cxnLst>
                    <a:rect l="0" t="0" r="r" b="b"/>
                    <a:pathLst>
                      <a:path w="64" h="33">
                        <a:moveTo>
                          <a:pt x="0" y="0"/>
                        </a:moveTo>
                        <a:lnTo>
                          <a:pt x="41" y="0"/>
                        </a:lnTo>
                        <a:lnTo>
                          <a:pt x="64" y="33"/>
                        </a:lnTo>
                        <a:lnTo>
                          <a:pt x="23"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31" name="Freeform 487"/>
                  <p:cNvSpPr>
                    <a:spLocks/>
                  </p:cNvSpPr>
                  <p:nvPr/>
                </p:nvSpPr>
                <p:spPr bwMode="auto">
                  <a:xfrm>
                    <a:off x="1146" y="3779"/>
                    <a:ext cx="31" cy="10"/>
                  </a:xfrm>
                  <a:custGeom>
                    <a:avLst/>
                    <a:gdLst>
                      <a:gd name="T0" fmla="*/ 0 w 63"/>
                      <a:gd name="T1" fmla="*/ 31 h 31"/>
                      <a:gd name="T2" fmla="*/ 11 w 63"/>
                      <a:gd name="T3" fmla="*/ 0 h 31"/>
                      <a:gd name="T4" fmla="*/ 52 w 63"/>
                      <a:gd name="T5" fmla="*/ 0 h 31"/>
                      <a:gd name="T6" fmla="*/ 63 w 63"/>
                      <a:gd name="T7" fmla="*/ 31 h 31"/>
                      <a:gd name="T8" fmla="*/ 0 w 63"/>
                      <a:gd name="T9" fmla="*/ 31 h 31"/>
                    </a:gdLst>
                    <a:ahLst/>
                    <a:cxnLst>
                      <a:cxn ang="0">
                        <a:pos x="T0" y="T1"/>
                      </a:cxn>
                      <a:cxn ang="0">
                        <a:pos x="T2" y="T3"/>
                      </a:cxn>
                      <a:cxn ang="0">
                        <a:pos x="T4" y="T5"/>
                      </a:cxn>
                      <a:cxn ang="0">
                        <a:pos x="T6" y="T7"/>
                      </a:cxn>
                      <a:cxn ang="0">
                        <a:pos x="T8" y="T9"/>
                      </a:cxn>
                    </a:cxnLst>
                    <a:rect l="0" t="0" r="r" b="b"/>
                    <a:pathLst>
                      <a:path w="63" h="31">
                        <a:moveTo>
                          <a:pt x="0" y="31"/>
                        </a:moveTo>
                        <a:lnTo>
                          <a:pt x="11" y="0"/>
                        </a:lnTo>
                        <a:lnTo>
                          <a:pt x="52" y="0"/>
                        </a:lnTo>
                        <a:lnTo>
                          <a:pt x="63"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sp>
              <p:nvSpPr>
                <p:cNvPr id="775" name="Freeform 488"/>
                <p:cNvSpPr>
                  <a:spLocks/>
                </p:cNvSpPr>
                <p:nvPr/>
              </p:nvSpPr>
              <p:spPr bwMode="auto">
                <a:xfrm>
                  <a:off x="972" y="3556"/>
                  <a:ext cx="40" cy="12"/>
                </a:xfrm>
                <a:custGeom>
                  <a:avLst/>
                  <a:gdLst>
                    <a:gd name="T0" fmla="*/ 0 w 79"/>
                    <a:gd name="T1" fmla="*/ 0 h 36"/>
                    <a:gd name="T2" fmla="*/ 27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7"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76" name="Freeform 489"/>
                <p:cNvSpPr>
                  <a:spLocks/>
                </p:cNvSpPr>
                <p:nvPr/>
              </p:nvSpPr>
              <p:spPr bwMode="auto">
                <a:xfrm>
                  <a:off x="993" y="3576"/>
                  <a:ext cx="39" cy="12"/>
                </a:xfrm>
                <a:custGeom>
                  <a:avLst/>
                  <a:gdLst>
                    <a:gd name="T0" fmla="*/ 0 w 79"/>
                    <a:gd name="T1" fmla="*/ 0 h 36"/>
                    <a:gd name="T2" fmla="*/ 28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77" name="Freeform 490"/>
                <p:cNvSpPr>
                  <a:spLocks/>
                </p:cNvSpPr>
                <p:nvPr/>
              </p:nvSpPr>
              <p:spPr bwMode="auto">
                <a:xfrm>
                  <a:off x="1012" y="3594"/>
                  <a:ext cx="39" cy="12"/>
                </a:xfrm>
                <a:custGeom>
                  <a:avLst/>
                  <a:gdLst>
                    <a:gd name="T0" fmla="*/ 0 w 78"/>
                    <a:gd name="T1" fmla="*/ 0 h 36"/>
                    <a:gd name="T2" fmla="*/ 27 w 78"/>
                    <a:gd name="T3" fmla="*/ 36 h 36"/>
                    <a:gd name="T4" fmla="*/ 78 w 78"/>
                    <a:gd name="T5" fmla="*/ 36 h 36"/>
                    <a:gd name="T6" fmla="*/ 49 w 78"/>
                    <a:gd name="T7" fmla="*/ 0 h 36"/>
                    <a:gd name="T8" fmla="*/ 0 w 78"/>
                    <a:gd name="T9" fmla="*/ 0 h 36"/>
                  </a:gdLst>
                  <a:ahLst/>
                  <a:cxnLst>
                    <a:cxn ang="0">
                      <a:pos x="T0" y="T1"/>
                    </a:cxn>
                    <a:cxn ang="0">
                      <a:pos x="T2" y="T3"/>
                    </a:cxn>
                    <a:cxn ang="0">
                      <a:pos x="T4" y="T5"/>
                    </a:cxn>
                    <a:cxn ang="0">
                      <a:pos x="T6" y="T7"/>
                    </a:cxn>
                    <a:cxn ang="0">
                      <a:pos x="T8" y="T9"/>
                    </a:cxn>
                  </a:cxnLst>
                  <a:rect l="0" t="0" r="r" b="b"/>
                  <a:pathLst>
                    <a:path w="78" h="36">
                      <a:moveTo>
                        <a:pt x="0" y="0"/>
                      </a:moveTo>
                      <a:lnTo>
                        <a:pt x="27" y="36"/>
                      </a:lnTo>
                      <a:lnTo>
                        <a:pt x="78" y="36"/>
                      </a:lnTo>
                      <a:lnTo>
                        <a:pt x="4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78" name="Freeform 491"/>
                <p:cNvSpPr>
                  <a:spLocks/>
                </p:cNvSpPr>
                <p:nvPr/>
              </p:nvSpPr>
              <p:spPr bwMode="auto">
                <a:xfrm>
                  <a:off x="1032" y="3613"/>
                  <a:ext cx="40" cy="12"/>
                </a:xfrm>
                <a:custGeom>
                  <a:avLst/>
                  <a:gdLst>
                    <a:gd name="T0" fmla="*/ 0 w 79"/>
                    <a:gd name="T1" fmla="*/ 0 h 36"/>
                    <a:gd name="T2" fmla="*/ 28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79" name="Freeform 492"/>
                <p:cNvSpPr>
                  <a:spLocks/>
                </p:cNvSpPr>
                <p:nvPr/>
              </p:nvSpPr>
              <p:spPr bwMode="auto">
                <a:xfrm>
                  <a:off x="1053" y="3632"/>
                  <a:ext cx="39" cy="12"/>
                </a:xfrm>
                <a:custGeom>
                  <a:avLst/>
                  <a:gdLst>
                    <a:gd name="T0" fmla="*/ 0 w 79"/>
                    <a:gd name="T1" fmla="*/ 0 h 36"/>
                    <a:gd name="T2" fmla="*/ 28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80" name="Freeform 493"/>
                <p:cNvSpPr>
                  <a:spLocks/>
                </p:cNvSpPr>
                <p:nvPr/>
              </p:nvSpPr>
              <p:spPr bwMode="auto">
                <a:xfrm>
                  <a:off x="1074" y="3651"/>
                  <a:ext cx="40" cy="12"/>
                </a:xfrm>
                <a:custGeom>
                  <a:avLst/>
                  <a:gdLst>
                    <a:gd name="T0" fmla="*/ 0 w 79"/>
                    <a:gd name="T1" fmla="*/ 0 h 35"/>
                    <a:gd name="T2" fmla="*/ 28 w 79"/>
                    <a:gd name="T3" fmla="*/ 35 h 35"/>
                    <a:gd name="T4" fmla="*/ 79 w 79"/>
                    <a:gd name="T5" fmla="*/ 35 h 35"/>
                    <a:gd name="T6" fmla="*/ 50 w 79"/>
                    <a:gd name="T7" fmla="*/ 0 h 35"/>
                    <a:gd name="T8" fmla="*/ 0 w 79"/>
                    <a:gd name="T9" fmla="*/ 0 h 35"/>
                  </a:gdLst>
                  <a:ahLst/>
                  <a:cxnLst>
                    <a:cxn ang="0">
                      <a:pos x="T0" y="T1"/>
                    </a:cxn>
                    <a:cxn ang="0">
                      <a:pos x="T2" y="T3"/>
                    </a:cxn>
                    <a:cxn ang="0">
                      <a:pos x="T4" y="T5"/>
                    </a:cxn>
                    <a:cxn ang="0">
                      <a:pos x="T6" y="T7"/>
                    </a:cxn>
                    <a:cxn ang="0">
                      <a:pos x="T8" y="T9"/>
                    </a:cxn>
                  </a:cxnLst>
                  <a:rect l="0" t="0" r="r" b="b"/>
                  <a:pathLst>
                    <a:path w="79" h="35">
                      <a:moveTo>
                        <a:pt x="0" y="0"/>
                      </a:moveTo>
                      <a:lnTo>
                        <a:pt x="28" y="35"/>
                      </a:lnTo>
                      <a:lnTo>
                        <a:pt x="79" y="35"/>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81" name="Freeform 494"/>
                <p:cNvSpPr>
                  <a:spLocks/>
                </p:cNvSpPr>
                <p:nvPr/>
              </p:nvSpPr>
              <p:spPr bwMode="auto">
                <a:xfrm>
                  <a:off x="1095" y="3669"/>
                  <a:ext cx="40" cy="12"/>
                </a:xfrm>
                <a:custGeom>
                  <a:avLst/>
                  <a:gdLst>
                    <a:gd name="T0" fmla="*/ 0 w 80"/>
                    <a:gd name="T1" fmla="*/ 0 h 36"/>
                    <a:gd name="T2" fmla="*/ 28 w 80"/>
                    <a:gd name="T3" fmla="*/ 36 h 36"/>
                    <a:gd name="T4" fmla="*/ 80 w 80"/>
                    <a:gd name="T5" fmla="*/ 36 h 36"/>
                    <a:gd name="T6" fmla="*/ 51 w 80"/>
                    <a:gd name="T7" fmla="*/ 0 h 36"/>
                    <a:gd name="T8" fmla="*/ 0 w 80"/>
                    <a:gd name="T9" fmla="*/ 0 h 36"/>
                  </a:gdLst>
                  <a:ahLst/>
                  <a:cxnLst>
                    <a:cxn ang="0">
                      <a:pos x="T0" y="T1"/>
                    </a:cxn>
                    <a:cxn ang="0">
                      <a:pos x="T2" y="T3"/>
                    </a:cxn>
                    <a:cxn ang="0">
                      <a:pos x="T4" y="T5"/>
                    </a:cxn>
                    <a:cxn ang="0">
                      <a:pos x="T6" y="T7"/>
                    </a:cxn>
                    <a:cxn ang="0">
                      <a:pos x="T8" y="T9"/>
                    </a:cxn>
                  </a:cxnLst>
                  <a:rect l="0" t="0" r="r" b="b"/>
                  <a:pathLst>
                    <a:path w="80" h="36">
                      <a:moveTo>
                        <a:pt x="0" y="0"/>
                      </a:moveTo>
                      <a:lnTo>
                        <a:pt x="28"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82" name="Freeform 495"/>
                <p:cNvSpPr>
                  <a:spLocks/>
                </p:cNvSpPr>
                <p:nvPr/>
              </p:nvSpPr>
              <p:spPr bwMode="auto">
                <a:xfrm>
                  <a:off x="1115" y="3688"/>
                  <a:ext cx="40" cy="12"/>
                </a:xfrm>
                <a:custGeom>
                  <a:avLst/>
                  <a:gdLst>
                    <a:gd name="T0" fmla="*/ 0 w 80"/>
                    <a:gd name="T1" fmla="*/ 0 h 36"/>
                    <a:gd name="T2" fmla="*/ 27 w 80"/>
                    <a:gd name="T3" fmla="*/ 36 h 36"/>
                    <a:gd name="T4" fmla="*/ 80 w 80"/>
                    <a:gd name="T5" fmla="*/ 36 h 36"/>
                    <a:gd name="T6" fmla="*/ 51 w 80"/>
                    <a:gd name="T7" fmla="*/ 0 h 36"/>
                    <a:gd name="T8" fmla="*/ 0 w 80"/>
                    <a:gd name="T9" fmla="*/ 0 h 36"/>
                  </a:gdLst>
                  <a:ahLst/>
                  <a:cxnLst>
                    <a:cxn ang="0">
                      <a:pos x="T0" y="T1"/>
                    </a:cxn>
                    <a:cxn ang="0">
                      <a:pos x="T2" y="T3"/>
                    </a:cxn>
                    <a:cxn ang="0">
                      <a:pos x="T4" y="T5"/>
                    </a:cxn>
                    <a:cxn ang="0">
                      <a:pos x="T6" y="T7"/>
                    </a:cxn>
                    <a:cxn ang="0">
                      <a:pos x="T8" y="T9"/>
                    </a:cxn>
                  </a:cxnLst>
                  <a:rect l="0" t="0" r="r" b="b"/>
                  <a:pathLst>
                    <a:path w="80" h="36">
                      <a:moveTo>
                        <a:pt x="0" y="0"/>
                      </a:moveTo>
                      <a:lnTo>
                        <a:pt x="27"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83" name="Freeform 496"/>
                <p:cNvSpPr>
                  <a:spLocks/>
                </p:cNvSpPr>
                <p:nvPr/>
              </p:nvSpPr>
              <p:spPr bwMode="auto">
                <a:xfrm>
                  <a:off x="1134" y="3707"/>
                  <a:ext cx="39" cy="12"/>
                </a:xfrm>
                <a:custGeom>
                  <a:avLst/>
                  <a:gdLst>
                    <a:gd name="T0" fmla="*/ 0 w 79"/>
                    <a:gd name="T1" fmla="*/ 0 h 36"/>
                    <a:gd name="T2" fmla="*/ 28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84" name="Freeform 497"/>
                <p:cNvSpPr>
                  <a:spLocks/>
                </p:cNvSpPr>
                <p:nvPr/>
              </p:nvSpPr>
              <p:spPr bwMode="auto">
                <a:xfrm>
                  <a:off x="1154" y="3726"/>
                  <a:ext cx="40" cy="12"/>
                </a:xfrm>
                <a:custGeom>
                  <a:avLst/>
                  <a:gdLst>
                    <a:gd name="T0" fmla="*/ 0 w 80"/>
                    <a:gd name="T1" fmla="*/ 0 h 36"/>
                    <a:gd name="T2" fmla="*/ 27 w 80"/>
                    <a:gd name="T3" fmla="*/ 36 h 36"/>
                    <a:gd name="T4" fmla="*/ 80 w 80"/>
                    <a:gd name="T5" fmla="*/ 36 h 36"/>
                    <a:gd name="T6" fmla="*/ 51 w 80"/>
                    <a:gd name="T7" fmla="*/ 0 h 36"/>
                    <a:gd name="T8" fmla="*/ 0 w 80"/>
                    <a:gd name="T9" fmla="*/ 0 h 36"/>
                  </a:gdLst>
                  <a:ahLst/>
                  <a:cxnLst>
                    <a:cxn ang="0">
                      <a:pos x="T0" y="T1"/>
                    </a:cxn>
                    <a:cxn ang="0">
                      <a:pos x="T2" y="T3"/>
                    </a:cxn>
                    <a:cxn ang="0">
                      <a:pos x="T4" y="T5"/>
                    </a:cxn>
                    <a:cxn ang="0">
                      <a:pos x="T6" y="T7"/>
                    </a:cxn>
                    <a:cxn ang="0">
                      <a:pos x="T8" y="T9"/>
                    </a:cxn>
                  </a:cxnLst>
                  <a:rect l="0" t="0" r="r" b="b"/>
                  <a:pathLst>
                    <a:path w="80" h="36">
                      <a:moveTo>
                        <a:pt x="0" y="0"/>
                      </a:moveTo>
                      <a:lnTo>
                        <a:pt x="27"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85" name="Freeform 498"/>
                <p:cNvSpPr>
                  <a:spLocks/>
                </p:cNvSpPr>
                <p:nvPr/>
              </p:nvSpPr>
              <p:spPr bwMode="auto">
                <a:xfrm>
                  <a:off x="1175" y="3745"/>
                  <a:ext cx="40" cy="12"/>
                </a:xfrm>
                <a:custGeom>
                  <a:avLst/>
                  <a:gdLst>
                    <a:gd name="T0" fmla="*/ 0 w 81"/>
                    <a:gd name="T1" fmla="*/ 0 h 36"/>
                    <a:gd name="T2" fmla="*/ 28 w 81"/>
                    <a:gd name="T3" fmla="*/ 36 h 36"/>
                    <a:gd name="T4" fmla="*/ 81 w 81"/>
                    <a:gd name="T5" fmla="*/ 36 h 36"/>
                    <a:gd name="T6" fmla="*/ 52 w 81"/>
                    <a:gd name="T7" fmla="*/ 0 h 36"/>
                    <a:gd name="T8" fmla="*/ 0 w 81"/>
                    <a:gd name="T9" fmla="*/ 0 h 36"/>
                  </a:gdLst>
                  <a:ahLst/>
                  <a:cxnLst>
                    <a:cxn ang="0">
                      <a:pos x="T0" y="T1"/>
                    </a:cxn>
                    <a:cxn ang="0">
                      <a:pos x="T2" y="T3"/>
                    </a:cxn>
                    <a:cxn ang="0">
                      <a:pos x="T4" y="T5"/>
                    </a:cxn>
                    <a:cxn ang="0">
                      <a:pos x="T6" y="T7"/>
                    </a:cxn>
                    <a:cxn ang="0">
                      <a:pos x="T8" y="T9"/>
                    </a:cxn>
                  </a:cxnLst>
                  <a:rect l="0" t="0" r="r" b="b"/>
                  <a:pathLst>
                    <a:path w="81" h="36">
                      <a:moveTo>
                        <a:pt x="0" y="0"/>
                      </a:moveTo>
                      <a:lnTo>
                        <a:pt x="28" y="36"/>
                      </a:lnTo>
                      <a:lnTo>
                        <a:pt x="81" y="36"/>
                      </a:lnTo>
                      <a:lnTo>
                        <a:pt x="5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nvGrpSpPr>
                <p:cNvPr id="786" name="Group 499"/>
                <p:cNvGrpSpPr>
                  <a:grpSpLocks/>
                </p:cNvGrpSpPr>
                <p:nvPr/>
              </p:nvGrpSpPr>
              <p:grpSpPr bwMode="auto">
                <a:xfrm>
                  <a:off x="700" y="3535"/>
                  <a:ext cx="49" cy="24"/>
                  <a:chOff x="700" y="3535"/>
                  <a:chExt cx="49" cy="24"/>
                </a:xfrm>
              </p:grpSpPr>
              <p:sp>
                <p:nvSpPr>
                  <p:cNvPr id="826" name="Freeform 500"/>
                  <p:cNvSpPr>
                    <a:spLocks/>
                  </p:cNvSpPr>
                  <p:nvPr/>
                </p:nvSpPr>
                <p:spPr bwMode="auto">
                  <a:xfrm>
                    <a:off x="700" y="3535"/>
                    <a:ext cx="12" cy="24"/>
                  </a:xfrm>
                  <a:custGeom>
                    <a:avLst/>
                    <a:gdLst>
                      <a:gd name="T0" fmla="*/ 15 w 24"/>
                      <a:gd name="T1" fmla="*/ 70 h 70"/>
                      <a:gd name="T2" fmla="*/ 0 w 24"/>
                      <a:gd name="T3" fmla="*/ 27 h 70"/>
                      <a:gd name="T4" fmla="*/ 10 w 24"/>
                      <a:gd name="T5" fmla="*/ 0 h 70"/>
                      <a:gd name="T6" fmla="*/ 24 w 24"/>
                      <a:gd name="T7" fmla="*/ 32 h 70"/>
                      <a:gd name="T8" fmla="*/ 15 w 24"/>
                      <a:gd name="T9" fmla="*/ 70 h 70"/>
                    </a:gdLst>
                    <a:ahLst/>
                    <a:cxnLst>
                      <a:cxn ang="0">
                        <a:pos x="T0" y="T1"/>
                      </a:cxn>
                      <a:cxn ang="0">
                        <a:pos x="T2" y="T3"/>
                      </a:cxn>
                      <a:cxn ang="0">
                        <a:pos x="T4" y="T5"/>
                      </a:cxn>
                      <a:cxn ang="0">
                        <a:pos x="T6" y="T7"/>
                      </a:cxn>
                      <a:cxn ang="0">
                        <a:pos x="T8" y="T9"/>
                      </a:cxn>
                    </a:cxnLst>
                    <a:rect l="0" t="0" r="r" b="b"/>
                    <a:pathLst>
                      <a:path w="24" h="70">
                        <a:moveTo>
                          <a:pt x="15" y="70"/>
                        </a:moveTo>
                        <a:lnTo>
                          <a:pt x="0" y="27"/>
                        </a:lnTo>
                        <a:lnTo>
                          <a:pt x="10" y="0"/>
                        </a:lnTo>
                        <a:lnTo>
                          <a:pt x="24" y="32"/>
                        </a:lnTo>
                        <a:lnTo>
                          <a:pt x="15" y="7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27" name="Freeform 501"/>
                  <p:cNvSpPr>
                    <a:spLocks/>
                  </p:cNvSpPr>
                  <p:nvPr/>
                </p:nvSpPr>
                <p:spPr bwMode="auto">
                  <a:xfrm>
                    <a:off x="705" y="3536"/>
                    <a:ext cx="37" cy="10"/>
                  </a:xfrm>
                  <a:custGeom>
                    <a:avLst/>
                    <a:gdLst>
                      <a:gd name="T0" fmla="*/ 1 w 73"/>
                      <a:gd name="T1" fmla="*/ 0 h 30"/>
                      <a:gd name="T2" fmla="*/ 50 w 73"/>
                      <a:gd name="T3" fmla="*/ 0 h 30"/>
                      <a:gd name="T4" fmla="*/ 52 w 73"/>
                      <a:gd name="T5" fmla="*/ 4 h 30"/>
                      <a:gd name="T6" fmla="*/ 56 w 73"/>
                      <a:gd name="T7" fmla="*/ 12 h 30"/>
                      <a:gd name="T8" fmla="*/ 73 w 73"/>
                      <a:gd name="T9" fmla="*/ 30 h 30"/>
                      <a:gd name="T10" fmla="*/ 18 w 73"/>
                      <a:gd name="T11" fmla="*/ 30 h 30"/>
                      <a:gd name="T12" fmla="*/ 9 w 73"/>
                      <a:gd name="T13" fmla="*/ 21 h 30"/>
                      <a:gd name="T14" fmla="*/ 0 w 73"/>
                      <a:gd name="T15" fmla="*/ 6 h 30"/>
                      <a:gd name="T16" fmla="*/ 1 w 73"/>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1" y="0"/>
                        </a:moveTo>
                        <a:lnTo>
                          <a:pt x="50" y="0"/>
                        </a:lnTo>
                        <a:lnTo>
                          <a:pt x="52" y="4"/>
                        </a:lnTo>
                        <a:lnTo>
                          <a:pt x="56" y="12"/>
                        </a:lnTo>
                        <a:lnTo>
                          <a:pt x="73" y="30"/>
                        </a:lnTo>
                        <a:lnTo>
                          <a:pt x="18" y="30"/>
                        </a:lnTo>
                        <a:lnTo>
                          <a:pt x="9" y="21"/>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28" name="Freeform 502"/>
                  <p:cNvSpPr>
                    <a:spLocks/>
                  </p:cNvSpPr>
                  <p:nvPr/>
                </p:nvSpPr>
                <p:spPr bwMode="auto">
                  <a:xfrm>
                    <a:off x="708" y="3547"/>
                    <a:ext cx="41" cy="12"/>
                  </a:xfrm>
                  <a:custGeom>
                    <a:avLst/>
                    <a:gdLst>
                      <a:gd name="T0" fmla="*/ 0 w 82"/>
                      <a:gd name="T1" fmla="*/ 36 h 36"/>
                      <a:gd name="T2" fmla="*/ 2 w 82"/>
                      <a:gd name="T3" fmla="*/ 19 h 36"/>
                      <a:gd name="T4" fmla="*/ 6 w 82"/>
                      <a:gd name="T5" fmla="*/ 6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6"/>
                        </a:lnTo>
                        <a:lnTo>
                          <a:pt x="11" y="0"/>
                        </a:lnTo>
                        <a:lnTo>
                          <a:pt x="67" y="0"/>
                        </a:lnTo>
                        <a:lnTo>
                          <a:pt x="82"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87" name="Group 503"/>
                <p:cNvGrpSpPr>
                  <a:grpSpLocks/>
                </p:cNvGrpSpPr>
                <p:nvPr/>
              </p:nvGrpSpPr>
              <p:grpSpPr bwMode="auto">
                <a:xfrm>
                  <a:off x="714" y="3551"/>
                  <a:ext cx="49" cy="22"/>
                  <a:chOff x="714" y="3551"/>
                  <a:chExt cx="49" cy="22"/>
                </a:xfrm>
              </p:grpSpPr>
              <p:sp>
                <p:nvSpPr>
                  <p:cNvPr id="823" name="Freeform 504"/>
                  <p:cNvSpPr>
                    <a:spLocks/>
                  </p:cNvSpPr>
                  <p:nvPr/>
                </p:nvSpPr>
                <p:spPr bwMode="auto">
                  <a:xfrm>
                    <a:off x="714" y="3551"/>
                    <a:ext cx="12" cy="22"/>
                  </a:xfrm>
                  <a:custGeom>
                    <a:avLst/>
                    <a:gdLst>
                      <a:gd name="T0" fmla="*/ 15 w 24"/>
                      <a:gd name="T1" fmla="*/ 67 h 67"/>
                      <a:gd name="T2" fmla="*/ 0 w 24"/>
                      <a:gd name="T3" fmla="*/ 26 h 67"/>
                      <a:gd name="T4" fmla="*/ 9 w 24"/>
                      <a:gd name="T5" fmla="*/ 0 h 67"/>
                      <a:gd name="T6" fmla="*/ 24 w 24"/>
                      <a:gd name="T7" fmla="*/ 30 h 67"/>
                      <a:gd name="T8" fmla="*/ 15 w 24"/>
                      <a:gd name="T9" fmla="*/ 67 h 67"/>
                    </a:gdLst>
                    <a:ahLst/>
                    <a:cxnLst>
                      <a:cxn ang="0">
                        <a:pos x="T0" y="T1"/>
                      </a:cxn>
                      <a:cxn ang="0">
                        <a:pos x="T2" y="T3"/>
                      </a:cxn>
                      <a:cxn ang="0">
                        <a:pos x="T4" y="T5"/>
                      </a:cxn>
                      <a:cxn ang="0">
                        <a:pos x="T6" y="T7"/>
                      </a:cxn>
                      <a:cxn ang="0">
                        <a:pos x="T8" y="T9"/>
                      </a:cxn>
                    </a:cxnLst>
                    <a:rect l="0" t="0" r="r" b="b"/>
                    <a:pathLst>
                      <a:path w="24" h="67">
                        <a:moveTo>
                          <a:pt x="15" y="67"/>
                        </a:moveTo>
                        <a:lnTo>
                          <a:pt x="0" y="26"/>
                        </a:lnTo>
                        <a:lnTo>
                          <a:pt x="9" y="0"/>
                        </a:lnTo>
                        <a:lnTo>
                          <a:pt x="24" y="30"/>
                        </a:lnTo>
                        <a:lnTo>
                          <a:pt x="15" y="67"/>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24" name="Freeform 505"/>
                  <p:cNvSpPr>
                    <a:spLocks/>
                  </p:cNvSpPr>
                  <p:nvPr/>
                </p:nvSpPr>
                <p:spPr bwMode="auto">
                  <a:xfrm>
                    <a:off x="719" y="3551"/>
                    <a:ext cx="36" cy="10"/>
                  </a:xfrm>
                  <a:custGeom>
                    <a:avLst/>
                    <a:gdLst>
                      <a:gd name="T0" fmla="*/ 2 w 74"/>
                      <a:gd name="T1" fmla="*/ 0 h 29"/>
                      <a:gd name="T2" fmla="*/ 50 w 74"/>
                      <a:gd name="T3" fmla="*/ 0 h 29"/>
                      <a:gd name="T4" fmla="*/ 52 w 74"/>
                      <a:gd name="T5" fmla="*/ 2 h 29"/>
                      <a:gd name="T6" fmla="*/ 57 w 74"/>
                      <a:gd name="T7" fmla="*/ 13 h 29"/>
                      <a:gd name="T8" fmla="*/ 74 w 74"/>
                      <a:gd name="T9" fmla="*/ 29 h 29"/>
                      <a:gd name="T10" fmla="*/ 19 w 74"/>
                      <a:gd name="T11" fmla="*/ 29 h 29"/>
                      <a:gd name="T12" fmla="*/ 9 w 74"/>
                      <a:gd name="T13" fmla="*/ 20 h 29"/>
                      <a:gd name="T14" fmla="*/ 0 w 74"/>
                      <a:gd name="T15" fmla="*/ 6 h 29"/>
                      <a:gd name="T16" fmla="*/ 2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2" y="0"/>
                        </a:moveTo>
                        <a:lnTo>
                          <a:pt x="50" y="0"/>
                        </a:lnTo>
                        <a:lnTo>
                          <a:pt x="52" y="2"/>
                        </a:lnTo>
                        <a:lnTo>
                          <a:pt x="57" y="13"/>
                        </a:lnTo>
                        <a:lnTo>
                          <a:pt x="74" y="29"/>
                        </a:lnTo>
                        <a:lnTo>
                          <a:pt x="19" y="29"/>
                        </a:lnTo>
                        <a:lnTo>
                          <a:pt x="9" y="20"/>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25" name="Freeform 506"/>
                  <p:cNvSpPr>
                    <a:spLocks/>
                  </p:cNvSpPr>
                  <p:nvPr/>
                </p:nvSpPr>
                <p:spPr bwMode="auto">
                  <a:xfrm>
                    <a:off x="722" y="3562"/>
                    <a:ext cx="41" cy="11"/>
                  </a:xfrm>
                  <a:custGeom>
                    <a:avLst/>
                    <a:gdLst>
                      <a:gd name="T0" fmla="*/ 0 w 81"/>
                      <a:gd name="T1" fmla="*/ 35 h 35"/>
                      <a:gd name="T2" fmla="*/ 1 w 81"/>
                      <a:gd name="T3" fmla="*/ 19 h 35"/>
                      <a:gd name="T4" fmla="*/ 5 w 81"/>
                      <a:gd name="T5" fmla="*/ 7 h 35"/>
                      <a:gd name="T6" fmla="*/ 10 w 81"/>
                      <a:gd name="T7" fmla="*/ 0 h 35"/>
                      <a:gd name="T8" fmla="*/ 67 w 81"/>
                      <a:gd name="T9" fmla="*/ 0 h 35"/>
                      <a:gd name="T10" fmla="*/ 81 w 81"/>
                      <a:gd name="T11" fmla="*/ 35 h 35"/>
                      <a:gd name="T12" fmla="*/ 0 w 81"/>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0" y="35"/>
                        </a:moveTo>
                        <a:lnTo>
                          <a:pt x="1" y="19"/>
                        </a:lnTo>
                        <a:lnTo>
                          <a:pt x="5" y="7"/>
                        </a:lnTo>
                        <a:lnTo>
                          <a:pt x="10" y="0"/>
                        </a:lnTo>
                        <a:lnTo>
                          <a:pt x="67" y="0"/>
                        </a:lnTo>
                        <a:lnTo>
                          <a:pt x="81" y="35"/>
                        </a:lnTo>
                        <a:lnTo>
                          <a:pt x="0" y="35"/>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88" name="Group 507"/>
                <p:cNvGrpSpPr>
                  <a:grpSpLocks/>
                </p:cNvGrpSpPr>
                <p:nvPr/>
              </p:nvGrpSpPr>
              <p:grpSpPr bwMode="auto">
                <a:xfrm>
                  <a:off x="728" y="3564"/>
                  <a:ext cx="48" cy="23"/>
                  <a:chOff x="728" y="3564"/>
                  <a:chExt cx="48" cy="23"/>
                </a:xfrm>
              </p:grpSpPr>
              <p:sp>
                <p:nvSpPr>
                  <p:cNvPr id="820" name="Freeform 508"/>
                  <p:cNvSpPr>
                    <a:spLocks/>
                  </p:cNvSpPr>
                  <p:nvPr/>
                </p:nvSpPr>
                <p:spPr bwMode="auto">
                  <a:xfrm>
                    <a:off x="728" y="3564"/>
                    <a:ext cx="11" cy="23"/>
                  </a:xfrm>
                  <a:custGeom>
                    <a:avLst/>
                    <a:gdLst>
                      <a:gd name="T0" fmla="*/ 13 w 22"/>
                      <a:gd name="T1" fmla="*/ 68 h 68"/>
                      <a:gd name="T2" fmla="*/ 0 w 22"/>
                      <a:gd name="T3" fmla="*/ 27 h 68"/>
                      <a:gd name="T4" fmla="*/ 9 w 22"/>
                      <a:gd name="T5" fmla="*/ 0 h 68"/>
                      <a:gd name="T6" fmla="*/ 22 w 22"/>
                      <a:gd name="T7" fmla="*/ 31 h 68"/>
                      <a:gd name="T8" fmla="*/ 13 w 22"/>
                      <a:gd name="T9" fmla="*/ 68 h 68"/>
                    </a:gdLst>
                    <a:ahLst/>
                    <a:cxnLst>
                      <a:cxn ang="0">
                        <a:pos x="T0" y="T1"/>
                      </a:cxn>
                      <a:cxn ang="0">
                        <a:pos x="T2" y="T3"/>
                      </a:cxn>
                      <a:cxn ang="0">
                        <a:pos x="T4" y="T5"/>
                      </a:cxn>
                      <a:cxn ang="0">
                        <a:pos x="T6" y="T7"/>
                      </a:cxn>
                      <a:cxn ang="0">
                        <a:pos x="T8" y="T9"/>
                      </a:cxn>
                    </a:cxnLst>
                    <a:rect l="0" t="0" r="r" b="b"/>
                    <a:pathLst>
                      <a:path w="22" h="68">
                        <a:moveTo>
                          <a:pt x="13" y="68"/>
                        </a:moveTo>
                        <a:lnTo>
                          <a:pt x="0" y="27"/>
                        </a:lnTo>
                        <a:lnTo>
                          <a:pt x="9" y="0"/>
                        </a:lnTo>
                        <a:lnTo>
                          <a:pt x="22"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21" name="Freeform 509"/>
                  <p:cNvSpPr>
                    <a:spLocks/>
                  </p:cNvSpPr>
                  <p:nvPr/>
                </p:nvSpPr>
                <p:spPr bwMode="auto">
                  <a:xfrm>
                    <a:off x="732" y="3565"/>
                    <a:ext cx="37" cy="10"/>
                  </a:xfrm>
                  <a:custGeom>
                    <a:avLst/>
                    <a:gdLst>
                      <a:gd name="T0" fmla="*/ 1 w 72"/>
                      <a:gd name="T1" fmla="*/ 0 h 30"/>
                      <a:gd name="T2" fmla="*/ 50 w 72"/>
                      <a:gd name="T3" fmla="*/ 0 h 30"/>
                      <a:gd name="T4" fmla="*/ 51 w 72"/>
                      <a:gd name="T5" fmla="*/ 3 h 30"/>
                      <a:gd name="T6" fmla="*/ 56 w 72"/>
                      <a:gd name="T7" fmla="*/ 12 h 30"/>
                      <a:gd name="T8" fmla="*/ 72 w 72"/>
                      <a:gd name="T9" fmla="*/ 30 h 30"/>
                      <a:gd name="T10" fmla="*/ 18 w 72"/>
                      <a:gd name="T11" fmla="*/ 30 h 30"/>
                      <a:gd name="T12" fmla="*/ 9 w 72"/>
                      <a:gd name="T13" fmla="*/ 21 h 30"/>
                      <a:gd name="T14" fmla="*/ 0 w 72"/>
                      <a:gd name="T15" fmla="*/ 6 h 30"/>
                      <a:gd name="T16" fmla="*/ 1 w 72"/>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0">
                        <a:moveTo>
                          <a:pt x="1" y="0"/>
                        </a:moveTo>
                        <a:lnTo>
                          <a:pt x="50" y="0"/>
                        </a:lnTo>
                        <a:lnTo>
                          <a:pt x="51" y="3"/>
                        </a:lnTo>
                        <a:lnTo>
                          <a:pt x="56" y="12"/>
                        </a:lnTo>
                        <a:lnTo>
                          <a:pt x="72" y="30"/>
                        </a:lnTo>
                        <a:lnTo>
                          <a:pt x="18" y="30"/>
                        </a:lnTo>
                        <a:lnTo>
                          <a:pt x="9" y="21"/>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22" name="Freeform 510"/>
                  <p:cNvSpPr>
                    <a:spLocks/>
                  </p:cNvSpPr>
                  <p:nvPr/>
                </p:nvSpPr>
                <p:spPr bwMode="auto">
                  <a:xfrm>
                    <a:off x="735" y="3575"/>
                    <a:ext cx="41" cy="12"/>
                  </a:xfrm>
                  <a:custGeom>
                    <a:avLst/>
                    <a:gdLst>
                      <a:gd name="T0" fmla="*/ 0 w 83"/>
                      <a:gd name="T1" fmla="*/ 36 h 36"/>
                      <a:gd name="T2" fmla="*/ 1 w 83"/>
                      <a:gd name="T3" fmla="*/ 21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1"/>
                        </a:lnTo>
                        <a:lnTo>
                          <a:pt x="7" y="8"/>
                        </a:lnTo>
                        <a:lnTo>
                          <a:pt x="11"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89" name="Group 511"/>
                <p:cNvGrpSpPr>
                  <a:grpSpLocks/>
                </p:cNvGrpSpPr>
                <p:nvPr/>
              </p:nvGrpSpPr>
              <p:grpSpPr bwMode="auto">
                <a:xfrm>
                  <a:off x="742" y="3582"/>
                  <a:ext cx="49" cy="23"/>
                  <a:chOff x="742" y="3582"/>
                  <a:chExt cx="49" cy="23"/>
                </a:xfrm>
              </p:grpSpPr>
              <p:sp>
                <p:nvSpPr>
                  <p:cNvPr id="817" name="Freeform 512"/>
                  <p:cNvSpPr>
                    <a:spLocks/>
                  </p:cNvSpPr>
                  <p:nvPr/>
                </p:nvSpPr>
                <p:spPr bwMode="auto">
                  <a:xfrm>
                    <a:off x="742" y="3582"/>
                    <a:ext cx="11" cy="23"/>
                  </a:xfrm>
                  <a:custGeom>
                    <a:avLst/>
                    <a:gdLst>
                      <a:gd name="T0" fmla="*/ 15 w 24"/>
                      <a:gd name="T1" fmla="*/ 68 h 68"/>
                      <a:gd name="T2" fmla="*/ 0 w 24"/>
                      <a:gd name="T3" fmla="*/ 26 h 68"/>
                      <a:gd name="T4" fmla="*/ 11 w 24"/>
                      <a:gd name="T5" fmla="*/ 0 h 68"/>
                      <a:gd name="T6" fmla="*/ 24 w 24"/>
                      <a:gd name="T7" fmla="*/ 31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6"/>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18" name="Freeform 513"/>
                  <p:cNvSpPr>
                    <a:spLocks/>
                  </p:cNvSpPr>
                  <p:nvPr/>
                </p:nvSpPr>
                <p:spPr bwMode="auto">
                  <a:xfrm>
                    <a:off x="747" y="3582"/>
                    <a:ext cx="36" cy="10"/>
                  </a:xfrm>
                  <a:custGeom>
                    <a:avLst/>
                    <a:gdLst>
                      <a:gd name="T0" fmla="*/ 1 w 72"/>
                      <a:gd name="T1" fmla="*/ 0 h 30"/>
                      <a:gd name="T2" fmla="*/ 48 w 72"/>
                      <a:gd name="T3" fmla="*/ 0 h 30"/>
                      <a:gd name="T4" fmla="*/ 50 w 72"/>
                      <a:gd name="T5" fmla="*/ 3 h 30"/>
                      <a:gd name="T6" fmla="*/ 56 w 72"/>
                      <a:gd name="T7" fmla="*/ 12 h 30"/>
                      <a:gd name="T8" fmla="*/ 72 w 72"/>
                      <a:gd name="T9" fmla="*/ 30 h 30"/>
                      <a:gd name="T10" fmla="*/ 17 w 72"/>
                      <a:gd name="T11" fmla="*/ 30 h 30"/>
                      <a:gd name="T12" fmla="*/ 8 w 72"/>
                      <a:gd name="T13" fmla="*/ 21 h 30"/>
                      <a:gd name="T14" fmla="*/ 0 w 72"/>
                      <a:gd name="T15" fmla="*/ 6 h 30"/>
                      <a:gd name="T16" fmla="*/ 1 w 72"/>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0">
                        <a:moveTo>
                          <a:pt x="1" y="0"/>
                        </a:moveTo>
                        <a:lnTo>
                          <a:pt x="48" y="0"/>
                        </a:lnTo>
                        <a:lnTo>
                          <a:pt x="50" y="3"/>
                        </a:lnTo>
                        <a:lnTo>
                          <a:pt x="56" y="12"/>
                        </a:lnTo>
                        <a:lnTo>
                          <a:pt x="72" y="30"/>
                        </a:lnTo>
                        <a:lnTo>
                          <a:pt x="17" y="30"/>
                        </a:lnTo>
                        <a:lnTo>
                          <a:pt x="8" y="21"/>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19" name="Freeform 514"/>
                  <p:cNvSpPr>
                    <a:spLocks/>
                  </p:cNvSpPr>
                  <p:nvPr/>
                </p:nvSpPr>
                <p:spPr bwMode="auto">
                  <a:xfrm>
                    <a:off x="750" y="3593"/>
                    <a:ext cx="41" cy="12"/>
                  </a:xfrm>
                  <a:custGeom>
                    <a:avLst/>
                    <a:gdLst>
                      <a:gd name="T0" fmla="*/ 0 w 83"/>
                      <a:gd name="T1" fmla="*/ 36 h 36"/>
                      <a:gd name="T2" fmla="*/ 1 w 83"/>
                      <a:gd name="T3" fmla="*/ 19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90" name="Group 515"/>
                <p:cNvGrpSpPr>
                  <a:grpSpLocks/>
                </p:cNvGrpSpPr>
                <p:nvPr/>
              </p:nvGrpSpPr>
              <p:grpSpPr bwMode="auto">
                <a:xfrm>
                  <a:off x="752" y="3597"/>
                  <a:ext cx="133" cy="106"/>
                  <a:chOff x="752" y="3597"/>
                  <a:chExt cx="133" cy="106"/>
                </a:xfrm>
              </p:grpSpPr>
              <p:sp>
                <p:nvSpPr>
                  <p:cNvPr id="814" name="Freeform 516"/>
                  <p:cNvSpPr>
                    <a:spLocks/>
                  </p:cNvSpPr>
                  <p:nvPr/>
                </p:nvSpPr>
                <p:spPr bwMode="auto">
                  <a:xfrm>
                    <a:off x="752" y="3598"/>
                    <a:ext cx="91" cy="105"/>
                  </a:xfrm>
                  <a:custGeom>
                    <a:avLst/>
                    <a:gdLst>
                      <a:gd name="T0" fmla="*/ 171 w 182"/>
                      <a:gd name="T1" fmla="*/ 314 h 314"/>
                      <a:gd name="T2" fmla="*/ 0 w 182"/>
                      <a:gd name="T3" fmla="*/ 27 h 314"/>
                      <a:gd name="T4" fmla="*/ 13 w 182"/>
                      <a:gd name="T5" fmla="*/ 0 h 314"/>
                      <a:gd name="T6" fmla="*/ 182 w 182"/>
                      <a:gd name="T7" fmla="*/ 278 h 314"/>
                      <a:gd name="T8" fmla="*/ 171 w 182"/>
                      <a:gd name="T9" fmla="*/ 314 h 314"/>
                    </a:gdLst>
                    <a:ahLst/>
                    <a:cxnLst>
                      <a:cxn ang="0">
                        <a:pos x="T0" y="T1"/>
                      </a:cxn>
                      <a:cxn ang="0">
                        <a:pos x="T2" y="T3"/>
                      </a:cxn>
                      <a:cxn ang="0">
                        <a:pos x="T4" y="T5"/>
                      </a:cxn>
                      <a:cxn ang="0">
                        <a:pos x="T6" y="T7"/>
                      </a:cxn>
                      <a:cxn ang="0">
                        <a:pos x="T8" y="T9"/>
                      </a:cxn>
                    </a:cxnLst>
                    <a:rect l="0" t="0" r="r" b="b"/>
                    <a:pathLst>
                      <a:path w="182" h="314">
                        <a:moveTo>
                          <a:pt x="171" y="314"/>
                        </a:moveTo>
                        <a:lnTo>
                          <a:pt x="0" y="27"/>
                        </a:lnTo>
                        <a:lnTo>
                          <a:pt x="13" y="0"/>
                        </a:lnTo>
                        <a:lnTo>
                          <a:pt x="182" y="278"/>
                        </a:lnTo>
                        <a:lnTo>
                          <a:pt x="171" y="314"/>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15" name="Freeform 517"/>
                  <p:cNvSpPr>
                    <a:spLocks/>
                  </p:cNvSpPr>
                  <p:nvPr/>
                </p:nvSpPr>
                <p:spPr bwMode="auto">
                  <a:xfrm>
                    <a:off x="759" y="3597"/>
                    <a:ext cx="118" cy="94"/>
                  </a:xfrm>
                  <a:custGeom>
                    <a:avLst/>
                    <a:gdLst>
                      <a:gd name="T0" fmla="*/ 1 w 235"/>
                      <a:gd name="T1" fmla="*/ 0 h 281"/>
                      <a:gd name="T2" fmla="*/ 56 w 235"/>
                      <a:gd name="T3" fmla="*/ 0 h 281"/>
                      <a:gd name="T4" fmla="*/ 58 w 235"/>
                      <a:gd name="T5" fmla="*/ 0 h 281"/>
                      <a:gd name="T6" fmla="*/ 65 w 235"/>
                      <a:gd name="T7" fmla="*/ 10 h 281"/>
                      <a:gd name="T8" fmla="*/ 235 w 235"/>
                      <a:gd name="T9" fmla="*/ 281 h 281"/>
                      <a:gd name="T10" fmla="*/ 165 w 235"/>
                      <a:gd name="T11" fmla="*/ 277 h 281"/>
                      <a:gd name="T12" fmla="*/ 9 w 235"/>
                      <a:gd name="T13" fmla="*/ 19 h 281"/>
                      <a:gd name="T14" fmla="*/ 0 w 235"/>
                      <a:gd name="T15" fmla="*/ 4 h 281"/>
                      <a:gd name="T16" fmla="*/ 1 w 235"/>
                      <a:gd name="T17"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281">
                        <a:moveTo>
                          <a:pt x="1" y="0"/>
                        </a:moveTo>
                        <a:lnTo>
                          <a:pt x="56" y="0"/>
                        </a:lnTo>
                        <a:lnTo>
                          <a:pt x="58" y="0"/>
                        </a:lnTo>
                        <a:lnTo>
                          <a:pt x="65" y="10"/>
                        </a:lnTo>
                        <a:lnTo>
                          <a:pt x="235" y="281"/>
                        </a:lnTo>
                        <a:lnTo>
                          <a:pt x="165" y="277"/>
                        </a:lnTo>
                        <a:lnTo>
                          <a:pt x="9" y="19"/>
                        </a:lnTo>
                        <a:lnTo>
                          <a:pt x="0" y="4"/>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16" name="Freeform 518"/>
                  <p:cNvSpPr>
                    <a:spLocks/>
                  </p:cNvSpPr>
                  <p:nvPr/>
                </p:nvSpPr>
                <p:spPr bwMode="auto">
                  <a:xfrm>
                    <a:off x="838" y="3691"/>
                    <a:ext cx="47" cy="12"/>
                  </a:xfrm>
                  <a:custGeom>
                    <a:avLst/>
                    <a:gdLst>
                      <a:gd name="T0" fmla="*/ 0 w 95"/>
                      <a:gd name="T1" fmla="*/ 36 h 36"/>
                      <a:gd name="T2" fmla="*/ 2 w 95"/>
                      <a:gd name="T3" fmla="*/ 19 h 36"/>
                      <a:gd name="T4" fmla="*/ 8 w 95"/>
                      <a:gd name="T5" fmla="*/ 7 h 36"/>
                      <a:gd name="T6" fmla="*/ 12 w 95"/>
                      <a:gd name="T7" fmla="*/ 0 h 36"/>
                      <a:gd name="T8" fmla="*/ 76 w 95"/>
                      <a:gd name="T9" fmla="*/ 0 h 36"/>
                      <a:gd name="T10" fmla="*/ 95 w 95"/>
                      <a:gd name="T11" fmla="*/ 36 h 36"/>
                      <a:gd name="T12" fmla="*/ 0 w 95"/>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95" h="36">
                        <a:moveTo>
                          <a:pt x="0" y="36"/>
                        </a:moveTo>
                        <a:lnTo>
                          <a:pt x="2" y="19"/>
                        </a:lnTo>
                        <a:lnTo>
                          <a:pt x="8" y="7"/>
                        </a:lnTo>
                        <a:lnTo>
                          <a:pt x="12" y="0"/>
                        </a:lnTo>
                        <a:lnTo>
                          <a:pt x="76" y="0"/>
                        </a:lnTo>
                        <a:lnTo>
                          <a:pt x="95"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91" name="Group 519"/>
                <p:cNvGrpSpPr>
                  <a:grpSpLocks/>
                </p:cNvGrpSpPr>
                <p:nvPr/>
              </p:nvGrpSpPr>
              <p:grpSpPr bwMode="auto">
                <a:xfrm>
                  <a:off x="844" y="3694"/>
                  <a:ext cx="48" cy="23"/>
                  <a:chOff x="844" y="3694"/>
                  <a:chExt cx="48" cy="23"/>
                </a:xfrm>
              </p:grpSpPr>
              <p:sp>
                <p:nvSpPr>
                  <p:cNvPr id="811" name="Freeform 520"/>
                  <p:cNvSpPr>
                    <a:spLocks/>
                  </p:cNvSpPr>
                  <p:nvPr/>
                </p:nvSpPr>
                <p:spPr bwMode="auto">
                  <a:xfrm>
                    <a:off x="844" y="3694"/>
                    <a:ext cx="11" cy="23"/>
                  </a:xfrm>
                  <a:custGeom>
                    <a:avLst/>
                    <a:gdLst>
                      <a:gd name="T0" fmla="*/ 14 w 24"/>
                      <a:gd name="T1" fmla="*/ 68 h 68"/>
                      <a:gd name="T2" fmla="*/ 0 w 24"/>
                      <a:gd name="T3" fmla="*/ 27 h 68"/>
                      <a:gd name="T4" fmla="*/ 9 w 24"/>
                      <a:gd name="T5" fmla="*/ 0 h 68"/>
                      <a:gd name="T6" fmla="*/ 24 w 24"/>
                      <a:gd name="T7" fmla="*/ 32 h 68"/>
                      <a:gd name="T8" fmla="*/ 14 w 24"/>
                      <a:gd name="T9" fmla="*/ 68 h 68"/>
                    </a:gdLst>
                    <a:ahLst/>
                    <a:cxnLst>
                      <a:cxn ang="0">
                        <a:pos x="T0" y="T1"/>
                      </a:cxn>
                      <a:cxn ang="0">
                        <a:pos x="T2" y="T3"/>
                      </a:cxn>
                      <a:cxn ang="0">
                        <a:pos x="T4" y="T5"/>
                      </a:cxn>
                      <a:cxn ang="0">
                        <a:pos x="T6" y="T7"/>
                      </a:cxn>
                      <a:cxn ang="0">
                        <a:pos x="T8" y="T9"/>
                      </a:cxn>
                    </a:cxnLst>
                    <a:rect l="0" t="0" r="r" b="b"/>
                    <a:pathLst>
                      <a:path w="24" h="68">
                        <a:moveTo>
                          <a:pt x="14" y="68"/>
                        </a:moveTo>
                        <a:lnTo>
                          <a:pt x="0" y="27"/>
                        </a:lnTo>
                        <a:lnTo>
                          <a:pt x="9" y="0"/>
                        </a:lnTo>
                        <a:lnTo>
                          <a:pt x="24" y="32"/>
                        </a:lnTo>
                        <a:lnTo>
                          <a:pt x="14" y="6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12" name="Freeform 521"/>
                  <p:cNvSpPr>
                    <a:spLocks/>
                  </p:cNvSpPr>
                  <p:nvPr/>
                </p:nvSpPr>
                <p:spPr bwMode="auto">
                  <a:xfrm>
                    <a:off x="848" y="3695"/>
                    <a:ext cx="37" cy="10"/>
                  </a:xfrm>
                  <a:custGeom>
                    <a:avLst/>
                    <a:gdLst>
                      <a:gd name="T0" fmla="*/ 2 w 74"/>
                      <a:gd name="T1" fmla="*/ 0 h 30"/>
                      <a:gd name="T2" fmla="*/ 50 w 74"/>
                      <a:gd name="T3" fmla="*/ 0 h 30"/>
                      <a:gd name="T4" fmla="*/ 51 w 74"/>
                      <a:gd name="T5" fmla="*/ 3 h 30"/>
                      <a:gd name="T6" fmla="*/ 57 w 74"/>
                      <a:gd name="T7" fmla="*/ 12 h 30"/>
                      <a:gd name="T8" fmla="*/ 74 w 74"/>
                      <a:gd name="T9" fmla="*/ 30 h 30"/>
                      <a:gd name="T10" fmla="*/ 19 w 74"/>
                      <a:gd name="T11" fmla="*/ 30 h 30"/>
                      <a:gd name="T12" fmla="*/ 9 w 74"/>
                      <a:gd name="T13" fmla="*/ 21 h 30"/>
                      <a:gd name="T14" fmla="*/ 0 w 74"/>
                      <a:gd name="T15" fmla="*/ 6 h 30"/>
                      <a:gd name="T16" fmla="*/ 2 w 7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0">
                        <a:moveTo>
                          <a:pt x="2" y="0"/>
                        </a:moveTo>
                        <a:lnTo>
                          <a:pt x="50" y="0"/>
                        </a:lnTo>
                        <a:lnTo>
                          <a:pt x="51" y="3"/>
                        </a:lnTo>
                        <a:lnTo>
                          <a:pt x="57" y="12"/>
                        </a:lnTo>
                        <a:lnTo>
                          <a:pt x="74" y="30"/>
                        </a:lnTo>
                        <a:lnTo>
                          <a:pt x="19" y="30"/>
                        </a:lnTo>
                        <a:lnTo>
                          <a:pt x="9" y="21"/>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13" name="Freeform 522"/>
                  <p:cNvSpPr>
                    <a:spLocks/>
                  </p:cNvSpPr>
                  <p:nvPr/>
                </p:nvSpPr>
                <p:spPr bwMode="auto">
                  <a:xfrm>
                    <a:off x="851" y="3706"/>
                    <a:ext cx="41" cy="11"/>
                  </a:xfrm>
                  <a:custGeom>
                    <a:avLst/>
                    <a:gdLst>
                      <a:gd name="T0" fmla="*/ 0 w 81"/>
                      <a:gd name="T1" fmla="*/ 34 h 34"/>
                      <a:gd name="T2" fmla="*/ 1 w 81"/>
                      <a:gd name="T3" fmla="*/ 19 h 34"/>
                      <a:gd name="T4" fmla="*/ 5 w 81"/>
                      <a:gd name="T5" fmla="*/ 6 h 34"/>
                      <a:gd name="T6" fmla="*/ 10 w 81"/>
                      <a:gd name="T7" fmla="*/ 0 h 34"/>
                      <a:gd name="T8" fmla="*/ 67 w 81"/>
                      <a:gd name="T9" fmla="*/ 0 h 34"/>
                      <a:gd name="T10" fmla="*/ 81 w 81"/>
                      <a:gd name="T11" fmla="*/ 34 h 34"/>
                      <a:gd name="T12" fmla="*/ 0 w 81"/>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81" h="34">
                        <a:moveTo>
                          <a:pt x="0" y="34"/>
                        </a:moveTo>
                        <a:lnTo>
                          <a:pt x="1" y="19"/>
                        </a:lnTo>
                        <a:lnTo>
                          <a:pt x="5" y="6"/>
                        </a:lnTo>
                        <a:lnTo>
                          <a:pt x="10" y="0"/>
                        </a:lnTo>
                        <a:lnTo>
                          <a:pt x="67" y="0"/>
                        </a:lnTo>
                        <a:lnTo>
                          <a:pt x="81" y="34"/>
                        </a:lnTo>
                        <a:lnTo>
                          <a:pt x="0" y="34"/>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92" name="Group 523"/>
                <p:cNvGrpSpPr>
                  <a:grpSpLocks/>
                </p:cNvGrpSpPr>
                <p:nvPr/>
              </p:nvGrpSpPr>
              <p:grpSpPr bwMode="auto">
                <a:xfrm>
                  <a:off x="857" y="3710"/>
                  <a:ext cx="49" cy="22"/>
                  <a:chOff x="857" y="3710"/>
                  <a:chExt cx="49" cy="22"/>
                </a:xfrm>
              </p:grpSpPr>
              <p:sp>
                <p:nvSpPr>
                  <p:cNvPr id="808" name="Freeform 524"/>
                  <p:cNvSpPr>
                    <a:spLocks/>
                  </p:cNvSpPr>
                  <p:nvPr/>
                </p:nvSpPr>
                <p:spPr bwMode="auto">
                  <a:xfrm>
                    <a:off x="857" y="3710"/>
                    <a:ext cx="11" cy="22"/>
                  </a:xfrm>
                  <a:custGeom>
                    <a:avLst/>
                    <a:gdLst>
                      <a:gd name="T0" fmla="*/ 13 w 22"/>
                      <a:gd name="T1" fmla="*/ 68 h 68"/>
                      <a:gd name="T2" fmla="*/ 0 w 22"/>
                      <a:gd name="T3" fmla="*/ 27 h 68"/>
                      <a:gd name="T4" fmla="*/ 9 w 22"/>
                      <a:gd name="T5" fmla="*/ 0 h 68"/>
                      <a:gd name="T6" fmla="*/ 22 w 22"/>
                      <a:gd name="T7" fmla="*/ 31 h 68"/>
                      <a:gd name="T8" fmla="*/ 13 w 22"/>
                      <a:gd name="T9" fmla="*/ 68 h 68"/>
                    </a:gdLst>
                    <a:ahLst/>
                    <a:cxnLst>
                      <a:cxn ang="0">
                        <a:pos x="T0" y="T1"/>
                      </a:cxn>
                      <a:cxn ang="0">
                        <a:pos x="T2" y="T3"/>
                      </a:cxn>
                      <a:cxn ang="0">
                        <a:pos x="T4" y="T5"/>
                      </a:cxn>
                      <a:cxn ang="0">
                        <a:pos x="T6" y="T7"/>
                      </a:cxn>
                      <a:cxn ang="0">
                        <a:pos x="T8" y="T9"/>
                      </a:cxn>
                    </a:cxnLst>
                    <a:rect l="0" t="0" r="r" b="b"/>
                    <a:pathLst>
                      <a:path w="22" h="68">
                        <a:moveTo>
                          <a:pt x="13" y="68"/>
                        </a:moveTo>
                        <a:lnTo>
                          <a:pt x="0" y="27"/>
                        </a:lnTo>
                        <a:lnTo>
                          <a:pt x="9" y="0"/>
                        </a:lnTo>
                        <a:lnTo>
                          <a:pt x="22"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09" name="Freeform 525"/>
                  <p:cNvSpPr>
                    <a:spLocks/>
                  </p:cNvSpPr>
                  <p:nvPr/>
                </p:nvSpPr>
                <p:spPr bwMode="auto">
                  <a:xfrm>
                    <a:off x="862" y="3710"/>
                    <a:ext cx="36" cy="10"/>
                  </a:xfrm>
                  <a:custGeom>
                    <a:avLst/>
                    <a:gdLst>
                      <a:gd name="T0" fmla="*/ 1 w 72"/>
                      <a:gd name="T1" fmla="*/ 0 h 29"/>
                      <a:gd name="T2" fmla="*/ 50 w 72"/>
                      <a:gd name="T3" fmla="*/ 0 h 29"/>
                      <a:gd name="T4" fmla="*/ 51 w 72"/>
                      <a:gd name="T5" fmla="*/ 2 h 29"/>
                      <a:gd name="T6" fmla="*/ 56 w 72"/>
                      <a:gd name="T7" fmla="*/ 11 h 29"/>
                      <a:gd name="T8" fmla="*/ 72 w 72"/>
                      <a:gd name="T9" fmla="*/ 29 h 29"/>
                      <a:gd name="T10" fmla="*/ 17 w 72"/>
                      <a:gd name="T11" fmla="*/ 29 h 29"/>
                      <a:gd name="T12" fmla="*/ 9 w 72"/>
                      <a:gd name="T13" fmla="*/ 20 h 29"/>
                      <a:gd name="T14" fmla="*/ 0 w 72"/>
                      <a:gd name="T15" fmla="*/ 6 h 29"/>
                      <a:gd name="T16" fmla="*/ 1 w 7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9">
                        <a:moveTo>
                          <a:pt x="1" y="0"/>
                        </a:moveTo>
                        <a:lnTo>
                          <a:pt x="50" y="0"/>
                        </a:lnTo>
                        <a:lnTo>
                          <a:pt x="51" y="2"/>
                        </a:lnTo>
                        <a:lnTo>
                          <a:pt x="56" y="11"/>
                        </a:lnTo>
                        <a:lnTo>
                          <a:pt x="72" y="29"/>
                        </a:lnTo>
                        <a:lnTo>
                          <a:pt x="17" y="29"/>
                        </a:lnTo>
                        <a:lnTo>
                          <a:pt x="9" y="20"/>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10" name="Freeform 526"/>
                  <p:cNvSpPr>
                    <a:spLocks/>
                  </p:cNvSpPr>
                  <p:nvPr/>
                </p:nvSpPr>
                <p:spPr bwMode="auto">
                  <a:xfrm>
                    <a:off x="865" y="3720"/>
                    <a:ext cx="41" cy="12"/>
                  </a:xfrm>
                  <a:custGeom>
                    <a:avLst/>
                    <a:gdLst>
                      <a:gd name="T0" fmla="*/ 0 w 83"/>
                      <a:gd name="T1" fmla="*/ 36 h 36"/>
                      <a:gd name="T2" fmla="*/ 1 w 83"/>
                      <a:gd name="T3" fmla="*/ 20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0"/>
                        </a:lnTo>
                        <a:lnTo>
                          <a:pt x="7" y="8"/>
                        </a:lnTo>
                        <a:lnTo>
                          <a:pt x="11"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93" name="Group 527"/>
                <p:cNvGrpSpPr>
                  <a:grpSpLocks/>
                </p:cNvGrpSpPr>
                <p:nvPr/>
              </p:nvGrpSpPr>
              <p:grpSpPr bwMode="auto">
                <a:xfrm>
                  <a:off x="1086" y="3766"/>
                  <a:ext cx="49" cy="23"/>
                  <a:chOff x="1086" y="3766"/>
                  <a:chExt cx="49" cy="23"/>
                </a:xfrm>
              </p:grpSpPr>
              <p:sp>
                <p:nvSpPr>
                  <p:cNvPr id="805" name="Freeform 528"/>
                  <p:cNvSpPr>
                    <a:spLocks/>
                  </p:cNvSpPr>
                  <p:nvPr/>
                </p:nvSpPr>
                <p:spPr bwMode="auto">
                  <a:xfrm>
                    <a:off x="1086" y="3766"/>
                    <a:ext cx="11" cy="23"/>
                  </a:xfrm>
                  <a:custGeom>
                    <a:avLst/>
                    <a:gdLst>
                      <a:gd name="T0" fmla="*/ 13 w 22"/>
                      <a:gd name="T1" fmla="*/ 69 h 69"/>
                      <a:gd name="T2" fmla="*/ 0 w 22"/>
                      <a:gd name="T3" fmla="*/ 27 h 69"/>
                      <a:gd name="T4" fmla="*/ 9 w 22"/>
                      <a:gd name="T5" fmla="*/ 0 h 69"/>
                      <a:gd name="T6" fmla="*/ 22 w 22"/>
                      <a:gd name="T7" fmla="*/ 32 h 69"/>
                      <a:gd name="T8" fmla="*/ 13 w 22"/>
                      <a:gd name="T9" fmla="*/ 69 h 69"/>
                    </a:gdLst>
                    <a:ahLst/>
                    <a:cxnLst>
                      <a:cxn ang="0">
                        <a:pos x="T0" y="T1"/>
                      </a:cxn>
                      <a:cxn ang="0">
                        <a:pos x="T2" y="T3"/>
                      </a:cxn>
                      <a:cxn ang="0">
                        <a:pos x="T4" y="T5"/>
                      </a:cxn>
                      <a:cxn ang="0">
                        <a:pos x="T6" y="T7"/>
                      </a:cxn>
                      <a:cxn ang="0">
                        <a:pos x="T8" y="T9"/>
                      </a:cxn>
                    </a:cxnLst>
                    <a:rect l="0" t="0" r="r" b="b"/>
                    <a:pathLst>
                      <a:path w="22" h="69">
                        <a:moveTo>
                          <a:pt x="13" y="69"/>
                        </a:moveTo>
                        <a:lnTo>
                          <a:pt x="0" y="27"/>
                        </a:lnTo>
                        <a:lnTo>
                          <a:pt x="9" y="0"/>
                        </a:lnTo>
                        <a:lnTo>
                          <a:pt x="22" y="32"/>
                        </a:lnTo>
                        <a:lnTo>
                          <a:pt x="13" y="69"/>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06" name="Freeform 529"/>
                  <p:cNvSpPr>
                    <a:spLocks/>
                  </p:cNvSpPr>
                  <p:nvPr/>
                </p:nvSpPr>
                <p:spPr bwMode="auto">
                  <a:xfrm>
                    <a:off x="1090" y="3767"/>
                    <a:ext cx="37" cy="10"/>
                  </a:xfrm>
                  <a:custGeom>
                    <a:avLst/>
                    <a:gdLst>
                      <a:gd name="T0" fmla="*/ 3 w 74"/>
                      <a:gd name="T1" fmla="*/ 0 h 31"/>
                      <a:gd name="T2" fmla="*/ 51 w 74"/>
                      <a:gd name="T3" fmla="*/ 0 h 31"/>
                      <a:gd name="T4" fmla="*/ 53 w 74"/>
                      <a:gd name="T5" fmla="*/ 4 h 31"/>
                      <a:gd name="T6" fmla="*/ 56 w 74"/>
                      <a:gd name="T7" fmla="*/ 13 h 31"/>
                      <a:gd name="T8" fmla="*/ 74 w 74"/>
                      <a:gd name="T9" fmla="*/ 31 h 31"/>
                      <a:gd name="T10" fmla="*/ 18 w 74"/>
                      <a:gd name="T11" fmla="*/ 31 h 31"/>
                      <a:gd name="T12" fmla="*/ 9 w 74"/>
                      <a:gd name="T13" fmla="*/ 22 h 31"/>
                      <a:gd name="T14" fmla="*/ 0 w 74"/>
                      <a:gd name="T15" fmla="*/ 6 h 31"/>
                      <a:gd name="T16" fmla="*/ 3 w 74"/>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3" y="0"/>
                        </a:moveTo>
                        <a:lnTo>
                          <a:pt x="51" y="0"/>
                        </a:lnTo>
                        <a:lnTo>
                          <a:pt x="53" y="4"/>
                        </a:lnTo>
                        <a:lnTo>
                          <a:pt x="56" y="13"/>
                        </a:lnTo>
                        <a:lnTo>
                          <a:pt x="74" y="31"/>
                        </a:lnTo>
                        <a:lnTo>
                          <a:pt x="18" y="31"/>
                        </a:lnTo>
                        <a:lnTo>
                          <a:pt x="9" y="22"/>
                        </a:lnTo>
                        <a:lnTo>
                          <a:pt x="0" y="6"/>
                        </a:lnTo>
                        <a:lnTo>
                          <a:pt x="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07" name="Freeform 530"/>
                  <p:cNvSpPr>
                    <a:spLocks/>
                  </p:cNvSpPr>
                  <p:nvPr/>
                </p:nvSpPr>
                <p:spPr bwMode="auto">
                  <a:xfrm>
                    <a:off x="1093" y="3777"/>
                    <a:ext cx="42" cy="12"/>
                  </a:xfrm>
                  <a:custGeom>
                    <a:avLst/>
                    <a:gdLst>
                      <a:gd name="T0" fmla="*/ 0 w 83"/>
                      <a:gd name="T1" fmla="*/ 36 h 36"/>
                      <a:gd name="T2" fmla="*/ 2 w 83"/>
                      <a:gd name="T3" fmla="*/ 19 h 36"/>
                      <a:gd name="T4" fmla="*/ 7 w 83"/>
                      <a:gd name="T5" fmla="*/ 6 h 36"/>
                      <a:gd name="T6" fmla="*/ 11 w 83"/>
                      <a:gd name="T7" fmla="*/ 0 h 36"/>
                      <a:gd name="T8" fmla="*/ 68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19"/>
                        </a:lnTo>
                        <a:lnTo>
                          <a:pt x="7" y="6"/>
                        </a:lnTo>
                        <a:lnTo>
                          <a:pt x="11" y="0"/>
                        </a:lnTo>
                        <a:lnTo>
                          <a:pt x="68"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94" name="Group 531"/>
                <p:cNvGrpSpPr>
                  <a:grpSpLocks/>
                </p:cNvGrpSpPr>
                <p:nvPr/>
              </p:nvGrpSpPr>
              <p:grpSpPr bwMode="auto">
                <a:xfrm>
                  <a:off x="934" y="3740"/>
                  <a:ext cx="48" cy="23"/>
                  <a:chOff x="934" y="3740"/>
                  <a:chExt cx="48" cy="23"/>
                </a:xfrm>
              </p:grpSpPr>
              <p:sp>
                <p:nvSpPr>
                  <p:cNvPr id="802" name="Freeform 532"/>
                  <p:cNvSpPr>
                    <a:spLocks/>
                  </p:cNvSpPr>
                  <p:nvPr/>
                </p:nvSpPr>
                <p:spPr bwMode="auto">
                  <a:xfrm>
                    <a:off x="934" y="3740"/>
                    <a:ext cx="11" cy="23"/>
                  </a:xfrm>
                  <a:custGeom>
                    <a:avLst/>
                    <a:gdLst>
                      <a:gd name="T0" fmla="*/ 15 w 24"/>
                      <a:gd name="T1" fmla="*/ 70 h 70"/>
                      <a:gd name="T2" fmla="*/ 0 w 24"/>
                      <a:gd name="T3" fmla="*/ 27 h 70"/>
                      <a:gd name="T4" fmla="*/ 9 w 24"/>
                      <a:gd name="T5" fmla="*/ 0 h 70"/>
                      <a:gd name="T6" fmla="*/ 24 w 24"/>
                      <a:gd name="T7" fmla="*/ 32 h 70"/>
                      <a:gd name="T8" fmla="*/ 15 w 24"/>
                      <a:gd name="T9" fmla="*/ 70 h 70"/>
                    </a:gdLst>
                    <a:ahLst/>
                    <a:cxnLst>
                      <a:cxn ang="0">
                        <a:pos x="T0" y="T1"/>
                      </a:cxn>
                      <a:cxn ang="0">
                        <a:pos x="T2" y="T3"/>
                      </a:cxn>
                      <a:cxn ang="0">
                        <a:pos x="T4" y="T5"/>
                      </a:cxn>
                      <a:cxn ang="0">
                        <a:pos x="T6" y="T7"/>
                      </a:cxn>
                      <a:cxn ang="0">
                        <a:pos x="T8" y="T9"/>
                      </a:cxn>
                    </a:cxnLst>
                    <a:rect l="0" t="0" r="r" b="b"/>
                    <a:pathLst>
                      <a:path w="24" h="70">
                        <a:moveTo>
                          <a:pt x="15" y="70"/>
                        </a:moveTo>
                        <a:lnTo>
                          <a:pt x="0" y="27"/>
                        </a:lnTo>
                        <a:lnTo>
                          <a:pt x="9" y="0"/>
                        </a:lnTo>
                        <a:lnTo>
                          <a:pt x="24" y="32"/>
                        </a:lnTo>
                        <a:lnTo>
                          <a:pt x="15" y="7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03" name="Freeform 533"/>
                  <p:cNvSpPr>
                    <a:spLocks/>
                  </p:cNvSpPr>
                  <p:nvPr/>
                </p:nvSpPr>
                <p:spPr bwMode="auto">
                  <a:xfrm>
                    <a:off x="938" y="3741"/>
                    <a:ext cx="37" cy="10"/>
                  </a:xfrm>
                  <a:custGeom>
                    <a:avLst/>
                    <a:gdLst>
                      <a:gd name="T0" fmla="*/ 2 w 74"/>
                      <a:gd name="T1" fmla="*/ 0 h 30"/>
                      <a:gd name="T2" fmla="*/ 50 w 74"/>
                      <a:gd name="T3" fmla="*/ 0 h 30"/>
                      <a:gd name="T4" fmla="*/ 52 w 74"/>
                      <a:gd name="T5" fmla="*/ 4 h 30"/>
                      <a:gd name="T6" fmla="*/ 57 w 74"/>
                      <a:gd name="T7" fmla="*/ 13 h 30"/>
                      <a:gd name="T8" fmla="*/ 74 w 74"/>
                      <a:gd name="T9" fmla="*/ 30 h 30"/>
                      <a:gd name="T10" fmla="*/ 19 w 74"/>
                      <a:gd name="T11" fmla="*/ 30 h 30"/>
                      <a:gd name="T12" fmla="*/ 9 w 74"/>
                      <a:gd name="T13" fmla="*/ 22 h 30"/>
                      <a:gd name="T14" fmla="*/ 0 w 74"/>
                      <a:gd name="T15" fmla="*/ 6 h 30"/>
                      <a:gd name="T16" fmla="*/ 2 w 7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0">
                        <a:moveTo>
                          <a:pt x="2" y="0"/>
                        </a:moveTo>
                        <a:lnTo>
                          <a:pt x="50" y="0"/>
                        </a:lnTo>
                        <a:lnTo>
                          <a:pt x="52" y="4"/>
                        </a:lnTo>
                        <a:lnTo>
                          <a:pt x="57" y="13"/>
                        </a:lnTo>
                        <a:lnTo>
                          <a:pt x="74" y="30"/>
                        </a:lnTo>
                        <a:lnTo>
                          <a:pt x="19" y="30"/>
                        </a:lnTo>
                        <a:lnTo>
                          <a:pt x="9" y="22"/>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04" name="Freeform 534"/>
                  <p:cNvSpPr>
                    <a:spLocks/>
                  </p:cNvSpPr>
                  <p:nvPr/>
                </p:nvSpPr>
                <p:spPr bwMode="auto">
                  <a:xfrm>
                    <a:off x="941" y="3751"/>
                    <a:ext cx="41" cy="12"/>
                  </a:xfrm>
                  <a:custGeom>
                    <a:avLst/>
                    <a:gdLst>
                      <a:gd name="T0" fmla="*/ 0 w 81"/>
                      <a:gd name="T1" fmla="*/ 36 h 36"/>
                      <a:gd name="T2" fmla="*/ 1 w 81"/>
                      <a:gd name="T3" fmla="*/ 19 h 36"/>
                      <a:gd name="T4" fmla="*/ 5 w 81"/>
                      <a:gd name="T5" fmla="*/ 6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19"/>
                        </a:lnTo>
                        <a:lnTo>
                          <a:pt x="5" y="6"/>
                        </a:lnTo>
                        <a:lnTo>
                          <a:pt x="10" y="0"/>
                        </a:lnTo>
                        <a:lnTo>
                          <a:pt x="67" y="0"/>
                        </a:lnTo>
                        <a:lnTo>
                          <a:pt x="81"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95" name="Group 535"/>
                <p:cNvGrpSpPr>
                  <a:grpSpLocks/>
                </p:cNvGrpSpPr>
                <p:nvPr/>
              </p:nvGrpSpPr>
              <p:grpSpPr bwMode="auto">
                <a:xfrm>
                  <a:off x="943" y="3754"/>
                  <a:ext cx="49" cy="23"/>
                  <a:chOff x="943" y="3754"/>
                  <a:chExt cx="49" cy="23"/>
                </a:xfrm>
              </p:grpSpPr>
              <p:sp>
                <p:nvSpPr>
                  <p:cNvPr id="799" name="Freeform 536"/>
                  <p:cNvSpPr>
                    <a:spLocks/>
                  </p:cNvSpPr>
                  <p:nvPr/>
                </p:nvSpPr>
                <p:spPr bwMode="auto">
                  <a:xfrm>
                    <a:off x="943" y="3754"/>
                    <a:ext cx="12" cy="23"/>
                  </a:xfrm>
                  <a:custGeom>
                    <a:avLst/>
                    <a:gdLst>
                      <a:gd name="T0" fmla="*/ 16 w 25"/>
                      <a:gd name="T1" fmla="*/ 68 h 68"/>
                      <a:gd name="T2" fmla="*/ 0 w 25"/>
                      <a:gd name="T3" fmla="*/ 25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5"/>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00" name="Freeform 537"/>
                  <p:cNvSpPr>
                    <a:spLocks/>
                  </p:cNvSpPr>
                  <p:nvPr/>
                </p:nvSpPr>
                <p:spPr bwMode="auto">
                  <a:xfrm>
                    <a:off x="948" y="3755"/>
                    <a:ext cx="37" cy="10"/>
                  </a:xfrm>
                  <a:custGeom>
                    <a:avLst/>
                    <a:gdLst>
                      <a:gd name="T0" fmla="*/ 1 w 74"/>
                      <a:gd name="T1" fmla="*/ 0 h 30"/>
                      <a:gd name="T2" fmla="*/ 49 w 74"/>
                      <a:gd name="T3" fmla="*/ 0 h 30"/>
                      <a:gd name="T4" fmla="*/ 50 w 74"/>
                      <a:gd name="T5" fmla="*/ 3 h 30"/>
                      <a:gd name="T6" fmla="*/ 57 w 74"/>
                      <a:gd name="T7" fmla="*/ 12 h 30"/>
                      <a:gd name="T8" fmla="*/ 74 w 74"/>
                      <a:gd name="T9" fmla="*/ 30 h 30"/>
                      <a:gd name="T10" fmla="*/ 18 w 74"/>
                      <a:gd name="T11" fmla="*/ 30 h 30"/>
                      <a:gd name="T12" fmla="*/ 9 w 74"/>
                      <a:gd name="T13" fmla="*/ 21 h 30"/>
                      <a:gd name="T14" fmla="*/ 0 w 74"/>
                      <a:gd name="T15" fmla="*/ 5 h 30"/>
                      <a:gd name="T16" fmla="*/ 1 w 7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0">
                        <a:moveTo>
                          <a:pt x="1" y="0"/>
                        </a:moveTo>
                        <a:lnTo>
                          <a:pt x="49" y="0"/>
                        </a:lnTo>
                        <a:lnTo>
                          <a:pt x="50" y="3"/>
                        </a:lnTo>
                        <a:lnTo>
                          <a:pt x="57" y="12"/>
                        </a:lnTo>
                        <a:lnTo>
                          <a:pt x="74"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01" name="Freeform 538"/>
                  <p:cNvSpPr>
                    <a:spLocks/>
                  </p:cNvSpPr>
                  <p:nvPr/>
                </p:nvSpPr>
                <p:spPr bwMode="auto">
                  <a:xfrm>
                    <a:off x="951" y="3765"/>
                    <a:ext cx="41" cy="12"/>
                  </a:xfrm>
                  <a:custGeom>
                    <a:avLst/>
                    <a:gdLst>
                      <a:gd name="T0" fmla="*/ 0 w 81"/>
                      <a:gd name="T1" fmla="*/ 36 h 36"/>
                      <a:gd name="T2" fmla="*/ 1 w 81"/>
                      <a:gd name="T3" fmla="*/ 19 h 36"/>
                      <a:gd name="T4" fmla="*/ 5 w 81"/>
                      <a:gd name="T5" fmla="*/ 7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19"/>
                        </a:lnTo>
                        <a:lnTo>
                          <a:pt x="5"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sp>
              <p:nvSpPr>
                <p:cNvPr id="796" name="Freeform 539"/>
                <p:cNvSpPr>
                  <a:spLocks/>
                </p:cNvSpPr>
                <p:nvPr/>
              </p:nvSpPr>
              <p:spPr bwMode="auto">
                <a:xfrm>
                  <a:off x="987" y="3753"/>
                  <a:ext cx="25" cy="43"/>
                </a:xfrm>
                <a:custGeom>
                  <a:avLst/>
                  <a:gdLst>
                    <a:gd name="T0" fmla="*/ 40 w 51"/>
                    <a:gd name="T1" fmla="*/ 128 h 128"/>
                    <a:gd name="T2" fmla="*/ 0 w 51"/>
                    <a:gd name="T3" fmla="*/ 29 h 128"/>
                    <a:gd name="T4" fmla="*/ 0 w 51"/>
                    <a:gd name="T5" fmla="*/ 20 h 128"/>
                    <a:gd name="T6" fmla="*/ 2 w 51"/>
                    <a:gd name="T7" fmla="*/ 11 h 128"/>
                    <a:gd name="T8" fmla="*/ 10 w 51"/>
                    <a:gd name="T9" fmla="*/ 0 h 128"/>
                    <a:gd name="T10" fmla="*/ 51 w 51"/>
                    <a:gd name="T11" fmla="*/ 91 h 128"/>
                    <a:gd name="T12" fmla="*/ 40 w 51"/>
                    <a:gd name="T13" fmla="*/ 128 h 128"/>
                  </a:gdLst>
                  <a:ahLst/>
                  <a:cxnLst>
                    <a:cxn ang="0">
                      <a:pos x="T0" y="T1"/>
                    </a:cxn>
                    <a:cxn ang="0">
                      <a:pos x="T2" y="T3"/>
                    </a:cxn>
                    <a:cxn ang="0">
                      <a:pos x="T4" y="T5"/>
                    </a:cxn>
                    <a:cxn ang="0">
                      <a:pos x="T6" y="T7"/>
                    </a:cxn>
                    <a:cxn ang="0">
                      <a:pos x="T8" y="T9"/>
                    </a:cxn>
                    <a:cxn ang="0">
                      <a:pos x="T10" y="T11"/>
                    </a:cxn>
                    <a:cxn ang="0">
                      <a:pos x="T12" y="T13"/>
                    </a:cxn>
                  </a:cxnLst>
                  <a:rect l="0" t="0" r="r" b="b"/>
                  <a:pathLst>
                    <a:path w="51" h="128">
                      <a:moveTo>
                        <a:pt x="40" y="128"/>
                      </a:moveTo>
                      <a:lnTo>
                        <a:pt x="0" y="29"/>
                      </a:lnTo>
                      <a:lnTo>
                        <a:pt x="0" y="20"/>
                      </a:lnTo>
                      <a:lnTo>
                        <a:pt x="2" y="11"/>
                      </a:lnTo>
                      <a:lnTo>
                        <a:pt x="10" y="0"/>
                      </a:lnTo>
                      <a:lnTo>
                        <a:pt x="51" y="91"/>
                      </a:lnTo>
                      <a:lnTo>
                        <a:pt x="40" y="12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97" name="Freeform 540"/>
                <p:cNvSpPr>
                  <a:spLocks/>
                </p:cNvSpPr>
                <p:nvPr/>
              </p:nvSpPr>
              <p:spPr bwMode="auto">
                <a:xfrm>
                  <a:off x="992" y="3753"/>
                  <a:ext cx="91" cy="29"/>
                </a:xfrm>
                <a:custGeom>
                  <a:avLst/>
                  <a:gdLst>
                    <a:gd name="T0" fmla="*/ 0 w 183"/>
                    <a:gd name="T1" fmla="*/ 0 h 85"/>
                    <a:gd name="T2" fmla="*/ 64 w 183"/>
                    <a:gd name="T3" fmla="*/ 0 h 85"/>
                    <a:gd name="T4" fmla="*/ 67 w 183"/>
                    <a:gd name="T5" fmla="*/ 13 h 85"/>
                    <a:gd name="T6" fmla="*/ 75 w 183"/>
                    <a:gd name="T7" fmla="*/ 28 h 85"/>
                    <a:gd name="T8" fmla="*/ 84 w 183"/>
                    <a:gd name="T9" fmla="*/ 42 h 85"/>
                    <a:gd name="T10" fmla="*/ 158 w 183"/>
                    <a:gd name="T11" fmla="*/ 42 h 85"/>
                    <a:gd name="T12" fmla="*/ 163 w 183"/>
                    <a:gd name="T13" fmla="*/ 55 h 85"/>
                    <a:gd name="T14" fmla="*/ 172 w 183"/>
                    <a:gd name="T15" fmla="*/ 67 h 85"/>
                    <a:gd name="T16" fmla="*/ 183 w 183"/>
                    <a:gd name="T17" fmla="*/ 85 h 85"/>
                    <a:gd name="T18" fmla="*/ 64 w 183"/>
                    <a:gd name="T19" fmla="*/ 85 h 85"/>
                    <a:gd name="T20" fmla="*/ 41 w 183"/>
                    <a:gd name="T21" fmla="*/ 85 h 85"/>
                    <a:gd name="T22" fmla="*/ 0 w 183"/>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85">
                      <a:moveTo>
                        <a:pt x="0" y="0"/>
                      </a:moveTo>
                      <a:lnTo>
                        <a:pt x="64" y="0"/>
                      </a:lnTo>
                      <a:lnTo>
                        <a:pt x="67" y="13"/>
                      </a:lnTo>
                      <a:lnTo>
                        <a:pt x="75" y="28"/>
                      </a:lnTo>
                      <a:lnTo>
                        <a:pt x="84" y="42"/>
                      </a:lnTo>
                      <a:lnTo>
                        <a:pt x="158" y="42"/>
                      </a:lnTo>
                      <a:lnTo>
                        <a:pt x="163" y="55"/>
                      </a:lnTo>
                      <a:lnTo>
                        <a:pt x="172" y="67"/>
                      </a:lnTo>
                      <a:lnTo>
                        <a:pt x="183" y="85"/>
                      </a:lnTo>
                      <a:lnTo>
                        <a:pt x="64" y="85"/>
                      </a:lnTo>
                      <a:lnTo>
                        <a:pt x="41" y="85"/>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98" name="Freeform 541"/>
                <p:cNvSpPr>
                  <a:spLocks/>
                </p:cNvSpPr>
                <p:nvPr/>
              </p:nvSpPr>
              <p:spPr bwMode="auto">
                <a:xfrm>
                  <a:off x="1008" y="3782"/>
                  <a:ext cx="81" cy="12"/>
                </a:xfrm>
                <a:custGeom>
                  <a:avLst/>
                  <a:gdLst>
                    <a:gd name="T0" fmla="*/ 0 w 160"/>
                    <a:gd name="T1" fmla="*/ 36 h 36"/>
                    <a:gd name="T2" fmla="*/ 1 w 160"/>
                    <a:gd name="T3" fmla="*/ 20 h 36"/>
                    <a:gd name="T4" fmla="*/ 7 w 160"/>
                    <a:gd name="T5" fmla="*/ 8 h 36"/>
                    <a:gd name="T6" fmla="*/ 10 w 160"/>
                    <a:gd name="T7" fmla="*/ 0 h 36"/>
                    <a:gd name="T8" fmla="*/ 150 w 160"/>
                    <a:gd name="T9" fmla="*/ 0 h 36"/>
                    <a:gd name="T10" fmla="*/ 160 w 160"/>
                    <a:gd name="T11" fmla="*/ 36 h 36"/>
                    <a:gd name="T12" fmla="*/ 0 w 16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60" h="36">
                      <a:moveTo>
                        <a:pt x="0" y="36"/>
                      </a:moveTo>
                      <a:lnTo>
                        <a:pt x="1" y="20"/>
                      </a:lnTo>
                      <a:lnTo>
                        <a:pt x="7" y="8"/>
                      </a:lnTo>
                      <a:lnTo>
                        <a:pt x="10" y="0"/>
                      </a:lnTo>
                      <a:lnTo>
                        <a:pt x="150" y="0"/>
                      </a:lnTo>
                      <a:lnTo>
                        <a:pt x="160"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693" name="Group 542"/>
              <p:cNvGrpSpPr>
                <a:grpSpLocks/>
              </p:cNvGrpSpPr>
              <p:nvPr/>
            </p:nvGrpSpPr>
            <p:grpSpPr bwMode="auto">
              <a:xfrm>
                <a:off x="920" y="3821"/>
                <a:ext cx="413" cy="50"/>
                <a:chOff x="920" y="3821"/>
                <a:chExt cx="413" cy="50"/>
              </a:xfrm>
            </p:grpSpPr>
            <p:sp>
              <p:nvSpPr>
                <p:cNvPr id="714" name="Freeform 543"/>
                <p:cNvSpPr>
                  <a:spLocks/>
                </p:cNvSpPr>
                <p:nvPr/>
              </p:nvSpPr>
              <p:spPr bwMode="auto">
                <a:xfrm>
                  <a:off x="920" y="3821"/>
                  <a:ext cx="413" cy="50"/>
                </a:xfrm>
                <a:custGeom>
                  <a:avLst/>
                  <a:gdLst>
                    <a:gd name="T0" fmla="*/ 35 w 825"/>
                    <a:gd name="T1" fmla="*/ 13 h 151"/>
                    <a:gd name="T2" fmla="*/ 17 w 825"/>
                    <a:gd name="T3" fmla="*/ 27 h 151"/>
                    <a:gd name="T4" fmla="*/ 9 w 825"/>
                    <a:gd name="T5" fmla="*/ 48 h 151"/>
                    <a:gd name="T6" fmla="*/ 0 w 825"/>
                    <a:gd name="T7" fmla="*/ 97 h 151"/>
                    <a:gd name="T8" fmla="*/ 4 w 825"/>
                    <a:gd name="T9" fmla="*/ 124 h 151"/>
                    <a:gd name="T10" fmla="*/ 13 w 825"/>
                    <a:gd name="T11" fmla="*/ 138 h 151"/>
                    <a:gd name="T12" fmla="*/ 26 w 825"/>
                    <a:gd name="T13" fmla="*/ 151 h 151"/>
                    <a:gd name="T14" fmla="*/ 783 w 825"/>
                    <a:gd name="T15" fmla="*/ 142 h 151"/>
                    <a:gd name="T16" fmla="*/ 807 w 825"/>
                    <a:gd name="T17" fmla="*/ 128 h 151"/>
                    <a:gd name="T18" fmla="*/ 816 w 825"/>
                    <a:gd name="T19" fmla="*/ 107 h 151"/>
                    <a:gd name="T20" fmla="*/ 825 w 825"/>
                    <a:gd name="T21" fmla="*/ 61 h 151"/>
                    <a:gd name="T22" fmla="*/ 821 w 825"/>
                    <a:gd name="T23" fmla="*/ 27 h 151"/>
                    <a:gd name="T24" fmla="*/ 806 w 825"/>
                    <a:gd name="T25" fmla="*/ 9 h 151"/>
                    <a:gd name="T26" fmla="*/ 785 w 825"/>
                    <a:gd name="T27" fmla="*/ 0 h 151"/>
                    <a:gd name="T28" fmla="*/ 35 w 825"/>
                    <a:gd name="T29" fmla="*/ 1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151">
                      <a:moveTo>
                        <a:pt x="35" y="13"/>
                      </a:moveTo>
                      <a:lnTo>
                        <a:pt x="17" y="27"/>
                      </a:lnTo>
                      <a:lnTo>
                        <a:pt x="9" y="48"/>
                      </a:lnTo>
                      <a:lnTo>
                        <a:pt x="0" y="97"/>
                      </a:lnTo>
                      <a:lnTo>
                        <a:pt x="4" y="124"/>
                      </a:lnTo>
                      <a:lnTo>
                        <a:pt x="13" y="138"/>
                      </a:lnTo>
                      <a:lnTo>
                        <a:pt x="26" y="151"/>
                      </a:lnTo>
                      <a:lnTo>
                        <a:pt x="783" y="142"/>
                      </a:lnTo>
                      <a:lnTo>
                        <a:pt x="807" y="128"/>
                      </a:lnTo>
                      <a:lnTo>
                        <a:pt x="816" y="107"/>
                      </a:lnTo>
                      <a:lnTo>
                        <a:pt x="825" y="61"/>
                      </a:lnTo>
                      <a:lnTo>
                        <a:pt x="821" y="27"/>
                      </a:lnTo>
                      <a:lnTo>
                        <a:pt x="806" y="9"/>
                      </a:lnTo>
                      <a:lnTo>
                        <a:pt x="785" y="0"/>
                      </a:lnTo>
                      <a:lnTo>
                        <a:pt x="35" y="13"/>
                      </a:lnTo>
                      <a:close/>
                    </a:path>
                  </a:pathLst>
                </a:custGeom>
                <a:solidFill>
                  <a:srgbClr val="202020"/>
                </a:solidFill>
                <a:ln w="7938">
                  <a:solidFill>
                    <a:srgbClr val="000000"/>
                  </a:solidFill>
                  <a:prstDash val="solid"/>
                  <a:round/>
                  <a:headEnd/>
                  <a:tailEnd/>
                </a:ln>
              </p:spPr>
              <p:txBody>
                <a:bodyPr/>
                <a:lstStyle/>
                <a:p>
                  <a:endParaRPr lang="zh-CN" altLang="en-US" sz="1400">
                    <a:latin typeface="+mj-ea"/>
                    <a:ea typeface="+mj-ea"/>
                  </a:endParaRPr>
                </a:p>
              </p:txBody>
            </p:sp>
            <p:sp>
              <p:nvSpPr>
                <p:cNvPr id="715" name="Freeform 544"/>
                <p:cNvSpPr>
                  <a:spLocks/>
                </p:cNvSpPr>
                <p:nvPr/>
              </p:nvSpPr>
              <p:spPr bwMode="auto">
                <a:xfrm>
                  <a:off x="972" y="3833"/>
                  <a:ext cx="330" cy="27"/>
                </a:xfrm>
                <a:custGeom>
                  <a:avLst/>
                  <a:gdLst>
                    <a:gd name="T0" fmla="*/ 4 w 658"/>
                    <a:gd name="T1" fmla="*/ 23 h 79"/>
                    <a:gd name="T2" fmla="*/ 0 w 658"/>
                    <a:gd name="T3" fmla="*/ 50 h 79"/>
                    <a:gd name="T4" fmla="*/ 153 w 658"/>
                    <a:gd name="T5" fmla="*/ 50 h 79"/>
                    <a:gd name="T6" fmla="*/ 153 w 658"/>
                    <a:gd name="T7" fmla="*/ 79 h 79"/>
                    <a:gd name="T8" fmla="*/ 500 w 658"/>
                    <a:gd name="T9" fmla="*/ 73 h 79"/>
                    <a:gd name="T10" fmla="*/ 500 w 658"/>
                    <a:gd name="T11" fmla="*/ 50 h 79"/>
                    <a:gd name="T12" fmla="*/ 656 w 658"/>
                    <a:gd name="T13" fmla="*/ 50 h 79"/>
                    <a:gd name="T14" fmla="*/ 658 w 658"/>
                    <a:gd name="T15" fmla="*/ 23 h 79"/>
                    <a:gd name="T16" fmla="*/ 504 w 658"/>
                    <a:gd name="T17" fmla="*/ 23 h 79"/>
                    <a:gd name="T18" fmla="*/ 504 w 658"/>
                    <a:gd name="T19" fmla="*/ 0 h 79"/>
                    <a:gd name="T20" fmla="*/ 153 w 658"/>
                    <a:gd name="T21" fmla="*/ 8 h 79"/>
                    <a:gd name="T22" fmla="*/ 153 w 658"/>
                    <a:gd name="T23" fmla="*/ 23 h 79"/>
                    <a:gd name="T24" fmla="*/ 4 w 658"/>
                    <a:gd name="T25" fmla="*/ 2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8" h="79">
                      <a:moveTo>
                        <a:pt x="4" y="23"/>
                      </a:moveTo>
                      <a:lnTo>
                        <a:pt x="0" y="50"/>
                      </a:lnTo>
                      <a:lnTo>
                        <a:pt x="153" y="50"/>
                      </a:lnTo>
                      <a:lnTo>
                        <a:pt x="153" y="79"/>
                      </a:lnTo>
                      <a:lnTo>
                        <a:pt x="500" y="73"/>
                      </a:lnTo>
                      <a:lnTo>
                        <a:pt x="500" y="50"/>
                      </a:lnTo>
                      <a:lnTo>
                        <a:pt x="656" y="50"/>
                      </a:lnTo>
                      <a:lnTo>
                        <a:pt x="658" y="23"/>
                      </a:lnTo>
                      <a:lnTo>
                        <a:pt x="504" y="23"/>
                      </a:lnTo>
                      <a:lnTo>
                        <a:pt x="504" y="0"/>
                      </a:lnTo>
                      <a:lnTo>
                        <a:pt x="153" y="8"/>
                      </a:lnTo>
                      <a:lnTo>
                        <a:pt x="153" y="23"/>
                      </a:lnTo>
                      <a:lnTo>
                        <a:pt x="4"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16" name="Rectangle 545"/>
                <p:cNvSpPr>
                  <a:spLocks noChangeArrowheads="1"/>
                </p:cNvSpPr>
                <p:nvPr/>
              </p:nvSpPr>
              <p:spPr bwMode="auto">
                <a:xfrm>
                  <a:off x="982" y="3856"/>
                  <a:ext cx="26" cy="7"/>
                </a:xfrm>
                <a:prstGeom prst="rect">
                  <a:avLst/>
                </a:prstGeom>
                <a:solidFill>
                  <a:srgbClr val="00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00">
                    <a:latin typeface="+mj-ea"/>
                    <a:ea typeface="+mj-ea"/>
                  </a:endParaRPr>
                </a:p>
              </p:txBody>
            </p:sp>
            <p:sp>
              <p:nvSpPr>
                <p:cNvPr id="717" name="Rectangle 546"/>
                <p:cNvSpPr>
                  <a:spLocks noChangeArrowheads="1"/>
                </p:cNvSpPr>
                <p:nvPr/>
              </p:nvSpPr>
              <p:spPr bwMode="auto">
                <a:xfrm>
                  <a:off x="1237" y="3855"/>
                  <a:ext cx="53" cy="6"/>
                </a:xfrm>
                <a:prstGeom prst="rect">
                  <a:avLst/>
                </a:prstGeom>
                <a:solidFill>
                  <a:srgbClr val="202020"/>
                </a:solidFill>
                <a:ln w="7938">
                  <a:solidFill>
                    <a:srgbClr val="000000"/>
                  </a:solidFill>
                  <a:miter lim="800000"/>
                  <a:headEnd/>
                  <a:tailEnd/>
                </a:ln>
              </p:spPr>
              <p:txBody>
                <a:bodyPr/>
                <a:lstStyle/>
                <a:p>
                  <a:endParaRPr lang="zh-CN" altLang="en-US" sz="1400">
                    <a:latin typeface="+mj-ea"/>
                    <a:ea typeface="+mj-ea"/>
                  </a:endParaRPr>
                </a:p>
              </p:txBody>
            </p:sp>
          </p:grpSp>
          <p:grpSp>
            <p:nvGrpSpPr>
              <p:cNvPr id="694" name="Group 547"/>
              <p:cNvGrpSpPr>
                <a:grpSpLocks/>
              </p:cNvGrpSpPr>
              <p:nvPr/>
            </p:nvGrpSpPr>
            <p:grpSpPr bwMode="auto">
              <a:xfrm>
                <a:off x="1227" y="3477"/>
                <a:ext cx="508" cy="321"/>
                <a:chOff x="1227" y="3477"/>
                <a:chExt cx="508" cy="321"/>
              </a:xfrm>
            </p:grpSpPr>
            <p:sp>
              <p:nvSpPr>
                <p:cNvPr id="695" name="Freeform 548"/>
                <p:cNvSpPr>
                  <a:spLocks/>
                </p:cNvSpPr>
                <p:nvPr/>
              </p:nvSpPr>
              <p:spPr bwMode="auto">
                <a:xfrm>
                  <a:off x="1640" y="3731"/>
                  <a:ext cx="95" cy="66"/>
                </a:xfrm>
                <a:custGeom>
                  <a:avLst/>
                  <a:gdLst>
                    <a:gd name="T0" fmla="*/ 126 w 191"/>
                    <a:gd name="T1" fmla="*/ 9 h 200"/>
                    <a:gd name="T2" fmla="*/ 93 w 191"/>
                    <a:gd name="T3" fmla="*/ 0 h 200"/>
                    <a:gd name="T4" fmla="*/ 59 w 191"/>
                    <a:gd name="T5" fmla="*/ 5 h 200"/>
                    <a:gd name="T6" fmla="*/ 32 w 191"/>
                    <a:gd name="T7" fmla="*/ 17 h 200"/>
                    <a:gd name="T8" fmla="*/ 9 w 191"/>
                    <a:gd name="T9" fmla="*/ 45 h 200"/>
                    <a:gd name="T10" fmla="*/ 0 w 191"/>
                    <a:gd name="T11" fmla="*/ 94 h 200"/>
                    <a:gd name="T12" fmla="*/ 0 w 191"/>
                    <a:gd name="T13" fmla="*/ 137 h 200"/>
                    <a:gd name="T14" fmla="*/ 0 w 191"/>
                    <a:gd name="T15" fmla="*/ 200 h 200"/>
                    <a:gd name="T16" fmla="*/ 191 w 191"/>
                    <a:gd name="T17" fmla="*/ 200 h 200"/>
                    <a:gd name="T18" fmla="*/ 181 w 191"/>
                    <a:gd name="T19" fmla="*/ 81 h 200"/>
                    <a:gd name="T20" fmla="*/ 157 w 191"/>
                    <a:gd name="T21" fmla="*/ 30 h 200"/>
                    <a:gd name="T22" fmla="*/ 126 w 191"/>
                    <a:gd name="T23" fmla="*/ 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 h="200">
                      <a:moveTo>
                        <a:pt x="126" y="9"/>
                      </a:moveTo>
                      <a:lnTo>
                        <a:pt x="93" y="0"/>
                      </a:lnTo>
                      <a:lnTo>
                        <a:pt x="59" y="5"/>
                      </a:lnTo>
                      <a:lnTo>
                        <a:pt x="32" y="17"/>
                      </a:lnTo>
                      <a:lnTo>
                        <a:pt x="9" y="45"/>
                      </a:lnTo>
                      <a:lnTo>
                        <a:pt x="0" y="94"/>
                      </a:lnTo>
                      <a:lnTo>
                        <a:pt x="0" y="137"/>
                      </a:lnTo>
                      <a:lnTo>
                        <a:pt x="0" y="200"/>
                      </a:lnTo>
                      <a:lnTo>
                        <a:pt x="191" y="200"/>
                      </a:lnTo>
                      <a:lnTo>
                        <a:pt x="181" y="81"/>
                      </a:lnTo>
                      <a:lnTo>
                        <a:pt x="157" y="30"/>
                      </a:lnTo>
                      <a:lnTo>
                        <a:pt x="126" y="9"/>
                      </a:lnTo>
                      <a:close/>
                    </a:path>
                  </a:pathLst>
                </a:custGeom>
                <a:solidFill>
                  <a:schemeClr val="bg2"/>
                </a:solidFill>
                <a:ln w="7938">
                  <a:solidFill>
                    <a:srgbClr val="404040"/>
                  </a:solidFill>
                  <a:prstDash val="solid"/>
                  <a:round/>
                  <a:headEnd/>
                  <a:tailEnd/>
                </a:ln>
              </p:spPr>
              <p:txBody>
                <a:bodyPr/>
                <a:lstStyle/>
                <a:p>
                  <a:endParaRPr lang="zh-CN" altLang="en-US" sz="1400">
                    <a:latin typeface="+mj-ea"/>
                    <a:ea typeface="+mj-ea"/>
                  </a:endParaRPr>
                </a:p>
              </p:txBody>
            </p:sp>
            <p:sp>
              <p:nvSpPr>
                <p:cNvPr id="696" name="Freeform 549"/>
                <p:cNvSpPr>
                  <a:spLocks/>
                </p:cNvSpPr>
                <p:nvPr/>
              </p:nvSpPr>
              <p:spPr bwMode="auto">
                <a:xfrm>
                  <a:off x="1227" y="3477"/>
                  <a:ext cx="429" cy="264"/>
                </a:xfrm>
                <a:custGeom>
                  <a:avLst/>
                  <a:gdLst>
                    <a:gd name="T0" fmla="*/ 0 w 860"/>
                    <a:gd name="T1" fmla="*/ 0 h 791"/>
                    <a:gd name="T2" fmla="*/ 860 w 860"/>
                    <a:gd name="T3" fmla="*/ 764 h 791"/>
                    <a:gd name="T4" fmla="*/ 849 w 860"/>
                    <a:gd name="T5" fmla="*/ 777 h 791"/>
                    <a:gd name="T6" fmla="*/ 838 w 860"/>
                    <a:gd name="T7" fmla="*/ 791 h 791"/>
                    <a:gd name="T8" fmla="*/ 0 w 860"/>
                    <a:gd name="T9" fmla="*/ 0 h 791"/>
                  </a:gdLst>
                  <a:ahLst/>
                  <a:cxnLst>
                    <a:cxn ang="0">
                      <a:pos x="T0" y="T1"/>
                    </a:cxn>
                    <a:cxn ang="0">
                      <a:pos x="T2" y="T3"/>
                    </a:cxn>
                    <a:cxn ang="0">
                      <a:pos x="T4" y="T5"/>
                    </a:cxn>
                    <a:cxn ang="0">
                      <a:pos x="T6" y="T7"/>
                    </a:cxn>
                    <a:cxn ang="0">
                      <a:pos x="T8" y="T9"/>
                    </a:cxn>
                  </a:cxnLst>
                  <a:rect l="0" t="0" r="r" b="b"/>
                  <a:pathLst>
                    <a:path w="860" h="791">
                      <a:moveTo>
                        <a:pt x="0" y="0"/>
                      </a:moveTo>
                      <a:lnTo>
                        <a:pt x="860" y="764"/>
                      </a:lnTo>
                      <a:lnTo>
                        <a:pt x="849" y="777"/>
                      </a:lnTo>
                      <a:lnTo>
                        <a:pt x="838" y="791"/>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97" name="Freeform 550"/>
                <p:cNvSpPr>
                  <a:spLocks/>
                </p:cNvSpPr>
                <p:nvPr/>
              </p:nvSpPr>
              <p:spPr bwMode="auto">
                <a:xfrm>
                  <a:off x="1521" y="3650"/>
                  <a:ext cx="141" cy="122"/>
                </a:xfrm>
                <a:custGeom>
                  <a:avLst/>
                  <a:gdLst>
                    <a:gd name="T0" fmla="*/ 4 w 281"/>
                    <a:gd name="T1" fmla="*/ 95 h 366"/>
                    <a:gd name="T2" fmla="*/ 24 w 281"/>
                    <a:gd name="T3" fmla="*/ 62 h 366"/>
                    <a:gd name="T4" fmla="*/ 54 w 281"/>
                    <a:gd name="T5" fmla="*/ 43 h 366"/>
                    <a:gd name="T6" fmla="*/ 78 w 281"/>
                    <a:gd name="T7" fmla="*/ 42 h 366"/>
                    <a:gd name="T8" fmla="*/ 128 w 281"/>
                    <a:gd name="T9" fmla="*/ 43 h 366"/>
                    <a:gd name="T10" fmla="*/ 132 w 281"/>
                    <a:gd name="T11" fmla="*/ 0 h 366"/>
                    <a:gd name="T12" fmla="*/ 281 w 281"/>
                    <a:gd name="T13" fmla="*/ 130 h 366"/>
                    <a:gd name="T14" fmla="*/ 272 w 281"/>
                    <a:gd name="T15" fmla="*/ 179 h 366"/>
                    <a:gd name="T16" fmla="*/ 228 w 281"/>
                    <a:gd name="T17" fmla="*/ 170 h 366"/>
                    <a:gd name="T18" fmla="*/ 191 w 281"/>
                    <a:gd name="T19" fmla="*/ 184 h 366"/>
                    <a:gd name="T20" fmla="*/ 158 w 281"/>
                    <a:gd name="T21" fmla="*/ 210 h 366"/>
                    <a:gd name="T22" fmla="*/ 150 w 281"/>
                    <a:gd name="T23" fmla="*/ 232 h 366"/>
                    <a:gd name="T24" fmla="*/ 149 w 281"/>
                    <a:gd name="T25" fmla="*/ 295 h 366"/>
                    <a:gd name="T26" fmla="*/ 149 w 281"/>
                    <a:gd name="T27" fmla="*/ 338 h 366"/>
                    <a:gd name="T28" fmla="*/ 150 w 281"/>
                    <a:gd name="T29" fmla="*/ 366 h 366"/>
                    <a:gd name="T30" fmla="*/ 0 w 281"/>
                    <a:gd name="T31" fmla="*/ 229 h 366"/>
                    <a:gd name="T32" fmla="*/ 0 w 281"/>
                    <a:gd name="T33" fmla="*/ 139 h 366"/>
                    <a:gd name="T34" fmla="*/ 4 w 281"/>
                    <a:gd name="T35" fmla="*/ 95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1" h="366">
                      <a:moveTo>
                        <a:pt x="4" y="95"/>
                      </a:moveTo>
                      <a:lnTo>
                        <a:pt x="24" y="62"/>
                      </a:lnTo>
                      <a:lnTo>
                        <a:pt x="54" y="43"/>
                      </a:lnTo>
                      <a:lnTo>
                        <a:pt x="78" y="42"/>
                      </a:lnTo>
                      <a:lnTo>
                        <a:pt x="128" y="43"/>
                      </a:lnTo>
                      <a:lnTo>
                        <a:pt x="132" y="0"/>
                      </a:lnTo>
                      <a:lnTo>
                        <a:pt x="281" y="130"/>
                      </a:lnTo>
                      <a:lnTo>
                        <a:pt x="272" y="179"/>
                      </a:lnTo>
                      <a:lnTo>
                        <a:pt x="228" y="170"/>
                      </a:lnTo>
                      <a:lnTo>
                        <a:pt x="191" y="184"/>
                      </a:lnTo>
                      <a:lnTo>
                        <a:pt x="158" y="210"/>
                      </a:lnTo>
                      <a:lnTo>
                        <a:pt x="150" y="232"/>
                      </a:lnTo>
                      <a:lnTo>
                        <a:pt x="149" y="295"/>
                      </a:lnTo>
                      <a:lnTo>
                        <a:pt x="149" y="338"/>
                      </a:lnTo>
                      <a:lnTo>
                        <a:pt x="150" y="366"/>
                      </a:lnTo>
                      <a:lnTo>
                        <a:pt x="0" y="229"/>
                      </a:lnTo>
                      <a:lnTo>
                        <a:pt x="0" y="139"/>
                      </a:lnTo>
                      <a:lnTo>
                        <a:pt x="4" y="95"/>
                      </a:lnTo>
                      <a:close/>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698" name="Line 551"/>
                <p:cNvSpPr>
                  <a:spLocks noChangeShapeType="1"/>
                </p:cNvSpPr>
                <p:nvPr/>
              </p:nvSpPr>
              <p:spPr bwMode="auto">
                <a:xfrm>
                  <a:off x="1586" y="3665"/>
                  <a:ext cx="76" cy="4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400">
                    <a:latin typeface="+mj-ea"/>
                    <a:ea typeface="+mj-ea"/>
                  </a:endParaRPr>
                </a:p>
              </p:txBody>
            </p:sp>
            <p:sp>
              <p:nvSpPr>
                <p:cNvPr id="699" name="Freeform 552"/>
                <p:cNvSpPr>
                  <a:spLocks/>
                </p:cNvSpPr>
                <p:nvPr/>
              </p:nvSpPr>
              <p:spPr bwMode="auto">
                <a:xfrm>
                  <a:off x="1242" y="3486"/>
                  <a:ext cx="111" cy="96"/>
                </a:xfrm>
                <a:custGeom>
                  <a:avLst/>
                  <a:gdLst>
                    <a:gd name="T0" fmla="*/ 10 w 222"/>
                    <a:gd name="T1" fmla="*/ 98 h 289"/>
                    <a:gd name="T2" fmla="*/ 27 w 222"/>
                    <a:gd name="T3" fmla="*/ 64 h 289"/>
                    <a:gd name="T4" fmla="*/ 53 w 222"/>
                    <a:gd name="T5" fmla="*/ 45 h 289"/>
                    <a:gd name="T6" fmla="*/ 81 w 222"/>
                    <a:gd name="T7" fmla="*/ 41 h 289"/>
                    <a:gd name="T8" fmla="*/ 131 w 222"/>
                    <a:gd name="T9" fmla="*/ 42 h 289"/>
                    <a:gd name="T10" fmla="*/ 135 w 222"/>
                    <a:gd name="T11" fmla="*/ 0 h 289"/>
                    <a:gd name="T12" fmla="*/ 222 w 222"/>
                    <a:gd name="T13" fmla="*/ 80 h 289"/>
                    <a:gd name="T14" fmla="*/ 218 w 222"/>
                    <a:gd name="T15" fmla="*/ 120 h 289"/>
                    <a:gd name="T16" fmla="*/ 190 w 222"/>
                    <a:gd name="T17" fmla="*/ 118 h 289"/>
                    <a:gd name="T18" fmla="*/ 168 w 222"/>
                    <a:gd name="T19" fmla="*/ 116 h 289"/>
                    <a:gd name="T20" fmla="*/ 135 w 222"/>
                    <a:gd name="T21" fmla="*/ 125 h 289"/>
                    <a:gd name="T22" fmla="*/ 118 w 222"/>
                    <a:gd name="T23" fmla="*/ 137 h 289"/>
                    <a:gd name="T24" fmla="*/ 102 w 222"/>
                    <a:gd name="T25" fmla="*/ 161 h 289"/>
                    <a:gd name="T26" fmla="*/ 98 w 222"/>
                    <a:gd name="T27" fmla="*/ 192 h 289"/>
                    <a:gd name="T28" fmla="*/ 93 w 222"/>
                    <a:gd name="T29" fmla="*/ 289 h 289"/>
                    <a:gd name="T30" fmla="*/ 0 w 222"/>
                    <a:gd name="T31" fmla="*/ 197 h 289"/>
                    <a:gd name="T32" fmla="*/ 4 w 222"/>
                    <a:gd name="T33" fmla="*/ 138 h 289"/>
                    <a:gd name="T34" fmla="*/ 10 w 222"/>
                    <a:gd name="T35" fmla="*/ 9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2" h="289">
                      <a:moveTo>
                        <a:pt x="10" y="98"/>
                      </a:moveTo>
                      <a:lnTo>
                        <a:pt x="27" y="64"/>
                      </a:lnTo>
                      <a:lnTo>
                        <a:pt x="53" y="45"/>
                      </a:lnTo>
                      <a:lnTo>
                        <a:pt x="81" y="41"/>
                      </a:lnTo>
                      <a:lnTo>
                        <a:pt x="131" y="42"/>
                      </a:lnTo>
                      <a:lnTo>
                        <a:pt x="135" y="0"/>
                      </a:lnTo>
                      <a:lnTo>
                        <a:pt x="222" y="80"/>
                      </a:lnTo>
                      <a:lnTo>
                        <a:pt x="218" y="120"/>
                      </a:lnTo>
                      <a:lnTo>
                        <a:pt x="190" y="118"/>
                      </a:lnTo>
                      <a:lnTo>
                        <a:pt x="168" y="116"/>
                      </a:lnTo>
                      <a:lnTo>
                        <a:pt x="135" y="125"/>
                      </a:lnTo>
                      <a:lnTo>
                        <a:pt x="118" y="137"/>
                      </a:lnTo>
                      <a:lnTo>
                        <a:pt x="102" y="161"/>
                      </a:lnTo>
                      <a:lnTo>
                        <a:pt x="98" y="192"/>
                      </a:lnTo>
                      <a:lnTo>
                        <a:pt x="93" y="289"/>
                      </a:lnTo>
                      <a:lnTo>
                        <a:pt x="0" y="197"/>
                      </a:lnTo>
                      <a:lnTo>
                        <a:pt x="4" y="138"/>
                      </a:lnTo>
                      <a:lnTo>
                        <a:pt x="10" y="98"/>
                      </a:lnTo>
                      <a:close/>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00" name="Freeform 553"/>
                <p:cNvSpPr>
                  <a:spLocks/>
                </p:cNvSpPr>
                <p:nvPr/>
              </p:nvSpPr>
              <p:spPr bwMode="auto">
                <a:xfrm>
                  <a:off x="1456" y="3626"/>
                  <a:ext cx="64" cy="62"/>
                </a:xfrm>
                <a:custGeom>
                  <a:avLst/>
                  <a:gdLst>
                    <a:gd name="T0" fmla="*/ 128 w 128"/>
                    <a:gd name="T1" fmla="*/ 5 h 186"/>
                    <a:gd name="T2" fmla="*/ 59 w 128"/>
                    <a:gd name="T3" fmla="*/ 0 h 186"/>
                    <a:gd name="T4" fmla="*/ 30 w 128"/>
                    <a:gd name="T5" fmla="*/ 14 h 186"/>
                    <a:gd name="T6" fmla="*/ 9 w 128"/>
                    <a:gd name="T7" fmla="*/ 40 h 186"/>
                    <a:gd name="T8" fmla="*/ 0 w 128"/>
                    <a:gd name="T9" fmla="*/ 89 h 186"/>
                    <a:gd name="T10" fmla="*/ 0 w 128"/>
                    <a:gd name="T11" fmla="*/ 186 h 186"/>
                    <a:gd name="T12" fmla="*/ 0 w 128"/>
                    <a:gd name="T13" fmla="*/ 182 h 186"/>
                  </a:gdLst>
                  <a:ahLst/>
                  <a:cxnLst>
                    <a:cxn ang="0">
                      <a:pos x="T0" y="T1"/>
                    </a:cxn>
                    <a:cxn ang="0">
                      <a:pos x="T2" y="T3"/>
                    </a:cxn>
                    <a:cxn ang="0">
                      <a:pos x="T4" y="T5"/>
                    </a:cxn>
                    <a:cxn ang="0">
                      <a:pos x="T6" y="T7"/>
                    </a:cxn>
                    <a:cxn ang="0">
                      <a:pos x="T8" y="T9"/>
                    </a:cxn>
                    <a:cxn ang="0">
                      <a:pos x="T10" y="T11"/>
                    </a:cxn>
                    <a:cxn ang="0">
                      <a:pos x="T12" y="T13"/>
                    </a:cxn>
                  </a:cxnLst>
                  <a:rect l="0" t="0" r="r" b="b"/>
                  <a:pathLst>
                    <a:path w="128" h="186">
                      <a:moveTo>
                        <a:pt x="128" y="5"/>
                      </a:moveTo>
                      <a:lnTo>
                        <a:pt x="59" y="0"/>
                      </a:lnTo>
                      <a:lnTo>
                        <a:pt x="30" y="14"/>
                      </a:lnTo>
                      <a:lnTo>
                        <a:pt x="9" y="40"/>
                      </a:lnTo>
                      <a:lnTo>
                        <a:pt x="0" y="89"/>
                      </a:lnTo>
                      <a:lnTo>
                        <a:pt x="0" y="186"/>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01" name="Freeform 554"/>
                <p:cNvSpPr>
                  <a:spLocks/>
                </p:cNvSpPr>
                <p:nvPr/>
              </p:nvSpPr>
              <p:spPr bwMode="auto">
                <a:xfrm>
                  <a:off x="1440" y="3615"/>
                  <a:ext cx="63" cy="61"/>
                </a:xfrm>
                <a:custGeom>
                  <a:avLst/>
                  <a:gdLst>
                    <a:gd name="T0" fmla="*/ 126 w 126"/>
                    <a:gd name="T1" fmla="*/ 3 h 185"/>
                    <a:gd name="T2" fmla="*/ 59 w 126"/>
                    <a:gd name="T3" fmla="*/ 0 h 185"/>
                    <a:gd name="T4" fmla="*/ 24 w 126"/>
                    <a:gd name="T5" fmla="*/ 15 h 185"/>
                    <a:gd name="T6" fmla="*/ 9 w 126"/>
                    <a:gd name="T7" fmla="*/ 39 h 185"/>
                    <a:gd name="T8" fmla="*/ 0 w 126"/>
                    <a:gd name="T9" fmla="*/ 88 h 185"/>
                    <a:gd name="T10" fmla="*/ 0 w 126"/>
                    <a:gd name="T11" fmla="*/ 185 h 185"/>
                    <a:gd name="T12" fmla="*/ 0 w 126"/>
                    <a:gd name="T13" fmla="*/ 180 h 185"/>
                  </a:gdLst>
                  <a:ahLst/>
                  <a:cxnLst>
                    <a:cxn ang="0">
                      <a:pos x="T0" y="T1"/>
                    </a:cxn>
                    <a:cxn ang="0">
                      <a:pos x="T2" y="T3"/>
                    </a:cxn>
                    <a:cxn ang="0">
                      <a:pos x="T4" y="T5"/>
                    </a:cxn>
                    <a:cxn ang="0">
                      <a:pos x="T6" y="T7"/>
                    </a:cxn>
                    <a:cxn ang="0">
                      <a:pos x="T8" y="T9"/>
                    </a:cxn>
                    <a:cxn ang="0">
                      <a:pos x="T10" y="T11"/>
                    </a:cxn>
                    <a:cxn ang="0">
                      <a:pos x="T12" y="T13"/>
                    </a:cxn>
                  </a:cxnLst>
                  <a:rect l="0" t="0" r="r" b="b"/>
                  <a:pathLst>
                    <a:path w="126" h="185">
                      <a:moveTo>
                        <a:pt x="126" y="3"/>
                      </a:moveTo>
                      <a:lnTo>
                        <a:pt x="59" y="0"/>
                      </a:lnTo>
                      <a:lnTo>
                        <a:pt x="24" y="15"/>
                      </a:lnTo>
                      <a:lnTo>
                        <a:pt x="9" y="39"/>
                      </a:lnTo>
                      <a:lnTo>
                        <a:pt x="0" y="88"/>
                      </a:lnTo>
                      <a:lnTo>
                        <a:pt x="0" y="185"/>
                      </a:lnTo>
                      <a:lnTo>
                        <a:pt x="0" y="180"/>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02" name="Freeform 555"/>
                <p:cNvSpPr>
                  <a:spLocks/>
                </p:cNvSpPr>
                <p:nvPr/>
              </p:nvSpPr>
              <p:spPr bwMode="auto">
                <a:xfrm>
                  <a:off x="1422" y="3604"/>
                  <a:ext cx="64" cy="62"/>
                </a:xfrm>
                <a:custGeom>
                  <a:avLst/>
                  <a:gdLst>
                    <a:gd name="T0" fmla="*/ 127 w 127"/>
                    <a:gd name="T1" fmla="*/ 5 h 185"/>
                    <a:gd name="T2" fmla="*/ 59 w 127"/>
                    <a:gd name="T3" fmla="*/ 0 h 185"/>
                    <a:gd name="T4" fmla="*/ 30 w 127"/>
                    <a:gd name="T5" fmla="*/ 14 h 185"/>
                    <a:gd name="T6" fmla="*/ 9 w 127"/>
                    <a:gd name="T7" fmla="*/ 39 h 185"/>
                    <a:gd name="T8" fmla="*/ 0 w 127"/>
                    <a:gd name="T9" fmla="*/ 88 h 185"/>
                    <a:gd name="T10" fmla="*/ 0 w 127"/>
                    <a:gd name="T11" fmla="*/ 185 h 185"/>
                    <a:gd name="T12" fmla="*/ 0 w 127"/>
                    <a:gd name="T13" fmla="*/ 182 h 185"/>
                  </a:gdLst>
                  <a:ahLst/>
                  <a:cxnLst>
                    <a:cxn ang="0">
                      <a:pos x="T0" y="T1"/>
                    </a:cxn>
                    <a:cxn ang="0">
                      <a:pos x="T2" y="T3"/>
                    </a:cxn>
                    <a:cxn ang="0">
                      <a:pos x="T4" y="T5"/>
                    </a:cxn>
                    <a:cxn ang="0">
                      <a:pos x="T6" y="T7"/>
                    </a:cxn>
                    <a:cxn ang="0">
                      <a:pos x="T8" y="T9"/>
                    </a:cxn>
                    <a:cxn ang="0">
                      <a:pos x="T10" y="T11"/>
                    </a:cxn>
                    <a:cxn ang="0">
                      <a:pos x="T12" y="T13"/>
                    </a:cxn>
                  </a:cxnLst>
                  <a:rect l="0" t="0" r="r" b="b"/>
                  <a:pathLst>
                    <a:path w="127" h="185">
                      <a:moveTo>
                        <a:pt x="127" y="5"/>
                      </a:moveTo>
                      <a:lnTo>
                        <a:pt x="59" y="0"/>
                      </a:lnTo>
                      <a:lnTo>
                        <a:pt x="30" y="14"/>
                      </a:lnTo>
                      <a:lnTo>
                        <a:pt x="9" y="39"/>
                      </a:lnTo>
                      <a:lnTo>
                        <a:pt x="0" y="88"/>
                      </a:lnTo>
                      <a:lnTo>
                        <a:pt x="0" y="185"/>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03" name="Freeform 556"/>
                <p:cNvSpPr>
                  <a:spLocks/>
                </p:cNvSpPr>
                <p:nvPr/>
              </p:nvSpPr>
              <p:spPr bwMode="auto">
                <a:xfrm>
                  <a:off x="1401" y="3594"/>
                  <a:ext cx="64" cy="62"/>
                </a:xfrm>
                <a:custGeom>
                  <a:avLst/>
                  <a:gdLst>
                    <a:gd name="T0" fmla="*/ 127 w 127"/>
                    <a:gd name="T1" fmla="*/ 5 h 186"/>
                    <a:gd name="T2" fmla="*/ 59 w 127"/>
                    <a:gd name="T3" fmla="*/ 0 h 186"/>
                    <a:gd name="T4" fmla="*/ 32 w 127"/>
                    <a:gd name="T5" fmla="*/ 10 h 186"/>
                    <a:gd name="T6" fmla="*/ 9 w 127"/>
                    <a:gd name="T7" fmla="*/ 39 h 186"/>
                    <a:gd name="T8" fmla="*/ 0 w 127"/>
                    <a:gd name="T9" fmla="*/ 88 h 186"/>
                    <a:gd name="T10" fmla="*/ 0 w 127"/>
                    <a:gd name="T11" fmla="*/ 186 h 186"/>
                    <a:gd name="T12" fmla="*/ 0 w 127"/>
                    <a:gd name="T13" fmla="*/ 182 h 186"/>
                  </a:gdLst>
                  <a:ahLst/>
                  <a:cxnLst>
                    <a:cxn ang="0">
                      <a:pos x="T0" y="T1"/>
                    </a:cxn>
                    <a:cxn ang="0">
                      <a:pos x="T2" y="T3"/>
                    </a:cxn>
                    <a:cxn ang="0">
                      <a:pos x="T4" y="T5"/>
                    </a:cxn>
                    <a:cxn ang="0">
                      <a:pos x="T6" y="T7"/>
                    </a:cxn>
                    <a:cxn ang="0">
                      <a:pos x="T8" y="T9"/>
                    </a:cxn>
                    <a:cxn ang="0">
                      <a:pos x="T10" y="T11"/>
                    </a:cxn>
                    <a:cxn ang="0">
                      <a:pos x="T12" y="T13"/>
                    </a:cxn>
                  </a:cxnLst>
                  <a:rect l="0" t="0" r="r" b="b"/>
                  <a:pathLst>
                    <a:path w="127" h="186">
                      <a:moveTo>
                        <a:pt x="127" y="5"/>
                      </a:moveTo>
                      <a:lnTo>
                        <a:pt x="59" y="0"/>
                      </a:lnTo>
                      <a:lnTo>
                        <a:pt x="32" y="10"/>
                      </a:lnTo>
                      <a:lnTo>
                        <a:pt x="9" y="39"/>
                      </a:lnTo>
                      <a:lnTo>
                        <a:pt x="0" y="88"/>
                      </a:lnTo>
                      <a:lnTo>
                        <a:pt x="0" y="186"/>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04" name="Freeform 557"/>
                <p:cNvSpPr>
                  <a:spLocks/>
                </p:cNvSpPr>
                <p:nvPr/>
              </p:nvSpPr>
              <p:spPr bwMode="auto">
                <a:xfrm>
                  <a:off x="1383" y="3583"/>
                  <a:ext cx="64" cy="62"/>
                </a:xfrm>
                <a:custGeom>
                  <a:avLst/>
                  <a:gdLst>
                    <a:gd name="T0" fmla="*/ 128 w 128"/>
                    <a:gd name="T1" fmla="*/ 4 h 186"/>
                    <a:gd name="T2" fmla="*/ 59 w 128"/>
                    <a:gd name="T3" fmla="*/ 0 h 186"/>
                    <a:gd name="T4" fmla="*/ 32 w 128"/>
                    <a:gd name="T5" fmla="*/ 13 h 186"/>
                    <a:gd name="T6" fmla="*/ 9 w 128"/>
                    <a:gd name="T7" fmla="*/ 40 h 186"/>
                    <a:gd name="T8" fmla="*/ 0 w 128"/>
                    <a:gd name="T9" fmla="*/ 88 h 186"/>
                    <a:gd name="T10" fmla="*/ 0 w 128"/>
                    <a:gd name="T11" fmla="*/ 186 h 186"/>
                    <a:gd name="T12" fmla="*/ 0 w 128"/>
                    <a:gd name="T13" fmla="*/ 182 h 186"/>
                  </a:gdLst>
                  <a:ahLst/>
                  <a:cxnLst>
                    <a:cxn ang="0">
                      <a:pos x="T0" y="T1"/>
                    </a:cxn>
                    <a:cxn ang="0">
                      <a:pos x="T2" y="T3"/>
                    </a:cxn>
                    <a:cxn ang="0">
                      <a:pos x="T4" y="T5"/>
                    </a:cxn>
                    <a:cxn ang="0">
                      <a:pos x="T6" y="T7"/>
                    </a:cxn>
                    <a:cxn ang="0">
                      <a:pos x="T8" y="T9"/>
                    </a:cxn>
                    <a:cxn ang="0">
                      <a:pos x="T10" y="T11"/>
                    </a:cxn>
                    <a:cxn ang="0">
                      <a:pos x="T12" y="T13"/>
                    </a:cxn>
                  </a:cxnLst>
                  <a:rect l="0" t="0" r="r" b="b"/>
                  <a:pathLst>
                    <a:path w="128" h="186">
                      <a:moveTo>
                        <a:pt x="128" y="4"/>
                      </a:moveTo>
                      <a:lnTo>
                        <a:pt x="59" y="0"/>
                      </a:lnTo>
                      <a:lnTo>
                        <a:pt x="32" y="13"/>
                      </a:lnTo>
                      <a:lnTo>
                        <a:pt x="9" y="40"/>
                      </a:lnTo>
                      <a:lnTo>
                        <a:pt x="0" y="88"/>
                      </a:lnTo>
                      <a:lnTo>
                        <a:pt x="0" y="186"/>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05" name="Freeform 558"/>
                <p:cNvSpPr>
                  <a:spLocks/>
                </p:cNvSpPr>
                <p:nvPr/>
              </p:nvSpPr>
              <p:spPr bwMode="auto">
                <a:xfrm>
                  <a:off x="1365" y="3570"/>
                  <a:ext cx="63" cy="62"/>
                </a:xfrm>
                <a:custGeom>
                  <a:avLst/>
                  <a:gdLst>
                    <a:gd name="T0" fmla="*/ 126 w 126"/>
                    <a:gd name="T1" fmla="*/ 4 h 186"/>
                    <a:gd name="T2" fmla="*/ 58 w 126"/>
                    <a:gd name="T3" fmla="*/ 0 h 186"/>
                    <a:gd name="T4" fmla="*/ 31 w 126"/>
                    <a:gd name="T5" fmla="*/ 14 h 186"/>
                    <a:gd name="T6" fmla="*/ 8 w 126"/>
                    <a:gd name="T7" fmla="*/ 40 h 186"/>
                    <a:gd name="T8" fmla="*/ 0 w 126"/>
                    <a:gd name="T9" fmla="*/ 89 h 186"/>
                    <a:gd name="T10" fmla="*/ 0 w 126"/>
                    <a:gd name="T11" fmla="*/ 186 h 186"/>
                    <a:gd name="T12" fmla="*/ 0 w 126"/>
                    <a:gd name="T13" fmla="*/ 182 h 186"/>
                  </a:gdLst>
                  <a:ahLst/>
                  <a:cxnLst>
                    <a:cxn ang="0">
                      <a:pos x="T0" y="T1"/>
                    </a:cxn>
                    <a:cxn ang="0">
                      <a:pos x="T2" y="T3"/>
                    </a:cxn>
                    <a:cxn ang="0">
                      <a:pos x="T4" y="T5"/>
                    </a:cxn>
                    <a:cxn ang="0">
                      <a:pos x="T6" y="T7"/>
                    </a:cxn>
                    <a:cxn ang="0">
                      <a:pos x="T8" y="T9"/>
                    </a:cxn>
                    <a:cxn ang="0">
                      <a:pos x="T10" y="T11"/>
                    </a:cxn>
                    <a:cxn ang="0">
                      <a:pos x="T12" y="T13"/>
                    </a:cxn>
                  </a:cxnLst>
                  <a:rect l="0" t="0" r="r" b="b"/>
                  <a:pathLst>
                    <a:path w="126" h="186">
                      <a:moveTo>
                        <a:pt x="126" y="4"/>
                      </a:moveTo>
                      <a:lnTo>
                        <a:pt x="58" y="0"/>
                      </a:lnTo>
                      <a:lnTo>
                        <a:pt x="31" y="14"/>
                      </a:lnTo>
                      <a:lnTo>
                        <a:pt x="8" y="40"/>
                      </a:lnTo>
                      <a:lnTo>
                        <a:pt x="0" y="89"/>
                      </a:lnTo>
                      <a:lnTo>
                        <a:pt x="0" y="186"/>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06" name="Freeform 559"/>
                <p:cNvSpPr>
                  <a:spLocks/>
                </p:cNvSpPr>
                <p:nvPr/>
              </p:nvSpPr>
              <p:spPr bwMode="auto">
                <a:xfrm>
                  <a:off x="1349" y="3558"/>
                  <a:ext cx="64" cy="62"/>
                </a:xfrm>
                <a:custGeom>
                  <a:avLst/>
                  <a:gdLst>
                    <a:gd name="T0" fmla="*/ 127 w 127"/>
                    <a:gd name="T1" fmla="*/ 5 h 186"/>
                    <a:gd name="T2" fmla="*/ 59 w 127"/>
                    <a:gd name="T3" fmla="*/ 0 h 186"/>
                    <a:gd name="T4" fmla="*/ 33 w 127"/>
                    <a:gd name="T5" fmla="*/ 16 h 186"/>
                    <a:gd name="T6" fmla="*/ 9 w 127"/>
                    <a:gd name="T7" fmla="*/ 40 h 186"/>
                    <a:gd name="T8" fmla="*/ 0 w 127"/>
                    <a:gd name="T9" fmla="*/ 89 h 186"/>
                    <a:gd name="T10" fmla="*/ 0 w 127"/>
                    <a:gd name="T11" fmla="*/ 186 h 186"/>
                    <a:gd name="T12" fmla="*/ 0 w 127"/>
                    <a:gd name="T13" fmla="*/ 182 h 186"/>
                  </a:gdLst>
                  <a:ahLst/>
                  <a:cxnLst>
                    <a:cxn ang="0">
                      <a:pos x="T0" y="T1"/>
                    </a:cxn>
                    <a:cxn ang="0">
                      <a:pos x="T2" y="T3"/>
                    </a:cxn>
                    <a:cxn ang="0">
                      <a:pos x="T4" y="T5"/>
                    </a:cxn>
                    <a:cxn ang="0">
                      <a:pos x="T6" y="T7"/>
                    </a:cxn>
                    <a:cxn ang="0">
                      <a:pos x="T8" y="T9"/>
                    </a:cxn>
                    <a:cxn ang="0">
                      <a:pos x="T10" y="T11"/>
                    </a:cxn>
                    <a:cxn ang="0">
                      <a:pos x="T12" y="T13"/>
                    </a:cxn>
                  </a:cxnLst>
                  <a:rect l="0" t="0" r="r" b="b"/>
                  <a:pathLst>
                    <a:path w="127" h="186">
                      <a:moveTo>
                        <a:pt x="127" y="5"/>
                      </a:moveTo>
                      <a:lnTo>
                        <a:pt x="59" y="0"/>
                      </a:lnTo>
                      <a:lnTo>
                        <a:pt x="33" y="16"/>
                      </a:lnTo>
                      <a:lnTo>
                        <a:pt x="9" y="40"/>
                      </a:lnTo>
                      <a:lnTo>
                        <a:pt x="0" y="89"/>
                      </a:lnTo>
                      <a:lnTo>
                        <a:pt x="0" y="186"/>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07" name="Freeform 560"/>
                <p:cNvSpPr>
                  <a:spLocks/>
                </p:cNvSpPr>
                <p:nvPr/>
              </p:nvSpPr>
              <p:spPr bwMode="auto">
                <a:xfrm>
                  <a:off x="1331" y="3550"/>
                  <a:ext cx="63" cy="62"/>
                </a:xfrm>
                <a:custGeom>
                  <a:avLst/>
                  <a:gdLst>
                    <a:gd name="T0" fmla="*/ 127 w 127"/>
                    <a:gd name="T1" fmla="*/ 4 h 186"/>
                    <a:gd name="T2" fmla="*/ 59 w 127"/>
                    <a:gd name="T3" fmla="*/ 0 h 186"/>
                    <a:gd name="T4" fmla="*/ 32 w 127"/>
                    <a:gd name="T5" fmla="*/ 13 h 186"/>
                    <a:gd name="T6" fmla="*/ 10 w 127"/>
                    <a:gd name="T7" fmla="*/ 39 h 186"/>
                    <a:gd name="T8" fmla="*/ 0 w 127"/>
                    <a:gd name="T9" fmla="*/ 88 h 186"/>
                    <a:gd name="T10" fmla="*/ 0 w 127"/>
                    <a:gd name="T11" fmla="*/ 186 h 186"/>
                    <a:gd name="T12" fmla="*/ 0 w 127"/>
                    <a:gd name="T13" fmla="*/ 180 h 186"/>
                  </a:gdLst>
                  <a:ahLst/>
                  <a:cxnLst>
                    <a:cxn ang="0">
                      <a:pos x="T0" y="T1"/>
                    </a:cxn>
                    <a:cxn ang="0">
                      <a:pos x="T2" y="T3"/>
                    </a:cxn>
                    <a:cxn ang="0">
                      <a:pos x="T4" y="T5"/>
                    </a:cxn>
                    <a:cxn ang="0">
                      <a:pos x="T6" y="T7"/>
                    </a:cxn>
                    <a:cxn ang="0">
                      <a:pos x="T8" y="T9"/>
                    </a:cxn>
                    <a:cxn ang="0">
                      <a:pos x="T10" y="T11"/>
                    </a:cxn>
                    <a:cxn ang="0">
                      <a:pos x="T12" y="T13"/>
                    </a:cxn>
                  </a:cxnLst>
                  <a:rect l="0" t="0" r="r" b="b"/>
                  <a:pathLst>
                    <a:path w="127" h="186">
                      <a:moveTo>
                        <a:pt x="127" y="4"/>
                      </a:moveTo>
                      <a:lnTo>
                        <a:pt x="59" y="0"/>
                      </a:lnTo>
                      <a:lnTo>
                        <a:pt x="32" y="13"/>
                      </a:lnTo>
                      <a:lnTo>
                        <a:pt x="10" y="39"/>
                      </a:lnTo>
                      <a:lnTo>
                        <a:pt x="0" y="88"/>
                      </a:lnTo>
                      <a:lnTo>
                        <a:pt x="0" y="186"/>
                      </a:lnTo>
                      <a:lnTo>
                        <a:pt x="0" y="180"/>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08" name="Freeform 561"/>
                <p:cNvSpPr>
                  <a:spLocks/>
                </p:cNvSpPr>
                <p:nvPr/>
              </p:nvSpPr>
              <p:spPr bwMode="auto">
                <a:xfrm>
                  <a:off x="1308" y="3501"/>
                  <a:ext cx="47" cy="25"/>
                </a:xfrm>
                <a:custGeom>
                  <a:avLst/>
                  <a:gdLst>
                    <a:gd name="T0" fmla="*/ 0 w 96"/>
                    <a:gd name="T1" fmla="*/ 0 h 74"/>
                    <a:gd name="T2" fmla="*/ 89 w 96"/>
                    <a:gd name="T3" fmla="*/ 74 h 74"/>
                    <a:gd name="T4" fmla="*/ 96 w 96"/>
                    <a:gd name="T5" fmla="*/ 74 h 74"/>
                    <a:gd name="T6" fmla="*/ 93 w 96"/>
                    <a:gd name="T7" fmla="*/ 74 h 74"/>
                  </a:gdLst>
                  <a:ahLst/>
                  <a:cxnLst>
                    <a:cxn ang="0">
                      <a:pos x="T0" y="T1"/>
                    </a:cxn>
                    <a:cxn ang="0">
                      <a:pos x="T2" y="T3"/>
                    </a:cxn>
                    <a:cxn ang="0">
                      <a:pos x="T4" y="T5"/>
                    </a:cxn>
                    <a:cxn ang="0">
                      <a:pos x="T6" y="T7"/>
                    </a:cxn>
                  </a:cxnLst>
                  <a:rect l="0" t="0" r="r" b="b"/>
                  <a:pathLst>
                    <a:path w="96" h="74">
                      <a:moveTo>
                        <a:pt x="0" y="0"/>
                      </a:moveTo>
                      <a:lnTo>
                        <a:pt x="89" y="74"/>
                      </a:lnTo>
                      <a:lnTo>
                        <a:pt x="96" y="74"/>
                      </a:lnTo>
                      <a:lnTo>
                        <a:pt x="93" y="74"/>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09" name="Oval 562"/>
                <p:cNvSpPr>
                  <a:spLocks noChangeArrowheads="1"/>
                </p:cNvSpPr>
                <p:nvPr/>
              </p:nvSpPr>
              <p:spPr bwMode="auto">
                <a:xfrm>
                  <a:off x="1339" y="3772"/>
                  <a:ext cx="78" cy="2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10" name="Oval 563"/>
                <p:cNvSpPr>
                  <a:spLocks noChangeArrowheads="1"/>
                </p:cNvSpPr>
                <p:nvPr/>
              </p:nvSpPr>
              <p:spPr bwMode="auto">
                <a:xfrm>
                  <a:off x="1432" y="3771"/>
                  <a:ext cx="78" cy="25"/>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11" name="Freeform 564"/>
                <p:cNvSpPr>
                  <a:spLocks/>
                </p:cNvSpPr>
                <p:nvPr/>
              </p:nvSpPr>
              <p:spPr bwMode="auto">
                <a:xfrm>
                  <a:off x="1511" y="3785"/>
                  <a:ext cx="94" cy="8"/>
                </a:xfrm>
                <a:custGeom>
                  <a:avLst/>
                  <a:gdLst>
                    <a:gd name="T0" fmla="*/ 0 w 188"/>
                    <a:gd name="T1" fmla="*/ 25 h 25"/>
                    <a:gd name="T2" fmla="*/ 6 w 188"/>
                    <a:gd name="T3" fmla="*/ 0 h 25"/>
                    <a:gd name="T4" fmla="*/ 175 w 188"/>
                    <a:gd name="T5" fmla="*/ 0 h 25"/>
                    <a:gd name="T6" fmla="*/ 188 w 188"/>
                    <a:gd name="T7" fmla="*/ 19 h 25"/>
                    <a:gd name="T8" fmla="*/ 0 w 188"/>
                    <a:gd name="T9" fmla="*/ 25 h 25"/>
                  </a:gdLst>
                  <a:ahLst/>
                  <a:cxnLst>
                    <a:cxn ang="0">
                      <a:pos x="T0" y="T1"/>
                    </a:cxn>
                    <a:cxn ang="0">
                      <a:pos x="T2" y="T3"/>
                    </a:cxn>
                    <a:cxn ang="0">
                      <a:pos x="T4" y="T5"/>
                    </a:cxn>
                    <a:cxn ang="0">
                      <a:pos x="T6" y="T7"/>
                    </a:cxn>
                    <a:cxn ang="0">
                      <a:pos x="T8" y="T9"/>
                    </a:cxn>
                  </a:cxnLst>
                  <a:rect l="0" t="0" r="r" b="b"/>
                  <a:pathLst>
                    <a:path w="188" h="25">
                      <a:moveTo>
                        <a:pt x="0" y="25"/>
                      </a:moveTo>
                      <a:lnTo>
                        <a:pt x="6" y="0"/>
                      </a:lnTo>
                      <a:lnTo>
                        <a:pt x="175" y="0"/>
                      </a:lnTo>
                      <a:lnTo>
                        <a:pt x="188" y="19"/>
                      </a:lnTo>
                      <a:lnTo>
                        <a:pt x="0" y="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12" name="Oval 565"/>
                <p:cNvSpPr>
                  <a:spLocks noChangeArrowheads="1"/>
                </p:cNvSpPr>
                <p:nvPr/>
              </p:nvSpPr>
              <p:spPr bwMode="auto">
                <a:xfrm>
                  <a:off x="1338" y="3767"/>
                  <a:ext cx="78" cy="27"/>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13" name="Oval 566"/>
                <p:cNvSpPr>
                  <a:spLocks noChangeArrowheads="1"/>
                </p:cNvSpPr>
                <p:nvPr/>
              </p:nvSpPr>
              <p:spPr bwMode="auto">
                <a:xfrm>
                  <a:off x="1431" y="3766"/>
                  <a:ext cx="77" cy="25"/>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604" name="Group 567"/>
            <p:cNvGrpSpPr>
              <a:grpSpLocks/>
            </p:cNvGrpSpPr>
            <p:nvPr/>
          </p:nvGrpSpPr>
          <p:grpSpPr bwMode="auto">
            <a:xfrm>
              <a:off x="6997700" y="3008313"/>
              <a:ext cx="1128713" cy="781050"/>
              <a:chOff x="1680" y="240"/>
              <a:chExt cx="2529" cy="1270"/>
            </a:xfrm>
          </p:grpSpPr>
          <p:sp>
            <p:nvSpPr>
              <p:cNvPr id="671" name="Oval 568"/>
              <p:cNvSpPr>
                <a:spLocks noChangeArrowheads="1"/>
              </p:cNvSpPr>
              <p:nvPr/>
            </p:nvSpPr>
            <p:spPr bwMode="auto">
              <a:xfrm>
                <a:off x="2554" y="240"/>
                <a:ext cx="1088"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672" name="Oval 569"/>
              <p:cNvSpPr>
                <a:spLocks noChangeArrowheads="1"/>
              </p:cNvSpPr>
              <p:nvPr/>
            </p:nvSpPr>
            <p:spPr bwMode="auto">
              <a:xfrm>
                <a:off x="1941" y="381"/>
                <a:ext cx="827"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673" name="Oval 570"/>
              <p:cNvSpPr>
                <a:spLocks noChangeArrowheads="1"/>
              </p:cNvSpPr>
              <p:nvPr/>
            </p:nvSpPr>
            <p:spPr bwMode="auto">
              <a:xfrm>
                <a:off x="1680" y="702"/>
                <a:ext cx="552" cy="411"/>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674" name="Oval 571"/>
              <p:cNvSpPr>
                <a:spLocks noChangeArrowheads="1"/>
              </p:cNvSpPr>
              <p:nvPr/>
            </p:nvSpPr>
            <p:spPr bwMode="auto">
              <a:xfrm>
                <a:off x="1849" y="894"/>
                <a:ext cx="842" cy="450"/>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675" name="Oval 572"/>
              <p:cNvSpPr>
                <a:spLocks noChangeArrowheads="1"/>
              </p:cNvSpPr>
              <p:nvPr/>
            </p:nvSpPr>
            <p:spPr bwMode="auto">
              <a:xfrm>
                <a:off x="2462" y="971"/>
                <a:ext cx="1272" cy="539"/>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676" name="Oval 573"/>
              <p:cNvSpPr>
                <a:spLocks noChangeArrowheads="1"/>
              </p:cNvSpPr>
              <p:nvPr/>
            </p:nvSpPr>
            <p:spPr bwMode="auto">
              <a:xfrm>
                <a:off x="3289" y="394"/>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677" name="Oval 574"/>
              <p:cNvSpPr>
                <a:spLocks noChangeArrowheads="1"/>
              </p:cNvSpPr>
              <p:nvPr/>
            </p:nvSpPr>
            <p:spPr bwMode="auto">
              <a:xfrm>
                <a:off x="3412" y="663"/>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678" name="Oval 575"/>
              <p:cNvSpPr>
                <a:spLocks noChangeArrowheads="1"/>
              </p:cNvSpPr>
              <p:nvPr/>
            </p:nvSpPr>
            <p:spPr bwMode="auto">
              <a:xfrm>
                <a:off x="3335" y="753"/>
                <a:ext cx="797" cy="66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679" name="Oval 576"/>
              <p:cNvSpPr>
                <a:spLocks noChangeArrowheads="1"/>
              </p:cNvSpPr>
              <p:nvPr/>
            </p:nvSpPr>
            <p:spPr bwMode="auto">
              <a:xfrm>
                <a:off x="2140" y="548"/>
                <a:ext cx="1640" cy="6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grpSp>
        <p:sp>
          <p:nvSpPr>
            <p:cNvPr id="605" name="Text Box 577"/>
            <p:cNvSpPr txBox="1">
              <a:spLocks noChangeArrowheads="1"/>
            </p:cNvSpPr>
            <p:nvPr/>
          </p:nvSpPr>
          <p:spPr bwMode="auto">
            <a:xfrm>
              <a:off x="7226300" y="319722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局域网</a:t>
              </a:r>
            </a:p>
          </p:txBody>
        </p:sp>
        <p:sp>
          <p:nvSpPr>
            <p:cNvPr id="606" name="Line 578"/>
            <p:cNvSpPr>
              <a:spLocks noChangeShapeType="1"/>
            </p:cNvSpPr>
            <p:nvPr/>
          </p:nvSpPr>
          <p:spPr bwMode="auto">
            <a:xfrm flipV="1">
              <a:off x="1039813" y="3074988"/>
              <a:ext cx="1223962" cy="360362"/>
            </a:xfrm>
            <a:prstGeom prst="line">
              <a:avLst/>
            </a:prstGeom>
            <a:noFill/>
            <a:ln w="5715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07" name="Line 579"/>
            <p:cNvSpPr>
              <a:spLocks noChangeShapeType="1"/>
            </p:cNvSpPr>
            <p:nvPr/>
          </p:nvSpPr>
          <p:spPr bwMode="auto">
            <a:xfrm flipV="1">
              <a:off x="4970463" y="3087688"/>
              <a:ext cx="1406525" cy="115887"/>
            </a:xfrm>
            <a:prstGeom prst="line">
              <a:avLst/>
            </a:prstGeom>
            <a:noFill/>
            <a:ln w="5715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08" name="Line 580"/>
            <p:cNvSpPr>
              <a:spLocks noChangeShapeType="1"/>
            </p:cNvSpPr>
            <p:nvPr/>
          </p:nvSpPr>
          <p:spPr bwMode="auto">
            <a:xfrm>
              <a:off x="6977063" y="3133725"/>
              <a:ext cx="1587500" cy="261938"/>
            </a:xfrm>
            <a:prstGeom prst="line">
              <a:avLst/>
            </a:prstGeom>
            <a:noFill/>
            <a:ln w="5715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09" name="Line 581"/>
            <p:cNvSpPr>
              <a:spLocks noChangeShapeType="1"/>
            </p:cNvSpPr>
            <p:nvPr/>
          </p:nvSpPr>
          <p:spPr bwMode="auto">
            <a:xfrm>
              <a:off x="2906713" y="3044825"/>
              <a:ext cx="1543050" cy="142875"/>
            </a:xfrm>
            <a:prstGeom prst="line">
              <a:avLst/>
            </a:prstGeom>
            <a:noFill/>
            <a:ln w="5715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nvGrpSpPr>
            <p:cNvPr id="610" name="Group 585"/>
            <p:cNvGrpSpPr>
              <a:grpSpLocks/>
            </p:cNvGrpSpPr>
            <p:nvPr/>
          </p:nvGrpSpPr>
          <p:grpSpPr bwMode="auto">
            <a:xfrm>
              <a:off x="250825" y="4179888"/>
              <a:ext cx="895350" cy="1816100"/>
              <a:chOff x="292" y="2832"/>
              <a:chExt cx="620" cy="1200"/>
            </a:xfrm>
          </p:grpSpPr>
          <p:sp>
            <p:nvSpPr>
              <p:cNvPr id="666" name="AutoShape 586"/>
              <p:cNvSpPr>
                <a:spLocks noChangeArrowheads="1"/>
              </p:cNvSpPr>
              <p:nvPr/>
            </p:nvSpPr>
            <p:spPr bwMode="auto">
              <a:xfrm>
                <a:off x="292" y="2832"/>
                <a:ext cx="620" cy="1200"/>
              </a:xfrm>
              <a:prstGeom prst="cube">
                <a:avLst>
                  <a:gd name="adj" fmla="val 9250"/>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7" name="Freeform 587"/>
              <p:cNvSpPr>
                <a:spLocks/>
              </p:cNvSpPr>
              <p:nvPr/>
            </p:nvSpPr>
            <p:spPr bwMode="auto">
              <a:xfrm>
                <a:off x="292" y="3732"/>
                <a:ext cx="620" cy="79"/>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8" name="Freeform 588"/>
              <p:cNvSpPr>
                <a:spLocks/>
              </p:cNvSpPr>
              <p:nvPr/>
            </p:nvSpPr>
            <p:spPr bwMode="auto">
              <a:xfrm>
                <a:off x="292" y="3503"/>
                <a:ext cx="620" cy="79"/>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9" name="Freeform 589"/>
              <p:cNvSpPr>
                <a:spLocks/>
              </p:cNvSpPr>
              <p:nvPr/>
            </p:nvSpPr>
            <p:spPr bwMode="auto">
              <a:xfrm>
                <a:off x="292" y="3278"/>
                <a:ext cx="620" cy="79"/>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0" name="Freeform 590"/>
              <p:cNvSpPr>
                <a:spLocks/>
              </p:cNvSpPr>
              <p:nvPr/>
            </p:nvSpPr>
            <p:spPr bwMode="auto">
              <a:xfrm>
                <a:off x="292" y="3053"/>
                <a:ext cx="620" cy="79"/>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sp>
          <p:nvSpPr>
            <p:cNvPr id="611" name="Rectangle 591"/>
            <p:cNvSpPr>
              <a:spLocks noChangeArrowheads="1"/>
            </p:cNvSpPr>
            <p:nvPr/>
          </p:nvSpPr>
          <p:spPr bwMode="auto">
            <a:xfrm>
              <a:off x="269875" y="5322888"/>
              <a:ext cx="771525" cy="3238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2" name="Text Box 592"/>
            <p:cNvSpPr txBox="1">
              <a:spLocks noChangeArrowheads="1"/>
            </p:cNvSpPr>
            <p:nvPr/>
          </p:nvSpPr>
          <p:spPr bwMode="auto">
            <a:xfrm>
              <a:off x="263525" y="528637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链路层</a:t>
              </a:r>
            </a:p>
          </p:txBody>
        </p:sp>
        <p:sp>
          <p:nvSpPr>
            <p:cNvPr id="613" name="Text Box 593"/>
            <p:cNvSpPr txBox="1">
              <a:spLocks noChangeArrowheads="1"/>
            </p:cNvSpPr>
            <p:nvPr/>
          </p:nvSpPr>
          <p:spPr bwMode="auto">
            <a:xfrm>
              <a:off x="266700" y="4249738"/>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应用层</a:t>
              </a:r>
            </a:p>
          </p:txBody>
        </p:sp>
        <p:sp>
          <p:nvSpPr>
            <p:cNvPr id="614" name="Text Box 594"/>
            <p:cNvSpPr txBox="1">
              <a:spLocks noChangeArrowheads="1"/>
            </p:cNvSpPr>
            <p:nvPr/>
          </p:nvSpPr>
          <p:spPr bwMode="auto">
            <a:xfrm>
              <a:off x="263525" y="459422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运输层</a:t>
              </a:r>
            </a:p>
          </p:txBody>
        </p:sp>
        <p:sp>
          <p:nvSpPr>
            <p:cNvPr id="615" name="Text Box 595"/>
            <p:cNvSpPr txBox="1">
              <a:spLocks noChangeArrowheads="1"/>
            </p:cNvSpPr>
            <p:nvPr/>
          </p:nvSpPr>
          <p:spPr bwMode="auto">
            <a:xfrm>
              <a:off x="263525" y="494030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网络层</a:t>
              </a:r>
            </a:p>
          </p:txBody>
        </p:sp>
        <p:sp>
          <p:nvSpPr>
            <p:cNvPr id="616" name="Text Box 596"/>
            <p:cNvSpPr txBox="1">
              <a:spLocks noChangeArrowheads="1"/>
            </p:cNvSpPr>
            <p:nvPr/>
          </p:nvSpPr>
          <p:spPr bwMode="auto">
            <a:xfrm>
              <a:off x="263525" y="563245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物理层</a:t>
              </a:r>
            </a:p>
          </p:txBody>
        </p:sp>
        <p:grpSp>
          <p:nvGrpSpPr>
            <p:cNvPr id="617" name="Group 597"/>
            <p:cNvGrpSpPr>
              <a:grpSpLocks/>
            </p:cNvGrpSpPr>
            <p:nvPr/>
          </p:nvGrpSpPr>
          <p:grpSpPr bwMode="auto">
            <a:xfrm>
              <a:off x="8083550" y="4179888"/>
              <a:ext cx="895350" cy="1816100"/>
              <a:chOff x="292" y="2832"/>
              <a:chExt cx="620" cy="1200"/>
            </a:xfrm>
          </p:grpSpPr>
          <p:sp>
            <p:nvSpPr>
              <p:cNvPr id="661" name="AutoShape 598"/>
              <p:cNvSpPr>
                <a:spLocks noChangeArrowheads="1"/>
              </p:cNvSpPr>
              <p:nvPr/>
            </p:nvSpPr>
            <p:spPr bwMode="auto">
              <a:xfrm>
                <a:off x="292" y="2832"/>
                <a:ext cx="620" cy="1200"/>
              </a:xfrm>
              <a:prstGeom prst="cube">
                <a:avLst>
                  <a:gd name="adj" fmla="val 9250"/>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2" name="Freeform 599"/>
              <p:cNvSpPr>
                <a:spLocks/>
              </p:cNvSpPr>
              <p:nvPr/>
            </p:nvSpPr>
            <p:spPr bwMode="auto">
              <a:xfrm>
                <a:off x="292" y="3732"/>
                <a:ext cx="620" cy="79"/>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3" name="Freeform 600"/>
              <p:cNvSpPr>
                <a:spLocks/>
              </p:cNvSpPr>
              <p:nvPr/>
            </p:nvSpPr>
            <p:spPr bwMode="auto">
              <a:xfrm>
                <a:off x="292" y="3503"/>
                <a:ext cx="620" cy="79"/>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4" name="Freeform 601"/>
              <p:cNvSpPr>
                <a:spLocks/>
              </p:cNvSpPr>
              <p:nvPr/>
            </p:nvSpPr>
            <p:spPr bwMode="auto">
              <a:xfrm>
                <a:off x="292" y="3278"/>
                <a:ext cx="620" cy="79"/>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5" name="Freeform 602"/>
              <p:cNvSpPr>
                <a:spLocks/>
              </p:cNvSpPr>
              <p:nvPr/>
            </p:nvSpPr>
            <p:spPr bwMode="auto">
              <a:xfrm>
                <a:off x="292" y="3053"/>
                <a:ext cx="620" cy="79"/>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sp>
          <p:nvSpPr>
            <p:cNvPr id="618" name="Rectangle 603"/>
            <p:cNvSpPr>
              <a:spLocks noChangeArrowheads="1"/>
            </p:cNvSpPr>
            <p:nvPr/>
          </p:nvSpPr>
          <p:spPr bwMode="auto">
            <a:xfrm>
              <a:off x="8102600" y="5322888"/>
              <a:ext cx="771525" cy="3238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9" name="Text Box 604"/>
            <p:cNvSpPr txBox="1">
              <a:spLocks noChangeArrowheads="1"/>
            </p:cNvSpPr>
            <p:nvPr/>
          </p:nvSpPr>
          <p:spPr bwMode="auto">
            <a:xfrm>
              <a:off x="8096250" y="528637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链路层</a:t>
              </a:r>
            </a:p>
          </p:txBody>
        </p:sp>
        <p:sp>
          <p:nvSpPr>
            <p:cNvPr id="620" name="Text Box 605"/>
            <p:cNvSpPr txBox="1">
              <a:spLocks noChangeArrowheads="1"/>
            </p:cNvSpPr>
            <p:nvPr/>
          </p:nvSpPr>
          <p:spPr bwMode="auto">
            <a:xfrm>
              <a:off x="8099425" y="4249738"/>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应用层</a:t>
              </a:r>
            </a:p>
          </p:txBody>
        </p:sp>
        <p:sp>
          <p:nvSpPr>
            <p:cNvPr id="621" name="Text Box 606"/>
            <p:cNvSpPr txBox="1">
              <a:spLocks noChangeArrowheads="1"/>
            </p:cNvSpPr>
            <p:nvPr/>
          </p:nvSpPr>
          <p:spPr bwMode="auto">
            <a:xfrm>
              <a:off x="8096250" y="459422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运输层</a:t>
              </a:r>
            </a:p>
          </p:txBody>
        </p:sp>
        <p:sp>
          <p:nvSpPr>
            <p:cNvPr id="622" name="Text Box 607"/>
            <p:cNvSpPr txBox="1">
              <a:spLocks noChangeArrowheads="1"/>
            </p:cNvSpPr>
            <p:nvPr/>
          </p:nvSpPr>
          <p:spPr bwMode="auto">
            <a:xfrm>
              <a:off x="8096250" y="494030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网络层</a:t>
              </a:r>
            </a:p>
          </p:txBody>
        </p:sp>
        <p:sp>
          <p:nvSpPr>
            <p:cNvPr id="623" name="Text Box 608"/>
            <p:cNvSpPr txBox="1">
              <a:spLocks noChangeArrowheads="1"/>
            </p:cNvSpPr>
            <p:nvPr/>
          </p:nvSpPr>
          <p:spPr bwMode="auto">
            <a:xfrm>
              <a:off x="8096250" y="563245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物理层</a:t>
              </a:r>
            </a:p>
          </p:txBody>
        </p:sp>
        <p:sp>
          <p:nvSpPr>
            <p:cNvPr id="624" name="AutoShape 609"/>
            <p:cNvSpPr>
              <a:spLocks noChangeArrowheads="1"/>
            </p:cNvSpPr>
            <p:nvPr/>
          </p:nvSpPr>
          <p:spPr bwMode="auto">
            <a:xfrm>
              <a:off x="2195513" y="4891088"/>
              <a:ext cx="895350" cy="1104900"/>
            </a:xfrm>
            <a:prstGeom prst="cube">
              <a:avLst>
                <a:gd name="adj" fmla="val 9250"/>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5" name="Freeform 610"/>
            <p:cNvSpPr>
              <a:spLocks/>
            </p:cNvSpPr>
            <p:nvPr/>
          </p:nvSpPr>
          <p:spPr bwMode="auto">
            <a:xfrm>
              <a:off x="2195513" y="5541963"/>
              <a:ext cx="895350" cy="119062"/>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6" name="Rectangle 611"/>
            <p:cNvSpPr>
              <a:spLocks noChangeArrowheads="1"/>
            </p:cNvSpPr>
            <p:nvPr/>
          </p:nvSpPr>
          <p:spPr bwMode="auto">
            <a:xfrm>
              <a:off x="2200275" y="5322888"/>
              <a:ext cx="790575" cy="3238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7" name="Freeform 612"/>
            <p:cNvSpPr>
              <a:spLocks/>
            </p:cNvSpPr>
            <p:nvPr/>
          </p:nvSpPr>
          <p:spPr bwMode="auto">
            <a:xfrm>
              <a:off x="2195513" y="5195888"/>
              <a:ext cx="895350" cy="119062"/>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8" name="Text Box 613"/>
            <p:cNvSpPr txBox="1">
              <a:spLocks noChangeArrowheads="1"/>
            </p:cNvSpPr>
            <p:nvPr/>
          </p:nvSpPr>
          <p:spPr bwMode="auto">
            <a:xfrm>
              <a:off x="2220913" y="528637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链路层</a:t>
              </a:r>
            </a:p>
          </p:txBody>
        </p:sp>
        <p:sp>
          <p:nvSpPr>
            <p:cNvPr id="629" name="Text Box 614"/>
            <p:cNvSpPr txBox="1">
              <a:spLocks noChangeArrowheads="1"/>
            </p:cNvSpPr>
            <p:nvPr/>
          </p:nvSpPr>
          <p:spPr bwMode="auto">
            <a:xfrm>
              <a:off x="2220913" y="494030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网络层</a:t>
              </a:r>
            </a:p>
          </p:txBody>
        </p:sp>
        <p:sp>
          <p:nvSpPr>
            <p:cNvPr id="630" name="Text Box 615"/>
            <p:cNvSpPr txBox="1">
              <a:spLocks noChangeArrowheads="1"/>
            </p:cNvSpPr>
            <p:nvPr/>
          </p:nvSpPr>
          <p:spPr bwMode="auto">
            <a:xfrm>
              <a:off x="2220913" y="563245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物理层</a:t>
              </a:r>
            </a:p>
          </p:txBody>
        </p:sp>
        <p:sp>
          <p:nvSpPr>
            <p:cNvPr id="631" name="AutoShape 616"/>
            <p:cNvSpPr>
              <a:spLocks noChangeArrowheads="1"/>
            </p:cNvSpPr>
            <p:nvPr/>
          </p:nvSpPr>
          <p:spPr bwMode="auto">
            <a:xfrm>
              <a:off x="4302125" y="4891088"/>
              <a:ext cx="895350" cy="1104900"/>
            </a:xfrm>
            <a:prstGeom prst="cube">
              <a:avLst>
                <a:gd name="adj" fmla="val 9250"/>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2" name="Freeform 617"/>
            <p:cNvSpPr>
              <a:spLocks/>
            </p:cNvSpPr>
            <p:nvPr/>
          </p:nvSpPr>
          <p:spPr bwMode="auto">
            <a:xfrm>
              <a:off x="4302125" y="5541963"/>
              <a:ext cx="895350" cy="119062"/>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3" name="Rectangle 618"/>
            <p:cNvSpPr>
              <a:spLocks noChangeArrowheads="1"/>
            </p:cNvSpPr>
            <p:nvPr/>
          </p:nvSpPr>
          <p:spPr bwMode="auto">
            <a:xfrm>
              <a:off x="4321175" y="5322888"/>
              <a:ext cx="781050" cy="3238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4" name="Freeform 619"/>
            <p:cNvSpPr>
              <a:spLocks/>
            </p:cNvSpPr>
            <p:nvPr/>
          </p:nvSpPr>
          <p:spPr bwMode="auto">
            <a:xfrm>
              <a:off x="4302125" y="5195888"/>
              <a:ext cx="895350" cy="119062"/>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5" name="Text Box 620"/>
            <p:cNvSpPr txBox="1">
              <a:spLocks noChangeArrowheads="1"/>
            </p:cNvSpPr>
            <p:nvPr/>
          </p:nvSpPr>
          <p:spPr bwMode="auto">
            <a:xfrm>
              <a:off x="4327525" y="528637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链路层</a:t>
              </a:r>
            </a:p>
          </p:txBody>
        </p:sp>
        <p:sp>
          <p:nvSpPr>
            <p:cNvPr id="636" name="Text Box 621"/>
            <p:cNvSpPr txBox="1">
              <a:spLocks noChangeArrowheads="1"/>
            </p:cNvSpPr>
            <p:nvPr/>
          </p:nvSpPr>
          <p:spPr bwMode="auto">
            <a:xfrm>
              <a:off x="4327525" y="494030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网络层</a:t>
              </a:r>
            </a:p>
          </p:txBody>
        </p:sp>
        <p:sp>
          <p:nvSpPr>
            <p:cNvPr id="637" name="Text Box 622"/>
            <p:cNvSpPr txBox="1">
              <a:spLocks noChangeArrowheads="1"/>
            </p:cNvSpPr>
            <p:nvPr/>
          </p:nvSpPr>
          <p:spPr bwMode="auto">
            <a:xfrm>
              <a:off x="4327525" y="563245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物理层</a:t>
              </a:r>
            </a:p>
          </p:txBody>
        </p:sp>
        <p:sp>
          <p:nvSpPr>
            <p:cNvPr id="638" name="AutoShape 623"/>
            <p:cNvSpPr>
              <a:spLocks noChangeArrowheads="1"/>
            </p:cNvSpPr>
            <p:nvPr/>
          </p:nvSpPr>
          <p:spPr bwMode="auto">
            <a:xfrm>
              <a:off x="6192838" y="4891088"/>
              <a:ext cx="895350" cy="1104900"/>
            </a:xfrm>
            <a:prstGeom prst="cube">
              <a:avLst>
                <a:gd name="adj" fmla="val 9250"/>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9" name="Freeform 624"/>
            <p:cNvSpPr>
              <a:spLocks/>
            </p:cNvSpPr>
            <p:nvPr/>
          </p:nvSpPr>
          <p:spPr bwMode="auto">
            <a:xfrm>
              <a:off x="6192838" y="5541963"/>
              <a:ext cx="895350" cy="119062"/>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0" name="Rectangle 625"/>
            <p:cNvSpPr>
              <a:spLocks noChangeArrowheads="1"/>
            </p:cNvSpPr>
            <p:nvPr/>
          </p:nvSpPr>
          <p:spPr bwMode="auto">
            <a:xfrm>
              <a:off x="6207125" y="5322888"/>
              <a:ext cx="790575" cy="3238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1" name="Freeform 626"/>
            <p:cNvSpPr>
              <a:spLocks/>
            </p:cNvSpPr>
            <p:nvPr/>
          </p:nvSpPr>
          <p:spPr bwMode="auto">
            <a:xfrm>
              <a:off x="6192838" y="5195888"/>
              <a:ext cx="895350" cy="119062"/>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2" name="Text Box 627"/>
            <p:cNvSpPr txBox="1">
              <a:spLocks noChangeArrowheads="1"/>
            </p:cNvSpPr>
            <p:nvPr/>
          </p:nvSpPr>
          <p:spPr bwMode="auto">
            <a:xfrm>
              <a:off x="6218238" y="528637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链路层</a:t>
              </a:r>
            </a:p>
          </p:txBody>
        </p:sp>
        <p:sp>
          <p:nvSpPr>
            <p:cNvPr id="643" name="Text Box 628"/>
            <p:cNvSpPr txBox="1">
              <a:spLocks noChangeArrowheads="1"/>
            </p:cNvSpPr>
            <p:nvPr/>
          </p:nvSpPr>
          <p:spPr bwMode="auto">
            <a:xfrm>
              <a:off x="6218238" y="494030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网络层</a:t>
              </a:r>
            </a:p>
          </p:txBody>
        </p:sp>
        <p:sp>
          <p:nvSpPr>
            <p:cNvPr id="644" name="Text Box 629"/>
            <p:cNvSpPr txBox="1">
              <a:spLocks noChangeArrowheads="1"/>
            </p:cNvSpPr>
            <p:nvPr/>
          </p:nvSpPr>
          <p:spPr bwMode="auto">
            <a:xfrm>
              <a:off x="6218238" y="563245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物理层</a:t>
              </a:r>
            </a:p>
          </p:txBody>
        </p:sp>
        <p:sp>
          <p:nvSpPr>
            <p:cNvPr id="645" name="Line 630"/>
            <p:cNvSpPr>
              <a:spLocks noChangeShapeType="1"/>
            </p:cNvSpPr>
            <p:nvPr/>
          </p:nvSpPr>
          <p:spPr bwMode="auto">
            <a:xfrm>
              <a:off x="1244600" y="5513388"/>
              <a:ext cx="1219200" cy="0"/>
            </a:xfrm>
            <a:prstGeom prst="line">
              <a:avLst/>
            </a:prstGeom>
            <a:noFill/>
            <a:ln w="76200">
              <a:solidFill>
                <a:srgbClr val="00CC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46" name="Line 631"/>
            <p:cNvSpPr>
              <a:spLocks noChangeShapeType="1"/>
            </p:cNvSpPr>
            <p:nvPr/>
          </p:nvSpPr>
          <p:spPr bwMode="auto">
            <a:xfrm>
              <a:off x="3187700" y="5513388"/>
              <a:ext cx="1219200" cy="0"/>
            </a:xfrm>
            <a:prstGeom prst="line">
              <a:avLst/>
            </a:prstGeom>
            <a:noFill/>
            <a:ln w="76200">
              <a:solidFill>
                <a:srgbClr val="00CC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47" name="Line 632"/>
            <p:cNvSpPr>
              <a:spLocks noChangeShapeType="1"/>
            </p:cNvSpPr>
            <p:nvPr/>
          </p:nvSpPr>
          <p:spPr bwMode="auto">
            <a:xfrm>
              <a:off x="5092700" y="5513388"/>
              <a:ext cx="1219200" cy="0"/>
            </a:xfrm>
            <a:prstGeom prst="line">
              <a:avLst/>
            </a:prstGeom>
            <a:noFill/>
            <a:ln w="76200">
              <a:solidFill>
                <a:srgbClr val="00CC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48" name="Line 633"/>
            <p:cNvSpPr>
              <a:spLocks noChangeShapeType="1"/>
            </p:cNvSpPr>
            <p:nvPr/>
          </p:nvSpPr>
          <p:spPr bwMode="auto">
            <a:xfrm>
              <a:off x="6997700" y="5513388"/>
              <a:ext cx="1219200" cy="0"/>
            </a:xfrm>
            <a:prstGeom prst="line">
              <a:avLst/>
            </a:prstGeom>
            <a:noFill/>
            <a:ln w="76200">
              <a:solidFill>
                <a:srgbClr val="00CC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49" name="Freeform 634"/>
            <p:cNvSpPr>
              <a:spLocks/>
            </p:cNvSpPr>
            <p:nvPr/>
          </p:nvSpPr>
          <p:spPr bwMode="auto">
            <a:xfrm>
              <a:off x="901700" y="5995988"/>
              <a:ext cx="1701800" cy="241300"/>
            </a:xfrm>
            <a:custGeom>
              <a:avLst/>
              <a:gdLst>
                <a:gd name="T0" fmla="*/ 0 w 1072"/>
                <a:gd name="T1" fmla="*/ 0 h 152"/>
                <a:gd name="T2" fmla="*/ 0 w 1072"/>
                <a:gd name="T3" fmla="*/ 152 h 152"/>
                <a:gd name="T4" fmla="*/ 1072 w 1072"/>
                <a:gd name="T5" fmla="*/ 152 h 152"/>
                <a:gd name="T6" fmla="*/ 1072 w 1072"/>
                <a:gd name="T7" fmla="*/ 8 h 152"/>
              </a:gdLst>
              <a:ahLst/>
              <a:cxnLst>
                <a:cxn ang="0">
                  <a:pos x="T0" y="T1"/>
                </a:cxn>
                <a:cxn ang="0">
                  <a:pos x="T2" y="T3"/>
                </a:cxn>
                <a:cxn ang="0">
                  <a:pos x="T4" y="T5"/>
                </a:cxn>
                <a:cxn ang="0">
                  <a:pos x="T6" y="T7"/>
                </a:cxn>
              </a:cxnLst>
              <a:rect l="0" t="0" r="r" b="b"/>
              <a:pathLst>
                <a:path w="1072" h="152">
                  <a:moveTo>
                    <a:pt x="0" y="0"/>
                  </a:moveTo>
                  <a:lnTo>
                    <a:pt x="0" y="152"/>
                  </a:lnTo>
                  <a:lnTo>
                    <a:pt x="1072" y="152"/>
                  </a:lnTo>
                  <a:lnTo>
                    <a:pt x="1072" y="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50" name="Freeform 635"/>
            <p:cNvSpPr>
              <a:spLocks/>
            </p:cNvSpPr>
            <p:nvPr/>
          </p:nvSpPr>
          <p:spPr bwMode="auto">
            <a:xfrm>
              <a:off x="6769100" y="5995988"/>
              <a:ext cx="1701800" cy="241300"/>
            </a:xfrm>
            <a:custGeom>
              <a:avLst/>
              <a:gdLst>
                <a:gd name="T0" fmla="*/ 0 w 1072"/>
                <a:gd name="T1" fmla="*/ 0 h 152"/>
                <a:gd name="T2" fmla="*/ 0 w 1072"/>
                <a:gd name="T3" fmla="*/ 152 h 152"/>
                <a:gd name="T4" fmla="*/ 1072 w 1072"/>
                <a:gd name="T5" fmla="*/ 152 h 152"/>
                <a:gd name="T6" fmla="*/ 1072 w 1072"/>
                <a:gd name="T7" fmla="*/ 8 h 152"/>
              </a:gdLst>
              <a:ahLst/>
              <a:cxnLst>
                <a:cxn ang="0">
                  <a:pos x="T0" y="T1"/>
                </a:cxn>
                <a:cxn ang="0">
                  <a:pos x="T2" y="T3"/>
                </a:cxn>
                <a:cxn ang="0">
                  <a:pos x="T4" y="T5"/>
                </a:cxn>
                <a:cxn ang="0">
                  <a:pos x="T6" y="T7"/>
                </a:cxn>
              </a:cxnLst>
              <a:rect l="0" t="0" r="r" b="b"/>
              <a:pathLst>
                <a:path w="1072" h="152">
                  <a:moveTo>
                    <a:pt x="0" y="0"/>
                  </a:moveTo>
                  <a:lnTo>
                    <a:pt x="0" y="152"/>
                  </a:lnTo>
                  <a:lnTo>
                    <a:pt x="1072" y="152"/>
                  </a:lnTo>
                  <a:lnTo>
                    <a:pt x="1072" y="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51" name="Freeform 636"/>
            <p:cNvSpPr>
              <a:spLocks/>
            </p:cNvSpPr>
            <p:nvPr/>
          </p:nvSpPr>
          <p:spPr bwMode="auto">
            <a:xfrm>
              <a:off x="3009900" y="5983288"/>
              <a:ext cx="1460500" cy="254000"/>
            </a:xfrm>
            <a:custGeom>
              <a:avLst/>
              <a:gdLst>
                <a:gd name="T0" fmla="*/ 0 w 1072"/>
                <a:gd name="T1" fmla="*/ 0 h 152"/>
                <a:gd name="T2" fmla="*/ 0 w 1072"/>
                <a:gd name="T3" fmla="*/ 152 h 152"/>
                <a:gd name="T4" fmla="*/ 1072 w 1072"/>
                <a:gd name="T5" fmla="*/ 152 h 152"/>
                <a:gd name="T6" fmla="*/ 1072 w 1072"/>
                <a:gd name="T7" fmla="*/ 8 h 152"/>
              </a:gdLst>
              <a:ahLst/>
              <a:cxnLst>
                <a:cxn ang="0">
                  <a:pos x="T0" y="T1"/>
                </a:cxn>
                <a:cxn ang="0">
                  <a:pos x="T2" y="T3"/>
                </a:cxn>
                <a:cxn ang="0">
                  <a:pos x="T4" y="T5"/>
                </a:cxn>
                <a:cxn ang="0">
                  <a:pos x="T6" y="T7"/>
                </a:cxn>
              </a:cxnLst>
              <a:rect l="0" t="0" r="r" b="b"/>
              <a:pathLst>
                <a:path w="1072" h="152">
                  <a:moveTo>
                    <a:pt x="0" y="0"/>
                  </a:moveTo>
                  <a:lnTo>
                    <a:pt x="0" y="152"/>
                  </a:lnTo>
                  <a:lnTo>
                    <a:pt x="1072" y="152"/>
                  </a:lnTo>
                  <a:lnTo>
                    <a:pt x="1072" y="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52" name="Freeform 637"/>
            <p:cNvSpPr>
              <a:spLocks/>
            </p:cNvSpPr>
            <p:nvPr/>
          </p:nvSpPr>
          <p:spPr bwMode="auto">
            <a:xfrm>
              <a:off x="4940300" y="5995988"/>
              <a:ext cx="1473200" cy="241300"/>
            </a:xfrm>
            <a:custGeom>
              <a:avLst/>
              <a:gdLst>
                <a:gd name="T0" fmla="*/ 0 w 1072"/>
                <a:gd name="T1" fmla="*/ 0 h 152"/>
                <a:gd name="T2" fmla="*/ 0 w 1072"/>
                <a:gd name="T3" fmla="*/ 152 h 152"/>
                <a:gd name="T4" fmla="*/ 1072 w 1072"/>
                <a:gd name="T5" fmla="*/ 152 h 152"/>
                <a:gd name="T6" fmla="*/ 1072 w 1072"/>
                <a:gd name="T7" fmla="*/ 8 h 152"/>
              </a:gdLst>
              <a:ahLst/>
              <a:cxnLst>
                <a:cxn ang="0">
                  <a:pos x="T0" y="T1"/>
                </a:cxn>
                <a:cxn ang="0">
                  <a:pos x="T2" y="T3"/>
                </a:cxn>
                <a:cxn ang="0">
                  <a:pos x="T4" y="T5"/>
                </a:cxn>
                <a:cxn ang="0">
                  <a:pos x="T6" y="T7"/>
                </a:cxn>
              </a:cxnLst>
              <a:rect l="0" t="0" r="r" b="b"/>
              <a:pathLst>
                <a:path w="1072" h="152">
                  <a:moveTo>
                    <a:pt x="0" y="0"/>
                  </a:moveTo>
                  <a:lnTo>
                    <a:pt x="0" y="152"/>
                  </a:lnTo>
                  <a:lnTo>
                    <a:pt x="1072" y="152"/>
                  </a:lnTo>
                  <a:lnTo>
                    <a:pt x="1072" y="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53" name="Text Box 639"/>
            <p:cNvSpPr txBox="1">
              <a:spLocks noChangeArrowheads="1"/>
            </p:cNvSpPr>
            <p:nvPr/>
          </p:nvSpPr>
          <p:spPr bwMode="auto">
            <a:xfrm>
              <a:off x="2430463" y="4503738"/>
              <a:ext cx="38183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R</a:t>
              </a:r>
              <a:r>
                <a:rPr kumimoji="1" lang="en-US" altLang="zh-CN" sz="1400" b="1" baseline="-25000">
                  <a:latin typeface="+mj-ea"/>
                  <a:ea typeface="+mj-ea"/>
                </a:rPr>
                <a:t>1</a:t>
              </a:r>
            </a:p>
          </p:txBody>
        </p:sp>
        <p:sp>
          <p:nvSpPr>
            <p:cNvPr id="654" name="Text Box 640"/>
            <p:cNvSpPr txBox="1">
              <a:spLocks noChangeArrowheads="1"/>
            </p:cNvSpPr>
            <p:nvPr/>
          </p:nvSpPr>
          <p:spPr bwMode="auto">
            <a:xfrm>
              <a:off x="4559300" y="4503738"/>
              <a:ext cx="38183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R</a:t>
              </a:r>
              <a:r>
                <a:rPr kumimoji="1" lang="en-US" altLang="zh-CN" sz="1400" b="1" baseline="-25000">
                  <a:latin typeface="+mj-ea"/>
                  <a:ea typeface="+mj-ea"/>
                </a:rPr>
                <a:t>2</a:t>
              </a:r>
            </a:p>
          </p:txBody>
        </p:sp>
        <p:sp>
          <p:nvSpPr>
            <p:cNvPr id="655" name="Text Box 641"/>
            <p:cNvSpPr txBox="1">
              <a:spLocks noChangeArrowheads="1"/>
            </p:cNvSpPr>
            <p:nvPr/>
          </p:nvSpPr>
          <p:spPr bwMode="auto">
            <a:xfrm>
              <a:off x="6456363" y="4503738"/>
              <a:ext cx="38183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R</a:t>
              </a:r>
              <a:r>
                <a:rPr kumimoji="1" lang="en-US" altLang="zh-CN" sz="1400" b="1" baseline="-25000">
                  <a:latin typeface="+mj-ea"/>
                  <a:ea typeface="+mj-ea"/>
                </a:rPr>
                <a:t>3</a:t>
              </a:r>
            </a:p>
          </p:txBody>
        </p:sp>
        <p:sp>
          <p:nvSpPr>
            <p:cNvPr id="656" name="Text Box 642"/>
            <p:cNvSpPr txBox="1">
              <a:spLocks noChangeArrowheads="1"/>
            </p:cNvSpPr>
            <p:nvPr/>
          </p:nvSpPr>
          <p:spPr bwMode="auto">
            <a:xfrm>
              <a:off x="517525" y="3817938"/>
              <a:ext cx="4058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H</a:t>
              </a:r>
              <a:r>
                <a:rPr kumimoji="1" lang="en-US" altLang="zh-CN" sz="1400" b="1" baseline="-25000">
                  <a:latin typeface="+mj-ea"/>
                  <a:ea typeface="+mj-ea"/>
                </a:rPr>
                <a:t>1</a:t>
              </a:r>
            </a:p>
          </p:txBody>
        </p:sp>
        <p:sp>
          <p:nvSpPr>
            <p:cNvPr id="657" name="Text Box 643"/>
            <p:cNvSpPr txBox="1">
              <a:spLocks noChangeArrowheads="1"/>
            </p:cNvSpPr>
            <p:nvPr/>
          </p:nvSpPr>
          <p:spPr bwMode="auto">
            <a:xfrm>
              <a:off x="8369300" y="3817938"/>
              <a:ext cx="4058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H</a:t>
              </a:r>
              <a:r>
                <a:rPr kumimoji="1" lang="en-US" altLang="zh-CN" sz="1400" b="1" baseline="-25000">
                  <a:latin typeface="+mj-ea"/>
                  <a:ea typeface="+mj-ea"/>
                </a:rPr>
                <a:t>2</a:t>
              </a:r>
            </a:p>
          </p:txBody>
        </p:sp>
        <p:sp>
          <p:nvSpPr>
            <p:cNvPr id="658" name="Text Box 645"/>
            <p:cNvSpPr txBox="1">
              <a:spLocks noChangeArrowheads="1"/>
            </p:cNvSpPr>
            <p:nvPr/>
          </p:nvSpPr>
          <p:spPr bwMode="auto">
            <a:xfrm>
              <a:off x="2872442" y="4007113"/>
              <a:ext cx="3639002" cy="34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1400" dirty="0">
                  <a:solidFill>
                    <a:srgbClr val="FF0000"/>
                  </a:solidFill>
                  <a:latin typeface="+mj-ea"/>
                  <a:ea typeface="+mj-ea"/>
                </a:rPr>
                <a:t>仅从数据链路层观察帧的流动</a:t>
              </a:r>
            </a:p>
          </p:txBody>
        </p:sp>
        <p:sp>
          <p:nvSpPr>
            <p:cNvPr id="659" name="Freeform 638"/>
            <p:cNvSpPr>
              <a:spLocks/>
            </p:cNvSpPr>
            <p:nvPr/>
          </p:nvSpPr>
          <p:spPr bwMode="auto">
            <a:xfrm>
              <a:off x="1225550" y="4329113"/>
              <a:ext cx="6978650" cy="1871662"/>
            </a:xfrm>
            <a:custGeom>
              <a:avLst/>
              <a:gdLst>
                <a:gd name="T0" fmla="*/ 12 w 4396"/>
                <a:gd name="T1" fmla="*/ 30 h 1179"/>
                <a:gd name="T2" fmla="*/ 12 w 4396"/>
                <a:gd name="T3" fmla="*/ 909 h 1179"/>
                <a:gd name="T4" fmla="*/ 84 w 4396"/>
                <a:gd name="T5" fmla="*/ 1137 h 1179"/>
                <a:gd name="T6" fmla="*/ 408 w 4396"/>
                <a:gd name="T7" fmla="*/ 1161 h 1179"/>
                <a:gd name="T8" fmla="*/ 567 w 4396"/>
                <a:gd name="T9" fmla="*/ 1158 h 1179"/>
                <a:gd name="T10" fmla="*/ 768 w 4396"/>
                <a:gd name="T11" fmla="*/ 1140 h 1179"/>
                <a:gd name="T12" fmla="*/ 804 w 4396"/>
                <a:gd name="T13" fmla="*/ 1050 h 1179"/>
                <a:gd name="T14" fmla="*/ 804 w 4396"/>
                <a:gd name="T15" fmla="*/ 666 h 1179"/>
                <a:gd name="T16" fmla="*/ 855 w 4396"/>
                <a:gd name="T17" fmla="*/ 477 h 1179"/>
                <a:gd name="T18" fmla="*/ 1182 w 4396"/>
                <a:gd name="T19" fmla="*/ 483 h 1179"/>
                <a:gd name="T20" fmla="*/ 1212 w 4396"/>
                <a:gd name="T21" fmla="*/ 663 h 1179"/>
                <a:gd name="T22" fmla="*/ 1209 w 4396"/>
                <a:gd name="T23" fmla="*/ 906 h 1179"/>
                <a:gd name="T24" fmla="*/ 1236 w 4396"/>
                <a:gd name="T25" fmla="*/ 1122 h 1179"/>
                <a:gd name="T26" fmla="*/ 1488 w 4396"/>
                <a:gd name="T27" fmla="*/ 1161 h 1179"/>
                <a:gd name="T28" fmla="*/ 1866 w 4396"/>
                <a:gd name="T29" fmla="*/ 1143 h 1179"/>
                <a:gd name="T30" fmla="*/ 1977 w 4396"/>
                <a:gd name="T31" fmla="*/ 1050 h 1179"/>
                <a:gd name="T32" fmla="*/ 1992 w 4396"/>
                <a:gd name="T33" fmla="*/ 750 h 1179"/>
                <a:gd name="T34" fmla="*/ 2016 w 4396"/>
                <a:gd name="T35" fmla="*/ 459 h 1179"/>
                <a:gd name="T36" fmla="*/ 2370 w 4396"/>
                <a:gd name="T37" fmla="*/ 453 h 1179"/>
                <a:gd name="T38" fmla="*/ 2409 w 4396"/>
                <a:gd name="T39" fmla="*/ 663 h 1179"/>
                <a:gd name="T40" fmla="*/ 2412 w 4396"/>
                <a:gd name="T41" fmla="*/ 867 h 1179"/>
                <a:gd name="T42" fmla="*/ 2436 w 4396"/>
                <a:gd name="T43" fmla="*/ 1098 h 1179"/>
                <a:gd name="T44" fmla="*/ 2565 w 4396"/>
                <a:gd name="T45" fmla="*/ 1158 h 1179"/>
                <a:gd name="T46" fmla="*/ 3024 w 4396"/>
                <a:gd name="T47" fmla="*/ 1146 h 1179"/>
                <a:gd name="T48" fmla="*/ 3165 w 4396"/>
                <a:gd name="T49" fmla="*/ 1041 h 1179"/>
                <a:gd name="T50" fmla="*/ 3172 w 4396"/>
                <a:gd name="T51" fmla="*/ 662 h 1179"/>
                <a:gd name="T52" fmla="*/ 3207 w 4396"/>
                <a:gd name="T53" fmla="*/ 462 h 1179"/>
                <a:gd name="T54" fmla="*/ 3492 w 4396"/>
                <a:gd name="T55" fmla="*/ 438 h 1179"/>
                <a:gd name="T56" fmla="*/ 3585 w 4396"/>
                <a:gd name="T57" fmla="*/ 540 h 1179"/>
                <a:gd name="T58" fmla="*/ 3591 w 4396"/>
                <a:gd name="T59" fmla="*/ 894 h 1179"/>
                <a:gd name="T60" fmla="*/ 3609 w 4396"/>
                <a:gd name="T61" fmla="*/ 1101 h 1179"/>
                <a:gd name="T62" fmla="*/ 3708 w 4396"/>
                <a:gd name="T63" fmla="*/ 1149 h 1179"/>
                <a:gd name="T64" fmla="*/ 4155 w 4396"/>
                <a:gd name="T65" fmla="*/ 1158 h 1179"/>
                <a:gd name="T66" fmla="*/ 4335 w 4396"/>
                <a:gd name="T67" fmla="*/ 1125 h 1179"/>
                <a:gd name="T68" fmla="*/ 4389 w 4396"/>
                <a:gd name="T69" fmla="*/ 945 h 1179"/>
                <a:gd name="T70" fmla="*/ 4380 w 4396"/>
                <a:gd name="T71" fmla="*/ 0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96" h="1179">
                  <a:moveTo>
                    <a:pt x="12" y="30"/>
                  </a:moveTo>
                  <a:cubicBezTo>
                    <a:pt x="13" y="176"/>
                    <a:pt x="0" y="725"/>
                    <a:pt x="12" y="909"/>
                  </a:cubicBezTo>
                  <a:cubicBezTo>
                    <a:pt x="24" y="1093"/>
                    <a:pt x="18" y="1095"/>
                    <a:pt x="84" y="1137"/>
                  </a:cubicBezTo>
                  <a:cubicBezTo>
                    <a:pt x="150" y="1179"/>
                    <a:pt x="328" y="1158"/>
                    <a:pt x="408" y="1161"/>
                  </a:cubicBezTo>
                  <a:cubicBezTo>
                    <a:pt x="488" y="1164"/>
                    <a:pt x="507" y="1162"/>
                    <a:pt x="567" y="1158"/>
                  </a:cubicBezTo>
                  <a:cubicBezTo>
                    <a:pt x="627" y="1154"/>
                    <a:pt x="728" y="1158"/>
                    <a:pt x="768" y="1140"/>
                  </a:cubicBezTo>
                  <a:cubicBezTo>
                    <a:pt x="808" y="1122"/>
                    <a:pt x="798" y="1129"/>
                    <a:pt x="804" y="1050"/>
                  </a:cubicBezTo>
                  <a:cubicBezTo>
                    <a:pt x="810" y="971"/>
                    <a:pt x="796" y="761"/>
                    <a:pt x="804" y="666"/>
                  </a:cubicBezTo>
                  <a:cubicBezTo>
                    <a:pt x="812" y="571"/>
                    <a:pt x="792" y="507"/>
                    <a:pt x="855" y="477"/>
                  </a:cubicBezTo>
                  <a:cubicBezTo>
                    <a:pt x="918" y="447"/>
                    <a:pt x="1122" y="452"/>
                    <a:pt x="1182" y="483"/>
                  </a:cubicBezTo>
                  <a:cubicBezTo>
                    <a:pt x="1242" y="514"/>
                    <a:pt x="1208" y="592"/>
                    <a:pt x="1212" y="663"/>
                  </a:cubicBezTo>
                  <a:cubicBezTo>
                    <a:pt x="1216" y="734"/>
                    <a:pt x="1205" y="830"/>
                    <a:pt x="1209" y="906"/>
                  </a:cubicBezTo>
                  <a:cubicBezTo>
                    <a:pt x="1213" y="982"/>
                    <a:pt x="1190" y="1080"/>
                    <a:pt x="1236" y="1122"/>
                  </a:cubicBezTo>
                  <a:cubicBezTo>
                    <a:pt x="1282" y="1164"/>
                    <a:pt x="1383" y="1158"/>
                    <a:pt x="1488" y="1161"/>
                  </a:cubicBezTo>
                  <a:cubicBezTo>
                    <a:pt x="1593" y="1164"/>
                    <a:pt x="1785" y="1161"/>
                    <a:pt x="1866" y="1143"/>
                  </a:cubicBezTo>
                  <a:cubicBezTo>
                    <a:pt x="1947" y="1125"/>
                    <a:pt x="1956" y="1115"/>
                    <a:pt x="1977" y="1050"/>
                  </a:cubicBezTo>
                  <a:cubicBezTo>
                    <a:pt x="1998" y="985"/>
                    <a:pt x="1986" y="848"/>
                    <a:pt x="1992" y="750"/>
                  </a:cubicBezTo>
                  <a:cubicBezTo>
                    <a:pt x="1998" y="652"/>
                    <a:pt x="1953" y="508"/>
                    <a:pt x="2016" y="459"/>
                  </a:cubicBezTo>
                  <a:cubicBezTo>
                    <a:pt x="2079" y="410"/>
                    <a:pt x="2305" y="419"/>
                    <a:pt x="2370" y="453"/>
                  </a:cubicBezTo>
                  <a:cubicBezTo>
                    <a:pt x="2435" y="487"/>
                    <a:pt x="2402" y="594"/>
                    <a:pt x="2409" y="663"/>
                  </a:cubicBezTo>
                  <a:cubicBezTo>
                    <a:pt x="2416" y="732"/>
                    <a:pt x="2408" y="794"/>
                    <a:pt x="2412" y="867"/>
                  </a:cubicBezTo>
                  <a:cubicBezTo>
                    <a:pt x="2416" y="940"/>
                    <a:pt x="2411" y="1050"/>
                    <a:pt x="2436" y="1098"/>
                  </a:cubicBezTo>
                  <a:cubicBezTo>
                    <a:pt x="2461" y="1146"/>
                    <a:pt x="2467" y="1150"/>
                    <a:pt x="2565" y="1158"/>
                  </a:cubicBezTo>
                  <a:cubicBezTo>
                    <a:pt x="2663" y="1166"/>
                    <a:pt x="2924" y="1165"/>
                    <a:pt x="3024" y="1146"/>
                  </a:cubicBezTo>
                  <a:cubicBezTo>
                    <a:pt x="3124" y="1127"/>
                    <a:pt x="3140" y="1122"/>
                    <a:pt x="3165" y="1041"/>
                  </a:cubicBezTo>
                  <a:cubicBezTo>
                    <a:pt x="3190" y="960"/>
                    <a:pt x="3165" y="758"/>
                    <a:pt x="3172" y="662"/>
                  </a:cubicBezTo>
                  <a:cubicBezTo>
                    <a:pt x="3179" y="566"/>
                    <a:pt x="3154" y="499"/>
                    <a:pt x="3207" y="462"/>
                  </a:cubicBezTo>
                  <a:cubicBezTo>
                    <a:pt x="3260" y="425"/>
                    <a:pt x="3429" y="425"/>
                    <a:pt x="3492" y="438"/>
                  </a:cubicBezTo>
                  <a:cubicBezTo>
                    <a:pt x="3555" y="451"/>
                    <a:pt x="3568" y="464"/>
                    <a:pt x="3585" y="540"/>
                  </a:cubicBezTo>
                  <a:cubicBezTo>
                    <a:pt x="3602" y="616"/>
                    <a:pt x="3587" y="801"/>
                    <a:pt x="3591" y="894"/>
                  </a:cubicBezTo>
                  <a:cubicBezTo>
                    <a:pt x="3595" y="987"/>
                    <a:pt x="3590" y="1059"/>
                    <a:pt x="3609" y="1101"/>
                  </a:cubicBezTo>
                  <a:cubicBezTo>
                    <a:pt x="3628" y="1143"/>
                    <a:pt x="3617" y="1140"/>
                    <a:pt x="3708" y="1149"/>
                  </a:cubicBezTo>
                  <a:cubicBezTo>
                    <a:pt x="3799" y="1158"/>
                    <a:pt x="4051" y="1162"/>
                    <a:pt x="4155" y="1158"/>
                  </a:cubicBezTo>
                  <a:cubicBezTo>
                    <a:pt x="4259" y="1154"/>
                    <a:pt x="4296" y="1160"/>
                    <a:pt x="4335" y="1125"/>
                  </a:cubicBezTo>
                  <a:cubicBezTo>
                    <a:pt x="4374" y="1090"/>
                    <a:pt x="4382" y="1132"/>
                    <a:pt x="4389" y="945"/>
                  </a:cubicBezTo>
                  <a:cubicBezTo>
                    <a:pt x="4396" y="758"/>
                    <a:pt x="4382" y="197"/>
                    <a:pt x="4380" y="0"/>
                  </a:cubicBezTo>
                </a:path>
              </a:pathLst>
            </a:custGeom>
            <a:noFill/>
            <a:ln w="76200" cmpd="sng">
              <a:solidFill>
                <a:srgbClr val="FF0000"/>
              </a:solidFill>
              <a:prstDash val="solid"/>
              <a:round/>
              <a:headEnd type="none" w="med" len="lg"/>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60" name="Rectangle 644"/>
            <p:cNvSpPr>
              <a:spLocks noChangeArrowheads="1"/>
            </p:cNvSpPr>
            <p:nvPr/>
          </p:nvSpPr>
          <p:spPr bwMode="auto">
            <a:xfrm>
              <a:off x="250825" y="5329238"/>
              <a:ext cx="8640763" cy="323850"/>
            </a:xfrm>
            <a:prstGeom prst="rect">
              <a:avLst/>
            </a:prstGeom>
            <a:solidFill>
              <a:srgbClr val="C0C0C0">
                <a:alpha val="39999"/>
              </a:srgbClr>
            </a:solidFill>
            <a:ln w="9525">
              <a:solidFill>
                <a:srgbClr val="5F5F5F"/>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spTree>
    <p:extLst>
      <p:ext uri="{BB962C8B-B14F-4D97-AF65-F5344CB8AC3E}">
        <p14:creationId xmlns:p14="http://schemas.microsoft.com/office/powerpoint/2010/main" val="29618032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en-US" altLang="zh-CN" dirty="0" smtClean="0"/>
              <a:t>CSMA/CD</a:t>
            </a:r>
            <a:r>
              <a:rPr lang="zh-CN" altLang="en-US" dirty="0" smtClean="0"/>
              <a:t>的意思是：</a:t>
            </a:r>
            <a:r>
              <a:rPr lang="zh-CN" altLang="en-US" dirty="0" smtClean="0">
                <a:solidFill>
                  <a:srgbClr val="FF0000"/>
                </a:solidFill>
              </a:rPr>
              <a:t>载波监听多点接入</a:t>
            </a:r>
            <a:r>
              <a:rPr lang="en-US" altLang="zh-CN" dirty="0" smtClean="0">
                <a:solidFill>
                  <a:srgbClr val="FF0000"/>
                </a:solidFill>
              </a:rPr>
              <a:t>/</a:t>
            </a:r>
            <a:r>
              <a:rPr lang="zh-CN" altLang="en-US" dirty="0" smtClean="0">
                <a:solidFill>
                  <a:srgbClr val="FF0000"/>
                </a:solidFill>
              </a:rPr>
              <a:t>碰撞检测</a:t>
            </a:r>
            <a:r>
              <a:rPr lang="zh-CN" altLang="en-US" dirty="0" smtClean="0"/>
              <a:t>， </a:t>
            </a:r>
            <a:r>
              <a:rPr lang="en-US" altLang="zh-CN" dirty="0"/>
              <a:t>Carrier Sense Multiple Access with </a:t>
            </a:r>
            <a:r>
              <a:rPr lang="en-US" altLang="zh-CN" dirty="0" smtClean="0"/>
              <a:t>Collision Detection</a:t>
            </a:r>
            <a:r>
              <a:rPr lang="zh-CN" altLang="en-US" dirty="0" smtClean="0"/>
              <a:t>。</a:t>
            </a:r>
            <a:endParaRPr lang="en-US" altLang="zh-CN" dirty="0" smtClean="0"/>
          </a:p>
          <a:p>
            <a:r>
              <a:rPr lang="en-US" altLang="zh-CN" dirty="0" smtClean="0"/>
              <a:t>CSMA/CD</a:t>
            </a:r>
            <a:r>
              <a:rPr lang="zh-CN" altLang="en-US" dirty="0" smtClean="0"/>
              <a:t>在有的地方被翻译为：载波侦听多路复用</a:t>
            </a:r>
            <a:r>
              <a:rPr lang="en-US" altLang="zh-CN" dirty="0" smtClean="0"/>
              <a:t>/</a:t>
            </a:r>
            <a:r>
              <a:rPr lang="zh-CN" altLang="en-US" dirty="0" smtClean="0"/>
              <a:t>碰撞检测。这是翻译的差异，两个说法是等同的。</a:t>
            </a:r>
            <a:endParaRPr lang="zh-CN" altLang="en-US" dirty="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50</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24077964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51</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pic>
        <p:nvPicPr>
          <p:cNvPr id="4098" name="Picture 2" descr="C:\Users\RuanXiaolong\Desktop\CSMACD结构说明.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246956"/>
            <a:ext cx="5507766" cy="4130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1038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a:t>
            </a:r>
            <a:r>
              <a:rPr lang="zh-CN" altLang="en-US" dirty="0" smtClean="0">
                <a:solidFill>
                  <a:srgbClr val="FF0000"/>
                </a:solidFill>
              </a:rPr>
              <a:t>多点接入</a:t>
            </a:r>
            <a:r>
              <a:rPr lang="zh-CN" altLang="en-US" dirty="0" smtClean="0"/>
              <a:t>”就说明这是总线型网络，许多计算机以多点接入的方式连接在一条总线上。</a:t>
            </a:r>
            <a:endParaRPr lang="en-US" altLang="zh-CN" dirty="0" smtClean="0"/>
          </a:p>
          <a:p>
            <a:r>
              <a:rPr lang="zh-CN" altLang="en-US" dirty="0" smtClean="0"/>
              <a:t>“多点接入”说明的是网络的结构，而不是协议的内容，协议的实质是“载波监听”和“碰撞检测”。</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52</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22210917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a:t>
            </a:r>
            <a:r>
              <a:rPr lang="zh-CN" altLang="en-US" dirty="0" smtClean="0">
                <a:solidFill>
                  <a:srgbClr val="FF0000"/>
                </a:solidFill>
              </a:rPr>
              <a:t>载波监听</a:t>
            </a:r>
            <a:r>
              <a:rPr lang="zh-CN" altLang="en-US" dirty="0" smtClean="0"/>
              <a:t>”就是用电子技术检测总线上有没有其他计算机也在发送。</a:t>
            </a:r>
            <a:endParaRPr lang="en-US" altLang="zh-CN" dirty="0" smtClean="0"/>
          </a:p>
          <a:p>
            <a:r>
              <a:rPr lang="zh-CN" altLang="en-US" dirty="0"/>
              <a:t>“载波监听”就是检测信道。不管在发送前，还是在发送中，每个站都必须不停地检测信道。发送前检测信道是为了获得发送权</a:t>
            </a:r>
            <a:r>
              <a:rPr lang="zh-CN" altLang="en-US" dirty="0" smtClean="0"/>
              <a:t>。每</a:t>
            </a:r>
            <a:r>
              <a:rPr lang="zh-CN" altLang="en-US" dirty="0"/>
              <a:t>一个站在发送数据之前先要检测一下总线上是否有其他计算机在发送数据，如果有，则暂时不要发送数据，以免发生碰撞。 </a:t>
            </a:r>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53</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41285594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a:t>
            </a:r>
            <a:r>
              <a:rPr lang="zh-CN" altLang="en-US" dirty="0" smtClean="0">
                <a:solidFill>
                  <a:srgbClr val="FF0000"/>
                </a:solidFill>
              </a:rPr>
              <a:t>碰撞检测</a:t>
            </a:r>
            <a:r>
              <a:rPr lang="zh-CN" altLang="en-US" dirty="0" smtClean="0"/>
              <a:t>”就是“边发送边监听”，即适配器边发送数据边检测信道上的信号电压的变化情况，以判断自己在发送数据的同时其他站是否也在发送数据。</a:t>
            </a:r>
            <a:endParaRPr lang="en-US" altLang="zh-CN" dirty="0" smtClean="0"/>
          </a:p>
          <a:p>
            <a:r>
              <a:rPr lang="zh-CN" altLang="en-US" dirty="0" smtClean="0"/>
              <a:t>碰撞就是冲突，因此碰撞检测也被称为冲突检测。 </a:t>
            </a:r>
            <a:endParaRPr lang="zh-CN" altLang="en-US" dirty="0"/>
          </a:p>
          <a:p>
            <a:r>
              <a:rPr lang="zh-CN" altLang="en-US" dirty="0"/>
              <a:t>在发生碰撞时，总线上传输的信号产生了严重的失真，无法从中恢复出有用的信息来。</a:t>
            </a:r>
          </a:p>
          <a:p>
            <a:r>
              <a:rPr lang="zh-CN" altLang="en-US" dirty="0"/>
              <a:t>每一个正在发送数据的站，</a:t>
            </a:r>
            <a:r>
              <a:rPr lang="zh-CN" altLang="en-US" dirty="0">
                <a:solidFill>
                  <a:srgbClr val="FF0000"/>
                </a:solidFill>
              </a:rPr>
              <a:t>一旦发现总线上出现了碰撞，就要立即停止发送</a:t>
            </a:r>
            <a:r>
              <a:rPr lang="zh-CN" altLang="en-US" dirty="0"/>
              <a:t>，免得继续浪费网络资源，然后等待一段随机时间后再次发送。</a:t>
            </a:r>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54</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41089231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43" name="内容占位符 42"/>
          <p:cNvSpPr>
            <a:spLocks noGrp="1"/>
          </p:cNvSpPr>
          <p:nvPr>
            <p:ph idx="1"/>
          </p:nvPr>
        </p:nvSpPr>
        <p:spPr/>
        <p:txBody>
          <a:bodyPr/>
          <a:lstStyle/>
          <a:p>
            <a:r>
              <a:rPr lang="zh-CN" altLang="en-US" dirty="0" smtClean="0"/>
              <a:t>尽管使用了“碰撞检测”机制，但是在以太网上还是会发生碰撞的情况。</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55</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
        <p:nvSpPr>
          <p:cNvPr id="7" name="Line 2"/>
          <p:cNvSpPr>
            <a:spLocks noChangeShapeType="1"/>
          </p:cNvSpPr>
          <p:nvPr/>
        </p:nvSpPr>
        <p:spPr bwMode="auto">
          <a:xfrm>
            <a:off x="2080901" y="3132807"/>
            <a:ext cx="4660900" cy="0"/>
          </a:xfrm>
          <a:prstGeom prst="line">
            <a:avLst/>
          </a:prstGeom>
          <a:noFill/>
          <a:ln w="38100" cmpd="dbl">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8" name="Line 3"/>
          <p:cNvSpPr>
            <a:spLocks noChangeShapeType="1"/>
          </p:cNvSpPr>
          <p:nvPr/>
        </p:nvSpPr>
        <p:spPr bwMode="auto">
          <a:xfrm>
            <a:off x="2074551" y="2843882"/>
            <a:ext cx="4673600" cy="0"/>
          </a:xfrm>
          <a:prstGeom prst="line">
            <a:avLst/>
          </a:prstGeom>
          <a:noFill/>
          <a:ln w="19050">
            <a:solidFill>
              <a:srgbClr val="333399"/>
            </a:solidFill>
            <a:round/>
            <a:headEnd type="triangle" w="med"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9" name="Rectangle 4"/>
          <p:cNvSpPr>
            <a:spLocks noChangeArrowheads="1"/>
          </p:cNvSpPr>
          <p:nvPr/>
        </p:nvSpPr>
        <p:spPr bwMode="auto">
          <a:xfrm>
            <a:off x="3943039" y="2634332"/>
            <a:ext cx="727764" cy="3667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a:latin typeface="微软雅黑" panose="020B0503020204020204" pitchFamily="34" charset="-122"/>
                <a:ea typeface="微软雅黑" panose="020B0503020204020204" pitchFamily="34" charset="-122"/>
              </a:rPr>
              <a:t>1 km</a:t>
            </a:r>
          </a:p>
        </p:txBody>
      </p:sp>
      <p:sp>
        <p:nvSpPr>
          <p:cNvPr id="10" name="Line 5"/>
          <p:cNvSpPr>
            <a:spLocks noChangeShapeType="1"/>
          </p:cNvSpPr>
          <p:nvPr/>
        </p:nvSpPr>
        <p:spPr bwMode="auto">
          <a:xfrm>
            <a:off x="2069789" y="3137569"/>
            <a:ext cx="0" cy="18081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1" name="Line 6"/>
          <p:cNvSpPr>
            <a:spLocks noChangeShapeType="1"/>
          </p:cNvSpPr>
          <p:nvPr/>
        </p:nvSpPr>
        <p:spPr bwMode="auto">
          <a:xfrm>
            <a:off x="2074551" y="3137569"/>
            <a:ext cx="4648200" cy="868363"/>
          </a:xfrm>
          <a:prstGeom prst="line">
            <a:avLst/>
          </a:prstGeom>
          <a:noFill/>
          <a:ln w="76200">
            <a:solidFill>
              <a:schemeClr val="accent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2" name="Rectangle 7"/>
          <p:cNvSpPr>
            <a:spLocks noChangeArrowheads="1"/>
          </p:cNvSpPr>
          <p:nvPr/>
        </p:nvSpPr>
        <p:spPr bwMode="auto">
          <a:xfrm>
            <a:off x="1720539" y="2635919"/>
            <a:ext cx="344647"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a:latin typeface="微软雅黑" panose="020B0503020204020204" pitchFamily="34" charset="-122"/>
                <a:ea typeface="微软雅黑" panose="020B0503020204020204" pitchFamily="34" charset="-122"/>
              </a:rPr>
              <a:t>A</a:t>
            </a:r>
          </a:p>
        </p:txBody>
      </p:sp>
      <p:sp>
        <p:nvSpPr>
          <p:cNvPr id="13" name="Rectangle 8"/>
          <p:cNvSpPr>
            <a:spLocks noChangeArrowheads="1"/>
          </p:cNvSpPr>
          <p:nvPr/>
        </p:nvSpPr>
        <p:spPr bwMode="auto">
          <a:xfrm>
            <a:off x="6703701" y="2635919"/>
            <a:ext cx="327014"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a:latin typeface="微软雅黑" panose="020B0503020204020204" pitchFamily="34" charset="-122"/>
                <a:ea typeface="微软雅黑" panose="020B0503020204020204" pitchFamily="34" charset="-122"/>
              </a:rPr>
              <a:t>B</a:t>
            </a:r>
          </a:p>
        </p:txBody>
      </p:sp>
      <p:sp>
        <p:nvSpPr>
          <p:cNvPr id="14" name="Line 9"/>
          <p:cNvSpPr>
            <a:spLocks noChangeShapeType="1"/>
          </p:cNvSpPr>
          <p:nvPr/>
        </p:nvSpPr>
        <p:spPr bwMode="auto">
          <a:xfrm flipH="1">
            <a:off x="1952314" y="3480469"/>
            <a:ext cx="6350" cy="1090613"/>
          </a:xfrm>
          <a:prstGeom prst="line">
            <a:avLst/>
          </a:prstGeom>
          <a:noFill/>
          <a:ln w="1270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5" name="Rectangle 10"/>
          <p:cNvSpPr>
            <a:spLocks noChangeArrowheads="1"/>
          </p:cNvSpPr>
          <p:nvPr/>
        </p:nvSpPr>
        <p:spPr bwMode="auto">
          <a:xfrm>
            <a:off x="1733239" y="3812257"/>
            <a:ext cx="269306"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i="1">
                <a:latin typeface="微软雅黑" panose="020B0503020204020204" pitchFamily="34" charset="-122"/>
                <a:ea typeface="微软雅黑" panose="020B0503020204020204" pitchFamily="34" charset="-122"/>
              </a:rPr>
              <a:t>t</a:t>
            </a:r>
          </a:p>
        </p:txBody>
      </p:sp>
      <p:sp>
        <p:nvSpPr>
          <p:cNvPr id="16" name="Line 11"/>
          <p:cNvSpPr>
            <a:spLocks noChangeShapeType="1"/>
          </p:cNvSpPr>
          <p:nvPr/>
        </p:nvSpPr>
        <p:spPr bwMode="auto">
          <a:xfrm>
            <a:off x="6741801" y="3126457"/>
            <a:ext cx="0" cy="1484312"/>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7" name="Line 12"/>
          <p:cNvSpPr>
            <a:spLocks noChangeShapeType="1"/>
          </p:cNvSpPr>
          <p:nvPr/>
        </p:nvSpPr>
        <p:spPr bwMode="auto">
          <a:xfrm flipH="1">
            <a:off x="2069789" y="3840832"/>
            <a:ext cx="4670425" cy="879475"/>
          </a:xfrm>
          <a:prstGeom prst="line">
            <a:avLst/>
          </a:prstGeom>
          <a:noFill/>
          <a:ln w="76200">
            <a:solidFill>
              <a:srgbClr val="9966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18" name="Group 13"/>
          <p:cNvGrpSpPr>
            <a:grpSpLocks/>
          </p:cNvGrpSpPr>
          <p:nvPr/>
        </p:nvGrpSpPr>
        <p:grpSpPr bwMode="auto">
          <a:xfrm>
            <a:off x="5513076" y="3132807"/>
            <a:ext cx="965200" cy="793750"/>
            <a:chOff x="3364" y="411"/>
            <a:chExt cx="608" cy="500"/>
          </a:xfrm>
        </p:grpSpPr>
        <p:sp>
          <p:nvSpPr>
            <p:cNvPr id="19" name="Line 14"/>
            <p:cNvSpPr>
              <a:spLocks noChangeShapeType="1"/>
            </p:cNvSpPr>
            <p:nvPr/>
          </p:nvSpPr>
          <p:spPr bwMode="auto">
            <a:xfrm>
              <a:off x="3755" y="728"/>
              <a:ext cx="112" cy="183"/>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 name="AutoShape 15"/>
            <p:cNvSpPr>
              <a:spLocks noChangeArrowheads="1"/>
            </p:cNvSpPr>
            <p:nvPr/>
          </p:nvSpPr>
          <p:spPr bwMode="auto">
            <a:xfrm>
              <a:off x="3364" y="411"/>
              <a:ext cx="608" cy="454"/>
            </a:xfrm>
            <a:prstGeom prst="irregularSeal1">
              <a:avLst/>
            </a:prstGeom>
            <a:solidFill>
              <a:srgbClr val="FFCCFF"/>
            </a:solidFill>
            <a:ln w="12700">
              <a:solidFill>
                <a:srgbClr val="FFCCFF"/>
              </a:solidFill>
              <a:miter lim="800000"/>
              <a:headEnd/>
              <a:tailEnd/>
            </a:ln>
            <a:effectLst>
              <a:outerShdw dist="35921" dir="2700000" algn="ctr" rotWithShape="0">
                <a:schemeClr val="bg2"/>
              </a:outerShdw>
            </a:effec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800">
                  <a:latin typeface="微软雅黑" panose="020B0503020204020204" pitchFamily="34" charset="-122"/>
                  <a:ea typeface="微软雅黑" panose="020B0503020204020204" pitchFamily="34" charset="-122"/>
                </a:rPr>
                <a:t>碰撞</a:t>
              </a:r>
            </a:p>
          </p:txBody>
        </p:sp>
      </p:grpSp>
      <p:grpSp>
        <p:nvGrpSpPr>
          <p:cNvPr id="21" name="Group 16"/>
          <p:cNvGrpSpPr>
            <a:grpSpLocks/>
          </p:cNvGrpSpPr>
          <p:nvPr/>
        </p:nvGrpSpPr>
        <p:grpSpPr bwMode="auto">
          <a:xfrm>
            <a:off x="423551" y="3677319"/>
            <a:ext cx="3960813" cy="1187450"/>
            <a:chOff x="158" y="754"/>
            <a:chExt cx="2495" cy="748"/>
          </a:xfrm>
        </p:grpSpPr>
        <p:sp>
          <p:nvSpPr>
            <p:cNvPr id="22" name="Text Box 17"/>
            <p:cNvSpPr txBox="1">
              <a:spLocks noChangeArrowheads="1"/>
            </p:cNvSpPr>
            <p:nvPr/>
          </p:nvSpPr>
          <p:spPr bwMode="auto">
            <a:xfrm>
              <a:off x="158" y="1269"/>
              <a:ext cx="75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i="1">
                  <a:latin typeface="微软雅黑" panose="020B0503020204020204" pitchFamily="34" charset="-122"/>
                  <a:ea typeface="微软雅黑" panose="020B0503020204020204" pitchFamily="34" charset="-122"/>
                </a:rPr>
                <a:t>t</a:t>
              </a:r>
              <a:r>
                <a:rPr kumimoji="1" lang="en-US" altLang="zh-CN" sz="1800">
                  <a:latin typeface="微软雅黑" panose="020B0503020204020204" pitchFamily="34" charset="-122"/>
                  <a:ea typeface="微软雅黑" panose="020B0503020204020204" pitchFamily="34" charset="-122"/>
                </a:rPr>
                <a:t> = 2</a:t>
              </a:r>
              <a:r>
                <a:rPr kumimoji="1" lang="en-US" altLang="zh-CN" sz="1800">
                  <a:latin typeface="微软雅黑" panose="020B0503020204020204" pitchFamily="34" charset="-122"/>
                  <a:ea typeface="微软雅黑" panose="020B0503020204020204" pitchFamily="34" charset="-122"/>
                  <a:sym typeface="Symbol" pitchFamily="18" charset="2"/>
                </a:rPr>
                <a:t></a:t>
              </a:r>
              <a:r>
                <a:rPr kumimoji="1" lang="en-US" altLang="zh-CN" sz="1800">
                  <a:latin typeface="微软雅黑" panose="020B0503020204020204" pitchFamily="34" charset="-122"/>
                  <a:ea typeface="微软雅黑" panose="020B0503020204020204" pitchFamily="34" charset="-122"/>
                </a:rPr>
                <a:t> </a:t>
              </a:r>
              <a:r>
                <a:rPr kumimoji="1" lang="en-US" altLang="zh-CN" sz="1800">
                  <a:latin typeface="微软雅黑" panose="020B0503020204020204" pitchFamily="34" charset="-122"/>
                  <a:ea typeface="微软雅黑" panose="020B0503020204020204" pitchFamily="34" charset="-122"/>
                  <a:sym typeface="Symbol" pitchFamily="18" charset="2"/>
                </a:rPr>
                <a:t> </a:t>
              </a:r>
            </a:p>
          </p:txBody>
        </p:sp>
        <p:sp>
          <p:nvSpPr>
            <p:cNvPr id="23" name="Line 18"/>
            <p:cNvSpPr>
              <a:spLocks noChangeShapeType="1"/>
            </p:cNvSpPr>
            <p:nvPr/>
          </p:nvSpPr>
          <p:spPr bwMode="auto">
            <a:xfrm>
              <a:off x="913" y="1417"/>
              <a:ext cx="26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24" name="Group 19"/>
            <p:cNvGrpSpPr>
              <a:grpSpLocks/>
            </p:cNvGrpSpPr>
            <p:nvPr/>
          </p:nvGrpSpPr>
          <p:grpSpPr bwMode="auto">
            <a:xfrm>
              <a:off x="1247" y="754"/>
              <a:ext cx="1406" cy="272"/>
              <a:chOff x="1247" y="754"/>
              <a:chExt cx="1406" cy="272"/>
            </a:xfrm>
          </p:grpSpPr>
          <p:sp>
            <p:nvSpPr>
              <p:cNvPr id="25" name="AutoShape 20"/>
              <p:cNvSpPr>
                <a:spLocks noChangeArrowheads="1"/>
              </p:cNvSpPr>
              <p:nvPr/>
            </p:nvSpPr>
            <p:spPr bwMode="auto">
              <a:xfrm>
                <a:off x="1247" y="754"/>
                <a:ext cx="1406" cy="272"/>
              </a:xfrm>
              <a:prstGeom prst="wedgeRoundRectCallout">
                <a:avLst>
                  <a:gd name="adj1" fmla="val -52986"/>
                  <a:gd name="adj2" fmla="val 182352"/>
                  <a:gd name="adj3" fmla="val 16667"/>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endParaRPr kumimoji="1" lang="zh-CN" altLang="zh-CN" sz="1800">
                  <a:latin typeface="微软雅黑" panose="020B0503020204020204" pitchFamily="34" charset="-122"/>
                  <a:ea typeface="微软雅黑" panose="020B0503020204020204" pitchFamily="34" charset="-122"/>
                </a:endParaRPr>
              </a:p>
            </p:txBody>
          </p:sp>
          <p:sp>
            <p:nvSpPr>
              <p:cNvPr id="26" name="Text Box 21"/>
              <p:cNvSpPr txBox="1">
                <a:spLocks noChangeArrowheads="1"/>
              </p:cNvSpPr>
              <p:nvPr/>
            </p:nvSpPr>
            <p:spPr bwMode="auto">
              <a:xfrm>
                <a:off x="1247" y="754"/>
                <a:ext cx="138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a:latin typeface="微软雅黑" panose="020B0503020204020204" pitchFamily="34" charset="-122"/>
                    <a:ea typeface="微软雅黑" panose="020B0503020204020204" pitchFamily="34" charset="-122"/>
                  </a:rPr>
                  <a:t>A </a:t>
                </a:r>
                <a:r>
                  <a:rPr kumimoji="1" lang="zh-CN" altLang="en-US" sz="1800">
                    <a:latin typeface="微软雅黑" panose="020B0503020204020204" pitchFamily="34" charset="-122"/>
                    <a:ea typeface="微软雅黑" panose="020B0503020204020204" pitchFamily="34" charset="-122"/>
                  </a:rPr>
                  <a:t>检测到发生碰撞</a:t>
                </a:r>
              </a:p>
            </p:txBody>
          </p:sp>
        </p:grpSp>
      </p:grpSp>
      <p:grpSp>
        <p:nvGrpSpPr>
          <p:cNvPr id="27" name="Group 22"/>
          <p:cNvGrpSpPr>
            <a:grpSpLocks/>
          </p:cNvGrpSpPr>
          <p:nvPr/>
        </p:nvGrpSpPr>
        <p:grpSpPr bwMode="auto">
          <a:xfrm>
            <a:off x="6787839" y="3013744"/>
            <a:ext cx="1844675" cy="942975"/>
            <a:chOff x="4167" y="336"/>
            <a:chExt cx="1162" cy="594"/>
          </a:xfrm>
        </p:grpSpPr>
        <p:grpSp>
          <p:nvGrpSpPr>
            <p:cNvPr id="28" name="Group 23"/>
            <p:cNvGrpSpPr>
              <a:grpSpLocks/>
            </p:cNvGrpSpPr>
            <p:nvPr/>
          </p:nvGrpSpPr>
          <p:grpSpPr bwMode="auto">
            <a:xfrm>
              <a:off x="4167" y="697"/>
              <a:ext cx="1027" cy="233"/>
              <a:chOff x="4167" y="697"/>
              <a:chExt cx="1027" cy="233"/>
            </a:xfrm>
          </p:grpSpPr>
          <p:sp>
            <p:nvSpPr>
              <p:cNvPr id="32" name="Line 24"/>
              <p:cNvSpPr>
                <a:spLocks noChangeShapeType="1"/>
              </p:cNvSpPr>
              <p:nvPr/>
            </p:nvSpPr>
            <p:spPr bwMode="auto">
              <a:xfrm flipH="1">
                <a:off x="4167" y="847"/>
                <a:ext cx="261"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54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3" name="Text Box 25"/>
              <p:cNvSpPr txBox="1">
                <a:spLocks noChangeArrowheads="1"/>
              </p:cNvSpPr>
              <p:nvPr/>
            </p:nvSpPr>
            <p:spPr bwMode="auto">
              <a:xfrm>
                <a:off x="4411" y="697"/>
                <a:ext cx="78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254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i="1">
                    <a:latin typeface="微软雅黑" panose="020B0503020204020204" pitchFamily="34" charset="-122"/>
                    <a:ea typeface="微软雅黑" panose="020B0503020204020204" pitchFamily="34" charset="-122"/>
                  </a:rPr>
                  <a:t>  t</a:t>
                </a:r>
                <a:r>
                  <a:rPr kumimoji="1" lang="en-US" altLang="zh-CN" sz="1800">
                    <a:latin typeface="微软雅黑" panose="020B0503020204020204" pitchFamily="34" charset="-122"/>
                    <a:ea typeface="微软雅黑" panose="020B0503020204020204" pitchFamily="34" charset="-122"/>
                  </a:rPr>
                  <a:t> = </a:t>
                </a:r>
                <a:r>
                  <a:rPr kumimoji="1" lang="en-US" altLang="zh-CN" sz="1800">
                    <a:latin typeface="微软雅黑" panose="020B0503020204020204" pitchFamily="34" charset="-122"/>
                    <a:ea typeface="微软雅黑" panose="020B0503020204020204" pitchFamily="34" charset="-122"/>
                    <a:sym typeface="Symbol" pitchFamily="18" charset="2"/>
                  </a:rPr>
                  <a:t></a:t>
                </a:r>
                <a:r>
                  <a:rPr kumimoji="1" lang="en-US" altLang="zh-CN" sz="1800">
                    <a:latin typeface="微软雅黑" panose="020B0503020204020204" pitchFamily="34" charset="-122"/>
                    <a:ea typeface="微软雅黑" panose="020B0503020204020204" pitchFamily="34" charset="-122"/>
                  </a:rPr>
                  <a:t> </a:t>
                </a:r>
                <a:r>
                  <a:rPr kumimoji="1" lang="en-US" altLang="zh-CN" sz="1800">
                    <a:latin typeface="微软雅黑" panose="020B0503020204020204" pitchFamily="34" charset="-122"/>
                    <a:ea typeface="微软雅黑" panose="020B0503020204020204" pitchFamily="34" charset="-122"/>
                    <a:sym typeface="Symbol" pitchFamily="18" charset="2"/>
                  </a:rPr>
                  <a:t> </a:t>
                </a:r>
                <a:r>
                  <a:rPr kumimoji="1" lang="en-US" altLang="zh-CN" sz="1800" baseline="30000">
                    <a:latin typeface="微软雅黑" panose="020B0503020204020204" pitchFamily="34" charset="-122"/>
                    <a:ea typeface="微软雅黑" panose="020B0503020204020204" pitchFamily="34" charset="-122"/>
                  </a:rPr>
                  <a:t> </a:t>
                </a:r>
              </a:p>
            </p:txBody>
          </p:sp>
        </p:grpSp>
        <p:grpSp>
          <p:nvGrpSpPr>
            <p:cNvPr id="29" name="Group 26"/>
            <p:cNvGrpSpPr>
              <a:grpSpLocks/>
            </p:cNvGrpSpPr>
            <p:nvPr/>
          </p:nvGrpSpPr>
          <p:grpSpPr bwMode="auto">
            <a:xfrm>
              <a:off x="4286" y="336"/>
              <a:ext cx="1043" cy="256"/>
              <a:chOff x="4286" y="336"/>
              <a:chExt cx="1043" cy="256"/>
            </a:xfrm>
          </p:grpSpPr>
          <p:sp>
            <p:nvSpPr>
              <p:cNvPr id="30" name="AutoShape 27"/>
              <p:cNvSpPr>
                <a:spLocks noChangeArrowheads="1"/>
              </p:cNvSpPr>
              <p:nvPr/>
            </p:nvSpPr>
            <p:spPr bwMode="auto">
              <a:xfrm>
                <a:off x="4341" y="346"/>
                <a:ext cx="988" cy="246"/>
              </a:xfrm>
              <a:prstGeom prst="wedgeRoundRectCallout">
                <a:avLst>
                  <a:gd name="adj1" fmla="val -70042"/>
                  <a:gd name="adj2" fmla="val 145528"/>
                  <a:gd name="adj3" fmla="val 16667"/>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25400" algn="ctr" rotWithShape="0">
                        <a:schemeClr val="bg2"/>
                      </a:outerShdw>
                    </a:effectLst>
                  </a14:hiddenEffects>
                </a:ext>
              </a:extLst>
            </p:spPr>
            <p:txBody>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endParaRPr kumimoji="1" lang="zh-CN" altLang="zh-CN" sz="1800">
                  <a:latin typeface="微软雅黑" panose="020B0503020204020204" pitchFamily="34" charset="-122"/>
                  <a:ea typeface="微软雅黑" panose="020B0503020204020204" pitchFamily="34" charset="-122"/>
                </a:endParaRPr>
              </a:p>
            </p:txBody>
          </p:sp>
          <p:sp>
            <p:nvSpPr>
              <p:cNvPr id="31" name="Text Box 28"/>
              <p:cNvSpPr txBox="1">
                <a:spLocks noChangeArrowheads="1"/>
              </p:cNvSpPr>
              <p:nvPr/>
            </p:nvSpPr>
            <p:spPr bwMode="auto">
              <a:xfrm>
                <a:off x="4286" y="336"/>
                <a:ext cx="91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254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a:latin typeface="微软雅黑" panose="020B0503020204020204" pitchFamily="34" charset="-122"/>
                    <a:ea typeface="微软雅黑" panose="020B0503020204020204" pitchFamily="34" charset="-122"/>
                  </a:rPr>
                  <a:t>  B </a:t>
                </a:r>
                <a:r>
                  <a:rPr kumimoji="1" lang="zh-CN" altLang="en-US" sz="1800">
                    <a:latin typeface="微软雅黑" panose="020B0503020204020204" pitchFamily="34" charset="-122"/>
                    <a:ea typeface="微软雅黑" panose="020B0503020204020204" pitchFamily="34" charset="-122"/>
                  </a:rPr>
                  <a:t>发送数据</a:t>
                </a:r>
              </a:p>
            </p:txBody>
          </p:sp>
        </p:grpSp>
      </p:grpSp>
      <p:grpSp>
        <p:nvGrpSpPr>
          <p:cNvPr id="34" name="Group 29"/>
          <p:cNvGrpSpPr>
            <a:grpSpLocks/>
          </p:cNvGrpSpPr>
          <p:nvPr/>
        </p:nvGrpSpPr>
        <p:grpSpPr bwMode="auto">
          <a:xfrm>
            <a:off x="4239902" y="3853532"/>
            <a:ext cx="3752851" cy="1006475"/>
            <a:chOff x="2562" y="865"/>
            <a:chExt cx="2364" cy="634"/>
          </a:xfrm>
        </p:grpSpPr>
        <p:grpSp>
          <p:nvGrpSpPr>
            <p:cNvPr id="35" name="Group 30"/>
            <p:cNvGrpSpPr>
              <a:grpSpLocks/>
            </p:cNvGrpSpPr>
            <p:nvPr/>
          </p:nvGrpSpPr>
          <p:grpSpPr bwMode="auto">
            <a:xfrm>
              <a:off x="2562" y="1240"/>
              <a:ext cx="1546" cy="259"/>
              <a:chOff x="2562" y="1240"/>
              <a:chExt cx="1546" cy="259"/>
            </a:xfrm>
          </p:grpSpPr>
          <p:sp>
            <p:nvSpPr>
              <p:cNvPr id="38" name="AutoShape 31"/>
              <p:cNvSpPr>
                <a:spLocks noChangeArrowheads="1"/>
              </p:cNvSpPr>
              <p:nvPr/>
            </p:nvSpPr>
            <p:spPr bwMode="auto">
              <a:xfrm>
                <a:off x="2562" y="1253"/>
                <a:ext cx="1407" cy="246"/>
              </a:xfrm>
              <a:prstGeom prst="wedgeRoundRectCallout">
                <a:avLst>
                  <a:gd name="adj1" fmla="val 61231"/>
                  <a:gd name="adj2" fmla="val -165449"/>
                  <a:gd name="adj3" fmla="val 16667"/>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endParaRPr kumimoji="1" lang="zh-CN" altLang="zh-CN" sz="1800">
                  <a:latin typeface="微软雅黑" panose="020B0503020204020204" pitchFamily="34" charset="-122"/>
                  <a:ea typeface="微软雅黑" panose="020B0503020204020204" pitchFamily="34" charset="-122"/>
                </a:endParaRPr>
              </a:p>
            </p:txBody>
          </p:sp>
          <p:sp>
            <p:nvSpPr>
              <p:cNvPr id="39" name="Text Box 32"/>
              <p:cNvSpPr txBox="1">
                <a:spLocks noChangeArrowheads="1"/>
              </p:cNvSpPr>
              <p:nvPr/>
            </p:nvSpPr>
            <p:spPr bwMode="auto">
              <a:xfrm>
                <a:off x="2562" y="1240"/>
                <a:ext cx="154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a:latin typeface="微软雅黑" panose="020B0503020204020204" pitchFamily="34" charset="-122"/>
                    <a:ea typeface="微软雅黑" panose="020B0503020204020204" pitchFamily="34" charset="-122"/>
                  </a:rPr>
                  <a:t>B </a:t>
                </a:r>
                <a:r>
                  <a:rPr kumimoji="1" lang="zh-CN" altLang="en-US" sz="1800">
                    <a:latin typeface="微软雅黑" panose="020B0503020204020204" pitchFamily="34" charset="-122"/>
                    <a:ea typeface="微软雅黑" panose="020B0503020204020204" pitchFamily="34" charset="-122"/>
                  </a:rPr>
                  <a:t>检测到发生碰撞</a:t>
                </a:r>
              </a:p>
            </p:txBody>
          </p:sp>
        </p:grpSp>
        <p:sp>
          <p:nvSpPr>
            <p:cNvPr id="36" name="Line 33"/>
            <p:cNvSpPr>
              <a:spLocks noChangeShapeType="1"/>
            </p:cNvSpPr>
            <p:nvPr/>
          </p:nvSpPr>
          <p:spPr bwMode="auto">
            <a:xfrm flipH="1">
              <a:off x="4167" y="964"/>
              <a:ext cx="261"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7" name="Text Box 34"/>
            <p:cNvSpPr txBox="1">
              <a:spLocks noChangeArrowheads="1"/>
            </p:cNvSpPr>
            <p:nvPr/>
          </p:nvSpPr>
          <p:spPr bwMode="auto">
            <a:xfrm>
              <a:off x="4410" y="865"/>
              <a:ext cx="5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i="1">
                  <a:latin typeface="微软雅黑" panose="020B0503020204020204" pitchFamily="34" charset="-122"/>
                  <a:ea typeface="微软雅黑" panose="020B0503020204020204" pitchFamily="34" charset="-122"/>
                </a:rPr>
                <a:t>  t</a:t>
              </a:r>
              <a:r>
                <a:rPr kumimoji="1" lang="en-US" altLang="zh-CN" sz="1800">
                  <a:latin typeface="微软雅黑" panose="020B0503020204020204" pitchFamily="34" charset="-122"/>
                  <a:ea typeface="微软雅黑" panose="020B0503020204020204" pitchFamily="34" charset="-122"/>
                </a:rPr>
                <a:t> = </a:t>
              </a:r>
              <a:r>
                <a:rPr kumimoji="1" lang="en-US" altLang="zh-CN" sz="1800">
                  <a:latin typeface="微软雅黑" panose="020B0503020204020204" pitchFamily="34" charset="-122"/>
                  <a:ea typeface="微软雅黑" panose="020B0503020204020204" pitchFamily="34" charset="-122"/>
                  <a:sym typeface="Symbol" pitchFamily="18" charset="2"/>
                </a:rPr>
                <a:t></a:t>
              </a:r>
            </a:p>
          </p:txBody>
        </p:sp>
      </p:grpSp>
      <p:sp>
        <p:nvSpPr>
          <p:cNvPr id="40" name="Text Box 35"/>
          <p:cNvSpPr txBox="1">
            <a:spLocks noChangeArrowheads="1"/>
          </p:cNvSpPr>
          <p:nvPr/>
        </p:nvSpPr>
        <p:spPr bwMode="auto">
          <a:xfrm>
            <a:off x="952189" y="2928019"/>
            <a:ext cx="7152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i="1">
                <a:latin typeface="微软雅黑" panose="020B0503020204020204" pitchFamily="34" charset="-122"/>
                <a:ea typeface="微软雅黑" panose="020B0503020204020204" pitchFamily="34" charset="-122"/>
              </a:rPr>
              <a:t>t</a:t>
            </a:r>
            <a:r>
              <a:rPr kumimoji="1" lang="en-US" altLang="zh-CN" sz="1800">
                <a:latin typeface="微软雅黑" panose="020B0503020204020204" pitchFamily="34" charset="-122"/>
                <a:ea typeface="微软雅黑" panose="020B0503020204020204" pitchFamily="34" charset="-122"/>
              </a:rPr>
              <a:t> = 0</a:t>
            </a:r>
            <a:endParaRPr kumimoji="1" lang="en-US" altLang="zh-CN" sz="1800" baseline="30000">
              <a:latin typeface="微软雅黑" panose="020B0503020204020204" pitchFamily="34" charset="-122"/>
              <a:ea typeface="微软雅黑" panose="020B0503020204020204" pitchFamily="34" charset="-122"/>
            </a:endParaRPr>
          </a:p>
        </p:txBody>
      </p:sp>
      <p:sp>
        <p:nvSpPr>
          <p:cNvPr id="41" name="Line 36"/>
          <p:cNvSpPr>
            <a:spLocks noChangeShapeType="1"/>
          </p:cNvSpPr>
          <p:nvPr/>
        </p:nvSpPr>
        <p:spPr bwMode="auto">
          <a:xfrm>
            <a:off x="1622114" y="3132807"/>
            <a:ext cx="41275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42" name="Text Box 37"/>
          <p:cNvSpPr txBox="1">
            <a:spLocks noChangeArrowheads="1"/>
          </p:cNvSpPr>
          <p:nvPr/>
        </p:nvSpPr>
        <p:spPr bwMode="auto">
          <a:xfrm>
            <a:off x="7080893" y="4261519"/>
            <a:ext cx="17395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lang="zh-CN" altLang="en-US" sz="1800">
                <a:latin typeface="微软雅黑" panose="020B0503020204020204" pitchFamily="34" charset="-122"/>
                <a:ea typeface="微软雅黑" panose="020B0503020204020204" pitchFamily="34" charset="-122"/>
              </a:rPr>
              <a:t>单程端到端</a:t>
            </a:r>
          </a:p>
          <a:p>
            <a:pPr algn="ctr" eaLnBrk="1" hangingPunct="1"/>
            <a:r>
              <a:rPr lang="zh-CN" altLang="en-US" sz="1800">
                <a:latin typeface="微软雅黑" panose="020B0503020204020204" pitchFamily="34" charset="-122"/>
                <a:ea typeface="微软雅黑" panose="020B0503020204020204" pitchFamily="34" charset="-122"/>
              </a:rPr>
              <a:t>传播时延记为</a:t>
            </a:r>
            <a:r>
              <a:rPr lang="zh-CN" altLang="en-US" sz="1800" i="1">
                <a:latin typeface="微软雅黑" panose="020B0503020204020204" pitchFamily="34" charset="-122"/>
                <a:ea typeface="微软雅黑" panose="020B0503020204020204" pitchFamily="34" charset="-122"/>
                <a:sym typeface="Symbol" pitchFamily="18" charset="2"/>
              </a:rPr>
              <a:t></a:t>
            </a:r>
            <a:r>
              <a:rPr lang="zh-CN" altLang="en-US" sz="1800">
                <a:latin typeface="微软雅黑" panose="020B0503020204020204" pitchFamily="34" charset="-122"/>
                <a:ea typeface="微软雅黑" panose="020B0503020204020204" pitchFamily="34" charset="-122"/>
              </a:rPr>
              <a:t> </a:t>
            </a:r>
          </a:p>
        </p:txBody>
      </p:sp>
    </p:spTree>
    <p:extLst>
      <p:ext uri="{BB962C8B-B14F-4D97-AF65-F5344CB8AC3E}">
        <p14:creationId xmlns:p14="http://schemas.microsoft.com/office/powerpoint/2010/main" val="295382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0"/>
                                        <p:tgtEl>
                                          <p:spTgt spid="11"/>
                                        </p:tgtEl>
                                      </p:cBhvr>
                                    </p:animEffect>
                                  </p:childTnLst>
                                </p:cTn>
                              </p:par>
                              <p:par>
                                <p:cTn id="8" presetID="22" presetClass="entr" presetSubtype="2" fill="hold" grpId="0" nodeType="withEffect">
                                  <p:stCondLst>
                                    <p:cond delay="4000"/>
                                  </p:stCondLst>
                                  <p:childTnLst>
                                    <p:set>
                                      <p:cBhvr>
                                        <p:cTn id="9" dur="1" fill="hold">
                                          <p:stCondLst>
                                            <p:cond delay="0"/>
                                          </p:stCondLst>
                                        </p:cTn>
                                        <p:tgtEl>
                                          <p:spTgt spid="17"/>
                                        </p:tgtEl>
                                        <p:attrNameLst>
                                          <p:attrName>style.visibility</p:attrName>
                                        </p:attrNameLst>
                                      </p:cBhvr>
                                      <p:to>
                                        <p:strVal val="visible"/>
                                      </p:to>
                                    </p:set>
                                    <p:animEffect transition="in" filter="wipe(right)">
                                      <p:cBhvr>
                                        <p:cTn id="10" dur="5000"/>
                                        <p:tgtEl>
                                          <p:spTgt spid="17"/>
                                        </p:tgtEl>
                                      </p:cBhvr>
                                    </p:animEffect>
                                  </p:childTnLst>
                                </p:cTn>
                              </p:par>
                              <p:par>
                                <p:cTn id="11" presetID="1" presetClass="entr" presetSubtype="0" fill="hold" nodeType="withEffect">
                                  <p:stCondLst>
                                    <p:cond delay="400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450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500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900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56</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grpSp>
        <p:nvGrpSpPr>
          <p:cNvPr id="6" name="组合 5"/>
          <p:cNvGrpSpPr/>
          <p:nvPr/>
        </p:nvGrpSpPr>
        <p:grpSpPr>
          <a:xfrm>
            <a:off x="1557247" y="1273324"/>
            <a:ext cx="6039089" cy="4189532"/>
            <a:chOff x="-178563" y="153988"/>
            <a:chExt cx="9363872" cy="6496053"/>
          </a:xfrm>
        </p:grpSpPr>
        <p:sp>
          <p:nvSpPr>
            <p:cNvPr id="119" name="Rectangle 2"/>
            <p:cNvSpPr>
              <a:spLocks noChangeArrowheads="1"/>
            </p:cNvSpPr>
            <p:nvPr/>
          </p:nvSpPr>
          <p:spPr bwMode="auto">
            <a:xfrm>
              <a:off x="5302250" y="5429250"/>
              <a:ext cx="1144588" cy="142875"/>
            </a:xfrm>
            <a:prstGeom prst="rect">
              <a:avLst/>
            </a:prstGeom>
            <a:solidFill>
              <a:srgbClr val="99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20" name="Rectangle 3"/>
            <p:cNvSpPr>
              <a:spLocks noChangeArrowheads="1"/>
            </p:cNvSpPr>
            <p:nvPr/>
          </p:nvSpPr>
          <p:spPr bwMode="auto">
            <a:xfrm>
              <a:off x="2060575" y="5213350"/>
              <a:ext cx="4386263" cy="14287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21" name="Line 4"/>
            <p:cNvSpPr>
              <a:spLocks noChangeShapeType="1"/>
            </p:cNvSpPr>
            <p:nvPr/>
          </p:nvSpPr>
          <p:spPr bwMode="auto">
            <a:xfrm>
              <a:off x="1908175" y="652463"/>
              <a:ext cx="4660900" cy="0"/>
            </a:xfrm>
            <a:prstGeom prst="line">
              <a:avLst/>
            </a:prstGeom>
            <a:noFill/>
            <a:ln w="38100" cmpd="dbl">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22" name="Line 5"/>
            <p:cNvSpPr>
              <a:spLocks noChangeShapeType="1"/>
            </p:cNvSpPr>
            <p:nvPr/>
          </p:nvSpPr>
          <p:spPr bwMode="auto">
            <a:xfrm>
              <a:off x="1901825" y="363538"/>
              <a:ext cx="4673600" cy="0"/>
            </a:xfrm>
            <a:prstGeom prst="line">
              <a:avLst/>
            </a:prstGeom>
            <a:noFill/>
            <a:ln w="19050">
              <a:solidFill>
                <a:srgbClr val="333399"/>
              </a:solidFill>
              <a:round/>
              <a:headEnd type="triangle" w="med"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23" name="Rectangle 6"/>
            <p:cNvSpPr>
              <a:spLocks noChangeArrowheads="1"/>
            </p:cNvSpPr>
            <p:nvPr/>
          </p:nvSpPr>
          <p:spPr bwMode="auto">
            <a:xfrm>
              <a:off x="3770314" y="153988"/>
              <a:ext cx="870307" cy="43721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1 km</a:t>
              </a:r>
            </a:p>
          </p:txBody>
        </p:sp>
        <p:sp>
          <p:nvSpPr>
            <p:cNvPr id="124" name="Line 7"/>
            <p:cNvSpPr>
              <a:spLocks noChangeShapeType="1"/>
            </p:cNvSpPr>
            <p:nvPr/>
          </p:nvSpPr>
          <p:spPr bwMode="auto">
            <a:xfrm>
              <a:off x="1897063" y="657225"/>
              <a:ext cx="0" cy="18081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25" name="Line 8"/>
            <p:cNvSpPr>
              <a:spLocks noChangeShapeType="1"/>
            </p:cNvSpPr>
            <p:nvPr/>
          </p:nvSpPr>
          <p:spPr bwMode="auto">
            <a:xfrm>
              <a:off x="1901825" y="657225"/>
              <a:ext cx="4648200" cy="868363"/>
            </a:xfrm>
            <a:prstGeom prst="line">
              <a:avLst/>
            </a:prstGeom>
            <a:noFill/>
            <a:ln w="76200">
              <a:solidFill>
                <a:schemeClr val="accent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26" name="Rectangle 9"/>
            <p:cNvSpPr>
              <a:spLocks noChangeArrowheads="1"/>
            </p:cNvSpPr>
            <p:nvPr/>
          </p:nvSpPr>
          <p:spPr bwMode="auto">
            <a:xfrm>
              <a:off x="1641475" y="307976"/>
              <a:ext cx="443191" cy="43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A</a:t>
              </a:r>
            </a:p>
          </p:txBody>
        </p:sp>
        <p:sp>
          <p:nvSpPr>
            <p:cNvPr id="127" name="Rectangle 10"/>
            <p:cNvSpPr>
              <a:spLocks noChangeArrowheads="1"/>
            </p:cNvSpPr>
            <p:nvPr/>
          </p:nvSpPr>
          <p:spPr bwMode="auto">
            <a:xfrm>
              <a:off x="6464300" y="307976"/>
              <a:ext cx="434006" cy="43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B</a:t>
              </a:r>
            </a:p>
          </p:txBody>
        </p:sp>
        <p:sp>
          <p:nvSpPr>
            <p:cNvPr id="128" name="Line 11"/>
            <p:cNvSpPr>
              <a:spLocks noChangeShapeType="1"/>
            </p:cNvSpPr>
            <p:nvPr/>
          </p:nvSpPr>
          <p:spPr bwMode="auto">
            <a:xfrm flipH="1">
              <a:off x="1779588" y="1000125"/>
              <a:ext cx="6350" cy="1090613"/>
            </a:xfrm>
            <a:prstGeom prst="line">
              <a:avLst/>
            </a:prstGeom>
            <a:noFill/>
            <a:ln w="1270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29" name="Rectangle 12"/>
            <p:cNvSpPr>
              <a:spLocks noChangeArrowheads="1"/>
            </p:cNvSpPr>
            <p:nvPr/>
          </p:nvSpPr>
          <p:spPr bwMode="auto">
            <a:xfrm>
              <a:off x="1369700" y="1331913"/>
              <a:ext cx="358225" cy="43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i="1" dirty="0">
                  <a:latin typeface="微软雅黑" panose="020B0503020204020204" pitchFamily="34" charset="-122"/>
                  <a:ea typeface="微软雅黑" panose="020B0503020204020204" pitchFamily="34" charset="-122"/>
                </a:rPr>
                <a:t>t</a:t>
              </a:r>
            </a:p>
          </p:txBody>
        </p:sp>
        <p:sp>
          <p:nvSpPr>
            <p:cNvPr id="130" name="Line 13"/>
            <p:cNvSpPr>
              <a:spLocks noChangeShapeType="1"/>
            </p:cNvSpPr>
            <p:nvPr/>
          </p:nvSpPr>
          <p:spPr bwMode="auto">
            <a:xfrm>
              <a:off x="6569075" y="646113"/>
              <a:ext cx="0" cy="1484312"/>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31" name="Line 14"/>
            <p:cNvSpPr>
              <a:spLocks noChangeShapeType="1"/>
            </p:cNvSpPr>
            <p:nvPr/>
          </p:nvSpPr>
          <p:spPr bwMode="auto">
            <a:xfrm flipH="1">
              <a:off x="1897063" y="1360488"/>
              <a:ext cx="4670425" cy="879475"/>
            </a:xfrm>
            <a:prstGeom prst="line">
              <a:avLst/>
            </a:prstGeom>
            <a:noFill/>
            <a:ln w="76200">
              <a:solidFill>
                <a:srgbClr val="9966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grpSp>
          <p:nvGrpSpPr>
            <p:cNvPr id="132" name="Group 15"/>
            <p:cNvGrpSpPr>
              <a:grpSpLocks/>
            </p:cNvGrpSpPr>
            <p:nvPr/>
          </p:nvGrpSpPr>
          <p:grpSpPr bwMode="auto">
            <a:xfrm>
              <a:off x="5340350" y="652463"/>
              <a:ext cx="965200" cy="793750"/>
              <a:chOff x="3364" y="411"/>
              <a:chExt cx="608" cy="500"/>
            </a:xfrm>
          </p:grpSpPr>
          <p:sp>
            <p:nvSpPr>
              <p:cNvPr id="133" name="Line 16"/>
              <p:cNvSpPr>
                <a:spLocks noChangeShapeType="1"/>
              </p:cNvSpPr>
              <p:nvPr/>
            </p:nvSpPr>
            <p:spPr bwMode="auto">
              <a:xfrm>
                <a:off x="3755" y="728"/>
                <a:ext cx="112" cy="183"/>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34" name="AutoShape 17"/>
              <p:cNvSpPr>
                <a:spLocks noChangeArrowheads="1"/>
              </p:cNvSpPr>
              <p:nvPr/>
            </p:nvSpPr>
            <p:spPr bwMode="auto">
              <a:xfrm>
                <a:off x="3364" y="411"/>
                <a:ext cx="608" cy="454"/>
              </a:xfrm>
              <a:prstGeom prst="irregularSeal1">
                <a:avLst/>
              </a:prstGeom>
              <a:solidFill>
                <a:srgbClr val="FFCCFF"/>
              </a:solidFill>
              <a:ln w="12700">
                <a:solidFill>
                  <a:srgbClr val="FFCCFF"/>
                </a:solidFill>
                <a:miter lim="800000"/>
                <a:headEnd/>
                <a:tailEnd/>
              </a:ln>
              <a:effectLst>
                <a:outerShdw dist="35921" dir="2700000" algn="ctr" rotWithShape="0">
                  <a:schemeClr val="bg2"/>
                </a:outerShdw>
              </a:effec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400">
                    <a:latin typeface="微软雅黑" panose="020B0503020204020204" pitchFamily="34" charset="-122"/>
                    <a:ea typeface="微软雅黑" panose="020B0503020204020204" pitchFamily="34" charset="-122"/>
                  </a:rPr>
                  <a:t>碰撞</a:t>
                </a:r>
              </a:p>
            </p:txBody>
          </p:sp>
        </p:grpSp>
        <p:sp>
          <p:nvSpPr>
            <p:cNvPr id="135" name="Text Box 18"/>
            <p:cNvSpPr txBox="1">
              <a:spLocks noChangeArrowheads="1"/>
            </p:cNvSpPr>
            <p:nvPr/>
          </p:nvSpPr>
          <p:spPr bwMode="auto">
            <a:xfrm>
              <a:off x="6877051" y="3275013"/>
              <a:ext cx="2308258" cy="965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nSpc>
                  <a:spcPct val="90000"/>
                </a:lnSpc>
              </a:pPr>
              <a:r>
                <a:rPr kumimoji="1" lang="en-US" altLang="zh-CN" sz="1400" i="1" dirty="0">
                  <a:latin typeface="微软雅黑" panose="020B0503020204020204" pitchFamily="34" charset="-122"/>
                  <a:ea typeface="微软雅黑" panose="020B0503020204020204" pitchFamily="34" charset="-122"/>
                </a:rPr>
                <a:t>t</a:t>
              </a:r>
              <a:r>
                <a:rPr kumimoji="1" lang="en-US" altLang="zh-CN" sz="1400" dirty="0">
                  <a:latin typeface="微软雅黑" panose="020B0503020204020204" pitchFamily="34" charset="-122"/>
                  <a:ea typeface="微软雅黑" panose="020B0503020204020204" pitchFamily="34" charset="-122"/>
                </a:rPr>
                <a:t> = </a:t>
              </a:r>
              <a:r>
                <a:rPr kumimoji="1" lang="en-US" altLang="zh-CN" sz="1400" dirty="0">
                  <a:latin typeface="微软雅黑" panose="020B0503020204020204" pitchFamily="34" charset="-122"/>
                  <a:ea typeface="微软雅黑" panose="020B0503020204020204" pitchFamily="34" charset="-122"/>
                  <a:sym typeface="Symbol" pitchFamily="18" charset="2"/>
                </a:rPr>
                <a:t></a:t>
              </a:r>
              <a:r>
                <a:rPr kumimoji="1" lang="en-US" altLang="zh-CN" sz="1400" dirty="0">
                  <a:latin typeface="微软雅黑" panose="020B0503020204020204" pitchFamily="34" charset="-122"/>
                  <a:ea typeface="微软雅黑" panose="020B0503020204020204" pitchFamily="34" charset="-122"/>
                </a:rPr>
                <a:t> </a:t>
              </a:r>
              <a:r>
                <a:rPr kumimoji="1" lang="en-US" altLang="zh-CN" sz="1400" dirty="0">
                  <a:latin typeface="微软雅黑" panose="020B0503020204020204" pitchFamily="34" charset="-122"/>
                  <a:ea typeface="微软雅黑" panose="020B0503020204020204" pitchFamily="34" charset="-122"/>
                  <a:sym typeface="Symbol" pitchFamily="18" charset="2"/>
                </a:rPr>
                <a:t> </a:t>
              </a:r>
              <a:endParaRPr kumimoji="1" lang="en-US" altLang="zh-CN" sz="1400" dirty="0">
                <a:latin typeface="微软雅黑" panose="020B0503020204020204" pitchFamily="34" charset="-122"/>
                <a:ea typeface="微软雅黑" panose="020B0503020204020204" pitchFamily="34" charset="-122"/>
              </a:endParaRPr>
            </a:p>
            <a:p>
              <a:pPr>
                <a:lnSpc>
                  <a:spcPct val="90000"/>
                </a:lnSpc>
              </a:pPr>
              <a:r>
                <a:rPr kumimoji="1" lang="en-US" altLang="zh-CN" sz="1400" dirty="0">
                  <a:latin typeface="微软雅黑" panose="020B0503020204020204" pitchFamily="34" charset="-122"/>
                  <a:ea typeface="微软雅黑" panose="020B0503020204020204" pitchFamily="34" charset="-122"/>
                </a:rPr>
                <a:t>B </a:t>
              </a:r>
              <a:r>
                <a:rPr kumimoji="1" lang="zh-CN" altLang="en-US" sz="1400" dirty="0">
                  <a:latin typeface="微软雅黑" panose="020B0503020204020204" pitchFamily="34" charset="-122"/>
                  <a:ea typeface="微软雅黑" panose="020B0503020204020204" pitchFamily="34" charset="-122"/>
                </a:rPr>
                <a:t>检测到信道空闲</a:t>
              </a:r>
            </a:p>
            <a:p>
              <a:pPr>
                <a:lnSpc>
                  <a:spcPct val="90000"/>
                </a:lnSpc>
              </a:pPr>
              <a:r>
                <a:rPr kumimoji="1" lang="zh-CN" altLang="en-US" sz="1400" dirty="0">
                  <a:latin typeface="微软雅黑" panose="020B0503020204020204" pitchFamily="34" charset="-122"/>
                  <a:ea typeface="微软雅黑" panose="020B0503020204020204" pitchFamily="34" charset="-122"/>
                </a:rPr>
                <a:t>发送数据</a:t>
              </a:r>
            </a:p>
          </p:txBody>
        </p:sp>
        <p:sp>
          <p:nvSpPr>
            <p:cNvPr id="136" name="Text Box 19"/>
            <p:cNvSpPr txBox="1">
              <a:spLocks noChangeArrowheads="1"/>
            </p:cNvSpPr>
            <p:nvPr/>
          </p:nvSpPr>
          <p:spPr bwMode="auto">
            <a:xfrm>
              <a:off x="6877050" y="4246564"/>
              <a:ext cx="1646919" cy="68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nSpc>
                  <a:spcPct val="90000"/>
                </a:lnSpc>
              </a:pPr>
              <a:r>
                <a:rPr kumimoji="1" lang="en-US" altLang="zh-CN" sz="1400" i="1">
                  <a:latin typeface="微软雅黑" panose="020B0503020204020204" pitchFamily="34" charset="-122"/>
                  <a:ea typeface="微软雅黑" panose="020B0503020204020204" pitchFamily="34" charset="-122"/>
                </a:rPr>
                <a:t>t</a:t>
              </a:r>
              <a:r>
                <a:rPr kumimoji="1" lang="en-US" altLang="zh-CN" sz="1400">
                  <a:latin typeface="微软雅黑" panose="020B0503020204020204" pitchFamily="34" charset="-122"/>
                  <a:ea typeface="微软雅黑" panose="020B0503020204020204" pitchFamily="34" charset="-122"/>
                </a:rPr>
                <a:t> = </a:t>
              </a:r>
              <a:r>
                <a:rPr kumimoji="1" lang="en-US" altLang="zh-CN" sz="1400">
                  <a:latin typeface="微软雅黑" panose="020B0503020204020204" pitchFamily="34" charset="-122"/>
                  <a:ea typeface="微软雅黑" panose="020B0503020204020204" pitchFamily="34" charset="-122"/>
                  <a:sym typeface="Symbol" pitchFamily="18" charset="2"/>
                </a:rPr>
                <a:t></a:t>
              </a:r>
              <a:r>
                <a:rPr kumimoji="1" lang="en-US" altLang="zh-CN" sz="1400">
                  <a:latin typeface="微软雅黑" panose="020B0503020204020204" pitchFamily="34" charset="-122"/>
                  <a:ea typeface="微软雅黑" panose="020B0503020204020204" pitchFamily="34" charset="-122"/>
                </a:rPr>
                <a:t> </a:t>
              </a:r>
              <a:r>
                <a:rPr kumimoji="1" lang="en-US" altLang="zh-CN" sz="1400">
                  <a:latin typeface="微软雅黑" panose="020B0503020204020204" pitchFamily="34" charset="-122"/>
                  <a:ea typeface="微软雅黑" panose="020B0503020204020204" pitchFamily="34" charset="-122"/>
                  <a:sym typeface="Symbol" pitchFamily="18" charset="2"/>
                </a:rPr>
                <a:t>  / 2</a:t>
              </a:r>
              <a:endParaRPr kumimoji="1" lang="en-US" altLang="zh-CN" sz="1400" baseline="30000">
                <a:latin typeface="微软雅黑" panose="020B0503020204020204" pitchFamily="34" charset="-122"/>
                <a:ea typeface="微软雅黑" panose="020B0503020204020204" pitchFamily="34" charset="-122"/>
              </a:endParaRPr>
            </a:p>
            <a:p>
              <a:pPr>
                <a:lnSpc>
                  <a:spcPct val="90000"/>
                </a:lnSpc>
              </a:pPr>
              <a:r>
                <a:rPr kumimoji="1" lang="zh-CN" altLang="en-US" sz="1400">
                  <a:latin typeface="微软雅黑" panose="020B0503020204020204" pitchFamily="34" charset="-122"/>
                  <a:ea typeface="微软雅黑" panose="020B0503020204020204" pitchFamily="34" charset="-122"/>
                </a:rPr>
                <a:t>发生碰撞</a:t>
              </a:r>
            </a:p>
          </p:txBody>
        </p:sp>
        <p:grpSp>
          <p:nvGrpSpPr>
            <p:cNvPr id="137" name="Group 20"/>
            <p:cNvGrpSpPr>
              <a:grpSpLocks/>
            </p:cNvGrpSpPr>
            <p:nvPr/>
          </p:nvGrpSpPr>
          <p:grpSpPr bwMode="auto">
            <a:xfrm>
              <a:off x="-177800" y="1196975"/>
              <a:ext cx="4389439" cy="1258888"/>
              <a:chOff x="-112" y="754"/>
              <a:chExt cx="2765" cy="793"/>
            </a:xfrm>
          </p:grpSpPr>
          <p:sp>
            <p:nvSpPr>
              <p:cNvPr id="138" name="Text Box 21"/>
              <p:cNvSpPr txBox="1">
                <a:spLocks noChangeArrowheads="1"/>
              </p:cNvSpPr>
              <p:nvPr/>
            </p:nvSpPr>
            <p:spPr bwMode="auto">
              <a:xfrm>
                <a:off x="-112" y="1269"/>
                <a:ext cx="873"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i="1" dirty="0">
                    <a:latin typeface="微软雅黑" panose="020B0503020204020204" pitchFamily="34" charset="-122"/>
                    <a:ea typeface="微软雅黑" panose="020B0503020204020204" pitchFamily="34" charset="-122"/>
                  </a:rPr>
                  <a:t>t</a:t>
                </a:r>
                <a:r>
                  <a:rPr kumimoji="1" lang="en-US" altLang="zh-CN" sz="1400" dirty="0">
                    <a:latin typeface="微软雅黑" panose="020B0503020204020204" pitchFamily="34" charset="-122"/>
                    <a:ea typeface="微软雅黑" panose="020B0503020204020204" pitchFamily="34" charset="-122"/>
                  </a:rPr>
                  <a:t> = 2</a:t>
                </a:r>
                <a:r>
                  <a:rPr kumimoji="1" lang="en-US" altLang="zh-CN" sz="1400" dirty="0">
                    <a:latin typeface="微软雅黑" panose="020B0503020204020204" pitchFamily="34" charset="-122"/>
                    <a:ea typeface="微软雅黑" panose="020B0503020204020204" pitchFamily="34" charset="-122"/>
                    <a:sym typeface="Symbol" pitchFamily="18" charset="2"/>
                  </a:rPr>
                  <a:t></a:t>
                </a:r>
                <a:r>
                  <a:rPr kumimoji="1" lang="en-US" altLang="zh-CN" sz="1400" dirty="0">
                    <a:latin typeface="微软雅黑" panose="020B0503020204020204" pitchFamily="34" charset="-122"/>
                    <a:ea typeface="微软雅黑" panose="020B0503020204020204" pitchFamily="34" charset="-122"/>
                  </a:rPr>
                  <a:t> </a:t>
                </a:r>
                <a:r>
                  <a:rPr kumimoji="1" lang="en-US" altLang="zh-CN" sz="1400" dirty="0">
                    <a:latin typeface="微软雅黑" panose="020B0503020204020204" pitchFamily="34" charset="-122"/>
                    <a:ea typeface="微软雅黑" panose="020B0503020204020204" pitchFamily="34" charset="-122"/>
                    <a:sym typeface="Symbol" pitchFamily="18" charset="2"/>
                  </a:rPr>
                  <a:t> </a:t>
                </a:r>
              </a:p>
            </p:txBody>
          </p:sp>
          <p:sp>
            <p:nvSpPr>
              <p:cNvPr id="139" name="Line 22"/>
              <p:cNvSpPr>
                <a:spLocks noChangeShapeType="1"/>
              </p:cNvSpPr>
              <p:nvPr/>
            </p:nvSpPr>
            <p:spPr bwMode="auto">
              <a:xfrm>
                <a:off x="913" y="1417"/>
                <a:ext cx="26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grpSp>
            <p:nvGrpSpPr>
              <p:cNvPr id="140" name="Group 23"/>
              <p:cNvGrpSpPr>
                <a:grpSpLocks/>
              </p:cNvGrpSpPr>
              <p:nvPr/>
            </p:nvGrpSpPr>
            <p:grpSpPr bwMode="auto">
              <a:xfrm>
                <a:off x="1247" y="754"/>
                <a:ext cx="1406" cy="272"/>
                <a:chOff x="1247" y="754"/>
                <a:chExt cx="1406" cy="272"/>
              </a:xfrm>
            </p:grpSpPr>
            <p:sp>
              <p:nvSpPr>
                <p:cNvPr id="141" name="AutoShape 24"/>
                <p:cNvSpPr>
                  <a:spLocks noChangeArrowheads="1"/>
                </p:cNvSpPr>
                <p:nvPr/>
              </p:nvSpPr>
              <p:spPr bwMode="auto">
                <a:xfrm>
                  <a:off x="1247" y="754"/>
                  <a:ext cx="1406" cy="272"/>
                </a:xfrm>
                <a:prstGeom prst="wedgeRoundRectCallout">
                  <a:avLst>
                    <a:gd name="adj1" fmla="val -52986"/>
                    <a:gd name="adj2" fmla="val 182352"/>
                    <a:gd name="adj3" fmla="val 16667"/>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endParaRPr kumimoji="1" lang="zh-CN" altLang="zh-CN" sz="1400">
                    <a:latin typeface="微软雅黑" panose="020B0503020204020204" pitchFamily="34" charset="-122"/>
                    <a:ea typeface="微软雅黑" panose="020B0503020204020204" pitchFamily="34" charset="-122"/>
                  </a:endParaRPr>
                </a:p>
              </p:txBody>
            </p:sp>
            <p:sp>
              <p:nvSpPr>
                <p:cNvPr id="142" name="Text Box 25"/>
                <p:cNvSpPr txBox="1">
                  <a:spLocks noChangeArrowheads="1"/>
                </p:cNvSpPr>
                <p:nvPr/>
              </p:nvSpPr>
              <p:spPr bwMode="auto">
                <a:xfrm>
                  <a:off x="1247" y="754"/>
                  <a:ext cx="1387"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200" dirty="0">
                      <a:latin typeface="微软雅黑" panose="020B0503020204020204" pitchFamily="34" charset="-122"/>
                      <a:ea typeface="微软雅黑" panose="020B0503020204020204" pitchFamily="34" charset="-122"/>
                    </a:rPr>
                    <a:t>A </a:t>
                  </a:r>
                  <a:r>
                    <a:rPr kumimoji="1" lang="zh-CN" altLang="en-US" sz="1200" dirty="0">
                      <a:latin typeface="微软雅黑" panose="020B0503020204020204" pitchFamily="34" charset="-122"/>
                      <a:ea typeface="微软雅黑" panose="020B0503020204020204" pitchFamily="34" charset="-122"/>
                    </a:rPr>
                    <a:t>检测到发生碰撞</a:t>
                  </a:r>
                </a:p>
              </p:txBody>
            </p:sp>
          </p:grpSp>
        </p:grpSp>
        <p:grpSp>
          <p:nvGrpSpPr>
            <p:cNvPr id="143" name="Group 26"/>
            <p:cNvGrpSpPr>
              <a:grpSpLocks/>
            </p:cNvGrpSpPr>
            <p:nvPr/>
          </p:nvGrpSpPr>
          <p:grpSpPr bwMode="auto">
            <a:xfrm>
              <a:off x="6615118" y="533400"/>
              <a:ext cx="2027239" cy="1014413"/>
              <a:chOff x="4167" y="336"/>
              <a:chExt cx="1277" cy="639"/>
            </a:xfrm>
          </p:grpSpPr>
          <p:grpSp>
            <p:nvGrpSpPr>
              <p:cNvPr id="144" name="Group 27"/>
              <p:cNvGrpSpPr>
                <a:grpSpLocks/>
              </p:cNvGrpSpPr>
              <p:nvPr/>
            </p:nvGrpSpPr>
            <p:grpSpPr bwMode="auto">
              <a:xfrm>
                <a:off x="4167" y="697"/>
                <a:ext cx="1277" cy="278"/>
                <a:chOff x="4167" y="697"/>
                <a:chExt cx="1277" cy="278"/>
              </a:xfrm>
            </p:grpSpPr>
            <p:sp>
              <p:nvSpPr>
                <p:cNvPr id="148" name="Line 28"/>
                <p:cNvSpPr>
                  <a:spLocks noChangeShapeType="1"/>
                </p:cNvSpPr>
                <p:nvPr/>
              </p:nvSpPr>
              <p:spPr bwMode="auto">
                <a:xfrm flipH="1">
                  <a:off x="4167" y="847"/>
                  <a:ext cx="261"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49" name="Text Box 29"/>
                <p:cNvSpPr txBox="1">
                  <a:spLocks noChangeArrowheads="1"/>
                </p:cNvSpPr>
                <p:nvPr/>
              </p:nvSpPr>
              <p:spPr bwMode="auto">
                <a:xfrm>
                  <a:off x="4540" y="697"/>
                  <a:ext cx="904"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i="1" dirty="0">
                      <a:latin typeface="微软雅黑" panose="020B0503020204020204" pitchFamily="34" charset="-122"/>
                      <a:ea typeface="微软雅黑" panose="020B0503020204020204" pitchFamily="34" charset="-122"/>
                    </a:rPr>
                    <a:t>  t</a:t>
                  </a:r>
                  <a:r>
                    <a:rPr kumimoji="1" lang="en-US" altLang="zh-CN" sz="1400" dirty="0">
                      <a:latin typeface="微软雅黑" panose="020B0503020204020204" pitchFamily="34" charset="-122"/>
                      <a:ea typeface="微软雅黑" panose="020B0503020204020204" pitchFamily="34" charset="-122"/>
                    </a:rPr>
                    <a:t> = </a:t>
                  </a:r>
                  <a:r>
                    <a:rPr kumimoji="1" lang="en-US" altLang="zh-CN" sz="1400" dirty="0">
                      <a:latin typeface="微软雅黑" panose="020B0503020204020204" pitchFamily="34" charset="-122"/>
                      <a:ea typeface="微软雅黑" panose="020B0503020204020204" pitchFamily="34" charset="-122"/>
                      <a:sym typeface="Symbol" pitchFamily="18" charset="2"/>
                    </a:rPr>
                    <a:t></a:t>
                  </a:r>
                  <a:r>
                    <a:rPr kumimoji="1" lang="en-US" altLang="zh-CN" sz="1400" dirty="0">
                      <a:latin typeface="微软雅黑" panose="020B0503020204020204" pitchFamily="34" charset="-122"/>
                      <a:ea typeface="微软雅黑" panose="020B0503020204020204" pitchFamily="34" charset="-122"/>
                    </a:rPr>
                    <a:t> </a:t>
                  </a:r>
                  <a:r>
                    <a:rPr kumimoji="1" lang="en-US" altLang="zh-CN" sz="1400" dirty="0">
                      <a:latin typeface="微软雅黑" panose="020B0503020204020204" pitchFamily="34" charset="-122"/>
                      <a:ea typeface="微软雅黑" panose="020B0503020204020204" pitchFamily="34" charset="-122"/>
                      <a:sym typeface="Symbol" pitchFamily="18" charset="2"/>
                    </a:rPr>
                    <a:t> </a:t>
                  </a:r>
                  <a:r>
                    <a:rPr kumimoji="1" lang="en-US" altLang="zh-CN" sz="1400" baseline="30000" dirty="0">
                      <a:latin typeface="微软雅黑" panose="020B0503020204020204" pitchFamily="34" charset="-122"/>
                      <a:ea typeface="微软雅黑" panose="020B0503020204020204" pitchFamily="34" charset="-122"/>
                    </a:rPr>
                    <a:t> </a:t>
                  </a:r>
                </a:p>
              </p:txBody>
            </p:sp>
          </p:grpSp>
          <p:grpSp>
            <p:nvGrpSpPr>
              <p:cNvPr id="145" name="Group 30"/>
              <p:cNvGrpSpPr>
                <a:grpSpLocks/>
              </p:cNvGrpSpPr>
              <p:nvPr/>
            </p:nvGrpSpPr>
            <p:grpSpPr bwMode="auto">
              <a:xfrm>
                <a:off x="4286" y="336"/>
                <a:ext cx="1058" cy="278"/>
                <a:chOff x="4286" y="336"/>
                <a:chExt cx="1058" cy="278"/>
              </a:xfrm>
            </p:grpSpPr>
            <p:sp>
              <p:nvSpPr>
                <p:cNvPr id="146" name="AutoShape 31"/>
                <p:cNvSpPr>
                  <a:spLocks noChangeArrowheads="1"/>
                </p:cNvSpPr>
                <p:nvPr/>
              </p:nvSpPr>
              <p:spPr bwMode="auto">
                <a:xfrm>
                  <a:off x="4341" y="346"/>
                  <a:ext cx="988" cy="246"/>
                </a:xfrm>
                <a:prstGeom prst="wedgeRoundRectCallout">
                  <a:avLst>
                    <a:gd name="adj1" fmla="val -70042"/>
                    <a:gd name="adj2" fmla="val 145528"/>
                    <a:gd name="adj3" fmla="val 16667"/>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endParaRPr kumimoji="1" lang="zh-CN" altLang="zh-CN" sz="1400">
                    <a:latin typeface="微软雅黑" panose="020B0503020204020204" pitchFamily="34" charset="-122"/>
                    <a:ea typeface="微软雅黑" panose="020B0503020204020204" pitchFamily="34" charset="-122"/>
                  </a:endParaRPr>
                </a:p>
              </p:txBody>
            </p:sp>
            <p:sp>
              <p:nvSpPr>
                <p:cNvPr id="147" name="Text Box 32"/>
                <p:cNvSpPr txBox="1">
                  <a:spLocks noChangeArrowheads="1"/>
                </p:cNvSpPr>
                <p:nvPr/>
              </p:nvSpPr>
              <p:spPr bwMode="auto">
                <a:xfrm>
                  <a:off x="4286" y="336"/>
                  <a:ext cx="1058"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  B </a:t>
                  </a:r>
                  <a:r>
                    <a:rPr kumimoji="1" lang="zh-CN" altLang="en-US" sz="1400">
                      <a:latin typeface="微软雅黑" panose="020B0503020204020204" pitchFamily="34" charset="-122"/>
                      <a:ea typeface="微软雅黑" panose="020B0503020204020204" pitchFamily="34" charset="-122"/>
                    </a:rPr>
                    <a:t>发送数据</a:t>
                  </a:r>
                </a:p>
              </p:txBody>
            </p:sp>
          </p:grpSp>
        </p:grpSp>
        <p:grpSp>
          <p:nvGrpSpPr>
            <p:cNvPr id="150" name="Group 33"/>
            <p:cNvGrpSpPr>
              <a:grpSpLocks/>
            </p:cNvGrpSpPr>
            <p:nvPr/>
          </p:nvGrpSpPr>
          <p:grpSpPr bwMode="auto">
            <a:xfrm>
              <a:off x="4067176" y="1373189"/>
              <a:ext cx="4127502" cy="1036638"/>
              <a:chOff x="2562" y="865"/>
              <a:chExt cx="2600" cy="653"/>
            </a:xfrm>
          </p:grpSpPr>
          <p:grpSp>
            <p:nvGrpSpPr>
              <p:cNvPr id="151" name="Group 34"/>
              <p:cNvGrpSpPr>
                <a:grpSpLocks/>
              </p:cNvGrpSpPr>
              <p:nvPr/>
            </p:nvGrpSpPr>
            <p:grpSpPr bwMode="auto">
              <a:xfrm>
                <a:off x="2562" y="1240"/>
                <a:ext cx="1546" cy="278"/>
                <a:chOff x="2562" y="1240"/>
                <a:chExt cx="1546" cy="278"/>
              </a:xfrm>
            </p:grpSpPr>
            <p:sp>
              <p:nvSpPr>
                <p:cNvPr id="154" name="AutoShape 35"/>
                <p:cNvSpPr>
                  <a:spLocks noChangeArrowheads="1"/>
                </p:cNvSpPr>
                <p:nvPr/>
              </p:nvSpPr>
              <p:spPr bwMode="auto">
                <a:xfrm>
                  <a:off x="2562" y="1253"/>
                  <a:ext cx="1407" cy="246"/>
                </a:xfrm>
                <a:prstGeom prst="wedgeRoundRectCallout">
                  <a:avLst>
                    <a:gd name="adj1" fmla="val 61231"/>
                    <a:gd name="adj2" fmla="val -165449"/>
                    <a:gd name="adj3" fmla="val 16667"/>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endParaRPr kumimoji="1" lang="zh-CN" altLang="zh-CN" sz="1400">
                    <a:latin typeface="微软雅黑" panose="020B0503020204020204" pitchFamily="34" charset="-122"/>
                    <a:ea typeface="微软雅黑" panose="020B0503020204020204" pitchFamily="34" charset="-122"/>
                  </a:endParaRPr>
                </a:p>
              </p:txBody>
            </p:sp>
            <p:sp>
              <p:nvSpPr>
                <p:cNvPr id="155" name="Text Box 36"/>
                <p:cNvSpPr txBox="1">
                  <a:spLocks noChangeArrowheads="1"/>
                </p:cNvSpPr>
                <p:nvPr/>
              </p:nvSpPr>
              <p:spPr bwMode="auto">
                <a:xfrm>
                  <a:off x="2562" y="1240"/>
                  <a:ext cx="1546"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200" dirty="0">
                      <a:latin typeface="微软雅黑" panose="020B0503020204020204" pitchFamily="34" charset="-122"/>
                      <a:ea typeface="微软雅黑" panose="020B0503020204020204" pitchFamily="34" charset="-122"/>
                    </a:rPr>
                    <a:t>B </a:t>
                  </a:r>
                  <a:r>
                    <a:rPr kumimoji="1" lang="zh-CN" altLang="en-US" sz="1200" dirty="0">
                      <a:latin typeface="微软雅黑" panose="020B0503020204020204" pitchFamily="34" charset="-122"/>
                      <a:ea typeface="微软雅黑" panose="020B0503020204020204" pitchFamily="34" charset="-122"/>
                    </a:rPr>
                    <a:t>检测到发生碰撞</a:t>
                  </a:r>
                </a:p>
              </p:txBody>
            </p:sp>
          </p:grpSp>
          <p:sp>
            <p:nvSpPr>
              <p:cNvPr id="152" name="Line 37"/>
              <p:cNvSpPr>
                <a:spLocks noChangeShapeType="1"/>
              </p:cNvSpPr>
              <p:nvPr/>
            </p:nvSpPr>
            <p:spPr bwMode="auto">
              <a:xfrm flipH="1">
                <a:off x="4167" y="964"/>
                <a:ext cx="261"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53" name="Text Box 38"/>
              <p:cNvSpPr txBox="1">
                <a:spLocks noChangeArrowheads="1"/>
              </p:cNvSpPr>
              <p:nvPr/>
            </p:nvSpPr>
            <p:spPr bwMode="auto">
              <a:xfrm>
                <a:off x="4553" y="865"/>
                <a:ext cx="609"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i="1" dirty="0">
                    <a:latin typeface="微软雅黑" panose="020B0503020204020204" pitchFamily="34" charset="-122"/>
                    <a:ea typeface="微软雅黑" panose="020B0503020204020204" pitchFamily="34" charset="-122"/>
                  </a:rPr>
                  <a:t>  t</a:t>
                </a:r>
                <a:r>
                  <a:rPr kumimoji="1" lang="en-US" altLang="zh-CN" sz="1400" dirty="0">
                    <a:latin typeface="微软雅黑" panose="020B0503020204020204" pitchFamily="34" charset="-122"/>
                    <a:ea typeface="微软雅黑" panose="020B0503020204020204" pitchFamily="34" charset="-122"/>
                  </a:rPr>
                  <a:t> = </a:t>
                </a:r>
                <a:r>
                  <a:rPr kumimoji="1" lang="en-US" altLang="zh-CN" sz="1400" dirty="0">
                    <a:latin typeface="微软雅黑" panose="020B0503020204020204" pitchFamily="34" charset="-122"/>
                    <a:ea typeface="微软雅黑" panose="020B0503020204020204" pitchFamily="34" charset="-122"/>
                    <a:sym typeface="Symbol" pitchFamily="18" charset="2"/>
                  </a:rPr>
                  <a:t></a:t>
                </a:r>
              </a:p>
            </p:txBody>
          </p:sp>
        </p:grpSp>
        <p:sp>
          <p:nvSpPr>
            <p:cNvPr id="156" name="Rectangle 39"/>
            <p:cNvSpPr>
              <a:spLocks noChangeArrowheads="1"/>
            </p:cNvSpPr>
            <p:nvPr/>
          </p:nvSpPr>
          <p:spPr bwMode="auto">
            <a:xfrm>
              <a:off x="1692275" y="4364038"/>
              <a:ext cx="400050" cy="504825"/>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A</a:t>
              </a:r>
            </a:p>
          </p:txBody>
        </p:sp>
        <p:sp>
          <p:nvSpPr>
            <p:cNvPr id="157" name="Rectangle 40"/>
            <p:cNvSpPr>
              <a:spLocks noChangeArrowheads="1"/>
            </p:cNvSpPr>
            <p:nvPr/>
          </p:nvSpPr>
          <p:spPr bwMode="auto">
            <a:xfrm>
              <a:off x="6403975" y="5141913"/>
              <a:ext cx="400050" cy="50165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B</a:t>
              </a:r>
            </a:p>
          </p:txBody>
        </p:sp>
        <p:grpSp>
          <p:nvGrpSpPr>
            <p:cNvPr id="158" name="Group 41"/>
            <p:cNvGrpSpPr>
              <a:grpSpLocks/>
            </p:cNvGrpSpPr>
            <p:nvPr/>
          </p:nvGrpSpPr>
          <p:grpSpPr bwMode="auto">
            <a:xfrm>
              <a:off x="2092325" y="4437063"/>
              <a:ext cx="4100513" cy="142875"/>
              <a:chOff x="1318" y="2795"/>
              <a:chExt cx="2583" cy="90"/>
            </a:xfrm>
          </p:grpSpPr>
          <p:sp>
            <p:nvSpPr>
              <p:cNvPr id="159" name="Rectangle 42"/>
              <p:cNvSpPr>
                <a:spLocks noChangeArrowheads="1"/>
              </p:cNvSpPr>
              <p:nvPr/>
            </p:nvSpPr>
            <p:spPr bwMode="auto">
              <a:xfrm>
                <a:off x="1318" y="2795"/>
                <a:ext cx="2462" cy="9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60" name="Line 43"/>
              <p:cNvSpPr>
                <a:spLocks noChangeShapeType="1"/>
              </p:cNvSpPr>
              <p:nvPr/>
            </p:nvSpPr>
            <p:spPr bwMode="auto">
              <a:xfrm>
                <a:off x="3780" y="2841"/>
                <a:ext cx="121" cy="0"/>
              </a:xfrm>
              <a:prstGeom prst="line">
                <a:avLst/>
              </a:prstGeom>
              <a:noFill/>
              <a:ln w="1270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grpSp>
        <p:grpSp>
          <p:nvGrpSpPr>
            <p:cNvPr id="161" name="Group 44"/>
            <p:cNvGrpSpPr>
              <a:grpSpLocks/>
            </p:cNvGrpSpPr>
            <p:nvPr/>
          </p:nvGrpSpPr>
          <p:grpSpPr bwMode="auto">
            <a:xfrm>
              <a:off x="5810250" y="4651375"/>
              <a:ext cx="636588" cy="146050"/>
              <a:chOff x="3660" y="2930"/>
              <a:chExt cx="401" cy="92"/>
            </a:xfrm>
          </p:grpSpPr>
          <p:sp>
            <p:nvSpPr>
              <p:cNvPr id="162" name="Rectangle 45"/>
              <p:cNvSpPr>
                <a:spLocks noChangeArrowheads="1"/>
              </p:cNvSpPr>
              <p:nvPr/>
            </p:nvSpPr>
            <p:spPr bwMode="auto">
              <a:xfrm>
                <a:off x="3780" y="2930"/>
                <a:ext cx="281" cy="92"/>
              </a:xfrm>
              <a:prstGeom prst="rect">
                <a:avLst/>
              </a:prstGeom>
              <a:solidFill>
                <a:srgbClr val="99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63" name="Line 46"/>
              <p:cNvSpPr>
                <a:spLocks noChangeShapeType="1"/>
              </p:cNvSpPr>
              <p:nvPr/>
            </p:nvSpPr>
            <p:spPr bwMode="auto">
              <a:xfrm flipH="1">
                <a:off x="3660" y="2976"/>
                <a:ext cx="120" cy="0"/>
              </a:xfrm>
              <a:prstGeom prst="line">
                <a:avLst/>
              </a:prstGeom>
              <a:noFill/>
              <a:ln w="1270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grpSp>
        <p:sp>
          <p:nvSpPr>
            <p:cNvPr id="164" name="Line 47"/>
            <p:cNvSpPr>
              <a:spLocks noChangeShapeType="1"/>
            </p:cNvSpPr>
            <p:nvPr/>
          </p:nvSpPr>
          <p:spPr bwMode="auto">
            <a:xfrm>
              <a:off x="6345238" y="5284788"/>
              <a:ext cx="190500" cy="0"/>
            </a:xfrm>
            <a:prstGeom prst="line">
              <a:avLst/>
            </a:prstGeom>
            <a:noFill/>
            <a:ln w="1270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grpSp>
          <p:nvGrpSpPr>
            <p:cNvPr id="165" name="Group 48"/>
            <p:cNvGrpSpPr>
              <a:grpSpLocks/>
            </p:cNvGrpSpPr>
            <p:nvPr/>
          </p:nvGrpSpPr>
          <p:grpSpPr bwMode="auto">
            <a:xfrm>
              <a:off x="1692275" y="5903913"/>
              <a:ext cx="5111750" cy="503237"/>
              <a:chOff x="1066" y="3719"/>
              <a:chExt cx="3220" cy="317"/>
            </a:xfrm>
          </p:grpSpPr>
          <p:sp>
            <p:nvSpPr>
              <p:cNvPr id="166" name="Rectangle 49"/>
              <p:cNvSpPr>
                <a:spLocks noChangeArrowheads="1"/>
              </p:cNvSpPr>
              <p:nvPr/>
            </p:nvSpPr>
            <p:spPr bwMode="auto">
              <a:xfrm>
                <a:off x="1285" y="3900"/>
                <a:ext cx="720" cy="92"/>
              </a:xfrm>
              <a:prstGeom prst="rect">
                <a:avLst/>
              </a:prstGeom>
              <a:solidFill>
                <a:srgbClr val="99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67" name="Rectangle 50"/>
              <p:cNvSpPr>
                <a:spLocks noChangeArrowheads="1"/>
              </p:cNvSpPr>
              <p:nvPr/>
            </p:nvSpPr>
            <p:spPr bwMode="auto">
              <a:xfrm>
                <a:off x="1298" y="3765"/>
                <a:ext cx="2763" cy="9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68" name="Rectangle 51"/>
              <p:cNvSpPr>
                <a:spLocks noChangeArrowheads="1"/>
              </p:cNvSpPr>
              <p:nvPr/>
            </p:nvSpPr>
            <p:spPr bwMode="auto">
              <a:xfrm>
                <a:off x="1066" y="3719"/>
                <a:ext cx="252" cy="317"/>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A</a:t>
                </a:r>
              </a:p>
            </p:txBody>
          </p:sp>
          <p:sp>
            <p:nvSpPr>
              <p:cNvPr id="169" name="Rectangle 52"/>
              <p:cNvSpPr>
                <a:spLocks noChangeArrowheads="1"/>
              </p:cNvSpPr>
              <p:nvPr/>
            </p:nvSpPr>
            <p:spPr bwMode="auto">
              <a:xfrm>
                <a:off x="4034" y="3719"/>
                <a:ext cx="252" cy="317"/>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B</a:t>
                </a:r>
              </a:p>
            </p:txBody>
          </p:sp>
          <p:sp>
            <p:nvSpPr>
              <p:cNvPr id="170" name="Line 53"/>
              <p:cNvSpPr>
                <a:spLocks noChangeShapeType="1"/>
              </p:cNvSpPr>
              <p:nvPr/>
            </p:nvSpPr>
            <p:spPr bwMode="auto">
              <a:xfrm flipH="1">
                <a:off x="1214" y="3946"/>
                <a:ext cx="120" cy="0"/>
              </a:xfrm>
              <a:prstGeom prst="line">
                <a:avLst/>
              </a:prstGeom>
              <a:noFill/>
              <a:ln w="1270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grpSp>
        <p:sp>
          <p:nvSpPr>
            <p:cNvPr id="171" name="Rectangle 54"/>
            <p:cNvSpPr>
              <a:spLocks noChangeArrowheads="1"/>
            </p:cNvSpPr>
            <p:nvPr/>
          </p:nvSpPr>
          <p:spPr bwMode="auto">
            <a:xfrm>
              <a:off x="6319838" y="3817938"/>
              <a:ext cx="127000" cy="146050"/>
            </a:xfrm>
            <a:prstGeom prst="rect">
              <a:avLst/>
            </a:prstGeom>
            <a:solidFill>
              <a:srgbClr val="99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72" name="Rectangle 55"/>
            <p:cNvSpPr>
              <a:spLocks noChangeArrowheads="1"/>
            </p:cNvSpPr>
            <p:nvPr/>
          </p:nvSpPr>
          <p:spPr bwMode="auto">
            <a:xfrm>
              <a:off x="2092325" y="3602038"/>
              <a:ext cx="3400425" cy="144462"/>
            </a:xfrm>
            <a:prstGeom prst="rect">
              <a:avLst/>
            </a:prstGeom>
            <a:solidFill>
              <a:schemeClr val="accent1"/>
            </a:solidFill>
            <a:ln w="127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73" name="Rectangle 56"/>
            <p:cNvSpPr>
              <a:spLocks noChangeArrowheads="1"/>
            </p:cNvSpPr>
            <p:nvPr/>
          </p:nvSpPr>
          <p:spPr bwMode="auto">
            <a:xfrm>
              <a:off x="1692275" y="3530600"/>
              <a:ext cx="400050" cy="504825"/>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A</a:t>
              </a:r>
            </a:p>
          </p:txBody>
        </p:sp>
        <p:sp>
          <p:nvSpPr>
            <p:cNvPr id="174" name="Rectangle 57"/>
            <p:cNvSpPr>
              <a:spLocks noChangeArrowheads="1"/>
            </p:cNvSpPr>
            <p:nvPr/>
          </p:nvSpPr>
          <p:spPr bwMode="auto">
            <a:xfrm>
              <a:off x="6403975" y="3530600"/>
              <a:ext cx="400050" cy="504825"/>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B</a:t>
              </a:r>
            </a:p>
          </p:txBody>
        </p:sp>
        <p:sp>
          <p:nvSpPr>
            <p:cNvPr id="175" name="Line 58"/>
            <p:cNvSpPr>
              <a:spLocks noChangeShapeType="1"/>
            </p:cNvSpPr>
            <p:nvPr/>
          </p:nvSpPr>
          <p:spPr bwMode="auto">
            <a:xfrm>
              <a:off x="5492750" y="3675063"/>
              <a:ext cx="190500" cy="0"/>
            </a:xfrm>
            <a:prstGeom prst="line">
              <a:avLst/>
            </a:prstGeom>
            <a:noFill/>
            <a:ln w="1270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76" name="Line 59"/>
            <p:cNvSpPr>
              <a:spLocks noChangeShapeType="1"/>
            </p:cNvSpPr>
            <p:nvPr/>
          </p:nvSpPr>
          <p:spPr bwMode="auto">
            <a:xfrm flipH="1">
              <a:off x="6129338" y="3889375"/>
              <a:ext cx="190500" cy="0"/>
            </a:xfrm>
            <a:prstGeom prst="line">
              <a:avLst/>
            </a:prstGeom>
            <a:noFill/>
            <a:ln w="1270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77" name="Text Box 60"/>
            <p:cNvSpPr txBox="1">
              <a:spLocks noChangeArrowheads="1"/>
            </p:cNvSpPr>
            <p:nvPr/>
          </p:nvSpPr>
          <p:spPr bwMode="auto">
            <a:xfrm>
              <a:off x="-178563" y="2660530"/>
              <a:ext cx="1444842" cy="1289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lnSpc>
                  <a:spcPct val="90000"/>
                </a:lnSpc>
              </a:pPr>
              <a:r>
                <a:rPr kumimoji="1" lang="en-US" altLang="zh-CN" sz="1400" i="1" dirty="0">
                  <a:latin typeface="微软雅黑" panose="020B0503020204020204" pitchFamily="34" charset="-122"/>
                  <a:ea typeface="微软雅黑" panose="020B0503020204020204" pitchFamily="34" charset="-122"/>
                </a:rPr>
                <a:t> t</a:t>
              </a:r>
              <a:r>
                <a:rPr kumimoji="1" lang="en-US" altLang="zh-CN" sz="1400" dirty="0">
                  <a:latin typeface="微软雅黑" panose="020B0503020204020204" pitchFamily="34" charset="-122"/>
                  <a:ea typeface="微软雅黑" panose="020B0503020204020204" pitchFamily="34" charset="-122"/>
                </a:rPr>
                <a:t> = 0</a:t>
              </a:r>
              <a:endParaRPr kumimoji="1" lang="en-US" altLang="zh-CN" sz="1400" baseline="30000" dirty="0">
                <a:latin typeface="微软雅黑" panose="020B0503020204020204" pitchFamily="34" charset="-122"/>
                <a:ea typeface="微软雅黑" panose="020B0503020204020204" pitchFamily="34" charset="-122"/>
              </a:endParaRPr>
            </a:p>
            <a:p>
              <a:pPr algn="ctr">
                <a:lnSpc>
                  <a:spcPct val="95000"/>
                </a:lnSpc>
              </a:pPr>
              <a:r>
                <a:rPr kumimoji="1" lang="en-US" altLang="zh-CN" sz="1400" dirty="0">
                  <a:latin typeface="微软雅黑" panose="020B0503020204020204" pitchFamily="34" charset="-122"/>
                  <a:ea typeface="微软雅黑" panose="020B0503020204020204" pitchFamily="34" charset="-122"/>
                </a:rPr>
                <a:t>  A </a:t>
              </a:r>
              <a:r>
                <a:rPr kumimoji="1" lang="zh-CN" altLang="en-US" sz="1400" dirty="0">
                  <a:latin typeface="微软雅黑" panose="020B0503020204020204" pitchFamily="34" charset="-122"/>
                  <a:ea typeface="微软雅黑" panose="020B0503020204020204" pitchFamily="34" charset="-122"/>
                </a:rPr>
                <a:t>检测到</a:t>
              </a:r>
            </a:p>
            <a:p>
              <a:pPr algn="ctr">
                <a:lnSpc>
                  <a:spcPct val="95000"/>
                </a:lnSpc>
              </a:pPr>
              <a:r>
                <a:rPr kumimoji="1" lang="zh-CN" altLang="en-US" sz="1400" dirty="0">
                  <a:latin typeface="微软雅黑" panose="020B0503020204020204" pitchFamily="34" charset="-122"/>
                  <a:ea typeface="微软雅黑" panose="020B0503020204020204" pitchFamily="34" charset="-122"/>
                </a:rPr>
                <a:t>信道空闲</a:t>
              </a:r>
            </a:p>
            <a:p>
              <a:pPr algn="ctr">
                <a:lnSpc>
                  <a:spcPct val="95000"/>
                </a:lnSpc>
              </a:pPr>
              <a:r>
                <a:rPr kumimoji="1" lang="zh-CN" altLang="en-US" sz="1400" dirty="0">
                  <a:latin typeface="微软雅黑" panose="020B0503020204020204" pitchFamily="34" charset="-122"/>
                  <a:ea typeface="微软雅黑" panose="020B0503020204020204" pitchFamily="34" charset="-122"/>
                </a:rPr>
                <a:t>发送数据</a:t>
              </a:r>
            </a:p>
          </p:txBody>
        </p:sp>
        <p:grpSp>
          <p:nvGrpSpPr>
            <p:cNvPr id="178" name="Group 61"/>
            <p:cNvGrpSpPr>
              <a:grpSpLocks/>
            </p:cNvGrpSpPr>
            <p:nvPr/>
          </p:nvGrpSpPr>
          <p:grpSpPr bwMode="auto">
            <a:xfrm>
              <a:off x="1995488" y="2808288"/>
              <a:ext cx="446087" cy="142875"/>
              <a:chOff x="1176" y="1872"/>
              <a:chExt cx="336" cy="96"/>
            </a:xfrm>
          </p:grpSpPr>
          <p:sp>
            <p:nvSpPr>
              <p:cNvPr id="179" name="Rectangle 62"/>
              <p:cNvSpPr>
                <a:spLocks noChangeArrowheads="1"/>
              </p:cNvSpPr>
              <p:nvPr/>
            </p:nvSpPr>
            <p:spPr bwMode="auto">
              <a:xfrm>
                <a:off x="1176" y="1872"/>
                <a:ext cx="192" cy="96"/>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80" name="Line 63"/>
              <p:cNvSpPr>
                <a:spLocks noChangeShapeType="1"/>
              </p:cNvSpPr>
              <p:nvPr/>
            </p:nvSpPr>
            <p:spPr bwMode="auto">
              <a:xfrm>
                <a:off x="1368" y="1926"/>
                <a:ext cx="144" cy="0"/>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grpSp>
        <p:sp>
          <p:nvSpPr>
            <p:cNvPr id="181" name="Rectangle 64"/>
            <p:cNvSpPr>
              <a:spLocks noChangeArrowheads="1"/>
            </p:cNvSpPr>
            <p:nvPr/>
          </p:nvSpPr>
          <p:spPr bwMode="auto">
            <a:xfrm>
              <a:off x="1692275" y="2736850"/>
              <a:ext cx="400050" cy="503238"/>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A</a:t>
              </a:r>
            </a:p>
          </p:txBody>
        </p:sp>
        <p:sp>
          <p:nvSpPr>
            <p:cNvPr id="182" name="Rectangle 65"/>
            <p:cNvSpPr>
              <a:spLocks noChangeArrowheads="1"/>
            </p:cNvSpPr>
            <p:nvPr/>
          </p:nvSpPr>
          <p:spPr bwMode="auto">
            <a:xfrm>
              <a:off x="6403975" y="2736850"/>
              <a:ext cx="400050" cy="503238"/>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B</a:t>
              </a:r>
            </a:p>
          </p:txBody>
        </p:sp>
        <p:sp>
          <p:nvSpPr>
            <p:cNvPr id="183" name="Text Box 66"/>
            <p:cNvSpPr txBox="1">
              <a:spLocks noChangeArrowheads="1"/>
            </p:cNvSpPr>
            <p:nvPr/>
          </p:nvSpPr>
          <p:spPr bwMode="auto">
            <a:xfrm>
              <a:off x="379696" y="447675"/>
              <a:ext cx="854689" cy="440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i="1" dirty="0">
                  <a:latin typeface="微软雅黑" panose="020B0503020204020204" pitchFamily="34" charset="-122"/>
                  <a:ea typeface="微软雅黑" panose="020B0503020204020204" pitchFamily="34" charset="-122"/>
                </a:rPr>
                <a:t>t</a:t>
              </a:r>
              <a:r>
                <a:rPr kumimoji="1" lang="en-US" altLang="zh-CN" sz="1400" dirty="0">
                  <a:latin typeface="微软雅黑" panose="020B0503020204020204" pitchFamily="34" charset="-122"/>
                  <a:ea typeface="微软雅黑" panose="020B0503020204020204" pitchFamily="34" charset="-122"/>
                </a:rPr>
                <a:t> = 0</a:t>
              </a:r>
              <a:endParaRPr kumimoji="1" lang="en-US" altLang="zh-CN" sz="1400" baseline="30000" dirty="0">
                <a:latin typeface="微软雅黑" panose="020B0503020204020204" pitchFamily="34" charset="-122"/>
                <a:ea typeface="微软雅黑" panose="020B0503020204020204" pitchFamily="34" charset="-122"/>
              </a:endParaRPr>
            </a:p>
          </p:txBody>
        </p:sp>
        <p:sp>
          <p:nvSpPr>
            <p:cNvPr id="184" name="Line 67"/>
            <p:cNvSpPr>
              <a:spLocks noChangeShapeType="1"/>
            </p:cNvSpPr>
            <p:nvPr/>
          </p:nvSpPr>
          <p:spPr bwMode="auto">
            <a:xfrm>
              <a:off x="1449388" y="652463"/>
              <a:ext cx="41275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grpSp>
          <p:nvGrpSpPr>
            <p:cNvPr id="185" name="Group 68"/>
            <p:cNvGrpSpPr>
              <a:grpSpLocks/>
            </p:cNvGrpSpPr>
            <p:nvPr/>
          </p:nvGrpSpPr>
          <p:grpSpPr bwMode="auto">
            <a:xfrm>
              <a:off x="4500563" y="4921252"/>
              <a:ext cx="4684713" cy="965201"/>
              <a:chOff x="2835" y="3100"/>
              <a:chExt cx="2951" cy="608"/>
            </a:xfrm>
          </p:grpSpPr>
          <p:sp>
            <p:nvSpPr>
              <p:cNvPr id="186" name="Text Box 69"/>
              <p:cNvSpPr txBox="1">
                <a:spLocks noChangeArrowheads="1"/>
              </p:cNvSpPr>
              <p:nvPr/>
            </p:nvSpPr>
            <p:spPr bwMode="auto">
              <a:xfrm>
                <a:off x="4332" y="3100"/>
                <a:ext cx="1454" cy="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nSpc>
                    <a:spcPct val="90000"/>
                  </a:lnSpc>
                </a:pPr>
                <a:r>
                  <a:rPr kumimoji="1" lang="en-US" altLang="zh-CN" sz="1400" i="1" dirty="0">
                    <a:latin typeface="微软雅黑" panose="020B0503020204020204" pitchFamily="34" charset="-122"/>
                    <a:ea typeface="微软雅黑" panose="020B0503020204020204" pitchFamily="34" charset="-122"/>
                  </a:rPr>
                  <a:t>t</a:t>
                </a:r>
                <a:r>
                  <a:rPr kumimoji="1" lang="en-US" altLang="zh-CN" sz="1400" dirty="0">
                    <a:latin typeface="微软雅黑" panose="020B0503020204020204" pitchFamily="34" charset="-122"/>
                    <a:ea typeface="微软雅黑" panose="020B0503020204020204" pitchFamily="34" charset="-122"/>
                  </a:rPr>
                  <a:t> = </a:t>
                </a:r>
                <a:r>
                  <a:rPr kumimoji="1" lang="en-US" altLang="zh-CN" sz="1400" dirty="0">
                    <a:latin typeface="微软雅黑" panose="020B0503020204020204" pitchFamily="34" charset="-122"/>
                    <a:ea typeface="微软雅黑" panose="020B0503020204020204" pitchFamily="34" charset="-122"/>
                    <a:sym typeface="Symbol" pitchFamily="18" charset="2"/>
                  </a:rPr>
                  <a:t></a:t>
                </a:r>
                <a:endParaRPr kumimoji="1" lang="en-US" altLang="zh-CN" sz="1400" baseline="30000" dirty="0">
                  <a:latin typeface="微软雅黑" panose="020B0503020204020204" pitchFamily="34" charset="-122"/>
                  <a:ea typeface="微软雅黑" panose="020B0503020204020204" pitchFamily="34" charset="-122"/>
                </a:endParaRPr>
              </a:p>
              <a:p>
                <a:pPr>
                  <a:lnSpc>
                    <a:spcPct val="90000"/>
                  </a:lnSpc>
                </a:pPr>
                <a:r>
                  <a:rPr kumimoji="1" lang="en-US" altLang="zh-CN" sz="1400" dirty="0">
                    <a:latin typeface="微软雅黑" panose="020B0503020204020204" pitchFamily="34" charset="-122"/>
                    <a:ea typeface="微软雅黑" panose="020B0503020204020204" pitchFamily="34" charset="-122"/>
                  </a:rPr>
                  <a:t>B </a:t>
                </a:r>
                <a:r>
                  <a:rPr kumimoji="1" lang="zh-CN" altLang="en-US" sz="1400" dirty="0">
                    <a:latin typeface="微软雅黑" panose="020B0503020204020204" pitchFamily="34" charset="-122"/>
                    <a:ea typeface="微软雅黑" panose="020B0503020204020204" pitchFamily="34" charset="-122"/>
                  </a:rPr>
                  <a:t>检测到发生碰撞</a:t>
                </a:r>
              </a:p>
              <a:p>
                <a:pPr>
                  <a:lnSpc>
                    <a:spcPct val="90000"/>
                  </a:lnSpc>
                </a:pPr>
                <a:r>
                  <a:rPr kumimoji="1" lang="zh-CN" altLang="en-US" sz="1400" dirty="0">
                    <a:latin typeface="微软雅黑" panose="020B0503020204020204" pitchFamily="34" charset="-122"/>
                    <a:ea typeface="微软雅黑" panose="020B0503020204020204" pitchFamily="34" charset="-122"/>
                  </a:rPr>
                  <a:t>停止发送</a:t>
                </a:r>
              </a:p>
            </p:txBody>
          </p:sp>
          <p:sp>
            <p:nvSpPr>
              <p:cNvPr id="187" name="Text Box 70"/>
              <p:cNvSpPr txBox="1">
                <a:spLocks noChangeArrowheads="1"/>
              </p:cNvSpPr>
              <p:nvPr/>
            </p:nvSpPr>
            <p:spPr bwMode="auto">
              <a:xfrm>
                <a:off x="2835" y="3339"/>
                <a:ext cx="601"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lang="en-US" altLang="zh-CN" sz="1400" b="1">
                    <a:latin typeface="微软雅黑" panose="020B0503020204020204" pitchFamily="34" charset="-122"/>
                    <a:ea typeface="微软雅黑" panose="020B0503020204020204" pitchFamily="34" charset="-122"/>
                  </a:rPr>
                  <a:t>STOP</a:t>
                </a:r>
              </a:p>
            </p:txBody>
          </p:sp>
        </p:grpSp>
        <p:grpSp>
          <p:nvGrpSpPr>
            <p:cNvPr id="188" name="Group 71"/>
            <p:cNvGrpSpPr>
              <a:grpSpLocks/>
            </p:cNvGrpSpPr>
            <p:nvPr/>
          </p:nvGrpSpPr>
          <p:grpSpPr bwMode="auto">
            <a:xfrm>
              <a:off x="-15875" y="5661028"/>
              <a:ext cx="3024189" cy="989013"/>
              <a:chOff x="-10" y="3566"/>
              <a:chExt cx="1905" cy="623"/>
            </a:xfrm>
          </p:grpSpPr>
          <p:sp>
            <p:nvSpPr>
              <p:cNvPr id="189" name="Text Box 72"/>
              <p:cNvSpPr txBox="1">
                <a:spLocks noChangeArrowheads="1"/>
              </p:cNvSpPr>
              <p:nvPr/>
            </p:nvSpPr>
            <p:spPr bwMode="auto">
              <a:xfrm>
                <a:off x="-10" y="3581"/>
                <a:ext cx="873" cy="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nSpc>
                    <a:spcPct val="90000"/>
                  </a:lnSpc>
                </a:pPr>
                <a:r>
                  <a:rPr kumimoji="1" lang="en-US" altLang="zh-CN" sz="1400" i="1" dirty="0">
                    <a:latin typeface="微软雅黑" panose="020B0503020204020204" pitchFamily="34" charset="-122"/>
                    <a:ea typeface="微软雅黑" panose="020B0503020204020204" pitchFamily="34" charset="-122"/>
                  </a:rPr>
                  <a:t>t</a:t>
                </a:r>
                <a:r>
                  <a:rPr kumimoji="1" lang="en-US" altLang="zh-CN" sz="1400" dirty="0">
                    <a:latin typeface="微软雅黑" panose="020B0503020204020204" pitchFamily="34" charset="-122"/>
                    <a:ea typeface="微软雅黑" panose="020B0503020204020204" pitchFamily="34" charset="-122"/>
                  </a:rPr>
                  <a:t> = 2</a:t>
                </a:r>
                <a:r>
                  <a:rPr kumimoji="1" lang="en-US" altLang="zh-CN" sz="1400" dirty="0">
                    <a:latin typeface="微软雅黑" panose="020B0503020204020204" pitchFamily="34" charset="-122"/>
                    <a:ea typeface="微软雅黑" panose="020B0503020204020204" pitchFamily="34" charset="-122"/>
                    <a:sym typeface="Symbol" pitchFamily="18" charset="2"/>
                  </a:rPr>
                  <a:t></a:t>
                </a:r>
                <a:r>
                  <a:rPr kumimoji="1" lang="en-US" altLang="zh-CN" sz="1400" dirty="0">
                    <a:latin typeface="微软雅黑" panose="020B0503020204020204" pitchFamily="34" charset="-122"/>
                    <a:ea typeface="微软雅黑" panose="020B0503020204020204" pitchFamily="34" charset="-122"/>
                  </a:rPr>
                  <a:t> </a:t>
                </a:r>
                <a:r>
                  <a:rPr kumimoji="1" lang="en-US" altLang="zh-CN" sz="1400" dirty="0">
                    <a:latin typeface="微软雅黑" panose="020B0503020204020204" pitchFamily="34" charset="-122"/>
                    <a:ea typeface="微软雅黑" panose="020B0503020204020204" pitchFamily="34" charset="-122"/>
                    <a:sym typeface="Symbol" pitchFamily="18" charset="2"/>
                  </a:rPr>
                  <a:t> </a:t>
                </a:r>
                <a:endParaRPr kumimoji="1" lang="en-US" altLang="zh-CN" sz="1400" baseline="30000" dirty="0">
                  <a:latin typeface="微软雅黑" panose="020B0503020204020204" pitchFamily="34" charset="-122"/>
                  <a:ea typeface="微软雅黑" panose="020B0503020204020204" pitchFamily="34" charset="-122"/>
                </a:endParaRPr>
              </a:p>
              <a:p>
                <a:pPr>
                  <a:lnSpc>
                    <a:spcPct val="90000"/>
                  </a:lnSpc>
                </a:pPr>
                <a:r>
                  <a:rPr kumimoji="1" lang="en-US" altLang="zh-CN" sz="1400" dirty="0">
                    <a:latin typeface="微软雅黑" panose="020B0503020204020204" pitchFamily="34" charset="-122"/>
                    <a:ea typeface="微软雅黑" panose="020B0503020204020204" pitchFamily="34" charset="-122"/>
                  </a:rPr>
                  <a:t>A </a:t>
                </a:r>
                <a:r>
                  <a:rPr kumimoji="1" lang="zh-CN" altLang="en-US" sz="1400" dirty="0">
                    <a:latin typeface="微软雅黑" panose="020B0503020204020204" pitchFamily="34" charset="-122"/>
                    <a:ea typeface="微软雅黑" panose="020B0503020204020204" pitchFamily="34" charset="-122"/>
                  </a:rPr>
                  <a:t>检测到</a:t>
                </a:r>
              </a:p>
              <a:p>
                <a:pPr>
                  <a:lnSpc>
                    <a:spcPct val="90000"/>
                  </a:lnSpc>
                </a:pPr>
                <a:r>
                  <a:rPr kumimoji="1" lang="zh-CN" altLang="en-US" sz="1400" dirty="0">
                    <a:latin typeface="微软雅黑" panose="020B0503020204020204" pitchFamily="34" charset="-122"/>
                    <a:ea typeface="微软雅黑" panose="020B0503020204020204" pitchFamily="34" charset="-122"/>
                  </a:rPr>
                  <a:t>发生碰撞</a:t>
                </a:r>
              </a:p>
            </p:txBody>
          </p:sp>
          <p:sp>
            <p:nvSpPr>
              <p:cNvPr id="190" name="Text Box 73"/>
              <p:cNvSpPr txBox="1">
                <a:spLocks noChangeArrowheads="1"/>
              </p:cNvSpPr>
              <p:nvPr/>
            </p:nvSpPr>
            <p:spPr bwMode="auto">
              <a:xfrm>
                <a:off x="1294" y="3566"/>
                <a:ext cx="601"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lang="en-US" altLang="zh-CN" sz="1400" b="1">
                    <a:latin typeface="微软雅黑" panose="020B0503020204020204" pitchFamily="34" charset="-122"/>
                    <a:ea typeface="微软雅黑" panose="020B0503020204020204" pitchFamily="34" charset="-122"/>
                  </a:rPr>
                  <a:t>STOP</a:t>
                </a:r>
              </a:p>
            </p:txBody>
          </p:sp>
        </p:grpSp>
        <p:sp>
          <p:nvSpPr>
            <p:cNvPr id="191" name="Rectangle 74"/>
            <p:cNvSpPr>
              <a:spLocks noChangeArrowheads="1"/>
            </p:cNvSpPr>
            <p:nvPr/>
          </p:nvSpPr>
          <p:spPr bwMode="auto">
            <a:xfrm>
              <a:off x="1692275" y="5141913"/>
              <a:ext cx="400050" cy="50165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A</a:t>
              </a:r>
            </a:p>
          </p:txBody>
        </p:sp>
        <p:sp>
          <p:nvSpPr>
            <p:cNvPr id="192" name="Rectangle 75"/>
            <p:cNvSpPr>
              <a:spLocks noChangeArrowheads="1"/>
            </p:cNvSpPr>
            <p:nvPr/>
          </p:nvSpPr>
          <p:spPr bwMode="auto">
            <a:xfrm>
              <a:off x="6403975" y="4364038"/>
              <a:ext cx="400050" cy="504825"/>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B</a:t>
              </a:r>
            </a:p>
          </p:txBody>
        </p:sp>
        <p:sp>
          <p:nvSpPr>
            <p:cNvPr id="193" name="Text Box 76"/>
            <p:cNvSpPr txBox="1">
              <a:spLocks noChangeArrowheads="1"/>
            </p:cNvSpPr>
            <p:nvPr/>
          </p:nvSpPr>
          <p:spPr bwMode="auto">
            <a:xfrm>
              <a:off x="7078788" y="1781175"/>
              <a:ext cx="1991365" cy="749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lang="zh-CN" altLang="en-US" sz="1400" dirty="0">
                  <a:latin typeface="微软雅黑" panose="020B0503020204020204" pitchFamily="34" charset="-122"/>
                  <a:ea typeface="微软雅黑" panose="020B0503020204020204" pitchFamily="34" charset="-122"/>
                </a:rPr>
                <a:t>单程端到端</a:t>
              </a:r>
            </a:p>
            <a:p>
              <a:pPr algn="ctr" eaLnBrk="1" hangingPunct="1"/>
              <a:r>
                <a:rPr lang="zh-CN" altLang="en-US" sz="1400" dirty="0">
                  <a:latin typeface="微软雅黑" panose="020B0503020204020204" pitchFamily="34" charset="-122"/>
                  <a:ea typeface="微软雅黑" panose="020B0503020204020204" pitchFamily="34" charset="-122"/>
                </a:rPr>
                <a:t>传播时延记为</a:t>
              </a:r>
              <a:r>
                <a:rPr lang="zh-CN" altLang="en-US" sz="1400" i="1" dirty="0">
                  <a:latin typeface="微软雅黑" panose="020B0503020204020204" pitchFamily="34" charset="-122"/>
                  <a:ea typeface="微软雅黑" panose="020B0503020204020204" pitchFamily="34" charset="-122"/>
                  <a:sym typeface="Symbol" pitchFamily="18" charset="2"/>
                </a:rPr>
                <a:t></a:t>
              </a:r>
              <a:r>
                <a:rPr lang="zh-CN" altLang="en-US" sz="1400" dirty="0">
                  <a:latin typeface="微软雅黑" panose="020B0503020204020204" pitchFamily="34" charset="-122"/>
                  <a:ea typeface="微软雅黑" panose="020B0503020204020204" pitchFamily="34" charset="-122"/>
                </a:rPr>
                <a:t> </a:t>
              </a:r>
            </a:p>
          </p:txBody>
        </p:sp>
      </p:grpSp>
    </p:spTree>
    <p:extLst>
      <p:ext uri="{BB962C8B-B14F-4D97-AF65-F5344CB8AC3E}">
        <p14:creationId xmlns:p14="http://schemas.microsoft.com/office/powerpoint/2010/main" val="9410854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a:t>使用 </a:t>
            </a:r>
            <a:r>
              <a:rPr lang="en-US" altLang="zh-CN" dirty="0"/>
              <a:t>CSMA/CD </a:t>
            </a:r>
            <a:r>
              <a:rPr lang="zh-CN" altLang="en-US" dirty="0"/>
              <a:t>协议的以太网不能进行全双工通信而只能进行双向交替通信（半双工通信）。</a:t>
            </a:r>
          </a:p>
          <a:p>
            <a:r>
              <a:rPr lang="zh-CN" altLang="en-US" dirty="0"/>
              <a:t>每个站在发送数据之后的一小段时间内，存在着遭遇碰撞的可能性。 </a:t>
            </a:r>
          </a:p>
          <a:p>
            <a:r>
              <a:rPr lang="zh-CN" altLang="en-US" dirty="0"/>
              <a:t>这种</a:t>
            </a:r>
            <a:r>
              <a:rPr lang="zh-CN" altLang="en-US" dirty="0">
                <a:solidFill>
                  <a:srgbClr val="FF0000"/>
                </a:solidFill>
              </a:rPr>
              <a:t>发送的不确定性</a:t>
            </a:r>
            <a:r>
              <a:rPr lang="zh-CN" altLang="en-US" dirty="0"/>
              <a:t>使整个以太网的平均通信量远小于以太网的最高数据率。 </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57</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36939975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a:t>最先发送数据帧的站，在发送数据帧后至多经过时间 </a:t>
            </a:r>
            <a:r>
              <a:rPr lang="en-US" altLang="zh-CN" dirty="0" smtClean="0"/>
              <a:t>2</a:t>
            </a:r>
            <a:r>
              <a:rPr lang="el-GR" altLang="zh-CN" dirty="0" smtClean="0"/>
              <a:t>τ</a:t>
            </a:r>
            <a:r>
              <a:rPr lang="en-US" altLang="zh-CN" dirty="0" smtClean="0"/>
              <a:t> </a:t>
            </a:r>
            <a:r>
              <a:rPr lang="zh-CN" altLang="en-US" dirty="0"/>
              <a:t>（两倍的端到端往返时延）就可知道发送的数据帧是否遭受了碰撞。</a:t>
            </a:r>
          </a:p>
          <a:p>
            <a:r>
              <a:rPr lang="zh-CN" altLang="en-US" dirty="0"/>
              <a:t>以太网的端到端往返</a:t>
            </a:r>
            <a:r>
              <a:rPr lang="zh-CN" altLang="en-US" dirty="0" smtClean="0"/>
              <a:t>时延</a:t>
            </a:r>
            <a:r>
              <a:rPr lang="en-US" altLang="zh-CN" dirty="0" smtClean="0"/>
              <a:t>2</a:t>
            </a:r>
            <a:r>
              <a:rPr lang="el-GR" altLang="zh-CN" dirty="0" smtClean="0"/>
              <a:t>τ</a:t>
            </a:r>
            <a:r>
              <a:rPr lang="zh-CN" altLang="en-US" dirty="0" smtClean="0"/>
              <a:t>称为</a:t>
            </a:r>
            <a:r>
              <a:rPr lang="zh-CN" altLang="en-US" dirty="0">
                <a:solidFill>
                  <a:srgbClr val="FF0000"/>
                </a:solidFill>
              </a:rPr>
              <a:t>争用期</a:t>
            </a:r>
            <a:r>
              <a:rPr lang="zh-CN" altLang="en-US" dirty="0"/>
              <a:t>，或</a:t>
            </a:r>
            <a:r>
              <a:rPr lang="zh-CN" altLang="en-US" dirty="0">
                <a:solidFill>
                  <a:srgbClr val="FF0000"/>
                </a:solidFill>
              </a:rPr>
              <a:t>碰撞窗口</a:t>
            </a:r>
            <a:r>
              <a:rPr lang="zh-CN" altLang="en-US" dirty="0"/>
              <a:t>。</a:t>
            </a:r>
          </a:p>
          <a:p>
            <a:r>
              <a:rPr lang="zh-CN" altLang="en-US" dirty="0"/>
              <a:t>经过争用期这段时间还没有检测到碰撞，才能肯定这次发送不会发生碰撞。 </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58</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5049884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发生</a:t>
            </a:r>
            <a:r>
              <a:rPr lang="zh-CN" altLang="en-US" dirty="0"/>
              <a:t>碰撞的站在停止发送数据后，要推迟（退避）一个随机时间才能再发送数据</a:t>
            </a:r>
            <a:r>
              <a:rPr lang="zh-CN" altLang="en-US" dirty="0" smtClean="0"/>
              <a:t>。以太网使用</a:t>
            </a:r>
            <a:r>
              <a:rPr lang="zh-CN" altLang="en-US" dirty="0" smtClean="0">
                <a:solidFill>
                  <a:srgbClr val="FF0000"/>
                </a:solidFill>
              </a:rPr>
              <a:t>二进制指数类型退避算法</a:t>
            </a:r>
            <a:r>
              <a:rPr lang="zh-CN" altLang="en-US" dirty="0" smtClean="0"/>
              <a:t>来确定碰撞后重传的时机。</a:t>
            </a:r>
            <a:endParaRPr lang="zh-CN" altLang="en-US" dirty="0"/>
          </a:p>
          <a:p>
            <a:pPr lvl="1"/>
            <a:r>
              <a:rPr lang="zh-CN" altLang="en-US" dirty="0"/>
              <a:t>基本退避时间取为争用期 </a:t>
            </a:r>
            <a:r>
              <a:rPr lang="en-US" altLang="zh-CN" dirty="0" smtClean="0"/>
              <a:t>2t</a:t>
            </a:r>
            <a:r>
              <a:rPr lang="zh-CN" altLang="en-US" dirty="0" smtClean="0"/>
              <a:t>。</a:t>
            </a:r>
            <a:endParaRPr lang="zh-CN" altLang="en-US" dirty="0"/>
          </a:p>
          <a:p>
            <a:pPr lvl="1"/>
            <a:r>
              <a:rPr lang="zh-CN" altLang="en-US" dirty="0"/>
              <a:t>从整数集合</a:t>
            </a:r>
            <a:r>
              <a:rPr lang="en-US" altLang="zh-CN" dirty="0"/>
              <a:t>[0,1,…, (</a:t>
            </a:r>
            <a:r>
              <a:rPr lang="en-US" altLang="zh-CN" dirty="0" smtClean="0"/>
              <a:t>2</a:t>
            </a:r>
            <a:r>
              <a:rPr lang="en-US" altLang="zh-CN" baseline="30000" dirty="0" smtClean="0"/>
              <a:t>k</a:t>
            </a:r>
            <a:r>
              <a:rPr lang="en-US" altLang="zh-CN" dirty="0" smtClean="0"/>
              <a:t>-1</a:t>
            </a:r>
            <a:r>
              <a:rPr lang="en-US" altLang="zh-CN" dirty="0"/>
              <a:t>)]</a:t>
            </a:r>
            <a:r>
              <a:rPr lang="zh-CN" altLang="en-US" dirty="0"/>
              <a:t>中随机地取出一个数，记</a:t>
            </a:r>
            <a:r>
              <a:rPr lang="zh-CN" altLang="en-US" dirty="0" smtClean="0"/>
              <a:t>为</a:t>
            </a:r>
            <a:r>
              <a:rPr lang="en-US" altLang="zh-CN" dirty="0" smtClean="0"/>
              <a:t>r</a:t>
            </a:r>
            <a:r>
              <a:rPr lang="zh-CN" altLang="en-US" dirty="0"/>
              <a:t>。重传所需的时延</a:t>
            </a:r>
            <a:r>
              <a:rPr lang="zh-CN" altLang="en-US" dirty="0" smtClean="0"/>
              <a:t>就是</a:t>
            </a:r>
            <a:r>
              <a:rPr lang="en-US" altLang="zh-CN" dirty="0" smtClean="0"/>
              <a:t>r</a:t>
            </a:r>
            <a:r>
              <a:rPr lang="zh-CN" altLang="en-US" dirty="0" smtClean="0"/>
              <a:t>倍</a:t>
            </a:r>
            <a:r>
              <a:rPr lang="zh-CN" altLang="en-US" dirty="0"/>
              <a:t>的基本退避时间。</a:t>
            </a:r>
          </a:p>
          <a:p>
            <a:pPr lvl="1"/>
            <a:r>
              <a:rPr lang="zh-CN" altLang="en-US" dirty="0"/>
              <a:t>参数 </a:t>
            </a:r>
            <a:r>
              <a:rPr lang="en-US" altLang="zh-CN" dirty="0"/>
              <a:t>k </a:t>
            </a:r>
            <a:r>
              <a:rPr lang="zh-CN" altLang="en-US" dirty="0"/>
              <a:t>按下面的公式计算</a:t>
            </a:r>
            <a:r>
              <a:rPr lang="zh-CN" altLang="en-US" dirty="0" smtClean="0"/>
              <a:t>：</a:t>
            </a:r>
            <a:r>
              <a:rPr lang="en-US" altLang="zh-CN" dirty="0" smtClean="0">
                <a:solidFill>
                  <a:srgbClr val="FF0000"/>
                </a:solidFill>
              </a:rPr>
              <a:t>k </a:t>
            </a:r>
            <a:r>
              <a:rPr lang="en-US" altLang="zh-CN" dirty="0">
                <a:solidFill>
                  <a:srgbClr val="FF0000"/>
                </a:solidFill>
              </a:rPr>
              <a:t>= Min[</a:t>
            </a:r>
            <a:r>
              <a:rPr lang="zh-CN" altLang="en-US" dirty="0">
                <a:solidFill>
                  <a:srgbClr val="FF0000"/>
                </a:solidFill>
              </a:rPr>
              <a:t>重传次数</a:t>
            </a:r>
            <a:r>
              <a:rPr lang="en-US" altLang="zh-CN" dirty="0">
                <a:solidFill>
                  <a:srgbClr val="FF0000"/>
                </a:solidFill>
              </a:rPr>
              <a:t>, 10]</a:t>
            </a:r>
          </a:p>
          <a:p>
            <a:pPr lvl="1"/>
            <a:r>
              <a:rPr lang="zh-CN" altLang="en-US" dirty="0" smtClean="0"/>
              <a:t>当</a:t>
            </a:r>
            <a:r>
              <a:rPr lang="en-US" altLang="zh-CN" dirty="0" smtClean="0"/>
              <a:t>k</a:t>
            </a:r>
            <a:r>
              <a:rPr lang="zh-CN" altLang="en-US" dirty="0" smtClean="0"/>
              <a:t>不大于</a:t>
            </a:r>
            <a:r>
              <a:rPr lang="en-US" altLang="zh-CN" dirty="0" smtClean="0"/>
              <a:t>10</a:t>
            </a:r>
            <a:r>
              <a:rPr lang="zh-CN" altLang="en-US" dirty="0" smtClean="0"/>
              <a:t>时</a:t>
            </a:r>
            <a:r>
              <a:rPr lang="zh-CN" altLang="en-US" dirty="0"/>
              <a:t>，</a:t>
            </a:r>
            <a:r>
              <a:rPr lang="zh-CN" altLang="en-US" dirty="0" smtClean="0"/>
              <a:t>参数</a:t>
            </a:r>
            <a:r>
              <a:rPr lang="en-US" altLang="zh-CN" dirty="0" smtClean="0"/>
              <a:t>k</a:t>
            </a:r>
            <a:r>
              <a:rPr lang="zh-CN" altLang="en-US" dirty="0" smtClean="0"/>
              <a:t>等于</a:t>
            </a:r>
            <a:r>
              <a:rPr lang="zh-CN" altLang="en-US" dirty="0"/>
              <a:t>重传</a:t>
            </a:r>
            <a:r>
              <a:rPr lang="zh-CN" altLang="en-US" dirty="0" smtClean="0"/>
              <a:t>次数；当</a:t>
            </a:r>
            <a:r>
              <a:rPr lang="en-US" altLang="zh-CN" dirty="0" smtClean="0"/>
              <a:t>k</a:t>
            </a:r>
            <a:r>
              <a:rPr lang="zh-CN" altLang="en-US" dirty="0" smtClean="0"/>
              <a:t>大于</a:t>
            </a:r>
            <a:r>
              <a:rPr lang="en-US" altLang="zh-CN" dirty="0" smtClean="0"/>
              <a:t>10</a:t>
            </a:r>
            <a:r>
              <a:rPr lang="zh-CN" altLang="en-US" dirty="0" smtClean="0"/>
              <a:t>时，参数</a:t>
            </a:r>
            <a:r>
              <a:rPr lang="en-US" altLang="zh-CN" dirty="0" smtClean="0"/>
              <a:t>k</a:t>
            </a:r>
            <a:r>
              <a:rPr lang="zh-CN" altLang="en-US" dirty="0" smtClean="0"/>
              <a:t>等于</a:t>
            </a:r>
            <a:r>
              <a:rPr lang="en-US" altLang="zh-CN" dirty="0" smtClean="0"/>
              <a:t>10</a:t>
            </a:r>
            <a:r>
              <a:rPr lang="zh-CN" altLang="en-US" dirty="0" smtClean="0"/>
              <a:t>。</a:t>
            </a:r>
            <a:endParaRPr lang="zh-CN" altLang="en-US" dirty="0"/>
          </a:p>
          <a:p>
            <a:pPr lvl="1"/>
            <a:r>
              <a:rPr lang="zh-CN" altLang="en-US" dirty="0"/>
              <a:t>当重</a:t>
            </a:r>
            <a:r>
              <a:rPr lang="zh-CN" altLang="en-US" dirty="0" smtClean="0"/>
              <a:t>传达</a:t>
            </a:r>
            <a:r>
              <a:rPr lang="en-US" altLang="zh-CN" dirty="0" smtClean="0"/>
              <a:t>16</a:t>
            </a:r>
            <a:r>
              <a:rPr lang="zh-CN" altLang="en-US" dirty="0" smtClean="0"/>
              <a:t>次</a:t>
            </a:r>
            <a:r>
              <a:rPr lang="zh-CN" altLang="en-US" dirty="0"/>
              <a:t>仍不能成功时即丢弃该帧，并向高层报告。 </a:t>
            </a:r>
          </a:p>
          <a:p>
            <a:pPr lvl="1"/>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59</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3133604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3" name="内容占位符 2"/>
          <p:cNvSpPr>
            <a:spLocks noGrp="1"/>
          </p:cNvSpPr>
          <p:nvPr>
            <p:ph idx="1"/>
          </p:nvPr>
        </p:nvSpPr>
        <p:spPr/>
        <p:txBody>
          <a:bodyPr/>
          <a:lstStyle/>
          <a:p>
            <a:r>
              <a:rPr lang="zh-CN" altLang="en-US" u="sng" dirty="0">
                <a:solidFill>
                  <a:srgbClr val="FF0000"/>
                </a:solidFill>
              </a:rPr>
              <a:t>链路</a:t>
            </a:r>
            <a:r>
              <a:rPr lang="en-US" altLang="zh-CN" u="sng" dirty="0">
                <a:solidFill>
                  <a:srgbClr val="FF0000"/>
                </a:solidFill>
              </a:rPr>
              <a:t>(link)</a:t>
            </a:r>
            <a:r>
              <a:rPr lang="zh-CN" altLang="en-US" dirty="0"/>
              <a:t>是一条无源的点到点的物理线路段，中间没有任何其他的交换结点。</a:t>
            </a:r>
          </a:p>
          <a:p>
            <a:r>
              <a:rPr lang="zh-CN" altLang="en-US" dirty="0" smtClean="0"/>
              <a:t>一条链路只是一条通路的一个组成部分。</a:t>
            </a:r>
            <a:endParaRPr lang="en-US" altLang="zh-CN" dirty="0" smtClean="0"/>
          </a:p>
          <a:p>
            <a:r>
              <a:rPr lang="zh-CN" altLang="en-US" dirty="0" smtClean="0"/>
              <a:t>有些情况下，链路也被称为“物理链路”。</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数据链路和帧</a:t>
            </a:r>
            <a:endParaRPr lang="zh-CN" altLang="en-US" dirty="0"/>
          </a:p>
        </p:txBody>
      </p:sp>
    </p:spTree>
    <p:extLst>
      <p:ext uri="{BB962C8B-B14F-4D97-AF65-F5344CB8AC3E}">
        <p14:creationId xmlns:p14="http://schemas.microsoft.com/office/powerpoint/2010/main" val="5181051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以太网</a:t>
            </a:r>
            <a:r>
              <a:rPr lang="zh-CN" altLang="en-US" dirty="0" smtClean="0">
                <a:solidFill>
                  <a:srgbClr val="FF0000"/>
                </a:solidFill>
              </a:rPr>
              <a:t>取</a:t>
            </a:r>
            <a:r>
              <a:rPr lang="en-US" altLang="zh-CN" dirty="0" smtClean="0">
                <a:solidFill>
                  <a:srgbClr val="FF0000"/>
                </a:solidFill>
              </a:rPr>
              <a:t>51.2μs</a:t>
            </a:r>
            <a:r>
              <a:rPr lang="zh-CN" altLang="en-US" dirty="0" smtClean="0">
                <a:solidFill>
                  <a:srgbClr val="FF0000"/>
                </a:solidFill>
              </a:rPr>
              <a:t>为</a:t>
            </a:r>
            <a:r>
              <a:rPr lang="zh-CN" altLang="en-US" dirty="0">
                <a:solidFill>
                  <a:srgbClr val="FF0000"/>
                </a:solidFill>
              </a:rPr>
              <a:t>争用期的长度</a:t>
            </a:r>
            <a:r>
              <a:rPr lang="zh-CN" altLang="en-US" dirty="0" smtClean="0"/>
              <a:t>。</a:t>
            </a:r>
            <a:r>
              <a:rPr lang="zh-CN" altLang="en-US" sz="1800" dirty="0">
                <a:solidFill>
                  <a:schemeClr val="bg1">
                    <a:lumMod val="50000"/>
                  </a:schemeClr>
                </a:solidFill>
              </a:rPr>
              <a:t>（</a:t>
            </a:r>
            <a:r>
              <a:rPr lang="zh-CN" altLang="en-US" sz="1800" dirty="0" smtClean="0">
                <a:solidFill>
                  <a:schemeClr val="bg1">
                    <a:lumMod val="50000"/>
                  </a:schemeClr>
                </a:solidFill>
              </a:rPr>
              <a:t>这是经验值）</a:t>
            </a:r>
            <a:endParaRPr lang="zh-CN" altLang="en-US" dirty="0">
              <a:solidFill>
                <a:schemeClr val="bg1">
                  <a:lumMod val="50000"/>
                </a:schemeClr>
              </a:solidFill>
            </a:endParaRPr>
          </a:p>
          <a:p>
            <a:r>
              <a:rPr lang="zh-CN" altLang="en-US" dirty="0" smtClean="0"/>
              <a:t>对于</a:t>
            </a:r>
            <a:r>
              <a:rPr lang="en-US" altLang="zh-CN" dirty="0" smtClean="0"/>
              <a:t>10Mbps</a:t>
            </a:r>
            <a:r>
              <a:rPr lang="zh-CN" altLang="en-US" dirty="0" smtClean="0"/>
              <a:t>以太网</a:t>
            </a:r>
            <a:r>
              <a:rPr lang="zh-CN" altLang="en-US" dirty="0"/>
              <a:t>，在争用期内可发送</a:t>
            </a:r>
            <a:r>
              <a:rPr lang="en-US" altLang="zh-CN" dirty="0" smtClean="0"/>
              <a:t>512bit</a:t>
            </a:r>
            <a:r>
              <a:rPr lang="zh-CN" altLang="en-US" dirty="0"/>
              <a:t>，</a:t>
            </a:r>
            <a:r>
              <a:rPr lang="zh-CN" altLang="en-US" dirty="0" smtClean="0"/>
              <a:t>即</a:t>
            </a:r>
            <a:r>
              <a:rPr lang="en-US" altLang="zh-CN" dirty="0" smtClean="0"/>
              <a:t>64</a:t>
            </a:r>
            <a:r>
              <a:rPr lang="zh-CN" altLang="en-US" dirty="0" smtClean="0"/>
              <a:t>字节</a:t>
            </a:r>
            <a:r>
              <a:rPr lang="zh-CN" altLang="en-US" dirty="0"/>
              <a:t>。</a:t>
            </a:r>
          </a:p>
          <a:p>
            <a:pPr lvl="1"/>
            <a:r>
              <a:rPr lang="zh-CN" altLang="en-US" dirty="0"/>
              <a:t>以太网在发送数据时，若</a:t>
            </a:r>
            <a:r>
              <a:rPr lang="zh-CN" altLang="en-US" dirty="0" smtClean="0"/>
              <a:t>前</a:t>
            </a:r>
            <a:r>
              <a:rPr lang="en-US" altLang="zh-CN" dirty="0" smtClean="0"/>
              <a:t>64</a:t>
            </a:r>
            <a:r>
              <a:rPr lang="zh-CN" altLang="en-US" dirty="0" smtClean="0"/>
              <a:t>字节</a:t>
            </a:r>
            <a:r>
              <a:rPr lang="zh-CN" altLang="en-US" dirty="0"/>
              <a:t>没有发生冲突，则后续的数据就不会发生冲突</a:t>
            </a:r>
            <a:r>
              <a:rPr lang="zh-CN" altLang="en-US" dirty="0" smtClean="0"/>
              <a:t>。如果</a:t>
            </a:r>
            <a:r>
              <a:rPr lang="zh-CN" altLang="en-US" dirty="0"/>
              <a:t>发生冲突，就一定是在发送的</a:t>
            </a:r>
            <a:r>
              <a:rPr lang="zh-CN" altLang="en-US" dirty="0" smtClean="0"/>
              <a:t>前</a:t>
            </a:r>
            <a:r>
              <a:rPr lang="en-US" altLang="zh-CN" dirty="0" smtClean="0"/>
              <a:t>64</a:t>
            </a:r>
            <a:r>
              <a:rPr lang="zh-CN" altLang="en-US" dirty="0" smtClean="0"/>
              <a:t>字节</a:t>
            </a:r>
            <a:r>
              <a:rPr lang="zh-CN" altLang="en-US" dirty="0"/>
              <a:t>之内</a:t>
            </a:r>
            <a:r>
              <a:rPr lang="zh-CN" altLang="en-US" dirty="0" smtClean="0"/>
              <a:t>。</a:t>
            </a:r>
            <a:endParaRPr lang="zh-CN" altLang="en-US" dirty="0"/>
          </a:p>
          <a:p>
            <a:pPr lvl="1"/>
            <a:r>
              <a:rPr lang="zh-CN" altLang="en-US" dirty="0" smtClean="0"/>
              <a:t>由于一检测到冲突就立即中止发送，这时已经发送出去的数据一定小于</a:t>
            </a:r>
            <a:r>
              <a:rPr lang="en-US" altLang="zh-CN" dirty="0" smtClean="0"/>
              <a:t>64</a:t>
            </a:r>
            <a:r>
              <a:rPr lang="zh-CN" altLang="en-US" dirty="0" smtClean="0"/>
              <a:t>字节。以太网规定了</a:t>
            </a:r>
            <a:r>
              <a:rPr lang="zh-CN" altLang="en-US" dirty="0" smtClean="0">
                <a:solidFill>
                  <a:srgbClr val="FF0000"/>
                </a:solidFill>
              </a:rPr>
              <a:t>最短有效帧长为</a:t>
            </a:r>
            <a:r>
              <a:rPr lang="en-US" altLang="zh-CN" dirty="0" smtClean="0">
                <a:solidFill>
                  <a:srgbClr val="FF0000"/>
                </a:solidFill>
              </a:rPr>
              <a:t>64</a:t>
            </a:r>
            <a:r>
              <a:rPr lang="zh-CN" altLang="en-US" dirty="0" smtClean="0">
                <a:solidFill>
                  <a:srgbClr val="FF0000"/>
                </a:solidFill>
              </a:rPr>
              <a:t>字节</a:t>
            </a:r>
            <a:r>
              <a:rPr lang="zh-CN" altLang="en-US" dirty="0" smtClean="0"/>
              <a:t>，凡长度小于</a:t>
            </a:r>
            <a:r>
              <a:rPr lang="en-US" altLang="zh-CN" dirty="0" smtClean="0"/>
              <a:t>64</a:t>
            </a:r>
            <a:r>
              <a:rPr lang="zh-CN" altLang="en-US" dirty="0" smtClean="0"/>
              <a:t>字节的帧都是由于冲突而异常中止的无效帧。 </a:t>
            </a:r>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60</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12992976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a:t>当发送数据的站一旦发现发生了碰撞</a:t>
            </a:r>
            <a:r>
              <a:rPr lang="zh-CN" altLang="en-US" dirty="0" smtClean="0"/>
              <a:t>时：</a:t>
            </a:r>
            <a:endParaRPr lang="en-US" altLang="zh-CN" dirty="0" smtClean="0"/>
          </a:p>
          <a:p>
            <a:pPr lvl="1"/>
            <a:r>
              <a:rPr lang="zh-CN" altLang="en-US" dirty="0" smtClean="0"/>
              <a:t>立即</a:t>
            </a:r>
            <a:r>
              <a:rPr lang="zh-CN" altLang="en-US" dirty="0"/>
              <a:t>停止发送数据；</a:t>
            </a:r>
          </a:p>
          <a:p>
            <a:pPr lvl="1"/>
            <a:r>
              <a:rPr lang="zh-CN" altLang="en-US" dirty="0" smtClean="0"/>
              <a:t>继续</a:t>
            </a:r>
            <a:r>
              <a:rPr lang="zh-CN" altLang="en-US" dirty="0"/>
              <a:t>发送若干比特的人为干扰信号</a:t>
            </a:r>
            <a:r>
              <a:rPr lang="en-US" altLang="zh-CN" dirty="0"/>
              <a:t>(jamming signal)</a:t>
            </a:r>
            <a:r>
              <a:rPr lang="zh-CN" altLang="en-US" dirty="0"/>
              <a:t>，以便让所有用户都知道现在已经发生了</a:t>
            </a:r>
            <a:r>
              <a:rPr lang="zh-CN" altLang="en-US" dirty="0" smtClean="0"/>
              <a:t>碰撞。</a:t>
            </a:r>
            <a:endParaRPr lang="en-US" altLang="zh-CN" dirty="0" smtClean="0"/>
          </a:p>
          <a:p>
            <a:r>
              <a:rPr lang="zh-CN" altLang="en-US" dirty="0"/>
              <a:t>这样的机制</a:t>
            </a:r>
            <a:r>
              <a:rPr lang="zh-CN" altLang="en-US" dirty="0" smtClean="0"/>
              <a:t>叫做“</a:t>
            </a:r>
            <a:r>
              <a:rPr lang="zh-CN" altLang="en-US" dirty="0" smtClean="0">
                <a:solidFill>
                  <a:srgbClr val="FF0000"/>
                </a:solidFill>
              </a:rPr>
              <a:t>强化碰撞</a:t>
            </a:r>
            <a:r>
              <a:rPr lang="zh-CN" altLang="en-US" dirty="0" smtClean="0"/>
              <a:t>”。</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61</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40154142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62</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
        <p:nvSpPr>
          <p:cNvPr id="7" name="Rectangle 2"/>
          <p:cNvSpPr>
            <a:spLocks noChangeArrowheads="1"/>
          </p:cNvSpPr>
          <p:nvPr/>
        </p:nvSpPr>
        <p:spPr bwMode="auto">
          <a:xfrm>
            <a:off x="1185863" y="4611588"/>
            <a:ext cx="292100" cy="30003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8" name="Rectangle 3"/>
          <p:cNvSpPr>
            <a:spLocks noChangeArrowheads="1"/>
          </p:cNvSpPr>
          <p:nvPr/>
        </p:nvSpPr>
        <p:spPr bwMode="auto">
          <a:xfrm>
            <a:off x="1219200" y="3767038"/>
            <a:ext cx="211138" cy="28416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grpSp>
        <p:nvGrpSpPr>
          <p:cNvPr id="9" name="Group 4"/>
          <p:cNvGrpSpPr>
            <a:grpSpLocks/>
          </p:cNvGrpSpPr>
          <p:nvPr/>
        </p:nvGrpSpPr>
        <p:grpSpPr bwMode="auto">
          <a:xfrm>
            <a:off x="1068388" y="1998563"/>
            <a:ext cx="6545262" cy="3309938"/>
            <a:chOff x="673" y="1619"/>
            <a:chExt cx="4123" cy="2085"/>
          </a:xfrm>
        </p:grpSpPr>
        <p:grpSp>
          <p:nvGrpSpPr>
            <p:cNvPr id="10" name="Group 5"/>
            <p:cNvGrpSpPr>
              <a:grpSpLocks/>
            </p:cNvGrpSpPr>
            <p:nvPr/>
          </p:nvGrpSpPr>
          <p:grpSpPr bwMode="auto">
            <a:xfrm>
              <a:off x="992" y="1619"/>
              <a:ext cx="3804" cy="1645"/>
              <a:chOff x="992" y="1619"/>
              <a:chExt cx="3804" cy="1645"/>
            </a:xfrm>
          </p:grpSpPr>
          <p:sp>
            <p:nvSpPr>
              <p:cNvPr id="24" name="AutoShape 6"/>
              <p:cNvSpPr>
                <a:spLocks noChangeArrowheads="1"/>
              </p:cNvSpPr>
              <p:nvPr/>
            </p:nvSpPr>
            <p:spPr bwMode="auto">
              <a:xfrm rot="5400000">
                <a:off x="2071" y="540"/>
                <a:ext cx="1645" cy="3804"/>
              </a:xfrm>
              <a:prstGeom prst="parallelogram">
                <a:avLst>
                  <a:gd name="adj" fmla="val 37968"/>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25" name="AutoShape 7"/>
              <p:cNvSpPr>
                <a:spLocks noChangeArrowheads="1"/>
              </p:cNvSpPr>
              <p:nvPr/>
            </p:nvSpPr>
            <p:spPr bwMode="auto">
              <a:xfrm rot="601221">
                <a:off x="2909" y="2367"/>
                <a:ext cx="1066" cy="424"/>
              </a:xfrm>
              <a:prstGeom prst="rightArrow">
                <a:avLst>
                  <a:gd name="adj1" fmla="val 49370"/>
                  <a:gd name="adj2" fmla="val 80790"/>
                </a:avLst>
              </a:prstGeom>
              <a:solidFill>
                <a:srgbClr val="FFFF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600">
                    <a:latin typeface="微软雅黑" panose="020B0503020204020204" pitchFamily="34" charset="-122"/>
                    <a:ea typeface="微软雅黑" panose="020B0503020204020204" pitchFamily="34" charset="-122"/>
                  </a:rPr>
                  <a:t>数据帧</a:t>
                </a:r>
              </a:p>
            </p:txBody>
          </p:sp>
        </p:grpSp>
        <p:grpSp>
          <p:nvGrpSpPr>
            <p:cNvPr id="11" name="Group 8"/>
            <p:cNvGrpSpPr>
              <a:grpSpLocks/>
            </p:cNvGrpSpPr>
            <p:nvPr/>
          </p:nvGrpSpPr>
          <p:grpSpPr bwMode="auto">
            <a:xfrm>
              <a:off x="673" y="2614"/>
              <a:ext cx="4123" cy="1090"/>
              <a:chOff x="673" y="2606"/>
              <a:chExt cx="4123" cy="1090"/>
            </a:xfrm>
          </p:grpSpPr>
          <p:grpSp>
            <p:nvGrpSpPr>
              <p:cNvPr id="12" name="Group 9"/>
              <p:cNvGrpSpPr>
                <a:grpSpLocks/>
              </p:cNvGrpSpPr>
              <p:nvPr/>
            </p:nvGrpSpPr>
            <p:grpSpPr bwMode="auto">
              <a:xfrm>
                <a:off x="992" y="2627"/>
                <a:ext cx="3804" cy="1061"/>
                <a:chOff x="992" y="2627"/>
                <a:chExt cx="3804" cy="1061"/>
              </a:xfrm>
            </p:grpSpPr>
            <p:grpSp>
              <p:nvGrpSpPr>
                <p:cNvPr id="20" name="Group 10"/>
                <p:cNvGrpSpPr>
                  <a:grpSpLocks/>
                </p:cNvGrpSpPr>
                <p:nvPr/>
              </p:nvGrpSpPr>
              <p:grpSpPr bwMode="auto">
                <a:xfrm>
                  <a:off x="992" y="2627"/>
                  <a:ext cx="3804" cy="1061"/>
                  <a:chOff x="992" y="2627"/>
                  <a:chExt cx="3804" cy="1061"/>
                </a:xfrm>
              </p:grpSpPr>
              <p:sp>
                <p:nvSpPr>
                  <p:cNvPr id="22" name="AutoShape 11"/>
                  <p:cNvSpPr>
                    <a:spLocks noChangeArrowheads="1"/>
                  </p:cNvSpPr>
                  <p:nvPr/>
                </p:nvSpPr>
                <p:spPr bwMode="auto">
                  <a:xfrm rot="5400000">
                    <a:off x="2363" y="1256"/>
                    <a:ext cx="1061" cy="3804"/>
                  </a:xfrm>
                  <a:prstGeom prst="parallelogram">
                    <a:avLst>
                      <a:gd name="adj" fmla="val 59685"/>
                    </a:avLst>
                  </a:prstGeom>
                  <a:solidFill>
                    <a:srgbClr val="FF33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23" name="AutoShape 12"/>
                  <p:cNvSpPr>
                    <a:spLocks noChangeArrowheads="1"/>
                  </p:cNvSpPr>
                  <p:nvPr/>
                </p:nvSpPr>
                <p:spPr bwMode="auto">
                  <a:xfrm rot="601221">
                    <a:off x="2570" y="3019"/>
                    <a:ext cx="815" cy="301"/>
                  </a:xfrm>
                  <a:prstGeom prst="rightArrow">
                    <a:avLst>
                      <a:gd name="adj1" fmla="val 65712"/>
                      <a:gd name="adj2" fmla="val 60717"/>
                    </a:avLst>
                  </a:prstGeom>
                  <a:solidFill>
                    <a:srgbClr val="FFFF99"/>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grpSp>
            <p:sp>
              <p:nvSpPr>
                <p:cNvPr id="21" name="Text Box 13"/>
                <p:cNvSpPr txBox="1">
                  <a:spLocks noChangeArrowheads="1"/>
                </p:cNvSpPr>
                <p:nvPr/>
              </p:nvSpPr>
              <p:spPr bwMode="auto">
                <a:xfrm rot="595815">
                  <a:off x="2592" y="3053"/>
                  <a:ext cx="63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a:latin typeface="微软雅黑" panose="020B0503020204020204" pitchFamily="34" charset="-122"/>
                      <a:ea typeface="微软雅黑" panose="020B0503020204020204" pitchFamily="34" charset="-122"/>
                    </a:rPr>
                    <a:t>干扰信号</a:t>
                  </a:r>
                </a:p>
              </p:txBody>
            </p:sp>
          </p:grpSp>
          <p:grpSp>
            <p:nvGrpSpPr>
              <p:cNvPr id="13" name="Group 14"/>
              <p:cNvGrpSpPr>
                <a:grpSpLocks/>
              </p:cNvGrpSpPr>
              <p:nvPr/>
            </p:nvGrpSpPr>
            <p:grpSpPr bwMode="auto">
              <a:xfrm>
                <a:off x="673" y="2606"/>
                <a:ext cx="319" cy="1090"/>
                <a:chOff x="673" y="2606"/>
                <a:chExt cx="319" cy="1090"/>
              </a:xfrm>
            </p:grpSpPr>
            <p:sp>
              <p:nvSpPr>
                <p:cNvPr id="14" name="Line 15"/>
                <p:cNvSpPr>
                  <a:spLocks noChangeShapeType="1"/>
                </p:cNvSpPr>
                <p:nvPr/>
              </p:nvSpPr>
              <p:spPr bwMode="auto">
                <a:xfrm>
                  <a:off x="823" y="3057"/>
                  <a:ext cx="0" cy="639"/>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15" name="Line 16"/>
                <p:cNvSpPr>
                  <a:spLocks noChangeShapeType="1"/>
                </p:cNvSpPr>
                <p:nvPr/>
              </p:nvSpPr>
              <p:spPr bwMode="auto">
                <a:xfrm>
                  <a:off x="814" y="2606"/>
                  <a:ext cx="9" cy="445"/>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16" name="Rectangle 17"/>
                <p:cNvSpPr>
                  <a:spLocks noChangeArrowheads="1"/>
                </p:cNvSpPr>
                <p:nvPr/>
              </p:nvSpPr>
              <p:spPr bwMode="auto">
                <a:xfrm>
                  <a:off x="728" y="3259"/>
                  <a:ext cx="172" cy="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b="1">
                      <a:latin typeface="微软雅黑" panose="020B0503020204020204" pitchFamily="34" charset="-122"/>
                      <a:ea typeface="微软雅黑" panose="020B0503020204020204" pitchFamily="34" charset="-122"/>
                      <a:sym typeface="Symbol" pitchFamily="18" charset="2"/>
                    </a:rPr>
                    <a:t></a:t>
                  </a:r>
                </a:p>
              </p:txBody>
            </p:sp>
            <p:sp>
              <p:nvSpPr>
                <p:cNvPr id="17" name="Line 18"/>
                <p:cNvSpPr>
                  <a:spLocks noChangeShapeType="1"/>
                </p:cNvSpPr>
                <p:nvPr/>
              </p:nvSpPr>
              <p:spPr bwMode="auto">
                <a:xfrm>
                  <a:off x="739" y="3051"/>
                  <a:ext cx="25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18" name="Line 19"/>
                <p:cNvSpPr>
                  <a:spLocks noChangeShapeType="1"/>
                </p:cNvSpPr>
                <p:nvPr/>
              </p:nvSpPr>
              <p:spPr bwMode="auto">
                <a:xfrm>
                  <a:off x="739" y="3696"/>
                  <a:ext cx="25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19" name="Text Box 20"/>
                <p:cNvSpPr txBox="1">
                  <a:spLocks noChangeArrowheads="1"/>
                </p:cNvSpPr>
                <p:nvPr/>
              </p:nvSpPr>
              <p:spPr bwMode="auto">
                <a:xfrm>
                  <a:off x="673" y="2722"/>
                  <a:ext cx="217" cy="2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i="1">
                      <a:latin typeface="微软雅黑" panose="020B0503020204020204" pitchFamily="34" charset="-122"/>
                      <a:ea typeface="微软雅黑" panose="020B0503020204020204" pitchFamily="34" charset="-122"/>
                    </a:rPr>
                    <a:t>T</a:t>
                  </a:r>
                  <a:r>
                    <a:rPr kumimoji="1" lang="en-US" altLang="zh-CN" sz="1600" i="1" baseline="-25000">
                      <a:latin typeface="微软雅黑" panose="020B0503020204020204" pitchFamily="34" charset="-122"/>
                      <a:ea typeface="微软雅黑" panose="020B0503020204020204" pitchFamily="34" charset="-122"/>
                    </a:rPr>
                    <a:t>J</a:t>
                  </a:r>
                  <a:endParaRPr kumimoji="1" lang="en-US" altLang="zh-CN" sz="1600">
                    <a:latin typeface="微软雅黑" panose="020B0503020204020204" pitchFamily="34" charset="-122"/>
                    <a:ea typeface="微软雅黑" panose="020B0503020204020204" pitchFamily="34" charset="-122"/>
                  </a:endParaRPr>
                </a:p>
              </p:txBody>
            </p:sp>
          </p:grpSp>
        </p:grpSp>
      </p:grpSp>
      <p:sp>
        <p:nvSpPr>
          <p:cNvPr id="26" name="Line 22"/>
          <p:cNvSpPr>
            <a:spLocks noChangeShapeType="1"/>
          </p:cNvSpPr>
          <p:nvPr/>
        </p:nvSpPr>
        <p:spPr bwMode="auto">
          <a:xfrm>
            <a:off x="1589088" y="1998563"/>
            <a:ext cx="6021387"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27" name="Line 23"/>
          <p:cNvSpPr>
            <a:spLocks noChangeShapeType="1"/>
          </p:cNvSpPr>
          <p:nvPr/>
        </p:nvSpPr>
        <p:spPr bwMode="auto">
          <a:xfrm>
            <a:off x="1574800" y="2006501"/>
            <a:ext cx="0" cy="3435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28" name="Line 24"/>
          <p:cNvSpPr>
            <a:spLocks noChangeShapeType="1"/>
          </p:cNvSpPr>
          <p:nvPr/>
        </p:nvSpPr>
        <p:spPr bwMode="auto">
          <a:xfrm>
            <a:off x="7661275" y="1998563"/>
            <a:ext cx="9429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29" name="Line 25"/>
          <p:cNvSpPr>
            <a:spLocks noChangeShapeType="1"/>
          </p:cNvSpPr>
          <p:nvPr/>
        </p:nvSpPr>
        <p:spPr bwMode="auto">
          <a:xfrm>
            <a:off x="7661275" y="3009801"/>
            <a:ext cx="40163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0" name="Line 26"/>
          <p:cNvSpPr>
            <a:spLocks noChangeShapeType="1"/>
          </p:cNvSpPr>
          <p:nvPr/>
        </p:nvSpPr>
        <p:spPr bwMode="auto">
          <a:xfrm>
            <a:off x="7848600" y="2006501"/>
            <a:ext cx="0" cy="1003300"/>
          </a:xfrm>
          <a:prstGeom prst="line">
            <a:avLst/>
          </a:prstGeom>
          <a:noFill/>
          <a:ln w="19050">
            <a:solidFill>
              <a:srgbClr val="333399"/>
            </a:solidFill>
            <a:round/>
            <a:headEnd type="triangle" w="med"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1" name="Rectangle 27"/>
          <p:cNvSpPr>
            <a:spLocks noChangeArrowheads="1"/>
          </p:cNvSpPr>
          <p:nvPr/>
        </p:nvSpPr>
        <p:spPr bwMode="auto">
          <a:xfrm>
            <a:off x="1201738" y="1560413"/>
            <a:ext cx="327014"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A</a:t>
            </a:r>
          </a:p>
        </p:txBody>
      </p:sp>
      <p:sp>
        <p:nvSpPr>
          <p:cNvPr id="32" name="Rectangle 28"/>
          <p:cNvSpPr>
            <a:spLocks noChangeArrowheads="1"/>
          </p:cNvSpPr>
          <p:nvPr/>
        </p:nvSpPr>
        <p:spPr bwMode="auto">
          <a:xfrm>
            <a:off x="7451725" y="1560413"/>
            <a:ext cx="318999"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B</a:t>
            </a:r>
          </a:p>
        </p:txBody>
      </p:sp>
      <p:sp>
        <p:nvSpPr>
          <p:cNvPr id="33" name="Line 29"/>
          <p:cNvSpPr>
            <a:spLocks noChangeShapeType="1"/>
          </p:cNvSpPr>
          <p:nvPr/>
        </p:nvSpPr>
        <p:spPr bwMode="auto">
          <a:xfrm>
            <a:off x="863600" y="2203351"/>
            <a:ext cx="0" cy="2322512"/>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4" name="Line 30"/>
          <p:cNvSpPr>
            <a:spLocks noChangeShapeType="1"/>
          </p:cNvSpPr>
          <p:nvPr/>
        </p:nvSpPr>
        <p:spPr bwMode="auto">
          <a:xfrm>
            <a:off x="7610475" y="1992213"/>
            <a:ext cx="0" cy="34575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5" name="Line 31"/>
          <p:cNvSpPr>
            <a:spLocks noChangeShapeType="1"/>
          </p:cNvSpPr>
          <p:nvPr/>
        </p:nvSpPr>
        <p:spPr bwMode="auto">
          <a:xfrm>
            <a:off x="1125538" y="3581301"/>
            <a:ext cx="4000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6" name="Line 32"/>
          <p:cNvSpPr>
            <a:spLocks noChangeShapeType="1"/>
          </p:cNvSpPr>
          <p:nvPr/>
        </p:nvSpPr>
        <p:spPr bwMode="auto">
          <a:xfrm>
            <a:off x="1101725" y="1998563"/>
            <a:ext cx="4000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7" name="Line 33"/>
          <p:cNvSpPr>
            <a:spLocks noChangeShapeType="1"/>
          </p:cNvSpPr>
          <p:nvPr/>
        </p:nvSpPr>
        <p:spPr bwMode="auto">
          <a:xfrm>
            <a:off x="1306513" y="1998563"/>
            <a:ext cx="0" cy="1570038"/>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grpSp>
        <p:nvGrpSpPr>
          <p:cNvPr id="38" name="Group 34"/>
          <p:cNvGrpSpPr>
            <a:grpSpLocks/>
          </p:cNvGrpSpPr>
          <p:nvPr/>
        </p:nvGrpSpPr>
        <p:grpSpPr bwMode="auto">
          <a:xfrm>
            <a:off x="1095370" y="2522441"/>
            <a:ext cx="406387" cy="391442"/>
            <a:chOff x="4272" y="1968"/>
            <a:chExt cx="218" cy="223"/>
          </a:xfrm>
        </p:grpSpPr>
        <p:sp>
          <p:nvSpPr>
            <p:cNvPr id="39" name="Rectangle 35"/>
            <p:cNvSpPr>
              <a:spLocks noChangeArrowheads="1"/>
            </p:cNvSpPr>
            <p:nvPr/>
          </p:nvSpPr>
          <p:spPr bwMode="auto">
            <a:xfrm>
              <a:off x="4309" y="2009"/>
              <a:ext cx="181" cy="18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40" name="Text Box 36"/>
            <p:cNvSpPr txBox="1">
              <a:spLocks noChangeArrowheads="1"/>
            </p:cNvSpPr>
            <p:nvPr/>
          </p:nvSpPr>
          <p:spPr bwMode="auto">
            <a:xfrm>
              <a:off x="4272" y="1968"/>
              <a:ext cx="215" cy="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i="1">
                  <a:latin typeface="微软雅黑" panose="020B0503020204020204" pitchFamily="34" charset="-122"/>
                  <a:ea typeface="微软雅黑" panose="020B0503020204020204" pitchFamily="34" charset="-122"/>
                </a:rPr>
                <a:t>T</a:t>
              </a:r>
              <a:r>
                <a:rPr kumimoji="1" lang="en-US" altLang="zh-CN" sz="1600" i="1" baseline="-25000">
                  <a:latin typeface="微软雅黑" panose="020B0503020204020204" pitchFamily="34" charset="-122"/>
                  <a:ea typeface="微软雅黑" panose="020B0503020204020204" pitchFamily="34" charset="-122"/>
                </a:rPr>
                <a:t>B</a:t>
              </a:r>
              <a:endParaRPr kumimoji="1" lang="en-US" altLang="zh-CN" sz="1600">
                <a:latin typeface="微软雅黑" panose="020B0503020204020204" pitchFamily="34" charset="-122"/>
                <a:ea typeface="微软雅黑" panose="020B0503020204020204" pitchFamily="34" charset="-122"/>
              </a:endParaRPr>
            </a:p>
          </p:txBody>
        </p:sp>
      </p:grpSp>
      <p:sp>
        <p:nvSpPr>
          <p:cNvPr id="41" name="Text Box 37"/>
          <p:cNvSpPr txBox="1">
            <a:spLocks noChangeArrowheads="1"/>
          </p:cNvSpPr>
          <p:nvPr/>
        </p:nvSpPr>
        <p:spPr bwMode="auto">
          <a:xfrm>
            <a:off x="709990" y="4495701"/>
            <a:ext cx="2616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i="1">
                <a:latin typeface="微软雅黑" panose="020B0503020204020204" pitchFamily="34" charset="-122"/>
                <a:ea typeface="微软雅黑" panose="020B0503020204020204" pitchFamily="34" charset="-122"/>
              </a:rPr>
              <a:t>t</a:t>
            </a:r>
          </a:p>
        </p:txBody>
      </p:sp>
      <p:sp>
        <p:nvSpPr>
          <p:cNvPr id="42" name="Line 38"/>
          <p:cNvSpPr>
            <a:spLocks noChangeShapeType="1"/>
          </p:cNvSpPr>
          <p:nvPr/>
        </p:nvSpPr>
        <p:spPr bwMode="auto">
          <a:xfrm>
            <a:off x="1574800" y="5295801"/>
            <a:ext cx="6051550" cy="0"/>
          </a:xfrm>
          <a:prstGeom prst="line">
            <a:avLst/>
          </a:prstGeom>
          <a:noFill/>
          <a:ln w="19050">
            <a:solidFill>
              <a:schemeClr val="tx1"/>
            </a:solidFill>
            <a:prstDash val="dash"/>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43" name="Rectangle 39"/>
          <p:cNvSpPr>
            <a:spLocks noChangeArrowheads="1"/>
          </p:cNvSpPr>
          <p:nvPr/>
        </p:nvSpPr>
        <p:spPr bwMode="auto">
          <a:xfrm>
            <a:off x="7723188" y="2273201"/>
            <a:ext cx="272512" cy="33598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b="1">
                <a:latin typeface="微软雅黑" panose="020B0503020204020204" pitchFamily="34" charset="-122"/>
                <a:ea typeface="微软雅黑" panose="020B0503020204020204" pitchFamily="34" charset="-122"/>
                <a:sym typeface="Symbol" pitchFamily="18" charset="2"/>
              </a:rPr>
              <a:t></a:t>
            </a:r>
          </a:p>
        </p:txBody>
      </p:sp>
      <p:grpSp>
        <p:nvGrpSpPr>
          <p:cNvPr id="44" name="Group 40"/>
          <p:cNvGrpSpPr>
            <a:grpSpLocks/>
          </p:cNvGrpSpPr>
          <p:nvPr/>
        </p:nvGrpSpPr>
        <p:grpSpPr bwMode="auto">
          <a:xfrm>
            <a:off x="6129338" y="1297671"/>
            <a:ext cx="1497012" cy="1301750"/>
            <a:chOff x="3861" y="1171"/>
            <a:chExt cx="943" cy="820"/>
          </a:xfrm>
        </p:grpSpPr>
        <p:sp>
          <p:nvSpPr>
            <p:cNvPr id="45" name="AutoShape 41"/>
            <p:cNvSpPr>
              <a:spLocks noChangeArrowheads="1"/>
            </p:cNvSpPr>
            <p:nvPr/>
          </p:nvSpPr>
          <p:spPr bwMode="auto">
            <a:xfrm flipH="1">
              <a:off x="3861" y="1171"/>
              <a:ext cx="924" cy="225"/>
            </a:xfrm>
            <a:prstGeom prst="roundRect">
              <a:avLst>
                <a:gd name="adj" fmla="val 35417"/>
              </a:avLst>
            </a:pr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r" eaLnBrk="1" hangingPunct="1"/>
              <a:endParaRPr lang="zh-CN" altLang="en-US" sz="1400">
                <a:latin typeface="微软雅黑" panose="020B0503020204020204" pitchFamily="34" charset="-122"/>
                <a:ea typeface="微软雅黑" panose="020B0503020204020204" pitchFamily="34" charset="-122"/>
              </a:endParaRPr>
            </a:p>
          </p:txBody>
        </p:sp>
        <p:sp>
          <p:nvSpPr>
            <p:cNvPr id="46" name="Text Box 42"/>
            <p:cNvSpPr txBox="1">
              <a:spLocks noChangeArrowheads="1"/>
            </p:cNvSpPr>
            <p:nvPr/>
          </p:nvSpPr>
          <p:spPr bwMode="auto">
            <a:xfrm>
              <a:off x="3986" y="1180"/>
              <a:ext cx="673"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r"/>
              <a:r>
                <a:rPr kumimoji="1" lang="en-US" altLang="zh-CN" sz="1400" dirty="0">
                  <a:latin typeface="微软雅黑" panose="020B0503020204020204" pitchFamily="34" charset="-122"/>
                  <a:ea typeface="微软雅黑" panose="020B0503020204020204" pitchFamily="34" charset="-122"/>
                </a:rPr>
                <a:t>B </a:t>
              </a:r>
              <a:r>
                <a:rPr kumimoji="1" lang="zh-CN" altLang="en-US" sz="1400" dirty="0">
                  <a:latin typeface="微软雅黑" panose="020B0503020204020204" pitchFamily="34" charset="-122"/>
                  <a:ea typeface="微软雅黑" panose="020B0503020204020204" pitchFamily="34" charset="-122"/>
                </a:rPr>
                <a:t>发送数据</a:t>
              </a:r>
            </a:p>
          </p:txBody>
        </p:sp>
        <p:sp>
          <p:nvSpPr>
            <p:cNvPr id="47" name="Line 43"/>
            <p:cNvSpPr>
              <a:spLocks noChangeShapeType="1"/>
            </p:cNvSpPr>
            <p:nvPr/>
          </p:nvSpPr>
          <p:spPr bwMode="auto">
            <a:xfrm>
              <a:off x="4377" y="1389"/>
              <a:ext cx="427" cy="602"/>
            </a:xfrm>
            <a:prstGeom prst="line">
              <a:avLst/>
            </a:prstGeom>
            <a:noFill/>
            <a:ln w="19050">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endParaRPr lang="zh-CN" altLang="en-US" sz="1400">
                <a:latin typeface="微软雅黑" panose="020B0503020204020204" pitchFamily="34" charset="-122"/>
                <a:ea typeface="微软雅黑" panose="020B0503020204020204" pitchFamily="34" charset="-122"/>
              </a:endParaRPr>
            </a:p>
          </p:txBody>
        </p:sp>
      </p:grpSp>
      <p:sp>
        <p:nvSpPr>
          <p:cNvPr id="48" name="Line 45"/>
          <p:cNvSpPr>
            <a:spLocks noChangeShapeType="1"/>
          </p:cNvSpPr>
          <p:nvPr/>
        </p:nvSpPr>
        <p:spPr bwMode="auto">
          <a:xfrm flipH="1">
            <a:off x="1568450" y="3009801"/>
            <a:ext cx="539750" cy="579437"/>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49" name="AutoShape 46"/>
          <p:cNvSpPr>
            <a:spLocks noChangeArrowheads="1"/>
          </p:cNvSpPr>
          <p:nvPr/>
        </p:nvSpPr>
        <p:spPr bwMode="auto">
          <a:xfrm>
            <a:off x="1619250" y="1865213"/>
            <a:ext cx="1701800" cy="1584325"/>
          </a:xfrm>
          <a:prstGeom prst="irregularSeal1">
            <a:avLst/>
          </a:prstGeom>
          <a:solidFill>
            <a:srgbClr val="FF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50" name="Text Box 47"/>
          <p:cNvSpPr txBox="1">
            <a:spLocks noChangeArrowheads="1"/>
          </p:cNvSpPr>
          <p:nvPr/>
        </p:nvSpPr>
        <p:spPr bwMode="auto">
          <a:xfrm>
            <a:off x="2108512" y="2462538"/>
            <a:ext cx="723275" cy="45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lnSpc>
                <a:spcPct val="85000"/>
              </a:lnSpc>
            </a:pPr>
            <a:r>
              <a:rPr kumimoji="1" lang="en-US" altLang="zh-CN" sz="1400" dirty="0">
                <a:latin typeface="微软雅黑" panose="020B0503020204020204" pitchFamily="34" charset="-122"/>
                <a:ea typeface="微软雅黑" panose="020B0503020204020204" pitchFamily="34" charset="-122"/>
              </a:rPr>
              <a:t>A </a:t>
            </a:r>
            <a:r>
              <a:rPr kumimoji="1" lang="zh-CN" altLang="en-US" sz="1400" dirty="0">
                <a:latin typeface="微软雅黑" panose="020B0503020204020204" pitchFamily="34" charset="-122"/>
                <a:ea typeface="微软雅黑" panose="020B0503020204020204" pitchFamily="34" charset="-122"/>
              </a:rPr>
              <a:t>检测</a:t>
            </a:r>
          </a:p>
          <a:p>
            <a:pPr algn="ctr">
              <a:lnSpc>
                <a:spcPct val="85000"/>
              </a:lnSpc>
            </a:pPr>
            <a:r>
              <a:rPr kumimoji="1" lang="zh-CN" altLang="en-US" sz="1400" dirty="0">
                <a:latin typeface="微软雅黑" panose="020B0503020204020204" pitchFamily="34" charset="-122"/>
                <a:ea typeface="微软雅黑" panose="020B0503020204020204" pitchFamily="34" charset="-122"/>
              </a:rPr>
              <a:t>到冲突</a:t>
            </a:r>
          </a:p>
        </p:txBody>
      </p:sp>
      <p:grpSp>
        <p:nvGrpSpPr>
          <p:cNvPr id="51" name="Group 48"/>
          <p:cNvGrpSpPr>
            <a:grpSpLocks/>
          </p:cNvGrpSpPr>
          <p:nvPr/>
        </p:nvGrpSpPr>
        <p:grpSpPr bwMode="auto">
          <a:xfrm>
            <a:off x="4634036" y="1580516"/>
            <a:ext cx="1890713" cy="1194807"/>
            <a:chOff x="2828" y="1284"/>
            <a:chExt cx="1191" cy="803"/>
          </a:xfrm>
        </p:grpSpPr>
        <p:sp>
          <p:nvSpPr>
            <p:cNvPr id="52" name="Line 49"/>
            <p:cNvSpPr>
              <a:spLocks noChangeShapeType="1"/>
            </p:cNvSpPr>
            <p:nvPr/>
          </p:nvSpPr>
          <p:spPr bwMode="auto">
            <a:xfrm>
              <a:off x="3696" y="1703"/>
              <a:ext cx="323" cy="384"/>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grpSp>
          <p:nvGrpSpPr>
            <p:cNvPr id="53" name="Group 50"/>
            <p:cNvGrpSpPr>
              <a:grpSpLocks/>
            </p:cNvGrpSpPr>
            <p:nvPr/>
          </p:nvGrpSpPr>
          <p:grpSpPr bwMode="auto">
            <a:xfrm>
              <a:off x="2828" y="1284"/>
              <a:ext cx="1121" cy="681"/>
              <a:chOff x="3417" y="2333"/>
              <a:chExt cx="1121" cy="681"/>
            </a:xfrm>
          </p:grpSpPr>
          <p:sp>
            <p:nvSpPr>
              <p:cNvPr id="54" name="AutoShape 51"/>
              <p:cNvSpPr>
                <a:spLocks noChangeArrowheads="1"/>
              </p:cNvSpPr>
              <p:nvPr/>
            </p:nvSpPr>
            <p:spPr bwMode="auto">
              <a:xfrm>
                <a:off x="3417" y="2333"/>
                <a:ext cx="1121" cy="681"/>
              </a:xfrm>
              <a:prstGeom prst="irregularSeal1">
                <a:avLst/>
              </a:prstGeom>
              <a:solidFill>
                <a:srgbClr val="FF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55" name="Text Box 52"/>
              <p:cNvSpPr txBox="1">
                <a:spLocks noChangeArrowheads="1"/>
              </p:cNvSpPr>
              <p:nvPr/>
            </p:nvSpPr>
            <p:spPr bwMode="auto">
              <a:xfrm>
                <a:off x="3671" y="2558"/>
                <a:ext cx="569"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开始冲突</a:t>
                </a:r>
              </a:p>
            </p:txBody>
          </p:sp>
        </p:grpSp>
      </p:grpSp>
      <p:sp>
        <p:nvSpPr>
          <p:cNvPr id="56" name="Line 54"/>
          <p:cNvSpPr>
            <a:spLocks noChangeShapeType="1"/>
          </p:cNvSpPr>
          <p:nvPr/>
        </p:nvSpPr>
        <p:spPr bwMode="auto">
          <a:xfrm>
            <a:off x="7689850" y="5295801"/>
            <a:ext cx="914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57" name="Line 55"/>
          <p:cNvSpPr>
            <a:spLocks noChangeShapeType="1"/>
          </p:cNvSpPr>
          <p:nvPr/>
        </p:nvSpPr>
        <p:spPr bwMode="auto">
          <a:xfrm>
            <a:off x="8315325" y="1976338"/>
            <a:ext cx="0" cy="3306763"/>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58" name="Text Box 56"/>
          <p:cNvSpPr txBox="1">
            <a:spLocks noChangeArrowheads="1"/>
          </p:cNvSpPr>
          <p:nvPr/>
        </p:nvSpPr>
        <p:spPr bwMode="auto">
          <a:xfrm>
            <a:off x="8120400" y="2653428"/>
            <a:ext cx="364202" cy="138499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信</a:t>
            </a:r>
          </a:p>
          <a:p>
            <a:r>
              <a:rPr kumimoji="1" lang="zh-CN" altLang="en-US" sz="1400" dirty="0">
                <a:latin typeface="微软雅黑" panose="020B0503020204020204" pitchFamily="34" charset="-122"/>
                <a:ea typeface="微软雅黑" panose="020B0503020204020204" pitchFamily="34" charset="-122"/>
              </a:rPr>
              <a:t>道</a:t>
            </a:r>
          </a:p>
          <a:p>
            <a:r>
              <a:rPr kumimoji="1" lang="zh-CN" altLang="en-US" sz="1400" dirty="0">
                <a:latin typeface="微软雅黑" panose="020B0503020204020204" pitchFamily="34" charset="-122"/>
                <a:ea typeface="微软雅黑" panose="020B0503020204020204" pitchFamily="34" charset="-122"/>
              </a:rPr>
              <a:t>占</a:t>
            </a:r>
          </a:p>
          <a:p>
            <a:r>
              <a:rPr kumimoji="1" lang="zh-CN" altLang="en-US" sz="1400" dirty="0">
                <a:latin typeface="微软雅黑" panose="020B0503020204020204" pitchFamily="34" charset="-122"/>
                <a:ea typeface="微软雅黑" panose="020B0503020204020204" pitchFamily="34" charset="-122"/>
              </a:rPr>
              <a:t>用</a:t>
            </a:r>
          </a:p>
          <a:p>
            <a:r>
              <a:rPr kumimoji="1" lang="zh-CN" altLang="en-US" sz="1400" dirty="0">
                <a:latin typeface="微软雅黑" panose="020B0503020204020204" pitchFamily="34" charset="-122"/>
                <a:ea typeface="微软雅黑" panose="020B0503020204020204" pitchFamily="34" charset="-122"/>
              </a:rPr>
              <a:t>时</a:t>
            </a:r>
          </a:p>
          <a:p>
            <a:r>
              <a:rPr kumimoji="1" lang="zh-CN" altLang="en-US" sz="1400" dirty="0">
                <a:latin typeface="微软雅黑" panose="020B0503020204020204" pitchFamily="34" charset="-122"/>
                <a:ea typeface="微软雅黑" panose="020B0503020204020204" pitchFamily="34" charset="-122"/>
              </a:rPr>
              <a:t>间</a:t>
            </a:r>
          </a:p>
        </p:txBody>
      </p:sp>
      <p:grpSp>
        <p:nvGrpSpPr>
          <p:cNvPr id="59" name="Group 57"/>
          <p:cNvGrpSpPr>
            <a:grpSpLocks/>
          </p:cNvGrpSpPr>
          <p:nvPr/>
        </p:nvGrpSpPr>
        <p:grpSpPr bwMode="auto">
          <a:xfrm>
            <a:off x="1619250" y="1287365"/>
            <a:ext cx="1611313" cy="706438"/>
            <a:chOff x="1020" y="1171"/>
            <a:chExt cx="1015" cy="445"/>
          </a:xfrm>
        </p:grpSpPr>
        <p:sp>
          <p:nvSpPr>
            <p:cNvPr id="60" name="AutoShape 58"/>
            <p:cNvSpPr>
              <a:spLocks noChangeArrowheads="1"/>
            </p:cNvSpPr>
            <p:nvPr/>
          </p:nvSpPr>
          <p:spPr bwMode="auto">
            <a:xfrm flipH="1">
              <a:off x="1111" y="1171"/>
              <a:ext cx="924" cy="225"/>
            </a:xfrm>
            <a:prstGeom prst="roundRect">
              <a:avLst>
                <a:gd name="adj" fmla="val 35417"/>
              </a:avLst>
            </a:pr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61" name="Text Box 59"/>
            <p:cNvSpPr txBox="1">
              <a:spLocks noChangeArrowheads="1"/>
            </p:cNvSpPr>
            <p:nvPr/>
          </p:nvSpPr>
          <p:spPr bwMode="auto">
            <a:xfrm>
              <a:off x="1198" y="1187"/>
              <a:ext cx="68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dirty="0">
                  <a:latin typeface="微软雅黑" panose="020B0503020204020204" pitchFamily="34" charset="-122"/>
                  <a:ea typeface="微软雅黑" panose="020B0503020204020204" pitchFamily="34" charset="-122"/>
                </a:rPr>
                <a:t>A </a:t>
              </a:r>
              <a:r>
                <a:rPr kumimoji="1" lang="zh-CN" altLang="en-US" sz="1400" dirty="0">
                  <a:latin typeface="微软雅黑" panose="020B0503020204020204" pitchFamily="34" charset="-122"/>
                  <a:ea typeface="微软雅黑" panose="020B0503020204020204" pitchFamily="34" charset="-122"/>
                </a:rPr>
                <a:t>发送数据</a:t>
              </a:r>
            </a:p>
          </p:txBody>
        </p:sp>
        <p:sp>
          <p:nvSpPr>
            <p:cNvPr id="62" name="Line 60"/>
            <p:cNvSpPr>
              <a:spLocks noChangeShapeType="1"/>
            </p:cNvSpPr>
            <p:nvPr/>
          </p:nvSpPr>
          <p:spPr bwMode="auto">
            <a:xfrm flipH="1">
              <a:off x="1020" y="1389"/>
              <a:ext cx="409" cy="227"/>
            </a:xfrm>
            <a:prstGeom prst="line">
              <a:avLst/>
            </a:prstGeom>
            <a:noFill/>
            <a:ln w="19050">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grpSp>
      <p:sp>
        <p:nvSpPr>
          <p:cNvPr id="63" name="Line 61"/>
          <p:cNvSpPr>
            <a:spLocks noChangeShapeType="1"/>
          </p:cNvSpPr>
          <p:nvPr/>
        </p:nvSpPr>
        <p:spPr bwMode="auto">
          <a:xfrm flipH="1">
            <a:off x="1562100" y="2589113"/>
            <a:ext cx="6026150" cy="1008063"/>
          </a:xfrm>
          <a:prstGeom prst="line">
            <a:avLst/>
          </a:prstGeom>
          <a:noFill/>
          <a:ln w="57150">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2398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8000"/>
                                        <p:tgtEl>
                                          <p:spTgt spid="9"/>
                                        </p:tgtEl>
                                      </p:cBhvr>
                                    </p:animEffect>
                                  </p:childTnLst>
                                </p:cTn>
                              </p:par>
                              <p:par>
                                <p:cTn id="8" presetID="1" presetClass="entr" presetSubtype="0" fill="hold" nodeType="withEffect">
                                  <p:stCondLst>
                                    <p:cond delay="3500"/>
                                  </p:stCondLst>
                                  <p:childTnLst>
                                    <p:set>
                                      <p:cBhvr>
                                        <p:cTn id="9" dur="1" fill="hold">
                                          <p:stCondLst>
                                            <p:cond delay="0"/>
                                          </p:stCondLst>
                                        </p:cTn>
                                        <p:tgtEl>
                                          <p:spTgt spid="44"/>
                                        </p:tgtEl>
                                        <p:attrNameLst>
                                          <p:attrName>style.visibility</p:attrName>
                                        </p:attrNameLst>
                                      </p:cBhvr>
                                      <p:to>
                                        <p:strVal val="visible"/>
                                      </p:to>
                                    </p:set>
                                  </p:childTnLst>
                                </p:cTn>
                              </p:par>
                              <p:par>
                                <p:cTn id="10" presetID="22" presetClass="entr" presetSubtype="2" fill="hold" grpId="0" nodeType="withEffect">
                                  <p:stCondLst>
                                    <p:cond delay="3500"/>
                                  </p:stCondLst>
                                  <p:childTnLst>
                                    <p:set>
                                      <p:cBhvr>
                                        <p:cTn id="11" dur="1" fill="hold">
                                          <p:stCondLst>
                                            <p:cond delay="0"/>
                                          </p:stCondLst>
                                        </p:cTn>
                                        <p:tgtEl>
                                          <p:spTgt spid="63"/>
                                        </p:tgtEl>
                                        <p:attrNameLst>
                                          <p:attrName>style.visibility</p:attrName>
                                        </p:attrNameLst>
                                      </p:cBhvr>
                                      <p:to>
                                        <p:strVal val="visible"/>
                                      </p:to>
                                    </p:set>
                                    <p:animEffect transition="in" filter="wipe(right)">
                                      <p:cBhvr>
                                        <p:cTn id="12" dur="5000"/>
                                        <p:tgtEl>
                                          <p:spTgt spid="63"/>
                                        </p:tgtEl>
                                      </p:cBhvr>
                                    </p:animEffect>
                                  </p:childTnLst>
                                </p:cTn>
                              </p:par>
                              <p:par>
                                <p:cTn id="13" presetID="1" presetClass="entr" presetSubtype="0" fill="hold" nodeType="withEffect">
                                  <p:stCondLst>
                                    <p:cond delay="4000"/>
                                  </p:stCondLst>
                                  <p:childTnLst>
                                    <p:set>
                                      <p:cBhvr>
                                        <p:cTn id="14" dur="1" fill="hold">
                                          <p:stCondLst>
                                            <p:cond delay="0"/>
                                          </p:stCondLst>
                                        </p:cTn>
                                        <p:tgtEl>
                                          <p:spTgt spid="51"/>
                                        </p:tgtEl>
                                        <p:attrNameLst>
                                          <p:attrName>style.visibility</p:attrName>
                                        </p:attrNameLst>
                                      </p:cBhvr>
                                      <p:to>
                                        <p:strVal val="visible"/>
                                      </p:to>
                                    </p:set>
                                  </p:childTnLst>
                                </p:cTn>
                              </p:par>
                              <p:par>
                                <p:cTn id="15" presetID="35" presetClass="emph" presetSubtype="0" repeatCount="4000" fill="hold" nodeType="withEffect">
                                  <p:stCondLst>
                                    <p:cond delay="4000"/>
                                  </p:stCondLst>
                                  <p:childTnLst>
                                    <p:anim calcmode="discrete" valueType="str">
                                      <p:cBhvr>
                                        <p:cTn id="16" dur="1000" fill="hold"/>
                                        <p:tgtEl>
                                          <p:spTgt spid="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63</a:t>
            </a:fld>
            <a:endParaRPr lang="en-US" altLang="zh-CN"/>
          </a:p>
        </p:txBody>
      </p:sp>
      <p:sp>
        <p:nvSpPr>
          <p:cNvPr id="4" name="文本占位符 3"/>
          <p:cNvSpPr>
            <a:spLocks noGrp="1"/>
          </p:cNvSpPr>
          <p:nvPr>
            <p:ph type="body" sz="quarter" idx="13"/>
          </p:nvPr>
        </p:nvSpPr>
        <p:spPr/>
        <p:txBody>
          <a:bodyPr/>
          <a:lstStyle/>
          <a:p>
            <a:r>
              <a:rPr lang="en-US" altLang="zh-CN" dirty="0" smtClean="0"/>
              <a:t>4.1</a:t>
            </a:r>
            <a:r>
              <a:rPr lang="zh-CN" altLang="en-US" dirty="0" smtClean="0"/>
              <a:t>使用集线器的以太网</a:t>
            </a:r>
            <a:endParaRPr lang="zh-CN" altLang="en-US" dirty="0"/>
          </a:p>
        </p:txBody>
      </p:sp>
      <p:pic>
        <p:nvPicPr>
          <p:cNvPr id="1026" name="Picture 2" descr="http://www1.huachu.com.cn/pic/read/2011/11111810838106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561356"/>
            <a:ext cx="6953250" cy="328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4923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dirty="0"/>
              <a:t>标准</a:t>
            </a:r>
            <a:r>
              <a:rPr lang="zh-CN" altLang="en-US" dirty="0" smtClean="0"/>
              <a:t>以太网</a:t>
            </a:r>
            <a:r>
              <a:rPr lang="zh-CN" altLang="en-US" dirty="0"/>
              <a:t>最初是使用粗同轴电缆，后来演进到使用比较便宜的细同轴电缆，最后发展为使用更便宜和更灵活的双绞线。</a:t>
            </a:r>
          </a:p>
          <a:p>
            <a:r>
              <a:rPr lang="zh-CN" altLang="en-US" dirty="0" smtClean="0"/>
              <a:t>使用双绞线的标准以太网</a:t>
            </a:r>
            <a:r>
              <a:rPr lang="zh-CN" altLang="en-US" dirty="0"/>
              <a:t>采用星形拓扑，在星形的中心则增加了一种可靠性非常高的设备，叫做集线器</a:t>
            </a:r>
            <a:r>
              <a:rPr lang="en-US" altLang="zh-CN" dirty="0"/>
              <a:t>(hub) </a:t>
            </a:r>
            <a:r>
              <a:rPr lang="zh-CN" altLang="en-US" dirty="0" smtClean="0"/>
              <a:t>。</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64</a:t>
            </a:fld>
            <a:endParaRPr lang="en-US" altLang="zh-CN"/>
          </a:p>
        </p:txBody>
      </p:sp>
      <p:sp>
        <p:nvSpPr>
          <p:cNvPr id="4" name="文本占位符 3"/>
          <p:cNvSpPr>
            <a:spLocks noGrp="1"/>
          </p:cNvSpPr>
          <p:nvPr>
            <p:ph type="body" sz="quarter" idx="13"/>
          </p:nvPr>
        </p:nvSpPr>
        <p:spPr/>
        <p:txBody>
          <a:bodyPr/>
          <a:lstStyle/>
          <a:p>
            <a:r>
              <a:rPr lang="en-US" altLang="zh-CN" dirty="0" smtClean="0"/>
              <a:t>4.1</a:t>
            </a:r>
            <a:r>
              <a:rPr lang="zh-CN" altLang="en-US" dirty="0" smtClean="0"/>
              <a:t>使用集线器的以太网</a:t>
            </a:r>
            <a:endParaRPr lang="zh-CN" altLang="en-US" dirty="0"/>
          </a:p>
        </p:txBody>
      </p:sp>
    </p:spTree>
    <p:extLst>
      <p:ext uri="{BB962C8B-B14F-4D97-AF65-F5344CB8AC3E}">
        <p14:creationId xmlns:p14="http://schemas.microsoft.com/office/powerpoint/2010/main" val="35318905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65</a:t>
            </a:fld>
            <a:endParaRPr lang="en-US" altLang="zh-CN"/>
          </a:p>
        </p:txBody>
      </p:sp>
      <p:sp>
        <p:nvSpPr>
          <p:cNvPr id="4" name="文本占位符 3"/>
          <p:cNvSpPr>
            <a:spLocks noGrp="1"/>
          </p:cNvSpPr>
          <p:nvPr>
            <p:ph type="body" sz="quarter" idx="13"/>
          </p:nvPr>
        </p:nvSpPr>
        <p:spPr/>
        <p:txBody>
          <a:bodyPr/>
          <a:lstStyle/>
          <a:p>
            <a:r>
              <a:rPr lang="en-US" altLang="zh-CN" dirty="0" smtClean="0"/>
              <a:t>4.1</a:t>
            </a:r>
            <a:r>
              <a:rPr lang="zh-CN" altLang="en-US" dirty="0" smtClean="0"/>
              <a:t>使用集线器的以太网</a:t>
            </a:r>
            <a:endParaRPr lang="zh-CN" altLang="en-US" dirty="0"/>
          </a:p>
        </p:txBody>
      </p:sp>
      <p:pic>
        <p:nvPicPr>
          <p:cNvPr id="2050" name="Picture 2" descr="http://images.esellerpro.com/2131/I/625/59/DCP_44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78927"/>
            <a:ext cx="8657993" cy="417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0472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t>1990</a:t>
            </a:r>
            <a:r>
              <a:rPr lang="zh-CN" altLang="en-US" dirty="0" smtClean="0"/>
              <a:t>年，</a:t>
            </a:r>
            <a:r>
              <a:rPr lang="en-US" altLang="zh-CN" dirty="0" smtClean="0"/>
              <a:t>IEEE</a:t>
            </a:r>
            <a:r>
              <a:rPr lang="zh-CN" altLang="en-US" dirty="0" smtClean="0"/>
              <a:t>制定出星形以太网</a:t>
            </a:r>
            <a:r>
              <a:rPr lang="en-US" altLang="zh-CN" dirty="0" smtClean="0"/>
              <a:t>10BASE-T</a:t>
            </a:r>
            <a:r>
              <a:rPr lang="zh-CN" altLang="en-US" dirty="0" smtClean="0"/>
              <a:t>的标准</a:t>
            </a:r>
            <a:r>
              <a:rPr lang="en-US" altLang="zh-CN" dirty="0" smtClean="0"/>
              <a:t>802.3i</a:t>
            </a:r>
            <a:r>
              <a:rPr lang="zh-CN" altLang="en-US" dirty="0" smtClean="0"/>
              <a:t>。</a:t>
            </a:r>
            <a:r>
              <a:rPr lang="en-US" altLang="zh-CN" dirty="0" smtClean="0"/>
              <a:t>10</a:t>
            </a:r>
            <a:r>
              <a:rPr lang="zh-CN" altLang="en-US" dirty="0" smtClean="0"/>
              <a:t>表示是</a:t>
            </a:r>
            <a:r>
              <a:rPr lang="en-US" altLang="zh-CN" dirty="0" smtClean="0"/>
              <a:t>10Mbps</a:t>
            </a:r>
            <a:r>
              <a:rPr lang="zh-CN" altLang="en-US" dirty="0" smtClean="0"/>
              <a:t>的速率，</a:t>
            </a:r>
            <a:r>
              <a:rPr lang="en-US" altLang="zh-CN" dirty="0" smtClean="0"/>
              <a:t>BASE</a:t>
            </a:r>
            <a:r>
              <a:rPr lang="zh-CN" altLang="en-US" dirty="0" smtClean="0"/>
              <a:t>表示连接线上的信号是基带信号，</a:t>
            </a:r>
            <a:r>
              <a:rPr lang="en-US" altLang="zh-CN" dirty="0" smtClean="0"/>
              <a:t>T</a:t>
            </a:r>
            <a:r>
              <a:rPr lang="zh-CN" altLang="en-US" dirty="0" smtClean="0"/>
              <a:t>表示是通过双绞线进行通信。</a:t>
            </a:r>
            <a:endParaRPr lang="en-US" altLang="zh-CN" dirty="0" smtClean="0"/>
          </a:p>
          <a:p>
            <a:r>
              <a:rPr lang="zh-CN" altLang="en-US" dirty="0" smtClean="0"/>
              <a:t>由于使用双绞线和集线器的网络，其可靠性和易用性大大提升，并且使用双绞线电缆的以太网价格便宜，因此粗同轴电缆和细同轴电缆的以太网就逐步从市场上消失了。</a:t>
            </a:r>
            <a:endParaRPr lang="en-US" altLang="zh-CN" dirty="0" smtClean="0"/>
          </a:p>
          <a:p>
            <a:pPr marL="0" indent="0">
              <a:buNone/>
            </a:pP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66</a:t>
            </a:fld>
            <a:endParaRPr lang="en-US" altLang="zh-CN"/>
          </a:p>
        </p:txBody>
      </p:sp>
      <p:sp>
        <p:nvSpPr>
          <p:cNvPr id="4" name="文本占位符 3"/>
          <p:cNvSpPr>
            <a:spLocks noGrp="1"/>
          </p:cNvSpPr>
          <p:nvPr>
            <p:ph type="body" sz="quarter" idx="13"/>
          </p:nvPr>
        </p:nvSpPr>
        <p:spPr/>
        <p:txBody>
          <a:bodyPr/>
          <a:lstStyle/>
          <a:p>
            <a:r>
              <a:rPr lang="en-US" altLang="zh-CN" dirty="0" smtClean="0"/>
              <a:t>4.1</a:t>
            </a:r>
            <a:r>
              <a:rPr lang="zh-CN" altLang="en-US" dirty="0" smtClean="0"/>
              <a:t>使用集线器的以太网</a:t>
            </a:r>
            <a:endParaRPr lang="zh-CN" altLang="en-US" dirty="0"/>
          </a:p>
        </p:txBody>
      </p:sp>
    </p:spTree>
    <p:extLst>
      <p:ext uri="{BB962C8B-B14F-4D97-AF65-F5344CB8AC3E}">
        <p14:creationId xmlns:p14="http://schemas.microsoft.com/office/powerpoint/2010/main" val="38830064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t>10BASE-T</a:t>
            </a:r>
            <a:r>
              <a:rPr lang="zh-CN" altLang="en-US" dirty="0" smtClean="0"/>
              <a:t>双绞线以太网中，每个站都需要用到两对无屏蔽双绞线，分别用于发送和接收。</a:t>
            </a:r>
            <a:endParaRPr lang="en-US" altLang="zh-CN" dirty="0" smtClean="0"/>
          </a:p>
          <a:p>
            <a:r>
              <a:rPr lang="en-US" altLang="zh-CN" dirty="0" smtClean="0"/>
              <a:t>10BASE-T</a:t>
            </a:r>
            <a:r>
              <a:rPr lang="zh-CN" altLang="en-US" dirty="0" smtClean="0"/>
              <a:t>双绞线以太网的</a:t>
            </a:r>
            <a:r>
              <a:rPr lang="zh-CN" altLang="en-US" dirty="0"/>
              <a:t>通信距离稍短，每个站到集线器的距离不</a:t>
            </a:r>
            <a:r>
              <a:rPr lang="zh-CN" altLang="en-US" dirty="0" smtClean="0"/>
              <a:t>超过</a:t>
            </a:r>
            <a:r>
              <a:rPr lang="en-US" altLang="zh-CN" dirty="0" smtClean="0"/>
              <a:t>100m</a:t>
            </a:r>
            <a:r>
              <a:rPr lang="zh-CN" altLang="en-US" dirty="0" smtClean="0"/>
              <a:t>。</a:t>
            </a:r>
            <a:endParaRPr lang="zh-CN" altLang="en-US" dirty="0"/>
          </a:p>
          <a:p>
            <a:r>
              <a:rPr lang="en-US" altLang="zh-CN" dirty="0" smtClean="0"/>
              <a:t>10BASE-T</a:t>
            </a:r>
            <a:r>
              <a:rPr lang="zh-CN" altLang="en-US" dirty="0" smtClean="0"/>
              <a:t>双绞线</a:t>
            </a:r>
            <a:r>
              <a:rPr lang="zh-CN" altLang="en-US" dirty="0"/>
              <a:t>以太网的出现，是局域网发展史上的一个非常重要的里程碑，它为以太网在局域网中的统治地位奠定了牢固的基础</a:t>
            </a:r>
            <a:r>
              <a:rPr lang="zh-CN" altLang="en-US" dirty="0" smtClean="0"/>
              <a:t>。</a:t>
            </a:r>
            <a:endParaRPr lang="en-US" altLang="zh-CN" dirty="0" smtClean="0"/>
          </a:p>
          <a:p>
            <a:pPr marL="0" indent="0">
              <a:buNone/>
            </a:pP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67</a:t>
            </a:fld>
            <a:endParaRPr lang="en-US" altLang="zh-CN"/>
          </a:p>
        </p:txBody>
      </p:sp>
      <p:sp>
        <p:nvSpPr>
          <p:cNvPr id="4" name="文本占位符 3"/>
          <p:cNvSpPr>
            <a:spLocks noGrp="1"/>
          </p:cNvSpPr>
          <p:nvPr>
            <p:ph type="body" sz="quarter" idx="13"/>
          </p:nvPr>
        </p:nvSpPr>
        <p:spPr/>
        <p:txBody>
          <a:bodyPr/>
          <a:lstStyle/>
          <a:p>
            <a:r>
              <a:rPr lang="en-US" altLang="zh-CN" dirty="0" smtClean="0"/>
              <a:t>4.1</a:t>
            </a:r>
            <a:r>
              <a:rPr lang="zh-CN" altLang="en-US" dirty="0" smtClean="0"/>
              <a:t>使用集线器的以太网</a:t>
            </a:r>
            <a:endParaRPr lang="zh-CN" altLang="en-US" dirty="0"/>
          </a:p>
        </p:txBody>
      </p:sp>
    </p:spTree>
    <p:extLst>
      <p:ext uri="{BB962C8B-B14F-4D97-AF65-F5344CB8AC3E}">
        <p14:creationId xmlns:p14="http://schemas.microsoft.com/office/powerpoint/2010/main" val="11220094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dirty="0"/>
              <a:t>集线器是使用电子器件来模拟实际电缆线的工作，因此整个系统仍然像一个传统的以太网那样运行</a:t>
            </a:r>
            <a:r>
              <a:rPr lang="zh-CN" altLang="en-US" dirty="0" smtClean="0"/>
              <a:t>。</a:t>
            </a:r>
            <a:endParaRPr lang="zh-CN" altLang="en-US" dirty="0"/>
          </a:p>
          <a:p>
            <a:r>
              <a:rPr lang="zh-CN" altLang="en-US" dirty="0"/>
              <a:t>使用集线器的以太网在逻辑上仍是一个总线网，各工作站使用的</a:t>
            </a:r>
            <a:r>
              <a:rPr lang="zh-CN" altLang="en-US" dirty="0" smtClean="0"/>
              <a:t>还是</a:t>
            </a:r>
            <a:r>
              <a:rPr lang="en-US" altLang="zh-CN" dirty="0" smtClean="0"/>
              <a:t>CSMA/CD</a:t>
            </a:r>
            <a:r>
              <a:rPr lang="zh-CN" altLang="en-US" dirty="0" smtClean="0"/>
              <a:t>协议</a:t>
            </a:r>
            <a:r>
              <a:rPr lang="zh-CN" altLang="en-US" dirty="0"/>
              <a:t>，并共享逻辑上的总线</a:t>
            </a:r>
            <a:r>
              <a:rPr lang="zh-CN" altLang="en-US" dirty="0" smtClean="0"/>
              <a:t>。</a:t>
            </a:r>
            <a:endParaRPr lang="zh-CN" altLang="en-US" dirty="0"/>
          </a:p>
          <a:p>
            <a:r>
              <a:rPr lang="zh-CN" altLang="en-US" dirty="0"/>
              <a:t>集线器很像一个多接口的转发器，工作在</a:t>
            </a:r>
            <a:r>
              <a:rPr lang="zh-CN" altLang="en-US" dirty="0" smtClean="0"/>
              <a:t>物理层</a:t>
            </a:r>
            <a:r>
              <a:rPr lang="zh-CN" altLang="en-US" dirty="0"/>
              <a:t>。</a:t>
            </a:r>
          </a:p>
          <a:p>
            <a:pPr marL="0" indent="0">
              <a:buNone/>
            </a:pP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68</a:t>
            </a:fld>
            <a:endParaRPr lang="en-US" altLang="zh-CN"/>
          </a:p>
        </p:txBody>
      </p:sp>
      <p:sp>
        <p:nvSpPr>
          <p:cNvPr id="4" name="文本占位符 3"/>
          <p:cNvSpPr>
            <a:spLocks noGrp="1"/>
          </p:cNvSpPr>
          <p:nvPr>
            <p:ph type="body" sz="quarter" idx="13"/>
          </p:nvPr>
        </p:nvSpPr>
        <p:spPr/>
        <p:txBody>
          <a:bodyPr/>
          <a:lstStyle/>
          <a:p>
            <a:r>
              <a:rPr lang="en-US" altLang="zh-CN" dirty="0" smtClean="0"/>
              <a:t>4.1</a:t>
            </a:r>
            <a:r>
              <a:rPr lang="zh-CN" altLang="en-US" dirty="0" smtClean="0"/>
              <a:t>使用集线器的以太网</a:t>
            </a:r>
            <a:endParaRPr lang="zh-CN" altLang="en-US" dirty="0"/>
          </a:p>
        </p:txBody>
      </p:sp>
    </p:spTree>
    <p:extLst>
      <p:ext uri="{BB962C8B-B14F-4D97-AF65-F5344CB8AC3E}">
        <p14:creationId xmlns:p14="http://schemas.microsoft.com/office/powerpoint/2010/main" val="31381030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69</a:t>
            </a:fld>
            <a:endParaRPr lang="en-US" altLang="zh-CN"/>
          </a:p>
        </p:txBody>
      </p:sp>
      <p:sp>
        <p:nvSpPr>
          <p:cNvPr id="4" name="文本占位符 3"/>
          <p:cNvSpPr>
            <a:spLocks noGrp="1"/>
          </p:cNvSpPr>
          <p:nvPr>
            <p:ph type="body" sz="quarter" idx="13"/>
          </p:nvPr>
        </p:nvSpPr>
        <p:spPr/>
        <p:txBody>
          <a:bodyPr/>
          <a:lstStyle/>
          <a:p>
            <a:r>
              <a:rPr lang="en-US" altLang="zh-CN" dirty="0" smtClean="0"/>
              <a:t>4.1</a:t>
            </a:r>
            <a:r>
              <a:rPr lang="zh-CN" altLang="en-US" dirty="0" smtClean="0"/>
              <a:t>使用集线器的以太网</a:t>
            </a:r>
            <a:endParaRPr lang="zh-CN" altLang="en-US" dirty="0"/>
          </a:p>
        </p:txBody>
      </p:sp>
      <p:grpSp>
        <p:nvGrpSpPr>
          <p:cNvPr id="7" name="Group 3"/>
          <p:cNvGrpSpPr>
            <a:grpSpLocks/>
          </p:cNvGrpSpPr>
          <p:nvPr/>
        </p:nvGrpSpPr>
        <p:grpSpPr bwMode="auto">
          <a:xfrm rot="-3098467">
            <a:off x="1823244" y="3750722"/>
            <a:ext cx="1127125" cy="90487"/>
            <a:chOff x="1548" y="1476"/>
            <a:chExt cx="1338" cy="120"/>
          </a:xfrm>
        </p:grpSpPr>
        <p:sp>
          <p:nvSpPr>
            <p:cNvPr id="8" name="Freeform 4"/>
            <p:cNvSpPr>
              <a:spLocks/>
            </p:cNvSpPr>
            <p:nvPr/>
          </p:nvSpPr>
          <p:spPr bwMode="auto">
            <a:xfrm>
              <a:off x="1555" y="1484"/>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9" name="Freeform 5"/>
            <p:cNvSpPr>
              <a:spLocks/>
            </p:cNvSpPr>
            <p:nvPr/>
          </p:nvSpPr>
          <p:spPr bwMode="auto">
            <a:xfrm flipV="1">
              <a:off x="1548" y="1476"/>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grpSp>
      <p:grpSp>
        <p:nvGrpSpPr>
          <p:cNvPr id="10" name="Group 6"/>
          <p:cNvGrpSpPr>
            <a:grpSpLocks/>
          </p:cNvGrpSpPr>
          <p:nvPr/>
        </p:nvGrpSpPr>
        <p:grpSpPr bwMode="auto">
          <a:xfrm rot="-3098467">
            <a:off x="2226469" y="3750722"/>
            <a:ext cx="1127125" cy="90487"/>
            <a:chOff x="1548" y="1476"/>
            <a:chExt cx="1338" cy="120"/>
          </a:xfrm>
        </p:grpSpPr>
        <p:sp>
          <p:nvSpPr>
            <p:cNvPr id="11" name="Freeform 7"/>
            <p:cNvSpPr>
              <a:spLocks/>
            </p:cNvSpPr>
            <p:nvPr/>
          </p:nvSpPr>
          <p:spPr bwMode="auto">
            <a:xfrm>
              <a:off x="1555" y="1484"/>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12" name="Freeform 8"/>
            <p:cNvSpPr>
              <a:spLocks/>
            </p:cNvSpPr>
            <p:nvPr/>
          </p:nvSpPr>
          <p:spPr bwMode="auto">
            <a:xfrm flipV="1">
              <a:off x="1548" y="1476"/>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grpSp>
      <p:grpSp>
        <p:nvGrpSpPr>
          <p:cNvPr id="13" name="Group 9"/>
          <p:cNvGrpSpPr>
            <a:grpSpLocks/>
          </p:cNvGrpSpPr>
          <p:nvPr/>
        </p:nvGrpSpPr>
        <p:grpSpPr bwMode="auto">
          <a:xfrm rot="3701259" flipH="1">
            <a:off x="5782469" y="3744372"/>
            <a:ext cx="1001712" cy="88900"/>
            <a:chOff x="1548" y="1476"/>
            <a:chExt cx="1338" cy="120"/>
          </a:xfrm>
        </p:grpSpPr>
        <p:sp>
          <p:nvSpPr>
            <p:cNvPr id="14" name="Freeform 10"/>
            <p:cNvSpPr>
              <a:spLocks/>
            </p:cNvSpPr>
            <p:nvPr/>
          </p:nvSpPr>
          <p:spPr bwMode="auto">
            <a:xfrm>
              <a:off x="1555" y="1484"/>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15" name="Freeform 11"/>
            <p:cNvSpPr>
              <a:spLocks/>
            </p:cNvSpPr>
            <p:nvPr/>
          </p:nvSpPr>
          <p:spPr bwMode="auto">
            <a:xfrm flipV="1">
              <a:off x="1548" y="1476"/>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grpSp>
      <p:grpSp>
        <p:nvGrpSpPr>
          <p:cNvPr id="16" name="Group 12"/>
          <p:cNvGrpSpPr>
            <a:grpSpLocks/>
          </p:cNvGrpSpPr>
          <p:nvPr/>
        </p:nvGrpSpPr>
        <p:grpSpPr bwMode="auto">
          <a:xfrm rot="3701259" flipH="1">
            <a:off x="6254750" y="3764216"/>
            <a:ext cx="1001713" cy="90487"/>
            <a:chOff x="1548" y="1476"/>
            <a:chExt cx="1338" cy="120"/>
          </a:xfrm>
        </p:grpSpPr>
        <p:sp>
          <p:nvSpPr>
            <p:cNvPr id="17" name="Freeform 13"/>
            <p:cNvSpPr>
              <a:spLocks/>
            </p:cNvSpPr>
            <p:nvPr/>
          </p:nvSpPr>
          <p:spPr bwMode="auto">
            <a:xfrm>
              <a:off x="1555" y="1484"/>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18" name="Freeform 14"/>
            <p:cNvSpPr>
              <a:spLocks/>
            </p:cNvSpPr>
            <p:nvPr/>
          </p:nvSpPr>
          <p:spPr bwMode="auto">
            <a:xfrm flipV="1">
              <a:off x="1548" y="1476"/>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grpSp>
      <p:sp>
        <p:nvSpPr>
          <p:cNvPr id="19" name="Rectangle 15"/>
          <p:cNvSpPr>
            <a:spLocks noChangeArrowheads="1"/>
          </p:cNvSpPr>
          <p:nvPr/>
        </p:nvSpPr>
        <p:spPr bwMode="auto">
          <a:xfrm>
            <a:off x="1817688" y="2003678"/>
            <a:ext cx="5510212" cy="1344613"/>
          </a:xfrm>
          <a:prstGeom prst="rect">
            <a:avLst/>
          </a:prstGeom>
          <a:solidFill>
            <a:srgbClr val="FFCCFF"/>
          </a:solidFill>
          <a:ln w="25400">
            <a:solidFill>
              <a:schemeClr val="tx1"/>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20" name="AutoShape 16"/>
          <p:cNvSpPr>
            <a:spLocks noChangeArrowheads="1"/>
          </p:cNvSpPr>
          <p:nvPr/>
        </p:nvSpPr>
        <p:spPr bwMode="auto">
          <a:xfrm>
            <a:off x="2559050" y="2979991"/>
            <a:ext cx="442913" cy="350837"/>
          </a:xfrm>
          <a:prstGeom prst="triangle">
            <a:avLst>
              <a:gd name="adj" fmla="val 4999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21" name="AutoShape 17"/>
          <p:cNvSpPr>
            <a:spLocks noChangeArrowheads="1"/>
          </p:cNvSpPr>
          <p:nvPr/>
        </p:nvSpPr>
        <p:spPr bwMode="auto">
          <a:xfrm>
            <a:off x="5735638" y="2983166"/>
            <a:ext cx="446087" cy="352425"/>
          </a:xfrm>
          <a:prstGeom prst="triangle">
            <a:avLst>
              <a:gd name="adj" fmla="val 4999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22" name="AutoShape 18"/>
          <p:cNvSpPr>
            <a:spLocks noChangeArrowheads="1"/>
          </p:cNvSpPr>
          <p:nvPr/>
        </p:nvSpPr>
        <p:spPr bwMode="auto">
          <a:xfrm>
            <a:off x="4068763" y="2979991"/>
            <a:ext cx="446087" cy="350837"/>
          </a:xfrm>
          <a:prstGeom prst="triangle">
            <a:avLst>
              <a:gd name="adj" fmla="val 4999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23" name="AutoShape 19"/>
          <p:cNvSpPr>
            <a:spLocks noChangeArrowheads="1"/>
          </p:cNvSpPr>
          <p:nvPr/>
        </p:nvSpPr>
        <p:spPr bwMode="auto">
          <a:xfrm rot="10800000" flipH="1">
            <a:off x="6186488" y="2983166"/>
            <a:ext cx="442912" cy="352425"/>
          </a:xfrm>
          <a:prstGeom prst="triangle">
            <a:avLst>
              <a:gd name="adj" fmla="val 4999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24" name="AutoShape 20"/>
          <p:cNvSpPr>
            <a:spLocks noChangeArrowheads="1"/>
          </p:cNvSpPr>
          <p:nvPr/>
        </p:nvSpPr>
        <p:spPr bwMode="auto">
          <a:xfrm rot="10800000" flipH="1">
            <a:off x="2995613" y="2979991"/>
            <a:ext cx="444500" cy="350837"/>
          </a:xfrm>
          <a:prstGeom prst="triangle">
            <a:avLst>
              <a:gd name="adj" fmla="val 4999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25" name="AutoShape 21"/>
          <p:cNvSpPr>
            <a:spLocks noChangeArrowheads="1"/>
          </p:cNvSpPr>
          <p:nvPr/>
        </p:nvSpPr>
        <p:spPr bwMode="auto">
          <a:xfrm rot="10800000" flipH="1">
            <a:off x="4525963" y="2997453"/>
            <a:ext cx="446087" cy="349250"/>
          </a:xfrm>
          <a:prstGeom prst="triangle">
            <a:avLst>
              <a:gd name="adj" fmla="val 4999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26" name="Freeform 22"/>
          <p:cNvSpPr>
            <a:spLocks/>
          </p:cNvSpPr>
          <p:nvPr/>
        </p:nvSpPr>
        <p:spPr bwMode="auto">
          <a:xfrm>
            <a:off x="3332163" y="2654553"/>
            <a:ext cx="2635250" cy="325438"/>
          </a:xfrm>
          <a:custGeom>
            <a:avLst/>
            <a:gdLst>
              <a:gd name="T0" fmla="*/ 2633333 w 1375"/>
              <a:gd name="T1" fmla="*/ 323698 h 187"/>
              <a:gd name="T2" fmla="*/ 2633333 w 1375"/>
              <a:gd name="T3" fmla="*/ 0 h 187"/>
              <a:gd name="T4" fmla="*/ 0 w 1375"/>
              <a:gd name="T5" fmla="*/ 0 h 187"/>
              <a:gd name="T6" fmla="*/ 0 w 1375"/>
              <a:gd name="T7" fmla="*/ 323698 h 1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75" h="187">
                <a:moveTo>
                  <a:pt x="1374" y="186"/>
                </a:moveTo>
                <a:lnTo>
                  <a:pt x="1374" y="0"/>
                </a:lnTo>
                <a:lnTo>
                  <a:pt x="0" y="0"/>
                </a:lnTo>
                <a:lnTo>
                  <a:pt x="0" y="186"/>
                </a:lnTo>
              </a:path>
            </a:pathLst>
          </a:custGeom>
          <a:noFill/>
          <a:ln w="12700" cap="rnd" cmpd="sng">
            <a:solidFill>
              <a:schemeClr val="tx1"/>
            </a:solidFill>
            <a:prstDash val="solid"/>
            <a:round/>
            <a:headEnd type="none" w="sm"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000">
              <a:latin typeface="微软雅黑" panose="020B0503020204020204" pitchFamily="34" charset="-122"/>
              <a:ea typeface="微软雅黑" panose="020B0503020204020204" pitchFamily="34" charset="-122"/>
            </a:endParaRPr>
          </a:p>
        </p:txBody>
      </p:sp>
      <p:sp>
        <p:nvSpPr>
          <p:cNvPr id="27" name="Freeform 23"/>
          <p:cNvSpPr>
            <a:spLocks/>
          </p:cNvSpPr>
          <p:nvPr/>
        </p:nvSpPr>
        <p:spPr bwMode="auto">
          <a:xfrm>
            <a:off x="4286250" y="2414841"/>
            <a:ext cx="2030413" cy="585787"/>
          </a:xfrm>
          <a:custGeom>
            <a:avLst/>
            <a:gdLst>
              <a:gd name="T0" fmla="*/ 0 w 1060"/>
              <a:gd name="T1" fmla="*/ 584049 h 337"/>
              <a:gd name="T2" fmla="*/ 0 w 1060"/>
              <a:gd name="T3" fmla="*/ 0 h 337"/>
              <a:gd name="T4" fmla="*/ 2028498 w 1060"/>
              <a:gd name="T5" fmla="*/ 0 h 337"/>
              <a:gd name="T6" fmla="*/ 2028498 w 1060"/>
              <a:gd name="T7" fmla="*/ 573619 h 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0" h="337">
                <a:moveTo>
                  <a:pt x="0" y="336"/>
                </a:moveTo>
                <a:lnTo>
                  <a:pt x="0" y="0"/>
                </a:lnTo>
                <a:lnTo>
                  <a:pt x="1059" y="0"/>
                </a:lnTo>
                <a:lnTo>
                  <a:pt x="1059" y="330"/>
                </a:lnTo>
              </a:path>
            </a:pathLst>
          </a:custGeom>
          <a:noFill/>
          <a:ln w="12700" cap="rnd" cmpd="sng">
            <a:solidFill>
              <a:schemeClr val="tx1"/>
            </a:solidFill>
            <a:prstDash val="solid"/>
            <a:round/>
            <a:headEnd type="none" w="sm"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000">
              <a:latin typeface="微软雅黑" panose="020B0503020204020204" pitchFamily="34" charset="-122"/>
              <a:ea typeface="微软雅黑" panose="020B0503020204020204" pitchFamily="34" charset="-122"/>
            </a:endParaRPr>
          </a:p>
        </p:txBody>
      </p:sp>
      <p:sp>
        <p:nvSpPr>
          <p:cNvPr id="28" name="Freeform 24"/>
          <p:cNvSpPr>
            <a:spLocks/>
          </p:cNvSpPr>
          <p:nvPr/>
        </p:nvSpPr>
        <p:spPr bwMode="auto">
          <a:xfrm>
            <a:off x="3149600" y="2414841"/>
            <a:ext cx="1139825" cy="576262"/>
          </a:xfrm>
          <a:custGeom>
            <a:avLst/>
            <a:gdLst>
              <a:gd name="T0" fmla="*/ 1137909 w 595"/>
              <a:gd name="T1" fmla="*/ 0 h 331"/>
              <a:gd name="T2" fmla="*/ 0 w 595"/>
              <a:gd name="T3" fmla="*/ 0 h 331"/>
              <a:gd name="T4" fmla="*/ 0 w 595"/>
              <a:gd name="T5" fmla="*/ 574521 h 331"/>
              <a:gd name="T6" fmla="*/ 0 60000 65536"/>
              <a:gd name="T7" fmla="*/ 0 60000 65536"/>
              <a:gd name="T8" fmla="*/ 0 60000 65536"/>
            </a:gdLst>
            <a:ahLst/>
            <a:cxnLst>
              <a:cxn ang="T6">
                <a:pos x="T0" y="T1"/>
              </a:cxn>
              <a:cxn ang="T7">
                <a:pos x="T2" y="T3"/>
              </a:cxn>
              <a:cxn ang="T8">
                <a:pos x="T4" y="T5"/>
              </a:cxn>
            </a:cxnLst>
            <a:rect l="0" t="0" r="r" b="b"/>
            <a:pathLst>
              <a:path w="595" h="331">
                <a:moveTo>
                  <a:pt x="594" y="0"/>
                </a:moveTo>
                <a:lnTo>
                  <a:pt x="0" y="0"/>
                </a:lnTo>
                <a:lnTo>
                  <a:pt x="0" y="330"/>
                </a:lnTo>
              </a:path>
            </a:pathLst>
          </a:custGeom>
          <a:noFill/>
          <a:ln w="12700" cap="rnd" cmpd="sng">
            <a:solidFill>
              <a:schemeClr val="tx1"/>
            </a:solidFill>
            <a:prstDash val="solid"/>
            <a:round/>
            <a:headEnd type="none" w="sm"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000">
              <a:latin typeface="微软雅黑" panose="020B0503020204020204" pitchFamily="34" charset="-122"/>
              <a:ea typeface="微软雅黑" panose="020B0503020204020204" pitchFamily="34" charset="-122"/>
            </a:endParaRPr>
          </a:p>
        </p:txBody>
      </p:sp>
      <p:sp>
        <p:nvSpPr>
          <p:cNvPr id="29" name="Freeform 25"/>
          <p:cNvSpPr>
            <a:spLocks/>
          </p:cNvSpPr>
          <p:nvPr/>
        </p:nvSpPr>
        <p:spPr bwMode="auto">
          <a:xfrm>
            <a:off x="2781300" y="2206878"/>
            <a:ext cx="3736975" cy="793750"/>
          </a:xfrm>
          <a:custGeom>
            <a:avLst/>
            <a:gdLst>
              <a:gd name="T0" fmla="*/ 0 w 1951"/>
              <a:gd name="T1" fmla="*/ 792013 h 457"/>
              <a:gd name="T2" fmla="*/ 0 w 1951"/>
              <a:gd name="T3" fmla="*/ 0 h 457"/>
              <a:gd name="T4" fmla="*/ 3735060 w 1951"/>
              <a:gd name="T5" fmla="*/ 0 h 457"/>
              <a:gd name="T6" fmla="*/ 3735060 w 1951"/>
              <a:gd name="T7" fmla="*/ 781592 h 457"/>
              <a:gd name="T8" fmla="*/ 3735060 w 1951"/>
              <a:gd name="T9" fmla="*/ 781592 h 4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1" h="457">
                <a:moveTo>
                  <a:pt x="0" y="456"/>
                </a:moveTo>
                <a:lnTo>
                  <a:pt x="0" y="0"/>
                </a:lnTo>
                <a:lnTo>
                  <a:pt x="1950" y="0"/>
                </a:lnTo>
                <a:lnTo>
                  <a:pt x="1950" y="450"/>
                </a:lnTo>
              </a:path>
            </a:pathLst>
          </a:custGeom>
          <a:noFill/>
          <a:ln w="12700" cap="rnd" cmpd="sng">
            <a:solidFill>
              <a:schemeClr val="tx1"/>
            </a:solidFill>
            <a:prstDash val="solid"/>
            <a:round/>
            <a:headEnd type="none" w="sm"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000">
              <a:latin typeface="微软雅黑" panose="020B0503020204020204" pitchFamily="34" charset="-122"/>
              <a:ea typeface="微软雅黑" panose="020B0503020204020204" pitchFamily="34" charset="-122"/>
            </a:endParaRPr>
          </a:p>
        </p:txBody>
      </p:sp>
      <p:sp>
        <p:nvSpPr>
          <p:cNvPr id="30" name="Line 26"/>
          <p:cNvSpPr>
            <a:spLocks noChangeShapeType="1"/>
          </p:cNvSpPr>
          <p:nvPr/>
        </p:nvSpPr>
        <p:spPr bwMode="auto">
          <a:xfrm>
            <a:off x="4827588" y="2660903"/>
            <a:ext cx="0" cy="341313"/>
          </a:xfrm>
          <a:prstGeom prst="line">
            <a:avLst/>
          </a:prstGeom>
          <a:noFill/>
          <a:ln w="12700">
            <a:solidFill>
              <a:schemeClr val="tx1"/>
            </a:solidFill>
            <a:round/>
            <a:headEnd type="non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31" name="Line 27"/>
          <p:cNvSpPr>
            <a:spLocks noChangeShapeType="1"/>
          </p:cNvSpPr>
          <p:nvPr/>
        </p:nvSpPr>
        <p:spPr bwMode="auto">
          <a:xfrm>
            <a:off x="4667250" y="2224341"/>
            <a:ext cx="0" cy="787400"/>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32" name="Rectangle 28"/>
          <p:cNvSpPr>
            <a:spLocks noChangeArrowheads="1"/>
          </p:cNvSpPr>
          <p:nvPr/>
        </p:nvSpPr>
        <p:spPr bwMode="auto">
          <a:xfrm>
            <a:off x="2269269" y="1417340"/>
            <a:ext cx="4607049"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lnSpc>
                <a:spcPct val="90000"/>
              </a:lnSpc>
            </a:pPr>
            <a:r>
              <a:rPr kumimoji="1" lang="zh-CN" altLang="en-US" dirty="0" smtClean="0">
                <a:solidFill>
                  <a:srgbClr val="FF0000"/>
                </a:solidFill>
                <a:latin typeface="微软雅黑" panose="020B0503020204020204" pitchFamily="34" charset="-122"/>
                <a:ea typeface="微软雅黑" panose="020B0503020204020204" pitchFamily="34" charset="-122"/>
              </a:rPr>
              <a:t>集线器的逻辑结构</a:t>
            </a:r>
            <a:endParaRPr kumimoji="1" lang="zh-CN" altLang="en-US" dirty="0">
              <a:solidFill>
                <a:srgbClr val="FF0000"/>
              </a:solidFill>
              <a:latin typeface="微软雅黑" panose="020B0503020204020204" pitchFamily="34" charset="-122"/>
              <a:ea typeface="微软雅黑" panose="020B0503020204020204" pitchFamily="34" charset="-122"/>
            </a:endParaRPr>
          </a:p>
        </p:txBody>
      </p:sp>
      <p:sp>
        <p:nvSpPr>
          <p:cNvPr id="33" name="Rectangle 29"/>
          <p:cNvSpPr>
            <a:spLocks noChangeArrowheads="1"/>
          </p:cNvSpPr>
          <p:nvPr/>
        </p:nvSpPr>
        <p:spPr bwMode="auto">
          <a:xfrm>
            <a:off x="3735760" y="4328355"/>
            <a:ext cx="1484312" cy="846138"/>
          </a:xfrm>
          <a:prstGeom prst="rect">
            <a:avLst/>
          </a:prstGeom>
          <a:solidFill>
            <a:srgbClr val="FFFF66"/>
          </a:solidFill>
          <a:ln w="25400">
            <a:solidFill>
              <a:schemeClr val="tx1"/>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34" name="Rectangle 30"/>
          <p:cNvSpPr>
            <a:spLocks noChangeArrowheads="1"/>
          </p:cNvSpPr>
          <p:nvPr/>
        </p:nvSpPr>
        <p:spPr bwMode="auto">
          <a:xfrm>
            <a:off x="4038600" y="4319841"/>
            <a:ext cx="949325" cy="39846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35" name="Rectangle 31"/>
          <p:cNvSpPr>
            <a:spLocks noChangeArrowheads="1"/>
          </p:cNvSpPr>
          <p:nvPr/>
        </p:nvSpPr>
        <p:spPr bwMode="auto">
          <a:xfrm>
            <a:off x="4165410" y="4338890"/>
            <a:ext cx="695704"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a:latin typeface="微软雅黑" panose="020B0503020204020204" pitchFamily="34" charset="-122"/>
                <a:ea typeface="微软雅黑" panose="020B0503020204020204" pitchFamily="34" charset="-122"/>
              </a:rPr>
              <a:t>网卡</a:t>
            </a:r>
          </a:p>
        </p:txBody>
      </p:sp>
      <p:sp>
        <p:nvSpPr>
          <p:cNvPr id="36" name="Rectangle 32"/>
          <p:cNvSpPr>
            <a:spLocks noChangeArrowheads="1"/>
          </p:cNvSpPr>
          <p:nvPr/>
        </p:nvSpPr>
        <p:spPr bwMode="auto">
          <a:xfrm>
            <a:off x="4001823" y="4782989"/>
            <a:ext cx="95218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dirty="0">
                <a:latin typeface="微软雅黑" panose="020B0503020204020204" pitchFamily="34" charset="-122"/>
                <a:ea typeface="微软雅黑" panose="020B0503020204020204" pitchFamily="34" charset="-122"/>
              </a:rPr>
              <a:t>工作站</a:t>
            </a:r>
          </a:p>
        </p:txBody>
      </p:sp>
      <p:sp>
        <p:nvSpPr>
          <p:cNvPr id="37" name="Rectangle 33"/>
          <p:cNvSpPr>
            <a:spLocks noChangeArrowheads="1"/>
          </p:cNvSpPr>
          <p:nvPr/>
        </p:nvSpPr>
        <p:spPr bwMode="auto">
          <a:xfrm>
            <a:off x="4143375" y="4226178"/>
            <a:ext cx="722313" cy="825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38" name="Rectangle 34"/>
          <p:cNvSpPr>
            <a:spLocks noChangeArrowheads="1"/>
          </p:cNvSpPr>
          <p:nvPr/>
        </p:nvSpPr>
        <p:spPr bwMode="auto">
          <a:xfrm>
            <a:off x="1450975" y="4318253"/>
            <a:ext cx="1487488" cy="846138"/>
          </a:xfrm>
          <a:prstGeom prst="rect">
            <a:avLst/>
          </a:prstGeom>
          <a:solidFill>
            <a:srgbClr val="FFFF66"/>
          </a:solidFill>
          <a:ln w="25400">
            <a:solidFill>
              <a:schemeClr val="tx1"/>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39" name="Rectangle 35"/>
          <p:cNvSpPr>
            <a:spLocks noChangeArrowheads="1"/>
          </p:cNvSpPr>
          <p:nvPr/>
        </p:nvSpPr>
        <p:spPr bwMode="auto">
          <a:xfrm>
            <a:off x="1722438" y="4319841"/>
            <a:ext cx="952500" cy="39846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0" name="Rectangle 36"/>
          <p:cNvSpPr>
            <a:spLocks noChangeArrowheads="1"/>
          </p:cNvSpPr>
          <p:nvPr/>
        </p:nvSpPr>
        <p:spPr bwMode="auto">
          <a:xfrm>
            <a:off x="1846263" y="4322840"/>
            <a:ext cx="695704"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dirty="0">
                <a:latin typeface="微软雅黑" panose="020B0503020204020204" pitchFamily="34" charset="-122"/>
                <a:ea typeface="微软雅黑" panose="020B0503020204020204" pitchFamily="34" charset="-122"/>
              </a:rPr>
              <a:t>网卡</a:t>
            </a:r>
          </a:p>
        </p:txBody>
      </p:sp>
      <p:sp>
        <p:nvSpPr>
          <p:cNvPr id="41" name="Rectangle 37"/>
          <p:cNvSpPr>
            <a:spLocks noChangeArrowheads="1"/>
          </p:cNvSpPr>
          <p:nvPr/>
        </p:nvSpPr>
        <p:spPr bwMode="auto">
          <a:xfrm>
            <a:off x="1722752" y="4766846"/>
            <a:ext cx="95218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dirty="0">
                <a:latin typeface="微软雅黑" panose="020B0503020204020204" pitchFamily="34" charset="-122"/>
                <a:ea typeface="微软雅黑" panose="020B0503020204020204" pitchFamily="34" charset="-122"/>
              </a:rPr>
              <a:t>工作站</a:t>
            </a:r>
          </a:p>
        </p:txBody>
      </p:sp>
      <p:sp>
        <p:nvSpPr>
          <p:cNvPr id="42" name="Rectangle 38"/>
          <p:cNvSpPr>
            <a:spLocks noChangeArrowheads="1"/>
          </p:cNvSpPr>
          <p:nvPr/>
        </p:nvSpPr>
        <p:spPr bwMode="auto">
          <a:xfrm>
            <a:off x="1846263" y="4226178"/>
            <a:ext cx="719137" cy="825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3" name="Rectangle 39"/>
          <p:cNvSpPr>
            <a:spLocks noChangeArrowheads="1"/>
          </p:cNvSpPr>
          <p:nvPr/>
        </p:nvSpPr>
        <p:spPr bwMode="auto">
          <a:xfrm>
            <a:off x="6037263" y="4318253"/>
            <a:ext cx="1487487" cy="846138"/>
          </a:xfrm>
          <a:prstGeom prst="rect">
            <a:avLst/>
          </a:prstGeom>
          <a:solidFill>
            <a:srgbClr val="FFFF66"/>
          </a:solidFill>
          <a:ln w="25400">
            <a:solidFill>
              <a:schemeClr val="tx1"/>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4" name="Rectangle 40"/>
          <p:cNvSpPr>
            <a:spLocks noChangeArrowheads="1"/>
          </p:cNvSpPr>
          <p:nvPr/>
        </p:nvSpPr>
        <p:spPr bwMode="auto">
          <a:xfrm>
            <a:off x="6316663" y="4319841"/>
            <a:ext cx="950912" cy="39846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5" name="Rectangle 41"/>
          <p:cNvSpPr>
            <a:spLocks noChangeArrowheads="1"/>
          </p:cNvSpPr>
          <p:nvPr/>
        </p:nvSpPr>
        <p:spPr bwMode="auto">
          <a:xfrm>
            <a:off x="6445060" y="4338890"/>
            <a:ext cx="695704"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dirty="0">
                <a:latin typeface="微软雅黑" panose="020B0503020204020204" pitchFamily="34" charset="-122"/>
                <a:ea typeface="微软雅黑" panose="020B0503020204020204" pitchFamily="34" charset="-122"/>
              </a:rPr>
              <a:t>网卡</a:t>
            </a:r>
          </a:p>
        </p:txBody>
      </p:sp>
      <p:sp>
        <p:nvSpPr>
          <p:cNvPr id="46" name="Rectangle 42"/>
          <p:cNvSpPr>
            <a:spLocks noChangeArrowheads="1"/>
          </p:cNvSpPr>
          <p:nvPr/>
        </p:nvSpPr>
        <p:spPr bwMode="auto">
          <a:xfrm>
            <a:off x="6340314" y="4766846"/>
            <a:ext cx="95218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dirty="0">
                <a:latin typeface="微软雅黑" panose="020B0503020204020204" pitchFamily="34" charset="-122"/>
                <a:ea typeface="微软雅黑" panose="020B0503020204020204" pitchFamily="34" charset="-122"/>
              </a:rPr>
              <a:t>工作站</a:t>
            </a:r>
          </a:p>
        </p:txBody>
      </p:sp>
      <p:sp>
        <p:nvSpPr>
          <p:cNvPr id="47" name="Rectangle 43"/>
          <p:cNvSpPr>
            <a:spLocks noChangeArrowheads="1"/>
          </p:cNvSpPr>
          <p:nvPr/>
        </p:nvSpPr>
        <p:spPr bwMode="auto">
          <a:xfrm>
            <a:off x="6432550" y="4226178"/>
            <a:ext cx="720725" cy="825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8" name="Oval 44"/>
          <p:cNvSpPr>
            <a:spLocks noChangeArrowheads="1"/>
          </p:cNvSpPr>
          <p:nvPr/>
        </p:nvSpPr>
        <p:spPr bwMode="auto">
          <a:xfrm>
            <a:off x="4237038" y="2370391"/>
            <a:ext cx="87312" cy="7937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9" name="Oval 45"/>
          <p:cNvSpPr>
            <a:spLocks noChangeArrowheads="1"/>
          </p:cNvSpPr>
          <p:nvPr/>
        </p:nvSpPr>
        <p:spPr bwMode="auto">
          <a:xfrm>
            <a:off x="4627563" y="2171953"/>
            <a:ext cx="88900" cy="7937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50" name="Oval 46"/>
          <p:cNvSpPr>
            <a:spLocks noChangeArrowheads="1"/>
          </p:cNvSpPr>
          <p:nvPr/>
        </p:nvSpPr>
        <p:spPr bwMode="auto">
          <a:xfrm>
            <a:off x="4787900" y="2610103"/>
            <a:ext cx="88900" cy="7937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51" name="Line 47"/>
          <p:cNvSpPr>
            <a:spLocks noChangeShapeType="1"/>
          </p:cNvSpPr>
          <p:nvPr/>
        </p:nvSpPr>
        <p:spPr bwMode="auto">
          <a:xfrm flipV="1">
            <a:off x="4183063" y="3395916"/>
            <a:ext cx="0" cy="596900"/>
          </a:xfrm>
          <a:prstGeom prst="line">
            <a:avLst/>
          </a:prstGeom>
          <a:noFill/>
          <a:ln w="12700">
            <a:solidFill>
              <a:schemeClr val="tx1"/>
            </a:solidFill>
            <a:round/>
            <a:headEnd type="non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2" name="Line 48"/>
          <p:cNvSpPr>
            <a:spLocks noChangeShapeType="1"/>
          </p:cNvSpPr>
          <p:nvPr/>
        </p:nvSpPr>
        <p:spPr bwMode="auto">
          <a:xfrm>
            <a:off x="4632325" y="3407028"/>
            <a:ext cx="0" cy="592138"/>
          </a:xfrm>
          <a:prstGeom prst="line">
            <a:avLst/>
          </a:prstGeom>
          <a:noFill/>
          <a:ln w="12700">
            <a:solidFill>
              <a:schemeClr val="tx1"/>
            </a:solidFill>
            <a:round/>
            <a:headEnd type="non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3" name="Line 49"/>
          <p:cNvSpPr>
            <a:spLocks noChangeShapeType="1"/>
          </p:cNvSpPr>
          <p:nvPr/>
        </p:nvSpPr>
        <p:spPr bwMode="auto">
          <a:xfrm rot="236364" flipV="1">
            <a:off x="2019300" y="3519741"/>
            <a:ext cx="431800" cy="514350"/>
          </a:xfrm>
          <a:prstGeom prst="line">
            <a:avLst/>
          </a:prstGeom>
          <a:noFill/>
          <a:ln w="12700">
            <a:solidFill>
              <a:schemeClr val="tx1"/>
            </a:solidFill>
            <a:round/>
            <a:headEnd type="non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4" name="Line 50"/>
          <p:cNvSpPr>
            <a:spLocks noChangeShapeType="1"/>
          </p:cNvSpPr>
          <p:nvPr/>
        </p:nvSpPr>
        <p:spPr bwMode="auto">
          <a:xfrm flipH="1">
            <a:off x="2462213" y="3513391"/>
            <a:ext cx="439737" cy="474662"/>
          </a:xfrm>
          <a:prstGeom prst="line">
            <a:avLst/>
          </a:prstGeom>
          <a:noFill/>
          <a:ln w="12700">
            <a:solidFill>
              <a:schemeClr val="tx1"/>
            </a:solidFill>
            <a:round/>
            <a:headEnd type="non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5" name="Line 51"/>
          <p:cNvSpPr>
            <a:spLocks noChangeShapeType="1"/>
          </p:cNvSpPr>
          <p:nvPr/>
        </p:nvSpPr>
        <p:spPr bwMode="auto">
          <a:xfrm>
            <a:off x="5926138" y="3427666"/>
            <a:ext cx="400050" cy="592137"/>
          </a:xfrm>
          <a:prstGeom prst="line">
            <a:avLst/>
          </a:prstGeom>
          <a:noFill/>
          <a:ln w="12700">
            <a:solidFill>
              <a:schemeClr val="tx1"/>
            </a:solidFill>
            <a:round/>
            <a:headEnd type="triangl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6" name="Line 52"/>
          <p:cNvSpPr>
            <a:spLocks noChangeShapeType="1"/>
          </p:cNvSpPr>
          <p:nvPr/>
        </p:nvSpPr>
        <p:spPr bwMode="auto">
          <a:xfrm>
            <a:off x="6399213" y="3440366"/>
            <a:ext cx="363537" cy="547687"/>
          </a:xfrm>
          <a:prstGeom prst="line">
            <a:avLst/>
          </a:prstGeom>
          <a:noFill/>
          <a:ln w="12700">
            <a:solidFill>
              <a:schemeClr val="tx1"/>
            </a:solidFill>
            <a:round/>
            <a:headEnd type="non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7" name="Rectangle 53"/>
          <p:cNvSpPr>
            <a:spLocks noChangeArrowheads="1"/>
          </p:cNvSpPr>
          <p:nvPr/>
        </p:nvSpPr>
        <p:spPr bwMode="auto">
          <a:xfrm>
            <a:off x="7327900" y="3589959"/>
            <a:ext cx="95218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dirty="0">
                <a:latin typeface="微软雅黑" panose="020B0503020204020204" pitchFamily="34" charset="-122"/>
                <a:ea typeface="微软雅黑" panose="020B0503020204020204" pitchFamily="34" charset="-122"/>
              </a:rPr>
              <a:t>双绞线</a:t>
            </a:r>
          </a:p>
        </p:txBody>
      </p:sp>
      <p:grpSp>
        <p:nvGrpSpPr>
          <p:cNvPr id="58" name="Group 54"/>
          <p:cNvGrpSpPr>
            <a:grpSpLocks/>
          </p:cNvGrpSpPr>
          <p:nvPr/>
        </p:nvGrpSpPr>
        <p:grpSpPr bwMode="auto">
          <a:xfrm rot="5400000" flipH="1">
            <a:off x="4307682" y="3741197"/>
            <a:ext cx="876300" cy="90487"/>
            <a:chOff x="1548" y="1476"/>
            <a:chExt cx="1338" cy="120"/>
          </a:xfrm>
        </p:grpSpPr>
        <p:sp>
          <p:nvSpPr>
            <p:cNvPr id="59" name="Freeform 55"/>
            <p:cNvSpPr>
              <a:spLocks/>
            </p:cNvSpPr>
            <p:nvPr/>
          </p:nvSpPr>
          <p:spPr bwMode="auto">
            <a:xfrm>
              <a:off x="1555" y="1484"/>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60" name="Freeform 56"/>
            <p:cNvSpPr>
              <a:spLocks/>
            </p:cNvSpPr>
            <p:nvPr/>
          </p:nvSpPr>
          <p:spPr bwMode="auto">
            <a:xfrm flipV="1">
              <a:off x="1548" y="1476"/>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grpSp>
      <p:grpSp>
        <p:nvGrpSpPr>
          <p:cNvPr id="61" name="Group 57"/>
          <p:cNvGrpSpPr>
            <a:grpSpLocks/>
          </p:cNvGrpSpPr>
          <p:nvPr/>
        </p:nvGrpSpPr>
        <p:grpSpPr bwMode="auto">
          <a:xfrm rot="5400000" flipH="1">
            <a:off x="3849688" y="3753103"/>
            <a:ext cx="874712" cy="90488"/>
            <a:chOff x="1548" y="1476"/>
            <a:chExt cx="1338" cy="120"/>
          </a:xfrm>
        </p:grpSpPr>
        <p:sp>
          <p:nvSpPr>
            <p:cNvPr id="62" name="Freeform 58"/>
            <p:cNvSpPr>
              <a:spLocks/>
            </p:cNvSpPr>
            <p:nvPr/>
          </p:nvSpPr>
          <p:spPr bwMode="auto">
            <a:xfrm>
              <a:off x="1555" y="1484"/>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63" name="Freeform 59"/>
            <p:cNvSpPr>
              <a:spLocks/>
            </p:cNvSpPr>
            <p:nvPr/>
          </p:nvSpPr>
          <p:spPr bwMode="auto">
            <a:xfrm flipV="1">
              <a:off x="1548" y="1476"/>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169457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3" name="内容占位符 2"/>
          <p:cNvSpPr>
            <a:spLocks noGrp="1"/>
          </p:cNvSpPr>
          <p:nvPr>
            <p:ph idx="1"/>
          </p:nvPr>
        </p:nvSpPr>
        <p:spPr/>
        <p:txBody>
          <a:bodyPr/>
          <a:lstStyle/>
          <a:p>
            <a:r>
              <a:rPr lang="zh-CN" altLang="en-US" u="sng" dirty="0">
                <a:solidFill>
                  <a:srgbClr val="FF0000"/>
                </a:solidFill>
              </a:rPr>
              <a:t>数据链路</a:t>
            </a:r>
            <a:r>
              <a:rPr lang="en-US" altLang="zh-CN" u="sng" dirty="0">
                <a:solidFill>
                  <a:srgbClr val="FF0000"/>
                </a:solidFill>
              </a:rPr>
              <a:t>(data link) </a:t>
            </a:r>
            <a:r>
              <a:rPr lang="zh-CN" altLang="en-US" dirty="0"/>
              <a:t>除了物理线路外，还必须有</a:t>
            </a:r>
            <a:r>
              <a:rPr lang="zh-CN" altLang="en-US" dirty="0">
                <a:solidFill>
                  <a:srgbClr val="FF0000"/>
                </a:solidFill>
              </a:rPr>
              <a:t>通信协议</a:t>
            </a:r>
            <a:r>
              <a:rPr lang="zh-CN" altLang="en-US" dirty="0"/>
              <a:t>来控制这些数据的传输。若把实现这些协议的硬件和软件加到链路上，就构成了数据链路。</a:t>
            </a:r>
          </a:p>
          <a:p>
            <a:r>
              <a:rPr lang="zh-CN" altLang="en-US" dirty="0"/>
              <a:t>现在最常用的方法是使用适配器（即网卡）来实现这些协议的硬件和软件。</a:t>
            </a:r>
          </a:p>
          <a:p>
            <a:r>
              <a:rPr lang="zh-CN" altLang="en-US" dirty="0"/>
              <a:t>一般的适配器都包括了数据链路层和物理层这两层的功能</a:t>
            </a:r>
            <a:r>
              <a:rPr lang="zh-CN" altLang="en-US" dirty="0" smtClean="0"/>
              <a:t>。</a:t>
            </a:r>
            <a:endParaRPr lang="en-US" altLang="zh-CN" dirty="0" smtClean="0"/>
          </a:p>
          <a:p>
            <a:r>
              <a:rPr lang="zh-CN" altLang="en-US" dirty="0" smtClean="0"/>
              <a:t>有些情况下，数据链路又被称为“逻辑链路”。 </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数据链路和帧</a:t>
            </a:r>
            <a:endParaRPr lang="zh-CN" altLang="en-US" dirty="0"/>
          </a:p>
        </p:txBody>
      </p:sp>
    </p:spTree>
    <p:extLst>
      <p:ext uri="{BB962C8B-B14F-4D97-AF65-F5344CB8AC3E}">
        <p14:creationId xmlns:p14="http://schemas.microsoft.com/office/powerpoint/2010/main" val="3850529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70</a:t>
            </a:fld>
            <a:endParaRPr lang="en-US" altLang="zh-CN"/>
          </a:p>
        </p:txBody>
      </p:sp>
      <p:sp>
        <p:nvSpPr>
          <p:cNvPr id="4" name="文本占位符 3"/>
          <p:cNvSpPr>
            <a:spLocks noGrp="1"/>
          </p:cNvSpPr>
          <p:nvPr>
            <p:ph type="body" sz="quarter" idx="13"/>
          </p:nvPr>
        </p:nvSpPr>
        <p:spPr/>
        <p:txBody>
          <a:bodyPr/>
          <a:lstStyle/>
          <a:p>
            <a:r>
              <a:rPr lang="en-US" altLang="zh-CN" dirty="0" smtClean="0"/>
              <a:t>4.1</a:t>
            </a:r>
            <a:r>
              <a:rPr lang="zh-CN" altLang="en-US" dirty="0" smtClean="0"/>
              <a:t>使用集线器的以太网</a:t>
            </a:r>
            <a:endParaRPr lang="zh-CN" altLang="en-US" dirty="0"/>
          </a:p>
        </p:txBody>
      </p:sp>
      <p:sp>
        <p:nvSpPr>
          <p:cNvPr id="64" name="Rectangle 28"/>
          <p:cNvSpPr>
            <a:spLocks noChangeArrowheads="1"/>
          </p:cNvSpPr>
          <p:nvPr/>
        </p:nvSpPr>
        <p:spPr bwMode="auto">
          <a:xfrm>
            <a:off x="2269269" y="1417340"/>
            <a:ext cx="4607049"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lnSpc>
                <a:spcPct val="90000"/>
              </a:lnSpc>
            </a:pPr>
            <a:r>
              <a:rPr kumimoji="1" lang="zh-CN" altLang="en-US" dirty="0" smtClean="0">
                <a:solidFill>
                  <a:srgbClr val="FF0000"/>
                </a:solidFill>
                <a:latin typeface="微软雅黑" panose="020B0503020204020204" pitchFamily="34" charset="-122"/>
                <a:ea typeface="微软雅黑" panose="020B0503020204020204" pitchFamily="34" charset="-122"/>
              </a:rPr>
              <a:t>集线器的堆叠</a:t>
            </a:r>
            <a:endParaRPr kumimoji="1" lang="zh-CN" altLang="en-US" dirty="0">
              <a:solidFill>
                <a:srgbClr val="FF0000"/>
              </a:solidFill>
              <a:latin typeface="微软雅黑" panose="020B0503020204020204" pitchFamily="34" charset="-122"/>
              <a:ea typeface="微软雅黑" panose="020B0503020204020204" pitchFamily="34" charset="-122"/>
            </a:endParaRPr>
          </a:p>
        </p:txBody>
      </p:sp>
      <p:pic>
        <p:nvPicPr>
          <p:cNvPr id="3074" name="Picture 2" descr="http://publish.it168.com/2006/1010/images/1360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075238"/>
            <a:ext cx="3816424" cy="32305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maigoo.com/news/39/11005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900" y="2137420"/>
            <a:ext cx="3238500" cy="201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8749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dirty="0" smtClean="0"/>
              <a:t>以太网信道被占用的场景：</a:t>
            </a:r>
            <a:endParaRPr lang="en-US" altLang="zh-CN" dirty="0" smtClean="0"/>
          </a:p>
          <a:p>
            <a:pPr lvl="1"/>
            <a:r>
              <a:rPr lang="zh-CN" altLang="en-US" dirty="0" smtClean="0"/>
              <a:t>发送数据的时间。</a:t>
            </a:r>
            <a:endParaRPr lang="en-US" altLang="zh-CN" dirty="0" smtClean="0"/>
          </a:p>
          <a:p>
            <a:pPr lvl="1"/>
            <a:r>
              <a:rPr lang="zh-CN" altLang="en-US" dirty="0" smtClean="0"/>
              <a:t>发送数据结束后，等待最后一个</a:t>
            </a:r>
            <a:r>
              <a:rPr lang="en-US" altLang="zh-CN" dirty="0" smtClean="0"/>
              <a:t>bit</a:t>
            </a:r>
            <a:r>
              <a:rPr lang="zh-CN" altLang="en-US" dirty="0" smtClean="0"/>
              <a:t>传送到接收方的等待时间。</a:t>
            </a:r>
            <a:endParaRPr lang="en-US" altLang="zh-CN" dirty="0" smtClean="0"/>
          </a:p>
          <a:p>
            <a:pPr lvl="1"/>
            <a:r>
              <a:rPr lang="zh-CN" altLang="en-US" dirty="0" smtClean="0"/>
              <a:t>发生碰撞的争用期。</a:t>
            </a:r>
            <a:endParaRPr lang="en-US" altLang="zh-CN" dirty="0" smtClean="0"/>
          </a:p>
          <a:p>
            <a:pPr lvl="1"/>
            <a:r>
              <a:rPr lang="zh-CN" altLang="en-US" dirty="0" smtClean="0"/>
              <a:t>没有数据传送的空闲时间。</a:t>
            </a:r>
            <a:endParaRPr lang="en-US" altLang="zh-CN" dirty="0" smtClean="0"/>
          </a:p>
          <a:p>
            <a:r>
              <a:rPr lang="zh-CN" altLang="en-US" dirty="0" smtClean="0"/>
              <a:t>发送数据的时间在总时间的占用率，就是通俗意义上的</a:t>
            </a:r>
            <a:r>
              <a:rPr lang="zh-CN" altLang="en-US" dirty="0" smtClean="0">
                <a:solidFill>
                  <a:srgbClr val="FF0000"/>
                </a:solidFill>
              </a:rPr>
              <a:t>信道利用率</a:t>
            </a:r>
            <a:r>
              <a:rPr lang="zh-CN" altLang="en-US" dirty="0" smtClean="0"/>
              <a:t>。</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71</a:t>
            </a:fld>
            <a:endParaRPr lang="en-US" altLang="zh-CN"/>
          </a:p>
        </p:txBody>
      </p:sp>
      <p:sp>
        <p:nvSpPr>
          <p:cNvPr id="4" name="文本占位符 3"/>
          <p:cNvSpPr>
            <a:spLocks noGrp="1"/>
          </p:cNvSpPr>
          <p:nvPr>
            <p:ph type="body" sz="quarter" idx="13"/>
          </p:nvPr>
        </p:nvSpPr>
        <p:spPr/>
        <p:txBody>
          <a:bodyPr/>
          <a:lstStyle/>
          <a:p>
            <a:r>
              <a:rPr lang="en-US" altLang="zh-CN" dirty="0" smtClean="0"/>
              <a:t>4.2</a:t>
            </a:r>
            <a:r>
              <a:rPr lang="zh-CN" altLang="en-US" dirty="0" smtClean="0"/>
              <a:t>以太网信道利用率</a:t>
            </a:r>
            <a:endParaRPr lang="zh-CN" altLang="en-US" dirty="0"/>
          </a:p>
        </p:txBody>
      </p:sp>
    </p:spTree>
    <p:extLst>
      <p:ext uri="{BB962C8B-B14F-4D97-AF65-F5344CB8AC3E}">
        <p14:creationId xmlns:p14="http://schemas.microsoft.com/office/powerpoint/2010/main" val="44897331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72</a:t>
            </a:fld>
            <a:endParaRPr lang="en-US" altLang="zh-CN"/>
          </a:p>
        </p:txBody>
      </p:sp>
      <p:sp>
        <p:nvSpPr>
          <p:cNvPr id="4" name="文本占位符 3"/>
          <p:cNvSpPr>
            <a:spLocks noGrp="1"/>
          </p:cNvSpPr>
          <p:nvPr>
            <p:ph type="body" sz="quarter" idx="13"/>
          </p:nvPr>
        </p:nvSpPr>
        <p:spPr/>
        <p:txBody>
          <a:bodyPr/>
          <a:lstStyle/>
          <a:p>
            <a:r>
              <a:rPr lang="en-US" altLang="zh-CN" dirty="0" smtClean="0"/>
              <a:t>4.2</a:t>
            </a:r>
            <a:r>
              <a:rPr lang="zh-CN" altLang="en-US" dirty="0" smtClean="0"/>
              <a:t>以太网信道利用率</a:t>
            </a:r>
            <a:endParaRPr lang="zh-CN" altLang="en-US" dirty="0"/>
          </a:p>
        </p:txBody>
      </p:sp>
      <p:sp>
        <p:nvSpPr>
          <p:cNvPr id="7" name="Line 4"/>
          <p:cNvSpPr>
            <a:spLocks noChangeShapeType="1"/>
          </p:cNvSpPr>
          <p:nvPr/>
        </p:nvSpPr>
        <p:spPr bwMode="auto">
          <a:xfrm>
            <a:off x="874730" y="3929584"/>
            <a:ext cx="7597775" cy="0"/>
          </a:xfrm>
          <a:prstGeom prst="line">
            <a:avLst/>
          </a:prstGeom>
          <a:noFill/>
          <a:ln w="19050">
            <a:solidFill>
              <a:schemeClr val="tx2"/>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8" name="Rectangle 5"/>
          <p:cNvSpPr>
            <a:spLocks noChangeArrowheads="1"/>
          </p:cNvSpPr>
          <p:nvPr/>
        </p:nvSpPr>
        <p:spPr bwMode="auto">
          <a:xfrm>
            <a:off x="4675205" y="3770834"/>
            <a:ext cx="420687" cy="3984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9" name="Line 6"/>
          <p:cNvSpPr>
            <a:spLocks noChangeShapeType="1"/>
          </p:cNvSpPr>
          <p:nvPr/>
        </p:nvSpPr>
        <p:spPr bwMode="auto">
          <a:xfrm>
            <a:off x="874730" y="2167459"/>
            <a:ext cx="4051300" cy="0"/>
          </a:xfrm>
          <a:prstGeom prst="line">
            <a:avLst/>
          </a:prstGeom>
          <a:noFill/>
          <a:ln w="19050">
            <a:solidFill>
              <a:schemeClr val="tx2"/>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 name="Line 7"/>
          <p:cNvSpPr>
            <a:spLocks noChangeShapeType="1"/>
          </p:cNvSpPr>
          <p:nvPr/>
        </p:nvSpPr>
        <p:spPr bwMode="auto">
          <a:xfrm>
            <a:off x="4926030" y="2167459"/>
            <a:ext cx="3546475" cy="0"/>
          </a:xfrm>
          <a:prstGeom prst="line">
            <a:avLst/>
          </a:prstGeom>
          <a:noFill/>
          <a:ln w="19050">
            <a:solidFill>
              <a:schemeClr val="tx2"/>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 name="Line 8"/>
          <p:cNvSpPr>
            <a:spLocks noChangeShapeType="1"/>
          </p:cNvSpPr>
          <p:nvPr/>
        </p:nvSpPr>
        <p:spPr bwMode="auto">
          <a:xfrm>
            <a:off x="7966092" y="3448571"/>
            <a:ext cx="506413" cy="0"/>
          </a:xfrm>
          <a:prstGeom prst="line">
            <a:avLst/>
          </a:prstGeom>
          <a:noFill/>
          <a:ln w="1905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 name="Rectangle 9"/>
          <p:cNvSpPr>
            <a:spLocks noChangeArrowheads="1"/>
          </p:cNvSpPr>
          <p:nvPr/>
        </p:nvSpPr>
        <p:spPr bwMode="auto">
          <a:xfrm>
            <a:off x="8147067" y="3348559"/>
            <a:ext cx="166688" cy="209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13" name="Line 10"/>
          <p:cNvSpPr>
            <a:spLocks noChangeShapeType="1"/>
          </p:cNvSpPr>
          <p:nvPr/>
        </p:nvSpPr>
        <p:spPr bwMode="auto">
          <a:xfrm>
            <a:off x="4926030" y="3448571"/>
            <a:ext cx="3040062" cy="0"/>
          </a:xfrm>
          <a:prstGeom prst="line">
            <a:avLst/>
          </a:prstGeom>
          <a:noFill/>
          <a:ln w="19050">
            <a:solidFill>
              <a:schemeClr val="tx2"/>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4" name="Line 11"/>
          <p:cNvSpPr>
            <a:spLocks noChangeShapeType="1"/>
          </p:cNvSpPr>
          <p:nvPr/>
        </p:nvSpPr>
        <p:spPr bwMode="auto">
          <a:xfrm>
            <a:off x="3913205" y="3448571"/>
            <a:ext cx="1012825" cy="0"/>
          </a:xfrm>
          <a:prstGeom prst="line">
            <a:avLst/>
          </a:prstGeom>
          <a:noFill/>
          <a:ln w="19050">
            <a:solidFill>
              <a:schemeClr val="tx2"/>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5" name="Rectangle 12"/>
          <p:cNvSpPr>
            <a:spLocks noChangeArrowheads="1"/>
          </p:cNvSpPr>
          <p:nvPr/>
        </p:nvSpPr>
        <p:spPr bwMode="auto">
          <a:xfrm>
            <a:off x="4208480" y="3339034"/>
            <a:ext cx="307975" cy="260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16" name="Line 13"/>
          <p:cNvSpPr>
            <a:spLocks noChangeShapeType="1"/>
          </p:cNvSpPr>
          <p:nvPr/>
        </p:nvSpPr>
        <p:spPr bwMode="auto">
          <a:xfrm>
            <a:off x="1887555" y="3448571"/>
            <a:ext cx="1014412" cy="0"/>
          </a:xfrm>
          <a:prstGeom prst="line">
            <a:avLst/>
          </a:prstGeom>
          <a:noFill/>
          <a:ln w="19050">
            <a:solidFill>
              <a:schemeClr val="tx2"/>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7" name="Rectangle 14"/>
          <p:cNvSpPr>
            <a:spLocks noChangeArrowheads="1"/>
          </p:cNvSpPr>
          <p:nvPr/>
        </p:nvSpPr>
        <p:spPr bwMode="auto">
          <a:xfrm>
            <a:off x="2182830" y="3264421"/>
            <a:ext cx="306387" cy="230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18" name="Line 15"/>
          <p:cNvSpPr>
            <a:spLocks noChangeShapeType="1"/>
          </p:cNvSpPr>
          <p:nvPr/>
        </p:nvSpPr>
        <p:spPr bwMode="auto">
          <a:xfrm>
            <a:off x="874730" y="3448571"/>
            <a:ext cx="1012825" cy="0"/>
          </a:xfrm>
          <a:prstGeom prst="line">
            <a:avLst/>
          </a:prstGeom>
          <a:noFill/>
          <a:ln w="19050">
            <a:solidFill>
              <a:schemeClr val="tx2"/>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9" name="Freeform 16"/>
          <p:cNvSpPr>
            <a:spLocks/>
          </p:cNvSpPr>
          <p:nvPr/>
        </p:nvSpPr>
        <p:spPr bwMode="auto">
          <a:xfrm>
            <a:off x="4926030" y="2488134"/>
            <a:ext cx="3040062" cy="720725"/>
          </a:xfrm>
          <a:custGeom>
            <a:avLst/>
            <a:gdLst>
              <a:gd name="T0" fmla="*/ 0 w 1728"/>
              <a:gd name="T1" fmla="*/ 720725 h 432"/>
              <a:gd name="T2" fmla="*/ 0 w 1728"/>
              <a:gd name="T3" fmla="*/ 0 h 432"/>
              <a:gd name="T4" fmla="*/ 3040062 w 1728"/>
              <a:gd name="T5" fmla="*/ 0 h 432"/>
              <a:gd name="T6" fmla="*/ 3040062 w 1728"/>
              <a:gd name="T7" fmla="*/ 720725 h 4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8" h="432">
                <a:moveTo>
                  <a:pt x="0" y="432"/>
                </a:moveTo>
                <a:lnTo>
                  <a:pt x="0" y="0"/>
                </a:lnTo>
                <a:lnTo>
                  <a:pt x="1728" y="0"/>
                </a:lnTo>
                <a:lnTo>
                  <a:pt x="1728" y="432"/>
                </a:lnTo>
              </a:path>
            </a:pathLst>
          </a:custGeom>
          <a:solidFill>
            <a:srgbClr val="FFCCFF"/>
          </a:solidFill>
          <a:ln w="28575" cmpd="sng">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20" name="Text Box 17"/>
          <p:cNvSpPr txBox="1">
            <a:spLocks noChangeArrowheads="1"/>
          </p:cNvSpPr>
          <p:nvPr/>
        </p:nvSpPr>
        <p:spPr bwMode="auto">
          <a:xfrm>
            <a:off x="5602305" y="2615134"/>
            <a:ext cx="17379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a:latin typeface="微软雅黑" panose="020B0503020204020204" pitchFamily="34" charset="-122"/>
                <a:ea typeface="微软雅黑" panose="020B0503020204020204" pitchFamily="34" charset="-122"/>
              </a:rPr>
              <a:t>发  送  成  功 </a:t>
            </a:r>
          </a:p>
        </p:txBody>
      </p:sp>
      <p:sp>
        <p:nvSpPr>
          <p:cNvPr id="21" name="Text Box 18"/>
          <p:cNvSpPr txBox="1">
            <a:spLocks noChangeArrowheads="1"/>
          </p:cNvSpPr>
          <p:nvPr/>
        </p:nvSpPr>
        <p:spPr bwMode="auto">
          <a:xfrm>
            <a:off x="947704" y="2596112"/>
            <a:ext cx="10294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dirty="0">
                <a:latin typeface="微软雅黑" panose="020B0503020204020204" pitchFamily="34" charset="-122"/>
                <a:ea typeface="微软雅黑" panose="020B0503020204020204" pitchFamily="34" charset="-122"/>
              </a:rPr>
              <a:t>争用期 </a:t>
            </a:r>
          </a:p>
        </p:txBody>
      </p:sp>
      <p:sp>
        <p:nvSpPr>
          <p:cNvPr id="22" name="Text Box 19"/>
          <p:cNvSpPr txBox="1">
            <a:spLocks noChangeArrowheads="1"/>
          </p:cNvSpPr>
          <p:nvPr/>
        </p:nvSpPr>
        <p:spPr bwMode="auto">
          <a:xfrm>
            <a:off x="1958375" y="2596112"/>
            <a:ext cx="10294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dirty="0">
                <a:latin typeface="微软雅黑" panose="020B0503020204020204" pitchFamily="34" charset="-122"/>
                <a:ea typeface="微软雅黑" panose="020B0503020204020204" pitchFamily="34" charset="-122"/>
              </a:rPr>
              <a:t>争用期 </a:t>
            </a:r>
          </a:p>
        </p:txBody>
      </p:sp>
      <p:sp>
        <p:nvSpPr>
          <p:cNvPr id="23" name="Text Box 20"/>
          <p:cNvSpPr txBox="1">
            <a:spLocks noChangeArrowheads="1"/>
          </p:cNvSpPr>
          <p:nvPr/>
        </p:nvSpPr>
        <p:spPr bwMode="auto">
          <a:xfrm>
            <a:off x="3923928" y="2596084"/>
            <a:ext cx="10334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zh-CN" altLang="en-US" dirty="0">
                <a:latin typeface="微软雅黑" panose="020B0503020204020204" pitchFamily="34" charset="-122"/>
                <a:ea typeface="微软雅黑" panose="020B0503020204020204" pitchFamily="34" charset="-122"/>
              </a:rPr>
              <a:t>争用期 </a:t>
            </a:r>
          </a:p>
        </p:txBody>
      </p:sp>
      <p:sp>
        <p:nvSpPr>
          <p:cNvPr id="24" name="Line 21"/>
          <p:cNvSpPr>
            <a:spLocks noChangeShapeType="1"/>
          </p:cNvSpPr>
          <p:nvPr/>
        </p:nvSpPr>
        <p:spPr bwMode="auto">
          <a:xfrm>
            <a:off x="3913205" y="2488134"/>
            <a:ext cx="0" cy="720725"/>
          </a:xfrm>
          <a:prstGeom prst="line">
            <a:avLst/>
          </a:prstGeom>
          <a:noFill/>
          <a:ln w="2857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25" name="Line 22"/>
          <p:cNvSpPr>
            <a:spLocks noChangeShapeType="1"/>
          </p:cNvSpPr>
          <p:nvPr/>
        </p:nvSpPr>
        <p:spPr bwMode="auto">
          <a:xfrm>
            <a:off x="2901967" y="2488134"/>
            <a:ext cx="0" cy="720725"/>
          </a:xfrm>
          <a:prstGeom prst="line">
            <a:avLst/>
          </a:prstGeom>
          <a:noFill/>
          <a:ln w="2857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26" name="Line 23"/>
          <p:cNvSpPr>
            <a:spLocks noChangeShapeType="1"/>
          </p:cNvSpPr>
          <p:nvPr/>
        </p:nvSpPr>
        <p:spPr bwMode="auto">
          <a:xfrm>
            <a:off x="1887555" y="2488134"/>
            <a:ext cx="0" cy="720725"/>
          </a:xfrm>
          <a:prstGeom prst="line">
            <a:avLst/>
          </a:prstGeom>
          <a:noFill/>
          <a:ln w="2857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27" name="Line 24"/>
          <p:cNvSpPr>
            <a:spLocks noChangeShapeType="1"/>
          </p:cNvSpPr>
          <p:nvPr/>
        </p:nvSpPr>
        <p:spPr bwMode="auto">
          <a:xfrm>
            <a:off x="874730" y="2488134"/>
            <a:ext cx="0" cy="720725"/>
          </a:xfrm>
          <a:prstGeom prst="line">
            <a:avLst/>
          </a:prstGeom>
          <a:noFill/>
          <a:ln w="2857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28" name="Line 25"/>
          <p:cNvSpPr>
            <a:spLocks noChangeShapeType="1"/>
          </p:cNvSpPr>
          <p:nvPr/>
        </p:nvSpPr>
        <p:spPr bwMode="auto">
          <a:xfrm>
            <a:off x="874730" y="3208859"/>
            <a:ext cx="0" cy="960437"/>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29" name="Line 26"/>
          <p:cNvSpPr>
            <a:spLocks noChangeShapeType="1"/>
          </p:cNvSpPr>
          <p:nvPr/>
        </p:nvSpPr>
        <p:spPr bwMode="auto">
          <a:xfrm>
            <a:off x="2901967" y="3208859"/>
            <a:ext cx="0" cy="401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30" name="Line 27"/>
          <p:cNvSpPr>
            <a:spLocks noChangeShapeType="1"/>
          </p:cNvSpPr>
          <p:nvPr/>
        </p:nvSpPr>
        <p:spPr bwMode="auto">
          <a:xfrm>
            <a:off x="3913205" y="3208859"/>
            <a:ext cx="0" cy="401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31" name="Line 28"/>
          <p:cNvSpPr>
            <a:spLocks noChangeShapeType="1"/>
          </p:cNvSpPr>
          <p:nvPr/>
        </p:nvSpPr>
        <p:spPr bwMode="auto">
          <a:xfrm>
            <a:off x="4926030" y="3208859"/>
            <a:ext cx="0" cy="401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32" name="Line 29"/>
          <p:cNvSpPr>
            <a:spLocks noChangeShapeType="1"/>
          </p:cNvSpPr>
          <p:nvPr/>
        </p:nvSpPr>
        <p:spPr bwMode="auto">
          <a:xfrm>
            <a:off x="7966092" y="3208859"/>
            <a:ext cx="0" cy="401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33" name="Line 30"/>
          <p:cNvSpPr>
            <a:spLocks noChangeShapeType="1"/>
          </p:cNvSpPr>
          <p:nvPr/>
        </p:nvSpPr>
        <p:spPr bwMode="auto">
          <a:xfrm>
            <a:off x="8472505" y="3208859"/>
            <a:ext cx="0" cy="881062"/>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34" name="Line 31"/>
          <p:cNvSpPr>
            <a:spLocks noChangeShapeType="1"/>
          </p:cNvSpPr>
          <p:nvPr/>
        </p:nvSpPr>
        <p:spPr bwMode="auto">
          <a:xfrm>
            <a:off x="1887555" y="3208859"/>
            <a:ext cx="0" cy="401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35" name="Rectangle 32"/>
          <p:cNvSpPr>
            <a:spLocks noChangeArrowheads="1"/>
          </p:cNvSpPr>
          <p:nvPr/>
        </p:nvSpPr>
        <p:spPr bwMode="auto">
          <a:xfrm>
            <a:off x="1181117" y="3216796"/>
            <a:ext cx="315913" cy="330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6" name="Text Box 33"/>
          <p:cNvSpPr txBox="1">
            <a:spLocks noChangeArrowheads="1"/>
          </p:cNvSpPr>
          <p:nvPr/>
        </p:nvSpPr>
        <p:spPr bwMode="auto">
          <a:xfrm>
            <a:off x="1218251" y="3232671"/>
            <a:ext cx="3209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i="1">
                <a:latin typeface="微软雅黑" panose="020B0503020204020204" pitchFamily="34" charset="-122"/>
                <a:ea typeface="微软雅黑" panose="020B0503020204020204" pitchFamily="34" charset="-122"/>
              </a:rPr>
              <a:t>τ</a:t>
            </a:r>
          </a:p>
        </p:txBody>
      </p:sp>
      <p:sp>
        <p:nvSpPr>
          <p:cNvPr id="37" name="Text Box 34"/>
          <p:cNvSpPr txBox="1">
            <a:spLocks noChangeArrowheads="1"/>
          </p:cNvSpPr>
          <p:nvPr/>
        </p:nvSpPr>
        <p:spPr bwMode="auto">
          <a:xfrm>
            <a:off x="1125477" y="3278670"/>
            <a:ext cx="336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600" spc="300" dirty="0">
                <a:latin typeface="Microsoft Sans Serif" panose="020B0604020202020204" pitchFamily="34" charset="0"/>
                <a:ea typeface="微软雅黑" panose="020B0503020204020204" pitchFamily="34" charset="-122"/>
                <a:cs typeface="Microsoft Sans Serif" panose="020B0604020202020204" pitchFamily="34" charset="0"/>
              </a:rPr>
              <a:t>2</a:t>
            </a:r>
          </a:p>
        </p:txBody>
      </p:sp>
      <p:sp>
        <p:nvSpPr>
          <p:cNvPr id="38" name="Text Box 35"/>
          <p:cNvSpPr txBox="1">
            <a:spLocks noChangeArrowheads="1"/>
          </p:cNvSpPr>
          <p:nvPr/>
        </p:nvSpPr>
        <p:spPr bwMode="auto">
          <a:xfrm>
            <a:off x="2187245" y="3232671"/>
            <a:ext cx="3209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i="1">
                <a:latin typeface="微软雅黑" panose="020B0503020204020204" pitchFamily="34" charset="-122"/>
                <a:ea typeface="微软雅黑" panose="020B0503020204020204" pitchFamily="34" charset="-122"/>
              </a:rPr>
              <a:t>τ</a:t>
            </a:r>
          </a:p>
        </p:txBody>
      </p:sp>
      <p:sp>
        <p:nvSpPr>
          <p:cNvPr id="39" name="Text Box 36"/>
          <p:cNvSpPr txBox="1">
            <a:spLocks noChangeArrowheads="1"/>
          </p:cNvSpPr>
          <p:nvPr/>
        </p:nvSpPr>
        <p:spPr bwMode="auto">
          <a:xfrm>
            <a:off x="2115237" y="3284057"/>
            <a:ext cx="336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600" spc="300" dirty="0">
                <a:latin typeface="Microsoft Sans Serif" panose="020B0604020202020204" pitchFamily="34" charset="0"/>
                <a:ea typeface="微软雅黑" panose="020B0503020204020204" pitchFamily="34" charset="-122"/>
                <a:cs typeface="Microsoft Sans Serif" panose="020B0604020202020204" pitchFamily="34" charset="0"/>
              </a:rPr>
              <a:t>2</a:t>
            </a:r>
          </a:p>
        </p:txBody>
      </p:sp>
      <p:sp>
        <p:nvSpPr>
          <p:cNvPr id="40" name="Text Box 37"/>
          <p:cNvSpPr txBox="1">
            <a:spLocks noChangeArrowheads="1"/>
          </p:cNvSpPr>
          <p:nvPr/>
        </p:nvSpPr>
        <p:spPr bwMode="auto">
          <a:xfrm>
            <a:off x="4231101" y="3217114"/>
            <a:ext cx="3209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i="1">
                <a:latin typeface="微软雅黑" panose="020B0503020204020204" pitchFamily="34" charset="-122"/>
                <a:ea typeface="微软雅黑" panose="020B0503020204020204" pitchFamily="34" charset="-122"/>
              </a:rPr>
              <a:t>τ</a:t>
            </a:r>
          </a:p>
        </p:txBody>
      </p:sp>
      <p:sp>
        <p:nvSpPr>
          <p:cNvPr id="41" name="Text Box 38"/>
          <p:cNvSpPr txBox="1">
            <a:spLocks noChangeArrowheads="1"/>
          </p:cNvSpPr>
          <p:nvPr/>
        </p:nvSpPr>
        <p:spPr bwMode="auto">
          <a:xfrm>
            <a:off x="4154549" y="3263449"/>
            <a:ext cx="336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600" spc="300" dirty="0" smtClean="0">
                <a:latin typeface="Microsoft Sans Serif" panose="020B0604020202020204" pitchFamily="34" charset="0"/>
                <a:ea typeface="微软雅黑" panose="020B0503020204020204" pitchFamily="34" charset="-122"/>
                <a:cs typeface="Microsoft Sans Serif" panose="020B0604020202020204" pitchFamily="34" charset="0"/>
              </a:rPr>
              <a:t>2</a:t>
            </a:r>
            <a:endParaRPr kumimoji="1" lang="en-US" altLang="zh-CN" sz="1600" spc="300" dirty="0">
              <a:latin typeface="Microsoft Sans Serif" panose="020B0604020202020204" pitchFamily="34" charset="0"/>
              <a:ea typeface="微软雅黑" panose="020B0503020204020204" pitchFamily="34" charset="-122"/>
              <a:cs typeface="Microsoft Sans Serif" panose="020B0604020202020204" pitchFamily="34" charset="0"/>
            </a:endParaRPr>
          </a:p>
        </p:txBody>
      </p:sp>
      <p:sp>
        <p:nvSpPr>
          <p:cNvPr id="42" name="Rectangle 39"/>
          <p:cNvSpPr>
            <a:spLocks noChangeArrowheads="1"/>
          </p:cNvSpPr>
          <p:nvPr/>
        </p:nvSpPr>
        <p:spPr bwMode="auto">
          <a:xfrm>
            <a:off x="6342080" y="3288234"/>
            <a:ext cx="252412" cy="3222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3" name="Text Box 40"/>
          <p:cNvSpPr txBox="1">
            <a:spLocks noChangeArrowheads="1"/>
          </p:cNvSpPr>
          <p:nvPr/>
        </p:nvSpPr>
        <p:spPr bwMode="auto">
          <a:xfrm>
            <a:off x="6270642" y="3243784"/>
            <a:ext cx="50045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i="1" spc="300" dirty="0">
                <a:latin typeface="Microsoft Sans Serif" panose="020B0604020202020204" pitchFamily="34" charset="0"/>
                <a:ea typeface="微软雅黑" panose="020B0503020204020204" pitchFamily="34" charset="-122"/>
                <a:cs typeface="Microsoft Sans Serif" panose="020B0604020202020204" pitchFamily="34" charset="0"/>
              </a:rPr>
              <a:t>T</a:t>
            </a:r>
            <a:r>
              <a:rPr kumimoji="1" lang="en-US" altLang="zh-CN" spc="300" baseline="-25000" dirty="0">
                <a:latin typeface="Microsoft Sans Serif" panose="020B0604020202020204" pitchFamily="34" charset="0"/>
                <a:ea typeface="微软雅黑" panose="020B0503020204020204" pitchFamily="34" charset="-122"/>
                <a:cs typeface="Microsoft Sans Serif" panose="020B0604020202020204" pitchFamily="34" charset="0"/>
              </a:rPr>
              <a:t>0</a:t>
            </a:r>
            <a:endParaRPr kumimoji="1" lang="en-US" altLang="zh-CN" spc="300" dirty="0">
              <a:latin typeface="Microsoft Sans Serif" panose="020B0604020202020204" pitchFamily="34" charset="0"/>
              <a:ea typeface="微软雅黑" panose="020B0503020204020204" pitchFamily="34" charset="-122"/>
              <a:cs typeface="Microsoft Sans Serif" panose="020B0604020202020204" pitchFamily="34" charset="0"/>
            </a:endParaRPr>
          </a:p>
        </p:txBody>
      </p:sp>
      <p:sp>
        <p:nvSpPr>
          <p:cNvPr id="44" name="Text Box 41"/>
          <p:cNvSpPr txBox="1">
            <a:spLocks noChangeArrowheads="1"/>
          </p:cNvSpPr>
          <p:nvPr/>
        </p:nvSpPr>
        <p:spPr bwMode="auto">
          <a:xfrm>
            <a:off x="8028555" y="3232671"/>
            <a:ext cx="35137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i="1" spc="300" dirty="0">
                <a:latin typeface="Microsoft Sans Serif" panose="020B0604020202020204" pitchFamily="34" charset="0"/>
                <a:ea typeface="微软雅黑" panose="020B0503020204020204" pitchFamily="34" charset="-122"/>
                <a:cs typeface="Microsoft Sans Serif" panose="020B0604020202020204" pitchFamily="34" charset="0"/>
              </a:rPr>
              <a:t>τ</a:t>
            </a:r>
          </a:p>
        </p:txBody>
      </p:sp>
      <p:sp>
        <p:nvSpPr>
          <p:cNvPr id="45" name="Text Box 42"/>
          <p:cNvSpPr txBox="1">
            <a:spLocks noChangeArrowheads="1"/>
          </p:cNvSpPr>
          <p:nvPr/>
        </p:nvSpPr>
        <p:spPr bwMode="auto">
          <a:xfrm>
            <a:off x="8683642" y="2835796"/>
            <a:ext cx="28084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i="1" dirty="0">
                <a:latin typeface="微软雅黑" panose="020B0503020204020204" pitchFamily="34" charset="-122"/>
                <a:ea typeface="微软雅黑" panose="020B0503020204020204" pitchFamily="34" charset="-122"/>
              </a:rPr>
              <a:t>t</a:t>
            </a:r>
          </a:p>
        </p:txBody>
      </p:sp>
      <p:sp>
        <p:nvSpPr>
          <p:cNvPr id="46" name="Line 43"/>
          <p:cNvSpPr>
            <a:spLocks noChangeShapeType="1"/>
          </p:cNvSpPr>
          <p:nvPr/>
        </p:nvSpPr>
        <p:spPr bwMode="auto">
          <a:xfrm>
            <a:off x="4926030" y="2007121"/>
            <a:ext cx="0" cy="40005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47" name="Line 44"/>
          <p:cNvSpPr>
            <a:spLocks noChangeShapeType="1"/>
          </p:cNvSpPr>
          <p:nvPr/>
        </p:nvSpPr>
        <p:spPr bwMode="auto">
          <a:xfrm>
            <a:off x="8472505" y="2007121"/>
            <a:ext cx="0" cy="1201738"/>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48" name="Text Box 45"/>
          <p:cNvSpPr txBox="1">
            <a:spLocks noChangeArrowheads="1"/>
          </p:cNvSpPr>
          <p:nvPr/>
        </p:nvSpPr>
        <p:spPr bwMode="auto">
          <a:xfrm>
            <a:off x="6108717" y="1921396"/>
            <a:ext cx="102944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a:latin typeface="微软雅黑" panose="020B0503020204020204" pitchFamily="34" charset="-122"/>
                <a:ea typeface="微软雅黑" panose="020B0503020204020204" pitchFamily="34" charset="-122"/>
              </a:rPr>
              <a:t>占用期 </a:t>
            </a:r>
          </a:p>
        </p:txBody>
      </p:sp>
      <p:sp>
        <p:nvSpPr>
          <p:cNvPr id="49" name="Text Box 46"/>
          <p:cNvSpPr txBox="1">
            <a:spLocks noChangeArrowheads="1"/>
          </p:cNvSpPr>
          <p:nvPr/>
        </p:nvSpPr>
        <p:spPr bwMode="auto">
          <a:xfrm>
            <a:off x="2219342" y="1921396"/>
            <a:ext cx="1274708"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a:latin typeface="微软雅黑" panose="020B0503020204020204" pitchFamily="34" charset="-122"/>
                <a:ea typeface="微软雅黑" panose="020B0503020204020204" pitchFamily="34" charset="-122"/>
              </a:rPr>
              <a:t>发生碰撞 </a:t>
            </a:r>
          </a:p>
        </p:txBody>
      </p:sp>
      <p:sp>
        <p:nvSpPr>
          <p:cNvPr id="50" name="Line 47"/>
          <p:cNvSpPr>
            <a:spLocks noChangeShapeType="1"/>
          </p:cNvSpPr>
          <p:nvPr/>
        </p:nvSpPr>
        <p:spPr bwMode="auto">
          <a:xfrm>
            <a:off x="874730" y="2007121"/>
            <a:ext cx="0" cy="38100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51" name="Text Box 48"/>
          <p:cNvSpPr txBox="1">
            <a:spLocks noChangeArrowheads="1"/>
          </p:cNvSpPr>
          <p:nvPr/>
        </p:nvSpPr>
        <p:spPr bwMode="auto">
          <a:xfrm>
            <a:off x="3051192" y="3664471"/>
            <a:ext cx="3005951"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zh-CN">
                <a:latin typeface="微软雅黑" panose="020B0503020204020204" pitchFamily="34" charset="-122"/>
                <a:ea typeface="微软雅黑" panose="020B0503020204020204" pitchFamily="34" charset="-122"/>
              </a:rPr>
              <a:t>发送一帧所需的平均时间</a:t>
            </a:r>
            <a:endParaRPr kumimoji="1" lang="zh-CN" altLang="en-US">
              <a:latin typeface="微软雅黑" panose="020B0503020204020204" pitchFamily="34" charset="-122"/>
              <a:ea typeface="微软雅黑" panose="020B0503020204020204" pitchFamily="34" charset="-122"/>
            </a:endParaRPr>
          </a:p>
        </p:txBody>
      </p:sp>
      <p:sp>
        <p:nvSpPr>
          <p:cNvPr id="52" name="Text Box 49"/>
          <p:cNvSpPr txBox="1">
            <a:spLocks noChangeArrowheads="1"/>
          </p:cNvSpPr>
          <p:nvPr/>
        </p:nvSpPr>
        <p:spPr bwMode="auto">
          <a:xfrm>
            <a:off x="3215886" y="2529398"/>
            <a:ext cx="3930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dirty="0">
                <a:latin typeface="微软雅黑" panose="020B0503020204020204" pitchFamily="34" charset="-122"/>
                <a:ea typeface="微软雅黑" panose="020B0503020204020204" pitchFamily="34" charset="-122"/>
              </a:rPr>
              <a:t>…</a:t>
            </a:r>
          </a:p>
        </p:txBody>
      </p:sp>
      <p:sp>
        <p:nvSpPr>
          <p:cNvPr id="53" name="Line 50"/>
          <p:cNvSpPr>
            <a:spLocks noChangeShapeType="1"/>
          </p:cNvSpPr>
          <p:nvPr/>
        </p:nvSpPr>
        <p:spPr bwMode="auto">
          <a:xfrm>
            <a:off x="368317" y="3208859"/>
            <a:ext cx="8442325" cy="0"/>
          </a:xfrm>
          <a:prstGeom prst="line">
            <a:avLst/>
          </a:prstGeom>
          <a:noFill/>
          <a:ln w="19050">
            <a:solidFill>
              <a:schemeClr val="tx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440287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dirty="0"/>
              <a:t>要提高以太网的信道利用率，就必须</a:t>
            </a:r>
            <a:r>
              <a:rPr lang="zh-CN" altLang="en-US" dirty="0" smtClean="0"/>
              <a:t>减小</a:t>
            </a:r>
            <a:r>
              <a:rPr lang="zh-CN" altLang="en-US" i="1" dirty="0" smtClean="0">
                <a:sym typeface="Symbol" pitchFamily="18" charset="2"/>
              </a:rPr>
              <a:t> </a:t>
            </a:r>
            <a:r>
              <a:rPr lang="zh-CN" altLang="en-US" dirty="0" smtClean="0"/>
              <a:t>与</a:t>
            </a:r>
            <a:r>
              <a:rPr lang="en-US" altLang="zh-CN" i="1" dirty="0" smtClean="0"/>
              <a:t>T</a:t>
            </a:r>
            <a:r>
              <a:rPr lang="en-US" altLang="zh-CN" baseline="-25000" dirty="0" smtClean="0"/>
              <a:t>0</a:t>
            </a:r>
            <a:r>
              <a:rPr lang="zh-CN" altLang="en-US" dirty="0" smtClean="0"/>
              <a:t>之</a:t>
            </a:r>
            <a:r>
              <a:rPr lang="zh-CN" altLang="en-US" dirty="0"/>
              <a:t>比。在以太网中定义了</a:t>
            </a:r>
            <a:r>
              <a:rPr lang="zh-CN" altLang="en-US" dirty="0" smtClean="0"/>
              <a:t>参数</a:t>
            </a:r>
            <a:r>
              <a:rPr lang="en-US" altLang="zh-CN" i="1" dirty="0" smtClean="0"/>
              <a:t>a</a:t>
            </a:r>
            <a:r>
              <a:rPr lang="zh-CN" altLang="en-US" dirty="0"/>
              <a:t>，它是以太网单程端到端</a:t>
            </a:r>
            <a:r>
              <a:rPr lang="zh-CN" altLang="en-US" dirty="0" smtClean="0"/>
              <a:t>时延</a:t>
            </a:r>
            <a:r>
              <a:rPr lang="zh-CN" altLang="en-US" i="1" dirty="0" smtClean="0">
                <a:sym typeface="Symbol" pitchFamily="18" charset="2"/>
              </a:rPr>
              <a:t> </a:t>
            </a:r>
            <a:r>
              <a:rPr lang="zh-CN" altLang="en-US" dirty="0"/>
              <a:t>与帧的发送</a:t>
            </a:r>
            <a:r>
              <a:rPr lang="zh-CN" altLang="en-US" dirty="0" smtClean="0"/>
              <a:t>时间</a:t>
            </a:r>
            <a:r>
              <a:rPr lang="en-US" altLang="zh-CN" i="1" dirty="0" smtClean="0"/>
              <a:t>T</a:t>
            </a:r>
            <a:r>
              <a:rPr lang="en-US" altLang="zh-CN" baseline="-25000" dirty="0" smtClean="0"/>
              <a:t>0 </a:t>
            </a:r>
            <a:r>
              <a:rPr lang="zh-CN" altLang="en-US" dirty="0"/>
              <a:t>之比</a:t>
            </a:r>
            <a:r>
              <a:rPr lang="zh-CN" altLang="en-US" dirty="0" smtClean="0"/>
              <a:t>：</a:t>
            </a:r>
            <a:endParaRPr lang="en-US" altLang="zh-CN" dirty="0" smtClean="0"/>
          </a:p>
          <a:p>
            <a:endParaRPr lang="en-US" altLang="zh-CN" dirty="0" smtClean="0"/>
          </a:p>
          <a:p>
            <a:endParaRPr lang="en-US" altLang="zh-CN" dirty="0"/>
          </a:p>
          <a:p>
            <a:endParaRPr lang="en-US" altLang="zh-CN" dirty="0" smtClean="0"/>
          </a:p>
          <a:p>
            <a:pPr lvl="1"/>
            <a:r>
              <a:rPr lang="en-US" altLang="zh-CN" dirty="0" smtClean="0"/>
              <a:t>a</a:t>
            </a:r>
            <a:r>
              <a:rPr lang="en-US" altLang="zh-CN" dirty="0"/>
              <a:t>→</a:t>
            </a:r>
            <a:r>
              <a:rPr lang="en-US" altLang="zh-CN" dirty="0" smtClean="0"/>
              <a:t>0</a:t>
            </a:r>
            <a:r>
              <a:rPr lang="zh-CN" altLang="en-US" dirty="0" smtClean="0"/>
              <a:t>表示</a:t>
            </a:r>
            <a:r>
              <a:rPr lang="zh-CN" altLang="en-US" dirty="0"/>
              <a:t>一发生碰撞就立即可以检测出来</a:t>
            </a:r>
            <a:r>
              <a:rPr lang="zh-CN" altLang="en-US" dirty="0" smtClean="0"/>
              <a:t>，并</a:t>
            </a:r>
            <a:r>
              <a:rPr lang="zh-CN" altLang="en-US" dirty="0"/>
              <a:t>立即停止发送，因而信道利用率很高</a:t>
            </a:r>
            <a:r>
              <a:rPr lang="zh-CN" altLang="en-US" dirty="0" smtClean="0"/>
              <a:t>。</a:t>
            </a:r>
            <a:endParaRPr lang="en-US" altLang="zh-CN" dirty="0" smtClean="0"/>
          </a:p>
          <a:p>
            <a:pPr lvl="1"/>
            <a:r>
              <a:rPr lang="en-US" altLang="zh-CN" dirty="0" smtClean="0"/>
              <a:t>a </a:t>
            </a:r>
            <a:r>
              <a:rPr lang="zh-CN" altLang="en-US" dirty="0"/>
              <a:t>越大，表明争用期所占的比例增大，每</a:t>
            </a:r>
            <a:r>
              <a:rPr lang="zh-CN" altLang="en-US" dirty="0" smtClean="0"/>
              <a:t>发生</a:t>
            </a:r>
            <a:r>
              <a:rPr lang="zh-CN" altLang="en-US" dirty="0"/>
              <a:t>一次碰撞就浪费许多信道资源，使得</a:t>
            </a:r>
            <a:r>
              <a:rPr lang="zh-CN" altLang="en-US" dirty="0" smtClean="0"/>
              <a:t>信道利用率</a:t>
            </a:r>
            <a:r>
              <a:rPr lang="zh-CN" altLang="en-US" dirty="0"/>
              <a:t>明显降低。 </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73</a:t>
            </a:fld>
            <a:endParaRPr lang="en-US" altLang="zh-CN"/>
          </a:p>
        </p:txBody>
      </p:sp>
      <p:sp>
        <p:nvSpPr>
          <p:cNvPr id="4" name="文本占位符 3"/>
          <p:cNvSpPr>
            <a:spLocks noGrp="1"/>
          </p:cNvSpPr>
          <p:nvPr>
            <p:ph type="body" sz="quarter" idx="13"/>
          </p:nvPr>
        </p:nvSpPr>
        <p:spPr/>
        <p:txBody>
          <a:bodyPr/>
          <a:lstStyle/>
          <a:p>
            <a:r>
              <a:rPr lang="en-US" altLang="zh-CN" dirty="0" smtClean="0"/>
              <a:t>4.2</a:t>
            </a:r>
            <a:r>
              <a:rPr lang="zh-CN" altLang="en-US" dirty="0" smtClean="0"/>
              <a:t>以太网信道利用率</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1091727467"/>
              </p:ext>
            </p:extLst>
          </p:nvPr>
        </p:nvGraphicFramePr>
        <p:xfrm>
          <a:off x="3852068" y="2281436"/>
          <a:ext cx="1439863" cy="1258888"/>
        </p:xfrm>
        <a:graphic>
          <a:graphicData uri="http://schemas.openxmlformats.org/presentationml/2006/ole">
            <mc:AlternateContent xmlns:mc="http://schemas.openxmlformats.org/markup-compatibility/2006">
              <mc:Choice xmlns:v="urn:schemas-microsoft-com:vml" Requires="v">
                <p:oleObj spid="_x0000_s9282" name="公式" r:id="rId3" imgW="507960" imgH="444240" progId="Equation.3">
                  <p:embed/>
                </p:oleObj>
              </mc:Choice>
              <mc:Fallback>
                <p:oleObj name="公式" r:id="rId3" imgW="507960" imgH="444240" progId="Equation.3">
                  <p:embed/>
                  <p:pic>
                    <p:nvPicPr>
                      <p:cNvPr id="0" name="Object 6"/>
                      <p:cNvPicPr>
                        <a:picLocks noChangeAspect="1" noChangeArrowheads="1"/>
                      </p:cNvPicPr>
                      <p:nvPr/>
                    </p:nvPicPr>
                    <p:blipFill>
                      <a:blip r:embed="rId4"/>
                      <a:srcRect/>
                      <a:stretch>
                        <a:fillRect/>
                      </a:stretch>
                    </p:blipFill>
                    <p:spPr bwMode="auto">
                      <a:xfrm>
                        <a:off x="3852068" y="2281436"/>
                        <a:ext cx="1439863" cy="12588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9747771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dirty="0"/>
              <a:t>要提高以太网的信道利用率，就必须</a:t>
            </a:r>
            <a:r>
              <a:rPr lang="zh-CN" altLang="en-US" dirty="0" smtClean="0"/>
              <a:t>减小</a:t>
            </a:r>
            <a:r>
              <a:rPr lang="zh-CN" altLang="en-US" i="1" dirty="0" smtClean="0">
                <a:sym typeface="Symbol" pitchFamily="18" charset="2"/>
              </a:rPr>
              <a:t> </a:t>
            </a:r>
            <a:r>
              <a:rPr lang="zh-CN" altLang="en-US" dirty="0" smtClean="0"/>
              <a:t>与</a:t>
            </a:r>
            <a:r>
              <a:rPr lang="en-US" altLang="zh-CN" i="1" dirty="0" smtClean="0"/>
              <a:t>T</a:t>
            </a:r>
            <a:r>
              <a:rPr lang="en-US" altLang="zh-CN" baseline="-25000" dirty="0" smtClean="0"/>
              <a:t>0</a:t>
            </a:r>
            <a:r>
              <a:rPr lang="zh-CN" altLang="en-US" dirty="0" smtClean="0"/>
              <a:t>之</a:t>
            </a:r>
            <a:r>
              <a:rPr lang="zh-CN" altLang="en-US" dirty="0"/>
              <a:t>比。在以太网中定义了</a:t>
            </a:r>
            <a:r>
              <a:rPr lang="zh-CN" altLang="en-US" dirty="0" smtClean="0"/>
              <a:t>参数</a:t>
            </a:r>
            <a:r>
              <a:rPr lang="en-US" altLang="zh-CN" i="1" dirty="0" smtClean="0"/>
              <a:t>a</a:t>
            </a:r>
            <a:r>
              <a:rPr lang="zh-CN" altLang="en-US" dirty="0"/>
              <a:t>，它是以太网单程端到端</a:t>
            </a:r>
            <a:r>
              <a:rPr lang="zh-CN" altLang="en-US" dirty="0" smtClean="0"/>
              <a:t>时延</a:t>
            </a:r>
            <a:r>
              <a:rPr lang="zh-CN" altLang="en-US" i="1" dirty="0" smtClean="0">
                <a:sym typeface="Symbol" pitchFamily="18" charset="2"/>
              </a:rPr>
              <a:t> </a:t>
            </a:r>
            <a:r>
              <a:rPr lang="zh-CN" altLang="en-US" dirty="0"/>
              <a:t>与帧的发送</a:t>
            </a:r>
            <a:r>
              <a:rPr lang="zh-CN" altLang="en-US" dirty="0" smtClean="0"/>
              <a:t>时间</a:t>
            </a:r>
            <a:r>
              <a:rPr lang="en-US" altLang="zh-CN" i="1" dirty="0" smtClean="0"/>
              <a:t>T</a:t>
            </a:r>
            <a:r>
              <a:rPr lang="en-US" altLang="zh-CN" baseline="-25000" dirty="0" smtClean="0"/>
              <a:t>0 </a:t>
            </a:r>
            <a:r>
              <a:rPr lang="zh-CN" altLang="en-US" dirty="0"/>
              <a:t>之比</a:t>
            </a:r>
            <a:r>
              <a:rPr lang="zh-CN" altLang="en-US" dirty="0" smtClean="0"/>
              <a:t>：</a:t>
            </a:r>
            <a:endParaRPr lang="en-US" altLang="zh-CN" dirty="0" smtClean="0"/>
          </a:p>
          <a:p>
            <a:endParaRPr lang="en-US" altLang="zh-CN" dirty="0" smtClean="0"/>
          </a:p>
          <a:p>
            <a:endParaRPr lang="en-US" altLang="zh-CN" dirty="0"/>
          </a:p>
          <a:p>
            <a:endParaRPr lang="en-US" altLang="zh-CN" dirty="0" smtClean="0"/>
          </a:p>
          <a:p>
            <a:pPr lvl="1"/>
            <a:r>
              <a:rPr lang="zh-CN" altLang="en-US" dirty="0" smtClean="0"/>
              <a:t>以太网的参数</a:t>
            </a:r>
            <a:r>
              <a:rPr lang="en-US" altLang="zh-CN" dirty="0" smtClean="0"/>
              <a:t>a</a:t>
            </a:r>
            <a:r>
              <a:rPr lang="zh-CN" altLang="en-US" dirty="0" smtClean="0"/>
              <a:t>的值应该尽量小一些。</a:t>
            </a:r>
            <a:endParaRPr lang="en-US" altLang="zh-CN" dirty="0" smtClean="0"/>
          </a:p>
          <a:p>
            <a:pPr lvl="1"/>
            <a:r>
              <a:rPr lang="zh-CN" altLang="en-US" dirty="0" smtClean="0"/>
              <a:t>以太网的连线长度受到了限制，线缆越长则</a:t>
            </a:r>
            <a:r>
              <a:rPr lang="en-US" altLang="zh-CN" dirty="0" smtClean="0"/>
              <a:t>a</a:t>
            </a:r>
            <a:r>
              <a:rPr lang="zh-CN" altLang="en-US" dirty="0" smtClean="0"/>
              <a:t>的值越大。</a:t>
            </a:r>
            <a:endParaRPr lang="en-US" altLang="zh-CN" dirty="0" smtClean="0"/>
          </a:p>
          <a:p>
            <a:pPr lvl="1"/>
            <a:r>
              <a:rPr lang="zh-CN" altLang="en-US" dirty="0" smtClean="0"/>
              <a:t>以太网的帧不能够太短，数据帧越大则</a:t>
            </a:r>
            <a:r>
              <a:rPr lang="en-US" altLang="zh-CN" dirty="0" smtClean="0"/>
              <a:t>a</a:t>
            </a:r>
            <a:r>
              <a:rPr lang="zh-CN" altLang="en-US" dirty="0" smtClean="0"/>
              <a:t>的值越小。</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74</a:t>
            </a:fld>
            <a:endParaRPr lang="en-US" altLang="zh-CN"/>
          </a:p>
        </p:txBody>
      </p:sp>
      <p:sp>
        <p:nvSpPr>
          <p:cNvPr id="4" name="文本占位符 3"/>
          <p:cNvSpPr>
            <a:spLocks noGrp="1"/>
          </p:cNvSpPr>
          <p:nvPr>
            <p:ph type="body" sz="quarter" idx="13"/>
          </p:nvPr>
        </p:nvSpPr>
        <p:spPr/>
        <p:txBody>
          <a:bodyPr/>
          <a:lstStyle/>
          <a:p>
            <a:r>
              <a:rPr lang="en-US" altLang="zh-CN" dirty="0" smtClean="0"/>
              <a:t>4.2</a:t>
            </a:r>
            <a:r>
              <a:rPr lang="zh-CN" altLang="en-US" dirty="0" smtClean="0"/>
              <a:t>以太网信道利用率</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1476468236"/>
              </p:ext>
            </p:extLst>
          </p:nvPr>
        </p:nvGraphicFramePr>
        <p:xfrm>
          <a:off x="3852068" y="2281436"/>
          <a:ext cx="1439863" cy="1258888"/>
        </p:xfrm>
        <a:graphic>
          <a:graphicData uri="http://schemas.openxmlformats.org/presentationml/2006/ole">
            <mc:AlternateContent xmlns:mc="http://schemas.openxmlformats.org/markup-compatibility/2006">
              <mc:Choice xmlns:v="urn:schemas-microsoft-com:vml" Requires="v">
                <p:oleObj spid="_x0000_s11329" name="公式" r:id="rId3" imgW="507960" imgH="444240" progId="Equation.3">
                  <p:embed/>
                </p:oleObj>
              </mc:Choice>
              <mc:Fallback>
                <p:oleObj name="公式" r:id="rId3" imgW="507960" imgH="444240" progId="Equation.3">
                  <p:embed/>
                  <p:pic>
                    <p:nvPicPr>
                      <p:cNvPr id="0" name=""/>
                      <p:cNvPicPr>
                        <a:picLocks noChangeAspect="1" noChangeArrowheads="1"/>
                      </p:cNvPicPr>
                      <p:nvPr/>
                    </p:nvPicPr>
                    <p:blipFill>
                      <a:blip r:embed="rId4"/>
                      <a:srcRect/>
                      <a:stretch>
                        <a:fillRect/>
                      </a:stretch>
                    </p:blipFill>
                    <p:spPr bwMode="auto">
                      <a:xfrm>
                        <a:off x="3852068" y="2281436"/>
                        <a:ext cx="1439863" cy="12588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977605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dirty="0"/>
              <a:t>理想化的情况下，以太网上的各站发送数据都不会产生</a:t>
            </a:r>
            <a:r>
              <a:rPr lang="zh-CN" altLang="en-US" dirty="0" smtClean="0"/>
              <a:t>碰撞，总线</a:t>
            </a:r>
            <a:r>
              <a:rPr lang="zh-CN" altLang="en-US" dirty="0"/>
              <a:t>一旦空闲就有某一个站立即发送数据。</a:t>
            </a:r>
          </a:p>
          <a:p>
            <a:r>
              <a:rPr lang="zh-CN" altLang="en-US" dirty="0"/>
              <a:t>发送一帧占用线路的时间是 </a:t>
            </a:r>
            <a:r>
              <a:rPr lang="en-US" altLang="zh-CN" dirty="0" smtClean="0"/>
              <a:t>T</a:t>
            </a:r>
            <a:r>
              <a:rPr lang="en-US" altLang="zh-CN" baseline="-25000" dirty="0" smtClean="0"/>
              <a:t>0</a:t>
            </a:r>
            <a:r>
              <a:rPr lang="en-US" altLang="zh-CN" dirty="0" smtClean="0"/>
              <a:t>+τ</a:t>
            </a:r>
            <a:r>
              <a:rPr lang="zh-CN" altLang="en-US" dirty="0" smtClean="0"/>
              <a:t>，</a:t>
            </a:r>
            <a:r>
              <a:rPr lang="zh-CN" altLang="en-US" dirty="0"/>
              <a:t>而帧本身的发送时间是 </a:t>
            </a:r>
            <a:r>
              <a:rPr lang="en-US" altLang="zh-CN" dirty="0"/>
              <a:t>T</a:t>
            </a:r>
            <a:r>
              <a:rPr lang="en-US" altLang="zh-CN" baseline="-25000" dirty="0"/>
              <a:t>0</a:t>
            </a:r>
            <a:r>
              <a:rPr lang="zh-CN" altLang="en-US" dirty="0"/>
              <a:t>。</a:t>
            </a:r>
            <a:r>
              <a:rPr lang="zh-CN" altLang="en-US" dirty="0" smtClean="0"/>
              <a:t>于是可</a:t>
            </a:r>
            <a:r>
              <a:rPr lang="zh-CN" altLang="en-US" dirty="0"/>
              <a:t>计算出理想情况下的</a:t>
            </a:r>
            <a:r>
              <a:rPr lang="zh-CN" altLang="en-US" dirty="0">
                <a:solidFill>
                  <a:srgbClr val="FF0000"/>
                </a:solidFill>
              </a:rPr>
              <a:t>极限信道利用率 </a:t>
            </a:r>
            <a:r>
              <a:rPr lang="en-US" altLang="zh-CN" dirty="0" err="1"/>
              <a:t>S</a:t>
            </a:r>
            <a:r>
              <a:rPr lang="en-US" altLang="zh-CN" baseline="-25000" dirty="0" err="1"/>
              <a:t>max</a:t>
            </a:r>
            <a:r>
              <a:rPr lang="zh-CN" altLang="en-US" dirty="0"/>
              <a:t>为：</a:t>
            </a:r>
            <a:endParaRPr lang="en-US" altLang="zh-CN" dirty="0" smtClean="0"/>
          </a:p>
          <a:p>
            <a:endParaRPr lang="en-US" altLang="zh-CN"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75</a:t>
            </a:fld>
            <a:endParaRPr lang="en-US" altLang="zh-CN"/>
          </a:p>
        </p:txBody>
      </p:sp>
      <p:sp>
        <p:nvSpPr>
          <p:cNvPr id="4" name="文本占位符 3"/>
          <p:cNvSpPr>
            <a:spLocks noGrp="1"/>
          </p:cNvSpPr>
          <p:nvPr>
            <p:ph type="body" sz="quarter" idx="13"/>
          </p:nvPr>
        </p:nvSpPr>
        <p:spPr/>
        <p:txBody>
          <a:bodyPr/>
          <a:lstStyle/>
          <a:p>
            <a:r>
              <a:rPr lang="en-US" altLang="zh-CN" dirty="0" smtClean="0"/>
              <a:t>4.2</a:t>
            </a:r>
            <a:r>
              <a:rPr lang="zh-CN" altLang="en-US" dirty="0" smtClean="0"/>
              <a:t>以太网信道利用率</a:t>
            </a:r>
            <a:endParaRPr lang="zh-CN" altLang="en-US" dirty="0"/>
          </a:p>
        </p:txBody>
      </p:sp>
      <p:graphicFrame>
        <p:nvGraphicFramePr>
          <p:cNvPr id="7" name="对象 6"/>
          <p:cNvGraphicFramePr>
            <a:graphicFrameLocks noChangeAspect="1"/>
          </p:cNvGraphicFramePr>
          <p:nvPr>
            <p:extLst>
              <p:ext uri="{D42A27DB-BD31-4B8C-83A1-F6EECF244321}">
                <p14:modId xmlns:p14="http://schemas.microsoft.com/office/powerpoint/2010/main" val="4177073859"/>
              </p:ext>
            </p:extLst>
          </p:nvPr>
        </p:nvGraphicFramePr>
        <p:xfrm>
          <a:off x="2699792" y="3361556"/>
          <a:ext cx="3384550" cy="1119188"/>
        </p:xfrm>
        <a:graphic>
          <a:graphicData uri="http://schemas.openxmlformats.org/presentationml/2006/ole">
            <mc:AlternateContent xmlns:mc="http://schemas.openxmlformats.org/markup-compatibility/2006">
              <mc:Choice xmlns:v="urn:schemas-microsoft-com:vml" Requires="v">
                <p:oleObj spid="_x0000_s10306" name="公式" r:id="rId3" imgW="1282700" imgH="431800" progId="Equation.3">
                  <p:embed/>
                </p:oleObj>
              </mc:Choice>
              <mc:Fallback>
                <p:oleObj name="公式" r:id="rId3" imgW="1282700" imgH="43180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3361556"/>
                        <a:ext cx="338455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895025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dirty="0" smtClean="0">
                <a:solidFill>
                  <a:srgbClr val="FF0000"/>
                </a:solidFill>
              </a:rPr>
              <a:t>极限</a:t>
            </a:r>
            <a:r>
              <a:rPr lang="zh-CN" altLang="en-US" dirty="0">
                <a:solidFill>
                  <a:srgbClr val="FF0000"/>
                </a:solidFill>
              </a:rPr>
              <a:t>信道利用率 </a:t>
            </a:r>
            <a:r>
              <a:rPr lang="en-US" altLang="zh-CN" dirty="0" err="1"/>
              <a:t>S</a:t>
            </a:r>
            <a:r>
              <a:rPr lang="en-US" altLang="zh-CN" baseline="-25000" dirty="0" err="1"/>
              <a:t>max</a:t>
            </a:r>
            <a:r>
              <a:rPr lang="zh-CN" altLang="en-US" dirty="0"/>
              <a:t>为</a:t>
            </a:r>
            <a:r>
              <a:rPr lang="zh-CN" altLang="en-US" dirty="0" smtClean="0"/>
              <a:t>：</a:t>
            </a:r>
            <a:endParaRPr lang="en-US" altLang="zh-CN" dirty="0" smtClean="0"/>
          </a:p>
          <a:p>
            <a:endParaRPr lang="en-US" altLang="zh-CN" dirty="0"/>
          </a:p>
          <a:p>
            <a:endParaRPr lang="en-US" altLang="zh-CN" dirty="0" smtClean="0"/>
          </a:p>
          <a:p>
            <a:endParaRPr lang="en-US" altLang="zh-CN" dirty="0"/>
          </a:p>
          <a:p>
            <a:endParaRPr lang="en-US" altLang="zh-CN" dirty="0" smtClean="0"/>
          </a:p>
          <a:p>
            <a:r>
              <a:rPr lang="zh-CN" altLang="en-US" dirty="0" smtClean="0"/>
              <a:t>说明：只有当参数</a:t>
            </a:r>
            <a:r>
              <a:rPr lang="en-US" altLang="zh-CN" dirty="0" smtClean="0"/>
              <a:t>a</a:t>
            </a:r>
            <a:r>
              <a:rPr lang="zh-CN" altLang="en-US" dirty="0" smtClean="0"/>
              <a:t>远小于</a:t>
            </a:r>
            <a:r>
              <a:rPr lang="en-US" altLang="zh-CN" dirty="0" smtClean="0"/>
              <a:t>1</a:t>
            </a:r>
            <a:r>
              <a:rPr lang="zh-CN" altLang="en-US" dirty="0" smtClean="0"/>
              <a:t>才能得到尽可能高的极限信道利用率。若参数</a:t>
            </a:r>
            <a:r>
              <a:rPr lang="en-US" altLang="zh-CN" dirty="0" smtClean="0"/>
              <a:t>a</a:t>
            </a:r>
            <a:r>
              <a:rPr lang="zh-CN" altLang="en-US" dirty="0" smtClean="0"/>
              <a:t>远大于</a:t>
            </a:r>
            <a:r>
              <a:rPr lang="en-US" altLang="zh-CN" dirty="0" smtClean="0"/>
              <a:t>1</a:t>
            </a:r>
            <a:r>
              <a:rPr lang="zh-CN" altLang="en-US" dirty="0" smtClean="0"/>
              <a:t>，则极限信道利用率就远小于</a:t>
            </a:r>
            <a:r>
              <a:rPr lang="en-US" altLang="zh-CN" dirty="0" smtClean="0"/>
              <a:t>1</a:t>
            </a:r>
            <a:r>
              <a:rPr lang="zh-CN" altLang="en-US" dirty="0" smtClean="0"/>
              <a:t>，而此时的实际信道利用率就更低。</a:t>
            </a:r>
            <a:endParaRPr lang="en-US" altLang="zh-CN" dirty="0" smtClean="0"/>
          </a:p>
          <a:p>
            <a:endParaRPr lang="en-US" altLang="zh-CN"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76</a:t>
            </a:fld>
            <a:endParaRPr lang="en-US" altLang="zh-CN"/>
          </a:p>
        </p:txBody>
      </p:sp>
      <p:sp>
        <p:nvSpPr>
          <p:cNvPr id="4" name="文本占位符 3"/>
          <p:cNvSpPr>
            <a:spLocks noGrp="1"/>
          </p:cNvSpPr>
          <p:nvPr>
            <p:ph type="body" sz="quarter" idx="13"/>
          </p:nvPr>
        </p:nvSpPr>
        <p:spPr/>
        <p:txBody>
          <a:bodyPr/>
          <a:lstStyle/>
          <a:p>
            <a:r>
              <a:rPr lang="en-US" altLang="zh-CN" dirty="0" smtClean="0"/>
              <a:t>4.2</a:t>
            </a:r>
            <a:r>
              <a:rPr lang="zh-CN" altLang="en-US" dirty="0" smtClean="0"/>
              <a:t>以太网信道利用率</a:t>
            </a:r>
            <a:endParaRPr lang="zh-CN" altLang="en-US" dirty="0"/>
          </a:p>
        </p:txBody>
      </p:sp>
      <p:graphicFrame>
        <p:nvGraphicFramePr>
          <p:cNvPr id="7" name="对象 6"/>
          <p:cNvGraphicFramePr>
            <a:graphicFrameLocks noChangeAspect="1"/>
          </p:cNvGraphicFramePr>
          <p:nvPr>
            <p:extLst>
              <p:ext uri="{D42A27DB-BD31-4B8C-83A1-F6EECF244321}">
                <p14:modId xmlns:p14="http://schemas.microsoft.com/office/powerpoint/2010/main" val="2238447273"/>
              </p:ext>
            </p:extLst>
          </p:nvPr>
        </p:nvGraphicFramePr>
        <p:xfrm>
          <a:off x="2879725" y="1921396"/>
          <a:ext cx="3384550" cy="1119188"/>
        </p:xfrm>
        <a:graphic>
          <a:graphicData uri="http://schemas.openxmlformats.org/presentationml/2006/ole">
            <mc:AlternateContent xmlns:mc="http://schemas.openxmlformats.org/markup-compatibility/2006">
              <mc:Choice xmlns:v="urn:schemas-microsoft-com:vml" Requires="v">
                <p:oleObj spid="_x0000_s13319" name="公式" r:id="rId3" imgW="1282700" imgH="431800" progId="Equation.3">
                  <p:embed/>
                </p:oleObj>
              </mc:Choice>
              <mc:Fallback>
                <p:oleObj name="公式" r:id="rId3" imgW="12827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9725" y="1921396"/>
                        <a:ext cx="338455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7744832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dirty="0"/>
              <a:t>在局域网中，</a:t>
            </a:r>
            <a:r>
              <a:rPr lang="zh-CN" altLang="en-US" dirty="0">
                <a:solidFill>
                  <a:srgbClr val="FF0000"/>
                </a:solidFill>
              </a:rPr>
              <a:t>硬件地址</a:t>
            </a:r>
            <a:r>
              <a:rPr lang="zh-CN" altLang="en-US" dirty="0"/>
              <a:t>又称为</a:t>
            </a:r>
            <a:r>
              <a:rPr lang="zh-CN" altLang="en-US" dirty="0">
                <a:solidFill>
                  <a:srgbClr val="FF0000"/>
                </a:solidFill>
              </a:rPr>
              <a:t>物理地址</a:t>
            </a:r>
            <a:r>
              <a:rPr lang="zh-CN" altLang="en-US" dirty="0"/>
              <a:t>，</a:t>
            </a:r>
            <a:r>
              <a:rPr lang="zh-CN" altLang="en-US" dirty="0" smtClean="0"/>
              <a:t>或</a:t>
            </a:r>
            <a:r>
              <a:rPr lang="en-US" altLang="zh-CN" dirty="0" smtClean="0">
                <a:solidFill>
                  <a:srgbClr val="FF0000"/>
                </a:solidFill>
              </a:rPr>
              <a:t>MAC</a:t>
            </a:r>
            <a:r>
              <a:rPr lang="zh-CN" altLang="en-US" dirty="0" smtClean="0">
                <a:solidFill>
                  <a:srgbClr val="FF0000"/>
                </a:solidFill>
              </a:rPr>
              <a:t>地址</a:t>
            </a:r>
            <a:r>
              <a:rPr lang="zh-CN" altLang="en-US" dirty="0"/>
              <a:t>。 </a:t>
            </a:r>
          </a:p>
          <a:p>
            <a:r>
              <a:rPr lang="en-US" altLang="zh-CN" dirty="0" smtClean="0"/>
              <a:t>802</a:t>
            </a:r>
            <a:r>
              <a:rPr lang="zh-CN" altLang="en-US" dirty="0" smtClean="0"/>
              <a:t>标准</a:t>
            </a:r>
            <a:r>
              <a:rPr lang="zh-CN" altLang="en-US" dirty="0"/>
              <a:t>所说的“地址”严格地讲应当是每一个站的</a:t>
            </a:r>
            <a:r>
              <a:rPr lang="zh-CN" altLang="en-US" dirty="0" smtClean="0"/>
              <a:t>“名字”或</a:t>
            </a:r>
            <a:r>
              <a:rPr lang="zh-CN" altLang="en-US" dirty="0"/>
              <a:t>标识符</a:t>
            </a:r>
            <a:r>
              <a:rPr lang="zh-CN" altLang="en-US" dirty="0" smtClean="0"/>
              <a:t>。</a:t>
            </a:r>
            <a:endParaRPr lang="zh-CN" altLang="en-US" dirty="0"/>
          </a:p>
          <a:p>
            <a:r>
              <a:rPr lang="zh-CN" altLang="en-US" dirty="0" smtClean="0"/>
              <a:t>大家</a:t>
            </a:r>
            <a:r>
              <a:rPr lang="zh-CN" altLang="en-US" dirty="0"/>
              <a:t>都早已习惯了将</a:t>
            </a:r>
            <a:r>
              <a:rPr lang="zh-CN" altLang="en-US" dirty="0" smtClean="0"/>
              <a:t>这种</a:t>
            </a:r>
            <a:r>
              <a:rPr lang="en-US" altLang="zh-CN" dirty="0" smtClean="0"/>
              <a:t>48</a:t>
            </a:r>
            <a:r>
              <a:rPr lang="zh-CN" altLang="en-US" dirty="0" smtClean="0"/>
              <a:t>位</a:t>
            </a:r>
            <a:r>
              <a:rPr lang="zh-CN" altLang="en-US" dirty="0"/>
              <a:t>的“名字”称为“地址”，</a:t>
            </a:r>
            <a:r>
              <a:rPr lang="zh-CN" altLang="en-US" dirty="0" smtClean="0"/>
              <a:t>所以我们也</a:t>
            </a:r>
            <a:r>
              <a:rPr lang="zh-CN" altLang="en-US" dirty="0"/>
              <a:t>采用这种习惯用法，尽管这种说法并不太严格</a:t>
            </a:r>
            <a:r>
              <a:rPr lang="zh-CN" altLang="en-US" dirty="0" smtClean="0"/>
              <a:t>。</a:t>
            </a:r>
            <a:endParaRPr lang="en-US" altLang="zh-CN" dirty="0" smtClean="0"/>
          </a:p>
          <a:p>
            <a:pPr marL="0" indent="0">
              <a:buNone/>
            </a:pPr>
            <a:endParaRPr lang="en-US" altLang="zh-CN"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77</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Tree>
    <p:extLst>
      <p:ext uri="{BB962C8B-B14F-4D97-AF65-F5344CB8AC3E}">
        <p14:creationId xmlns:p14="http://schemas.microsoft.com/office/powerpoint/2010/main" val="86679587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t>MAC</a:t>
            </a:r>
            <a:r>
              <a:rPr lang="zh-CN" altLang="en-US" dirty="0" smtClean="0"/>
              <a:t>地址就是计算机系统中的一种标识系统（</a:t>
            </a:r>
            <a:r>
              <a:rPr lang="en-US" altLang="zh-CN" dirty="0" smtClean="0"/>
              <a:t>identification System</a:t>
            </a:r>
            <a:r>
              <a:rPr lang="zh-CN" altLang="en-US" dirty="0" smtClean="0"/>
              <a:t>）。</a:t>
            </a:r>
            <a:endParaRPr lang="en-US" altLang="zh-CN" dirty="0" smtClean="0"/>
          </a:p>
          <a:p>
            <a:r>
              <a:rPr lang="zh-CN" altLang="en-US" dirty="0" smtClean="0"/>
              <a:t>著名文献</a:t>
            </a:r>
            <a:r>
              <a:rPr lang="en-US" altLang="zh-CN" dirty="0" smtClean="0"/>
              <a:t>【SHOC78】</a:t>
            </a:r>
            <a:r>
              <a:rPr lang="zh-CN" altLang="en-US" dirty="0" smtClean="0"/>
              <a:t>对标识系统的定义：</a:t>
            </a:r>
            <a:endParaRPr lang="en-US" altLang="zh-CN" dirty="0" smtClean="0"/>
          </a:p>
          <a:p>
            <a:pPr marL="354565" lvl="1" indent="0">
              <a:buNone/>
            </a:pPr>
            <a:r>
              <a:rPr lang="en-US" altLang="zh-CN" dirty="0" smtClean="0">
                <a:solidFill>
                  <a:srgbClr val="FF0000"/>
                </a:solidFill>
              </a:rPr>
              <a:t>	</a:t>
            </a:r>
            <a:r>
              <a:rPr lang="zh-CN" altLang="en-US" dirty="0" smtClean="0">
                <a:solidFill>
                  <a:srgbClr val="FF0000"/>
                </a:solidFill>
              </a:rPr>
              <a:t>名字指出我们所要寻找的那个资源，</a:t>
            </a:r>
            <a:endParaRPr lang="en-US" altLang="zh-CN" dirty="0" smtClean="0">
              <a:solidFill>
                <a:srgbClr val="FF0000"/>
              </a:solidFill>
            </a:endParaRPr>
          </a:p>
          <a:p>
            <a:pPr marL="354565" lvl="1" indent="0">
              <a:buNone/>
            </a:pPr>
            <a:r>
              <a:rPr lang="en-US" altLang="zh-CN" dirty="0" smtClean="0">
                <a:solidFill>
                  <a:srgbClr val="FF0000"/>
                </a:solidFill>
              </a:rPr>
              <a:t>	</a:t>
            </a:r>
            <a:r>
              <a:rPr lang="zh-CN" altLang="en-US" dirty="0" smtClean="0">
                <a:solidFill>
                  <a:srgbClr val="FF0000"/>
                </a:solidFill>
              </a:rPr>
              <a:t>地址指出那个资源在何处，</a:t>
            </a:r>
            <a:endParaRPr lang="en-US" altLang="zh-CN" dirty="0" smtClean="0">
              <a:solidFill>
                <a:srgbClr val="FF0000"/>
              </a:solidFill>
            </a:endParaRPr>
          </a:p>
          <a:p>
            <a:pPr marL="354565" lvl="1" indent="0">
              <a:buNone/>
            </a:pPr>
            <a:r>
              <a:rPr lang="en-US" altLang="zh-CN" dirty="0" smtClean="0">
                <a:solidFill>
                  <a:srgbClr val="FF0000"/>
                </a:solidFill>
              </a:rPr>
              <a:t>	</a:t>
            </a:r>
            <a:r>
              <a:rPr lang="zh-CN" altLang="en-US" dirty="0" smtClean="0">
                <a:solidFill>
                  <a:srgbClr val="FF0000"/>
                </a:solidFill>
              </a:rPr>
              <a:t>路由告诉我们如何到达该处。</a:t>
            </a:r>
            <a:endParaRPr lang="zh-CN" altLang="en-US" dirty="0">
              <a:solidFill>
                <a:srgbClr val="FF0000"/>
              </a:solidFill>
            </a:endParaRPr>
          </a:p>
          <a:p>
            <a:endParaRPr lang="en-US" altLang="zh-CN"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78</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Tree>
    <p:extLst>
      <p:ext uri="{BB962C8B-B14F-4D97-AF65-F5344CB8AC3E}">
        <p14:creationId xmlns:p14="http://schemas.microsoft.com/office/powerpoint/2010/main" val="172307366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t>MAC</a:t>
            </a:r>
            <a:r>
              <a:rPr lang="zh-CN" altLang="en-US" dirty="0" smtClean="0"/>
              <a:t>层讨论两个问题：</a:t>
            </a:r>
            <a:endParaRPr lang="en-US" altLang="zh-CN"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79</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pic>
        <p:nvPicPr>
          <p:cNvPr id="12290" name="Picture 2" descr="C:\Users\JiangZepeng\Desktop\MAC讲解的两个问题.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777380"/>
            <a:ext cx="4248472" cy="363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597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3" name="内容占位符 2"/>
          <p:cNvSpPr>
            <a:spLocks noGrp="1"/>
          </p:cNvSpPr>
          <p:nvPr>
            <p:ph idx="1"/>
          </p:nvPr>
        </p:nvSpPr>
        <p:spPr/>
        <p:txBody>
          <a:bodyPr/>
          <a:lstStyle/>
          <a:p>
            <a:r>
              <a:rPr lang="zh-CN" altLang="en-US" dirty="0" smtClean="0"/>
              <a:t>数据链路层把网络层交下来的数据构成帧发送到链路上，以及把接收到的帧中的数据取出并上交给网络层。</a:t>
            </a:r>
            <a:endParaRPr lang="en-US" altLang="zh-CN" dirty="0" smtClean="0"/>
          </a:p>
          <a:p>
            <a:r>
              <a:rPr lang="zh-CN" altLang="en-US" dirty="0" smtClean="0"/>
              <a:t>数据链路层协议数据单元是数据帧（帧）。</a:t>
            </a:r>
            <a:endParaRPr lang="en-US" altLang="zh-CN" dirty="0" smtClean="0"/>
          </a:p>
          <a:p>
            <a:r>
              <a:rPr lang="zh-CN" altLang="en-US" dirty="0" smtClean="0"/>
              <a:t>网络层协议数据单元是</a:t>
            </a:r>
            <a:r>
              <a:rPr lang="en-US" altLang="zh-CN" dirty="0" smtClean="0"/>
              <a:t>IP</a:t>
            </a:r>
            <a:r>
              <a:rPr lang="zh-CN" altLang="en-US" dirty="0" smtClean="0"/>
              <a:t>数据报（数据报、分组、包）。</a:t>
            </a:r>
            <a:endParaRPr lang="en-US" altLang="zh-CN" dirty="0" smtClean="0"/>
          </a:p>
          <a:p>
            <a:endParaRPr lang="en-US" altLang="zh-CN" dirty="0"/>
          </a:p>
          <a:p>
            <a:r>
              <a:rPr lang="zh-CN" altLang="en-US" dirty="0" smtClean="0"/>
              <a:t>把重点放到数据链路层，只考虑数据链路层的通信，把网络体系简化为三层。 </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数据链路和帧</a:t>
            </a:r>
            <a:endParaRPr lang="zh-CN" altLang="en-US" dirty="0"/>
          </a:p>
        </p:txBody>
      </p:sp>
    </p:spTree>
    <p:extLst>
      <p:ext uri="{BB962C8B-B14F-4D97-AF65-F5344CB8AC3E}">
        <p14:creationId xmlns:p14="http://schemas.microsoft.com/office/powerpoint/2010/main" val="7610363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solidFill>
                  <a:srgbClr val="FF0000"/>
                </a:solidFill>
              </a:rPr>
              <a:t>MAC</a:t>
            </a:r>
            <a:r>
              <a:rPr lang="zh-CN" altLang="en-US" dirty="0" smtClean="0">
                <a:solidFill>
                  <a:srgbClr val="FF0000"/>
                </a:solidFill>
              </a:rPr>
              <a:t>地址：</a:t>
            </a:r>
            <a:endParaRPr lang="en-US" altLang="zh-CN" dirty="0" smtClean="0">
              <a:solidFill>
                <a:srgbClr val="FF0000"/>
              </a:solidFill>
            </a:endParaRPr>
          </a:p>
          <a:p>
            <a:pPr lvl="1"/>
            <a:r>
              <a:rPr lang="en-US" altLang="zh-CN" dirty="0" smtClean="0"/>
              <a:t>IEEE 802</a:t>
            </a:r>
            <a:r>
              <a:rPr lang="zh-CN" altLang="en-US" dirty="0" smtClean="0"/>
              <a:t>规定，</a:t>
            </a:r>
            <a:r>
              <a:rPr lang="en-US" altLang="zh-CN" dirty="0" smtClean="0"/>
              <a:t>MAC</a:t>
            </a:r>
            <a:r>
              <a:rPr lang="zh-CN" altLang="en-US" dirty="0" smtClean="0"/>
              <a:t>地址字段可以使用</a:t>
            </a:r>
            <a:r>
              <a:rPr lang="en-US" altLang="zh-CN" dirty="0" smtClean="0"/>
              <a:t>6</a:t>
            </a:r>
            <a:r>
              <a:rPr lang="zh-CN" altLang="en-US" dirty="0" smtClean="0"/>
              <a:t>字节（</a:t>
            </a:r>
            <a:r>
              <a:rPr lang="en-US" altLang="zh-CN" dirty="0" smtClean="0"/>
              <a:t>48</a:t>
            </a:r>
            <a:r>
              <a:rPr lang="zh-CN" altLang="en-US" dirty="0" smtClean="0"/>
              <a:t>位）或者</a:t>
            </a:r>
            <a:r>
              <a:rPr lang="en-US" altLang="zh-CN" dirty="0" smtClean="0"/>
              <a:t>2</a:t>
            </a:r>
            <a:r>
              <a:rPr lang="zh-CN" altLang="en-US" dirty="0" smtClean="0"/>
              <a:t>字节（</a:t>
            </a:r>
            <a:r>
              <a:rPr lang="en-US" altLang="zh-CN" dirty="0" smtClean="0"/>
              <a:t>16</a:t>
            </a:r>
            <a:r>
              <a:rPr lang="zh-CN" altLang="en-US" dirty="0" smtClean="0"/>
              <a:t>位）两种表示方式。</a:t>
            </a:r>
            <a:endParaRPr lang="en-US" altLang="zh-CN" dirty="0" smtClean="0"/>
          </a:p>
          <a:p>
            <a:pPr lvl="1"/>
            <a:r>
              <a:rPr lang="zh-CN" altLang="en-US" dirty="0" smtClean="0"/>
              <a:t>随着以太网的迅猛发展，</a:t>
            </a:r>
            <a:r>
              <a:rPr lang="en-US" altLang="zh-CN" dirty="0" smtClean="0"/>
              <a:t>6</a:t>
            </a:r>
            <a:r>
              <a:rPr lang="zh-CN" altLang="en-US" dirty="0" smtClean="0"/>
              <a:t>字节的表示方法可以使得全世界所有的局域网都使用不相同的地址，因此目前主要使用</a:t>
            </a:r>
            <a:r>
              <a:rPr lang="en-US" altLang="zh-CN" dirty="0" smtClean="0"/>
              <a:t>6</a:t>
            </a:r>
            <a:r>
              <a:rPr lang="zh-CN" altLang="en-US" dirty="0" smtClean="0"/>
              <a:t>字节的方式来表示</a:t>
            </a:r>
            <a:r>
              <a:rPr lang="en-US" altLang="zh-CN" dirty="0" smtClean="0"/>
              <a:t>MAC</a:t>
            </a:r>
            <a:r>
              <a:rPr lang="zh-CN" altLang="en-US" dirty="0" smtClean="0"/>
              <a:t>地址。</a:t>
            </a:r>
            <a:endParaRPr lang="en-US" altLang="zh-CN"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80</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Tree>
    <p:extLst>
      <p:ext uri="{BB962C8B-B14F-4D97-AF65-F5344CB8AC3E}">
        <p14:creationId xmlns:p14="http://schemas.microsoft.com/office/powerpoint/2010/main" val="274550816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solidFill>
                  <a:srgbClr val="FF0000"/>
                </a:solidFill>
              </a:rPr>
              <a:t>MAC</a:t>
            </a:r>
            <a:r>
              <a:rPr lang="zh-CN" altLang="en-US" dirty="0" smtClean="0">
                <a:solidFill>
                  <a:srgbClr val="FF0000"/>
                </a:solidFill>
              </a:rPr>
              <a:t>地址：</a:t>
            </a:r>
            <a:endParaRPr lang="en-US" altLang="zh-CN" dirty="0" smtClean="0">
              <a:solidFill>
                <a:srgbClr val="FF0000"/>
              </a:solidFill>
            </a:endParaRPr>
          </a:p>
          <a:p>
            <a:pPr lvl="1"/>
            <a:r>
              <a:rPr lang="en-US" altLang="zh-CN" dirty="0"/>
              <a:t>IEEE </a:t>
            </a:r>
            <a:r>
              <a:rPr lang="zh-CN" altLang="en-US" dirty="0"/>
              <a:t>的注册管理</a:t>
            </a:r>
            <a:r>
              <a:rPr lang="zh-CN" altLang="en-US" dirty="0" smtClean="0"/>
              <a:t>机构</a:t>
            </a:r>
            <a:r>
              <a:rPr lang="en-US" altLang="zh-CN" dirty="0" smtClean="0"/>
              <a:t>RA</a:t>
            </a:r>
            <a:r>
              <a:rPr lang="zh-CN" altLang="en-US" dirty="0" smtClean="0"/>
              <a:t>负责</a:t>
            </a:r>
            <a:r>
              <a:rPr lang="zh-CN" altLang="en-US" dirty="0"/>
              <a:t>向厂家分配地址字段的前三个字节</a:t>
            </a:r>
            <a:r>
              <a:rPr lang="en-US" altLang="zh-CN" dirty="0"/>
              <a:t>(</a:t>
            </a:r>
            <a:r>
              <a:rPr lang="zh-CN" altLang="en-US" dirty="0"/>
              <a:t>即高位 </a:t>
            </a:r>
            <a:r>
              <a:rPr lang="en-US" altLang="zh-CN" dirty="0"/>
              <a:t>24 </a:t>
            </a:r>
            <a:r>
              <a:rPr lang="zh-CN" altLang="en-US" dirty="0"/>
              <a:t>位</a:t>
            </a:r>
            <a:r>
              <a:rPr lang="en-US" altLang="zh-CN" dirty="0"/>
              <a:t>)</a:t>
            </a:r>
            <a:r>
              <a:rPr lang="zh-CN" altLang="en-US" dirty="0"/>
              <a:t>。</a:t>
            </a:r>
          </a:p>
          <a:p>
            <a:pPr lvl="1"/>
            <a:r>
              <a:rPr lang="zh-CN" altLang="en-US" dirty="0"/>
              <a:t>地址字段中的后三个字节</a:t>
            </a:r>
            <a:r>
              <a:rPr lang="en-US" altLang="zh-CN" dirty="0"/>
              <a:t>(</a:t>
            </a:r>
            <a:r>
              <a:rPr lang="zh-CN" altLang="en-US" dirty="0"/>
              <a:t>即低位 </a:t>
            </a:r>
            <a:r>
              <a:rPr lang="en-US" altLang="zh-CN" dirty="0"/>
              <a:t>24 </a:t>
            </a:r>
            <a:r>
              <a:rPr lang="zh-CN" altLang="en-US" dirty="0"/>
              <a:t>位</a:t>
            </a:r>
            <a:r>
              <a:rPr lang="en-US" altLang="zh-CN" dirty="0"/>
              <a:t>)</a:t>
            </a:r>
            <a:r>
              <a:rPr lang="zh-CN" altLang="en-US" dirty="0"/>
              <a:t>由厂家自行指派，称为扩展标识符，必须保证生产出的适配器没有重复地址。</a:t>
            </a:r>
          </a:p>
          <a:p>
            <a:pPr lvl="1"/>
            <a:r>
              <a:rPr lang="zh-CN" altLang="en-US" dirty="0"/>
              <a:t>一个地址块可以生成</a:t>
            </a:r>
            <a:r>
              <a:rPr lang="en-US" altLang="zh-CN" dirty="0"/>
              <a:t>2</a:t>
            </a:r>
            <a:r>
              <a:rPr lang="en-US" altLang="zh-CN" baseline="30000" dirty="0"/>
              <a:t>24</a:t>
            </a:r>
            <a:r>
              <a:rPr lang="zh-CN" altLang="en-US" dirty="0"/>
              <a:t>个不同的地址。</a:t>
            </a:r>
            <a:r>
              <a:rPr lang="zh-CN" altLang="en-US" dirty="0" smtClean="0"/>
              <a:t>这种</a:t>
            </a:r>
            <a:r>
              <a:rPr lang="en-US" altLang="zh-CN" dirty="0" smtClean="0"/>
              <a:t>48</a:t>
            </a:r>
            <a:r>
              <a:rPr lang="zh-CN" altLang="en-US" dirty="0" smtClean="0"/>
              <a:t>位</a:t>
            </a:r>
            <a:r>
              <a:rPr lang="zh-CN" altLang="en-US" dirty="0"/>
              <a:t>地址</a:t>
            </a:r>
            <a:r>
              <a:rPr lang="zh-CN" altLang="en-US" dirty="0" smtClean="0"/>
              <a:t>称为</a:t>
            </a:r>
            <a:r>
              <a:rPr lang="en-US" altLang="zh-CN" dirty="0" smtClean="0"/>
              <a:t>MAC-48</a:t>
            </a:r>
            <a:r>
              <a:rPr lang="zh-CN" altLang="en-US" dirty="0"/>
              <a:t>，它的通用名称是</a:t>
            </a:r>
            <a:r>
              <a:rPr lang="en-US" altLang="zh-CN" dirty="0"/>
              <a:t>EUI-48</a:t>
            </a:r>
            <a:r>
              <a:rPr lang="zh-CN" altLang="en-US" dirty="0"/>
              <a:t>。</a:t>
            </a:r>
          </a:p>
          <a:p>
            <a:pPr lvl="1"/>
            <a:r>
              <a:rPr lang="zh-CN" altLang="en-US" dirty="0"/>
              <a:t>“</a:t>
            </a:r>
            <a:r>
              <a:rPr lang="en-US" altLang="zh-CN" dirty="0"/>
              <a:t>MAC</a:t>
            </a:r>
            <a:r>
              <a:rPr lang="zh-CN" altLang="en-US" dirty="0"/>
              <a:t>地址”实际上就是适配器地址或适配器标识符</a:t>
            </a:r>
            <a:r>
              <a:rPr lang="en-US" altLang="zh-CN" dirty="0" smtClean="0"/>
              <a:t>EUI-48</a:t>
            </a:r>
            <a:r>
              <a:rPr lang="zh-CN" altLang="en-US" dirty="0" smtClean="0"/>
              <a:t>。</a:t>
            </a:r>
            <a:endParaRPr lang="zh-CN" altLang="en-US"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81</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Tree>
    <p:extLst>
      <p:ext uri="{BB962C8B-B14F-4D97-AF65-F5344CB8AC3E}">
        <p14:creationId xmlns:p14="http://schemas.microsoft.com/office/powerpoint/2010/main" val="210385900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solidFill>
                  <a:srgbClr val="FF0000"/>
                </a:solidFill>
              </a:rPr>
              <a:t>MAC</a:t>
            </a:r>
            <a:r>
              <a:rPr lang="zh-CN" altLang="en-US" dirty="0" smtClean="0">
                <a:solidFill>
                  <a:srgbClr val="FF0000"/>
                </a:solidFill>
              </a:rPr>
              <a:t>地址：</a:t>
            </a:r>
            <a:endParaRPr lang="en-US" altLang="zh-CN" dirty="0" smtClean="0">
              <a:solidFill>
                <a:srgbClr val="FF0000"/>
              </a:solidFill>
            </a:endParaRPr>
          </a:p>
          <a:p>
            <a:pPr lvl="1"/>
            <a:r>
              <a:rPr lang="en-US" altLang="zh-CN" dirty="0" smtClean="0"/>
              <a:t>IEEE</a:t>
            </a:r>
            <a:r>
              <a:rPr lang="zh-CN" altLang="en-US" dirty="0" smtClean="0"/>
              <a:t>规定地址字段的</a:t>
            </a:r>
            <a:r>
              <a:rPr lang="zh-CN" altLang="en-US" dirty="0" smtClean="0">
                <a:solidFill>
                  <a:srgbClr val="FF0000"/>
                </a:solidFill>
              </a:rPr>
              <a:t>第一个字节的最低位</a:t>
            </a:r>
            <a:r>
              <a:rPr lang="zh-CN" altLang="en-US" dirty="0" smtClean="0"/>
              <a:t>为</a:t>
            </a:r>
            <a:r>
              <a:rPr lang="en-US" altLang="zh-CN" dirty="0" smtClean="0"/>
              <a:t>I/G</a:t>
            </a:r>
            <a:r>
              <a:rPr lang="zh-CN" altLang="en-US" dirty="0" smtClean="0"/>
              <a:t>位。</a:t>
            </a:r>
            <a:endParaRPr lang="en-US" altLang="zh-CN" dirty="0" smtClean="0"/>
          </a:p>
          <a:p>
            <a:pPr lvl="2"/>
            <a:r>
              <a:rPr lang="en-US" altLang="zh-CN" dirty="0" smtClean="0"/>
              <a:t>I/G</a:t>
            </a:r>
            <a:r>
              <a:rPr lang="zh-CN" altLang="en-US" dirty="0" smtClean="0"/>
              <a:t>位为</a:t>
            </a:r>
            <a:r>
              <a:rPr lang="en-US" altLang="zh-CN" dirty="0" smtClean="0"/>
              <a:t>0</a:t>
            </a:r>
            <a:r>
              <a:rPr lang="zh-CN" altLang="en-US" dirty="0" smtClean="0"/>
              <a:t>，表示一个单个站地址。</a:t>
            </a:r>
            <a:endParaRPr lang="en-US" altLang="zh-CN" dirty="0" smtClean="0"/>
          </a:p>
          <a:p>
            <a:pPr lvl="2"/>
            <a:r>
              <a:rPr lang="en-US" altLang="zh-CN" dirty="0" smtClean="0"/>
              <a:t>I/G</a:t>
            </a:r>
            <a:r>
              <a:rPr lang="zh-CN" altLang="en-US" dirty="0" smtClean="0"/>
              <a:t>位为</a:t>
            </a:r>
            <a:r>
              <a:rPr lang="en-US" altLang="zh-CN" dirty="0" smtClean="0"/>
              <a:t>1</a:t>
            </a:r>
            <a:r>
              <a:rPr lang="zh-CN" altLang="en-US" dirty="0" smtClean="0"/>
              <a:t>，表示组地址，用来进行多播。</a:t>
            </a:r>
            <a:endParaRPr lang="en-US" altLang="zh-CN" dirty="0" smtClean="0"/>
          </a:p>
          <a:p>
            <a:pPr lvl="1"/>
            <a:r>
              <a:rPr lang="en-US" altLang="zh-CN" dirty="0" smtClean="0"/>
              <a:t>IEEE</a:t>
            </a:r>
            <a:r>
              <a:rPr lang="zh-CN" altLang="en-US" dirty="0" smtClean="0"/>
              <a:t>规定地址字段的</a:t>
            </a:r>
            <a:r>
              <a:rPr lang="zh-CN" altLang="en-US" dirty="0" smtClean="0">
                <a:solidFill>
                  <a:srgbClr val="FF0000"/>
                </a:solidFill>
              </a:rPr>
              <a:t>第一个字节的最低第二位</a:t>
            </a:r>
            <a:r>
              <a:rPr lang="zh-CN" altLang="en-US" dirty="0" smtClean="0"/>
              <a:t>为</a:t>
            </a:r>
            <a:r>
              <a:rPr lang="en-US" altLang="zh-CN" dirty="0" smtClean="0"/>
              <a:t>G/L</a:t>
            </a:r>
            <a:r>
              <a:rPr lang="zh-CN" altLang="en-US" dirty="0" smtClean="0"/>
              <a:t>位。</a:t>
            </a:r>
            <a:endParaRPr lang="en-US" altLang="zh-CN" dirty="0" smtClean="0"/>
          </a:p>
          <a:p>
            <a:pPr lvl="2"/>
            <a:r>
              <a:rPr lang="en-US" altLang="zh-CN" dirty="0" smtClean="0"/>
              <a:t>G/L</a:t>
            </a:r>
            <a:r>
              <a:rPr lang="zh-CN" altLang="en-US" dirty="0" smtClean="0"/>
              <a:t>位为</a:t>
            </a:r>
            <a:r>
              <a:rPr lang="en-US" altLang="zh-CN" dirty="0" smtClean="0"/>
              <a:t>0</a:t>
            </a:r>
            <a:r>
              <a:rPr lang="zh-CN" altLang="en-US" dirty="0" smtClean="0"/>
              <a:t>，表示地址是全球管理，在全球没有相同的。</a:t>
            </a:r>
            <a:endParaRPr lang="en-US" altLang="zh-CN" dirty="0" smtClean="0"/>
          </a:p>
          <a:p>
            <a:pPr lvl="2"/>
            <a:r>
              <a:rPr lang="en-US" altLang="zh-CN" dirty="0" smtClean="0"/>
              <a:t>G/L</a:t>
            </a:r>
            <a:r>
              <a:rPr lang="zh-CN" altLang="en-US" dirty="0" smtClean="0"/>
              <a:t>位为</a:t>
            </a:r>
            <a:r>
              <a:rPr lang="en-US" altLang="zh-CN" dirty="0" smtClean="0"/>
              <a:t>1</a:t>
            </a:r>
            <a:r>
              <a:rPr lang="zh-CN" altLang="en-US" dirty="0" smtClean="0"/>
              <a:t>，表示地址是本地管理，用户可以任意分配网络上的地址。</a:t>
            </a:r>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82</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Tree>
    <p:extLst>
      <p:ext uri="{BB962C8B-B14F-4D97-AF65-F5344CB8AC3E}">
        <p14:creationId xmlns:p14="http://schemas.microsoft.com/office/powerpoint/2010/main" val="229270311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83</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pic>
        <p:nvPicPr>
          <p:cNvPr id="13314" name="Picture 2" descr="http://c.hiphotos.baidu.com/baike/c0%3Dbaike80%2C5%2C5%2C80%2C26/sign=14d882c04bed2e73e8e48e7ee668caee/203fb80e7bec54e71473775ab8389b504ec2d5628435b2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370171"/>
            <a:ext cx="45339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26045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dirty="0" smtClean="0"/>
              <a:t>适配器</a:t>
            </a:r>
            <a:r>
              <a:rPr lang="zh-CN" altLang="en-US" dirty="0"/>
              <a:t>从网络上每收到一</a:t>
            </a:r>
            <a:r>
              <a:rPr lang="zh-CN" altLang="en-US" dirty="0" smtClean="0"/>
              <a:t>个</a:t>
            </a:r>
            <a:r>
              <a:rPr lang="en-US" altLang="zh-CN" dirty="0" smtClean="0"/>
              <a:t>MAC</a:t>
            </a:r>
            <a:r>
              <a:rPr lang="zh-CN" altLang="en-US" dirty="0" smtClean="0"/>
              <a:t>帧</a:t>
            </a:r>
            <a:r>
              <a:rPr lang="zh-CN" altLang="en-US" dirty="0"/>
              <a:t>就首先用硬件</a:t>
            </a:r>
            <a:r>
              <a:rPr lang="zh-CN" altLang="en-US" dirty="0" smtClean="0"/>
              <a:t>检查</a:t>
            </a:r>
            <a:r>
              <a:rPr lang="en-US" altLang="zh-CN" dirty="0" smtClean="0"/>
              <a:t>MAC</a:t>
            </a:r>
            <a:r>
              <a:rPr lang="zh-CN" altLang="en-US" dirty="0" smtClean="0"/>
              <a:t>帧</a:t>
            </a:r>
            <a:r>
              <a:rPr lang="zh-CN" altLang="en-US" dirty="0"/>
              <a:t>中</a:t>
            </a:r>
            <a:r>
              <a:rPr lang="zh-CN" altLang="en-US" dirty="0" smtClean="0"/>
              <a:t>的</a:t>
            </a:r>
            <a:r>
              <a:rPr lang="en-US" altLang="zh-CN" dirty="0" smtClean="0"/>
              <a:t>MAC</a:t>
            </a:r>
            <a:r>
              <a:rPr lang="zh-CN" altLang="en-US" dirty="0" smtClean="0"/>
              <a:t>地址。</a:t>
            </a:r>
            <a:endParaRPr lang="en-US" altLang="zh-CN" dirty="0"/>
          </a:p>
          <a:p>
            <a:pPr lvl="1"/>
            <a:r>
              <a:rPr lang="zh-CN" altLang="en-US" dirty="0"/>
              <a:t>如果是发往本站的帧则收下，然后再进行其他的处理。</a:t>
            </a:r>
          </a:p>
          <a:p>
            <a:pPr lvl="1"/>
            <a:r>
              <a:rPr lang="zh-CN" altLang="en-US" dirty="0" smtClean="0"/>
              <a:t>如果不是就</a:t>
            </a:r>
            <a:r>
              <a:rPr lang="zh-CN" altLang="en-US" dirty="0"/>
              <a:t>将此帧丢弃，不再进行其他的处理。</a:t>
            </a:r>
          </a:p>
          <a:p>
            <a:r>
              <a:rPr lang="zh-CN" altLang="en-US" dirty="0"/>
              <a:t>“发往本站的帧”包括以下三种帧： </a:t>
            </a:r>
          </a:p>
          <a:p>
            <a:pPr lvl="1"/>
            <a:r>
              <a:rPr lang="zh-CN" altLang="en-US" dirty="0"/>
              <a:t>单播</a:t>
            </a:r>
            <a:r>
              <a:rPr lang="en-US" altLang="zh-CN" dirty="0"/>
              <a:t>(unicast)</a:t>
            </a:r>
            <a:r>
              <a:rPr lang="zh-CN" altLang="en-US" dirty="0"/>
              <a:t>帧（一对一）</a:t>
            </a:r>
          </a:p>
          <a:p>
            <a:pPr lvl="1"/>
            <a:r>
              <a:rPr lang="zh-CN" altLang="en-US" dirty="0"/>
              <a:t>广播</a:t>
            </a:r>
            <a:r>
              <a:rPr lang="en-US" altLang="zh-CN" dirty="0"/>
              <a:t>(broadcast)</a:t>
            </a:r>
            <a:r>
              <a:rPr lang="zh-CN" altLang="en-US" dirty="0"/>
              <a:t>帧（一对全体）</a:t>
            </a:r>
          </a:p>
          <a:p>
            <a:pPr lvl="1"/>
            <a:r>
              <a:rPr lang="zh-CN" altLang="en-US" dirty="0"/>
              <a:t>多播</a:t>
            </a:r>
            <a:r>
              <a:rPr lang="en-US" altLang="zh-CN" dirty="0"/>
              <a:t>(multicast)</a:t>
            </a:r>
            <a:r>
              <a:rPr lang="zh-CN" altLang="en-US" dirty="0"/>
              <a:t>帧（一对多）</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84</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Tree>
    <p:extLst>
      <p:ext uri="{BB962C8B-B14F-4D97-AF65-F5344CB8AC3E}">
        <p14:creationId xmlns:p14="http://schemas.microsoft.com/office/powerpoint/2010/main" val="413725808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dirty="0" smtClean="0"/>
              <a:t>以太网适配器还可以设置为一种特殊的工作方式，即“</a:t>
            </a:r>
            <a:r>
              <a:rPr lang="zh-CN" altLang="en-US" dirty="0" smtClean="0">
                <a:solidFill>
                  <a:srgbClr val="FF0000"/>
                </a:solidFill>
              </a:rPr>
              <a:t>混杂方式（</a:t>
            </a:r>
            <a:r>
              <a:rPr lang="en-US" altLang="zh-CN" dirty="0" smtClean="0">
                <a:solidFill>
                  <a:srgbClr val="FF0000"/>
                </a:solidFill>
              </a:rPr>
              <a:t>promiscuous mode</a:t>
            </a:r>
            <a:r>
              <a:rPr lang="zh-CN" altLang="en-US" dirty="0" smtClean="0">
                <a:solidFill>
                  <a:srgbClr val="FF0000"/>
                </a:solidFill>
              </a:rPr>
              <a:t>）</a:t>
            </a:r>
            <a:r>
              <a:rPr lang="zh-CN" altLang="en-US" dirty="0" smtClean="0"/>
              <a:t>”。</a:t>
            </a:r>
            <a:endParaRPr lang="en-US" altLang="zh-CN" dirty="0" smtClean="0"/>
          </a:p>
          <a:p>
            <a:r>
              <a:rPr lang="zh-CN" altLang="en-US" dirty="0" smtClean="0"/>
              <a:t>工作在混杂方式的网卡只要“听到”有帧在以太网上传输就全部记录下来，而不管是发往哪里的数据帧。</a:t>
            </a:r>
            <a:endParaRPr lang="en-US" altLang="zh-CN" dirty="0" smtClean="0"/>
          </a:p>
          <a:p>
            <a:r>
              <a:rPr lang="zh-CN" altLang="en-US" dirty="0" smtClean="0"/>
              <a:t>如果网络上有混杂方式工作的网卡，那么就可以通过数据分析的方式窃取别人的信息。</a:t>
            </a:r>
            <a:endParaRPr lang="en-US" altLang="zh-CN" dirty="0" smtClean="0"/>
          </a:p>
          <a:p>
            <a:r>
              <a:rPr lang="zh-CN" altLang="en-US" dirty="0" smtClean="0"/>
              <a:t>网络管理人员也可以通过此方式来监听和分析以太网的流量，已实现可量化的网络管理。最为常见的是“</a:t>
            </a:r>
            <a:r>
              <a:rPr lang="zh-CN" altLang="en-US" dirty="0" smtClean="0">
                <a:solidFill>
                  <a:srgbClr val="FF0000"/>
                </a:solidFill>
              </a:rPr>
              <a:t>嗅探器</a:t>
            </a:r>
            <a:r>
              <a:rPr lang="zh-CN" altLang="en-US" dirty="0" smtClean="0"/>
              <a:t>”。</a:t>
            </a:r>
            <a:endParaRPr lang="en-US" altLang="zh-CN" dirty="0" smtClean="0"/>
          </a:p>
          <a:p>
            <a:pPr marL="0" indent="0">
              <a:buNone/>
            </a:pP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85</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Tree>
    <p:extLst>
      <p:ext uri="{BB962C8B-B14F-4D97-AF65-F5344CB8AC3E}">
        <p14:creationId xmlns:p14="http://schemas.microsoft.com/office/powerpoint/2010/main" val="73251383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dirty="0" smtClean="0"/>
              <a:t>现场演示并讨论：</a:t>
            </a:r>
            <a:endParaRPr lang="en-US" altLang="zh-CN" dirty="0" smtClean="0"/>
          </a:p>
          <a:p>
            <a:pPr lvl="1"/>
            <a:r>
              <a:rPr lang="zh-CN" altLang="en-US" dirty="0" smtClean="0"/>
              <a:t>如何查看网卡的</a:t>
            </a:r>
            <a:r>
              <a:rPr lang="en-US" altLang="zh-CN" dirty="0" smtClean="0"/>
              <a:t>MAC</a:t>
            </a:r>
            <a:r>
              <a:rPr lang="zh-CN" altLang="en-US" dirty="0" smtClean="0"/>
              <a:t>地址呢？</a:t>
            </a:r>
            <a:endParaRPr lang="en-US" altLang="zh-CN" dirty="0" smtClean="0"/>
          </a:p>
          <a:p>
            <a:pPr marL="405217" lvl="1" indent="0">
              <a:buNone/>
            </a:pPr>
            <a:r>
              <a:rPr lang="zh-CN" altLang="en-US" dirty="0" smtClean="0"/>
              <a:t>分别演示</a:t>
            </a:r>
            <a:r>
              <a:rPr lang="en-US" altLang="zh-CN" dirty="0" smtClean="0"/>
              <a:t>Windows</a:t>
            </a:r>
            <a:r>
              <a:rPr lang="zh-CN" altLang="en-US" dirty="0" smtClean="0"/>
              <a:t>、</a:t>
            </a:r>
            <a:r>
              <a:rPr lang="en-US" altLang="zh-CN" dirty="0" smtClean="0"/>
              <a:t>Linux</a:t>
            </a:r>
            <a:r>
              <a:rPr lang="zh-CN" altLang="en-US" dirty="0" smtClean="0"/>
              <a:t>、</a:t>
            </a:r>
            <a:r>
              <a:rPr lang="en-US" altLang="zh-CN" dirty="0" smtClean="0"/>
              <a:t>UNIX</a:t>
            </a:r>
            <a:r>
              <a:rPr lang="zh-CN" altLang="en-US" dirty="0" smtClean="0"/>
              <a:t>、</a:t>
            </a:r>
            <a:r>
              <a:rPr lang="en-US" altLang="zh-CN" dirty="0" smtClean="0"/>
              <a:t>MAC OS X</a:t>
            </a:r>
            <a:r>
              <a:rPr lang="zh-CN" altLang="en-US" dirty="0" smtClean="0"/>
              <a:t>、手机的</a:t>
            </a:r>
            <a:r>
              <a:rPr lang="en-US" altLang="zh-CN" dirty="0" smtClean="0"/>
              <a:t>MAC</a:t>
            </a:r>
            <a:r>
              <a:rPr lang="zh-CN" altLang="en-US" dirty="0" smtClean="0"/>
              <a:t>地址查看方法。</a:t>
            </a:r>
            <a:endParaRPr lang="en-US" altLang="zh-CN" dirty="0" smtClean="0"/>
          </a:p>
          <a:p>
            <a:pPr marL="405217" lvl="1" indent="0">
              <a:buNone/>
            </a:pPr>
            <a:endParaRPr lang="en-US" altLang="zh-CN" dirty="0" smtClean="0"/>
          </a:p>
          <a:p>
            <a:pPr lvl="1"/>
            <a:r>
              <a:rPr lang="zh-CN" altLang="en-US" dirty="0" smtClean="0"/>
              <a:t>可否自行修改网卡的</a:t>
            </a:r>
            <a:r>
              <a:rPr lang="en-US" altLang="zh-CN" dirty="0" smtClean="0"/>
              <a:t>MAC</a:t>
            </a:r>
            <a:r>
              <a:rPr lang="zh-CN" altLang="en-US" dirty="0" smtClean="0"/>
              <a:t>地址呢？</a:t>
            </a:r>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86</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Tree>
    <p:extLst>
      <p:ext uri="{BB962C8B-B14F-4D97-AF65-F5344CB8AC3E}">
        <p14:creationId xmlns:p14="http://schemas.microsoft.com/office/powerpoint/2010/main" val="121992006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solidFill>
                  <a:srgbClr val="FF0000"/>
                </a:solidFill>
              </a:rPr>
              <a:t>MAC</a:t>
            </a:r>
            <a:r>
              <a:rPr lang="zh-CN" altLang="en-US" dirty="0" smtClean="0">
                <a:solidFill>
                  <a:srgbClr val="FF0000"/>
                </a:solidFill>
              </a:rPr>
              <a:t>帧格式：</a:t>
            </a:r>
            <a:endParaRPr lang="en-US" altLang="zh-CN" dirty="0"/>
          </a:p>
          <a:p>
            <a:pPr lvl="1"/>
            <a:r>
              <a:rPr lang="zh-CN" altLang="en-US" dirty="0" smtClean="0"/>
              <a:t>常用</a:t>
            </a:r>
            <a:r>
              <a:rPr lang="zh-CN" altLang="en-US" dirty="0"/>
              <a:t>的以太网</a:t>
            </a:r>
            <a:r>
              <a:rPr lang="en-US" altLang="zh-CN" dirty="0"/>
              <a:t>MAC</a:t>
            </a:r>
            <a:r>
              <a:rPr lang="zh-CN" altLang="en-US" dirty="0"/>
              <a:t>帧格式有两种标准 ：</a:t>
            </a:r>
          </a:p>
          <a:p>
            <a:pPr lvl="2"/>
            <a:r>
              <a:rPr lang="en-US" altLang="zh-CN" dirty="0"/>
              <a:t>DIX Ethernet V2 </a:t>
            </a:r>
            <a:r>
              <a:rPr lang="zh-CN" altLang="en-US" dirty="0"/>
              <a:t>标准</a:t>
            </a:r>
          </a:p>
          <a:p>
            <a:pPr lvl="2"/>
            <a:r>
              <a:rPr lang="en-US" altLang="zh-CN" dirty="0"/>
              <a:t>IEEE </a:t>
            </a:r>
            <a:r>
              <a:rPr lang="zh-CN" altLang="en-US" dirty="0"/>
              <a:t>的 </a:t>
            </a:r>
            <a:r>
              <a:rPr lang="en-US" altLang="zh-CN" dirty="0"/>
              <a:t>802.3 </a:t>
            </a:r>
            <a:r>
              <a:rPr lang="zh-CN" altLang="en-US" dirty="0"/>
              <a:t>标准</a:t>
            </a:r>
          </a:p>
          <a:p>
            <a:pPr lvl="1"/>
            <a:r>
              <a:rPr lang="zh-CN" altLang="en-US" dirty="0"/>
              <a:t>最常用</a:t>
            </a:r>
            <a:r>
              <a:rPr lang="zh-CN" altLang="en-US" dirty="0" smtClean="0"/>
              <a:t>的</a:t>
            </a:r>
            <a:r>
              <a:rPr lang="en-US" altLang="zh-CN" dirty="0" smtClean="0"/>
              <a:t>MAC</a:t>
            </a:r>
            <a:r>
              <a:rPr lang="zh-CN" altLang="en-US" dirty="0" smtClean="0"/>
              <a:t>帧是</a:t>
            </a:r>
            <a:r>
              <a:rPr lang="en-US" altLang="zh-CN" dirty="0" smtClean="0"/>
              <a:t>DIV Ethernet V2 </a:t>
            </a:r>
            <a:r>
              <a:rPr lang="zh-CN" altLang="en-US" dirty="0"/>
              <a:t>的格式。</a:t>
            </a:r>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87</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Tree>
    <p:extLst>
      <p:ext uri="{BB962C8B-B14F-4D97-AF65-F5344CB8AC3E}">
        <p14:creationId xmlns:p14="http://schemas.microsoft.com/office/powerpoint/2010/main" val="277569929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88</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grpSp>
        <p:nvGrpSpPr>
          <p:cNvPr id="54" name="组合 53"/>
          <p:cNvGrpSpPr/>
          <p:nvPr/>
        </p:nvGrpSpPr>
        <p:grpSpPr>
          <a:xfrm>
            <a:off x="337082" y="1273324"/>
            <a:ext cx="8696364" cy="3890013"/>
            <a:chOff x="152400" y="1273324"/>
            <a:chExt cx="8915400" cy="3890013"/>
          </a:xfrm>
        </p:grpSpPr>
        <p:sp>
          <p:nvSpPr>
            <p:cNvPr id="7" name="Line 3"/>
            <p:cNvSpPr>
              <a:spLocks noChangeShapeType="1"/>
            </p:cNvSpPr>
            <p:nvPr/>
          </p:nvSpPr>
          <p:spPr bwMode="auto">
            <a:xfrm>
              <a:off x="152400" y="3132286"/>
              <a:ext cx="8915400" cy="0"/>
            </a:xfrm>
            <a:prstGeom prst="line">
              <a:avLst/>
            </a:prstGeom>
            <a:noFill/>
            <a:ln w="38100" cmpd="dbl">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8" name="Rectangle 4"/>
            <p:cNvSpPr>
              <a:spLocks noChangeArrowheads="1"/>
            </p:cNvSpPr>
            <p:nvPr/>
          </p:nvSpPr>
          <p:spPr bwMode="auto">
            <a:xfrm>
              <a:off x="1554163" y="3367236"/>
              <a:ext cx="6413500" cy="495300"/>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9" name="Rectangle 5"/>
            <p:cNvSpPr>
              <a:spLocks noChangeArrowheads="1"/>
            </p:cNvSpPr>
            <p:nvPr/>
          </p:nvSpPr>
          <p:spPr bwMode="auto">
            <a:xfrm>
              <a:off x="1547813" y="3367236"/>
              <a:ext cx="6419850" cy="48895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0" name="Rectangle 6"/>
            <p:cNvSpPr>
              <a:spLocks noChangeArrowheads="1"/>
            </p:cNvSpPr>
            <p:nvPr/>
          </p:nvSpPr>
          <p:spPr bwMode="auto">
            <a:xfrm>
              <a:off x="4101774" y="3450945"/>
              <a:ext cx="142571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以太网 </a:t>
              </a:r>
              <a:r>
                <a:rPr kumimoji="1" lang="en-US" altLang="zh-CN" sz="1400" dirty="0">
                  <a:latin typeface="微软雅黑" panose="020B0503020204020204" pitchFamily="34" charset="-122"/>
                  <a:ea typeface="微软雅黑" panose="020B0503020204020204" pitchFamily="34" charset="-122"/>
                </a:rPr>
                <a:t>MAC </a:t>
              </a:r>
              <a:r>
                <a:rPr kumimoji="1" lang="zh-CN" altLang="en-US" sz="1400" dirty="0">
                  <a:latin typeface="微软雅黑" panose="020B0503020204020204" pitchFamily="34" charset="-122"/>
                  <a:ea typeface="微软雅黑" panose="020B0503020204020204" pitchFamily="34" charset="-122"/>
                </a:rPr>
                <a:t>帧</a:t>
              </a:r>
            </a:p>
          </p:txBody>
        </p:sp>
        <p:sp>
          <p:nvSpPr>
            <p:cNvPr id="11" name="Rectangle 13"/>
            <p:cNvSpPr>
              <a:spLocks noChangeArrowheads="1"/>
            </p:cNvSpPr>
            <p:nvPr/>
          </p:nvSpPr>
          <p:spPr bwMode="auto">
            <a:xfrm>
              <a:off x="8075613" y="3451374"/>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a:latin typeface="微软雅黑" panose="020B0503020204020204" pitchFamily="34" charset="-122"/>
                  <a:ea typeface="微软雅黑" panose="020B0503020204020204" pitchFamily="34" charset="-122"/>
                </a:rPr>
                <a:t>物理层</a:t>
              </a:r>
            </a:p>
          </p:txBody>
        </p:sp>
        <p:sp>
          <p:nvSpPr>
            <p:cNvPr id="12" name="Rectangle 26"/>
            <p:cNvSpPr>
              <a:spLocks noChangeArrowheads="1"/>
            </p:cNvSpPr>
            <p:nvPr/>
          </p:nvSpPr>
          <p:spPr bwMode="auto">
            <a:xfrm>
              <a:off x="8035925" y="2497286"/>
              <a:ext cx="781305"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MAC</a:t>
              </a:r>
              <a:r>
                <a:rPr kumimoji="1" lang="zh-CN" altLang="en-US" sz="1400">
                  <a:latin typeface="微软雅黑" panose="020B0503020204020204" pitchFamily="34" charset="-122"/>
                  <a:ea typeface="微软雅黑" panose="020B0503020204020204" pitchFamily="34" charset="-122"/>
                </a:rPr>
                <a:t>层</a:t>
              </a:r>
            </a:p>
          </p:txBody>
        </p:sp>
        <p:sp>
          <p:nvSpPr>
            <p:cNvPr id="13" name="Line 27"/>
            <p:cNvSpPr>
              <a:spLocks noChangeShapeType="1"/>
            </p:cNvSpPr>
            <p:nvPr/>
          </p:nvSpPr>
          <p:spPr bwMode="auto">
            <a:xfrm flipH="1">
              <a:off x="1546225" y="2857649"/>
              <a:ext cx="1588" cy="5143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4" name="Line 28"/>
            <p:cNvSpPr>
              <a:spLocks noChangeShapeType="1"/>
            </p:cNvSpPr>
            <p:nvPr/>
          </p:nvSpPr>
          <p:spPr bwMode="auto">
            <a:xfrm>
              <a:off x="7956550" y="2929086"/>
              <a:ext cx="11113" cy="4318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5" name="Rectangle 29"/>
            <p:cNvSpPr>
              <a:spLocks noChangeArrowheads="1"/>
            </p:cNvSpPr>
            <p:nvPr/>
          </p:nvSpPr>
          <p:spPr bwMode="auto">
            <a:xfrm>
              <a:off x="195263" y="4361011"/>
              <a:ext cx="4298720" cy="415925"/>
            </a:xfrm>
            <a:prstGeom prst="rect">
              <a:avLst/>
            </a:prstGeom>
            <a:solidFill>
              <a:srgbClr val="FFFF99"/>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6" name="Rectangle 30"/>
            <p:cNvSpPr>
              <a:spLocks noChangeArrowheads="1"/>
            </p:cNvSpPr>
            <p:nvPr/>
          </p:nvSpPr>
          <p:spPr bwMode="auto">
            <a:xfrm>
              <a:off x="207963" y="4403874"/>
              <a:ext cx="4286020"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dirty="0">
                  <a:latin typeface="微软雅黑" panose="020B0503020204020204" pitchFamily="34" charset="-122"/>
                  <a:ea typeface="微软雅黑" panose="020B0503020204020204" pitchFamily="34" charset="-122"/>
                </a:rPr>
                <a:t>10101010101010        10101010101010101011</a:t>
              </a:r>
            </a:p>
          </p:txBody>
        </p:sp>
        <p:sp>
          <p:nvSpPr>
            <p:cNvPr id="17" name="Line 31"/>
            <p:cNvSpPr>
              <a:spLocks noChangeShapeType="1"/>
            </p:cNvSpPr>
            <p:nvPr/>
          </p:nvSpPr>
          <p:spPr bwMode="auto">
            <a:xfrm>
              <a:off x="3541221" y="4361011"/>
              <a:ext cx="0" cy="415925"/>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8" name="Rectangle 32"/>
            <p:cNvSpPr>
              <a:spLocks noChangeArrowheads="1"/>
            </p:cNvSpPr>
            <p:nvPr/>
          </p:nvSpPr>
          <p:spPr bwMode="auto">
            <a:xfrm>
              <a:off x="1335088" y="4858125"/>
              <a:ext cx="90088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前同步码</a:t>
              </a:r>
            </a:p>
          </p:txBody>
        </p:sp>
        <p:sp>
          <p:nvSpPr>
            <p:cNvPr id="19" name="Rectangle 33"/>
            <p:cNvSpPr>
              <a:spLocks noChangeArrowheads="1"/>
            </p:cNvSpPr>
            <p:nvPr/>
          </p:nvSpPr>
          <p:spPr bwMode="auto">
            <a:xfrm>
              <a:off x="3319931" y="4858125"/>
              <a:ext cx="1563687" cy="2621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nSpc>
                  <a:spcPct val="80000"/>
                </a:lnSpc>
              </a:pPr>
              <a:r>
                <a:rPr kumimoji="1" lang="zh-CN" altLang="en-US" sz="1400" dirty="0">
                  <a:latin typeface="微软雅黑" panose="020B0503020204020204" pitchFamily="34" charset="-122"/>
                  <a:ea typeface="微软雅黑" panose="020B0503020204020204" pitchFamily="34" charset="-122"/>
                </a:rPr>
                <a:t>帧</a:t>
              </a:r>
              <a:r>
                <a:rPr kumimoji="1" lang="zh-CN" altLang="en-US" sz="1400" dirty="0" smtClean="0">
                  <a:latin typeface="微软雅黑" panose="020B0503020204020204" pitchFamily="34" charset="-122"/>
                  <a:ea typeface="微软雅黑" panose="020B0503020204020204" pitchFamily="34" charset="-122"/>
                </a:rPr>
                <a:t>开始定界符</a:t>
              </a:r>
              <a:endParaRPr kumimoji="1" lang="zh-CN" altLang="en-US" sz="1400" dirty="0">
                <a:latin typeface="微软雅黑" panose="020B0503020204020204" pitchFamily="34" charset="-122"/>
                <a:ea typeface="微软雅黑" panose="020B0503020204020204" pitchFamily="34" charset="-122"/>
              </a:endParaRPr>
            </a:p>
          </p:txBody>
        </p:sp>
        <p:sp>
          <p:nvSpPr>
            <p:cNvPr id="20" name="Rectangle 34"/>
            <p:cNvSpPr>
              <a:spLocks noChangeArrowheads="1"/>
            </p:cNvSpPr>
            <p:nvPr/>
          </p:nvSpPr>
          <p:spPr bwMode="auto">
            <a:xfrm>
              <a:off x="1403350" y="4024461"/>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7 </a:t>
              </a:r>
              <a:r>
                <a:rPr kumimoji="1" lang="zh-CN" altLang="en-US" sz="1400">
                  <a:latin typeface="微软雅黑" panose="020B0503020204020204" pitchFamily="34" charset="-122"/>
                  <a:ea typeface="微软雅黑" panose="020B0503020204020204" pitchFamily="34" charset="-122"/>
                </a:rPr>
                <a:t>字节</a:t>
              </a:r>
            </a:p>
          </p:txBody>
        </p:sp>
        <p:sp>
          <p:nvSpPr>
            <p:cNvPr id="21" name="Rectangle 35"/>
            <p:cNvSpPr>
              <a:spLocks noChangeArrowheads="1"/>
            </p:cNvSpPr>
            <p:nvPr/>
          </p:nvSpPr>
          <p:spPr bwMode="auto">
            <a:xfrm>
              <a:off x="3424238" y="4024461"/>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1 </a:t>
              </a:r>
              <a:r>
                <a:rPr kumimoji="1" lang="zh-CN" altLang="en-US" sz="1400">
                  <a:latin typeface="微软雅黑" panose="020B0503020204020204" pitchFamily="34" charset="-122"/>
                  <a:ea typeface="微软雅黑" panose="020B0503020204020204" pitchFamily="34" charset="-122"/>
                </a:rPr>
                <a:t>字节</a:t>
              </a:r>
            </a:p>
          </p:txBody>
        </p:sp>
        <p:sp>
          <p:nvSpPr>
            <p:cNvPr id="22" name="Line 36"/>
            <p:cNvSpPr>
              <a:spLocks noChangeShapeType="1"/>
            </p:cNvSpPr>
            <p:nvPr/>
          </p:nvSpPr>
          <p:spPr bwMode="auto">
            <a:xfrm flipV="1">
              <a:off x="207963" y="3865711"/>
              <a:ext cx="292100" cy="492125"/>
            </a:xfrm>
            <a:prstGeom prst="line">
              <a:avLst/>
            </a:prstGeom>
            <a:noFill/>
            <a:ln w="12700">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3" name="Line 37"/>
            <p:cNvSpPr>
              <a:spLocks noChangeShapeType="1"/>
            </p:cNvSpPr>
            <p:nvPr/>
          </p:nvSpPr>
          <p:spPr bwMode="auto">
            <a:xfrm>
              <a:off x="1538288" y="3878411"/>
              <a:ext cx="2722562" cy="474663"/>
            </a:xfrm>
            <a:prstGeom prst="line">
              <a:avLst/>
            </a:prstGeom>
            <a:noFill/>
            <a:ln w="12700">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4" name="Text Box 38"/>
            <p:cNvSpPr txBox="1">
              <a:spLocks noChangeArrowheads="1"/>
            </p:cNvSpPr>
            <p:nvPr/>
          </p:nvSpPr>
          <p:spPr bwMode="auto">
            <a:xfrm>
              <a:off x="1746250" y="4368949"/>
              <a:ext cx="3305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a:t>
              </a:r>
            </a:p>
          </p:txBody>
        </p:sp>
        <p:sp>
          <p:nvSpPr>
            <p:cNvPr id="25" name="Rectangle 41"/>
            <p:cNvSpPr>
              <a:spLocks noChangeArrowheads="1"/>
            </p:cNvSpPr>
            <p:nvPr/>
          </p:nvSpPr>
          <p:spPr bwMode="auto">
            <a:xfrm>
              <a:off x="527049" y="3367235"/>
              <a:ext cx="1019175" cy="488951"/>
            </a:xfrm>
            <a:prstGeom prst="rect">
              <a:avLst/>
            </a:prstGeom>
            <a:solidFill>
              <a:srgbClr val="FF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26" name="Rectangle 42"/>
            <p:cNvSpPr>
              <a:spLocks noChangeArrowheads="1"/>
            </p:cNvSpPr>
            <p:nvPr/>
          </p:nvSpPr>
          <p:spPr bwMode="auto">
            <a:xfrm>
              <a:off x="709015" y="3452961"/>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dirty="0">
                  <a:latin typeface="微软雅黑" panose="020B0503020204020204" pitchFamily="34" charset="-122"/>
                  <a:ea typeface="微软雅黑" panose="020B0503020204020204" pitchFamily="34" charset="-122"/>
                </a:rPr>
                <a:t>8 </a:t>
              </a:r>
              <a:r>
                <a:rPr kumimoji="1" lang="zh-CN" altLang="en-US" sz="1400" dirty="0">
                  <a:latin typeface="微软雅黑" panose="020B0503020204020204" pitchFamily="34" charset="-122"/>
                  <a:ea typeface="微软雅黑" panose="020B0503020204020204" pitchFamily="34" charset="-122"/>
                </a:rPr>
                <a:t>字节</a:t>
              </a:r>
            </a:p>
          </p:txBody>
        </p:sp>
        <p:sp>
          <p:nvSpPr>
            <p:cNvPr id="27" name="AutoShape 43"/>
            <p:cNvSpPr>
              <a:spLocks noChangeArrowheads="1"/>
            </p:cNvSpPr>
            <p:nvPr/>
          </p:nvSpPr>
          <p:spPr bwMode="auto">
            <a:xfrm>
              <a:off x="246696" y="2998936"/>
              <a:ext cx="635000" cy="266700"/>
            </a:xfrm>
            <a:prstGeom prst="wedgeRoundRectCallout">
              <a:avLst>
                <a:gd name="adj1" fmla="val 48000"/>
                <a:gd name="adj2" fmla="val 139880"/>
                <a:gd name="adj3" fmla="val 16667"/>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endParaRPr kumimoji="1" lang="zh-CN" altLang="zh-CN" sz="1400">
                <a:latin typeface="微软雅黑" panose="020B0503020204020204" pitchFamily="34" charset="-122"/>
                <a:ea typeface="微软雅黑" panose="020B0503020204020204" pitchFamily="34" charset="-122"/>
              </a:endParaRPr>
            </a:p>
          </p:txBody>
        </p:sp>
        <p:sp>
          <p:nvSpPr>
            <p:cNvPr id="28" name="Rectangle 44"/>
            <p:cNvSpPr>
              <a:spLocks noChangeArrowheads="1"/>
            </p:cNvSpPr>
            <p:nvPr/>
          </p:nvSpPr>
          <p:spPr bwMode="auto">
            <a:xfrm>
              <a:off x="296863" y="2979886"/>
              <a:ext cx="587375"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插入</a:t>
              </a:r>
            </a:p>
          </p:txBody>
        </p:sp>
        <p:sp>
          <p:nvSpPr>
            <p:cNvPr id="29" name="Rectangle 47"/>
            <p:cNvSpPr>
              <a:spLocks noChangeArrowheads="1"/>
            </p:cNvSpPr>
            <p:nvPr/>
          </p:nvSpPr>
          <p:spPr bwMode="auto">
            <a:xfrm>
              <a:off x="8180388" y="1608286"/>
              <a:ext cx="53219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IP</a:t>
              </a:r>
              <a:r>
                <a:rPr kumimoji="1" lang="zh-CN" altLang="en-US" sz="1400">
                  <a:latin typeface="微软雅黑" panose="020B0503020204020204" pitchFamily="34" charset="-122"/>
                  <a:ea typeface="微软雅黑" panose="020B0503020204020204" pitchFamily="34" charset="-122"/>
                </a:rPr>
                <a:t>层</a:t>
              </a:r>
            </a:p>
          </p:txBody>
        </p:sp>
        <p:sp>
          <p:nvSpPr>
            <p:cNvPr id="30" name="Line 48"/>
            <p:cNvSpPr>
              <a:spLocks noChangeShapeType="1"/>
            </p:cNvSpPr>
            <p:nvPr/>
          </p:nvSpPr>
          <p:spPr bwMode="auto">
            <a:xfrm>
              <a:off x="8027988" y="2141686"/>
              <a:ext cx="820737" cy="11113"/>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31" name="AutoShape 64"/>
            <p:cNvSpPr>
              <a:spLocks noChangeArrowheads="1"/>
            </p:cNvSpPr>
            <p:nvPr/>
          </p:nvSpPr>
          <p:spPr bwMode="auto">
            <a:xfrm rot="16200000" flipH="1">
              <a:off x="4491832" y="3093392"/>
              <a:ext cx="609600" cy="230187"/>
            </a:xfrm>
            <a:prstGeom prst="rightArrow">
              <a:avLst>
                <a:gd name="adj1" fmla="val 50000"/>
                <a:gd name="adj2" fmla="val 132426"/>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32" name="Rectangle 66"/>
            <p:cNvSpPr>
              <a:spLocks noChangeArrowheads="1"/>
            </p:cNvSpPr>
            <p:nvPr/>
          </p:nvSpPr>
          <p:spPr bwMode="auto">
            <a:xfrm>
              <a:off x="1546225" y="2425849"/>
              <a:ext cx="6421438" cy="457200"/>
            </a:xfrm>
            <a:prstGeom prst="rect">
              <a:avLst/>
            </a:prstGeom>
            <a:solidFill>
              <a:srgbClr val="FFCCFF"/>
            </a:solidFill>
            <a:ln w="12700" algn="ctr">
              <a:solidFill>
                <a:schemeClr val="folHlink"/>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33" name="Line 67"/>
            <p:cNvSpPr>
              <a:spLocks noChangeShapeType="1"/>
            </p:cNvSpPr>
            <p:nvPr/>
          </p:nvSpPr>
          <p:spPr bwMode="auto">
            <a:xfrm>
              <a:off x="2481263" y="2425849"/>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34" name="Line 68"/>
            <p:cNvSpPr>
              <a:spLocks noChangeShapeType="1"/>
            </p:cNvSpPr>
            <p:nvPr/>
          </p:nvSpPr>
          <p:spPr bwMode="auto">
            <a:xfrm>
              <a:off x="3395663" y="2425849"/>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35" name="Line 69"/>
            <p:cNvSpPr>
              <a:spLocks noChangeShapeType="1"/>
            </p:cNvSpPr>
            <p:nvPr/>
          </p:nvSpPr>
          <p:spPr bwMode="auto">
            <a:xfrm>
              <a:off x="4310063" y="2425849"/>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36" name="Line 70"/>
            <p:cNvSpPr>
              <a:spLocks noChangeShapeType="1"/>
            </p:cNvSpPr>
            <p:nvPr/>
          </p:nvSpPr>
          <p:spPr bwMode="auto">
            <a:xfrm>
              <a:off x="7434263" y="2425849"/>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37" name="Rectangle 71"/>
            <p:cNvSpPr>
              <a:spLocks noChangeArrowheads="1"/>
            </p:cNvSpPr>
            <p:nvPr/>
          </p:nvSpPr>
          <p:spPr bwMode="auto">
            <a:xfrm>
              <a:off x="1567842" y="2501843"/>
              <a:ext cx="90088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目的地址</a:t>
              </a:r>
            </a:p>
          </p:txBody>
        </p:sp>
        <p:sp>
          <p:nvSpPr>
            <p:cNvPr id="38" name="Rectangle 72"/>
            <p:cNvSpPr>
              <a:spLocks noChangeArrowheads="1"/>
            </p:cNvSpPr>
            <p:nvPr/>
          </p:nvSpPr>
          <p:spPr bwMode="auto">
            <a:xfrm>
              <a:off x="2538892" y="2495151"/>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源地址</a:t>
              </a:r>
            </a:p>
          </p:txBody>
        </p:sp>
        <p:sp>
          <p:nvSpPr>
            <p:cNvPr id="39" name="Rectangle 73"/>
            <p:cNvSpPr>
              <a:spLocks noChangeArrowheads="1"/>
            </p:cNvSpPr>
            <p:nvPr/>
          </p:nvSpPr>
          <p:spPr bwMode="auto">
            <a:xfrm>
              <a:off x="3534301" y="2495151"/>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类型</a:t>
              </a:r>
            </a:p>
          </p:txBody>
        </p:sp>
        <p:sp>
          <p:nvSpPr>
            <p:cNvPr id="40" name="Rectangle 74"/>
            <p:cNvSpPr>
              <a:spLocks noChangeArrowheads="1"/>
            </p:cNvSpPr>
            <p:nvPr/>
          </p:nvSpPr>
          <p:spPr bwMode="auto">
            <a:xfrm>
              <a:off x="5379843" y="2495151"/>
              <a:ext cx="96500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数        据</a:t>
              </a:r>
            </a:p>
          </p:txBody>
        </p:sp>
        <p:sp>
          <p:nvSpPr>
            <p:cNvPr id="41" name="Rectangle 75"/>
            <p:cNvSpPr>
              <a:spLocks noChangeArrowheads="1"/>
            </p:cNvSpPr>
            <p:nvPr/>
          </p:nvSpPr>
          <p:spPr bwMode="auto">
            <a:xfrm>
              <a:off x="7458762" y="2495151"/>
              <a:ext cx="5033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dirty="0">
                  <a:latin typeface="微软雅黑" panose="020B0503020204020204" pitchFamily="34" charset="-122"/>
                  <a:ea typeface="微软雅黑" panose="020B0503020204020204" pitchFamily="34" charset="-122"/>
                </a:rPr>
                <a:t>FCS</a:t>
              </a:r>
            </a:p>
          </p:txBody>
        </p:sp>
        <p:sp>
          <p:nvSpPr>
            <p:cNvPr id="42" name="Rectangle 76"/>
            <p:cNvSpPr>
              <a:spLocks noChangeArrowheads="1"/>
            </p:cNvSpPr>
            <p:nvPr/>
          </p:nvSpPr>
          <p:spPr bwMode="auto">
            <a:xfrm>
              <a:off x="1893888" y="2136924"/>
              <a:ext cx="28854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6</a:t>
              </a:r>
            </a:p>
          </p:txBody>
        </p:sp>
        <p:sp>
          <p:nvSpPr>
            <p:cNvPr id="43" name="Rectangle 77"/>
            <p:cNvSpPr>
              <a:spLocks noChangeArrowheads="1"/>
            </p:cNvSpPr>
            <p:nvPr/>
          </p:nvSpPr>
          <p:spPr bwMode="auto">
            <a:xfrm>
              <a:off x="2873375" y="2136924"/>
              <a:ext cx="28854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6</a:t>
              </a:r>
            </a:p>
          </p:txBody>
        </p:sp>
        <p:sp>
          <p:nvSpPr>
            <p:cNvPr id="44" name="Rectangle 78"/>
            <p:cNvSpPr>
              <a:spLocks noChangeArrowheads="1"/>
            </p:cNvSpPr>
            <p:nvPr/>
          </p:nvSpPr>
          <p:spPr bwMode="auto">
            <a:xfrm>
              <a:off x="3776663" y="2136924"/>
              <a:ext cx="28854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2</a:t>
              </a:r>
            </a:p>
          </p:txBody>
        </p:sp>
        <p:sp>
          <p:nvSpPr>
            <p:cNvPr id="45" name="Rectangle 79"/>
            <p:cNvSpPr>
              <a:spLocks noChangeArrowheads="1"/>
            </p:cNvSpPr>
            <p:nvPr/>
          </p:nvSpPr>
          <p:spPr bwMode="auto">
            <a:xfrm>
              <a:off x="7597775" y="2136924"/>
              <a:ext cx="28854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4</a:t>
              </a:r>
            </a:p>
          </p:txBody>
        </p:sp>
        <p:sp>
          <p:nvSpPr>
            <p:cNvPr id="46" name="Rectangle 80"/>
            <p:cNvSpPr>
              <a:spLocks noChangeArrowheads="1"/>
            </p:cNvSpPr>
            <p:nvPr/>
          </p:nvSpPr>
          <p:spPr bwMode="auto">
            <a:xfrm>
              <a:off x="1001541" y="2130162"/>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字节</a:t>
              </a:r>
            </a:p>
          </p:txBody>
        </p:sp>
        <p:sp>
          <p:nvSpPr>
            <p:cNvPr id="47" name="Text Box 81"/>
            <p:cNvSpPr txBox="1">
              <a:spLocks noChangeArrowheads="1"/>
            </p:cNvSpPr>
            <p:nvPr/>
          </p:nvSpPr>
          <p:spPr bwMode="auto">
            <a:xfrm>
              <a:off x="5995988" y="2103586"/>
              <a:ext cx="105830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46 ~ 1500</a:t>
              </a:r>
            </a:p>
          </p:txBody>
        </p:sp>
        <p:sp>
          <p:nvSpPr>
            <p:cNvPr id="48" name="Line 107"/>
            <p:cNvSpPr>
              <a:spLocks noChangeShapeType="1"/>
            </p:cNvSpPr>
            <p:nvPr/>
          </p:nvSpPr>
          <p:spPr bwMode="auto">
            <a:xfrm flipH="1">
              <a:off x="1547813" y="1273324"/>
              <a:ext cx="0" cy="11620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49" name="Line 108"/>
            <p:cNvSpPr>
              <a:spLocks noChangeShapeType="1"/>
            </p:cNvSpPr>
            <p:nvPr/>
          </p:nvSpPr>
          <p:spPr bwMode="auto">
            <a:xfrm>
              <a:off x="7956550" y="1273324"/>
              <a:ext cx="11113" cy="1152525"/>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grpSp>
          <p:nvGrpSpPr>
            <p:cNvPr id="50" name="Group 109"/>
            <p:cNvGrpSpPr>
              <a:grpSpLocks/>
            </p:cNvGrpSpPr>
            <p:nvPr/>
          </p:nvGrpSpPr>
          <p:grpSpPr bwMode="auto">
            <a:xfrm>
              <a:off x="4310063" y="1608286"/>
              <a:ext cx="3124200" cy="990600"/>
              <a:chOff x="2715" y="1872"/>
              <a:chExt cx="1968" cy="624"/>
            </a:xfrm>
          </p:grpSpPr>
          <p:sp>
            <p:nvSpPr>
              <p:cNvPr id="51" name="AutoShape 110"/>
              <p:cNvSpPr>
                <a:spLocks noChangeArrowheads="1"/>
              </p:cNvSpPr>
              <p:nvPr/>
            </p:nvSpPr>
            <p:spPr bwMode="auto">
              <a:xfrm rot="16200000" flipH="1">
                <a:off x="3508" y="2231"/>
                <a:ext cx="384" cy="145"/>
              </a:xfrm>
              <a:prstGeom prst="rightArrow">
                <a:avLst>
                  <a:gd name="adj1" fmla="val 50000"/>
                  <a:gd name="adj2" fmla="val 132426"/>
                </a:avLst>
              </a:prstGeom>
              <a:solidFill>
                <a:schemeClr val="accent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52" name="Rectangle 111"/>
              <p:cNvSpPr>
                <a:spLocks noChangeArrowheads="1"/>
              </p:cNvSpPr>
              <p:nvPr/>
            </p:nvSpPr>
            <p:spPr bwMode="auto">
              <a:xfrm>
                <a:off x="2715" y="1872"/>
                <a:ext cx="1968" cy="240"/>
              </a:xfrm>
              <a:prstGeom prst="rect">
                <a:avLst/>
              </a:prstGeom>
              <a:solidFill>
                <a:srgbClr val="CCECFF"/>
              </a:solidFill>
              <a:ln w="9525">
                <a:solidFill>
                  <a:schemeClr val="folHlink"/>
                </a:solidFill>
                <a:miter lim="800000"/>
                <a:headEnd/>
                <a:tailEnd/>
              </a:ln>
              <a:effec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IP </a:t>
                </a:r>
                <a:r>
                  <a:rPr kumimoji="1" lang="zh-CN" altLang="en-US" sz="1400">
                    <a:latin typeface="微软雅黑" panose="020B0503020204020204" pitchFamily="34" charset="-122"/>
                    <a:ea typeface="微软雅黑" panose="020B0503020204020204" pitchFamily="34" charset="-122"/>
                  </a:rPr>
                  <a:t>数据报</a:t>
                </a:r>
              </a:p>
            </p:txBody>
          </p:sp>
        </p:grpSp>
        <p:sp>
          <p:nvSpPr>
            <p:cNvPr id="53" name="Rectangle 112"/>
            <p:cNvSpPr>
              <a:spLocks noChangeArrowheads="1"/>
            </p:cNvSpPr>
            <p:nvPr/>
          </p:nvSpPr>
          <p:spPr bwMode="auto">
            <a:xfrm>
              <a:off x="642171" y="2501843"/>
              <a:ext cx="834204"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defRPr/>
              </a:pPr>
              <a:r>
                <a:rPr kumimoji="1" lang="en-US" altLang="zh-CN" sz="1400"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MAC </a:t>
              </a:r>
              <a:r>
                <a:rPr kumimoji="1" lang="zh-CN" altLang="en-US" sz="1400"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帧</a:t>
              </a:r>
            </a:p>
          </p:txBody>
        </p:sp>
      </p:grpSp>
    </p:spTree>
    <p:extLst>
      <p:ext uri="{BB962C8B-B14F-4D97-AF65-F5344CB8AC3E}">
        <p14:creationId xmlns:p14="http://schemas.microsoft.com/office/powerpoint/2010/main" val="190984735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sz="2000" dirty="0" smtClean="0"/>
              <a:t>目的地址：</a:t>
            </a:r>
            <a:r>
              <a:rPr lang="en-US" altLang="zh-CN" sz="2000" dirty="0" smtClean="0"/>
              <a:t>6</a:t>
            </a:r>
            <a:r>
              <a:rPr lang="zh-CN" altLang="en-US" sz="2000" dirty="0" smtClean="0"/>
              <a:t>字节，记录数据帧的接收方的</a:t>
            </a:r>
            <a:r>
              <a:rPr lang="en-US" altLang="zh-CN" sz="2000" dirty="0" smtClean="0"/>
              <a:t>MAC</a:t>
            </a:r>
            <a:r>
              <a:rPr lang="zh-CN" altLang="en-US" sz="2000" dirty="0" smtClean="0"/>
              <a:t>地址。</a:t>
            </a:r>
            <a:endParaRPr lang="en-US" altLang="zh-CN" sz="2000" dirty="0" smtClean="0"/>
          </a:p>
          <a:p>
            <a:r>
              <a:rPr lang="zh-CN" altLang="en-US" sz="2000" dirty="0" smtClean="0"/>
              <a:t>源地址：</a:t>
            </a:r>
            <a:r>
              <a:rPr lang="en-US" altLang="zh-CN" sz="2000" dirty="0" smtClean="0"/>
              <a:t>6</a:t>
            </a:r>
            <a:r>
              <a:rPr lang="zh-CN" altLang="en-US" sz="2000" dirty="0" smtClean="0"/>
              <a:t>字节，记录数据帧的发送方的</a:t>
            </a:r>
            <a:r>
              <a:rPr lang="en-US" altLang="zh-CN" sz="2000" dirty="0" smtClean="0"/>
              <a:t>MAC</a:t>
            </a:r>
            <a:r>
              <a:rPr lang="zh-CN" altLang="en-US" sz="2000" dirty="0" smtClean="0"/>
              <a:t>地址。</a:t>
            </a:r>
            <a:endParaRPr lang="en-US" altLang="zh-CN" sz="2000" dirty="0" smtClean="0"/>
          </a:p>
          <a:p>
            <a:r>
              <a:rPr lang="zh-CN" altLang="en-US" sz="2000" dirty="0" smtClean="0"/>
              <a:t>类型：</a:t>
            </a:r>
            <a:r>
              <a:rPr lang="en-US" altLang="zh-CN" sz="2000" dirty="0" smtClean="0"/>
              <a:t>2</a:t>
            </a:r>
            <a:r>
              <a:rPr lang="zh-CN" altLang="en-US" sz="2000" dirty="0" smtClean="0"/>
              <a:t>字节，标志上一层使用的协议。例如</a:t>
            </a:r>
            <a:r>
              <a:rPr lang="en-US" altLang="zh-CN" sz="2000" dirty="0" smtClean="0"/>
              <a:t>0x8137</a:t>
            </a:r>
            <a:r>
              <a:rPr lang="zh-CN" altLang="en-US" sz="2000" dirty="0" smtClean="0"/>
              <a:t>表示</a:t>
            </a:r>
            <a:r>
              <a:rPr lang="en-US" altLang="zh-CN" sz="2000" dirty="0" smtClean="0"/>
              <a:t>IPX</a:t>
            </a:r>
            <a:r>
              <a:rPr lang="zh-CN" altLang="en-US" sz="2000" dirty="0" smtClean="0"/>
              <a:t>报文，</a:t>
            </a:r>
            <a:r>
              <a:rPr lang="en-US" altLang="zh-CN" sz="2000" dirty="0" smtClean="0"/>
              <a:t>0x0800</a:t>
            </a:r>
            <a:r>
              <a:rPr lang="zh-CN" altLang="en-US" sz="2000" dirty="0" smtClean="0"/>
              <a:t>表示</a:t>
            </a:r>
            <a:r>
              <a:rPr lang="en-US" altLang="zh-CN" sz="2000" dirty="0" smtClean="0"/>
              <a:t>IP</a:t>
            </a:r>
            <a:r>
              <a:rPr lang="zh-CN" altLang="en-US" sz="2000" dirty="0" smtClean="0"/>
              <a:t>数据报。</a:t>
            </a:r>
            <a:endParaRPr lang="zh-CN" altLang="en-US" sz="2000"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89</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
        <p:nvSpPr>
          <p:cNvPr id="55" name="Line 2"/>
          <p:cNvSpPr>
            <a:spLocks noChangeShapeType="1"/>
          </p:cNvSpPr>
          <p:nvPr/>
        </p:nvSpPr>
        <p:spPr bwMode="auto">
          <a:xfrm>
            <a:off x="611560" y="4630068"/>
            <a:ext cx="8021637" cy="17462"/>
          </a:xfrm>
          <a:prstGeom prst="line">
            <a:avLst/>
          </a:prstGeom>
          <a:noFill/>
          <a:ln w="38100" cmpd="dbl">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6" name="Rectangle 3"/>
          <p:cNvSpPr>
            <a:spLocks noChangeArrowheads="1"/>
          </p:cNvSpPr>
          <p:nvPr/>
        </p:nvSpPr>
        <p:spPr bwMode="auto">
          <a:xfrm>
            <a:off x="1119561" y="4882480"/>
            <a:ext cx="6413500" cy="495300"/>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57" name="Rectangle 4"/>
          <p:cNvSpPr>
            <a:spLocks noChangeArrowheads="1"/>
          </p:cNvSpPr>
          <p:nvPr/>
        </p:nvSpPr>
        <p:spPr bwMode="auto">
          <a:xfrm>
            <a:off x="1113211" y="4882480"/>
            <a:ext cx="6419850" cy="488950"/>
          </a:xfrm>
          <a:prstGeom prst="rect">
            <a:avLst/>
          </a:prstGeom>
          <a:noFill/>
          <a:ln w="2857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58" name="Rectangle 5"/>
          <p:cNvSpPr>
            <a:spLocks noChangeArrowheads="1"/>
          </p:cNvSpPr>
          <p:nvPr/>
        </p:nvSpPr>
        <p:spPr bwMode="auto">
          <a:xfrm>
            <a:off x="3821486" y="4987255"/>
            <a:ext cx="928460"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MAC </a:t>
            </a:r>
            <a:r>
              <a:rPr kumimoji="1" lang="zh-CN" altLang="en-US" sz="1600">
                <a:latin typeface="微软雅黑" panose="020B0503020204020204" pitchFamily="34" charset="-122"/>
                <a:ea typeface="微软雅黑" panose="020B0503020204020204" pitchFamily="34" charset="-122"/>
              </a:rPr>
              <a:t>帧</a:t>
            </a:r>
          </a:p>
        </p:txBody>
      </p:sp>
      <p:sp>
        <p:nvSpPr>
          <p:cNvPr id="59" name="Rectangle 6"/>
          <p:cNvSpPr>
            <a:spLocks noChangeArrowheads="1"/>
          </p:cNvSpPr>
          <p:nvPr/>
        </p:nvSpPr>
        <p:spPr bwMode="auto">
          <a:xfrm>
            <a:off x="7844205" y="4966618"/>
            <a:ext cx="798296"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dirty="0">
                <a:latin typeface="微软雅黑" panose="020B0503020204020204" pitchFamily="34" charset="-122"/>
                <a:ea typeface="微软雅黑" panose="020B0503020204020204" pitchFamily="34" charset="-122"/>
              </a:rPr>
              <a:t>物理层</a:t>
            </a:r>
          </a:p>
        </p:txBody>
      </p:sp>
      <p:sp>
        <p:nvSpPr>
          <p:cNvPr id="60" name="Rectangle 7"/>
          <p:cNvSpPr>
            <a:spLocks noChangeArrowheads="1"/>
          </p:cNvSpPr>
          <p:nvPr/>
        </p:nvSpPr>
        <p:spPr bwMode="auto">
          <a:xfrm>
            <a:off x="7779123" y="4037930"/>
            <a:ext cx="928460" cy="33598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MAC </a:t>
            </a:r>
            <a:r>
              <a:rPr kumimoji="1" lang="zh-CN" altLang="en-US" sz="1600">
                <a:latin typeface="微软雅黑" panose="020B0503020204020204" pitchFamily="34" charset="-122"/>
                <a:ea typeface="微软雅黑" panose="020B0503020204020204" pitchFamily="34" charset="-122"/>
              </a:rPr>
              <a:t>层</a:t>
            </a:r>
          </a:p>
        </p:txBody>
      </p:sp>
      <p:sp>
        <p:nvSpPr>
          <p:cNvPr id="61" name="Line 8"/>
          <p:cNvSpPr>
            <a:spLocks noChangeShapeType="1"/>
          </p:cNvSpPr>
          <p:nvPr/>
        </p:nvSpPr>
        <p:spPr bwMode="auto">
          <a:xfrm flipH="1">
            <a:off x="1111623" y="4372893"/>
            <a:ext cx="1588" cy="5143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2" name="Line 9"/>
          <p:cNvSpPr>
            <a:spLocks noChangeShapeType="1"/>
          </p:cNvSpPr>
          <p:nvPr/>
        </p:nvSpPr>
        <p:spPr bwMode="auto">
          <a:xfrm>
            <a:off x="7521948" y="4444330"/>
            <a:ext cx="11113" cy="4318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3" name="Rectangle 10"/>
          <p:cNvSpPr>
            <a:spLocks noChangeArrowheads="1"/>
          </p:cNvSpPr>
          <p:nvPr/>
        </p:nvSpPr>
        <p:spPr bwMode="auto">
          <a:xfrm>
            <a:off x="7914061" y="3123530"/>
            <a:ext cx="634790"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IP </a:t>
            </a:r>
            <a:r>
              <a:rPr kumimoji="1" lang="zh-CN" altLang="en-US" sz="1600">
                <a:latin typeface="微软雅黑" panose="020B0503020204020204" pitchFamily="34" charset="-122"/>
                <a:ea typeface="微软雅黑" panose="020B0503020204020204" pitchFamily="34" charset="-122"/>
              </a:rPr>
              <a:t>层</a:t>
            </a:r>
          </a:p>
        </p:txBody>
      </p:sp>
      <p:sp>
        <p:nvSpPr>
          <p:cNvPr id="64" name="Line 11"/>
          <p:cNvSpPr>
            <a:spLocks noChangeShapeType="1"/>
          </p:cNvSpPr>
          <p:nvPr/>
        </p:nvSpPr>
        <p:spPr bwMode="auto">
          <a:xfrm>
            <a:off x="7761661" y="3656930"/>
            <a:ext cx="820737" cy="11113"/>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grpSp>
        <p:nvGrpSpPr>
          <p:cNvPr id="65" name="Group 15"/>
          <p:cNvGrpSpPr>
            <a:grpSpLocks/>
          </p:cNvGrpSpPr>
          <p:nvPr/>
        </p:nvGrpSpPr>
        <p:grpSpPr bwMode="auto">
          <a:xfrm>
            <a:off x="611561" y="3620419"/>
            <a:ext cx="6934199" cy="1408113"/>
            <a:chOff x="659" y="2185"/>
            <a:chExt cx="4368" cy="887"/>
          </a:xfrm>
          <a:effectLst/>
        </p:grpSpPr>
        <p:sp>
          <p:nvSpPr>
            <p:cNvPr id="66" name="AutoShape 16"/>
            <p:cNvSpPr>
              <a:spLocks noChangeArrowheads="1"/>
            </p:cNvSpPr>
            <p:nvPr/>
          </p:nvSpPr>
          <p:spPr bwMode="auto">
            <a:xfrm rot="16200000" flipH="1">
              <a:off x="2830" y="2807"/>
              <a:ext cx="384" cy="145"/>
            </a:xfrm>
            <a:prstGeom prst="rightArrow">
              <a:avLst>
                <a:gd name="adj1" fmla="val 50000"/>
                <a:gd name="adj2" fmla="val 132426"/>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grpSp>
          <p:nvGrpSpPr>
            <p:cNvPr id="67" name="Group 17"/>
            <p:cNvGrpSpPr>
              <a:grpSpLocks/>
            </p:cNvGrpSpPr>
            <p:nvPr/>
          </p:nvGrpSpPr>
          <p:grpSpPr bwMode="auto">
            <a:xfrm>
              <a:off x="659" y="2185"/>
              <a:ext cx="4368" cy="503"/>
              <a:chOff x="659" y="2185"/>
              <a:chExt cx="4368" cy="503"/>
            </a:xfrm>
          </p:grpSpPr>
          <p:sp>
            <p:nvSpPr>
              <p:cNvPr id="68" name="Rectangle 18"/>
              <p:cNvSpPr>
                <a:spLocks noChangeArrowheads="1"/>
              </p:cNvSpPr>
              <p:nvPr/>
            </p:nvSpPr>
            <p:spPr bwMode="auto">
              <a:xfrm>
                <a:off x="974" y="2400"/>
                <a:ext cx="4045" cy="288"/>
              </a:xfrm>
              <a:prstGeom prst="rect">
                <a:avLst/>
              </a:prstGeom>
              <a:solidFill>
                <a:srgbClr val="FFCCFF"/>
              </a:solidFill>
              <a:ln w="19050">
                <a:solidFill>
                  <a:schemeClr val="folHlink"/>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69" name="Line 19"/>
              <p:cNvSpPr>
                <a:spLocks noChangeShapeType="1"/>
              </p:cNvSpPr>
              <p:nvPr/>
            </p:nvSpPr>
            <p:spPr bwMode="auto">
              <a:xfrm>
                <a:off x="1563" y="2400"/>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70" name="Line 20"/>
              <p:cNvSpPr>
                <a:spLocks noChangeShapeType="1"/>
              </p:cNvSpPr>
              <p:nvPr/>
            </p:nvSpPr>
            <p:spPr bwMode="auto">
              <a:xfrm>
                <a:off x="2139" y="2400"/>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71" name="Line 21"/>
              <p:cNvSpPr>
                <a:spLocks noChangeShapeType="1"/>
              </p:cNvSpPr>
              <p:nvPr/>
            </p:nvSpPr>
            <p:spPr bwMode="auto">
              <a:xfrm>
                <a:off x="2715" y="2400"/>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72" name="Line 22"/>
              <p:cNvSpPr>
                <a:spLocks noChangeShapeType="1"/>
              </p:cNvSpPr>
              <p:nvPr/>
            </p:nvSpPr>
            <p:spPr bwMode="auto">
              <a:xfrm>
                <a:off x="4683" y="2400"/>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73" name="Rectangle 23"/>
              <p:cNvSpPr>
                <a:spLocks noChangeArrowheads="1"/>
              </p:cNvSpPr>
              <p:nvPr/>
            </p:nvSpPr>
            <p:spPr bwMode="auto">
              <a:xfrm>
                <a:off x="963" y="2445"/>
                <a:ext cx="63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a:latin typeface="微软雅黑" panose="020B0503020204020204" pitchFamily="34" charset="-122"/>
                    <a:ea typeface="微软雅黑" panose="020B0503020204020204" pitchFamily="34" charset="-122"/>
                  </a:rPr>
                  <a:t>目的地址</a:t>
                </a:r>
              </a:p>
            </p:txBody>
          </p:sp>
          <p:sp>
            <p:nvSpPr>
              <p:cNvPr id="74" name="Rectangle 24"/>
              <p:cNvSpPr>
                <a:spLocks noChangeArrowheads="1"/>
              </p:cNvSpPr>
              <p:nvPr/>
            </p:nvSpPr>
            <p:spPr bwMode="auto">
              <a:xfrm>
                <a:off x="1609" y="2445"/>
                <a:ext cx="50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a:latin typeface="微软雅黑" panose="020B0503020204020204" pitchFamily="34" charset="-122"/>
                    <a:ea typeface="微软雅黑" panose="020B0503020204020204" pitchFamily="34" charset="-122"/>
                  </a:rPr>
                  <a:t>源地址</a:t>
                </a:r>
              </a:p>
            </p:txBody>
          </p:sp>
          <p:sp>
            <p:nvSpPr>
              <p:cNvPr id="75" name="Rectangle 25"/>
              <p:cNvSpPr>
                <a:spLocks noChangeArrowheads="1"/>
              </p:cNvSpPr>
              <p:nvPr/>
            </p:nvSpPr>
            <p:spPr bwMode="auto">
              <a:xfrm>
                <a:off x="2241" y="2445"/>
                <a:ext cx="37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a:latin typeface="微软雅黑" panose="020B0503020204020204" pitchFamily="34" charset="-122"/>
                    <a:ea typeface="微软雅黑" panose="020B0503020204020204" pitchFamily="34" charset="-122"/>
                  </a:rPr>
                  <a:t>类型</a:t>
                </a:r>
              </a:p>
            </p:txBody>
          </p:sp>
          <p:sp>
            <p:nvSpPr>
              <p:cNvPr id="76" name="Rectangle 26"/>
              <p:cNvSpPr>
                <a:spLocks noChangeArrowheads="1"/>
              </p:cNvSpPr>
              <p:nvPr/>
            </p:nvSpPr>
            <p:spPr bwMode="auto">
              <a:xfrm>
                <a:off x="3406" y="2445"/>
                <a:ext cx="68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a:latin typeface="微软雅黑" panose="020B0503020204020204" pitchFamily="34" charset="-122"/>
                    <a:ea typeface="微软雅黑" panose="020B0503020204020204" pitchFamily="34" charset="-122"/>
                  </a:rPr>
                  <a:t>数        据</a:t>
                </a:r>
              </a:p>
            </p:txBody>
          </p:sp>
          <p:sp>
            <p:nvSpPr>
              <p:cNvPr id="77" name="Rectangle 27"/>
              <p:cNvSpPr>
                <a:spLocks noChangeArrowheads="1"/>
              </p:cNvSpPr>
              <p:nvPr/>
            </p:nvSpPr>
            <p:spPr bwMode="auto">
              <a:xfrm>
                <a:off x="4683" y="2445"/>
                <a:ext cx="3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FCS</a:t>
                </a:r>
              </a:p>
            </p:txBody>
          </p:sp>
          <p:sp>
            <p:nvSpPr>
              <p:cNvPr id="78" name="Rectangle 28"/>
              <p:cNvSpPr>
                <a:spLocks noChangeArrowheads="1"/>
              </p:cNvSpPr>
              <p:nvPr/>
            </p:nvSpPr>
            <p:spPr bwMode="auto">
              <a:xfrm>
                <a:off x="1193" y="2205"/>
                <a:ext cx="1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6</a:t>
                </a:r>
              </a:p>
            </p:txBody>
          </p:sp>
          <p:sp>
            <p:nvSpPr>
              <p:cNvPr id="79" name="Rectangle 29"/>
              <p:cNvSpPr>
                <a:spLocks noChangeArrowheads="1"/>
              </p:cNvSpPr>
              <p:nvPr/>
            </p:nvSpPr>
            <p:spPr bwMode="auto">
              <a:xfrm>
                <a:off x="1810" y="2205"/>
                <a:ext cx="1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6</a:t>
                </a:r>
              </a:p>
            </p:txBody>
          </p:sp>
          <p:sp>
            <p:nvSpPr>
              <p:cNvPr id="80" name="Rectangle 30"/>
              <p:cNvSpPr>
                <a:spLocks noChangeArrowheads="1"/>
              </p:cNvSpPr>
              <p:nvPr/>
            </p:nvSpPr>
            <p:spPr bwMode="auto">
              <a:xfrm>
                <a:off x="2379" y="2205"/>
                <a:ext cx="1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2</a:t>
                </a:r>
              </a:p>
            </p:txBody>
          </p:sp>
          <p:sp>
            <p:nvSpPr>
              <p:cNvPr id="81" name="Rectangle 31"/>
              <p:cNvSpPr>
                <a:spLocks noChangeArrowheads="1"/>
              </p:cNvSpPr>
              <p:nvPr/>
            </p:nvSpPr>
            <p:spPr bwMode="auto">
              <a:xfrm>
                <a:off x="4786" y="2205"/>
                <a:ext cx="1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4</a:t>
                </a:r>
              </a:p>
            </p:txBody>
          </p:sp>
          <p:sp>
            <p:nvSpPr>
              <p:cNvPr id="82" name="Rectangle 32"/>
              <p:cNvSpPr>
                <a:spLocks noChangeArrowheads="1"/>
              </p:cNvSpPr>
              <p:nvPr/>
            </p:nvSpPr>
            <p:spPr bwMode="auto">
              <a:xfrm>
                <a:off x="659" y="2197"/>
                <a:ext cx="37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dirty="0">
                    <a:latin typeface="微软雅黑" panose="020B0503020204020204" pitchFamily="34" charset="-122"/>
                    <a:ea typeface="微软雅黑" panose="020B0503020204020204" pitchFamily="34" charset="-122"/>
                  </a:rPr>
                  <a:t>字节</a:t>
                </a:r>
              </a:p>
            </p:txBody>
          </p:sp>
          <p:sp>
            <p:nvSpPr>
              <p:cNvPr id="83" name="Text Box 33"/>
              <p:cNvSpPr txBox="1">
                <a:spLocks noChangeArrowheads="1"/>
              </p:cNvSpPr>
              <p:nvPr/>
            </p:nvSpPr>
            <p:spPr bwMode="auto">
              <a:xfrm>
                <a:off x="3777" y="2185"/>
                <a:ext cx="74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46 ~ 1500</a:t>
                </a:r>
              </a:p>
            </p:txBody>
          </p:sp>
        </p:grpSp>
      </p:grpSp>
      <p:grpSp>
        <p:nvGrpSpPr>
          <p:cNvPr id="84" name="Group 34"/>
          <p:cNvGrpSpPr>
            <a:grpSpLocks/>
          </p:cNvGrpSpPr>
          <p:nvPr/>
        </p:nvGrpSpPr>
        <p:grpSpPr bwMode="auto">
          <a:xfrm>
            <a:off x="3875461" y="3123530"/>
            <a:ext cx="3124200" cy="990600"/>
            <a:chOff x="2715" y="1872"/>
            <a:chExt cx="1968" cy="624"/>
          </a:xfrm>
        </p:grpSpPr>
        <p:sp>
          <p:nvSpPr>
            <p:cNvPr id="85" name="AutoShape 35"/>
            <p:cNvSpPr>
              <a:spLocks noChangeArrowheads="1"/>
            </p:cNvSpPr>
            <p:nvPr/>
          </p:nvSpPr>
          <p:spPr bwMode="auto">
            <a:xfrm rot="16200000" flipH="1">
              <a:off x="3508" y="2231"/>
              <a:ext cx="384" cy="145"/>
            </a:xfrm>
            <a:prstGeom prst="rightArrow">
              <a:avLst>
                <a:gd name="adj1" fmla="val 50000"/>
                <a:gd name="adj2" fmla="val 132426"/>
              </a:avLst>
            </a:prstGeom>
            <a:solidFill>
              <a:schemeClr val="accent1"/>
            </a:solidFill>
            <a:ln w="127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86" name="Rectangle 36"/>
            <p:cNvSpPr>
              <a:spLocks noChangeArrowheads="1"/>
            </p:cNvSpPr>
            <p:nvPr/>
          </p:nvSpPr>
          <p:spPr bwMode="auto">
            <a:xfrm>
              <a:off x="2715" y="1872"/>
              <a:ext cx="1968" cy="240"/>
            </a:xfrm>
            <a:prstGeom prst="rect">
              <a:avLst/>
            </a:prstGeom>
            <a:solidFill>
              <a:srgbClr val="CCECFF"/>
            </a:solidFill>
            <a:ln w="19050">
              <a:solidFill>
                <a:schemeClr val="folHlink"/>
              </a:solidFill>
              <a:miter lim="800000"/>
              <a:headEnd/>
              <a:tailEnd/>
            </a:ln>
            <a:effec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600">
                  <a:latin typeface="微软雅黑" panose="020B0503020204020204" pitchFamily="34" charset="-122"/>
                  <a:ea typeface="微软雅黑" panose="020B0503020204020204" pitchFamily="34" charset="-122"/>
                </a:rPr>
                <a:t>IP </a:t>
              </a:r>
              <a:r>
                <a:rPr kumimoji="1" lang="zh-CN" altLang="en-US" sz="1600">
                  <a:latin typeface="微软雅黑" panose="020B0503020204020204" pitchFamily="34" charset="-122"/>
                  <a:ea typeface="微软雅黑" panose="020B0503020204020204" pitchFamily="34" charset="-122"/>
                </a:rPr>
                <a:t>数据报</a:t>
              </a:r>
            </a:p>
          </p:txBody>
        </p:sp>
      </p:grpSp>
    </p:spTree>
    <p:extLst>
      <p:ext uri="{BB962C8B-B14F-4D97-AF65-F5344CB8AC3E}">
        <p14:creationId xmlns:p14="http://schemas.microsoft.com/office/powerpoint/2010/main" val="2040735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数据链路和帧</a:t>
            </a:r>
            <a:endParaRPr lang="zh-CN" altLang="en-US" dirty="0"/>
          </a:p>
        </p:txBody>
      </p:sp>
      <p:grpSp>
        <p:nvGrpSpPr>
          <p:cNvPr id="84" name="组合 83"/>
          <p:cNvGrpSpPr/>
          <p:nvPr/>
        </p:nvGrpSpPr>
        <p:grpSpPr>
          <a:xfrm>
            <a:off x="906413" y="1276468"/>
            <a:ext cx="7265987" cy="4351365"/>
            <a:chOff x="163513" y="1220788"/>
            <a:chExt cx="8828087" cy="5286857"/>
          </a:xfrm>
        </p:grpSpPr>
        <p:sp>
          <p:nvSpPr>
            <p:cNvPr id="7" name="Rectangle 4"/>
            <p:cNvSpPr>
              <a:spLocks noChangeArrowheads="1"/>
            </p:cNvSpPr>
            <p:nvPr/>
          </p:nvSpPr>
          <p:spPr bwMode="auto">
            <a:xfrm>
              <a:off x="6980238" y="1570038"/>
              <a:ext cx="2011362" cy="1828800"/>
            </a:xfrm>
            <a:prstGeom prst="rect">
              <a:avLst/>
            </a:prstGeom>
            <a:solidFill>
              <a:srgbClr val="CCFFFF"/>
            </a:solidFill>
            <a:ln w="12700">
              <a:solidFill>
                <a:schemeClr val="tx1"/>
              </a:solidFill>
              <a:miter lim="800000"/>
              <a:headEnd/>
              <a:tailEnd/>
            </a:ln>
            <a:effectLst>
              <a:outerShdw dist="53882" dir="2700000" algn="ctr" rotWithShape="0">
                <a:schemeClr val="bg2"/>
              </a:outerShdw>
            </a:effectLst>
          </p:spPr>
          <p:txBody>
            <a:bodyPr wrap="none" anchor="ctr"/>
            <a:lstStyle/>
            <a:p>
              <a:endParaRPr lang="zh-CN" altLang="en-US" sz="1400">
                <a:latin typeface="+mj-ea"/>
                <a:ea typeface="+mj-ea"/>
              </a:endParaRPr>
            </a:p>
          </p:txBody>
        </p:sp>
        <p:sp>
          <p:nvSpPr>
            <p:cNvPr id="8" name="Rectangle 5"/>
            <p:cNvSpPr>
              <a:spLocks noChangeArrowheads="1"/>
            </p:cNvSpPr>
            <p:nvPr/>
          </p:nvSpPr>
          <p:spPr bwMode="auto">
            <a:xfrm>
              <a:off x="6999288" y="2179638"/>
              <a:ext cx="1981200" cy="609600"/>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 name="Line 6"/>
            <p:cNvSpPr>
              <a:spLocks noChangeShapeType="1"/>
            </p:cNvSpPr>
            <p:nvPr/>
          </p:nvSpPr>
          <p:spPr bwMode="auto">
            <a:xfrm>
              <a:off x="6980238" y="2178050"/>
              <a:ext cx="2008187" cy="1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 name="Rectangle 7"/>
            <p:cNvSpPr>
              <a:spLocks noChangeArrowheads="1"/>
            </p:cNvSpPr>
            <p:nvPr/>
          </p:nvSpPr>
          <p:spPr bwMode="auto">
            <a:xfrm>
              <a:off x="7286625" y="2332038"/>
              <a:ext cx="1390650" cy="304800"/>
            </a:xfrm>
            <a:prstGeom prst="rect">
              <a:avLst/>
            </a:prstGeom>
            <a:solidFill>
              <a:schemeClr val="bg1"/>
            </a:solidFill>
            <a:ln w="12700">
              <a:solidFill>
                <a:schemeClr val="tx1"/>
              </a:solidFill>
              <a:miter lim="800000"/>
              <a:headEnd/>
              <a:tailEnd/>
            </a:ln>
            <a:effectLst>
              <a:outerShdw dist="35921" dir="2700000" algn="ctr" rotWithShape="0">
                <a:schemeClr val="bg2"/>
              </a:outerShdw>
            </a:effectLst>
          </p:spPr>
          <p:txBody>
            <a:bodyPr wrap="none" anchor="ct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endParaRPr kumimoji="1" lang="zh-CN" altLang="zh-CN" sz="1400">
                <a:latin typeface="+mj-ea"/>
                <a:ea typeface="+mj-ea"/>
              </a:endParaRPr>
            </a:p>
          </p:txBody>
        </p:sp>
        <p:sp>
          <p:nvSpPr>
            <p:cNvPr id="11" name="Line 8"/>
            <p:cNvSpPr>
              <a:spLocks noChangeShapeType="1"/>
            </p:cNvSpPr>
            <p:nvPr/>
          </p:nvSpPr>
          <p:spPr bwMode="auto">
            <a:xfrm>
              <a:off x="6980238" y="2787650"/>
              <a:ext cx="2008187" cy="1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2" name="Rectangle 9"/>
            <p:cNvSpPr>
              <a:spLocks noChangeArrowheads="1"/>
            </p:cNvSpPr>
            <p:nvPr/>
          </p:nvSpPr>
          <p:spPr bwMode="auto">
            <a:xfrm>
              <a:off x="7491413" y="1722438"/>
              <a:ext cx="990600" cy="304800"/>
            </a:xfrm>
            <a:prstGeom prst="rect">
              <a:avLst/>
            </a:prstGeom>
            <a:solidFill>
              <a:srgbClr val="DDDDDD"/>
            </a:solidFill>
            <a:ln w="12700">
              <a:solidFill>
                <a:schemeClr val="tx1"/>
              </a:solidFill>
              <a:miter lim="800000"/>
              <a:headEnd/>
              <a:tailEnd/>
            </a:ln>
            <a:effectLst>
              <a:outerShdw dist="35921" dir="2700000" algn="ctr" rotWithShape="0">
                <a:schemeClr val="bg2"/>
              </a:outerShdw>
            </a:effectLst>
          </p:spPr>
          <p:txBody>
            <a:bodyPr wrap="none" anchor="ct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r>
                <a:rPr kumimoji="1" lang="en-US" altLang="zh-CN" sz="1400">
                  <a:latin typeface="+mj-ea"/>
                  <a:ea typeface="+mj-ea"/>
                </a:rPr>
                <a:t>IP </a:t>
              </a:r>
              <a:r>
                <a:rPr kumimoji="1" lang="zh-CN" altLang="en-US" sz="1400">
                  <a:latin typeface="+mj-ea"/>
                  <a:ea typeface="+mj-ea"/>
                </a:rPr>
                <a:t>数据报</a:t>
              </a:r>
            </a:p>
          </p:txBody>
        </p:sp>
        <p:sp>
          <p:nvSpPr>
            <p:cNvPr id="13" name="Rectangle 10"/>
            <p:cNvSpPr>
              <a:spLocks noChangeArrowheads="1"/>
            </p:cNvSpPr>
            <p:nvPr/>
          </p:nvSpPr>
          <p:spPr bwMode="auto">
            <a:xfrm>
              <a:off x="7280275" y="2941638"/>
              <a:ext cx="1403350" cy="304800"/>
            </a:xfrm>
            <a:prstGeom prst="rect">
              <a:avLst/>
            </a:prstGeom>
            <a:solidFill>
              <a:schemeClr val="bg1"/>
            </a:solidFill>
            <a:ln w="12700">
              <a:solidFill>
                <a:schemeClr val="tx1"/>
              </a:solidFill>
              <a:miter lim="800000"/>
              <a:headEnd/>
              <a:tailEnd/>
            </a:ln>
            <a:effectLst>
              <a:outerShdw dist="35921" dir="2700000" algn="ctr" rotWithShape="0">
                <a:schemeClr val="bg2"/>
              </a:outerShdw>
            </a:effectLst>
          </p:spPr>
          <p:txBody>
            <a:bodyPr wrap="none" anchor="ct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endParaRPr kumimoji="1" lang="zh-CN" altLang="zh-CN" sz="1400">
                <a:latin typeface="+mj-ea"/>
                <a:ea typeface="+mj-ea"/>
              </a:endParaRPr>
            </a:p>
          </p:txBody>
        </p:sp>
        <p:sp>
          <p:nvSpPr>
            <p:cNvPr id="14" name="Rectangle 11"/>
            <p:cNvSpPr>
              <a:spLocks noChangeArrowheads="1"/>
            </p:cNvSpPr>
            <p:nvPr/>
          </p:nvSpPr>
          <p:spPr bwMode="auto">
            <a:xfrm>
              <a:off x="7216775" y="2954338"/>
              <a:ext cx="1507466" cy="299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lnSpc>
                  <a:spcPct val="85000"/>
                </a:lnSpc>
              </a:pPr>
              <a:r>
                <a:rPr kumimoji="1" lang="en-US" altLang="zh-CN" sz="1200" dirty="0">
                  <a:latin typeface="+mj-ea"/>
                  <a:ea typeface="+mj-ea"/>
                </a:rPr>
                <a:t>1010…  …0110</a:t>
              </a:r>
            </a:p>
          </p:txBody>
        </p:sp>
        <p:sp>
          <p:nvSpPr>
            <p:cNvPr id="15" name="AutoShape 12"/>
            <p:cNvSpPr>
              <a:spLocks noChangeArrowheads="1"/>
            </p:cNvSpPr>
            <p:nvPr/>
          </p:nvSpPr>
          <p:spPr bwMode="auto">
            <a:xfrm flipV="1">
              <a:off x="7851775" y="2684463"/>
              <a:ext cx="304800" cy="334962"/>
            </a:xfrm>
            <a:prstGeom prst="downArrow">
              <a:avLst>
                <a:gd name="adj1" fmla="val 50000"/>
                <a:gd name="adj2" fmla="val 43231"/>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1400">
                <a:latin typeface="+mj-ea"/>
                <a:ea typeface="+mj-ea"/>
              </a:endParaRPr>
            </a:p>
          </p:txBody>
        </p:sp>
        <p:sp>
          <p:nvSpPr>
            <p:cNvPr id="16" name="Rectangle 13"/>
            <p:cNvSpPr>
              <a:spLocks noChangeArrowheads="1"/>
            </p:cNvSpPr>
            <p:nvPr/>
          </p:nvSpPr>
          <p:spPr bwMode="auto">
            <a:xfrm>
              <a:off x="7485063" y="2341563"/>
              <a:ext cx="990600" cy="280987"/>
            </a:xfrm>
            <a:prstGeom prst="rect">
              <a:avLst/>
            </a:prstGeom>
            <a:solidFill>
              <a:srgbClr val="DDDDD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AutoShape 14"/>
            <p:cNvSpPr>
              <a:spLocks noChangeArrowheads="1"/>
            </p:cNvSpPr>
            <p:nvPr/>
          </p:nvSpPr>
          <p:spPr bwMode="auto">
            <a:xfrm flipV="1">
              <a:off x="7481888" y="1973263"/>
              <a:ext cx="990600" cy="369887"/>
            </a:xfrm>
            <a:prstGeom prst="downArrow">
              <a:avLst>
                <a:gd name="adj1" fmla="val 65389"/>
                <a:gd name="adj2" fmla="val 39394"/>
              </a:avLst>
            </a:prstGeom>
            <a:solidFill>
              <a:schemeClr val="accent2"/>
            </a:solidFill>
            <a:ln w="12700">
              <a:solidFill>
                <a:schemeClr val="tx1"/>
              </a:solidFill>
              <a:miter lim="800000"/>
              <a:headEnd/>
              <a:tailEnd/>
            </a:ln>
            <a:effectLst>
              <a:outerShdw dist="35921" dir="2700000" algn="ctr" rotWithShape="0">
                <a:schemeClr val="bg2"/>
              </a:outerShdw>
            </a:effectLst>
          </p:spPr>
          <p:txBody>
            <a:bodyPr vert="eaVert" wrap="none" anchor="ctr"/>
            <a:lstStyle/>
            <a:p>
              <a:endParaRPr lang="zh-CN" altLang="en-US" sz="1400">
                <a:latin typeface="+mj-ea"/>
                <a:ea typeface="+mj-ea"/>
              </a:endParaRPr>
            </a:p>
          </p:txBody>
        </p:sp>
        <p:sp>
          <p:nvSpPr>
            <p:cNvPr id="18" name="Text Box 15"/>
            <p:cNvSpPr txBox="1">
              <a:spLocks noChangeArrowheads="1"/>
            </p:cNvSpPr>
            <p:nvPr/>
          </p:nvSpPr>
          <p:spPr bwMode="auto">
            <a:xfrm>
              <a:off x="6948488" y="2286000"/>
              <a:ext cx="3642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帧</a:t>
              </a:r>
            </a:p>
          </p:txBody>
        </p:sp>
        <p:sp>
          <p:nvSpPr>
            <p:cNvPr id="19" name="Rectangle 16"/>
            <p:cNvSpPr>
              <a:spLocks noChangeArrowheads="1"/>
            </p:cNvSpPr>
            <p:nvPr/>
          </p:nvSpPr>
          <p:spPr bwMode="auto">
            <a:xfrm>
              <a:off x="7691438" y="200025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取出</a:t>
              </a:r>
            </a:p>
          </p:txBody>
        </p:sp>
        <p:sp>
          <p:nvSpPr>
            <p:cNvPr id="20" name="Line 17"/>
            <p:cNvSpPr>
              <a:spLocks noChangeShapeType="1"/>
            </p:cNvSpPr>
            <p:nvPr/>
          </p:nvSpPr>
          <p:spPr bwMode="auto">
            <a:xfrm>
              <a:off x="7480300" y="2336800"/>
              <a:ext cx="0" cy="2857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1" name="Line 18"/>
            <p:cNvSpPr>
              <a:spLocks noChangeShapeType="1"/>
            </p:cNvSpPr>
            <p:nvPr/>
          </p:nvSpPr>
          <p:spPr bwMode="auto">
            <a:xfrm>
              <a:off x="8470900" y="2338388"/>
              <a:ext cx="0" cy="2857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2" name="Freeform 19"/>
            <p:cNvSpPr>
              <a:spLocks/>
            </p:cNvSpPr>
            <p:nvPr/>
          </p:nvSpPr>
          <p:spPr bwMode="auto">
            <a:xfrm>
              <a:off x="3132138" y="5702300"/>
              <a:ext cx="4765675" cy="4763"/>
            </a:xfrm>
            <a:custGeom>
              <a:avLst/>
              <a:gdLst>
                <a:gd name="T0" fmla="*/ 0 w 3002"/>
                <a:gd name="T1" fmla="*/ 0 h 3"/>
                <a:gd name="T2" fmla="*/ 3002 w 3002"/>
                <a:gd name="T3" fmla="*/ 3 h 3"/>
              </a:gdLst>
              <a:ahLst/>
              <a:cxnLst>
                <a:cxn ang="0">
                  <a:pos x="T0" y="T1"/>
                </a:cxn>
                <a:cxn ang="0">
                  <a:pos x="T2" y="T3"/>
                </a:cxn>
              </a:cxnLst>
              <a:rect l="0" t="0" r="r" b="b"/>
              <a:pathLst>
                <a:path w="3002" h="3">
                  <a:moveTo>
                    <a:pt x="0" y="0"/>
                  </a:moveTo>
                  <a:lnTo>
                    <a:pt x="3002" y="3"/>
                  </a:lnTo>
                </a:path>
              </a:pathLst>
            </a:custGeom>
            <a:noFill/>
            <a:ln w="28575" cap="flat" cmpd="sng">
              <a:solidFill>
                <a:schemeClr val="tx1"/>
              </a:solidFill>
              <a:prstDash val="solid"/>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3" name="Rectangle 20"/>
            <p:cNvSpPr>
              <a:spLocks noChangeArrowheads="1"/>
            </p:cNvSpPr>
            <p:nvPr/>
          </p:nvSpPr>
          <p:spPr bwMode="auto">
            <a:xfrm>
              <a:off x="6953250" y="5087938"/>
              <a:ext cx="2011363" cy="758825"/>
            </a:xfrm>
            <a:prstGeom prst="rect">
              <a:avLst/>
            </a:prstGeom>
            <a:solidFill>
              <a:srgbClr val="CCFFFF"/>
            </a:solidFill>
            <a:ln w="12700">
              <a:solidFill>
                <a:schemeClr val="tx1"/>
              </a:solidFill>
              <a:miter lim="800000"/>
              <a:headEnd/>
              <a:tailEnd/>
            </a:ln>
            <a:effectLst>
              <a:outerShdw dist="53882" dir="2700000" algn="ctr" rotWithShape="0">
                <a:schemeClr val="bg2"/>
              </a:outerShdw>
            </a:effectLst>
          </p:spPr>
          <p:txBody>
            <a:bodyPr wrap="none" anchor="ctr"/>
            <a:lstStyle/>
            <a:p>
              <a:endParaRPr lang="zh-CN" altLang="en-US" sz="1400">
                <a:latin typeface="+mj-ea"/>
                <a:ea typeface="+mj-ea"/>
              </a:endParaRPr>
            </a:p>
          </p:txBody>
        </p:sp>
        <p:sp>
          <p:nvSpPr>
            <p:cNvPr id="24" name="Freeform 21"/>
            <p:cNvSpPr>
              <a:spLocks/>
            </p:cNvSpPr>
            <p:nvPr/>
          </p:nvSpPr>
          <p:spPr bwMode="auto">
            <a:xfrm>
              <a:off x="2209800" y="3230563"/>
              <a:ext cx="5791200" cy="609600"/>
            </a:xfrm>
            <a:custGeom>
              <a:avLst/>
              <a:gdLst>
                <a:gd name="T0" fmla="*/ 0 w 2736"/>
                <a:gd name="T1" fmla="*/ 0 h 480"/>
                <a:gd name="T2" fmla="*/ 0 w 2736"/>
                <a:gd name="T3" fmla="*/ 480 h 480"/>
                <a:gd name="T4" fmla="*/ 2736 w 2736"/>
                <a:gd name="T5" fmla="*/ 480 h 480"/>
                <a:gd name="T6" fmla="*/ 2736 w 2736"/>
                <a:gd name="T7" fmla="*/ 0 h 480"/>
              </a:gdLst>
              <a:ahLst/>
              <a:cxnLst>
                <a:cxn ang="0">
                  <a:pos x="T0" y="T1"/>
                </a:cxn>
                <a:cxn ang="0">
                  <a:pos x="T2" y="T3"/>
                </a:cxn>
                <a:cxn ang="0">
                  <a:pos x="T4" y="T5"/>
                </a:cxn>
                <a:cxn ang="0">
                  <a:pos x="T6" y="T7"/>
                </a:cxn>
              </a:cxnLst>
              <a:rect l="0" t="0" r="r" b="b"/>
              <a:pathLst>
                <a:path w="2736" h="480">
                  <a:moveTo>
                    <a:pt x="0" y="0"/>
                  </a:moveTo>
                  <a:lnTo>
                    <a:pt x="0" y="480"/>
                  </a:lnTo>
                  <a:lnTo>
                    <a:pt x="2736" y="480"/>
                  </a:lnTo>
                  <a:lnTo>
                    <a:pt x="2736" y="0"/>
                  </a:lnTo>
                </a:path>
              </a:pathLst>
            </a:custGeom>
            <a:noFill/>
            <a:ln w="28575" cap="flat" cmpd="sng">
              <a:solidFill>
                <a:schemeClr val="tx1"/>
              </a:solidFill>
              <a:prstDash val="solid"/>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5" name="Rectangle 22"/>
            <p:cNvSpPr>
              <a:spLocks noChangeArrowheads="1"/>
            </p:cNvSpPr>
            <p:nvPr/>
          </p:nvSpPr>
          <p:spPr bwMode="auto">
            <a:xfrm>
              <a:off x="248924" y="2101850"/>
              <a:ext cx="721352" cy="5206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r>
                <a:rPr kumimoji="1" lang="zh-CN" altLang="en-US" sz="1400">
                  <a:latin typeface="+mj-ea"/>
                  <a:ea typeface="+mj-ea"/>
                </a:rPr>
                <a:t>数据</a:t>
              </a:r>
            </a:p>
            <a:p>
              <a:pPr algn="ctr" eaLnBrk="0" hangingPunct="0"/>
              <a:r>
                <a:rPr kumimoji="1" lang="zh-CN" altLang="en-US" sz="1400">
                  <a:latin typeface="+mj-ea"/>
                  <a:ea typeface="+mj-ea"/>
                </a:rPr>
                <a:t>链路层</a:t>
              </a:r>
            </a:p>
          </p:txBody>
        </p:sp>
        <p:sp>
          <p:nvSpPr>
            <p:cNvPr id="26" name="Rectangle 23"/>
            <p:cNvSpPr>
              <a:spLocks noChangeArrowheads="1"/>
            </p:cNvSpPr>
            <p:nvPr/>
          </p:nvSpPr>
          <p:spPr bwMode="auto">
            <a:xfrm>
              <a:off x="163513" y="1706563"/>
              <a:ext cx="721352" cy="27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lnSpc>
                  <a:spcPct val="85000"/>
                </a:lnSpc>
              </a:pPr>
              <a:r>
                <a:rPr kumimoji="1" lang="zh-CN" altLang="en-US" sz="1400">
                  <a:latin typeface="+mj-ea"/>
                  <a:ea typeface="+mj-ea"/>
                </a:rPr>
                <a:t>网络层</a:t>
              </a:r>
            </a:p>
          </p:txBody>
        </p:sp>
        <p:sp>
          <p:nvSpPr>
            <p:cNvPr id="27" name="Rectangle 24"/>
            <p:cNvSpPr>
              <a:spLocks noChangeArrowheads="1"/>
            </p:cNvSpPr>
            <p:nvPr/>
          </p:nvSpPr>
          <p:spPr bwMode="auto">
            <a:xfrm>
              <a:off x="4724400" y="3840163"/>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链路</a:t>
              </a:r>
            </a:p>
          </p:txBody>
        </p:sp>
        <p:sp>
          <p:nvSpPr>
            <p:cNvPr id="28" name="Rectangle 25"/>
            <p:cNvSpPr>
              <a:spLocks noChangeArrowheads="1"/>
            </p:cNvSpPr>
            <p:nvPr/>
          </p:nvSpPr>
          <p:spPr bwMode="auto">
            <a:xfrm>
              <a:off x="1828800" y="1220788"/>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结点 </a:t>
              </a:r>
              <a:r>
                <a:rPr kumimoji="1" lang="en-US" altLang="zh-CN" sz="1400">
                  <a:latin typeface="+mj-ea"/>
                  <a:ea typeface="+mj-ea"/>
                </a:rPr>
                <a:t>A</a:t>
              </a:r>
            </a:p>
          </p:txBody>
        </p:sp>
        <p:sp>
          <p:nvSpPr>
            <p:cNvPr id="29" name="Rectangle 26"/>
            <p:cNvSpPr>
              <a:spLocks noChangeArrowheads="1"/>
            </p:cNvSpPr>
            <p:nvPr/>
          </p:nvSpPr>
          <p:spPr bwMode="auto">
            <a:xfrm>
              <a:off x="7607300" y="1220788"/>
              <a:ext cx="70692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结点 </a:t>
              </a:r>
              <a:r>
                <a:rPr kumimoji="1" lang="en-US" altLang="zh-CN" sz="1400">
                  <a:latin typeface="+mj-ea"/>
                  <a:ea typeface="+mj-ea"/>
                </a:rPr>
                <a:t>B</a:t>
              </a:r>
            </a:p>
          </p:txBody>
        </p:sp>
        <p:sp>
          <p:nvSpPr>
            <p:cNvPr id="30" name="Rectangle 27"/>
            <p:cNvSpPr>
              <a:spLocks noChangeArrowheads="1"/>
            </p:cNvSpPr>
            <p:nvPr/>
          </p:nvSpPr>
          <p:spPr bwMode="auto">
            <a:xfrm>
              <a:off x="163513" y="2925763"/>
              <a:ext cx="721352" cy="27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lnSpc>
                  <a:spcPct val="85000"/>
                </a:lnSpc>
              </a:pPr>
              <a:r>
                <a:rPr kumimoji="1" lang="zh-CN" altLang="en-US" sz="1400">
                  <a:latin typeface="+mj-ea"/>
                  <a:ea typeface="+mj-ea"/>
                </a:rPr>
                <a:t>物理层</a:t>
              </a:r>
            </a:p>
          </p:txBody>
        </p:sp>
        <p:sp>
          <p:nvSpPr>
            <p:cNvPr id="31" name="Rectangle 28"/>
            <p:cNvSpPr>
              <a:spLocks noChangeArrowheads="1"/>
            </p:cNvSpPr>
            <p:nvPr/>
          </p:nvSpPr>
          <p:spPr bwMode="auto">
            <a:xfrm>
              <a:off x="2286000" y="3611563"/>
              <a:ext cx="76200" cy="152400"/>
            </a:xfrm>
            <a:prstGeom prst="rect">
              <a:avLst/>
            </a:prstGeom>
            <a:solidFill>
              <a:srgbClr val="77777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2" name="Rectangle 29"/>
            <p:cNvSpPr>
              <a:spLocks noChangeArrowheads="1"/>
            </p:cNvSpPr>
            <p:nvPr/>
          </p:nvSpPr>
          <p:spPr bwMode="auto">
            <a:xfrm>
              <a:off x="2438400" y="3611563"/>
              <a:ext cx="76200" cy="152400"/>
            </a:xfrm>
            <a:prstGeom prst="rect">
              <a:avLst/>
            </a:prstGeom>
            <a:solidFill>
              <a:srgbClr val="77777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Rectangle 30"/>
            <p:cNvSpPr>
              <a:spLocks noChangeArrowheads="1"/>
            </p:cNvSpPr>
            <p:nvPr/>
          </p:nvSpPr>
          <p:spPr bwMode="auto">
            <a:xfrm>
              <a:off x="3810000" y="3611563"/>
              <a:ext cx="76200" cy="152400"/>
            </a:xfrm>
            <a:prstGeom prst="rect">
              <a:avLst/>
            </a:prstGeom>
            <a:solidFill>
              <a:srgbClr val="77777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Rectangle 31"/>
            <p:cNvSpPr>
              <a:spLocks noChangeArrowheads="1"/>
            </p:cNvSpPr>
            <p:nvPr/>
          </p:nvSpPr>
          <p:spPr bwMode="auto">
            <a:xfrm>
              <a:off x="3962400" y="3611563"/>
              <a:ext cx="76200" cy="152400"/>
            </a:xfrm>
            <a:prstGeom prst="rect">
              <a:avLst/>
            </a:prstGeom>
            <a:solidFill>
              <a:srgbClr val="77777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Rectangle 32"/>
            <p:cNvSpPr>
              <a:spLocks noChangeArrowheads="1"/>
            </p:cNvSpPr>
            <p:nvPr/>
          </p:nvSpPr>
          <p:spPr bwMode="auto">
            <a:xfrm>
              <a:off x="5715000" y="3611563"/>
              <a:ext cx="76200" cy="152400"/>
            </a:xfrm>
            <a:prstGeom prst="rect">
              <a:avLst/>
            </a:prstGeom>
            <a:solidFill>
              <a:srgbClr val="77777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Rectangle 33"/>
            <p:cNvSpPr>
              <a:spLocks noChangeArrowheads="1"/>
            </p:cNvSpPr>
            <p:nvPr/>
          </p:nvSpPr>
          <p:spPr bwMode="auto">
            <a:xfrm>
              <a:off x="5867400" y="3611563"/>
              <a:ext cx="76200" cy="152400"/>
            </a:xfrm>
            <a:prstGeom prst="rect">
              <a:avLst/>
            </a:prstGeom>
            <a:solidFill>
              <a:srgbClr val="77777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Rectangle 34"/>
            <p:cNvSpPr>
              <a:spLocks noChangeArrowheads="1"/>
            </p:cNvSpPr>
            <p:nvPr/>
          </p:nvSpPr>
          <p:spPr bwMode="auto">
            <a:xfrm>
              <a:off x="7391400" y="3611563"/>
              <a:ext cx="76200" cy="152400"/>
            </a:xfrm>
            <a:prstGeom prst="rect">
              <a:avLst/>
            </a:prstGeom>
            <a:solidFill>
              <a:srgbClr val="77777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Rectangle 35"/>
            <p:cNvSpPr>
              <a:spLocks noChangeArrowheads="1"/>
            </p:cNvSpPr>
            <p:nvPr/>
          </p:nvSpPr>
          <p:spPr bwMode="auto">
            <a:xfrm>
              <a:off x="7543800" y="3611563"/>
              <a:ext cx="76200" cy="152400"/>
            </a:xfrm>
            <a:prstGeom prst="rect">
              <a:avLst/>
            </a:prstGeom>
            <a:solidFill>
              <a:srgbClr val="77777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Rectangle 36"/>
            <p:cNvSpPr>
              <a:spLocks noChangeArrowheads="1"/>
            </p:cNvSpPr>
            <p:nvPr/>
          </p:nvSpPr>
          <p:spPr bwMode="auto">
            <a:xfrm>
              <a:off x="7696200" y="3611563"/>
              <a:ext cx="76200" cy="152400"/>
            </a:xfrm>
            <a:prstGeom prst="rect">
              <a:avLst/>
            </a:prstGeom>
            <a:solidFill>
              <a:srgbClr val="77777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0" name="Rectangle 37"/>
            <p:cNvSpPr>
              <a:spLocks noChangeArrowheads="1"/>
            </p:cNvSpPr>
            <p:nvPr/>
          </p:nvSpPr>
          <p:spPr bwMode="auto">
            <a:xfrm>
              <a:off x="7848600" y="3611563"/>
              <a:ext cx="76200" cy="152400"/>
            </a:xfrm>
            <a:prstGeom prst="rect">
              <a:avLst/>
            </a:prstGeom>
            <a:solidFill>
              <a:srgbClr val="77777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1" name="Line 38"/>
            <p:cNvSpPr>
              <a:spLocks noChangeShapeType="1"/>
            </p:cNvSpPr>
            <p:nvPr/>
          </p:nvSpPr>
          <p:spPr bwMode="auto">
            <a:xfrm>
              <a:off x="4114800" y="3687763"/>
              <a:ext cx="304800" cy="0"/>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2" name="Line 39"/>
            <p:cNvSpPr>
              <a:spLocks noChangeShapeType="1"/>
            </p:cNvSpPr>
            <p:nvPr/>
          </p:nvSpPr>
          <p:spPr bwMode="auto">
            <a:xfrm rot="5400000">
              <a:off x="2171700" y="3421063"/>
              <a:ext cx="304800" cy="0"/>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3" name="Line 40"/>
            <p:cNvSpPr>
              <a:spLocks noChangeShapeType="1"/>
            </p:cNvSpPr>
            <p:nvPr/>
          </p:nvSpPr>
          <p:spPr bwMode="auto">
            <a:xfrm rot="16200000" flipV="1">
              <a:off x="7734300" y="3459163"/>
              <a:ext cx="304800" cy="0"/>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nvGrpSpPr>
            <p:cNvPr id="44" name="Group 41"/>
            <p:cNvGrpSpPr>
              <a:grpSpLocks/>
            </p:cNvGrpSpPr>
            <p:nvPr/>
          </p:nvGrpSpPr>
          <p:grpSpPr bwMode="auto">
            <a:xfrm>
              <a:off x="2590800" y="3611563"/>
              <a:ext cx="1066800" cy="152400"/>
              <a:chOff x="1344" y="912"/>
              <a:chExt cx="672" cy="96"/>
            </a:xfrm>
          </p:grpSpPr>
          <p:sp>
            <p:nvSpPr>
              <p:cNvPr id="45" name="Line 42"/>
              <p:cNvSpPr>
                <a:spLocks noChangeShapeType="1"/>
              </p:cNvSpPr>
              <p:nvPr/>
            </p:nvSpPr>
            <p:spPr bwMode="auto">
              <a:xfrm>
                <a:off x="1344" y="960"/>
                <a:ext cx="672" cy="0"/>
              </a:xfrm>
              <a:prstGeom prst="line">
                <a:avLst/>
              </a:prstGeom>
              <a:noFill/>
              <a:ln w="12700">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6" name="Freeform 43"/>
              <p:cNvSpPr>
                <a:spLocks/>
              </p:cNvSpPr>
              <p:nvPr/>
            </p:nvSpPr>
            <p:spPr bwMode="auto">
              <a:xfrm>
                <a:off x="1392" y="912"/>
                <a:ext cx="576" cy="96"/>
              </a:xfrm>
              <a:custGeom>
                <a:avLst/>
                <a:gdLst>
                  <a:gd name="T0" fmla="*/ 0 w 576"/>
                  <a:gd name="T1" fmla="*/ 96 h 192"/>
                  <a:gd name="T2" fmla="*/ 0 w 576"/>
                  <a:gd name="T3" fmla="*/ 0 h 192"/>
                  <a:gd name="T4" fmla="*/ 192 w 576"/>
                  <a:gd name="T5" fmla="*/ 0 h 192"/>
                  <a:gd name="T6" fmla="*/ 192 w 576"/>
                  <a:gd name="T7" fmla="*/ 192 h 192"/>
                  <a:gd name="T8" fmla="*/ 288 w 576"/>
                  <a:gd name="T9" fmla="*/ 192 h 192"/>
                  <a:gd name="T10" fmla="*/ 288 w 576"/>
                  <a:gd name="T11" fmla="*/ 0 h 192"/>
                  <a:gd name="T12" fmla="*/ 336 w 576"/>
                  <a:gd name="T13" fmla="*/ 0 h 192"/>
                  <a:gd name="T14" fmla="*/ 336 w 576"/>
                  <a:gd name="T15" fmla="*/ 192 h 192"/>
                  <a:gd name="T16" fmla="*/ 480 w 576"/>
                  <a:gd name="T17" fmla="*/ 192 h 192"/>
                  <a:gd name="T18" fmla="*/ 480 w 576"/>
                  <a:gd name="T19" fmla="*/ 0 h 192"/>
                  <a:gd name="T20" fmla="*/ 576 w 576"/>
                  <a:gd name="T21" fmla="*/ 0 h 192"/>
                  <a:gd name="T22" fmla="*/ 576 w 576"/>
                  <a:gd name="T23" fmla="*/ 96 h 192"/>
                  <a:gd name="T24" fmla="*/ 0 w 576"/>
                  <a:gd name="T25" fmla="*/ 9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6" h="192">
                    <a:moveTo>
                      <a:pt x="0" y="96"/>
                    </a:moveTo>
                    <a:lnTo>
                      <a:pt x="0" y="0"/>
                    </a:lnTo>
                    <a:lnTo>
                      <a:pt x="192" y="0"/>
                    </a:lnTo>
                    <a:lnTo>
                      <a:pt x="192" y="192"/>
                    </a:lnTo>
                    <a:lnTo>
                      <a:pt x="288" y="192"/>
                    </a:lnTo>
                    <a:lnTo>
                      <a:pt x="288" y="0"/>
                    </a:lnTo>
                    <a:lnTo>
                      <a:pt x="336" y="0"/>
                    </a:lnTo>
                    <a:lnTo>
                      <a:pt x="336" y="192"/>
                    </a:lnTo>
                    <a:lnTo>
                      <a:pt x="480" y="192"/>
                    </a:lnTo>
                    <a:lnTo>
                      <a:pt x="480" y="0"/>
                    </a:lnTo>
                    <a:lnTo>
                      <a:pt x="576" y="0"/>
                    </a:lnTo>
                    <a:lnTo>
                      <a:pt x="576" y="96"/>
                    </a:lnTo>
                    <a:lnTo>
                      <a:pt x="0" y="96"/>
                    </a:lnTo>
                    <a:close/>
                  </a:path>
                </a:pathLst>
              </a:custGeom>
              <a:solidFill>
                <a:srgbClr val="808080"/>
              </a:solidFill>
              <a:ln w="12700" cap="flat" cmpd="sng">
                <a:solidFill>
                  <a:schemeClr val="tx1"/>
                </a:solidFill>
                <a:prstDash val="solid"/>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grpSp>
          <p:nvGrpSpPr>
            <p:cNvPr id="47" name="Group 44"/>
            <p:cNvGrpSpPr>
              <a:grpSpLocks/>
            </p:cNvGrpSpPr>
            <p:nvPr/>
          </p:nvGrpSpPr>
          <p:grpSpPr bwMode="auto">
            <a:xfrm>
              <a:off x="6096000" y="3611563"/>
              <a:ext cx="1066800" cy="157162"/>
              <a:chOff x="4080" y="3676"/>
              <a:chExt cx="672" cy="99"/>
            </a:xfrm>
          </p:grpSpPr>
          <p:sp>
            <p:nvSpPr>
              <p:cNvPr id="48" name="Line 45"/>
              <p:cNvSpPr>
                <a:spLocks noChangeShapeType="1"/>
              </p:cNvSpPr>
              <p:nvPr/>
            </p:nvSpPr>
            <p:spPr bwMode="auto">
              <a:xfrm>
                <a:off x="4080" y="3727"/>
                <a:ext cx="672" cy="0"/>
              </a:xfrm>
              <a:prstGeom prst="line">
                <a:avLst/>
              </a:prstGeom>
              <a:noFill/>
              <a:ln w="12700">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9" name="Freeform 46"/>
              <p:cNvSpPr>
                <a:spLocks/>
              </p:cNvSpPr>
              <p:nvPr/>
            </p:nvSpPr>
            <p:spPr bwMode="auto">
              <a:xfrm>
                <a:off x="4128" y="3676"/>
                <a:ext cx="576" cy="99"/>
              </a:xfrm>
              <a:custGeom>
                <a:avLst/>
                <a:gdLst>
                  <a:gd name="T0" fmla="*/ 0 w 576"/>
                  <a:gd name="T1" fmla="*/ 51 h 99"/>
                  <a:gd name="T2" fmla="*/ 0 w 576"/>
                  <a:gd name="T3" fmla="*/ 3 h 99"/>
                  <a:gd name="T4" fmla="*/ 135 w 576"/>
                  <a:gd name="T5" fmla="*/ 3 h 99"/>
                  <a:gd name="T6" fmla="*/ 138 w 576"/>
                  <a:gd name="T7" fmla="*/ 99 h 99"/>
                  <a:gd name="T8" fmla="*/ 264 w 576"/>
                  <a:gd name="T9" fmla="*/ 98 h 99"/>
                  <a:gd name="T10" fmla="*/ 264 w 576"/>
                  <a:gd name="T11" fmla="*/ 0 h 99"/>
                  <a:gd name="T12" fmla="*/ 426 w 576"/>
                  <a:gd name="T13" fmla="*/ 0 h 99"/>
                  <a:gd name="T14" fmla="*/ 426 w 576"/>
                  <a:gd name="T15" fmla="*/ 99 h 99"/>
                  <a:gd name="T16" fmla="*/ 480 w 576"/>
                  <a:gd name="T17" fmla="*/ 99 h 99"/>
                  <a:gd name="T18" fmla="*/ 480 w 576"/>
                  <a:gd name="T19" fmla="*/ 3 h 99"/>
                  <a:gd name="T20" fmla="*/ 576 w 576"/>
                  <a:gd name="T21" fmla="*/ 3 h 99"/>
                  <a:gd name="T22" fmla="*/ 576 w 576"/>
                  <a:gd name="T23" fmla="*/ 51 h 99"/>
                  <a:gd name="T24" fmla="*/ 0 w 576"/>
                  <a:gd name="T25" fmla="*/ 5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6" h="99">
                    <a:moveTo>
                      <a:pt x="0" y="51"/>
                    </a:moveTo>
                    <a:lnTo>
                      <a:pt x="0" y="3"/>
                    </a:lnTo>
                    <a:lnTo>
                      <a:pt x="135" y="3"/>
                    </a:lnTo>
                    <a:lnTo>
                      <a:pt x="138" y="99"/>
                    </a:lnTo>
                    <a:lnTo>
                      <a:pt x="264" y="98"/>
                    </a:lnTo>
                    <a:lnTo>
                      <a:pt x="264" y="0"/>
                    </a:lnTo>
                    <a:lnTo>
                      <a:pt x="426" y="0"/>
                    </a:lnTo>
                    <a:lnTo>
                      <a:pt x="426" y="99"/>
                    </a:lnTo>
                    <a:lnTo>
                      <a:pt x="480" y="99"/>
                    </a:lnTo>
                    <a:lnTo>
                      <a:pt x="480" y="3"/>
                    </a:lnTo>
                    <a:lnTo>
                      <a:pt x="576" y="3"/>
                    </a:lnTo>
                    <a:lnTo>
                      <a:pt x="576" y="51"/>
                    </a:lnTo>
                    <a:lnTo>
                      <a:pt x="0" y="51"/>
                    </a:lnTo>
                    <a:close/>
                  </a:path>
                </a:pathLst>
              </a:custGeom>
              <a:solidFill>
                <a:srgbClr val="808080"/>
              </a:solidFill>
              <a:ln w="12700" cap="flat" cmpd="sng">
                <a:solidFill>
                  <a:schemeClr val="tx1"/>
                </a:solidFill>
                <a:prstDash val="solid"/>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50" name="Rectangle 47"/>
            <p:cNvSpPr>
              <a:spLocks noChangeArrowheads="1"/>
            </p:cNvSpPr>
            <p:nvPr/>
          </p:nvSpPr>
          <p:spPr bwMode="auto">
            <a:xfrm>
              <a:off x="248924" y="5064125"/>
              <a:ext cx="721352" cy="52065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r>
                <a:rPr kumimoji="1" lang="zh-CN" altLang="en-US" sz="1400">
                  <a:latin typeface="+mj-ea"/>
                  <a:ea typeface="+mj-ea"/>
                </a:rPr>
                <a:t>数据</a:t>
              </a:r>
            </a:p>
            <a:p>
              <a:pPr algn="ctr" eaLnBrk="0" hangingPunct="0"/>
              <a:r>
                <a:rPr kumimoji="1" lang="zh-CN" altLang="en-US" sz="1400">
                  <a:latin typeface="+mj-ea"/>
                  <a:ea typeface="+mj-ea"/>
                </a:rPr>
                <a:t>链路层</a:t>
              </a:r>
            </a:p>
          </p:txBody>
        </p:sp>
        <p:sp>
          <p:nvSpPr>
            <p:cNvPr id="51" name="Rectangle 48"/>
            <p:cNvSpPr>
              <a:spLocks noChangeArrowheads="1"/>
            </p:cNvSpPr>
            <p:nvPr/>
          </p:nvSpPr>
          <p:spPr bwMode="auto">
            <a:xfrm>
              <a:off x="1219200" y="5087938"/>
              <a:ext cx="2011363" cy="758825"/>
            </a:xfrm>
            <a:prstGeom prst="rect">
              <a:avLst/>
            </a:prstGeom>
            <a:solidFill>
              <a:srgbClr val="CCFFFF"/>
            </a:solidFill>
            <a:ln w="12700">
              <a:solidFill>
                <a:schemeClr val="tx1"/>
              </a:solidFill>
              <a:miter lim="800000"/>
              <a:headEnd/>
              <a:tailEnd/>
            </a:ln>
            <a:effectLst>
              <a:outerShdw dist="53882" dir="2700000" algn="ctr" rotWithShape="0">
                <a:schemeClr val="bg2"/>
              </a:outerShdw>
            </a:effectLst>
          </p:spPr>
          <p:txBody>
            <a:bodyPr wrap="none" anchor="ctr"/>
            <a:lstStyle/>
            <a:p>
              <a:endParaRPr lang="zh-CN" altLang="en-US" sz="1400">
                <a:latin typeface="+mj-ea"/>
                <a:ea typeface="+mj-ea"/>
              </a:endParaRPr>
            </a:p>
          </p:txBody>
        </p:sp>
        <p:sp>
          <p:nvSpPr>
            <p:cNvPr id="52" name="Rectangle 49"/>
            <p:cNvSpPr>
              <a:spLocks noChangeArrowheads="1"/>
            </p:cNvSpPr>
            <p:nvPr/>
          </p:nvSpPr>
          <p:spPr bwMode="auto">
            <a:xfrm>
              <a:off x="1828800" y="4721225"/>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结点 </a:t>
              </a:r>
              <a:r>
                <a:rPr kumimoji="1" lang="en-US" altLang="zh-CN" sz="1400">
                  <a:latin typeface="+mj-ea"/>
                  <a:ea typeface="+mj-ea"/>
                </a:rPr>
                <a:t>A</a:t>
              </a:r>
            </a:p>
          </p:txBody>
        </p:sp>
        <p:sp>
          <p:nvSpPr>
            <p:cNvPr id="53" name="Rectangle 50"/>
            <p:cNvSpPr>
              <a:spLocks noChangeArrowheads="1"/>
            </p:cNvSpPr>
            <p:nvPr/>
          </p:nvSpPr>
          <p:spPr bwMode="auto">
            <a:xfrm>
              <a:off x="7607300" y="4721225"/>
              <a:ext cx="70692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结点 </a:t>
              </a:r>
              <a:r>
                <a:rPr kumimoji="1" lang="en-US" altLang="zh-CN" sz="1400">
                  <a:latin typeface="+mj-ea"/>
                  <a:ea typeface="+mj-ea"/>
                </a:rPr>
                <a:t>B</a:t>
              </a:r>
            </a:p>
          </p:txBody>
        </p:sp>
        <p:grpSp>
          <p:nvGrpSpPr>
            <p:cNvPr id="54" name="Group 51"/>
            <p:cNvGrpSpPr>
              <a:grpSpLocks/>
            </p:cNvGrpSpPr>
            <p:nvPr/>
          </p:nvGrpSpPr>
          <p:grpSpPr bwMode="auto">
            <a:xfrm>
              <a:off x="2700338" y="5281619"/>
              <a:ext cx="977900" cy="349250"/>
              <a:chOff x="1701" y="2666"/>
              <a:chExt cx="616" cy="220"/>
            </a:xfrm>
          </p:grpSpPr>
          <p:grpSp>
            <p:nvGrpSpPr>
              <p:cNvPr id="55" name="Group 52"/>
              <p:cNvGrpSpPr>
                <a:grpSpLocks/>
              </p:cNvGrpSpPr>
              <p:nvPr/>
            </p:nvGrpSpPr>
            <p:grpSpPr bwMode="auto">
              <a:xfrm>
                <a:off x="1701" y="2694"/>
                <a:ext cx="616" cy="192"/>
                <a:chOff x="1701" y="2694"/>
                <a:chExt cx="616" cy="192"/>
              </a:xfrm>
            </p:grpSpPr>
            <p:sp>
              <p:nvSpPr>
                <p:cNvPr id="57" name="AutoShape 53"/>
                <p:cNvSpPr>
                  <a:spLocks noChangeArrowheads="1"/>
                </p:cNvSpPr>
                <p:nvPr/>
              </p:nvSpPr>
              <p:spPr bwMode="auto">
                <a:xfrm>
                  <a:off x="2045" y="2731"/>
                  <a:ext cx="272" cy="136"/>
                </a:xfrm>
                <a:prstGeom prst="rightArrow">
                  <a:avLst>
                    <a:gd name="adj1" fmla="val 50000"/>
                    <a:gd name="adj2" fmla="val 50000"/>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Rectangle 54"/>
                <p:cNvSpPr>
                  <a:spLocks noChangeArrowheads="1"/>
                </p:cNvSpPr>
                <p:nvPr/>
              </p:nvSpPr>
              <p:spPr bwMode="auto">
                <a:xfrm>
                  <a:off x="1701" y="2694"/>
                  <a:ext cx="408" cy="192"/>
                </a:xfrm>
                <a:prstGeom prst="rect">
                  <a:avLst/>
                </a:prstGeom>
                <a:solidFill>
                  <a:srgbClr val="DDDDDD"/>
                </a:solidFill>
                <a:ln w="12700">
                  <a:solidFill>
                    <a:schemeClr val="tx1"/>
                  </a:solidFill>
                  <a:miter lim="800000"/>
                  <a:headEnd/>
                  <a:tailEnd/>
                </a:ln>
                <a:effectLst>
                  <a:outerShdw dist="35921" dir="2700000" algn="ctr" rotWithShape="0">
                    <a:schemeClr val="bg2"/>
                  </a:outerShdw>
                </a:effectLst>
              </p:spPr>
              <p:txBody>
                <a:bodyPr wrap="none" anchor="ct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endParaRPr kumimoji="1" lang="zh-CN" altLang="zh-CN" sz="1400">
                    <a:latin typeface="+mj-ea"/>
                    <a:ea typeface="+mj-ea"/>
                  </a:endParaRPr>
                </a:p>
              </p:txBody>
            </p:sp>
          </p:grpSp>
          <p:sp>
            <p:nvSpPr>
              <p:cNvPr id="56" name="Text Box 55"/>
              <p:cNvSpPr txBox="1">
                <a:spLocks noChangeArrowheads="1"/>
              </p:cNvSpPr>
              <p:nvPr/>
            </p:nvSpPr>
            <p:spPr bwMode="auto">
              <a:xfrm>
                <a:off x="1784" y="2666"/>
                <a:ext cx="229"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帧</a:t>
                </a:r>
              </a:p>
            </p:txBody>
          </p:sp>
        </p:grpSp>
        <p:sp>
          <p:nvSpPr>
            <p:cNvPr id="59" name="Rectangle 56"/>
            <p:cNvSpPr>
              <a:spLocks noChangeArrowheads="1"/>
            </p:cNvSpPr>
            <p:nvPr/>
          </p:nvSpPr>
          <p:spPr bwMode="auto">
            <a:xfrm>
              <a:off x="4160949" y="4249738"/>
              <a:ext cx="1795716" cy="370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en-US" altLang="zh-CN" sz="1400" dirty="0">
                  <a:solidFill>
                    <a:srgbClr val="FF0000"/>
                  </a:solidFill>
                  <a:latin typeface="+mj-ea"/>
                  <a:ea typeface="+mj-ea"/>
                </a:rPr>
                <a:t>(</a:t>
              </a:r>
              <a:r>
                <a:rPr kumimoji="1" lang="en-US" altLang="zh-CN" sz="1400" dirty="0" smtClean="0">
                  <a:solidFill>
                    <a:srgbClr val="FF0000"/>
                  </a:solidFill>
                  <a:latin typeface="+mj-ea"/>
                  <a:ea typeface="+mj-ea"/>
                </a:rPr>
                <a:t>a)</a:t>
              </a:r>
              <a:r>
                <a:rPr kumimoji="1" lang="zh-CN" altLang="en-US" sz="1400" dirty="0" smtClean="0">
                  <a:solidFill>
                    <a:srgbClr val="FF0000"/>
                  </a:solidFill>
                  <a:latin typeface="+mj-ea"/>
                  <a:ea typeface="+mj-ea"/>
                </a:rPr>
                <a:t>三层简化模型</a:t>
              </a:r>
              <a:endParaRPr kumimoji="1" lang="en-US" altLang="zh-CN" sz="1400" dirty="0">
                <a:solidFill>
                  <a:srgbClr val="FF0000"/>
                </a:solidFill>
                <a:latin typeface="+mj-ea"/>
                <a:ea typeface="+mj-ea"/>
              </a:endParaRPr>
            </a:p>
          </p:txBody>
        </p:sp>
        <p:sp>
          <p:nvSpPr>
            <p:cNvPr id="60" name="Rectangle 57"/>
            <p:cNvSpPr>
              <a:spLocks noChangeArrowheads="1"/>
            </p:cNvSpPr>
            <p:nvPr/>
          </p:nvSpPr>
          <p:spPr bwMode="auto">
            <a:xfrm>
              <a:off x="4038214" y="6136816"/>
              <a:ext cx="2251460" cy="370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en-US" altLang="zh-CN" sz="1400" dirty="0">
                  <a:solidFill>
                    <a:srgbClr val="FF0000"/>
                  </a:solidFill>
                  <a:latin typeface="+mj-ea"/>
                  <a:ea typeface="+mj-ea"/>
                </a:rPr>
                <a:t>(b</a:t>
              </a:r>
              <a:r>
                <a:rPr kumimoji="1" lang="en-US" altLang="zh-CN" sz="1400" dirty="0" smtClean="0">
                  <a:solidFill>
                    <a:srgbClr val="FF0000"/>
                  </a:solidFill>
                  <a:latin typeface="+mj-ea"/>
                  <a:ea typeface="+mj-ea"/>
                </a:rPr>
                <a:t>)</a:t>
              </a:r>
              <a:r>
                <a:rPr kumimoji="1" lang="zh-CN" altLang="en-US" sz="1400" dirty="0" smtClean="0">
                  <a:solidFill>
                    <a:srgbClr val="FF0000"/>
                  </a:solidFill>
                  <a:latin typeface="+mj-ea"/>
                  <a:ea typeface="+mj-ea"/>
                </a:rPr>
                <a:t>只考虑数据链路层</a:t>
              </a:r>
              <a:endParaRPr kumimoji="1" lang="en-US" altLang="zh-CN" sz="1400" dirty="0">
                <a:solidFill>
                  <a:srgbClr val="FF0000"/>
                </a:solidFill>
                <a:latin typeface="+mj-ea"/>
                <a:ea typeface="+mj-ea"/>
              </a:endParaRPr>
            </a:p>
          </p:txBody>
        </p:sp>
        <p:sp>
          <p:nvSpPr>
            <p:cNvPr id="61" name="Rectangle 58"/>
            <p:cNvSpPr>
              <a:spLocks noChangeArrowheads="1"/>
            </p:cNvSpPr>
            <p:nvPr/>
          </p:nvSpPr>
          <p:spPr bwMode="auto">
            <a:xfrm>
              <a:off x="3276600" y="4983163"/>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发送</a:t>
              </a:r>
            </a:p>
          </p:txBody>
        </p:sp>
        <p:grpSp>
          <p:nvGrpSpPr>
            <p:cNvPr id="62" name="Group 59"/>
            <p:cNvGrpSpPr>
              <a:grpSpLocks/>
            </p:cNvGrpSpPr>
            <p:nvPr/>
          </p:nvGrpSpPr>
          <p:grpSpPr bwMode="auto">
            <a:xfrm>
              <a:off x="6546850" y="5281619"/>
              <a:ext cx="977900" cy="349250"/>
              <a:chOff x="1701" y="2666"/>
              <a:chExt cx="616" cy="220"/>
            </a:xfrm>
          </p:grpSpPr>
          <p:grpSp>
            <p:nvGrpSpPr>
              <p:cNvPr id="63" name="Group 60"/>
              <p:cNvGrpSpPr>
                <a:grpSpLocks/>
              </p:cNvGrpSpPr>
              <p:nvPr/>
            </p:nvGrpSpPr>
            <p:grpSpPr bwMode="auto">
              <a:xfrm>
                <a:off x="1701" y="2694"/>
                <a:ext cx="616" cy="192"/>
                <a:chOff x="1701" y="2694"/>
                <a:chExt cx="616" cy="192"/>
              </a:xfrm>
            </p:grpSpPr>
            <p:sp>
              <p:nvSpPr>
                <p:cNvPr id="65" name="AutoShape 61"/>
                <p:cNvSpPr>
                  <a:spLocks noChangeArrowheads="1"/>
                </p:cNvSpPr>
                <p:nvPr/>
              </p:nvSpPr>
              <p:spPr bwMode="auto">
                <a:xfrm>
                  <a:off x="2045" y="2731"/>
                  <a:ext cx="272" cy="136"/>
                </a:xfrm>
                <a:prstGeom prst="rightArrow">
                  <a:avLst>
                    <a:gd name="adj1" fmla="val 50000"/>
                    <a:gd name="adj2" fmla="val 50000"/>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Rectangle 62"/>
                <p:cNvSpPr>
                  <a:spLocks noChangeArrowheads="1"/>
                </p:cNvSpPr>
                <p:nvPr/>
              </p:nvSpPr>
              <p:spPr bwMode="auto">
                <a:xfrm>
                  <a:off x="1701" y="2694"/>
                  <a:ext cx="408" cy="192"/>
                </a:xfrm>
                <a:prstGeom prst="rect">
                  <a:avLst/>
                </a:prstGeom>
                <a:solidFill>
                  <a:srgbClr val="DDDDDD"/>
                </a:solidFill>
                <a:ln w="12700">
                  <a:solidFill>
                    <a:schemeClr val="tx1"/>
                  </a:solidFill>
                  <a:miter lim="800000"/>
                  <a:headEnd/>
                  <a:tailEnd/>
                </a:ln>
                <a:effectLst>
                  <a:outerShdw dist="35921" dir="2700000" algn="ctr" rotWithShape="0">
                    <a:schemeClr val="bg2"/>
                  </a:outerShdw>
                </a:effectLst>
              </p:spPr>
              <p:txBody>
                <a:bodyPr wrap="none" anchor="ct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endParaRPr kumimoji="1" lang="zh-CN" altLang="zh-CN" sz="1400">
                    <a:latin typeface="+mj-ea"/>
                    <a:ea typeface="+mj-ea"/>
                  </a:endParaRPr>
                </a:p>
              </p:txBody>
            </p:sp>
          </p:grpSp>
          <p:sp>
            <p:nvSpPr>
              <p:cNvPr id="64" name="Text Box 63"/>
              <p:cNvSpPr txBox="1">
                <a:spLocks noChangeArrowheads="1"/>
              </p:cNvSpPr>
              <p:nvPr/>
            </p:nvSpPr>
            <p:spPr bwMode="auto">
              <a:xfrm>
                <a:off x="1784" y="2666"/>
                <a:ext cx="229"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帧</a:t>
                </a:r>
              </a:p>
            </p:txBody>
          </p:sp>
        </p:grpSp>
        <p:sp>
          <p:nvSpPr>
            <p:cNvPr id="67" name="Rectangle 64"/>
            <p:cNvSpPr>
              <a:spLocks noChangeArrowheads="1"/>
            </p:cNvSpPr>
            <p:nvPr/>
          </p:nvSpPr>
          <p:spPr bwMode="auto">
            <a:xfrm>
              <a:off x="6289675" y="4983163"/>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接收</a:t>
              </a:r>
            </a:p>
          </p:txBody>
        </p:sp>
        <p:sp>
          <p:nvSpPr>
            <p:cNvPr id="68" name="Rectangle 65"/>
            <p:cNvSpPr>
              <a:spLocks noChangeArrowheads="1"/>
            </p:cNvSpPr>
            <p:nvPr/>
          </p:nvSpPr>
          <p:spPr bwMode="auto">
            <a:xfrm>
              <a:off x="4787900" y="570230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链路</a:t>
              </a:r>
            </a:p>
          </p:txBody>
        </p:sp>
        <p:sp>
          <p:nvSpPr>
            <p:cNvPr id="69" name="Rectangle 67"/>
            <p:cNvSpPr>
              <a:spLocks noChangeArrowheads="1"/>
            </p:cNvSpPr>
            <p:nvPr/>
          </p:nvSpPr>
          <p:spPr bwMode="auto">
            <a:xfrm>
              <a:off x="1219200" y="1554163"/>
              <a:ext cx="2011363" cy="1828800"/>
            </a:xfrm>
            <a:prstGeom prst="rect">
              <a:avLst/>
            </a:prstGeom>
            <a:solidFill>
              <a:srgbClr val="CCFFFF"/>
            </a:solidFill>
            <a:ln w="12700">
              <a:solidFill>
                <a:schemeClr val="tx1"/>
              </a:solidFill>
              <a:miter lim="800000"/>
              <a:headEnd/>
              <a:tailEnd/>
            </a:ln>
            <a:effectLst>
              <a:outerShdw dist="53882" dir="2700000" algn="ctr" rotWithShape="0">
                <a:schemeClr val="bg2"/>
              </a:outerShdw>
            </a:effectLst>
          </p:spPr>
          <p:txBody>
            <a:bodyPr wrap="none" anchor="ctr"/>
            <a:lstStyle/>
            <a:p>
              <a:endParaRPr lang="zh-CN" altLang="en-US" sz="1400">
                <a:latin typeface="+mj-ea"/>
                <a:ea typeface="+mj-ea"/>
              </a:endParaRPr>
            </a:p>
          </p:txBody>
        </p:sp>
        <p:sp>
          <p:nvSpPr>
            <p:cNvPr id="70" name="Rectangle 68"/>
            <p:cNvSpPr>
              <a:spLocks noChangeArrowheads="1"/>
            </p:cNvSpPr>
            <p:nvPr/>
          </p:nvSpPr>
          <p:spPr bwMode="auto">
            <a:xfrm>
              <a:off x="1238250" y="2163763"/>
              <a:ext cx="1981200" cy="609600"/>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Line 69"/>
            <p:cNvSpPr>
              <a:spLocks noChangeShapeType="1"/>
            </p:cNvSpPr>
            <p:nvPr/>
          </p:nvSpPr>
          <p:spPr bwMode="auto">
            <a:xfrm>
              <a:off x="1219200" y="2162175"/>
              <a:ext cx="2008188" cy="1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Rectangle 70"/>
            <p:cNvSpPr>
              <a:spLocks noChangeArrowheads="1"/>
            </p:cNvSpPr>
            <p:nvPr/>
          </p:nvSpPr>
          <p:spPr bwMode="auto">
            <a:xfrm>
              <a:off x="1525588" y="2316163"/>
              <a:ext cx="1390650" cy="304800"/>
            </a:xfrm>
            <a:prstGeom prst="rect">
              <a:avLst/>
            </a:prstGeom>
            <a:solidFill>
              <a:schemeClr val="bg1"/>
            </a:solidFill>
            <a:ln w="12700">
              <a:solidFill>
                <a:schemeClr val="tx1"/>
              </a:solidFill>
              <a:miter lim="800000"/>
              <a:headEnd/>
              <a:tailEnd/>
            </a:ln>
            <a:effectLst>
              <a:outerShdw dist="35921" dir="2700000" algn="ctr" rotWithShape="0">
                <a:schemeClr val="bg2"/>
              </a:outerShdw>
            </a:effectLst>
          </p:spPr>
          <p:txBody>
            <a:bodyPr wrap="none" anchor="ct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endParaRPr kumimoji="1" lang="zh-CN" altLang="zh-CN" sz="1400">
                <a:latin typeface="+mj-ea"/>
                <a:ea typeface="+mj-ea"/>
              </a:endParaRPr>
            </a:p>
          </p:txBody>
        </p:sp>
        <p:sp>
          <p:nvSpPr>
            <p:cNvPr id="73" name="Line 71"/>
            <p:cNvSpPr>
              <a:spLocks noChangeShapeType="1"/>
            </p:cNvSpPr>
            <p:nvPr/>
          </p:nvSpPr>
          <p:spPr bwMode="auto">
            <a:xfrm>
              <a:off x="1219200" y="2771775"/>
              <a:ext cx="2008188" cy="1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4" name="Rectangle 72"/>
            <p:cNvSpPr>
              <a:spLocks noChangeArrowheads="1"/>
            </p:cNvSpPr>
            <p:nvPr/>
          </p:nvSpPr>
          <p:spPr bwMode="auto">
            <a:xfrm>
              <a:off x="1730375" y="1706563"/>
              <a:ext cx="990600" cy="304800"/>
            </a:xfrm>
            <a:prstGeom prst="rect">
              <a:avLst/>
            </a:prstGeom>
            <a:solidFill>
              <a:srgbClr val="DDDDDD"/>
            </a:solidFill>
            <a:ln w="12700">
              <a:solidFill>
                <a:schemeClr val="tx1"/>
              </a:solidFill>
              <a:miter lim="800000"/>
              <a:headEnd/>
              <a:tailEnd/>
            </a:ln>
            <a:effectLst>
              <a:outerShdw dist="35921" dir="2700000" algn="ctr" rotWithShape="0">
                <a:schemeClr val="bg2"/>
              </a:outerShdw>
            </a:effectLst>
          </p:spPr>
          <p:txBody>
            <a:bodyPr wrap="none" anchor="ct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r>
                <a:rPr kumimoji="1" lang="en-US" altLang="zh-CN" sz="1400">
                  <a:latin typeface="+mj-ea"/>
                  <a:ea typeface="+mj-ea"/>
                </a:rPr>
                <a:t>IP </a:t>
              </a:r>
              <a:r>
                <a:rPr kumimoji="1" lang="zh-CN" altLang="en-US" sz="1400">
                  <a:latin typeface="+mj-ea"/>
                  <a:ea typeface="+mj-ea"/>
                </a:rPr>
                <a:t>数据报</a:t>
              </a:r>
            </a:p>
          </p:txBody>
        </p:sp>
        <p:sp>
          <p:nvSpPr>
            <p:cNvPr id="75" name="Rectangle 73"/>
            <p:cNvSpPr>
              <a:spLocks noChangeArrowheads="1"/>
            </p:cNvSpPr>
            <p:nvPr/>
          </p:nvSpPr>
          <p:spPr bwMode="auto">
            <a:xfrm>
              <a:off x="1519238" y="2925763"/>
              <a:ext cx="1403350" cy="304800"/>
            </a:xfrm>
            <a:prstGeom prst="rect">
              <a:avLst/>
            </a:prstGeom>
            <a:solidFill>
              <a:schemeClr val="bg1"/>
            </a:solidFill>
            <a:ln w="12700">
              <a:solidFill>
                <a:schemeClr val="tx1"/>
              </a:solidFill>
              <a:miter lim="800000"/>
              <a:headEnd/>
              <a:tailEnd/>
            </a:ln>
            <a:effectLst>
              <a:outerShdw dist="35921" dir="2700000" algn="ctr" rotWithShape="0">
                <a:schemeClr val="bg2"/>
              </a:outerShdw>
            </a:effectLst>
          </p:spPr>
          <p:txBody>
            <a:bodyPr wrap="none" anchor="ct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endParaRPr kumimoji="1" lang="zh-CN" altLang="zh-CN" sz="1400">
                <a:latin typeface="+mj-ea"/>
                <a:ea typeface="+mj-ea"/>
              </a:endParaRPr>
            </a:p>
          </p:txBody>
        </p:sp>
        <p:sp>
          <p:nvSpPr>
            <p:cNvPr id="76" name="Rectangle 74"/>
            <p:cNvSpPr>
              <a:spLocks noChangeArrowheads="1"/>
            </p:cNvSpPr>
            <p:nvPr/>
          </p:nvSpPr>
          <p:spPr bwMode="auto">
            <a:xfrm>
              <a:off x="1455738" y="2938463"/>
              <a:ext cx="1507466" cy="299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lnSpc>
                  <a:spcPct val="85000"/>
                </a:lnSpc>
              </a:pPr>
              <a:r>
                <a:rPr kumimoji="1" lang="en-US" altLang="zh-CN" sz="1200" dirty="0">
                  <a:latin typeface="+mj-ea"/>
                  <a:ea typeface="+mj-ea"/>
                </a:rPr>
                <a:t>1010…  …0110</a:t>
              </a:r>
            </a:p>
          </p:txBody>
        </p:sp>
        <p:sp>
          <p:nvSpPr>
            <p:cNvPr id="77" name="AutoShape 75"/>
            <p:cNvSpPr>
              <a:spLocks noChangeArrowheads="1"/>
            </p:cNvSpPr>
            <p:nvPr/>
          </p:nvSpPr>
          <p:spPr bwMode="auto">
            <a:xfrm>
              <a:off x="2071688" y="2773363"/>
              <a:ext cx="304800" cy="334962"/>
            </a:xfrm>
            <a:prstGeom prst="downArrow">
              <a:avLst>
                <a:gd name="adj1" fmla="val 50000"/>
                <a:gd name="adj2" fmla="val 43231"/>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1400">
                <a:latin typeface="+mj-ea"/>
                <a:ea typeface="+mj-ea"/>
              </a:endParaRPr>
            </a:p>
          </p:txBody>
        </p:sp>
        <p:sp>
          <p:nvSpPr>
            <p:cNvPr id="78" name="Rectangle 76"/>
            <p:cNvSpPr>
              <a:spLocks noChangeArrowheads="1"/>
            </p:cNvSpPr>
            <p:nvPr/>
          </p:nvSpPr>
          <p:spPr bwMode="auto">
            <a:xfrm>
              <a:off x="1724025" y="2325688"/>
              <a:ext cx="990600" cy="280987"/>
            </a:xfrm>
            <a:prstGeom prst="rect">
              <a:avLst/>
            </a:prstGeom>
            <a:solidFill>
              <a:srgbClr val="DDDDD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9" name="AutoShape 77"/>
            <p:cNvSpPr>
              <a:spLocks noChangeArrowheads="1"/>
            </p:cNvSpPr>
            <p:nvPr/>
          </p:nvSpPr>
          <p:spPr bwMode="auto">
            <a:xfrm>
              <a:off x="1730375" y="2020888"/>
              <a:ext cx="990600" cy="369887"/>
            </a:xfrm>
            <a:prstGeom prst="downArrow">
              <a:avLst>
                <a:gd name="adj1" fmla="val 65389"/>
                <a:gd name="adj2" fmla="val 39394"/>
              </a:avLst>
            </a:prstGeom>
            <a:solidFill>
              <a:schemeClr val="accent2"/>
            </a:solidFill>
            <a:ln w="12700">
              <a:solidFill>
                <a:schemeClr val="tx1"/>
              </a:solidFill>
              <a:miter lim="800000"/>
              <a:headEnd/>
              <a:tailEnd/>
            </a:ln>
            <a:effectLst>
              <a:outerShdw dist="35921" dir="2700000" algn="ctr" rotWithShape="0">
                <a:schemeClr val="bg2"/>
              </a:outerShdw>
            </a:effectLst>
          </p:spPr>
          <p:txBody>
            <a:bodyPr vert="eaVert" wrap="none" anchor="ctr"/>
            <a:lstStyle/>
            <a:p>
              <a:endParaRPr lang="zh-CN" altLang="en-US" sz="1400">
                <a:latin typeface="+mj-ea"/>
                <a:ea typeface="+mj-ea"/>
              </a:endParaRPr>
            </a:p>
          </p:txBody>
        </p:sp>
        <p:sp>
          <p:nvSpPr>
            <p:cNvPr id="80" name="Text Box 78"/>
            <p:cNvSpPr txBox="1">
              <a:spLocks noChangeArrowheads="1"/>
            </p:cNvSpPr>
            <p:nvPr/>
          </p:nvSpPr>
          <p:spPr bwMode="auto">
            <a:xfrm>
              <a:off x="1187450" y="2270125"/>
              <a:ext cx="3642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帧</a:t>
              </a:r>
            </a:p>
          </p:txBody>
        </p:sp>
        <p:sp>
          <p:nvSpPr>
            <p:cNvPr id="81" name="Rectangle 79"/>
            <p:cNvSpPr>
              <a:spLocks noChangeArrowheads="1"/>
            </p:cNvSpPr>
            <p:nvPr/>
          </p:nvSpPr>
          <p:spPr bwMode="auto">
            <a:xfrm>
              <a:off x="1930400" y="1984375"/>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装入</a:t>
              </a:r>
            </a:p>
          </p:txBody>
        </p:sp>
        <p:sp>
          <p:nvSpPr>
            <p:cNvPr id="82" name="Line 80"/>
            <p:cNvSpPr>
              <a:spLocks noChangeShapeType="1"/>
            </p:cNvSpPr>
            <p:nvPr/>
          </p:nvSpPr>
          <p:spPr bwMode="auto">
            <a:xfrm>
              <a:off x="1719263" y="2320925"/>
              <a:ext cx="0" cy="2857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3" name="Line 81"/>
            <p:cNvSpPr>
              <a:spLocks noChangeShapeType="1"/>
            </p:cNvSpPr>
            <p:nvPr/>
          </p:nvSpPr>
          <p:spPr bwMode="auto">
            <a:xfrm>
              <a:off x="2709863" y="2322513"/>
              <a:ext cx="0" cy="2857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Tree>
    <p:extLst>
      <p:ext uri="{BB962C8B-B14F-4D97-AF65-F5344CB8AC3E}">
        <p14:creationId xmlns:p14="http://schemas.microsoft.com/office/powerpoint/2010/main" val="228630279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sz="2000" dirty="0" smtClean="0"/>
              <a:t>数据字段：</a:t>
            </a:r>
            <a:r>
              <a:rPr lang="en-US" altLang="zh-CN" sz="2000" dirty="0" smtClean="0"/>
              <a:t>46-1500</a:t>
            </a:r>
            <a:r>
              <a:rPr lang="zh-CN" altLang="en-US" sz="2000" dirty="0" smtClean="0"/>
              <a:t>字节之间。</a:t>
            </a:r>
            <a:endParaRPr lang="en-US" altLang="zh-CN" sz="2000" dirty="0" smtClean="0"/>
          </a:p>
          <a:p>
            <a:r>
              <a:rPr lang="en-US" altLang="zh-CN" sz="2000" dirty="0" smtClean="0"/>
              <a:t>FCS</a:t>
            </a:r>
            <a:r>
              <a:rPr lang="zh-CN" altLang="en-US" sz="2000" dirty="0" smtClean="0"/>
              <a:t>：帧检验序列</a:t>
            </a:r>
            <a:r>
              <a:rPr lang="en-US" altLang="zh-CN" sz="2000" dirty="0" smtClean="0"/>
              <a:t>FCS</a:t>
            </a:r>
            <a:r>
              <a:rPr lang="zh-CN" altLang="en-US" sz="2000" dirty="0" smtClean="0"/>
              <a:t>，用于</a:t>
            </a:r>
            <a:r>
              <a:rPr lang="en-US" altLang="zh-CN" sz="2000" dirty="0" smtClean="0"/>
              <a:t>CRC</a:t>
            </a:r>
            <a:r>
              <a:rPr lang="zh-CN" altLang="en-US" sz="2000" dirty="0" smtClean="0"/>
              <a:t>校验。</a:t>
            </a:r>
            <a:endParaRPr lang="zh-CN" altLang="en-US" sz="2000"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90</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
        <p:nvSpPr>
          <p:cNvPr id="55" name="Line 2"/>
          <p:cNvSpPr>
            <a:spLocks noChangeShapeType="1"/>
          </p:cNvSpPr>
          <p:nvPr/>
        </p:nvSpPr>
        <p:spPr bwMode="auto">
          <a:xfrm>
            <a:off x="611560" y="4630068"/>
            <a:ext cx="8021637" cy="17462"/>
          </a:xfrm>
          <a:prstGeom prst="line">
            <a:avLst/>
          </a:prstGeom>
          <a:noFill/>
          <a:ln w="38100" cmpd="dbl">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6" name="Rectangle 3"/>
          <p:cNvSpPr>
            <a:spLocks noChangeArrowheads="1"/>
          </p:cNvSpPr>
          <p:nvPr/>
        </p:nvSpPr>
        <p:spPr bwMode="auto">
          <a:xfrm>
            <a:off x="1119561" y="4882480"/>
            <a:ext cx="6413500" cy="495300"/>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57" name="Rectangle 4"/>
          <p:cNvSpPr>
            <a:spLocks noChangeArrowheads="1"/>
          </p:cNvSpPr>
          <p:nvPr/>
        </p:nvSpPr>
        <p:spPr bwMode="auto">
          <a:xfrm>
            <a:off x="1113211" y="4882480"/>
            <a:ext cx="6419850" cy="488950"/>
          </a:xfrm>
          <a:prstGeom prst="rect">
            <a:avLst/>
          </a:prstGeom>
          <a:noFill/>
          <a:ln w="2857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58" name="Rectangle 5"/>
          <p:cNvSpPr>
            <a:spLocks noChangeArrowheads="1"/>
          </p:cNvSpPr>
          <p:nvPr/>
        </p:nvSpPr>
        <p:spPr bwMode="auto">
          <a:xfrm>
            <a:off x="3821486" y="4987255"/>
            <a:ext cx="928460"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MAC </a:t>
            </a:r>
            <a:r>
              <a:rPr kumimoji="1" lang="zh-CN" altLang="en-US" sz="1600">
                <a:latin typeface="微软雅黑" panose="020B0503020204020204" pitchFamily="34" charset="-122"/>
                <a:ea typeface="微软雅黑" panose="020B0503020204020204" pitchFamily="34" charset="-122"/>
              </a:rPr>
              <a:t>帧</a:t>
            </a:r>
          </a:p>
        </p:txBody>
      </p:sp>
      <p:sp>
        <p:nvSpPr>
          <p:cNvPr id="59" name="Rectangle 6"/>
          <p:cNvSpPr>
            <a:spLocks noChangeArrowheads="1"/>
          </p:cNvSpPr>
          <p:nvPr/>
        </p:nvSpPr>
        <p:spPr bwMode="auto">
          <a:xfrm>
            <a:off x="7844205" y="4966618"/>
            <a:ext cx="798296"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dirty="0">
                <a:latin typeface="微软雅黑" panose="020B0503020204020204" pitchFamily="34" charset="-122"/>
                <a:ea typeface="微软雅黑" panose="020B0503020204020204" pitchFamily="34" charset="-122"/>
              </a:rPr>
              <a:t>物理层</a:t>
            </a:r>
          </a:p>
        </p:txBody>
      </p:sp>
      <p:sp>
        <p:nvSpPr>
          <p:cNvPr id="60" name="Rectangle 7"/>
          <p:cNvSpPr>
            <a:spLocks noChangeArrowheads="1"/>
          </p:cNvSpPr>
          <p:nvPr/>
        </p:nvSpPr>
        <p:spPr bwMode="auto">
          <a:xfrm>
            <a:off x="7779123" y="4037930"/>
            <a:ext cx="928460" cy="33598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MAC </a:t>
            </a:r>
            <a:r>
              <a:rPr kumimoji="1" lang="zh-CN" altLang="en-US" sz="1600">
                <a:latin typeface="微软雅黑" panose="020B0503020204020204" pitchFamily="34" charset="-122"/>
                <a:ea typeface="微软雅黑" panose="020B0503020204020204" pitchFamily="34" charset="-122"/>
              </a:rPr>
              <a:t>层</a:t>
            </a:r>
          </a:p>
        </p:txBody>
      </p:sp>
      <p:sp>
        <p:nvSpPr>
          <p:cNvPr id="61" name="Line 8"/>
          <p:cNvSpPr>
            <a:spLocks noChangeShapeType="1"/>
          </p:cNvSpPr>
          <p:nvPr/>
        </p:nvSpPr>
        <p:spPr bwMode="auto">
          <a:xfrm flipH="1">
            <a:off x="1111623" y="4372893"/>
            <a:ext cx="1588" cy="5143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2" name="Line 9"/>
          <p:cNvSpPr>
            <a:spLocks noChangeShapeType="1"/>
          </p:cNvSpPr>
          <p:nvPr/>
        </p:nvSpPr>
        <p:spPr bwMode="auto">
          <a:xfrm>
            <a:off x="7521948" y="4444330"/>
            <a:ext cx="11113" cy="4318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3" name="Rectangle 10"/>
          <p:cNvSpPr>
            <a:spLocks noChangeArrowheads="1"/>
          </p:cNvSpPr>
          <p:nvPr/>
        </p:nvSpPr>
        <p:spPr bwMode="auto">
          <a:xfrm>
            <a:off x="7914061" y="3123530"/>
            <a:ext cx="634790"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IP </a:t>
            </a:r>
            <a:r>
              <a:rPr kumimoji="1" lang="zh-CN" altLang="en-US" sz="1600">
                <a:latin typeface="微软雅黑" panose="020B0503020204020204" pitchFamily="34" charset="-122"/>
                <a:ea typeface="微软雅黑" panose="020B0503020204020204" pitchFamily="34" charset="-122"/>
              </a:rPr>
              <a:t>层</a:t>
            </a:r>
          </a:p>
        </p:txBody>
      </p:sp>
      <p:sp>
        <p:nvSpPr>
          <p:cNvPr id="64" name="Line 11"/>
          <p:cNvSpPr>
            <a:spLocks noChangeShapeType="1"/>
          </p:cNvSpPr>
          <p:nvPr/>
        </p:nvSpPr>
        <p:spPr bwMode="auto">
          <a:xfrm>
            <a:off x="7761661" y="3656930"/>
            <a:ext cx="820737" cy="11113"/>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grpSp>
        <p:nvGrpSpPr>
          <p:cNvPr id="65" name="Group 15"/>
          <p:cNvGrpSpPr>
            <a:grpSpLocks/>
          </p:cNvGrpSpPr>
          <p:nvPr/>
        </p:nvGrpSpPr>
        <p:grpSpPr bwMode="auto">
          <a:xfrm>
            <a:off x="611561" y="3620419"/>
            <a:ext cx="6934199" cy="1408113"/>
            <a:chOff x="659" y="2185"/>
            <a:chExt cx="4368" cy="887"/>
          </a:xfrm>
          <a:effectLst/>
        </p:grpSpPr>
        <p:sp>
          <p:nvSpPr>
            <p:cNvPr id="66" name="AutoShape 16"/>
            <p:cNvSpPr>
              <a:spLocks noChangeArrowheads="1"/>
            </p:cNvSpPr>
            <p:nvPr/>
          </p:nvSpPr>
          <p:spPr bwMode="auto">
            <a:xfrm rot="16200000" flipH="1">
              <a:off x="2830" y="2807"/>
              <a:ext cx="384" cy="145"/>
            </a:xfrm>
            <a:prstGeom prst="rightArrow">
              <a:avLst>
                <a:gd name="adj1" fmla="val 50000"/>
                <a:gd name="adj2" fmla="val 132426"/>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grpSp>
          <p:nvGrpSpPr>
            <p:cNvPr id="67" name="Group 17"/>
            <p:cNvGrpSpPr>
              <a:grpSpLocks/>
            </p:cNvGrpSpPr>
            <p:nvPr/>
          </p:nvGrpSpPr>
          <p:grpSpPr bwMode="auto">
            <a:xfrm>
              <a:off x="659" y="2185"/>
              <a:ext cx="4368" cy="503"/>
              <a:chOff x="659" y="2185"/>
              <a:chExt cx="4368" cy="503"/>
            </a:xfrm>
          </p:grpSpPr>
          <p:sp>
            <p:nvSpPr>
              <p:cNvPr id="68" name="Rectangle 18"/>
              <p:cNvSpPr>
                <a:spLocks noChangeArrowheads="1"/>
              </p:cNvSpPr>
              <p:nvPr/>
            </p:nvSpPr>
            <p:spPr bwMode="auto">
              <a:xfrm>
                <a:off x="974" y="2400"/>
                <a:ext cx="4045" cy="288"/>
              </a:xfrm>
              <a:prstGeom prst="rect">
                <a:avLst/>
              </a:prstGeom>
              <a:solidFill>
                <a:srgbClr val="FFCCFF"/>
              </a:solidFill>
              <a:ln w="19050">
                <a:solidFill>
                  <a:schemeClr val="folHlink"/>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69" name="Line 19"/>
              <p:cNvSpPr>
                <a:spLocks noChangeShapeType="1"/>
              </p:cNvSpPr>
              <p:nvPr/>
            </p:nvSpPr>
            <p:spPr bwMode="auto">
              <a:xfrm>
                <a:off x="1563" y="2400"/>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70" name="Line 20"/>
              <p:cNvSpPr>
                <a:spLocks noChangeShapeType="1"/>
              </p:cNvSpPr>
              <p:nvPr/>
            </p:nvSpPr>
            <p:spPr bwMode="auto">
              <a:xfrm>
                <a:off x="2139" y="2400"/>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71" name="Line 21"/>
              <p:cNvSpPr>
                <a:spLocks noChangeShapeType="1"/>
              </p:cNvSpPr>
              <p:nvPr/>
            </p:nvSpPr>
            <p:spPr bwMode="auto">
              <a:xfrm>
                <a:off x="2715" y="2400"/>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72" name="Line 22"/>
              <p:cNvSpPr>
                <a:spLocks noChangeShapeType="1"/>
              </p:cNvSpPr>
              <p:nvPr/>
            </p:nvSpPr>
            <p:spPr bwMode="auto">
              <a:xfrm>
                <a:off x="4683" y="2400"/>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73" name="Rectangle 23"/>
              <p:cNvSpPr>
                <a:spLocks noChangeArrowheads="1"/>
              </p:cNvSpPr>
              <p:nvPr/>
            </p:nvSpPr>
            <p:spPr bwMode="auto">
              <a:xfrm>
                <a:off x="963" y="2445"/>
                <a:ext cx="63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a:latin typeface="微软雅黑" panose="020B0503020204020204" pitchFamily="34" charset="-122"/>
                    <a:ea typeface="微软雅黑" panose="020B0503020204020204" pitchFamily="34" charset="-122"/>
                  </a:rPr>
                  <a:t>目的地址</a:t>
                </a:r>
              </a:p>
            </p:txBody>
          </p:sp>
          <p:sp>
            <p:nvSpPr>
              <p:cNvPr id="74" name="Rectangle 24"/>
              <p:cNvSpPr>
                <a:spLocks noChangeArrowheads="1"/>
              </p:cNvSpPr>
              <p:nvPr/>
            </p:nvSpPr>
            <p:spPr bwMode="auto">
              <a:xfrm>
                <a:off x="1609" y="2445"/>
                <a:ext cx="50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a:latin typeface="微软雅黑" panose="020B0503020204020204" pitchFamily="34" charset="-122"/>
                    <a:ea typeface="微软雅黑" panose="020B0503020204020204" pitchFamily="34" charset="-122"/>
                  </a:rPr>
                  <a:t>源地址</a:t>
                </a:r>
              </a:p>
            </p:txBody>
          </p:sp>
          <p:sp>
            <p:nvSpPr>
              <p:cNvPr id="75" name="Rectangle 25"/>
              <p:cNvSpPr>
                <a:spLocks noChangeArrowheads="1"/>
              </p:cNvSpPr>
              <p:nvPr/>
            </p:nvSpPr>
            <p:spPr bwMode="auto">
              <a:xfrm>
                <a:off x="2241" y="2445"/>
                <a:ext cx="37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a:latin typeface="微软雅黑" panose="020B0503020204020204" pitchFamily="34" charset="-122"/>
                    <a:ea typeface="微软雅黑" panose="020B0503020204020204" pitchFamily="34" charset="-122"/>
                  </a:rPr>
                  <a:t>类型</a:t>
                </a:r>
              </a:p>
            </p:txBody>
          </p:sp>
          <p:sp>
            <p:nvSpPr>
              <p:cNvPr id="76" name="Rectangle 26"/>
              <p:cNvSpPr>
                <a:spLocks noChangeArrowheads="1"/>
              </p:cNvSpPr>
              <p:nvPr/>
            </p:nvSpPr>
            <p:spPr bwMode="auto">
              <a:xfrm>
                <a:off x="3406" y="2445"/>
                <a:ext cx="68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a:latin typeface="微软雅黑" panose="020B0503020204020204" pitchFamily="34" charset="-122"/>
                    <a:ea typeface="微软雅黑" panose="020B0503020204020204" pitchFamily="34" charset="-122"/>
                  </a:rPr>
                  <a:t>数        据</a:t>
                </a:r>
              </a:p>
            </p:txBody>
          </p:sp>
          <p:sp>
            <p:nvSpPr>
              <p:cNvPr id="77" name="Rectangle 27"/>
              <p:cNvSpPr>
                <a:spLocks noChangeArrowheads="1"/>
              </p:cNvSpPr>
              <p:nvPr/>
            </p:nvSpPr>
            <p:spPr bwMode="auto">
              <a:xfrm>
                <a:off x="4683" y="2445"/>
                <a:ext cx="3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FCS</a:t>
                </a:r>
              </a:p>
            </p:txBody>
          </p:sp>
          <p:sp>
            <p:nvSpPr>
              <p:cNvPr id="78" name="Rectangle 28"/>
              <p:cNvSpPr>
                <a:spLocks noChangeArrowheads="1"/>
              </p:cNvSpPr>
              <p:nvPr/>
            </p:nvSpPr>
            <p:spPr bwMode="auto">
              <a:xfrm>
                <a:off x="1193" y="2205"/>
                <a:ext cx="1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6</a:t>
                </a:r>
              </a:p>
            </p:txBody>
          </p:sp>
          <p:sp>
            <p:nvSpPr>
              <p:cNvPr id="79" name="Rectangle 29"/>
              <p:cNvSpPr>
                <a:spLocks noChangeArrowheads="1"/>
              </p:cNvSpPr>
              <p:nvPr/>
            </p:nvSpPr>
            <p:spPr bwMode="auto">
              <a:xfrm>
                <a:off x="1810" y="2205"/>
                <a:ext cx="1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6</a:t>
                </a:r>
              </a:p>
            </p:txBody>
          </p:sp>
          <p:sp>
            <p:nvSpPr>
              <p:cNvPr id="80" name="Rectangle 30"/>
              <p:cNvSpPr>
                <a:spLocks noChangeArrowheads="1"/>
              </p:cNvSpPr>
              <p:nvPr/>
            </p:nvSpPr>
            <p:spPr bwMode="auto">
              <a:xfrm>
                <a:off x="2379" y="2205"/>
                <a:ext cx="1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2</a:t>
                </a:r>
              </a:p>
            </p:txBody>
          </p:sp>
          <p:sp>
            <p:nvSpPr>
              <p:cNvPr id="81" name="Rectangle 31"/>
              <p:cNvSpPr>
                <a:spLocks noChangeArrowheads="1"/>
              </p:cNvSpPr>
              <p:nvPr/>
            </p:nvSpPr>
            <p:spPr bwMode="auto">
              <a:xfrm>
                <a:off x="4786" y="2205"/>
                <a:ext cx="1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4</a:t>
                </a:r>
              </a:p>
            </p:txBody>
          </p:sp>
          <p:sp>
            <p:nvSpPr>
              <p:cNvPr id="82" name="Rectangle 32"/>
              <p:cNvSpPr>
                <a:spLocks noChangeArrowheads="1"/>
              </p:cNvSpPr>
              <p:nvPr/>
            </p:nvSpPr>
            <p:spPr bwMode="auto">
              <a:xfrm>
                <a:off x="659" y="2197"/>
                <a:ext cx="37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dirty="0">
                    <a:latin typeface="微软雅黑" panose="020B0503020204020204" pitchFamily="34" charset="-122"/>
                    <a:ea typeface="微软雅黑" panose="020B0503020204020204" pitchFamily="34" charset="-122"/>
                  </a:rPr>
                  <a:t>字节</a:t>
                </a:r>
              </a:p>
            </p:txBody>
          </p:sp>
          <p:sp>
            <p:nvSpPr>
              <p:cNvPr id="83" name="Text Box 33"/>
              <p:cNvSpPr txBox="1">
                <a:spLocks noChangeArrowheads="1"/>
              </p:cNvSpPr>
              <p:nvPr/>
            </p:nvSpPr>
            <p:spPr bwMode="auto">
              <a:xfrm>
                <a:off x="3777" y="2185"/>
                <a:ext cx="74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46 ~ 1500</a:t>
                </a:r>
              </a:p>
            </p:txBody>
          </p:sp>
        </p:grpSp>
      </p:grpSp>
      <p:grpSp>
        <p:nvGrpSpPr>
          <p:cNvPr id="84" name="Group 34"/>
          <p:cNvGrpSpPr>
            <a:grpSpLocks/>
          </p:cNvGrpSpPr>
          <p:nvPr/>
        </p:nvGrpSpPr>
        <p:grpSpPr bwMode="auto">
          <a:xfrm>
            <a:off x="3875461" y="3123530"/>
            <a:ext cx="3124200" cy="990600"/>
            <a:chOff x="2715" y="1872"/>
            <a:chExt cx="1968" cy="624"/>
          </a:xfrm>
        </p:grpSpPr>
        <p:sp>
          <p:nvSpPr>
            <p:cNvPr id="85" name="AutoShape 35"/>
            <p:cNvSpPr>
              <a:spLocks noChangeArrowheads="1"/>
            </p:cNvSpPr>
            <p:nvPr/>
          </p:nvSpPr>
          <p:spPr bwMode="auto">
            <a:xfrm rot="16200000" flipH="1">
              <a:off x="3508" y="2231"/>
              <a:ext cx="384" cy="145"/>
            </a:xfrm>
            <a:prstGeom prst="rightArrow">
              <a:avLst>
                <a:gd name="adj1" fmla="val 50000"/>
                <a:gd name="adj2" fmla="val 132426"/>
              </a:avLst>
            </a:prstGeom>
            <a:solidFill>
              <a:schemeClr val="accent1"/>
            </a:solidFill>
            <a:ln w="127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86" name="Rectangle 36"/>
            <p:cNvSpPr>
              <a:spLocks noChangeArrowheads="1"/>
            </p:cNvSpPr>
            <p:nvPr/>
          </p:nvSpPr>
          <p:spPr bwMode="auto">
            <a:xfrm>
              <a:off x="2715" y="1872"/>
              <a:ext cx="1968" cy="240"/>
            </a:xfrm>
            <a:prstGeom prst="rect">
              <a:avLst/>
            </a:prstGeom>
            <a:solidFill>
              <a:srgbClr val="CCECFF"/>
            </a:solidFill>
            <a:ln w="19050">
              <a:solidFill>
                <a:schemeClr val="folHlink"/>
              </a:solidFill>
              <a:miter lim="800000"/>
              <a:headEnd/>
              <a:tailEnd/>
            </a:ln>
            <a:effec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600" dirty="0">
                  <a:latin typeface="微软雅黑" panose="020B0503020204020204" pitchFamily="34" charset="-122"/>
                  <a:ea typeface="微软雅黑" panose="020B0503020204020204" pitchFamily="34" charset="-122"/>
                </a:rPr>
                <a:t>IP </a:t>
              </a:r>
              <a:r>
                <a:rPr kumimoji="1" lang="zh-CN" altLang="en-US" sz="1600" dirty="0">
                  <a:latin typeface="微软雅黑" panose="020B0503020204020204" pitchFamily="34" charset="-122"/>
                  <a:ea typeface="微软雅黑" panose="020B0503020204020204" pitchFamily="34" charset="-122"/>
                </a:rPr>
                <a:t>数据报</a:t>
              </a:r>
            </a:p>
          </p:txBody>
        </p:sp>
      </p:grpSp>
    </p:spTree>
    <p:extLst>
      <p:ext uri="{BB962C8B-B14F-4D97-AF65-F5344CB8AC3E}">
        <p14:creationId xmlns:p14="http://schemas.microsoft.com/office/powerpoint/2010/main" val="60199526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a:xfrm>
            <a:off x="4827314" y="3809149"/>
            <a:ext cx="4281190" cy="1784655"/>
          </a:xfrm>
        </p:spPr>
        <p:txBody>
          <a:bodyPr/>
          <a:lstStyle/>
          <a:p>
            <a:pPr marL="0" indent="0">
              <a:buNone/>
            </a:pPr>
            <a:r>
              <a:rPr lang="zh-CN" altLang="en-US" sz="2000" dirty="0"/>
              <a:t>在帧的前面插入</a:t>
            </a:r>
            <a:r>
              <a:rPr lang="zh-CN" altLang="en-US" sz="2000" dirty="0" smtClean="0"/>
              <a:t>的</a:t>
            </a:r>
            <a:r>
              <a:rPr lang="en-US" altLang="zh-CN" sz="2000" dirty="0" smtClean="0"/>
              <a:t>8</a:t>
            </a:r>
            <a:r>
              <a:rPr lang="zh-CN" altLang="en-US" sz="2000" dirty="0" smtClean="0"/>
              <a:t>字节</a:t>
            </a:r>
            <a:r>
              <a:rPr lang="zh-CN" altLang="en-US" sz="2000" dirty="0"/>
              <a:t>中的第一个字段</a:t>
            </a:r>
            <a:r>
              <a:rPr lang="zh-CN" altLang="en-US" sz="2000" dirty="0" smtClean="0"/>
              <a:t>共</a:t>
            </a:r>
            <a:r>
              <a:rPr lang="en-US" altLang="zh-CN" sz="2000" dirty="0" smtClean="0"/>
              <a:t>7</a:t>
            </a:r>
            <a:r>
              <a:rPr lang="zh-CN" altLang="en-US" sz="2000" dirty="0" smtClean="0"/>
              <a:t>个</a:t>
            </a:r>
            <a:r>
              <a:rPr lang="zh-CN" altLang="en-US" sz="2000" dirty="0"/>
              <a:t>字节</a:t>
            </a:r>
            <a:r>
              <a:rPr lang="zh-CN" altLang="en-US" sz="2000" dirty="0" smtClean="0"/>
              <a:t>，是</a:t>
            </a:r>
            <a:r>
              <a:rPr lang="zh-CN" altLang="en-US" sz="2000" dirty="0"/>
              <a:t>前同步码，用来迅速</a:t>
            </a:r>
            <a:r>
              <a:rPr lang="zh-CN" altLang="en-US" sz="2000" dirty="0" smtClean="0"/>
              <a:t>实现</a:t>
            </a:r>
            <a:r>
              <a:rPr lang="en-US" altLang="zh-CN" sz="2000" dirty="0" smtClean="0"/>
              <a:t>MAC</a:t>
            </a:r>
            <a:r>
              <a:rPr lang="zh-CN" altLang="en-US" sz="2000" dirty="0" smtClean="0"/>
              <a:t>帧</a:t>
            </a:r>
            <a:r>
              <a:rPr lang="zh-CN" altLang="en-US" sz="2000" dirty="0"/>
              <a:t>的比特同步。</a:t>
            </a:r>
          </a:p>
          <a:p>
            <a:pPr marL="0" indent="0">
              <a:buNone/>
            </a:pPr>
            <a:r>
              <a:rPr lang="zh-CN" altLang="en-US" sz="2000" dirty="0"/>
              <a:t>第二个字段是帧开始定界符，表示后面的信息就是</a:t>
            </a:r>
            <a:r>
              <a:rPr lang="en-US" altLang="zh-CN" sz="2000" dirty="0"/>
              <a:t>MAC </a:t>
            </a:r>
            <a:r>
              <a:rPr lang="zh-CN" altLang="en-US" sz="2000" dirty="0"/>
              <a:t>帧。 </a:t>
            </a:r>
          </a:p>
          <a:p>
            <a:pPr marL="0" indent="0">
              <a:buNone/>
            </a:pPr>
            <a:endParaRPr lang="zh-CN" altLang="en-US" sz="2000"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91</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grpSp>
        <p:nvGrpSpPr>
          <p:cNvPr id="38" name="组合 37"/>
          <p:cNvGrpSpPr/>
          <p:nvPr/>
        </p:nvGrpSpPr>
        <p:grpSpPr>
          <a:xfrm>
            <a:off x="337082" y="983711"/>
            <a:ext cx="8696364" cy="3890013"/>
            <a:chOff x="152400" y="1273324"/>
            <a:chExt cx="8915400" cy="3890013"/>
          </a:xfrm>
        </p:grpSpPr>
        <p:sp>
          <p:nvSpPr>
            <p:cNvPr id="39" name="Line 3"/>
            <p:cNvSpPr>
              <a:spLocks noChangeShapeType="1"/>
            </p:cNvSpPr>
            <p:nvPr/>
          </p:nvSpPr>
          <p:spPr bwMode="auto">
            <a:xfrm>
              <a:off x="152400" y="3132286"/>
              <a:ext cx="8915400" cy="0"/>
            </a:xfrm>
            <a:prstGeom prst="line">
              <a:avLst/>
            </a:prstGeom>
            <a:noFill/>
            <a:ln w="38100" cmpd="dbl">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40" name="Rectangle 4"/>
            <p:cNvSpPr>
              <a:spLocks noChangeArrowheads="1"/>
            </p:cNvSpPr>
            <p:nvPr/>
          </p:nvSpPr>
          <p:spPr bwMode="auto">
            <a:xfrm>
              <a:off x="1554163" y="3367236"/>
              <a:ext cx="6413500" cy="495300"/>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41" name="Rectangle 5"/>
            <p:cNvSpPr>
              <a:spLocks noChangeArrowheads="1"/>
            </p:cNvSpPr>
            <p:nvPr/>
          </p:nvSpPr>
          <p:spPr bwMode="auto">
            <a:xfrm>
              <a:off x="1547813" y="3367236"/>
              <a:ext cx="6419850" cy="48895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42" name="Rectangle 6"/>
            <p:cNvSpPr>
              <a:spLocks noChangeArrowheads="1"/>
            </p:cNvSpPr>
            <p:nvPr/>
          </p:nvSpPr>
          <p:spPr bwMode="auto">
            <a:xfrm>
              <a:off x="4101774" y="3450945"/>
              <a:ext cx="142571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以太网 </a:t>
              </a:r>
              <a:r>
                <a:rPr kumimoji="1" lang="en-US" altLang="zh-CN" sz="1400" dirty="0">
                  <a:latin typeface="微软雅黑" panose="020B0503020204020204" pitchFamily="34" charset="-122"/>
                  <a:ea typeface="微软雅黑" panose="020B0503020204020204" pitchFamily="34" charset="-122"/>
                </a:rPr>
                <a:t>MAC </a:t>
              </a:r>
              <a:r>
                <a:rPr kumimoji="1" lang="zh-CN" altLang="en-US" sz="1400" dirty="0">
                  <a:latin typeface="微软雅黑" panose="020B0503020204020204" pitchFamily="34" charset="-122"/>
                  <a:ea typeface="微软雅黑" panose="020B0503020204020204" pitchFamily="34" charset="-122"/>
                </a:rPr>
                <a:t>帧</a:t>
              </a:r>
            </a:p>
          </p:txBody>
        </p:sp>
        <p:sp>
          <p:nvSpPr>
            <p:cNvPr id="43" name="Rectangle 13"/>
            <p:cNvSpPr>
              <a:spLocks noChangeArrowheads="1"/>
            </p:cNvSpPr>
            <p:nvPr/>
          </p:nvSpPr>
          <p:spPr bwMode="auto">
            <a:xfrm>
              <a:off x="8075613" y="3451374"/>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a:latin typeface="微软雅黑" panose="020B0503020204020204" pitchFamily="34" charset="-122"/>
                  <a:ea typeface="微软雅黑" panose="020B0503020204020204" pitchFamily="34" charset="-122"/>
                </a:rPr>
                <a:t>物理层</a:t>
              </a:r>
            </a:p>
          </p:txBody>
        </p:sp>
        <p:sp>
          <p:nvSpPr>
            <p:cNvPr id="44" name="Rectangle 26"/>
            <p:cNvSpPr>
              <a:spLocks noChangeArrowheads="1"/>
            </p:cNvSpPr>
            <p:nvPr/>
          </p:nvSpPr>
          <p:spPr bwMode="auto">
            <a:xfrm>
              <a:off x="8035925" y="2497286"/>
              <a:ext cx="781305"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MAC</a:t>
              </a:r>
              <a:r>
                <a:rPr kumimoji="1" lang="zh-CN" altLang="en-US" sz="1400">
                  <a:latin typeface="微软雅黑" panose="020B0503020204020204" pitchFamily="34" charset="-122"/>
                  <a:ea typeface="微软雅黑" panose="020B0503020204020204" pitchFamily="34" charset="-122"/>
                </a:rPr>
                <a:t>层</a:t>
              </a:r>
            </a:p>
          </p:txBody>
        </p:sp>
        <p:sp>
          <p:nvSpPr>
            <p:cNvPr id="45" name="Line 27"/>
            <p:cNvSpPr>
              <a:spLocks noChangeShapeType="1"/>
            </p:cNvSpPr>
            <p:nvPr/>
          </p:nvSpPr>
          <p:spPr bwMode="auto">
            <a:xfrm flipH="1">
              <a:off x="1546225" y="2857649"/>
              <a:ext cx="1588" cy="5143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46" name="Line 28"/>
            <p:cNvSpPr>
              <a:spLocks noChangeShapeType="1"/>
            </p:cNvSpPr>
            <p:nvPr/>
          </p:nvSpPr>
          <p:spPr bwMode="auto">
            <a:xfrm>
              <a:off x="7956550" y="2929086"/>
              <a:ext cx="11113" cy="4318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47" name="Rectangle 29"/>
            <p:cNvSpPr>
              <a:spLocks noChangeArrowheads="1"/>
            </p:cNvSpPr>
            <p:nvPr/>
          </p:nvSpPr>
          <p:spPr bwMode="auto">
            <a:xfrm>
              <a:off x="195263" y="4361011"/>
              <a:ext cx="4298720" cy="415925"/>
            </a:xfrm>
            <a:prstGeom prst="rect">
              <a:avLst/>
            </a:prstGeom>
            <a:solidFill>
              <a:srgbClr val="FFFF99"/>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48" name="Rectangle 30"/>
            <p:cNvSpPr>
              <a:spLocks noChangeArrowheads="1"/>
            </p:cNvSpPr>
            <p:nvPr/>
          </p:nvSpPr>
          <p:spPr bwMode="auto">
            <a:xfrm>
              <a:off x="207963" y="4403874"/>
              <a:ext cx="4286020"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dirty="0">
                  <a:latin typeface="微软雅黑" panose="020B0503020204020204" pitchFamily="34" charset="-122"/>
                  <a:ea typeface="微软雅黑" panose="020B0503020204020204" pitchFamily="34" charset="-122"/>
                </a:rPr>
                <a:t>10101010101010        10101010101010101011</a:t>
              </a:r>
            </a:p>
          </p:txBody>
        </p:sp>
        <p:sp>
          <p:nvSpPr>
            <p:cNvPr id="49" name="Line 31"/>
            <p:cNvSpPr>
              <a:spLocks noChangeShapeType="1"/>
            </p:cNvSpPr>
            <p:nvPr/>
          </p:nvSpPr>
          <p:spPr bwMode="auto">
            <a:xfrm>
              <a:off x="3411829" y="4345136"/>
              <a:ext cx="0" cy="43180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50" name="Rectangle 32"/>
            <p:cNvSpPr>
              <a:spLocks noChangeArrowheads="1"/>
            </p:cNvSpPr>
            <p:nvPr/>
          </p:nvSpPr>
          <p:spPr bwMode="auto">
            <a:xfrm>
              <a:off x="1335088" y="4858125"/>
              <a:ext cx="90088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前同步码</a:t>
              </a:r>
            </a:p>
          </p:txBody>
        </p:sp>
        <p:sp>
          <p:nvSpPr>
            <p:cNvPr id="51" name="Rectangle 33"/>
            <p:cNvSpPr>
              <a:spLocks noChangeArrowheads="1"/>
            </p:cNvSpPr>
            <p:nvPr/>
          </p:nvSpPr>
          <p:spPr bwMode="auto">
            <a:xfrm>
              <a:off x="3319931" y="4858125"/>
              <a:ext cx="1563687" cy="2621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nSpc>
                  <a:spcPct val="80000"/>
                </a:lnSpc>
              </a:pPr>
              <a:r>
                <a:rPr kumimoji="1" lang="zh-CN" altLang="en-US" sz="1400" dirty="0">
                  <a:latin typeface="微软雅黑" panose="020B0503020204020204" pitchFamily="34" charset="-122"/>
                  <a:ea typeface="微软雅黑" panose="020B0503020204020204" pitchFamily="34" charset="-122"/>
                </a:rPr>
                <a:t>帧</a:t>
              </a:r>
              <a:r>
                <a:rPr kumimoji="1" lang="zh-CN" altLang="en-US" sz="1400" dirty="0" smtClean="0">
                  <a:latin typeface="微软雅黑" panose="020B0503020204020204" pitchFamily="34" charset="-122"/>
                  <a:ea typeface="微软雅黑" panose="020B0503020204020204" pitchFamily="34" charset="-122"/>
                </a:rPr>
                <a:t>开始定界符</a:t>
              </a:r>
              <a:endParaRPr kumimoji="1" lang="zh-CN" altLang="en-US" sz="1400" dirty="0">
                <a:latin typeface="微软雅黑" panose="020B0503020204020204" pitchFamily="34" charset="-122"/>
                <a:ea typeface="微软雅黑" panose="020B0503020204020204" pitchFamily="34" charset="-122"/>
              </a:endParaRPr>
            </a:p>
          </p:txBody>
        </p:sp>
        <p:sp>
          <p:nvSpPr>
            <p:cNvPr id="52" name="Rectangle 34"/>
            <p:cNvSpPr>
              <a:spLocks noChangeArrowheads="1"/>
            </p:cNvSpPr>
            <p:nvPr/>
          </p:nvSpPr>
          <p:spPr bwMode="auto">
            <a:xfrm>
              <a:off x="1403350" y="4024461"/>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7 </a:t>
              </a:r>
              <a:r>
                <a:rPr kumimoji="1" lang="zh-CN" altLang="en-US" sz="1400">
                  <a:latin typeface="微软雅黑" panose="020B0503020204020204" pitchFamily="34" charset="-122"/>
                  <a:ea typeface="微软雅黑" panose="020B0503020204020204" pitchFamily="34" charset="-122"/>
                </a:rPr>
                <a:t>字节</a:t>
              </a:r>
            </a:p>
          </p:txBody>
        </p:sp>
        <p:sp>
          <p:nvSpPr>
            <p:cNvPr id="53" name="Rectangle 35"/>
            <p:cNvSpPr>
              <a:spLocks noChangeArrowheads="1"/>
            </p:cNvSpPr>
            <p:nvPr/>
          </p:nvSpPr>
          <p:spPr bwMode="auto">
            <a:xfrm>
              <a:off x="3424238" y="4024461"/>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1 </a:t>
              </a:r>
              <a:r>
                <a:rPr kumimoji="1" lang="zh-CN" altLang="en-US" sz="1400">
                  <a:latin typeface="微软雅黑" panose="020B0503020204020204" pitchFamily="34" charset="-122"/>
                  <a:ea typeface="微软雅黑" panose="020B0503020204020204" pitchFamily="34" charset="-122"/>
                </a:rPr>
                <a:t>字节</a:t>
              </a:r>
            </a:p>
          </p:txBody>
        </p:sp>
        <p:sp>
          <p:nvSpPr>
            <p:cNvPr id="54" name="Line 36"/>
            <p:cNvSpPr>
              <a:spLocks noChangeShapeType="1"/>
            </p:cNvSpPr>
            <p:nvPr/>
          </p:nvSpPr>
          <p:spPr bwMode="auto">
            <a:xfrm flipV="1">
              <a:off x="207963" y="3865711"/>
              <a:ext cx="292100" cy="492125"/>
            </a:xfrm>
            <a:prstGeom prst="line">
              <a:avLst/>
            </a:prstGeom>
            <a:noFill/>
            <a:ln w="12700">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87" name="Line 37"/>
            <p:cNvSpPr>
              <a:spLocks noChangeShapeType="1"/>
            </p:cNvSpPr>
            <p:nvPr/>
          </p:nvSpPr>
          <p:spPr bwMode="auto">
            <a:xfrm>
              <a:off x="1538288" y="3878411"/>
              <a:ext cx="2722562" cy="474663"/>
            </a:xfrm>
            <a:prstGeom prst="line">
              <a:avLst/>
            </a:prstGeom>
            <a:noFill/>
            <a:ln w="12700">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88" name="Text Box 38"/>
            <p:cNvSpPr txBox="1">
              <a:spLocks noChangeArrowheads="1"/>
            </p:cNvSpPr>
            <p:nvPr/>
          </p:nvSpPr>
          <p:spPr bwMode="auto">
            <a:xfrm>
              <a:off x="1746250" y="4368949"/>
              <a:ext cx="3305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a:t>
              </a:r>
            </a:p>
          </p:txBody>
        </p:sp>
        <p:sp>
          <p:nvSpPr>
            <p:cNvPr id="89" name="Rectangle 41"/>
            <p:cNvSpPr>
              <a:spLocks noChangeArrowheads="1"/>
            </p:cNvSpPr>
            <p:nvPr/>
          </p:nvSpPr>
          <p:spPr bwMode="auto">
            <a:xfrm>
              <a:off x="527049" y="3367235"/>
              <a:ext cx="1019175" cy="488951"/>
            </a:xfrm>
            <a:prstGeom prst="rect">
              <a:avLst/>
            </a:prstGeom>
            <a:solidFill>
              <a:srgbClr val="FF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90" name="Rectangle 42"/>
            <p:cNvSpPr>
              <a:spLocks noChangeArrowheads="1"/>
            </p:cNvSpPr>
            <p:nvPr/>
          </p:nvSpPr>
          <p:spPr bwMode="auto">
            <a:xfrm>
              <a:off x="709015" y="3452961"/>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dirty="0">
                  <a:latin typeface="微软雅黑" panose="020B0503020204020204" pitchFamily="34" charset="-122"/>
                  <a:ea typeface="微软雅黑" panose="020B0503020204020204" pitchFamily="34" charset="-122"/>
                </a:rPr>
                <a:t>8 </a:t>
              </a:r>
              <a:r>
                <a:rPr kumimoji="1" lang="zh-CN" altLang="en-US" sz="1400" dirty="0">
                  <a:latin typeface="微软雅黑" panose="020B0503020204020204" pitchFamily="34" charset="-122"/>
                  <a:ea typeface="微软雅黑" panose="020B0503020204020204" pitchFamily="34" charset="-122"/>
                </a:rPr>
                <a:t>字节</a:t>
              </a:r>
            </a:p>
          </p:txBody>
        </p:sp>
        <p:sp>
          <p:nvSpPr>
            <p:cNvPr id="91" name="AutoShape 43"/>
            <p:cNvSpPr>
              <a:spLocks noChangeArrowheads="1"/>
            </p:cNvSpPr>
            <p:nvPr/>
          </p:nvSpPr>
          <p:spPr bwMode="auto">
            <a:xfrm>
              <a:off x="246696" y="2998936"/>
              <a:ext cx="635000" cy="266700"/>
            </a:xfrm>
            <a:prstGeom prst="wedgeRoundRectCallout">
              <a:avLst>
                <a:gd name="adj1" fmla="val 48000"/>
                <a:gd name="adj2" fmla="val 139880"/>
                <a:gd name="adj3" fmla="val 16667"/>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endParaRPr kumimoji="1" lang="zh-CN" altLang="zh-CN" sz="1400">
                <a:latin typeface="微软雅黑" panose="020B0503020204020204" pitchFamily="34" charset="-122"/>
                <a:ea typeface="微软雅黑" panose="020B0503020204020204" pitchFamily="34" charset="-122"/>
              </a:endParaRPr>
            </a:p>
          </p:txBody>
        </p:sp>
        <p:sp>
          <p:nvSpPr>
            <p:cNvPr id="92" name="Rectangle 44"/>
            <p:cNvSpPr>
              <a:spLocks noChangeArrowheads="1"/>
            </p:cNvSpPr>
            <p:nvPr/>
          </p:nvSpPr>
          <p:spPr bwMode="auto">
            <a:xfrm>
              <a:off x="296863" y="2979886"/>
              <a:ext cx="587375"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插入</a:t>
              </a:r>
            </a:p>
          </p:txBody>
        </p:sp>
        <p:sp>
          <p:nvSpPr>
            <p:cNvPr id="93" name="Rectangle 47"/>
            <p:cNvSpPr>
              <a:spLocks noChangeArrowheads="1"/>
            </p:cNvSpPr>
            <p:nvPr/>
          </p:nvSpPr>
          <p:spPr bwMode="auto">
            <a:xfrm>
              <a:off x="8180388" y="1608286"/>
              <a:ext cx="53219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IP</a:t>
              </a:r>
              <a:r>
                <a:rPr kumimoji="1" lang="zh-CN" altLang="en-US" sz="1400">
                  <a:latin typeface="微软雅黑" panose="020B0503020204020204" pitchFamily="34" charset="-122"/>
                  <a:ea typeface="微软雅黑" panose="020B0503020204020204" pitchFamily="34" charset="-122"/>
                </a:rPr>
                <a:t>层</a:t>
              </a:r>
            </a:p>
          </p:txBody>
        </p:sp>
        <p:sp>
          <p:nvSpPr>
            <p:cNvPr id="94" name="Line 48"/>
            <p:cNvSpPr>
              <a:spLocks noChangeShapeType="1"/>
            </p:cNvSpPr>
            <p:nvPr/>
          </p:nvSpPr>
          <p:spPr bwMode="auto">
            <a:xfrm>
              <a:off x="8027988" y="2141686"/>
              <a:ext cx="820737" cy="11113"/>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95" name="AutoShape 64"/>
            <p:cNvSpPr>
              <a:spLocks noChangeArrowheads="1"/>
            </p:cNvSpPr>
            <p:nvPr/>
          </p:nvSpPr>
          <p:spPr bwMode="auto">
            <a:xfrm rot="16200000" flipH="1">
              <a:off x="4491832" y="3093392"/>
              <a:ext cx="609600" cy="230187"/>
            </a:xfrm>
            <a:prstGeom prst="rightArrow">
              <a:avLst>
                <a:gd name="adj1" fmla="val 50000"/>
                <a:gd name="adj2" fmla="val 132426"/>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96" name="Rectangle 66"/>
            <p:cNvSpPr>
              <a:spLocks noChangeArrowheads="1"/>
            </p:cNvSpPr>
            <p:nvPr/>
          </p:nvSpPr>
          <p:spPr bwMode="auto">
            <a:xfrm>
              <a:off x="1546225" y="2425849"/>
              <a:ext cx="6421438" cy="457200"/>
            </a:xfrm>
            <a:prstGeom prst="rect">
              <a:avLst/>
            </a:prstGeom>
            <a:solidFill>
              <a:srgbClr val="FFCCFF"/>
            </a:solidFill>
            <a:ln w="12700" algn="ctr">
              <a:solidFill>
                <a:schemeClr val="folHlink"/>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97" name="Line 67"/>
            <p:cNvSpPr>
              <a:spLocks noChangeShapeType="1"/>
            </p:cNvSpPr>
            <p:nvPr/>
          </p:nvSpPr>
          <p:spPr bwMode="auto">
            <a:xfrm>
              <a:off x="2481263" y="2425849"/>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98" name="Line 68"/>
            <p:cNvSpPr>
              <a:spLocks noChangeShapeType="1"/>
            </p:cNvSpPr>
            <p:nvPr/>
          </p:nvSpPr>
          <p:spPr bwMode="auto">
            <a:xfrm>
              <a:off x="3395663" y="2425849"/>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99" name="Line 69"/>
            <p:cNvSpPr>
              <a:spLocks noChangeShapeType="1"/>
            </p:cNvSpPr>
            <p:nvPr/>
          </p:nvSpPr>
          <p:spPr bwMode="auto">
            <a:xfrm>
              <a:off x="4310063" y="2425849"/>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00" name="Line 70"/>
            <p:cNvSpPr>
              <a:spLocks noChangeShapeType="1"/>
            </p:cNvSpPr>
            <p:nvPr/>
          </p:nvSpPr>
          <p:spPr bwMode="auto">
            <a:xfrm>
              <a:off x="7434263" y="2425849"/>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01" name="Rectangle 71"/>
            <p:cNvSpPr>
              <a:spLocks noChangeArrowheads="1"/>
            </p:cNvSpPr>
            <p:nvPr/>
          </p:nvSpPr>
          <p:spPr bwMode="auto">
            <a:xfrm>
              <a:off x="1567842" y="2501843"/>
              <a:ext cx="90088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目的地址</a:t>
              </a:r>
            </a:p>
          </p:txBody>
        </p:sp>
        <p:sp>
          <p:nvSpPr>
            <p:cNvPr id="102" name="Rectangle 72"/>
            <p:cNvSpPr>
              <a:spLocks noChangeArrowheads="1"/>
            </p:cNvSpPr>
            <p:nvPr/>
          </p:nvSpPr>
          <p:spPr bwMode="auto">
            <a:xfrm>
              <a:off x="2538892" y="2495151"/>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源地址</a:t>
              </a:r>
            </a:p>
          </p:txBody>
        </p:sp>
        <p:sp>
          <p:nvSpPr>
            <p:cNvPr id="103" name="Rectangle 73"/>
            <p:cNvSpPr>
              <a:spLocks noChangeArrowheads="1"/>
            </p:cNvSpPr>
            <p:nvPr/>
          </p:nvSpPr>
          <p:spPr bwMode="auto">
            <a:xfrm>
              <a:off x="3534301" y="2495151"/>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类型</a:t>
              </a:r>
            </a:p>
          </p:txBody>
        </p:sp>
        <p:sp>
          <p:nvSpPr>
            <p:cNvPr id="104" name="Rectangle 74"/>
            <p:cNvSpPr>
              <a:spLocks noChangeArrowheads="1"/>
            </p:cNvSpPr>
            <p:nvPr/>
          </p:nvSpPr>
          <p:spPr bwMode="auto">
            <a:xfrm>
              <a:off x="5379843" y="2495151"/>
              <a:ext cx="96500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数        据</a:t>
              </a:r>
            </a:p>
          </p:txBody>
        </p:sp>
        <p:sp>
          <p:nvSpPr>
            <p:cNvPr id="105" name="Rectangle 75"/>
            <p:cNvSpPr>
              <a:spLocks noChangeArrowheads="1"/>
            </p:cNvSpPr>
            <p:nvPr/>
          </p:nvSpPr>
          <p:spPr bwMode="auto">
            <a:xfrm>
              <a:off x="7458762" y="2495151"/>
              <a:ext cx="5033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dirty="0">
                  <a:latin typeface="微软雅黑" panose="020B0503020204020204" pitchFamily="34" charset="-122"/>
                  <a:ea typeface="微软雅黑" panose="020B0503020204020204" pitchFamily="34" charset="-122"/>
                </a:rPr>
                <a:t>FCS</a:t>
              </a:r>
            </a:p>
          </p:txBody>
        </p:sp>
        <p:sp>
          <p:nvSpPr>
            <p:cNvPr id="106" name="Rectangle 76"/>
            <p:cNvSpPr>
              <a:spLocks noChangeArrowheads="1"/>
            </p:cNvSpPr>
            <p:nvPr/>
          </p:nvSpPr>
          <p:spPr bwMode="auto">
            <a:xfrm>
              <a:off x="1893888" y="2136924"/>
              <a:ext cx="28854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6</a:t>
              </a:r>
            </a:p>
          </p:txBody>
        </p:sp>
        <p:sp>
          <p:nvSpPr>
            <p:cNvPr id="107" name="Rectangle 77"/>
            <p:cNvSpPr>
              <a:spLocks noChangeArrowheads="1"/>
            </p:cNvSpPr>
            <p:nvPr/>
          </p:nvSpPr>
          <p:spPr bwMode="auto">
            <a:xfrm>
              <a:off x="2873375" y="2136924"/>
              <a:ext cx="28854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6</a:t>
              </a:r>
            </a:p>
          </p:txBody>
        </p:sp>
        <p:sp>
          <p:nvSpPr>
            <p:cNvPr id="108" name="Rectangle 78"/>
            <p:cNvSpPr>
              <a:spLocks noChangeArrowheads="1"/>
            </p:cNvSpPr>
            <p:nvPr/>
          </p:nvSpPr>
          <p:spPr bwMode="auto">
            <a:xfrm>
              <a:off x="3776663" y="2136924"/>
              <a:ext cx="28854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2</a:t>
              </a:r>
            </a:p>
          </p:txBody>
        </p:sp>
        <p:sp>
          <p:nvSpPr>
            <p:cNvPr id="109" name="Rectangle 79"/>
            <p:cNvSpPr>
              <a:spLocks noChangeArrowheads="1"/>
            </p:cNvSpPr>
            <p:nvPr/>
          </p:nvSpPr>
          <p:spPr bwMode="auto">
            <a:xfrm>
              <a:off x="7597775" y="2136924"/>
              <a:ext cx="28854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4</a:t>
              </a:r>
            </a:p>
          </p:txBody>
        </p:sp>
        <p:sp>
          <p:nvSpPr>
            <p:cNvPr id="110" name="Rectangle 80"/>
            <p:cNvSpPr>
              <a:spLocks noChangeArrowheads="1"/>
            </p:cNvSpPr>
            <p:nvPr/>
          </p:nvSpPr>
          <p:spPr bwMode="auto">
            <a:xfrm>
              <a:off x="1001541" y="2130162"/>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字节</a:t>
              </a:r>
            </a:p>
          </p:txBody>
        </p:sp>
        <p:sp>
          <p:nvSpPr>
            <p:cNvPr id="111" name="Text Box 81"/>
            <p:cNvSpPr txBox="1">
              <a:spLocks noChangeArrowheads="1"/>
            </p:cNvSpPr>
            <p:nvPr/>
          </p:nvSpPr>
          <p:spPr bwMode="auto">
            <a:xfrm>
              <a:off x="5995988" y="2103586"/>
              <a:ext cx="105830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46 ~ 1500</a:t>
              </a:r>
            </a:p>
          </p:txBody>
        </p:sp>
        <p:sp>
          <p:nvSpPr>
            <p:cNvPr id="112" name="Line 107"/>
            <p:cNvSpPr>
              <a:spLocks noChangeShapeType="1"/>
            </p:cNvSpPr>
            <p:nvPr/>
          </p:nvSpPr>
          <p:spPr bwMode="auto">
            <a:xfrm flipH="1">
              <a:off x="1547813" y="1273324"/>
              <a:ext cx="0" cy="11620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13" name="Line 108"/>
            <p:cNvSpPr>
              <a:spLocks noChangeShapeType="1"/>
            </p:cNvSpPr>
            <p:nvPr/>
          </p:nvSpPr>
          <p:spPr bwMode="auto">
            <a:xfrm>
              <a:off x="7956550" y="1273324"/>
              <a:ext cx="11113" cy="1152525"/>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grpSp>
          <p:nvGrpSpPr>
            <p:cNvPr id="114" name="Group 109"/>
            <p:cNvGrpSpPr>
              <a:grpSpLocks/>
            </p:cNvGrpSpPr>
            <p:nvPr/>
          </p:nvGrpSpPr>
          <p:grpSpPr bwMode="auto">
            <a:xfrm>
              <a:off x="4310063" y="1608286"/>
              <a:ext cx="3124200" cy="990600"/>
              <a:chOff x="2715" y="1872"/>
              <a:chExt cx="1968" cy="624"/>
            </a:xfrm>
          </p:grpSpPr>
          <p:sp>
            <p:nvSpPr>
              <p:cNvPr id="116" name="AutoShape 110"/>
              <p:cNvSpPr>
                <a:spLocks noChangeArrowheads="1"/>
              </p:cNvSpPr>
              <p:nvPr/>
            </p:nvSpPr>
            <p:spPr bwMode="auto">
              <a:xfrm rot="16200000" flipH="1">
                <a:off x="3508" y="2231"/>
                <a:ext cx="384" cy="145"/>
              </a:xfrm>
              <a:prstGeom prst="rightArrow">
                <a:avLst>
                  <a:gd name="adj1" fmla="val 50000"/>
                  <a:gd name="adj2" fmla="val 132426"/>
                </a:avLst>
              </a:prstGeom>
              <a:solidFill>
                <a:schemeClr val="accent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17" name="Rectangle 111"/>
              <p:cNvSpPr>
                <a:spLocks noChangeArrowheads="1"/>
              </p:cNvSpPr>
              <p:nvPr/>
            </p:nvSpPr>
            <p:spPr bwMode="auto">
              <a:xfrm>
                <a:off x="2715" y="1872"/>
                <a:ext cx="1968" cy="240"/>
              </a:xfrm>
              <a:prstGeom prst="rect">
                <a:avLst/>
              </a:prstGeom>
              <a:solidFill>
                <a:srgbClr val="CCECFF"/>
              </a:solidFill>
              <a:ln w="9525">
                <a:solidFill>
                  <a:schemeClr val="folHlink"/>
                </a:solidFill>
                <a:miter lim="800000"/>
                <a:headEnd/>
                <a:tailEnd/>
              </a:ln>
              <a:effec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IP </a:t>
                </a:r>
                <a:r>
                  <a:rPr kumimoji="1" lang="zh-CN" altLang="en-US" sz="1400">
                    <a:latin typeface="微软雅黑" panose="020B0503020204020204" pitchFamily="34" charset="-122"/>
                    <a:ea typeface="微软雅黑" panose="020B0503020204020204" pitchFamily="34" charset="-122"/>
                  </a:rPr>
                  <a:t>数据报</a:t>
                </a:r>
              </a:p>
            </p:txBody>
          </p:sp>
        </p:grpSp>
        <p:sp>
          <p:nvSpPr>
            <p:cNvPr id="115" name="Rectangle 112"/>
            <p:cNvSpPr>
              <a:spLocks noChangeArrowheads="1"/>
            </p:cNvSpPr>
            <p:nvPr/>
          </p:nvSpPr>
          <p:spPr bwMode="auto">
            <a:xfrm>
              <a:off x="642171" y="2501843"/>
              <a:ext cx="834204"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defRPr/>
              </a:pPr>
              <a:r>
                <a:rPr kumimoji="1" lang="en-US" altLang="zh-CN" sz="1400"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MAC </a:t>
              </a:r>
              <a:r>
                <a:rPr kumimoji="1" lang="zh-CN" altLang="en-US" sz="1400"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帧</a:t>
              </a:r>
            </a:p>
          </p:txBody>
        </p:sp>
      </p:grpSp>
    </p:spTree>
    <p:extLst>
      <p:ext uri="{BB962C8B-B14F-4D97-AF65-F5344CB8AC3E}">
        <p14:creationId xmlns:p14="http://schemas.microsoft.com/office/powerpoint/2010/main" val="41865366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solidFill>
                  <a:srgbClr val="FF0000"/>
                </a:solidFill>
              </a:rPr>
              <a:t>MAC</a:t>
            </a:r>
            <a:r>
              <a:rPr lang="zh-CN" altLang="en-US" dirty="0" smtClean="0">
                <a:solidFill>
                  <a:srgbClr val="FF0000"/>
                </a:solidFill>
              </a:rPr>
              <a:t>帧格式：</a:t>
            </a:r>
            <a:endParaRPr lang="en-US" altLang="zh-CN" dirty="0"/>
          </a:p>
          <a:p>
            <a:pPr lvl="1"/>
            <a:r>
              <a:rPr lang="en-US" altLang="zh-CN" dirty="0" smtClean="0"/>
              <a:t>IEEE 802</a:t>
            </a:r>
            <a:r>
              <a:rPr lang="zh-CN" altLang="en-US" dirty="0" smtClean="0"/>
              <a:t>规定凡出现下述情况，均为无效帧：</a:t>
            </a:r>
            <a:endParaRPr lang="zh-CN" altLang="en-US" dirty="0"/>
          </a:p>
          <a:p>
            <a:pPr lvl="2"/>
            <a:r>
              <a:rPr lang="zh-CN" altLang="en-US" dirty="0" smtClean="0"/>
              <a:t>帧</a:t>
            </a:r>
            <a:r>
              <a:rPr lang="zh-CN" altLang="en-US" dirty="0"/>
              <a:t>的长度不是整数个字节；</a:t>
            </a:r>
          </a:p>
          <a:p>
            <a:pPr lvl="2"/>
            <a:r>
              <a:rPr lang="zh-CN" altLang="en-US" dirty="0"/>
              <a:t>用收到的帧检验序列 </a:t>
            </a:r>
            <a:r>
              <a:rPr lang="en-US" altLang="zh-CN" dirty="0"/>
              <a:t>FCS </a:t>
            </a:r>
            <a:r>
              <a:rPr lang="zh-CN" altLang="en-US" dirty="0"/>
              <a:t>查出有差错；</a:t>
            </a:r>
          </a:p>
          <a:p>
            <a:pPr lvl="2"/>
            <a:r>
              <a:rPr lang="zh-CN" altLang="en-US" dirty="0"/>
              <a:t>数据字段的长度</a:t>
            </a:r>
            <a:r>
              <a:rPr lang="zh-CN" altLang="en-US" dirty="0" smtClean="0"/>
              <a:t>不在</a:t>
            </a:r>
            <a:r>
              <a:rPr lang="en-US" altLang="zh-CN" dirty="0" smtClean="0"/>
              <a:t>46 </a:t>
            </a:r>
            <a:r>
              <a:rPr lang="en-US" altLang="zh-CN" dirty="0"/>
              <a:t>~ </a:t>
            </a:r>
            <a:r>
              <a:rPr lang="en-US" altLang="zh-CN" dirty="0" smtClean="0"/>
              <a:t>1500</a:t>
            </a:r>
            <a:r>
              <a:rPr lang="zh-CN" altLang="en-US" dirty="0" smtClean="0"/>
              <a:t>字节之间，也就是说</a:t>
            </a:r>
            <a:r>
              <a:rPr lang="en-US" altLang="zh-CN" dirty="0" smtClean="0"/>
              <a:t>MAC</a:t>
            </a:r>
            <a:r>
              <a:rPr lang="zh-CN" altLang="en-US" dirty="0" smtClean="0"/>
              <a:t>帧长度为</a:t>
            </a:r>
            <a:r>
              <a:rPr lang="en-US" altLang="zh-CN" dirty="0" smtClean="0"/>
              <a:t>64 </a:t>
            </a:r>
            <a:r>
              <a:rPr lang="en-US" altLang="zh-CN" dirty="0"/>
              <a:t>~ </a:t>
            </a:r>
            <a:r>
              <a:rPr lang="en-US" altLang="zh-CN" dirty="0" smtClean="0"/>
              <a:t>1518</a:t>
            </a:r>
            <a:r>
              <a:rPr lang="zh-CN" altLang="en-US" dirty="0" smtClean="0"/>
              <a:t>字节</a:t>
            </a:r>
            <a:r>
              <a:rPr lang="zh-CN" altLang="en-US" dirty="0"/>
              <a:t>之间。</a:t>
            </a:r>
          </a:p>
          <a:p>
            <a:pPr lvl="1"/>
            <a:r>
              <a:rPr lang="zh-CN" altLang="en-US" dirty="0" smtClean="0"/>
              <a:t>对于检查出的无效</a:t>
            </a:r>
            <a:r>
              <a:rPr lang="en-US" altLang="zh-CN" dirty="0" smtClean="0"/>
              <a:t>MAC</a:t>
            </a:r>
            <a:r>
              <a:rPr lang="zh-CN" altLang="en-US" dirty="0" smtClean="0"/>
              <a:t>帧，直接简单丢弃。</a:t>
            </a:r>
            <a:endParaRPr lang="zh-CN" altLang="en-US"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92</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Tree>
    <p:extLst>
      <p:ext uri="{BB962C8B-B14F-4D97-AF65-F5344CB8AC3E}">
        <p14:creationId xmlns:p14="http://schemas.microsoft.com/office/powerpoint/2010/main" val="286244441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dirty="0" smtClean="0"/>
              <a:t>现场演示并讨论：</a:t>
            </a:r>
            <a:endParaRPr lang="zh-CN" altLang="en-US" dirty="0"/>
          </a:p>
          <a:p>
            <a:pPr lvl="1"/>
            <a:r>
              <a:rPr lang="zh-CN" altLang="en-US" dirty="0" smtClean="0"/>
              <a:t>安装并使用嗅探器软件</a:t>
            </a:r>
            <a:r>
              <a:rPr lang="en-US" altLang="zh-CN" dirty="0" err="1" smtClean="0"/>
              <a:t>Wireshark</a:t>
            </a:r>
            <a:r>
              <a:rPr lang="zh-CN" altLang="en-US" dirty="0"/>
              <a:t>。</a:t>
            </a:r>
          </a:p>
          <a:p>
            <a:pPr lvl="1"/>
            <a:r>
              <a:rPr lang="zh-CN" altLang="en-US" dirty="0"/>
              <a:t>使用</a:t>
            </a:r>
            <a:r>
              <a:rPr lang="en-US" altLang="zh-CN" dirty="0" err="1" smtClean="0"/>
              <a:t>Wireshark</a:t>
            </a:r>
            <a:r>
              <a:rPr lang="zh-CN" altLang="en-US" dirty="0" smtClean="0"/>
              <a:t>软件抓取数据包，分析数据帧结构。</a:t>
            </a:r>
            <a:endParaRPr lang="en-US" altLang="zh-CN" dirty="0" smtClean="0"/>
          </a:p>
          <a:p>
            <a:pPr marL="405217" lvl="1" indent="0">
              <a:buNone/>
            </a:pPr>
            <a:endParaRPr lang="zh-CN" altLang="en-US"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93</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pic>
        <p:nvPicPr>
          <p:cNvPr id="21506" name="Picture 2" descr="http://photo.sofun.tw/2013/02/Wireshark-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3784" y="2839008"/>
            <a:ext cx="2450046" cy="1633364"/>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www.justincarmony.com/blog/wp-content/uploads/2011/05/wireshark-logo-300x9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973" y="3217540"/>
            <a:ext cx="285750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82348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5" name="内容占位符 4"/>
          <p:cNvSpPr>
            <a:spLocks noGrp="1"/>
          </p:cNvSpPr>
          <p:nvPr>
            <p:ph idx="1"/>
          </p:nvPr>
        </p:nvSpPr>
        <p:spPr/>
        <p:txBody>
          <a:bodyPr/>
          <a:lstStyle/>
          <a:p>
            <a:r>
              <a:rPr lang="zh-CN" altLang="en-US" dirty="0" smtClean="0"/>
              <a:t>以太网技术的发展迅速，但是以太网技术存在</a:t>
            </a:r>
            <a:r>
              <a:rPr lang="zh-CN" altLang="en-US" dirty="0" smtClean="0">
                <a:solidFill>
                  <a:srgbClr val="FF0000"/>
                </a:solidFill>
              </a:rPr>
              <a:t>传输距离</a:t>
            </a:r>
            <a:r>
              <a:rPr lang="zh-CN" altLang="en-US" dirty="0" smtClean="0"/>
              <a:t>和</a:t>
            </a:r>
            <a:r>
              <a:rPr lang="zh-CN" altLang="en-US" dirty="0" smtClean="0">
                <a:solidFill>
                  <a:srgbClr val="FF0000"/>
                </a:solidFill>
              </a:rPr>
              <a:t>规模</a:t>
            </a:r>
            <a:r>
              <a:rPr lang="zh-CN" altLang="en-US" dirty="0" smtClean="0"/>
              <a:t>的限制，因此希望能够把以太网进行扩展。</a:t>
            </a:r>
            <a:endParaRPr lang="en-US" altLang="zh-CN" dirty="0" smtClean="0"/>
          </a:p>
          <a:p>
            <a:r>
              <a:rPr lang="zh-CN" altLang="en-US" dirty="0" smtClean="0"/>
              <a:t>扩展主要在两个层面：</a:t>
            </a:r>
            <a:endParaRPr lang="zh-CN" altLang="en-US" dirty="0"/>
          </a:p>
          <a:p>
            <a:pPr lvl="1"/>
            <a:r>
              <a:rPr lang="zh-CN" altLang="en-US" dirty="0" smtClean="0"/>
              <a:t>物理层扩展：支持更远距离的网络。</a:t>
            </a:r>
            <a:endParaRPr lang="zh-CN" altLang="en-US" dirty="0"/>
          </a:p>
          <a:p>
            <a:pPr lvl="1"/>
            <a:r>
              <a:rPr lang="zh-CN" altLang="en-US" dirty="0" smtClean="0"/>
              <a:t>数据链路层扩展：支持更大规模的网络。</a:t>
            </a:r>
            <a:endParaRPr lang="en-US" altLang="zh-CN" dirty="0"/>
          </a:p>
          <a:p>
            <a:r>
              <a:rPr lang="zh-CN" altLang="en-US" dirty="0" smtClean="0"/>
              <a:t>扩展的主要手段：</a:t>
            </a:r>
            <a:endParaRPr lang="en-US" altLang="zh-CN" dirty="0" smtClean="0"/>
          </a:p>
          <a:p>
            <a:pPr lvl="1"/>
            <a:r>
              <a:rPr lang="zh-CN" altLang="en-US" dirty="0" smtClean="0"/>
              <a:t>集线器</a:t>
            </a:r>
            <a:r>
              <a:rPr lang="en-US" altLang="zh-CN" dirty="0" smtClean="0"/>
              <a:t>/HUB</a:t>
            </a:r>
            <a:r>
              <a:rPr lang="zh-CN" altLang="en-US" dirty="0" smtClean="0"/>
              <a:t>：物理层扩展。</a:t>
            </a:r>
            <a:endParaRPr lang="en-US" altLang="zh-CN" dirty="0" smtClean="0"/>
          </a:p>
          <a:p>
            <a:pPr lvl="1"/>
            <a:r>
              <a:rPr lang="zh-CN" altLang="en-US" dirty="0" smtClean="0"/>
              <a:t>网桥</a:t>
            </a:r>
            <a:r>
              <a:rPr lang="en-US" altLang="zh-CN" dirty="0" smtClean="0"/>
              <a:t>/</a:t>
            </a:r>
            <a:r>
              <a:rPr lang="zh-CN" altLang="en-US" dirty="0" smtClean="0"/>
              <a:t>交换机：数据链路层扩展。</a:t>
            </a:r>
            <a:endParaRPr lang="en-US" altLang="zh-CN" dirty="0" smtClean="0"/>
          </a:p>
          <a:p>
            <a:pPr marL="405217" lvl="1" indent="0">
              <a:buNone/>
            </a:pPr>
            <a:endParaRPr lang="zh-CN" altLang="en-US"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94</a:t>
            </a:fld>
            <a:endParaRPr lang="en-US" altLang="zh-CN"/>
          </a:p>
        </p:txBody>
      </p:sp>
      <p:sp>
        <p:nvSpPr>
          <p:cNvPr id="6" name="文本占位符 5"/>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370497858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5" name="内容占位符 4"/>
          <p:cNvSpPr>
            <a:spLocks noGrp="1"/>
          </p:cNvSpPr>
          <p:nvPr>
            <p:ph idx="1"/>
          </p:nvPr>
        </p:nvSpPr>
        <p:spPr/>
        <p:txBody>
          <a:bodyPr/>
          <a:lstStyle/>
          <a:p>
            <a:r>
              <a:rPr lang="zh-CN" altLang="en-US" dirty="0" smtClean="0"/>
              <a:t>以太网上的主机之间距离不能够太远，否则</a:t>
            </a:r>
            <a:r>
              <a:rPr lang="en-US" altLang="zh-CN" dirty="0" smtClean="0"/>
              <a:t>CSMA/CD</a:t>
            </a:r>
            <a:r>
              <a:rPr lang="zh-CN" altLang="en-US" dirty="0" smtClean="0"/>
              <a:t>会因为衰减而无法正常工作。</a:t>
            </a:r>
            <a:endParaRPr lang="en-US" altLang="zh-CN" dirty="0" smtClean="0"/>
          </a:p>
          <a:p>
            <a:r>
              <a:rPr lang="en-US" altLang="zh-CN" dirty="0" smtClean="0"/>
              <a:t>10BASE-T</a:t>
            </a:r>
            <a:r>
              <a:rPr lang="zh-CN" altLang="en-US" dirty="0" smtClean="0"/>
              <a:t>以太网的两个主机之间的距离不得超过</a:t>
            </a:r>
            <a:r>
              <a:rPr lang="en-US" altLang="zh-CN" dirty="0"/>
              <a:t>2</a:t>
            </a:r>
            <a:r>
              <a:rPr lang="en-US" altLang="zh-CN" dirty="0" smtClean="0"/>
              <a:t>00m</a:t>
            </a:r>
            <a:r>
              <a:rPr lang="zh-CN" altLang="en-US" dirty="0" smtClean="0"/>
              <a:t>。</a:t>
            </a:r>
            <a:endParaRPr lang="en-US" altLang="zh-CN" dirty="0" smtClean="0"/>
          </a:p>
          <a:p>
            <a:r>
              <a:rPr lang="zh-CN" altLang="en-US" dirty="0" smtClean="0"/>
              <a:t>扩展主机和集线器之间距离的简单方法是使用光纤。通过光纤调制解调器，将传输的距离扩展。</a:t>
            </a:r>
            <a:endParaRPr lang="zh-CN" altLang="en-US"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95</a:t>
            </a:fld>
            <a:endParaRPr lang="en-US" altLang="zh-CN"/>
          </a:p>
        </p:txBody>
      </p:sp>
      <p:sp>
        <p:nvSpPr>
          <p:cNvPr id="6" name="文本占位符 5"/>
          <p:cNvSpPr>
            <a:spLocks noGrp="1"/>
          </p:cNvSpPr>
          <p:nvPr>
            <p:ph type="body" sz="quarter" idx="13"/>
          </p:nvPr>
        </p:nvSpPr>
        <p:spPr/>
        <p:txBody>
          <a:bodyPr/>
          <a:lstStyle/>
          <a:p>
            <a:r>
              <a:rPr lang="en-US" altLang="zh-CN" dirty="0" smtClean="0"/>
              <a:t>5.1</a:t>
            </a:r>
            <a:r>
              <a:rPr lang="zh-CN" altLang="en-US" dirty="0" smtClean="0"/>
              <a:t>在物理层扩展以太网</a:t>
            </a:r>
            <a:endParaRPr lang="zh-CN" altLang="en-US" dirty="0"/>
          </a:p>
        </p:txBody>
      </p:sp>
      <p:grpSp>
        <p:nvGrpSpPr>
          <p:cNvPr id="4" name="组合 3"/>
          <p:cNvGrpSpPr/>
          <p:nvPr/>
        </p:nvGrpSpPr>
        <p:grpSpPr>
          <a:xfrm>
            <a:off x="1115616" y="3721596"/>
            <a:ext cx="7056784" cy="1288262"/>
            <a:chOff x="-155368" y="3850575"/>
            <a:chExt cx="7056784" cy="1288262"/>
          </a:xfrm>
        </p:grpSpPr>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51086">
              <a:off x="5706028" y="3850575"/>
              <a:ext cx="1195388"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7"/>
            <p:cNvSpPr txBox="1">
              <a:spLocks noChangeArrowheads="1"/>
            </p:cNvSpPr>
            <p:nvPr/>
          </p:nvSpPr>
          <p:spPr bwMode="auto">
            <a:xfrm>
              <a:off x="5942084" y="4658706"/>
              <a:ext cx="72327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lnSpc>
                  <a:spcPct val="90000"/>
                </a:lnSpc>
              </a:pPr>
              <a:r>
                <a:rPr lang="zh-CN" altLang="en-US" sz="1400" dirty="0">
                  <a:latin typeface="微软雅黑" panose="020B0503020204020204" pitchFamily="34" charset="-122"/>
                  <a:ea typeface="微软雅黑" panose="020B0503020204020204" pitchFamily="34" charset="-122"/>
                </a:rPr>
                <a:t>以太网</a:t>
              </a:r>
            </a:p>
            <a:p>
              <a:pPr eaLnBrk="1" hangingPunct="1">
                <a:lnSpc>
                  <a:spcPct val="90000"/>
                </a:lnSpc>
              </a:pPr>
              <a:r>
                <a:rPr lang="zh-CN" altLang="en-US" sz="1400" dirty="0">
                  <a:latin typeface="微软雅黑" panose="020B0503020204020204" pitchFamily="34" charset="-122"/>
                  <a:ea typeface="微软雅黑" panose="020B0503020204020204" pitchFamily="34" charset="-122"/>
                </a:rPr>
                <a:t>集线器</a:t>
              </a:r>
            </a:p>
          </p:txBody>
        </p:sp>
        <p:sp>
          <p:nvSpPr>
            <p:cNvPr id="10" name="Line 8"/>
            <p:cNvSpPr>
              <a:spLocks noChangeShapeType="1"/>
            </p:cNvSpPr>
            <p:nvPr/>
          </p:nvSpPr>
          <p:spPr bwMode="auto">
            <a:xfrm>
              <a:off x="323850" y="4246563"/>
              <a:ext cx="54062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1" name="Text Box 9"/>
            <p:cNvSpPr txBox="1">
              <a:spLocks noChangeArrowheads="1"/>
            </p:cNvSpPr>
            <p:nvPr/>
          </p:nvSpPr>
          <p:spPr bwMode="auto">
            <a:xfrm>
              <a:off x="2855054" y="3962925"/>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lang="zh-CN" altLang="en-US" sz="1400" dirty="0">
                  <a:latin typeface="微软雅黑" panose="020B0503020204020204" pitchFamily="34" charset="-122"/>
                  <a:ea typeface="微软雅黑" panose="020B0503020204020204" pitchFamily="34" charset="-122"/>
                </a:rPr>
                <a:t>光纤</a:t>
              </a:r>
            </a:p>
          </p:txBody>
        </p:sp>
        <p:sp>
          <p:nvSpPr>
            <p:cNvPr id="12" name="Text Box 10"/>
            <p:cNvSpPr txBox="1">
              <a:spLocks noChangeArrowheads="1"/>
            </p:cNvSpPr>
            <p:nvPr/>
          </p:nvSpPr>
          <p:spPr bwMode="auto">
            <a:xfrm>
              <a:off x="4203127" y="4658706"/>
              <a:ext cx="1082348"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lnSpc>
                  <a:spcPct val="90000"/>
                </a:lnSpc>
              </a:pPr>
              <a:r>
                <a:rPr lang="zh-CN" altLang="en-US" sz="1400" dirty="0">
                  <a:latin typeface="微软雅黑" panose="020B0503020204020204" pitchFamily="34" charset="-122"/>
                  <a:ea typeface="微软雅黑" panose="020B0503020204020204" pitchFamily="34" charset="-122"/>
                </a:rPr>
                <a:t>光纤</a:t>
              </a:r>
            </a:p>
            <a:p>
              <a:pPr algn="ctr" eaLnBrk="1" hangingPunct="1">
                <a:lnSpc>
                  <a:spcPct val="90000"/>
                </a:lnSpc>
              </a:pPr>
              <a:r>
                <a:rPr lang="zh-CN" altLang="en-US" sz="1400" dirty="0">
                  <a:latin typeface="微软雅黑" panose="020B0503020204020204" pitchFamily="34" charset="-122"/>
                  <a:ea typeface="微软雅黑" panose="020B0503020204020204" pitchFamily="34" charset="-122"/>
                </a:rPr>
                <a:t>调制解调器</a:t>
              </a:r>
            </a:p>
          </p:txBody>
        </p:sp>
        <p:pic>
          <p:nvPicPr>
            <p:cNvPr id="13" name="Picture 1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68" y="3948258"/>
              <a:ext cx="579241" cy="63177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5688" y="4048125"/>
              <a:ext cx="601662" cy="422275"/>
            </a:xfrm>
            <a:prstGeom prst="rect">
              <a:avLst/>
            </a:prstGeom>
            <a:noFill/>
            <a:ln w="12699">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15" name="Picture 1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4264" y="4048125"/>
              <a:ext cx="600075" cy="422275"/>
            </a:xfrm>
            <a:prstGeom prst="rect">
              <a:avLst/>
            </a:prstGeom>
            <a:noFill/>
            <a:ln w="12699">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6" name="Text Box 14"/>
            <p:cNvSpPr txBox="1">
              <a:spLocks noChangeArrowheads="1"/>
            </p:cNvSpPr>
            <p:nvPr/>
          </p:nvSpPr>
          <p:spPr bwMode="auto">
            <a:xfrm>
              <a:off x="815345" y="4658706"/>
              <a:ext cx="1082348"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lnSpc>
                  <a:spcPct val="90000"/>
                </a:lnSpc>
              </a:pPr>
              <a:r>
                <a:rPr lang="zh-CN" altLang="en-US" sz="1400" dirty="0">
                  <a:latin typeface="微软雅黑" panose="020B0503020204020204" pitchFamily="34" charset="-122"/>
                  <a:ea typeface="微软雅黑" panose="020B0503020204020204" pitchFamily="34" charset="-122"/>
                </a:rPr>
                <a:t>光纤</a:t>
              </a:r>
            </a:p>
            <a:p>
              <a:pPr algn="ctr" eaLnBrk="1" hangingPunct="1">
                <a:lnSpc>
                  <a:spcPct val="90000"/>
                </a:lnSpc>
              </a:pPr>
              <a:r>
                <a:rPr lang="zh-CN" altLang="en-US" sz="1400" dirty="0">
                  <a:latin typeface="微软雅黑" panose="020B0503020204020204" pitchFamily="34" charset="-122"/>
                  <a:ea typeface="微软雅黑" panose="020B0503020204020204" pitchFamily="34" charset="-122"/>
                </a:rPr>
                <a:t>调制解调器</a:t>
              </a:r>
            </a:p>
          </p:txBody>
        </p:sp>
      </p:grpSp>
    </p:spTree>
    <p:extLst>
      <p:ext uri="{BB962C8B-B14F-4D97-AF65-F5344CB8AC3E}">
        <p14:creationId xmlns:p14="http://schemas.microsoft.com/office/powerpoint/2010/main" val="213380264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96</a:t>
            </a:fld>
            <a:endParaRPr lang="en-US" altLang="zh-CN"/>
          </a:p>
        </p:txBody>
      </p:sp>
      <p:sp>
        <p:nvSpPr>
          <p:cNvPr id="6" name="文本占位符 5"/>
          <p:cNvSpPr>
            <a:spLocks noGrp="1"/>
          </p:cNvSpPr>
          <p:nvPr>
            <p:ph type="body" sz="quarter" idx="13"/>
          </p:nvPr>
        </p:nvSpPr>
        <p:spPr/>
        <p:txBody>
          <a:bodyPr/>
          <a:lstStyle/>
          <a:p>
            <a:r>
              <a:rPr lang="en-US" altLang="zh-CN" dirty="0" smtClean="0"/>
              <a:t>5.1</a:t>
            </a:r>
            <a:r>
              <a:rPr lang="zh-CN" altLang="en-US" dirty="0" smtClean="0"/>
              <a:t>在物理层扩展以太网</a:t>
            </a:r>
            <a:endParaRPr lang="zh-CN" altLang="en-US" dirty="0"/>
          </a:p>
        </p:txBody>
      </p:sp>
      <p:pic>
        <p:nvPicPr>
          <p:cNvPr id="12290" name="Picture 2" descr="http://www.dzsc.com/uploadfile/company/93258/b20071111534519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849388"/>
            <a:ext cx="3330687" cy="251810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gzyk.com/ykf232/ykf233-ss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0238" y="1249603"/>
            <a:ext cx="4806217" cy="4272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30404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5" name="内容占位符 4"/>
          <p:cNvSpPr>
            <a:spLocks noGrp="1"/>
          </p:cNvSpPr>
          <p:nvPr>
            <p:ph idx="1"/>
          </p:nvPr>
        </p:nvSpPr>
        <p:spPr/>
        <p:txBody>
          <a:bodyPr/>
          <a:lstStyle/>
          <a:p>
            <a:r>
              <a:rPr lang="zh-CN" altLang="en-US" dirty="0" smtClean="0"/>
              <a:t>某单位有三个部门，每个部门都有一个局域网。</a:t>
            </a:r>
            <a:endParaRPr lang="en-US" altLang="zh-CN" dirty="0" smtClean="0"/>
          </a:p>
          <a:p>
            <a:r>
              <a:rPr lang="zh-CN" altLang="en-US" dirty="0" smtClean="0"/>
              <a:t>通过主干集线器将三个部门的局域网连接起来，就变成了一个大的局域网。</a:t>
            </a:r>
            <a:endParaRPr lang="en-US" altLang="zh-CN" dirty="0" smtClean="0"/>
          </a:p>
          <a:p>
            <a:r>
              <a:rPr lang="zh-CN" altLang="en-US" dirty="0" smtClean="0"/>
              <a:t>通过多级结构的集线器，将以太网进行了扩展。例如部门局域网的主机到集线器的距离为</a:t>
            </a:r>
            <a:r>
              <a:rPr lang="en-US" altLang="zh-CN" dirty="0" smtClean="0"/>
              <a:t>100m</a:t>
            </a:r>
            <a:r>
              <a:rPr lang="zh-CN" altLang="en-US" dirty="0" smtClean="0"/>
              <a:t>，主机间最远距离为</a:t>
            </a:r>
            <a:r>
              <a:rPr lang="en-US" altLang="zh-CN" dirty="0" smtClean="0"/>
              <a:t>200m</a:t>
            </a:r>
            <a:r>
              <a:rPr lang="zh-CN" altLang="en-US" dirty="0" smtClean="0"/>
              <a:t>，通过扩展后，最远主机间的距离为</a:t>
            </a:r>
            <a:r>
              <a:rPr lang="en-US" altLang="zh-CN" dirty="0" smtClean="0"/>
              <a:t>300m</a:t>
            </a:r>
            <a:r>
              <a:rPr lang="zh-CN" altLang="en-US" dirty="0" smtClean="0"/>
              <a:t>。</a:t>
            </a:r>
            <a:endParaRPr lang="en-US" altLang="zh-CN" dirty="0" smtClean="0"/>
          </a:p>
          <a:p>
            <a:r>
              <a:rPr lang="zh-CN" altLang="en-US" dirty="0"/>
              <a:t>扩展之后</a:t>
            </a:r>
            <a:r>
              <a:rPr lang="zh-CN" altLang="en-US" dirty="0" smtClean="0"/>
              <a:t>，三个局域网变为一个更大的局域网，扩展后的以太网是一个碰撞域（</a:t>
            </a:r>
            <a:r>
              <a:rPr lang="en-US" altLang="zh-CN" dirty="0" smtClean="0"/>
              <a:t>collision domain</a:t>
            </a:r>
            <a:r>
              <a:rPr lang="zh-CN" altLang="en-US" dirty="0" smtClean="0"/>
              <a:t>，冲突域），同时只能够有一个主机发送数据，传输效率降低了。</a:t>
            </a:r>
            <a:endParaRPr lang="zh-CN" altLang="en-US"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97</a:t>
            </a:fld>
            <a:endParaRPr lang="en-US" altLang="zh-CN"/>
          </a:p>
        </p:txBody>
      </p:sp>
      <p:sp>
        <p:nvSpPr>
          <p:cNvPr id="6" name="文本占位符 5"/>
          <p:cNvSpPr>
            <a:spLocks noGrp="1"/>
          </p:cNvSpPr>
          <p:nvPr>
            <p:ph type="body" sz="quarter" idx="13"/>
          </p:nvPr>
        </p:nvSpPr>
        <p:spPr/>
        <p:txBody>
          <a:bodyPr/>
          <a:lstStyle/>
          <a:p>
            <a:r>
              <a:rPr lang="en-US" altLang="zh-CN" dirty="0" smtClean="0"/>
              <a:t>5.1</a:t>
            </a:r>
            <a:r>
              <a:rPr lang="zh-CN" altLang="en-US" dirty="0" smtClean="0"/>
              <a:t>在物理层扩展以太网</a:t>
            </a:r>
            <a:endParaRPr lang="zh-CN" altLang="en-US" dirty="0"/>
          </a:p>
        </p:txBody>
      </p:sp>
    </p:spTree>
    <p:extLst>
      <p:ext uri="{BB962C8B-B14F-4D97-AF65-F5344CB8AC3E}">
        <p14:creationId xmlns:p14="http://schemas.microsoft.com/office/powerpoint/2010/main" val="412676211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98</a:t>
            </a:fld>
            <a:endParaRPr lang="en-US" altLang="zh-CN"/>
          </a:p>
        </p:txBody>
      </p:sp>
      <p:sp>
        <p:nvSpPr>
          <p:cNvPr id="6" name="文本占位符 5"/>
          <p:cNvSpPr>
            <a:spLocks noGrp="1"/>
          </p:cNvSpPr>
          <p:nvPr>
            <p:ph type="body" sz="quarter" idx="13"/>
          </p:nvPr>
        </p:nvSpPr>
        <p:spPr/>
        <p:txBody>
          <a:bodyPr/>
          <a:lstStyle/>
          <a:p>
            <a:r>
              <a:rPr lang="en-US" altLang="zh-CN" dirty="0" smtClean="0"/>
              <a:t>5.1</a:t>
            </a:r>
            <a:r>
              <a:rPr lang="zh-CN" altLang="en-US" dirty="0" smtClean="0"/>
              <a:t>在物理层扩展以太网</a:t>
            </a:r>
            <a:endParaRPr lang="zh-CN" altLang="en-US" dirty="0"/>
          </a:p>
        </p:txBody>
      </p:sp>
      <p:sp>
        <p:nvSpPr>
          <p:cNvPr id="7" name="Text Box 43"/>
          <p:cNvSpPr txBox="1">
            <a:spLocks noChangeArrowheads="1"/>
          </p:cNvSpPr>
          <p:nvPr/>
        </p:nvSpPr>
        <p:spPr bwMode="auto">
          <a:xfrm>
            <a:off x="3631634" y="1417340"/>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dirty="0">
                <a:latin typeface="微软雅黑" panose="020B0503020204020204" pitchFamily="34" charset="-122"/>
                <a:ea typeface="微软雅黑" panose="020B0503020204020204" pitchFamily="34" charset="-122"/>
              </a:rPr>
              <a:t>三个独立的碰撞域</a:t>
            </a:r>
          </a:p>
        </p:txBody>
      </p:sp>
      <p:sp>
        <p:nvSpPr>
          <p:cNvPr id="8" name="AutoShape 44"/>
          <p:cNvSpPr>
            <a:spLocks noChangeArrowheads="1"/>
          </p:cNvSpPr>
          <p:nvPr/>
        </p:nvSpPr>
        <p:spPr bwMode="auto">
          <a:xfrm>
            <a:off x="692918" y="2189956"/>
            <a:ext cx="2560638" cy="2971800"/>
          </a:xfrm>
          <a:prstGeom prst="roundRect">
            <a:avLst>
              <a:gd name="adj" fmla="val 16667"/>
            </a:avLst>
          </a:prstGeom>
          <a:solidFill>
            <a:srgbClr val="FF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9" name="Line 45"/>
          <p:cNvSpPr>
            <a:spLocks noChangeShapeType="1"/>
          </p:cNvSpPr>
          <p:nvPr/>
        </p:nvSpPr>
        <p:spPr bwMode="auto">
          <a:xfrm flipH="1">
            <a:off x="1094556" y="3740944"/>
            <a:ext cx="639762" cy="736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pic>
        <p:nvPicPr>
          <p:cNvPr id="10" name="Picture 4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731" y="4288631"/>
            <a:ext cx="481012"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1" name="Line 47"/>
          <p:cNvSpPr>
            <a:spLocks noChangeShapeType="1"/>
          </p:cNvSpPr>
          <p:nvPr/>
        </p:nvSpPr>
        <p:spPr bwMode="auto">
          <a:xfrm>
            <a:off x="2096268" y="3879056"/>
            <a:ext cx="177800" cy="5746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 name="Line 48"/>
          <p:cNvSpPr>
            <a:spLocks noChangeShapeType="1"/>
          </p:cNvSpPr>
          <p:nvPr/>
        </p:nvSpPr>
        <p:spPr bwMode="auto">
          <a:xfrm>
            <a:off x="2274068" y="3855244"/>
            <a:ext cx="630238" cy="5746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3" name="Line 49"/>
          <p:cNvSpPr>
            <a:spLocks noChangeShapeType="1"/>
          </p:cNvSpPr>
          <p:nvPr/>
        </p:nvSpPr>
        <p:spPr bwMode="auto">
          <a:xfrm flipH="1">
            <a:off x="1691456" y="3752056"/>
            <a:ext cx="171450" cy="7429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pic>
        <p:nvPicPr>
          <p:cNvPr id="14" name="Picture 5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6981" y="4288631"/>
            <a:ext cx="47942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15" name="Picture 5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8643" y="4288631"/>
            <a:ext cx="47942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16" name="Picture 5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0306" y="4288631"/>
            <a:ext cx="481012"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7" name="Text Box 53"/>
          <p:cNvSpPr txBox="1">
            <a:spLocks noChangeArrowheads="1"/>
          </p:cNvSpPr>
          <p:nvPr/>
        </p:nvSpPr>
        <p:spPr bwMode="auto">
          <a:xfrm>
            <a:off x="740905" y="3336131"/>
            <a:ext cx="8787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dirty="0" smtClean="0">
                <a:latin typeface="微软雅黑" panose="020B0503020204020204" pitchFamily="34" charset="-122"/>
                <a:ea typeface="微软雅黑" panose="020B0503020204020204" pitchFamily="34" charset="-122"/>
              </a:rPr>
              <a:t>部门</a:t>
            </a:r>
            <a:r>
              <a:rPr kumimoji="1" lang="en-US" altLang="zh-CN" dirty="0" smtClean="0">
                <a:latin typeface="微软雅黑" panose="020B0503020204020204" pitchFamily="34" charset="-122"/>
                <a:ea typeface="微软雅黑" panose="020B0503020204020204" pitchFamily="34" charset="-122"/>
              </a:rPr>
              <a:t>A</a:t>
            </a:r>
            <a:endParaRPr kumimoji="1" lang="zh-CN" altLang="en-US" dirty="0">
              <a:latin typeface="微软雅黑" panose="020B0503020204020204" pitchFamily="34" charset="-122"/>
              <a:ea typeface="微软雅黑" panose="020B0503020204020204" pitchFamily="34" charset="-122"/>
            </a:endParaRPr>
          </a:p>
        </p:txBody>
      </p:sp>
      <p:pic>
        <p:nvPicPr>
          <p:cNvPr id="18" name="Picture 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97188">
            <a:off x="1496193" y="3380581"/>
            <a:ext cx="1108075"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AutoShape 55"/>
          <p:cNvSpPr>
            <a:spLocks noChangeArrowheads="1"/>
          </p:cNvSpPr>
          <p:nvPr/>
        </p:nvSpPr>
        <p:spPr bwMode="auto">
          <a:xfrm>
            <a:off x="3404368" y="2189956"/>
            <a:ext cx="2559050" cy="2971800"/>
          </a:xfrm>
          <a:prstGeom prst="roundRect">
            <a:avLst>
              <a:gd name="adj" fmla="val 16667"/>
            </a:avLst>
          </a:prstGeom>
          <a:solidFill>
            <a:srgbClr val="FFFF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20" name="Line 56"/>
          <p:cNvSpPr>
            <a:spLocks noChangeShapeType="1"/>
          </p:cNvSpPr>
          <p:nvPr/>
        </p:nvSpPr>
        <p:spPr bwMode="auto">
          <a:xfrm flipH="1">
            <a:off x="3804418" y="3740944"/>
            <a:ext cx="641350" cy="736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pic>
        <p:nvPicPr>
          <p:cNvPr id="21" name="Picture 5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3593" y="4288631"/>
            <a:ext cx="48101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2" name="Line 58"/>
          <p:cNvSpPr>
            <a:spLocks noChangeShapeType="1"/>
          </p:cNvSpPr>
          <p:nvPr/>
        </p:nvSpPr>
        <p:spPr bwMode="auto">
          <a:xfrm>
            <a:off x="4806131" y="3879056"/>
            <a:ext cx="177800" cy="5746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23" name="Line 59"/>
          <p:cNvSpPr>
            <a:spLocks noChangeShapeType="1"/>
          </p:cNvSpPr>
          <p:nvPr/>
        </p:nvSpPr>
        <p:spPr bwMode="auto">
          <a:xfrm>
            <a:off x="4983931" y="3855244"/>
            <a:ext cx="631825" cy="5746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24" name="Line 60"/>
          <p:cNvSpPr>
            <a:spLocks noChangeShapeType="1"/>
          </p:cNvSpPr>
          <p:nvPr/>
        </p:nvSpPr>
        <p:spPr bwMode="auto">
          <a:xfrm flipH="1">
            <a:off x="4401318" y="3752056"/>
            <a:ext cx="173038" cy="7429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pic>
        <p:nvPicPr>
          <p:cNvPr id="25" name="Picture 6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6843" y="4288631"/>
            <a:ext cx="47942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6" name="Picture 6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8506" y="4288631"/>
            <a:ext cx="47942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7" name="Picture 6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0168" y="4288631"/>
            <a:ext cx="48101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8" name="Text Box 64"/>
          <p:cNvSpPr txBox="1">
            <a:spLocks noChangeArrowheads="1"/>
          </p:cNvSpPr>
          <p:nvPr/>
        </p:nvSpPr>
        <p:spPr bwMode="auto">
          <a:xfrm>
            <a:off x="3419872" y="3336131"/>
            <a:ext cx="8579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dirty="0" smtClean="0">
                <a:latin typeface="微软雅黑" panose="020B0503020204020204" pitchFamily="34" charset="-122"/>
                <a:ea typeface="微软雅黑" panose="020B0503020204020204" pitchFamily="34" charset="-122"/>
              </a:rPr>
              <a:t>部门</a:t>
            </a:r>
            <a:r>
              <a:rPr kumimoji="1" lang="en-US" altLang="zh-CN" dirty="0" smtClean="0">
                <a:latin typeface="微软雅黑" panose="020B0503020204020204" pitchFamily="34" charset="-122"/>
                <a:ea typeface="微软雅黑" panose="020B0503020204020204" pitchFamily="34" charset="-122"/>
              </a:rPr>
              <a:t>B</a:t>
            </a:r>
            <a:endParaRPr kumimoji="1" lang="zh-CN" altLang="en-US" dirty="0">
              <a:latin typeface="微软雅黑" panose="020B0503020204020204" pitchFamily="34" charset="-122"/>
              <a:ea typeface="微软雅黑" panose="020B0503020204020204" pitchFamily="34" charset="-122"/>
            </a:endParaRPr>
          </a:p>
        </p:txBody>
      </p:sp>
      <p:pic>
        <p:nvPicPr>
          <p:cNvPr id="29"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97188">
            <a:off x="4206056" y="3380581"/>
            <a:ext cx="1108075"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AutoShape 66"/>
          <p:cNvSpPr>
            <a:spLocks noChangeArrowheads="1"/>
          </p:cNvSpPr>
          <p:nvPr/>
        </p:nvSpPr>
        <p:spPr bwMode="auto">
          <a:xfrm>
            <a:off x="6117406" y="2189956"/>
            <a:ext cx="2559050" cy="2971800"/>
          </a:xfrm>
          <a:prstGeom prst="roundRect">
            <a:avLst>
              <a:gd name="adj" fmla="val 16667"/>
            </a:avLst>
          </a:prstGeom>
          <a:solidFill>
            <a:srgbClr val="FFCC99"/>
          </a:solidFill>
          <a:ln>
            <a:noFill/>
          </a:ln>
          <a:effectLst/>
          <a:extLst>
            <a:ext uri="{91240B29-F687-4F45-9708-019B960494DF}">
              <a14:hiddenLine xmlns:a14="http://schemas.microsoft.com/office/drawing/2010/main" w="9525">
                <a:solidFill>
                  <a:srgbClr val="FF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1" name="Line 67"/>
          <p:cNvSpPr>
            <a:spLocks noChangeShapeType="1"/>
          </p:cNvSpPr>
          <p:nvPr/>
        </p:nvSpPr>
        <p:spPr bwMode="auto">
          <a:xfrm flipH="1">
            <a:off x="6519043" y="3740944"/>
            <a:ext cx="639763" cy="736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pic>
        <p:nvPicPr>
          <p:cNvPr id="32" name="Picture 6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8218" y="4288631"/>
            <a:ext cx="47942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33" name="Line 69"/>
          <p:cNvSpPr>
            <a:spLocks noChangeShapeType="1"/>
          </p:cNvSpPr>
          <p:nvPr/>
        </p:nvSpPr>
        <p:spPr bwMode="auto">
          <a:xfrm>
            <a:off x="7519168" y="3879056"/>
            <a:ext cx="179388" cy="5746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34" name="Line 70"/>
          <p:cNvSpPr>
            <a:spLocks noChangeShapeType="1"/>
          </p:cNvSpPr>
          <p:nvPr/>
        </p:nvSpPr>
        <p:spPr bwMode="auto">
          <a:xfrm>
            <a:off x="7698556" y="3855244"/>
            <a:ext cx="630237" cy="5746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35" name="Line 71"/>
          <p:cNvSpPr>
            <a:spLocks noChangeShapeType="1"/>
          </p:cNvSpPr>
          <p:nvPr/>
        </p:nvSpPr>
        <p:spPr bwMode="auto">
          <a:xfrm flipH="1">
            <a:off x="7114356" y="3752056"/>
            <a:ext cx="173037" cy="7429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pic>
        <p:nvPicPr>
          <p:cNvPr id="36" name="Picture 7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9881" y="4288631"/>
            <a:ext cx="47942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37" name="Picture 7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1543" y="4288631"/>
            <a:ext cx="48101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38" name="Picture 7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4793" y="4288631"/>
            <a:ext cx="47942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39" name="Text Box 75"/>
          <p:cNvSpPr txBox="1">
            <a:spLocks noChangeArrowheads="1"/>
          </p:cNvSpPr>
          <p:nvPr/>
        </p:nvSpPr>
        <p:spPr bwMode="auto">
          <a:xfrm>
            <a:off x="6112415" y="3336131"/>
            <a:ext cx="869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dirty="0" smtClean="0">
                <a:latin typeface="微软雅黑" panose="020B0503020204020204" pitchFamily="34" charset="-122"/>
                <a:ea typeface="微软雅黑" panose="020B0503020204020204" pitchFamily="34" charset="-122"/>
              </a:rPr>
              <a:t>部门</a:t>
            </a:r>
            <a:r>
              <a:rPr kumimoji="1" lang="en-US" altLang="zh-CN" dirty="0" smtClean="0">
                <a:latin typeface="微软雅黑" panose="020B0503020204020204" pitchFamily="34" charset="-122"/>
                <a:ea typeface="微软雅黑" panose="020B0503020204020204" pitchFamily="34" charset="-122"/>
              </a:rPr>
              <a:t>C</a:t>
            </a:r>
            <a:endParaRPr kumimoji="1" lang="zh-CN" altLang="en-US" dirty="0">
              <a:latin typeface="微软雅黑" panose="020B0503020204020204" pitchFamily="34" charset="-122"/>
              <a:ea typeface="微软雅黑" panose="020B0503020204020204" pitchFamily="34" charset="-122"/>
            </a:endParaRPr>
          </a:p>
        </p:txBody>
      </p:sp>
      <p:pic>
        <p:nvPicPr>
          <p:cNvPr id="40" name="Picture 7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97188">
            <a:off x="6920681" y="3380581"/>
            <a:ext cx="1106487"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AutoShape 77"/>
          <p:cNvSpPr>
            <a:spLocks/>
          </p:cNvSpPr>
          <p:nvPr/>
        </p:nvSpPr>
        <p:spPr bwMode="auto">
          <a:xfrm rot="5400000" flipV="1">
            <a:off x="4531493" y="-843756"/>
            <a:ext cx="415925" cy="5689600"/>
          </a:xfrm>
          <a:prstGeom prst="leftBrace">
            <a:avLst>
              <a:gd name="adj1" fmla="val 113995"/>
              <a:gd name="adj2" fmla="val 50000"/>
            </a:avLst>
          </a:prstGeom>
          <a:noFill/>
          <a:ln w="9525">
            <a:solidFill>
              <a:schemeClr val="tx1"/>
            </a:solidFill>
            <a:round/>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2" name="Text Box 78"/>
          <p:cNvSpPr txBox="1">
            <a:spLocks noChangeArrowheads="1"/>
          </p:cNvSpPr>
          <p:nvPr/>
        </p:nvSpPr>
        <p:spPr bwMode="auto">
          <a:xfrm>
            <a:off x="1388243" y="2256631"/>
            <a:ext cx="95410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a:latin typeface="微软雅黑" panose="020B0503020204020204" pitchFamily="34" charset="-122"/>
                <a:ea typeface="微软雅黑" panose="020B0503020204020204" pitchFamily="34" charset="-122"/>
              </a:rPr>
              <a:t>碰撞域</a:t>
            </a:r>
          </a:p>
        </p:txBody>
      </p:sp>
      <p:sp>
        <p:nvSpPr>
          <p:cNvPr id="43" name="Text Box 79"/>
          <p:cNvSpPr txBox="1">
            <a:spLocks noChangeArrowheads="1"/>
          </p:cNvSpPr>
          <p:nvPr/>
        </p:nvSpPr>
        <p:spPr bwMode="auto">
          <a:xfrm>
            <a:off x="4196531" y="2256631"/>
            <a:ext cx="95410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a:latin typeface="微软雅黑" panose="020B0503020204020204" pitchFamily="34" charset="-122"/>
                <a:ea typeface="微软雅黑" panose="020B0503020204020204" pitchFamily="34" charset="-122"/>
              </a:rPr>
              <a:t>碰撞域</a:t>
            </a:r>
          </a:p>
        </p:txBody>
      </p:sp>
      <p:sp>
        <p:nvSpPr>
          <p:cNvPr id="44" name="Text Box 80"/>
          <p:cNvSpPr txBox="1">
            <a:spLocks noChangeArrowheads="1"/>
          </p:cNvSpPr>
          <p:nvPr/>
        </p:nvSpPr>
        <p:spPr bwMode="auto">
          <a:xfrm>
            <a:off x="6858768" y="2256631"/>
            <a:ext cx="95410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a:latin typeface="微软雅黑" panose="020B0503020204020204" pitchFamily="34" charset="-122"/>
                <a:ea typeface="微软雅黑" panose="020B0503020204020204" pitchFamily="34" charset="-122"/>
              </a:rPr>
              <a:t>碰撞域</a:t>
            </a:r>
          </a:p>
        </p:txBody>
      </p:sp>
    </p:spTree>
    <p:extLst>
      <p:ext uri="{BB962C8B-B14F-4D97-AF65-F5344CB8AC3E}">
        <p14:creationId xmlns:p14="http://schemas.microsoft.com/office/powerpoint/2010/main" val="301109329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99</a:t>
            </a:fld>
            <a:endParaRPr lang="en-US" altLang="zh-CN"/>
          </a:p>
        </p:txBody>
      </p:sp>
      <p:sp>
        <p:nvSpPr>
          <p:cNvPr id="6" name="文本占位符 5"/>
          <p:cNvSpPr>
            <a:spLocks noGrp="1"/>
          </p:cNvSpPr>
          <p:nvPr>
            <p:ph type="body" sz="quarter" idx="13"/>
          </p:nvPr>
        </p:nvSpPr>
        <p:spPr/>
        <p:txBody>
          <a:bodyPr/>
          <a:lstStyle/>
          <a:p>
            <a:r>
              <a:rPr lang="en-US" altLang="zh-CN" dirty="0" smtClean="0"/>
              <a:t>5.1</a:t>
            </a:r>
            <a:r>
              <a:rPr lang="zh-CN" altLang="en-US" dirty="0" smtClean="0"/>
              <a:t>在物理层扩展以太网</a:t>
            </a:r>
            <a:endParaRPr lang="zh-CN" altLang="en-US" dirty="0"/>
          </a:p>
        </p:txBody>
      </p:sp>
      <p:sp>
        <p:nvSpPr>
          <p:cNvPr id="46" name="AutoShape 42"/>
          <p:cNvSpPr>
            <a:spLocks noChangeArrowheads="1"/>
          </p:cNvSpPr>
          <p:nvPr/>
        </p:nvSpPr>
        <p:spPr bwMode="auto">
          <a:xfrm>
            <a:off x="395536" y="1965028"/>
            <a:ext cx="8572500" cy="3078162"/>
          </a:xfrm>
          <a:prstGeom prst="roundRect">
            <a:avLst>
              <a:gd name="adj" fmla="val 16667"/>
            </a:avLst>
          </a:prstGeom>
          <a:solidFill>
            <a:srgbClr val="CCE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800">
              <a:latin typeface="微软雅黑" panose="020B0503020204020204" pitchFamily="34" charset="-122"/>
              <a:ea typeface="微软雅黑" panose="020B0503020204020204" pitchFamily="34" charset="-122"/>
            </a:endParaRPr>
          </a:p>
        </p:txBody>
      </p:sp>
      <p:sp>
        <p:nvSpPr>
          <p:cNvPr id="47" name="Line 43"/>
          <p:cNvSpPr>
            <a:spLocks noChangeShapeType="1"/>
          </p:cNvSpPr>
          <p:nvPr/>
        </p:nvSpPr>
        <p:spPr bwMode="auto">
          <a:xfrm flipH="1">
            <a:off x="2115565" y="2785492"/>
            <a:ext cx="2332037" cy="81148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48" name="Line 44"/>
          <p:cNvSpPr>
            <a:spLocks noChangeShapeType="1"/>
          </p:cNvSpPr>
          <p:nvPr/>
        </p:nvSpPr>
        <p:spPr bwMode="auto">
          <a:xfrm>
            <a:off x="5073078" y="2785492"/>
            <a:ext cx="2549526" cy="77656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49" name="Line 45"/>
          <p:cNvSpPr>
            <a:spLocks noChangeShapeType="1"/>
          </p:cNvSpPr>
          <p:nvPr/>
        </p:nvSpPr>
        <p:spPr bwMode="auto">
          <a:xfrm>
            <a:off x="4807966" y="2785492"/>
            <a:ext cx="0" cy="79719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50" name="Text Box 46"/>
          <p:cNvSpPr txBox="1">
            <a:spLocks noChangeArrowheads="1"/>
          </p:cNvSpPr>
          <p:nvPr/>
        </p:nvSpPr>
        <p:spPr bwMode="auto">
          <a:xfrm>
            <a:off x="755079" y="3360440"/>
            <a:ext cx="8082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800" dirty="0" smtClean="0">
                <a:latin typeface="微软雅黑" panose="020B0503020204020204" pitchFamily="34" charset="-122"/>
                <a:ea typeface="微软雅黑" panose="020B0503020204020204" pitchFamily="34" charset="-122"/>
              </a:rPr>
              <a:t>部门</a:t>
            </a:r>
            <a:r>
              <a:rPr kumimoji="1" lang="en-US" altLang="zh-CN" sz="1800" dirty="0" smtClean="0">
                <a:latin typeface="微软雅黑" panose="020B0503020204020204" pitchFamily="34" charset="-122"/>
                <a:ea typeface="微软雅黑" panose="020B0503020204020204" pitchFamily="34" charset="-122"/>
              </a:rPr>
              <a:t>A</a:t>
            </a:r>
            <a:endParaRPr kumimoji="1" lang="zh-CN" altLang="en-US" sz="1800" dirty="0">
              <a:latin typeface="微软雅黑" panose="020B0503020204020204" pitchFamily="34" charset="-122"/>
              <a:ea typeface="微软雅黑" panose="020B0503020204020204" pitchFamily="34" charset="-122"/>
            </a:endParaRPr>
          </a:p>
        </p:txBody>
      </p:sp>
      <p:sp>
        <p:nvSpPr>
          <p:cNvPr id="51" name="Text Box 47"/>
          <p:cNvSpPr txBox="1">
            <a:spLocks noChangeArrowheads="1"/>
          </p:cNvSpPr>
          <p:nvPr/>
        </p:nvSpPr>
        <p:spPr bwMode="auto">
          <a:xfrm>
            <a:off x="6441504" y="3360440"/>
            <a:ext cx="800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800" dirty="0" smtClean="0">
                <a:latin typeface="微软雅黑" panose="020B0503020204020204" pitchFamily="34" charset="-122"/>
                <a:ea typeface="微软雅黑" panose="020B0503020204020204" pitchFamily="34" charset="-122"/>
              </a:rPr>
              <a:t>部门</a:t>
            </a:r>
            <a:r>
              <a:rPr kumimoji="1" lang="en-US" altLang="zh-CN" sz="1800" dirty="0" smtClean="0">
                <a:latin typeface="微软雅黑" panose="020B0503020204020204" pitchFamily="34" charset="-122"/>
                <a:ea typeface="微软雅黑" panose="020B0503020204020204" pitchFamily="34" charset="-122"/>
              </a:rPr>
              <a:t>C</a:t>
            </a:r>
            <a:endParaRPr kumimoji="1" lang="zh-CN" altLang="en-US" sz="1800" dirty="0">
              <a:latin typeface="微软雅黑" panose="020B0503020204020204" pitchFamily="34" charset="-122"/>
              <a:ea typeface="微软雅黑" panose="020B0503020204020204" pitchFamily="34" charset="-122"/>
            </a:endParaRPr>
          </a:p>
        </p:txBody>
      </p:sp>
      <p:sp>
        <p:nvSpPr>
          <p:cNvPr id="52" name="Text Box 48"/>
          <p:cNvSpPr txBox="1">
            <a:spLocks noChangeArrowheads="1"/>
          </p:cNvSpPr>
          <p:nvPr/>
        </p:nvSpPr>
        <p:spPr bwMode="auto">
          <a:xfrm>
            <a:off x="3561779" y="3360440"/>
            <a:ext cx="7906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800" dirty="0" smtClean="0">
                <a:latin typeface="微软雅黑" panose="020B0503020204020204" pitchFamily="34" charset="-122"/>
                <a:ea typeface="微软雅黑" panose="020B0503020204020204" pitchFamily="34" charset="-122"/>
              </a:rPr>
              <a:t>部门</a:t>
            </a:r>
            <a:r>
              <a:rPr kumimoji="1" lang="en-US" altLang="zh-CN" sz="1800" dirty="0" smtClean="0">
                <a:latin typeface="微软雅黑" panose="020B0503020204020204" pitchFamily="34" charset="-122"/>
                <a:ea typeface="微软雅黑" panose="020B0503020204020204" pitchFamily="34" charset="-122"/>
              </a:rPr>
              <a:t>B</a:t>
            </a:r>
            <a:endParaRPr kumimoji="1" lang="zh-CN" altLang="en-US" sz="1800" dirty="0">
              <a:latin typeface="微软雅黑" panose="020B0503020204020204" pitchFamily="34" charset="-122"/>
              <a:ea typeface="微软雅黑" panose="020B0503020204020204" pitchFamily="34" charset="-122"/>
            </a:endParaRPr>
          </a:p>
        </p:txBody>
      </p:sp>
      <p:sp>
        <p:nvSpPr>
          <p:cNvPr id="53" name="Text Box 49"/>
          <p:cNvSpPr txBox="1">
            <a:spLocks noChangeArrowheads="1"/>
          </p:cNvSpPr>
          <p:nvPr/>
        </p:nvSpPr>
        <p:spPr bwMode="auto">
          <a:xfrm>
            <a:off x="2739359" y="2359035"/>
            <a:ext cx="13388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800" dirty="0">
                <a:latin typeface="微软雅黑" panose="020B0503020204020204" pitchFamily="34" charset="-122"/>
                <a:ea typeface="微软雅黑" panose="020B0503020204020204" pitchFamily="34" charset="-122"/>
              </a:rPr>
              <a:t>主干集线器</a:t>
            </a:r>
          </a:p>
        </p:txBody>
      </p:sp>
      <p:sp>
        <p:nvSpPr>
          <p:cNvPr id="54" name="Text Box 50"/>
          <p:cNvSpPr txBox="1">
            <a:spLocks noChangeArrowheads="1"/>
          </p:cNvSpPr>
          <p:nvPr/>
        </p:nvSpPr>
        <p:spPr bwMode="auto">
          <a:xfrm>
            <a:off x="3836819" y="1417340"/>
            <a:ext cx="20313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800" dirty="0">
                <a:latin typeface="微软雅黑" panose="020B0503020204020204" pitchFamily="34" charset="-122"/>
                <a:ea typeface="微软雅黑" panose="020B0503020204020204" pitchFamily="34" charset="-122"/>
              </a:rPr>
              <a:t>一个更大的碰撞域</a:t>
            </a:r>
          </a:p>
        </p:txBody>
      </p:sp>
      <p:sp>
        <p:nvSpPr>
          <p:cNvPr id="55" name="Line 51"/>
          <p:cNvSpPr>
            <a:spLocks noChangeShapeType="1"/>
          </p:cNvSpPr>
          <p:nvPr/>
        </p:nvSpPr>
        <p:spPr bwMode="auto">
          <a:xfrm flipH="1">
            <a:off x="1017016" y="3730328"/>
            <a:ext cx="665163" cy="6810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pic>
        <p:nvPicPr>
          <p:cNvPr id="56" name="Picture 5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666"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57" name="Line 53"/>
          <p:cNvSpPr>
            <a:spLocks noChangeShapeType="1"/>
          </p:cNvSpPr>
          <p:nvPr/>
        </p:nvSpPr>
        <p:spPr bwMode="auto">
          <a:xfrm>
            <a:off x="2056829" y="3858915"/>
            <a:ext cx="185737" cy="5302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58" name="Line 54"/>
          <p:cNvSpPr>
            <a:spLocks noChangeShapeType="1"/>
          </p:cNvSpPr>
          <p:nvPr/>
        </p:nvSpPr>
        <p:spPr bwMode="auto">
          <a:xfrm>
            <a:off x="2242566" y="3836690"/>
            <a:ext cx="655638" cy="5302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59" name="Line 55"/>
          <p:cNvSpPr>
            <a:spLocks noChangeShapeType="1"/>
          </p:cNvSpPr>
          <p:nvPr/>
        </p:nvSpPr>
        <p:spPr bwMode="auto">
          <a:xfrm flipH="1">
            <a:off x="1636141" y="3741440"/>
            <a:ext cx="179388"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pic>
        <p:nvPicPr>
          <p:cNvPr id="60" name="Picture 5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2141"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61" name="Picture 5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7616"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62" name="Picture 5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3091"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63" name="Picture 5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97188">
            <a:off x="1434529" y="3398540"/>
            <a:ext cx="1150937"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Line 60"/>
          <p:cNvSpPr>
            <a:spLocks noChangeShapeType="1"/>
          </p:cNvSpPr>
          <p:nvPr/>
        </p:nvSpPr>
        <p:spPr bwMode="auto">
          <a:xfrm flipH="1">
            <a:off x="3833241" y="3730328"/>
            <a:ext cx="665163" cy="6810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pic>
        <p:nvPicPr>
          <p:cNvPr id="65" name="Picture 6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2891"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66" name="Line 62"/>
          <p:cNvSpPr>
            <a:spLocks noChangeShapeType="1"/>
          </p:cNvSpPr>
          <p:nvPr/>
        </p:nvSpPr>
        <p:spPr bwMode="auto">
          <a:xfrm>
            <a:off x="4873054" y="3858915"/>
            <a:ext cx="185737" cy="5302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7" name="Line 63"/>
          <p:cNvSpPr>
            <a:spLocks noChangeShapeType="1"/>
          </p:cNvSpPr>
          <p:nvPr/>
        </p:nvSpPr>
        <p:spPr bwMode="auto">
          <a:xfrm>
            <a:off x="5058791" y="3836690"/>
            <a:ext cx="654050" cy="5302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8" name="Line 64"/>
          <p:cNvSpPr>
            <a:spLocks noChangeShapeType="1"/>
          </p:cNvSpPr>
          <p:nvPr/>
        </p:nvSpPr>
        <p:spPr bwMode="auto">
          <a:xfrm flipH="1">
            <a:off x="4452366" y="3741440"/>
            <a:ext cx="179388"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pic>
        <p:nvPicPr>
          <p:cNvPr id="69" name="Picture 6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8366"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70" name="Picture 6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3841"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71" name="Picture 6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9316"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72" name="Picture 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97188">
            <a:off x="4250754" y="3398540"/>
            <a:ext cx="1149350"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Line 69"/>
          <p:cNvSpPr>
            <a:spLocks noChangeShapeType="1"/>
          </p:cNvSpPr>
          <p:nvPr/>
        </p:nvSpPr>
        <p:spPr bwMode="auto">
          <a:xfrm flipH="1">
            <a:off x="6651054" y="3730328"/>
            <a:ext cx="665162" cy="6810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pic>
        <p:nvPicPr>
          <p:cNvPr id="74" name="Picture 7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0704"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75" name="Line 71"/>
          <p:cNvSpPr>
            <a:spLocks noChangeShapeType="1"/>
          </p:cNvSpPr>
          <p:nvPr/>
        </p:nvSpPr>
        <p:spPr bwMode="auto">
          <a:xfrm>
            <a:off x="7690866" y="3858915"/>
            <a:ext cx="185738" cy="5302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76" name="Line 72"/>
          <p:cNvSpPr>
            <a:spLocks noChangeShapeType="1"/>
          </p:cNvSpPr>
          <p:nvPr/>
        </p:nvSpPr>
        <p:spPr bwMode="auto">
          <a:xfrm>
            <a:off x="7876604" y="3836690"/>
            <a:ext cx="655637" cy="5302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77" name="Line 73"/>
          <p:cNvSpPr>
            <a:spLocks noChangeShapeType="1"/>
          </p:cNvSpPr>
          <p:nvPr/>
        </p:nvSpPr>
        <p:spPr bwMode="auto">
          <a:xfrm flipH="1">
            <a:off x="7270179" y="3741440"/>
            <a:ext cx="179387"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pic>
        <p:nvPicPr>
          <p:cNvPr id="78" name="Picture 7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6179"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79" name="Picture 7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1654"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80" name="Picture 7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7129"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81" name="Picture 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97188">
            <a:off x="7068566" y="3398540"/>
            <a:ext cx="1150938"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97188">
            <a:off x="4148093" y="2165083"/>
            <a:ext cx="1538287"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 name="Text Box 79"/>
          <p:cNvSpPr txBox="1">
            <a:spLocks noChangeArrowheads="1"/>
          </p:cNvSpPr>
          <p:nvPr/>
        </p:nvSpPr>
        <p:spPr bwMode="auto">
          <a:xfrm>
            <a:off x="7433691" y="2131715"/>
            <a:ext cx="877163"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800">
                <a:latin typeface="微软雅黑" panose="020B0503020204020204" pitchFamily="34" charset="-122"/>
                <a:ea typeface="微软雅黑" panose="020B0503020204020204" pitchFamily="34" charset="-122"/>
              </a:rPr>
              <a:t>碰撞域</a:t>
            </a:r>
          </a:p>
        </p:txBody>
      </p:sp>
    </p:spTree>
    <p:extLst>
      <p:ext uri="{BB962C8B-B14F-4D97-AF65-F5344CB8AC3E}">
        <p14:creationId xmlns:p14="http://schemas.microsoft.com/office/powerpoint/2010/main" val="4174467270"/>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演示稿（水平）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CN"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CN" sz="1800" b="0" i="0" u="none" strike="noStrike" cap="none" normalizeH="0" baseline="0" smtClean="0">
            <a:ln>
              <a:noFill/>
            </a:ln>
            <a:solidFill>
              <a:schemeClr val="tx1"/>
            </a:solidFill>
            <a:effectLst/>
            <a:latin typeface="Arial" charset="0"/>
          </a:defRPr>
        </a:defPPr>
      </a:lstStyle>
    </a:lnDef>
  </a:objectDefaults>
  <a:extraClrSchemeLst>
    <a:extraClrScheme>
      <a:clrScheme name="演示稿（水平）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演示稿（水平）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演示稿（水平）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演示稿（水平）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演示稿（水平）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演示稿（水平）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演示稿（水平）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演示稿（水平）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演示稿（水平）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2841</TotalTime>
  <Words>10162</Words>
  <Application>Microsoft Office PowerPoint</Application>
  <PresentationFormat>全屏显示(16:10)</PresentationFormat>
  <Paragraphs>1502</Paragraphs>
  <Slides>144</Slides>
  <Notes>1</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2</vt:i4>
      </vt:variant>
      <vt:variant>
        <vt:lpstr>幻灯片标题</vt:lpstr>
      </vt:variant>
      <vt:variant>
        <vt:i4>144</vt:i4>
      </vt:variant>
    </vt:vector>
  </HeadingPairs>
  <TitlesOfParts>
    <vt:vector size="160" baseType="lpstr">
      <vt:lpstr>Franklin Gothic Book</vt:lpstr>
      <vt:lpstr>仿宋</vt:lpstr>
      <vt:lpstr>黑体</vt:lpstr>
      <vt:lpstr>宋体</vt:lpstr>
      <vt:lpstr>微软雅黑</vt:lpstr>
      <vt:lpstr>Arial</vt:lpstr>
      <vt:lpstr>Franklin Gothic Medium</vt:lpstr>
      <vt:lpstr>Microsoft Sans Serif</vt:lpstr>
      <vt:lpstr>MS Reference Sans Serif</vt:lpstr>
      <vt:lpstr>Symbol</vt:lpstr>
      <vt:lpstr>Tahoma</vt:lpstr>
      <vt:lpstr>Times New Roman</vt:lpstr>
      <vt:lpstr>Wingdings</vt:lpstr>
      <vt:lpstr>Presentation</vt:lpstr>
      <vt:lpstr>公式</vt:lpstr>
      <vt:lpstr>BMP 图像</vt:lpstr>
      <vt:lpstr>计算机网络</vt:lpstr>
      <vt:lpstr>本章教学计划</vt:lpstr>
      <vt:lpstr>本章教学计划</vt:lpstr>
      <vt:lpstr>本章教学计划</vt:lpstr>
      <vt:lpstr>本章教学计划</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2.点到点协议（PPP）</vt:lpstr>
      <vt:lpstr>2.点到点协议（PPP）</vt:lpstr>
      <vt:lpstr>2.点到点协议（PPP）</vt:lpstr>
      <vt:lpstr>2.点到点协议（PPP）</vt:lpstr>
      <vt:lpstr>2.点到点协议（PPP）</vt:lpstr>
      <vt:lpstr>2.点到点协议（PPP）</vt:lpstr>
      <vt:lpstr>2.点到点协议（PPP）</vt:lpstr>
      <vt:lpstr>2.点到点协议（PPP）</vt:lpstr>
      <vt:lpstr>2.点到点协议（PPP）</vt:lpstr>
      <vt:lpstr>2.点到点协议（PPP）</vt:lpstr>
      <vt:lpstr>2.点到点协议（PPP）</vt:lpstr>
      <vt:lpstr>2.点到点协议（PPP）</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6.高速以太网</vt:lpstr>
      <vt:lpstr>6.高速以太网</vt:lpstr>
      <vt:lpstr>6.高速以太网</vt:lpstr>
      <vt:lpstr>6.高速以太网</vt:lpstr>
      <vt:lpstr>6.高速以太网</vt:lpstr>
      <vt:lpstr>6.高速以太网</vt:lpstr>
      <vt:lpstr>6.高速以太网</vt:lpstr>
      <vt:lpstr>6.高速以太网</vt:lpstr>
      <vt:lpstr>6.高速以太网</vt:lpstr>
      <vt:lpstr>6.高速以太网</vt:lpstr>
      <vt:lpstr>6.高速以太网</vt:lpstr>
      <vt:lpstr>6.高速以太网</vt:lpstr>
      <vt:lpstr>PowerPoint 演示文稿</vt:lpstr>
      <vt:lpstr>6.高速以太网</vt:lpstr>
      <vt:lpstr>6.高速以太网</vt:lpstr>
      <vt:lpstr>6.高速以太网</vt:lpstr>
      <vt:lpstr>6.高速以太网</vt:lpstr>
      <vt:lpstr>PowerPoint 演示文稿</vt:lpstr>
      <vt:lpstr>Thanks</vt:lpstr>
    </vt:vector>
  </TitlesOfParts>
  <Company>NIC.HACTCM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03.计算机网络-2016版本-阮晓龙-第3章：数据链路层</dc:title>
  <dc:creator>RuanXiaolong</dc:creator>
  <cp:lastModifiedBy>冯顺磊</cp:lastModifiedBy>
  <cp:revision>351</cp:revision>
  <dcterms:created xsi:type="dcterms:W3CDTF">2014-02-16T08:01:44Z</dcterms:created>
  <dcterms:modified xsi:type="dcterms:W3CDTF">2017-10-29T12:17:18Z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TC060874522052</vt:lpwstr>
  </property>
</Properties>
</file>