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91"/>
  </p:notesMasterIdLst>
  <p:handoutMasterIdLst>
    <p:handoutMasterId r:id="rId192"/>
  </p:handoutMasterIdLst>
  <p:sldIdLst>
    <p:sldId id="256" r:id="rId2"/>
    <p:sldId id="258" r:id="rId3"/>
    <p:sldId id="392" r:id="rId4"/>
    <p:sldId id="393" r:id="rId5"/>
    <p:sldId id="394" r:id="rId6"/>
    <p:sldId id="395" r:id="rId7"/>
    <p:sldId id="396" r:id="rId8"/>
    <p:sldId id="397" r:id="rId9"/>
    <p:sldId id="398" r:id="rId10"/>
    <p:sldId id="399" r:id="rId11"/>
    <p:sldId id="400" r:id="rId12"/>
    <p:sldId id="401" r:id="rId13"/>
    <p:sldId id="402" r:id="rId14"/>
    <p:sldId id="403" r:id="rId15"/>
    <p:sldId id="404" r:id="rId16"/>
    <p:sldId id="405" r:id="rId17"/>
    <p:sldId id="406" r:id="rId18"/>
    <p:sldId id="407" r:id="rId19"/>
    <p:sldId id="408" r:id="rId20"/>
    <p:sldId id="409" r:id="rId21"/>
    <p:sldId id="410" r:id="rId22"/>
    <p:sldId id="411" r:id="rId23"/>
    <p:sldId id="413" r:id="rId24"/>
    <p:sldId id="428" r:id="rId25"/>
    <p:sldId id="412" r:id="rId26"/>
    <p:sldId id="414" r:id="rId27"/>
    <p:sldId id="415" r:id="rId28"/>
    <p:sldId id="416" r:id="rId29"/>
    <p:sldId id="418" r:id="rId30"/>
    <p:sldId id="419" r:id="rId31"/>
    <p:sldId id="420" r:id="rId32"/>
    <p:sldId id="421" r:id="rId33"/>
    <p:sldId id="422" r:id="rId34"/>
    <p:sldId id="423" r:id="rId35"/>
    <p:sldId id="424" r:id="rId36"/>
    <p:sldId id="425" r:id="rId37"/>
    <p:sldId id="426" r:id="rId38"/>
    <p:sldId id="427" r:id="rId39"/>
    <p:sldId id="429" r:id="rId40"/>
    <p:sldId id="430" r:id="rId41"/>
    <p:sldId id="431" r:id="rId42"/>
    <p:sldId id="432" r:id="rId43"/>
    <p:sldId id="433" r:id="rId44"/>
    <p:sldId id="434" r:id="rId45"/>
    <p:sldId id="435" r:id="rId46"/>
    <p:sldId id="436" r:id="rId47"/>
    <p:sldId id="437" r:id="rId48"/>
    <p:sldId id="439" r:id="rId49"/>
    <p:sldId id="438" r:id="rId50"/>
    <p:sldId id="440" r:id="rId51"/>
    <p:sldId id="441" r:id="rId52"/>
    <p:sldId id="442" r:id="rId53"/>
    <p:sldId id="443" r:id="rId54"/>
    <p:sldId id="446" r:id="rId55"/>
    <p:sldId id="444" r:id="rId56"/>
    <p:sldId id="445" r:id="rId57"/>
    <p:sldId id="580" r:id="rId58"/>
    <p:sldId id="447" r:id="rId59"/>
    <p:sldId id="448" r:id="rId60"/>
    <p:sldId id="449" r:id="rId61"/>
    <p:sldId id="450" r:id="rId62"/>
    <p:sldId id="451" r:id="rId63"/>
    <p:sldId id="452" r:id="rId64"/>
    <p:sldId id="454" r:id="rId65"/>
    <p:sldId id="453" r:id="rId66"/>
    <p:sldId id="455" r:id="rId67"/>
    <p:sldId id="456" r:id="rId68"/>
    <p:sldId id="457" r:id="rId69"/>
    <p:sldId id="458" r:id="rId70"/>
    <p:sldId id="459" r:id="rId71"/>
    <p:sldId id="460" r:id="rId72"/>
    <p:sldId id="461" r:id="rId73"/>
    <p:sldId id="462" r:id="rId74"/>
    <p:sldId id="463" r:id="rId75"/>
    <p:sldId id="464" r:id="rId76"/>
    <p:sldId id="465" r:id="rId77"/>
    <p:sldId id="466" r:id="rId78"/>
    <p:sldId id="467" r:id="rId79"/>
    <p:sldId id="468" r:id="rId80"/>
    <p:sldId id="469" r:id="rId81"/>
    <p:sldId id="470" r:id="rId82"/>
    <p:sldId id="471" r:id="rId83"/>
    <p:sldId id="472" r:id="rId84"/>
    <p:sldId id="473" r:id="rId85"/>
    <p:sldId id="474" r:id="rId86"/>
    <p:sldId id="475" r:id="rId87"/>
    <p:sldId id="476" r:id="rId88"/>
    <p:sldId id="478" r:id="rId89"/>
    <p:sldId id="479" r:id="rId90"/>
    <p:sldId id="480" r:id="rId91"/>
    <p:sldId id="481" r:id="rId92"/>
    <p:sldId id="482" r:id="rId93"/>
    <p:sldId id="477" r:id="rId94"/>
    <p:sldId id="483" r:id="rId95"/>
    <p:sldId id="484" r:id="rId96"/>
    <p:sldId id="485" r:id="rId97"/>
    <p:sldId id="486" r:id="rId98"/>
    <p:sldId id="487" r:id="rId99"/>
    <p:sldId id="488" r:id="rId100"/>
    <p:sldId id="490" r:id="rId101"/>
    <p:sldId id="491" r:id="rId102"/>
    <p:sldId id="498" r:id="rId103"/>
    <p:sldId id="492" r:id="rId104"/>
    <p:sldId id="493" r:id="rId105"/>
    <p:sldId id="494" r:id="rId106"/>
    <p:sldId id="495" r:id="rId107"/>
    <p:sldId id="501" r:id="rId108"/>
    <p:sldId id="500" r:id="rId109"/>
    <p:sldId id="496" r:id="rId110"/>
    <p:sldId id="499" r:id="rId111"/>
    <p:sldId id="497" r:id="rId112"/>
    <p:sldId id="502" r:id="rId113"/>
    <p:sldId id="503" r:id="rId114"/>
    <p:sldId id="504" r:id="rId115"/>
    <p:sldId id="505" r:id="rId116"/>
    <p:sldId id="506" r:id="rId117"/>
    <p:sldId id="507" r:id="rId118"/>
    <p:sldId id="508" r:id="rId119"/>
    <p:sldId id="509" r:id="rId120"/>
    <p:sldId id="510" r:id="rId121"/>
    <p:sldId id="511" r:id="rId122"/>
    <p:sldId id="512" r:id="rId123"/>
    <p:sldId id="513" r:id="rId124"/>
    <p:sldId id="514" r:id="rId125"/>
    <p:sldId id="515" r:id="rId126"/>
    <p:sldId id="516" r:id="rId127"/>
    <p:sldId id="517" r:id="rId128"/>
    <p:sldId id="518" r:id="rId129"/>
    <p:sldId id="519" r:id="rId130"/>
    <p:sldId id="520" r:id="rId131"/>
    <p:sldId id="521" r:id="rId132"/>
    <p:sldId id="522" r:id="rId133"/>
    <p:sldId id="523" r:id="rId134"/>
    <p:sldId id="524" r:id="rId135"/>
    <p:sldId id="525" r:id="rId136"/>
    <p:sldId id="526" r:id="rId137"/>
    <p:sldId id="527" r:id="rId138"/>
    <p:sldId id="528" r:id="rId139"/>
    <p:sldId id="529" r:id="rId140"/>
    <p:sldId id="530" r:id="rId141"/>
    <p:sldId id="531" r:id="rId142"/>
    <p:sldId id="532" r:id="rId143"/>
    <p:sldId id="533" r:id="rId144"/>
    <p:sldId id="534" r:id="rId145"/>
    <p:sldId id="535" r:id="rId146"/>
    <p:sldId id="536" r:id="rId147"/>
    <p:sldId id="537" r:id="rId148"/>
    <p:sldId id="538" r:id="rId149"/>
    <p:sldId id="539" r:id="rId150"/>
    <p:sldId id="540" r:id="rId151"/>
    <p:sldId id="541" r:id="rId152"/>
    <p:sldId id="542" r:id="rId153"/>
    <p:sldId id="543" r:id="rId154"/>
    <p:sldId id="544" r:id="rId155"/>
    <p:sldId id="545" r:id="rId156"/>
    <p:sldId id="546" r:id="rId157"/>
    <p:sldId id="547" r:id="rId158"/>
    <p:sldId id="548" r:id="rId159"/>
    <p:sldId id="549" r:id="rId160"/>
    <p:sldId id="550" r:id="rId161"/>
    <p:sldId id="551" r:id="rId162"/>
    <p:sldId id="552" r:id="rId163"/>
    <p:sldId id="553" r:id="rId164"/>
    <p:sldId id="554" r:id="rId165"/>
    <p:sldId id="555" r:id="rId166"/>
    <p:sldId id="556" r:id="rId167"/>
    <p:sldId id="557" r:id="rId168"/>
    <p:sldId id="558" r:id="rId169"/>
    <p:sldId id="559" r:id="rId170"/>
    <p:sldId id="560" r:id="rId171"/>
    <p:sldId id="561" r:id="rId172"/>
    <p:sldId id="562" r:id="rId173"/>
    <p:sldId id="563" r:id="rId174"/>
    <p:sldId id="564" r:id="rId175"/>
    <p:sldId id="565" r:id="rId176"/>
    <p:sldId id="566" r:id="rId177"/>
    <p:sldId id="567" r:id="rId178"/>
    <p:sldId id="568" r:id="rId179"/>
    <p:sldId id="569" r:id="rId180"/>
    <p:sldId id="570" r:id="rId181"/>
    <p:sldId id="571" r:id="rId182"/>
    <p:sldId id="572" r:id="rId183"/>
    <p:sldId id="573" r:id="rId184"/>
    <p:sldId id="574" r:id="rId185"/>
    <p:sldId id="575" r:id="rId186"/>
    <p:sldId id="576" r:id="rId187"/>
    <p:sldId id="577" r:id="rId188"/>
    <p:sldId id="578" r:id="rId189"/>
    <p:sldId id="390" r:id="rId190"/>
  </p:sldIdLst>
  <p:sldSz cx="9144000" cy="5715000" type="screen16x10"/>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05216" algn="l" rtl="0" eaLnBrk="0" fontAlgn="base" hangingPunct="0">
      <a:spcBef>
        <a:spcPct val="0"/>
      </a:spcBef>
      <a:spcAft>
        <a:spcPct val="0"/>
      </a:spcAft>
      <a:defRPr kern="1200">
        <a:solidFill>
          <a:schemeClr val="tx1"/>
        </a:solidFill>
        <a:latin typeface="Arial" charset="0"/>
        <a:ea typeface="+mn-ea"/>
        <a:cs typeface="+mn-cs"/>
      </a:defRPr>
    </a:lvl2pPr>
    <a:lvl3pPr marL="810433" algn="l" rtl="0" eaLnBrk="0" fontAlgn="base" hangingPunct="0">
      <a:spcBef>
        <a:spcPct val="0"/>
      </a:spcBef>
      <a:spcAft>
        <a:spcPct val="0"/>
      </a:spcAft>
      <a:defRPr kern="1200">
        <a:solidFill>
          <a:schemeClr val="tx1"/>
        </a:solidFill>
        <a:latin typeface="Arial" charset="0"/>
        <a:ea typeface="+mn-ea"/>
        <a:cs typeface="+mn-cs"/>
      </a:defRPr>
    </a:lvl3pPr>
    <a:lvl4pPr marL="1215649" algn="l" rtl="0" eaLnBrk="0" fontAlgn="base" hangingPunct="0">
      <a:spcBef>
        <a:spcPct val="0"/>
      </a:spcBef>
      <a:spcAft>
        <a:spcPct val="0"/>
      </a:spcAft>
      <a:defRPr kern="1200">
        <a:solidFill>
          <a:schemeClr val="tx1"/>
        </a:solidFill>
        <a:latin typeface="Arial" charset="0"/>
        <a:ea typeface="+mn-ea"/>
        <a:cs typeface="+mn-cs"/>
      </a:defRPr>
    </a:lvl4pPr>
    <a:lvl5pPr marL="1620865" algn="l" rtl="0" eaLnBrk="0" fontAlgn="base" hangingPunct="0">
      <a:spcBef>
        <a:spcPct val="0"/>
      </a:spcBef>
      <a:spcAft>
        <a:spcPct val="0"/>
      </a:spcAft>
      <a:defRPr kern="1200">
        <a:solidFill>
          <a:schemeClr val="tx1"/>
        </a:solidFill>
        <a:latin typeface="Arial" charset="0"/>
        <a:ea typeface="+mn-ea"/>
        <a:cs typeface="+mn-cs"/>
      </a:defRPr>
    </a:lvl5pPr>
    <a:lvl6pPr marL="2026082" algn="l" defTabSz="810433" rtl="0" eaLnBrk="1" latinLnBrk="0" hangingPunct="1">
      <a:defRPr kern="1200">
        <a:solidFill>
          <a:schemeClr val="tx1"/>
        </a:solidFill>
        <a:latin typeface="Arial" charset="0"/>
        <a:ea typeface="+mn-ea"/>
        <a:cs typeface="+mn-cs"/>
      </a:defRPr>
    </a:lvl6pPr>
    <a:lvl7pPr marL="2431298" algn="l" defTabSz="810433" rtl="0" eaLnBrk="1" latinLnBrk="0" hangingPunct="1">
      <a:defRPr kern="1200">
        <a:solidFill>
          <a:schemeClr val="tx1"/>
        </a:solidFill>
        <a:latin typeface="Arial" charset="0"/>
        <a:ea typeface="+mn-ea"/>
        <a:cs typeface="+mn-cs"/>
      </a:defRPr>
    </a:lvl7pPr>
    <a:lvl8pPr marL="2836515" algn="l" defTabSz="810433" rtl="0" eaLnBrk="1" latinLnBrk="0" hangingPunct="1">
      <a:defRPr kern="1200">
        <a:solidFill>
          <a:schemeClr val="tx1"/>
        </a:solidFill>
        <a:latin typeface="Arial" charset="0"/>
        <a:ea typeface="+mn-ea"/>
        <a:cs typeface="+mn-cs"/>
      </a:defRPr>
    </a:lvl8pPr>
    <a:lvl9pPr marL="3241731" algn="l" defTabSz="81043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8000"/>
    <a:srgbClr val="FF00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048" autoAdjust="0"/>
  </p:normalViewPr>
  <p:slideViewPr>
    <p:cSldViewPr>
      <p:cViewPr varScale="1">
        <p:scale>
          <a:sx n="109" d="100"/>
          <a:sy n="109" d="100"/>
        </p:scale>
        <p:origin x="432" y="90"/>
      </p:cViewPr>
      <p:guideLst>
        <p:guide orient="horz" pos="1800"/>
        <p:guide pos="2880"/>
      </p:guideLst>
    </p:cSldViewPr>
  </p:slideViewPr>
  <p:outlineViewPr>
    <p:cViewPr>
      <p:scale>
        <a:sx n="33" d="100"/>
        <a:sy n="33" d="100"/>
      </p:scale>
      <p:origin x="0" y="-129000"/>
    </p:cViewPr>
  </p:outlineViewPr>
  <p:notesTextViewPr>
    <p:cViewPr>
      <p:scale>
        <a:sx n="100" d="100"/>
        <a:sy n="100" d="100"/>
      </p:scale>
      <p:origin x="0" y="0"/>
    </p:cViewPr>
  </p:notesTextViewPr>
  <p:notesViewPr>
    <p:cSldViewPr>
      <p:cViewPr>
        <p:scale>
          <a:sx n="56" d="100"/>
          <a:sy n="56" d="100"/>
        </p:scale>
        <p:origin x="-1830"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宋体" charset="-122"/>
              </a:defRPr>
            </a:lvl1pPr>
          </a:lstStyle>
          <a:p>
            <a:endParaRPr lang="zh-CN" altLang="en-US"/>
          </a:p>
        </p:txBody>
      </p:sp>
      <p:sp>
        <p:nvSpPr>
          <p:cNvPr id="25603"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宋体" charset="-122"/>
              </a:defRPr>
            </a:lvl1pPr>
          </a:lstStyle>
          <a:p>
            <a:endParaRPr lang="en-US" altLang="zh-CN"/>
          </a:p>
        </p:txBody>
      </p:sp>
      <p:sp>
        <p:nvSpPr>
          <p:cNvPr id="25604"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宋体" charset="-122"/>
              </a:defRPr>
            </a:lvl1pPr>
          </a:lstStyle>
          <a:p>
            <a:endParaRPr lang="en-US" altLang="zh-CN"/>
          </a:p>
        </p:txBody>
      </p:sp>
      <p:sp>
        <p:nvSpPr>
          <p:cNvPr id="25605"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宋体" charset="-122"/>
              </a:defRPr>
            </a:lvl1pPr>
          </a:lstStyle>
          <a:p>
            <a:fld id="{39E9A863-D9D3-490D-8A9F-23C7386DFC6E}" type="slidenum">
              <a:rPr lang="zh-CN" altLang="en-US"/>
              <a:pPr/>
              <a:t>‹#›</a:t>
            </a:fld>
            <a:endParaRPr lang="en-US" altLang="zh-CN"/>
          </a:p>
        </p:txBody>
      </p:sp>
    </p:spTree>
    <p:extLst>
      <p:ext uri="{BB962C8B-B14F-4D97-AF65-F5344CB8AC3E}">
        <p14:creationId xmlns:p14="http://schemas.microsoft.com/office/powerpoint/2010/main" val="2612197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宋体" charset="-122"/>
              </a:defRPr>
            </a:lvl1pPr>
          </a:lstStyle>
          <a:p>
            <a:endParaRPr lang="zh-CN" altLang="en-US"/>
          </a:p>
        </p:txBody>
      </p:sp>
      <p:sp>
        <p:nvSpPr>
          <p:cNvPr id="2355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宋体" charset="-122"/>
              </a:defRPr>
            </a:lvl1pPr>
          </a:lstStyle>
          <a:p>
            <a:endParaRPr lang="en-US" altLang="zh-CN"/>
          </a:p>
        </p:txBody>
      </p:sp>
      <p:sp>
        <p:nvSpPr>
          <p:cNvPr id="23556" name="Rectangle 4"/>
          <p:cNvSpPr>
            <a:spLocks noGrp="1" noRot="1" noChangeAspect="1" noChangeArrowheads="1" noTextEdit="1"/>
          </p:cNvSpPr>
          <p:nvPr>
            <p:ph type="sldImg" idx="2"/>
          </p:nvPr>
        </p:nvSpPr>
        <p:spPr bwMode="auto">
          <a:xfrm>
            <a:off x="717550" y="696913"/>
            <a:ext cx="55753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endParaRPr lang="en-US" altLang="zh-CN" smtClean="0"/>
          </a:p>
          <a:p>
            <a:pPr lvl="1"/>
            <a:r>
              <a:rPr lang="en-US" altLang="zh-CN" smtClean="0"/>
              <a:t>5656</a:t>
            </a:r>
          </a:p>
          <a:p>
            <a:pPr lvl="2"/>
            <a:r>
              <a:rPr lang="zh-CN" altLang="en-US" smtClean="0"/>
              <a:t>第三级</a:t>
            </a:r>
            <a:endParaRPr lang="en-US" altLang="zh-CN" smtClean="0"/>
          </a:p>
          <a:p>
            <a:pPr lvl="3"/>
            <a:r>
              <a:rPr lang="zh-CN" altLang="en-US" smtClean="0"/>
              <a:t>第四级</a:t>
            </a:r>
            <a:endParaRPr lang="en-US" altLang="zh-CN" smtClean="0"/>
          </a:p>
          <a:p>
            <a:pPr lvl="4"/>
            <a:r>
              <a:rPr lang="zh-CN" altLang="en-US" smtClean="0"/>
              <a:t>第五级</a:t>
            </a:r>
            <a:endParaRPr lang="en-US" altLang="zh-CN" smtClean="0"/>
          </a:p>
        </p:txBody>
      </p:sp>
      <p:sp>
        <p:nvSpPr>
          <p:cNvPr id="2355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宋体" charset="-122"/>
              </a:defRPr>
            </a:lvl1pPr>
          </a:lstStyle>
          <a:p>
            <a:endParaRPr lang="en-US" altLang="zh-CN"/>
          </a:p>
        </p:txBody>
      </p:sp>
      <p:sp>
        <p:nvSpPr>
          <p:cNvPr id="2355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宋体" charset="-122"/>
              </a:defRPr>
            </a:lvl1pPr>
          </a:lstStyle>
          <a:p>
            <a:fld id="{D4C50E7B-4C9C-443D-859E-6BE6536975E9}" type="slidenum">
              <a:rPr lang="zh-CN" altLang="en-US"/>
              <a:pPr/>
              <a:t>‹#›</a:t>
            </a:fld>
            <a:endParaRPr lang="en-US" altLang="zh-CN"/>
          </a:p>
        </p:txBody>
      </p:sp>
    </p:spTree>
    <p:extLst>
      <p:ext uri="{BB962C8B-B14F-4D97-AF65-F5344CB8AC3E}">
        <p14:creationId xmlns:p14="http://schemas.microsoft.com/office/powerpoint/2010/main" val="12810272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宋体" charset="-122"/>
        <a:ea typeface="宋体" charset="-122"/>
        <a:cs typeface="+mn-cs"/>
      </a:defRPr>
    </a:lvl1pPr>
    <a:lvl2pPr marL="405216" algn="l" rtl="0" fontAlgn="base">
      <a:spcBef>
        <a:spcPct val="30000"/>
      </a:spcBef>
      <a:spcAft>
        <a:spcPct val="0"/>
      </a:spcAft>
      <a:defRPr sz="1100" kern="1200">
        <a:solidFill>
          <a:schemeClr val="tx1"/>
        </a:solidFill>
        <a:latin typeface="宋体" charset="-122"/>
        <a:ea typeface="宋体" charset="-122"/>
        <a:cs typeface="+mn-cs"/>
      </a:defRPr>
    </a:lvl2pPr>
    <a:lvl3pPr marL="810433" algn="l" rtl="0" fontAlgn="base">
      <a:spcBef>
        <a:spcPct val="30000"/>
      </a:spcBef>
      <a:spcAft>
        <a:spcPct val="0"/>
      </a:spcAft>
      <a:defRPr sz="1100" kern="1200">
        <a:solidFill>
          <a:schemeClr val="tx1"/>
        </a:solidFill>
        <a:latin typeface="宋体" charset="-122"/>
        <a:ea typeface="宋体" charset="-122"/>
        <a:cs typeface="+mn-cs"/>
      </a:defRPr>
    </a:lvl3pPr>
    <a:lvl4pPr marL="1215649" algn="l" rtl="0" fontAlgn="base">
      <a:spcBef>
        <a:spcPct val="30000"/>
      </a:spcBef>
      <a:spcAft>
        <a:spcPct val="0"/>
      </a:spcAft>
      <a:defRPr sz="1100" kern="1200">
        <a:solidFill>
          <a:schemeClr val="tx1"/>
        </a:solidFill>
        <a:latin typeface="宋体" charset="-122"/>
        <a:ea typeface="宋体" charset="-122"/>
        <a:cs typeface="+mn-cs"/>
      </a:defRPr>
    </a:lvl4pPr>
    <a:lvl5pPr marL="1620865" algn="l" rtl="0" fontAlgn="base">
      <a:spcBef>
        <a:spcPct val="30000"/>
      </a:spcBef>
      <a:spcAft>
        <a:spcPct val="0"/>
      </a:spcAft>
      <a:defRPr sz="1100" kern="1200">
        <a:solidFill>
          <a:schemeClr val="tx1"/>
        </a:solidFill>
        <a:latin typeface="宋体" charset="-122"/>
        <a:ea typeface="宋体" charset="-122"/>
        <a:cs typeface="+mn-cs"/>
      </a:defRPr>
    </a:lvl5pPr>
    <a:lvl6pPr marL="2026082" algn="l" defTabSz="810433" rtl="0" eaLnBrk="1" latinLnBrk="0" hangingPunct="1">
      <a:defRPr sz="1100" kern="1200">
        <a:solidFill>
          <a:schemeClr val="tx1"/>
        </a:solidFill>
        <a:latin typeface="+mn-lt"/>
        <a:ea typeface="+mn-ea"/>
        <a:cs typeface="+mn-cs"/>
      </a:defRPr>
    </a:lvl6pPr>
    <a:lvl7pPr marL="2431298" algn="l" defTabSz="810433" rtl="0" eaLnBrk="1" latinLnBrk="0" hangingPunct="1">
      <a:defRPr sz="1100" kern="1200">
        <a:solidFill>
          <a:schemeClr val="tx1"/>
        </a:solidFill>
        <a:latin typeface="+mn-lt"/>
        <a:ea typeface="+mn-ea"/>
        <a:cs typeface="+mn-cs"/>
      </a:defRPr>
    </a:lvl7pPr>
    <a:lvl8pPr marL="2836515" algn="l" defTabSz="810433" rtl="0" eaLnBrk="1" latinLnBrk="0" hangingPunct="1">
      <a:defRPr sz="1100" kern="1200">
        <a:solidFill>
          <a:schemeClr val="tx1"/>
        </a:solidFill>
        <a:latin typeface="+mn-lt"/>
        <a:ea typeface="+mn-ea"/>
        <a:cs typeface="+mn-cs"/>
      </a:defRPr>
    </a:lvl8pPr>
    <a:lvl9pPr marL="3241731" algn="l" defTabSz="81043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10300-F747-4B28-B9CF-BFD48DFC9E64}" type="slidenum">
              <a:rPr lang="zh-CN" altLang="en-US"/>
              <a:pPr/>
              <a:t>1</a:t>
            </a:fld>
            <a:endParaRPr lang="en-US" altLang="zh-CN"/>
          </a:p>
        </p:txBody>
      </p:sp>
      <p:sp>
        <p:nvSpPr>
          <p:cNvPr id="24578" name="Rectangle 2"/>
          <p:cNvSpPr>
            <a:spLocks noGrp="1" noRot="1" noChangeAspect="1" noChangeArrowheads="1" noTextEdit="1"/>
          </p:cNvSpPr>
          <p:nvPr>
            <p:ph type="sldImg"/>
          </p:nvPr>
        </p:nvSpPr>
        <p:spPr>
          <a:xfrm>
            <a:off x="717550" y="696913"/>
            <a:ext cx="5575300" cy="3486150"/>
          </a:xfrm>
          <a:ln/>
        </p:spPr>
      </p:sp>
      <p:sp>
        <p:nvSpPr>
          <p:cNvPr id="24579"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528475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170</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171</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172</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173</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174</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175</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176</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177</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178</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179</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162</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180</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181</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182</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183</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184</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185</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186</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187</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188</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163</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164</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165</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166</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167</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168</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169</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571500"/>
            <a:ext cx="7772400" cy="1772708"/>
          </a:xfrm>
        </p:spPr>
        <p:txBody>
          <a:bodyPr/>
          <a:lstStyle>
            <a:lvl1pPr algn="ctr">
              <a:defRPr sz="4800"/>
            </a:lvl1pPr>
          </a:lstStyle>
          <a:p>
            <a:pPr lvl="0"/>
            <a:r>
              <a:rPr lang="zh-CN" altLang="en-US" noProof="0" dirty="0" smtClean="0"/>
              <a:t>单击此处编辑母版标题样式</a:t>
            </a:r>
            <a:endParaRPr lang="en-US" altLang="zh-CN" noProof="0" dirty="0" smtClean="0"/>
          </a:p>
        </p:txBody>
      </p:sp>
      <p:sp>
        <p:nvSpPr>
          <p:cNvPr id="16387" name="Rectangle 3"/>
          <p:cNvSpPr>
            <a:spLocks noGrp="1" noChangeArrowheads="1"/>
          </p:cNvSpPr>
          <p:nvPr>
            <p:ph type="subTitle" idx="1"/>
          </p:nvPr>
        </p:nvSpPr>
        <p:spPr>
          <a:xfrm>
            <a:off x="1371600" y="2725208"/>
            <a:ext cx="6400800" cy="1841500"/>
          </a:xfrm>
        </p:spPr>
        <p:txBody>
          <a:bodyPr/>
          <a:lstStyle>
            <a:lvl1pPr marL="0" indent="0" algn="ctr">
              <a:buFont typeface="Wingdings" pitchFamily="2" charset="2"/>
              <a:buNone/>
              <a:defRPr sz="2700" b="1">
                <a:latin typeface="仿宋" panose="02010609060101010101" pitchFamily="49" charset="-122"/>
                <a:ea typeface="仿宋" panose="02010609060101010101" pitchFamily="49" charset="-122"/>
              </a:defRPr>
            </a:lvl1pPr>
          </a:lstStyle>
          <a:p>
            <a:pPr lvl="0"/>
            <a:r>
              <a:rPr lang="zh-CN" altLang="en-US" noProof="0" dirty="0" smtClean="0"/>
              <a:t>单击此处编辑母版副标题样式</a:t>
            </a:r>
            <a:endParaRPr lang="en-US" altLang="zh-CN" noProof="0" dirty="0" smtClean="0"/>
          </a:p>
        </p:txBody>
      </p:sp>
      <p:sp>
        <p:nvSpPr>
          <p:cNvPr id="16388" name="Rectangle 4"/>
          <p:cNvSpPr>
            <a:spLocks noGrp="1" noChangeArrowheads="1"/>
          </p:cNvSpPr>
          <p:nvPr>
            <p:ph type="dt" sz="half" idx="2"/>
          </p:nvPr>
        </p:nvSpPr>
        <p:spPr/>
        <p:txBody>
          <a:bodyPr/>
          <a:lstStyle>
            <a:lvl1pPr>
              <a:defRPr/>
            </a:lvl1pPr>
          </a:lstStyle>
          <a:p>
            <a:endParaRPr lang="en-US" altLang="zh-CN"/>
          </a:p>
        </p:txBody>
      </p:sp>
      <p:sp>
        <p:nvSpPr>
          <p:cNvPr id="16389" name="Rectangle 5"/>
          <p:cNvSpPr>
            <a:spLocks noGrp="1" noChangeArrowheads="1"/>
          </p:cNvSpPr>
          <p:nvPr>
            <p:ph type="ftr" sz="quarter" idx="3"/>
          </p:nvPr>
        </p:nvSpPr>
        <p:spPr/>
        <p:txBody>
          <a:bodyPr/>
          <a:lstStyle>
            <a:lvl1pPr>
              <a:defRPr/>
            </a:lvl1pPr>
          </a:lstStyle>
          <a:p>
            <a:endParaRPr lang="en-US" altLang="zh-CN"/>
          </a:p>
        </p:txBody>
      </p:sp>
      <p:sp>
        <p:nvSpPr>
          <p:cNvPr id="16390" name="Rectangle 6"/>
          <p:cNvSpPr>
            <a:spLocks noGrp="1" noChangeArrowheads="1"/>
          </p:cNvSpPr>
          <p:nvPr>
            <p:ph type="sldNum" sz="quarter" idx="4"/>
          </p:nvPr>
        </p:nvSpPr>
        <p:spPr/>
        <p:txBody>
          <a:bodyPr/>
          <a:lstStyle>
            <a:lvl1pPr>
              <a:defRPr/>
            </a:lvl1pPr>
          </a:lstStyle>
          <a:p>
            <a:fld id="{B7059A01-655F-4DD4-9AFD-BCB26118B679}" type="slidenum">
              <a:rPr lang="zh-CN" altLang="en-US"/>
              <a:pPr/>
              <a:t>‹#›</a:t>
            </a:fld>
            <a:endParaRPr lang="en-US" altLang="zh-CN"/>
          </a:p>
        </p:txBody>
      </p:sp>
      <p:sp>
        <p:nvSpPr>
          <p:cNvPr id="16392" name="Rectangle 8" descr="Gold bar"/>
          <p:cNvSpPr>
            <a:spLocks noChangeArrowheads="1"/>
          </p:cNvSpPr>
          <p:nvPr/>
        </p:nvSpPr>
        <p:spPr bwMode="auto">
          <a:xfrm>
            <a:off x="228600" y="2407709"/>
            <a:ext cx="2870689" cy="168011"/>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
        <p:nvSpPr>
          <p:cNvPr id="16393" name="Rectangle 9" descr="Orange bar"/>
          <p:cNvSpPr>
            <a:spLocks noChangeArrowheads="1"/>
          </p:cNvSpPr>
          <p:nvPr/>
        </p:nvSpPr>
        <p:spPr bwMode="auto">
          <a:xfrm>
            <a:off x="3099289" y="2407709"/>
            <a:ext cx="2869223" cy="16801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
        <p:nvSpPr>
          <p:cNvPr id="16394" name="Rectangle 10" descr="Slate bar"/>
          <p:cNvSpPr>
            <a:spLocks noChangeArrowheads="1"/>
          </p:cNvSpPr>
          <p:nvPr/>
        </p:nvSpPr>
        <p:spPr bwMode="auto">
          <a:xfrm>
            <a:off x="5968512" y="2407709"/>
            <a:ext cx="2870688" cy="168011"/>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31511"/>
            <a:ext cx="2057400" cy="4877593"/>
          </a:xfrm>
        </p:spPr>
        <p:txBody>
          <a:bodyPr vert="eaVert"/>
          <a:lstStyle>
            <a:lvl1pPr>
              <a:defRPr sz="3200"/>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457200" y="231511"/>
            <a:ext cx="6031523" cy="4877593"/>
          </a:xfrm>
        </p:spPr>
        <p:txBody>
          <a:bodyPr vert="eaVert"/>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B77492A3-023C-4AFB-A9D9-4292EC449E63}" type="slidenum">
              <a:rPr lang="zh-CN" altLang="en-US"/>
              <a:pPr/>
              <a:t>‹#›</a:t>
            </a:fld>
            <a:endParaRPr lang="en-US" altLang="zh-CN"/>
          </a:p>
        </p:txBody>
      </p:sp>
    </p:spTree>
    <p:extLst>
      <p:ext uri="{BB962C8B-B14F-4D97-AF65-F5344CB8AC3E}">
        <p14:creationId xmlns:p14="http://schemas.microsoft.com/office/powerpoint/2010/main" val="2494053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31511"/>
            <a:ext cx="8229600" cy="949854"/>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quarter" idx="2"/>
          </p:nvPr>
        </p:nvSpPr>
        <p:spPr>
          <a:xfrm>
            <a:off x="4642338" y="1333500"/>
            <a:ext cx="4044462" cy="1824303"/>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内容占位符 4"/>
          <p:cNvSpPr>
            <a:spLocks noGrp="1"/>
          </p:cNvSpPr>
          <p:nvPr>
            <p:ph sz="quarter" idx="3"/>
          </p:nvPr>
        </p:nvSpPr>
        <p:spPr>
          <a:xfrm>
            <a:off x="4642338" y="3284802"/>
            <a:ext cx="4044462" cy="1824302"/>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日期占位符 5"/>
          <p:cNvSpPr>
            <a:spLocks noGrp="1"/>
          </p:cNvSpPr>
          <p:nvPr>
            <p:ph type="dt" sz="half" idx="10"/>
          </p:nvPr>
        </p:nvSpPr>
        <p:spPr>
          <a:xfrm>
            <a:off x="457200" y="5207000"/>
            <a:ext cx="2133600" cy="381000"/>
          </a:xfrm>
        </p:spPr>
        <p:txBody>
          <a:bodyPr/>
          <a:lstStyle>
            <a:lvl1pPr>
              <a:defRPr/>
            </a:lvl1pPr>
          </a:lstStyle>
          <a:p>
            <a:endParaRPr lang="en-US" altLang="zh-CN"/>
          </a:p>
        </p:txBody>
      </p:sp>
      <p:sp>
        <p:nvSpPr>
          <p:cNvPr id="7" name="页脚占位符 6"/>
          <p:cNvSpPr>
            <a:spLocks noGrp="1"/>
          </p:cNvSpPr>
          <p:nvPr>
            <p:ph type="ftr" sz="quarter" idx="11"/>
          </p:nvPr>
        </p:nvSpPr>
        <p:spPr>
          <a:xfrm>
            <a:off x="3124200" y="5207000"/>
            <a:ext cx="2895600" cy="381000"/>
          </a:xfrm>
        </p:spPr>
        <p:txBody>
          <a:bodyPr/>
          <a:lstStyle>
            <a:lvl1pPr>
              <a:defRPr/>
            </a:lvl1pPr>
          </a:lstStyle>
          <a:p>
            <a:endParaRPr lang="en-US" altLang="zh-CN"/>
          </a:p>
        </p:txBody>
      </p:sp>
      <p:sp>
        <p:nvSpPr>
          <p:cNvPr id="8" name="灯片编号占位符 7"/>
          <p:cNvSpPr>
            <a:spLocks noGrp="1"/>
          </p:cNvSpPr>
          <p:nvPr>
            <p:ph type="sldNum" sz="quarter" idx="12"/>
          </p:nvPr>
        </p:nvSpPr>
        <p:spPr>
          <a:xfrm>
            <a:off x="6553200" y="5207000"/>
            <a:ext cx="2133600" cy="381000"/>
          </a:xfrm>
        </p:spPr>
        <p:txBody>
          <a:bodyPr/>
          <a:lstStyle>
            <a:lvl1pPr>
              <a:defRPr/>
            </a:lvl1pPr>
          </a:lstStyle>
          <a:p>
            <a:fld id="{B0C09446-13C1-4260-8DF3-C51DC2E34ABE}" type="slidenum">
              <a:rPr lang="zh-CN" altLang="en-US"/>
              <a:pPr/>
              <a:t>‹#›</a:t>
            </a:fld>
            <a:endParaRPr lang="en-US" altLang="zh-CN"/>
          </a:p>
        </p:txBody>
      </p:sp>
      <p:sp>
        <p:nvSpPr>
          <p:cNvPr id="10"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4069743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200" y="231511"/>
            <a:ext cx="8229600" cy="949854"/>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剪贴画占位符 3"/>
          <p:cNvSpPr>
            <a:spLocks noGrp="1"/>
          </p:cNvSpPr>
          <p:nvPr>
            <p:ph type="clipArt" sz="half" idx="2"/>
          </p:nvPr>
        </p:nvSpPr>
        <p:spPr>
          <a:xfrm>
            <a:off x="4642338" y="1333501"/>
            <a:ext cx="4044462" cy="3775604"/>
          </a:xfrm>
        </p:spPr>
        <p:txBody>
          <a:bodyPr/>
          <a:lstStyle>
            <a:lvl1pPr>
              <a:defRPr sz="2400">
                <a:latin typeface="+mj-ea"/>
                <a:ea typeface="+mj-ea"/>
              </a:defRPr>
            </a:lvl1pPr>
          </a:lstStyle>
          <a:p>
            <a:r>
              <a:rPr lang="zh-CN" altLang="en-US" dirty="0" smtClean="0"/>
              <a:t>单击图标添加剪 贴画</a:t>
            </a:r>
            <a:endParaRPr lang="zh-CN" altLang="en-US" dirty="0"/>
          </a:p>
        </p:txBody>
      </p:sp>
      <p:sp>
        <p:nvSpPr>
          <p:cNvPr id="5" name="日期占位符 4"/>
          <p:cNvSpPr>
            <a:spLocks noGrp="1"/>
          </p:cNvSpPr>
          <p:nvPr>
            <p:ph type="dt" sz="half" idx="10"/>
          </p:nvPr>
        </p:nvSpPr>
        <p:spPr>
          <a:xfrm>
            <a:off x="457200" y="5207000"/>
            <a:ext cx="2133600" cy="381000"/>
          </a:xfrm>
        </p:spPr>
        <p:txBody>
          <a:bodyPr/>
          <a:lstStyle>
            <a:lvl1pPr>
              <a:defRPr/>
            </a:lvl1pPr>
          </a:lstStyle>
          <a:p>
            <a:endParaRPr lang="en-US" altLang="zh-CN"/>
          </a:p>
        </p:txBody>
      </p:sp>
      <p:sp>
        <p:nvSpPr>
          <p:cNvPr id="6" name="页脚占位符 5"/>
          <p:cNvSpPr>
            <a:spLocks noGrp="1"/>
          </p:cNvSpPr>
          <p:nvPr>
            <p:ph type="ftr" sz="quarter" idx="11"/>
          </p:nvPr>
        </p:nvSpPr>
        <p:spPr>
          <a:xfrm>
            <a:off x="3124200" y="5207000"/>
            <a:ext cx="2895600" cy="38100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6553200" y="5207000"/>
            <a:ext cx="2133600" cy="381000"/>
          </a:xfrm>
        </p:spPr>
        <p:txBody>
          <a:bodyPr/>
          <a:lstStyle>
            <a:lvl1pPr>
              <a:defRPr/>
            </a:lvl1pPr>
          </a:lstStyle>
          <a:p>
            <a:fld id="{4A0ED40A-F68B-4F0A-A980-E8504C6AC65F}" type="slidenum">
              <a:rPr lang="zh-CN" altLang="en-US"/>
              <a:pPr/>
              <a:t>‹#›</a:t>
            </a:fld>
            <a:endParaRPr lang="en-US" altLang="zh-CN"/>
          </a:p>
        </p:txBody>
      </p:sp>
      <p:sp>
        <p:nvSpPr>
          <p:cNvPr id="8" name="TextBox 7"/>
          <p:cNvSpPr txBox="1"/>
          <p:nvPr userDrawn="1"/>
        </p:nvSpPr>
        <p:spPr>
          <a:xfrm>
            <a:off x="5868144" y="718746"/>
            <a:ext cx="2664296" cy="338554"/>
          </a:xfrm>
          <a:prstGeom prst="rect">
            <a:avLst/>
          </a:prstGeom>
          <a:noFill/>
        </p:spPr>
        <p:txBody>
          <a:bodyPr wrap="square" rtlCol="0">
            <a:spAutoFit/>
          </a:bodyPr>
          <a:lstStyle/>
          <a:p>
            <a:pPr algn="r"/>
            <a:r>
              <a:rPr lang="zh-CN" altLang="en-US" sz="1600" dirty="0" smtClean="0">
                <a:solidFill>
                  <a:srgbClr val="FF0000"/>
                </a:solidFill>
                <a:latin typeface="+mj-ea"/>
                <a:ea typeface="+mj-ea"/>
              </a:rPr>
              <a:t>二级标题</a:t>
            </a:r>
            <a:endParaRPr lang="zh-CN" altLang="en-US" sz="1600" dirty="0">
              <a:solidFill>
                <a:srgbClr val="FF0000"/>
              </a:solidFill>
              <a:latin typeface="+mj-ea"/>
              <a:ea typeface="+mj-ea"/>
            </a:endParaRPr>
          </a:p>
        </p:txBody>
      </p:sp>
    </p:spTree>
    <p:extLst>
      <p:ext uri="{BB962C8B-B14F-4D97-AF65-F5344CB8AC3E}">
        <p14:creationId xmlns:p14="http://schemas.microsoft.com/office/powerpoint/2010/main" val="258627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dirty="0"/>
          </a:p>
        </p:txBody>
      </p:sp>
      <p:sp>
        <p:nvSpPr>
          <p:cNvPr id="5" name="页脚占位符 4"/>
          <p:cNvSpPr>
            <a:spLocks noGrp="1"/>
          </p:cNvSpPr>
          <p:nvPr>
            <p:ph type="ftr" sz="quarter" idx="11"/>
          </p:nvPr>
        </p:nvSpPr>
        <p:spPr/>
        <p:txBody>
          <a:bodyPr/>
          <a:lstStyle>
            <a:lvl1pPr>
              <a:defRPr/>
            </a:lvl1pPr>
          </a:lstStyle>
          <a:p>
            <a:endParaRPr lang="en-US" altLang="zh-CN" dirty="0"/>
          </a:p>
        </p:txBody>
      </p:sp>
      <p:sp>
        <p:nvSpPr>
          <p:cNvPr id="6" name="灯片编号占位符 5"/>
          <p:cNvSpPr>
            <a:spLocks noGrp="1"/>
          </p:cNvSpPr>
          <p:nvPr>
            <p:ph type="sldNum" sz="quarter" idx="12"/>
          </p:nvPr>
        </p:nvSpPr>
        <p:spPr/>
        <p:txBody>
          <a:bodyPr/>
          <a:lstStyle>
            <a:lvl1pPr>
              <a:defRPr/>
            </a:lvl1pPr>
          </a:lstStyle>
          <a:p>
            <a:fld id="{4CFC9BE4-E471-4970-8F53-124C4E909054}" type="slidenum">
              <a:rPr lang="zh-CN" altLang="en-US"/>
              <a:pPr/>
              <a:t>‹#›</a:t>
            </a:fld>
            <a:endParaRPr lang="en-US" altLang="zh-CN"/>
          </a:p>
        </p:txBody>
      </p:sp>
      <p:sp>
        <p:nvSpPr>
          <p:cNvPr id="14"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9329092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sz="1800">
                <a:latin typeface="+mj-ea"/>
                <a:ea typeface="+mj-ea"/>
              </a:defRPr>
            </a:lvl3pPr>
            <a:lvl4pPr>
              <a:defRPr sz="1600">
                <a:latin typeface="+mj-ea"/>
                <a:ea typeface="+mj-ea"/>
              </a:defRPr>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2338" y="1333501"/>
            <a:ext cx="4044462" cy="3775604"/>
          </a:xfrm>
        </p:spPr>
        <p:txBody>
          <a:bodyPr/>
          <a:lstStyle>
            <a:lvl1pPr>
              <a:defRPr sz="2400">
                <a:latin typeface="+mj-ea"/>
                <a:ea typeface="+mj-ea"/>
              </a:defRPr>
            </a:lvl1pPr>
            <a:lvl2pPr>
              <a:defRPr sz="2000">
                <a:latin typeface="+mj-ea"/>
                <a:ea typeface="+mj-ea"/>
              </a:defRPr>
            </a:lvl2pPr>
            <a:lvl3pPr>
              <a:defRPr sz="1800">
                <a:latin typeface="+mj-ea"/>
                <a:ea typeface="+mj-ea"/>
              </a:defRPr>
            </a:lvl3pPr>
            <a:lvl4pPr>
              <a:defRPr sz="1600">
                <a:latin typeface="+mj-ea"/>
                <a:ea typeface="+mj-ea"/>
              </a:defRPr>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501D7AAF-5DAF-48D4-9226-5EFB2AD97BB8}" type="slidenum">
              <a:rPr lang="zh-CN" altLang="en-US"/>
              <a:pPr/>
              <a:t>‹#›</a:t>
            </a:fld>
            <a:endParaRPr lang="en-US" altLang="zh-CN"/>
          </a:p>
        </p:txBody>
      </p:sp>
      <p:sp>
        <p:nvSpPr>
          <p:cNvPr id="9"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15158427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279261"/>
            <a:ext cx="4040066" cy="533135"/>
          </a:xfrm>
        </p:spPr>
        <p:txBody>
          <a:bodyPr anchor="b"/>
          <a:lstStyle>
            <a:lvl1pPr marL="0" indent="0">
              <a:buNone/>
              <a:defRPr sz="2000" b="1">
                <a:latin typeface="+mj-ea"/>
                <a:ea typeface="+mj-ea"/>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zh-CN" altLang="en-US" dirty="0" smtClean="0"/>
              <a:t>单击此处编辑母版文本样式</a:t>
            </a:r>
          </a:p>
        </p:txBody>
      </p:sp>
      <p:sp>
        <p:nvSpPr>
          <p:cNvPr id="4" name="内容占位符 3"/>
          <p:cNvSpPr>
            <a:spLocks noGrp="1"/>
          </p:cNvSpPr>
          <p:nvPr>
            <p:ph sz="half" idx="2"/>
          </p:nvPr>
        </p:nvSpPr>
        <p:spPr>
          <a:xfrm>
            <a:off x="457200" y="1812396"/>
            <a:ext cx="4040066" cy="3292740"/>
          </a:xfrm>
        </p:spPr>
        <p:txBody>
          <a:bodyPr/>
          <a:lstStyle>
            <a:lvl1pPr>
              <a:defRPr sz="2000">
                <a:latin typeface="+mj-ea"/>
                <a:ea typeface="+mj-ea"/>
              </a:defRPr>
            </a:lvl1pPr>
            <a:lvl2pPr>
              <a:defRPr sz="1800">
                <a:latin typeface="+mj-ea"/>
                <a:ea typeface="+mj-ea"/>
              </a:defRPr>
            </a:lvl2pPr>
            <a:lvl3pPr>
              <a:defRPr sz="1600">
                <a:latin typeface="+mj-ea"/>
                <a:ea typeface="+mj-ea"/>
              </a:defRPr>
            </a:lvl3pPr>
            <a:lvl4pPr>
              <a:defRPr sz="1400">
                <a:latin typeface="+mj-ea"/>
                <a:ea typeface="+mj-ea"/>
              </a:defRPr>
            </a:lvl4pPr>
            <a:lvl5pPr>
              <a:defRPr sz="1400"/>
            </a:lvl5pPr>
            <a:lvl6pPr>
              <a:defRPr sz="1400"/>
            </a:lvl6pPr>
            <a:lvl7pPr>
              <a:defRPr sz="1400"/>
            </a:lvl7pPr>
            <a:lvl8pPr>
              <a:defRPr sz="1400"/>
            </a:lvl8pPr>
            <a:lvl9pPr>
              <a:defRPr sz="14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45270" y="1279261"/>
            <a:ext cx="4041531" cy="533135"/>
          </a:xfrm>
        </p:spPr>
        <p:txBody>
          <a:bodyPr anchor="b"/>
          <a:lstStyle>
            <a:lvl1pPr marL="0" indent="0">
              <a:buNone/>
              <a:defRPr sz="2000" b="1">
                <a:latin typeface="+mj-ea"/>
                <a:ea typeface="+mj-ea"/>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zh-CN" altLang="en-US" dirty="0" smtClean="0"/>
              <a:t>单击此处编辑母版文本样式</a:t>
            </a:r>
          </a:p>
        </p:txBody>
      </p:sp>
      <p:sp>
        <p:nvSpPr>
          <p:cNvPr id="6" name="内容占位符 5"/>
          <p:cNvSpPr>
            <a:spLocks noGrp="1"/>
          </p:cNvSpPr>
          <p:nvPr>
            <p:ph sz="quarter" idx="4"/>
          </p:nvPr>
        </p:nvSpPr>
        <p:spPr>
          <a:xfrm>
            <a:off x="4645270" y="1812396"/>
            <a:ext cx="4041531" cy="3292740"/>
          </a:xfrm>
        </p:spPr>
        <p:txBody>
          <a:bodyPr/>
          <a:lstStyle>
            <a:lvl1pPr>
              <a:defRPr sz="2000">
                <a:latin typeface="+mj-ea"/>
                <a:ea typeface="+mj-ea"/>
              </a:defRPr>
            </a:lvl1pPr>
            <a:lvl2pPr>
              <a:defRPr sz="1800">
                <a:latin typeface="+mj-ea"/>
                <a:ea typeface="+mj-ea"/>
              </a:defRPr>
            </a:lvl2pPr>
            <a:lvl3pPr>
              <a:defRPr sz="1600">
                <a:latin typeface="+mj-ea"/>
                <a:ea typeface="+mj-ea"/>
              </a:defRPr>
            </a:lvl3pPr>
            <a:lvl4pPr>
              <a:defRPr sz="1400">
                <a:latin typeface="+mj-ea"/>
                <a:ea typeface="+mj-ea"/>
              </a:defRPr>
            </a:lvl4pPr>
            <a:lvl5pPr>
              <a:defRPr sz="1400"/>
            </a:lvl5pPr>
            <a:lvl6pPr>
              <a:defRPr sz="1400"/>
            </a:lvl6pPr>
            <a:lvl7pPr>
              <a:defRPr sz="1400"/>
            </a:lvl7pPr>
            <a:lvl8pPr>
              <a:defRPr sz="1400"/>
            </a:lvl8pPr>
            <a:lvl9pPr>
              <a:defRPr sz="14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802966BB-B249-4979-9A3B-3C0EDB6F16E2}" type="slidenum">
              <a:rPr lang="zh-CN" altLang="en-US"/>
              <a:pPr/>
              <a:t>‹#›</a:t>
            </a:fld>
            <a:endParaRPr lang="en-US" altLang="zh-CN"/>
          </a:p>
        </p:txBody>
      </p:sp>
      <p:sp>
        <p:nvSpPr>
          <p:cNvPr id="11"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6638285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487FBC5C-99E3-455F-B584-6EADE1693D9E}" type="slidenum">
              <a:rPr lang="zh-CN" altLang="en-US"/>
              <a:pPr/>
              <a:t>‹#›</a:t>
            </a:fld>
            <a:endParaRPr lang="en-US" altLang="zh-CN"/>
          </a:p>
        </p:txBody>
      </p:sp>
      <p:sp>
        <p:nvSpPr>
          <p:cNvPr id="7"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18397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3D33DD10-C994-4049-A9F4-771270F15BB3}" type="slidenum">
              <a:rPr lang="zh-CN" altLang="en-US"/>
              <a:pPr/>
              <a:t>‹#›</a:t>
            </a:fld>
            <a:endParaRPr lang="en-US" altLang="zh-CN"/>
          </a:p>
        </p:txBody>
      </p:sp>
    </p:spTree>
    <p:extLst>
      <p:ext uri="{BB962C8B-B14F-4D97-AF65-F5344CB8AC3E}">
        <p14:creationId xmlns:p14="http://schemas.microsoft.com/office/powerpoint/2010/main" val="37649356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7542"/>
            <a:ext cx="3008435" cy="968375"/>
          </a:xfrm>
        </p:spPr>
        <p:txBody>
          <a:bodyPr/>
          <a:lstStyle>
            <a:lvl1pPr algn="l">
              <a:defRPr sz="1800" b="1"/>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3575538" y="227542"/>
            <a:ext cx="5111262" cy="4877594"/>
          </a:xfrm>
        </p:spPr>
        <p:txBody>
          <a:bodyPr/>
          <a:lstStyle>
            <a:lvl1pPr>
              <a:defRPr sz="2400">
                <a:latin typeface="+mj-ea"/>
                <a:ea typeface="+mj-ea"/>
              </a:defRPr>
            </a:lvl1pPr>
            <a:lvl2pPr>
              <a:defRPr sz="2500">
                <a:latin typeface="+mj-ea"/>
                <a:ea typeface="+mj-ea"/>
              </a:defRPr>
            </a:lvl2pPr>
            <a:lvl3pPr>
              <a:defRPr sz="2000">
                <a:latin typeface="+mj-ea"/>
                <a:ea typeface="+mj-ea"/>
              </a:defRPr>
            </a:lvl3pPr>
            <a:lvl4pPr>
              <a:defRPr sz="1800">
                <a:latin typeface="+mj-ea"/>
                <a:ea typeface="+mj-ea"/>
              </a:defRPr>
            </a:lvl4pPr>
            <a:lvl5pPr>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文本占位符 3"/>
          <p:cNvSpPr>
            <a:spLocks noGrp="1"/>
          </p:cNvSpPr>
          <p:nvPr>
            <p:ph type="body" sz="half" idx="2"/>
          </p:nvPr>
        </p:nvSpPr>
        <p:spPr>
          <a:xfrm>
            <a:off x="457200" y="1195917"/>
            <a:ext cx="3008435" cy="3909219"/>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4B5F29DC-F479-4007-B55B-5FDF5B2CFA31}" type="slidenum">
              <a:rPr lang="zh-CN" altLang="en-US"/>
              <a:pPr/>
              <a:t>‹#›</a:t>
            </a:fld>
            <a:endParaRPr lang="en-US" altLang="zh-CN"/>
          </a:p>
        </p:txBody>
      </p:sp>
    </p:spTree>
    <p:extLst>
      <p:ext uri="{BB962C8B-B14F-4D97-AF65-F5344CB8AC3E}">
        <p14:creationId xmlns:p14="http://schemas.microsoft.com/office/powerpoint/2010/main" val="187403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166" y="4000500"/>
            <a:ext cx="5486400" cy="472282"/>
          </a:xfrm>
        </p:spPr>
        <p:txBody>
          <a:bodyPr/>
          <a:lstStyle>
            <a:lvl1pPr algn="l">
              <a:defRPr sz="1800" b="1"/>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1792166" y="510646"/>
            <a:ext cx="5486400" cy="3429000"/>
          </a:xfrm>
        </p:spPr>
        <p:txBody>
          <a:bodyPr/>
          <a:lstStyle>
            <a:lvl1pPr marL="0" indent="0">
              <a:buNone/>
              <a:defRPr sz="2800">
                <a:latin typeface="+mj-ea"/>
                <a:ea typeface="+mj-ea"/>
              </a:defRPr>
            </a:lvl1pPr>
            <a:lvl2pPr marL="405216" indent="0">
              <a:buNone/>
              <a:defRPr sz="2500"/>
            </a:lvl2pPr>
            <a:lvl3pPr marL="810433" indent="0">
              <a:buNone/>
              <a:defRPr sz="2100"/>
            </a:lvl3pPr>
            <a:lvl4pPr marL="1215649" indent="0">
              <a:buNone/>
              <a:defRPr sz="1800"/>
            </a:lvl4pPr>
            <a:lvl5pPr marL="1620865" indent="0">
              <a:buNone/>
              <a:defRPr sz="1800"/>
            </a:lvl5pPr>
            <a:lvl6pPr marL="2026082" indent="0">
              <a:buNone/>
              <a:defRPr sz="1800"/>
            </a:lvl6pPr>
            <a:lvl7pPr marL="2431298" indent="0">
              <a:buNone/>
              <a:defRPr sz="1800"/>
            </a:lvl7pPr>
            <a:lvl8pPr marL="2836515" indent="0">
              <a:buNone/>
              <a:defRPr sz="1800"/>
            </a:lvl8pPr>
            <a:lvl9pPr marL="3241731" indent="0">
              <a:buNone/>
              <a:defRPr sz="1800"/>
            </a:lvl9pPr>
          </a:lstStyle>
          <a:p>
            <a:r>
              <a:rPr lang="zh-CN" altLang="en-US" dirty="0" smtClean="0"/>
              <a:t>单击图标添加图片</a:t>
            </a:r>
            <a:endParaRPr lang="zh-CN" altLang="en-US" dirty="0"/>
          </a:p>
        </p:txBody>
      </p:sp>
      <p:sp>
        <p:nvSpPr>
          <p:cNvPr id="4" name="文本占位符 3"/>
          <p:cNvSpPr>
            <a:spLocks noGrp="1"/>
          </p:cNvSpPr>
          <p:nvPr>
            <p:ph type="body" sz="half" idx="2"/>
          </p:nvPr>
        </p:nvSpPr>
        <p:spPr>
          <a:xfrm>
            <a:off x="1792166" y="4472782"/>
            <a:ext cx="5486400" cy="670718"/>
          </a:xfrm>
        </p:spPr>
        <p:txBody>
          <a:bodyPr/>
          <a:lstStyle>
            <a:lvl1pPr marL="0" indent="0">
              <a:buNone/>
              <a:defRPr sz="1200">
                <a:latin typeface="+mj-ea"/>
                <a:ea typeface="+mj-ea"/>
              </a:defRPr>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dirty="0"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BF4D0A48-82AA-4A98-AF49-EA6CD9B47003}" type="slidenum">
              <a:rPr lang="zh-CN" altLang="en-US"/>
              <a:pPr/>
              <a:t>‹#›</a:t>
            </a:fld>
            <a:endParaRPr lang="en-US" altLang="zh-CN"/>
          </a:p>
        </p:txBody>
      </p:sp>
    </p:spTree>
    <p:extLst>
      <p:ext uri="{BB962C8B-B14F-4D97-AF65-F5344CB8AC3E}">
        <p14:creationId xmlns:p14="http://schemas.microsoft.com/office/powerpoint/2010/main" val="2344922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p:txBody>
          <a:bodyPr vert="eaVert"/>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FAF83EDC-966E-4DDE-BDFB-B2098DBFCD1E}" type="slidenum">
              <a:rPr lang="zh-CN" altLang="en-US"/>
              <a:pPr/>
              <a:t>‹#›</a:t>
            </a:fld>
            <a:endParaRPr lang="en-US" altLang="zh-CN"/>
          </a:p>
        </p:txBody>
      </p:sp>
      <p:sp>
        <p:nvSpPr>
          <p:cNvPr id="8"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2246424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31511"/>
            <a:ext cx="8229600" cy="94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b" anchorCtr="0" compatLnSpc="1">
            <a:prstTxWarp prst="textNoShape">
              <a:avLst/>
            </a:prstTxWarp>
          </a:bodyPr>
          <a:lstStyle/>
          <a:p>
            <a:pPr lvl="0"/>
            <a:r>
              <a:rPr lang="zh-CN" altLang="en-US" dirty="0" smtClean="0"/>
              <a:t>单击此处编辑母版标题样式</a:t>
            </a:r>
            <a:endParaRPr lang="en-US" altLang="zh-CN" dirty="0" smtClean="0"/>
          </a:p>
        </p:txBody>
      </p:sp>
      <p:sp>
        <p:nvSpPr>
          <p:cNvPr id="15363" name="Rectangle 3"/>
          <p:cNvSpPr>
            <a:spLocks noGrp="1" noChangeArrowheads="1"/>
          </p:cNvSpPr>
          <p:nvPr>
            <p:ph type="body" idx="1"/>
          </p:nvPr>
        </p:nvSpPr>
        <p:spPr bwMode="auto">
          <a:xfrm>
            <a:off x="457200" y="1333501"/>
            <a:ext cx="8229600" cy="377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p>
            <a:pPr lvl="0"/>
            <a:r>
              <a:rPr lang="zh-CN" altLang="en-US" dirty="0" smtClean="0"/>
              <a:t>单击此处编辑母版文本样式</a:t>
            </a:r>
            <a:endParaRPr lang="en-US" altLang="zh-CN" dirty="0" smtClean="0"/>
          </a:p>
          <a:p>
            <a:pPr lvl="1"/>
            <a:r>
              <a:rPr lang="zh-CN" altLang="en-US" dirty="0" smtClean="0"/>
              <a:t>第二级</a:t>
            </a:r>
            <a:endParaRPr lang="en-US" altLang="zh-CN" dirty="0" smtClean="0"/>
          </a:p>
          <a:p>
            <a:pPr lvl="2"/>
            <a:r>
              <a:rPr lang="zh-CN" altLang="en-US" dirty="0" smtClean="0"/>
              <a:t>第三级</a:t>
            </a:r>
            <a:endParaRPr lang="en-US" altLang="zh-CN" dirty="0" smtClean="0"/>
          </a:p>
          <a:p>
            <a:pPr lvl="3"/>
            <a:r>
              <a:rPr lang="zh-CN" altLang="en-US" dirty="0" smtClean="0"/>
              <a:t>第四级</a:t>
            </a:r>
            <a:endParaRPr lang="en-US" altLang="zh-CN" dirty="0" smtClean="0"/>
          </a:p>
          <a:p>
            <a:pPr lvl="4"/>
            <a:r>
              <a:rPr lang="zh-CN" altLang="en-US" dirty="0" smtClean="0"/>
              <a:t>第五级</a:t>
            </a:r>
            <a:endParaRPr lang="en-US" altLang="zh-CN" dirty="0" smtClean="0"/>
          </a:p>
        </p:txBody>
      </p:sp>
      <p:sp>
        <p:nvSpPr>
          <p:cNvPr id="15364" name="Rectangle 4"/>
          <p:cNvSpPr>
            <a:spLocks noGrp="1" noChangeArrowheads="1"/>
          </p:cNvSpPr>
          <p:nvPr>
            <p:ph type="dt" sz="half" idx="2"/>
          </p:nvPr>
        </p:nvSpPr>
        <p:spPr bwMode="auto">
          <a:xfrm>
            <a:off x="457200" y="5207000"/>
            <a:ext cx="2133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lvl1pPr eaLnBrk="1" hangingPunct="1">
              <a:defRPr sz="900">
                <a:ea typeface="宋体" charset="-122"/>
              </a:defRPr>
            </a:lvl1pPr>
          </a:lstStyle>
          <a:p>
            <a:endParaRPr lang="en-US" altLang="zh-CN"/>
          </a:p>
        </p:txBody>
      </p:sp>
      <p:sp>
        <p:nvSpPr>
          <p:cNvPr id="15365" name="Rectangle 5"/>
          <p:cNvSpPr>
            <a:spLocks noGrp="1" noChangeArrowheads="1"/>
          </p:cNvSpPr>
          <p:nvPr>
            <p:ph type="ftr" sz="quarter" idx="3"/>
          </p:nvPr>
        </p:nvSpPr>
        <p:spPr bwMode="auto">
          <a:xfrm>
            <a:off x="3124200" y="520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lvl1pPr algn="ctr" eaLnBrk="1" hangingPunct="1">
              <a:defRPr sz="900">
                <a:ea typeface="宋体" charset="-122"/>
              </a:defRPr>
            </a:lvl1pPr>
          </a:lstStyle>
          <a:p>
            <a:endParaRPr lang="en-US" altLang="zh-CN"/>
          </a:p>
        </p:txBody>
      </p:sp>
      <p:sp>
        <p:nvSpPr>
          <p:cNvPr id="15366" name="Rectangle 6"/>
          <p:cNvSpPr>
            <a:spLocks noGrp="1" noChangeArrowheads="1"/>
          </p:cNvSpPr>
          <p:nvPr>
            <p:ph type="sldNum" sz="quarter" idx="4"/>
          </p:nvPr>
        </p:nvSpPr>
        <p:spPr bwMode="auto">
          <a:xfrm>
            <a:off x="7812360" y="0"/>
            <a:ext cx="1053480" cy="409228"/>
          </a:xfrm>
          <a:prstGeom prst="rect">
            <a:avLst/>
          </a:prstGeom>
          <a:solidFill>
            <a:srgbClr val="FFC000"/>
          </a:solidFill>
          <a:ln>
            <a:noFill/>
          </a:ln>
          <a:effectLst/>
          <a:extLst/>
        </p:spPr>
        <p:txBody>
          <a:bodyPr vert="horz" wrap="square" lIns="81043" tIns="40522" rIns="81043" bIns="40522" numCol="1" anchor="t" anchorCtr="0" compatLnSpc="1">
            <a:prstTxWarp prst="textNoShape">
              <a:avLst/>
            </a:prstTxWarp>
          </a:bodyPr>
          <a:lstStyle>
            <a:lvl1pPr algn="ctr" eaLnBrk="1" hangingPunct="1">
              <a:defRPr sz="2000" b="1">
                <a:solidFill>
                  <a:schemeClr val="bg1"/>
                </a:solidFill>
                <a:latin typeface="MS Reference Sans Serif" panose="020B0604030504040204" pitchFamily="34" charset="0"/>
                <a:ea typeface="宋体" charset="-122"/>
              </a:defRPr>
            </a:lvl1pPr>
          </a:lstStyle>
          <a:p>
            <a:fld id="{96D3E061-660C-4672-806E-D9C44806AB13}" type="slidenum">
              <a:rPr lang="zh-CN" altLang="en-US" smtClean="0"/>
              <a:pPr/>
              <a:t>‹#›</a:t>
            </a:fld>
            <a:endParaRPr lang="en-US" altLang="zh-CN" dirty="0"/>
          </a:p>
        </p:txBody>
      </p:sp>
      <p:sp>
        <p:nvSpPr>
          <p:cNvPr id="15367" name="Rectangle 7" descr="Gold bar"/>
          <p:cNvSpPr>
            <a:spLocks noChangeArrowheads="1"/>
          </p:cNvSpPr>
          <p:nvPr/>
        </p:nvSpPr>
        <p:spPr bwMode="auto">
          <a:xfrm>
            <a:off x="0" y="0"/>
            <a:ext cx="228600" cy="1905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15368" name="Line 8"/>
          <p:cNvSpPr>
            <a:spLocks noChangeShapeType="1"/>
          </p:cNvSpPr>
          <p:nvPr/>
        </p:nvSpPr>
        <p:spPr bwMode="auto">
          <a:xfrm>
            <a:off x="457200" y="1206500"/>
            <a:ext cx="8077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043" tIns="40522" rIns="81043" bIns="40522"/>
          <a:lstStyle/>
          <a:p>
            <a:endParaRPr lang="zh-CN" altLang="en-US"/>
          </a:p>
        </p:txBody>
      </p:sp>
      <p:sp>
        <p:nvSpPr>
          <p:cNvPr id="15369" name="Rectangle 9" descr="Orange bar"/>
          <p:cNvSpPr>
            <a:spLocks noChangeArrowheads="1"/>
          </p:cNvSpPr>
          <p:nvPr/>
        </p:nvSpPr>
        <p:spPr bwMode="auto">
          <a:xfrm>
            <a:off x="0" y="1905000"/>
            <a:ext cx="228600" cy="1905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15370" name="Rectangle 10" descr="Slate bar"/>
          <p:cNvSpPr>
            <a:spLocks noChangeArrowheads="1"/>
          </p:cNvSpPr>
          <p:nvPr/>
        </p:nvSpPr>
        <p:spPr bwMode="auto">
          <a:xfrm>
            <a:off x="0" y="3810000"/>
            <a:ext cx="228600" cy="1905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2" name="TextBox 1"/>
          <p:cNvSpPr txBox="1"/>
          <p:nvPr userDrawn="1"/>
        </p:nvSpPr>
        <p:spPr>
          <a:xfrm>
            <a:off x="251520" y="5449788"/>
            <a:ext cx="6192688" cy="253916"/>
          </a:xfrm>
          <a:prstGeom prst="rect">
            <a:avLst/>
          </a:prstGeom>
          <a:noFill/>
        </p:spPr>
        <p:txBody>
          <a:bodyPr wrap="square" rtlCol="0">
            <a:spAutoFit/>
          </a:bodyPr>
          <a:lstStyle/>
          <a:p>
            <a:pPr algn="l"/>
            <a:r>
              <a:rPr lang="zh-CN" altLang="en-US" sz="1050" dirty="0" smtClean="0">
                <a:solidFill>
                  <a:schemeClr val="bg1">
                    <a:lumMod val="50000"/>
                  </a:schemeClr>
                </a:solidFill>
                <a:latin typeface="+mj-ea"/>
                <a:ea typeface="+mj-ea"/>
              </a:rPr>
              <a:t>河南中医学院</a:t>
            </a:r>
            <a:r>
              <a:rPr lang="zh-CN" altLang="en-US" sz="1050" baseline="0" dirty="0" smtClean="0">
                <a:solidFill>
                  <a:schemeClr val="bg1">
                    <a:lumMod val="50000"/>
                  </a:schemeClr>
                </a:solidFill>
                <a:latin typeface="+mj-ea"/>
                <a:ea typeface="+mj-ea"/>
              </a:rPr>
              <a:t> </a:t>
            </a:r>
            <a:r>
              <a:rPr lang="en-US" altLang="zh-CN" sz="1050" baseline="0" dirty="0" smtClean="0">
                <a:solidFill>
                  <a:schemeClr val="bg1">
                    <a:lumMod val="50000"/>
                  </a:schemeClr>
                </a:solidFill>
                <a:latin typeface="+mj-ea"/>
                <a:ea typeface="+mj-ea"/>
              </a:rPr>
              <a:t>/ </a:t>
            </a:r>
            <a:r>
              <a:rPr lang="zh-CN" altLang="en-US" sz="1050" baseline="0" dirty="0" smtClean="0">
                <a:solidFill>
                  <a:schemeClr val="bg1">
                    <a:lumMod val="50000"/>
                  </a:schemeClr>
                </a:solidFill>
                <a:latin typeface="+mj-ea"/>
                <a:ea typeface="+mj-ea"/>
              </a:rPr>
              <a:t>阮晓龙 </a:t>
            </a:r>
            <a:r>
              <a:rPr lang="en-US" altLang="zh-CN" sz="1050" baseline="0" dirty="0" smtClean="0">
                <a:solidFill>
                  <a:schemeClr val="bg1">
                    <a:lumMod val="50000"/>
                  </a:schemeClr>
                </a:solidFill>
                <a:latin typeface="+mj-ea"/>
                <a:ea typeface="+mj-ea"/>
              </a:rPr>
              <a:t>/ 13938213680 / http://network.xg.hactcm.edu.cn</a:t>
            </a:r>
            <a:endParaRPr lang="zh-CN" altLang="en-US" sz="1050" dirty="0">
              <a:solidFill>
                <a:schemeClr val="bg1">
                  <a:lumMod val="50000"/>
                </a:schemeClr>
              </a:solidFill>
              <a:latin typeface="+mj-ea"/>
              <a:ea typeface="+mj-ea"/>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iming>
    <p:tnLst>
      <p:par>
        <p:cTn id="1" dur="indefinite" restart="never" nodeType="tmRoot"/>
      </p:par>
    </p:tnLst>
  </p:timing>
  <p:hf hdr="0" ftr="0" dt="0"/>
  <p:txStyles>
    <p:titleStyle>
      <a:lvl1pPr algn="l" rtl="0" eaLnBrk="1" fontAlgn="base" hangingPunct="1">
        <a:spcBef>
          <a:spcPct val="0"/>
        </a:spcBef>
        <a:spcAft>
          <a:spcPct val="0"/>
        </a:spcAft>
        <a:defRPr sz="3900">
          <a:solidFill>
            <a:schemeClr val="tx2"/>
          </a:solidFill>
          <a:latin typeface="+mj-lt"/>
          <a:ea typeface="+mj-ea"/>
          <a:cs typeface="+mj-cs"/>
        </a:defRPr>
      </a:lvl1pPr>
      <a:lvl2pPr algn="l" rtl="0" eaLnBrk="1" fontAlgn="base" hangingPunct="1">
        <a:spcBef>
          <a:spcPct val="0"/>
        </a:spcBef>
        <a:spcAft>
          <a:spcPct val="0"/>
        </a:spcAft>
        <a:defRPr sz="3900">
          <a:solidFill>
            <a:schemeClr val="tx2"/>
          </a:solidFill>
          <a:latin typeface="Times New Roman" pitchFamily="18" charset="0"/>
        </a:defRPr>
      </a:lvl2pPr>
      <a:lvl3pPr algn="l" rtl="0" eaLnBrk="1" fontAlgn="base" hangingPunct="1">
        <a:spcBef>
          <a:spcPct val="0"/>
        </a:spcBef>
        <a:spcAft>
          <a:spcPct val="0"/>
        </a:spcAft>
        <a:defRPr sz="3900">
          <a:solidFill>
            <a:schemeClr val="tx2"/>
          </a:solidFill>
          <a:latin typeface="Times New Roman" pitchFamily="18" charset="0"/>
        </a:defRPr>
      </a:lvl3pPr>
      <a:lvl4pPr algn="l" rtl="0" eaLnBrk="1" fontAlgn="base" hangingPunct="1">
        <a:spcBef>
          <a:spcPct val="0"/>
        </a:spcBef>
        <a:spcAft>
          <a:spcPct val="0"/>
        </a:spcAft>
        <a:defRPr sz="3900">
          <a:solidFill>
            <a:schemeClr val="tx2"/>
          </a:solidFill>
          <a:latin typeface="Times New Roman" pitchFamily="18" charset="0"/>
        </a:defRPr>
      </a:lvl4pPr>
      <a:lvl5pPr algn="l" rtl="0" eaLnBrk="1" fontAlgn="base" hangingPunct="1">
        <a:spcBef>
          <a:spcPct val="0"/>
        </a:spcBef>
        <a:spcAft>
          <a:spcPct val="0"/>
        </a:spcAft>
        <a:defRPr sz="3900">
          <a:solidFill>
            <a:schemeClr val="tx2"/>
          </a:solidFill>
          <a:latin typeface="Times New Roman" pitchFamily="18" charset="0"/>
        </a:defRPr>
      </a:lvl5pPr>
      <a:lvl6pPr marL="405216" algn="l" rtl="0" eaLnBrk="1" fontAlgn="base" hangingPunct="1">
        <a:spcBef>
          <a:spcPct val="0"/>
        </a:spcBef>
        <a:spcAft>
          <a:spcPct val="0"/>
        </a:spcAft>
        <a:defRPr sz="3900">
          <a:solidFill>
            <a:schemeClr val="tx2"/>
          </a:solidFill>
          <a:latin typeface="Times New Roman" pitchFamily="18" charset="0"/>
        </a:defRPr>
      </a:lvl6pPr>
      <a:lvl7pPr marL="810433" algn="l" rtl="0" eaLnBrk="1" fontAlgn="base" hangingPunct="1">
        <a:spcBef>
          <a:spcPct val="0"/>
        </a:spcBef>
        <a:spcAft>
          <a:spcPct val="0"/>
        </a:spcAft>
        <a:defRPr sz="3900">
          <a:solidFill>
            <a:schemeClr val="tx2"/>
          </a:solidFill>
          <a:latin typeface="Times New Roman" pitchFamily="18" charset="0"/>
        </a:defRPr>
      </a:lvl7pPr>
      <a:lvl8pPr marL="1215649" algn="l" rtl="0" eaLnBrk="1" fontAlgn="base" hangingPunct="1">
        <a:spcBef>
          <a:spcPct val="0"/>
        </a:spcBef>
        <a:spcAft>
          <a:spcPct val="0"/>
        </a:spcAft>
        <a:defRPr sz="3900">
          <a:solidFill>
            <a:schemeClr val="tx2"/>
          </a:solidFill>
          <a:latin typeface="Times New Roman" pitchFamily="18" charset="0"/>
        </a:defRPr>
      </a:lvl8pPr>
      <a:lvl9pPr marL="1620865" algn="l" rtl="0" eaLnBrk="1" fontAlgn="base" hangingPunct="1">
        <a:spcBef>
          <a:spcPct val="0"/>
        </a:spcBef>
        <a:spcAft>
          <a:spcPct val="0"/>
        </a:spcAft>
        <a:defRPr sz="3900">
          <a:solidFill>
            <a:schemeClr val="tx2"/>
          </a:solidFill>
          <a:latin typeface="Times New Roman" pitchFamily="18" charset="0"/>
        </a:defRPr>
      </a:lvl9pPr>
    </p:titleStyle>
    <p:bodyStyle>
      <a:lvl1pPr marL="303912" indent="-303912" algn="l" rtl="0" eaLnBrk="1" fontAlgn="base" hangingPunct="1">
        <a:spcBef>
          <a:spcPct val="20000"/>
        </a:spcBef>
        <a:spcAft>
          <a:spcPct val="0"/>
        </a:spcAft>
        <a:buClr>
          <a:schemeClr val="bg2"/>
        </a:buClr>
        <a:buSzPct val="75000"/>
        <a:buFont typeface="Wingdings" pitchFamily="2" charset="2"/>
        <a:buChar char="p"/>
        <a:defRPr sz="2500">
          <a:solidFill>
            <a:schemeClr val="tx1"/>
          </a:solidFill>
          <a:latin typeface="+mn-lt"/>
          <a:ea typeface="+mn-ea"/>
          <a:cs typeface="+mn-cs"/>
        </a:defRPr>
      </a:lvl1pPr>
      <a:lvl2pPr marL="658477" indent="-253260" algn="l" rtl="0" eaLnBrk="1" fontAlgn="base" hangingPunct="1">
        <a:spcBef>
          <a:spcPct val="20000"/>
        </a:spcBef>
        <a:spcAft>
          <a:spcPct val="0"/>
        </a:spcAft>
        <a:buClr>
          <a:schemeClr val="tx2"/>
        </a:buClr>
        <a:buSzPct val="75000"/>
        <a:buFont typeface="Wingdings" pitchFamily="2" charset="2"/>
        <a:buChar char="n"/>
        <a:defRPr sz="2100">
          <a:solidFill>
            <a:schemeClr val="tx1"/>
          </a:solidFill>
          <a:latin typeface="+mn-lt"/>
        </a:defRPr>
      </a:lvl2pPr>
      <a:lvl3pPr marL="1013041" indent="-202608" algn="l" rtl="0" eaLnBrk="1" fontAlgn="base" hangingPunct="1">
        <a:spcBef>
          <a:spcPct val="20000"/>
        </a:spcBef>
        <a:spcAft>
          <a:spcPct val="0"/>
        </a:spcAft>
        <a:buClr>
          <a:schemeClr val="accent1"/>
        </a:buClr>
        <a:buSzPct val="65000"/>
        <a:buFont typeface="Wingdings" pitchFamily="2" charset="2"/>
        <a:buChar char="p"/>
        <a:defRPr sz="1800">
          <a:solidFill>
            <a:schemeClr val="tx1"/>
          </a:solidFill>
          <a:latin typeface="+mn-lt"/>
        </a:defRPr>
      </a:lvl3pPr>
      <a:lvl4pPr marL="1418257" indent="-202608" algn="l" rtl="0" eaLnBrk="1" fontAlgn="base" hangingPunct="1">
        <a:spcBef>
          <a:spcPct val="20000"/>
        </a:spcBef>
        <a:spcAft>
          <a:spcPct val="0"/>
        </a:spcAft>
        <a:buClr>
          <a:schemeClr val="bg2"/>
        </a:buClr>
        <a:buFont typeface="Wingdings" pitchFamily="2" charset="2"/>
        <a:buChar char="§"/>
        <a:defRPr>
          <a:solidFill>
            <a:schemeClr val="tx1"/>
          </a:solidFill>
          <a:latin typeface="+mn-lt"/>
        </a:defRPr>
      </a:lvl4pPr>
      <a:lvl5pPr marL="1823474"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5pPr>
      <a:lvl6pPr marL="2228690"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633906"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039123"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444339"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zh-CN"/>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2.wmf"/><Relationship Id="rId1" Type="http://schemas.openxmlformats.org/officeDocument/2006/relationships/slideLayout" Target="../slideLayouts/slideLayout5.xml"/><Relationship Id="rId6" Type="http://schemas.openxmlformats.org/officeDocument/2006/relationships/image" Target="../media/image1.wmf"/><Relationship Id="rId5" Type="http://schemas.openxmlformats.org/officeDocument/2006/relationships/image" Target="../media/image7.pn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18" Type="http://schemas.openxmlformats.org/officeDocument/2006/relationships/image" Target="../media/image36.emf"/><Relationship Id="rId3" Type="http://schemas.openxmlformats.org/officeDocument/2006/relationships/image" Target="../media/image21.emf"/><Relationship Id="rId7" Type="http://schemas.openxmlformats.org/officeDocument/2006/relationships/image" Target="../media/image25.emf"/><Relationship Id="rId12" Type="http://schemas.openxmlformats.org/officeDocument/2006/relationships/image" Target="../media/image30.emf"/><Relationship Id="rId17" Type="http://schemas.openxmlformats.org/officeDocument/2006/relationships/image" Target="../media/image35.emf"/><Relationship Id="rId2" Type="http://schemas.openxmlformats.org/officeDocument/2006/relationships/image" Target="../media/image20.emf"/><Relationship Id="rId16"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5" Type="http://schemas.openxmlformats.org/officeDocument/2006/relationships/image" Target="../media/image3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 Id="rId14" Type="http://schemas.openxmlformats.org/officeDocument/2006/relationships/image" Target="../media/image32.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image" Target="../media/image37.wmf"/><Relationship Id="rId4" Type="http://schemas.openxmlformats.org/officeDocument/2006/relationships/oleObject" Target="../embeddings/oleObject1.bin"/></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zh-CN" altLang="en-US" dirty="0" smtClean="0">
                <a:latin typeface="微软雅黑" panose="020B0503020204020204" pitchFamily="34" charset="-122"/>
                <a:ea typeface="微软雅黑" panose="020B0503020204020204" pitchFamily="34" charset="-122"/>
              </a:rPr>
              <a:t>计算机网络</a:t>
            </a:r>
            <a:endParaRPr lang="zh-CN" altLang="en-US" dirty="0">
              <a:latin typeface="微软雅黑" panose="020B0503020204020204" pitchFamily="34" charset="-122"/>
              <a:ea typeface="微软雅黑" panose="020B0503020204020204" pitchFamily="34" charset="-122"/>
            </a:endParaRPr>
          </a:p>
        </p:txBody>
      </p:sp>
      <p:sp>
        <p:nvSpPr>
          <p:cNvPr id="2051" name="Rectangle 3"/>
          <p:cNvSpPr>
            <a:spLocks noGrp="1" noChangeArrowheads="1"/>
          </p:cNvSpPr>
          <p:nvPr>
            <p:ph type="subTitle" idx="1"/>
          </p:nvPr>
        </p:nvSpPr>
        <p:spPr>
          <a:xfrm>
            <a:off x="1371600" y="2725208"/>
            <a:ext cx="6400800" cy="1032392"/>
          </a:xfrm>
        </p:spPr>
        <p:txBody>
          <a:bodyPr/>
          <a:lstStyle/>
          <a:p>
            <a:r>
              <a:rPr lang="zh-CN" altLang="en-US" dirty="0" smtClean="0">
                <a:latin typeface="仿宋" panose="02010609060101010101" pitchFamily="49" charset="-122"/>
                <a:ea typeface="仿宋" panose="02010609060101010101" pitchFamily="49" charset="-122"/>
              </a:rPr>
              <a:t>第</a:t>
            </a:r>
            <a:r>
              <a:rPr lang="zh-CN" altLang="en-US" dirty="0"/>
              <a:t>四</a:t>
            </a:r>
            <a:r>
              <a:rPr lang="zh-CN" altLang="en-US" dirty="0" smtClean="0">
                <a:latin typeface="仿宋" panose="02010609060101010101" pitchFamily="49" charset="-122"/>
                <a:ea typeface="仿宋" panose="02010609060101010101" pitchFamily="49" charset="-122"/>
              </a:rPr>
              <a:t>章：</a:t>
            </a:r>
            <a:r>
              <a:rPr lang="zh-CN" altLang="en-US" dirty="0"/>
              <a:t>网络层</a:t>
            </a:r>
            <a:endParaRPr lang="zh-CN" altLang="en-US" dirty="0">
              <a:latin typeface="仿宋" panose="02010609060101010101" pitchFamily="49" charset="-122"/>
              <a:ea typeface="仿宋" panose="02010609060101010101" pitchFamily="49" charset="-122"/>
            </a:endParaRPr>
          </a:p>
        </p:txBody>
      </p:sp>
      <p:sp>
        <p:nvSpPr>
          <p:cNvPr id="2" name="TextBox 1"/>
          <p:cNvSpPr txBox="1"/>
          <p:nvPr/>
        </p:nvSpPr>
        <p:spPr>
          <a:xfrm>
            <a:off x="2444994" y="3637587"/>
            <a:ext cx="4320480" cy="1374497"/>
          </a:xfrm>
          <a:prstGeom prst="rect">
            <a:avLst/>
          </a:prstGeom>
          <a:noFill/>
        </p:spPr>
        <p:txBody>
          <a:bodyPr wrap="square" lIns="81043" tIns="40522" rIns="81043" bIns="40522" rtlCol="0">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阮晓龙</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13938213680 / rxl@hactcm.edu.cn</a:t>
            </a:r>
          </a:p>
          <a:p>
            <a:pPr algn="ct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http</a:t>
            </a:r>
            <a:r>
              <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rPr>
              <a:t>://network.xg.hactcm.edu.cn</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河南中医学院管理信息工程学科</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河南中医学院网络信息中心</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en-US" altLang="zh-CN" sz="900" smtClean="0">
                <a:solidFill>
                  <a:schemeClr val="tx1">
                    <a:lumMod val="50000"/>
                    <a:lumOff val="50000"/>
                  </a:schemeClr>
                </a:solidFill>
                <a:latin typeface="微软雅黑" panose="020B0503020204020204" pitchFamily="34" charset="-122"/>
                <a:ea typeface="微软雅黑" panose="020B0503020204020204" pitchFamily="34" charset="-122"/>
              </a:rPr>
              <a:t>2016.2</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4"/>
          </p:nvPr>
        </p:nvSpPr>
        <p:spPr/>
        <p:txBody>
          <a:bodyPr/>
          <a:lstStyle/>
          <a:p>
            <a:fld id="{B7059A01-655F-4DD4-9AFD-BCB26118B679}" type="slidenum">
              <a:rPr lang="zh-CN" altLang="en-US" smtClean="0"/>
              <a:pPr/>
              <a:t>1</a:t>
            </a:fld>
            <a:endParaRPr lang="en-US" altLang="zh-CN"/>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a:t>网际协议</a:t>
            </a:r>
            <a:r>
              <a:rPr lang="zh-CN" altLang="en-US" dirty="0" smtClean="0"/>
              <a:t>（</a:t>
            </a:r>
            <a:r>
              <a:rPr lang="en-US" altLang="zh-CN" dirty="0" smtClean="0"/>
              <a:t>Internet </a:t>
            </a:r>
            <a:r>
              <a:rPr lang="en-US" altLang="zh-CN" dirty="0"/>
              <a:t>Protocol</a:t>
            </a:r>
            <a:r>
              <a:rPr lang="zh-CN" altLang="en-US" dirty="0"/>
              <a:t>，</a:t>
            </a:r>
            <a:r>
              <a:rPr lang="en-US" altLang="zh-CN" dirty="0"/>
              <a:t>IP</a:t>
            </a:r>
            <a:r>
              <a:rPr lang="zh-CN" altLang="en-US" dirty="0"/>
              <a:t>），或称互联网协议，是用于报文交换网络的一种面向数据的协议。</a:t>
            </a:r>
          </a:p>
          <a:p>
            <a:r>
              <a:rPr lang="en-US" altLang="zh-CN" dirty="0"/>
              <a:t>IP</a:t>
            </a:r>
            <a:r>
              <a:rPr lang="zh-CN" altLang="en-US" dirty="0"/>
              <a:t>是在</a:t>
            </a:r>
            <a:r>
              <a:rPr lang="en-US" altLang="zh-CN" dirty="0"/>
              <a:t>TCP/IP</a:t>
            </a:r>
            <a:r>
              <a:rPr lang="zh-CN" altLang="en-US" dirty="0"/>
              <a:t>协议中网络层的主要协议，任务是仅仅根据源主机和目的主机的地址传送数据。为此目的，</a:t>
            </a:r>
            <a:r>
              <a:rPr lang="en-US" altLang="zh-CN" dirty="0"/>
              <a:t>IP</a:t>
            </a:r>
            <a:r>
              <a:rPr lang="zh-CN" altLang="en-US" dirty="0"/>
              <a:t>定义了寻址方法和数据报的封装结构 </a:t>
            </a:r>
            <a:r>
              <a:rPr lang="zh-CN" altLang="en-US" dirty="0" smtClean="0"/>
              <a:t>。</a:t>
            </a:r>
            <a:endParaRPr lang="en-US" altLang="zh-CN" dirty="0" smtClean="0"/>
          </a:p>
          <a:p>
            <a:r>
              <a:rPr lang="en-US" altLang="zh-CN" dirty="0" smtClean="0"/>
              <a:t>IP</a:t>
            </a:r>
            <a:r>
              <a:rPr lang="zh-CN" altLang="en-US" dirty="0" smtClean="0"/>
              <a:t>的第一</a:t>
            </a:r>
            <a:r>
              <a:rPr lang="zh-CN" altLang="en-US" dirty="0"/>
              <a:t>个架构的主要版本，现在称为</a:t>
            </a:r>
            <a:r>
              <a:rPr lang="en-US" altLang="zh-CN" dirty="0"/>
              <a:t>IPv4</a:t>
            </a:r>
            <a:r>
              <a:rPr lang="zh-CN" altLang="en-US" dirty="0"/>
              <a:t>，仍然是最主要的互联网</a:t>
            </a:r>
            <a:r>
              <a:rPr lang="zh-CN" altLang="en-US" dirty="0" smtClean="0"/>
              <a:t>协议。尽管</a:t>
            </a:r>
            <a:r>
              <a:rPr lang="zh-CN" altLang="en-US" dirty="0"/>
              <a:t>世界各地正在积极部署</a:t>
            </a:r>
            <a:r>
              <a:rPr lang="en-US" altLang="zh-CN" dirty="0" smtClean="0"/>
              <a:t>IPv6</a:t>
            </a:r>
            <a:r>
              <a:rPr lang="zh-CN" altLang="en-US" dirty="0" smtClean="0"/>
              <a:t>，但</a:t>
            </a:r>
            <a:r>
              <a:rPr lang="en-US" altLang="zh-CN" dirty="0" smtClean="0"/>
              <a:t>IPv4</a:t>
            </a:r>
            <a:r>
              <a:rPr lang="zh-CN" altLang="en-US" dirty="0" smtClean="0"/>
              <a:t>仍然是最重要的</a:t>
            </a:r>
            <a:r>
              <a:rPr lang="zh-CN" altLang="en-US" dirty="0"/>
              <a:t>网际协议。</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a:t>
            </a:fld>
            <a:endParaRPr lang="en-US" altLang="zh-CN"/>
          </a:p>
        </p:txBody>
      </p:sp>
      <p:sp>
        <p:nvSpPr>
          <p:cNvPr id="6" name="文本占位符 5"/>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7137852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讨论</a:t>
            </a:r>
            <a:r>
              <a:rPr lang="zh-CN" altLang="en-US" dirty="0" smtClean="0"/>
              <a:t>：</a:t>
            </a:r>
            <a:endParaRPr lang="en-US" altLang="zh-CN" dirty="0" smtClean="0"/>
          </a:p>
          <a:p>
            <a:pPr lvl="1"/>
            <a:r>
              <a:rPr lang="en-US" altLang="zh-CN" dirty="0" smtClean="0"/>
              <a:t>H1</a:t>
            </a:r>
            <a:r>
              <a:rPr lang="zh-CN" altLang="en-US" dirty="0" smtClean="0"/>
              <a:t>向</a:t>
            </a:r>
            <a:r>
              <a:rPr lang="en-US" altLang="zh-CN" dirty="0" smtClean="0"/>
              <a:t>H2</a:t>
            </a:r>
            <a:r>
              <a:rPr lang="zh-CN" altLang="en-US" dirty="0" smtClean="0"/>
              <a:t>发送分组数据，</a:t>
            </a:r>
            <a:r>
              <a:rPr lang="en-US" altLang="zh-CN" dirty="0" smtClean="0"/>
              <a:t>R1</a:t>
            </a:r>
            <a:r>
              <a:rPr lang="zh-CN" altLang="en-US" dirty="0"/>
              <a:t>在接收</a:t>
            </a:r>
            <a:r>
              <a:rPr lang="zh-CN" altLang="en-US" dirty="0" smtClean="0"/>
              <a:t>到</a:t>
            </a:r>
            <a:r>
              <a:rPr lang="en-US" altLang="zh-CN" dirty="0" smtClean="0"/>
              <a:t>H1</a:t>
            </a:r>
            <a:r>
              <a:rPr lang="zh-CN" altLang="en-US" dirty="0" smtClean="0"/>
              <a:t>发送的数据报后，查找路由表的过程。</a:t>
            </a:r>
            <a:endParaRPr lang="en-US" altLang="zh-CN" dirty="0" smtClean="0"/>
          </a:p>
          <a:p>
            <a:pPr lvl="1"/>
            <a:r>
              <a:rPr lang="en-US" altLang="zh-CN" dirty="0" smtClean="0"/>
              <a:t>H1</a:t>
            </a:r>
            <a:r>
              <a:rPr lang="zh-CN" altLang="en-US" dirty="0" smtClean="0"/>
              <a:t>向</a:t>
            </a:r>
            <a:r>
              <a:rPr lang="en-US" altLang="zh-CN" dirty="0" smtClean="0"/>
              <a:t>H3</a:t>
            </a:r>
            <a:r>
              <a:rPr lang="zh-CN" altLang="en-US" dirty="0" smtClean="0"/>
              <a:t>发送分组数据，</a:t>
            </a:r>
            <a:r>
              <a:rPr lang="en-US" altLang="zh-CN" dirty="0" smtClean="0"/>
              <a:t>R1</a:t>
            </a:r>
            <a:r>
              <a:rPr lang="zh-CN" altLang="en-US" dirty="0" smtClean="0"/>
              <a:t>、</a:t>
            </a:r>
            <a:r>
              <a:rPr lang="en-US" altLang="zh-CN" dirty="0" smtClean="0"/>
              <a:t>R2</a:t>
            </a:r>
            <a:r>
              <a:rPr lang="zh-CN" altLang="en-US" dirty="0" smtClean="0"/>
              <a:t>在接收到</a:t>
            </a:r>
            <a:r>
              <a:rPr lang="en-US" altLang="zh-CN" dirty="0" smtClean="0"/>
              <a:t>H1</a:t>
            </a:r>
            <a:r>
              <a:rPr lang="zh-CN" altLang="en-US" dirty="0" smtClean="0"/>
              <a:t>发送的数据报后，查找路由表的过程。</a:t>
            </a:r>
            <a:endParaRPr lang="en-US" altLang="zh-CN" dirty="0" smtClean="0"/>
          </a:p>
          <a:p>
            <a:pPr lvl="1"/>
            <a:r>
              <a:rPr lang="en-US" altLang="zh-CN" dirty="0" smtClean="0"/>
              <a:t>R2</a:t>
            </a:r>
            <a:r>
              <a:rPr lang="zh-CN" altLang="en-US" dirty="0" smtClean="0"/>
              <a:t>的路由表的具体内容是什么？</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100</a:t>
            </a:fld>
            <a:endParaRPr lang="en-US" altLang="zh-CN"/>
          </a:p>
        </p:txBody>
      </p:sp>
      <p:sp>
        <p:nvSpPr>
          <p:cNvPr id="7" name="文本占位符 6"/>
          <p:cNvSpPr>
            <a:spLocks noGrp="1"/>
          </p:cNvSpPr>
          <p:nvPr>
            <p:ph type="body" sz="quarter" idx="13"/>
          </p:nvPr>
        </p:nvSpPr>
        <p:spPr>
          <a:xfrm>
            <a:off x="5220073" y="770533"/>
            <a:ext cx="3384376" cy="358775"/>
          </a:xfrm>
        </p:spPr>
        <p:txBody>
          <a:bodyPr/>
          <a:lstStyle/>
          <a:p>
            <a:r>
              <a:rPr lang="en-US" altLang="zh-CN" dirty="0"/>
              <a:t>3.2</a:t>
            </a:r>
            <a:r>
              <a:rPr lang="zh-CN" altLang="en-US" dirty="0"/>
              <a:t>使用子网掩码的分组转发过程</a:t>
            </a:r>
            <a:endParaRPr lang="en-US" altLang="zh-CN" dirty="0"/>
          </a:p>
        </p:txBody>
      </p:sp>
    </p:spTree>
    <p:extLst>
      <p:ext uri="{BB962C8B-B14F-4D97-AF65-F5344CB8AC3E}">
        <p14:creationId xmlns:p14="http://schemas.microsoft.com/office/powerpoint/2010/main" val="556239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101</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划分子网在一定程度上缓解了因特网在发展中</a:t>
            </a:r>
            <a:r>
              <a:rPr lang="zh-CN" altLang="en-US" dirty="0" smtClean="0"/>
              <a:t>遇到</a:t>
            </a:r>
            <a:r>
              <a:rPr lang="zh-CN" altLang="en-US" dirty="0"/>
              <a:t>的困难。然而在 </a:t>
            </a:r>
            <a:r>
              <a:rPr lang="en-US" altLang="zh-CN" dirty="0"/>
              <a:t>1992 </a:t>
            </a:r>
            <a:r>
              <a:rPr lang="zh-CN" altLang="en-US" dirty="0"/>
              <a:t>年因特网仍然面临三个</a:t>
            </a:r>
            <a:r>
              <a:rPr lang="zh-CN" altLang="en-US" dirty="0" smtClean="0"/>
              <a:t>必须</a:t>
            </a:r>
            <a:r>
              <a:rPr lang="zh-CN" altLang="en-US" dirty="0"/>
              <a:t>尽早解决的问题，这就是：</a:t>
            </a:r>
          </a:p>
          <a:p>
            <a:pPr lvl="1"/>
            <a:r>
              <a:rPr lang="en-US" altLang="zh-CN" dirty="0"/>
              <a:t>B </a:t>
            </a:r>
            <a:r>
              <a:rPr lang="zh-CN" altLang="en-US" dirty="0"/>
              <a:t>类地址在 </a:t>
            </a:r>
            <a:r>
              <a:rPr lang="en-US" altLang="zh-CN" dirty="0"/>
              <a:t>1992 </a:t>
            </a:r>
            <a:r>
              <a:rPr lang="zh-CN" altLang="en-US" dirty="0"/>
              <a:t>年已分配了近一半，眼看就要在 </a:t>
            </a:r>
            <a:r>
              <a:rPr lang="en-US" altLang="zh-CN" dirty="0"/>
              <a:t>1994 </a:t>
            </a:r>
            <a:r>
              <a:rPr lang="zh-CN" altLang="en-US" dirty="0"/>
              <a:t>年 </a:t>
            </a:r>
            <a:r>
              <a:rPr lang="en-US" altLang="zh-CN" dirty="0"/>
              <a:t>3 </a:t>
            </a:r>
            <a:r>
              <a:rPr lang="zh-CN" altLang="en-US" dirty="0"/>
              <a:t>月全部分配完毕！</a:t>
            </a:r>
          </a:p>
          <a:p>
            <a:pPr lvl="1"/>
            <a:r>
              <a:rPr lang="zh-CN" altLang="en-US" dirty="0"/>
              <a:t>因特网主干网上的路由表中的项目数急剧增长（从几千个增长到几万个）。</a:t>
            </a:r>
          </a:p>
          <a:p>
            <a:pPr lvl="1"/>
            <a:r>
              <a:rPr lang="zh-CN" altLang="en-US" dirty="0"/>
              <a:t>整个 </a:t>
            </a:r>
            <a:r>
              <a:rPr lang="en-US" altLang="zh-CN" dirty="0"/>
              <a:t>IPv4 </a:t>
            </a:r>
            <a:r>
              <a:rPr lang="zh-CN" altLang="en-US" dirty="0"/>
              <a:t>的地址空间最终将全部耗尽。</a:t>
            </a:r>
          </a:p>
          <a:p>
            <a:endParaRPr lang="zh-CN" altLang="en-US" dirty="0"/>
          </a:p>
        </p:txBody>
      </p:sp>
    </p:spTree>
    <p:extLst>
      <p:ext uri="{BB962C8B-B14F-4D97-AF65-F5344CB8AC3E}">
        <p14:creationId xmlns:p14="http://schemas.microsoft.com/office/powerpoint/2010/main" val="2476731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102</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网络前缀</a:t>
            </a:r>
            <a:endParaRPr lang="en-US" altLang="zh-CN" dirty="0" smtClean="0"/>
          </a:p>
          <a:p>
            <a:endParaRPr lang="zh-CN" altLang="en-US" dirty="0"/>
          </a:p>
          <a:p>
            <a:endParaRPr lang="zh-CN" altLang="en-US" dirty="0"/>
          </a:p>
        </p:txBody>
      </p:sp>
    </p:spTree>
    <p:extLst>
      <p:ext uri="{BB962C8B-B14F-4D97-AF65-F5344CB8AC3E}">
        <p14:creationId xmlns:p14="http://schemas.microsoft.com/office/powerpoint/2010/main" val="29397375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103</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1987</a:t>
            </a:r>
            <a:r>
              <a:rPr lang="zh-CN" altLang="en-US" dirty="0" smtClean="0"/>
              <a:t>年</a:t>
            </a:r>
            <a:r>
              <a:rPr lang="zh-CN" altLang="en-US" dirty="0"/>
              <a:t>，</a:t>
            </a:r>
            <a:r>
              <a:rPr lang="en-US" altLang="zh-CN" dirty="0"/>
              <a:t>RFC </a:t>
            </a:r>
            <a:r>
              <a:rPr lang="en-US" altLang="zh-CN" dirty="0" smtClean="0"/>
              <a:t>1009</a:t>
            </a:r>
            <a:r>
              <a:rPr lang="zh-CN" altLang="en-US" dirty="0" smtClean="0"/>
              <a:t>就</a:t>
            </a:r>
            <a:r>
              <a:rPr lang="zh-CN" altLang="en-US" dirty="0"/>
              <a:t>指明了在一个划分子网的网络中可同时使用几个不同的子网掩码</a:t>
            </a:r>
            <a:r>
              <a:rPr lang="zh-CN" altLang="en-US" dirty="0" smtClean="0"/>
              <a:t>。</a:t>
            </a:r>
            <a:endParaRPr lang="en-US" altLang="zh-CN" dirty="0" smtClean="0"/>
          </a:p>
          <a:p>
            <a:r>
              <a:rPr lang="zh-CN" altLang="en-US" dirty="0" smtClean="0"/>
              <a:t>使用</a:t>
            </a:r>
            <a:r>
              <a:rPr lang="zh-CN" altLang="en-US" dirty="0"/>
              <a:t>变长子网</a:t>
            </a:r>
            <a:r>
              <a:rPr lang="zh-CN" altLang="en-US" dirty="0" smtClean="0"/>
              <a:t>掩码</a:t>
            </a:r>
            <a:r>
              <a:rPr lang="en-US" altLang="zh-CN" dirty="0" smtClean="0">
                <a:solidFill>
                  <a:srgbClr val="FF0000"/>
                </a:solidFill>
              </a:rPr>
              <a:t>VLSM</a:t>
            </a:r>
            <a:r>
              <a:rPr lang="en-US" altLang="zh-CN" dirty="0" smtClean="0"/>
              <a:t>(Variable </a:t>
            </a:r>
            <a:r>
              <a:rPr lang="en-US" altLang="zh-CN" dirty="0"/>
              <a:t>Length Subnet Mask)</a:t>
            </a:r>
            <a:r>
              <a:rPr lang="zh-CN" altLang="en-US" dirty="0"/>
              <a:t>可进一步提高 </a:t>
            </a:r>
            <a:r>
              <a:rPr lang="en-US" altLang="zh-CN" dirty="0"/>
              <a:t>IP </a:t>
            </a:r>
            <a:r>
              <a:rPr lang="zh-CN" altLang="en-US" dirty="0"/>
              <a:t>地址资源的利用率。</a:t>
            </a:r>
          </a:p>
          <a:p>
            <a:r>
              <a:rPr lang="zh-CN" altLang="en-US" dirty="0" smtClean="0"/>
              <a:t>在</a:t>
            </a:r>
            <a:r>
              <a:rPr lang="en-US" altLang="zh-CN" dirty="0" smtClean="0"/>
              <a:t>VLSM</a:t>
            </a:r>
            <a:r>
              <a:rPr lang="zh-CN" altLang="en-US" dirty="0" smtClean="0"/>
              <a:t>的</a:t>
            </a:r>
            <a:r>
              <a:rPr lang="zh-CN" altLang="en-US" dirty="0"/>
              <a:t>基础上又进一步研究出无分类编址方法，它的正式名字是</a:t>
            </a:r>
            <a:r>
              <a:rPr lang="zh-CN" altLang="en-US" dirty="0">
                <a:solidFill>
                  <a:srgbClr val="FF0000"/>
                </a:solidFill>
              </a:rPr>
              <a:t>无分类域间</a:t>
            </a:r>
            <a:r>
              <a:rPr lang="zh-CN" altLang="en-US" dirty="0" smtClean="0">
                <a:solidFill>
                  <a:srgbClr val="FF0000"/>
                </a:solidFill>
              </a:rPr>
              <a:t>路由选择</a:t>
            </a:r>
            <a:r>
              <a:rPr lang="en-US" altLang="zh-CN" dirty="0" smtClean="0">
                <a:solidFill>
                  <a:srgbClr val="FF0000"/>
                </a:solidFill>
              </a:rPr>
              <a:t>CIDR(Classless </a:t>
            </a:r>
            <a:r>
              <a:rPr lang="en-US" altLang="zh-CN" dirty="0">
                <a:solidFill>
                  <a:srgbClr val="FF0000"/>
                </a:solidFill>
              </a:rPr>
              <a:t>Inter-Domain Routing)</a:t>
            </a:r>
            <a:r>
              <a:rPr lang="zh-CN" altLang="en-US" dirty="0"/>
              <a:t>。 </a:t>
            </a:r>
          </a:p>
        </p:txBody>
      </p:sp>
    </p:spTree>
    <p:extLst>
      <p:ext uri="{BB962C8B-B14F-4D97-AF65-F5344CB8AC3E}">
        <p14:creationId xmlns:p14="http://schemas.microsoft.com/office/powerpoint/2010/main" val="311510690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2015716" y="3777635"/>
            <a:ext cx="5112568" cy="720080"/>
          </a:xfrm>
          <a:prstGeom prst="rect">
            <a:avLst/>
          </a:prstGeom>
          <a:solidFill>
            <a:srgbClr val="FFFF00"/>
          </a:solid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104</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a:t>CIDR </a:t>
            </a:r>
            <a:r>
              <a:rPr lang="zh-CN" altLang="en-US" dirty="0"/>
              <a:t>消除了传统</a:t>
            </a:r>
            <a:r>
              <a:rPr lang="zh-CN" altLang="en-US" dirty="0" smtClean="0"/>
              <a:t>的</a:t>
            </a:r>
            <a:r>
              <a:rPr lang="en-US" altLang="zh-CN" dirty="0" smtClean="0"/>
              <a:t>A</a:t>
            </a:r>
            <a:r>
              <a:rPr lang="zh-CN" altLang="en-US" dirty="0" smtClean="0"/>
              <a:t>类</a:t>
            </a:r>
            <a:r>
              <a:rPr lang="zh-CN" altLang="en-US" dirty="0"/>
              <a:t>、</a:t>
            </a:r>
            <a:r>
              <a:rPr lang="en-US" altLang="zh-CN" dirty="0" smtClean="0"/>
              <a:t>B</a:t>
            </a:r>
            <a:r>
              <a:rPr lang="zh-CN" altLang="en-US" dirty="0" smtClean="0"/>
              <a:t>类和</a:t>
            </a:r>
            <a:r>
              <a:rPr lang="en-US" altLang="zh-CN" dirty="0" smtClean="0"/>
              <a:t>C</a:t>
            </a:r>
            <a:r>
              <a:rPr lang="zh-CN" altLang="en-US" dirty="0" smtClean="0"/>
              <a:t>类</a:t>
            </a:r>
            <a:r>
              <a:rPr lang="zh-CN" altLang="en-US" dirty="0"/>
              <a:t>地址以及划分子网的概念，因而可以更加有效地</a:t>
            </a:r>
            <a:r>
              <a:rPr lang="zh-CN" altLang="en-US" dirty="0" smtClean="0"/>
              <a:t>分配</a:t>
            </a:r>
            <a:r>
              <a:rPr lang="en-US" altLang="zh-CN" dirty="0" smtClean="0"/>
              <a:t>IPv4</a:t>
            </a:r>
            <a:r>
              <a:rPr lang="zh-CN" altLang="en-US" dirty="0" smtClean="0"/>
              <a:t>的</a:t>
            </a:r>
            <a:r>
              <a:rPr lang="zh-CN" altLang="en-US" dirty="0"/>
              <a:t>地址空间。</a:t>
            </a:r>
          </a:p>
          <a:p>
            <a:r>
              <a:rPr lang="en-US" altLang="zh-CN" dirty="0"/>
              <a:t>CIDR</a:t>
            </a:r>
            <a:r>
              <a:rPr lang="zh-CN" altLang="en-US" dirty="0"/>
              <a:t>使用各种长度的“网络前缀”</a:t>
            </a:r>
            <a:r>
              <a:rPr lang="en-US" altLang="zh-CN" dirty="0"/>
              <a:t>(network-prefix)</a:t>
            </a:r>
            <a:r>
              <a:rPr lang="zh-CN" altLang="en-US" dirty="0"/>
              <a:t>来代替分类地址中的网络号和子网号。</a:t>
            </a:r>
          </a:p>
          <a:p>
            <a:r>
              <a:rPr lang="en-US" altLang="zh-CN" dirty="0" smtClean="0"/>
              <a:t>IP</a:t>
            </a:r>
            <a:r>
              <a:rPr lang="zh-CN" altLang="en-US" dirty="0" smtClean="0"/>
              <a:t>地址</a:t>
            </a:r>
            <a:r>
              <a:rPr lang="zh-CN" altLang="en-US" dirty="0"/>
              <a:t>从三级编址（使用子网掩码）又回到了两级编址。 </a:t>
            </a:r>
          </a:p>
        </p:txBody>
      </p:sp>
      <p:sp>
        <p:nvSpPr>
          <p:cNvPr id="5" name="矩形 4"/>
          <p:cNvSpPr/>
          <p:nvPr/>
        </p:nvSpPr>
        <p:spPr>
          <a:xfrm>
            <a:off x="2402977" y="3937620"/>
            <a:ext cx="4338047" cy="400110"/>
          </a:xfrm>
          <a:prstGeom prst="rect">
            <a:avLst/>
          </a:prstGeom>
        </p:spPr>
        <p:txBody>
          <a:bodyPr wrap="none">
            <a:spAutoFit/>
          </a:bodyPr>
          <a:lstStyle/>
          <a:p>
            <a:pPr algn="ctr"/>
            <a:r>
              <a:rPr lang="en-US" altLang="zh-CN" sz="2000" dirty="0">
                <a:solidFill>
                  <a:srgbClr val="FF0000"/>
                </a:solidFill>
                <a:latin typeface="+mj-ea"/>
                <a:ea typeface="+mj-ea"/>
              </a:rPr>
              <a:t>IP</a:t>
            </a:r>
            <a:r>
              <a:rPr lang="zh-CN" altLang="en-US" sz="2000" dirty="0">
                <a:solidFill>
                  <a:srgbClr val="FF0000"/>
                </a:solidFill>
                <a:latin typeface="+mj-ea"/>
                <a:ea typeface="+mj-ea"/>
              </a:rPr>
              <a:t>地址 </a:t>
            </a:r>
            <a:r>
              <a:rPr lang="en-US" altLang="zh-CN" sz="2000" dirty="0">
                <a:solidFill>
                  <a:srgbClr val="FF0000"/>
                </a:solidFill>
                <a:latin typeface="+mj-ea"/>
                <a:ea typeface="+mj-ea"/>
              </a:rPr>
              <a:t>::= {&lt;</a:t>
            </a:r>
            <a:r>
              <a:rPr lang="zh-CN" altLang="en-US" sz="2000" dirty="0">
                <a:solidFill>
                  <a:srgbClr val="FF0000"/>
                </a:solidFill>
                <a:latin typeface="+mj-ea"/>
                <a:ea typeface="+mj-ea"/>
              </a:rPr>
              <a:t>网络前缀</a:t>
            </a:r>
            <a:r>
              <a:rPr lang="en-US" altLang="zh-CN" sz="2000" dirty="0">
                <a:solidFill>
                  <a:srgbClr val="FF0000"/>
                </a:solidFill>
                <a:latin typeface="+mj-ea"/>
                <a:ea typeface="+mj-ea"/>
              </a:rPr>
              <a:t>&gt;, &lt;</a:t>
            </a:r>
            <a:r>
              <a:rPr lang="zh-CN" altLang="en-US" sz="2000" dirty="0">
                <a:solidFill>
                  <a:srgbClr val="FF0000"/>
                </a:solidFill>
                <a:latin typeface="+mj-ea"/>
                <a:ea typeface="+mj-ea"/>
              </a:rPr>
              <a:t>主机号</a:t>
            </a:r>
            <a:r>
              <a:rPr lang="en-US" altLang="zh-CN" sz="2000" dirty="0">
                <a:solidFill>
                  <a:srgbClr val="FF0000"/>
                </a:solidFill>
                <a:latin typeface="+mj-ea"/>
                <a:ea typeface="+mj-ea"/>
              </a:rPr>
              <a:t>&gt;} </a:t>
            </a:r>
            <a:endParaRPr lang="zh-CN" altLang="en-US" sz="2000" dirty="0">
              <a:solidFill>
                <a:srgbClr val="FF0000"/>
              </a:solidFill>
              <a:latin typeface="+mj-ea"/>
              <a:ea typeface="+mj-ea"/>
            </a:endParaRPr>
          </a:p>
        </p:txBody>
      </p:sp>
    </p:spTree>
    <p:extLst>
      <p:ext uri="{BB962C8B-B14F-4D97-AF65-F5344CB8AC3E}">
        <p14:creationId xmlns:p14="http://schemas.microsoft.com/office/powerpoint/2010/main" val="28791678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2015716" y="3777635"/>
            <a:ext cx="5112568" cy="720080"/>
          </a:xfrm>
          <a:prstGeom prst="rect">
            <a:avLst/>
          </a:prstGeom>
          <a:solidFill>
            <a:srgbClr val="FFFF00"/>
          </a:solid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105</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使用</a:t>
            </a:r>
            <a:r>
              <a:rPr lang="zh-CN" altLang="en-US" dirty="0"/>
              <a:t>“</a:t>
            </a:r>
            <a:r>
              <a:rPr lang="zh-CN" altLang="en-US" dirty="0">
                <a:solidFill>
                  <a:srgbClr val="FF0000"/>
                </a:solidFill>
              </a:rPr>
              <a:t>斜线记法</a:t>
            </a:r>
            <a:r>
              <a:rPr lang="zh-CN" altLang="en-US" dirty="0"/>
              <a:t>”</a:t>
            </a:r>
            <a:r>
              <a:rPr lang="en-US" altLang="zh-CN" dirty="0"/>
              <a:t>(slash notation)</a:t>
            </a:r>
            <a:r>
              <a:rPr lang="zh-CN" altLang="en-US" dirty="0"/>
              <a:t>，它又称为</a:t>
            </a:r>
            <a:r>
              <a:rPr lang="en-US" altLang="zh-CN" dirty="0"/>
              <a:t>CIDR</a:t>
            </a:r>
            <a:r>
              <a:rPr lang="zh-CN" altLang="en-US" dirty="0"/>
              <a:t>记法，即</a:t>
            </a:r>
            <a:r>
              <a:rPr lang="zh-CN" altLang="en-US" dirty="0" smtClean="0"/>
              <a:t>在</a:t>
            </a:r>
            <a:r>
              <a:rPr lang="en-US" altLang="zh-CN" dirty="0" smtClean="0"/>
              <a:t>IP</a:t>
            </a:r>
            <a:r>
              <a:rPr lang="zh-CN" altLang="en-US" dirty="0" smtClean="0"/>
              <a:t>地址</a:t>
            </a:r>
            <a:r>
              <a:rPr lang="zh-CN" altLang="en-US" dirty="0"/>
              <a:t>面加上一个斜线“</a:t>
            </a:r>
            <a:r>
              <a:rPr lang="en-US" altLang="zh-CN" dirty="0"/>
              <a:t>/”</a:t>
            </a:r>
            <a:r>
              <a:rPr lang="zh-CN" altLang="en-US" dirty="0"/>
              <a:t>，然后写上网络前缀所占的位数（这个数值对应于三级编址中子网掩码中 </a:t>
            </a:r>
            <a:r>
              <a:rPr lang="en-US" altLang="zh-CN" dirty="0"/>
              <a:t>1 </a:t>
            </a:r>
            <a:r>
              <a:rPr lang="zh-CN" altLang="en-US" dirty="0"/>
              <a:t>的个数）。</a:t>
            </a:r>
          </a:p>
          <a:p>
            <a:r>
              <a:rPr lang="en-US" altLang="zh-CN" dirty="0"/>
              <a:t>CIDR </a:t>
            </a:r>
            <a:r>
              <a:rPr lang="zh-CN" altLang="en-US" dirty="0"/>
              <a:t>把网络前缀都相同的</a:t>
            </a:r>
            <a:r>
              <a:rPr lang="zh-CN" altLang="en-US" dirty="0" smtClean="0"/>
              <a:t>连续的</a:t>
            </a:r>
            <a:r>
              <a:rPr lang="en-US" altLang="zh-CN" dirty="0" smtClean="0"/>
              <a:t>IP</a:t>
            </a:r>
            <a:r>
              <a:rPr lang="zh-CN" altLang="en-US" dirty="0" smtClean="0"/>
              <a:t>地址</a:t>
            </a:r>
            <a:r>
              <a:rPr lang="zh-CN" altLang="en-US" dirty="0"/>
              <a:t>组成“</a:t>
            </a:r>
            <a:r>
              <a:rPr lang="en-US" altLang="zh-CN" dirty="0">
                <a:solidFill>
                  <a:srgbClr val="FF0000"/>
                </a:solidFill>
              </a:rPr>
              <a:t>CIDR </a:t>
            </a:r>
            <a:r>
              <a:rPr lang="zh-CN" altLang="en-US" dirty="0">
                <a:solidFill>
                  <a:srgbClr val="FF0000"/>
                </a:solidFill>
              </a:rPr>
              <a:t>地址块</a:t>
            </a:r>
            <a:r>
              <a:rPr lang="zh-CN" altLang="en-US" dirty="0"/>
              <a:t>”。 </a:t>
            </a:r>
          </a:p>
        </p:txBody>
      </p:sp>
      <p:sp>
        <p:nvSpPr>
          <p:cNvPr id="5" name="矩形 4"/>
          <p:cNvSpPr/>
          <p:nvPr/>
        </p:nvSpPr>
        <p:spPr>
          <a:xfrm>
            <a:off x="2402977" y="3937620"/>
            <a:ext cx="4338047" cy="400110"/>
          </a:xfrm>
          <a:prstGeom prst="rect">
            <a:avLst/>
          </a:prstGeom>
        </p:spPr>
        <p:txBody>
          <a:bodyPr wrap="none">
            <a:spAutoFit/>
          </a:bodyPr>
          <a:lstStyle/>
          <a:p>
            <a:pPr algn="ctr"/>
            <a:r>
              <a:rPr lang="en-US" altLang="zh-CN" sz="2000" dirty="0">
                <a:solidFill>
                  <a:srgbClr val="FF0000"/>
                </a:solidFill>
                <a:latin typeface="+mj-ea"/>
                <a:ea typeface="+mj-ea"/>
              </a:rPr>
              <a:t>IP</a:t>
            </a:r>
            <a:r>
              <a:rPr lang="zh-CN" altLang="en-US" sz="2000" dirty="0">
                <a:solidFill>
                  <a:srgbClr val="FF0000"/>
                </a:solidFill>
                <a:latin typeface="+mj-ea"/>
                <a:ea typeface="+mj-ea"/>
              </a:rPr>
              <a:t>地址 </a:t>
            </a:r>
            <a:r>
              <a:rPr lang="en-US" altLang="zh-CN" sz="2000" dirty="0">
                <a:solidFill>
                  <a:srgbClr val="FF0000"/>
                </a:solidFill>
                <a:latin typeface="+mj-ea"/>
                <a:ea typeface="+mj-ea"/>
              </a:rPr>
              <a:t>::= {&lt;</a:t>
            </a:r>
            <a:r>
              <a:rPr lang="zh-CN" altLang="en-US" sz="2000" dirty="0">
                <a:solidFill>
                  <a:srgbClr val="FF0000"/>
                </a:solidFill>
                <a:latin typeface="+mj-ea"/>
                <a:ea typeface="+mj-ea"/>
              </a:rPr>
              <a:t>网络前缀</a:t>
            </a:r>
            <a:r>
              <a:rPr lang="en-US" altLang="zh-CN" sz="2000" dirty="0">
                <a:solidFill>
                  <a:srgbClr val="FF0000"/>
                </a:solidFill>
                <a:latin typeface="+mj-ea"/>
                <a:ea typeface="+mj-ea"/>
              </a:rPr>
              <a:t>&gt;, &lt;</a:t>
            </a:r>
            <a:r>
              <a:rPr lang="zh-CN" altLang="en-US" sz="2000" dirty="0">
                <a:solidFill>
                  <a:srgbClr val="FF0000"/>
                </a:solidFill>
                <a:latin typeface="+mj-ea"/>
                <a:ea typeface="+mj-ea"/>
              </a:rPr>
              <a:t>主机号</a:t>
            </a:r>
            <a:r>
              <a:rPr lang="en-US" altLang="zh-CN" sz="2000" dirty="0">
                <a:solidFill>
                  <a:srgbClr val="FF0000"/>
                </a:solidFill>
                <a:latin typeface="+mj-ea"/>
                <a:ea typeface="+mj-ea"/>
              </a:rPr>
              <a:t>&gt;} </a:t>
            </a:r>
            <a:endParaRPr lang="zh-CN" altLang="en-US" sz="2000" dirty="0">
              <a:solidFill>
                <a:srgbClr val="FF0000"/>
              </a:solidFill>
              <a:latin typeface="+mj-ea"/>
              <a:ea typeface="+mj-ea"/>
            </a:endParaRPr>
          </a:p>
        </p:txBody>
      </p:sp>
    </p:spTree>
    <p:extLst>
      <p:ext uri="{BB962C8B-B14F-4D97-AF65-F5344CB8AC3E}">
        <p14:creationId xmlns:p14="http://schemas.microsoft.com/office/powerpoint/2010/main" val="53589039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106</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en-US" altLang="zh-CN" dirty="0" smtClean="0"/>
          </a:p>
          <a:p>
            <a:pPr lvl="1"/>
            <a:r>
              <a:rPr lang="en-US" altLang="zh-CN" dirty="0" smtClean="0">
                <a:solidFill>
                  <a:srgbClr val="FF0000"/>
                </a:solidFill>
              </a:rPr>
              <a:t>211.69.32.0/20</a:t>
            </a:r>
            <a:r>
              <a:rPr lang="zh-CN" altLang="en-US" dirty="0" smtClean="0"/>
              <a:t>表示</a:t>
            </a:r>
            <a:r>
              <a:rPr lang="zh-CN" altLang="en-US" dirty="0"/>
              <a:t>的地址块</a:t>
            </a:r>
            <a:r>
              <a:rPr lang="zh-CN" altLang="en-US" dirty="0" smtClean="0"/>
              <a:t>共有</a:t>
            </a:r>
            <a:r>
              <a:rPr lang="en-US" altLang="zh-CN" dirty="0" smtClean="0"/>
              <a:t>2</a:t>
            </a:r>
            <a:r>
              <a:rPr lang="en-US" altLang="zh-CN" baseline="30000" dirty="0" smtClean="0"/>
              <a:t>12</a:t>
            </a:r>
            <a:r>
              <a:rPr lang="zh-CN" altLang="en-US" dirty="0" smtClean="0"/>
              <a:t>个</a:t>
            </a:r>
            <a:r>
              <a:rPr lang="zh-CN" altLang="en-US" dirty="0"/>
              <a:t>地址（因为斜线后面</a:t>
            </a:r>
            <a:r>
              <a:rPr lang="zh-CN" altLang="en-US" dirty="0" smtClean="0"/>
              <a:t>的</a:t>
            </a:r>
            <a:r>
              <a:rPr lang="en-US" altLang="zh-CN" dirty="0" smtClean="0"/>
              <a:t>20 </a:t>
            </a:r>
            <a:r>
              <a:rPr lang="zh-CN" altLang="en-US" dirty="0"/>
              <a:t>是网络前缀的位数，所以这个地址的主机号</a:t>
            </a:r>
            <a:r>
              <a:rPr lang="zh-CN" altLang="en-US" dirty="0" smtClean="0"/>
              <a:t>是</a:t>
            </a:r>
            <a:r>
              <a:rPr lang="en-US" altLang="zh-CN" dirty="0" smtClean="0"/>
              <a:t>12</a:t>
            </a:r>
            <a:r>
              <a:rPr lang="zh-CN" altLang="en-US" dirty="0" smtClean="0"/>
              <a:t>位</a:t>
            </a:r>
            <a:r>
              <a:rPr lang="zh-CN" altLang="en-US" dirty="0"/>
              <a:t>）。</a:t>
            </a:r>
          </a:p>
          <a:p>
            <a:pPr lvl="1"/>
            <a:r>
              <a:rPr lang="zh-CN" altLang="en-US" dirty="0"/>
              <a:t>这个地址块的起始地址是 </a:t>
            </a:r>
            <a:r>
              <a:rPr lang="en-US" altLang="zh-CN" dirty="0" smtClean="0"/>
              <a:t>211.69.32.0</a:t>
            </a:r>
            <a:r>
              <a:rPr lang="zh-CN" altLang="en-US" dirty="0"/>
              <a:t>。</a:t>
            </a:r>
          </a:p>
          <a:p>
            <a:pPr lvl="1"/>
            <a:r>
              <a:rPr lang="zh-CN" altLang="en-US" dirty="0"/>
              <a:t>在不需要指出地址块的起始地址时，也可将这样的地址块简称为</a:t>
            </a:r>
            <a:r>
              <a:rPr lang="zh-CN" altLang="en-US" dirty="0">
                <a:solidFill>
                  <a:srgbClr val="FF0000"/>
                </a:solidFill>
              </a:rPr>
              <a:t>“</a:t>
            </a:r>
            <a:r>
              <a:rPr lang="en-US" altLang="zh-CN" dirty="0">
                <a:solidFill>
                  <a:srgbClr val="FF0000"/>
                </a:solidFill>
              </a:rPr>
              <a:t>/20 </a:t>
            </a:r>
            <a:r>
              <a:rPr lang="zh-CN" altLang="en-US" dirty="0">
                <a:solidFill>
                  <a:srgbClr val="FF0000"/>
                </a:solidFill>
              </a:rPr>
              <a:t>地址块”</a:t>
            </a:r>
            <a:r>
              <a:rPr lang="zh-CN" altLang="en-US" dirty="0"/>
              <a:t>。</a:t>
            </a:r>
          </a:p>
          <a:p>
            <a:pPr lvl="1"/>
            <a:r>
              <a:rPr lang="en-US" altLang="zh-CN" dirty="0" smtClean="0"/>
              <a:t>211.69.32.0/20</a:t>
            </a:r>
            <a:r>
              <a:rPr lang="zh-CN" altLang="en-US" dirty="0" smtClean="0"/>
              <a:t>地址</a:t>
            </a:r>
            <a:r>
              <a:rPr lang="zh-CN" altLang="en-US" dirty="0"/>
              <a:t>块的最小地址</a:t>
            </a:r>
            <a:r>
              <a:rPr lang="zh-CN" altLang="en-US" dirty="0" smtClean="0"/>
              <a:t>：</a:t>
            </a:r>
            <a:r>
              <a:rPr lang="en-US" altLang="zh-CN" dirty="0" smtClean="0"/>
              <a:t>211.69.32.0</a:t>
            </a:r>
            <a:endParaRPr lang="en-US" altLang="zh-CN" dirty="0"/>
          </a:p>
          <a:p>
            <a:pPr lvl="1"/>
            <a:r>
              <a:rPr lang="en-US" altLang="zh-CN" dirty="0" smtClean="0"/>
              <a:t>211.69.32.0/20</a:t>
            </a:r>
            <a:r>
              <a:rPr lang="zh-CN" altLang="en-US" dirty="0" smtClean="0"/>
              <a:t>地址</a:t>
            </a:r>
            <a:r>
              <a:rPr lang="zh-CN" altLang="en-US" dirty="0"/>
              <a:t>块的最大地址</a:t>
            </a:r>
            <a:r>
              <a:rPr lang="zh-CN" altLang="en-US" dirty="0" smtClean="0"/>
              <a:t>：</a:t>
            </a:r>
            <a:r>
              <a:rPr lang="en-US" altLang="zh-CN" dirty="0" smtClean="0"/>
              <a:t>211.69.47.255</a:t>
            </a:r>
            <a:endParaRPr lang="en-US" altLang="zh-CN" dirty="0"/>
          </a:p>
        </p:txBody>
      </p:sp>
    </p:spTree>
    <p:extLst>
      <p:ext uri="{BB962C8B-B14F-4D97-AF65-F5344CB8AC3E}">
        <p14:creationId xmlns:p14="http://schemas.microsoft.com/office/powerpoint/2010/main" val="93058266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107</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en-US" altLang="zh-CN" dirty="0" smtClean="0"/>
          </a:p>
          <a:p>
            <a:pPr lvl="1"/>
            <a:r>
              <a:rPr lang="en-US" altLang="zh-CN" dirty="0" smtClean="0"/>
              <a:t>10.0.0.0/10</a:t>
            </a:r>
            <a:r>
              <a:rPr lang="zh-CN" altLang="en-US" dirty="0" smtClean="0"/>
              <a:t>表示的地址块共有</a:t>
            </a:r>
            <a:r>
              <a:rPr lang="en-US" altLang="zh-CN" dirty="0" smtClean="0"/>
              <a:t>2</a:t>
            </a:r>
            <a:r>
              <a:rPr lang="en-US" altLang="zh-CN" baseline="30000" dirty="0" smtClean="0"/>
              <a:t>22</a:t>
            </a:r>
            <a:r>
              <a:rPr lang="zh-CN" altLang="en-US" dirty="0" smtClean="0"/>
              <a:t>个地址。</a:t>
            </a:r>
            <a:endParaRPr lang="en-US" altLang="zh-CN" dirty="0" smtClean="0"/>
          </a:p>
          <a:p>
            <a:pPr lvl="1"/>
            <a:r>
              <a:rPr lang="en-US" altLang="zh-CN" dirty="0" smtClean="0">
                <a:solidFill>
                  <a:srgbClr val="FF0000"/>
                </a:solidFill>
              </a:rPr>
              <a:t>10.0.0.0/10</a:t>
            </a:r>
            <a:r>
              <a:rPr lang="zh-CN" altLang="en-US" dirty="0" smtClean="0">
                <a:solidFill>
                  <a:srgbClr val="FF0000"/>
                </a:solidFill>
              </a:rPr>
              <a:t>可</a:t>
            </a:r>
            <a:r>
              <a:rPr lang="zh-CN" altLang="en-US" dirty="0">
                <a:solidFill>
                  <a:srgbClr val="FF0000"/>
                </a:solidFill>
              </a:rPr>
              <a:t>简写</a:t>
            </a:r>
            <a:r>
              <a:rPr lang="zh-CN" altLang="en-US" dirty="0" smtClean="0">
                <a:solidFill>
                  <a:srgbClr val="FF0000"/>
                </a:solidFill>
              </a:rPr>
              <a:t>为</a:t>
            </a:r>
            <a:r>
              <a:rPr lang="en-US" altLang="zh-CN" dirty="0" smtClean="0">
                <a:solidFill>
                  <a:srgbClr val="FF0000"/>
                </a:solidFill>
              </a:rPr>
              <a:t>10/10</a:t>
            </a:r>
            <a:r>
              <a:rPr lang="zh-CN" altLang="en-US" dirty="0"/>
              <a:t>，也就是将点分十进制中低位</a:t>
            </a:r>
            <a:r>
              <a:rPr lang="zh-CN" altLang="en-US" dirty="0" smtClean="0"/>
              <a:t>连续的</a:t>
            </a:r>
            <a:r>
              <a:rPr lang="en-US" altLang="zh-CN" dirty="0" smtClean="0"/>
              <a:t>0 </a:t>
            </a:r>
            <a:r>
              <a:rPr lang="zh-CN" altLang="en-US" dirty="0"/>
              <a:t>省略</a:t>
            </a:r>
            <a:r>
              <a:rPr lang="zh-CN" altLang="en-US" dirty="0" smtClean="0"/>
              <a:t>。</a:t>
            </a:r>
            <a:endParaRPr lang="en-US" altLang="zh-CN" dirty="0" smtClean="0"/>
          </a:p>
          <a:p>
            <a:pPr lvl="1"/>
            <a:endParaRPr lang="zh-CN" altLang="en-US" dirty="0"/>
          </a:p>
          <a:p>
            <a:pPr lvl="1"/>
            <a:r>
              <a:rPr lang="en-US" altLang="zh-CN" dirty="0" smtClean="0"/>
              <a:t>10.0.0.0/10</a:t>
            </a:r>
            <a:r>
              <a:rPr lang="zh-CN" altLang="en-US" dirty="0" smtClean="0"/>
              <a:t>相当于指出</a:t>
            </a:r>
            <a:r>
              <a:rPr lang="en-US" altLang="zh-CN" dirty="0" smtClean="0"/>
              <a:t>IP</a:t>
            </a:r>
            <a:r>
              <a:rPr lang="zh-CN" altLang="en-US" dirty="0" smtClean="0"/>
              <a:t>地址</a:t>
            </a:r>
            <a:r>
              <a:rPr lang="en-US" altLang="zh-CN" dirty="0" smtClean="0"/>
              <a:t>10.0.0.0</a:t>
            </a:r>
            <a:r>
              <a:rPr lang="zh-CN" altLang="en-US" dirty="0" smtClean="0"/>
              <a:t>的</a:t>
            </a:r>
            <a:r>
              <a:rPr lang="zh-CN" altLang="en-US" dirty="0"/>
              <a:t>掩码</a:t>
            </a:r>
            <a:r>
              <a:rPr lang="zh-CN" altLang="en-US" dirty="0" smtClean="0"/>
              <a:t>是</a:t>
            </a:r>
            <a:r>
              <a:rPr lang="en-US" altLang="zh-CN" dirty="0" smtClean="0"/>
              <a:t>255.192.0.0</a:t>
            </a:r>
            <a:r>
              <a:rPr lang="zh-CN" altLang="en-US" dirty="0"/>
              <a:t>，即</a:t>
            </a:r>
          </a:p>
          <a:p>
            <a:pPr marL="405217" lvl="1" indent="0">
              <a:buNone/>
            </a:pPr>
            <a:r>
              <a:rPr lang="en-US" altLang="zh-CN" dirty="0" smtClean="0"/>
              <a:t>		</a:t>
            </a:r>
            <a:r>
              <a:rPr lang="en-US" altLang="zh-CN" dirty="0" smtClean="0">
                <a:solidFill>
                  <a:srgbClr val="00B050"/>
                </a:solidFill>
              </a:rPr>
              <a:t>11111111 </a:t>
            </a:r>
            <a:r>
              <a:rPr lang="en-US" altLang="zh-CN" dirty="0">
                <a:solidFill>
                  <a:srgbClr val="00B050"/>
                </a:solidFill>
              </a:rPr>
              <a:t>11000000 00000000 00000000</a:t>
            </a:r>
          </a:p>
          <a:p>
            <a:pPr lvl="1"/>
            <a:r>
              <a:rPr lang="en-US" altLang="zh-CN" dirty="0" smtClean="0"/>
              <a:t>10.0.0.0/10</a:t>
            </a:r>
            <a:r>
              <a:rPr lang="zh-CN" altLang="en-US" dirty="0" smtClean="0"/>
              <a:t>可以表示为在网络</a:t>
            </a:r>
            <a:r>
              <a:rPr lang="zh-CN" altLang="en-US" dirty="0"/>
              <a:t>前缀的后面加一个星号 * </a:t>
            </a:r>
            <a:r>
              <a:rPr lang="zh-CN" altLang="en-US" dirty="0" smtClean="0"/>
              <a:t>的方法，即：</a:t>
            </a:r>
            <a:r>
              <a:rPr lang="en-US" altLang="zh-CN" dirty="0" smtClean="0">
                <a:solidFill>
                  <a:srgbClr val="FF0000"/>
                </a:solidFill>
              </a:rPr>
              <a:t>00001010 </a:t>
            </a:r>
            <a:r>
              <a:rPr lang="en-US" altLang="zh-CN" dirty="0">
                <a:solidFill>
                  <a:srgbClr val="FF0000"/>
                </a:solidFill>
              </a:rPr>
              <a:t>00*</a:t>
            </a:r>
            <a:r>
              <a:rPr lang="zh-CN" altLang="en-US" dirty="0"/>
              <a:t>，在</a:t>
            </a:r>
            <a:r>
              <a:rPr lang="zh-CN" altLang="en-US" dirty="0" smtClean="0"/>
              <a:t>星号*之前</a:t>
            </a:r>
            <a:r>
              <a:rPr lang="zh-CN" altLang="en-US" dirty="0"/>
              <a:t>是网络前缀，而</a:t>
            </a:r>
            <a:r>
              <a:rPr lang="zh-CN" altLang="en-US" dirty="0" smtClean="0"/>
              <a:t>星号*表示</a:t>
            </a:r>
            <a:r>
              <a:rPr lang="en-US" altLang="zh-CN" dirty="0" smtClean="0"/>
              <a:t>IP</a:t>
            </a:r>
            <a:r>
              <a:rPr lang="zh-CN" altLang="en-US" dirty="0" smtClean="0"/>
              <a:t>地址</a:t>
            </a:r>
            <a:r>
              <a:rPr lang="zh-CN" altLang="en-US" dirty="0"/>
              <a:t>中的主机号，可以是任意值。</a:t>
            </a:r>
          </a:p>
        </p:txBody>
      </p:sp>
    </p:spTree>
    <p:extLst>
      <p:ext uri="{BB962C8B-B14F-4D97-AF65-F5344CB8AC3E}">
        <p14:creationId xmlns:p14="http://schemas.microsoft.com/office/powerpoint/2010/main" val="4235892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108</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zh-CN" altLang="en-US" dirty="0"/>
          </a:p>
        </p:txBody>
      </p:sp>
      <p:sp>
        <p:nvSpPr>
          <p:cNvPr id="6" name="文本框 5"/>
          <p:cNvSpPr txBox="1"/>
          <p:nvPr/>
        </p:nvSpPr>
        <p:spPr>
          <a:xfrm>
            <a:off x="1115616" y="2137420"/>
            <a:ext cx="4680520" cy="646331"/>
          </a:xfrm>
          <a:prstGeom prst="rect">
            <a:avLst/>
          </a:prstGeom>
          <a:noFill/>
        </p:spPr>
        <p:txBody>
          <a:bodyPr wrap="square" rtlCol="0">
            <a:spAutoFit/>
          </a:bodyPr>
          <a:lstStyle/>
          <a:p>
            <a:r>
              <a:rPr lang="en-US" altLang="zh-CN" dirty="0" smtClean="0">
                <a:latin typeface="+mj-ea"/>
                <a:ea typeface="+mj-ea"/>
              </a:rPr>
              <a:t>Network</a:t>
            </a:r>
            <a:r>
              <a:rPr lang="zh-CN" altLang="en-US" dirty="0" smtClean="0">
                <a:latin typeface="+mj-ea"/>
                <a:ea typeface="+mj-ea"/>
              </a:rPr>
              <a:t>：</a:t>
            </a:r>
            <a:r>
              <a:rPr lang="en-US" altLang="zh-CN" dirty="0" smtClean="0">
                <a:latin typeface="+mj-ea"/>
                <a:ea typeface="+mj-ea"/>
              </a:rPr>
              <a:t>211.69.32.0</a:t>
            </a:r>
          </a:p>
          <a:p>
            <a:r>
              <a:rPr lang="en-US" altLang="zh-CN" dirty="0" err="1" smtClean="0">
                <a:latin typeface="+mj-ea"/>
                <a:ea typeface="+mj-ea"/>
              </a:rPr>
              <a:t>Netmask</a:t>
            </a:r>
            <a:r>
              <a:rPr lang="zh-CN" altLang="en-US" dirty="0" smtClean="0">
                <a:latin typeface="+mj-ea"/>
                <a:ea typeface="+mj-ea"/>
              </a:rPr>
              <a:t>：</a:t>
            </a:r>
            <a:r>
              <a:rPr lang="en-US" altLang="zh-CN" dirty="0" smtClean="0">
                <a:latin typeface="+mj-ea"/>
                <a:ea typeface="+mj-ea"/>
              </a:rPr>
              <a:t>255.255.255.0</a:t>
            </a:r>
            <a:endParaRPr lang="zh-CN" altLang="en-US" dirty="0">
              <a:latin typeface="+mj-ea"/>
              <a:ea typeface="+mj-ea"/>
            </a:endParaRPr>
          </a:p>
        </p:txBody>
      </p:sp>
      <p:sp>
        <p:nvSpPr>
          <p:cNvPr id="10" name="文本框 9"/>
          <p:cNvSpPr txBox="1"/>
          <p:nvPr/>
        </p:nvSpPr>
        <p:spPr>
          <a:xfrm>
            <a:off x="5147469" y="2275919"/>
            <a:ext cx="2813456" cy="369332"/>
          </a:xfrm>
          <a:prstGeom prst="rect">
            <a:avLst/>
          </a:prstGeom>
          <a:noFill/>
        </p:spPr>
        <p:txBody>
          <a:bodyPr wrap="square" rtlCol="0">
            <a:spAutoFit/>
          </a:bodyPr>
          <a:lstStyle/>
          <a:p>
            <a:r>
              <a:rPr lang="en-US" altLang="zh-CN" dirty="0" smtClean="0">
                <a:latin typeface="+mj-ea"/>
                <a:ea typeface="+mj-ea"/>
              </a:rPr>
              <a:t>CIDR</a:t>
            </a:r>
            <a:r>
              <a:rPr lang="zh-CN" altLang="en-US" dirty="0" smtClean="0">
                <a:latin typeface="+mj-ea"/>
                <a:ea typeface="+mj-ea"/>
              </a:rPr>
              <a:t>：</a:t>
            </a:r>
            <a:r>
              <a:rPr lang="en-US" altLang="zh-CN" dirty="0" smtClean="0">
                <a:latin typeface="+mj-ea"/>
                <a:ea typeface="+mj-ea"/>
              </a:rPr>
              <a:t>211.69.32.0/24</a:t>
            </a:r>
            <a:endParaRPr lang="zh-CN" altLang="en-US" dirty="0">
              <a:latin typeface="+mj-ea"/>
              <a:ea typeface="+mj-ea"/>
            </a:endParaRPr>
          </a:p>
        </p:txBody>
      </p:sp>
      <p:sp>
        <p:nvSpPr>
          <p:cNvPr id="9" name="等于号 8"/>
          <p:cNvSpPr/>
          <p:nvPr/>
        </p:nvSpPr>
        <p:spPr bwMode="auto">
          <a:xfrm>
            <a:off x="4319377" y="2368252"/>
            <a:ext cx="648072" cy="184666"/>
          </a:xfrm>
          <a:prstGeom prst="mathEqua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12" name="文本框 11"/>
          <p:cNvSpPr txBox="1"/>
          <p:nvPr/>
        </p:nvSpPr>
        <p:spPr>
          <a:xfrm>
            <a:off x="1115616" y="3300096"/>
            <a:ext cx="4680520" cy="646331"/>
          </a:xfrm>
          <a:prstGeom prst="rect">
            <a:avLst/>
          </a:prstGeom>
          <a:noFill/>
        </p:spPr>
        <p:txBody>
          <a:bodyPr wrap="square" rtlCol="0">
            <a:spAutoFit/>
          </a:bodyPr>
          <a:lstStyle/>
          <a:p>
            <a:r>
              <a:rPr lang="en-US" altLang="zh-CN" dirty="0" smtClean="0">
                <a:latin typeface="+mj-ea"/>
                <a:ea typeface="+mj-ea"/>
              </a:rPr>
              <a:t>Network</a:t>
            </a:r>
            <a:r>
              <a:rPr lang="zh-CN" altLang="en-US" dirty="0" smtClean="0">
                <a:latin typeface="+mj-ea"/>
                <a:ea typeface="+mj-ea"/>
              </a:rPr>
              <a:t>：</a:t>
            </a:r>
            <a:r>
              <a:rPr lang="en-US" altLang="zh-CN" dirty="0" smtClean="0">
                <a:latin typeface="+mj-ea"/>
                <a:ea typeface="+mj-ea"/>
              </a:rPr>
              <a:t>211.69.32.0</a:t>
            </a:r>
          </a:p>
          <a:p>
            <a:r>
              <a:rPr lang="en-US" altLang="zh-CN" dirty="0" err="1" smtClean="0">
                <a:latin typeface="+mj-ea"/>
                <a:ea typeface="+mj-ea"/>
              </a:rPr>
              <a:t>Netmask</a:t>
            </a:r>
            <a:r>
              <a:rPr lang="zh-CN" altLang="en-US" dirty="0" smtClean="0">
                <a:latin typeface="+mj-ea"/>
                <a:ea typeface="+mj-ea"/>
              </a:rPr>
              <a:t>：</a:t>
            </a:r>
            <a:r>
              <a:rPr lang="en-US" altLang="zh-CN" dirty="0" smtClean="0">
                <a:latin typeface="+mj-ea"/>
                <a:ea typeface="+mj-ea"/>
              </a:rPr>
              <a:t>255.255.240.0</a:t>
            </a:r>
            <a:endParaRPr lang="zh-CN" altLang="en-US" dirty="0">
              <a:latin typeface="+mj-ea"/>
              <a:ea typeface="+mj-ea"/>
            </a:endParaRPr>
          </a:p>
        </p:txBody>
      </p:sp>
      <p:sp>
        <p:nvSpPr>
          <p:cNvPr id="13" name="文本框 12"/>
          <p:cNvSpPr txBox="1"/>
          <p:nvPr/>
        </p:nvSpPr>
        <p:spPr>
          <a:xfrm>
            <a:off x="5147469" y="3438595"/>
            <a:ext cx="2813456" cy="369332"/>
          </a:xfrm>
          <a:prstGeom prst="rect">
            <a:avLst/>
          </a:prstGeom>
          <a:noFill/>
        </p:spPr>
        <p:txBody>
          <a:bodyPr wrap="square" rtlCol="0">
            <a:spAutoFit/>
          </a:bodyPr>
          <a:lstStyle/>
          <a:p>
            <a:r>
              <a:rPr lang="en-US" altLang="zh-CN" dirty="0" smtClean="0">
                <a:latin typeface="+mj-ea"/>
                <a:ea typeface="+mj-ea"/>
              </a:rPr>
              <a:t>CIDR</a:t>
            </a:r>
            <a:r>
              <a:rPr lang="zh-CN" altLang="en-US" dirty="0" smtClean="0">
                <a:latin typeface="+mj-ea"/>
                <a:ea typeface="+mj-ea"/>
              </a:rPr>
              <a:t>：</a:t>
            </a:r>
            <a:r>
              <a:rPr lang="en-US" altLang="zh-CN" dirty="0" smtClean="0">
                <a:latin typeface="+mj-ea"/>
                <a:ea typeface="+mj-ea"/>
              </a:rPr>
              <a:t>211.69.32.0</a:t>
            </a:r>
            <a:r>
              <a:rPr lang="en-US" altLang="zh-CN" dirty="0" smtClean="0">
                <a:solidFill>
                  <a:srgbClr val="FF0000"/>
                </a:solidFill>
                <a:latin typeface="+mj-ea"/>
                <a:ea typeface="+mj-ea"/>
              </a:rPr>
              <a:t>/</a:t>
            </a:r>
            <a:r>
              <a:rPr lang="zh-CN" altLang="en-US" dirty="0" smtClean="0">
                <a:solidFill>
                  <a:srgbClr val="FF0000"/>
                </a:solidFill>
                <a:latin typeface="+mj-ea"/>
                <a:ea typeface="+mj-ea"/>
              </a:rPr>
              <a:t>？</a:t>
            </a:r>
            <a:endParaRPr lang="zh-CN" altLang="en-US" dirty="0">
              <a:solidFill>
                <a:srgbClr val="FF0000"/>
              </a:solidFill>
              <a:latin typeface="+mj-ea"/>
              <a:ea typeface="+mj-ea"/>
            </a:endParaRPr>
          </a:p>
        </p:txBody>
      </p:sp>
      <p:sp>
        <p:nvSpPr>
          <p:cNvPr id="14" name="等于号 13"/>
          <p:cNvSpPr/>
          <p:nvPr/>
        </p:nvSpPr>
        <p:spPr bwMode="auto">
          <a:xfrm>
            <a:off x="4319377" y="3530928"/>
            <a:ext cx="648072" cy="184666"/>
          </a:xfrm>
          <a:prstGeom prst="mathEqua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9310822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109</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zh-CN" altLang="en-US" dirty="0"/>
          </a:p>
        </p:txBody>
      </p:sp>
      <p:pic>
        <p:nvPicPr>
          <p:cNvPr id="5" name="图片 4"/>
          <p:cNvPicPr>
            <a:picLocks noChangeAspect="1"/>
          </p:cNvPicPr>
          <p:nvPr/>
        </p:nvPicPr>
        <p:blipFill>
          <a:blip r:embed="rId2"/>
          <a:stretch>
            <a:fillRect/>
          </a:stretch>
        </p:blipFill>
        <p:spPr>
          <a:xfrm>
            <a:off x="4439490" y="204614"/>
            <a:ext cx="3270198" cy="5304102"/>
          </a:xfrm>
          <a:prstGeom prst="rect">
            <a:avLst/>
          </a:prstGeom>
        </p:spPr>
      </p:pic>
    </p:spTree>
    <p:extLst>
      <p:ext uri="{BB962C8B-B14F-4D97-AF65-F5344CB8AC3E}">
        <p14:creationId xmlns:p14="http://schemas.microsoft.com/office/powerpoint/2010/main" val="3373448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a:t>网际协议 </a:t>
            </a:r>
            <a:r>
              <a:rPr lang="en-US" altLang="zh-CN" dirty="0"/>
              <a:t>IP </a:t>
            </a:r>
            <a:r>
              <a:rPr lang="zh-CN" altLang="en-US" dirty="0"/>
              <a:t>是 </a:t>
            </a:r>
            <a:r>
              <a:rPr lang="en-US" altLang="zh-CN" dirty="0"/>
              <a:t>TCP/IP </a:t>
            </a:r>
            <a:r>
              <a:rPr lang="zh-CN" altLang="en-US" dirty="0"/>
              <a:t>体系中两个最主要的协议之一。与 </a:t>
            </a:r>
            <a:r>
              <a:rPr lang="en-US" altLang="zh-CN" dirty="0"/>
              <a:t>IP </a:t>
            </a:r>
            <a:r>
              <a:rPr lang="zh-CN" altLang="en-US" dirty="0"/>
              <a:t>协议配套使用的还有三个协议：</a:t>
            </a:r>
          </a:p>
          <a:p>
            <a:pPr lvl="1"/>
            <a:r>
              <a:rPr lang="zh-CN" altLang="en-US" dirty="0"/>
              <a:t>地址解析协议 </a:t>
            </a:r>
            <a:r>
              <a:rPr lang="en-US" altLang="zh-CN" dirty="0">
                <a:solidFill>
                  <a:srgbClr val="FF0000"/>
                </a:solidFill>
              </a:rPr>
              <a:t>ARP</a:t>
            </a:r>
          </a:p>
          <a:p>
            <a:pPr marL="759781" lvl="2" indent="0">
              <a:buNone/>
            </a:pPr>
            <a:r>
              <a:rPr lang="en-US" altLang="zh-CN" dirty="0"/>
              <a:t>    (Address Resolution Protocol)</a:t>
            </a:r>
          </a:p>
          <a:p>
            <a:pPr lvl="1"/>
            <a:r>
              <a:rPr lang="zh-CN" altLang="en-US" dirty="0"/>
              <a:t>网际控制报文协议 </a:t>
            </a:r>
            <a:r>
              <a:rPr lang="en-US" altLang="zh-CN" dirty="0">
                <a:solidFill>
                  <a:srgbClr val="FF0000"/>
                </a:solidFill>
              </a:rPr>
              <a:t>ICMP</a:t>
            </a:r>
          </a:p>
          <a:p>
            <a:pPr marL="759781" lvl="2" indent="0">
              <a:buNone/>
            </a:pPr>
            <a:r>
              <a:rPr lang="en-US" altLang="zh-CN" dirty="0"/>
              <a:t>   (Internet Control Message Protocol)</a:t>
            </a:r>
          </a:p>
          <a:p>
            <a:pPr lvl="1"/>
            <a:r>
              <a:rPr lang="zh-CN" altLang="en-US" dirty="0"/>
              <a:t>网际组管理协议 </a:t>
            </a:r>
            <a:r>
              <a:rPr lang="en-US" altLang="zh-CN" dirty="0">
                <a:solidFill>
                  <a:srgbClr val="FF0000"/>
                </a:solidFill>
              </a:rPr>
              <a:t>IGMP</a:t>
            </a:r>
          </a:p>
          <a:p>
            <a:pPr marL="759781" lvl="2" indent="0">
              <a:buNone/>
            </a:pPr>
            <a:r>
              <a:rPr lang="en-US" altLang="zh-CN" dirty="0"/>
              <a:t>   (Internet Group Management Protocol)</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a:t>
            </a:fld>
            <a:endParaRPr lang="en-US" altLang="zh-CN"/>
          </a:p>
        </p:txBody>
      </p:sp>
      <p:sp>
        <p:nvSpPr>
          <p:cNvPr id="6" name="文本占位符 5"/>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20956735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110</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zh-CN" altLang="en-US" dirty="0"/>
          </a:p>
        </p:txBody>
      </p:sp>
      <p:pic>
        <p:nvPicPr>
          <p:cNvPr id="5" name="图片 4"/>
          <p:cNvPicPr>
            <a:picLocks noChangeAspect="1"/>
          </p:cNvPicPr>
          <p:nvPr/>
        </p:nvPicPr>
        <p:blipFill>
          <a:blip r:embed="rId2"/>
          <a:stretch>
            <a:fillRect/>
          </a:stretch>
        </p:blipFill>
        <p:spPr>
          <a:xfrm>
            <a:off x="1838666" y="0"/>
            <a:ext cx="5466667" cy="8866667"/>
          </a:xfrm>
          <a:prstGeom prst="rect">
            <a:avLst/>
          </a:prstGeom>
        </p:spPr>
      </p:pic>
    </p:spTree>
    <p:extLst>
      <p:ext uri="{BB962C8B-B14F-4D97-AF65-F5344CB8AC3E}">
        <p14:creationId xmlns:p14="http://schemas.microsoft.com/office/powerpoint/2010/main" val="405187334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111</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路由聚合（</a:t>
            </a:r>
            <a:r>
              <a:rPr lang="en-US" altLang="zh-CN" dirty="0" smtClean="0"/>
              <a:t>route aggregation</a:t>
            </a:r>
            <a:r>
              <a:rPr lang="zh-CN" altLang="en-US" dirty="0" smtClean="0"/>
              <a:t>）：</a:t>
            </a:r>
            <a:endParaRPr lang="en-US" altLang="zh-CN" dirty="0" smtClean="0"/>
          </a:p>
          <a:p>
            <a:pPr lvl="1"/>
            <a:r>
              <a:rPr lang="zh-CN" altLang="en-US" dirty="0"/>
              <a:t>一</a:t>
            </a:r>
            <a:r>
              <a:rPr lang="zh-CN" altLang="en-US" dirty="0" smtClean="0"/>
              <a:t>个</a:t>
            </a:r>
            <a:r>
              <a:rPr lang="en-US" altLang="zh-CN" dirty="0" smtClean="0"/>
              <a:t>CIDR</a:t>
            </a:r>
            <a:r>
              <a:rPr lang="zh-CN" altLang="en-US" dirty="0" smtClean="0"/>
              <a:t>地址</a:t>
            </a:r>
            <a:r>
              <a:rPr lang="zh-CN" altLang="en-US" dirty="0"/>
              <a:t>块可以表示很多地址，这种地址的聚合常称为路由聚合，它使得路由表中的一个项目可以表示很多个（例如上千个）原来传统分类地址的路由。</a:t>
            </a:r>
          </a:p>
          <a:p>
            <a:pPr lvl="1"/>
            <a:r>
              <a:rPr lang="zh-CN" altLang="en-US" dirty="0"/>
              <a:t>路由聚合也称为</a:t>
            </a:r>
            <a:r>
              <a:rPr lang="zh-CN" altLang="en-US" dirty="0">
                <a:solidFill>
                  <a:srgbClr val="FF0000"/>
                </a:solidFill>
              </a:rPr>
              <a:t>构成超网</a:t>
            </a:r>
            <a:r>
              <a:rPr lang="en-US" altLang="zh-CN" dirty="0"/>
              <a:t>(</a:t>
            </a:r>
            <a:r>
              <a:rPr lang="en-US" altLang="zh-CN" dirty="0" err="1"/>
              <a:t>supernetting</a:t>
            </a:r>
            <a:r>
              <a:rPr lang="en-US" altLang="zh-CN" dirty="0"/>
              <a:t>)</a:t>
            </a:r>
            <a:r>
              <a:rPr lang="zh-CN" altLang="en-US" dirty="0"/>
              <a:t>。</a:t>
            </a:r>
          </a:p>
          <a:p>
            <a:pPr lvl="1"/>
            <a:r>
              <a:rPr lang="en-US" altLang="zh-CN" dirty="0" smtClean="0"/>
              <a:t>CIDR</a:t>
            </a:r>
            <a:r>
              <a:rPr lang="zh-CN" altLang="en-US" dirty="0" smtClean="0"/>
              <a:t>虽然</a:t>
            </a:r>
            <a:r>
              <a:rPr lang="zh-CN" altLang="en-US" dirty="0"/>
              <a:t>不使用子网了，但仍然使用“掩码”这一名词（但不叫子网掩码）。</a:t>
            </a:r>
          </a:p>
          <a:p>
            <a:pPr lvl="1"/>
            <a:r>
              <a:rPr lang="zh-CN" altLang="en-US" dirty="0" smtClean="0"/>
              <a:t>对于</a:t>
            </a:r>
            <a:r>
              <a:rPr lang="en-US" altLang="zh-CN" dirty="0" smtClean="0">
                <a:solidFill>
                  <a:srgbClr val="FF0000"/>
                </a:solidFill>
              </a:rPr>
              <a:t>/20</a:t>
            </a:r>
            <a:r>
              <a:rPr lang="zh-CN" altLang="en-US" dirty="0" smtClean="0">
                <a:solidFill>
                  <a:srgbClr val="FF0000"/>
                </a:solidFill>
              </a:rPr>
              <a:t>地址</a:t>
            </a:r>
            <a:r>
              <a:rPr lang="zh-CN" altLang="en-US" dirty="0">
                <a:solidFill>
                  <a:srgbClr val="FF0000"/>
                </a:solidFill>
              </a:rPr>
              <a:t>块</a:t>
            </a:r>
            <a:r>
              <a:rPr lang="zh-CN" altLang="en-US" dirty="0"/>
              <a:t>，它的掩码</a:t>
            </a:r>
            <a:r>
              <a:rPr lang="zh-CN" altLang="en-US" dirty="0" smtClean="0"/>
              <a:t>是</a:t>
            </a:r>
            <a:r>
              <a:rPr lang="en-US" altLang="zh-CN" dirty="0" smtClean="0"/>
              <a:t>20</a:t>
            </a:r>
            <a:r>
              <a:rPr lang="zh-CN" altLang="en-US" dirty="0" smtClean="0"/>
              <a:t>个连续的</a:t>
            </a:r>
            <a:r>
              <a:rPr lang="en-US" altLang="zh-CN" dirty="0" smtClean="0"/>
              <a:t>1</a:t>
            </a:r>
            <a:r>
              <a:rPr lang="zh-CN" altLang="en-US" dirty="0" smtClean="0"/>
              <a:t>。斜线</a:t>
            </a:r>
            <a:r>
              <a:rPr lang="zh-CN" altLang="en-US" dirty="0"/>
              <a:t>记法中的数字就是掩码中</a:t>
            </a:r>
            <a:r>
              <a:rPr lang="en-US" altLang="zh-CN" dirty="0"/>
              <a:t>1</a:t>
            </a:r>
            <a:r>
              <a:rPr lang="zh-CN" altLang="en-US" dirty="0"/>
              <a:t>的个数。 </a:t>
            </a:r>
          </a:p>
        </p:txBody>
      </p:sp>
    </p:spTree>
    <p:extLst>
      <p:ext uri="{BB962C8B-B14F-4D97-AF65-F5344CB8AC3E}">
        <p14:creationId xmlns:p14="http://schemas.microsoft.com/office/powerpoint/2010/main" val="296095908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112</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路由聚合（</a:t>
            </a:r>
            <a:r>
              <a:rPr lang="en-US" altLang="zh-CN" dirty="0" smtClean="0"/>
              <a:t>route aggregation</a:t>
            </a:r>
            <a:r>
              <a:rPr lang="zh-CN" altLang="en-US" dirty="0" smtClean="0"/>
              <a:t>）：</a:t>
            </a:r>
            <a:endParaRPr lang="en-US" altLang="zh-CN" dirty="0" smtClean="0"/>
          </a:p>
        </p:txBody>
      </p:sp>
      <p:grpSp>
        <p:nvGrpSpPr>
          <p:cNvPr id="5" name="组合 4"/>
          <p:cNvGrpSpPr/>
          <p:nvPr/>
        </p:nvGrpSpPr>
        <p:grpSpPr>
          <a:xfrm>
            <a:off x="1433151" y="1735091"/>
            <a:ext cx="6012193" cy="3714697"/>
            <a:chOff x="-473611" y="547388"/>
            <a:chExt cx="9980836" cy="6166767"/>
          </a:xfrm>
        </p:grpSpPr>
        <p:sp>
          <p:nvSpPr>
            <p:cNvPr id="6" name="Rectangle 3"/>
            <p:cNvSpPr>
              <a:spLocks noChangeArrowheads="1"/>
            </p:cNvSpPr>
            <p:nvPr/>
          </p:nvSpPr>
          <p:spPr bwMode="auto">
            <a:xfrm>
              <a:off x="592385" y="4290395"/>
              <a:ext cx="8835529" cy="2390774"/>
            </a:xfrm>
            <a:prstGeom prst="rect">
              <a:avLst/>
            </a:prstGeom>
            <a:solidFill>
              <a:srgbClr val="CCECFF"/>
            </a:solidFill>
            <a:ln w="28575">
              <a:solidFill>
                <a:srgbClr val="333399"/>
              </a:solidFill>
              <a:miter lim="800000"/>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grpSp>
          <p:nvGrpSpPr>
            <p:cNvPr id="8" name="Group 4"/>
            <p:cNvGrpSpPr>
              <a:grpSpLocks/>
            </p:cNvGrpSpPr>
            <p:nvPr/>
          </p:nvGrpSpPr>
          <p:grpSpPr bwMode="auto">
            <a:xfrm>
              <a:off x="158750" y="1104900"/>
              <a:ext cx="1511300" cy="738188"/>
              <a:chOff x="2592" y="1200"/>
              <a:chExt cx="2400" cy="1584"/>
            </a:xfrm>
          </p:grpSpPr>
          <p:grpSp>
            <p:nvGrpSpPr>
              <p:cNvPr id="9" name="Group 5"/>
              <p:cNvGrpSpPr>
                <a:grpSpLocks/>
              </p:cNvGrpSpPr>
              <p:nvPr/>
            </p:nvGrpSpPr>
            <p:grpSpPr bwMode="auto">
              <a:xfrm>
                <a:off x="2606" y="1231"/>
                <a:ext cx="2386" cy="1553"/>
                <a:chOff x="3134" y="1375"/>
                <a:chExt cx="2386" cy="1553"/>
              </a:xfrm>
            </p:grpSpPr>
            <p:sp>
              <p:nvSpPr>
                <p:cNvPr id="19" name="Oval 6"/>
                <p:cNvSpPr>
                  <a:spLocks noChangeArrowheads="1"/>
                </p:cNvSpPr>
                <p:nvPr/>
              </p:nvSpPr>
              <p:spPr bwMode="auto">
                <a:xfrm>
                  <a:off x="3959" y="1375"/>
                  <a:ext cx="1026" cy="628"/>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0" name="Oval 7"/>
                <p:cNvSpPr>
                  <a:spLocks noChangeArrowheads="1"/>
                </p:cNvSpPr>
                <p:nvPr/>
              </p:nvSpPr>
              <p:spPr bwMode="auto">
                <a:xfrm>
                  <a:off x="3380" y="1548"/>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1" name="Oval 8"/>
                <p:cNvSpPr>
                  <a:spLocks noChangeArrowheads="1"/>
                </p:cNvSpPr>
                <p:nvPr/>
              </p:nvSpPr>
              <p:spPr bwMode="auto">
                <a:xfrm>
                  <a:off x="3134" y="1940"/>
                  <a:ext cx="521" cy="502"/>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2" name="Oval 9"/>
                <p:cNvSpPr>
                  <a:spLocks noChangeArrowheads="1"/>
                </p:cNvSpPr>
                <p:nvPr/>
              </p:nvSpPr>
              <p:spPr bwMode="auto">
                <a:xfrm>
                  <a:off x="3293" y="2175"/>
                  <a:ext cx="796"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3" name="Oval 10"/>
                <p:cNvSpPr>
                  <a:spLocks noChangeArrowheads="1"/>
                </p:cNvSpPr>
                <p:nvPr/>
              </p:nvSpPr>
              <p:spPr bwMode="auto">
                <a:xfrm>
                  <a:off x="3872" y="2269"/>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4" name="Oval 11"/>
                <p:cNvSpPr>
                  <a:spLocks noChangeArrowheads="1"/>
                </p:cNvSpPr>
                <p:nvPr/>
              </p:nvSpPr>
              <p:spPr bwMode="auto">
                <a:xfrm>
                  <a:off x="4653" y="1564"/>
                  <a:ext cx="751"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5" name="Oval 12"/>
                <p:cNvSpPr>
                  <a:spLocks noChangeArrowheads="1"/>
                </p:cNvSpPr>
                <p:nvPr/>
              </p:nvSpPr>
              <p:spPr bwMode="auto">
                <a:xfrm>
                  <a:off x="4768" y="1893"/>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6" name="Oval 13"/>
                <p:cNvSpPr>
                  <a:spLocks noChangeArrowheads="1"/>
                </p:cNvSpPr>
                <p:nvPr/>
              </p:nvSpPr>
              <p:spPr bwMode="auto">
                <a:xfrm>
                  <a:off x="4696" y="2003"/>
                  <a:ext cx="752" cy="815"/>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7" name="Oval 14"/>
                <p:cNvSpPr>
                  <a:spLocks noChangeArrowheads="1"/>
                </p:cNvSpPr>
                <p:nvPr/>
              </p:nvSpPr>
              <p:spPr bwMode="auto">
                <a:xfrm>
                  <a:off x="3568" y="1752"/>
                  <a:ext cx="1547" cy="815"/>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grpSp>
          <p:sp>
            <p:nvSpPr>
              <p:cNvPr id="10" name="Oval 15"/>
              <p:cNvSpPr>
                <a:spLocks noChangeArrowheads="1"/>
              </p:cNvSpPr>
              <p:nvPr/>
            </p:nvSpPr>
            <p:spPr bwMode="auto">
              <a:xfrm>
                <a:off x="3416" y="1200"/>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1" name="Oval 16"/>
              <p:cNvSpPr>
                <a:spLocks noChangeArrowheads="1"/>
              </p:cNvSpPr>
              <p:nvPr/>
            </p:nvSpPr>
            <p:spPr bwMode="auto">
              <a:xfrm>
                <a:off x="2838" y="1373"/>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2" name="Oval 17"/>
              <p:cNvSpPr>
                <a:spLocks noChangeArrowheads="1"/>
              </p:cNvSpPr>
              <p:nvPr/>
            </p:nvSpPr>
            <p:spPr bwMode="auto">
              <a:xfrm>
                <a:off x="2592" y="1765"/>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3" name="Oval 18"/>
              <p:cNvSpPr>
                <a:spLocks noChangeArrowheads="1"/>
              </p:cNvSpPr>
              <p:nvPr/>
            </p:nvSpPr>
            <p:spPr bwMode="auto">
              <a:xfrm>
                <a:off x="2751" y="2000"/>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4" name="Oval 19"/>
              <p:cNvSpPr>
                <a:spLocks noChangeArrowheads="1"/>
              </p:cNvSpPr>
              <p:nvPr/>
            </p:nvSpPr>
            <p:spPr bwMode="auto">
              <a:xfrm>
                <a:off x="3329" y="2094"/>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5" name="Oval 20"/>
              <p:cNvSpPr>
                <a:spLocks noChangeArrowheads="1"/>
              </p:cNvSpPr>
              <p:nvPr/>
            </p:nvSpPr>
            <p:spPr bwMode="auto">
              <a:xfrm>
                <a:off x="4110" y="1388"/>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6" name="Oval 21"/>
              <p:cNvSpPr>
                <a:spLocks noChangeArrowheads="1"/>
              </p:cNvSpPr>
              <p:nvPr/>
            </p:nvSpPr>
            <p:spPr bwMode="auto">
              <a:xfrm>
                <a:off x="4226" y="1718"/>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7" name="Oval 22"/>
              <p:cNvSpPr>
                <a:spLocks noChangeArrowheads="1"/>
              </p:cNvSpPr>
              <p:nvPr/>
            </p:nvSpPr>
            <p:spPr bwMode="auto">
              <a:xfrm>
                <a:off x="4153" y="1827"/>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8" name="Oval 23"/>
              <p:cNvSpPr>
                <a:spLocks noChangeArrowheads="1"/>
              </p:cNvSpPr>
              <p:nvPr/>
            </p:nvSpPr>
            <p:spPr bwMode="auto">
              <a:xfrm>
                <a:off x="3026" y="1576"/>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grpSp>
        <p:sp>
          <p:nvSpPr>
            <p:cNvPr id="28" name="Text Box 24"/>
            <p:cNvSpPr txBox="1">
              <a:spLocks noChangeArrowheads="1"/>
            </p:cNvSpPr>
            <p:nvPr/>
          </p:nvSpPr>
          <p:spPr bwMode="auto">
            <a:xfrm>
              <a:off x="395288" y="1212850"/>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a:latin typeface="+mj-ea"/>
                  <a:ea typeface="+mj-ea"/>
                </a:rPr>
                <a:t>因特网</a:t>
              </a:r>
            </a:p>
          </p:txBody>
        </p:sp>
        <p:sp>
          <p:nvSpPr>
            <p:cNvPr id="29" name="Oval 25"/>
            <p:cNvSpPr>
              <a:spLocks noChangeArrowheads="1"/>
            </p:cNvSpPr>
            <p:nvPr/>
          </p:nvSpPr>
          <p:spPr bwMode="auto">
            <a:xfrm>
              <a:off x="3576638" y="957263"/>
              <a:ext cx="2625725" cy="958850"/>
            </a:xfrm>
            <a:prstGeom prst="ellipse">
              <a:avLst/>
            </a:prstGeom>
            <a:solidFill>
              <a:srgbClr val="3399FF"/>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30" name="Oval 26"/>
            <p:cNvSpPr>
              <a:spLocks noChangeArrowheads="1"/>
            </p:cNvSpPr>
            <p:nvPr/>
          </p:nvSpPr>
          <p:spPr bwMode="auto">
            <a:xfrm>
              <a:off x="3925089" y="1104899"/>
              <a:ext cx="1880399" cy="665164"/>
            </a:xfrm>
            <a:prstGeom prst="ellipse">
              <a:avLst/>
            </a:prstGeom>
            <a:solidFill>
              <a:srgbClr val="CCECFF"/>
            </a:solidFill>
            <a:ln w="9525">
              <a:no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31" name="Text Box 27"/>
            <p:cNvSpPr txBox="1">
              <a:spLocks noChangeArrowheads="1"/>
            </p:cNvSpPr>
            <p:nvPr/>
          </p:nvSpPr>
          <p:spPr bwMode="auto">
            <a:xfrm>
              <a:off x="3883075" y="1215532"/>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206.0.68.0/22</a:t>
              </a:r>
            </a:p>
          </p:txBody>
        </p:sp>
        <p:sp>
          <p:nvSpPr>
            <p:cNvPr id="32" name="Text Box 28"/>
            <p:cNvSpPr txBox="1">
              <a:spLocks noChangeArrowheads="1"/>
            </p:cNvSpPr>
            <p:nvPr/>
          </p:nvSpPr>
          <p:spPr bwMode="auto">
            <a:xfrm>
              <a:off x="1814842" y="942975"/>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206.0.64.0/18</a:t>
              </a:r>
            </a:p>
          </p:txBody>
        </p:sp>
        <p:sp>
          <p:nvSpPr>
            <p:cNvPr id="33" name="AutoShape 29"/>
            <p:cNvSpPr>
              <a:spLocks noChangeArrowheads="1"/>
            </p:cNvSpPr>
            <p:nvPr/>
          </p:nvSpPr>
          <p:spPr bwMode="auto">
            <a:xfrm>
              <a:off x="1749425" y="1344613"/>
              <a:ext cx="1749425" cy="220662"/>
            </a:xfrm>
            <a:prstGeom prst="leftArrow">
              <a:avLst>
                <a:gd name="adj1" fmla="val 50000"/>
                <a:gd name="adj2" fmla="val 198202"/>
              </a:avLst>
            </a:prstGeom>
            <a:solidFill>
              <a:schemeClr val="hlink"/>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34" name="Text Box 30"/>
            <p:cNvSpPr txBox="1">
              <a:spLocks noChangeArrowheads="1"/>
            </p:cNvSpPr>
            <p:nvPr/>
          </p:nvSpPr>
          <p:spPr bwMode="auto">
            <a:xfrm>
              <a:off x="4572328" y="547388"/>
              <a:ext cx="713720"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b="1" dirty="0">
                  <a:latin typeface="+mj-ea"/>
                  <a:ea typeface="+mj-ea"/>
                </a:rPr>
                <a:t>ISP</a:t>
              </a:r>
            </a:p>
          </p:txBody>
        </p:sp>
        <p:sp>
          <p:nvSpPr>
            <p:cNvPr id="35" name="Text Box 31"/>
            <p:cNvSpPr txBox="1">
              <a:spLocks noChangeArrowheads="1"/>
            </p:cNvSpPr>
            <p:nvPr/>
          </p:nvSpPr>
          <p:spPr bwMode="auto">
            <a:xfrm>
              <a:off x="6361113" y="811213"/>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大学 </a:t>
              </a:r>
              <a:r>
                <a:rPr kumimoji="1" lang="en-US" altLang="zh-CN" sz="1200" dirty="0">
                  <a:latin typeface="+mj-ea"/>
                  <a:ea typeface="+mj-ea"/>
                </a:rPr>
                <a:t>X</a:t>
              </a:r>
            </a:p>
          </p:txBody>
        </p:sp>
        <p:sp>
          <p:nvSpPr>
            <p:cNvPr id="36" name="Line 32"/>
            <p:cNvSpPr>
              <a:spLocks noChangeShapeType="1"/>
            </p:cNvSpPr>
            <p:nvPr/>
          </p:nvSpPr>
          <p:spPr bwMode="auto">
            <a:xfrm flipV="1">
              <a:off x="5724525" y="1104900"/>
              <a:ext cx="636588" cy="2206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37" name="Text Box 33"/>
            <p:cNvSpPr txBox="1">
              <a:spLocks noChangeArrowheads="1"/>
            </p:cNvSpPr>
            <p:nvPr/>
          </p:nvSpPr>
          <p:spPr bwMode="auto">
            <a:xfrm>
              <a:off x="-473611" y="3808140"/>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一系</a:t>
              </a:r>
            </a:p>
          </p:txBody>
        </p:sp>
        <p:sp>
          <p:nvSpPr>
            <p:cNvPr id="38" name="Text Box 34"/>
            <p:cNvSpPr txBox="1">
              <a:spLocks noChangeArrowheads="1"/>
            </p:cNvSpPr>
            <p:nvPr/>
          </p:nvSpPr>
          <p:spPr bwMode="auto">
            <a:xfrm>
              <a:off x="2305888" y="3805959"/>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二系</a:t>
              </a:r>
            </a:p>
          </p:txBody>
        </p:sp>
        <p:sp>
          <p:nvSpPr>
            <p:cNvPr id="39" name="Text Box 35"/>
            <p:cNvSpPr txBox="1">
              <a:spLocks noChangeArrowheads="1"/>
            </p:cNvSpPr>
            <p:nvPr/>
          </p:nvSpPr>
          <p:spPr bwMode="auto">
            <a:xfrm>
              <a:off x="5707796" y="3797562"/>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三系</a:t>
              </a:r>
            </a:p>
          </p:txBody>
        </p:sp>
        <p:sp>
          <p:nvSpPr>
            <p:cNvPr id="40" name="Text Box 36"/>
            <p:cNvSpPr txBox="1">
              <a:spLocks noChangeArrowheads="1"/>
            </p:cNvSpPr>
            <p:nvPr/>
          </p:nvSpPr>
          <p:spPr bwMode="auto">
            <a:xfrm>
              <a:off x="8009672" y="3585045"/>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四系</a:t>
              </a:r>
            </a:p>
          </p:txBody>
        </p:sp>
        <p:sp>
          <p:nvSpPr>
            <p:cNvPr id="41" name="AutoShape 37"/>
            <p:cNvSpPr>
              <a:spLocks noChangeArrowheads="1"/>
            </p:cNvSpPr>
            <p:nvPr/>
          </p:nvSpPr>
          <p:spPr bwMode="auto">
            <a:xfrm rot="1625099">
              <a:off x="5374228" y="2135989"/>
              <a:ext cx="2503488" cy="173039"/>
            </a:xfrm>
            <a:prstGeom prst="leftArrow">
              <a:avLst>
                <a:gd name="adj1" fmla="val 27083"/>
                <a:gd name="adj2" fmla="val 410994"/>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2" name="Oval 38"/>
            <p:cNvSpPr>
              <a:spLocks noChangeArrowheads="1"/>
            </p:cNvSpPr>
            <p:nvPr/>
          </p:nvSpPr>
          <p:spPr bwMode="auto">
            <a:xfrm>
              <a:off x="7223957" y="2615054"/>
              <a:ext cx="2203956" cy="1005667"/>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3" name="Text Box 39"/>
            <p:cNvSpPr txBox="1">
              <a:spLocks noChangeArrowheads="1"/>
            </p:cNvSpPr>
            <p:nvPr/>
          </p:nvSpPr>
          <p:spPr bwMode="auto">
            <a:xfrm>
              <a:off x="7268671" y="2750704"/>
              <a:ext cx="2238554" cy="76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206.0.71.128/26</a:t>
              </a:r>
            </a:p>
            <a:p>
              <a:pPr eaLnBrk="1" hangingPunct="1"/>
              <a:r>
                <a:rPr kumimoji="1" lang="en-US" altLang="zh-CN" sz="1200" dirty="0">
                  <a:latin typeface="+mj-ea"/>
                  <a:ea typeface="+mj-ea"/>
                </a:rPr>
                <a:t>206.0.71.192/26</a:t>
              </a:r>
            </a:p>
          </p:txBody>
        </p:sp>
        <p:sp>
          <p:nvSpPr>
            <p:cNvPr id="44" name="AutoShape 40"/>
            <p:cNvSpPr>
              <a:spLocks noChangeArrowheads="1"/>
            </p:cNvSpPr>
            <p:nvPr/>
          </p:nvSpPr>
          <p:spPr bwMode="auto">
            <a:xfrm rot="8870696">
              <a:off x="1936659" y="2316717"/>
              <a:ext cx="2674938" cy="184150"/>
            </a:xfrm>
            <a:prstGeom prst="leftArrow">
              <a:avLst>
                <a:gd name="adj1" fmla="val 27083"/>
                <a:gd name="adj2" fmla="val 412642"/>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5" name="Oval 41"/>
            <p:cNvSpPr>
              <a:spLocks noChangeArrowheads="1"/>
            </p:cNvSpPr>
            <p:nvPr/>
          </p:nvSpPr>
          <p:spPr bwMode="auto">
            <a:xfrm>
              <a:off x="-134491" y="2579688"/>
              <a:ext cx="2518918" cy="1493716"/>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6" name="Text Box 42"/>
            <p:cNvSpPr txBox="1">
              <a:spLocks noChangeArrowheads="1"/>
            </p:cNvSpPr>
            <p:nvPr/>
          </p:nvSpPr>
          <p:spPr bwMode="auto">
            <a:xfrm>
              <a:off x="63930" y="2631273"/>
              <a:ext cx="2238554" cy="13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206.0.68.0/25</a:t>
              </a:r>
            </a:p>
            <a:p>
              <a:pPr eaLnBrk="1" hangingPunct="1"/>
              <a:r>
                <a:rPr kumimoji="1" lang="en-US" altLang="zh-CN" sz="1200" dirty="0">
                  <a:latin typeface="+mj-ea"/>
                  <a:ea typeface="+mj-ea"/>
                </a:rPr>
                <a:t>206.0.68.128/25</a:t>
              </a:r>
            </a:p>
            <a:p>
              <a:pPr eaLnBrk="1" hangingPunct="1"/>
              <a:r>
                <a:rPr kumimoji="1" lang="en-US" altLang="zh-CN" sz="1200" dirty="0">
                  <a:latin typeface="+mj-ea"/>
                  <a:ea typeface="+mj-ea"/>
                </a:rPr>
                <a:t>206.0.69.0/25</a:t>
              </a:r>
            </a:p>
            <a:p>
              <a:pPr eaLnBrk="1" hangingPunct="1"/>
              <a:r>
                <a:rPr kumimoji="1" lang="en-US" altLang="zh-CN" sz="1200" dirty="0">
                  <a:latin typeface="+mj-ea"/>
                  <a:ea typeface="+mj-ea"/>
                </a:rPr>
                <a:t>206.0.69.128/25</a:t>
              </a:r>
            </a:p>
          </p:txBody>
        </p:sp>
        <p:sp>
          <p:nvSpPr>
            <p:cNvPr id="47" name="AutoShape 43"/>
            <p:cNvSpPr>
              <a:spLocks noChangeArrowheads="1"/>
            </p:cNvSpPr>
            <p:nvPr/>
          </p:nvSpPr>
          <p:spPr bwMode="auto">
            <a:xfrm rot="7490917">
              <a:off x="3073303" y="2485832"/>
              <a:ext cx="2143125" cy="188913"/>
            </a:xfrm>
            <a:prstGeom prst="leftArrow">
              <a:avLst>
                <a:gd name="adj1" fmla="val 27083"/>
                <a:gd name="adj2" fmla="val 322268"/>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8" name="Oval 44"/>
            <p:cNvSpPr>
              <a:spLocks noChangeArrowheads="1"/>
            </p:cNvSpPr>
            <p:nvPr/>
          </p:nvSpPr>
          <p:spPr bwMode="auto">
            <a:xfrm>
              <a:off x="2544763" y="2579688"/>
              <a:ext cx="2384425" cy="1506008"/>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9" name="Text Box 45"/>
            <p:cNvSpPr txBox="1">
              <a:spLocks noChangeArrowheads="1"/>
            </p:cNvSpPr>
            <p:nvPr/>
          </p:nvSpPr>
          <p:spPr bwMode="auto">
            <a:xfrm>
              <a:off x="2714641" y="2665788"/>
              <a:ext cx="2238554" cy="13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206.0.70.0/26</a:t>
              </a:r>
            </a:p>
            <a:p>
              <a:pPr eaLnBrk="1" hangingPunct="1"/>
              <a:r>
                <a:rPr kumimoji="1" lang="en-US" altLang="zh-CN" sz="1200" dirty="0">
                  <a:latin typeface="+mj-ea"/>
                  <a:ea typeface="+mj-ea"/>
                </a:rPr>
                <a:t>206.0.70.64/26</a:t>
              </a:r>
            </a:p>
            <a:p>
              <a:pPr eaLnBrk="1" hangingPunct="1"/>
              <a:r>
                <a:rPr kumimoji="1" lang="en-US" altLang="zh-CN" sz="1200" dirty="0">
                  <a:latin typeface="+mj-ea"/>
                  <a:ea typeface="+mj-ea"/>
                </a:rPr>
                <a:t>206.0.70.128/26</a:t>
              </a:r>
            </a:p>
            <a:p>
              <a:pPr eaLnBrk="1" hangingPunct="1"/>
              <a:r>
                <a:rPr kumimoji="1" lang="en-US" altLang="zh-CN" sz="1200" dirty="0">
                  <a:latin typeface="+mj-ea"/>
                  <a:ea typeface="+mj-ea"/>
                </a:rPr>
                <a:t>206.0.70.192/26</a:t>
              </a:r>
            </a:p>
          </p:txBody>
        </p:sp>
        <p:sp>
          <p:nvSpPr>
            <p:cNvPr id="50" name="Rectangle 46"/>
            <p:cNvSpPr>
              <a:spLocks noChangeArrowheads="1"/>
            </p:cNvSpPr>
            <p:nvPr/>
          </p:nvSpPr>
          <p:spPr bwMode="auto">
            <a:xfrm>
              <a:off x="3498850" y="2293938"/>
              <a:ext cx="1350963" cy="195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1" name="Text Box 47"/>
            <p:cNvSpPr txBox="1">
              <a:spLocks noChangeArrowheads="1"/>
            </p:cNvSpPr>
            <p:nvPr/>
          </p:nvSpPr>
          <p:spPr bwMode="auto">
            <a:xfrm>
              <a:off x="3316105" y="2182193"/>
              <a:ext cx="1940507" cy="459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206.0.70.0/24</a:t>
              </a:r>
            </a:p>
          </p:txBody>
        </p:sp>
        <p:sp>
          <p:nvSpPr>
            <p:cNvPr id="52" name="AutoShape 48"/>
            <p:cNvSpPr>
              <a:spLocks noChangeArrowheads="1"/>
            </p:cNvSpPr>
            <p:nvPr/>
          </p:nvSpPr>
          <p:spPr bwMode="auto">
            <a:xfrm rot="14362323" flipH="1">
              <a:off x="4616191" y="2555386"/>
              <a:ext cx="2144713" cy="188913"/>
            </a:xfrm>
            <a:prstGeom prst="leftArrow">
              <a:avLst>
                <a:gd name="adj1" fmla="val 27083"/>
                <a:gd name="adj2" fmla="val 322509"/>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3" name="Rectangle 49"/>
            <p:cNvSpPr>
              <a:spLocks noChangeArrowheads="1"/>
            </p:cNvSpPr>
            <p:nvPr/>
          </p:nvSpPr>
          <p:spPr bwMode="auto">
            <a:xfrm>
              <a:off x="5168900" y="2312988"/>
              <a:ext cx="1341438"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4" name="Text Box 50"/>
            <p:cNvSpPr txBox="1">
              <a:spLocks noChangeArrowheads="1"/>
            </p:cNvSpPr>
            <p:nvPr/>
          </p:nvSpPr>
          <p:spPr bwMode="auto">
            <a:xfrm>
              <a:off x="5020036" y="2180425"/>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206.0.71.0/25</a:t>
              </a:r>
            </a:p>
          </p:txBody>
        </p:sp>
        <p:sp>
          <p:nvSpPr>
            <p:cNvPr id="55" name="Oval 51"/>
            <p:cNvSpPr>
              <a:spLocks noChangeArrowheads="1"/>
            </p:cNvSpPr>
            <p:nvPr/>
          </p:nvSpPr>
          <p:spPr bwMode="auto">
            <a:xfrm>
              <a:off x="4975737" y="2773460"/>
              <a:ext cx="2146301" cy="1044619"/>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6" name="Text Box 52"/>
            <p:cNvSpPr txBox="1">
              <a:spLocks noChangeArrowheads="1"/>
            </p:cNvSpPr>
            <p:nvPr/>
          </p:nvSpPr>
          <p:spPr bwMode="auto">
            <a:xfrm>
              <a:off x="5055113" y="2946049"/>
              <a:ext cx="2089530" cy="76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206.0.71.0/26</a:t>
              </a:r>
            </a:p>
            <a:p>
              <a:pPr eaLnBrk="1" hangingPunct="1"/>
              <a:r>
                <a:rPr kumimoji="1" lang="en-US" altLang="zh-CN" sz="1200" dirty="0">
                  <a:latin typeface="+mj-ea"/>
                  <a:ea typeface="+mj-ea"/>
                </a:rPr>
                <a:t>206.0.71.64/26</a:t>
              </a:r>
            </a:p>
          </p:txBody>
        </p:sp>
        <p:sp>
          <p:nvSpPr>
            <p:cNvPr id="57" name="Rectangle 53"/>
            <p:cNvSpPr>
              <a:spLocks noChangeArrowheads="1"/>
            </p:cNvSpPr>
            <p:nvPr/>
          </p:nvSpPr>
          <p:spPr bwMode="auto">
            <a:xfrm>
              <a:off x="7156450" y="2286000"/>
              <a:ext cx="1581150" cy="211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8" name="Text Box 54"/>
            <p:cNvSpPr txBox="1">
              <a:spLocks noChangeArrowheads="1"/>
            </p:cNvSpPr>
            <p:nvPr/>
          </p:nvSpPr>
          <p:spPr bwMode="auto">
            <a:xfrm>
              <a:off x="6953575" y="2148137"/>
              <a:ext cx="223855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206.0.71.128/25</a:t>
              </a:r>
            </a:p>
          </p:txBody>
        </p:sp>
        <p:sp>
          <p:nvSpPr>
            <p:cNvPr id="59" name="Rectangle 55"/>
            <p:cNvSpPr>
              <a:spLocks noChangeArrowheads="1"/>
            </p:cNvSpPr>
            <p:nvPr/>
          </p:nvSpPr>
          <p:spPr bwMode="auto">
            <a:xfrm>
              <a:off x="1828800" y="2286000"/>
              <a:ext cx="1341438" cy="211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60" name="Text Box 56"/>
            <p:cNvSpPr txBox="1">
              <a:spLocks noChangeArrowheads="1"/>
            </p:cNvSpPr>
            <p:nvPr/>
          </p:nvSpPr>
          <p:spPr bwMode="auto">
            <a:xfrm>
              <a:off x="1329190" y="2147435"/>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206.0.68.0/23</a:t>
              </a:r>
            </a:p>
          </p:txBody>
        </p:sp>
        <p:sp>
          <p:nvSpPr>
            <p:cNvPr id="61" name="Text Box 57"/>
            <p:cNvSpPr txBox="1">
              <a:spLocks noChangeArrowheads="1"/>
            </p:cNvSpPr>
            <p:nvPr/>
          </p:nvSpPr>
          <p:spPr bwMode="auto">
            <a:xfrm>
              <a:off x="696002" y="4238386"/>
              <a:ext cx="8466371" cy="247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lnSpc>
                  <a:spcPct val="145000"/>
                </a:lnSpc>
              </a:pPr>
              <a:r>
                <a:rPr kumimoji="1" lang="en-US" altLang="zh-CN" sz="1050" dirty="0">
                  <a:latin typeface="+mj-ea"/>
                  <a:ea typeface="+mj-ea"/>
                </a:rPr>
                <a:t> </a:t>
              </a:r>
              <a:r>
                <a:rPr kumimoji="1" lang="zh-CN" altLang="en-US" sz="1050" dirty="0">
                  <a:latin typeface="+mj-ea"/>
                  <a:ea typeface="+mj-ea"/>
                </a:rPr>
                <a:t>单位        地址块                             二进制表示               </a:t>
              </a:r>
              <a:r>
                <a:rPr kumimoji="1" lang="zh-CN" altLang="en-US" sz="1050" dirty="0" smtClean="0">
                  <a:latin typeface="+mj-ea"/>
                  <a:ea typeface="+mj-ea"/>
                </a:rPr>
                <a:t>                     </a:t>
              </a:r>
              <a:r>
                <a:rPr kumimoji="1" lang="zh-CN" altLang="en-US" sz="1050" dirty="0">
                  <a:latin typeface="+mj-ea"/>
                  <a:ea typeface="+mj-ea"/>
                </a:rPr>
                <a:t>地址数</a:t>
              </a:r>
            </a:p>
            <a:p>
              <a:pPr eaLnBrk="1" hangingPunct="1">
                <a:lnSpc>
                  <a:spcPct val="120000"/>
                </a:lnSpc>
              </a:pPr>
              <a:r>
                <a:rPr kumimoji="1" lang="zh-CN" altLang="en-US" sz="1050" dirty="0">
                  <a:latin typeface="+mj-ea"/>
                  <a:ea typeface="+mj-ea"/>
                </a:rPr>
                <a:t>   </a:t>
              </a:r>
              <a:r>
                <a:rPr kumimoji="1" lang="en-US" altLang="zh-CN" sz="1050" dirty="0">
                  <a:latin typeface="+mj-ea"/>
                  <a:ea typeface="+mj-ea"/>
                </a:rPr>
                <a:t>ISP   </a:t>
              </a:r>
              <a:r>
                <a:rPr kumimoji="1" lang="en-US" altLang="zh-CN" sz="1050" dirty="0" smtClean="0">
                  <a:latin typeface="+mj-ea"/>
                  <a:ea typeface="+mj-ea"/>
                </a:rPr>
                <a:t>    206.0.64.0/18           </a:t>
              </a:r>
              <a:r>
                <a:rPr kumimoji="1" lang="en-US" altLang="zh-CN" sz="1050" dirty="0">
                  <a:latin typeface="+mj-ea"/>
                  <a:ea typeface="+mj-ea"/>
                </a:rPr>
                <a:t>11001110.00000000.01*               </a:t>
              </a:r>
              <a:r>
                <a:rPr kumimoji="1" lang="en-US" altLang="zh-CN" sz="1050" dirty="0" smtClean="0">
                  <a:latin typeface="+mj-ea"/>
                  <a:ea typeface="+mj-ea"/>
                </a:rPr>
                <a:t>        </a:t>
              </a:r>
              <a:r>
                <a:rPr kumimoji="1" lang="en-US" altLang="zh-CN" sz="1050" dirty="0">
                  <a:latin typeface="+mj-ea"/>
                  <a:ea typeface="+mj-ea"/>
                </a:rPr>
                <a:t>16384</a:t>
              </a:r>
            </a:p>
            <a:p>
              <a:pPr eaLnBrk="1" hangingPunct="1">
                <a:lnSpc>
                  <a:spcPct val="120000"/>
                </a:lnSpc>
              </a:pPr>
              <a:r>
                <a:rPr kumimoji="1" lang="en-US" altLang="zh-CN" sz="1050" dirty="0">
                  <a:latin typeface="+mj-ea"/>
                  <a:ea typeface="+mj-ea"/>
                </a:rPr>
                <a:t> </a:t>
              </a:r>
              <a:r>
                <a:rPr kumimoji="1" lang="zh-CN" altLang="en-US" sz="1050" dirty="0">
                  <a:latin typeface="+mj-ea"/>
                  <a:ea typeface="+mj-ea"/>
                </a:rPr>
                <a:t>大学  </a:t>
              </a:r>
              <a:r>
                <a:rPr kumimoji="1" lang="zh-CN" altLang="en-US" sz="1050" dirty="0" smtClean="0">
                  <a:latin typeface="+mj-ea"/>
                  <a:ea typeface="+mj-ea"/>
                </a:rPr>
                <a:t>     </a:t>
              </a:r>
              <a:r>
                <a:rPr kumimoji="1" lang="en-US" altLang="zh-CN" sz="1050" dirty="0">
                  <a:latin typeface="+mj-ea"/>
                  <a:ea typeface="+mj-ea"/>
                </a:rPr>
                <a:t>206.0.68.0/22     </a:t>
              </a:r>
              <a:r>
                <a:rPr kumimoji="1" lang="en-US" altLang="zh-CN" sz="1050" dirty="0" smtClean="0">
                  <a:latin typeface="+mj-ea"/>
                  <a:ea typeface="+mj-ea"/>
                </a:rPr>
                <a:t>      </a:t>
              </a:r>
              <a:r>
                <a:rPr kumimoji="1" lang="en-US" altLang="zh-CN" sz="1050" dirty="0">
                  <a:latin typeface="+mj-ea"/>
                  <a:ea typeface="+mj-ea"/>
                </a:rPr>
                <a:t>11001110.00000000.010001*       </a:t>
              </a:r>
              <a:r>
                <a:rPr kumimoji="1" lang="en-US" altLang="zh-CN" sz="1050" dirty="0" smtClean="0">
                  <a:latin typeface="+mj-ea"/>
                  <a:ea typeface="+mj-ea"/>
                </a:rPr>
                <a:t>          </a:t>
              </a:r>
              <a:r>
                <a:rPr kumimoji="1" lang="en-US" altLang="zh-CN" sz="1050" dirty="0">
                  <a:latin typeface="+mj-ea"/>
                  <a:ea typeface="+mj-ea"/>
                </a:rPr>
                <a:t>1024</a:t>
              </a:r>
            </a:p>
            <a:p>
              <a:pPr eaLnBrk="1" hangingPunct="1">
                <a:lnSpc>
                  <a:spcPct val="120000"/>
                </a:lnSpc>
              </a:pPr>
              <a:r>
                <a:rPr kumimoji="1" lang="en-US" altLang="zh-CN" sz="1050" dirty="0">
                  <a:latin typeface="+mj-ea"/>
                  <a:ea typeface="+mj-ea"/>
                </a:rPr>
                <a:t> </a:t>
              </a:r>
              <a:r>
                <a:rPr kumimoji="1" lang="zh-CN" altLang="en-US" sz="1050" dirty="0">
                  <a:latin typeface="+mj-ea"/>
                  <a:ea typeface="+mj-ea"/>
                </a:rPr>
                <a:t>一系 </a:t>
              </a:r>
              <a:r>
                <a:rPr kumimoji="1" lang="zh-CN" altLang="en-US" sz="1050" dirty="0" smtClean="0">
                  <a:latin typeface="+mj-ea"/>
                  <a:ea typeface="+mj-ea"/>
                </a:rPr>
                <a:t>      </a:t>
              </a:r>
              <a:r>
                <a:rPr kumimoji="1" lang="en-US" altLang="zh-CN" sz="1050" dirty="0" smtClean="0">
                  <a:latin typeface="+mj-ea"/>
                  <a:ea typeface="+mj-ea"/>
                </a:rPr>
                <a:t>206.0.68.0/23           </a:t>
              </a:r>
              <a:r>
                <a:rPr kumimoji="1" lang="en-US" altLang="zh-CN" sz="1050" dirty="0">
                  <a:latin typeface="+mj-ea"/>
                  <a:ea typeface="+mj-ea"/>
                </a:rPr>
                <a:t>11001110.00000000.0100010*            </a:t>
              </a:r>
              <a:r>
                <a:rPr kumimoji="1" lang="en-US" altLang="zh-CN" sz="1050" dirty="0" smtClean="0">
                  <a:latin typeface="+mj-ea"/>
                  <a:ea typeface="+mj-ea"/>
                </a:rPr>
                <a:t>     </a:t>
              </a:r>
              <a:r>
                <a:rPr kumimoji="1" lang="en-US" altLang="zh-CN" sz="1050" dirty="0">
                  <a:latin typeface="+mj-ea"/>
                  <a:ea typeface="+mj-ea"/>
                </a:rPr>
                <a:t>512</a:t>
              </a:r>
            </a:p>
            <a:p>
              <a:pPr eaLnBrk="1" hangingPunct="1">
                <a:lnSpc>
                  <a:spcPct val="120000"/>
                </a:lnSpc>
              </a:pPr>
              <a:r>
                <a:rPr kumimoji="1" lang="en-US" altLang="zh-CN" sz="1050" dirty="0">
                  <a:latin typeface="+mj-ea"/>
                  <a:ea typeface="+mj-ea"/>
                </a:rPr>
                <a:t> </a:t>
              </a:r>
              <a:r>
                <a:rPr kumimoji="1" lang="zh-CN" altLang="en-US" sz="1050" dirty="0">
                  <a:latin typeface="+mj-ea"/>
                  <a:ea typeface="+mj-ea"/>
                </a:rPr>
                <a:t>二系 </a:t>
              </a:r>
              <a:r>
                <a:rPr kumimoji="1" lang="zh-CN" altLang="en-US" sz="1050" dirty="0" smtClean="0">
                  <a:latin typeface="+mj-ea"/>
                  <a:ea typeface="+mj-ea"/>
                </a:rPr>
                <a:t>      </a:t>
              </a:r>
              <a:r>
                <a:rPr kumimoji="1" lang="en-US" altLang="zh-CN" sz="1050" dirty="0" smtClean="0">
                  <a:latin typeface="+mj-ea"/>
                  <a:ea typeface="+mj-ea"/>
                </a:rPr>
                <a:t>206.0.70.0/24           </a:t>
              </a:r>
              <a:r>
                <a:rPr kumimoji="1" lang="en-US" altLang="zh-CN" sz="1050" dirty="0">
                  <a:latin typeface="+mj-ea"/>
                  <a:ea typeface="+mj-ea"/>
                </a:rPr>
                <a:t>11001110.00000000.01000110.*        </a:t>
              </a:r>
              <a:r>
                <a:rPr kumimoji="1" lang="en-US" altLang="zh-CN" sz="1050" dirty="0" smtClean="0">
                  <a:latin typeface="+mj-ea"/>
                  <a:ea typeface="+mj-ea"/>
                </a:rPr>
                <a:t>      </a:t>
              </a:r>
              <a:r>
                <a:rPr kumimoji="1" lang="en-US" altLang="zh-CN" sz="1050" dirty="0">
                  <a:latin typeface="+mj-ea"/>
                  <a:ea typeface="+mj-ea"/>
                </a:rPr>
                <a:t>256</a:t>
              </a:r>
            </a:p>
            <a:p>
              <a:pPr eaLnBrk="1" hangingPunct="1">
                <a:lnSpc>
                  <a:spcPct val="120000"/>
                </a:lnSpc>
              </a:pPr>
              <a:r>
                <a:rPr kumimoji="1" lang="en-US" altLang="zh-CN" sz="1050" dirty="0">
                  <a:latin typeface="+mj-ea"/>
                  <a:ea typeface="+mj-ea"/>
                </a:rPr>
                <a:t> </a:t>
              </a:r>
              <a:r>
                <a:rPr kumimoji="1" lang="zh-CN" altLang="en-US" sz="1050" dirty="0">
                  <a:latin typeface="+mj-ea"/>
                  <a:ea typeface="+mj-ea"/>
                </a:rPr>
                <a:t>三系 </a:t>
              </a:r>
              <a:r>
                <a:rPr kumimoji="1" lang="zh-CN" altLang="en-US" sz="1050" dirty="0" smtClean="0">
                  <a:latin typeface="+mj-ea"/>
                  <a:ea typeface="+mj-ea"/>
                </a:rPr>
                <a:t>      </a:t>
              </a:r>
              <a:r>
                <a:rPr kumimoji="1" lang="en-US" altLang="zh-CN" sz="1050" dirty="0" smtClean="0">
                  <a:latin typeface="+mj-ea"/>
                  <a:ea typeface="+mj-ea"/>
                </a:rPr>
                <a:t>206.0.71.0/25           </a:t>
              </a:r>
              <a:r>
                <a:rPr kumimoji="1" lang="en-US" altLang="zh-CN" sz="1050" dirty="0">
                  <a:latin typeface="+mj-ea"/>
                  <a:ea typeface="+mj-ea"/>
                </a:rPr>
                <a:t>11001110.00000000.01000111.0*       </a:t>
              </a:r>
              <a:r>
                <a:rPr kumimoji="1" lang="en-US" altLang="zh-CN" sz="1050" dirty="0" smtClean="0">
                  <a:latin typeface="+mj-ea"/>
                  <a:ea typeface="+mj-ea"/>
                </a:rPr>
                <a:t>     </a:t>
              </a:r>
              <a:r>
                <a:rPr kumimoji="1" lang="en-US" altLang="zh-CN" sz="1050" dirty="0">
                  <a:latin typeface="+mj-ea"/>
                  <a:ea typeface="+mj-ea"/>
                </a:rPr>
                <a:t>128</a:t>
              </a:r>
            </a:p>
            <a:p>
              <a:pPr eaLnBrk="1" hangingPunct="1">
                <a:lnSpc>
                  <a:spcPct val="120000"/>
                </a:lnSpc>
                <a:spcAft>
                  <a:spcPct val="25000"/>
                </a:spcAft>
              </a:pPr>
              <a:r>
                <a:rPr kumimoji="1" lang="en-US" altLang="zh-CN" sz="1050" dirty="0">
                  <a:latin typeface="+mj-ea"/>
                  <a:ea typeface="+mj-ea"/>
                </a:rPr>
                <a:t> </a:t>
              </a:r>
              <a:r>
                <a:rPr kumimoji="1" lang="zh-CN" altLang="en-US" sz="1050" dirty="0">
                  <a:latin typeface="+mj-ea"/>
                  <a:ea typeface="+mj-ea"/>
                </a:rPr>
                <a:t>四系 </a:t>
              </a:r>
              <a:r>
                <a:rPr kumimoji="1" lang="zh-CN" altLang="en-US" sz="1050" dirty="0" smtClean="0">
                  <a:latin typeface="+mj-ea"/>
                  <a:ea typeface="+mj-ea"/>
                </a:rPr>
                <a:t>      </a:t>
              </a:r>
              <a:r>
                <a:rPr kumimoji="1" lang="en-US" altLang="zh-CN" sz="1050" dirty="0" smtClean="0">
                  <a:latin typeface="+mj-ea"/>
                  <a:ea typeface="+mj-ea"/>
                </a:rPr>
                <a:t>206.0.71.128/25       </a:t>
              </a:r>
              <a:r>
                <a:rPr kumimoji="1" lang="en-US" altLang="zh-CN" sz="1050" dirty="0">
                  <a:latin typeface="+mj-ea"/>
                  <a:ea typeface="+mj-ea"/>
                </a:rPr>
                <a:t>11001110.00000000.01000111.1*      </a:t>
              </a:r>
              <a:r>
                <a:rPr kumimoji="1" lang="en-US" altLang="zh-CN" sz="1050" dirty="0" smtClean="0">
                  <a:latin typeface="+mj-ea"/>
                  <a:ea typeface="+mj-ea"/>
                </a:rPr>
                <a:t>      </a:t>
              </a:r>
              <a:r>
                <a:rPr kumimoji="1" lang="en-US" altLang="zh-CN" sz="1050" dirty="0">
                  <a:latin typeface="+mj-ea"/>
                  <a:ea typeface="+mj-ea"/>
                </a:rPr>
                <a:t>128</a:t>
              </a:r>
            </a:p>
          </p:txBody>
        </p:sp>
        <p:sp>
          <p:nvSpPr>
            <p:cNvPr id="62" name="Line 58"/>
            <p:cNvSpPr>
              <a:spLocks noChangeShapeType="1"/>
            </p:cNvSpPr>
            <p:nvPr/>
          </p:nvSpPr>
          <p:spPr bwMode="auto">
            <a:xfrm flipV="1">
              <a:off x="582861" y="4661694"/>
              <a:ext cx="8845053" cy="25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63" name="Line 59"/>
            <p:cNvSpPr>
              <a:spLocks noChangeShapeType="1"/>
            </p:cNvSpPr>
            <p:nvPr/>
          </p:nvSpPr>
          <p:spPr bwMode="auto">
            <a:xfrm flipH="1">
              <a:off x="1656196" y="4277695"/>
              <a:ext cx="1589" cy="24034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64" name="Line 60"/>
            <p:cNvSpPr>
              <a:spLocks noChangeShapeType="1"/>
            </p:cNvSpPr>
            <p:nvPr/>
          </p:nvSpPr>
          <p:spPr bwMode="auto">
            <a:xfrm flipH="1">
              <a:off x="3806337" y="4310679"/>
              <a:ext cx="3176" cy="24034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65" name="Line 61"/>
            <p:cNvSpPr>
              <a:spLocks noChangeShapeType="1"/>
            </p:cNvSpPr>
            <p:nvPr/>
          </p:nvSpPr>
          <p:spPr bwMode="auto">
            <a:xfrm flipH="1">
              <a:off x="7631632" y="4257408"/>
              <a:ext cx="3176" cy="24034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grpSp>
    </p:spTree>
    <p:extLst>
      <p:ext uri="{BB962C8B-B14F-4D97-AF65-F5344CB8AC3E}">
        <p14:creationId xmlns:p14="http://schemas.microsoft.com/office/powerpoint/2010/main" val="4442150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113</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最长前缀匹配：</a:t>
            </a:r>
            <a:endParaRPr lang="en-US" altLang="zh-CN" dirty="0" smtClean="0"/>
          </a:p>
          <a:p>
            <a:pPr lvl="1"/>
            <a:r>
              <a:rPr lang="zh-CN" altLang="en-US" dirty="0" smtClean="0"/>
              <a:t>使用</a:t>
            </a:r>
            <a:r>
              <a:rPr lang="en-US" altLang="zh-CN" dirty="0" smtClean="0"/>
              <a:t>CIDR</a:t>
            </a:r>
            <a:r>
              <a:rPr lang="zh-CN" altLang="en-US" dirty="0" smtClean="0"/>
              <a:t>时</a:t>
            </a:r>
            <a:r>
              <a:rPr lang="zh-CN" altLang="en-US" dirty="0"/>
              <a:t>，路由表中的每个项目由“网络前缀”和“下一跳地址”组成。在查找路由表时可能会得到不止一个匹配结果。 </a:t>
            </a:r>
          </a:p>
          <a:p>
            <a:pPr lvl="1"/>
            <a:r>
              <a:rPr lang="zh-CN" altLang="en-US" dirty="0"/>
              <a:t>应当从匹配结果中选择具有最长网络前缀的路由：</a:t>
            </a:r>
            <a:r>
              <a:rPr lang="zh-CN" altLang="en-US" dirty="0">
                <a:solidFill>
                  <a:srgbClr val="FF0000"/>
                </a:solidFill>
              </a:rPr>
              <a:t>最长前缀匹配</a:t>
            </a:r>
            <a:r>
              <a:rPr lang="en-US" altLang="zh-CN" dirty="0">
                <a:solidFill>
                  <a:srgbClr val="FF0000"/>
                </a:solidFill>
              </a:rPr>
              <a:t>(longest-prefix matching)</a:t>
            </a:r>
            <a:r>
              <a:rPr lang="zh-CN" altLang="en-US" dirty="0"/>
              <a:t>。</a:t>
            </a:r>
          </a:p>
          <a:p>
            <a:pPr lvl="1"/>
            <a:r>
              <a:rPr lang="zh-CN" altLang="en-US" dirty="0"/>
              <a:t>网络前缀越长，其地址块就越小，因而路由就越具体</a:t>
            </a:r>
            <a:r>
              <a:rPr lang="en-US" altLang="zh-CN" dirty="0"/>
              <a:t>(more specific) </a:t>
            </a:r>
            <a:r>
              <a:rPr lang="zh-CN" altLang="en-US" dirty="0"/>
              <a:t>。</a:t>
            </a:r>
          </a:p>
          <a:p>
            <a:pPr lvl="1"/>
            <a:r>
              <a:rPr lang="zh-CN" altLang="en-US" dirty="0"/>
              <a:t>最长前缀匹配又称为</a:t>
            </a:r>
            <a:r>
              <a:rPr lang="zh-CN" altLang="en-US" dirty="0">
                <a:solidFill>
                  <a:srgbClr val="FF0000"/>
                </a:solidFill>
              </a:rPr>
              <a:t>最长匹配</a:t>
            </a:r>
            <a:r>
              <a:rPr lang="zh-CN" altLang="en-US" dirty="0"/>
              <a:t>或</a:t>
            </a:r>
            <a:r>
              <a:rPr lang="zh-CN" altLang="en-US" dirty="0">
                <a:solidFill>
                  <a:srgbClr val="FF0000"/>
                </a:solidFill>
              </a:rPr>
              <a:t>最佳匹配</a:t>
            </a:r>
            <a:r>
              <a:rPr lang="zh-CN" altLang="en-US" dirty="0"/>
              <a:t>。 </a:t>
            </a:r>
            <a:endParaRPr lang="en-US" altLang="zh-CN" dirty="0" smtClean="0"/>
          </a:p>
        </p:txBody>
      </p:sp>
    </p:spTree>
    <p:extLst>
      <p:ext uri="{BB962C8B-B14F-4D97-AF65-F5344CB8AC3E}">
        <p14:creationId xmlns:p14="http://schemas.microsoft.com/office/powerpoint/2010/main" val="376448810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114</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使用二叉线索查找路由表：</a:t>
            </a:r>
            <a:endParaRPr lang="en-US" altLang="zh-CN" dirty="0" smtClean="0"/>
          </a:p>
          <a:p>
            <a:pPr lvl="1"/>
            <a:r>
              <a:rPr lang="zh-CN" altLang="en-US" dirty="0"/>
              <a:t>当路由表的项目数很大时</a:t>
            </a:r>
            <a:r>
              <a:rPr lang="zh-CN" altLang="en-US" dirty="0" smtClean="0"/>
              <a:t>，设法</a:t>
            </a:r>
            <a:r>
              <a:rPr lang="zh-CN" altLang="en-US" dirty="0"/>
              <a:t>减小路由表的查找时间就成为一个非常重要的问题</a:t>
            </a:r>
            <a:r>
              <a:rPr lang="zh-CN" altLang="en-US" dirty="0" smtClean="0"/>
              <a:t>。为了</a:t>
            </a:r>
            <a:r>
              <a:rPr lang="zh-CN" altLang="en-US" dirty="0"/>
              <a:t>进行更加有效的查找，通常是将无分类编址的路由表存放在一种层次的数据结构中，然后自上而下地按层次进行查找</a:t>
            </a:r>
            <a:r>
              <a:rPr lang="zh-CN" altLang="en-US" dirty="0" smtClean="0"/>
              <a:t>。最</a:t>
            </a:r>
            <a:r>
              <a:rPr lang="zh-CN" altLang="en-US" dirty="0"/>
              <a:t>常用的就是</a:t>
            </a:r>
            <a:r>
              <a:rPr lang="zh-CN" altLang="en-US" dirty="0">
                <a:solidFill>
                  <a:srgbClr val="FF0000"/>
                </a:solidFill>
              </a:rPr>
              <a:t>二叉线索</a:t>
            </a:r>
            <a:r>
              <a:rPr lang="en-US" altLang="zh-CN" dirty="0">
                <a:solidFill>
                  <a:srgbClr val="FF0000"/>
                </a:solidFill>
              </a:rPr>
              <a:t>(binary </a:t>
            </a:r>
            <a:r>
              <a:rPr lang="en-US" altLang="zh-CN" dirty="0" err="1">
                <a:solidFill>
                  <a:srgbClr val="FF0000"/>
                </a:solidFill>
              </a:rPr>
              <a:t>trie</a:t>
            </a:r>
            <a:r>
              <a:rPr lang="en-US" altLang="zh-CN" dirty="0">
                <a:solidFill>
                  <a:srgbClr val="FF0000"/>
                </a:solidFill>
              </a:rPr>
              <a:t>)</a:t>
            </a:r>
            <a:r>
              <a:rPr lang="zh-CN" altLang="en-US" dirty="0"/>
              <a:t>。</a:t>
            </a:r>
          </a:p>
          <a:p>
            <a:pPr lvl="1"/>
            <a:r>
              <a:rPr lang="en-US" altLang="zh-CN" dirty="0" smtClean="0"/>
              <a:t>IP</a:t>
            </a:r>
            <a:r>
              <a:rPr lang="zh-CN" altLang="en-US" dirty="0" smtClean="0"/>
              <a:t>地址</a:t>
            </a:r>
            <a:r>
              <a:rPr lang="zh-CN" altLang="en-US" dirty="0"/>
              <a:t>中从左到右的比特值决定了从根结点逐层向下层延伸的路径，而二叉线索中的各个路径就代表路由表中存放的各个地址。</a:t>
            </a:r>
          </a:p>
          <a:p>
            <a:pPr lvl="1"/>
            <a:r>
              <a:rPr lang="zh-CN" altLang="en-US" dirty="0"/>
              <a:t>为了提高二叉线索的查找速度，广泛使用了各种压缩技术。 </a:t>
            </a:r>
            <a:endParaRPr lang="en-US" altLang="zh-CN" dirty="0" smtClean="0"/>
          </a:p>
        </p:txBody>
      </p:sp>
    </p:spTree>
    <p:extLst>
      <p:ext uri="{BB962C8B-B14F-4D97-AF65-F5344CB8AC3E}">
        <p14:creationId xmlns:p14="http://schemas.microsoft.com/office/powerpoint/2010/main" val="42613708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115</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使用二叉线索查找路由表：</a:t>
            </a:r>
            <a:endParaRPr lang="en-US" altLang="zh-CN" dirty="0" smtClean="0"/>
          </a:p>
        </p:txBody>
      </p:sp>
      <p:sp>
        <p:nvSpPr>
          <p:cNvPr id="6" name="Text Box 4"/>
          <p:cNvSpPr txBox="1">
            <a:spLocks noChangeArrowheads="1"/>
          </p:cNvSpPr>
          <p:nvPr/>
        </p:nvSpPr>
        <p:spPr bwMode="auto">
          <a:xfrm>
            <a:off x="708392" y="2317519"/>
            <a:ext cx="4799712" cy="198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spcAft>
                <a:spcPct val="30000"/>
              </a:spcAft>
            </a:pPr>
            <a:r>
              <a:rPr kumimoji="1" lang="en-US" altLang="zh-CN" sz="1400" dirty="0">
                <a:latin typeface="+mj-ea"/>
                <a:ea typeface="+mj-ea"/>
              </a:rPr>
              <a:t>                32 </a:t>
            </a:r>
            <a:r>
              <a:rPr kumimoji="1" lang="zh-CN" altLang="en-US" sz="1400" dirty="0">
                <a:latin typeface="+mj-ea"/>
                <a:ea typeface="+mj-ea"/>
              </a:rPr>
              <a:t>位的 </a:t>
            </a:r>
            <a:r>
              <a:rPr kumimoji="1" lang="en-US" altLang="zh-CN" sz="1400" dirty="0">
                <a:latin typeface="+mj-ea"/>
                <a:ea typeface="+mj-ea"/>
              </a:rPr>
              <a:t>IP </a:t>
            </a:r>
            <a:r>
              <a:rPr kumimoji="1" lang="zh-CN" altLang="en-US" sz="1400" dirty="0">
                <a:latin typeface="+mj-ea"/>
                <a:ea typeface="+mj-ea"/>
              </a:rPr>
              <a:t>地址                            </a:t>
            </a:r>
            <a:r>
              <a:rPr kumimoji="1" lang="zh-CN" altLang="en-US" sz="1400" dirty="0" smtClean="0">
                <a:latin typeface="+mj-ea"/>
                <a:ea typeface="+mj-ea"/>
              </a:rPr>
              <a:t>      </a:t>
            </a:r>
            <a:r>
              <a:rPr kumimoji="1" lang="zh-CN" altLang="en-US" sz="1400" dirty="0">
                <a:latin typeface="+mj-ea"/>
                <a:ea typeface="+mj-ea"/>
              </a:rPr>
              <a:t>唯一前缀</a:t>
            </a:r>
          </a:p>
          <a:p>
            <a:pPr eaLnBrk="1" hangingPunct="1">
              <a:lnSpc>
                <a:spcPct val="130000"/>
              </a:lnSpc>
            </a:pPr>
            <a:r>
              <a:rPr kumimoji="1" lang="en-US" altLang="zh-CN" sz="1400" dirty="0">
                <a:latin typeface="+mj-ea"/>
                <a:ea typeface="+mj-ea"/>
              </a:rPr>
              <a:t>01000110 00000000 00000000 00000000         0100</a:t>
            </a:r>
          </a:p>
          <a:p>
            <a:pPr eaLnBrk="1" hangingPunct="1">
              <a:lnSpc>
                <a:spcPct val="130000"/>
              </a:lnSpc>
            </a:pPr>
            <a:r>
              <a:rPr kumimoji="1" lang="en-US" altLang="zh-CN" sz="1400" dirty="0">
                <a:latin typeface="+mj-ea"/>
                <a:ea typeface="+mj-ea"/>
              </a:rPr>
              <a:t>01010110 00000000 00000000 00000000         0101</a:t>
            </a:r>
          </a:p>
          <a:p>
            <a:pPr eaLnBrk="1" hangingPunct="1">
              <a:lnSpc>
                <a:spcPct val="130000"/>
              </a:lnSpc>
            </a:pPr>
            <a:r>
              <a:rPr kumimoji="1" lang="en-US" altLang="zh-CN" sz="1400" dirty="0">
                <a:latin typeface="+mj-ea"/>
                <a:ea typeface="+mj-ea"/>
              </a:rPr>
              <a:t>01100001 00000000 00000000 00000000         011</a:t>
            </a:r>
          </a:p>
          <a:p>
            <a:pPr eaLnBrk="1" hangingPunct="1">
              <a:lnSpc>
                <a:spcPct val="130000"/>
              </a:lnSpc>
            </a:pPr>
            <a:r>
              <a:rPr kumimoji="1" lang="en-US" altLang="zh-CN" sz="1400" dirty="0">
                <a:latin typeface="+mj-ea"/>
                <a:ea typeface="+mj-ea"/>
              </a:rPr>
              <a:t>10110000 00000010 00000000 00000000         10110</a:t>
            </a:r>
          </a:p>
          <a:p>
            <a:pPr eaLnBrk="1" hangingPunct="1">
              <a:lnSpc>
                <a:spcPct val="130000"/>
              </a:lnSpc>
            </a:pPr>
            <a:r>
              <a:rPr kumimoji="1" lang="en-US" altLang="zh-CN" sz="1400" dirty="0">
                <a:latin typeface="+mj-ea"/>
                <a:ea typeface="+mj-ea"/>
              </a:rPr>
              <a:t>10111011 00001010 00000000 00000000         10111</a:t>
            </a:r>
          </a:p>
          <a:p>
            <a:pPr eaLnBrk="1" hangingPunct="1"/>
            <a:endParaRPr kumimoji="1" lang="en-US" altLang="zh-CN" sz="1400" dirty="0">
              <a:latin typeface="+mj-ea"/>
              <a:ea typeface="+mj-ea"/>
            </a:endParaRPr>
          </a:p>
        </p:txBody>
      </p:sp>
      <p:sp>
        <p:nvSpPr>
          <p:cNvPr id="8" name="Line 5"/>
          <p:cNvSpPr>
            <a:spLocks noChangeShapeType="1"/>
          </p:cNvSpPr>
          <p:nvPr/>
        </p:nvSpPr>
        <p:spPr bwMode="auto">
          <a:xfrm>
            <a:off x="708392" y="2641476"/>
            <a:ext cx="47997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nvGrpSpPr>
          <p:cNvPr id="9" name="Group 37"/>
          <p:cNvGrpSpPr>
            <a:grpSpLocks/>
          </p:cNvGrpSpPr>
          <p:nvPr/>
        </p:nvGrpSpPr>
        <p:grpSpPr bwMode="auto">
          <a:xfrm>
            <a:off x="5873154" y="2317519"/>
            <a:ext cx="2582862" cy="2463800"/>
            <a:chOff x="4043" y="1379"/>
            <a:chExt cx="1627" cy="1734"/>
          </a:xfrm>
        </p:grpSpPr>
        <p:sp>
          <p:nvSpPr>
            <p:cNvPr id="10" name="Freeform 6"/>
            <p:cNvSpPr>
              <a:spLocks/>
            </p:cNvSpPr>
            <p:nvPr/>
          </p:nvSpPr>
          <p:spPr bwMode="auto">
            <a:xfrm>
              <a:off x="4787" y="1454"/>
              <a:ext cx="772" cy="1604"/>
            </a:xfrm>
            <a:custGeom>
              <a:avLst/>
              <a:gdLst>
                <a:gd name="T0" fmla="*/ 0 w 772"/>
                <a:gd name="T1" fmla="*/ 0 h 1392"/>
                <a:gd name="T2" fmla="*/ 764 w 772"/>
                <a:gd name="T3" fmla="*/ 313 h 1392"/>
                <a:gd name="T4" fmla="*/ 318 w 772"/>
                <a:gd name="T5" fmla="*/ 650 h 1392"/>
                <a:gd name="T6" fmla="*/ 510 w 772"/>
                <a:gd name="T7" fmla="*/ 968 h 1392"/>
                <a:gd name="T8" fmla="*/ 772 w 772"/>
                <a:gd name="T9" fmla="*/ 1604 h 13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2" h="1392">
                  <a:moveTo>
                    <a:pt x="0" y="0"/>
                  </a:moveTo>
                  <a:lnTo>
                    <a:pt x="764" y="272"/>
                  </a:lnTo>
                  <a:lnTo>
                    <a:pt x="318" y="564"/>
                  </a:lnTo>
                  <a:lnTo>
                    <a:pt x="510" y="840"/>
                  </a:lnTo>
                  <a:lnTo>
                    <a:pt x="772" y="139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 name="Freeform 7"/>
            <p:cNvSpPr>
              <a:spLocks/>
            </p:cNvSpPr>
            <p:nvPr/>
          </p:nvSpPr>
          <p:spPr bwMode="auto">
            <a:xfrm>
              <a:off x="4098" y="1447"/>
              <a:ext cx="695" cy="1287"/>
            </a:xfrm>
            <a:custGeom>
              <a:avLst/>
              <a:gdLst>
                <a:gd name="T0" fmla="*/ 695 w 695"/>
                <a:gd name="T1" fmla="*/ 0 h 1117"/>
                <a:gd name="T2" fmla="*/ 0 w 695"/>
                <a:gd name="T3" fmla="*/ 328 h 1117"/>
                <a:gd name="T4" fmla="*/ 399 w 695"/>
                <a:gd name="T5" fmla="*/ 650 h 1117"/>
                <a:gd name="T6" fmla="*/ 174 w 695"/>
                <a:gd name="T7" fmla="*/ 971 h 1117"/>
                <a:gd name="T8" fmla="*/ 338 w 695"/>
                <a:gd name="T9" fmla="*/ 1287 h 1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5" h="1117">
                  <a:moveTo>
                    <a:pt x="695" y="0"/>
                  </a:moveTo>
                  <a:lnTo>
                    <a:pt x="0" y="285"/>
                  </a:lnTo>
                  <a:lnTo>
                    <a:pt x="399" y="564"/>
                  </a:lnTo>
                  <a:lnTo>
                    <a:pt x="174" y="843"/>
                  </a:lnTo>
                  <a:lnTo>
                    <a:pt x="338" y="1117"/>
                  </a:lnTo>
                </a:path>
              </a:pathLst>
            </a:custGeom>
            <a:noFill/>
            <a:ln w="5715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 name="Line 8"/>
            <p:cNvSpPr>
              <a:spLocks noChangeShapeType="1"/>
            </p:cNvSpPr>
            <p:nvPr/>
          </p:nvSpPr>
          <p:spPr bwMode="auto">
            <a:xfrm flipH="1">
              <a:off x="5311" y="2726"/>
              <a:ext cx="112" cy="3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 name="Text Box 9"/>
            <p:cNvSpPr txBox="1">
              <a:spLocks noChangeArrowheads="1"/>
            </p:cNvSpPr>
            <p:nvPr/>
          </p:nvSpPr>
          <p:spPr bwMode="auto">
            <a:xfrm>
              <a:off x="4043" y="2388"/>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4" name="Text Box 10"/>
            <p:cNvSpPr txBox="1">
              <a:spLocks noChangeArrowheads="1"/>
            </p:cNvSpPr>
            <p:nvPr/>
          </p:nvSpPr>
          <p:spPr bwMode="auto">
            <a:xfrm>
              <a:off x="4223" y="2063"/>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5" name="Text Box 11"/>
            <p:cNvSpPr txBox="1">
              <a:spLocks noChangeArrowheads="1"/>
            </p:cNvSpPr>
            <p:nvPr/>
          </p:nvSpPr>
          <p:spPr bwMode="auto">
            <a:xfrm>
              <a:off x="5207" y="2728"/>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6" name="Text Box 12"/>
            <p:cNvSpPr txBox="1">
              <a:spLocks noChangeArrowheads="1"/>
            </p:cNvSpPr>
            <p:nvPr/>
          </p:nvSpPr>
          <p:spPr bwMode="auto">
            <a:xfrm>
              <a:off x="4283" y="1379"/>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7" name="Line 13"/>
            <p:cNvSpPr>
              <a:spLocks noChangeShapeType="1"/>
            </p:cNvSpPr>
            <p:nvPr/>
          </p:nvSpPr>
          <p:spPr bwMode="auto">
            <a:xfrm flipH="1">
              <a:off x="4155" y="2415"/>
              <a:ext cx="114"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8" name="Freeform 14"/>
            <p:cNvSpPr>
              <a:spLocks/>
            </p:cNvSpPr>
            <p:nvPr/>
          </p:nvSpPr>
          <p:spPr bwMode="auto">
            <a:xfrm>
              <a:off x="4503" y="2111"/>
              <a:ext cx="168" cy="304"/>
            </a:xfrm>
            <a:custGeom>
              <a:avLst/>
              <a:gdLst>
                <a:gd name="T0" fmla="*/ 0 w 168"/>
                <a:gd name="T1" fmla="*/ 0 h 264"/>
                <a:gd name="T2" fmla="*/ 168 w 168"/>
                <a:gd name="T3" fmla="*/ 304 h 264"/>
                <a:gd name="T4" fmla="*/ 0 60000 65536"/>
                <a:gd name="T5" fmla="*/ 0 60000 65536"/>
              </a:gdLst>
              <a:ahLst/>
              <a:cxnLst>
                <a:cxn ang="T4">
                  <a:pos x="T0" y="T1"/>
                </a:cxn>
                <a:cxn ang="T5">
                  <a:pos x="T2" y="T3"/>
                </a:cxn>
              </a:cxnLst>
              <a:rect l="0" t="0" r="r" b="b"/>
              <a:pathLst>
                <a:path w="168" h="264">
                  <a:moveTo>
                    <a:pt x="0" y="0"/>
                  </a:moveTo>
                  <a:lnTo>
                    <a:pt x="168" y="264"/>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9" name="Text Box 15"/>
            <p:cNvSpPr txBox="1">
              <a:spLocks noChangeArrowheads="1"/>
            </p:cNvSpPr>
            <p:nvPr/>
          </p:nvSpPr>
          <p:spPr bwMode="auto">
            <a:xfrm>
              <a:off x="5487" y="2734"/>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0" name="Text Box 16"/>
            <p:cNvSpPr txBox="1">
              <a:spLocks noChangeArrowheads="1"/>
            </p:cNvSpPr>
            <p:nvPr/>
          </p:nvSpPr>
          <p:spPr bwMode="auto">
            <a:xfrm>
              <a:off x="4545" y="2056"/>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1" name="Text Box 17"/>
            <p:cNvSpPr txBox="1">
              <a:spLocks noChangeArrowheads="1"/>
            </p:cNvSpPr>
            <p:nvPr/>
          </p:nvSpPr>
          <p:spPr bwMode="auto">
            <a:xfrm>
              <a:off x="4341" y="2395"/>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2" name="Text Box 18"/>
            <p:cNvSpPr txBox="1">
              <a:spLocks noChangeArrowheads="1"/>
            </p:cNvSpPr>
            <p:nvPr/>
          </p:nvSpPr>
          <p:spPr bwMode="auto">
            <a:xfrm>
              <a:off x="4275" y="1732"/>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3" name="Text Box 19"/>
            <p:cNvSpPr txBox="1">
              <a:spLocks noChangeArrowheads="1"/>
            </p:cNvSpPr>
            <p:nvPr/>
          </p:nvSpPr>
          <p:spPr bwMode="auto">
            <a:xfrm>
              <a:off x="5151" y="1386"/>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4" name="Text Box 20"/>
            <p:cNvSpPr txBox="1">
              <a:spLocks noChangeArrowheads="1"/>
            </p:cNvSpPr>
            <p:nvPr/>
          </p:nvSpPr>
          <p:spPr bwMode="auto">
            <a:xfrm>
              <a:off x="5361" y="2402"/>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5" name="Text Box 21"/>
            <p:cNvSpPr txBox="1">
              <a:spLocks noChangeArrowheads="1"/>
            </p:cNvSpPr>
            <p:nvPr/>
          </p:nvSpPr>
          <p:spPr bwMode="auto">
            <a:xfrm>
              <a:off x="5211" y="2063"/>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6" name="Text Box 22"/>
            <p:cNvSpPr txBox="1">
              <a:spLocks noChangeArrowheads="1"/>
            </p:cNvSpPr>
            <p:nvPr/>
          </p:nvSpPr>
          <p:spPr bwMode="auto">
            <a:xfrm>
              <a:off x="5183" y="1738"/>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27" name="Oval 23"/>
            <p:cNvSpPr>
              <a:spLocks noChangeArrowheads="1"/>
            </p:cNvSpPr>
            <p:nvPr/>
          </p:nvSpPr>
          <p:spPr bwMode="auto">
            <a:xfrm>
              <a:off x="5085" y="2062"/>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28" name="Oval 24"/>
            <p:cNvSpPr>
              <a:spLocks noChangeArrowheads="1"/>
            </p:cNvSpPr>
            <p:nvPr/>
          </p:nvSpPr>
          <p:spPr bwMode="auto">
            <a:xfrm>
              <a:off x="4455" y="2062"/>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29" name="Oval 25"/>
            <p:cNvSpPr>
              <a:spLocks noChangeArrowheads="1"/>
            </p:cNvSpPr>
            <p:nvPr/>
          </p:nvSpPr>
          <p:spPr bwMode="auto">
            <a:xfrm>
              <a:off x="4065" y="1737"/>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0" name="Oval 26"/>
            <p:cNvSpPr>
              <a:spLocks noChangeArrowheads="1"/>
            </p:cNvSpPr>
            <p:nvPr/>
          </p:nvSpPr>
          <p:spPr bwMode="auto">
            <a:xfrm>
              <a:off x="5259" y="2380"/>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1" name="Oval 27"/>
            <p:cNvSpPr>
              <a:spLocks noChangeArrowheads="1"/>
            </p:cNvSpPr>
            <p:nvPr/>
          </p:nvSpPr>
          <p:spPr bwMode="auto">
            <a:xfrm>
              <a:off x="5385" y="2691"/>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2" name="Oval 28"/>
            <p:cNvSpPr>
              <a:spLocks noChangeArrowheads="1"/>
            </p:cNvSpPr>
            <p:nvPr/>
          </p:nvSpPr>
          <p:spPr bwMode="auto">
            <a:xfrm>
              <a:off x="4245" y="2373"/>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3" name="Oval 29"/>
            <p:cNvSpPr>
              <a:spLocks noChangeArrowheads="1"/>
            </p:cNvSpPr>
            <p:nvPr/>
          </p:nvSpPr>
          <p:spPr bwMode="auto">
            <a:xfrm>
              <a:off x="5505" y="1730"/>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4" name="Oval 30"/>
            <p:cNvSpPr>
              <a:spLocks noChangeArrowheads="1"/>
            </p:cNvSpPr>
            <p:nvPr/>
          </p:nvSpPr>
          <p:spPr bwMode="auto">
            <a:xfrm>
              <a:off x="4745" y="1412"/>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5" name="Rectangle 31"/>
            <p:cNvSpPr>
              <a:spLocks noChangeArrowheads="1"/>
            </p:cNvSpPr>
            <p:nvPr/>
          </p:nvSpPr>
          <p:spPr bwMode="auto">
            <a:xfrm>
              <a:off x="4101" y="2677"/>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6" name="Rectangle 32"/>
            <p:cNvSpPr>
              <a:spLocks noChangeArrowheads="1"/>
            </p:cNvSpPr>
            <p:nvPr/>
          </p:nvSpPr>
          <p:spPr bwMode="auto">
            <a:xfrm>
              <a:off x="4389" y="2671"/>
              <a:ext cx="96" cy="110"/>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7" name="Rectangle 33"/>
            <p:cNvSpPr>
              <a:spLocks noChangeArrowheads="1"/>
            </p:cNvSpPr>
            <p:nvPr/>
          </p:nvSpPr>
          <p:spPr bwMode="auto">
            <a:xfrm>
              <a:off x="4611" y="2359"/>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8" name="Rectangle 34"/>
            <p:cNvSpPr>
              <a:spLocks noChangeArrowheads="1"/>
            </p:cNvSpPr>
            <p:nvPr/>
          </p:nvSpPr>
          <p:spPr bwMode="auto">
            <a:xfrm>
              <a:off x="5511" y="3002"/>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9" name="Rectangle 35"/>
            <p:cNvSpPr>
              <a:spLocks noChangeArrowheads="1"/>
            </p:cNvSpPr>
            <p:nvPr/>
          </p:nvSpPr>
          <p:spPr bwMode="auto">
            <a:xfrm>
              <a:off x="5265" y="3002"/>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grpSp>
    </p:spTree>
    <p:extLst>
      <p:ext uri="{BB962C8B-B14F-4D97-AF65-F5344CB8AC3E}">
        <p14:creationId xmlns:p14="http://schemas.microsoft.com/office/powerpoint/2010/main" val="79320101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4</a:t>
            </a:r>
            <a:r>
              <a:rPr lang="en-US" altLang="zh-CN" dirty="0" smtClean="0"/>
              <a:t>.</a:t>
            </a:r>
            <a:r>
              <a:rPr lang="zh-CN" altLang="en-US" dirty="0"/>
              <a:t>网际控制报文协议</a:t>
            </a:r>
            <a:r>
              <a:rPr lang="en-US" altLang="zh-CN" dirty="0"/>
              <a:t>ICMP</a:t>
            </a:r>
            <a:endParaRPr lang="zh-CN" altLang="en-US" dirty="0"/>
          </a:p>
        </p:txBody>
      </p:sp>
      <p:sp>
        <p:nvSpPr>
          <p:cNvPr id="3" name="内容占位符 2"/>
          <p:cNvSpPr>
            <a:spLocks noGrp="1"/>
          </p:cNvSpPr>
          <p:nvPr>
            <p:ph idx="1"/>
          </p:nvPr>
        </p:nvSpPr>
        <p:spPr/>
        <p:txBody>
          <a:bodyPr/>
          <a:lstStyle/>
          <a:p>
            <a:r>
              <a:rPr lang="zh-CN" altLang="en-US" dirty="0"/>
              <a:t>为了</a:t>
            </a:r>
            <a:r>
              <a:rPr lang="zh-CN" altLang="en-US" dirty="0" smtClean="0"/>
              <a:t>提高</a:t>
            </a:r>
            <a:r>
              <a:rPr lang="en-US" altLang="zh-CN" dirty="0" smtClean="0"/>
              <a:t>IP</a:t>
            </a:r>
            <a:r>
              <a:rPr lang="zh-CN" altLang="en-US" dirty="0" smtClean="0"/>
              <a:t>数据报</a:t>
            </a:r>
            <a:r>
              <a:rPr lang="zh-CN" altLang="en-US" dirty="0"/>
              <a:t>交付成功的机会，在网际层使用了网际控制报文协议 </a:t>
            </a:r>
            <a:r>
              <a:rPr lang="en-US" altLang="zh-CN" dirty="0"/>
              <a:t>ICMP (Internet Control Message Protocol)</a:t>
            </a:r>
            <a:r>
              <a:rPr lang="zh-CN" altLang="en-US" dirty="0" smtClean="0"/>
              <a:t>。</a:t>
            </a:r>
            <a:endParaRPr lang="en-US" altLang="zh-CN" dirty="0" smtClean="0"/>
          </a:p>
          <a:p>
            <a:r>
              <a:rPr lang="en-US" altLang="zh-CN" dirty="0" smtClean="0"/>
              <a:t>ICMP</a:t>
            </a:r>
            <a:r>
              <a:rPr lang="zh-CN" altLang="en-US" dirty="0" smtClean="0"/>
              <a:t>是</a:t>
            </a:r>
            <a:r>
              <a:rPr lang="en-US" altLang="zh-CN" dirty="0" smtClean="0"/>
              <a:t>IPv4</a:t>
            </a:r>
            <a:r>
              <a:rPr lang="zh-CN" altLang="en-US" dirty="0" smtClean="0"/>
              <a:t>协议簇中的一个子协议，用于在</a:t>
            </a:r>
            <a:r>
              <a:rPr lang="en-US" altLang="zh-CN" dirty="0" smtClean="0"/>
              <a:t>IP</a:t>
            </a:r>
            <a:r>
              <a:rPr lang="zh-CN" altLang="en-US" dirty="0" smtClean="0"/>
              <a:t>主机、路由器之间传递控制消息。</a:t>
            </a:r>
            <a:endParaRPr lang="en-US" altLang="zh-CN" dirty="0" smtClean="0"/>
          </a:p>
          <a:p>
            <a:r>
              <a:rPr lang="zh-CN" altLang="en-US" dirty="0" smtClean="0"/>
              <a:t>控制消息是指网络通不通、主机是否可达、路由是否可用等网络本身的消息。这些控制消息虽然并不传送用户数据，但是对于用户数据的传递起着重要的作用。</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116</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spTree>
    <p:extLst>
      <p:ext uri="{BB962C8B-B14F-4D97-AF65-F5344CB8AC3E}">
        <p14:creationId xmlns:p14="http://schemas.microsoft.com/office/powerpoint/2010/main" val="414381425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a:t>网际控制报文协议</a:t>
            </a:r>
            <a:r>
              <a:rPr lang="en-US" altLang="zh-CN" dirty="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允许</a:t>
            </a:r>
            <a:r>
              <a:rPr lang="zh-CN" altLang="en-US" dirty="0"/>
              <a:t>主机或路由器报告差错情况和提供有关异常情况的报告。</a:t>
            </a:r>
          </a:p>
          <a:p>
            <a:r>
              <a:rPr lang="en-US" altLang="zh-CN" dirty="0" smtClean="0"/>
              <a:t>ICMP</a:t>
            </a:r>
            <a:r>
              <a:rPr lang="zh-CN" altLang="en-US" dirty="0" smtClean="0"/>
              <a:t>不是</a:t>
            </a:r>
            <a:r>
              <a:rPr lang="zh-CN" altLang="en-US" dirty="0"/>
              <a:t>高层协议，</a:t>
            </a:r>
            <a:r>
              <a:rPr lang="zh-CN" altLang="en-US" dirty="0" smtClean="0"/>
              <a:t>而是</a:t>
            </a:r>
            <a:r>
              <a:rPr lang="en-US" altLang="zh-CN" dirty="0" smtClean="0"/>
              <a:t>IP</a:t>
            </a:r>
            <a:r>
              <a:rPr lang="zh-CN" altLang="en-US" dirty="0" smtClean="0"/>
              <a:t>层</a:t>
            </a:r>
            <a:r>
              <a:rPr lang="zh-CN" altLang="en-US" dirty="0"/>
              <a:t>的协议。</a:t>
            </a:r>
          </a:p>
          <a:p>
            <a:r>
              <a:rPr lang="en-US" altLang="zh-CN" dirty="0" smtClean="0"/>
              <a:t>ICMP</a:t>
            </a:r>
            <a:r>
              <a:rPr lang="zh-CN" altLang="en-US" dirty="0" smtClean="0"/>
              <a:t>协议与</a:t>
            </a:r>
            <a:r>
              <a:rPr lang="en-US" altLang="zh-CN" dirty="0" smtClean="0"/>
              <a:t>ARP</a:t>
            </a:r>
            <a:r>
              <a:rPr lang="zh-CN" altLang="en-US" dirty="0" smtClean="0"/>
              <a:t>协议不同，</a:t>
            </a:r>
            <a:r>
              <a:rPr lang="en-US" altLang="zh-CN" dirty="0" smtClean="0"/>
              <a:t>ICMP</a:t>
            </a:r>
            <a:r>
              <a:rPr lang="zh-CN" altLang="en-US" dirty="0" smtClean="0"/>
              <a:t>依靠</a:t>
            </a:r>
            <a:r>
              <a:rPr lang="en-US" altLang="zh-CN" dirty="0" smtClean="0"/>
              <a:t>IP</a:t>
            </a:r>
            <a:r>
              <a:rPr lang="zh-CN" altLang="en-US" dirty="0" smtClean="0"/>
              <a:t>协议来完成任务，所以</a:t>
            </a:r>
            <a:r>
              <a:rPr lang="en-US" altLang="zh-CN" dirty="0" smtClean="0"/>
              <a:t>ICMP</a:t>
            </a:r>
            <a:r>
              <a:rPr lang="zh-CN" altLang="en-US" dirty="0" smtClean="0"/>
              <a:t>报文中要封装</a:t>
            </a:r>
            <a:r>
              <a:rPr lang="en-US" altLang="zh-CN" dirty="0" smtClean="0"/>
              <a:t>IP</a:t>
            </a:r>
            <a:r>
              <a:rPr lang="zh-CN" altLang="en-US" dirty="0" smtClean="0"/>
              <a:t>头部，组成</a:t>
            </a:r>
            <a:r>
              <a:rPr lang="en-US" altLang="zh-CN" dirty="0" smtClean="0"/>
              <a:t>IP</a:t>
            </a:r>
            <a:r>
              <a:rPr lang="zh-CN" altLang="en-US" dirty="0" smtClean="0"/>
              <a:t>数据报</a:t>
            </a:r>
            <a:r>
              <a:rPr lang="zh-CN" altLang="en-US" dirty="0"/>
              <a:t>发送</a:t>
            </a:r>
            <a:r>
              <a:rPr lang="zh-CN" altLang="en-US" dirty="0" smtClean="0"/>
              <a:t>出去。</a:t>
            </a:r>
            <a:endParaRPr lang="en-US" altLang="zh-CN" dirty="0" smtClean="0"/>
          </a:p>
          <a:p>
            <a:r>
              <a:rPr lang="en-US" altLang="zh-CN" dirty="0" smtClean="0"/>
              <a:t>ICMP</a:t>
            </a:r>
            <a:r>
              <a:rPr lang="zh-CN" altLang="en-US" dirty="0" smtClean="0"/>
              <a:t>一般并不用来在端系统之间传送数据，不被用户网络程序直接使用。端系统中，</a:t>
            </a:r>
            <a:r>
              <a:rPr lang="en-US" altLang="zh-CN" dirty="0" smtClean="0"/>
              <a:t>Ping</a:t>
            </a:r>
            <a:r>
              <a:rPr lang="zh-CN" altLang="en-US" dirty="0" smtClean="0"/>
              <a:t>和</a:t>
            </a:r>
            <a:r>
              <a:rPr lang="en-US" altLang="zh-CN" dirty="0" err="1" smtClean="0"/>
              <a:t>Traceroute</a:t>
            </a:r>
            <a:r>
              <a:rPr lang="zh-CN" altLang="en-US" dirty="0" smtClean="0"/>
              <a:t>等诊断网络的工具才会直接使用</a:t>
            </a:r>
            <a:r>
              <a:rPr lang="en-US" altLang="zh-CN" dirty="0" smtClean="0"/>
              <a:t>ICMP</a:t>
            </a:r>
            <a:r>
              <a:rPr lang="zh-CN" altLang="en-US" dirty="0" smtClean="0"/>
              <a:t>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117</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spTree>
    <p:extLst>
      <p:ext uri="{BB962C8B-B14F-4D97-AF65-F5344CB8AC3E}">
        <p14:creationId xmlns:p14="http://schemas.microsoft.com/office/powerpoint/2010/main" val="343080020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a:t>网际控制报文协议</a:t>
            </a:r>
            <a:r>
              <a:rPr lang="en-US" altLang="zh-CN" dirty="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报告无法传送的数据报的错误，并帮助对这些错误进行疑难解答。例如，如果</a:t>
            </a:r>
            <a:r>
              <a:rPr lang="en-US" altLang="zh-CN" dirty="0" smtClean="0"/>
              <a:t>IPv4</a:t>
            </a:r>
            <a:r>
              <a:rPr lang="zh-CN" altLang="en-US" dirty="0" smtClean="0"/>
              <a:t>不能够将数据报传送到目标主机，则路由器或目标主机上的</a:t>
            </a:r>
            <a:r>
              <a:rPr lang="en-US" altLang="zh-CN" dirty="0" smtClean="0"/>
              <a:t>ICMP</a:t>
            </a:r>
            <a:r>
              <a:rPr lang="zh-CN" altLang="en-US" dirty="0" smtClean="0"/>
              <a:t>就会向主机发送</a:t>
            </a:r>
            <a:r>
              <a:rPr lang="en-US" altLang="zh-CN" dirty="0" smtClean="0"/>
              <a:t>ICMP</a:t>
            </a:r>
            <a:r>
              <a:rPr lang="zh-CN" altLang="en-US" dirty="0" smtClean="0"/>
              <a:t>的“无法到达目标”的消息。</a:t>
            </a:r>
            <a:endParaRPr lang="en-US" altLang="zh-CN" dirty="0" smtClean="0"/>
          </a:p>
          <a:p>
            <a:r>
              <a:rPr lang="zh-CN" altLang="en-US" dirty="0" smtClean="0"/>
              <a:t>在</a:t>
            </a:r>
            <a:r>
              <a:rPr lang="zh-CN" altLang="en-US" dirty="0"/>
              <a:t>下列情况中，通常自动发送</a:t>
            </a:r>
            <a:r>
              <a:rPr lang="en-US" altLang="zh-CN" dirty="0"/>
              <a:t>ICMP</a:t>
            </a:r>
            <a:r>
              <a:rPr lang="zh-CN" altLang="en-US" dirty="0"/>
              <a:t>消息： </a:t>
            </a:r>
          </a:p>
          <a:p>
            <a:pPr lvl="1"/>
            <a:r>
              <a:rPr lang="en-US" altLang="zh-CN" dirty="0" smtClean="0"/>
              <a:t>IP</a:t>
            </a:r>
            <a:r>
              <a:rPr lang="zh-CN" altLang="en-US" dirty="0"/>
              <a:t>数据报无法访问目标。 </a:t>
            </a:r>
          </a:p>
          <a:p>
            <a:pPr lvl="1"/>
            <a:r>
              <a:rPr lang="en-US" altLang="zh-CN" dirty="0" smtClean="0"/>
              <a:t>IP</a:t>
            </a:r>
            <a:r>
              <a:rPr lang="zh-CN" altLang="en-US" dirty="0"/>
              <a:t>路由器（网关）无法按当前的传输速率转发数据报。 </a:t>
            </a:r>
          </a:p>
          <a:p>
            <a:pPr lvl="1"/>
            <a:r>
              <a:rPr lang="en-US" altLang="zh-CN" dirty="0" smtClean="0"/>
              <a:t>IP</a:t>
            </a:r>
            <a:r>
              <a:rPr lang="zh-CN" altLang="en-US" dirty="0"/>
              <a:t>路由器将发送主机重定向为使用到达目标的更佳路由。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118</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spTree>
    <p:extLst>
      <p:ext uri="{BB962C8B-B14F-4D97-AF65-F5344CB8AC3E}">
        <p14:creationId xmlns:p14="http://schemas.microsoft.com/office/powerpoint/2010/main" val="245581527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a:t>网际控制报文协议</a:t>
            </a:r>
            <a:r>
              <a:rPr lang="en-US" altLang="zh-CN" dirty="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119</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pic>
        <p:nvPicPr>
          <p:cNvPr id="6" name="图片 5"/>
          <p:cNvPicPr>
            <a:picLocks noChangeAspect="1"/>
          </p:cNvPicPr>
          <p:nvPr/>
        </p:nvPicPr>
        <p:blipFill>
          <a:blip r:embed="rId2"/>
          <a:stretch>
            <a:fillRect/>
          </a:stretch>
        </p:blipFill>
        <p:spPr>
          <a:xfrm>
            <a:off x="1600571" y="1494433"/>
            <a:ext cx="5942857" cy="3723809"/>
          </a:xfrm>
          <a:prstGeom prst="rect">
            <a:avLst/>
          </a:prstGeom>
        </p:spPr>
      </p:pic>
    </p:spTree>
    <p:extLst>
      <p:ext uri="{BB962C8B-B14F-4D97-AF65-F5344CB8AC3E}">
        <p14:creationId xmlns:p14="http://schemas.microsoft.com/office/powerpoint/2010/main" val="3350670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a:t>
            </a:fld>
            <a:endParaRPr lang="en-US" altLang="zh-CN"/>
          </a:p>
        </p:txBody>
      </p:sp>
      <p:sp>
        <p:nvSpPr>
          <p:cNvPr id="7" name="文本占位符 6"/>
          <p:cNvSpPr>
            <a:spLocks noGrp="1"/>
          </p:cNvSpPr>
          <p:nvPr>
            <p:ph type="body" sz="quarter" idx="13"/>
          </p:nvPr>
        </p:nvSpPr>
        <p:spPr/>
        <p:txBody>
          <a:bodyPr/>
          <a:lstStyle/>
          <a:p>
            <a:endParaRPr lang="zh-CN" altLang="en-US"/>
          </a:p>
        </p:txBody>
      </p:sp>
      <p:sp>
        <p:nvSpPr>
          <p:cNvPr id="8" name="Rectangle 4"/>
          <p:cNvSpPr>
            <a:spLocks noChangeArrowheads="1"/>
          </p:cNvSpPr>
          <p:nvPr/>
        </p:nvSpPr>
        <p:spPr bwMode="auto">
          <a:xfrm>
            <a:off x="3241675" y="2739157"/>
            <a:ext cx="4067175" cy="147161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9" name="Rectangle 5"/>
          <p:cNvSpPr>
            <a:spLocks noChangeArrowheads="1"/>
          </p:cNvSpPr>
          <p:nvPr/>
        </p:nvSpPr>
        <p:spPr bwMode="auto">
          <a:xfrm>
            <a:off x="3241675" y="1345332"/>
            <a:ext cx="4067175" cy="34083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zh-CN" altLang="zh-CN" sz="2000">
              <a:latin typeface="+mj-ea"/>
              <a:ea typeface="+mj-ea"/>
            </a:endParaRPr>
          </a:p>
        </p:txBody>
      </p:sp>
      <p:sp>
        <p:nvSpPr>
          <p:cNvPr id="10" name="Line 6"/>
          <p:cNvSpPr>
            <a:spLocks noChangeShapeType="1"/>
          </p:cNvSpPr>
          <p:nvPr/>
        </p:nvSpPr>
        <p:spPr bwMode="auto">
          <a:xfrm>
            <a:off x="3241675" y="2197819"/>
            <a:ext cx="4067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11" name="Line 7"/>
          <p:cNvSpPr>
            <a:spLocks noChangeShapeType="1"/>
          </p:cNvSpPr>
          <p:nvPr/>
        </p:nvSpPr>
        <p:spPr bwMode="auto">
          <a:xfrm>
            <a:off x="3241675" y="2739157"/>
            <a:ext cx="4067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12" name="Text Box 8"/>
          <p:cNvSpPr txBox="1">
            <a:spLocks noChangeArrowheads="1"/>
          </p:cNvSpPr>
          <p:nvPr/>
        </p:nvSpPr>
        <p:spPr bwMode="auto">
          <a:xfrm>
            <a:off x="4216400" y="1359619"/>
            <a:ext cx="1980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各种应用层协议</a:t>
            </a:r>
          </a:p>
        </p:txBody>
      </p:sp>
      <p:sp>
        <p:nvSpPr>
          <p:cNvPr id="13" name="Text Box 9"/>
          <p:cNvSpPr txBox="1">
            <a:spLocks noChangeArrowheads="1"/>
          </p:cNvSpPr>
          <p:nvPr/>
        </p:nvSpPr>
        <p:spPr bwMode="auto">
          <a:xfrm>
            <a:off x="1463201" y="4337769"/>
            <a:ext cx="1617751" cy="32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5000"/>
              </a:lnSpc>
            </a:pPr>
            <a:r>
              <a:rPr kumimoji="1" lang="en-US" altLang="zh-CN" sz="2000" dirty="0">
                <a:latin typeface="+mj-ea"/>
                <a:ea typeface="+mj-ea"/>
              </a:rPr>
              <a:t>  </a:t>
            </a:r>
            <a:r>
              <a:rPr kumimoji="1" lang="zh-CN" altLang="en-US" sz="2000" dirty="0">
                <a:latin typeface="+mj-ea"/>
                <a:ea typeface="+mj-ea"/>
              </a:rPr>
              <a:t>网络接口层</a:t>
            </a:r>
          </a:p>
        </p:txBody>
      </p:sp>
      <p:sp>
        <p:nvSpPr>
          <p:cNvPr id="14" name="Text Box 10"/>
          <p:cNvSpPr txBox="1">
            <a:spLocks noChangeArrowheads="1"/>
          </p:cNvSpPr>
          <p:nvPr/>
        </p:nvSpPr>
        <p:spPr bwMode="auto">
          <a:xfrm>
            <a:off x="3698875" y="1745382"/>
            <a:ext cx="27636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000">
                <a:latin typeface="+mj-ea"/>
                <a:ea typeface="+mj-ea"/>
              </a:rPr>
              <a:t>(HTTP, FTP, SMTP </a:t>
            </a:r>
            <a:r>
              <a:rPr kumimoji="1" lang="zh-CN" altLang="zh-CN" sz="2000">
                <a:latin typeface="+mj-ea"/>
                <a:ea typeface="+mj-ea"/>
              </a:rPr>
              <a:t>等</a:t>
            </a:r>
            <a:r>
              <a:rPr kumimoji="1" lang="en-US" altLang="zh-CN" sz="2000">
                <a:latin typeface="+mj-ea"/>
                <a:ea typeface="+mj-ea"/>
              </a:rPr>
              <a:t>)</a:t>
            </a:r>
          </a:p>
        </p:txBody>
      </p:sp>
      <p:sp>
        <p:nvSpPr>
          <p:cNvPr id="15" name="Rectangle 11"/>
          <p:cNvSpPr>
            <a:spLocks noChangeArrowheads="1"/>
          </p:cNvSpPr>
          <p:nvPr/>
        </p:nvSpPr>
        <p:spPr bwMode="auto">
          <a:xfrm>
            <a:off x="3236913" y="4831482"/>
            <a:ext cx="4071937" cy="618306"/>
          </a:xfrm>
          <a:prstGeom prst="rect">
            <a:avLst/>
          </a:prstGeom>
          <a:solidFill>
            <a:srgbClr val="FFFFFF">
              <a:alpha val="49001"/>
            </a:srgbClr>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16" name="Text Box 12"/>
          <p:cNvSpPr txBox="1">
            <a:spLocks noChangeArrowheads="1"/>
          </p:cNvSpPr>
          <p:nvPr/>
        </p:nvSpPr>
        <p:spPr bwMode="auto">
          <a:xfrm>
            <a:off x="4572000" y="4960069"/>
            <a:ext cx="1210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物理硬件</a:t>
            </a:r>
          </a:p>
        </p:txBody>
      </p:sp>
      <p:sp>
        <p:nvSpPr>
          <p:cNvPr id="17" name="Text Box 13"/>
          <p:cNvSpPr txBox="1">
            <a:spLocks noChangeArrowheads="1"/>
          </p:cNvSpPr>
          <p:nvPr/>
        </p:nvSpPr>
        <p:spPr bwMode="auto">
          <a:xfrm>
            <a:off x="1816100" y="2224807"/>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运输层</a:t>
            </a:r>
          </a:p>
        </p:txBody>
      </p:sp>
      <p:sp>
        <p:nvSpPr>
          <p:cNvPr id="18" name="Text Box 14"/>
          <p:cNvSpPr txBox="1">
            <a:spLocks noChangeArrowheads="1"/>
          </p:cNvSpPr>
          <p:nvPr/>
        </p:nvSpPr>
        <p:spPr bwMode="auto">
          <a:xfrm>
            <a:off x="4681538" y="2248619"/>
            <a:ext cx="12855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000">
                <a:latin typeface="+mj-ea"/>
                <a:ea typeface="+mj-ea"/>
              </a:rPr>
              <a:t>TCP, UDP</a:t>
            </a:r>
          </a:p>
        </p:txBody>
      </p:sp>
      <p:sp>
        <p:nvSpPr>
          <p:cNvPr id="19" name="Text Box 15"/>
          <p:cNvSpPr txBox="1">
            <a:spLocks noChangeArrowheads="1"/>
          </p:cNvSpPr>
          <p:nvPr/>
        </p:nvSpPr>
        <p:spPr bwMode="auto">
          <a:xfrm>
            <a:off x="1863725" y="1524719"/>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应用层</a:t>
            </a:r>
          </a:p>
        </p:txBody>
      </p:sp>
      <p:sp>
        <p:nvSpPr>
          <p:cNvPr id="20" name="Rectangle 16"/>
          <p:cNvSpPr>
            <a:spLocks noChangeArrowheads="1"/>
          </p:cNvSpPr>
          <p:nvPr/>
        </p:nvSpPr>
        <p:spPr bwMode="auto">
          <a:xfrm>
            <a:off x="3325813" y="2785194"/>
            <a:ext cx="969962" cy="37306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2000">
                <a:latin typeface="+mj-ea"/>
                <a:ea typeface="+mj-ea"/>
              </a:rPr>
              <a:t>ICMP</a:t>
            </a:r>
          </a:p>
        </p:txBody>
      </p:sp>
      <p:sp>
        <p:nvSpPr>
          <p:cNvPr id="21" name="Text Box 17"/>
          <p:cNvSpPr txBox="1">
            <a:spLocks noChangeArrowheads="1"/>
          </p:cNvSpPr>
          <p:nvPr/>
        </p:nvSpPr>
        <p:spPr bwMode="auto">
          <a:xfrm>
            <a:off x="4977901" y="3218549"/>
            <a:ext cx="6928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4000" b="1">
                <a:latin typeface="+mj-ea"/>
                <a:ea typeface="+mj-ea"/>
              </a:rPr>
              <a:t>IP</a:t>
            </a:r>
          </a:p>
        </p:txBody>
      </p:sp>
      <p:sp>
        <p:nvSpPr>
          <p:cNvPr id="22" name="Rectangle 19"/>
          <p:cNvSpPr>
            <a:spLocks noChangeArrowheads="1"/>
          </p:cNvSpPr>
          <p:nvPr/>
        </p:nvSpPr>
        <p:spPr bwMode="auto">
          <a:xfrm>
            <a:off x="6338888" y="3747219"/>
            <a:ext cx="884237" cy="37306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2000">
                <a:latin typeface="+mj-ea"/>
                <a:ea typeface="+mj-ea"/>
              </a:rPr>
              <a:t>ARP</a:t>
            </a:r>
          </a:p>
        </p:txBody>
      </p:sp>
      <p:sp>
        <p:nvSpPr>
          <p:cNvPr id="23" name="Text Box 20"/>
          <p:cNvSpPr txBox="1">
            <a:spLocks noChangeArrowheads="1"/>
          </p:cNvSpPr>
          <p:nvPr/>
        </p:nvSpPr>
        <p:spPr bwMode="auto">
          <a:xfrm>
            <a:off x="4167188" y="4266332"/>
            <a:ext cx="1980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与各种网络接口</a:t>
            </a:r>
          </a:p>
        </p:txBody>
      </p:sp>
      <p:sp>
        <p:nvSpPr>
          <p:cNvPr id="24" name="Line 21"/>
          <p:cNvSpPr>
            <a:spLocks noChangeShapeType="1"/>
          </p:cNvSpPr>
          <p:nvPr/>
        </p:nvSpPr>
        <p:spPr bwMode="auto">
          <a:xfrm>
            <a:off x="3241675" y="4210769"/>
            <a:ext cx="4067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25" name="Line 22"/>
          <p:cNvSpPr>
            <a:spLocks noChangeShapeType="1"/>
          </p:cNvSpPr>
          <p:nvPr/>
        </p:nvSpPr>
        <p:spPr bwMode="auto">
          <a:xfrm>
            <a:off x="1601788" y="2197819"/>
            <a:ext cx="1554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6" name="Line 23"/>
          <p:cNvSpPr>
            <a:spLocks noChangeShapeType="1"/>
          </p:cNvSpPr>
          <p:nvPr/>
        </p:nvSpPr>
        <p:spPr bwMode="auto">
          <a:xfrm>
            <a:off x="1601788" y="2739157"/>
            <a:ext cx="1554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7" name="Line 24"/>
          <p:cNvSpPr>
            <a:spLocks noChangeShapeType="1"/>
          </p:cNvSpPr>
          <p:nvPr/>
        </p:nvSpPr>
        <p:spPr bwMode="auto">
          <a:xfrm>
            <a:off x="1628775" y="4207594"/>
            <a:ext cx="1527175" cy="3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8" name="Line 25"/>
          <p:cNvSpPr>
            <a:spLocks noChangeShapeType="1"/>
          </p:cNvSpPr>
          <p:nvPr/>
        </p:nvSpPr>
        <p:spPr bwMode="auto">
          <a:xfrm>
            <a:off x="2354263" y="2739157"/>
            <a:ext cx="0" cy="1471612"/>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9" name="Text Box 26"/>
          <p:cNvSpPr txBox="1">
            <a:spLocks noChangeArrowheads="1"/>
          </p:cNvSpPr>
          <p:nvPr/>
        </p:nvSpPr>
        <p:spPr bwMode="auto">
          <a:xfrm>
            <a:off x="1635810" y="3021732"/>
            <a:ext cx="1467068"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2000">
                <a:latin typeface="+mj-ea"/>
                <a:ea typeface="+mj-ea"/>
              </a:rPr>
              <a:t>网络层</a:t>
            </a:r>
          </a:p>
          <a:p>
            <a:pPr algn="ctr"/>
            <a:r>
              <a:rPr kumimoji="1" lang="zh-CN" altLang="en-US" sz="2000">
                <a:latin typeface="+mj-ea"/>
                <a:ea typeface="+mj-ea"/>
              </a:rPr>
              <a:t>（网际层）</a:t>
            </a:r>
          </a:p>
        </p:txBody>
      </p:sp>
      <p:sp>
        <p:nvSpPr>
          <p:cNvPr id="30" name="Rectangle 27"/>
          <p:cNvSpPr>
            <a:spLocks noChangeArrowheads="1"/>
          </p:cNvSpPr>
          <p:nvPr/>
        </p:nvSpPr>
        <p:spPr bwMode="auto">
          <a:xfrm>
            <a:off x="4343400" y="2785194"/>
            <a:ext cx="968375" cy="37306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2000">
                <a:latin typeface="+mj-ea"/>
                <a:ea typeface="+mj-ea"/>
              </a:rPr>
              <a:t>IGMP</a:t>
            </a:r>
          </a:p>
        </p:txBody>
      </p:sp>
      <p:sp>
        <p:nvSpPr>
          <p:cNvPr id="31" name="Line 28"/>
          <p:cNvSpPr>
            <a:spLocks noChangeShapeType="1"/>
          </p:cNvSpPr>
          <p:nvPr/>
        </p:nvSpPr>
        <p:spPr bwMode="auto">
          <a:xfrm flipV="1">
            <a:off x="1614488" y="1345332"/>
            <a:ext cx="1541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32" name="Line 29"/>
          <p:cNvSpPr>
            <a:spLocks noChangeShapeType="1"/>
          </p:cNvSpPr>
          <p:nvPr/>
        </p:nvSpPr>
        <p:spPr bwMode="auto">
          <a:xfrm>
            <a:off x="1587500" y="4753694"/>
            <a:ext cx="1568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Tree>
    <p:extLst>
      <p:ext uri="{BB962C8B-B14F-4D97-AF65-F5344CB8AC3E}">
        <p14:creationId xmlns:p14="http://schemas.microsoft.com/office/powerpoint/2010/main" val="29161440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120</a:t>
            </a:fld>
            <a:endParaRPr lang="en-US" altLang="zh-CN"/>
          </a:p>
        </p:txBody>
      </p:sp>
      <p:sp>
        <p:nvSpPr>
          <p:cNvPr id="7" name="文本占位符 6"/>
          <p:cNvSpPr>
            <a:spLocks noGrp="1"/>
          </p:cNvSpPr>
          <p:nvPr>
            <p:ph type="body" sz="quarter" idx="13"/>
          </p:nvPr>
        </p:nvSpPr>
        <p:spPr/>
        <p:txBody>
          <a:bodyPr/>
          <a:lstStyle/>
          <a:p>
            <a:r>
              <a:rPr lang="en-US" altLang="zh-CN" dirty="0" smtClean="0"/>
              <a:t>4.2 ICMP</a:t>
            </a:r>
            <a:r>
              <a:rPr lang="zh-CN" altLang="en-US" dirty="0" smtClean="0"/>
              <a:t>报文</a:t>
            </a:r>
            <a:endParaRPr lang="zh-CN" altLang="en-US" dirty="0"/>
          </a:p>
        </p:txBody>
      </p:sp>
      <p:grpSp>
        <p:nvGrpSpPr>
          <p:cNvPr id="13" name="组合 12"/>
          <p:cNvGrpSpPr/>
          <p:nvPr/>
        </p:nvGrpSpPr>
        <p:grpSpPr>
          <a:xfrm>
            <a:off x="674907" y="1378943"/>
            <a:ext cx="7794185" cy="3888037"/>
            <a:chOff x="181677" y="2159753"/>
            <a:chExt cx="7794185" cy="3888037"/>
          </a:xfrm>
        </p:grpSpPr>
        <p:sp>
          <p:nvSpPr>
            <p:cNvPr id="14" name="AutoShape 31"/>
            <p:cNvSpPr>
              <a:spLocks noChangeArrowheads="1"/>
            </p:cNvSpPr>
            <p:nvPr/>
          </p:nvSpPr>
          <p:spPr bwMode="auto">
            <a:xfrm rot="5400000">
              <a:off x="1710576" y="5224086"/>
              <a:ext cx="288925" cy="468312"/>
            </a:xfrm>
            <a:prstGeom prst="downArrow">
              <a:avLst>
                <a:gd name="adj1" fmla="val 47222"/>
                <a:gd name="adj2" fmla="val 83745"/>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zh-CN" altLang="en-US" sz="1600">
                <a:latin typeface="+mj-ea"/>
                <a:ea typeface="+mj-ea"/>
              </a:endParaRPr>
            </a:p>
          </p:txBody>
        </p:sp>
        <p:sp>
          <p:nvSpPr>
            <p:cNvPr id="15" name="Rectangle 2"/>
            <p:cNvSpPr>
              <a:spLocks noChangeArrowheads="1"/>
            </p:cNvSpPr>
            <p:nvPr/>
          </p:nvSpPr>
          <p:spPr bwMode="auto">
            <a:xfrm>
              <a:off x="2205038" y="5267325"/>
              <a:ext cx="4248150" cy="3905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16" name="Rectangle 4"/>
            <p:cNvSpPr>
              <a:spLocks noChangeArrowheads="1"/>
            </p:cNvSpPr>
            <p:nvPr/>
          </p:nvSpPr>
          <p:spPr bwMode="auto">
            <a:xfrm>
              <a:off x="3374962" y="5276435"/>
              <a:ext cx="3078226" cy="37685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17" name="Freeform 5"/>
            <p:cNvSpPr>
              <a:spLocks/>
            </p:cNvSpPr>
            <p:nvPr/>
          </p:nvSpPr>
          <p:spPr bwMode="auto">
            <a:xfrm>
              <a:off x="2205038" y="4076699"/>
              <a:ext cx="5600700" cy="409783"/>
            </a:xfrm>
            <a:custGeom>
              <a:avLst/>
              <a:gdLst>
                <a:gd name="T0" fmla="*/ 0 w 2790"/>
                <a:gd name="T1" fmla="*/ 6 h 279"/>
                <a:gd name="T2" fmla="*/ 561 w 2790"/>
                <a:gd name="T3" fmla="*/ 279 h 279"/>
                <a:gd name="T4" fmla="*/ 2100 w 2790"/>
                <a:gd name="T5" fmla="*/ 276 h 279"/>
                <a:gd name="T6" fmla="*/ 2790 w 2790"/>
                <a:gd name="T7" fmla="*/ 0 h 279"/>
                <a:gd name="T8" fmla="*/ 0 w 2790"/>
                <a:gd name="T9" fmla="*/ 6 h 279"/>
              </a:gdLst>
              <a:ahLst/>
              <a:cxnLst>
                <a:cxn ang="0">
                  <a:pos x="T0" y="T1"/>
                </a:cxn>
                <a:cxn ang="0">
                  <a:pos x="T2" y="T3"/>
                </a:cxn>
                <a:cxn ang="0">
                  <a:pos x="T4" y="T5"/>
                </a:cxn>
                <a:cxn ang="0">
                  <a:pos x="T6" y="T7"/>
                </a:cxn>
                <a:cxn ang="0">
                  <a:pos x="T8" y="T9"/>
                </a:cxn>
              </a:cxnLst>
              <a:rect l="0" t="0" r="r" b="b"/>
              <a:pathLst>
                <a:path w="2790" h="279">
                  <a:moveTo>
                    <a:pt x="0" y="6"/>
                  </a:moveTo>
                  <a:lnTo>
                    <a:pt x="561" y="279"/>
                  </a:lnTo>
                  <a:lnTo>
                    <a:pt x="2100" y="276"/>
                  </a:lnTo>
                  <a:lnTo>
                    <a:pt x="2790" y="0"/>
                  </a:lnTo>
                  <a:lnTo>
                    <a:pt x="0" y="6"/>
                  </a:lnTo>
                  <a:close/>
                </a:path>
              </a:pathLst>
            </a:cu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600">
                <a:latin typeface="+mj-ea"/>
                <a:ea typeface="+mj-ea"/>
              </a:endParaRPr>
            </a:p>
          </p:txBody>
        </p:sp>
        <p:sp>
          <p:nvSpPr>
            <p:cNvPr id="18" name="Line 6"/>
            <p:cNvSpPr>
              <a:spLocks noChangeShapeType="1"/>
            </p:cNvSpPr>
            <p:nvPr/>
          </p:nvSpPr>
          <p:spPr bwMode="auto">
            <a:xfrm>
              <a:off x="2205038" y="5891213"/>
              <a:ext cx="4248150"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19" name="Text Box 7"/>
            <p:cNvSpPr txBox="1">
              <a:spLocks noChangeArrowheads="1"/>
            </p:cNvSpPr>
            <p:nvPr/>
          </p:nvSpPr>
          <p:spPr bwMode="auto">
            <a:xfrm>
              <a:off x="2303463" y="5264150"/>
              <a:ext cx="7104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首  部</a:t>
              </a:r>
            </a:p>
          </p:txBody>
        </p:sp>
        <p:sp>
          <p:nvSpPr>
            <p:cNvPr id="20" name="Rectangle 8"/>
            <p:cNvSpPr>
              <a:spLocks noChangeArrowheads="1"/>
            </p:cNvSpPr>
            <p:nvPr/>
          </p:nvSpPr>
          <p:spPr bwMode="auto">
            <a:xfrm>
              <a:off x="3363913" y="4491038"/>
              <a:ext cx="3089275" cy="392112"/>
            </a:xfrm>
            <a:prstGeom prst="rect">
              <a:avLst/>
            </a:prstGeom>
            <a:solidFill>
              <a:srgbClr val="FFFF99"/>
            </a:solidFill>
            <a:ln w="9525">
              <a:solidFill>
                <a:schemeClr val="tx1"/>
              </a:solidFill>
              <a:miter lim="800000"/>
              <a:headEnd/>
              <a:tailEnd/>
            </a:ln>
            <a:effectLst/>
          </p:spPr>
          <p:txBody>
            <a:bodyPr wrap="none" anchor="ctr"/>
            <a:lstStyle/>
            <a:p>
              <a:pPr algn="ctr"/>
              <a:r>
                <a:rPr kumimoji="1" lang="en-US" altLang="zh-CN" sz="1600" dirty="0" smtClean="0">
                  <a:latin typeface="+mj-ea"/>
                  <a:ea typeface="+mj-ea"/>
                </a:rPr>
                <a:t>ICMP</a:t>
              </a:r>
              <a:r>
                <a:rPr kumimoji="1" lang="zh-CN" altLang="en-US" sz="1600" dirty="0" smtClean="0">
                  <a:latin typeface="+mj-ea"/>
                  <a:ea typeface="+mj-ea"/>
                </a:rPr>
                <a:t>报文</a:t>
              </a:r>
              <a:endParaRPr kumimoji="1" lang="zh-CN" altLang="en-US" sz="1600" dirty="0">
                <a:latin typeface="+mj-ea"/>
                <a:ea typeface="+mj-ea"/>
              </a:endParaRPr>
            </a:p>
          </p:txBody>
        </p:sp>
        <p:sp>
          <p:nvSpPr>
            <p:cNvPr id="21" name="Text Box 9"/>
            <p:cNvSpPr txBox="1">
              <a:spLocks noChangeArrowheads="1"/>
            </p:cNvSpPr>
            <p:nvPr/>
          </p:nvSpPr>
          <p:spPr bwMode="auto">
            <a:xfrm>
              <a:off x="2114372" y="2175041"/>
              <a:ext cx="3048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a:latin typeface="+mj-ea"/>
                  <a:ea typeface="+mj-ea"/>
                </a:rPr>
                <a:t>0</a:t>
              </a:r>
            </a:p>
          </p:txBody>
        </p:sp>
        <p:sp>
          <p:nvSpPr>
            <p:cNvPr id="22" name="Line 10"/>
            <p:cNvSpPr>
              <a:spLocks noChangeShapeType="1"/>
            </p:cNvSpPr>
            <p:nvPr/>
          </p:nvSpPr>
          <p:spPr bwMode="auto">
            <a:xfrm>
              <a:off x="3363913" y="5267325"/>
              <a:ext cx="0" cy="390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23" name="Text Box 11"/>
            <p:cNvSpPr txBox="1">
              <a:spLocks noChangeArrowheads="1"/>
            </p:cNvSpPr>
            <p:nvPr/>
          </p:nvSpPr>
          <p:spPr bwMode="auto">
            <a:xfrm>
              <a:off x="3994150" y="5264150"/>
              <a:ext cx="13708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数  据  部  分</a:t>
              </a:r>
            </a:p>
          </p:txBody>
        </p:sp>
        <p:sp>
          <p:nvSpPr>
            <p:cNvPr id="24" name="AutoShape 12"/>
            <p:cNvSpPr>
              <a:spLocks noChangeArrowheads="1"/>
            </p:cNvSpPr>
            <p:nvPr/>
          </p:nvSpPr>
          <p:spPr bwMode="auto">
            <a:xfrm>
              <a:off x="4714875" y="4883151"/>
              <a:ext cx="288925" cy="393284"/>
            </a:xfrm>
            <a:prstGeom prst="downArrow">
              <a:avLst>
                <a:gd name="adj1" fmla="val 47222"/>
                <a:gd name="adj2" fmla="val 837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zh-CN" altLang="en-US" sz="1600">
                <a:latin typeface="+mj-ea"/>
                <a:ea typeface="+mj-ea"/>
              </a:endParaRPr>
            </a:p>
          </p:txBody>
        </p:sp>
        <p:sp>
          <p:nvSpPr>
            <p:cNvPr id="25" name="Rectangle 13"/>
            <p:cNvSpPr>
              <a:spLocks noChangeArrowheads="1"/>
            </p:cNvSpPr>
            <p:nvPr/>
          </p:nvSpPr>
          <p:spPr bwMode="auto">
            <a:xfrm>
              <a:off x="2205038" y="2513013"/>
              <a:ext cx="5600700" cy="1563687"/>
            </a:xfrm>
            <a:prstGeom prst="rect">
              <a:avLst/>
            </a:prstGeom>
            <a:solidFill>
              <a:srgbClr val="FFFF99"/>
            </a:solidFill>
            <a:ln w="9525">
              <a:solidFill>
                <a:schemeClr val="tx1"/>
              </a:solidFill>
              <a:miter lim="800000"/>
              <a:headEnd/>
              <a:tailEnd/>
            </a:ln>
            <a:effectLst/>
          </p:spPr>
          <p:txBody>
            <a:bodyPr wrap="none" anchor="ctr"/>
            <a:lstStyle/>
            <a:p>
              <a:pPr algn="ctr"/>
              <a:endParaRPr lang="zh-CN" altLang="en-US" sz="1600">
                <a:latin typeface="+mj-ea"/>
                <a:ea typeface="+mj-ea"/>
              </a:endParaRPr>
            </a:p>
          </p:txBody>
        </p:sp>
        <p:sp>
          <p:nvSpPr>
            <p:cNvPr id="26" name="Line 14"/>
            <p:cNvSpPr>
              <a:spLocks noChangeShapeType="1"/>
            </p:cNvSpPr>
            <p:nvPr/>
          </p:nvSpPr>
          <p:spPr bwMode="auto">
            <a:xfrm rot="5400000" flipV="1">
              <a:off x="5003800" y="222289"/>
              <a:ext cx="0" cy="5600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27" name="Line 15"/>
            <p:cNvSpPr>
              <a:spLocks noChangeShapeType="1"/>
            </p:cNvSpPr>
            <p:nvPr/>
          </p:nvSpPr>
          <p:spPr bwMode="auto">
            <a:xfrm flipV="1">
              <a:off x="3634196" y="2513012"/>
              <a:ext cx="0" cy="509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29" name="Line 17"/>
            <p:cNvSpPr>
              <a:spLocks noChangeShapeType="1"/>
            </p:cNvSpPr>
            <p:nvPr/>
          </p:nvSpPr>
          <p:spPr bwMode="auto">
            <a:xfrm flipV="1">
              <a:off x="5038558" y="2513011"/>
              <a:ext cx="0" cy="509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30" name="Text Box 18"/>
            <p:cNvSpPr txBox="1">
              <a:spLocks noChangeArrowheads="1"/>
            </p:cNvSpPr>
            <p:nvPr/>
          </p:nvSpPr>
          <p:spPr bwMode="auto">
            <a:xfrm>
              <a:off x="5997935" y="2593860"/>
              <a:ext cx="8002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检验和</a:t>
              </a:r>
            </a:p>
          </p:txBody>
        </p:sp>
        <p:sp>
          <p:nvSpPr>
            <p:cNvPr id="31" name="Text Box 19"/>
            <p:cNvSpPr txBox="1">
              <a:spLocks noChangeArrowheads="1"/>
            </p:cNvSpPr>
            <p:nvPr/>
          </p:nvSpPr>
          <p:spPr bwMode="auto">
            <a:xfrm>
              <a:off x="2602204" y="2600267"/>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类型</a:t>
              </a:r>
            </a:p>
          </p:txBody>
        </p:sp>
        <p:sp>
          <p:nvSpPr>
            <p:cNvPr id="32" name="Text Box 20"/>
            <p:cNvSpPr txBox="1">
              <a:spLocks noChangeArrowheads="1"/>
            </p:cNvSpPr>
            <p:nvPr/>
          </p:nvSpPr>
          <p:spPr bwMode="auto">
            <a:xfrm>
              <a:off x="3974444" y="2593860"/>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代码</a:t>
              </a:r>
            </a:p>
          </p:txBody>
        </p:sp>
        <p:sp>
          <p:nvSpPr>
            <p:cNvPr id="33" name="Text Box 21"/>
            <p:cNvSpPr txBox="1">
              <a:spLocks noChangeArrowheads="1"/>
            </p:cNvSpPr>
            <p:nvPr/>
          </p:nvSpPr>
          <p:spPr bwMode="auto">
            <a:xfrm>
              <a:off x="2952982" y="3087989"/>
              <a:ext cx="39111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a:t>
              </a:r>
              <a:r>
                <a:rPr kumimoji="1" lang="zh-CN" altLang="en-US" sz="1600" dirty="0" smtClean="0">
                  <a:latin typeface="+mj-ea"/>
                  <a:ea typeface="+mj-ea"/>
                </a:rPr>
                <a:t>这</a:t>
              </a:r>
              <a:r>
                <a:rPr kumimoji="1" lang="en-US" altLang="zh-CN" sz="1600" dirty="0" smtClean="0">
                  <a:latin typeface="+mj-ea"/>
                  <a:ea typeface="+mj-ea"/>
                </a:rPr>
                <a:t>4</a:t>
              </a:r>
              <a:r>
                <a:rPr kumimoji="1" lang="zh-CN" altLang="en-US" sz="1600" dirty="0" smtClean="0">
                  <a:latin typeface="+mj-ea"/>
                  <a:ea typeface="+mj-ea"/>
                </a:rPr>
                <a:t>个</a:t>
              </a:r>
              <a:r>
                <a:rPr kumimoji="1" lang="zh-CN" altLang="en-US" sz="1600" dirty="0">
                  <a:latin typeface="+mj-ea"/>
                  <a:ea typeface="+mj-ea"/>
                </a:rPr>
                <a:t>字节</a:t>
              </a:r>
              <a:r>
                <a:rPr kumimoji="1" lang="zh-CN" altLang="en-US" sz="1600" dirty="0" smtClean="0">
                  <a:latin typeface="+mj-ea"/>
                  <a:ea typeface="+mj-ea"/>
                </a:rPr>
                <a:t>取决于</a:t>
              </a:r>
              <a:r>
                <a:rPr kumimoji="1" lang="en-US" altLang="zh-CN" sz="1600" dirty="0" smtClean="0">
                  <a:latin typeface="+mj-ea"/>
                  <a:ea typeface="+mj-ea"/>
                </a:rPr>
                <a:t>ICMP </a:t>
              </a:r>
              <a:r>
                <a:rPr kumimoji="1" lang="zh-CN" altLang="en-US" sz="1600" dirty="0">
                  <a:latin typeface="+mj-ea"/>
                  <a:ea typeface="+mj-ea"/>
                </a:rPr>
                <a:t>报文的类型）</a:t>
              </a:r>
            </a:p>
          </p:txBody>
        </p:sp>
        <p:sp>
          <p:nvSpPr>
            <p:cNvPr id="34" name="Text Box 22"/>
            <p:cNvSpPr txBox="1">
              <a:spLocks noChangeArrowheads="1"/>
            </p:cNvSpPr>
            <p:nvPr/>
          </p:nvSpPr>
          <p:spPr bwMode="auto">
            <a:xfrm>
              <a:off x="3481750" y="2162552"/>
              <a:ext cx="3048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8</a:t>
              </a:r>
            </a:p>
          </p:txBody>
        </p:sp>
        <p:sp>
          <p:nvSpPr>
            <p:cNvPr id="35" name="Text Box 23"/>
            <p:cNvSpPr txBox="1">
              <a:spLocks noChangeArrowheads="1"/>
            </p:cNvSpPr>
            <p:nvPr/>
          </p:nvSpPr>
          <p:spPr bwMode="auto">
            <a:xfrm>
              <a:off x="4826000" y="2159753"/>
              <a:ext cx="4251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16</a:t>
              </a:r>
            </a:p>
          </p:txBody>
        </p:sp>
        <p:sp>
          <p:nvSpPr>
            <p:cNvPr id="36" name="Rectangle 24"/>
            <p:cNvSpPr>
              <a:spLocks noChangeArrowheads="1"/>
            </p:cNvSpPr>
            <p:nvPr/>
          </p:nvSpPr>
          <p:spPr bwMode="auto">
            <a:xfrm>
              <a:off x="3635375" y="5735638"/>
              <a:ext cx="1273175"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37" name="Text Box 25"/>
            <p:cNvSpPr txBox="1">
              <a:spLocks noChangeArrowheads="1"/>
            </p:cNvSpPr>
            <p:nvPr/>
          </p:nvSpPr>
          <p:spPr bwMode="auto">
            <a:xfrm>
              <a:off x="7550746" y="2170002"/>
              <a:ext cx="4251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31</a:t>
              </a:r>
            </a:p>
          </p:txBody>
        </p:sp>
        <p:sp>
          <p:nvSpPr>
            <p:cNvPr id="38" name="Text Box 26"/>
            <p:cNvSpPr txBox="1">
              <a:spLocks noChangeArrowheads="1"/>
            </p:cNvSpPr>
            <p:nvPr/>
          </p:nvSpPr>
          <p:spPr bwMode="auto">
            <a:xfrm>
              <a:off x="3753225" y="5709236"/>
              <a:ext cx="9861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smtClean="0">
                  <a:latin typeface="+mj-ea"/>
                  <a:ea typeface="+mj-ea"/>
                </a:rPr>
                <a:t>IP</a:t>
              </a:r>
              <a:r>
                <a:rPr kumimoji="1" lang="zh-CN" altLang="en-US" sz="1600" dirty="0" smtClean="0">
                  <a:latin typeface="+mj-ea"/>
                  <a:ea typeface="+mj-ea"/>
                </a:rPr>
                <a:t>数据报</a:t>
              </a:r>
              <a:endParaRPr kumimoji="1" lang="zh-CN" altLang="en-US" sz="1600" dirty="0">
                <a:latin typeface="+mj-ea"/>
                <a:ea typeface="+mj-ea"/>
              </a:endParaRPr>
            </a:p>
          </p:txBody>
        </p:sp>
        <p:sp>
          <p:nvSpPr>
            <p:cNvPr id="39" name="Line 27"/>
            <p:cNvSpPr>
              <a:spLocks noChangeShapeType="1"/>
            </p:cNvSpPr>
            <p:nvPr/>
          </p:nvSpPr>
          <p:spPr bwMode="auto">
            <a:xfrm rot="16200000">
              <a:off x="5005388" y="704206"/>
              <a:ext cx="0" cy="5600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40" name="Text Box 28"/>
            <p:cNvSpPr txBox="1">
              <a:spLocks noChangeArrowheads="1"/>
            </p:cNvSpPr>
            <p:nvPr/>
          </p:nvSpPr>
          <p:spPr bwMode="auto">
            <a:xfrm>
              <a:off x="181677" y="2587109"/>
              <a:ext cx="1535997"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kumimoji="1" lang="zh-CN" altLang="en-US" sz="1600" dirty="0" smtClean="0">
                  <a:latin typeface="+mj-ea"/>
                  <a:ea typeface="+mj-ea"/>
                </a:rPr>
                <a:t>前</a:t>
              </a:r>
              <a:r>
                <a:rPr kumimoji="1" lang="en-US" altLang="zh-CN" sz="1600" dirty="0" smtClean="0">
                  <a:latin typeface="+mj-ea"/>
                  <a:ea typeface="+mj-ea"/>
                </a:rPr>
                <a:t>4</a:t>
              </a:r>
              <a:r>
                <a:rPr kumimoji="1" lang="zh-CN" altLang="en-US" sz="1600" dirty="0" smtClean="0">
                  <a:latin typeface="+mj-ea"/>
                  <a:ea typeface="+mj-ea"/>
                </a:rPr>
                <a:t>个字节相同</a:t>
              </a:r>
              <a:endParaRPr kumimoji="1" lang="zh-CN" altLang="en-US" sz="1600" dirty="0">
                <a:latin typeface="+mj-ea"/>
                <a:ea typeface="+mj-ea"/>
              </a:endParaRPr>
            </a:p>
          </p:txBody>
        </p:sp>
        <p:sp>
          <p:nvSpPr>
            <p:cNvPr id="41" name="Text Box 29"/>
            <p:cNvSpPr txBox="1">
              <a:spLocks noChangeArrowheads="1"/>
            </p:cNvSpPr>
            <p:nvPr/>
          </p:nvSpPr>
          <p:spPr bwMode="auto">
            <a:xfrm>
              <a:off x="3173957" y="3632972"/>
              <a:ext cx="36241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ICMP </a:t>
              </a:r>
              <a:r>
                <a:rPr kumimoji="1" lang="zh-CN" altLang="en-US" sz="1600" dirty="0">
                  <a:latin typeface="+mj-ea"/>
                  <a:ea typeface="+mj-ea"/>
                </a:rPr>
                <a:t>的数据部分（长度取决于类型）</a:t>
              </a:r>
            </a:p>
          </p:txBody>
        </p:sp>
        <p:sp>
          <p:nvSpPr>
            <p:cNvPr id="42" name="Line 30"/>
            <p:cNvSpPr>
              <a:spLocks noChangeShapeType="1"/>
            </p:cNvSpPr>
            <p:nvPr/>
          </p:nvSpPr>
          <p:spPr bwMode="auto">
            <a:xfrm>
              <a:off x="1719262" y="2739919"/>
              <a:ext cx="484188" cy="0"/>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600">
                <a:latin typeface="+mj-ea"/>
                <a:ea typeface="+mj-ea"/>
              </a:endParaRPr>
            </a:p>
          </p:txBody>
        </p:sp>
      </p:grpSp>
    </p:spTree>
    <p:extLst>
      <p:ext uri="{BB962C8B-B14F-4D97-AF65-F5344CB8AC3E}">
        <p14:creationId xmlns:p14="http://schemas.microsoft.com/office/powerpoint/2010/main" val="41998986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121</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pic>
        <p:nvPicPr>
          <p:cNvPr id="3" name="图片 2"/>
          <p:cNvPicPr>
            <a:picLocks noChangeAspect="1"/>
          </p:cNvPicPr>
          <p:nvPr/>
        </p:nvPicPr>
        <p:blipFill>
          <a:blip r:embed="rId2"/>
          <a:stretch>
            <a:fillRect/>
          </a:stretch>
        </p:blipFill>
        <p:spPr>
          <a:xfrm>
            <a:off x="1259632" y="1240264"/>
            <a:ext cx="6419048" cy="4209524"/>
          </a:xfrm>
          <a:prstGeom prst="rect">
            <a:avLst/>
          </a:prstGeom>
        </p:spPr>
      </p:pic>
    </p:spTree>
    <p:extLst>
      <p:ext uri="{BB962C8B-B14F-4D97-AF65-F5344CB8AC3E}">
        <p14:creationId xmlns:p14="http://schemas.microsoft.com/office/powerpoint/2010/main" val="328894924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报文</a:t>
            </a:r>
            <a:r>
              <a:rPr lang="zh-CN" altLang="en-US" dirty="0"/>
              <a:t>的种类有两种，</a:t>
            </a:r>
            <a:r>
              <a:rPr lang="zh-CN" altLang="en-US" dirty="0" smtClean="0"/>
              <a:t>即</a:t>
            </a:r>
            <a:r>
              <a:rPr lang="en-US" altLang="zh-CN" dirty="0" smtClean="0">
                <a:solidFill>
                  <a:srgbClr val="FF0000"/>
                </a:solidFill>
              </a:rPr>
              <a:t>ICMP</a:t>
            </a:r>
            <a:r>
              <a:rPr lang="zh-CN" altLang="en-US" dirty="0" smtClean="0">
                <a:solidFill>
                  <a:srgbClr val="FF0000"/>
                </a:solidFill>
              </a:rPr>
              <a:t>差错</a:t>
            </a:r>
            <a:r>
              <a:rPr lang="zh-CN" altLang="en-US" dirty="0">
                <a:solidFill>
                  <a:srgbClr val="FF0000"/>
                </a:solidFill>
              </a:rPr>
              <a:t>报告报文</a:t>
            </a:r>
            <a:r>
              <a:rPr lang="zh-CN" altLang="en-US" dirty="0" smtClean="0"/>
              <a:t>和</a:t>
            </a:r>
            <a:r>
              <a:rPr lang="en-US" altLang="zh-CN" dirty="0" smtClean="0">
                <a:solidFill>
                  <a:srgbClr val="FF0000"/>
                </a:solidFill>
              </a:rPr>
              <a:t>ICMP</a:t>
            </a:r>
            <a:r>
              <a:rPr lang="zh-CN" altLang="en-US" dirty="0" smtClean="0">
                <a:solidFill>
                  <a:srgbClr val="FF0000"/>
                </a:solidFill>
              </a:rPr>
              <a:t>询问</a:t>
            </a:r>
            <a:r>
              <a:rPr lang="zh-CN" altLang="en-US" dirty="0">
                <a:solidFill>
                  <a:srgbClr val="FF0000"/>
                </a:solidFill>
              </a:rPr>
              <a:t>报文</a:t>
            </a:r>
            <a:r>
              <a:rPr lang="zh-CN" altLang="en-US" dirty="0"/>
              <a:t>。 </a:t>
            </a:r>
          </a:p>
          <a:p>
            <a:r>
              <a:rPr lang="en-US" altLang="zh-CN" dirty="0" smtClean="0"/>
              <a:t>ICMP</a:t>
            </a:r>
            <a:r>
              <a:rPr lang="zh-CN" altLang="en-US" dirty="0" smtClean="0"/>
              <a:t>报文的前</a:t>
            </a:r>
            <a:r>
              <a:rPr lang="en-US" altLang="zh-CN" dirty="0" smtClean="0"/>
              <a:t>4</a:t>
            </a:r>
            <a:r>
              <a:rPr lang="zh-CN" altLang="en-US" dirty="0" smtClean="0"/>
              <a:t>个字节是统一的格式，共有三个字段：即类型、代码和检验和。接着的 </a:t>
            </a:r>
            <a:r>
              <a:rPr lang="en-US" altLang="zh-CN" dirty="0" smtClean="0"/>
              <a:t>4 </a:t>
            </a:r>
            <a:r>
              <a:rPr lang="zh-CN" altLang="en-US" dirty="0" smtClean="0"/>
              <a:t>个字节的内容与 </a:t>
            </a:r>
            <a:r>
              <a:rPr lang="en-US" altLang="zh-CN" dirty="0" smtClean="0"/>
              <a:t>ICMP </a:t>
            </a:r>
            <a:r>
              <a:rPr lang="zh-CN" altLang="en-US" dirty="0" smtClean="0"/>
              <a:t>的类型有关。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122</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264336890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123</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pic>
        <p:nvPicPr>
          <p:cNvPr id="6" name="图片 5"/>
          <p:cNvPicPr>
            <a:picLocks noChangeAspect="1"/>
          </p:cNvPicPr>
          <p:nvPr/>
        </p:nvPicPr>
        <p:blipFill>
          <a:blip r:embed="rId2"/>
          <a:stretch>
            <a:fillRect/>
          </a:stretch>
        </p:blipFill>
        <p:spPr>
          <a:xfrm>
            <a:off x="1064251" y="1510786"/>
            <a:ext cx="7015497" cy="3816055"/>
          </a:xfrm>
          <a:prstGeom prst="rect">
            <a:avLst/>
          </a:prstGeom>
        </p:spPr>
      </p:pic>
    </p:spTree>
    <p:extLst>
      <p:ext uri="{BB962C8B-B14F-4D97-AF65-F5344CB8AC3E}">
        <p14:creationId xmlns:p14="http://schemas.microsoft.com/office/powerpoint/2010/main" val="311248828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差错报告报文共有</a:t>
            </a:r>
            <a:r>
              <a:rPr lang="en-US" altLang="zh-CN" dirty="0" smtClean="0"/>
              <a:t>5</a:t>
            </a:r>
            <a:r>
              <a:rPr lang="zh-CN" altLang="en-US" dirty="0"/>
              <a:t>种</a:t>
            </a:r>
            <a:r>
              <a:rPr lang="zh-CN" altLang="en-US" dirty="0" smtClean="0"/>
              <a:t>：</a:t>
            </a:r>
            <a:endParaRPr lang="en-US" altLang="zh-CN" dirty="0" smtClean="0"/>
          </a:p>
          <a:p>
            <a:pPr lvl="1"/>
            <a:r>
              <a:rPr lang="zh-CN" altLang="en-US" dirty="0" smtClean="0"/>
              <a:t>终点</a:t>
            </a:r>
            <a:r>
              <a:rPr lang="zh-CN" altLang="en-US" dirty="0"/>
              <a:t>不可达 </a:t>
            </a:r>
          </a:p>
          <a:p>
            <a:pPr lvl="1"/>
            <a:r>
              <a:rPr lang="zh-CN" altLang="en-US" dirty="0"/>
              <a:t>源点抑制</a:t>
            </a:r>
            <a:r>
              <a:rPr lang="en-US" altLang="zh-CN" dirty="0"/>
              <a:t>(Source quench)  </a:t>
            </a:r>
          </a:p>
          <a:p>
            <a:pPr lvl="1"/>
            <a:r>
              <a:rPr lang="zh-CN" altLang="en-US" dirty="0"/>
              <a:t>时间超过 </a:t>
            </a:r>
          </a:p>
          <a:p>
            <a:pPr lvl="1"/>
            <a:r>
              <a:rPr lang="zh-CN" altLang="en-US" dirty="0"/>
              <a:t>参数问题 </a:t>
            </a:r>
          </a:p>
          <a:p>
            <a:pPr lvl="1"/>
            <a:r>
              <a:rPr lang="zh-CN" altLang="en-US" dirty="0"/>
              <a:t>改变路由（重定向）</a:t>
            </a:r>
            <a:r>
              <a:rPr lang="en-US" altLang="zh-CN" dirty="0"/>
              <a:t>(Redirect) </a:t>
            </a:r>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124</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323632725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zh-CN" altLang="en-US" dirty="0"/>
              <a:t>不应</a:t>
            </a:r>
            <a:r>
              <a:rPr lang="zh-CN" altLang="en-US" dirty="0" smtClean="0"/>
              <a:t>发送</a:t>
            </a:r>
            <a:r>
              <a:rPr lang="en-US" altLang="zh-CN" dirty="0" smtClean="0"/>
              <a:t>ICMP</a:t>
            </a:r>
            <a:r>
              <a:rPr lang="zh-CN" altLang="en-US" dirty="0" smtClean="0"/>
              <a:t>差错</a:t>
            </a:r>
            <a:r>
              <a:rPr lang="zh-CN" altLang="en-US" dirty="0"/>
              <a:t>报告</a:t>
            </a:r>
            <a:r>
              <a:rPr lang="zh-CN" altLang="en-US" dirty="0" smtClean="0"/>
              <a:t>报文的</a:t>
            </a:r>
            <a:r>
              <a:rPr lang="zh-CN" altLang="en-US" dirty="0"/>
              <a:t>几种情况：</a:t>
            </a:r>
            <a:endParaRPr lang="en-US" altLang="zh-CN" dirty="0" smtClean="0"/>
          </a:p>
          <a:p>
            <a:pPr lvl="1"/>
            <a:r>
              <a:rPr lang="zh-CN" altLang="en-US" dirty="0" smtClean="0"/>
              <a:t>对</a:t>
            </a:r>
            <a:r>
              <a:rPr lang="en-US" altLang="zh-CN" dirty="0" smtClean="0"/>
              <a:t>ICMP</a:t>
            </a:r>
            <a:r>
              <a:rPr lang="zh-CN" altLang="en-US" dirty="0" smtClean="0"/>
              <a:t>差错</a:t>
            </a:r>
            <a:r>
              <a:rPr lang="zh-CN" altLang="en-US" dirty="0"/>
              <a:t>报告报文不再</a:t>
            </a:r>
            <a:r>
              <a:rPr lang="zh-CN" altLang="en-US" dirty="0" smtClean="0"/>
              <a:t>发送</a:t>
            </a:r>
            <a:r>
              <a:rPr lang="en-US" altLang="zh-CN" dirty="0" smtClean="0"/>
              <a:t>ICMP</a:t>
            </a:r>
            <a:r>
              <a:rPr lang="zh-CN" altLang="en-US" dirty="0" smtClean="0"/>
              <a:t>差错</a:t>
            </a:r>
            <a:r>
              <a:rPr lang="zh-CN" altLang="en-US" dirty="0"/>
              <a:t>报告报文。</a:t>
            </a:r>
          </a:p>
          <a:p>
            <a:pPr lvl="1"/>
            <a:r>
              <a:rPr lang="zh-CN" altLang="en-US" dirty="0"/>
              <a:t>对第一个分片的数据报片的所有后续数据报片都不</a:t>
            </a:r>
            <a:r>
              <a:rPr lang="zh-CN" altLang="en-US" dirty="0" smtClean="0"/>
              <a:t>发送</a:t>
            </a:r>
            <a:r>
              <a:rPr lang="en-US" altLang="zh-CN" dirty="0" smtClean="0"/>
              <a:t>ICMP</a:t>
            </a:r>
            <a:r>
              <a:rPr lang="zh-CN" altLang="en-US" dirty="0" smtClean="0"/>
              <a:t>差错</a:t>
            </a:r>
            <a:r>
              <a:rPr lang="zh-CN" altLang="en-US" dirty="0"/>
              <a:t>报告报文。</a:t>
            </a:r>
          </a:p>
          <a:p>
            <a:pPr lvl="1"/>
            <a:r>
              <a:rPr lang="zh-CN" altLang="en-US" dirty="0"/>
              <a:t>对具有多播地址的数据报都不</a:t>
            </a:r>
            <a:r>
              <a:rPr lang="zh-CN" altLang="en-US" dirty="0" smtClean="0"/>
              <a:t>发送</a:t>
            </a:r>
            <a:r>
              <a:rPr lang="en-US" altLang="zh-CN" dirty="0" smtClean="0"/>
              <a:t>ICMP</a:t>
            </a:r>
            <a:r>
              <a:rPr lang="zh-CN" altLang="en-US" dirty="0" smtClean="0"/>
              <a:t>差错</a:t>
            </a:r>
            <a:r>
              <a:rPr lang="zh-CN" altLang="en-US" dirty="0"/>
              <a:t>报告报文。</a:t>
            </a:r>
          </a:p>
          <a:p>
            <a:pPr lvl="1"/>
            <a:r>
              <a:rPr lang="zh-CN" altLang="en-US" dirty="0"/>
              <a:t>对具有特殊地址（如</a:t>
            </a:r>
            <a:r>
              <a:rPr lang="en-US" altLang="zh-CN" dirty="0" smtClean="0"/>
              <a:t>127.0.0.0</a:t>
            </a:r>
            <a:r>
              <a:rPr lang="zh-CN" altLang="en-US" dirty="0" smtClean="0"/>
              <a:t>或</a:t>
            </a:r>
            <a:r>
              <a:rPr lang="en-US" altLang="zh-CN" dirty="0" smtClean="0"/>
              <a:t>0.0.0.0</a:t>
            </a:r>
            <a:r>
              <a:rPr lang="zh-CN" altLang="en-US" dirty="0"/>
              <a:t>）的数据报不发送 </a:t>
            </a:r>
            <a:r>
              <a:rPr lang="en-US" altLang="zh-CN" dirty="0"/>
              <a:t>ICMP </a:t>
            </a:r>
            <a:r>
              <a:rPr lang="zh-CN" altLang="en-US" dirty="0"/>
              <a:t>差错报告报文。</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125</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8142201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询问</a:t>
            </a:r>
            <a:r>
              <a:rPr lang="zh-CN" altLang="en-US" dirty="0"/>
              <a:t>报文有两种：</a:t>
            </a:r>
            <a:endParaRPr lang="en-US" altLang="zh-CN" dirty="0" smtClean="0"/>
          </a:p>
          <a:p>
            <a:pPr lvl="1"/>
            <a:r>
              <a:rPr lang="zh-CN" altLang="en-US" dirty="0"/>
              <a:t>回送请求和回答报文</a:t>
            </a:r>
          </a:p>
          <a:p>
            <a:pPr lvl="1"/>
            <a:r>
              <a:rPr lang="zh-CN" altLang="en-US" dirty="0"/>
              <a:t>时间戳请求和回答</a:t>
            </a:r>
            <a:r>
              <a:rPr lang="zh-CN" altLang="en-US" dirty="0" smtClean="0"/>
              <a:t>报文</a:t>
            </a:r>
            <a:endParaRPr lang="en-US" altLang="zh-CN" dirty="0" smtClean="0"/>
          </a:p>
          <a:p>
            <a:endParaRPr lang="en-US" altLang="zh-CN" dirty="0"/>
          </a:p>
          <a:p>
            <a:r>
              <a:rPr lang="zh-CN" altLang="en-US" dirty="0"/>
              <a:t>停止</a:t>
            </a:r>
            <a:r>
              <a:rPr lang="zh-CN" altLang="en-US" dirty="0" smtClean="0"/>
              <a:t>使用的几种</a:t>
            </a:r>
            <a:r>
              <a:rPr lang="en-US" altLang="zh-CN" dirty="0" smtClean="0"/>
              <a:t>ICMP</a:t>
            </a:r>
            <a:r>
              <a:rPr lang="zh-CN" altLang="en-US" dirty="0" smtClean="0"/>
              <a:t>报有：</a:t>
            </a:r>
            <a:endParaRPr lang="zh-CN" altLang="en-US" dirty="0"/>
          </a:p>
          <a:p>
            <a:pPr lvl="1"/>
            <a:r>
              <a:rPr lang="zh-CN" altLang="en-US" dirty="0"/>
              <a:t>信息请求与回答报文</a:t>
            </a:r>
          </a:p>
          <a:p>
            <a:pPr lvl="1"/>
            <a:r>
              <a:rPr lang="zh-CN" altLang="en-US" dirty="0"/>
              <a:t>掩码地址请求和回答报文</a:t>
            </a:r>
          </a:p>
          <a:p>
            <a:pPr lvl="1"/>
            <a:r>
              <a:rPr lang="zh-CN" altLang="en-US" dirty="0"/>
              <a:t>路由器询问和通告报文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126</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310823468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127</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pic>
        <p:nvPicPr>
          <p:cNvPr id="6" name="图片 5"/>
          <p:cNvPicPr>
            <a:picLocks noChangeAspect="1"/>
          </p:cNvPicPr>
          <p:nvPr/>
        </p:nvPicPr>
        <p:blipFill>
          <a:blip r:embed="rId2"/>
          <a:stretch>
            <a:fillRect/>
          </a:stretch>
        </p:blipFill>
        <p:spPr>
          <a:xfrm>
            <a:off x="4637985" y="-2679105"/>
            <a:ext cx="4398511" cy="8394105"/>
          </a:xfrm>
          <a:prstGeom prst="rect">
            <a:avLst/>
          </a:prstGeom>
        </p:spPr>
      </p:pic>
      <p:pic>
        <p:nvPicPr>
          <p:cNvPr id="43" name="图片 42"/>
          <p:cNvPicPr>
            <a:picLocks noChangeAspect="1"/>
          </p:cNvPicPr>
          <p:nvPr/>
        </p:nvPicPr>
        <p:blipFill>
          <a:blip r:embed="rId2"/>
          <a:stretch>
            <a:fillRect/>
          </a:stretch>
        </p:blipFill>
        <p:spPr>
          <a:xfrm>
            <a:off x="245497" y="8011"/>
            <a:ext cx="4398511" cy="8394105"/>
          </a:xfrm>
          <a:prstGeom prst="rect">
            <a:avLst/>
          </a:prstGeom>
        </p:spPr>
      </p:pic>
    </p:spTree>
    <p:extLst>
      <p:ext uri="{BB962C8B-B14F-4D97-AF65-F5344CB8AC3E}">
        <p14:creationId xmlns:p14="http://schemas.microsoft.com/office/powerpoint/2010/main" val="115968508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a:t>Ping</a:t>
            </a:r>
            <a:r>
              <a:rPr lang="zh-CN" altLang="en-US" dirty="0"/>
              <a:t>程序是</a:t>
            </a:r>
            <a:r>
              <a:rPr lang="en-US" altLang="zh-CN" dirty="0"/>
              <a:t>ICMP</a:t>
            </a:r>
            <a:r>
              <a:rPr lang="zh-CN" altLang="en-US" dirty="0"/>
              <a:t>协议的最常见应用程序，由</a:t>
            </a:r>
            <a:r>
              <a:rPr lang="en-US" altLang="zh-CN" dirty="0" smtClean="0"/>
              <a:t>Mike </a:t>
            </a:r>
            <a:r>
              <a:rPr lang="en-US" altLang="zh-CN" dirty="0" err="1" smtClean="0"/>
              <a:t>Muuss</a:t>
            </a:r>
            <a:r>
              <a:rPr lang="en-US" altLang="zh-CN" dirty="0" smtClean="0"/>
              <a:t> </a:t>
            </a:r>
            <a:r>
              <a:rPr lang="zh-CN" altLang="en-US" dirty="0"/>
              <a:t>编写，可以用来测试目的主机是否可到达</a:t>
            </a:r>
            <a:r>
              <a:rPr lang="zh-CN" altLang="en-US" dirty="0" smtClean="0"/>
              <a:t>。</a:t>
            </a:r>
            <a:endParaRPr lang="en-US" altLang="zh-CN" dirty="0" smtClean="0"/>
          </a:p>
          <a:p>
            <a:r>
              <a:rPr lang="en-US" altLang="zh-CN" dirty="0" smtClean="0"/>
              <a:t>Ping</a:t>
            </a:r>
            <a:r>
              <a:rPr lang="zh-CN" altLang="en-US" dirty="0" smtClean="0"/>
              <a:t>程序使用</a:t>
            </a:r>
            <a:r>
              <a:rPr lang="en-US" altLang="zh-CN" dirty="0"/>
              <a:t>ICMP</a:t>
            </a:r>
            <a:r>
              <a:rPr lang="zh-CN" altLang="en-US" dirty="0"/>
              <a:t>回应请求和回应应答报文来实现</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128</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spTree>
    <p:extLst>
      <p:ext uri="{BB962C8B-B14F-4D97-AF65-F5344CB8AC3E}">
        <p14:creationId xmlns:p14="http://schemas.microsoft.com/office/powerpoint/2010/main" val="362345428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zh-CN" altLang="en-US" dirty="0" smtClean="0"/>
              <a:t>当</a:t>
            </a:r>
            <a:r>
              <a:rPr lang="zh-CN" altLang="en-US" dirty="0"/>
              <a:t>调用</a:t>
            </a:r>
            <a:r>
              <a:rPr lang="en-US" altLang="zh-CN" dirty="0"/>
              <a:t>ping</a:t>
            </a:r>
            <a:r>
              <a:rPr lang="zh-CN" altLang="en-US" dirty="0"/>
              <a:t>程序时，它发送一个包含</a:t>
            </a:r>
            <a:r>
              <a:rPr lang="en-US" altLang="zh-CN" dirty="0"/>
              <a:t>ICMP</a:t>
            </a:r>
            <a:r>
              <a:rPr lang="zh-CN" altLang="en-US" dirty="0"/>
              <a:t>回应请求的报文给目的地，然后等待一段很短的时间。如果没有收到应答，则重新传送请求。如果重传的请求仍没有收到应答（或收到一个</a:t>
            </a:r>
            <a:r>
              <a:rPr lang="en-US" altLang="zh-CN" dirty="0"/>
              <a:t>ICMP</a:t>
            </a:r>
            <a:r>
              <a:rPr lang="zh-CN" altLang="en-US" dirty="0"/>
              <a:t>目的不可达报文），</a:t>
            </a:r>
            <a:r>
              <a:rPr lang="en-US" altLang="zh-CN" dirty="0"/>
              <a:t>ping</a:t>
            </a:r>
            <a:r>
              <a:rPr lang="zh-CN" altLang="en-US" dirty="0"/>
              <a:t>报告该远程机器为不可达。</a:t>
            </a:r>
          </a:p>
          <a:p>
            <a:r>
              <a:rPr lang="zh-CN" altLang="en-US" dirty="0" smtClean="0"/>
              <a:t>远</a:t>
            </a:r>
            <a:r>
              <a:rPr lang="zh-CN" altLang="en-US" dirty="0"/>
              <a:t>端主机上的</a:t>
            </a:r>
            <a:r>
              <a:rPr lang="en-US" altLang="zh-CN" dirty="0"/>
              <a:t>ICMP</a:t>
            </a:r>
            <a:r>
              <a:rPr lang="zh-CN" altLang="en-US" dirty="0"/>
              <a:t>软件应答该回应请求报文。</a:t>
            </a:r>
          </a:p>
          <a:p>
            <a:r>
              <a:rPr lang="zh-CN" altLang="en-US" dirty="0" smtClean="0"/>
              <a:t>按照</a:t>
            </a:r>
            <a:r>
              <a:rPr lang="zh-CN" altLang="en-US" dirty="0"/>
              <a:t>协议只要收到回应请求，</a:t>
            </a:r>
            <a:r>
              <a:rPr lang="en-US" altLang="zh-CN" dirty="0"/>
              <a:t>ICMP</a:t>
            </a:r>
            <a:r>
              <a:rPr lang="zh-CN" altLang="en-US" dirty="0"/>
              <a:t>软件必须发送回应应答。</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129</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spTree>
    <p:extLst>
      <p:ext uri="{BB962C8B-B14F-4D97-AF65-F5344CB8AC3E}">
        <p14:creationId xmlns:p14="http://schemas.microsoft.com/office/powerpoint/2010/main" val="3535269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sz="half" idx="1"/>
          </p:nvPr>
        </p:nvSpPr>
        <p:spPr>
          <a:xfrm>
            <a:off x="457200" y="1333501"/>
            <a:ext cx="8003232" cy="3775604"/>
          </a:xfrm>
        </p:spPr>
        <p:txBody>
          <a:bodyPr/>
          <a:lstStyle/>
          <a:p>
            <a:r>
              <a:rPr lang="zh-CN" altLang="en-US" dirty="0"/>
              <a:t>互连在一起的网络要进行通信，会遇到许多问题需要解决，如：</a:t>
            </a:r>
          </a:p>
          <a:p>
            <a:pPr lvl="1"/>
            <a:r>
              <a:rPr lang="zh-CN" altLang="en-US" dirty="0"/>
              <a:t>不同的寻址方案</a:t>
            </a:r>
          </a:p>
          <a:p>
            <a:pPr lvl="1"/>
            <a:r>
              <a:rPr lang="zh-CN" altLang="en-US" dirty="0"/>
              <a:t>不同的最大分组长度</a:t>
            </a:r>
          </a:p>
          <a:p>
            <a:pPr lvl="1"/>
            <a:r>
              <a:rPr lang="zh-CN" altLang="en-US" dirty="0"/>
              <a:t>不同的网络接入机制</a:t>
            </a:r>
          </a:p>
          <a:p>
            <a:pPr lvl="1"/>
            <a:r>
              <a:rPr lang="zh-CN" altLang="en-US" dirty="0"/>
              <a:t>不同的超时控制</a:t>
            </a:r>
          </a:p>
          <a:p>
            <a:pPr lvl="1"/>
            <a:r>
              <a:rPr lang="zh-CN" altLang="en-US" dirty="0"/>
              <a:t>不同的差错恢复方法</a:t>
            </a:r>
          </a:p>
          <a:p>
            <a:endParaRPr lang="zh-CN" altLang="en-US" dirty="0"/>
          </a:p>
        </p:txBody>
      </p:sp>
      <p:sp>
        <p:nvSpPr>
          <p:cNvPr id="5" name="内容占位符 4"/>
          <p:cNvSpPr>
            <a:spLocks noGrp="1"/>
          </p:cNvSpPr>
          <p:nvPr>
            <p:ph sz="half" idx="2"/>
          </p:nvPr>
        </p:nvSpPr>
        <p:spPr/>
        <p:txBody>
          <a:bodyPr/>
          <a:lstStyle/>
          <a:p>
            <a:pPr lvl="1"/>
            <a:endParaRPr lang="en-US" altLang="zh-CN" dirty="0" smtClean="0"/>
          </a:p>
          <a:p>
            <a:pPr marL="405217" lvl="1" indent="0">
              <a:buNone/>
            </a:pPr>
            <a:endParaRPr lang="en-US" altLang="zh-CN" dirty="0" smtClean="0"/>
          </a:p>
          <a:p>
            <a:pPr lvl="1"/>
            <a:r>
              <a:rPr lang="zh-CN" altLang="en-US" dirty="0" smtClean="0"/>
              <a:t>不同</a:t>
            </a:r>
            <a:r>
              <a:rPr lang="zh-CN" altLang="en-US" dirty="0"/>
              <a:t>的状态报告方法</a:t>
            </a:r>
          </a:p>
          <a:p>
            <a:pPr lvl="1"/>
            <a:r>
              <a:rPr lang="zh-CN" altLang="en-US" dirty="0"/>
              <a:t>不同的路由选择技术</a:t>
            </a:r>
          </a:p>
          <a:p>
            <a:pPr lvl="1"/>
            <a:r>
              <a:rPr lang="zh-CN" altLang="en-US" dirty="0"/>
              <a:t>不同的用户接入控制</a:t>
            </a:r>
          </a:p>
          <a:p>
            <a:pPr lvl="1"/>
            <a:r>
              <a:rPr lang="zh-CN" altLang="en-US" dirty="0"/>
              <a:t>不同的服务（面向连接服务和无连接服务）</a:t>
            </a:r>
          </a:p>
          <a:p>
            <a:pPr lvl="1"/>
            <a:r>
              <a:rPr lang="zh-CN" altLang="en-US" dirty="0"/>
              <a:t>不同的管理与控制方式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9392299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130</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pic>
        <p:nvPicPr>
          <p:cNvPr id="6" name="图片 5"/>
          <p:cNvPicPr>
            <a:picLocks noChangeAspect="1"/>
          </p:cNvPicPr>
          <p:nvPr/>
        </p:nvPicPr>
        <p:blipFill>
          <a:blip r:embed="rId2"/>
          <a:stretch>
            <a:fillRect/>
          </a:stretch>
        </p:blipFill>
        <p:spPr>
          <a:xfrm>
            <a:off x="1381524" y="1486071"/>
            <a:ext cx="6380952" cy="2742857"/>
          </a:xfrm>
          <a:prstGeom prst="rect">
            <a:avLst/>
          </a:prstGeom>
        </p:spPr>
      </p:pic>
      <p:sp>
        <p:nvSpPr>
          <p:cNvPr id="8" name="文本框 7"/>
          <p:cNvSpPr txBox="1"/>
          <p:nvPr/>
        </p:nvSpPr>
        <p:spPr>
          <a:xfrm>
            <a:off x="2303748" y="4533634"/>
            <a:ext cx="4536504" cy="369332"/>
          </a:xfrm>
          <a:prstGeom prst="rect">
            <a:avLst/>
          </a:prstGeom>
          <a:noFill/>
        </p:spPr>
        <p:txBody>
          <a:bodyPr wrap="square" rtlCol="0">
            <a:spAutoFit/>
          </a:bodyPr>
          <a:lstStyle/>
          <a:p>
            <a:pPr algn="ctr"/>
            <a:r>
              <a:rPr lang="zh-CN" altLang="en-US" dirty="0" smtClean="0">
                <a:latin typeface="+mj-ea"/>
                <a:ea typeface="+mj-ea"/>
              </a:rPr>
              <a:t>执行</a:t>
            </a:r>
            <a:r>
              <a:rPr lang="en-US" altLang="zh-CN" dirty="0" smtClean="0">
                <a:latin typeface="+mj-ea"/>
                <a:ea typeface="+mj-ea"/>
              </a:rPr>
              <a:t>Ping</a:t>
            </a:r>
            <a:r>
              <a:rPr lang="zh-CN" altLang="en-US" dirty="0" smtClean="0">
                <a:latin typeface="+mj-ea"/>
                <a:ea typeface="+mj-ea"/>
              </a:rPr>
              <a:t>操作：</a:t>
            </a:r>
            <a:r>
              <a:rPr lang="en-US" altLang="zh-CN" dirty="0" smtClean="0">
                <a:latin typeface="+mj-ea"/>
                <a:ea typeface="+mj-ea"/>
              </a:rPr>
              <a:t>ping www.baidu.com</a:t>
            </a:r>
            <a:endParaRPr lang="zh-CN" altLang="en-US" dirty="0">
              <a:latin typeface="+mj-ea"/>
              <a:ea typeface="+mj-ea"/>
            </a:endParaRPr>
          </a:p>
        </p:txBody>
      </p:sp>
    </p:spTree>
    <p:extLst>
      <p:ext uri="{BB962C8B-B14F-4D97-AF65-F5344CB8AC3E}">
        <p14:creationId xmlns:p14="http://schemas.microsoft.com/office/powerpoint/2010/main" val="259061929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131</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sp>
        <p:nvSpPr>
          <p:cNvPr id="8" name="文本框 7"/>
          <p:cNvSpPr txBox="1"/>
          <p:nvPr/>
        </p:nvSpPr>
        <p:spPr>
          <a:xfrm>
            <a:off x="2303748" y="4009628"/>
            <a:ext cx="4536504" cy="646331"/>
          </a:xfrm>
          <a:prstGeom prst="rect">
            <a:avLst/>
          </a:prstGeom>
          <a:noFill/>
        </p:spPr>
        <p:txBody>
          <a:bodyPr wrap="square" rtlCol="0">
            <a:spAutoFit/>
          </a:bodyPr>
          <a:lstStyle/>
          <a:p>
            <a:pPr algn="ctr"/>
            <a:r>
              <a:rPr lang="zh-CN" altLang="en-US" dirty="0" smtClean="0">
                <a:latin typeface="+mj-ea"/>
                <a:ea typeface="+mj-ea"/>
              </a:rPr>
              <a:t>执行</a:t>
            </a:r>
            <a:r>
              <a:rPr lang="en-US" altLang="zh-CN" dirty="0" smtClean="0">
                <a:latin typeface="+mj-ea"/>
                <a:ea typeface="+mj-ea"/>
              </a:rPr>
              <a:t>Ping</a:t>
            </a:r>
            <a:r>
              <a:rPr lang="zh-CN" altLang="en-US" dirty="0" smtClean="0">
                <a:latin typeface="+mj-ea"/>
                <a:ea typeface="+mj-ea"/>
              </a:rPr>
              <a:t>操作：</a:t>
            </a:r>
            <a:r>
              <a:rPr lang="en-US" altLang="zh-CN" dirty="0" smtClean="0">
                <a:latin typeface="+mj-ea"/>
                <a:ea typeface="+mj-ea"/>
              </a:rPr>
              <a:t>ping www.baidu.com</a:t>
            </a:r>
          </a:p>
          <a:p>
            <a:pPr algn="ctr"/>
            <a:r>
              <a:rPr lang="zh-CN" altLang="en-US" dirty="0" smtClean="0">
                <a:latin typeface="+mj-ea"/>
                <a:ea typeface="+mj-ea"/>
              </a:rPr>
              <a:t>通过</a:t>
            </a:r>
            <a:r>
              <a:rPr lang="en-US" altLang="zh-CN" dirty="0" err="1" smtClean="0">
                <a:latin typeface="+mj-ea"/>
                <a:ea typeface="+mj-ea"/>
              </a:rPr>
              <a:t>Wireshark</a:t>
            </a:r>
            <a:r>
              <a:rPr lang="zh-CN" altLang="en-US" dirty="0" smtClean="0">
                <a:latin typeface="+mj-ea"/>
                <a:ea typeface="+mj-ea"/>
              </a:rPr>
              <a:t>捕获的</a:t>
            </a:r>
            <a:r>
              <a:rPr lang="en-US" altLang="zh-CN" dirty="0" smtClean="0">
                <a:latin typeface="+mj-ea"/>
                <a:ea typeface="+mj-ea"/>
              </a:rPr>
              <a:t>ICMP</a:t>
            </a:r>
            <a:r>
              <a:rPr lang="zh-CN" altLang="en-US" dirty="0">
                <a:latin typeface="+mj-ea"/>
                <a:ea typeface="+mj-ea"/>
              </a:rPr>
              <a:t>数据</a:t>
            </a:r>
            <a:r>
              <a:rPr lang="zh-CN" altLang="en-US" dirty="0" smtClean="0">
                <a:latin typeface="+mj-ea"/>
                <a:ea typeface="+mj-ea"/>
              </a:rPr>
              <a:t>报文</a:t>
            </a:r>
            <a:endParaRPr lang="zh-CN" altLang="en-US" dirty="0">
              <a:latin typeface="+mj-ea"/>
              <a:ea typeface="+mj-ea"/>
            </a:endParaRPr>
          </a:p>
        </p:txBody>
      </p:sp>
      <p:pic>
        <p:nvPicPr>
          <p:cNvPr id="3" name="图片 2"/>
          <p:cNvPicPr>
            <a:picLocks noChangeAspect="1"/>
          </p:cNvPicPr>
          <p:nvPr/>
        </p:nvPicPr>
        <p:blipFill>
          <a:blip r:embed="rId2"/>
          <a:stretch>
            <a:fillRect/>
          </a:stretch>
        </p:blipFill>
        <p:spPr>
          <a:xfrm>
            <a:off x="323528" y="1921396"/>
            <a:ext cx="8691032" cy="1836033"/>
          </a:xfrm>
          <a:prstGeom prst="rect">
            <a:avLst/>
          </a:prstGeom>
        </p:spPr>
      </p:pic>
    </p:spTree>
    <p:extLst>
      <p:ext uri="{BB962C8B-B14F-4D97-AF65-F5344CB8AC3E}">
        <p14:creationId xmlns:p14="http://schemas.microsoft.com/office/powerpoint/2010/main" val="92082673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132</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0"/>
            <a:ext cx="7620000" cy="5715000"/>
          </a:xfrm>
          <a:prstGeom prst="rect">
            <a:avLst/>
          </a:prstGeom>
        </p:spPr>
      </p:pic>
    </p:spTree>
    <p:extLst>
      <p:ext uri="{BB962C8B-B14F-4D97-AF65-F5344CB8AC3E}">
        <p14:creationId xmlns:p14="http://schemas.microsoft.com/office/powerpoint/2010/main" val="423787986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windows</a:t>
            </a:r>
            <a:r>
              <a:rPr lang="zh-CN" altLang="en-US" dirty="0" smtClean="0"/>
              <a:t>的</a:t>
            </a:r>
            <a:r>
              <a:rPr lang="en-US" altLang="zh-CN" dirty="0" err="1"/>
              <a:t>tracert</a:t>
            </a:r>
            <a:r>
              <a:rPr lang="zh-CN" altLang="en-US" dirty="0"/>
              <a:t>和</a:t>
            </a:r>
            <a:r>
              <a:rPr lang="en-US" altLang="zh-CN" dirty="0" err="1" smtClean="0"/>
              <a:t>linux</a:t>
            </a:r>
            <a:r>
              <a:rPr lang="en-US" altLang="zh-CN" dirty="0" smtClean="0"/>
              <a:t>/UNIX/router</a:t>
            </a:r>
            <a:r>
              <a:rPr lang="zh-CN" altLang="en-US" dirty="0" smtClean="0"/>
              <a:t>的</a:t>
            </a:r>
            <a:r>
              <a:rPr lang="en-US" altLang="zh-CN" dirty="0" err="1"/>
              <a:t>traceroute</a:t>
            </a:r>
            <a:r>
              <a:rPr lang="zh-CN" altLang="en-US" dirty="0"/>
              <a:t>都用于探测数据包从源到目的经过路由的</a:t>
            </a:r>
            <a:r>
              <a:rPr lang="en-US" altLang="zh-CN" dirty="0"/>
              <a:t>IP</a:t>
            </a:r>
            <a:r>
              <a:rPr lang="zh-CN" altLang="en-US" dirty="0"/>
              <a:t>，但两者探测的方法却有差别</a:t>
            </a:r>
            <a:r>
              <a:rPr lang="zh-CN" altLang="en-US" dirty="0" smtClean="0"/>
              <a:t>。</a:t>
            </a:r>
            <a:endParaRPr lang="en-US" altLang="zh-CN" dirty="0" smtClean="0"/>
          </a:p>
          <a:p>
            <a:r>
              <a:rPr lang="zh-CN" altLang="en-US" dirty="0" smtClean="0"/>
              <a:t>默认</a:t>
            </a:r>
            <a:r>
              <a:rPr lang="zh-CN" altLang="en-US" dirty="0"/>
              <a:t>情况下，</a:t>
            </a:r>
            <a:r>
              <a:rPr lang="en-US" altLang="zh-CN" dirty="0" err="1"/>
              <a:t>tracert</a:t>
            </a:r>
            <a:r>
              <a:rPr lang="zh-CN" altLang="en-US" dirty="0"/>
              <a:t>是向目的地址发出</a:t>
            </a:r>
            <a:r>
              <a:rPr lang="en-US" altLang="zh-CN" dirty="0"/>
              <a:t>ICMP</a:t>
            </a:r>
            <a:r>
              <a:rPr lang="zh-CN" altLang="en-US" dirty="0"/>
              <a:t>请求回显数据包，而</a:t>
            </a:r>
            <a:r>
              <a:rPr lang="en-US" altLang="zh-CN" dirty="0" err="1"/>
              <a:t>traceroute</a:t>
            </a:r>
            <a:r>
              <a:rPr lang="zh-CN" altLang="en-US" dirty="0"/>
              <a:t>是向目的地址的某个端口（大于</a:t>
            </a:r>
            <a:r>
              <a:rPr lang="en-US" altLang="zh-CN" dirty="0"/>
              <a:t>30000</a:t>
            </a:r>
            <a:r>
              <a:rPr lang="zh-CN" altLang="en-US" dirty="0"/>
              <a:t>）发送</a:t>
            </a:r>
            <a:r>
              <a:rPr lang="en-US" altLang="zh-CN" dirty="0"/>
              <a:t>UDP</a:t>
            </a:r>
            <a:r>
              <a:rPr lang="zh-CN" altLang="en-US" dirty="0"/>
              <a:t>数据报</a:t>
            </a:r>
            <a:r>
              <a:rPr lang="zh-CN" altLang="en-US" dirty="0" smtClean="0"/>
              <a:t>。</a:t>
            </a:r>
            <a:endParaRPr lang="en-US" altLang="zh-CN" dirty="0" smtClean="0"/>
          </a:p>
          <a:p>
            <a:r>
              <a:rPr lang="zh-CN" altLang="en-US" dirty="0" smtClean="0"/>
              <a:t>两者</a:t>
            </a:r>
            <a:r>
              <a:rPr lang="zh-CN" altLang="en-US" dirty="0"/>
              <a:t>用于探测的数据类型不同。但他们也有一个共同点：都是通过设置发送包的</a:t>
            </a:r>
            <a:r>
              <a:rPr lang="en-US" altLang="zh-CN" dirty="0"/>
              <a:t>TTL</a:t>
            </a:r>
            <a:r>
              <a:rPr lang="zh-CN" altLang="en-US" dirty="0"/>
              <a:t>的值从</a:t>
            </a:r>
            <a:r>
              <a:rPr lang="en-US" altLang="zh-CN" dirty="0"/>
              <a:t>1</a:t>
            </a:r>
            <a:r>
              <a:rPr lang="zh-CN" altLang="en-US" dirty="0"/>
              <a:t>开始、逐次增</a:t>
            </a:r>
            <a:r>
              <a:rPr lang="en-US" altLang="zh-CN" dirty="0"/>
              <a:t>1</a:t>
            </a:r>
            <a:r>
              <a:rPr lang="zh-CN" altLang="en-US" dirty="0"/>
              <a:t>的方法来</a:t>
            </a:r>
            <a:r>
              <a:rPr lang="zh-CN" altLang="en-US" dirty="0" smtClean="0"/>
              <a:t>探测。</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133</a:t>
            </a:fld>
            <a:endParaRPr lang="en-US" altLang="zh-CN"/>
          </a:p>
        </p:txBody>
      </p:sp>
      <p:sp>
        <p:nvSpPr>
          <p:cNvPr id="7" name="文本占位符 6"/>
          <p:cNvSpPr>
            <a:spLocks noGrp="1"/>
          </p:cNvSpPr>
          <p:nvPr>
            <p:ph type="body" sz="quarter" idx="13"/>
          </p:nvPr>
        </p:nvSpPr>
        <p:spPr/>
        <p:txBody>
          <a:bodyPr/>
          <a:lstStyle/>
          <a:p>
            <a:r>
              <a:rPr lang="en-US" altLang="zh-CN" dirty="0" smtClean="0"/>
              <a:t>4.4 </a:t>
            </a:r>
            <a:r>
              <a:rPr lang="en-US" altLang="zh-CN" dirty="0" err="1" smtClean="0"/>
              <a:t>tracert</a:t>
            </a:r>
            <a:endParaRPr lang="zh-CN" altLang="en-US" dirty="0"/>
          </a:p>
        </p:txBody>
      </p:sp>
    </p:spTree>
    <p:extLst>
      <p:ext uri="{BB962C8B-B14F-4D97-AF65-F5344CB8AC3E}">
        <p14:creationId xmlns:p14="http://schemas.microsoft.com/office/powerpoint/2010/main" val="424053685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134</a:t>
            </a:fld>
            <a:endParaRPr lang="en-US" altLang="zh-CN"/>
          </a:p>
        </p:txBody>
      </p:sp>
      <p:sp>
        <p:nvSpPr>
          <p:cNvPr id="7" name="文本占位符 6"/>
          <p:cNvSpPr>
            <a:spLocks noGrp="1"/>
          </p:cNvSpPr>
          <p:nvPr>
            <p:ph type="body" sz="quarter" idx="13"/>
          </p:nvPr>
        </p:nvSpPr>
        <p:spPr/>
        <p:txBody>
          <a:bodyPr/>
          <a:lstStyle/>
          <a:p>
            <a:r>
              <a:rPr lang="en-US" altLang="zh-CN" dirty="0" smtClean="0"/>
              <a:t>4.4 </a:t>
            </a:r>
            <a:r>
              <a:rPr lang="en-US" altLang="zh-CN" dirty="0" err="1" smtClean="0"/>
              <a:t>tracert</a:t>
            </a:r>
            <a:endParaRPr lang="zh-CN" altLang="en-US" dirty="0"/>
          </a:p>
        </p:txBody>
      </p:sp>
      <p:pic>
        <p:nvPicPr>
          <p:cNvPr id="5" name="图片 4"/>
          <p:cNvPicPr>
            <a:picLocks noChangeAspect="1"/>
          </p:cNvPicPr>
          <p:nvPr/>
        </p:nvPicPr>
        <p:blipFill>
          <a:blip r:embed="rId2"/>
          <a:stretch>
            <a:fillRect/>
          </a:stretch>
        </p:blipFill>
        <p:spPr>
          <a:xfrm>
            <a:off x="1423171" y="1412876"/>
            <a:ext cx="6371429" cy="3676190"/>
          </a:xfrm>
          <a:prstGeom prst="rect">
            <a:avLst/>
          </a:prstGeom>
        </p:spPr>
      </p:pic>
    </p:spTree>
    <p:extLst>
      <p:ext uri="{BB962C8B-B14F-4D97-AF65-F5344CB8AC3E}">
        <p14:creationId xmlns:p14="http://schemas.microsoft.com/office/powerpoint/2010/main" val="392803588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135</a:t>
            </a:fld>
            <a:endParaRPr lang="en-US" altLang="zh-CN"/>
          </a:p>
        </p:txBody>
      </p:sp>
      <p:sp>
        <p:nvSpPr>
          <p:cNvPr id="7" name="文本占位符 6"/>
          <p:cNvSpPr>
            <a:spLocks noGrp="1"/>
          </p:cNvSpPr>
          <p:nvPr>
            <p:ph type="body" sz="quarter" idx="13"/>
          </p:nvPr>
        </p:nvSpPr>
        <p:spPr/>
        <p:txBody>
          <a:bodyPr/>
          <a:lstStyle/>
          <a:p>
            <a:r>
              <a:rPr lang="en-US" altLang="zh-CN" dirty="0" smtClean="0"/>
              <a:t>4.4 </a:t>
            </a:r>
            <a:r>
              <a:rPr lang="en-US" altLang="zh-CN" dirty="0" err="1" smtClean="0"/>
              <a:t>tracert</a:t>
            </a:r>
            <a:endParaRPr lang="zh-CN" altLang="en-US" dirty="0"/>
          </a:p>
        </p:txBody>
      </p:sp>
      <p:pic>
        <p:nvPicPr>
          <p:cNvPr id="5" name="图片 4"/>
          <p:cNvPicPr>
            <a:picLocks noChangeAspect="1"/>
          </p:cNvPicPr>
          <p:nvPr/>
        </p:nvPicPr>
        <p:blipFill>
          <a:blip r:embed="rId2"/>
          <a:stretch>
            <a:fillRect/>
          </a:stretch>
        </p:blipFill>
        <p:spPr>
          <a:xfrm>
            <a:off x="457200" y="409228"/>
            <a:ext cx="8259852" cy="5227108"/>
          </a:xfrm>
          <a:prstGeom prst="rect">
            <a:avLst/>
          </a:prstGeom>
        </p:spPr>
      </p:pic>
    </p:spTree>
    <p:extLst>
      <p:ext uri="{BB962C8B-B14F-4D97-AF65-F5344CB8AC3E}">
        <p14:creationId xmlns:p14="http://schemas.microsoft.com/office/powerpoint/2010/main" val="112288886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t>网络层的主要功能是将分组从源节点路由到目的节点中，而且在大多数计算机网络中，采用的是数据报分组交换方式，数据报分组需要经过多跳（</a:t>
            </a:r>
            <a:r>
              <a:rPr lang="en-US" altLang="zh-CN" dirty="0" smtClean="0"/>
              <a:t>Hop</a:t>
            </a:r>
            <a:r>
              <a:rPr lang="zh-CN" altLang="en-US" dirty="0" smtClean="0"/>
              <a:t>）才能到达目的地。</a:t>
            </a:r>
            <a:endParaRPr lang="en-US" altLang="zh-CN" dirty="0" smtClean="0"/>
          </a:p>
          <a:p>
            <a:r>
              <a:rPr lang="zh-CN" altLang="en-US" dirty="0" smtClean="0"/>
              <a:t>路由功能是一种数据报分组交换路径选择行为，是网络层的一种基本功能。</a:t>
            </a:r>
            <a:endParaRPr lang="en-US" altLang="zh-CN" dirty="0" smtClean="0"/>
          </a:p>
          <a:p>
            <a:r>
              <a:rPr lang="zh-CN" altLang="en-US" dirty="0" smtClean="0"/>
              <a:t>路由功能和日常旅行时选择最佳路线的道理是相通的，路由选择就是综合考虑多种因素，例如线路长度、信道带宽、线路稳定性等。</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136</a:t>
            </a:fld>
            <a:endParaRPr lang="en-US" altLang="zh-CN"/>
          </a:p>
        </p:txBody>
      </p:sp>
      <p:sp>
        <p:nvSpPr>
          <p:cNvPr id="8" name="文本占位符 7"/>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282897448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t>路由（</a:t>
            </a:r>
            <a:r>
              <a:rPr lang="en-US" altLang="zh-CN" dirty="0" smtClean="0"/>
              <a:t>Routing</a:t>
            </a:r>
            <a:r>
              <a:rPr lang="zh-CN" altLang="en-US" dirty="0" smtClean="0"/>
              <a:t>）是把信息从源节点通过网络传送到目的节点的行为，简单的讲路由就是指网络层设备从一个接口上收到数据包，根据数据包的目的地址进行定向，并转发到另一个接口的过程。</a:t>
            </a:r>
            <a:endParaRPr lang="en-US" altLang="zh-CN" dirty="0" smtClean="0"/>
          </a:p>
          <a:p>
            <a:r>
              <a:rPr lang="zh-CN" altLang="en-US" dirty="0"/>
              <a:t>路由与</a:t>
            </a:r>
            <a:r>
              <a:rPr lang="zh-CN" altLang="en-US" dirty="0" smtClean="0"/>
              <a:t>桥接对比的主要区别在于：桥接发生在数据链路层，连接的是同一网络或同一子网的不同网段。路由发生在网络层，连接的是不同网络或不同子网。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137</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144012974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t>路由功能的实现是依靠路由器或路由交换机中的路由表进行的。</a:t>
            </a:r>
            <a:endParaRPr lang="en-US" altLang="zh-CN" dirty="0" smtClean="0"/>
          </a:p>
          <a:p>
            <a:r>
              <a:rPr lang="zh-CN" altLang="en-US" dirty="0"/>
              <a:t>路由</a:t>
            </a:r>
            <a:r>
              <a:rPr lang="zh-CN" altLang="en-US" dirty="0" smtClean="0"/>
              <a:t>分为</a:t>
            </a:r>
            <a:r>
              <a:rPr lang="zh-CN" altLang="en-US" dirty="0" smtClean="0">
                <a:solidFill>
                  <a:srgbClr val="FF0000"/>
                </a:solidFill>
              </a:rPr>
              <a:t>静态路由（</a:t>
            </a:r>
            <a:r>
              <a:rPr lang="en-US" altLang="zh-CN" dirty="0" smtClean="0">
                <a:solidFill>
                  <a:srgbClr val="FF0000"/>
                </a:solidFill>
              </a:rPr>
              <a:t>Static Routing</a:t>
            </a:r>
            <a:r>
              <a:rPr lang="zh-CN" altLang="en-US" dirty="0" smtClean="0">
                <a:solidFill>
                  <a:srgbClr val="FF0000"/>
                </a:solidFill>
              </a:rPr>
              <a:t>）</a:t>
            </a:r>
            <a:r>
              <a:rPr lang="zh-CN" altLang="en-US" dirty="0" smtClean="0"/>
              <a:t>和</a:t>
            </a:r>
            <a:r>
              <a:rPr lang="zh-CN" altLang="en-US" dirty="0" smtClean="0">
                <a:solidFill>
                  <a:srgbClr val="FF0000"/>
                </a:solidFill>
              </a:rPr>
              <a:t>动态路由（</a:t>
            </a:r>
            <a:r>
              <a:rPr lang="en-US" altLang="zh-CN" dirty="0" smtClean="0">
                <a:solidFill>
                  <a:srgbClr val="FF0000"/>
                </a:solidFill>
              </a:rPr>
              <a:t>Dynamic Routing</a:t>
            </a:r>
            <a:r>
              <a:rPr lang="zh-CN" altLang="en-US" dirty="0" smtClean="0">
                <a:solidFill>
                  <a:srgbClr val="FF0000"/>
                </a:solidFill>
              </a:rPr>
              <a:t>）</a:t>
            </a:r>
            <a:r>
              <a:rPr lang="zh-CN" altLang="en-US" dirty="0" smtClean="0"/>
              <a:t>两大类。</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138</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185743531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静态路由：</a:t>
            </a:r>
            <a:endParaRPr lang="en-US" altLang="zh-CN" dirty="0" smtClean="0">
              <a:solidFill>
                <a:srgbClr val="FF0000"/>
              </a:solidFill>
            </a:endParaRPr>
          </a:p>
          <a:p>
            <a:r>
              <a:rPr lang="zh-CN" altLang="en-US" dirty="0"/>
              <a:t>静态</a:t>
            </a:r>
            <a:r>
              <a:rPr lang="zh-CN" altLang="en-US" dirty="0" smtClean="0"/>
              <a:t>路由是手动配置的路由，特别是在小型局域网中，因为静态路由的配置和管理都比较简单。</a:t>
            </a:r>
            <a:endParaRPr lang="en-US" altLang="zh-CN" dirty="0" smtClean="0"/>
          </a:p>
          <a:p>
            <a:r>
              <a:rPr lang="zh-CN" altLang="en-US" dirty="0"/>
              <a:t>静态路由的特点是</a:t>
            </a:r>
            <a:r>
              <a:rPr lang="zh-CN" altLang="en-US" dirty="0" smtClean="0"/>
              <a:t>：</a:t>
            </a:r>
            <a:endParaRPr lang="en-US" altLang="zh-CN" dirty="0" smtClean="0"/>
          </a:p>
          <a:p>
            <a:pPr lvl="1"/>
            <a:r>
              <a:rPr lang="zh-CN" altLang="en-US" dirty="0"/>
              <a:t>手动</a:t>
            </a:r>
            <a:r>
              <a:rPr lang="zh-CN" altLang="en-US" dirty="0" smtClean="0"/>
              <a:t>配置：静态路由需要管理员手动进行逐条配置。</a:t>
            </a:r>
            <a:endParaRPr lang="en-US" altLang="zh-CN" dirty="0" smtClean="0"/>
          </a:p>
          <a:p>
            <a:pPr lvl="1"/>
            <a:r>
              <a:rPr lang="zh-CN" altLang="en-US" dirty="0"/>
              <a:t>路由路径固定不变</a:t>
            </a:r>
            <a:r>
              <a:rPr lang="zh-CN" altLang="en-US" dirty="0" smtClean="0"/>
              <a:t>：静态路由不会随着网络的拓扑结构或链路的状态变化而变化，是静态固定的。</a:t>
            </a:r>
            <a:endParaRPr lang="en-US" altLang="zh-CN" dirty="0" smtClean="0"/>
          </a:p>
          <a:p>
            <a:pPr lvl="1"/>
            <a:r>
              <a:rPr lang="zh-CN" altLang="en-US" dirty="0"/>
              <a:t>不可通告性</a:t>
            </a:r>
            <a:r>
              <a:rPr lang="zh-CN" altLang="en-US" dirty="0" smtClean="0"/>
              <a:t>：静态路由信息是私有的，不会通告给其他路由器。</a:t>
            </a:r>
            <a:endParaRPr lang="en-US" altLang="zh-CN" dirty="0" smtClean="0"/>
          </a:p>
          <a:p>
            <a:pPr lvl="1"/>
            <a:r>
              <a:rPr lang="zh-CN" altLang="en-US" dirty="0"/>
              <a:t>单向性</a:t>
            </a:r>
            <a:r>
              <a:rPr lang="zh-CN" altLang="en-US" dirty="0" smtClean="0"/>
              <a:t>：静态路由仅为数据提供沿着下一跳的方向进行路由，不提供反向路由。</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139</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5372371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smtClean="0"/>
              <a:t>因为用户的需求是多种多样的，所以没有一种单一的网络能够适应所有用户的需求。</a:t>
            </a:r>
            <a:endParaRPr lang="en-US" altLang="zh-CN" dirty="0" smtClean="0"/>
          </a:p>
          <a:p>
            <a:r>
              <a:rPr lang="zh-CN" altLang="en-US" dirty="0" smtClean="0"/>
              <a:t>网络技术是不断发展的，网络的制造厂家也要不停止的推出新产品，以获得更加的市场份额和持续利润。</a:t>
            </a:r>
            <a:endParaRPr lang="en-US" altLang="zh-CN" dirty="0" smtClean="0"/>
          </a:p>
          <a:p>
            <a:r>
              <a:rPr lang="zh-CN" altLang="en-US" dirty="0"/>
              <a:t>市场</a:t>
            </a:r>
            <a:r>
              <a:rPr lang="zh-CN" altLang="en-US" dirty="0" smtClean="0"/>
              <a:t>上有不同性能、不同网络协议的网络，分布在不同的位置，由不同的组织和人员来管理。</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6593856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静态路由：</a:t>
            </a:r>
          </a:p>
          <a:p>
            <a:r>
              <a:rPr lang="zh-CN" altLang="en-US" dirty="0" smtClean="0"/>
              <a:t>静态路由明确的指明了到达目的网络，所以在所有同目的地址的路由中，静态路由的优先级是除“直连路由”外最高的，也就是说如果配置了到达某一网络或者某一结点的静态路由，则优先采用这条静态路由，只有当该条静态路由不可用时，才会考虑其他路由。</a:t>
            </a:r>
            <a:endParaRPr lang="en-US" altLang="zh-CN" dirty="0" smtClean="0"/>
          </a:p>
          <a:p>
            <a:r>
              <a:rPr lang="zh-CN" altLang="en-US" dirty="0"/>
              <a:t>静态路由一般</a:t>
            </a:r>
            <a:r>
              <a:rPr lang="zh-CN" altLang="en-US" dirty="0" smtClean="0"/>
              <a:t>适合比较简单的小型网络环境，因为在这样环境中，网络管理员易于清楚的了解网络的拓扑结构，能够设置正确的路由信息。</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140</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252931423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动态</a:t>
            </a:r>
            <a:r>
              <a:rPr lang="zh-CN" altLang="en-US" dirty="0" smtClean="0">
                <a:solidFill>
                  <a:srgbClr val="FF0000"/>
                </a:solidFill>
              </a:rPr>
              <a:t>路由：</a:t>
            </a:r>
          </a:p>
          <a:p>
            <a:r>
              <a:rPr lang="zh-CN" altLang="en-US" dirty="0" smtClean="0"/>
              <a:t>对于较为大型的广域网来说，由于拓扑结构复杂，且网络结构可能经常变动，通常会采用更加灵活、更具自动特性的动态路由。</a:t>
            </a:r>
            <a:endParaRPr lang="en-US" altLang="zh-CN" dirty="0" smtClean="0"/>
          </a:p>
          <a:p>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141</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pic>
        <p:nvPicPr>
          <p:cNvPr id="2050" name="Picture 2" descr="C:\Users\RuanXiaolong\Desktop\未标题-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48" y="3073524"/>
            <a:ext cx="7555384" cy="218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03547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动态</a:t>
            </a:r>
            <a:r>
              <a:rPr lang="zh-CN" altLang="en-US" dirty="0" smtClean="0">
                <a:solidFill>
                  <a:srgbClr val="FF0000"/>
                </a:solidFill>
              </a:rPr>
              <a:t>路由的特点：</a:t>
            </a:r>
          </a:p>
          <a:p>
            <a:pPr lvl="1"/>
            <a:r>
              <a:rPr lang="zh-CN" altLang="en-US" dirty="0" smtClean="0"/>
              <a:t>自动生成：路由器在启动了动态路由协议后，将会通告所直接连接的网络，则路由器间就会自动生成路由器直接连接的网络间的路由表项。</a:t>
            </a:r>
            <a:endParaRPr lang="en-US" altLang="zh-CN" dirty="0" smtClean="0"/>
          </a:p>
          <a:p>
            <a:pPr lvl="1"/>
            <a:r>
              <a:rPr lang="zh-CN" altLang="en-US" dirty="0"/>
              <a:t>自动调整</a:t>
            </a:r>
            <a:r>
              <a:rPr lang="zh-CN" altLang="en-US" dirty="0" smtClean="0"/>
              <a:t>：当网络结构发生改变，动态路由可以随时根据网络拓扑结构的变化调整路由表项，并删除无效的路由表项。</a:t>
            </a:r>
            <a:endParaRPr lang="en-US" altLang="zh-CN" dirty="0" smtClean="0"/>
          </a:p>
          <a:p>
            <a:pPr lvl="1"/>
            <a:r>
              <a:rPr lang="zh-CN" altLang="en-US" dirty="0" smtClean="0"/>
              <a:t>自动</a:t>
            </a:r>
            <a:r>
              <a:rPr lang="zh-CN" altLang="en-US" dirty="0"/>
              <a:t>通告</a:t>
            </a:r>
            <a:r>
              <a:rPr lang="zh-CN" altLang="en-US" dirty="0" smtClean="0"/>
              <a:t>：动态路由可以在相邻路由器上相互通告，以便及时反映拓扑结构的变化，生成新的动态路由表项。</a:t>
            </a:r>
            <a:endParaRPr lang="en-US" altLang="zh-CN" dirty="0" smtClean="0"/>
          </a:p>
          <a:p>
            <a:pPr lvl="1"/>
            <a:r>
              <a:rPr lang="zh-CN" altLang="en-US" dirty="0"/>
              <a:t>自动生成双向路由</a:t>
            </a:r>
            <a:r>
              <a:rPr lang="zh-CN" altLang="en-US" dirty="0" smtClean="0"/>
              <a:t>：路由器在生成某条路由的动态路由时会自动生成回程路由表项，也就是会同时双向路由表项。</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142</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342569675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动态</a:t>
            </a:r>
            <a:r>
              <a:rPr lang="zh-CN" altLang="en-US" dirty="0" smtClean="0">
                <a:solidFill>
                  <a:srgbClr val="FF0000"/>
                </a:solidFill>
              </a:rPr>
              <a:t>路由的特点：</a:t>
            </a:r>
          </a:p>
          <a:p>
            <a:pPr lvl="1"/>
            <a:r>
              <a:rPr lang="zh-CN" altLang="en-US" dirty="0"/>
              <a:t>仅可</a:t>
            </a:r>
            <a:r>
              <a:rPr lang="zh-CN" altLang="en-US" dirty="0" smtClean="0"/>
              <a:t>生成网络间的路由表项：动态路由不能够生成到达具体节点或主机的动态路由表项。</a:t>
            </a:r>
            <a:endParaRPr lang="en-US" altLang="zh-CN" dirty="0" smtClean="0"/>
          </a:p>
          <a:p>
            <a:pPr lvl="1"/>
            <a:r>
              <a:rPr lang="zh-CN" altLang="en-US" dirty="0"/>
              <a:t>不同动态路由不兼容</a:t>
            </a:r>
            <a:r>
              <a:rPr lang="zh-CN" altLang="en-US" dirty="0" smtClean="0"/>
              <a:t>：动态路由根据所采用的算法的不同分为不同类型，如</a:t>
            </a:r>
            <a:r>
              <a:rPr lang="en-US" altLang="zh-CN" dirty="0" smtClean="0"/>
              <a:t>RIP</a:t>
            </a:r>
            <a:r>
              <a:rPr lang="zh-CN" altLang="en-US" dirty="0" smtClean="0"/>
              <a:t>、</a:t>
            </a:r>
            <a:r>
              <a:rPr lang="en-US" altLang="zh-CN" dirty="0" smtClean="0"/>
              <a:t>OSPF</a:t>
            </a:r>
            <a:r>
              <a:rPr lang="zh-CN" altLang="en-US" dirty="0" smtClean="0"/>
              <a:t>、</a:t>
            </a:r>
            <a:r>
              <a:rPr lang="en-US" altLang="zh-CN" dirty="0" smtClean="0"/>
              <a:t>EIGRP</a:t>
            </a:r>
            <a:r>
              <a:rPr lang="zh-CN" altLang="en-US" dirty="0" smtClean="0"/>
              <a:t>、</a:t>
            </a:r>
            <a:r>
              <a:rPr lang="en-US" altLang="zh-CN" dirty="0" smtClean="0"/>
              <a:t>IS-IS</a:t>
            </a:r>
            <a:r>
              <a:rPr lang="zh-CN" altLang="en-US" dirty="0" smtClean="0"/>
              <a:t>、</a:t>
            </a:r>
            <a:r>
              <a:rPr lang="en-US" altLang="zh-CN" dirty="0" smtClean="0"/>
              <a:t>BGP</a:t>
            </a:r>
            <a:r>
              <a:rPr lang="zh-CN" altLang="en-US" dirty="0" smtClean="0"/>
              <a:t>等。不同的动态路由协议主要适用的网络环境不一样，也是不兼容的。但是支持互相重发布。</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143</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286338954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理想的路由算法：</a:t>
            </a:r>
          </a:p>
          <a:p>
            <a:r>
              <a:rPr lang="zh-CN" altLang="en-US" dirty="0" smtClean="0"/>
              <a:t>路由选择协议的核心是路由算法，即需要何种算法来获得路由表中的各项目。</a:t>
            </a:r>
            <a:endParaRPr lang="en-US" altLang="zh-CN" dirty="0" smtClean="0"/>
          </a:p>
          <a:p>
            <a:r>
              <a:rPr lang="zh-CN" altLang="en-US" dirty="0" smtClean="0"/>
              <a:t>路由算法应具有的特点是：</a:t>
            </a:r>
            <a:endParaRPr lang="en-US" altLang="zh-CN" dirty="0" smtClean="0"/>
          </a:p>
          <a:p>
            <a:pPr lvl="1"/>
            <a:r>
              <a:rPr lang="zh-CN" altLang="en-US" dirty="0" smtClean="0"/>
              <a:t>算法</a:t>
            </a:r>
            <a:r>
              <a:rPr lang="zh-CN" altLang="en-US" dirty="0"/>
              <a:t>必须是正确的和完整的。 </a:t>
            </a:r>
          </a:p>
          <a:p>
            <a:pPr lvl="1"/>
            <a:r>
              <a:rPr lang="zh-CN" altLang="en-US" dirty="0"/>
              <a:t>算法在计算上应简单。 </a:t>
            </a:r>
          </a:p>
          <a:p>
            <a:pPr lvl="1"/>
            <a:r>
              <a:rPr lang="zh-CN" altLang="en-US" dirty="0"/>
              <a:t>算法应能适应通信量和网络拓扑的变化，这就是说，要有自适应性。 </a:t>
            </a:r>
          </a:p>
          <a:p>
            <a:pPr lvl="1"/>
            <a:r>
              <a:rPr lang="zh-CN" altLang="en-US" dirty="0"/>
              <a:t>算法应具有稳定性。 </a:t>
            </a:r>
          </a:p>
          <a:p>
            <a:pPr lvl="1"/>
            <a:r>
              <a:rPr lang="zh-CN" altLang="en-US" dirty="0"/>
              <a:t>算法应是公平的。 </a:t>
            </a:r>
          </a:p>
          <a:p>
            <a:pPr lvl="1"/>
            <a:r>
              <a:rPr lang="zh-CN" altLang="en-US" dirty="0"/>
              <a:t>算法应是最佳的</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144</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46387827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最佳路由：</a:t>
            </a:r>
          </a:p>
          <a:p>
            <a:pPr lvl="1"/>
            <a:r>
              <a:rPr lang="zh-CN" altLang="en-US" dirty="0"/>
              <a:t>不存在一种绝对的最佳路由算法。</a:t>
            </a:r>
          </a:p>
          <a:p>
            <a:pPr lvl="1"/>
            <a:r>
              <a:rPr lang="zh-CN" altLang="en-US" dirty="0"/>
              <a:t>所谓“最佳”只能是相对于某一种特定要求下得出的较为合理的选择而已。</a:t>
            </a:r>
          </a:p>
          <a:p>
            <a:pPr lvl="1"/>
            <a:r>
              <a:rPr lang="zh-CN" altLang="en-US" dirty="0"/>
              <a:t>实际的路由选择算法，应尽可能接近于理想的算法。 </a:t>
            </a:r>
          </a:p>
          <a:p>
            <a:pPr lvl="1"/>
            <a:r>
              <a:rPr lang="zh-CN" altLang="en-US" dirty="0"/>
              <a:t>路由选择是个非常复杂的</a:t>
            </a:r>
            <a:r>
              <a:rPr lang="zh-CN" altLang="en-US" dirty="0" smtClean="0"/>
              <a:t>问题：它</a:t>
            </a:r>
            <a:r>
              <a:rPr lang="zh-CN" altLang="en-US" dirty="0"/>
              <a:t>是网络中的所有结点共同协调工作的结果</a:t>
            </a:r>
            <a:r>
              <a:rPr lang="zh-CN" altLang="en-US" dirty="0" smtClean="0"/>
              <a:t>。路由选择</a:t>
            </a:r>
            <a:r>
              <a:rPr lang="zh-CN" altLang="en-US" dirty="0"/>
              <a:t>的环境往往是不断变化的，而这种变化有时无法事先知道。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145</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173325341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分层次的路由选择协议：</a:t>
            </a:r>
          </a:p>
          <a:p>
            <a:pPr lvl="1"/>
            <a:r>
              <a:rPr lang="zh-CN" altLang="en-US" dirty="0"/>
              <a:t>因特网采用分层次的路由选择协议。</a:t>
            </a:r>
          </a:p>
          <a:p>
            <a:pPr lvl="1"/>
            <a:r>
              <a:rPr lang="zh-CN" altLang="en-US" dirty="0"/>
              <a:t>因特网的规模非常大。如果让所有的路由器知道所有的网络应怎样到达，则这种路由表将非常大，处理起来也太花时间。而所有这些路由器之间交换路由信息所需的带宽就会使因特网的通信链路饱和。</a:t>
            </a:r>
          </a:p>
          <a:p>
            <a:pPr lvl="1"/>
            <a:r>
              <a:rPr lang="zh-CN" altLang="en-US" dirty="0"/>
              <a:t>许多单位不愿意外界了解自己单位网络的布局细节和本部门所采用的路由选择协议（这属于本部门内部的事情），但同时还希望连接到因特网上。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146</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285569461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自治系统（</a:t>
            </a:r>
            <a:r>
              <a:rPr lang="en-US" altLang="zh-CN" dirty="0" smtClean="0">
                <a:solidFill>
                  <a:srgbClr val="FF0000"/>
                </a:solidFill>
              </a:rPr>
              <a:t>Autonomous System</a:t>
            </a:r>
            <a:r>
              <a:rPr lang="zh-CN" altLang="en-US" dirty="0" smtClean="0">
                <a:solidFill>
                  <a:srgbClr val="FF0000"/>
                </a:solidFill>
              </a:rPr>
              <a:t>，</a:t>
            </a:r>
            <a:r>
              <a:rPr lang="en-US" altLang="zh-CN" dirty="0" smtClean="0">
                <a:solidFill>
                  <a:srgbClr val="FF0000"/>
                </a:solidFill>
              </a:rPr>
              <a:t>AS</a:t>
            </a:r>
            <a:r>
              <a:rPr lang="zh-CN" altLang="en-US" dirty="0" smtClean="0">
                <a:solidFill>
                  <a:srgbClr val="FF0000"/>
                </a:solidFill>
              </a:rPr>
              <a:t>）：</a:t>
            </a:r>
          </a:p>
          <a:p>
            <a:pPr lvl="1"/>
            <a:r>
              <a:rPr lang="zh-CN" altLang="en-US" dirty="0" smtClean="0"/>
              <a:t>自治系统</a:t>
            </a:r>
            <a:r>
              <a:rPr lang="en-US" altLang="zh-CN" dirty="0" smtClean="0"/>
              <a:t>AS</a:t>
            </a:r>
            <a:r>
              <a:rPr lang="zh-CN" altLang="en-US" dirty="0" smtClean="0"/>
              <a:t>的</a:t>
            </a:r>
            <a:r>
              <a:rPr lang="zh-CN" altLang="en-US" dirty="0"/>
              <a:t>定义：在单一的技术管理下的一组路由器，而这些路由器使用一</a:t>
            </a:r>
            <a:r>
              <a:rPr lang="zh-CN" altLang="en-US" dirty="0" smtClean="0"/>
              <a:t>种</a:t>
            </a:r>
            <a:r>
              <a:rPr lang="en-US" altLang="zh-CN" dirty="0" smtClean="0"/>
              <a:t>AS</a:t>
            </a:r>
            <a:r>
              <a:rPr lang="zh-CN" altLang="en-US" dirty="0" smtClean="0"/>
              <a:t>内部</a:t>
            </a:r>
            <a:r>
              <a:rPr lang="zh-CN" altLang="en-US" dirty="0"/>
              <a:t>的路由选择协议和共同的度量以确定分组在</a:t>
            </a:r>
            <a:r>
              <a:rPr lang="zh-CN" altLang="en-US" dirty="0" smtClean="0"/>
              <a:t>该</a:t>
            </a:r>
            <a:r>
              <a:rPr lang="en-US" altLang="zh-CN" dirty="0" smtClean="0"/>
              <a:t>AS</a:t>
            </a:r>
            <a:r>
              <a:rPr lang="zh-CN" altLang="en-US" dirty="0" smtClean="0"/>
              <a:t>内</a:t>
            </a:r>
            <a:r>
              <a:rPr lang="zh-CN" altLang="en-US" dirty="0"/>
              <a:t>的路由，同时还使用一</a:t>
            </a:r>
            <a:r>
              <a:rPr lang="zh-CN" altLang="en-US" dirty="0" smtClean="0"/>
              <a:t>种</a:t>
            </a:r>
            <a:r>
              <a:rPr lang="en-US" altLang="zh-CN" dirty="0" smtClean="0"/>
              <a:t>AS</a:t>
            </a:r>
            <a:r>
              <a:rPr lang="zh-CN" altLang="en-US" dirty="0" smtClean="0"/>
              <a:t>之间</a:t>
            </a:r>
            <a:r>
              <a:rPr lang="zh-CN" altLang="en-US" dirty="0"/>
              <a:t>的路由选择协议用以确定</a:t>
            </a:r>
            <a:r>
              <a:rPr lang="zh-CN" altLang="en-US" dirty="0" smtClean="0"/>
              <a:t>分组在</a:t>
            </a:r>
            <a:r>
              <a:rPr lang="en-US" altLang="zh-CN" dirty="0" smtClean="0"/>
              <a:t>AS</a:t>
            </a:r>
            <a:r>
              <a:rPr lang="zh-CN" altLang="en-US" dirty="0"/>
              <a:t>之间的路由。</a:t>
            </a:r>
          </a:p>
          <a:p>
            <a:pPr lvl="1"/>
            <a:r>
              <a:rPr lang="zh-CN" altLang="en-US" dirty="0"/>
              <a:t>现在对</a:t>
            </a:r>
            <a:r>
              <a:rPr lang="zh-CN" altLang="en-US" dirty="0" smtClean="0"/>
              <a:t>自治系统</a:t>
            </a:r>
            <a:r>
              <a:rPr lang="en-US" altLang="zh-CN" dirty="0" smtClean="0"/>
              <a:t>AS</a:t>
            </a:r>
            <a:r>
              <a:rPr lang="zh-CN" altLang="en-US" dirty="0" smtClean="0"/>
              <a:t>的</a:t>
            </a:r>
            <a:r>
              <a:rPr lang="zh-CN" altLang="en-US" dirty="0"/>
              <a:t>定义是强调下面的事实：尽管一</a:t>
            </a:r>
            <a:r>
              <a:rPr lang="zh-CN" altLang="en-US" dirty="0" smtClean="0"/>
              <a:t>个</a:t>
            </a:r>
            <a:r>
              <a:rPr lang="en-US" altLang="zh-CN" dirty="0" smtClean="0"/>
              <a:t>AS</a:t>
            </a:r>
            <a:r>
              <a:rPr lang="zh-CN" altLang="en-US" dirty="0" smtClean="0"/>
              <a:t>使用</a:t>
            </a:r>
            <a:r>
              <a:rPr lang="zh-CN" altLang="en-US" dirty="0"/>
              <a:t>了多种内部路由选择协议和度量，但重要的是一</a:t>
            </a:r>
            <a:r>
              <a:rPr lang="zh-CN" altLang="en-US" dirty="0" smtClean="0"/>
              <a:t>个</a:t>
            </a:r>
            <a:r>
              <a:rPr lang="en-US" altLang="zh-CN" dirty="0" smtClean="0"/>
              <a:t>AS</a:t>
            </a:r>
            <a:r>
              <a:rPr lang="zh-CN" altLang="en-US" dirty="0" smtClean="0"/>
              <a:t>对其他</a:t>
            </a:r>
            <a:r>
              <a:rPr lang="en-US" altLang="zh-CN" dirty="0" smtClean="0"/>
              <a:t>AS</a:t>
            </a:r>
            <a:r>
              <a:rPr lang="zh-CN" altLang="en-US" dirty="0" smtClean="0"/>
              <a:t>表现</a:t>
            </a:r>
            <a:r>
              <a:rPr lang="zh-CN" altLang="en-US" dirty="0"/>
              <a:t>出的是一个单一的和一致的路由选择策略。</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147</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392764289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因特网的两大类路由选择协议：</a:t>
            </a:r>
          </a:p>
          <a:p>
            <a:pPr lvl="1"/>
            <a:r>
              <a:rPr lang="zh-CN" altLang="en-US" dirty="0"/>
              <a:t>内部网关协议 </a:t>
            </a:r>
            <a:r>
              <a:rPr lang="en-US" altLang="zh-CN" dirty="0"/>
              <a:t>IGP (Interior Gateway Protocol) </a:t>
            </a:r>
            <a:r>
              <a:rPr lang="zh-CN" altLang="en-US" dirty="0" smtClean="0"/>
              <a:t>：即</a:t>
            </a:r>
            <a:r>
              <a:rPr lang="zh-CN" altLang="en-US" dirty="0"/>
              <a:t>在一个自治系统内部使用的路由选择协议。目前这类路由选择协议使用得最多，</a:t>
            </a:r>
            <a:r>
              <a:rPr lang="zh-CN" altLang="en-US" dirty="0" smtClean="0"/>
              <a:t>如</a:t>
            </a:r>
            <a:r>
              <a:rPr lang="en-US" altLang="zh-CN" dirty="0" smtClean="0"/>
              <a:t>RIP</a:t>
            </a:r>
            <a:r>
              <a:rPr lang="zh-CN" altLang="en-US" dirty="0" smtClean="0"/>
              <a:t>和</a:t>
            </a:r>
            <a:r>
              <a:rPr lang="en-US" altLang="zh-CN" dirty="0" smtClean="0"/>
              <a:t>OSPF</a:t>
            </a:r>
            <a:r>
              <a:rPr lang="zh-CN" altLang="en-US" dirty="0" smtClean="0"/>
              <a:t>协议</a:t>
            </a:r>
            <a:r>
              <a:rPr lang="zh-CN" altLang="en-US" dirty="0"/>
              <a:t>。</a:t>
            </a:r>
          </a:p>
          <a:p>
            <a:pPr lvl="1"/>
            <a:r>
              <a:rPr lang="zh-CN" altLang="en-US" dirty="0"/>
              <a:t>外部网关</a:t>
            </a:r>
            <a:r>
              <a:rPr lang="zh-CN" altLang="en-US" dirty="0" smtClean="0"/>
              <a:t>协议 </a:t>
            </a:r>
            <a:r>
              <a:rPr lang="en-US" altLang="zh-CN" dirty="0" smtClean="0"/>
              <a:t>EGP (External </a:t>
            </a:r>
            <a:r>
              <a:rPr lang="en-US" altLang="zh-CN" dirty="0"/>
              <a:t>Gateway Protocol) </a:t>
            </a:r>
            <a:r>
              <a:rPr lang="zh-CN" altLang="en-US" dirty="0" smtClean="0"/>
              <a:t>：若</a:t>
            </a:r>
            <a:r>
              <a:rPr lang="zh-CN" altLang="en-US" dirty="0"/>
              <a:t>源站和目的站处在不同的自治系统中，当数据报传到一个自治系统的边界时，就需要使用一种协议将路由选择信息传递到另一个自治系统中。这样的协议就是外部网关</a:t>
            </a:r>
            <a:r>
              <a:rPr lang="zh-CN" altLang="en-US" dirty="0" smtClean="0"/>
              <a:t>协议</a:t>
            </a:r>
            <a:r>
              <a:rPr lang="en-US" altLang="zh-CN" dirty="0" smtClean="0"/>
              <a:t>EGP</a:t>
            </a:r>
            <a:r>
              <a:rPr lang="zh-CN" altLang="en-US" dirty="0"/>
              <a:t>。在外部网关协议中目前使用最多的</a:t>
            </a:r>
            <a:r>
              <a:rPr lang="zh-CN" altLang="en-US" dirty="0" smtClean="0"/>
              <a:t>是</a:t>
            </a:r>
            <a:r>
              <a:rPr lang="en-US" altLang="zh-CN" dirty="0" smtClean="0"/>
              <a:t>BGP-4</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148</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397594712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因特网的两大类路由选择协议：</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149</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grpSp>
        <p:nvGrpSpPr>
          <p:cNvPr id="7" name="Group 136"/>
          <p:cNvGrpSpPr>
            <a:grpSpLocks/>
          </p:cNvGrpSpPr>
          <p:nvPr/>
        </p:nvGrpSpPr>
        <p:grpSpPr bwMode="auto">
          <a:xfrm>
            <a:off x="331550" y="2209428"/>
            <a:ext cx="2767013" cy="1727200"/>
            <a:chOff x="912" y="768"/>
            <a:chExt cx="2400" cy="1584"/>
          </a:xfrm>
        </p:grpSpPr>
        <p:sp>
          <p:nvSpPr>
            <p:cNvPr id="9" name="Oval 137"/>
            <p:cNvSpPr>
              <a:spLocks noChangeArrowheads="1"/>
            </p:cNvSpPr>
            <p:nvPr/>
          </p:nvSpPr>
          <p:spPr bwMode="auto">
            <a:xfrm>
              <a:off x="1751" y="799"/>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0" name="Oval 138"/>
            <p:cNvSpPr>
              <a:spLocks noChangeArrowheads="1"/>
            </p:cNvSpPr>
            <p:nvPr/>
          </p:nvSpPr>
          <p:spPr bwMode="auto">
            <a:xfrm>
              <a:off x="1172" y="972"/>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1" name="Oval 139"/>
            <p:cNvSpPr>
              <a:spLocks noChangeArrowheads="1"/>
            </p:cNvSpPr>
            <p:nvPr/>
          </p:nvSpPr>
          <p:spPr bwMode="auto">
            <a:xfrm>
              <a:off x="926" y="1364"/>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2" name="Oval 140"/>
            <p:cNvSpPr>
              <a:spLocks noChangeArrowheads="1"/>
            </p:cNvSpPr>
            <p:nvPr/>
          </p:nvSpPr>
          <p:spPr bwMode="auto">
            <a:xfrm>
              <a:off x="1085" y="1599"/>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3" name="Oval 141"/>
            <p:cNvSpPr>
              <a:spLocks noChangeArrowheads="1"/>
            </p:cNvSpPr>
            <p:nvPr/>
          </p:nvSpPr>
          <p:spPr bwMode="auto">
            <a:xfrm>
              <a:off x="1664" y="1693"/>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4" name="Oval 142"/>
            <p:cNvSpPr>
              <a:spLocks noChangeArrowheads="1"/>
            </p:cNvSpPr>
            <p:nvPr/>
          </p:nvSpPr>
          <p:spPr bwMode="auto">
            <a:xfrm>
              <a:off x="2445" y="988"/>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5" name="Oval 143"/>
            <p:cNvSpPr>
              <a:spLocks noChangeArrowheads="1"/>
            </p:cNvSpPr>
            <p:nvPr/>
          </p:nvSpPr>
          <p:spPr bwMode="auto">
            <a:xfrm>
              <a:off x="2560" y="1317"/>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6" name="Oval 144"/>
            <p:cNvSpPr>
              <a:spLocks noChangeArrowheads="1"/>
            </p:cNvSpPr>
            <p:nvPr/>
          </p:nvSpPr>
          <p:spPr bwMode="auto">
            <a:xfrm>
              <a:off x="2488" y="1427"/>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7" name="Oval 145"/>
            <p:cNvSpPr>
              <a:spLocks noChangeArrowheads="1"/>
            </p:cNvSpPr>
            <p:nvPr/>
          </p:nvSpPr>
          <p:spPr bwMode="auto">
            <a:xfrm>
              <a:off x="1360" y="1176"/>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18" name="Group 146"/>
            <p:cNvGrpSpPr>
              <a:grpSpLocks/>
            </p:cNvGrpSpPr>
            <p:nvPr/>
          </p:nvGrpSpPr>
          <p:grpSpPr bwMode="auto">
            <a:xfrm>
              <a:off x="912" y="768"/>
              <a:ext cx="2386" cy="1553"/>
              <a:chOff x="912" y="768"/>
              <a:chExt cx="2386" cy="1553"/>
            </a:xfrm>
          </p:grpSpPr>
          <p:sp>
            <p:nvSpPr>
              <p:cNvPr id="19" name="Oval 147"/>
              <p:cNvSpPr>
                <a:spLocks noChangeArrowheads="1"/>
              </p:cNvSpPr>
              <p:nvPr/>
            </p:nvSpPr>
            <p:spPr bwMode="auto">
              <a:xfrm>
                <a:off x="1736" y="768"/>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0" name="Oval 148"/>
              <p:cNvSpPr>
                <a:spLocks noChangeArrowheads="1"/>
              </p:cNvSpPr>
              <p:nvPr/>
            </p:nvSpPr>
            <p:spPr bwMode="auto">
              <a:xfrm>
                <a:off x="1158" y="941"/>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1" name="Oval 149"/>
              <p:cNvSpPr>
                <a:spLocks noChangeArrowheads="1"/>
              </p:cNvSpPr>
              <p:nvPr/>
            </p:nvSpPr>
            <p:spPr bwMode="auto">
              <a:xfrm>
                <a:off x="912" y="1333"/>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2" name="Oval 150"/>
              <p:cNvSpPr>
                <a:spLocks noChangeArrowheads="1"/>
              </p:cNvSpPr>
              <p:nvPr/>
            </p:nvSpPr>
            <p:spPr bwMode="auto">
              <a:xfrm>
                <a:off x="1071" y="1568"/>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3" name="Oval 151"/>
              <p:cNvSpPr>
                <a:spLocks noChangeArrowheads="1"/>
              </p:cNvSpPr>
              <p:nvPr/>
            </p:nvSpPr>
            <p:spPr bwMode="auto">
              <a:xfrm>
                <a:off x="1649" y="1662"/>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4" name="Oval 152"/>
              <p:cNvSpPr>
                <a:spLocks noChangeArrowheads="1"/>
              </p:cNvSpPr>
              <p:nvPr/>
            </p:nvSpPr>
            <p:spPr bwMode="auto">
              <a:xfrm>
                <a:off x="2430" y="95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5" name="Oval 153"/>
              <p:cNvSpPr>
                <a:spLocks noChangeArrowheads="1"/>
              </p:cNvSpPr>
              <p:nvPr/>
            </p:nvSpPr>
            <p:spPr bwMode="auto">
              <a:xfrm>
                <a:off x="2546" y="128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6" name="Oval 154"/>
              <p:cNvSpPr>
                <a:spLocks noChangeArrowheads="1"/>
              </p:cNvSpPr>
              <p:nvPr/>
            </p:nvSpPr>
            <p:spPr bwMode="auto">
              <a:xfrm>
                <a:off x="2473" y="1395"/>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7" name="Oval 155"/>
              <p:cNvSpPr>
                <a:spLocks noChangeArrowheads="1"/>
              </p:cNvSpPr>
              <p:nvPr/>
            </p:nvSpPr>
            <p:spPr bwMode="auto">
              <a:xfrm>
                <a:off x="1346" y="1144"/>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grpSp>
        <p:nvGrpSpPr>
          <p:cNvPr id="28" name="Group 156"/>
          <p:cNvGrpSpPr>
            <a:grpSpLocks/>
          </p:cNvGrpSpPr>
          <p:nvPr/>
        </p:nvGrpSpPr>
        <p:grpSpPr bwMode="auto">
          <a:xfrm>
            <a:off x="6165608" y="2244218"/>
            <a:ext cx="2870888" cy="1855787"/>
            <a:chOff x="912" y="768"/>
            <a:chExt cx="2400" cy="1584"/>
          </a:xfrm>
        </p:grpSpPr>
        <p:sp>
          <p:nvSpPr>
            <p:cNvPr id="29" name="Oval 157"/>
            <p:cNvSpPr>
              <a:spLocks noChangeArrowheads="1"/>
            </p:cNvSpPr>
            <p:nvPr/>
          </p:nvSpPr>
          <p:spPr bwMode="auto">
            <a:xfrm>
              <a:off x="1751" y="799"/>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0" name="Oval 158"/>
            <p:cNvSpPr>
              <a:spLocks noChangeArrowheads="1"/>
            </p:cNvSpPr>
            <p:nvPr/>
          </p:nvSpPr>
          <p:spPr bwMode="auto">
            <a:xfrm>
              <a:off x="1172" y="972"/>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1" name="Oval 159"/>
            <p:cNvSpPr>
              <a:spLocks noChangeArrowheads="1"/>
            </p:cNvSpPr>
            <p:nvPr/>
          </p:nvSpPr>
          <p:spPr bwMode="auto">
            <a:xfrm>
              <a:off x="926" y="1364"/>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2" name="Oval 160"/>
            <p:cNvSpPr>
              <a:spLocks noChangeArrowheads="1"/>
            </p:cNvSpPr>
            <p:nvPr/>
          </p:nvSpPr>
          <p:spPr bwMode="auto">
            <a:xfrm>
              <a:off x="1085" y="1599"/>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3" name="Oval 161"/>
            <p:cNvSpPr>
              <a:spLocks noChangeArrowheads="1"/>
            </p:cNvSpPr>
            <p:nvPr/>
          </p:nvSpPr>
          <p:spPr bwMode="auto">
            <a:xfrm>
              <a:off x="1664" y="1693"/>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4" name="Oval 162"/>
            <p:cNvSpPr>
              <a:spLocks noChangeArrowheads="1"/>
            </p:cNvSpPr>
            <p:nvPr/>
          </p:nvSpPr>
          <p:spPr bwMode="auto">
            <a:xfrm>
              <a:off x="2445" y="988"/>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5" name="Oval 163"/>
            <p:cNvSpPr>
              <a:spLocks noChangeArrowheads="1"/>
            </p:cNvSpPr>
            <p:nvPr/>
          </p:nvSpPr>
          <p:spPr bwMode="auto">
            <a:xfrm>
              <a:off x="2560" y="1317"/>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6" name="Oval 164"/>
            <p:cNvSpPr>
              <a:spLocks noChangeArrowheads="1"/>
            </p:cNvSpPr>
            <p:nvPr/>
          </p:nvSpPr>
          <p:spPr bwMode="auto">
            <a:xfrm>
              <a:off x="2488" y="1427"/>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7" name="Oval 165"/>
            <p:cNvSpPr>
              <a:spLocks noChangeArrowheads="1"/>
            </p:cNvSpPr>
            <p:nvPr/>
          </p:nvSpPr>
          <p:spPr bwMode="auto">
            <a:xfrm>
              <a:off x="1360" y="1176"/>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38" name="Group 166"/>
            <p:cNvGrpSpPr>
              <a:grpSpLocks/>
            </p:cNvGrpSpPr>
            <p:nvPr/>
          </p:nvGrpSpPr>
          <p:grpSpPr bwMode="auto">
            <a:xfrm>
              <a:off x="912" y="768"/>
              <a:ext cx="2386" cy="1553"/>
              <a:chOff x="912" y="768"/>
              <a:chExt cx="2386" cy="1553"/>
            </a:xfrm>
          </p:grpSpPr>
          <p:sp>
            <p:nvSpPr>
              <p:cNvPr id="39" name="Oval 167"/>
              <p:cNvSpPr>
                <a:spLocks noChangeArrowheads="1"/>
              </p:cNvSpPr>
              <p:nvPr/>
            </p:nvSpPr>
            <p:spPr bwMode="auto">
              <a:xfrm>
                <a:off x="1736" y="768"/>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0" name="Oval 168"/>
              <p:cNvSpPr>
                <a:spLocks noChangeArrowheads="1"/>
              </p:cNvSpPr>
              <p:nvPr/>
            </p:nvSpPr>
            <p:spPr bwMode="auto">
              <a:xfrm>
                <a:off x="1158" y="941"/>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1" name="Oval 169"/>
              <p:cNvSpPr>
                <a:spLocks noChangeArrowheads="1"/>
              </p:cNvSpPr>
              <p:nvPr/>
            </p:nvSpPr>
            <p:spPr bwMode="auto">
              <a:xfrm>
                <a:off x="912" y="1333"/>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2" name="Oval 170"/>
              <p:cNvSpPr>
                <a:spLocks noChangeArrowheads="1"/>
              </p:cNvSpPr>
              <p:nvPr/>
            </p:nvSpPr>
            <p:spPr bwMode="auto">
              <a:xfrm>
                <a:off x="1071" y="1568"/>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3" name="Oval 171"/>
              <p:cNvSpPr>
                <a:spLocks noChangeArrowheads="1"/>
              </p:cNvSpPr>
              <p:nvPr/>
            </p:nvSpPr>
            <p:spPr bwMode="auto">
              <a:xfrm>
                <a:off x="1649" y="1662"/>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4" name="Oval 172"/>
              <p:cNvSpPr>
                <a:spLocks noChangeArrowheads="1"/>
              </p:cNvSpPr>
              <p:nvPr/>
            </p:nvSpPr>
            <p:spPr bwMode="auto">
              <a:xfrm>
                <a:off x="2430" y="95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5" name="Oval 173"/>
              <p:cNvSpPr>
                <a:spLocks noChangeArrowheads="1"/>
              </p:cNvSpPr>
              <p:nvPr/>
            </p:nvSpPr>
            <p:spPr bwMode="auto">
              <a:xfrm>
                <a:off x="2546" y="128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6" name="Oval 174"/>
              <p:cNvSpPr>
                <a:spLocks noChangeArrowheads="1"/>
              </p:cNvSpPr>
              <p:nvPr/>
            </p:nvSpPr>
            <p:spPr bwMode="auto">
              <a:xfrm>
                <a:off x="2473" y="1395"/>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7" name="Oval 175"/>
              <p:cNvSpPr>
                <a:spLocks noChangeArrowheads="1"/>
              </p:cNvSpPr>
              <p:nvPr/>
            </p:nvSpPr>
            <p:spPr bwMode="auto">
              <a:xfrm>
                <a:off x="1346" y="1144"/>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sp>
        <p:nvSpPr>
          <p:cNvPr id="48" name="Text Box 176"/>
          <p:cNvSpPr txBox="1">
            <a:spLocks noChangeArrowheads="1"/>
          </p:cNvSpPr>
          <p:nvPr/>
        </p:nvSpPr>
        <p:spPr bwMode="auto">
          <a:xfrm>
            <a:off x="943053" y="2892425"/>
            <a:ext cx="1681871"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a:latin typeface="+mj-ea"/>
                <a:ea typeface="+mj-ea"/>
              </a:rPr>
              <a:t> </a:t>
            </a:r>
            <a:r>
              <a:rPr kumimoji="1" lang="zh-CN" altLang="en-US" sz="1600">
                <a:latin typeface="+mj-ea"/>
                <a:ea typeface="+mj-ea"/>
              </a:rPr>
              <a:t>用内部网关协议</a:t>
            </a:r>
          </a:p>
          <a:p>
            <a:pPr algn="ctr"/>
            <a:r>
              <a:rPr kumimoji="1" lang="zh-CN" altLang="en-US" sz="1600">
                <a:latin typeface="+mj-ea"/>
                <a:ea typeface="+mj-ea"/>
              </a:rPr>
              <a:t>（例如，</a:t>
            </a:r>
            <a:r>
              <a:rPr kumimoji="1" lang="en-US" altLang="zh-CN" sz="1600">
                <a:latin typeface="+mj-ea"/>
                <a:ea typeface="+mj-ea"/>
              </a:rPr>
              <a:t>RIP</a:t>
            </a:r>
            <a:r>
              <a:rPr kumimoji="1" lang="zh-CN" altLang="en-US" sz="1600">
                <a:latin typeface="+mj-ea"/>
                <a:ea typeface="+mj-ea"/>
              </a:rPr>
              <a:t>）</a:t>
            </a:r>
          </a:p>
        </p:txBody>
      </p:sp>
      <p:sp>
        <p:nvSpPr>
          <p:cNvPr id="49" name="Text Box 177"/>
          <p:cNvSpPr txBox="1">
            <a:spLocks noChangeArrowheads="1"/>
          </p:cNvSpPr>
          <p:nvPr/>
        </p:nvSpPr>
        <p:spPr bwMode="auto">
          <a:xfrm>
            <a:off x="7208096" y="1906171"/>
            <a:ext cx="11945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自治系统 </a:t>
            </a:r>
            <a:r>
              <a:rPr kumimoji="1" lang="en-US" altLang="zh-CN" sz="1600" dirty="0">
                <a:latin typeface="+mj-ea"/>
                <a:ea typeface="+mj-ea"/>
              </a:rPr>
              <a:t>B</a:t>
            </a:r>
          </a:p>
        </p:txBody>
      </p:sp>
      <p:sp>
        <p:nvSpPr>
          <p:cNvPr id="50" name="Text Box 178"/>
          <p:cNvSpPr txBox="1">
            <a:spLocks noChangeArrowheads="1"/>
          </p:cNvSpPr>
          <p:nvPr/>
        </p:nvSpPr>
        <p:spPr bwMode="auto">
          <a:xfrm>
            <a:off x="1205863" y="1906171"/>
            <a:ext cx="12105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自治系统 </a:t>
            </a:r>
            <a:r>
              <a:rPr kumimoji="1" lang="en-US" altLang="zh-CN" sz="1600" dirty="0">
                <a:latin typeface="+mj-ea"/>
                <a:ea typeface="+mj-ea"/>
              </a:rPr>
              <a:t>A</a:t>
            </a:r>
          </a:p>
        </p:txBody>
      </p:sp>
      <p:pic>
        <p:nvPicPr>
          <p:cNvPr id="51" name="Picture 17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588" y="2709863"/>
            <a:ext cx="6604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2" name="Picture 18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501" y="2709863"/>
            <a:ext cx="6604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53" name="Text Box 181"/>
          <p:cNvSpPr txBox="1">
            <a:spLocks noChangeArrowheads="1"/>
          </p:cNvSpPr>
          <p:nvPr/>
        </p:nvSpPr>
        <p:spPr bwMode="auto">
          <a:xfrm>
            <a:off x="3816532" y="2225675"/>
            <a:ext cx="1824538"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用外部网关协议</a:t>
            </a:r>
          </a:p>
          <a:p>
            <a:pPr algn="ctr"/>
            <a:r>
              <a:rPr kumimoji="1" lang="zh-CN" altLang="en-US" sz="1600">
                <a:latin typeface="+mj-ea"/>
                <a:ea typeface="+mj-ea"/>
              </a:rPr>
              <a:t>（例如，</a:t>
            </a:r>
            <a:r>
              <a:rPr kumimoji="1" lang="en-US" altLang="zh-CN" sz="1600">
                <a:latin typeface="+mj-ea"/>
                <a:ea typeface="+mj-ea"/>
              </a:rPr>
              <a:t>BGP-4</a:t>
            </a:r>
            <a:r>
              <a:rPr kumimoji="1" lang="zh-CN" altLang="en-US" sz="1600">
                <a:latin typeface="+mj-ea"/>
                <a:ea typeface="+mj-ea"/>
              </a:rPr>
              <a:t>）</a:t>
            </a:r>
          </a:p>
        </p:txBody>
      </p:sp>
      <p:sp>
        <p:nvSpPr>
          <p:cNvPr id="54" name="Text Box 182"/>
          <p:cNvSpPr txBox="1">
            <a:spLocks noChangeArrowheads="1"/>
          </p:cNvSpPr>
          <p:nvPr/>
        </p:nvSpPr>
        <p:spPr bwMode="auto">
          <a:xfrm>
            <a:off x="2901588" y="2305050"/>
            <a:ext cx="3994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1</a:t>
            </a:r>
          </a:p>
        </p:txBody>
      </p:sp>
      <p:sp>
        <p:nvSpPr>
          <p:cNvPr id="55" name="Text Box 183"/>
          <p:cNvSpPr txBox="1">
            <a:spLocks noChangeArrowheads="1"/>
          </p:cNvSpPr>
          <p:nvPr/>
        </p:nvSpPr>
        <p:spPr bwMode="auto">
          <a:xfrm>
            <a:off x="6117863" y="2332038"/>
            <a:ext cx="3994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2</a:t>
            </a:r>
          </a:p>
        </p:txBody>
      </p:sp>
      <p:sp>
        <p:nvSpPr>
          <p:cNvPr id="56" name="Text Box 184"/>
          <p:cNvSpPr txBox="1">
            <a:spLocks noChangeArrowheads="1"/>
          </p:cNvSpPr>
          <p:nvPr/>
        </p:nvSpPr>
        <p:spPr bwMode="auto">
          <a:xfrm>
            <a:off x="6940395" y="2879725"/>
            <a:ext cx="1729961"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a:latin typeface="+mj-ea"/>
                <a:ea typeface="+mj-ea"/>
              </a:rPr>
              <a:t> </a:t>
            </a:r>
            <a:r>
              <a:rPr kumimoji="1" lang="zh-CN" altLang="en-US" sz="1600">
                <a:latin typeface="+mj-ea"/>
                <a:ea typeface="+mj-ea"/>
              </a:rPr>
              <a:t>用内部网关协议</a:t>
            </a:r>
          </a:p>
          <a:p>
            <a:pPr algn="ctr"/>
            <a:r>
              <a:rPr kumimoji="1" lang="zh-CN" altLang="en-US" sz="1600">
                <a:latin typeface="+mj-ea"/>
                <a:ea typeface="+mj-ea"/>
              </a:rPr>
              <a:t>（例如，</a:t>
            </a:r>
            <a:r>
              <a:rPr kumimoji="1" lang="en-US" altLang="zh-CN" sz="1600">
                <a:latin typeface="+mj-ea"/>
                <a:ea typeface="+mj-ea"/>
              </a:rPr>
              <a:t>OSPF</a:t>
            </a:r>
            <a:r>
              <a:rPr kumimoji="1" lang="zh-CN" altLang="en-US" sz="1600">
                <a:latin typeface="+mj-ea"/>
                <a:ea typeface="+mj-ea"/>
              </a:rPr>
              <a:t>）</a:t>
            </a:r>
          </a:p>
        </p:txBody>
      </p:sp>
      <p:sp>
        <p:nvSpPr>
          <p:cNvPr id="57" name="Line 185"/>
          <p:cNvSpPr>
            <a:spLocks noChangeShapeType="1"/>
          </p:cNvSpPr>
          <p:nvPr/>
        </p:nvSpPr>
        <p:spPr bwMode="auto">
          <a:xfrm>
            <a:off x="3517538" y="2941638"/>
            <a:ext cx="2430463" cy="3175"/>
          </a:xfrm>
          <a:prstGeom prst="line">
            <a:avLst/>
          </a:prstGeom>
          <a:noFill/>
          <a:ln w="57150">
            <a:solidFill>
              <a:schemeClr val="hlink"/>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8" name="Text Box 187"/>
          <p:cNvSpPr txBox="1">
            <a:spLocks noChangeArrowheads="1"/>
          </p:cNvSpPr>
          <p:nvPr/>
        </p:nvSpPr>
        <p:spPr bwMode="auto">
          <a:xfrm>
            <a:off x="1308425" y="4297660"/>
            <a:ext cx="7024615"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latin typeface="+mj-ea"/>
                <a:ea typeface="+mj-ea"/>
              </a:rPr>
              <a:t>自治系统之间的</a:t>
            </a:r>
            <a:r>
              <a:rPr lang="zh-CN" altLang="en-US" dirty="0" smtClean="0">
                <a:latin typeface="+mj-ea"/>
                <a:ea typeface="+mj-ea"/>
              </a:rPr>
              <a:t>路由选择叫做域</a:t>
            </a:r>
            <a:r>
              <a:rPr lang="zh-CN" altLang="en-US" dirty="0">
                <a:latin typeface="+mj-ea"/>
                <a:ea typeface="+mj-ea"/>
              </a:rPr>
              <a:t>间路由选择</a:t>
            </a:r>
            <a:r>
              <a:rPr lang="en-US" altLang="zh-CN" dirty="0">
                <a:latin typeface="+mj-ea"/>
                <a:ea typeface="+mj-ea"/>
              </a:rPr>
              <a:t>(</a:t>
            </a:r>
            <a:r>
              <a:rPr lang="en-US" altLang="zh-CN" dirty="0" err="1" smtClean="0">
                <a:latin typeface="+mj-ea"/>
                <a:ea typeface="+mj-ea"/>
              </a:rPr>
              <a:t>interdomain</a:t>
            </a:r>
            <a:r>
              <a:rPr lang="en-US" altLang="zh-CN" dirty="0" smtClean="0">
                <a:latin typeface="+mj-ea"/>
                <a:ea typeface="+mj-ea"/>
              </a:rPr>
              <a:t> routing)</a:t>
            </a:r>
          </a:p>
          <a:p>
            <a:r>
              <a:rPr lang="zh-CN" altLang="en-US" dirty="0" smtClean="0">
                <a:latin typeface="+mj-ea"/>
                <a:ea typeface="+mj-ea"/>
              </a:rPr>
              <a:t>自治系统</a:t>
            </a:r>
            <a:r>
              <a:rPr lang="zh-CN" altLang="en-US" dirty="0">
                <a:latin typeface="+mj-ea"/>
                <a:ea typeface="+mj-ea"/>
              </a:rPr>
              <a:t>内部的路由选择</a:t>
            </a:r>
            <a:r>
              <a:rPr lang="zh-CN" altLang="en-US" dirty="0" smtClean="0">
                <a:latin typeface="+mj-ea"/>
                <a:ea typeface="+mj-ea"/>
              </a:rPr>
              <a:t>叫做域</a:t>
            </a:r>
            <a:r>
              <a:rPr lang="zh-CN" altLang="en-US" dirty="0">
                <a:latin typeface="+mj-ea"/>
                <a:ea typeface="+mj-ea"/>
              </a:rPr>
              <a:t>内路由选择</a:t>
            </a:r>
            <a:r>
              <a:rPr lang="en-US" altLang="zh-CN" dirty="0">
                <a:latin typeface="+mj-ea"/>
                <a:ea typeface="+mj-ea"/>
              </a:rPr>
              <a:t>(</a:t>
            </a:r>
            <a:r>
              <a:rPr lang="en-US" altLang="zh-CN" dirty="0" err="1" smtClean="0">
                <a:latin typeface="+mj-ea"/>
                <a:ea typeface="+mj-ea"/>
              </a:rPr>
              <a:t>intradomain</a:t>
            </a:r>
            <a:r>
              <a:rPr lang="en-US" altLang="zh-CN" dirty="0" smtClean="0">
                <a:latin typeface="+mj-ea"/>
                <a:ea typeface="+mj-ea"/>
              </a:rPr>
              <a:t> routing</a:t>
            </a:r>
            <a:r>
              <a:rPr lang="en-US" altLang="zh-CN" dirty="0">
                <a:latin typeface="+mj-ea"/>
                <a:ea typeface="+mj-ea"/>
              </a:rPr>
              <a:t>) </a:t>
            </a:r>
          </a:p>
        </p:txBody>
      </p:sp>
    </p:spTree>
    <p:extLst>
      <p:ext uri="{BB962C8B-B14F-4D97-AF65-F5344CB8AC3E}">
        <p14:creationId xmlns:p14="http://schemas.microsoft.com/office/powerpoint/2010/main" val="1241801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smtClean="0"/>
              <a:t>从一般概念上来讲，将网络互相连接起来要使用一些中间设备。根据中间设备所在的层次，可以有以下四种不同的中间设备：</a:t>
            </a:r>
            <a:endParaRPr lang="en-US" altLang="zh-CN" dirty="0" smtClean="0"/>
          </a:p>
          <a:p>
            <a:pPr lvl="1"/>
            <a:r>
              <a:rPr lang="zh-CN" altLang="en-US" dirty="0" smtClean="0">
                <a:solidFill>
                  <a:srgbClr val="FF0000"/>
                </a:solidFill>
              </a:rPr>
              <a:t>转发器（</a:t>
            </a:r>
            <a:r>
              <a:rPr lang="en-US" altLang="zh-CN" dirty="0" smtClean="0">
                <a:solidFill>
                  <a:srgbClr val="FF0000"/>
                </a:solidFill>
              </a:rPr>
              <a:t>repeater</a:t>
            </a:r>
            <a:r>
              <a:rPr lang="zh-CN" altLang="en-US" dirty="0" smtClean="0">
                <a:solidFill>
                  <a:srgbClr val="FF0000"/>
                </a:solidFill>
              </a:rPr>
              <a:t>）</a:t>
            </a:r>
            <a:r>
              <a:rPr lang="zh-CN" altLang="en-US" dirty="0" smtClean="0"/>
              <a:t>：物理层中继系统。</a:t>
            </a:r>
            <a:endParaRPr lang="en-US" altLang="zh-CN" dirty="0" smtClean="0"/>
          </a:p>
          <a:p>
            <a:pPr lvl="1"/>
            <a:r>
              <a:rPr lang="zh-CN" altLang="en-US" dirty="0" smtClean="0">
                <a:solidFill>
                  <a:srgbClr val="FF0000"/>
                </a:solidFill>
              </a:rPr>
              <a:t>网桥（桥接器，</a:t>
            </a:r>
            <a:r>
              <a:rPr lang="en-US" altLang="zh-CN" dirty="0">
                <a:solidFill>
                  <a:srgbClr val="FF0000"/>
                </a:solidFill>
              </a:rPr>
              <a:t>br</a:t>
            </a:r>
            <a:r>
              <a:rPr lang="en-US" altLang="zh-CN" dirty="0" smtClean="0">
                <a:solidFill>
                  <a:srgbClr val="FF0000"/>
                </a:solidFill>
              </a:rPr>
              <a:t>idge</a:t>
            </a:r>
            <a:r>
              <a:rPr lang="zh-CN" altLang="en-US" dirty="0" smtClean="0">
                <a:solidFill>
                  <a:srgbClr val="FF0000"/>
                </a:solidFill>
              </a:rPr>
              <a:t>）</a:t>
            </a:r>
            <a:r>
              <a:rPr lang="zh-CN" altLang="en-US" dirty="0" smtClean="0"/>
              <a:t>：数据链路层中继系统。</a:t>
            </a:r>
            <a:endParaRPr lang="en-US" altLang="zh-CN" dirty="0" smtClean="0"/>
          </a:p>
          <a:p>
            <a:pPr lvl="1"/>
            <a:r>
              <a:rPr lang="zh-CN" altLang="en-US" dirty="0" smtClean="0">
                <a:solidFill>
                  <a:srgbClr val="FF0000"/>
                </a:solidFill>
              </a:rPr>
              <a:t>路由器（</a:t>
            </a:r>
            <a:r>
              <a:rPr lang="en-US" altLang="zh-CN" dirty="0" smtClean="0">
                <a:solidFill>
                  <a:srgbClr val="FF0000"/>
                </a:solidFill>
              </a:rPr>
              <a:t>router</a:t>
            </a:r>
            <a:r>
              <a:rPr lang="zh-CN" altLang="en-US" dirty="0" smtClean="0">
                <a:solidFill>
                  <a:srgbClr val="FF0000"/>
                </a:solidFill>
              </a:rPr>
              <a:t>）</a:t>
            </a:r>
            <a:r>
              <a:rPr lang="zh-CN" altLang="en-US" dirty="0" smtClean="0"/>
              <a:t>：网络层中继系统。</a:t>
            </a:r>
            <a:endParaRPr lang="en-US" altLang="zh-CN" dirty="0" smtClean="0"/>
          </a:p>
          <a:p>
            <a:pPr lvl="1"/>
            <a:r>
              <a:rPr lang="zh-CN" altLang="en-US" dirty="0" smtClean="0">
                <a:solidFill>
                  <a:srgbClr val="FF0000"/>
                </a:solidFill>
              </a:rPr>
              <a:t>桥路器（</a:t>
            </a:r>
            <a:r>
              <a:rPr lang="en-US" altLang="zh-CN" dirty="0" err="1" smtClean="0">
                <a:solidFill>
                  <a:srgbClr val="FF0000"/>
                </a:solidFill>
              </a:rPr>
              <a:t>brouter</a:t>
            </a:r>
            <a:r>
              <a:rPr lang="zh-CN" altLang="en-US" dirty="0" smtClean="0">
                <a:solidFill>
                  <a:srgbClr val="FF0000"/>
                </a:solidFill>
              </a:rPr>
              <a:t>）</a:t>
            </a:r>
            <a:r>
              <a:rPr lang="zh-CN" altLang="en-US" dirty="0" smtClean="0"/>
              <a:t>：数据链路层和网络层混合中继系统。</a:t>
            </a:r>
            <a:endParaRPr lang="en-US" altLang="zh-CN" dirty="0" smtClean="0"/>
          </a:p>
          <a:p>
            <a:pPr lvl="1"/>
            <a:r>
              <a:rPr lang="zh-CN" altLang="en-US" dirty="0" smtClean="0">
                <a:solidFill>
                  <a:srgbClr val="FF0000"/>
                </a:solidFill>
              </a:rPr>
              <a:t>网关（</a:t>
            </a:r>
            <a:r>
              <a:rPr lang="en-US" altLang="zh-CN" dirty="0" smtClean="0">
                <a:solidFill>
                  <a:srgbClr val="FF0000"/>
                </a:solidFill>
              </a:rPr>
              <a:t>gateway</a:t>
            </a:r>
            <a:r>
              <a:rPr lang="zh-CN" altLang="en-US" dirty="0" smtClean="0">
                <a:solidFill>
                  <a:srgbClr val="FF0000"/>
                </a:solidFill>
              </a:rPr>
              <a:t>）</a:t>
            </a:r>
            <a:r>
              <a:rPr lang="zh-CN" altLang="en-US" dirty="0" smtClean="0"/>
              <a:t>：网络层以上使用的中继系统。</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26652467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t>路由信息</a:t>
            </a:r>
            <a:r>
              <a:rPr lang="zh-CN" altLang="en-US" dirty="0" smtClean="0"/>
              <a:t>协议</a:t>
            </a:r>
            <a:r>
              <a:rPr lang="en-US" altLang="zh-CN" dirty="0" smtClean="0"/>
              <a:t>(Routing Information </a:t>
            </a:r>
            <a:r>
              <a:rPr lang="en-US" altLang="zh-CN" dirty="0" err="1" smtClean="0"/>
              <a:t>Protocol,RIP</a:t>
            </a:r>
            <a:r>
              <a:rPr lang="en-US" altLang="zh-CN" dirty="0" smtClean="0"/>
              <a:t>)</a:t>
            </a:r>
            <a:r>
              <a:rPr lang="zh-CN" altLang="en-US" dirty="0" smtClean="0"/>
              <a:t>是</a:t>
            </a:r>
            <a:r>
              <a:rPr lang="zh-CN" altLang="en-US" dirty="0"/>
              <a:t>内部网关</a:t>
            </a:r>
            <a:r>
              <a:rPr lang="zh-CN" altLang="en-US" dirty="0" smtClean="0"/>
              <a:t>协议</a:t>
            </a:r>
            <a:r>
              <a:rPr lang="en-US" altLang="zh-CN" dirty="0" smtClean="0"/>
              <a:t>IGP</a:t>
            </a:r>
            <a:r>
              <a:rPr lang="zh-CN" altLang="en-US" dirty="0"/>
              <a:t>中最先得到广泛使用的协议</a:t>
            </a:r>
            <a:r>
              <a:rPr lang="zh-CN" altLang="en-US" dirty="0" smtClean="0"/>
              <a:t>。</a:t>
            </a:r>
            <a:r>
              <a:rPr lang="zh-CN" altLang="en-US" dirty="0"/>
              <a:t>它的中文名称很少</a:t>
            </a:r>
            <a:r>
              <a:rPr lang="zh-CN" altLang="en-US" dirty="0" smtClean="0"/>
              <a:t>使用，叫做路由信息协议。</a:t>
            </a:r>
            <a:endParaRPr lang="zh-CN" altLang="en-US" dirty="0"/>
          </a:p>
          <a:p>
            <a:r>
              <a:rPr lang="en-US" altLang="zh-CN" dirty="0" smtClean="0"/>
              <a:t>RIP</a:t>
            </a:r>
            <a:r>
              <a:rPr lang="zh-CN" altLang="en-US" dirty="0" smtClean="0"/>
              <a:t>是</a:t>
            </a:r>
            <a:r>
              <a:rPr lang="zh-CN" altLang="en-US" dirty="0"/>
              <a:t>一种分布式的基于距离向量的路由选择</a:t>
            </a:r>
            <a:r>
              <a:rPr lang="zh-CN" altLang="en-US" dirty="0" smtClean="0"/>
              <a:t>协议，是因特网的标准协议。</a:t>
            </a:r>
            <a:endParaRPr lang="zh-CN" altLang="en-US" dirty="0"/>
          </a:p>
          <a:p>
            <a:r>
              <a:rPr lang="en-US" altLang="zh-CN" dirty="0" smtClean="0"/>
              <a:t>RIP</a:t>
            </a:r>
            <a:r>
              <a:rPr lang="zh-CN" altLang="en-US" dirty="0" smtClean="0"/>
              <a:t>协议</a:t>
            </a:r>
            <a:r>
              <a:rPr lang="zh-CN" altLang="en-US" dirty="0"/>
              <a:t>要求网络中的每一个路由器都要维护从它自己到其他每一个目的网络的距离记录。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1636648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距离：</a:t>
            </a:r>
            <a:endParaRPr lang="en-US" altLang="zh-CN" dirty="0" smtClean="0">
              <a:solidFill>
                <a:srgbClr val="FF0000"/>
              </a:solidFill>
            </a:endParaRPr>
          </a:p>
          <a:p>
            <a:pPr lvl="1"/>
            <a:r>
              <a:rPr lang="zh-CN" altLang="en-US" dirty="0"/>
              <a:t>从一路由器到直接连接的网络的距离定义</a:t>
            </a:r>
            <a:r>
              <a:rPr lang="zh-CN" altLang="en-US" dirty="0" smtClean="0"/>
              <a:t>为</a:t>
            </a:r>
            <a:r>
              <a:rPr lang="en-US" altLang="zh-CN" dirty="0" smtClean="0"/>
              <a:t>1</a:t>
            </a:r>
            <a:r>
              <a:rPr lang="zh-CN" altLang="en-US" dirty="0" smtClean="0"/>
              <a:t>。从</a:t>
            </a:r>
            <a:r>
              <a:rPr lang="zh-CN" altLang="en-US" dirty="0"/>
              <a:t>一个路由器到非直接连接的网络的距离定义为所经过的路由器数</a:t>
            </a:r>
            <a:r>
              <a:rPr lang="zh-CN" altLang="en-US" dirty="0" smtClean="0"/>
              <a:t>加</a:t>
            </a:r>
            <a:r>
              <a:rPr lang="en-US" altLang="zh-CN" dirty="0" smtClean="0"/>
              <a:t>1</a:t>
            </a:r>
            <a:r>
              <a:rPr lang="zh-CN" altLang="en-US" dirty="0"/>
              <a:t>。</a:t>
            </a:r>
          </a:p>
          <a:p>
            <a:pPr lvl="1"/>
            <a:r>
              <a:rPr lang="en-US" altLang="zh-CN" dirty="0" smtClean="0"/>
              <a:t>RIP</a:t>
            </a:r>
            <a:r>
              <a:rPr lang="zh-CN" altLang="en-US" dirty="0" smtClean="0"/>
              <a:t>协议</a:t>
            </a:r>
            <a:r>
              <a:rPr lang="zh-CN" altLang="en-US" dirty="0"/>
              <a:t>中的“距离”也称为“跳数”</a:t>
            </a:r>
            <a:r>
              <a:rPr lang="en-US" altLang="zh-CN" dirty="0"/>
              <a:t>(hop count)</a:t>
            </a:r>
            <a:r>
              <a:rPr lang="zh-CN" altLang="en-US" dirty="0"/>
              <a:t>，因为每经过一个路由器，跳数就</a:t>
            </a:r>
            <a:r>
              <a:rPr lang="zh-CN" altLang="en-US" dirty="0" smtClean="0"/>
              <a:t>加</a:t>
            </a:r>
            <a:r>
              <a:rPr lang="en-US" altLang="zh-CN" dirty="0" smtClean="0"/>
              <a:t>1</a:t>
            </a:r>
            <a:r>
              <a:rPr lang="zh-CN" altLang="en-US" dirty="0"/>
              <a:t>。</a:t>
            </a:r>
          </a:p>
          <a:p>
            <a:pPr lvl="1"/>
            <a:r>
              <a:rPr lang="en-US" altLang="zh-CN" dirty="0" smtClean="0"/>
              <a:t>RIP</a:t>
            </a:r>
            <a:r>
              <a:rPr lang="zh-CN" altLang="en-US" dirty="0" smtClean="0"/>
              <a:t>协议中的“距离”实际上指的是“最短距离”。</a:t>
            </a:r>
            <a:r>
              <a:rPr lang="en-US" altLang="zh-CN" dirty="0" smtClean="0"/>
              <a:t>RIP</a:t>
            </a:r>
            <a:r>
              <a:rPr lang="zh-CN" altLang="en-US" dirty="0" smtClean="0"/>
              <a:t>认为</a:t>
            </a:r>
            <a:r>
              <a:rPr lang="zh-CN" altLang="en-US" dirty="0"/>
              <a:t>一个好的路由就是它通过的路由器的数目少，即“距离短”。</a:t>
            </a:r>
          </a:p>
          <a:p>
            <a:pPr lvl="1"/>
            <a:r>
              <a:rPr lang="en-US" altLang="zh-CN" dirty="0" smtClean="0"/>
              <a:t>RIP</a:t>
            </a:r>
            <a:r>
              <a:rPr lang="zh-CN" altLang="en-US" dirty="0" smtClean="0"/>
              <a:t>允许</a:t>
            </a:r>
            <a:r>
              <a:rPr lang="zh-CN" altLang="en-US" dirty="0"/>
              <a:t>一条路径最多只能包含 </a:t>
            </a:r>
            <a:r>
              <a:rPr lang="en-US" altLang="zh-CN" dirty="0"/>
              <a:t>15 </a:t>
            </a:r>
            <a:r>
              <a:rPr lang="zh-CN" altLang="en-US" dirty="0"/>
              <a:t>个</a:t>
            </a:r>
            <a:r>
              <a:rPr lang="zh-CN" altLang="en-US" dirty="0" smtClean="0"/>
              <a:t>路由器，“距离”</a:t>
            </a:r>
            <a:r>
              <a:rPr lang="zh-CN" altLang="en-US" dirty="0"/>
              <a:t>的最大值为</a:t>
            </a:r>
            <a:r>
              <a:rPr lang="en-US" altLang="zh-CN" dirty="0" smtClean="0"/>
              <a:t>16</a:t>
            </a:r>
            <a:r>
              <a:rPr lang="zh-CN" altLang="en-US" dirty="0" smtClean="0"/>
              <a:t>时</a:t>
            </a:r>
            <a:r>
              <a:rPr lang="zh-CN" altLang="en-US" dirty="0"/>
              <a:t>即相当于不可达</a:t>
            </a:r>
            <a:r>
              <a:rPr lang="zh-CN" altLang="en-US" dirty="0" smtClean="0"/>
              <a:t>。</a:t>
            </a:r>
            <a:endParaRPr lang="zh-CN" altLang="en-US" dirty="0"/>
          </a:p>
          <a:p>
            <a:pPr lvl="1"/>
            <a:r>
              <a:rPr lang="en-US" altLang="zh-CN" dirty="0"/>
              <a:t>RIP </a:t>
            </a:r>
            <a:r>
              <a:rPr lang="zh-CN" altLang="en-US" dirty="0"/>
              <a:t>不能在两个网络之间同时使用多条路由。</a:t>
            </a:r>
            <a:r>
              <a:rPr lang="en-US" altLang="zh-CN" dirty="0" smtClean="0"/>
              <a:t>RIP</a:t>
            </a:r>
            <a:r>
              <a:rPr lang="zh-CN" altLang="en-US" dirty="0" smtClean="0"/>
              <a:t>选择</a:t>
            </a:r>
            <a:r>
              <a:rPr lang="zh-CN" altLang="en-US" dirty="0"/>
              <a:t>一个具有最少路由器的路由（即最短路由），哪怕还存在另一条高速</a:t>
            </a:r>
            <a:r>
              <a:rPr lang="en-US" altLang="zh-CN" dirty="0"/>
              <a:t>(</a:t>
            </a:r>
            <a:r>
              <a:rPr lang="zh-CN" altLang="en-US" dirty="0"/>
              <a:t>低时延</a:t>
            </a:r>
            <a:r>
              <a:rPr lang="en-US" altLang="zh-CN" dirty="0"/>
              <a:t>)</a:t>
            </a:r>
            <a:r>
              <a:rPr lang="zh-CN" altLang="en-US" dirty="0"/>
              <a:t>但路由器较多的路由。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41414551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RIP</a:t>
            </a:r>
            <a:r>
              <a:rPr lang="zh-CN" altLang="en-US" dirty="0" smtClean="0">
                <a:solidFill>
                  <a:srgbClr val="FF0000"/>
                </a:solidFill>
              </a:rPr>
              <a:t>协议的特点：</a:t>
            </a:r>
            <a:endParaRPr lang="en-US" altLang="zh-CN" dirty="0" smtClean="0">
              <a:solidFill>
                <a:srgbClr val="FF0000"/>
              </a:solidFill>
            </a:endParaRPr>
          </a:p>
          <a:p>
            <a:pPr lvl="1"/>
            <a:r>
              <a:rPr lang="zh-CN" altLang="en-US" dirty="0"/>
              <a:t>仅和相邻路由器交换信息。 </a:t>
            </a:r>
          </a:p>
          <a:p>
            <a:pPr lvl="1"/>
            <a:r>
              <a:rPr lang="zh-CN" altLang="en-US" dirty="0"/>
              <a:t>交换的信息是当前本路由器所知道的全部信息，即自己的路由表。 </a:t>
            </a:r>
          </a:p>
          <a:p>
            <a:pPr lvl="1"/>
            <a:r>
              <a:rPr lang="zh-CN" altLang="en-US" dirty="0"/>
              <a:t>按固定的时间间隔交换路由信息，例如，每</a:t>
            </a:r>
            <a:r>
              <a:rPr lang="zh-CN" altLang="en-US" dirty="0" smtClean="0"/>
              <a:t>隔</a:t>
            </a:r>
            <a:r>
              <a:rPr lang="en-US" altLang="zh-CN" dirty="0" smtClean="0"/>
              <a:t>30</a:t>
            </a:r>
            <a:r>
              <a:rPr lang="zh-CN" altLang="en-US" dirty="0" smtClean="0"/>
              <a:t>秒。然后路由器根据收到的路由信息更新路由表。当网络拓扑发生变化时，路由器也及时向相邻路由器通告拓扑变化后的路由信息。 </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326029546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路由表的建立过程：</a:t>
            </a:r>
            <a:endParaRPr lang="en-US" altLang="zh-CN" dirty="0" smtClean="0">
              <a:solidFill>
                <a:srgbClr val="FF0000"/>
              </a:solidFill>
            </a:endParaRPr>
          </a:p>
          <a:p>
            <a:pPr lvl="1"/>
            <a:r>
              <a:rPr lang="zh-CN" altLang="en-US" dirty="0"/>
              <a:t>路由器在刚刚开始工作时，只知道到直接连接的网络的距离（此距离定义为</a:t>
            </a:r>
            <a:r>
              <a:rPr lang="en-US" altLang="zh-CN" dirty="0"/>
              <a:t>1</a:t>
            </a:r>
            <a:r>
              <a:rPr lang="zh-CN" altLang="en-US" dirty="0"/>
              <a:t>）。</a:t>
            </a:r>
          </a:p>
          <a:p>
            <a:pPr lvl="1"/>
            <a:r>
              <a:rPr lang="zh-CN" altLang="en-US" dirty="0"/>
              <a:t>以后，每一个路由器也只和数目非常有限的相邻路由器交换并更新路由信息。</a:t>
            </a:r>
          </a:p>
          <a:p>
            <a:pPr lvl="1"/>
            <a:r>
              <a:rPr lang="zh-CN" altLang="en-US" dirty="0"/>
              <a:t>经过若干次更新后，所有的路由器最终都会知道到达本自治系统中任何一个网络的最短距离和下一跳路由器的地址。</a:t>
            </a:r>
          </a:p>
          <a:p>
            <a:pPr lvl="1"/>
            <a:r>
              <a:rPr lang="en-US" altLang="zh-CN" dirty="0" smtClean="0"/>
              <a:t>RIP</a:t>
            </a:r>
            <a:r>
              <a:rPr lang="zh-CN" altLang="en-US" dirty="0" smtClean="0"/>
              <a:t>协议</a:t>
            </a:r>
            <a:r>
              <a:rPr lang="zh-CN" altLang="en-US" dirty="0"/>
              <a:t>的收敛</a:t>
            </a:r>
            <a:r>
              <a:rPr lang="en-US" altLang="zh-CN" dirty="0"/>
              <a:t>(convergence)</a:t>
            </a:r>
            <a:r>
              <a:rPr lang="zh-CN" altLang="en-US" dirty="0"/>
              <a:t>过程较快，即在自治系统中所有的结点都得到正确的路由选择信息的过程。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58498200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距离向量算法</a:t>
            </a:r>
            <a:r>
              <a:rPr lang="zh-CN" altLang="en-US" dirty="0" smtClean="0">
                <a:solidFill>
                  <a:srgbClr val="FF0000"/>
                </a:solidFill>
              </a:rPr>
              <a:t>：</a:t>
            </a:r>
            <a:endParaRPr lang="en-US" altLang="zh-CN" dirty="0">
              <a:solidFill>
                <a:srgbClr val="FF0000"/>
              </a:solidFill>
            </a:endParaRPr>
          </a:p>
          <a:p>
            <a:r>
              <a:rPr lang="zh-CN" altLang="en-US" dirty="0" smtClean="0"/>
              <a:t>收到</a:t>
            </a:r>
            <a:r>
              <a:rPr lang="zh-CN" altLang="en-US" dirty="0"/>
              <a:t>相邻路由器（其地址为 </a:t>
            </a:r>
            <a:r>
              <a:rPr lang="en-US" altLang="zh-CN" dirty="0"/>
              <a:t>X</a:t>
            </a:r>
            <a:r>
              <a:rPr lang="zh-CN" altLang="en-US" dirty="0"/>
              <a:t>）的一个 </a:t>
            </a:r>
            <a:r>
              <a:rPr lang="en-US" altLang="zh-CN" dirty="0"/>
              <a:t>RIP </a:t>
            </a:r>
            <a:r>
              <a:rPr lang="zh-CN" altLang="en-US" dirty="0"/>
              <a:t>报文：</a:t>
            </a:r>
          </a:p>
          <a:p>
            <a:pPr lvl="1"/>
            <a:r>
              <a:rPr lang="zh-CN" altLang="en-US" dirty="0" smtClean="0"/>
              <a:t>先</a:t>
            </a:r>
            <a:r>
              <a:rPr lang="zh-CN" altLang="en-US" dirty="0"/>
              <a:t>修改</a:t>
            </a:r>
            <a:r>
              <a:rPr lang="zh-CN" altLang="en-US" dirty="0" smtClean="0"/>
              <a:t>此</a:t>
            </a:r>
            <a:r>
              <a:rPr lang="en-US" altLang="zh-CN" dirty="0" smtClean="0"/>
              <a:t>RIP</a:t>
            </a:r>
            <a:r>
              <a:rPr lang="zh-CN" altLang="en-US" dirty="0" smtClean="0"/>
              <a:t>报文</a:t>
            </a:r>
            <a:r>
              <a:rPr lang="zh-CN" altLang="en-US" dirty="0"/>
              <a:t>中的所有项目：把“下一跳”字段中的地址都</a:t>
            </a:r>
            <a:r>
              <a:rPr lang="zh-CN" altLang="en-US" dirty="0" smtClean="0"/>
              <a:t>改为</a:t>
            </a:r>
            <a:r>
              <a:rPr lang="en-US" altLang="zh-CN" dirty="0" smtClean="0"/>
              <a:t>X</a:t>
            </a:r>
            <a:r>
              <a:rPr lang="zh-CN" altLang="en-US" dirty="0"/>
              <a:t>，并把所有的“距离”字段的值</a:t>
            </a:r>
            <a:r>
              <a:rPr lang="zh-CN" altLang="en-US" dirty="0" smtClean="0"/>
              <a:t>加</a:t>
            </a:r>
            <a:r>
              <a:rPr lang="en-US" altLang="zh-CN" dirty="0" smtClean="0"/>
              <a:t>1</a:t>
            </a:r>
            <a:r>
              <a:rPr lang="zh-CN" altLang="en-US" dirty="0"/>
              <a:t>。</a:t>
            </a:r>
          </a:p>
          <a:p>
            <a:pPr lvl="1"/>
            <a:r>
              <a:rPr lang="zh-CN" altLang="en-US" dirty="0" smtClean="0"/>
              <a:t>对</a:t>
            </a:r>
            <a:r>
              <a:rPr lang="zh-CN" altLang="en-US" dirty="0"/>
              <a:t>修改后</a:t>
            </a:r>
            <a:r>
              <a:rPr lang="zh-CN" altLang="en-US" dirty="0" smtClean="0"/>
              <a:t>的</a:t>
            </a:r>
            <a:r>
              <a:rPr lang="en-US" altLang="zh-CN" dirty="0" smtClean="0"/>
              <a:t>RIP</a:t>
            </a:r>
            <a:r>
              <a:rPr lang="zh-CN" altLang="en-US" dirty="0" smtClean="0"/>
              <a:t>报文</a:t>
            </a:r>
            <a:r>
              <a:rPr lang="zh-CN" altLang="en-US" dirty="0"/>
              <a:t>中的每一个项目，重复以下步骤：</a:t>
            </a:r>
          </a:p>
          <a:p>
            <a:pPr lvl="1"/>
            <a:r>
              <a:rPr lang="zh-CN" altLang="en-US" dirty="0"/>
              <a:t>若项目中的目的网络不在路由表中，则把该项目加到路由表中。</a:t>
            </a:r>
          </a:p>
          <a:p>
            <a:pPr lvl="2"/>
            <a:r>
              <a:rPr lang="zh-CN" altLang="en-US" dirty="0" smtClean="0"/>
              <a:t>否则若</a:t>
            </a:r>
            <a:r>
              <a:rPr lang="zh-CN" altLang="en-US" dirty="0"/>
              <a:t>下一跳字段给出的路由器地址是同样的，则把收到</a:t>
            </a:r>
            <a:r>
              <a:rPr lang="zh-CN" altLang="en-US" dirty="0" smtClean="0"/>
              <a:t>的项目替换</a:t>
            </a:r>
            <a:r>
              <a:rPr lang="zh-CN" altLang="en-US" dirty="0"/>
              <a:t>原路由表中的项目。</a:t>
            </a:r>
          </a:p>
          <a:p>
            <a:pPr lvl="2"/>
            <a:r>
              <a:rPr lang="zh-CN" altLang="en-US" dirty="0" smtClean="0"/>
              <a:t>否则若</a:t>
            </a:r>
            <a:r>
              <a:rPr lang="zh-CN" altLang="en-US" dirty="0"/>
              <a:t>收到项目中的距离小于路由表中的距离，则进行更新，</a:t>
            </a:r>
          </a:p>
          <a:p>
            <a:pPr lvl="2"/>
            <a:r>
              <a:rPr lang="zh-CN" altLang="en-US" dirty="0" smtClean="0"/>
              <a:t>否则</a:t>
            </a:r>
            <a:r>
              <a:rPr lang="zh-CN" altLang="en-US" dirty="0"/>
              <a:t>，什么也不做。</a:t>
            </a:r>
          </a:p>
          <a:p>
            <a:pPr lvl="1"/>
            <a:r>
              <a:rPr lang="zh-CN" altLang="en-US" dirty="0" smtClean="0"/>
              <a:t>若</a:t>
            </a:r>
            <a:r>
              <a:rPr lang="en-US" altLang="zh-CN" dirty="0" smtClean="0"/>
              <a:t>3</a:t>
            </a:r>
            <a:r>
              <a:rPr lang="zh-CN" altLang="en-US" dirty="0" smtClean="0"/>
              <a:t>分钟</a:t>
            </a:r>
            <a:r>
              <a:rPr lang="zh-CN" altLang="en-US" dirty="0"/>
              <a:t>还没有收到相邻路由器的更新路由表，则把此相邻路由器记为不可达路由器，即将距离置为</a:t>
            </a:r>
            <a:r>
              <a:rPr lang="en-US" altLang="zh-CN" dirty="0"/>
              <a:t>16</a:t>
            </a:r>
            <a:r>
              <a:rPr lang="zh-CN" altLang="en-US" dirty="0"/>
              <a:t>（距离为</a:t>
            </a:r>
            <a:r>
              <a:rPr lang="en-US" altLang="zh-CN" dirty="0"/>
              <a:t>16</a:t>
            </a:r>
            <a:r>
              <a:rPr lang="zh-CN" altLang="en-US" dirty="0"/>
              <a:t>表示不可达）</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68511182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路由器之间交换信息：</a:t>
            </a:r>
            <a:endParaRPr lang="en-US" altLang="zh-CN" dirty="0" smtClean="0">
              <a:solidFill>
                <a:srgbClr val="FF0000"/>
              </a:solidFill>
            </a:endParaRPr>
          </a:p>
          <a:p>
            <a:pPr lvl="1"/>
            <a:r>
              <a:rPr lang="en-US" altLang="zh-CN" dirty="0"/>
              <a:t>RIP</a:t>
            </a:r>
            <a:r>
              <a:rPr lang="zh-CN" altLang="en-US" dirty="0"/>
              <a:t>协议让互联网中的所有路由器都和自己的相邻路由器不断交换路由信息，并不断更新其路由表，使得从每一个路由器到每一个目的网络的路由都是最短的（即跳数最少）。</a:t>
            </a:r>
          </a:p>
          <a:p>
            <a:pPr lvl="1"/>
            <a:r>
              <a:rPr lang="zh-CN" altLang="en-US" dirty="0"/>
              <a:t>虽然所有的路由器最终都拥有了整个自治系统的全局路由信息，但由于每一个路由器的位置不同，它们的路由表当然也应当是不同的。 </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358108047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RIP2</a:t>
            </a:r>
            <a:r>
              <a:rPr lang="zh-CN" altLang="en-US" dirty="0" smtClean="0">
                <a:solidFill>
                  <a:srgbClr val="FF0000"/>
                </a:solidFill>
              </a:rPr>
              <a:t>协议的报文格式：</a:t>
            </a:r>
            <a:endParaRPr lang="en-US" altLang="zh-CN" dirty="0" smtClean="0">
              <a:solidFill>
                <a:srgbClr val="FF0000"/>
              </a:solidFill>
            </a:endParaRPr>
          </a:p>
          <a:p>
            <a:pPr lvl="1"/>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156</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grpSp>
        <p:nvGrpSpPr>
          <p:cNvPr id="3" name="组合 2"/>
          <p:cNvGrpSpPr/>
          <p:nvPr/>
        </p:nvGrpSpPr>
        <p:grpSpPr>
          <a:xfrm>
            <a:off x="1096813" y="1345332"/>
            <a:ext cx="7075587" cy="4092302"/>
            <a:chOff x="107950" y="1196975"/>
            <a:chExt cx="9482729" cy="5484519"/>
          </a:xfrm>
        </p:grpSpPr>
        <p:sp>
          <p:nvSpPr>
            <p:cNvPr id="7" name="AutoShape 54"/>
            <p:cNvSpPr>
              <a:spLocks noChangeArrowheads="1"/>
            </p:cNvSpPr>
            <p:nvPr/>
          </p:nvSpPr>
          <p:spPr bwMode="auto">
            <a:xfrm rot="5400000">
              <a:off x="598488" y="5291138"/>
              <a:ext cx="241300" cy="463550"/>
            </a:xfrm>
            <a:prstGeom prst="downArrow">
              <a:avLst>
                <a:gd name="adj1" fmla="val 50000"/>
                <a:gd name="adj2" fmla="val 48026"/>
              </a:avLst>
            </a:prstGeom>
            <a:solidFill>
              <a:schemeClr val="hlink"/>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9" name="Line 2"/>
            <p:cNvSpPr>
              <a:spLocks noChangeShapeType="1"/>
            </p:cNvSpPr>
            <p:nvPr/>
          </p:nvSpPr>
          <p:spPr bwMode="auto">
            <a:xfrm>
              <a:off x="4167188" y="1384300"/>
              <a:ext cx="3629025" cy="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 name="Text Box 3"/>
            <p:cNvSpPr txBox="1">
              <a:spLocks noChangeArrowheads="1"/>
            </p:cNvSpPr>
            <p:nvPr/>
          </p:nvSpPr>
          <p:spPr bwMode="auto">
            <a:xfrm>
              <a:off x="5624513" y="1196975"/>
              <a:ext cx="1121870"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4 </a:t>
              </a:r>
              <a:r>
                <a:rPr kumimoji="1" lang="zh-CN" altLang="en-US" sz="1600">
                  <a:latin typeface="+mj-ea"/>
                  <a:ea typeface="+mj-ea"/>
                </a:rPr>
                <a:t>字节</a:t>
              </a:r>
            </a:p>
          </p:txBody>
        </p:sp>
        <p:sp>
          <p:nvSpPr>
            <p:cNvPr id="11" name="Rectangle 4"/>
            <p:cNvSpPr>
              <a:spLocks noChangeArrowheads="1"/>
            </p:cNvSpPr>
            <p:nvPr/>
          </p:nvSpPr>
          <p:spPr bwMode="auto">
            <a:xfrm>
              <a:off x="931863" y="5205413"/>
              <a:ext cx="5778500" cy="6477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 name="Line 5"/>
            <p:cNvSpPr>
              <a:spLocks noChangeShapeType="1"/>
            </p:cNvSpPr>
            <p:nvPr/>
          </p:nvSpPr>
          <p:spPr bwMode="auto">
            <a:xfrm>
              <a:off x="2846388" y="4902200"/>
              <a:ext cx="3857625" cy="14288"/>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 name="Text Box 6"/>
            <p:cNvSpPr txBox="1">
              <a:spLocks noChangeArrowheads="1"/>
            </p:cNvSpPr>
            <p:nvPr/>
          </p:nvSpPr>
          <p:spPr bwMode="auto">
            <a:xfrm>
              <a:off x="4173538" y="4672013"/>
              <a:ext cx="1327424"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RIP </a:t>
              </a:r>
              <a:r>
                <a:rPr kumimoji="1" lang="zh-CN" altLang="en-US" sz="1600">
                  <a:latin typeface="+mj-ea"/>
                  <a:ea typeface="+mj-ea"/>
                </a:rPr>
                <a:t>报文</a:t>
              </a:r>
            </a:p>
          </p:txBody>
        </p:sp>
        <p:sp>
          <p:nvSpPr>
            <p:cNvPr id="14" name="Freeform 8"/>
            <p:cNvSpPr>
              <a:spLocks/>
            </p:cNvSpPr>
            <p:nvPr/>
          </p:nvSpPr>
          <p:spPr bwMode="auto">
            <a:xfrm>
              <a:off x="3594100" y="3636963"/>
              <a:ext cx="4211638" cy="390525"/>
            </a:xfrm>
            <a:custGeom>
              <a:avLst/>
              <a:gdLst>
                <a:gd name="T0" fmla="*/ 306 w 2328"/>
                <a:gd name="T1" fmla="*/ 6 h 204"/>
                <a:gd name="T2" fmla="*/ 2328 w 2328"/>
                <a:gd name="T3" fmla="*/ 0 h 204"/>
                <a:gd name="T4" fmla="*/ 1716 w 2328"/>
                <a:gd name="T5" fmla="*/ 204 h 204"/>
                <a:gd name="T6" fmla="*/ 0 w 2328"/>
                <a:gd name="T7" fmla="*/ 204 h 204"/>
                <a:gd name="T8" fmla="*/ 306 w 2328"/>
                <a:gd name="T9" fmla="*/ 6 h 204"/>
              </a:gdLst>
              <a:ahLst/>
              <a:cxnLst>
                <a:cxn ang="0">
                  <a:pos x="T0" y="T1"/>
                </a:cxn>
                <a:cxn ang="0">
                  <a:pos x="T2" y="T3"/>
                </a:cxn>
                <a:cxn ang="0">
                  <a:pos x="T4" y="T5"/>
                </a:cxn>
                <a:cxn ang="0">
                  <a:pos x="T6" y="T7"/>
                </a:cxn>
                <a:cxn ang="0">
                  <a:pos x="T8" y="T9"/>
                </a:cxn>
              </a:cxnLst>
              <a:rect l="0" t="0" r="r" b="b"/>
              <a:pathLst>
                <a:path w="2328" h="204">
                  <a:moveTo>
                    <a:pt x="306" y="6"/>
                  </a:moveTo>
                  <a:lnTo>
                    <a:pt x="2328" y="0"/>
                  </a:lnTo>
                  <a:lnTo>
                    <a:pt x="1716" y="204"/>
                  </a:lnTo>
                  <a:lnTo>
                    <a:pt x="0" y="204"/>
                  </a:lnTo>
                  <a:lnTo>
                    <a:pt x="306" y="6"/>
                  </a:lnTo>
                  <a:close/>
                </a:path>
              </a:pathLst>
            </a:cu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 name="Rectangle 9"/>
            <p:cNvSpPr>
              <a:spLocks noChangeArrowheads="1"/>
            </p:cNvSpPr>
            <p:nvPr/>
          </p:nvSpPr>
          <p:spPr bwMode="auto">
            <a:xfrm>
              <a:off x="4157663" y="1612900"/>
              <a:ext cx="3670300" cy="2027238"/>
            </a:xfrm>
            <a:prstGeom prst="rect">
              <a:avLst/>
            </a:prstGeom>
            <a:solidFill>
              <a:srgbClr val="CCECFF"/>
            </a:solidFill>
            <a:ln w="9525">
              <a:solidFill>
                <a:schemeClr val="tx1"/>
              </a:solidFill>
              <a:miter lim="800000"/>
              <a:headEnd/>
              <a:tailEnd/>
            </a:ln>
            <a:effectLst>
              <a:outerShdw dist="17961" dir="2700000" algn="ctr" rotWithShape="0">
                <a:schemeClr val="bg2"/>
              </a:outerShdw>
            </a:effectLst>
          </p:spPr>
          <p:txBody>
            <a:bodyPr wrap="none" anchor="ctr"/>
            <a:lstStyle/>
            <a:p>
              <a:endParaRPr lang="zh-CN" altLang="en-US" sz="1600">
                <a:latin typeface="+mj-ea"/>
                <a:ea typeface="+mj-ea"/>
              </a:endParaRPr>
            </a:p>
          </p:txBody>
        </p:sp>
        <p:sp>
          <p:nvSpPr>
            <p:cNvPr id="16" name="Line 10"/>
            <p:cNvSpPr>
              <a:spLocks noChangeShapeType="1"/>
            </p:cNvSpPr>
            <p:nvPr/>
          </p:nvSpPr>
          <p:spPr bwMode="auto">
            <a:xfrm>
              <a:off x="2120900" y="6113463"/>
              <a:ext cx="4618038" cy="635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 name="Text Box 11"/>
            <p:cNvSpPr txBox="1">
              <a:spLocks noChangeArrowheads="1"/>
            </p:cNvSpPr>
            <p:nvPr/>
          </p:nvSpPr>
          <p:spPr bwMode="auto">
            <a:xfrm>
              <a:off x="7171206" y="4292599"/>
              <a:ext cx="2419473" cy="1443692"/>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路由信息</a:t>
              </a:r>
            </a:p>
            <a:p>
              <a:pPr algn="ctr"/>
              <a:r>
                <a:rPr kumimoji="1" lang="zh-CN" altLang="en-US" sz="1600">
                  <a:latin typeface="+mj-ea"/>
                  <a:ea typeface="+mj-ea"/>
                </a:rPr>
                <a:t>（</a:t>
              </a:r>
              <a:r>
                <a:rPr kumimoji="1" lang="en-US" altLang="zh-CN" sz="1600">
                  <a:latin typeface="+mj-ea"/>
                  <a:ea typeface="+mj-ea"/>
                </a:rPr>
                <a:t>20 </a:t>
              </a:r>
              <a:r>
                <a:rPr kumimoji="1" lang="zh-CN" altLang="en-US" sz="1600">
                  <a:latin typeface="+mj-ea"/>
                  <a:ea typeface="+mj-ea"/>
                </a:rPr>
                <a:t>字节</a:t>
              </a:r>
              <a:r>
                <a:rPr kumimoji="1" lang="en-US" altLang="zh-CN" sz="1600">
                  <a:latin typeface="+mj-ea"/>
                  <a:ea typeface="+mj-ea"/>
                </a:rPr>
                <a:t>/</a:t>
              </a:r>
              <a:r>
                <a:rPr kumimoji="1" lang="zh-CN" altLang="en-US" sz="1600">
                  <a:latin typeface="+mj-ea"/>
                  <a:ea typeface="+mj-ea"/>
                </a:rPr>
                <a:t>路由）</a:t>
              </a:r>
            </a:p>
            <a:p>
              <a:pPr algn="ctr"/>
              <a:r>
                <a:rPr kumimoji="1" lang="zh-CN" altLang="en-US" sz="1600">
                  <a:latin typeface="+mj-ea"/>
                  <a:ea typeface="+mj-ea"/>
                </a:rPr>
                <a:t>可重复出现</a:t>
              </a:r>
            </a:p>
            <a:p>
              <a:pPr algn="ctr"/>
              <a:r>
                <a:rPr kumimoji="1" lang="zh-CN" altLang="en-US" sz="1600">
                  <a:latin typeface="+mj-ea"/>
                  <a:ea typeface="+mj-ea"/>
                </a:rPr>
                <a:t>最多 </a:t>
              </a:r>
              <a:r>
                <a:rPr kumimoji="1" lang="en-US" altLang="zh-CN" sz="1600">
                  <a:latin typeface="+mj-ea"/>
                  <a:ea typeface="+mj-ea"/>
                </a:rPr>
                <a:t>25 </a:t>
              </a:r>
              <a:r>
                <a:rPr kumimoji="1" lang="zh-CN" altLang="en-US" sz="1600">
                  <a:latin typeface="+mj-ea"/>
                  <a:ea typeface="+mj-ea"/>
                </a:rPr>
                <a:t>个</a:t>
              </a:r>
            </a:p>
          </p:txBody>
        </p:sp>
        <p:sp>
          <p:nvSpPr>
            <p:cNvPr id="18" name="Rectangle 12"/>
            <p:cNvSpPr>
              <a:spLocks noChangeArrowheads="1"/>
            </p:cNvSpPr>
            <p:nvPr/>
          </p:nvSpPr>
          <p:spPr bwMode="auto">
            <a:xfrm>
              <a:off x="2857500" y="4054475"/>
              <a:ext cx="3840163" cy="620713"/>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9" name="Freeform 13"/>
            <p:cNvSpPr>
              <a:spLocks/>
            </p:cNvSpPr>
            <p:nvPr/>
          </p:nvSpPr>
          <p:spPr bwMode="auto">
            <a:xfrm>
              <a:off x="119063" y="2900363"/>
              <a:ext cx="3605212" cy="1138237"/>
            </a:xfrm>
            <a:custGeom>
              <a:avLst/>
              <a:gdLst>
                <a:gd name="T0" fmla="*/ 0 w 1992"/>
                <a:gd name="T1" fmla="*/ 12 h 612"/>
                <a:gd name="T2" fmla="*/ 1992 w 1992"/>
                <a:gd name="T3" fmla="*/ 0 h 612"/>
                <a:gd name="T4" fmla="*/ 1890 w 1992"/>
                <a:gd name="T5" fmla="*/ 606 h 612"/>
                <a:gd name="T6" fmla="*/ 1506 w 1992"/>
                <a:gd name="T7" fmla="*/ 612 h 612"/>
                <a:gd name="T8" fmla="*/ 0 w 1992"/>
                <a:gd name="T9" fmla="*/ 12 h 612"/>
              </a:gdLst>
              <a:ahLst/>
              <a:cxnLst>
                <a:cxn ang="0">
                  <a:pos x="T0" y="T1"/>
                </a:cxn>
                <a:cxn ang="0">
                  <a:pos x="T2" y="T3"/>
                </a:cxn>
                <a:cxn ang="0">
                  <a:pos x="T4" y="T5"/>
                </a:cxn>
                <a:cxn ang="0">
                  <a:pos x="T6" y="T7"/>
                </a:cxn>
                <a:cxn ang="0">
                  <a:pos x="T8" y="T9"/>
                </a:cxn>
              </a:cxnLst>
              <a:rect l="0" t="0" r="r" b="b"/>
              <a:pathLst>
                <a:path w="1992" h="612">
                  <a:moveTo>
                    <a:pt x="0" y="12"/>
                  </a:moveTo>
                  <a:lnTo>
                    <a:pt x="1992" y="0"/>
                  </a:lnTo>
                  <a:lnTo>
                    <a:pt x="1890" y="606"/>
                  </a:lnTo>
                  <a:lnTo>
                    <a:pt x="1506" y="612"/>
                  </a:lnTo>
                  <a:lnTo>
                    <a:pt x="0" y="12"/>
                  </a:lnTo>
                  <a:close/>
                </a:path>
              </a:pathLst>
            </a:cu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Rectangle 14"/>
            <p:cNvSpPr>
              <a:spLocks noChangeArrowheads="1"/>
            </p:cNvSpPr>
            <p:nvPr/>
          </p:nvSpPr>
          <p:spPr bwMode="auto">
            <a:xfrm>
              <a:off x="2857500" y="4041775"/>
              <a:ext cx="3852863" cy="6461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1" name="Line 15"/>
            <p:cNvSpPr>
              <a:spLocks noChangeShapeType="1"/>
            </p:cNvSpPr>
            <p:nvPr/>
          </p:nvSpPr>
          <p:spPr bwMode="auto">
            <a:xfrm flipH="1">
              <a:off x="917575" y="5915025"/>
              <a:ext cx="14288" cy="655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2" name="Rectangle 16"/>
            <p:cNvSpPr>
              <a:spLocks noChangeArrowheads="1"/>
            </p:cNvSpPr>
            <p:nvPr/>
          </p:nvSpPr>
          <p:spPr bwMode="auto">
            <a:xfrm>
              <a:off x="3821113" y="6108700"/>
              <a:ext cx="1431925" cy="279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3" name="Line 17"/>
            <p:cNvSpPr>
              <a:spLocks noChangeShapeType="1"/>
            </p:cNvSpPr>
            <p:nvPr/>
          </p:nvSpPr>
          <p:spPr bwMode="auto">
            <a:xfrm>
              <a:off x="931863" y="6448425"/>
              <a:ext cx="5778500" cy="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4" name="Text Box 18"/>
            <p:cNvSpPr txBox="1">
              <a:spLocks noChangeArrowheads="1"/>
            </p:cNvSpPr>
            <p:nvPr/>
          </p:nvSpPr>
          <p:spPr bwMode="auto">
            <a:xfrm>
              <a:off x="3001963" y="6227763"/>
              <a:ext cx="1404764"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 </a:t>
              </a:r>
              <a:r>
                <a:rPr kumimoji="1" lang="zh-CN" altLang="en-US" sz="1600">
                  <a:latin typeface="+mj-ea"/>
                  <a:ea typeface="+mj-ea"/>
                </a:rPr>
                <a:t>数据报</a:t>
              </a:r>
            </a:p>
          </p:txBody>
        </p:sp>
        <p:sp>
          <p:nvSpPr>
            <p:cNvPr id="25" name="Line 19"/>
            <p:cNvSpPr>
              <a:spLocks noChangeShapeType="1"/>
            </p:cNvSpPr>
            <p:nvPr/>
          </p:nvSpPr>
          <p:spPr bwMode="auto">
            <a:xfrm>
              <a:off x="4168775" y="2001838"/>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6" name="Line 20"/>
            <p:cNvSpPr>
              <a:spLocks noChangeShapeType="1"/>
            </p:cNvSpPr>
            <p:nvPr/>
          </p:nvSpPr>
          <p:spPr bwMode="auto">
            <a:xfrm>
              <a:off x="4168775" y="2425700"/>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7" name="Line 21"/>
            <p:cNvSpPr>
              <a:spLocks noChangeShapeType="1"/>
            </p:cNvSpPr>
            <p:nvPr/>
          </p:nvSpPr>
          <p:spPr bwMode="auto">
            <a:xfrm>
              <a:off x="4168775" y="2828925"/>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8" name="Line 22"/>
            <p:cNvSpPr>
              <a:spLocks noChangeShapeType="1"/>
            </p:cNvSpPr>
            <p:nvPr/>
          </p:nvSpPr>
          <p:spPr bwMode="auto">
            <a:xfrm>
              <a:off x="4168775" y="3213100"/>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9" name="Line 23"/>
            <p:cNvSpPr>
              <a:spLocks noChangeShapeType="1"/>
            </p:cNvSpPr>
            <p:nvPr/>
          </p:nvSpPr>
          <p:spPr bwMode="auto">
            <a:xfrm rot="5400000" flipH="1">
              <a:off x="5806281" y="1823244"/>
              <a:ext cx="395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0" name="Text Box 24"/>
            <p:cNvSpPr txBox="1">
              <a:spLocks noChangeArrowheads="1"/>
            </p:cNvSpPr>
            <p:nvPr/>
          </p:nvSpPr>
          <p:spPr bwMode="auto">
            <a:xfrm>
              <a:off x="6268775" y="1596379"/>
              <a:ext cx="1347445"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路由标记</a:t>
              </a:r>
            </a:p>
          </p:txBody>
        </p:sp>
        <p:sp>
          <p:nvSpPr>
            <p:cNvPr id="31" name="Text Box 25"/>
            <p:cNvSpPr txBox="1">
              <a:spLocks noChangeArrowheads="1"/>
            </p:cNvSpPr>
            <p:nvPr/>
          </p:nvSpPr>
          <p:spPr bwMode="auto">
            <a:xfrm>
              <a:off x="5438775" y="1970088"/>
              <a:ext cx="1347445"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网络地址</a:t>
              </a:r>
            </a:p>
          </p:txBody>
        </p:sp>
        <p:sp>
          <p:nvSpPr>
            <p:cNvPr id="32" name="Text Box 26"/>
            <p:cNvSpPr txBox="1">
              <a:spLocks noChangeArrowheads="1"/>
            </p:cNvSpPr>
            <p:nvPr/>
          </p:nvSpPr>
          <p:spPr bwMode="auto">
            <a:xfrm>
              <a:off x="4196506" y="1599113"/>
              <a:ext cx="1897423"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地址族标识符</a:t>
              </a:r>
            </a:p>
          </p:txBody>
        </p:sp>
        <p:sp>
          <p:nvSpPr>
            <p:cNvPr id="33" name="Text Box 27"/>
            <p:cNvSpPr txBox="1">
              <a:spLocks noChangeArrowheads="1"/>
            </p:cNvSpPr>
            <p:nvPr/>
          </p:nvSpPr>
          <p:spPr bwMode="auto">
            <a:xfrm>
              <a:off x="5384800" y="3216275"/>
              <a:ext cx="1665402"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距离 </a:t>
              </a:r>
              <a:r>
                <a:rPr kumimoji="1" lang="en-US" altLang="zh-CN" sz="1600">
                  <a:latin typeface="+mj-ea"/>
                  <a:ea typeface="+mj-ea"/>
                </a:rPr>
                <a:t>(1-16)</a:t>
              </a:r>
            </a:p>
          </p:txBody>
        </p:sp>
        <p:sp>
          <p:nvSpPr>
            <p:cNvPr id="34" name="Rectangle 28"/>
            <p:cNvSpPr>
              <a:spLocks noChangeArrowheads="1"/>
            </p:cNvSpPr>
            <p:nvPr/>
          </p:nvSpPr>
          <p:spPr bwMode="auto">
            <a:xfrm>
              <a:off x="2857500" y="5218113"/>
              <a:ext cx="3840163" cy="62230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5" name="Line 29"/>
            <p:cNvSpPr>
              <a:spLocks noChangeShapeType="1"/>
            </p:cNvSpPr>
            <p:nvPr/>
          </p:nvSpPr>
          <p:spPr bwMode="auto">
            <a:xfrm>
              <a:off x="2135188" y="5205413"/>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6" name="Text Box 30"/>
            <p:cNvSpPr txBox="1">
              <a:spLocks noChangeArrowheads="1"/>
            </p:cNvSpPr>
            <p:nvPr/>
          </p:nvSpPr>
          <p:spPr bwMode="auto">
            <a:xfrm>
              <a:off x="1182687" y="5235575"/>
              <a:ext cx="797468" cy="71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en-US" altLang="zh-CN" sz="1600" dirty="0">
                  <a:latin typeface="+mj-ea"/>
                  <a:ea typeface="+mj-ea"/>
                </a:rPr>
                <a:t>  IP </a:t>
              </a:r>
            </a:p>
            <a:p>
              <a:pPr>
                <a:lnSpc>
                  <a:spcPct val="90000"/>
                </a:lnSpc>
              </a:pPr>
              <a:r>
                <a:rPr kumimoji="1" lang="zh-CN" altLang="en-US" sz="1600" dirty="0">
                  <a:latin typeface="+mj-ea"/>
                  <a:ea typeface="+mj-ea"/>
                </a:rPr>
                <a:t>首部</a:t>
              </a:r>
            </a:p>
          </p:txBody>
        </p:sp>
        <p:sp>
          <p:nvSpPr>
            <p:cNvPr id="37" name="Line 31"/>
            <p:cNvSpPr>
              <a:spLocks noChangeShapeType="1"/>
            </p:cNvSpPr>
            <p:nvPr/>
          </p:nvSpPr>
          <p:spPr bwMode="auto">
            <a:xfrm>
              <a:off x="6710363" y="5915025"/>
              <a:ext cx="0" cy="619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8" name="AutoShape 32"/>
            <p:cNvSpPr>
              <a:spLocks noChangeArrowheads="1"/>
            </p:cNvSpPr>
            <p:nvPr/>
          </p:nvSpPr>
          <p:spPr bwMode="auto">
            <a:xfrm>
              <a:off x="4543425" y="5113338"/>
              <a:ext cx="241300" cy="463550"/>
            </a:xfrm>
            <a:prstGeom prst="downArrow">
              <a:avLst>
                <a:gd name="adj1" fmla="val 50000"/>
                <a:gd name="adj2" fmla="val 48026"/>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39" name="Text Box 33"/>
            <p:cNvSpPr txBox="1">
              <a:spLocks noChangeArrowheads="1"/>
            </p:cNvSpPr>
            <p:nvPr/>
          </p:nvSpPr>
          <p:spPr bwMode="auto">
            <a:xfrm>
              <a:off x="2109477" y="5235575"/>
              <a:ext cx="913479" cy="71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en-US" altLang="zh-CN" sz="1600" dirty="0">
                  <a:latin typeface="+mj-ea"/>
                  <a:ea typeface="+mj-ea"/>
                </a:rPr>
                <a:t>UDP </a:t>
              </a:r>
            </a:p>
            <a:p>
              <a:pPr>
                <a:lnSpc>
                  <a:spcPct val="90000"/>
                </a:lnSpc>
              </a:pPr>
              <a:r>
                <a:rPr kumimoji="1" lang="zh-CN" altLang="en-US" sz="1600" dirty="0">
                  <a:latin typeface="+mj-ea"/>
                  <a:ea typeface="+mj-ea"/>
                </a:rPr>
                <a:t>首部</a:t>
              </a:r>
            </a:p>
          </p:txBody>
        </p:sp>
        <p:sp>
          <p:nvSpPr>
            <p:cNvPr id="40" name="Line 34"/>
            <p:cNvSpPr>
              <a:spLocks noChangeShapeType="1"/>
            </p:cNvSpPr>
            <p:nvPr/>
          </p:nvSpPr>
          <p:spPr bwMode="auto">
            <a:xfrm>
              <a:off x="2857500" y="5218113"/>
              <a:ext cx="0" cy="646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1" name="AutoShape 35"/>
            <p:cNvSpPr>
              <a:spLocks/>
            </p:cNvSpPr>
            <p:nvPr/>
          </p:nvSpPr>
          <p:spPr bwMode="auto">
            <a:xfrm>
              <a:off x="7897813" y="1630363"/>
              <a:ext cx="246062" cy="1976437"/>
            </a:xfrm>
            <a:prstGeom prst="rightBrace">
              <a:avLst>
                <a:gd name="adj1" fmla="val 66936"/>
                <a:gd name="adj2" fmla="val 50000"/>
              </a:avLst>
            </a:prstGeom>
            <a:noFill/>
            <a:ln w="19050">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2" name="Line 36"/>
            <p:cNvSpPr>
              <a:spLocks noChangeShapeType="1"/>
            </p:cNvSpPr>
            <p:nvPr/>
          </p:nvSpPr>
          <p:spPr bwMode="auto">
            <a:xfrm>
              <a:off x="3536950" y="4038600"/>
              <a:ext cx="0" cy="646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3" name="Line 37"/>
            <p:cNvSpPr>
              <a:spLocks noChangeShapeType="1"/>
            </p:cNvSpPr>
            <p:nvPr/>
          </p:nvSpPr>
          <p:spPr bwMode="auto">
            <a:xfrm>
              <a:off x="2857500" y="4759325"/>
              <a:ext cx="0" cy="322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4" name="Line 38"/>
            <p:cNvSpPr>
              <a:spLocks noChangeShapeType="1"/>
            </p:cNvSpPr>
            <p:nvPr/>
          </p:nvSpPr>
          <p:spPr bwMode="auto">
            <a:xfrm>
              <a:off x="6715125" y="4729163"/>
              <a:ext cx="0" cy="322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5" name="Text Box 39"/>
            <p:cNvSpPr txBox="1">
              <a:spLocks noChangeArrowheads="1"/>
            </p:cNvSpPr>
            <p:nvPr/>
          </p:nvSpPr>
          <p:spPr bwMode="auto">
            <a:xfrm>
              <a:off x="2841625" y="4105275"/>
              <a:ext cx="797468" cy="4537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a:t>
              </a:r>
            </a:p>
          </p:txBody>
        </p:sp>
        <p:sp>
          <p:nvSpPr>
            <p:cNvPr id="46" name="Text Box 40"/>
            <p:cNvSpPr txBox="1">
              <a:spLocks noChangeArrowheads="1"/>
            </p:cNvSpPr>
            <p:nvPr/>
          </p:nvSpPr>
          <p:spPr bwMode="auto">
            <a:xfrm>
              <a:off x="4398963" y="4105275"/>
              <a:ext cx="1347445" cy="4537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路由部分</a:t>
              </a:r>
            </a:p>
          </p:txBody>
        </p:sp>
        <p:sp>
          <p:nvSpPr>
            <p:cNvPr id="47" name="Rectangle 41"/>
            <p:cNvSpPr>
              <a:spLocks noChangeArrowheads="1"/>
            </p:cNvSpPr>
            <p:nvPr/>
          </p:nvSpPr>
          <p:spPr bwMode="auto">
            <a:xfrm>
              <a:off x="107950" y="2498725"/>
              <a:ext cx="3629025" cy="4016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8" name="Line 42"/>
            <p:cNvSpPr>
              <a:spLocks noChangeShapeType="1"/>
            </p:cNvSpPr>
            <p:nvPr/>
          </p:nvSpPr>
          <p:spPr bwMode="auto">
            <a:xfrm rot="16200000">
              <a:off x="811213" y="2701925"/>
              <a:ext cx="40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9" name="Line 43"/>
            <p:cNvSpPr>
              <a:spLocks noChangeShapeType="1"/>
            </p:cNvSpPr>
            <p:nvPr/>
          </p:nvSpPr>
          <p:spPr bwMode="auto">
            <a:xfrm rot="16200000">
              <a:off x="1718469" y="2702719"/>
              <a:ext cx="407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0" name="Text Box 44"/>
            <p:cNvSpPr txBox="1">
              <a:spLocks noChangeArrowheads="1"/>
            </p:cNvSpPr>
            <p:nvPr/>
          </p:nvSpPr>
          <p:spPr bwMode="auto">
            <a:xfrm>
              <a:off x="2387600" y="2457450"/>
              <a:ext cx="1040233"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必为 </a:t>
              </a:r>
              <a:r>
                <a:rPr kumimoji="1" lang="en-US" altLang="zh-CN" sz="1600">
                  <a:latin typeface="+mj-ea"/>
                  <a:ea typeface="+mj-ea"/>
                </a:rPr>
                <a:t>0</a:t>
              </a:r>
            </a:p>
          </p:txBody>
        </p:sp>
        <p:sp>
          <p:nvSpPr>
            <p:cNvPr id="51" name="Text Box 45"/>
            <p:cNvSpPr txBox="1">
              <a:spLocks noChangeArrowheads="1"/>
            </p:cNvSpPr>
            <p:nvPr/>
          </p:nvSpPr>
          <p:spPr bwMode="auto">
            <a:xfrm>
              <a:off x="1139825" y="2451100"/>
              <a:ext cx="797468"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版本</a:t>
              </a:r>
            </a:p>
          </p:txBody>
        </p:sp>
        <p:sp>
          <p:nvSpPr>
            <p:cNvPr id="52" name="Text Box 46"/>
            <p:cNvSpPr txBox="1">
              <a:spLocks noChangeArrowheads="1"/>
            </p:cNvSpPr>
            <p:nvPr/>
          </p:nvSpPr>
          <p:spPr bwMode="auto">
            <a:xfrm>
              <a:off x="215899" y="2439989"/>
              <a:ext cx="797468"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命令</a:t>
              </a:r>
            </a:p>
          </p:txBody>
        </p:sp>
        <p:sp>
          <p:nvSpPr>
            <p:cNvPr id="53" name="Line 47"/>
            <p:cNvSpPr>
              <a:spLocks noChangeShapeType="1"/>
            </p:cNvSpPr>
            <p:nvPr/>
          </p:nvSpPr>
          <p:spPr bwMode="auto">
            <a:xfrm>
              <a:off x="128588" y="2241550"/>
              <a:ext cx="3627437"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4" name="Text Box 48"/>
            <p:cNvSpPr txBox="1">
              <a:spLocks noChangeArrowheads="1"/>
            </p:cNvSpPr>
            <p:nvPr/>
          </p:nvSpPr>
          <p:spPr bwMode="auto">
            <a:xfrm>
              <a:off x="1584325" y="2003425"/>
              <a:ext cx="1121870"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4 </a:t>
              </a:r>
              <a:r>
                <a:rPr kumimoji="1" lang="zh-CN" altLang="en-US" sz="1600">
                  <a:latin typeface="+mj-ea"/>
                  <a:ea typeface="+mj-ea"/>
                </a:rPr>
                <a:t>字节</a:t>
              </a:r>
            </a:p>
          </p:txBody>
        </p:sp>
        <p:sp>
          <p:nvSpPr>
            <p:cNvPr id="55" name="Text Box 49"/>
            <p:cNvSpPr txBox="1">
              <a:spLocks noChangeArrowheads="1"/>
            </p:cNvSpPr>
            <p:nvPr/>
          </p:nvSpPr>
          <p:spPr bwMode="auto">
            <a:xfrm>
              <a:off x="5438775" y="2401888"/>
              <a:ext cx="1347445"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子网掩码</a:t>
              </a:r>
            </a:p>
          </p:txBody>
        </p:sp>
        <p:sp>
          <p:nvSpPr>
            <p:cNvPr id="56" name="Text Box 50"/>
            <p:cNvSpPr txBox="1">
              <a:spLocks noChangeArrowheads="1"/>
            </p:cNvSpPr>
            <p:nvPr/>
          </p:nvSpPr>
          <p:spPr bwMode="auto">
            <a:xfrm>
              <a:off x="5045075" y="2784475"/>
              <a:ext cx="2447401"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下一跳路由器地址</a:t>
              </a:r>
            </a:p>
          </p:txBody>
        </p:sp>
        <p:sp>
          <p:nvSpPr>
            <p:cNvPr id="57" name="Text Box 51"/>
            <p:cNvSpPr txBox="1">
              <a:spLocks noChangeArrowheads="1"/>
            </p:cNvSpPr>
            <p:nvPr/>
          </p:nvSpPr>
          <p:spPr bwMode="auto">
            <a:xfrm>
              <a:off x="3567114" y="5886598"/>
              <a:ext cx="2272698"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UDP </a:t>
              </a:r>
              <a:r>
                <a:rPr kumimoji="1" lang="zh-CN" altLang="en-US" sz="1600" dirty="0">
                  <a:latin typeface="+mj-ea"/>
                  <a:ea typeface="+mj-ea"/>
                </a:rPr>
                <a:t>用户数据报</a:t>
              </a:r>
            </a:p>
          </p:txBody>
        </p:sp>
        <p:sp>
          <p:nvSpPr>
            <p:cNvPr id="58" name="Line 52"/>
            <p:cNvSpPr>
              <a:spLocks noChangeShapeType="1"/>
            </p:cNvSpPr>
            <p:nvPr/>
          </p:nvSpPr>
          <p:spPr bwMode="auto">
            <a:xfrm>
              <a:off x="2138363" y="5915025"/>
              <a:ext cx="0" cy="322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9" name="Freeform 53"/>
            <p:cNvSpPr>
              <a:spLocks/>
            </p:cNvSpPr>
            <p:nvPr/>
          </p:nvSpPr>
          <p:spPr bwMode="auto">
            <a:xfrm>
              <a:off x="8092812" y="2605734"/>
              <a:ext cx="576262" cy="1674813"/>
            </a:xfrm>
            <a:custGeom>
              <a:avLst/>
              <a:gdLst>
                <a:gd name="T0" fmla="*/ 46 w 363"/>
                <a:gd name="T1" fmla="*/ 0 h 1088"/>
                <a:gd name="T2" fmla="*/ 363 w 363"/>
                <a:gd name="T3" fmla="*/ 0 h 1088"/>
                <a:gd name="T4" fmla="*/ 0 w 363"/>
                <a:gd name="T5" fmla="*/ 1088 h 1088"/>
              </a:gdLst>
              <a:ahLst/>
              <a:cxnLst>
                <a:cxn ang="0">
                  <a:pos x="T0" y="T1"/>
                </a:cxn>
                <a:cxn ang="0">
                  <a:pos x="T2" y="T3"/>
                </a:cxn>
                <a:cxn ang="0">
                  <a:pos x="T4" y="T5"/>
                </a:cxn>
              </a:cxnLst>
              <a:rect l="0" t="0" r="r" b="b"/>
              <a:pathLst>
                <a:path w="363" h="1088">
                  <a:moveTo>
                    <a:pt x="46" y="0"/>
                  </a:moveTo>
                  <a:lnTo>
                    <a:pt x="363" y="0"/>
                  </a:lnTo>
                  <a:lnTo>
                    <a:pt x="0" y="1088"/>
                  </a:lnTo>
                </a:path>
              </a:pathLst>
            </a:custGeom>
            <a:noFill/>
            <a:ln w="28575"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228256532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RIP</a:t>
            </a:r>
            <a:r>
              <a:rPr lang="zh-CN" altLang="en-US" dirty="0" smtClean="0">
                <a:solidFill>
                  <a:srgbClr val="FF0000"/>
                </a:solidFill>
              </a:rPr>
              <a:t>协议的优缺点：</a:t>
            </a:r>
            <a:endParaRPr lang="en-US" altLang="zh-CN" dirty="0" smtClean="0">
              <a:solidFill>
                <a:srgbClr val="FF0000"/>
              </a:solidFill>
            </a:endParaRPr>
          </a:p>
          <a:p>
            <a:pPr lvl="1"/>
            <a:r>
              <a:rPr lang="en-US" altLang="zh-CN" dirty="0" smtClean="0"/>
              <a:t>RIP</a:t>
            </a:r>
            <a:r>
              <a:rPr lang="zh-CN" altLang="en-US" dirty="0" smtClean="0"/>
              <a:t>存在</a:t>
            </a:r>
            <a:r>
              <a:rPr lang="zh-CN" altLang="en-US" dirty="0"/>
              <a:t>的一个问题是当网络出现故障时，要经过比较长的时间才能将此信息传送到所有的路由器。</a:t>
            </a:r>
          </a:p>
          <a:p>
            <a:pPr lvl="1"/>
            <a:r>
              <a:rPr lang="en-US" altLang="zh-CN" dirty="0" smtClean="0"/>
              <a:t>RIP</a:t>
            </a:r>
            <a:r>
              <a:rPr lang="zh-CN" altLang="en-US" dirty="0" smtClean="0"/>
              <a:t>协议</a:t>
            </a:r>
            <a:r>
              <a:rPr lang="zh-CN" altLang="en-US" dirty="0"/>
              <a:t>最大的优点就是实现简单，开销较小。</a:t>
            </a:r>
          </a:p>
          <a:p>
            <a:pPr lvl="1"/>
            <a:r>
              <a:rPr lang="en-US" altLang="zh-CN" dirty="0" smtClean="0"/>
              <a:t>RIP</a:t>
            </a:r>
            <a:r>
              <a:rPr lang="zh-CN" altLang="en-US" dirty="0" smtClean="0"/>
              <a:t>限制</a:t>
            </a:r>
            <a:r>
              <a:rPr lang="zh-CN" altLang="en-US" dirty="0"/>
              <a:t>了网络的规模，它能使用的最大距离</a:t>
            </a:r>
            <a:r>
              <a:rPr lang="zh-CN" altLang="en-US" dirty="0" smtClean="0"/>
              <a:t>为</a:t>
            </a:r>
            <a:r>
              <a:rPr lang="en-US" altLang="zh-CN" dirty="0" smtClean="0"/>
              <a:t>15</a:t>
            </a:r>
            <a:r>
              <a:rPr lang="zh-CN" altLang="en-US" dirty="0"/>
              <a:t>（</a:t>
            </a:r>
            <a:r>
              <a:rPr lang="en-US" altLang="zh-CN" dirty="0" smtClean="0"/>
              <a:t>16</a:t>
            </a:r>
            <a:r>
              <a:rPr lang="zh-CN" altLang="en-US" dirty="0" smtClean="0"/>
              <a:t>表示</a:t>
            </a:r>
            <a:r>
              <a:rPr lang="zh-CN" altLang="en-US" dirty="0"/>
              <a:t>不可达）。</a:t>
            </a:r>
          </a:p>
          <a:p>
            <a:pPr lvl="1"/>
            <a:r>
              <a:rPr lang="zh-CN" altLang="en-US" dirty="0"/>
              <a:t>路由器之间交换的路由信息是路由器中的完整路由表，因而随着网络规模的扩大，开销也就增加。 </a:t>
            </a:r>
            <a:endParaRPr lang="en-US" altLang="zh-CN" dirty="0" smtClean="0"/>
          </a:p>
          <a:p>
            <a:pPr lvl="1"/>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157</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73525652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开放最短路径优先</a:t>
            </a:r>
            <a:r>
              <a:rPr lang="zh-CN" altLang="en-US" dirty="0" smtClean="0"/>
              <a:t>（</a:t>
            </a:r>
            <a:r>
              <a:rPr lang="en-US" altLang="zh-CN" dirty="0" smtClean="0"/>
              <a:t>Open Shortest Path First</a:t>
            </a:r>
            <a:r>
              <a:rPr lang="zh-CN" altLang="en-US" dirty="0" smtClean="0"/>
              <a:t>，</a:t>
            </a:r>
            <a:r>
              <a:rPr lang="en-US" altLang="zh-CN" dirty="0" smtClean="0"/>
              <a:t>OSPF</a:t>
            </a:r>
            <a:r>
              <a:rPr lang="zh-CN" altLang="en-US" dirty="0" smtClean="0"/>
              <a:t>）协议是为了克服</a:t>
            </a:r>
            <a:r>
              <a:rPr lang="en-US" altLang="zh-CN" dirty="0" smtClean="0"/>
              <a:t>RIP</a:t>
            </a:r>
            <a:r>
              <a:rPr lang="zh-CN" altLang="en-US" dirty="0" smtClean="0"/>
              <a:t>的缺点，在</a:t>
            </a:r>
            <a:r>
              <a:rPr lang="en-US" altLang="zh-CN" dirty="0" smtClean="0"/>
              <a:t>1989</a:t>
            </a:r>
            <a:r>
              <a:rPr lang="zh-CN" altLang="en-US" dirty="0" smtClean="0"/>
              <a:t>年开发出来的。</a:t>
            </a:r>
            <a:endParaRPr lang="en-US" altLang="zh-CN" dirty="0" smtClean="0"/>
          </a:p>
          <a:p>
            <a:r>
              <a:rPr lang="zh-CN" altLang="en-US" dirty="0"/>
              <a:t>“开放”</a:t>
            </a:r>
            <a:r>
              <a:rPr lang="zh-CN" altLang="en-US" dirty="0" smtClean="0"/>
              <a:t>表明</a:t>
            </a:r>
            <a:r>
              <a:rPr lang="en-US" altLang="zh-CN" dirty="0" smtClean="0"/>
              <a:t>OSPF</a:t>
            </a:r>
            <a:r>
              <a:rPr lang="zh-CN" altLang="en-US" dirty="0" smtClean="0"/>
              <a:t>协议</a:t>
            </a:r>
            <a:r>
              <a:rPr lang="zh-CN" altLang="en-US" dirty="0"/>
              <a:t>不是受某一家厂商控制，而是公开发表的。</a:t>
            </a:r>
          </a:p>
          <a:p>
            <a:r>
              <a:rPr lang="zh-CN" altLang="en-US" dirty="0"/>
              <a:t>“最短路径优先”是因为使用</a:t>
            </a:r>
            <a:r>
              <a:rPr lang="zh-CN" altLang="en-US" dirty="0" smtClean="0"/>
              <a:t>了</a:t>
            </a:r>
            <a:r>
              <a:rPr lang="en-US" altLang="zh-CN" dirty="0" err="1" smtClean="0"/>
              <a:t>Dijkstra</a:t>
            </a:r>
            <a:r>
              <a:rPr lang="zh-CN" altLang="en-US" dirty="0" smtClean="0"/>
              <a:t>提出</a:t>
            </a:r>
            <a:r>
              <a:rPr lang="zh-CN" altLang="en-US" dirty="0"/>
              <a:t>的最短路径算法</a:t>
            </a:r>
            <a:r>
              <a:rPr lang="en-US" altLang="zh-CN" dirty="0" smtClean="0"/>
              <a:t>SPF</a:t>
            </a:r>
            <a:r>
              <a:rPr lang="zh-CN" altLang="en-US" dirty="0" smtClean="0"/>
              <a:t>。</a:t>
            </a:r>
            <a:endParaRPr lang="en-US" altLang="zh-CN" dirty="0"/>
          </a:p>
          <a:p>
            <a:r>
              <a:rPr lang="en-US" altLang="zh-CN" dirty="0" smtClean="0"/>
              <a:t>OSPF</a:t>
            </a:r>
            <a:r>
              <a:rPr lang="zh-CN" altLang="en-US" dirty="0" smtClean="0"/>
              <a:t>只是</a:t>
            </a:r>
            <a:r>
              <a:rPr lang="zh-CN" altLang="en-US" dirty="0"/>
              <a:t>一个协议的名字，它并不表示其他的路由选择协议不是“最短路径优先”</a:t>
            </a:r>
            <a:r>
              <a:rPr lang="zh-CN" altLang="en-US" dirty="0" smtClean="0"/>
              <a:t>。实际上，所有的在自治系统内部使用的路由选择协议都是要寻找最短路径的。</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158</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84599338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协议最主要的特征就是使用</a:t>
            </a:r>
            <a:r>
              <a:rPr lang="zh-CN" altLang="en-US" dirty="0" smtClean="0">
                <a:solidFill>
                  <a:srgbClr val="FF0000"/>
                </a:solidFill>
              </a:rPr>
              <a:t>分布式的链路状态协议</a:t>
            </a:r>
            <a:r>
              <a:rPr lang="zh-CN" altLang="en-US" dirty="0" smtClean="0"/>
              <a:t>（</a:t>
            </a:r>
            <a:r>
              <a:rPr lang="en-US" altLang="zh-CN" dirty="0" smtClean="0"/>
              <a:t>Link State Protocol</a:t>
            </a:r>
            <a:r>
              <a:rPr lang="zh-CN" altLang="en-US" dirty="0" smtClean="0"/>
              <a:t>），而不是像</a:t>
            </a:r>
            <a:r>
              <a:rPr lang="en-US" altLang="zh-CN" dirty="0" smtClean="0"/>
              <a:t>RIP</a:t>
            </a:r>
            <a:r>
              <a:rPr lang="zh-CN" altLang="en-US" dirty="0" smtClean="0"/>
              <a:t>那样的距离向量协议。</a:t>
            </a:r>
            <a:endParaRPr lang="en-US" altLang="zh-CN" dirty="0" smtClean="0"/>
          </a:p>
          <a:p>
            <a:r>
              <a:rPr lang="en-US" altLang="zh-CN" dirty="0" smtClean="0"/>
              <a:t>OSPF</a:t>
            </a:r>
            <a:r>
              <a:rPr lang="zh-CN" altLang="en-US" dirty="0" smtClean="0"/>
              <a:t>的三个要点：</a:t>
            </a:r>
            <a:endParaRPr lang="en-US" altLang="zh-CN" dirty="0" smtClean="0"/>
          </a:p>
          <a:p>
            <a:pPr lvl="1"/>
            <a:r>
              <a:rPr lang="zh-CN" altLang="en-US" dirty="0"/>
              <a:t>向本自治系统中所有路由器发送信息，这里使用的方法是洪泛法。</a:t>
            </a:r>
          </a:p>
          <a:p>
            <a:pPr lvl="1"/>
            <a:r>
              <a:rPr lang="zh-CN" altLang="en-US" dirty="0"/>
              <a:t>发送的信息就是与本路由器相邻的所有路由器的链路状态，但这只是路由器所知道的部分信息</a:t>
            </a:r>
            <a:r>
              <a:rPr lang="zh-CN" altLang="en-US" dirty="0" smtClean="0"/>
              <a:t>。“链路状态”</a:t>
            </a:r>
            <a:r>
              <a:rPr lang="zh-CN" altLang="en-US" dirty="0"/>
              <a:t>就是说明本路由器都和哪些路由器相邻，以及该链路的“度量”</a:t>
            </a:r>
            <a:r>
              <a:rPr lang="en-US" altLang="zh-CN" dirty="0"/>
              <a:t>(metric)</a:t>
            </a:r>
            <a:r>
              <a:rPr lang="zh-CN" altLang="en-US" dirty="0"/>
              <a:t>。 </a:t>
            </a:r>
          </a:p>
          <a:p>
            <a:pPr lvl="1"/>
            <a:r>
              <a:rPr lang="zh-CN" altLang="en-US" dirty="0"/>
              <a:t>只有当链路状态发生变化时，路由器才用洪泛法向所有路由器发送此</a:t>
            </a:r>
            <a:r>
              <a:rPr lang="zh-CN" altLang="en-US" dirty="0" smtClean="0"/>
              <a:t>信息。</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5044905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a:t>在市场上</a:t>
            </a:r>
            <a:r>
              <a:rPr lang="zh-CN" altLang="en-US" dirty="0" smtClean="0"/>
              <a:t>，主要的网络中间设备都有比较典型的产品名称。</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2137420"/>
            <a:ext cx="58388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09598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t>链路状态</a:t>
            </a:r>
            <a:r>
              <a:rPr lang="zh-CN" altLang="en-US" dirty="0" smtClean="0"/>
              <a:t>数据库（</a:t>
            </a:r>
            <a:r>
              <a:rPr lang="en-US" altLang="zh-CN" dirty="0" smtClean="0"/>
              <a:t>Link-state Database</a:t>
            </a:r>
            <a:r>
              <a:rPr lang="zh-CN" altLang="en-US" dirty="0" smtClean="0"/>
              <a:t>）：</a:t>
            </a:r>
            <a:endParaRPr lang="en-US" altLang="zh-CN" dirty="0" smtClean="0"/>
          </a:p>
          <a:p>
            <a:pPr lvl="1"/>
            <a:r>
              <a:rPr lang="zh-CN" altLang="en-US" dirty="0"/>
              <a:t>由于各路由器之间频繁地交换链路状态信息，因此所有的路由器最终都能建立一个链路状态数据库。</a:t>
            </a:r>
          </a:p>
          <a:p>
            <a:pPr lvl="1"/>
            <a:r>
              <a:rPr lang="zh-CN" altLang="en-US" dirty="0"/>
              <a:t>这个数据库实际上就是</a:t>
            </a:r>
            <a:r>
              <a:rPr lang="zh-CN" altLang="en-US" dirty="0">
                <a:solidFill>
                  <a:srgbClr val="FF0000"/>
                </a:solidFill>
              </a:rPr>
              <a:t>全网的拓扑结构图</a:t>
            </a:r>
            <a:r>
              <a:rPr lang="zh-CN" altLang="en-US" dirty="0"/>
              <a:t>，它在全网范围内是一致的（这称为链路状态数据库的同步）。</a:t>
            </a:r>
          </a:p>
          <a:p>
            <a:pPr lvl="1"/>
            <a:r>
              <a:rPr lang="en-US" altLang="zh-CN" dirty="0" smtClean="0"/>
              <a:t>OSPF</a:t>
            </a:r>
            <a:r>
              <a:rPr lang="zh-CN" altLang="en-US" dirty="0" smtClean="0"/>
              <a:t>的</a:t>
            </a:r>
            <a:r>
              <a:rPr lang="zh-CN" altLang="en-US" dirty="0"/>
              <a:t>链路状态数据库能较快地进行更新，使各个路由器能及时更新其路由表。</a:t>
            </a:r>
            <a:r>
              <a:rPr lang="en-US" altLang="zh-CN" dirty="0" smtClean="0"/>
              <a:t>OSPF</a:t>
            </a:r>
            <a:r>
              <a:rPr lang="zh-CN" altLang="en-US" dirty="0" smtClean="0"/>
              <a:t>的</a:t>
            </a:r>
            <a:r>
              <a:rPr lang="zh-CN" altLang="en-US" dirty="0"/>
              <a:t>更新过程收敛得快是其重要优点</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30023990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区域（</a:t>
            </a:r>
            <a:r>
              <a:rPr lang="en-US" altLang="zh-CN" dirty="0" smtClean="0"/>
              <a:t>area</a:t>
            </a:r>
            <a:r>
              <a:rPr lang="zh-CN" altLang="en-US" dirty="0" smtClean="0"/>
              <a:t>）：</a:t>
            </a:r>
            <a:endParaRPr lang="en-US" altLang="zh-CN" dirty="0" smtClean="0"/>
          </a:p>
          <a:p>
            <a:pPr lvl="1"/>
            <a:r>
              <a:rPr lang="zh-CN" altLang="en-US" dirty="0"/>
              <a:t>为了</a:t>
            </a:r>
            <a:r>
              <a:rPr lang="zh-CN" altLang="en-US" dirty="0" smtClean="0"/>
              <a:t>使</a:t>
            </a:r>
            <a:r>
              <a:rPr lang="en-US" altLang="zh-CN" dirty="0" smtClean="0"/>
              <a:t>OSPF</a:t>
            </a:r>
            <a:r>
              <a:rPr lang="zh-CN" altLang="en-US" dirty="0" smtClean="0"/>
              <a:t>能够</a:t>
            </a:r>
            <a:r>
              <a:rPr lang="zh-CN" altLang="en-US" dirty="0"/>
              <a:t>用于规模很大的网络，</a:t>
            </a:r>
            <a:r>
              <a:rPr lang="en-US" altLang="zh-CN" dirty="0" smtClean="0"/>
              <a:t>OSPF</a:t>
            </a:r>
            <a:r>
              <a:rPr lang="zh-CN" altLang="en-US" dirty="0" smtClean="0"/>
              <a:t>将</a:t>
            </a:r>
            <a:r>
              <a:rPr lang="zh-CN" altLang="en-US" dirty="0"/>
              <a:t>一个自治系统再划分为若干个更小的范围，叫作区域。</a:t>
            </a:r>
          </a:p>
          <a:p>
            <a:pPr lvl="1"/>
            <a:r>
              <a:rPr lang="zh-CN" altLang="en-US" dirty="0"/>
              <a:t>每一个区域都有一</a:t>
            </a:r>
            <a:r>
              <a:rPr lang="zh-CN" altLang="en-US" dirty="0" smtClean="0"/>
              <a:t>个</a:t>
            </a:r>
            <a:r>
              <a:rPr lang="en-US" altLang="zh-CN" dirty="0" smtClean="0"/>
              <a:t>32</a:t>
            </a:r>
            <a:r>
              <a:rPr lang="zh-CN" altLang="en-US" dirty="0" smtClean="0"/>
              <a:t>位</a:t>
            </a:r>
            <a:r>
              <a:rPr lang="zh-CN" altLang="en-US" dirty="0"/>
              <a:t>的区域标识符（用点分十进制表示）。</a:t>
            </a:r>
          </a:p>
          <a:p>
            <a:pPr lvl="1"/>
            <a:r>
              <a:rPr lang="zh-CN" altLang="en-US" dirty="0"/>
              <a:t>区域也不能太大，在一个区域内的路由器最好不</a:t>
            </a:r>
            <a:r>
              <a:rPr lang="zh-CN" altLang="en-US" dirty="0" smtClean="0"/>
              <a:t>超过</a:t>
            </a:r>
            <a:r>
              <a:rPr lang="en-US" altLang="zh-CN" dirty="0" smtClean="0"/>
              <a:t>200</a:t>
            </a:r>
            <a:r>
              <a:rPr lang="zh-CN" altLang="en-US" dirty="0" smtClean="0"/>
              <a:t>个</a:t>
            </a:r>
            <a:r>
              <a:rPr lang="zh-CN" altLang="en-US" dirty="0"/>
              <a:t>。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96106354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区域（</a:t>
            </a:r>
            <a:r>
              <a:rPr lang="en-US" altLang="zh-CN" dirty="0" smtClean="0"/>
              <a:t>area</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3" name="组合 2"/>
          <p:cNvGrpSpPr/>
          <p:nvPr/>
        </p:nvGrpSpPr>
        <p:grpSpPr>
          <a:xfrm>
            <a:off x="971600" y="1441566"/>
            <a:ext cx="7464425" cy="3792197"/>
            <a:chOff x="125413" y="1735364"/>
            <a:chExt cx="8861425" cy="4501924"/>
          </a:xfrm>
          <a:effectLst/>
        </p:grpSpPr>
        <p:grpSp>
          <p:nvGrpSpPr>
            <p:cNvPr id="7" name="Group 2"/>
            <p:cNvGrpSpPr>
              <a:grpSpLocks/>
            </p:cNvGrpSpPr>
            <p:nvPr/>
          </p:nvGrpSpPr>
          <p:grpSpPr bwMode="auto">
            <a:xfrm>
              <a:off x="125413" y="2492375"/>
              <a:ext cx="8861425" cy="3744913"/>
              <a:chOff x="79" y="1570"/>
              <a:chExt cx="5582" cy="2359"/>
            </a:xfrm>
          </p:grpSpPr>
          <p:sp>
            <p:nvSpPr>
              <p:cNvPr id="9" name="AutoShape 3"/>
              <p:cNvSpPr>
                <a:spLocks noChangeArrowheads="1"/>
              </p:cNvSpPr>
              <p:nvPr/>
            </p:nvSpPr>
            <p:spPr bwMode="auto">
              <a:xfrm>
                <a:off x="79" y="1570"/>
                <a:ext cx="5582" cy="2359"/>
              </a:xfrm>
              <a:prstGeom prst="roundRect">
                <a:avLst>
                  <a:gd name="adj" fmla="val 16667"/>
                </a:avLst>
              </a:prstGeom>
              <a:solidFill>
                <a:srgbClr val="CCECFF"/>
              </a:solidFill>
              <a:ln w="19050">
                <a:solidFill>
                  <a:schemeClr val="tx1"/>
                </a:solidFill>
                <a:round/>
                <a:headEnd/>
                <a:tailEnd/>
              </a:ln>
              <a:effectLst/>
            </p:spPr>
            <p:txBody>
              <a:bodyPr wrap="none" anchor="ctr"/>
              <a:lstStyle/>
              <a:p>
                <a:endParaRPr lang="zh-CN" altLang="en-US">
                  <a:latin typeface="+mj-ea"/>
                  <a:ea typeface="+mj-ea"/>
                </a:endParaRPr>
              </a:p>
            </p:txBody>
          </p:sp>
          <p:sp>
            <p:nvSpPr>
              <p:cNvPr id="10" name="Text Box 4"/>
              <p:cNvSpPr txBox="1">
                <a:spLocks noChangeArrowheads="1"/>
              </p:cNvSpPr>
              <p:nvPr/>
            </p:nvSpPr>
            <p:spPr bwMode="auto">
              <a:xfrm>
                <a:off x="590" y="1570"/>
                <a:ext cx="1101"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自治系统 </a:t>
                </a:r>
                <a:r>
                  <a:rPr kumimoji="1" lang="en-US" altLang="zh-CN" dirty="0">
                    <a:latin typeface="+mj-ea"/>
                    <a:ea typeface="+mj-ea"/>
                  </a:rPr>
                  <a:t>AS</a:t>
                </a:r>
              </a:p>
            </p:txBody>
          </p:sp>
        </p:grpSp>
        <p:sp>
          <p:nvSpPr>
            <p:cNvPr id="11" name="Oval 6"/>
            <p:cNvSpPr>
              <a:spLocks noChangeArrowheads="1"/>
            </p:cNvSpPr>
            <p:nvPr/>
          </p:nvSpPr>
          <p:spPr bwMode="auto">
            <a:xfrm>
              <a:off x="3503613" y="3063875"/>
              <a:ext cx="2894012" cy="1511300"/>
            </a:xfrm>
            <a:prstGeom prst="ellipse">
              <a:avLst/>
            </a:prstGeom>
            <a:solidFill>
              <a:srgbClr val="FFCCFF"/>
            </a:solidFill>
            <a:ln w="9525">
              <a:solidFill>
                <a:schemeClr val="tx1"/>
              </a:solidFill>
              <a:round/>
              <a:headEnd/>
              <a:tailEnd/>
            </a:ln>
            <a:effectLst/>
          </p:spPr>
          <p:txBody>
            <a:bodyPr wrap="none" anchor="ctr"/>
            <a:lstStyle/>
            <a:p>
              <a:endParaRPr lang="zh-CN" altLang="en-US">
                <a:latin typeface="+mj-ea"/>
                <a:ea typeface="+mj-ea"/>
              </a:endParaRPr>
            </a:p>
          </p:txBody>
        </p:sp>
        <p:sp>
          <p:nvSpPr>
            <p:cNvPr id="12" name="Oval 7"/>
            <p:cNvSpPr>
              <a:spLocks noChangeArrowheads="1"/>
            </p:cNvSpPr>
            <p:nvPr/>
          </p:nvSpPr>
          <p:spPr bwMode="auto">
            <a:xfrm>
              <a:off x="228600" y="2994025"/>
              <a:ext cx="3167063" cy="2406650"/>
            </a:xfrm>
            <a:prstGeom prst="ellipse">
              <a:avLst/>
            </a:prstGeom>
            <a:solidFill>
              <a:srgbClr val="FFFF99"/>
            </a:solidFill>
            <a:ln w="9525">
              <a:solidFill>
                <a:schemeClr val="tx1"/>
              </a:solidFill>
              <a:round/>
              <a:headEnd/>
              <a:tailEnd/>
            </a:ln>
            <a:effectLst/>
          </p:spPr>
          <p:txBody>
            <a:bodyPr wrap="none" anchor="ctr"/>
            <a:lstStyle/>
            <a:p>
              <a:endParaRPr lang="zh-CN" altLang="en-US">
                <a:latin typeface="+mj-ea"/>
                <a:ea typeface="+mj-ea"/>
              </a:endParaRPr>
            </a:p>
          </p:txBody>
        </p:sp>
        <p:sp>
          <p:nvSpPr>
            <p:cNvPr id="13" name="Oval 8"/>
            <p:cNvSpPr>
              <a:spLocks noChangeArrowheads="1"/>
            </p:cNvSpPr>
            <p:nvPr/>
          </p:nvSpPr>
          <p:spPr bwMode="auto">
            <a:xfrm>
              <a:off x="6473825" y="2994025"/>
              <a:ext cx="2405063" cy="2406650"/>
            </a:xfrm>
            <a:prstGeom prst="ellipse">
              <a:avLst/>
            </a:prstGeom>
            <a:solidFill>
              <a:srgbClr val="FFFF99"/>
            </a:solidFill>
            <a:ln w="9525">
              <a:solidFill>
                <a:schemeClr val="tx1"/>
              </a:solidFill>
              <a:round/>
              <a:headEnd/>
              <a:tailEnd/>
            </a:ln>
            <a:effectLst/>
          </p:spPr>
          <p:txBody>
            <a:bodyPr wrap="none" anchor="ctr"/>
            <a:lstStyle/>
            <a:p>
              <a:endParaRPr lang="zh-CN" altLang="en-US">
                <a:latin typeface="+mj-ea"/>
                <a:ea typeface="+mj-ea"/>
              </a:endParaRPr>
            </a:p>
          </p:txBody>
        </p:sp>
        <p:sp>
          <p:nvSpPr>
            <p:cNvPr id="14" name="Text Box 9"/>
            <p:cNvSpPr txBox="1">
              <a:spLocks noChangeArrowheads="1"/>
            </p:cNvSpPr>
            <p:nvPr/>
          </p:nvSpPr>
          <p:spPr bwMode="auto">
            <a:xfrm>
              <a:off x="900113" y="5373688"/>
              <a:ext cx="1688352"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区域 </a:t>
              </a:r>
              <a:r>
                <a:rPr kumimoji="1" lang="en-US" altLang="zh-CN" dirty="0">
                  <a:latin typeface="+mj-ea"/>
                  <a:ea typeface="+mj-ea"/>
                </a:rPr>
                <a:t>0.0.0.1</a:t>
              </a:r>
            </a:p>
          </p:txBody>
        </p:sp>
        <p:sp>
          <p:nvSpPr>
            <p:cNvPr id="15" name="Text Box 10"/>
            <p:cNvSpPr txBox="1">
              <a:spLocks noChangeArrowheads="1"/>
            </p:cNvSpPr>
            <p:nvPr/>
          </p:nvSpPr>
          <p:spPr bwMode="auto">
            <a:xfrm>
              <a:off x="6910270" y="5481486"/>
              <a:ext cx="1688352"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区域 </a:t>
              </a:r>
              <a:r>
                <a:rPr kumimoji="1" lang="en-US" altLang="zh-CN" dirty="0">
                  <a:latin typeface="+mj-ea"/>
                  <a:ea typeface="+mj-ea"/>
                </a:rPr>
                <a:t>0.0.0.3</a:t>
              </a:r>
            </a:p>
          </p:txBody>
        </p:sp>
        <p:sp>
          <p:nvSpPr>
            <p:cNvPr id="16" name="Text Box 11"/>
            <p:cNvSpPr txBox="1">
              <a:spLocks noChangeArrowheads="1"/>
            </p:cNvSpPr>
            <p:nvPr/>
          </p:nvSpPr>
          <p:spPr bwMode="auto">
            <a:xfrm>
              <a:off x="3226857" y="2492375"/>
              <a:ext cx="2236420"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主干区域 </a:t>
              </a:r>
              <a:r>
                <a:rPr kumimoji="1" lang="en-US" altLang="zh-CN" dirty="0">
                  <a:latin typeface="+mj-ea"/>
                  <a:ea typeface="+mj-ea"/>
                </a:rPr>
                <a:t>0.0.0.0</a:t>
              </a:r>
            </a:p>
          </p:txBody>
        </p:sp>
        <p:sp>
          <p:nvSpPr>
            <p:cNvPr id="17" name="Line 12"/>
            <p:cNvSpPr>
              <a:spLocks noChangeShapeType="1"/>
            </p:cNvSpPr>
            <p:nvPr/>
          </p:nvSpPr>
          <p:spPr bwMode="auto">
            <a:xfrm flipV="1">
              <a:off x="4951413" y="2144865"/>
              <a:ext cx="1289701" cy="1193648"/>
            </a:xfrm>
            <a:prstGeom prst="line">
              <a:avLst/>
            </a:prstGeom>
            <a:noFill/>
            <a:ln w="3810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8" name="Text Box 13"/>
            <p:cNvSpPr txBox="1">
              <a:spLocks noChangeArrowheads="1"/>
            </p:cNvSpPr>
            <p:nvPr/>
          </p:nvSpPr>
          <p:spPr bwMode="auto">
            <a:xfrm>
              <a:off x="5229225" y="1735364"/>
              <a:ext cx="2137463"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至其他自治系统</a:t>
              </a:r>
            </a:p>
          </p:txBody>
        </p:sp>
        <p:sp>
          <p:nvSpPr>
            <p:cNvPr id="19" name="Line 14"/>
            <p:cNvSpPr>
              <a:spLocks noChangeShapeType="1"/>
            </p:cNvSpPr>
            <p:nvPr/>
          </p:nvSpPr>
          <p:spPr bwMode="auto">
            <a:xfrm>
              <a:off x="6473825" y="3887788"/>
              <a:ext cx="838200" cy="27305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0" name="Line 15"/>
            <p:cNvSpPr>
              <a:spLocks noChangeShapeType="1"/>
            </p:cNvSpPr>
            <p:nvPr/>
          </p:nvSpPr>
          <p:spPr bwMode="auto">
            <a:xfrm flipV="1">
              <a:off x="7464425" y="4094163"/>
              <a:ext cx="760413" cy="136525"/>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1" name="Line 16"/>
            <p:cNvSpPr>
              <a:spLocks noChangeShapeType="1"/>
            </p:cNvSpPr>
            <p:nvPr/>
          </p:nvSpPr>
          <p:spPr bwMode="auto">
            <a:xfrm>
              <a:off x="7845425" y="3406775"/>
              <a:ext cx="379413" cy="687388"/>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2" name="Line 17"/>
            <p:cNvSpPr>
              <a:spLocks noChangeShapeType="1"/>
            </p:cNvSpPr>
            <p:nvPr/>
          </p:nvSpPr>
          <p:spPr bwMode="auto">
            <a:xfrm flipH="1">
              <a:off x="7767638" y="4160838"/>
              <a:ext cx="457200" cy="757237"/>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3" name="Line 18"/>
            <p:cNvSpPr>
              <a:spLocks noChangeShapeType="1"/>
            </p:cNvSpPr>
            <p:nvPr/>
          </p:nvSpPr>
          <p:spPr bwMode="auto">
            <a:xfrm flipV="1">
              <a:off x="5330825" y="3887788"/>
              <a:ext cx="989013" cy="1381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4" name="Line 19"/>
            <p:cNvSpPr>
              <a:spLocks noChangeShapeType="1"/>
            </p:cNvSpPr>
            <p:nvPr/>
          </p:nvSpPr>
          <p:spPr bwMode="auto">
            <a:xfrm>
              <a:off x="5027613" y="3338513"/>
              <a:ext cx="150812" cy="6175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5" name="Line 20"/>
            <p:cNvSpPr>
              <a:spLocks noChangeShapeType="1"/>
            </p:cNvSpPr>
            <p:nvPr/>
          </p:nvSpPr>
          <p:spPr bwMode="auto">
            <a:xfrm flipH="1">
              <a:off x="4951413" y="4094163"/>
              <a:ext cx="227012" cy="4810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6" name="Line 21"/>
            <p:cNvSpPr>
              <a:spLocks noChangeShapeType="1"/>
            </p:cNvSpPr>
            <p:nvPr/>
          </p:nvSpPr>
          <p:spPr bwMode="auto">
            <a:xfrm>
              <a:off x="3351213" y="3751263"/>
              <a:ext cx="1600200" cy="2746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7" name="Line 22"/>
            <p:cNvSpPr>
              <a:spLocks noChangeShapeType="1"/>
            </p:cNvSpPr>
            <p:nvPr/>
          </p:nvSpPr>
          <p:spPr bwMode="auto">
            <a:xfrm flipV="1">
              <a:off x="3427413" y="3406775"/>
              <a:ext cx="1447800" cy="3444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8" name="Line 23"/>
            <p:cNvSpPr>
              <a:spLocks noChangeShapeType="1"/>
            </p:cNvSpPr>
            <p:nvPr/>
          </p:nvSpPr>
          <p:spPr bwMode="auto">
            <a:xfrm flipH="1">
              <a:off x="1246610" y="3447450"/>
              <a:ext cx="613665" cy="17978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9" name="Line 24"/>
            <p:cNvSpPr>
              <a:spLocks noChangeShapeType="1"/>
            </p:cNvSpPr>
            <p:nvPr/>
          </p:nvSpPr>
          <p:spPr bwMode="auto">
            <a:xfrm>
              <a:off x="2132013" y="3473450"/>
              <a:ext cx="458787" cy="75723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0" name="Line 25"/>
            <p:cNvSpPr>
              <a:spLocks noChangeShapeType="1"/>
            </p:cNvSpPr>
            <p:nvPr/>
          </p:nvSpPr>
          <p:spPr bwMode="auto">
            <a:xfrm flipV="1">
              <a:off x="2665413" y="3817938"/>
              <a:ext cx="685800" cy="41275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1" name="Line 26"/>
            <p:cNvSpPr>
              <a:spLocks noChangeShapeType="1"/>
            </p:cNvSpPr>
            <p:nvPr/>
          </p:nvSpPr>
          <p:spPr bwMode="auto">
            <a:xfrm flipH="1">
              <a:off x="1522413" y="4300538"/>
              <a:ext cx="992187" cy="13811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2" name="Line 27"/>
            <p:cNvSpPr>
              <a:spLocks noChangeShapeType="1"/>
            </p:cNvSpPr>
            <p:nvPr/>
          </p:nvSpPr>
          <p:spPr bwMode="auto">
            <a:xfrm>
              <a:off x="1522413" y="4505325"/>
              <a:ext cx="382587" cy="41275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33" name="Group 28"/>
            <p:cNvGrpSpPr>
              <a:grpSpLocks/>
            </p:cNvGrpSpPr>
            <p:nvPr/>
          </p:nvGrpSpPr>
          <p:grpSpPr bwMode="auto">
            <a:xfrm>
              <a:off x="2284413" y="4025900"/>
              <a:ext cx="685800" cy="479425"/>
              <a:chOff x="2949" y="196"/>
              <a:chExt cx="941" cy="598"/>
            </a:xfrm>
          </p:grpSpPr>
          <p:sp>
            <p:nvSpPr>
              <p:cNvPr id="34" name="Oval 29"/>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5" name="Oval 30"/>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6" name="Oval 31"/>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7" name="Oval 32"/>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8" name="Oval 33"/>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9" name="Oval 34"/>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0" name="Oval 35"/>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1" name="Oval 36"/>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2" name="Freeform 37"/>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3" name="Freeform 38"/>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4" name="Freeform 39"/>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pic>
          <p:nvPicPr>
            <p:cNvPr id="45" name="Picture 4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300538"/>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6" name="Picture 4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268663"/>
              <a:ext cx="520700" cy="3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7" name="Picture 4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2613" y="3613150"/>
              <a:ext cx="519112"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8" name="Picture 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225" y="3200400"/>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9" name="Picture 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1413" y="3887788"/>
              <a:ext cx="519112"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0"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825" y="3956050"/>
              <a:ext cx="519113" cy="3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1" name="Picture 4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9025" y="3751263"/>
              <a:ext cx="519113"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52" name="Group 47"/>
            <p:cNvGrpSpPr>
              <a:grpSpLocks/>
            </p:cNvGrpSpPr>
            <p:nvPr/>
          </p:nvGrpSpPr>
          <p:grpSpPr bwMode="auto">
            <a:xfrm>
              <a:off x="1598613" y="4713288"/>
              <a:ext cx="685800" cy="479425"/>
              <a:chOff x="2949" y="196"/>
              <a:chExt cx="941" cy="598"/>
            </a:xfrm>
          </p:grpSpPr>
          <p:sp>
            <p:nvSpPr>
              <p:cNvPr id="53" name="Oval 48"/>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4" name="Oval 49"/>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5" name="Oval 50"/>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6" name="Oval 51"/>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7" name="Oval 52"/>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8" name="Oval 53"/>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9" name="Oval 54"/>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0" name="Oval 55"/>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1" name="Freeform 5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2" name="Freeform 5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3" name="Freeform 5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4" name="Group 59"/>
            <p:cNvGrpSpPr>
              <a:grpSpLocks/>
            </p:cNvGrpSpPr>
            <p:nvPr/>
          </p:nvGrpSpPr>
          <p:grpSpPr bwMode="auto">
            <a:xfrm>
              <a:off x="685800" y="3543300"/>
              <a:ext cx="685800" cy="482600"/>
              <a:chOff x="2949" y="196"/>
              <a:chExt cx="941" cy="598"/>
            </a:xfrm>
          </p:grpSpPr>
          <p:sp>
            <p:nvSpPr>
              <p:cNvPr id="65" name="Oval 6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6" name="Oval 6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7" name="Oval 6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8" name="Oval 6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9" name="Oval 6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0" name="Oval 6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1" name="Oval 6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2" name="Oval 6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3" name="Freeform 6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74" name="Freeform 6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75" name="Freeform 7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76" name="Group 71"/>
            <p:cNvGrpSpPr>
              <a:grpSpLocks/>
            </p:cNvGrpSpPr>
            <p:nvPr/>
          </p:nvGrpSpPr>
          <p:grpSpPr bwMode="auto">
            <a:xfrm>
              <a:off x="7464425" y="3132138"/>
              <a:ext cx="684213" cy="481012"/>
              <a:chOff x="2949" y="196"/>
              <a:chExt cx="941" cy="598"/>
            </a:xfrm>
          </p:grpSpPr>
          <p:sp>
            <p:nvSpPr>
              <p:cNvPr id="77" name="Oval 7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8" name="Oval 7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9" name="Oval 7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0" name="Oval 7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1" name="Oval 7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2" name="Oval 7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3" name="Oval 7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4" name="Oval 7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5" name="Freeform 8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6" name="Freeform 8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7" name="Freeform 8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88" name="Group 83"/>
            <p:cNvGrpSpPr>
              <a:grpSpLocks/>
            </p:cNvGrpSpPr>
            <p:nvPr/>
          </p:nvGrpSpPr>
          <p:grpSpPr bwMode="auto">
            <a:xfrm>
              <a:off x="7388225" y="4713288"/>
              <a:ext cx="685800" cy="479425"/>
              <a:chOff x="2949" y="196"/>
              <a:chExt cx="941" cy="598"/>
            </a:xfrm>
          </p:grpSpPr>
          <p:sp>
            <p:nvSpPr>
              <p:cNvPr id="89" name="Oval 8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0" name="Oval 8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1" name="Oval 8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2" name="Oval 8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3" name="Oval 88"/>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4" name="Oval 8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5" name="Oval 9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6" name="Oval 9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7" name="Freeform 9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8" name="Freeform 9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9" name="Freeform 9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100" name="Group 95"/>
            <p:cNvGrpSpPr>
              <a:grpSpLocks/>
            </p:cNvGrpSpPr>
            <p:nvPr/>
          </p:nvGrpSpPr>
          <p:grpSpPr bwMode="auto">
            <a:xfrm>
              <a:off x="7005638" y="3956050"/>
              <a:ext cx="685800" cy="482600"/>
              <a:chOff x="2949" y="196"/>
              <a:chExt cx="941" cy="598"/>
            </a:xfrm>
          </p:grpSpPr>
          <p:sp>
            <p:nvSpPr>
              <p:cNvPr id="101" name="Oval 9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2" name="Oval 9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3" name="Oval 9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4" name="Oval 9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5" name="Oval 10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6" name="Oval 10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7" name="Oval 10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8" name="Oval 10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9" name="Freeform 10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10" name="Freeform 10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11" name="Freeform 10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12" name="Text Box 107"/>
            <p:cNvSpPr txBox="1">
              <a:spLocks noChangeArrowheads="1"/>
            </p:cNvSpPr>
            <p:nvPr/>
          </p:nvSpPr>
          <p:spPr bwMode="auto">
            <a:xfrm>
              <a:off x="8264525" y="3589338"/>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9</a:t>
              </a:r>
            </a:p>
          </p:txBody>
        </p:sp>
        <p:sp>
          <p:nvSpPr>
            <p:cNvPr id="113" name="Text Box 108"/>
            <p:cNvSpPr txBox="1">
              <a:spLocks noChangeArrowheads="1"/>
            </p:cNvSpPr>
            <p:nvPr/>
          </p:nvSpPr>
          <p:spPr bwMode="auto">
            <a:xfrm>
              <a:off x="5861050" y="340677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7</a:t>
              </a:r>
            </a:p>
          </p:txBody>
        </p:sp>
        <p:sp>
          <p:nvSpPr>
            <p:cNvPr id="114" name="Text Box 109"/>
            <p:cNvSpPr txBox="1">
              <a:spLocks noChangeArrowheads="1"/>
            </p:cNvSpPr>
            <p:nvPr/>
          </p:nvSpPr>
          <p:spPr bwMode="auto">
            <a:xfrm>
              <a:off x="5229225" y="307657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6</a:t>
              </a:r>
            </a:p>
          </p:txBody>
        </p:sp>
        <p:sp>
          <p:nvSpPr>
            <p:cNvPr id="115" name="Text Box 110"/>
            <p:cNvSpPr txBox="1">
              <a:spLocks noChangeArrowheads="1"/>
            </p:cNvSpPr>
            <p:nvPr/>
          </p:nvSpPr>
          <p:spPr bwMode="auto">
            <a:xfrm>
              <a:off x="4657725" y="3529014"/>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5</a:t>
              </a:r>
            </a:p>
          </p:txBody>
        </p:sp>
        <p:sp>
          <p:nvSpPr>
            <p:cNvPr id="116" name="Text Box 111"/>
            <p:cNvSpPr txBox="1">
              <a:spLocks noChangeArrowheads="1"/>
            </p:cNvSpPr>
            <p:nvPr/>
          </p:nvSpPr>
          <p:spPr bwMode="auto">
            <a:xfrm>
              <a:off x="4394199" y="408622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4</a:t>
              </a:r>
            </a:p>
          </p:txBody>
        </p:sp>
        <p:sp>
          <p:nvSpPr>
            <p:cNvPr id="117" name="Text Box 112"/>
            <p:cNvSpPr txBox="1">
              <a:spLocks noChangeArrowheads="1"/>
            </p:cNvSpPr>
            <p:nvPr/>
          </p:nvSpPr>
          <p:spPr bwMode="auto">
            <a:xfrm>
              <a:off x="3130550" y="3211513"/>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3</a:t>
              </a:r>
            </a:p>
          </p:txBody>
        </p:sp>
        <p:sp>
          <p:nvSpPr>
            <p:cNvPr id="118" name="Text Box 113"/>
            <p:cNvSpPr txBox="1">
              <a:spLocks noChangeArrowheads="1"/>
            </p:cNvSpPr>
            <p:nvPr/>
          </p:nvSpPr>
          <p:spPr bwMode="auto">
            <a:xfrm>
              <a:off x="758825" y="4179888"/>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2</a:t>
              </a:r>
            </a:p>
          </p:txBody>
        </p:sp>
        <p:sp>
          <p:nvSpPr>
            <p:cNvPr id="119" name="Text Box 114"/>
            <p:cNvSpPr txBox="1">
              <a:spLocks noChangeArrowheads="1"/>
            </p:cNvSpPr>
            <p:nvPr/>
          </p:nvSpPr>
          <p:spPr bwMode="auto">
            <a:xfrm>
              <a:off x="1487487" y="298132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1</a:t>
              </a:r>
            </a:p>
          </p:txBody>
        </p:sp>
        <p:sp>
          <p:nvSpPr>
            <p:cNvPr id="120" name="Text Box 115"/>
            <p:cNvSpPr txBox="1">
              <a:spLocks noChangeArrowheads="1"/>
            </p:cNvSpPr>
            <p:nvPr/>
          </p:nvSpPr>
          <p:spPr bwMode="auto">
            <a:xfrm>
              <a:off x="7422368" y="4698565"/>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8</a:t>
              </a:r>
              <a:endParaRPr kumimoji="1" lang="en-US" altLang="zh-CN" dirty="0">
                <a:latin typeface="+mj-ea"/>
                <a:ea typeface="+mj-ea"/>
              </a:endParaRPr>
            </a:p>
          </p:txBody>
        </p:sp>
        <p:sp>
          <p:nvSpPr>
            <p:cNvPr id="121" name="Text Box 116"/>
            <p:cNvSpPr txBox="1">
              <a:spLocks noChangeArrowheads="1"/>
            </p:cNvSpPr>
            <p:nvPr/>
          </p:nvSpPr>
          <p:spPr bwMode="auto">
            <a:xfrm>
              <a:off x="7516813" y="3148013"/>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6</a:t>
              </a:r>
              <a:endParaRPr kumimoji="1" lang="en-US" altLang="zh-CN" dirty="0">
                <a:latin typeface="+mj-ea"/>
                <a:ea typeface="+mj-ea"/>
              </a:endParaRPr>
            </a:p>
          </p:txBody>
        </p:sp>
        <p:sp>
          <p:nvSpPr>
            <p:cNvPr id="122" name="Text Box 117"/>
            <p:cNvSpPr txBox="1">
              <a:spLocks noChangeArrowheads="1"/>
            </p:cNvSpPr>
            <p:nvPr/>
          </p:nvSpPr>
          <p:spPr bwMode="auto">
            <a:xfrm>
              <a:off x="1635126" y="4760913"/>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3</a:t>
              </a:r>
              <a:endParaRPr kumimoji="1" lang="en-US" altLang="zh-CN" dirty="0">
                <a:latin typeface="+mj-ea"/>
                <a:ea typeface="+mj-ea"/>
              </a:endParaRPr>
            </a:p>
          </p:txBody>
        </p:sp>
        <p:sp>
          <p:nvSpPr>
            <p:cNvPr id="123" name="Text Box 118"/>
            <p:cNvSpPr txBox="1">
              <a:spLocks noChangeArrowheads="1"/>
            </p:cNvSpPr>
            <p:nvPr/>
          </p:nvSpPr>
          <p:spPr bwMode="auto">
            <a:xfrm>
              <a:off x="2346325" y="4076700"/>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2</a:t>
              </a:r>
              <a:endParaRPr kumimoji="1" lang="en-US" altLang="zh-CN" dirty="0">
                <a:latin typeface="+mj-ea"/>
                <a:ea typeface="+mj-ea"/>
              </a:endParaRPr>
            </a:p>
          </p:txBody>
        </p:sp>
        <p:sp>
          <p:nvSpPr>
            <p:cNvPr id="124" name="Text Box 119"/>
            <p:cNvSpPr txBox="1">
              <a:spLocks noChangeArrowheads="1"/>
            </p:cNvSpPr>
            <p:nvPr/>
          </p:nvSpPr>
          <p:spPr bwMode="auto">
            <a:xfrm>
              <a:off x="752475" y="3573463"/>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1</a:t>
              </a:r>
              <a:endParaRPr kumimoji="1" lang="en-US" altLang="zh-CN" dirty="0">
                <a:latin typeface="+mj-ea"/>
                <a:ea typeface="+mj-ea"/>
              </a:endParaRPr>
            </a:p>
          </p:txBody>
        </p:sp>
        <p:sp>
          <p:nvSpPr>
            <p:cNvPr id="125" name="Text Box 120"/>
            <p:cNvSpPr txBox="1">
              <a:spLocks noChangeArrowheads="1"/>
            </p:cNvSpPr>
            <p:nvPr/>
          </p:nvSpPr>
          <p:spPr bwMode="auto">
            <a:xfrm>
              <a:off x="7005638" y="3984624"/>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7</a:t>
              </a:r>
              <a:endParaRPr kumimoji="1" lang="en-US" altLang="zh-CN" dirty="0">
                <a:latin typeface="+mj-ea"/>
                <a:ea typeface="+mj-ea"/>
              </a:endParaRPr>
            </a:p>
          </p:txBody>
        </p:sp>
        <p:sp>
          <p:nvSpPr>
            <p:cNvPr id="126" name="Oval 121"/>
            <p:cNvSpPr>
              <a:spLocks noChangeArrowheads="1"/>
            </p:cNvSpPr>
            <p:nvPr/>
          </p:nvSpPr>
          <p:spPr bwMode="auto">
            <a:xfrm>
              <a:off x="3351213" y="4660900"/>
              <a:ext cx="3122612" cy="1039813"/>
            </a:xfrm>
            <a:prstGeom prst="ellipse">
              <a:avLst/>
            </a:prstGeom>
            <a:solidFill>
              <a:srgbClr val="FFFF99"/>
            </a:solidFill>
            <a:ln w="9525">
              <a:solidFill>
                <a:schemeClr val="tx1"/>
              </a:solidFill>
              <a:round/>
              <a:headEnd/>
              <a:tailEnd/>
            </a:ln>
            <a:effectLst/>
          </p:spPr>
          <p:txBody>
            <a:bodyPr wrap="none" anchor="ctr"/>
            <a:lstStyle/>
            <a:p>
              <a:endParaRPr lang="zh-CN" altLang="en-US">
                <a:latin typeface="+mj-ea"/>
                <a:ea typeface="+mj-ea"/>
              </a:endParaRPr>
            </a:p>
          </p:txBody>
        </p:sp>
        <p:sp>
          <p:nvSpPr>
            <p:cNvPr id="127" name="Text Box 122"/>
            <p:cNvSpPr txBox="1">
              <a:spLocks noChangeArrowheads="1"/>
            </p:cNvSpPr>
            <p:nvPr/>
          </p:nvSpPr>
          <p:spPr bwMode="auto">
            <a:xfrm>
              <a:off x="4106443" y="5798834"/>
              <a:ext cx="1688352"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区域 </a:t>
              </a:r>
              <a:r>
                <a:rPr kumimoji="1" lang="en-US" altLang="zh-CN" dirty="0">
                  <a:latin typeface="+mj-ea"/>
                  <a:ea typeface="+mj-ea"/>
                </a:rPr>
                <a:t>0.0.0.2</a:t>
              </a:r>
            </a:p>
          </p:txBody>
        </p:sp>
        <p:sp>
          <p:nvSpPr>
            <p:cNvPr id="128" name="Line 123"/>
            <p:cNvSpPr>
              <a:spLocks noChangeShapeType="1"/>
            </p:cNvSpPr>
            <p:nvPr/>
          </p:nvSpPr>
          <p:spPr bwMode="auto">
            <a:xfrm>
              <a:off x="4875213" y="4575175"/>
              <a:ext cx="912812" cy="52070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29" name="Line 124"/>
            <p:cNvSpPr>
              <a:spLocks noChangeShapeType="1"/>
            </p:cNvSpPr>
            <p:nvPr/>
          </p:nvSpPr>
          <p:spPr bwMode="auto">
            <a:xfrm flipV="1">
              <a:off x="5027613" y="5181600"/>
              <a:ext cx="836612" cy="26035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130" name="Group 125"/>
            <p:cNvGrpSpPr>
              <a:grpSpLocks/>
            </p:cNvGrpSpPr>
            <p:nvPr/>
          </p:nvGrpSpPr>
          <p:grpSpPr bwMode="auto">
            <a:xfrm>
              <a:off x="5561013" y="4833938"/>
              <a:ext cx="684212" cy="608012"/>
              <a:chOff x="2949" y="196"/>
              <a:chExt cx="941" cy="598"/>
            </a:xfrm>
          </p:grpSpPr>
          <p:sp>
            <p:nvSpPr>
              <p:cNvPr id="131" name="Oval 12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2" name="Oval 12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3" name="Oval 12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4" name="Oval 12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5" name="Oval 13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6" name="Oval 13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7" name="Oval 13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8" name="Oval 13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9" name="Freeform 13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40" name="Freeform 13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41" name="Freeform 13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42" name="Text Box 137"/>
            <p:cNvSpPr txBox="1">
              <a:spLocks noChangeArrowheads="1"/>
            </p:cNvSpPr>
            <p:nvPr/>
          </p:nvSpPr>
          <p:spPr bwMode="auto">
            <a:xfrm>
              <a:off x="5588000" y="4943988"/>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4</a:t>
              </a:r>
              <a:endParaRPr kumimoji="1" lang="en-US" altLang="zh-CN" dirty="0">
                <a:latin typeface="+mj-ea"/>
                <a:ea typeface="+mj-ea"/>
              </a:endParaRPr>
            </a:p>
          </p:txBody>
        </p:sp>
        <p:sp>
          <p:nvSpPr>
            <p:cNvPr id="143" name="Line 138"/>
            <p:cNvSpPr>
              <a:spLocks noChangeShapeType="1"/>
            </p:cNvSpPr>
            <p:nvPr/>
          </p:nvSpPr>
          <p:spPr bwMode="auto">
            <a:xfrm>
              <a:off x="3959225" y="5265738"/>
              <a:ext cx="915988" cy="176212"/>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144" name="Group 139"/>
            <p:cNvGrpSpPr>
              <a:grpSpLocks/>
            </p:cNvGrpSpPr>
            <p:nvPr/>
          </p:nvGrpSpPr>
          <p:grpSpPr bwMode="auto">
            <a:xfrm>
              <a:off x="3656013" y="4919663"/>
              <a:ext cx="685800" cy="608012"/>
              <a:chOff x="2949" y="196"/>
              <a:chExt cx="941" cy="598"/>
            </a:xfrm>
          </p:grpSpPr>
          <p:sp>
            <p:nvSpPr>
              <p:cNvPr id="145" name="Oval 14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6" name="Oval 14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7" name="Oval 14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8" name="Oval 14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9" name="Oval 14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0" name="Oval 14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1" name="Oval 14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2" name="Oval 14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3" name="Freeform 14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54" name="Freeform 14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55" name="Freeform 15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56" name="Text Box 151"/>
            <p:cNvSpPr txBox="1">
              <a:spLocks noChangeArrowheads="1"/>
            </p:cNvSpPr>
            <p:nvPr/>
          </p:nvSpPr>
          <p:spPr bwMode="auto">
            <a:xfrm>
              <a:off x="3646488" y="5032375"/>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5</a:t>
              </a:r>
              <a:endParaRPr kumimoji="1" lang="en-US" altLang="zh-CN" dirty="0">
                <a:latin typeface="+mj-ea"/>
                <a:ea typeface="+mj-ea"/>
              </a:endParaRPr>
            </a:p>
          </p:txBody>
        </p:sp>
        <p:pic>
          <p:nvPicPr>
            <p:cNvPr id="157" name="Picture 15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225" y="5218113"/>
              <a:ext cx="52070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58" name="Text Box 153"/>
            <p:cNvSpPr txBox="1">
              <a:spLocks noChangeArrowheads="1"/>
            </p:cNvSpPr>
            <p:nvPr/>
          </p:nvSpPr>
          <p:spPr bwMode="auto">
            <a:xfrm>
              <a:off x="4427538" y="490537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8</a:t>
              </a:r>
            </a:p>
          </p:txBody>
        </p:sp>
        <p:pic>
          <p:nvPicPr>
            <p:cNvPr id="159" name="Picture 15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725" y="4441825"/>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303036056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数据报：</a:t>
            </a:r>
            <a:endParaRPr lang="en-US" altLang="zh-CN" dirty="0" smtClean="0"/>
          </a:p>
          <a:p>
            <a:pPr lvl="1"/>
            <a:r>
              <a:rPr lang="en-US" altLang="zh-CN" dirty="0" smtClean="0"/>
              <a:t>OSPF</a:t>
            </a:r>
            <a:r>
              <a:rPr lang="zh-CN" altLang="en-US" dirty="0" smtClean="0"/>
              <a:t>不用</a:t>
            </a:r>
            <a:r>
              <a:rPr lang="en-US" altLang="zh-CN" dirty="0" smtClean="0"/>
              <a:t>UDP</a:t>
            </a:r>
            <a:r>
              <a:rPr lang="zh-CN" altLang="en-US" dirty="0" smtClean="0"/>
              <a:t>而是</a:t>
            </a:r>
            <a:r>
              <a:rPr lang="zh-CN" altLang="en-US" dirty="0"/>
              <a:t>直接</a:t>
            </a:r>
            <a:r>
              <a:rPr lang="zh-CN" altLang="en-US" dirty="0" smtClean="0"/>
              <a:t>用</a:t>
            </a:r>
            <a:r>
              <a:rPr lang="en-US" altLang="zh-CN" dirty="0" smtClean="0"/>
              <a:t>IP</a:t>
            </a:r>
            <a:r>
              <a:rPr lang="zh-CN" altLang="en-US" dirty="0" smtClean="0"/>
              <a:t>数据报</a:t>
            </a:r>
            <a:r>
              <a:rPr lang="zh-CN" altLang="en-US" dirty="0"/>
              <a:t>传送。</a:t>
            </a:r>
          </a:p>
          <a:p>
            <a:pPr lvl="1"/>
            <a:r>
              <a:rPr lang="en-US" altLang="zh-CN" dirty="0" smtClean="0"/>
              <a:t>OSPF</a:t>
            </a:r>
            <a:r>
              <a:rPr lang="zh-CN" altLang="en-US" dirty="0" smtClean="0"/>
              <a:t>构成</a:t>
            </a:r>
            <a:r>
              <a:rPr lang="zh-CN" altLang="en-US" dirty="0"/>
              <a:t>的数据报很短。这样做可减少路由信息的通信量。</a:t>
            </a:r>
          </a:p>
          <a:p>
            <a:pPr lvl="1"/>
            <a:r>
              <a:rPr lang="zh-CN" altLang="en-US" dirty="0"/>
              <a:t>数据报很短的另一好处是可以不必将长的数据报分片传送。分片传送的数据报只要丢失一个，就无法组装成原来的数据报，而整个数据报就必须重传。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84406506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数据报：</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3" name="组合 2"/>
          <p:cNvGrpSpPr/>
          <p:nvPr/>
        </p:nvGrpSpPr>
        <p:grpSpPr>
          <a:xfrm>
            <a:off x="1619672" y="1625350"/>
            <a:ext cx="6053326" cy="3968454"/>
            <a:chOff x="104775" y="765175"/>
            <a:chExt cx="8867599" cy="5813443"/>
          </a:xfrm>
        </p:grpSpPr>
        <p:sp>
          <p:nvSpPr>
            <p:cNvPr id="7" name="AutoShape 47"/>
            <p:cNvSpPr>
              <a:spLocks noChangeArrowheads="1"/>
            </p:cNvSpPr>
            <p:nvPr/>
          </p:nvSpPr>
          <p:spPr bwMode="auto">
            <a:xfrm>
              <a:off x="1476375" y="5661025"/>
              <a:ext cx="700088" cy="227013"/>
            </a:xfrm>
            <a:prstGeom prst="leftArrow">
              <a:avLst>
                <a:gd name="adj1" fmla="val 50000"/>
                <a:gd name="adj2" fmla="val 77098"/>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 name="Line 2"/>
            <p:cNvSpPr>
              <a:spLocks noChangeShapeType="1"/>
            </p:cNvSpPr>
            <p:nvPr/>
          </p:nvSpPr>
          <p:spPr bwMode="auto">
            <a:xfrm>
              <a:off x="2101850" y="6381750"/>
              <a:ext cx="5735638" cy="0"/>
            </a:xfrm>
            <a:prstGeom prst="line">
              <a:avLst/>
            </a:prstGeom>
            <a:noFill/>
            <a:ln w="9525">
              <a:solidFill>
                <a:schemeClr val="tx1"/>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0" name="Text Box 3"/>
            <p:cNvSpPr txBox="1">
              <a:spLocks noChangeArrowheads="1"/>
            </p:cNvSpPr>
            <p:nvPr/>
          </p:nvSpPr>
          <p:spPr bwMode="auto">
            <a:xfrm>
              <a:off x="4337049" y="6127751"/>
              <a:ext cx="1376551" cy="45086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 </a:t>
              </a:r>
              <a:r>
                <a:rPr kumimoji="1" lang="zh-CN" altLang="en-US" sz="1400">
                  <a:latin typeface="+mj-ea"/>
                  <a:ea typeface="+mj-ea"/>
                </a:rPr>
                <a:t>数据报</a:t>
              </a:r>
            </a:p>
          </p:txBody>
        </p:sp>
        <p:sp>
          <p:nvSpPr>
            <p:cNvPr id="11" name="Freeform 5"/>
            <p:cNvSpPr>
              <a:spLocks/>
            </p:cNvSpPr>
            <p:nvPr/>
          </p:nvSpPr>
          <p:spPr bwMode="auto">
            <a:xfrm>
              <a:off x="669925" y="3413125"/>
              <a:ext cx="8094663" cy="885825"/>
            </a:xfrm>
            <a:custGeom>
              <a:avLst/>
              <a:gdLst>
                <a:gd name="T0" fmla="*/ 48 w 4608"/>
                <a:gd name="T1" fmla="*/ 0 h 576"/>
                <a:gd name="T2" fmla="*/ 4608 w 4608"/>
                <a:gd name="T3" fmla="*/ 0 h 576"/>
                <a:gd name="T4" fmla="*/ 2208 w 4608"/>
                <a:gd name="T5" fmla="*/ 576 h 576"/>
                <a:gd name="T6" fmla="*/ 1152 w 4608"/>
                <a:gd name="T7" fmla="*/ 576 h 576"/>
                <a:gd name="T8" fmla="*/ 0 w 4608"/>
                <a:gd name="T9" fmla="*/ 0 h 576"/>
              </a:gdLst>
              <a:ahLst/>
              <a:cxnLst>
                <a:cxn ang="0">
                  <a:pos x="T0" y="T1"/>
                </a:cxn>
                <a:cxn ang="0">
                  <a:pos x="T2" y="T3"/>
                </a:cxn>
                <a:cxn ang="0">
                  <a:pos x="T4" y="T5"/>
                </a:cxn>
                <a:cxn ang="0">
                  <a:pos x="T6" y="T7"/>
                </a:cxn>
                <a:cxn ang="0">
                  <a:pos x="T8" y="T9"/>
                </a:cxn>
              </a:cxnLst>
              <a:rect l="0" t="0" r="r" b="b"/>
              <a:pathLst>
                <a:path w="4608" h="576">
                  <a:moveTo>
                    <a:pt x="48" y="0"/>
                  </a:moveTo>
                  <a:lnTo>
                    <a:pt x="4608" y="0"/>
                  </a:lnTo>
                  <a:lnTo>
                    <a:pt x="2208" y="576"/>
                  </a:lnTo>
                  <a:lnTo>
                    <a:pt x="1152" y="576"/>
                  </a:lnTo>
                  <a:lnTo>
                    <a:pt x="0" y="0"/>
                  </a:lnTo>
                </a:path>
              </a:pathLst>
            </a:custGeom>
            <a:gradFill rotWithShape="1">
              <a:gsLst>
                <a:gs pos="0">
                  <a:srgbClr val="CCECFF">
                    <a:gamma/>
                    <a:shade val="60784"/>
                    <a:invGamma/>
                  </a:srgbClr>
                </a:gs>
                <a:gs pos="100000">
                  <a:srgbClr val="CCEC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 name="Freeform 6"/>
            <p:cNvSpPr>
              <a:spLocks/>
            </p:cNvSpPr>
            <p:nvPr/>
          </p:nvSpPr>
          <p:spPr bwMode="auto">
            <a:xfrm>
              <a:off x="2736850" y="4918075"/>
              <a:ext cx="5691188" cy="569913"/>
            </a:xfrm>
            <a:custGeom>
              <a:avLst/>
              <a:gdLst>
                <a:gd name="T0" fmla="*/ 0 w 3240"/>
                <a:gd name="T1" fmla="*/ 0 h 369"/>
                <a:gd name="T2" fmla="*/ 564 w 3240"/>
                <a:gd name="T3" fmla="*/ 369 h 369"/>
                <a:gd name="T4" fmla="*/ 2922 w 3240"/>
                <a:gd name="T5" fmla="*/ 363 h 369"/>
                <a:gd name="T6" fmla="*/ 3240 w 3240"/>
                <a:gd name="T7" fmla="*/ 9 h 369"/>
                <a:gd name="T8" fmla="*/ 0 w 3240"/>
                <a:gd name="T9" fmla="*/ 3 h 369"/>
              </a:gdLst>
              <a:ahLst/>
              <a:cxnLst>
                <a:cxn ang="0">
                  <a:pos x="T0" y="T1"/>
                </a:cxn>
                <a:cxn ang="0">
                  <a:pos x="T2" y="T3"/>
                </a:cxn>
                <a:cxn ang="0">
                  <a:pos x="T4" y="T5"/>
                </a:cxn>
                <a:cxn ang="0">
                  <a:pos x="T6" y="T7"/>
                </a:cxn>
                <a:cxn ang="0">
                  <a:pos x="T8" y="T9"/>
                </a:cxn>
              </a:cxnLst>
              <a:rect l="0" t="0" r="r" b="b"/>
              <a:pathLst>
                <a:path w="3240" h="369">
                  <a:moveTo>
                    <a:pt x="0" y="0"/>
                  </a:moveTo>
                  <a:lnTo>
                    <a:pt x="564" y="369"/>
                  </a:lnTo>
                  <a:lnTo>
                    <a:pt x="2922" y="363"/>
                  </a:lnTo>
                  <a:lnTo>
                    <a:pt x="3240" y="9"/>
                  </a:lnTo>
                  <a:lnTo>
                    <a:pt x="0" y="3"/>
                  </a:lnTo>
                </a:path>
              </a:pathLst>
            </a:custGeom>
            <a:gradFill rotWithShape="1">
              <a:gsLst>
                <a:gs pos="0">
                  <a:srgbClr val="FFCCFF">
                    <a:gamma/>
                    <a:shade val="72549"/>
                    <a:invGamma/>
                  </a:srgbClr>
                </a:gs>
                <a:gs pos="100000">
                  <a:srgbClr val="FFCC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 name="Rectangle 7"/>
            <p:cNvSpPr>
              <a:spLocks noChangeArrowheads="1"/>
            </p:cNvSpPr>
            <p:nvPr/>
          </p:nvSpPr>
          <p:spPr bwMode="auto">
            <a:xfrm>
              <a:off x="2101850" y="5497513"/>
              <a:ext cx="5735638" cy="590550"/>
            </a:xfrm>
            <a:prstGeom prst="rect">
              <a:avLst/>
            </a:prstGeom>
            <a:solidFill>
              <a:schemeClr val="bg1"/>
            </a:solidFill>
            <a:ln w="19050">
              <a:solidFill>
                <a:srgbClr val="333399"/>
              </a:solidFill>
              <a:miter lim="800000"/>
              <a:headEnd/>
              <a:tailEnd/>
            </a:ln>
            <a:effectLst/>
          </p:spPr>
          <p:txBody>
            <a:bodyPr wrap="none" anchor="ctr"/>
            <a:lstStyle/>
            <a:p>
              <a:endParaRPr lang="zh-CN" altLang="en-US" sz="1400">
                <a:latin typeface="+mj-ea"/>
                <a:ea typeface="+mj-ea"/>
              </a:endParaRPr>
            </a:p>
          </p:txBody>
        </p:sp>
        <p:sp>
          <p:nvSpPr>
            <p:cNvPr id="14" name="Rectangle 8"/>
            <p:cNvSpPr>
              <a:spLocks noChangeArrowheads="1"/>
            </p:cNvSpPr>
            <p:nvPr/>
          </p:nvSpPr>
          <p:spPr bwMode="auto">
            <a:xfrm>
              <a:off x="3713163" y="5514975"/>
              <a:ext cx="4116387" cy="579438"/>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9"/>
            <p:cNvSpPr>
              <a:spLocks noChangeShapeType="1"/>
            </p:cNvSpPr>
            <p:nvPr/>
          </p:nvSpPr>
          <p:spPr bwMode="auto">
            <a:xfrm>
              <a:off x="3705225" y="5497513"/>
              <a:ext cx="0" cy="590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Text Box 10"/>
            <p:cNvSpPr txBox="1">
              <a:spLocks noChangeArrowheads="1"/>
            </p:cNvSpPr>
            <p:nvPr/>
          </p:nvSpPr>
          <p:spPr bwMode="auto">
            <a:xfrm>
              <a:off x="2041473" y="5579260"/>
              <a:ext cx="1825068"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IP</a:t>
              </a:r>
              <a:r>
                <a:rPr kumimoji="1" lang="zh-CN" altLang="zh-CN" sz="1400" dirty="0">
                  <a:latin typeface="+mj-ea"/>
                  <a:ea typeface="+mj-ea"/>
                </a:rPr>
                <a:t>数据报首部</a:t>
              </a:r>
              <a:endParaRPr kumimoji="1" lang="zh-CN" altLang="en-US" sz="1400" dirty="0">
                <a:latin typeface="+mj-ea"/>
                <a:ea typeface="+mj-ea"/>
              </a:endParaRPr>
            </a:p>
          </p:txBody>
        </p:sp>
        <p:sp>
          <p:nvSpPr>
            <p:cNvPr id="17" name="Text Box 11"/>
            <p:cNvSpPr txBox="1">
              <a:spLocks noChangeArrowheads="1"/>
            </p:cNvSpPr>
            <p:nvPr/>
          </p:nvSpPr>
          <p:spPr bwMode="auto">
            <a:xfrm>
              <a:off x="4810804" y="5579260"/>
              <a:ext cx="1543278"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OSPF </a:t>
              </a:r>
              <a:r>
                <a:rPr kumimoji="1" lang="zh-CN" altLang="en-US" sz="1400" dirty="0">
                  <a:latin typeface="+mj-ea"/>
                  <a:ea typeface="+mj-ea"/>
                </a:rPr>
                <a:t>分组</a:t>
              </a:r>
            </a:p>
          </p:txBody>
        </p:sp>
        <p:sp>
          <p:nvSpPr>
            <p:cNvPr id="18" name="Rectangle 12"/>
            <p:cNvSpPr>
              <a:spLocks noChangeArrowheads="1"/>
            </p:cNvSpPr>
            <p:nvPr/>
          </p:nvSpPr>
          <p:spPr bwMode="auto">
            <a:xfrm>
              <a:off x="2693988" y="4314825"/>
              <a:ext cx="5734050" cy="590550"/>
            </a:xfrm>
            <a:prstGeom prst="rect">
              <a:avLst/>
            </a:prstGeom>
            <a:solidFill>
              <a:srgbClr val="CCECFF"/>
            </a:solidFill>
            <a:ln w="19050">
              <a:solidFill>
                <a:schemeClr val="tx1"/>
              </a:solidFill>
              <a:miter lim="800000"/>
              <a:headEnd/>
              <a:tailEnd/>
            </a:ln>
            <a:effectLst/>
          </p:spPr>
          <p:txBody>
            <a:bodyPr wrap="none" anchor="ctr"/>
            <a:lstStyle/>
            <a:p>
              <a:endParaRPr lang="zh-CN" altLang="en-US" sz="1400">
                <a:latin typeface="+mj-ea"/>
                <a:ea typeface="+mj-ea"/>
              </a:endParaRPr>
            </a:p>
          </p:txBody>
        </p:sp>
        <p:sp>
          <p:nvSpPr>
            <p:cNvPr id="19" name="Line 13"/>
            <p:cNvSpPr>
              <a:spLocks noChangeShapeType="1"/>
            </p:cNvSpPr>
            <p:nvPr/>
          </p:nvSpPr>
          <p:spPr bwMode="auto">
            <a:xfrm>
              <a:off x="7837488" y="6088063"/>
              <a:ext cx="0" cy="3698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Rectangle 14"/>
            <p:cNvSpPr>
              <a:spLocks noChangeArrowheads="1"/>
            </p:cNvSpPr>
            <p:nvPr/>
          </p:nvSpPr>
          <p:spPr bwMode="auto">
            <a:xfrm>
              <a:off x="4559300" y="4343400"/>
              <a:ext cx="3860800" cy="5588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5"/>
            <p:cNvSpPr>
              <a:spLocks noChangeShapeType="1"/>
            </p:cNvSpPr>
            <p:nvPr/>
          </p:nvSpPr>
          <p:spPr bwMode="auto">
            <a:xfrm>
              <a:off x="4549775" y="4314825"/>
              <a:ext cx="0" cy="590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Text Box 16"/>
            <p:cNvSpPr txBox="1">
              <a:spLocks noChangeArrowheads="1"/>
            </p:cNvSpPr>
            <p:nvPr/>
          </p:nvSpPr>
          <p:spPr bwMode="auto">
            <a:xfrm>
              <a:off x="2609850" y="4383749"/>
              <a:ext cx="2069287"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400" dirty="0" smtClean="0">
                  <a:latin typeface="+mj-ea"/>
                  <a:ea typeface="+mj-ea"/>
                </a:rPr>
                <a:t>OSPF</a:t>
              </a:r>
              <a:r>
                <a:rPr kumimoji="1" lang="zh-CN" altLang="en-US" sz="1400" dirty="0" smtClean="0">
                  <a:latin typeface="+mj-ea"/>
                  <a:ea typeface="+mj-ea"/>
                </a:rPr>
                <a:t>分组</a:t>
              </a:r>
              <a:r>
                <a:rPr kumimoji="1" lang="zh-CN" altLang="en-US" sz="1400" dirty="0">
                  <a:latin typeface="+mj-ea"/>
                  <a:ea typeface="+mj-ea"/>
                </a:rPr>
                <a:t>首部</a:t>
              </a:r>
            </a:p>
          </p:txBody>
        </p:sp>
        <p:sp>
          <p:nvSpPr>
            <p:cNvPr id="23" name="Text Box 17"/>
            <p:cNvSpPr txBox="1">
              <a:spLocks noChangeArrowheads="1"/>
            </p:cNvSpPr>
            <p:nvPr/>
          </p:nvSpPr>
          <p:spPr bwMode="auto">
            <a:xfrm>
              <a:off x="4898192" y="4383751"/>
              <a:ext cx="3353786"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smtClean="0">
                  <a:latin typeface="+mj-ea"/>
                  <a:ea typeface="+mj-ea"/>
                </a:rPr>
                <a:t>类型</a:t>
              </a:r>
              <a:r>
                <a:rPr kumimoji="1" lang="en-US" altLang="zh-CN" sz="1400" dirty="0" smtClean="0">
                  <a:latin typeface="+mj-ea"/>
                  <a:ea typeface="+mj-ea"/>
                </a:rPr>
                <a:t>1</a:t>
              </a:r>
              <a:r>
                <a:rPr kumimoji="1" lang="zh-CN" altLang="en-US" sz="1400" dirty="0" smtClean="0">
                  <a:latin typeface="+mj-ea"/>
                  <a:ea typeface="+mj-ea"/>
                </a:rPr>
                <a:t>至类型</a:t>
              </a:r>
              <a:r>
                <a:rPr kumimoji="1" lang="en-US" altLang="zh-CN" sz="1400" dirty="0" smtClean="0">
                  <a:latin typeface="+mj-ea"/>
                  <a:ea typeface="+mj-ea"/>
                </a:rPr>
                <a:t>5</a:t>
              </a:r>
              <a:r>
                <a:rPr kumimoji="1" lang="zh-CN" altLang="en-US" sz="1400" dirty="0" smtClean="0">
                  <a:latin typeface="+mj-ea"/>
                  <a:ea typeface="+mj-ea"/>
                </a:rPr>
                <a:t>的</a:t>
              </a:r>
              <a:r>
                <a:rPr kumimoji="1" lang="en-US" altLang="zh-CN" sz="1400" dirty="0" smtClean="0">
                  <a:latin typeface="+mj-ea"/>
                  <a:ea typeface="+mj-ea"/>
                </a:rPr>
                <a:t>OSPF</a:t>
              </a:r>
              <a:r>
                <a:rPr kumimoji="1" lang="zh-CN" altLang="en-US" sz="1400" dirty="0" smtClean="0">
                  <a:latin typeface="+mj-ea"/>
                  <a:ea typeface="+mj-ea"/>
                </a:rPr>
                <a:t>分组</a:t>
              </a:r>
              <a:endParaRPr kumimoji="1" lang="zh-CN" altLang="en-US" sz="1400" dirty="0">
                <a:latin typeface="+mj-ea"/>
                <a:ea typeface="+mj-ea"/>
              </a:endParaRPr>
            </a:p>
          </p:txBody>
        </p:sp>
        <p:sp>
          <p:nvSpPr>
            <p:cNvPr id="24" name="Line 18"/>
            <p:cNvSpPr>
              <a:spLocks noChangeShapeType="1"/>
            </p:cNvSpPr>
            <p:nvPr/>
          </p:nvSpPr>
          <p:spPr bwMode="auto">
            <a:xfrm>
              <a:off x="2101850" y="6161088"/>
              <a:ext cx="0" cy="296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19"/>
            <p:cNvSpPr>
              <a:spLocks noChangeShapeType="1"/>
            </p:cNvSpPr>
            <p:nvPr/>
          </p:nvSpPr>
          <p:spPr bwMode="auto">
            <a:xfrm>
              <a:off x="2693988" y="3984625"/>
              <a:ext cx="0" cy="2952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Line 20"/>
            <p:cNvSpPr>
              <a:spLocks noChangeShapeType="1"/>
            </p:cNvSpPr>
            <p:nvPr/>
          </p:nvSpPr>
          <p:spPr bwMode="auto">
            <a:xfrm>
              <a:off x="4549775" y="3984625"/>
              <a:ext cx="0" cy="2952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7" name="Line 21"/>
            <p:cNvSpPr>
              <a:spLocks noChangeShapeType="1"/>
            </p:cNvSpPr>
            <p:nvPr/>
          </p:nvSpPr>
          <p:spPr bwMode="auto">
            <a:xfrm flipV="1">
              <a:off x="4041775" y="4125913"/>
              <a:ext cx="501650" cy="0"/>
            </a:xfrm>
            <a:prstGeom prst="line">
              <a:avLst/>
            </a:prstGeom>
            <a:noFill/>
            <a:ln w="9525">
              <a:solidFill>
                <a:schemeClr val="tx1"/>
              </a:solidFill>
              <a:round/>
              <a:headEnd type="none" w="sm" len="lg"/>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8" name="Text Box 22"/>
            <p:cNvSpPr txBox="1">
              <a:spLocks noChangeArrowheads="1"/>
            </p:cNvSpPr>
            <p:nvPr/>
          </p:nvSpPr>
          <p:spPr bwMode="auto">
            <a:xfrm>
              <a:off x="3114676" y="3886200"/>
              <a:ext cx="1106500" cy="450867"/>
            </a:xfrm>
            <a:prstGeom prst="rect">
              <a:avLst/>
            </a:prstGeom>
            <a:noFill/>
            <a:ln>
              <a:noFill/>
            </a:ln>
            <a:effectLst/>
            <a:extLst>
              <a:ext uri="{909E8E84-426E-40DD-AFC4-6F175D3DCCD1}">
                <a14:hiddenFill xmlns:a14="http://schemas.microsoft.com/office/drawing/2010/main">
                  <a:gradFill rotWithShape="0">
                    <a:gsLst>
                      <a:gs pos="0">
                        <a:srgbClr val="EAEAEA">
                          <a:gamma/>
                          <a:tint val="69804"/>
                          <a:invGamma/>
                        </a:srgbClr>
                      </a:gs>
                      <a:gs pos="100000">
                        <a:srgbClr val="EAEAEA"/>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smtClean="0">
                  <a:latin typeface="+mj-ea"/>
                  <a:ea typeface="+mj-ea"/>
                </a:rPr>
                <a:t>24</a:t>
              </a:r>
              <a:r>
                <a:rPr kumimoji="1" lang="zh-CN" altLang="en-US" sz="1400" dirty="0" smtClean="0">
                  <a:latin typeface="+mj-ea"/>
                  <a:ea typeface="+mj-ea"/>
                </a:rPr>
                <a:t>字节</a:t>
              </a:r>
              <a:endParaRPr kumimoji="1" lang="zh-CN" altLang="en-US" sz="1400" dirty="0">
                <a:latin typeface="+mj-ea"/>
                <a:ea typeface="+mj-ea"/>
              </a:endParaRPr>
            </a:p>
          </p:txBody>
        </p:sp>
        <p:sp>
          <p:nvSpPr>
            <p:cNvPr id="29" name="Rectangle 23"/>
            <p:cNvSpPr>
              <a:spLocks noChangeArrowheads="1"/>
            </p:cNvSpPr>
            <p:nvPr/>
          </p:nvSpPr>
          <p:spPr bwMode="auto">
            <a:xfrm>
              <a:off x="685800" y="1181100"/>
              <a:ext cx="8078788" cy="2232025"/>
            </a:xfrm>
            <a:prstGeom prst="rect">
              <a:avLst/>
            </a:prstGeom>
            <a:solidFill>
              <a:srgbClr val="CCECFF"/>
            </a:solidFill>
            <a:ln w="9525">
              <a:solidFill>
                <a:srgbClr val="333399"/>
              </a:solidFill>
              <a:miter lim="800000"/>
              <a:headEnd/>
              <a:tailEnd/>
            </a:ln>
            <a:effectLst/>
          </p:spPr>
          <p:txBody>
            <a:bodyPr wrap="none" anchor="ctr"/>
            <a:lstStyle/>
            <a:p>
              <a:endParaRPr lang="zh-CN" altLang="en-US" sz="1400">
                <a:latin typeface="+mj-ea"/>
                <a:ea typeface="+mj-ea"/>
              </a:endParaRPr>
            </a:p>
          </p:txBody>
        </p:sp>
        <p:sp>
          <p:nvSpPr>
            <p:cNvPr id="30" name="Line 24"/>
            <p:cNvSpPr>
              <a:spLocks noChangeShapeType="1"/>
            </p:cNvSpPr>
            <p:nvPr/>
          </p:nvSpPr>
          <p:spPr bwMode="auto">
            <a:xfrm>
              <a:off x="677863" y="1565275"/>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1" name="Line 25"/>
            <p:cNvSpPr>
              <a:spLocks noChangeShapeType="1"/>
            </p:cNvSpPr>
            <p:nvPr/>
          </p:nvSpPr>
          <p:spPr bwMode="auto">
            <a:xfrm>
              <a:off x="677863" y="1933575"/>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2" name="Line 26"/>
            <p:cNvSpPr>
              <a:spLocks noChangeShapeType="1"/>
            </p:cNvSpPr>
            <p:nvPr/>
          </p:nvSpPr>
          <p:spPr bwMode="auto">
            <a:xfrm>
              <a:off x="677863" y="2305050"/>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3" name="Line 27"/>
            <p:cNvSpPr>
              <a:spLocks noChangeShapeType="1"/>
            </p:cNvSpPr>
            <p:nvPr/>
          </p:nvSpPr>
          <p:spPr bwMode="auto">
            <a:xfrm>
              <a:off x="677863" y="2673350"/>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4" name="Line 28"/>
            <p:cNvSpPr>
              <a:spLocks noChangeShapeType="1"/>
            </p:cNvSpPr>
            <p:nvPr/>
          </p:nvSpPr>
          <p:spPr bwMode="auto">
            <a:xfrm>
              <a:off x="677863" y="3044825"/>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5" name="Line 29"/>
            <p:cNvSpPr>
              <a:spLocks noChangeShapeType="1"/>
            </p:cNvSpPr>
            <p:nvPr/>
          </p:nvSpPr>
          <p:spPr bwMode="auto">
            <a:xfrm>
              <a:off x="2687638" y="1187450"/>
              <a:ext cx="6350" cy="377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6" name="Line 30"/>
            <p:cNvSpPr>
              <a:spLocks noChangeShapeType="1"/>
            </p:cNvSpPr>
            <p:nvPr/>
          </p:nvSpPr>
          <p:spPr bwMode="auto">
            <a:xfrm>
              <a:off x="4711700" y="1187450"/>
              <a:ext cx="6350" cy="377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7" name="Rectangle 31"/>
            <p:cNvSpPr>
              <a:spLocks noChangeArrowheads="1"/>
            </p:cNvSpPr>
            <p:nvPr/>
          </p:nvSpPr>
          <p:spPr bwMode="auto">
            <a:xfrm>
              <a:off x="628650" y="781050"/>
              <a:ext cx="422689"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0</a:t>
              </a:r>
            </a:p>
          </p:txBody>
        </p:sp>
        <p:sp>
          <p:nvSpPr>
            <p:cNvPr id="38" name="Rectangle 32"/>
            <p:cNvSpPr>
              <a:spLocks noChangeArrowheads="1"/>
            </p:cNvSpPr>
            <p:nvPr/>
          </p:nvSpPr>
          <p:spPr bwMode="auto">
            <a:xfrm>
              <a:off x="2609850" y="781050"/>
              <a:ext cx="422689"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8</a:t>
              </a:r>
            </a:p>
          </p:txBody>
        </p:sp>
        <p:sp>
          <p:nvSpPr>
            <p:cNvPr id="39" name="Rectangle 33"/>
            <p:cNvSpPr>
              <a:spLocks noChangeArrowheads="1"/>
            </p:cNvSpPr>
            <p:nvPr/>
          </p:nvSpPr>
          <p:spPr bwMode="auto">
            <a:xfrm>
              <a:off x="4611689" y="781050"/>
              <a:ext cx="577674"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16</a:t>
              </a:r>
            </a:p>
          </p:txBody>
        </p:sp>
        <p:sp>
          <p:nvSpPr>
            <p:cNvPr id="40" name="Rectangle 34"/>
            <p:cNvSpPr>
              <a:spLocks noChangeArrowheads="1"/>
            </p:cNvSpPr>
            <p:nvPr/>
          </p:nvSpPr>
          <p:spPr bwMode="auto">
            <a:xfrm>
              <a:off x="8394700" y="781050"/>
              <a:ext cx="577674"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31</a:t>
              </a:r>
            </a:p>
          </p:txBody>
        </p:sp>
        <p:sp>
          <p:nvSpPr>
            <p:cNvPr id="41" name="Rectangle 35"/>
            <p:cNvSpPr>
              <a:spLocks noChangeArrowheads="1"/>
            </p:cNvSpPr>
            <p:nvPr/>
          </p:nvSpPr>
          <p:spPr bwMode="auto">
            <a:xfrm>
              <a:off x="1257300" y="1179513"/>
              <a:ext cx="1103683"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版    本</a:t>
              </a:r>
            </a:p>
          </p:txBody>
        </p:sp>
        <p:sp>
          <p:nvSpPr>
            <p:cNvPr id="42" name="Rectangle 36"/>
            <p:cNvSpPr>
              <a:spLocks noChangeArrowheads="1"/>
            </p:cNvSpPr>
            <p:nvPr/>
          </p:nvSpPr>
          <p:spPr bwMode="auto">
            <a:xfrm>
              <a:off x="3200399" y="1582738"/>
              <a:ext cx="3395586"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路    由    器    标    识    符</a:t>
              </a:r>
            </a:p>
          </p:txBody>
        </p:sp>
        <p:sp>
          <p:nvSpPr>
            <p:cNvPr id="43" name="Rectangle 37"/>
            <p:cNvSpPr>
              <a:spLocks noChangeArrowheads="1"/>
            </p:cNvSpPr>
            <p:nvPr/>
          </p:nvSpPr>
          <p:spPr bwMode="auto">
            <a:xfrm>
              <a:off x="3314699" y="1179513"/>
              <a:ext cx="1103683"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类    型</a:t>
              </a:r>
            </a:p>
          </p:txBody>
        </p:sp>
        <p:sp>
          <p:nvSpPr>
            <p:cNvPr id="44" name="Rectangle 38"/>
            <p:cNvSpPr>
              <a:spLocks noChangeArrowheads="1"/>
            </p:cNvSpPr>
            <p:nvPr/>
          </p:nvSpPr>
          <p:spPr bwMode="auto">
            <a:xfrm>
              <a:off x="5759450" y="1179513"/>
              <a:ext cx="224963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分    组    长    度</a:t>
              </a:r>
            </a:p>
          </p:txBody>
        </p:sp>
        <p:sp>
          <p:nvSpPr>
            <p:cNvPr id="45" name="Rectangle 39"/>
            <p:cNvSpPr>
              <a:spLocks noChangeArrowheads="1"/>
            </p:cNvSpPr>
            <p:nvPr/>
          </p:nvSpPr>
          <p:spPr bwMode="auto">
            <a:xfrm>
              <a:off x="2030413" y="2322513"/>
              <a:ext cx="152167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检   验   和</a:t>
              </a:r>
            </a:p>
          </p:txBody>
        </p:sp>
        <p:sp>
          <p:nvSpPr>
            <p:cNvPr id="46" name="Rectangle 40"/>
            <p:cNvSpPr>
              <a:spLocks noChangeArrowheads="1"/>
            </p:cNvSpPr>
            <p:nvPr/>
          </p:nvSpPr>
          <p:spPr bwMode="auto">
            <a:xfrm>
              <a:off x="4011613" y="2674938"/>
              <a:ext cx="172362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鉴            别</a:t>
              </a:r>
            </a:p>
          </p:txBody>
        </p:sp>
        <p:sp>
          <p:nvSpPr>
            <p:cNvPr id="47" name="Rectangle 41"/>
            <p:cNvSpPr>
              <a:spLocks noChangeArrowheads="1"/>
            </p:cNvSpPr>
            <p:nvPr/>
          </p:nvSpPr>
          <p:spPr bwMode="auto">
            <a:xfrm>
              <a:off x="104775" y="765175"/>
              <a:ext cx="530709"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位</a:t>
              </a:r>
            </a:p>
          </p:txBody>
        </p:sp>
        <p:sp>
          <p:nvSpPr>
            <p:cNvPr id="48" name="Rectangle 42"/>
            <p:cNvSpPr>
              <a:spLocks noChangeArrowheads="1"/>
            </p:cNvSpPr>
            <p:nvPr/>
          </p:nvSpPr>
          <p:spPr bwMode="auto">
            <a:xfrm>
              <a:off x="4011613" y="3044826"/>
              <a:ext cx="172362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鉴            别</a:t>
              </a:r>
            </a:p>
          </p:txBody>
        </p:sp>
        <p:sp>
          <p:nvSpPr>
            <p:cNvPr id="49" name="Rectangle 43"/>
            <p:cNvSpPr>
              <a:spLocks noChangeArrowheads="1"/>
            </p:cNvSpPr>
            <p:nvPr/>
          </p:nvSpPr>
          <p:spPr bwMode="auto">
            <a:xfrm>
              <a:off x="3506788" y="1951039"/>
              <a:ext cx="2822611"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区    域    标    识    符</a:t>
              </a:r>
            </a:p>
          </p:txBody>
        </p:sp>
        <p:sp>
          <p:nvSpPr>
            <p:cNvPr id="50" name="Rectangle 44"/>
            <p:cNvSpPr>
              <a:spLocks noChangeArrowheads="1"/>
            </p:cNvSpPr>
            <p:nvPr/>
          </p:nvSpPr>
          <p:spPr bwMode="auto">
            <a:xfrm>
              <a:off x="5781675" y="2322513"/>
              <a:ext cx="224963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鉴    别    类    型</a:t>
              </a:r>
            </a:p>
          </p:txBody>
        </p:sp>
        <p:sp>
          <p:nvSpPr>
            <p:cNvPr id="51" name="Line 45"/>
            <p:cNvSpPr>
              <a:spLocks noChangeShapeType="1"/>
            </p:cNvSpPr>
            <p:nvPr/>
          </p:nvSpPr>
          <p:spPr bwMode="auto">
            <a:xfrm>
              <a:off x="4718050" y="2297113"/>
              <a:ext cx="4763" cy="3762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2" name="Line 46"/>
            <p:cNvSpPr>
              <a:spLocks noChangeShapeType="1"/>
            </p:cNvSpPr>
            <p:nvPr/>
          </p:nvSpPr>
          <p:spPr bwMode="auto">
            <a:xfrm flipH="1" flipV="1">
              <a:off x="2693988" y="4137025"/>
              <a:ext cx="500062" cy="1588"/>
            </a:xfrm>
            <a:prstGeom prst="line">
              <a:avLst/>
            </a:prstGeom>
            <a:noFill/>
            <a:ln w="9525">
              <a:solidFill>
                <a:schemeClr val="tx1"/>
              </a:solidFill>
              <a:round/>
              <a:headEnd type="none" w="sm" len="lg"/>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Tree>
    <p:extLst>
      <p:ext uri="{BB962C8B-B14F-4D97-AF65-F5344CB8AC3E}">
        <p14:creationId xmlns:p14="http://schemas.microsoft.com/office/powerpoint/2010/main" val="413278135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数据报：</a:t>
            </a:r>
            <a:endParaRPr lang="en-US" altLang="zh-CN" dirty="0" smtClean="0"/>
          </a:p>
          <a:p>
            <a:pPr lvl="1"/>
            <a:r>
              <a:rPr lang="en-US" altLang="zh-CN" dirty="0" smtClean="0"/>
              <a:t>OSPF</a:t>
            </a:r>
            <a:r>
              <a:rPr lang="zh-CN" altLang="en-US" dirty="0" smtClean="0"/>
              <a:t>对</a:t>
            </a:r>
            <a:r>
              <a:rPr lang="zh-CN" altLang="en-US" dirty="0"/>
              <a:t>不同的链路可</a:t>
            </a:r>
            <a:r>
              <a:rPr lang="zh-CN" altLang="en-US" dirty="0" smtClean="0"/>
              <a:t>根据</a:t>
            </a:r>
            <a:r>
              <a:rPr lang="en-US" altLang="zh-CN" dirty="0" smtClean="0"/>
              <a:t>IP</a:t>
            </a:r>
            <a:r>
              <a:rPr lang="zh-CN" altLang="en-US" dirty="0" smtClean="0"/>
              <a:t>分组</a:t>
            </a:r>
            <a:r>
              <a:rPr lang="zh-CN" altLang="en-US" dirty="0"/>
              <a:t>的不同服务</a:t>
            </a:r>
            <a:r>
              <a:rPr lang="zh-CN" altLang="en-US" dirty="0" smtClean="0"/>
              <a:t>类型</a:t>
            </a:r>
            <a:r>
              <a:rPr lang="en-US" altLang="zh-CN" dirty="0" smtClean="0"/>
              <a:t>TOS</a:t>
            </a:r>
            <a:r>
              <a:rPr lang="zh-CN" altLang="en-US" dirty="0" smtClean="0"/>
              <a:t>而</a:t>
            </a:r>
            <a:r>
              <a:rPr lang="zh-CN" altLang="en-US" dirty="0"/>
              <a:t>设置成不同的代价。因此，</a:t>
            </a:r>
            <a:r>
              <a:rPr lang="en-US" altLang="zh-CN" dirty="0" smtClean="0"/>
              <a:t>OSPF</a:t>
            </a:r>
            <a:r>
              <a:rPr lang="zh-CN" altLang="en-US" dirty="0" smtClean="0"/>
              <a:t>对于</a:t>
            </a:r>
            <a:r>
              <a:rPr lang="zh-CN" altLang="en-US" dirty="0"/>
              <a:t>不同类型的业务可计算出不同的路由。</a:t>
            </a:r>
          </a:p>
          <a:p>
            <a:pPr lvl="1"/>
            <a:r>
              <a:rPr lang="zh-CN" altLang="en-US" dirty="0"/>
              <a:t>如果到同一个目的网络有多条相同代价的路径，那么可以将通信量分配给这几条路径。这叫作多路径间的负载平衡。</a:t>
            </a:r>
          </a:p>
          <a:p>
            <a:pPr lvl="1"/>
            <a:r>
              <a:rPr lang="zh-CN" altLang="en-US" dirty="0"/>
              <a:t>所有</a:t>
            </a:r>
            <a:r>
              <a:rPr lang="zh-CN" altLang="en-US" dirty="0" smtClean="0"/>
              <a:t>在</a:t>
            </a:r>
            <a:r>
              <a:rPr lang="en-US" altLang="zh-CN" dirty="0" smtClean="0"/>
              <a:t>OSPF</a:t>
            </a:r>
            <a:r>
              <a:rPr lang="zh-CN" altLang="en-US" dirty="0" smtClean="0"/>
              <a:t>路由器</a:t>
            </a:r>
            <a:r>
              <a:rPr lang="zh-CN" altLang="en-US" dirty="0"/>
              <a:t>之间交换的分组都具有鉴别的功能。</a:t>
            </a:r>
          </a:p>
          <a:p>
            <a:pPr lvl="1"/>
            <a:r>
              <a:rPr lang="zh-CN" altLang="en-US" dirty="0"/>
              <a:t>支持可变长度的子网划分和无分类</a:t>
            </a:r>
            <a:r>
              <a:rPr lang="zh-CN" altLang="en-US" dirty="0" smtClean="0"/>
              <a:t>编址</a:t>
            </a:r>
            <a:r>
              <a:rPr lang="en-US" altLang="zh-CN" dirty="0" smtClean="0"/>
              <a:t>CIDR</a:t>
            </a:r>
            <a:r>
              <a:rPr lang="zh-CN" altLang="en-US" dirty="0"/>
              <a:t>。</a:t>
            </a:r>
          </a:p>
          <a:p>
            <a:pPr lvl="1"/>
            <a:r>
              <a:rPr lang="zh-CN" altLang="en-US" dirty="0"/>
              <a:t>每一个链路状态都带上一</a:t>
            </a:r>
            <a:r>
              <a:rPr lang="zh-CN" altLang="en-US" dirty="0" smtClean="0"/>
              <a:t>个</a:t>
            </a:r>
            <a:r>
              <a:rPr lang="en-US" altLang="zh-CN" dirty="0" smtClean="0"/>
              <a:t>32</a:t>
            </a:r>
            <a:r>
              <a:rPr lang="zh-CN" altLang="en-US" dirty="0" smtClean="0"/>
              <a:t>位</a:t>
            </a:r>
            <a:r>
              <a:rPr lang="zh-CN" altLang="en-US" dirty="0"/>
              <a:t>的序号，序号越大状态就越新。</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30106579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的五种分组类型：</a:t>
            </a:r>
            <a:endParaRPr lang="en-US" altLang="zh-CN" dirty="0" smtClean="0"/>
          </a:p>
          <a:p>
            <a:pPr lvl="1"/>
            <a:r>
              <a:rPr lang="zh-CN" altLang="en-US" dirty="0"/>
              <a:t>类型</a:t>
            </a:r>
            <a:r>
              <a:rPr lang="en-US" altLang="zh-CN" dirty="0" smtClean="0"/>
              <a:t>1</a:t>
            </a:r>
            <a:r>
              <a:rPr lang="zh-CN" altLang="en-US" dirty="0" smtClean="0"/>
              <a:t>：问候</a:t>
            </a:r>
            <a:r>
              <a:rPr lang="en-US" altLang="zh-CN" dirty="0"/>
              <a:t>(Hello)</a:t>
            </a:r>
            <a:r>
              <a:rPr lang="zh-CN" altLang="en-US" dirty="0"/>
              <a:t>分组。</a:t>
            </a:r>
          </a:p>
          <a:p>
            <a:pPr lvl="1"/>
            <a:r>
              <a:rPr lang="zh-CN" altLang="en-US" dirty="0"/>
              <a:t>类型</a:t>
            </a:r>
            <a:r>
              <a:rPr lang="en-US" altLang="zh-CN" dirty="0" smtClean="0"/>
              <a:t>2</a:t>
            </a:r>
            <a:r>
              <a:rPr lang="zh-CN" altLang="en-US" dirty="0" smtClean="0"/>
              <a:t>：数据库</a:t>
            </a:r>
            <a:r>
              <a:rPr lang="zh-CN" altLang="en-US" dirty="0"/>
              <a:t>描述</a:t>
            </a:r>
            <a:r>
              <a:rPr lang="en-US" altLang="zh-CN" dirty="0"/>
              <a:t>(Database Description)</a:t>
            </a:r>
            <a:r>
              <a:rPr lang="zh-CN" altLang="en-US" dirty="0"/>
              <a:t>分组。</a:t>
            </a:r>
          </a:p>
          <a:p>
            <a:pPr lvl="1"/>
            <a:r>
              <a:rPr lang="zh-CN" altLang="en-US" dirty="0"/>
              <a:t>类型</a:t>
            </a:r>
            <a:r>
              <a:rPr lang="en-US" altLang="zh-CN" dirty="0" smtClean="0"/>
              <a:t>3</a:t>
            </a:r>
            <a:r>
              <a:rPr lang="zh-CN" altLang="en-US" dirty="0" smtClean="0"/>
              <a:t>：链路</a:t>
            </a:r>
            <a:r>
              <a:rPr lang="zh-CN" altLang="en-US" dirty="0"/>
              <a:t>状态请求</a:t>
            </a:r>
            <a:r>
              <a:rPr lang="en-US" altLang="zh-CN" dirty="0"/>
              <a:t>(Link State Request)</a:t>
            </a:r>
            <a:r>
              <a:rPr lang="zh-CN" altLang="en-US" dirty="0"/>
              <a:t>分组。</a:t>
            </a:r>
          </a:p>
          <a:p>
            <a:pPr lvl="1"/>
            <a:r>
              <a:rPr lang="zh-CN" altLang="en-US" dirty="0"/>
              <a:t>类型</a:t>
            </a:r>
            <a:r>
              <a:rPr lang="en-US" altLang="zh-CN" dirty="0" smtClean="0"/>
              <a:t>4</a:t>
            </a:r>
            <a:r>
              <a:rPr lang="zh-CN" altLang="en-US" dirty="0" smtClean="0"/>
              <a:t>：链路</a:t>
            </a:r>
            <a:r>
              <a:rPr lang="zh-CN" altLang="en-US" dirty="0"/>
              <a:t>状态更新</a:t>
            </a:r>
            <a:r>
              <a:rPr lang="en-US" altLang="zh-CN" dirty="0"/>
              <a:t>(Link State Update)</a:t>
            </a:r>
            <a:r>
              <a:rPr lang="zh-CN" altLang="en-US" dirty="0"/>
              <a:t>分组</a:t>
            </a:r>
            <a:r>
              <a:rPr lang="zh-CN" altLang="en-US" dirty="0" smtClean="0"/>
              <a:t>，用</a:t>
            </a:r>
            <a:r>
              <a:rPr lang="zh-CN" altLang="en-US" dirty="0"/>
              <a:t>洪泛法对全网更新链路状态。</a:t>
            </a:r>
          </a:p>
          <a:p>
            <a:pPr lvl="1"/>
            <a:r>
              <a:rPr lang="zh-CN" altLang="en-US" dirty="0"/>
              <a:t>类型</a:t>
            </a:r>
            <a:r>
              <a:rPr lang="en-US" altLang="zh-CN" dirty="0"/>
              <a:t>5</a:t>
            </a:r>
            <a:r>
              <a:rPr lang="zh-CN" altLang="en-US" dirty="0"/>
              <a:t>，链路状态确认</a:t>
            </a:r>
            <a:r>
              <a:rPr lang="en-US" altLang="zh-CN" dirty="0"/>
              <a:t>(Link State Acknowledgment</a:t>
            </a:r>
            <a:r>
              <a:rPr lang="en-US" altLang="zh-CN" dirty="0" smtClean="0"/>
              <a:t>)</a:t>
            </a:r>
            <a:r>
              <a:rPr lang="zh-CN" altLang="en-US" dirty="0" smtClean="0"/>
              <a:t>分组</a:t>
            </a:r>
            <a:r>
              <a:rPr lang="zh-CN" altLang="en-US" dirty="0"/>
              <a:t>。 </a:t>
            </a:r>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166</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412819307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的五种分组类型：</a:t>
            </a:r>
            <a:endParaRPr lang="en-US" altLang="zh-CN" dirty="0" smtClean="0"/>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167</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5" name="组合 4"/>
          <p:cNvGrpSpPr/>
          <p:nvPr/>
        </p:nvGrpSpPr>
        <p:grpSpPr>
          <a:xfrm>
            <a:off x="795437" y="1777380"/>
            <a:ext cx="7664995" cy="3672408"/>
            <a:chOff x="795437" y="1777380"/>
            <a:chExt cx="7664995" cy="3672408"/>
          </a:xfrm>
        </p:grpSpPr>
        <p:sp>
          <p:nvSpPr>
            <p:cNvPr id="7" name="Rectangle 2"/>
            <p:cNvSpPr>
              <a:spLocks noChangeArrowheads="1"/>
            </p:cNvSpPr>
            <p:nvPr/>
          </p:nvSpPr>
          <p:spPr bwMode="auto">
            <a:xfrm>
              <a:off x="795437" y="2843130"/>
              <a:ext cx="7664995" cy="1476349"/>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 name="Line 4"/>
            <p:cNvSpPr>
              <a:spLocks noChangeShapeType="1"/>
            </p:cNvSpPr>
            <p:nvPr/>
          </p:nvSpPr>
          <p:spPr bwMode="auto">
            <a:xfrm>
              <a:off x="2241975" y="1993393"/>
              <a:ext cx="0" cy="864432"/>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 name="Rectangle 5"/>
            <p:cNvSpPr>
              <a:spLocks noChangeArrowheads="1"/>
            </p:cNvSpPr>
            <p:nvPr/>
          </p:nvSpPr>
          <p:spPr bwMode="auto">
            <a:xfrm>
              <a:off x="1658115" y="2249918"/>
              <a:ext cx="1202457" cy="2738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 name="AutoShape 6"/>
            <p:cNvSpPr>
              <a:spLocks noChangeArrowheads="1"/>
            </p:cNvSpPr>
            <p:nvPr/>
          </p:nvSpPr>
          <p:spPr bwMode="auto">
            <a:xfrm rot="16200000">
              <a:off x="5343512" y="331332"/>
              <a:ext cx="81499" cy="3272018"/>
            </a:xfrm>
            <a:prstGeom prst="can">
              <a:avLst>
                <a:gd name="adj" fmla="val 105945"/>
              </a:avLst>
            </a:prstGeom>
            <a:solidFill>
              <a:srgbClr val="3333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12" name="Group 9"/>
            <p:cNvGrpSpPr>
              <a:grpSpLocks/>
            </p:cNvGrpSpPr>
            <p:nvPr/>
          </p:nvGrpSpPr>
          <p:grpSpPr bwMode="auto">
            <a:xfrm>
              <a:off x="3758406" y="2058860"/>
              <a:ext cx="3273355" cy="338024"/>
              <a:chOff x="2056" y="1482"/>
              <a:chExt cx="2450" cy="253"/>
            </a:xfrm>
          </p:grpSpPr>
          <p:sp>
            <p:nvSpPr>
              <p:cNvPr id="13" name="Text Box 10"/>
              <p:cNvSpPr txBox="1">
                <a:spLocks noChangeArrowheads="1"/>
              </p:cNvSpPr>
              <p:nvPr/>
            </p:nvSpPr>
            <p:spPr bwMode="auto">
              <a:xfrm>
                <a:off x="2991" y="1482"/>
                <a:ext cx="4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问候</a:t>
                </a:r>
              </a:p>
            </p:txBody>
          </p:sp>
          <p:sp>
            <p:nvSpPr>
              <p:cNvPr id="14" name="Line 11"/>
              <p:cNvSpPr>
                <a:spLocks noChangeShapeType="1"/>
              </p:cNvSpPr>
              <p:nvPr/>
            </p:nvSpPr>
            <p:spPr bwMode="auto">
              <a:xfrm>
                <a:off x="2056" y="1731"/>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15" name="Group 12"/>
            <p:cNvGrpSpPr>
              <a:grpSpLocks/>
            </p:cNvGrpSpPr>
            <p:nvPr/>
          </p:nvGrpSpPr>
          <p:grpSpPr bwMode="auto">
            <a:xfrm>
              <a:off x="3758406" y="2380852"/>
              <a:ext cx="3273355" cy="343368"/>
              <a:chOff x="2056" y="1723"/>
              <a:chExt cx="2450" cy="257"/>
            </a:xfrm>
          </p:grpSpPr>
          <p:sp>
            <p:nvSpPr>
              <p:cNvPr id="16" name="Line 13"/>
              <p:cNvSpPr>
                <a:spLocks noChangeShapeType="1"/>
              </p:cNvSpPr>
              <p:nvPr/>
            </p:nvSpPr>
            <p:spPr bwMode="auto">
              <a:xfrm flipH="1">
                <a:off x="2056" y="1980"/>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 name="Text Box 14"/>
              <p:cNvSpPr txBox="1">
                <a:spLocks noChangeArrowheads="1"/>
              </p:cNvSpPr>
              <p:nvPr/>
            </p:nvSpPr>
            <p:spPr bwMode="auto">
              <a:xfrm>
                <a:off x="2987" y="1723"/>
                <a:ext cx="4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问候</a:t>
                </a:r>
              </a:p>
            </p:txBody>
          </p:sp>
        </p:grpSp>
        <p:grpSp>
          <p:nvGrpSpPr>
            <p:cNvPr id="18" name="Group 15"/>
            <p:cNvGrpSpPr>
              <a:grpSpLocks/>
            </p:cNvGrpSpPr>
            <p:nvPr/>
          </p:nvGrpSpPr>
          <p:grpSpPr bwMode="auto">
            <a:xfrm>
              <a:off x="3758406" y="2855157"/>
              <a:ext cx="3273355" cy="338024"/>
              <a:chOff x="2056" y="2078"/>
              <a:chExt cx="2450" cy="253"/>
            </a:xfrm>
          </p:grpSpPr>
          <p:sp>
            <p:nvSpPr>
              <p:cNvPr id="19" name="Line 16"/>
              <p:cNvSpPr>
                <a:spLocks noChangeShapeType="1"/>
              </p:cNvSpPr>
              <p:nvPr/>
            </p:nvSpPr>
            <p:spPr bwMode="auto">
              <a:xfrm>
                <a:off x="2056" y="2328"/>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Text Box 17"/>
              <p:cNvSpPr txBox="1">
                <a:spLocks noChangeArrowheads="1"/>
              </p:cNvSpPr>
              <p:nvPr/>
            </p:nvSpPr>
            <p:spPr bwMode="auto">
              <a:xfrm>
                <a:off x="2713" y="2078"/>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数据库描述</a:t>
                </a:r>
              </a:p>
            </p:txBody>
          </p:sp>
        </p:grpSp>
        <p:grpSp>
          <p:nvGrpSpPr>
            <p:cNvPr id="21" name="Group 18"/>
            <p:cNvGrpSpPr>
              <a:grpSpLocks/>
            </p:cNvGrpSpPr>
            <p:nvPr/>
          </p:nvGrpSpPr>
          <p:grpSpPr bwMode="auto">
            <a:xfrm>
              <a:off x="3758406" y="3178481"/>
              <a:ext cx="3273355" cy="343369"/>
              <a:chOff x="2056" y="2320"/>
              <a:chExt cx="2450" cy="257"/>
            </a:xfrm>
          </p:grpSpPr>
          <p:sp>
            <p:nvSpPr>
              <p:cNvPr id="22" name="Line 19"/>
              <p:cNvSpPr>
                <a:spLocks noChangeShapeType="1"/>
              </p:cNvSpPr>
              <p:nvPr/>
            </p:nvSpPr>
            <p:spPr bwMode="auto">
              <a:xfrm flipH="1">
                <a:off x="2056" y="2577"/>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 name="Text Box 20"/>
              <p:cNvSpPr txBox="1">
                <a:spLocks noChangeArrowheads="1"/>
              </p:cNvSpPr>
              <p:nvPr/>
            </p:nvSpPr>
            <p:spPr bwMode="auto">
              <a:xfrm>
                <a:off x="2713" y="2320"/>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数据库描述</a:t>
                </a:r>
              </a:p>
            </p:txBody>
          </p:sp>
        </p:grpSp>
        <p:grpSp>
          <p:nvGrpSpPr>
            <p:cNvPr id="24" name="Group 21"/>
            <p:cNvGrpSpPr>
              <a:grpSpLocks/>
            </p:cNvGrpSpPr>
            <p:nvPr/>
          </p:nvGrpSpPr>
          <p:grpSpPr bwMode="auto">
            <a:xfrm>
              <a:off x="3758406" y="3511161"/>
              <a:ext cx="3273355" cy="342032"/>
              <a:chOff x="2056" y="2569"/>
              <a:chExt cx="2450" cy="256"/>
            </a:xfrm>
          </p:grpSpPr>
          <p:sp>
            <p:nvSpPr>
              <p:cNvPr id="25" name="Line 22"/>
              <p:cNvSpPr>
                <a:spLocks noChangeShapeType="1"/>
              </p:cNvSpPr>
              <p:nvPr/>
            </p:nvSpPr>
            <p:spPr bwMode="auto">
              <a:xfrm>
                <a:off x="2056" y="2825"/>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 name="Text Box 23"/>
              <p:cNvSpPr txBox="1">
                <a:spLocks noChangeArrowheads="1"/>
              </p:cNvSpPr>
              <p:nvPr/>
            </p:nvSpPr>
            <p:spPr bwMode="auto">
              <a:xfrm>
                <a:off x="2713" y="2569"/>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数据库描述</a:t>
                </a:r>
              </a:p>
            </p:txBody>
          </p:sp>
        </p:grpSp>
        <p:grpSp>
          <p:nvGrpSpPr>
            <p:cNvPr id="27" name="Group 24"/>
            <p:cNvGrpSpPr>
              <a:grpSpLocks/>
            </p:cNvGrpSpPr>
            <p:nvPr/>
          </p:nvGrpSpPr>
          <p:grpSpPr bwMode="auto">
            <a:xfrm>
              <a:off x="3758406" y="3835824"/>
              <a:ext cx="3273355" cy="351385"/>
              <a:chOff x="2056" y="2812"/>
              <a:chExt cx="2450" cy="263"/>
            </a:xfrm>
          </p:grpSpPr>
          <p:sp>
            <p:nvSpPr>
              <p:cNvPr id="28" name="Line 25"/>
              <p:cNvSpPr>
                <a:spLocks noChangeShapeType="1"/>
              </p:cNvSpPr>
              <p:nvPr/>
            </p:nvSpPr>
            <p:spPr bwMode="auto">
              <a:xfrm flipH="1">
                <a:off x="2056" y="3075"/>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Text Box 26"/>
              <p:cNvSpPr txBox="1">
                <a:spLocks noChangeArrowheads="1"/>
              </p:cNvSpPr>
              <p:nvPr/>
            </p:nvSpPr>
            <p:spPr bwMode="auto">
              <a:xfrm>
                <a:off x="2713" y="2812"/>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数据库描述</a:t>
                </a:r>
              </a:p>
            </p:txBody>
          </p:sp>
        </p:grpSp>
        <p:grpSp>
          <p:nvGrpSpPr>
            <p:cNvPr id="30" name="Group 27"/>
            <p:cNvGrpSpPr>
              <a:grpSpLocks/>
            </p:cNvGrpSpPr>
            <p:nvPr/>
          </p:nvGrpSpPr>
          <p:grpSpPr bwMode="auto">
            <a:xfrm>
              <a:off x="3758406" y="4330172"/>
              <a:ext cx="3273355" cy="338024"/>
              <a:chOff x="2056" y="3182"/>
              <a:chExt cx="2450" cy="253"/>
            </a:xfrm>
          </p:grpSpPr>
          <p:sp>
            <p:nvSpPr>
              <p:cNvPr id="31" name="Line 28"/>
              <p:cNvSpPr>
                <a:spLocks noChangeShapeType="1"/>
              </p:cNvSpPr>
              <p:nvPr/>
            </p:nvSpPr>
            <p:spPr bwMode="auto">
              <a:xfrm>
                <a:off x="2056" y="3423"/>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2" name="Text Box 29"/>
              <p:cNvSpPr txBox="1">
                <a:spLocks noChangeArrowheads="1"/>
              </p:cNvSpPr>
              <p:nvPr/>
            </p:nvSpPr>
            <p:spPr bwMode="auto">
              <a:xfrm>
                <a:off x="2624" y="3182"/>
                <a:ext cx="106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链路状态请求</a:t>
                </a:r>
              </a:p>
            </p:txBody>
          </p:sp>
        </p:grpSp>
        <p:grpSp>
          <p:nvGrpSpPr>
            <p:cNvPr id="33" name="Group 30"/>
            <p:cNvGrpSpPr>
              <a:grpSpLocks/>
            </p:cNvGrpSpPr>
            <p:nvPr/>
          </p:nvGrpSpPr>
          <p:grpSpPr bwMode="auto">
            <a:xfrm>
              <a:off x="3758406" y="4664183"/>
              <a:ext cx="3273355" cy="338024"/>
              <a:chOff x="2056" y="3432"/>
              <a:chExt cx="2450" cy="253"/>
            </a:xfrm>
          </p:grpSpPr>
          <p:sp>
            <p:nvSpPr>
              <p:cNvPr id="34" name="Line 31"/>
              <p:cNvSpPr>
                <a:spLocks noChangeShapeType="1"/>
              </p:cNvSpPr>
              <p:nvPr/>
            </p:nvSpPr>
            <p:spPr bwMode="auto">
              <a:xfrm flipH="1">
                <a:off x="2056" y="3672"/>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Text Box 32"/>
              <p:cNvSpPr txBox="1">
                <a:spLocks noChangeArrowheads="1"/>
              </p:cNvSpPr>
              <p:nvPr/>
            </p:nvSpPr>
            <p:spPr bwMode="auto">
              <a:xfrm>
                <a:off x="2629" y="3432"/>
                <a:ext cx="106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链路状态更新</a:t>
                </a:r>
              </a:p>
            </p:txBody>
          </p:sp>
        </p:grpSp>
        <p:sp>
          <p:nvSpPr>
            <p:cNvPr id="36" name="Line 33"/>
            <p:cNvSpPr>
              <a:spLocks noChangeShapeType="1"/>
            </p:cNvSpPr>
            <p:nvPr/>
          </p:nvSpPr>
          <p:spPr bwMode="auto">
            <a:xfrm>
              <a:off x="1336124" y="4330167"/>
              <a:ext cx="6493267"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34"/>
            <p:cNvSpPr>
              <a:spLocks noChangeShapeType="1"/>
            </p:cNvSpPr>
            <p:nvPr/>
          </p:nvSpPr>
          <p:spPr bwMode="auto">
            <a:xfrm>
              <a:off x="1362845" y="2857826"/>
              <a:ext cx="6466546"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38" name="Group 35"/>
            <p:cNvGrpSpPr>
              <a:grpSpLocks/>
            </p:cNvGrpSpPr>
            <p:nvPr/>
          </p:nvGrpSpPr>
          <p:grpSpPr bwMode="auto">
            <a:xfrm>
              <a:off x="3758406" y="4995527"/>
              <a:ext cx="3273355" cy="338024"/>
              <a:chOff x="2056" y="3680"/>
              <a:chExt cx="2450" cy="253"/>
            </a:xfrm>
          </p:grpSpPr>
          <p:sp>
            <p:nvSpPr>
              <p:cNvPr id="39" name="Line 36"/>
              <p:cNvSpPr>
                <a:spLocks noChangeShapeType="1"/>
              </p:cNvSpPr>
              <p:nvPr/>
            </p:nvSpPr>
            <p:spPr bwMode="auto">
              <a:xfrm>
                <a:off x="2056" y="3920"/>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Text Box 37"/>
              <p:cNvSpPr txBox="1">
                <a:spLocks noChangeArrowheads="1"/>
              </p:cNvSpPr>
              <p:nvPr/>
            </p:nvSpPr>
            <p:spPr bwMode="auto">
              <a:xfrm>
                <a:off x="2629" y="3680"/>
                <a:ext cx="106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链路状态确认</a:t>
                </a:r>
              </a:p>
            </p:txBody>
          </p:sp>
        </p:grpSp>
        <p:sp>
          <p:nvSpPr>
            <p:cNvPr id="41" name="Text Box 38"/>
            <p:cNvSpPr txBox="1">
              <a:spLocks noChangeArrowheads="1"/>
            </p:cNvSpPr>
            <p:nvPr/>
          </p:nvSpPr>
          <p:spPr bwMode="auto">
            <a:xfrm>
              <a:off x="1635402" y="2204491"/>
              <a:ext cx="1210588"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确定可达性</a:t>
              </a:r>
            </a:p>
          </p:txBody>
        </p:sp>
        <p:grpSp>
          <p:nvGrpSpPr>
            <p:cNvPr id="42" name="Group 39"/>
            <p:cNvGrpSpPr>
              <a:grpSpLocks/>
            </p:cNvGrpSpPr>
            <p:nvPr/>
          </p:nvGrpSpPr>
          <p:grpSpPr bwMode="auto">
            <a:xfrm>
              <a:off x="1332116" y="2857826"/>
              <a:ext cx="1826398" cy="1462989"/>
              <a:chOff x="240" y="2080"/>
              <a:chExt cx="1367" cy="1095"/>
            </a:xfrm>
          </p:grpSpPr>
          <p:sp>
            <p:nvSpPr>
              <p:cNvPr id="43" name="Line 40"/>
              <p:cNvSpPr>
                <a:spLocks noChangeShapeType="1"/>
              </p:cNvSpPr>
              <p:nvPr/>
            </p:nvSpPr>
            <p:spPr bwMode="auto">
              <a:xfrm>
                <a:off x="921" y="2080"/>
                <a:ext cx="0" cy="1095"/>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4" name="Text Box 41"/>
              <p:cNvSpPr txBox="1">
                <a:spLocks noChangeArrowheads="1"/>
              </p:cNvSpPr>
              <p:nvPr/>
            </p:nvSpPr>
            <p:spPr bwMode="auto">
              <a:xfrm>
                <a:off x="240" y="2469"/>
                <a:ext cx="1367" cy="253"/>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达到数据库的同步</a:t>
                </a:r>
              </a:p>
            </p:txBody>
          </p:sp>
        </p:grpSp>
        <p:sp>
          <p:nvSpPr>
            <p:cNvPr id="45" name="Line 42"/>
            <p:cNvSpPr>
              <a:spLocks noChangeShapeType="1"/>
            </p:cNvSpPr>
            <p:nvPr/>
          </p:nvSpPr>
          <p:spPr bwMode="auto">
            <a:xfrm>
              <a:off x="1362845" y="5449788"/>
              <a:ext cx="6466546"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Line 43"/>
            <p:cNvSpPr>
              <a:spLocks noChangeShapeType="1"/>
            </p:cNvSpPr>
            <p:nvPr/>
          </p:nvSpPr>
          <p:spPr bwMode="auto">
            <a:xfrm>
              <a:off x="1362845" y="1993393"/>
              <a:ext cx="1917250"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47" name="Group 44"/>
            <p:cNvGrpSpPr>
              <a:grpSpLocks/>
            </p:cNvGrpSpPr>
            <p:nvPr/>
          </p:nvGrpSpPr>
          <p:grpSpPr bwMode="auto">
            <a:xfrm>
              <a:off x="1439000" y="4320815"/>
              <a:ext cx="1620645" cy="1128973"/>
              <a:chOff x="320" y="3175"/>
              <a:chExt cx="1213" cy="845"/>
            </a:xfrm>
          </p:grpSpPr>
          <p:sp>
            <p:nvSpPr>
              <p:cNvPr id="48" name="Line 45"/>
              <p:cNvSpPr>
                <a:spLocks noChangeShapeType="1"/>
              </p:cNvSpPr>
              <p:nvPr/>
            </p:nvSpPr>
            <p:spPr bwMode="auto">
              <a:xfrm>
                <a:off x="921" y="3175"/>
                <a:ext cx="0" cy="845"/>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9" name="Text Box 46"/>
              <p:cNvSpPr txBox="1">
                <a:spLocks noChangeArrowheads="1"/>
              </p:cNvSpPr>
              <p:nvPr/>
            </p:nvSpPr>
            <p:spPr bwMode="auto">
              <a:xfrm>
                <a:off x="320" y="3414"/>
                <a:ext cx="1213" cy="2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新情况下的同步</a:t>
                </a:r>
              </a:p>
            </p:txBody>
          </p:sp>
        </p:grpSp>
        <p:pic>
          <p:nvPicPr>
            <p:cNvPr id="50"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410" y="1777380"/>
              <a:ext cx="760412"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1"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730" y="1795749"/>
              <a:ext cx="758825"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361524584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使用的是可靠</a:t>
            </a:r>
            <a:endParaRPr lang="en-US" altLang="zh-CN" dirty="0" smtClean="0"/>
          </a:p>
          <a:p>
            <a:r>
              <a:rPr lang="zh-CN" altLang="en-US" dirty="0"/>
              <a:t>的洪泛法</a:t>
            </a:r>
            <a:r>
              <a:rPr lang="zh-CN" altLang="en-US" dirty="0" smtClean="0"/>
              <a:t>：</a:t>
            </a:r>
            <a:endParaRPr lang="en-US" altLang="zh-CN" dirty="0" smtClean="0"/>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168</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3" name="组合 2"/>
          <p:cNvGrpSpPr/>
          <p:nvPr/>
        </p:nvGrpSpPr>
        <p:grpSpPr>
          <a:xfrm>
            <a:off x="3511426" y="794767"/>
            <a:ext cx="5453062" cy="4727029"/>
            <a:chOff x="971550" y="836613"/>
            <a:chExt cx="6985000" cy="6055002"/>
          </a:xfrm>
        </p:grpSpPr>
        <p:sp>
          <p:nvSpPr>
            <p:cNvPr id="52" name="Rectangle 3"/>
            <p:cNvSpPr>
              <a:spLocks noChangeArrowheads="1"/>
            </p:cNvSpPr>
            <p:nvPr/>
          </p:nvSpPr>
          <p:spPr bwMode="auto">
            <a:xfrm>
              <a:off x="1258888" y="3878263"/>
              <a:ext cx="6697662" cy="15319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3" name="Rectangle 4"/>
            <p:cNvSpPr>
              <a:spLocks noChangeArrowheads="1"/>
            </p:cNvSpPr>
            <p:nvPr/>
          </p:nvSpPr>
          <p:spPr bwMode="auto">
            <a:xfrm>
              <a:off x="1258888" y="836613"/>
              <a:ext cx="6697662" cy="15319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4" name="Text Box 39"/>
            <p:cNvSpPr txBox="1">
              <a:spLocks noChangeArrowheads="1"/>
            </p:cNvSpPr>
            <p:nvPr/>
          </p:nvSpPr>
          <p:spPr bwMode="auto">
            <a:xfrm>
              <a:off x="3924300" y="1419226"/>
              <a:ext cx="1287853"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更新报文</a:t>
              </a:r>
            </a:p>
          </p:txBody>
        </p:sp>
        <p:sp>
          <p:nvSpPr>
            <p:cNvPr id="55" name="Line 5"/>
            <p:cNvSpPr>
              <a:spLocks noChangeShapeType="1"/>
            </p:cNvSpPr>
            <p:nvPr/>
          </p:nvSpPr>
          <p:spPr bwMode="auto">
            <a:xfrm>
              <a:off x="2120900" y="1104900"/>
              <a:ext cx="5168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6" name="Freeform 6"/>
            <p:cNvSpPr>
              <a:spLocks/>
            </p:cNvSpPr>
            <p:nvPr/>
          </p:nvSpPr>
          <p:spPr bwMode="auto">
            <a:xfrm>
              <a:off x="2120900" y="1104900"/>
              <a:ext cx="5168900" cy="987425"/>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7" name="Line 7"/>
            <p:cNvSpPr>
              <a:spLocks noChangeShapeType="1"/>
            </p:cNvSpPr>
            <p:nvPr/>
          </p:nvSpPr>
          <p:spPr bwMode="auto">
            <a:xfrm>
              <a:off x="3748088" y="1104900"/>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8" name="Line 8"/>
            <p:cNvSpPr>
              <a:spLocks noChangeShapeType="1"/>
            </p:cNvSpPr>
            <p:nvPr/>
          </p:nvSpPr>
          <p:spPr bwMode="auto">
            <a:xfrm>
              <a:off x="5662613" y="1104900"/>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9" name="Line 9"/>
            <p:cNvSpPr>
              <a:spLocks noChangeShapeType="1"/>
            </p:cNvSpPr>
            <p:nvPr/>
          </p:nvSpPr>
          <p:spPr bwMode="auto">
            <a:xfrm>
              <a:off x="4067175" y="1987550"/>
              <a:ext cx="479425" cy="0"/>
            </a:xfrm>
            <a:prstGeom prst="line">
              <a:avLst/>
            </a:prstGeom>
            <a:noFill/>
            <a:ln w="57150">
              <a:solidFill>
                <a:schemeClr val="hlink"/>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0" name="Line 10"/>
            <p:cNvSpPr>
              <a:spLocks noChangeShapeType="1"/>
            </p:cNvSpPr>
            <p:nvPr/>
          </p:nvSpPr>
          <p:spPr bwMode="auto">
            <a:xfrm rot="12726376">
              <a:off x="3019425" y="1630363"/>
              <a:ext cx="479425" cy="1587"/>
            </a:xfrm>
            <a:prstGeom prst="line">
              <a:avLst/>
            </a:prstGeom>
            <a:noFill/>
            <a:ln w="57150">
              <a:solidFill>
                <a:schemeClr val="hlink"/>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1" name="Line 11"/>
            <p:cNvSpPr>
              <a:spLocks noChangeShapeType="1"/>
            </p:cNvSpPr>
            <p:nvPr/>
          </p:nvSpPr>
          <p:spPr bwMode="auto">
            <a:xfrm rot="16200000">
              <a:off x="3656012" y="1565276"/>
              <a:ext cx="447675" cy="0"/>
            </a:xfrm>
            <a:prstGeom prst="line">
              <a:avLst/>
            </a:prstGeom>
            <a:noFill/>
            <a:ln w="57150">
              <a:solidFill>
                <a:schemeClr val="hlink"/>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2" name="Line 12"/>
            <p:cNvSpPr>
              <a:spLocks noChangeShapeType="1"/>
            </p:cNvSpPr>
            <p:nvPr/>
          </p:nvSpPr>
          <p:spPr bwMode="auto">
            <a:xfrm>
              <a:off x="2120900" y="2641600"/>
              <a:ext cx="5168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3" name="Freeform 13"/>
            <p:cNvSpPr>
              <a:spLocks/>
            </p:cNvSpPr>
            <p:nvPr/>
          </p:nvSpPr>
          <p:spPr bwMode="auto">
            <a:xfrm>
              <a:off x="2120900" y="2641600"/>
              <a:ext cx="5168900" cy="985838"/>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4" name="Line 14"/>
            <p:cNvSpPr>
              <a:spLocks noChangeShapeType="1"/>
            </p:cNvSpPr>
            <p:nvPr/>
          </p:nvSpPr>
          <p:spPr bwMode="auto">
            <a:xfrm>
              <a:off x="3748088" y="2641600"/>
              <a:ext cx="0" cy="985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5" name="Line 15"/>
            <p:cNvSpPr>
              <a:spLocks noChangeShapeType="1"/>
            </p:cNvSpPr>
            <p:nvPr/>
          </p:nvSpPr>
          <p:spPr bwMode="auto">
            <a:xfrm>
              <a:off x="5662613" y="2641600"/>
              <a:ext cx="0" cy="985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66" name="Group 71"/>
            <p:cNvGrpSpPr>
              <a:grpSpLocks/>
            </p:cNvGrpSpPr>
            <p:nvPr/>
          </p:nvGrpSpPr>
          <p:grpSpPr bwMode="auto">
            <a:xfrm>
              <a:off x="5791200" y="2854325"/>
              <a:ext cx="1069975" cy="449263"/>
              <a:chOff x="3648" y="1798"/>
              <a:chExt cx="674" cy="283"/>
            </a:xfrm>
          </p:grpSpPr>
          <p:sp>
            <p:nvSpPr>
              <p:cNvPr id="67" name="Line 17"/>
              <p:cNvSpPr>
                <a:spLocks noChangeShapeType="1"/>
              </p:cNvSpPr>
              <p:nvPr/>
            </p:nvSpPr>
            <p:spPr bwMode="auto">
              <a:xfrm rot="-2260875">
                <a:off x="4021" y="2023"/>
                <a:ext cx="301" cy="1"/>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8" name="Line 18"/>
              <p:cNvSpPr>
                <a:spLocks noChangeShapeType="1"/>
              </p:cNvSpPr>
              <p:nvPr/>
            </p:nvSpPr>
            <p:spPr bwMode="auto">
              <a:xfrm rot="-5400000">
                <a:off x="3506" y="1940"/>
                <a:ext cx="283"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69" name="Line 19"/>
            <p:cNvSpPr>
              <a:spLocks noChangeShapeType="1"/>
            </p:cNvSpPr>
            <p:nvPr/>
          </p:nvSpPr>
          <p:spPr bwMode="auto">
            <a:xfrm>
              <a:off x="2120900" y="4176713"/>
              <a:ext cx="5153025" cy="158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0" name="Freeform 20"/>
            <p:cNvSpPr>
              <a:spLocks/>
            </p:cNvSpPr>
            <p:nvPr/>
          </p:nvSpPr>
          <p:spPr bwMode="auto">
            <a:xfrm>
              <a:off x="2120900" y="4176713"/>
              <a:ext cx="5168900" cy="987425"/>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1" name="Line 21"/>
            <p:cNvSpPr>
              <a:spLocks noChangeShapeType="1"/>
            </p:cNvSpPr>
            <p:nvPr/>
          </p:nvSpPr>
          <p:spPr bwMode="auto">
            <a:xfrm>
              <a:off x="3748088" y="4176713"/>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2" name="Line 22"/>
            <p:cNvSpPr>
              <a:spLocks noChangeShapeType="1"/>
            </p:cNvSpPr>
            <p:nvPr/>
          </p:nvSpPr>
          <p:spPr bwMode="auto">
            <a:xfrm>
              <a:off x="5662613" y="4176713"/>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3" name="Line 24"/>
            <p:cNvSpPr>
              <a:spLocks noChangeShapeType="1"/>
            </p:cNvSpPr>
            <p:nvPr/>
          </p:nvSpPr>
          <p:spPr bwMode="auto">
            <a:xfrm>
              <a:off x="2120900" y="5713413"/>
              <a:ext cx="5168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4" name="Freeform 25"/>
            <p:cNvSpPr>
              <a:spLocks/>
            </p:cNvSpPr>
            <p:nvPr/>
          </p:nvSpPr>
          <p:spPr bwMode="auto">
            <a:xfrm>
              <a:off x="2108200" y="5713413"/>
              <a:ext cx="5170488" cy="985837"/>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5" name="Line 26"/>
            <p:cNvSpPr>
              <a:spLocks noChangeShapeType="1"/>
            </p:cNvSpPr>
            <p:nvPr/>
          </p:nvSpPr>
          <p:spPr bwMode="auto">
            <a:xfrm>
              <a:off x="3748088" y="5713413"/>
              <a:ext cx="0" cy="9858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6" name="Line 27"/>
            <p:cNvSpPr>
              <a:spLocks noChangeShapeType="1"/>
            </p:cNvSpPr>
            <p:nvPr/>
          </p:nvSpPr>
          <p:spPr bwMode="auto">
            <a:xfrm>
              <a:off x="5662613" y="5713413"/>
              <a:ext cx="0" cy="9858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77" name="Group 70"/>
            <p:cNvGrpSpPr>
              <a:grpSpLocks/>
            </p:cNvGrpSpPr>
            <p:nvPr/>
          </p:nvGrpSpPr>
          <p:grpSpPr bwMode="auto">
            <a:xfrm>
              <a:off x="2678113" y="2525713"/>
              <a:ext cx="2187575" cy="239712"/>
              <a:chOff x="1687" y="1591"/>
              <a:chExt cx="1378" cy="151"/>
            </a:xfrm>
          </p:grpSpPr>
          <p:sp>
            <p:nvSpPr>
              <p:cNvPr id="78" name="Line 16"/>
              <p:cNvSpPr>
                <a:spLocks noChangeShapeType="1"/>
              </p:cNvSpPr>
              <p:nvPr/>
            </p:nvSpPr>
            <p:spPr bwMode="auto">
              <a:xfrm flipH="1">
                <a:off x="1687" y="1591"/>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9" name="Line 28"/>
              <p:cNvSpPr>
                <a:spLocks noChangeShapeType="1"/>
              </p:cNvSpPr>
              <p:nvPr/>
            </p:nvSpPr>
            <p:spPr bwMode="auto">
              <a:xfrm>
                <a:off x="2763" y="1742"/>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80" name="Line 29"/>
            <p:cNvSpPr>
              <a:spLocks noChangeShapeType="1"/>
            </p:cNvSpPr>
            <p:nvPr/>
          </p:nvSpPr>
          <p:spPr bwMode="auto">
            <a:xfrm>
              <a:off x="2727325" y="2765425"/>
              <a:ext cx="477838"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81" name="Group 72"/>
            <p:cNvGrpSpPr>
              <a:grpSpLocks/>
            </p:cNvGrpSpPr>
            <p:nvPr/>
          </p:nvGrpSpPr>
          <p:grpSpPr bwMode="auto">
            <a:xfrm>
              <a:off x="4418013" y="4065588"/>
              <a:ext cx="2154237" cy="0"/>
              <a:chOff x="2783" y="2561"/>
              <a:chExt cx="1357" cy="0"/>
            </a:xfrm>
          </p:grpSpPr>
          <p:sp>
            <p:nvSpPr>
              <p:cNvPr id="82" name="Line 23"/>
              <p:cNvSpPr>
                <a:spLocks noChangeShapeType="1"/>
              </p:cNvSpPr>
              <p:nvPr/>
            </p:nvSpPr>
            <p:spPr bwMode="auto">
              <a:xfrm flipH="1">
                <a:off x="2783" y="2561"/>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3" name="Line 30"/>
              <p:cNvSpPr>
                <a:spLocks noChangeShapeType="1"/>
              </p:cNvSpPr>
              <p:nvPr/>
            </p:nvSpPr>
            <p:spPr bwMode="auto">
              <a:xfrm>
                <a:off x="3838" y="2561"/>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84" name="Line 31"/>
            <p:cNvSpPr>
              <a:spLocks noChangeShapeType="1"/>
            </p:cNvSpPr>
            <p:nvPr/>
          </p:nvSpPr>
          <p:spPr bwMode="auto">
            <a:xfrm flipH="1">
              <a:off x="6142038" y="4303713"/>
              <a:ext cx="477837"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85" name="Group 73"/>
            <p:cNvGrpSpPr>
              <a:grpSpLocks/>
            </p:cNvGrpSpPr>
            <p:nvPr/>
          </p:nvGrpSpPr>
          <p:grpSpPr bwMode="auto">
            <a:xfrm>
              <a:off x="2862263" y="5903913"/>
              <a:ext cx="3765550" cy="714375"/>
              <a:chOff x="1803" y="3719"/>
              <a:chExt cx="2372" cy="450"/>
            </a:xfrm>
          </p:grpSpPr>
          <p:sp>
            <p:nvSpPr>
              <p:cNvPr id="86" name="AutoShape 32"/>
              <p:cNvSpPr>
                <a:spLocks noChangeArrowheads="1"/>
              </p:cNvSpPr>
              <p:nvPr/>
            </p:nvSpPr>
            <p:spPr bwMode="auto">
              <a:xfrm>
                <a:off x="2399" y="3726"/>
                <a:ext cx="120" cy="292"/>
              </a:xfrm>
              <a:prstGeom prst="downArrow">
                <a:avLst>
                  <a:gd name="adj1" fmla="val 50000"/>
                  <a:gd name="adj2" fmla="val 80458"/>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87" name="AutoShape 33"/>
              <p:cNvSpPr>
                <a:spLocks noChangeArrowheads="1"/>
              </p:cNvSpPr>
              <p:nvPr/>
            </p:nvSpPr>
            <p:spPr bwMode="auto">
              <a:xfrm>
                <a:off x="3627" y="3719"/>
                <a:ext cx="121" cy="292"/>
              </a:xfrm>
              <a:prstGeom prst="downArrow">
                <a:avLst>
                  <a:gd name="adj1" fmla="val 50000"/>
                  <a:gd name="adj2" fmla="val 79793"/>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88" name="AutoShape 34"/>
              <p:cNvSpPr>
                <a:spLocks noChangeArrowheads="1"/>
              </p:cNvSpPr>
              <p:nvPr/>
            </p:nvSpPr>
            <p:spPr bwMode="auto">
              <a:xfrm rot="5400000">
                <a:off x="2862" y="3957"/>
                <a:ext cx="113" cy="312"/>
              </a:xfrm>
              <a:prstGeom prst="downArrow">
                <a:avLst>
                  <a:gd name="adj1" fmla="val 50000"/>
                  <a:gd name="adj2" fmla="val 91294"/>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89" name="AutoShape 35"/>
              <p:cNvSpPr>
                <a:spLocks noChangeArrowheads="1"/>
              </p:cNvSpPr>
              <p:nvPr/>
            </p:nvSpPr>
            <p:spPr bwMode="auto">
              <a:xfrm rot="3308442">
                <a:off x="3963" y="3674"/>
                <a:ext cx="113" cy="311"/>
              </a:xfrm>
              <a:prstGeom prst="downArrow">
                <a:avLst>
                  <a:gd name="adj1" fmla="val 50000"/>
                  <a:gd name="adj2" fmla="val 91001"/>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90" name="AutoShape 36"/>
              <p:cNvSpPr>
                <a:spLocks noChangeArrowheads="1"/>
              </p:cNvSpPr>
              <p:nvPr/>
            </p:nvSpPr>
            <p:spPr bwMode="auto">
              <a:xfrm rot="-3458995">
                <a:off x="1902" y="3702"/>
                <a:ext cx="113" cy="312"/>
              </a:xfrm>
              <a:prstGeom prst="downArrow">
                <a:avLst>
                  <a:gd name="adj1" fmla="val 50000"/>
                  <a:gd name="adj2" fmla="val 91294"/>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grpSp>
        <p:sp>
          <p:nvSpPr>
            <p:cNvPr id="91" name="Line 37"/>
            <p:cNvSpPr>
              <a:spLocks noChangeShapeType="1"/>
            </p:cNvSpPr>
            <p:nvPr/>
          </p:nvSpPr>
          <p:spPr bwMode="auto">
            <a:xfrm>
              <a:off x="1147763" y="836613"/>
              <a:ext cx="0" cy="5661025"/>
            </a:xfrm>
            <a:prstGeom prst="line">
              <a:avLst/>
            </a:prstGeom>
            <a:noFill/>
            <a:ln w="9525">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2" name="Text Box 38"/>
            <p:cNvSpPr txBox="1">
              <a:spLocks noChangeArrowheads="1"/>
            </p:cNvSpPr>
            <p:nvPr/>
          </p:nvSpPr>
          <p:spPr bwMode="auto">
            <a:xfrm>
              <a:off x="971550" y="6457950"/>
              <a:ext cx="33510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t</a:t>
              </a:r>
            </a:p>
          </p:txBody>
        </p:sp>
        <p:sp>
          <p:nvSpPr>
            <p:cNvPr id="93" name="Text Box 40"/>
            <p:cNvSpPr txBox="1">
              <a:spLocks noChangeArrowheads="1"/>
            </p:cNvSpPr>
            <p:nvPr/>
          </p:nvSpPr>
          <p:spPr bwMode="auto">
            <a:xfrm>
              <a:off x="4022725" y="5940424"/>
              <a:ext cx="1300173"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ACK</a:t>
              </a:r>
              <a:r>
                <a:rPr kumimoji="1" lang="zh-CN" altLang="en-US" sz="1600">
                  <a:latin typeface="+mj-ea"/>
                  <a:ea typeface="+mj-ea"/>
                </a:rPr>
                <a:t>报文</a:t>
              </a:r>
            </a:p>
          </p:txBody>
        </p:sp>
        <p:pic>
          <p:nvPicPr>
            <p:cNvPr id="94" name="Picture 4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6486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5" name="Picture 4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3975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6" name="Picture 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813" y="3975100"/>
              <a:ext cx="538162"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7" name="Picture 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3436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8"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3436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9" name="Picture 4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3725"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0" name="Picture 4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1" name="Picture 4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2" name="Picture 4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325"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3" name="Picture 5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1912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4" name="Picture 5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1912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5" name="Picture 5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63" y="925513"/>
              <a:ext cx="53975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6" name="Picture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925513"/>
              <a:ext cx="5381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7" name="Picture 5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925513"/>
              <a:ext cx="5381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8" name="Picture 5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325" y="925513"/>
              <a:ext cx="5381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9" name="Picture 5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63" y="5500688"/>
              <a:ext cx="5397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0" name="Picture 5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550068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1" name="Picture 5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550068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2" name="Picture 5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488" y="5500688"/>
              <a:ext cx="5397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3" name="Picture 6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4962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4" name="Picture 6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4962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5" name="Picture 6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63" y="3975100"/>
              <a:ext cx="5397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6" name="Picture 6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3975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7" name="Picture 6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6486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18" name="Text Box 65"/>
            <p:cNvSpPr txBox="1">
              <a:spLocks noChangeArrowheads="1"/>
            </p:cNvSpPr>
            <p:nvPr/>
          </p:nvSpPr>
          <p:spPr bwMode="auto">
            <a:xfrm>
              <a:off x="3095626" y="1819275"/>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19" name="Text Box 66"/>
            <p:cNvSpPr txBox="1">
              <a:spLocks noChangeArrowheads="1"/>
            </p:cNvSpPr>
            <p:nvPr/>
          </p:nvSpPr>
          <p:spPr bwMode="auto">
            <a:xfrm>
              <a:off x="3095626" y="6407150"/>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20" name="Text Box 67"/>
            <p:cNvSpPr txBox="1">
              <a:spLocks noChangeArrowheads="1"/>
            </p:cNvSpPr>
            <p:nvPr/>
          </p:nvSpPr>
          <p:spPr bwMode="auto">
            <a:xfrm>
              <a:off x="3078163" y="4848225"/>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21" name="Text Box 68"/>
            <p:cNvSpPr txBox="1">
              <a:spLocks noChangeArrowheads="1"/>
            </p:cNvSpPr>
            <p:nvPr/>
          </p:nvSpPr>
          <p:spPr bwMode="auto">
            <a:xfrm>
              <a:off x="3095626" y="3340100"/>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22" name="Text Box 69"/>
            <p:cNvSpPr txBox="1">
              <a:spLocks noChangeArrowheads="1"/>
            </p:cNvSpPr>
            <p:nvPr/>
          </p:nvSpPr>
          <p:spPr bwMode="auto">
            <a:xfrm>
              <a:off x="1450975" y="1273175"/>
              <a:ext cx="437771" cy="541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5000"/>
                </a:lnSpc>
              </a:pPr>
              <a:r>
                <a:rPr kumimoji="1" lang="en-US" altLang="zh-CN" sz="1600">
                  <a:latin typeface="+mj-ea"/>
                  <a:ea typeface="+mj-ea"/>
                </a:rPr>
                <a:t>t</a:t>
              </a:r>
              <a:r>
                <a:rPr kumimoji="1" lang="en-US" altLang="zh-CN" sz="1600" baseline="-25000">
                  <a:latin typeface="+mj-ea"/>
                  <a:ea typeface="+mj-ea"/>
                </a:rPr>
                <a:t>1</a:t>
              </a: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r>
                <a:rPr kumimoji="1" lang="en-US" altLang="zh-CN" sz="1600">
                  <a:latin typeface="+mj-ea"/>
                  <a:ea typeface="+mj-ea"/>
                </a:rPr>
                <a:t>t</a:t>
              </a:r>
              <a:r>
                <a:rPr kumimoji="1" lang="en-US" altLang="zh-CN" sz="1600" baseline="-25000">
                  <a:latin typeface="+mj-ea"/>
                  <a:ea typeface="+mj-ea"/>
                </a:rPr>
                <a:t>2</a:t>
              </a: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r>
                <a:rPr kumimoji="1" lang="en-US" altLang="zh-CN" sz="1600">
                  <a:latin typeface="+mj-ea"/>
                  <a:ea typeface="+mj-ea"/>
                </a:rPr>
                <a:t>t</a:t>
              </a:r>
              <a:r>
                <a:rPr kumimoji="1" lang="en-US" altLang="zh-CN" sz="1600" baseline="-25000">
                  <a:latin typeface="+mj-ea"/>
                  <a:ea typeface="+mj-ea"/>
                </a:rPr>
                <a:t>3</a:t>
              </a: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r>
                <a:rPr kumimoji="1" lang="en-US" altLang="zh-CN" sz="1600">
                  <a:latin typeface="+mj-ea"/>
                  <a:ea typeface="+mj-ea"/>
                </a:rPr>
                <a:t>t</a:t>
              </a:r>
              <a:r>
                <a:rPr kumimoji="1" lang="en-US" altLang="zh-CN" sz="1600" baseline="-25000">
                  <a:latin typeface="+mj-ea"/>
                  <a:ea typeface="+mj-ea"/>
                </a:rPr>
                <a:t>4</a:t>
              </a:r>
              <a:endParaRPr kumimoji="1" lang="en-US" altLang="zh-CN" sz="1600">
                <a:latin typeface="+mj-ea"/>
                <a:ea typeface="+mj-ea"/>
              </a:endParaRPr>
            </a:p>
          </p:txBody>
        </p:sp>
      </p:grpSp>
    </p:spTree>
    <p:extLst>
      <p:ext uri="{BB962C8B-B14F-4D97-AF65-F5344CB8AC3E}">
        <p14:creationId xmlns:p14="http://schemas.microsoft.com/office/powerpoint/2010/main" val="223797530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的其他特点：</a:t>
            </a:r>
            <a:endParaRPr lang="en-US" altLang="zh-CN" dirty="0" smtClean="0"/>
          </a:p>
          <a:p>
            <a:pPr lvl="1"/>
            <a:r>
              <a:rPr lang="en-US" altLang="zh-CN" dirty="0" smtClean="0"/>
              <a:t>OSPF</a:t>
            </a:r>
            <a:r>
              <a:rPr lang="zh-CN" altLang="en-US" dirty="0" smtClean="0"/>
              <a:t>规定</a:t>
            </a:r>
            <a:r>
              <a:rPr lang="zh-CN" altLang="en-US" dirty="0"/>
              <a:t>每隔一段时间，</a:t>
            </a:r>
            <a:r>
              <a:rPr lang="zh-CN" altLang="en-US" dirty="0" smtClean="0"/>
              <a:t>如</a:t>
            </a:r>
            <a:r>
              <a:rPr lang="en-US" altLang="zh-CN" dirty="0" smtClean="0"/>
              <a:t>30</a:t>
            </a:r>
            <a:r>
              <a:rPr lang="zh-CN" altLang="en-US" dirty="0" smtClean="0"/>
              <a:t>分钟</a:t>
            </a:r>
            <a:r>
              <a:rPr lang="zh-CN" altLang="en-US" dirty="0"/>
              <a:t>，要刷新一次数据库中的链路状态。 </a:t>
            </a:r>
          </a:p>
          <a:p>
            <a:pPr lvl="1"/>
            <a:r>
              <a:rPr lang="zh-CN" altLang="en-US" dirty="0"/>
              <a:t>由于一个路由器的链路状态只涉及到与相邻路由器的连通状态，因而与整个互联网的规模并无直接关系。因此当互联网规模很大时，</a:t>
            </a:r>
            <a:r>
              <a:rPr lang="en-US" altLang="zh-CN" dirty="0" smtClean="0"/>
              <a:t>OSPF</a:t>
            </a:r>
            <a:r>
              <a:rPr lang="zh-CN" altLang="en-US" dirty="0" smtClean="0"/>
              <a:t>协议</a:t>
            </a:r>
            <a:r>
              <a:rPr lang="zh-CN" altLang="en-US" dirty="0"/>
              <a:t>要比距离向量</a:t>
            </a:r>
            <a:r>
              <a:rPr lang="zh-CN" altLang="en-US" dirty="0" smtClean="0"/>
              <a:t>协议</a:t>
            </a:r>
            <a:r>
              <a:rPr lang="en-US" altLang="zh-CN" dirty="0" smtClean="0"/>
              <a:t>RIP</a:t>
            </a:r>
            <a:r>
              <a:rPr lang="zh-CN" altLang="en-US" dirty="0" smtClean="0"/>
              <a:t>好得多</a:t>
            </a:r>
            <a:r>
              <a:rPr lang="zh-CN" altLang="en-US" dirty="0"/>
              <a:t>。 </a:t>
            </a:r>
          </a:p>
          <a:p>
            <a:pPr lvl="1"/>
            <a:r>
              <a:rPr lang="en-US" altLang="zh-CN" dirty="0" smtClean="0"/>
              <a:t>OSPF</a:t>
            </a:r>
            <a:r>
              <a:rPr lang="zh-CN" altLang="en-US" dirty="0" smtClean="0"/>
              <a:t>没有</a:t>
            </a:r>
            <a:r>
              <a:rPr lang="zh-CN" altLang="en-US" dirty="0"/>
              <a:t>“坏消息传播得慢”的问题，据统计，其响应网络变化的时间</a:t>
            </a:r>
            <a:r>
              <a:rPr lang="zh-CN" altLang="en-US" dirty="0" smtClean="0"/>
              <a:t>小于</a:t>
            </a:r>
            <a:r>
              <a:rPr lang="en-US" altLang="zh-CN" dirty="0" smtClean="0"/>
              <a:t>100ms</a:t>
            </a:r>
            <a:r>
              <a:rPr lang="zh-CN" altLang="en-US" dirty="0"/>
              <a:t>。 </a:t>
            </a:r>
            <a:endParaRPr lang="en-US" altLang="zh-CN" dirty="0" smtClean="0"/>
          </a:p>
          <a:p>
            <a:pPr lvl="1"/>
            <a:r>
              <a:rPr lang="zh-CN" altLang="en-US" dirty="0"/>
              <a:t>多点接入的局域网采用了指定的路由器的方法，使广播的信息量大大减少</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1690052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a:t>当中继系统是转发器或网桥时，一般并不称之为网络互连，因为这仅仅是把一个网络扩大了，而这仍然是一个网络。 </a:t>
            </a:r>
          </a:p>
          <a:p>
            <a:r>
              <a:rPr lang="zh-CN" altLang="en-US" dirty="0"/>
              <a:t>网关由于比较复杂，目前使用得较少。</a:t>
            </a:r>
          </a:p>
          <a:p>
            <a:r>
              <a:rPr lang="zh-CN" altLang="en-US" dirty="0" smtClean="0"/>
              <a:t>我们讨论网络互联都是</a:t>
            </a:r>
            <a:r>
              <a:rPr lang="zh-CN" altLang="en-US" dirty="0"/>
              <a:t>指</a:t>
            </a:r>
            <a:r>
              <a:rPr lang="zh-CN" altLang="en-US" dirty="0">
                <a:solidFill>
                  <a:srgbClr val="FF0000"/>
                </a:solidFill>
              </a:rPr>
              <a:t>用路由器</a:t>
            </a:r>
            <a:r>
              <a:rPr lang="zh-CN" altLang="en-US" dirty="0" smtClean="0">
                <a:solidFill>
                  <a:srgbClr val="FF0000"/>
                </a:solidFill>
              </a:rPr>
              <a:t>进行网络互联和路由选择</a:t>
            </a:r>
            <a:r>
              <a:rPr lang="zh-CN" altLang="en-US" dirty="0" smtClean="0"/>
              <a:t>。</a:t>
            </a:r>
            <a:endParaRPr lang="en-US" altLang="zh-CN" dirty="0" smtClean="0"/>
          </a:p>
          <a:p>
            <a:r>
              <a:rPr lang="zh-CN" altLang="en-US" dirty="0"/>
              <a:t>路由器就是一台</a:t>
            </a:r>
            <a:r>
              <a:rPr lang="zh-CN" altLang="en-US" dirty="0" smtClean="0"/>
              <a:t>专用计算机，用来在互联网中进行路由选择。</a:t>
            </a:r>
            <a:endParaRPr lang="zh-CN" altLang="en-US" dirty="0"/>
          </a:p>
          <a:p>
            <a:pPr lvl="1"/>
            <a:r>
              <a:rPr lang="zh-CN" altLang="en-US" dirty="0"/>
              <a:t>由于历史的原因，许多有关 </a:t>
            </a:r>
            <a:r>
              <a:rPr lang="en-US" altLang="zh-CN" dirty="0"/>
              <a:t>TCP/IP </a:t>
            </a:r>
            <a:r>
              <a:rPr lang="zh-CN" altLang="en-US" dirty="0"/>
              <a:t>的文献将网络层使用的路由器称为网关。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188475419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t>边界网关协议</a:t>
            </a:r>
            <a:r>
              <a:rPr lang="en-US" altLang="zh-CN" dirty="0" smtClean="0"/>
              <a:t>BGP</a:t>
            </a:r>
            <a:r>
              <a:rPr lang="zh-CN" altLang="en-US" dirty="0" smtClean="0"/>
              <a:t>是</a:t>
            </a:r>
            <a:r>
              <a:rPr lang="zh-CN" altLang="en-US" dirty="0"/>
              <a:t>不同自治系统的路由器之间交换路由信息的协议。 </a:t>
            </a:r>
          </a:p>
          <a:p>
            <a:r>
              <a:rPr lang="en-US" altLang="zh-CN" dirty="0" smtClean="0"/>
              <a:t>BGP</a:t>
            </a:r>
            <a:r>
              <a:rPr lang="zh-CN" altLang="en-US" dirty="0" smtClean="0"/>
              <a:t>较</a:t>
            </a:r>
            <a:r>
              <a:rPr lang="zh-CN" altLang="en-US" dirty="0"/>
              <a:t>新版本</a:t>
            </a:r>
            <a:r>
              <a:rPr lang="zh-CN" altLang="en-US" dirty="0" smtClean="0"/>
              <a:t>是</a:t>
            </a:r>
            <a:r>
              <a:rPr lang="en-US" altLang="zh-CN" dirty="0" smtClean="0"/>
              <a:t>2006</a:t>
            </a:r>
            <a:r>
              <a:rPr lang="zh-CN" altLang="en-US" dirty="0" smtClean="0"/>
              <a:t>年</a:t>
            </a:r>
            <a:r>
              <a:rPr lang="en-US" altLang="zh-CN" dirty="0" smtClean="0"/>
              <a:t>1</a:t>
            </a:r>
            <a:r>
              <a:rPr lang="zh-CN" altLang="en-US" dirty="0" smtClean="0"/>
              <a:t>月</a:t>
            </a:r>
            <a:r>
              <a:rPr lang="zh-CN" altLang="en-US" dirty="0"/>
              <a:t>发表</a:t>
            </a:r>
            <a:r>
              <a:rPr lang="zh-CN" altLang="en-US" dirty="0" smtClean="0"/>
              <a:t>的</a:t>
            </a:r>
            <a:r>
              <a:rPr lang="en-US" altLang="zh-CN" dirty="0" smtClean="0"/>
              <a:t>BGP-4</a:t>
            </a:r>
            <a:r>
              <a:rPr lang="zh-CN" altLang="en-US" dirty="0"/>
              <a:t>（</a:t>
            </a:r>
            <a:r>
              <a:rPr lang="en-US" altLang="zh-CN" dirty="0" smtClean="0"/>
              <a:t>BGP</a:t>
            </a:r>
            <a:r>
              <a:rPr lang="zh-CN" altLang="en-US" dirty="0" smtClean="0"/>
              <a:t>第</a:t>
            </a:r>
            <a:r>
              <a:rPr lang="en-US" altLang="zh-CN" dirty="0" smtClean="0"/>
              <a:t>4</a:t>
            </a:r>
            <a:r>
              <a:rPr lang="zh-CN" altLang="en-US" dirty="0" smtClean="0"/>
              <a:t>个</a:t>
            </a:r>
            <a:r>
              <a:rPr lang="zh-CN" altLang="en-US" dirty="0"/>
              <a:t>版本），</a:t>
            </a:r>
            <a:r>
              <a:rPr lang="zh-CN" altLang="en-US" dirty="0" smtClean="0"/>
              <a:t>即</a:t>
            </a:r>
            <a:r>
              <a:rPr lang="en-US" altLang="zh-CN" dirty="0" smtClean="0"/>
              <a:t>RFC 4271 </a:t>
            </a:r>
            <a:r>
              <a:rPr lang="en-US" altLang="zh-CN" dirty="0"/>
              <a:t>~ 4278</a:t>
            </a:r>
            <a:r>
              <a:rPr lang="zh-CN" altLang="en-US" dirty="0"/>
              <a:t>。 </a:t>
            </a:r>
          </a:p>
          <a:p>
            <a:r>
              <a:rPr lang="zh-CN" altLang="en-US" dirty="0" smtClean="0"/>
              <a:t>为了简单起见，将</a:t>
            </a:r>
            <a:r>
              <a:rPr lang="en-US" altLang="zh-CN" dirty="0" smtClean="0"/>
              <a:t>BGP-4</a:t>
            </a:r>
            <a:r>
              <a:rPr lang="zh-CN" altLang="en-US" dirty="0" smtClean="0"/>
              <a:t>简写为</a:t>
            </a:r>
            <a:r>
              <a:rPr lang="en-US" altLang="zh-CN" dirty="0" smtClean="0"/>
              <a:t>BGP</a:t>
            </a:r>
            <a:r>
              <a:rPr lang="zh-CN" altLang="en-US" dirty="0" smtClean="0"/>
              <a:t>。</a:t>
            </a:r>
            <a:endParaRPr lang="zh-CN" altLang="en-US" dirty="0"/>
          </a:p>
          <a:p>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54227923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t>为什么在不同的</a:t>
            </a:r>
            <a:r>
              <a:rPr lang="en-US" altLang="zh-CN" dirty="0" smtClean="0"/>
              <a:t>AS</a:t>
            </a:r>
            <a:r>
              <a:rPr lang="zh-CN" altLang="en-US" dirty="0" smtClean="0"/>
              <a:t>之间不能够使用</a:t>
            </a:r>
            <a:r>
              <a:rPr lang="en-US" altLang="zh-CN" dirty="0" smtClean="0"/>
              <a:t>RIP</a:t>
            </a:r>
            <a:r>
              <a:rPr lang="zh-CN" altLang="en-US" dirty="0" smtClean="0"/>
              <a:t>或</a:t>
            </a:r>
            <a:r>
              <a:rPr lang="en-US" altLang="zh-CN" dirty="0" smtClean="0"/>
              <a:t>OSPF</a:t>
            </a:r>
            <a:r>
              <a:rPr lang="zh-CN" altLang="en-US" dirty="0"/>
              <a:t>？</a:t>
            </a:r>
            <a:r>
              <a:rPr lang="zh-CN" altLang="en-US" dirty="0" smtClean="0"/>
              <a:t> </a:t>
            </a:r>
            <a:endParaRPr lang="zh-CN" altLang="en-US" dirty="0"/>
          </a:p>
          <a:p>
            <a:r>
              <a:rPr lang="zh-CN" altLang="en-US" dirty="0"/>
              <a:t>因特网的规模太大，使得自治系统之间路由选择非常困难。对于自治系统之间的路由选择，要寻找最佳路由是很不现实的。</a:t>
            </a:r>
          </a:p>
          <a:p>
            <a:pPr lvl="1"/>
            <a:r>
              <a:rPr lang="zh-CN" altLang="en-US" dirty="0"/>
              <a:t>当一条路径通过几个不同 </a:t>
            </a:r>
            <a:r>
              <a:rPr lang="en-US" altLang="zh-CN" dirty="0"/>
              <a:t>AS </a:t>
            </a:r>
            <a:r>
              <a:rPr lang="zh-CN" altLang="en-US" dirty="0"/>
              <a:t>时，要想对这样的路径计算出有意义的代价是不太可能的。</a:t>
            </a:r>
          </a:p>
          <a:p>
            <a:pPr lvl="1"/>
            <a:r>
              <a:rPr lang="zh-CN" altLang="en-US" dirty="0"/>
              <a:t>比较合理的做法是在 </a:t>
            </a:r>
            <a:r>
              <a:rPr lang="en-US" altLang="zh-CN" dirty="0"/>
              <a:t>AS </a:t>
            </a:r>
            <a:r>
              <a:rPr lang="zh-CN" altLang="en-US" dirty="0"/>
              <a:t>之间交换“可达性”信息。   </a:t>
            </a:r>
          </a:p>
          <a:p>
            <a:r>
              <a:rPr lang="zh-CN" altLang="en-US" dirty="0"/>
              <a:t>自治系统之间的路由选择必须考虑有关策略</a:t>
            </a:r>
            <a:r>
              <a:rPr lang="zh-CN" altLang="en-US" dirty="0" smtClean="0"/>
              <a:t>。边界</a:t>
            </a:r>
            <a:r>
              <a:rPr lang="zh-CN" altLang="en-US" dirty="0"/>
              <a:t>网关协议 </a:t>
            </a:r>
            <a:r>
              <a:rPr lang="en-US" altLang="zh-CN" dirty="0"/>
              <a:t>BGP </a:t>
            </a:r>
            <a:r>
              <a:rPr lang="zh-CN" altLang="en-US" dirty="0"/>
              <a:t>只能是力求寻找一条能够到达目的网络且比较好的路由（不能兜圈子），而并非要寻找一条最佳路由。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333385988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发言人（</a:t>
            </a:r>
            <a:r>
              <a:rPr lang="en-US" altLang="zh-CN" dirty="0" smtClean="0">
                <a:solidFill>
                  <a:srgbClr val="FF0000"/>
                </a:solidFill>
              </a:rPr>
              <a:t>BGP speaker</a:t>
            </a:r>
            <a:r>
              <a:rPr lang="zh-CN" altLang="en-US" dirty="0" smtClean="0">
                <a:solidFill>
                  <a:srgbClr val="FF0000"/>
                </a:solidFill>
              </a:rPr>
              <a:t>）</a:t>
            </a:r>
            <a:endParaRPr lang="zh-CN" altLang="en-US" dirty="0">
              <a:solidFill>
                <a:srgbClr val="FF0000"/>
              </a:solidFill>
            </a:endParaRPr>
          </a:p>
          <a:p>
            <a:pPr lvl="1"/>
            <a:r>
              <a:rPr lang="zh-CN" altLang="en-US" dirty="0"/>
              <a:t>每一个自治系统的管理员要选择至少一个路由器作为该自治系统的“ </a:t>
            </a:r>
            <a:r>
              <a:rPr lang="en-US" altLang="zh-CN" dirty="0"/>
              <a:t>BGP </a:t>
            </a:r>
            <a:r>
              <a:rPr lang="zh-CN" altLang="en-US" dirty="0"/>
              <a:t>发言人” 。</a:t>
            </a:r>
          </a:p>
          <a:p>
            <a:pPr lvl="1"/>
            <a:r>
              <a:rPr lang="zh-CN" altLang="en-US" dirty="0"/>
              <a:t>一般说来，两个 </a:t>
            </a:r>
            <a:r>
              <a:rPr lang="en-US" altLang="zh-CN" dirty="0"/>
              <a:t>BGP </a:t>
            </a:r>
            <a:r>
              <a:rPr lang="zh-CN" altLang="en-US" dirty="0"/>
              <a:t>发言人都是通过一个共享网络连接在一起的，而 </a:t>
            </a:r>
            <a:r>
              <a:rPr lang="en-US" altLang="zh-CN" dirty="0"/>
              <a:t>BGP </a:t>
            </a:r>
            <a:r>
              <a:rPr lang="zh-CN" altLang="en-US" dirty="0"/>
              <a:t>发言人往往就是 </a:t>
            </a:r>
            <a:r>
              <a:rPr lang="en-US" altLang="zh-CN" dirty="0"/>
              <a:t>BGP </a:t>
            </a:r>
            <a:r>
              <a:rPr lang="zh-CN" altLang="en-US" dirty="0"/>
              <a:t>边界路由器，但也可以不是 </a:t>
            </a:r>
            <a:r>
              <a:rPr lang="en-US" altLang="zh-CN" dirty="0"/>
              <a:t>BGP </a:t>
            </a:r>
            <a:r>
              <a:rPr lang="zh-CN" altLang="en-US" dirty="0"/>
              <a:t>边界路由器。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187274122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发言人（</a:t>
            </a:r>
            <a:r>
              <a:rPr lang="en-US" altLang="zh-CN" dirty="0" smtClean="0">
                <a:solidFill>
                  <a:srgbClr val="FF0000"/>
                </a:solidFill>
              </a:rPr>
              <a:t>BGP speaker</a:t>
            </a:r>
            <a:r>
              <a:rPr lang="zh-CN" altLang="en-US" dirty="0" smtClean="0">
                <a:solidFill>
                  <a:srgbClr val="FF0000"/>
                </a:solidFill>
              </a:rPr>
              <a:t>）</a:t>
            </a:r>
            <a:endParaRPr lang="zh-CN" altLang="en-US" dirty="0">
              <a:solidFill>
                <a:srgbClr val="FF0000"/>
              </a:solidFill>
            </a:endParaRPr>
          </a:p>
          <a:p>
            <a:pPr lvl="1"/>
            <a:r>
              <a:rPr lang="zh-CN" altLang="en-US" dirty="0"/>
              <a:t>一</a:t>
            </a:r>
            <a:r>
              <a:rPr lang="zh-CN" altLang="en-US" dirty="0" smtClean="0"/>
              <a:t>个</a:t>
            </a:r>
            <a:r>
              <a:rPr lang="en-US" altLang="zh-CN" dirty="0" smtClean="0"/>
              <a:t>BGP</a:t>
            </a:r>
            <a:r>
              <a:rPr lang="zh-CN" altLang="en-US" dirty="0" smtClean="0"/>
              <a:t>发言人</a:t>
            </a:r>
            <a:r>
              <a:rPr lang="zh-CN" altLang="en-US" dirty="0"/>
              <a:t>与其他自治系统中</a:t>
            </a:r>
            <a:r>
              <a:rPr lang="zh-CN" altLang="en-US" dirty="0" smtClean="0"/>
              <a:t>的</a:t>
            </a:r>
            <a:r>
              <a:rPr lang="en-US" altLang="zh-CN" dirty="0" smtClean="0"/>
              <a:t>BGP</a:t>
            </a:r>
            <a:r>
              <a:rPr lang="zh-CN" altLang="en-US" dirty="0" smtClean="0"/>
              <a:t>发言人</a:t>
            </a:r>
            <a:r>
              <a:rPr lang="zh-CN" altLang="en-US" dirty="0"/>
              <a:t>要交换路由信息，就要先</a:t>
            </a:r>
            <a:r>
              <a:rPr lang="zh-CN" altLang="en-US" dirty="0" smtClean="0"/>
              <a:t>建立</a:t>
            </a:r>
            <a:r>
              <a:rPr lang="en-US" altLang="zh-CN" dirty="0" smtClean="0"/>
              <a:t>TCP</a:t>
            </a:r>
            <a:r>
              <a:rPr lang="zh-CN" altLang="en-US" dirty="0" smtClean="0"/>
              <a:t>连接</a:t>
            </a:r>
            <a:r>
              <a:rPr lang="zh-CN" altLang="en-US" dirty="0"/>
              <a:t>，然后在此连接上</a:t>
            </a:r>
            <a:r>
              <a:rPr lang="zh-CN" altLang="en-US" dirty="0" smtClean="0"/>
              <a:t>交换</a:t>
            </a:r>
            <a:r>
              <a:rPr lang="en-US" altLang="zh-CN" dirty="0" smtClean="0"/>
              <a:t>BGP</a:t>
            </a:r>
            <a:r>
              <a:rPr lang="zh-CN" altLang="en-US" dirty="0" smtClean="0"/>
              <a:t>报文</a:t>
            </a:r>
            <a:r>
              <a:rPr lang="zh-CN" altLang="en-US" dirty="0"/>
              <a:t>以</a:t>
            </a:r>
            <a:r>
              <a:rPr lang="zh-CN" altLang="en-US" dirty="0" smtClean="0"/>
              <a:t>建立</a:t>
            </a:r>
            <a:r>
              <a:rPr lang="en-US" altLang="zh-CN" dirty="0" smtClean="0"/>
              <a:t>BGP</a:t>
            </a:r>
            <a:r>
              <a:rPr lang="zh-CN" altLang="en-US" dirty="0" smtClean="0"/>
              <a:t>会话</a:t>
            </a:r>
            <a:r>
              <a:rPr lang="en-US" altLang="zh-CN" dirty="0"/>
              <a:t>(session)</a:t>
            </a:r>
            <a:r>
              <a:rPr lang="zh-CN" altLang="en-US" dirty="0"/>
              <a:t>，</a:t>
            </a:r>
            <a:r>
              <a:rPr lang="zh-CN" altLang="en-US" dirty="0" smtClean="0"/>
              <a:t>利用</a:t>
            </a:r>
            <a:r>
              <a:rPr lang="en-US" altLang="zh-CN" dirty="0" smtClean="0"/>
              <a:t>BGP</a:t>
            </a:r>
            <a:r>
              <a:rPr lang="zh-CN" altLang="en-US" dirty="0" smtClean="0"/>
              <a:t>会话</a:t>
            </a:r>
            <a:r>
              <a:rPr lang="zh-CN" altLang="en-US" dirty="0"/>
              <a:t>交换路由信息。</a:t>
            </a:r>
          </a:p>
          <a:p>
            <a:pPr lvl="1"/>
            <a:r>
              <a:rPr lang="zh-CN" altLang="en-US" dirty="0" smtClean="0"/>
              <a:t>使用</a:t>
            </a:r>
            <a:r>
              <a:rPr lang="en-US" altLang="zh-CN" dirty="0" smtClean="0"/>
              <a:t>TCP</a:t>
            </a:r>
            <a:r>
              <a:rPr lang="zh-CN" altLang="en-US" dirty="0" smtClean="0"/>
              <a:t>连接</a:t>
            </a:r>
            <a:r>
              <a:rPr lang="zh-CN" altLang="en-US" dirty="0"/>
              <a:t>能提供可靠的服务，也简化了路由选择协议。</a:t>
            </a:r>
          </a:p>
          <a:p>
            <a:pPr lvl="1"/>
            <a:r>
              <a:rPr lang="zh-CN" altLang="en-US" dirty="0" smtClean="0"/>
              <a:t>使用</a:t>
            </a:r>
            <a:r>
              <a:rPr lang="en-US" altLang="zh-CN" dirty="0" smtClean="0"/>
              <a:t>TCP</a:t>
            </a:r>
            <a:r>
              <a:rPr lang="zh-CN" altLang="en-US" dirty="0" smtClean="0"/>
              <a:t>连接</a:t>
            </a:r>
            <a:r>
              <a:rPr lang="zh-CN" altLang="en-US" dirty="0"/>
              <a:t>交换路由信息的两</a:t>
            </a:r>
            <a:r>
              <a:rPr lang="zh-CN" altLang="en-US" dirty="0" smtClean="0"/>
              <a:t>个</a:t>
            </a:r>
            <a:r>
              <a:rPr lang="en-US" altLang="zh-CN" dirty="0" smtClean="0"/>
              <a:t>BGP</a:t>
            </a:r>
            <a:r>
              <a:rPr lang="zh-CN" altLang="en-US" dirty="0" smtClean="0"/>
              <a:t>发言人</a:t>
            </a:r>
            <a:r>
              <a:rPr lang="zh-CN" altLang="en-US" dirty="0"/>
              <a:t>，彼此成为对方的邻站或对等站。</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162858711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发言人</a:t>
            </a:r>
            <a:r>
              <a:rPr lang="zh-CN" altLang="en-US" dirty="0">
                <a:solidFill>
                  <a:srgbClr val="FF0000"/>
                </a:solidFill>
              </a:rPr>
              <a:t>自治系统</a:t>
            </a:r>
            <a:r>
              <a:rPr lang="en-US" altLang="zh-CN" dirty="0" smtClean="0">
                <a:solidFill>
                  <a:srgbClr val="FF0000"/>
                </a:solidFill>
              </a:rPr>
              <a:t>AS</a:t>
            </a:r>
            <a:r>
              <a:rPr lang="zh-CN" altLang="en-US" dirty="0" smtClean="0">
                <a:solidFill>
                  <a:srgbClr val="FF0000"/>
                </a:solidFill>
              </a:rPr>
              <a:t>的关系</a:t>
            </a:r>
            <a:endParaRPr lang="zh-CN" altLang="en-US" dirty="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grpSp>
        <p:nvGrpSpPr>
          <p:cNvPr id="3" name="组合 2"/>
          <p:cNvGrpSpPr/>
          <p:nvPr/>
        </p:nvGrpSpPr>
        <p:grpSpPr>
          <a:xfrm>
            <a:off x="1049981" y="1863960"/>
            <a:ext cx="7358185" cy="3440733"/>
            <a:chOff x="-1" y="2036675"/>
            <a:chExt cx="8830452" cy="4129175"/>
          </a:xfrm>
        </p:grpSpPr>
        <p:sp>
          <p:nvSpPr>
            <p:cNvPr id="7" name="Oval 3"/>
            <p:cNvSpPr>
              <a:spLocks noChangeArrowheads="1"/>
            </p:cNvSpPr>
            <p:nvPr/>
          </p:nvSpPr>
          <p:spPr bwMode="auto">
            <a:xfrm>
              <a:off x="5091889" y="2036675"/>
              <a:ext cx="3738562" cy="1985963"/>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9" name="Oval 4"/>
            <p:cNvSpPr>
              <a:spLocks noChangeArrowheads="1"/>
            </p:cNvSpPr>
            <p:nvPr/>
          </p:nvSpPr>
          <p:spPr bwMode="auto">
            <a:xfrm>
              <a:off x="250825" y="2060575"/>
              <a:ext cx="3028950" cy="1985963"/>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10" name="Line 5"/>
            <p:cNvSpPr>
              <a:spLocks noChangeShapeType="1"/>
            </p:cNvSpPr>
            <p:nvPr/>
          </p:nvSpPr>
          <p:spPr bwMode="auto">
            <a:xfrm flipV="1">
              <a:off x="5286375" y="2762250"/>
              <a:ext cx="334963" cy="4746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 name="Oval 6"/>
            <p:cNvSpPr>
              <a:spLocks noChangeArrowheads="1"/>
            </p:cNvSpPr>
            <p:nvPr/>
          </p:nvSpPr>
          <p:spPr bwMode="auto">
            <a:xfrm>
              <a:off x="503238" y="4581525"/>
              <a:ext cx="669925" cy="723900"/>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12" name="Oval 7"/>
            <p:cNvSpPr>
              <a:spLocks noChangeArrowheads="1"/>
            </p:cNvSpPr>
            <p:nvPr/>
          </p:nvSpPr>
          <p:spPr bwMode="auto">
            <a:xfrm>
              <a:off x="6965950" y="5210175"/>
              <a:ext cx="669925" cy="723900"/>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13" name="Line 8"/>
            <p:cNvSpPr>
              <a:spLocks noChangeShapeType="1"/>
            </p:cNvSpPr>
            <p:nvPr/>
          </p:nvSpPr>
          <p:spPr bwMode="auto">
            <a:xfrm>
              <a:off x="3279775" y="3378200"/>
              <a:ext cx="669925" cy="668338"/>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 name="Line 9"/>
            <p:cNvSpPr>
              <a:spLocks noChangeShapeType="1"/>
            </p:cNvSpPr>
            <p:nvPr/>
          </p:nvSpPr>
          <p:spPr bwMode="auto">
            <a:xfrm flipH="1">
              <a:off x="4349750" y="3378200"/>
              <a:ext cx="804863" cy="668338"/>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 name="Line 10"/>
            <p:cNvSpPr>
              <a:spLocks noChangeShapeType="1"/>
            </p:cNvSpPr>
            <p:nvPr/>
          </p:nvSpPr>
          <p:spPr bwMode="auto">
            <a:xfrm flipH="1">
              <a:off x="1100137" y="4160838"/>
              <a:ext cx="493712" cy="569706"/>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 name="Line 11"/>
            <p:cNvSpPr>
              <a:spLocks noChangeShapeType="1"/>
            </p:cNvSpPr>
            <p:nvPr/>
          </p:nvSpPr>
          <p:spPr bwMode="auto">
            <a:xfrm>
              <a:off x="3381375" y="3268663"/>
              <a:ext cx="1625600" cy="0"/>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 name="Line 12"/>
            <p:cNvSpPr>
              <a:spLocks noChangeShapeType="1"/>
            </p:cNvSpPr>
            <p:nvPr/>
          </p:nvSpPr>
          <p:spPr bwMode="auto">
            <a:xfrm>
              <a:off x="6208713" y="5210175"/>
              <a:ext cx="768220" cy="307181"/>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 name="Line 13"/>
            <p:cNvSpPr>
              <a:spLocks noChangeShapeType="1"/>
            </p:cNvSpPr>
            <p:nvPr/>
          </p:nvSpPr>
          <p:spPr bwMode="auto">
            <a:xfrm>
              <a:off x="1043294" y="5210847"/>
              <a:ext cx="550556" cy="550260"/>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 name="Line 14"/>
            <p:cNvSpPr>
              <a:spLocks noChangeShapeType="1"/>
            </p:cNvSpPr>
            <p:nvPr/>
          </p:nvSpPr>
          <p:spPr bwMode="auto">
            <a:xfrm flipH="1">
              <a:off x="-1" y="5157787"/>
              <a:ext cx="611188" cy="606706"/>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Line 15"/>
            <p:cNvSpPr>
              <a:spLocks noChangeShapeType="1"/>
            </p:cNvSpPr>
            <p:nvPr/>
          </p:nvSpPr>
          <p:spPr bwMode="auto">
            <a:xfrm flipV="1">
              <a:off x="6375400" y="5783263"/>
              <a:ext cx="654050" cy="381000"/>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 name="Line 16"/>
            <p:cNvSpPr>
              <a:spLocks noChangeShapeType="1"/>
            </p:cNvSpPr>
            <p:nvPr/>
          </p:nvSpPr>
          <p:spPr bwMode="auto">
            <a:xfrm flipV="1">
              <a:off x="7635875" y="5688012"/>
              <a:ext cx="736832" cy="14034"/>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 name="Text Box 17"/>
            <p:cNvSpPr txBox="1">
              <a:spLocks noChangeArrowheads="1"/>
            </p:cNvSpPr>
            <p:nvPr/>
          </p:nvSpPr>
          <p:spPr bwMode="auto">
            <a:xfrm>
              <a:off x="1547813" y="4149725"/>
              <a:ext cx="1520140"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BGP </a:t>
              </a:r>
              <a:r>
                <a:rPr kumimoji="1" lang="zh-CN" altLang="en-US" sz="1600">
                  <a:latin typeface="+mj-ea"/>
                  <a:ea typeface="+mj-ea"/>
                </a:rPr>
                <a:t>发言人</a:t>
              </a:r>
            </a:p>
          </p:txBody>
        </p:sp>
        <p:sp>
          <p:nvSpPr>
            <p:cNvPr id="23" name="Text Box 18"/>
            <p:cNvSpPr txBox="1">
              <a:spLocks noChangeArrowheads="1"/>
            </p:cNvSpPr>
            <p:nvPr/>
          </p:nvSpPr>
          <p:spPr bwMode="auto">
            <a:xfrm>
              <a:off x="3189288" y="2524749"/>
              <a:ext cx="960331" cy="64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kumimoji="1" lang="en-US" altLang="zh-CN" sz="1600" dirty="0">
                  <a:latin typeface="+mj-ea"/>
                  <a:ea typeface="+mj-ea"/>
                </a:rPr>
                <a:t>BGP</a:t>
              </a:r>
            </a:p>
            <a:p>
              <a:pPr algn="ctr">
                <a:lnSpc>
                  <a:spcPct val="90000"/>
                </a:lnSpc>
              </a:pPr>
              <a:r>
                <a:rPr kumimoji="1" lang="zh-CN" altLang="en-US" sz="1600" dirty="0">
                  <a:latin typeface="+mj-ea"/>
                  <a:ea typeface="+mj-ea"/>
                </a:rPr>
                <a:t>发言人</a:t>
              </a:r>
            </a:p>
          </p:txBody>
        </p:sp>
        <p:sp>
          <p:nvSpPr>
            <p:cNvPr id="24" name="Text Box 19"/>
            <p:cNvSpPr txBox="1">
              <a:spLocks noChangeArrowheads="1"/>
            </p:cNvSpPr>
            <p:nvPr/>
          </p:nvSpPr>
          <p:spPr bwMode="auto">
            <a:xfrm>
              <a:off x="4572386" y="3789363"/>
              <a:ext cx="1520140" cy="40629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BGP </a:t>
              </a:r>
              <a:r>
                <a:rPr kumimoji="1" lang="zh-CN" altLang="en-US" sz="1600" dirty="0">
                  <a:latin typeface="+mj-ea"/>
                  <a:ea typeface="+mj-ea"/>
                </a:rPr>
                <a:t>发言人</a:t>
              </a:r>
            </a:p>
          </p:txBody>
        </p:sp>
        <p:sp>
          <p:nvSpPr>
            <p:cNvPr id="25" name="Text Box 20"/>
            <p:cNvSpPr txBox="1">
              <a:spLocks noChangeArrowheads="1"/>
            </p:cNvSpPr>
            <p:nvPr/>
          </p:nvSpPr>
          <p:spPr bwMode="auto">
            <a:xfrm>
              <a:off x="6011863" y="4581526"/>
              <a:ext cx="1520140"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BGP </a:t>
              </a:r>
              <a:r>
                <a:rPr kumimoji="1" lang="zh-CN" altLang="en-US" sz="1600">
                  <a:latin typeface="+mj-ea"/>
                  <a:ea typeface="+mj-ea"/>
                </a:rPr>
                <a:t>发言人</a:t>
              </a:r>
            </a:p>
          </p:txBody>
        </p:sp>
        <p:sp>
          <p:nvSpPr>
            <p:cNvPr id="26" name="Text Box 21"/>
            <p:cNvSpPr txBox="1">
              <a:spLocks noChangeArrowheads="1"/>
            </p:cNvSpPr>
            <p:nvPr/>
          </p:nvSpPr>
          <p:spPr bwMode="auto">
            <a:xfrm>
              <a:off x="4303381" y="2537682"/>
              <a:ext cx="960331" cy="64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kumimoji="1" lang="en-US" altLang="zh-CN" sz="1600" dirty="0">
                  <a:latin typeface="+mj-ea"/>
                  <a:ea typeface="+mj-ea"/>
                </a:rPr>
                <a:t>BGP</a:t>
              </a:r>
            </a:p>
            <a:p>
              <a:pPr algn="ctr">
                <a:lnSpc>
                  <a:spcPct val="90000"/>
                </a:lnSpc>
              </a:pPr>
              <a:r>
                <a:rPr kumimoji="1" lang="zh-CN" altLang="en-US" sz="1600" dirty="0">
                  <a:latin typeface="+mj-ea"/>
                  <a:ea typeface="+mj-ea"/>
                </a:rPr>
                <a:t>发言人</a:t>
              </a:r>
            </a:p>
          </p:txBody>
        </p:sp>
        <p:sp>
          <p:nvSpPr>
            <p:cNvPr id="27" name="Line 22"/>
            <p:cNvSpPr>
              <a:spLocks noChangeShapeType="1"/>
            </p:cNvSpPr>
            <p:nvPr/>
          </p:nvSpPr>
          <p:spPr bwMode="auto">
            <a:xfrm>
              <a:off x="5356225" y="3260725"/>
              <a:ext cx="936625" cy="3587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 name="Line 23"/>
            <p:cNvSpPr>
              <a:spLocks noChangeShapeType="1"/>
            </p:cNvSpPr>
            <p:nvPr/>
          </p:nvSpPr>
          <p:spPr bwMode="auto">
            <a:xfrm>
              <a:off x="4217988" y="4195763"/>
              <a:ext cx="400050" cy="669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Oval 24"/>
            <p:cNvSpPr>
              <a:spLocks noChangeArrowheads="1"/>
            </p:cNvSpPr>
            <p:nvPr/>
          </p:nvSpPr>
          <p:spPr bwMode="auto">
            <a:xfrm>
              <a:off x="2600325" y="4122738"/>
              <a:ext cx="3440113" cy="2043112"/>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30" name="Line 25"/>
            <p:cNvSpPr>
              <a:spLocks noChangeShapeType="1"/>
            </p:cNvSpPr>
            <p:nvPr/>
          </p:nvSpPr>
          <p:spPr bwMode="auto">
            <a:xfrm>
              <a:off x="5118100" y="4638675"/>
              <a:ext cx="838200" cy="3810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1" name="Line 26"/>
            <p:cNvSpPr>
              <a:spLocks noChangeShapeType="1"/>
            </p:cNvSpPr>
            <p:nvPr/>
          </p:nvSpPr>
          <p:spPr bwMode="auto">
            <a:xfrm flipH="1">
              <a:off x="5118100" y="5019675"/>
              <a:ext cx="1006475" cy="7635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2" name="Line 27"/>
            <p:cNvSpPr>
              <a:spLocks noChangeShapeType="1"/>
            </p:cNvSpPr>
            <p:nvPr/>
          </p:nvSpPr>
          <p:spPr bwMode="auto">
            <a:xfrm>
              <a:off x="4278313" y="4924425"/>
              <a:ext cx="671512" cy="66675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Line 28"/>
            <p:cNvSpPr>
              <a:spLocks noChangeShapeType="1"/>
            </p:cNvSpPr>
            <p:nvPr/>
          </p:nvSpPr>
          <p:spPr bwMode="auto">
            <a:xfrm flipV="1">
              <a:off x="4364038" y="4732338"/>
              <a:ext cx="668337" cy="1920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4" name="Line 29"/>
            <p:cNvSpPr>
              <a:spLocks noChangeShapeType="1"/>
            </p:cNvSpPr>
            <p:nvPr/>
          </p:nvSpPr>
          <p:spPr bwMode="auto">
            <a:xfrm flipH="1">
              <a:off x="3189288" y="4924425"/>
              <a:ext cx="1089025" cy="1492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Line 30"/>
            <p:cNvSpPr>
              <a:spLocks noChangeShapeType="1"/>
            </p:cNvSpPr>
            <p:nvPr/>
          </p:nvSpPr>
          <p:spPr bwMode="auto">
            <a:xfrm>
              <a:off x="3189288" y="5116513"/>
              <a:ext cx="668337" cy="7635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Line 31"/>
            <p:cNvSpPr>
              <a:spLocks noChangeShapeType="1"/>
            </p:cNvSpPr>
            <p:nvPr/>
          </p:nvSpPr>
          <p:spPr bwMode="auto">
            <a:xfrm flipV="1">
              <a:off x="3943350" y="5783263"/>
              <a:ext cx="1006475" cy="968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32"/>
            <p:cNvSpPr>
              <a:spLocks noChangeShapeType="1"/>
            </p:cNvSpPr>
            <p:nvPr/>
          </p:nvSpPr>
          <p:spPr bwMode="auto">
            <a:xfrm>
              <a:off x="6964363" y="2570163"/>
              <a:ext cx="382587" cy="12096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33"/>
            <p:cNvSpPr>
              <a:spLocks noChangeShapeType="1"/>
            </p:cNvSpPr>
            <p:nvPr/>
          </p:nvSpPr>
          <p:spPr bwMode="auto">
            <a:xfrm>
              <a:off x="6375400" y="3619500"/>
              <a:ext cx="923925" cy="1920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34"/>
            <p:cNvSpPr>
              <a:spLocks noChangeShapeType="1"/>
            </p:cNvSpPr>
            <p:nvPr/>
          </p:nvSpPr>
          <p:spPr bwMode="auto">
            <a:xfrm>
              <a:off x="7046913" y="2346325"/>
              <a:ext cx="755650" cy="96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35"/>
            <p:cNvSpPr>
              <a:spLocks noChangeShapeType="1"/>
            </p:cNvSpPr>
            <p:nvPr/>
          </p:nvSpPr>
          <p:spPr bwMode="auto">
            <a:xfrm>
              <a:off x="2684463" y="2633663"/>
              <a:ext cx="393700" cy="4460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Line 36"/>
            <p:cNvSpPr>
              <a:spLocks noChangeShapeType="1"/>
            </p:cNvSpPr>
            <p:nvPr/>
          </p:nvSpPr>
          <p:spPr bwMode="auto">
            <a:xfrm flipV="1">
              <a:off x="2097088" y="3228975"/>
              <a:ext cx="981075" cy="3587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2" name="Line 37"/>
            <p:cNvSpPr>
              <a:spLocks noChangeShapeType="1"/>
            </p:cNvSpPr>
            <p:nvPr/>
          </p:nvSpPr>
          <p:spPr bwMode="auto">
            <a:xfrm flipH="1">
              <a:off x="1762125" y="3587750"/>
              <a:ext cx="334963" cy="477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3" name="Line 38"/>
            <p:cNvSpPr>
              <a:spLocks noChangeShapeType="1"/>
            </p:cNvSpPr>
            <p:nvPr/>
          </p:nvSpPr>
          <p:spPr bwMode="auto">
            <a:xfrm flipV="1">
              <a:off x="922338" y="3587750"/>
              <a:ext cx="10922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4" name="Line 39"/>
            <p:cNvSpPr>
              <a:spLocks noChangeShapeType="1"/>
            </p:cNvSpPr>
            <p:nvPr/>
          </p:nvSpPr>
          <p:spPr bwMode="auto">
            <a:xfrm>
              <a:off x="754063" y="2919413"/>
              <a:ext cx="133350" cy="5953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5" name="Line 40"/>
            <p:cNvSpPr>
              <a:spLocks noChangeShapeType="1"/>
            </p:cNvSpPr>
            <p:nvPr/>
          </p:nvSpPr>
          <p:spPr bwMode="auto">
            <a:xfrm flipV="1">
              <a:off x="754063" y="2346325"/>
              <a:ext cx="923925" cy="477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Line 41"/>
            <p:cNvSpPr>
              <a:spLocks noChangeShapeType="1"/>
            </p:cNvSpPr>
            <p:nvPr/>
          </p:nvSpPr>
          <p:spPr bwMode="auto">
            <a:xfrm>
              <a:off x="1677988" y="2346325"/>
              <a:ext cx="839787" cy="2873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7" name="Line 42"/>
            <p:cNvSpPr>
              <a:spLocks noChangeShapeType="1"/>
            </p:cNvSpPr>
            <p:nvPr/>
          </p:nvSpPr>
          <p:spPr bwMode="auto">
            <a:xfrm flipV="1">
              <a:off x="6124575" y="2378075"/>
              <a:ext cx="754063" cy="1920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8" name="Line 43"/>
            <p:cNvSpPr>
              <a:spLocks noChangeShapeType="1"/>
            </p:cNvSpPr>
            <p:nvPr/>
          </p:nvSpPr>
          <p:spPr bwMode="auto">
            <a:xfrm>
              <a:off x="6124575" y="2665413"/>
              <a:ext cx="336550" cy="860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49" name="Picture 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9713" y="3875088"/>
              <a:ext cx="4587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0"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1263" y="3079750"/>
              <a:ext cx="4572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1" name="Picture 4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4813" y="3079750"/>
              <a:ext cx="4572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2" name="Picture 4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2525" y="5783263"/>
              <a:ext cx="3460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3" name="Picture 4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63" y="3494088"/>
              <a:ext cx="346075"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54" name="Group 49"/>
            <p:cNvGrpSpPr>
              <a:grpSpLocks/>
            </p:cNvGrpSpPr>
            <p:nvPr/>
          </p:nvGrpSpPr>
          <p:grpSpPr bwMode="auto">
            <a:xfrm>
              <a:off x="2265363" y="2346325"/>
              <a:ext cx="603250" cy="522288"/>
              <a:chOff x="2949" y="196"/>
              <a:chExt cx="941" cy="598"/>
            </a:xfrm>
          </p:grpSpPr>
          <p:sp>
            <p:nvSpPr>
              <p:cNvPr id="55" name="Oval 5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6" name="Oval 5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7" name="Oval 5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8" name="Oval 5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9" name="Oval 5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0" name="Oval 5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1" name="Oval 5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2" name="Oval 5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3" name="Freeform 5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64" name="Freeform 5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65" name="Freeform 6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66" name="Group 61"/>
            <p:cNvGrpSpPr>
              <a:grpSpLocks/>
            </p:cNvGrpSpPr>
            <p:nvPr/>
          </p:nvGrpSpPr>
          <p:grpSpPr bwMode="auto">
            <a:xfrm>
              <a:off x="419100" y="2633663"/>
              <a:ext cx="603250" cy="520700"/>
              <a:chOff x="2949" y="196"/>
              <a:chExt cx="941" cy="598"/>
            </a:xfrm>
          </p:grpSpPr>
          <p:sp>
            <p:nvSpPr>
              <p:cNvPr id="67" name="Oval 6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8" name="Oval 6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9" name="Oval 6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0" name="Oval 6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1" name="Oval 6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2" name="Oval 6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3" name="Oval 6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4" name="Oval 6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5" name="Freeform 7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6" name="Freeform 7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7" name="Freeform 7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78" name="Group 73"/>
            <p:cNvGrpSpPr>
              <a:grpSpLocks/>
            </p:cNvGrpSpPr>
            <p:nvPr/>
          </p:nvGrpSpPr>
          <p:grpSpPr bwMode="auto">
            <a:xfrm>
              <a:off x="4697413" y="5495925"/>
              <a:ext cx="604837" cy="522288"/>
              <a:chOff x="2949" y="196"/>
              <a:chExt cx="941" cy="598"/>
            </a:xfrm>
          </p:grpSpPr>
          <p:sp>
            <p:nvSpPr>
              <p:cNvPr id="79" name="Oval 7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0" name="Oval 7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1" name="Oval 7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2" name="Oval 7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3" name="Oval 78"/>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4" name="Oval 7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5" name="Oval 8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6" name="Oval 8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7" name="Freeform 8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8" name="Freeform 8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9" name="Freeform 8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90" name="Group 85"/>
            <p:cNvGrpSpPr>
              <a:grpSpLocks/>
            </p:cNvGrpSpPr>
            <p:nvPr/>
          </p:nvGrpSpPr>
          <p:grpSpPr bwMode="auto">
            <a:xfrm>
              <a:off x="6627813" y="2157413"/>
              <a:ext cx="603250" cy="522287"/>
              <a:chOff x="2949" y="196"/>
              <a:chExt cx="941" cy="598"/>
            </a:xfrm>
          </p:grpSpPr>
          <p:sp>
            <p:nvSpPr>
              <p:cNvPr id="91" name="Oval 8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2" name="Oval 8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3" name="Oval 8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4" name="Oval 8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5" name="Oval 9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6" name="Oval 9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7" name="Oval 9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8" name="Oval 9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9" name="Freeform 9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0" name="Freeform 9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1" name="Freeform 9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102" name="Group 97"/>
            <p:cNvGrpSpPr>
              <a:grpSpLocks/>
            </p:cNvGrpSpPr>
            <p:nvPr/>
          </p:nvGrpSpPr>
          <p:grpSpPr bwMode="auto">
            <a:xfrm>
              <a:off x="6124575" y="3302000"/>
              <a:ext cx="603250" cy="522288"/>
              <a:chOff x="2949" y="196"/>
              <a:chExt cx="941" cy="598"/>
            </a:xfrm>
          </p:grpSpPr>
          <p:sp>
            <p:nvSpPr>
              <p:cNvPr id="103" name="Oval 98"/>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4" name="Oval 99"/>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5" name="Oval 100"/>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6" name="Oval 101"/>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7" name="Oval 102"/>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8" name="Oval 103"/>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9" name="Oval 104"/>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0" name="Oval 105"/>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1" name="Freeform 10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2" name="Freeform 10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3" name="Freeform 10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14" name="Text Box 109"/>
            <p:cNvSpPr txBox="1">
              <a:spLocks noChangeArrowheads="1"/>
            </p:cNvSpPr>
            <p:nvPr/>
          </p:nvSpPr>
          <p:spPr bwMode="auto">
            <a:xfrm>
              <a:off x="1135613" y="2868613"/>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1</a:t>
              </a:r>
            </a:p>
          </p:txBody>
        </p:sp>
        <p:sp>
          <p:nvSpPr>
            <p:cNvPr id="115" name="Text Box 110"/>
            <p:cNvSpPr txBox="1">
              <a:spLocks noChangeArrowheads="1"/>
            </p:cNvSpPr>
            <p:nvPr/>
          </p:nvSpPr>
          <p:spPr bwMode="auto">
            <a:xfrm>
              <a:off x="3597275" y="4427538"/>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AS</a:t>
              </a:r>
              <a:r>
                <a:rPr kumimoji="1" lang="en-US" altLang="zh-CN" sz="1600" baseline="-25000">
                  <a:latin typeface="+mj-ea"/>
                  <a:ea typeface="+mj-ea"/>
                </a:rPr>
                <a:t>3</a:t>
              </a:r>
            </a:p>
          </p:txBody>
        </p:sp>
        <p:sp>
          <p:nvSpPr>
            <p:cNvPr id="116" name="Text Box 111"/>
            <p:cNvSpPr txBox="1">
              <a:spLocks noChangeArrowheads="1"/>
            </p:cNvSpPr>
            <p:nvPr/>
          </p:nvSpPr>
          <p:spPr bwMode="auto">
            <a:xfrm>
              <a:off x="7294561" y="2868689"/>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2</a:t>
              </a:r>
            </a:p>
          </p:txBody>
        </p:sp>
        <p:sp>
          <p:nvSpPr>
            <p:cNvPr id="117" name="Text Box 112"/>
            <p:cNvSpPr txBox="1">
              <a:spLocks noChangeArrowheads="1"/>
            </p:cNvSpPr>
            <p:nvPr/>
          </p:nvSpPr>
          <p:spPr bwMode="auto">
            <a:xfrm>
              <a:off x="6987455" y="5388028"/>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5</a:t>
              </a:r>
            </a:p>
          </p:txBody>
        </p:sp>
        <p:sp>
          <p:nvSpPr>
            <p:cNvPr id="118" name="Text Box 113"/>
            <p:cNvSpPr txBox="1">
              <a:spLocks noChangeArrowheads="1"/>
            </p:cNvSpPr>
            <p:nvPr/>
          </p:nvSpPr>
          <p:spPr bwMode="auto">
            <a:xfrm>
              <a:off x="521551" y="4762500"/>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4</a:t>
              </a:r>
            </a:p>
          </p:txBody>
        </p:sp>
        <p:pic>
          <p:nvPicPr>
            <p:cNvPr id="119" name="Picture 1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613" y="4924425"/>
              <a:ext cx="45878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0" name="Line 115"/>
            <p:cNvSpPr>
              <a:spLocks noChangeShapeType="1"/>
            </p:cNvSpPr>
            <p:nvPr/>
          </p:nvSpPr>
          <p:spPr bwMode="auto">
            <a:xfrm>
              <a:off x="4217988" y="4195763"/>
              <a:ext cx="817562" cy="3460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121" name="Group 116"/>
            <p:cNvGrpSpPr>
              <a:grpSpLocks/>
            </p:cNvGrpSpPr>
            <p:nvPr/>
          </p:nvGrpSpPr>
          <p:grpSpPr bwMode="auto">
            <a:xfrm>
              <a:off x="4781550" y="4351338"/>
              <a:ext cx="603250" cy="520700"/>
              <a:chOff x="2949" y="196"/>
              <a:chExt cx="941" cy="598"/>
            </a:xfrm>
          </p:grpSpPr>
          <p:sp>
            <p:nvSpPr>
              <p:cNvPr id="122" name="Oval 117"/>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3" name="Oval 118"/>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4" name="Oval 119"/>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5" name="Oval 120"/>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6" name="Oval 121"/>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7" name="Oval 122"/>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8" name="Oval 123"/>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9" name="Oval 124"/>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0" name="Freeform 125"/>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1" name="Freeform 126"/>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2" name="Freeform 127"/>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pic>
          <p:nvPicPr>
            <p:cNvPr id="133" name="Picture 12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700" y="3973513"/>
              <a:ext cx="458788"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4" name="Picture 12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25" y="4829175"/>
              <a:ext cx="346075" cy="2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35" name="Group 130"/>
            <p:cNvGrpSpPr>
              <a:grpSpLocks/>
            </p:cNvGrpSpPr>
            <p:nvPr/>
          </p:nvGrpSpPr>
          <p:grpSpPr bwMode="auto">
            <a:xfrm>
              <a:off x="2768600" y="4829175"/>
              <a:ext cx="603250" cy="522288"/>
              <a:chOff x="2949" y="196"/>
              <a:chExt cx="941" cy="598"/>
            </a:xfrm>
          </p:grpSpPr>
          <p:sp>
            <p:nvSpPr>
              <p:cNvPr id="136" name="Oval 131"/>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7" name="Oval 132"/>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8" name="Oval 133"/>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9" name="Oval 134"/>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0" name="Oval 135"/>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1" name="Oval 136"/>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2" name="Oval 137"/>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3" name="Oval 138"/>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4" name="Freeform 139"/>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5" name="Freeform 140"/>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6" name="Freeform 141"/>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47" name="Line 142"/>
            <p:cNvSpPr>
              <a:spLocks noChangeShapeType="1"/>
            </p:cNvSpPr>
            <p:nvPr/>
          </p:nvSpPr>
          <p:spPr bwMode="auto">
            <a:xfrm>
              <a:off x="1677988" y="2346325"/>
              <a:ext cx="503237" cy="11477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148" name="Picture 1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9713" y="2252663"/>
              <a:ext cx="346075"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49" name="Group 144"/>
            <p:cNvGrpSpPr>
              <a:grpSpLocks/>
            </p:cNvGrpSpPr>
            <p:nvPr/>
          </p:nvGrpSpPr>
          <p:grpSpPr bwMode="auto">
            <a:xfrm>
              <a:off x="1846263" y="3302000"/>
              <a:ext cx="603250" cy="519113"/>
              <a:chOff x="2949" y="196"/>
              <a:chExt cx="941" cy="598"/>
            </a:xfrm>
          </p:grpSpPr>
          <p:sp>
            <p:nvSpPr>
              <p:cNvPr id="150" name="Oval 145"/>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1" name="Oval 146"/>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2" name="Oval 147"/>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3" name="Oval 148"/>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4" name="Oval 149"/>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5" name="Oval 150"/>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6" name="Oval 151"/>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7" name="Oval 152"/>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8" name="Freeform 153"/>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9" name="Freeform 154"/>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0" name="Freeform 155"/>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61" name="Line 156"/>
            <p:cNvSpPr>
              <a:spLocks noChangeShapeType="1"/>
            </p:cNvSpPr>
            <p:nvPr/>
          </p:nvSpPr>
          <p:spPr bwMode="auto">
            <a:xfrm>
              <a:off x="7886700" y="2538413"/>
              <a:ext cx="587375" cy="5715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2" name="Line 157"/>
            <p:cNvSpPr>
              <a:spLocks noChangeShapeType="1"/>
            </p:cNvSpPr>
            <p:nvPr/>
          </p:nvSpPr>
          <p:spPr bwMode="auto">
            <a:xfrm flipH="1">
              <a:off x="7380288" y="3141663"/>
              <a:ext cx="1006475" cy="6699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3" name="Line 158"/>
            <p:cNvSpPr>
              <a:spLocks noChangeShapeType="1"/>
            </p:cNvSpPr>
            <p:nvPr/>
          </p:nvSpPr>
          <p:spPr bwMode="auto">
            <a:xfrm flipV="1">
              <a:off x="5703888" y="2570163"/>
              <a:ext cx="420687" cy="1920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164" name="Picture 15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1525" y="3683000"/>
              <a:ext cx="3460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65" name="Picture 16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5875" y="2346325"/>
              <a:ext cx="3476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66" name="Group 161"/>
            <p:cNvGrpSpPr>
              <a:grpSpLocks/>
            </p:cNvGrpSpPr>
            <p:nvPr/>
          </p:nvGrpSpPr>
          <p:grpSpPr bwMode="auto">
            <a:xfrm>
              <a:off x="8139113" y="2824163"/>
              <a:ext cx="601662" cy="520700"/>
              <a:chOff x="2949" y="196"/>
              <a:chExt cx="941" cy="598"/>
            </a:xfrm>
          </p:grpSpPr>
          <p:sp>
            <p:nvSpPr>
              <p:cNvPr id="167" name="Oval 16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68" name="Oval 16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69" name="Oval 16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0" name="Oval 16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1" name="Oval 16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2" name="Oval 16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3" name="Oval 16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4" name="Oval 16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5" name="Freeform 17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6" name="Freeform 17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7" name="Freeform 17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178" name="Group 173"/>
            <p:cNvGrpSpPr>
              <a:grpSpLocks/>
            </p:cNvGrpSpPr>
            <p:nvPr/>
          </p:nvGrpSpPr>
          <p:grpSpPr bwMode="auto">
            <a:xfrm>
              <a:off x="5286375" y="2443163"/>
              <a:ext cx="603250" cy="526655"/>
              <a:chOff x="2949" y="196"/>
              <a:chExt cx="941" cy="603"/>
            </a:xfrm>
          </p:grpSpPr>
          <p:sp>
            <p:nvSpPr>
              <p:cNvPr id="179" name="Oval 17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0" name="Oval 17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1" name="Oval 17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2" name="Oval 17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3" name="Oval 178"/>
              <p:cNvSpPr>
                <a:spLocks noChangeArrowheads="1"/>
              </p:cNvSpPr>
              <p:nvPr/>
            </p:nvSpPr>
            <p:spPr bwMode="auto">
              <a:xfrm>
                <a:off x="3183" y="560"/>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4" name="Oval 17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5" name="Oval 18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6" name="Oval 18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7" name="Freeform 18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8" name="Freeform 18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9" name="Freeform 18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pic>
          <p:nvPicPr>
            <p:cNvPr id="190" name="Picture 18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300" y="2443163"/>
              <a:ext cx="3460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285790712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a:solidFill>
                  <a:srgbClr val="FF0000"/>
                </a:solidFill>
              </a:rPr>
              <a:t>协议的</a:t>
            </a:r>
            <a:r>
              <a:rPr lang="zh-CN" altLang="en-US" dirty="0" smtClean="0">
                <a:solidFill>
                  <a:srgbClr val="FF0000"/>
                </a:solidFill>
              </a:rPr>
              <a:t>特点：</a:t>
            </a:r>
            <a:endParaRPr lang="en-US" altLang="zh-CN" dirty="0" smtClean="0">
              <a:solidFill>
                <a:srgbClr val="FF0000"/>
              </a:solidFill>
            </a:endParaRPr>
          </a:p>
          <a:p>
            <a:pPr lvl="1"/>
            <a:r>
              <a:rPr lang="en-US" altLang="zh-CN" dirty="0" smtClean="0"/>
              <a:t>BGP</a:t>
            </a:r>
            <a:r>
              <a:rPr lang="zh-CN" altLang="en-US" dirty="0" smtClean="0"/>
              <a:t>协议</a:t>
            </a:r>
            <a:r>
              <a:rPr lang="zh-CN" altLang="en-US" dirty="0"/>
              <a:t>交换路由信息的结点数量级是自治系统数的量级，这要比这些自治系统中的网络数少很多。</a:t>
            </a:r>
          </a:p>
          <a:p>
            <a:pPr lvl="1"/>
            <a:r>
              <a:rPr lang="zh-CN" altLang="en-US" dirty="0"/>
              <a:t>每一个自治系统</a:t>
            </a:r>
            <a:r>
              <a:rPr lang="zh-CN" altLang="en-US" dirty="0" smtClean="0"/>
              <a:t>中</a:t>
            </a:r>
            <a:r>
              <a:rPr lang="en-US" altLang="zh-CN" dirty="0" smtClean="0"/>
              <a:t>BGP</a:t>
            </a:r>
            <a:r>
              <a:rPr lang="zh-CN" altLang="en-US" dirty="0" smtClean="0"/>
              <a:t>发言人</a:t>
            </a:r>
            <a:r>
              <a:rPr lang="zh-CN" altLang="en-US" dirty="0"/>
              <a:t>（或边界路由器）的数目是很少的。这样就使得自治系统之间的路由选择不致过分复杂</a:t>
            </a:r>
            <a:r>
              <a:rPr lang="zh-CN" altLang="en-US" dirty="0" smtClean="0"/>
              <a:t>。</a:t>
            </a:r>
            <a:endParaRPr lang="en-US" altLang="zh-CN" dirty="0" smtClean="0"/>
          </a:p>
          <a:p>
            <a:pPr lvl="1"/>
            <a:r>
              <a:rPr lang="en-US" altLang="zh-CN" dirty="0" smtClean="0">
                <a:solidFill>
                  <a:srgbClr val="FF0000"/>
                </a:solidFill>
              </a:rPr>
              <a:t>BGP</a:t>
            </a:r>
            <a:r>
              <a:rPr lang="zh-CN" altLang="en-US" dirty="0" smtClean="0">
                <a:solidFill>
                  <a:srgbClr val="FF0000"/>
                </a:solidFill>
              </a:rPr>
              <a:t>支持</a:t>
            </a:r>
            <a:r>
              <a:rPr lang="en-US" altLang="zh-CN" dirty="0" smtClean="0">
                <a:solidFill>
                  <a:srgbClr val="FF0000"/>
                </a:solidFill>
              </a:rPr>
              <a:t>CIDR</a:t>
            </a:r>
            <a:r>
              <a:rPr lang="zh-CN" altLang="en-US" dirty="0"/>
              <a:t>，</a:t>
            </a:r>
            <a:r>
              <a:rPr lang="zh-CN" altLang="en-US" dirty="0" smtClean="0"/>
              <a:t>因此</a:t>
            </a:r>
            <a:r>
              <a:rPr lang="en-US" altLang="zh-CN" dirty="0" smtClean="0"/>
              <a:t>BGP</a:t>
            </a:r>
            <a:r>
              <a:rPr lang="zh-CN" altLang="en-US" dirty="0" smtClean="0"/>
              <a:t>的</a:t>
            </a:r>
            <a:r>
              <a:rPr lang="zh-CN" altLang="en-US" dirty="0"/>
              <a:t>路由表也就应当包括目的网络前缀、下一跳路由器，以及到达该目的网络所要经过的各个自治系统序列。</a:t>
            </a:r>
          </a:p>
          <a:p>
            <a:pPr lvl="1"/>
            <a:r>
              <a:rPr lang="zh-CN" altLang="en-US" dirty="0"/>
              <a:t>在</a:t>
            </a:r>
            <a:r>
              <a:rPr lang="en-US" altLang="zh-CN" dirty="0" smtClean="0"/>
              <a:t>BGP</a:t>
            </a:r>
            <a:r>
              <a:rPr lang="zh-CN" altLang="en-US" dirty="0" smtClean="0"/>
              <a:t>刚刚</a:t>
            </a:r>
            <a:r>
              <a:rPr lang="zh-CN" altLang="en-US" dirty="0"/>
              <a:t>运行时，</a:t>
            </a:r>
            <a:r>
              <a:rPr lang="en-US" altLang="zh-CN" dirty="0" smtClean="0"/>
              <a:t>BGP</a:t>
            </a:r>
            <a:r>
              <a:rPr lang="zh-CN" altLang="en-US" dirty="0" smtClean="0"/>
              <a:t>的</a:t>
            </a:r>
            <a:r>
              <a:rPr lang="zh-CN" altLang="en-US" dirty="0"/>
              <a:t>邻站是交换整个</a:t>
            </a:r>
            <a:r>
              <a:rPr lang="zh-CN" altLang="en-US" dirty="0" smtClean="0"/>
              <a:t>的</a:t>
            </a:r>
            <a:r>
              <a:rPr lang="en-US" altLang="zh-CN" dirty="0" smtClean="0"/>
              <a:t>BGP</a:t>
            </a:r>
            <a:r>
              <a:rPr lang="zh-CN" altLang="en-US" dirty="0" smtClean="0"/>
              <a:t>路由</a:t>
            </a:r>
            <a:r>
              <a:rPr lang="zh-CN" altLang="en-US" dirty="0"/>
              <a:t>表。但以后只需要在发生变化时</a:t>
            </a:r>
            <a:r>
              <a:rPr lang="zh-CN" altLang="en-US" dirty="0">
                <a:solidFill>
                  <a:srgbClr val="FF0000"/>
                </a:solidFill>
              </a:rPr>
              <a:t>更新有变化的部分</a:t>
            </a:r>
            <a:r>
              <a:rPr lang="zh-CN" altLang="en-US" dirty="0"/>
              <a:t>。这样做对节省网络带宽和减少路由器的处理开销方面都有好处。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267396207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BGP-4</a:t>
            </a:r>
            <a:r>
              <a:rPr lang="zh-CN" altLang="en-US" dirty="0" smtClean="0">
                <a:solidFill>
                  <a:srgbClr val="FF0000"/>
                </a:solidFill>
              </a:rPr>
              <a:t>共</a:t>
            </a:r>
            <a:r>
              <a:rPr lang="zh-CN" altLang="en-US" dirty="0">
                <a:solidFill>
                  <a:srgbClr val="FF0000"/>
                </a:solidFill>
              </a:rPr>
              <a:t>使用四种报文：</a:t>
            </a:r>
            <a:endParaRPr lang="en-US" altLang="zh-CN" dirty="0" smtClean="0">
              <a:solidFill>
                <a:srgbClr val="FF0000"/>
              </a:solidFill>
            </a:endParaRPr>
          </a:p>
          <a:p>
            <a:pPr lvl="1"/>
            <a:r>
              <a:rPr lang="zh-CN" altLang="en-US" dirty="0"/>
              <a:t>打开</a:t>
            </a:r>
            <a:r>
              <a:rPr lang="en-US" altLang="zh-CN" dirty="0"/>
              <a:t>(OPEN)</a:t>
            </a:r>
            <a:r>
              <a:rPr lang="zh-CN" altLang="en-US" dirty="0"/>
              <a:t>报文，用来与相邻的另一个</a:t>
            </a:r>
            <a:r>
              <a:rPr lang="en-US" altLang="zh-CN" dirty="0"/>
              <a:t>BGP</a:t>
            </a:r>
            <a:r>
              <a:rPr lang="zh-CN" altLang="en-US" dirty="0"/>
              <a:t>发言人建立关系。</a:t>
            </a:r>
          </a:p>
          <a:p>
            <a:pPr lvl="1"/>
            <a:r>
              <a:rPr lang="zh-CN" altLang="en-US" dirty="0" smtClean="0"/>
              <a:t>更新</a:t>
            </a:r>
            <a:r>
              <a:rPr lang="en-US" altLang="zh-CN" dirty="0"/>
              <a:t>(UPDATE)</a:t>
            </a:r>
            <a:r>
              <a:rPr lang="zh-CN" altLang="en-US" dirty="0"/>
              <a:t>报文，用来发送某一路由的信息，以及列出要撤消的多条路由。</a:t>
            </a:r>
          </a:p>
          <a:p>
            <a:pPr lvl="1"/>
            <a:r>
              <a:rPr lang="zh-CN" altLang="en-US" dirty="0" smtClean="0"/>
              <a:t>保活</a:t>
            </a:r>
            <a:r>
              <a:rPr lang="en-US" altLang="zh-CN" dirty="0"/>
              <a:t>(KEEPALIVE)</a:t>
            </a:r>
            <a:r>
              <a:rPr lang="zh-CN" altLang="en-US" dirty="0"/>
              <a:t>报文，用来确认打开报文和周期性地证实邻站关系。</a:t>
            </a:r>
          </a:p>
          <a:p>
            <a:pPr lvl="1"/>
            <a:r>
              <a:rPr lang="zh-CN" altLang="en-US" dirty="0" smtClean="0"/>
              <a:t>通知</a:t>
            </a:r>
            <a:r>
              <a:rPr lang="en-US" altLang="zh-CN" dirty="0"/>
              <a:t>(NOTIFICATION)</a:t>
            </a:r>
            <a:r>
              <a:rPr lang="zh-CN" altLang="en-US" dirty="0"/>
              <a:t>报文，用来发送检测到的差错</a:t>
            </a:r>
            <a:r>
              <a:rPr lang="zh-CN" altLang="en-US" dirty="0" smtClean="0"/>
              <a:t>。</a:t>
            </a:r>
            <a:endParaRPr lang="en-US" altLang="zh-CN" dirty="0" smtClean="0"/>
          </a:p>
          <a:p>
            <a:pPr lvl="1"/>
            <a:endParaRPr lang="zh-CN" altLang="en-US" dirty="0"/>
          </a:p>
          <a:p>
            <a:pPr lvl="1"/>
            <a:r>
              <a:rPr lang="zh-CN" altLang="en-US" dirty="0" smtClean="0"/>
              <a:t>在</a:t>
            </a:r>
            <a:r>
              <a:rPr lang="en-US" altLang="zh-CN" dirty="0" smtClean="0"/>
              <a:t>RFC 2918</a:t>
            </a:r>
            <a:r>
              <a:rPr lang="zh-CN" altLang="en-US" dirty="0" smtClean="0"/>
              <a:t>中</a:t>
            </a:r>
            <a:r>
              <a:rPr lang="zh-CN" altLang="en-US" dirty="0"/>
              <a:t>增加</a:t>
            </a:r>
            <a:r>
              <a:rPr lang="zh-CN" altLang="en-US" dirty="0" smtClean="0"/>
              <a:t>了</a:t>
            </a:r>
            <a:r>
              <a:rPr lang="en-US" altLang="zh-CN" dirty="0" smtClean="0"/>
              <a:t>ROUTE-REFRESH</a:t>
            </a:r>
            <a:r>
              <a:rPr lang="zh-CN" altLang="en-US" dirty="0" smtClean="0"/>
              <a:t>报文</a:t>
            </a:r>
            <a:r>
              <a:rPr lang="zh-CN" altLang="en-US" dirty="0"/>
              <a:t>，用来请求对等端重新通告。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176</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345968010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报文结构：</a:t>
            </a:r>
            <a:endParaRPr lang="en-US" altLang="zh-CN" dirty="0" smtClean="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177</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grpSp>
        <p:nvGrpSpPr>
          <p:cNvPr id="3" name="组合 2"/>
          <p:cNvGrpSpPr/>
          <p:nvPr/>
        </p:nvGrpSpPr>
        <p:grpSpPr>
          <a:xfrm>
            <a:off x="899592" y="1840125"/>
            <a:ext cx="7522475" cy="3321273"/>
            <a:chOff x="8478" y="1954213"/>
            <a:chExt cx="8884697" cy="3922712"/>
          </a:xfrm>
        </p:grpSpPr>
        <p:sp>
          <p:nvSpPr>
            <p:cNvPr id="7" name="Rectangle 41"/>
            <p:cNvSpPr>
              <a:spLocks noChangeArrowheads="1"/>
            </p:cNvSpPr>
            <p:nvPr/>
          </p:nvSpPr>
          <p:spPr bwMode="auto">
            <a:xfrm>
              <a:off x="2903538" y="3444875"/>
              <a:ext cx="2152650" cy="46513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 name="Rectangle 42"/>
            <p:cNvSpPr>
              <a:spLocks noChangeArrowheads="1"/>
            </p:cNvSpPr>
            <p:nvPr/>
          </p:nvSpPr>
          <p:spPr bwMode="auto">
            <a:xfrm>
              <a:off x="2843213" y="3467100"/>
              <a:ext cx="222082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BGP </a:t>
              </a:r>
              <a:r>
                <a:rPr kumimoji="1" lang="zh-CN" altLang="en-US" sz="1600">
                  <a:latin typeface="+mj-ea"/>
                  <a:ea typeface="+mj-ea"/>
                </a:rPr>
                <a:t>报文通用首部</a:t>
              </a:r>
            </a:p>
          </p:txBody>
        </p:sp>
        <p:sp>
          <p:nvSpPr>
            <p:cNvPr id="10" name="Rectangle 35"/>
            <p:cNvSpPr>
              <a:spLocks noChangeArrowheads="1"/>
            </p:cNvSpPr>
            <p:nvPr/>
          </p:nvSpPr>
          <p:spPr bwMode="auto">
            <a:xfrm>
              <a:off x="1794480" y="4892676"/>
              <a:ext cx="7098695" cy="492123"/>
            </a:xfrm>
            <a:prstGeom prst="rect">
              <a:avLst/>
            </a:prstGeom>
            <a:gradFill rotWithShape="1">
              <a:gsLst>
                <a:gs pos="0">
                  <a:srgbClr val="CCECFF">
                    <a:gamma/>
                    <a:shade val="75686"/>
                    <a:invGamma/>
                  </a:srgbClr>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 name="Rectangle 36"/>
            <p:cNvSpPr>
              <a:spLocks noChangeArrowheads="1"/>
            </p:cNvSpPr>
            <p:nvPr/>
          </p:nvSpPr>
          <p:spPr bwMode="auto">
            <a:xfrm>
              <a:off x="2884489" y="3910013"/>
              <a:ext cx="6008686" cy="492125"/>
            </a:xfrm>
            <a:prstGeom prst="rect">
              <a:avLst/>
            </a:prstGeom>
            <a:gradFill rotWithShape="1">
              <a:gsLst>
                <a:gs pos="0">
                  <a:srgbClr val="CCECFF">
                    <a:gamma/>
                    <a:shade val="69804"/>
                    <a:invGamma/>
                  </a:srgbClr>
                </a:gs>
                <a:gs pos="100000">
                  <a:srgbClr val="CCECFF"/>
                </a:gs>
              </a:gsLst>
              <a:lin ang="5400000" scaled="1"/>
            </a:gra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12" name="AutoShape 37"/>
            <p:cNvSpPr>
              <a:spLocks noChangeArrowheads="1"/>
            </p:cNvSpPr>
            <p:nvPr/>
          </p:nvSpPr>
          <p:spPr bwMode="auto">
            <a:xfrm rot="5400000">
              <a:off x="152940" y="5337177"/>
              <a:ext cx="295275" cy="584200"/>
            </a:xfrm>
            <a:prstGeom prst="downArrow">
              <a:avLst>
                <a:gd name="adj1" fmla="val 50000"/>
                <a:gd name="adj2" fmla="val 49462"/>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13" name="Freeform 38"/>
            <p:cNvSpPr>
              <a:spLocks/>
            </p:cNvSpPr>
            <p:nvPr/>
          </p:nvSpPr>
          <p:spPr bwMode="auto">
            <a:xfrm>
              <a:off x="1970088" y="2828925"/>
              <a:ext cx="4252912" cy="588963"/>
            </a:xfrm>
            <a:custGeom>
              <a:avLst/>
              <a:gdLst>
                <a:gd name="T0" fmla="*/ 45 w 2313"/>
                <a:gd name="T1" fmla="*/ 0 h 272"/>
                <a:gd name="T2" fmla="*/ 2313 w 2313"/>
                <a:gd name="T3" fmla="*/ 0 h 272"/>
                <a:gd name="T4" fmla="*/ 1723 w 2313"/>
                <a:gd name="T5" fmla="*/ 272 h 272"/>
                <a:gd name="T6" fmla="*/ 499 w 2313"/>
                <a:gd name="T7" fmla="*/ 272 h 272"/>
                <a:gd name="T8" fmla="*/ 0 w 2313"/>
                <a:gd name="T9" fmla="*/ 0 h 272"/>
              </a:gdLst>
              <a:ahLst/>
              <a:cxnLst>
                <a:cxn ang="0">
                  <a:pos x="T0" y="T1"/>
                </a:cxn>
                <a:cxn ang="0">
                  <a:pos x="T2" y="T3"/>
                </a:cxn>
                <a:cxn ang="0">
                  <a:pos x="T4" y="T5"/>
                </a:cxn>
                <a:cxn ang="0">
                  <a:pos x="T6" y="T7"/>
                </a:cxn>
                <a:cxn ang="0">
                  <a:pos x="T8" y="T9"/>
                </a:cxn>
              </a:cxnLst>
              <a:rect l="0" t="0" r="r" b="b"/>
              <a:pathLst>
                <a:path w="2313" h="272">
                  <a:moveTo>
                    <a:pt x="45" y="0"/>
                  </a:moveTo>
                  <a:lnTo>
                    <a:pt x="2313" y="0"/>
                  </a:lnTo>
                  <a:lnTo>
                    <a:pt x="1723" y="272"/>
                  </a:lnTo>
                  <a:lnTo>
                    <a:pt x="499" y="272"/>
                  </a:lnTo>
                  <a:lnTo>
                    <a:pt x="0" y="0"/>
                  </a:lnTo>
                </a:path>
              </a:pathLst>
            </a:custGeom>
            <a:gradFill rotWithShape="1">
              <a:gsLst>
                <a:gs pos="0">
                  <a:srgbClr val="FFFF99">
                    <a:gamma/>
                    <a:shade val="69804"/>
                    <a:invGamma/>
                  </a:srgbClr>
                </a:gs>
                <a:gs pos="100000">
                  <a:srgbClr val="FFFF9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 name="Rectangle 39"/>
            <p:cNvSpPr>
              <a:spLocks noChangeArrowheads="1"/>
            </p:cNvSpPr>
            <p:nvPr/>
          </p:nvSpPr>
          <p:spPr bwMode="auto">
            <a:xfrm>
              <a:off x="1187450" y="1954213"/>
              <a:ext cx="4937691"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字节               </a:t>
              </a:r>
              <a:r>
                <a:rPr kumimoji="1" lang="en-US" altLang="zh-CN" sz="1600">
                  <a:latin typeface="+mj-ea"/>
                  <a:ea typeface="+mj-ea"/>
                </a:rPr>
                <a:t>16                       2             1</a:t>
              </a:r>
            </a:p>
          </p:txBody>
        </p:sp>
        <p:sp>
          <p:nvSpPr>
            <p:cNvPr id="15" name="Rectangle 40"/>
            <p:cNvSpPr>
              <a:spLocks noChangeArrowheads="1"/>
            </p:cNvSpPr>
            <p:nvPr/>
          </p:nvSpPr>
          <p:spPr bwMode="auto">
            <a:xfrm>
              <a:off x="2887663" y="3421063"/>
              <a:ext cx="6005512" cy="488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Lst>
          </p:spPr>
          <p:txBody>
            <a:bodyPr wrap="none" anchor="ctr"/>
            <a:lstStyle/>
            <a:p>
              <a:endParaRPr lang="zh-CN" altLang="en-US" sz="1600">
                <a:latin typeface="+mj-ea"/>
                <a:ea typeface="+mj-ea"/>
              </a:endParaRPr>
            </a:p>
          </p:txBody>
        </p:sp>
        <p:sp>
          <p:nvSpPr>
            <p:cNvPr id="16" name="Rectangle 43"/>
            <p:cNvSpPr>
              <a:spLocks noChangeArrowheads="1"/>
            </p:cNvSpPr>
            <p:nvPr/>
          </p:nvSpPr>
          <p:spPr bwMode="auto">
            <a:xfrm>
              <a:off x="5754688" y="3467100"/>
              <a:ext cx="222082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BGP </a:t>
              </a:r>
              <a:r>
                <a:rPr kumimoji="1" lang="zh-CN" altLang="en-US" sz="1600">
                  <a:latin typeface="+mj-ea"/>
                  <a:ea typeface="+mj-ea"/>
                </a:rPr>
                <a:t>报文主体部分</a:t>
              </a:r>
            </a:p>
          </p:txBody>
        </p:sp>
        <p:sp>
          <p:nvSpPr>
            <p:cNvPr id="17" name="Line 44"/>
            <p:cNvSpPr>
              <a:spLocks noChangeShapeType="1"/>
            </p:cNvSpPr>
            <p:nvPr/>
          </p:nvSpPr>
          <p:spPr bwMode="auto">
            <a:xfrm>
              <a:off x="5056188" y="3417888"/>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 name="Rectangle 45"/>
            <p:cNvSpPr>
              <a:spLocks noChangeArrowheads="1"/>
            </p:cNvSpPr>
            <p:nvPr/>
          </p:nvSpPr>
          <p:spPr bwMode="auto">
            <a:xfrm>
              <a:off x="1970088" y="2336800"/>
              <a:ext cx="4252912" cy="490538"/>
            </a:xfrm>
            <a:prstGeom prst="rect">
              <a:avLst/>
            </a:prstGeom>
            <a:solidFill>
              <a:srgbClr val="FFFF99"/>
            </a:soli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19" name="Rectangle 46"/>
            <p:cNvSpPr>
              <a:spLocks noChangeArrowheads="1"/>
            </p:cNvSpPr>
            <p:nvPr/>
          </p:nvSpPr>
          <p:spPr bwMode="auto">
            <a:xfrm>
              <a:off x="5473700" y="2354263"/>
              <a:ext cx="772462"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类 型</a:t>
              </a:r>
            </a:p>
          </p:txBody>
        </p:sp>
        <p:sp>
          <p:nvSpPr>
            <p:cNvPr id="20" name="Rectangle 47"/>
            <p:cNvSpPr>
              <a:spLocks noChangeArrowheads="1"/>
            </p:cNvSpPr>
            <p:nvPr/>
          </p:nvSpPr>
          <p:spPr bwMode="auto">
            <a:xfrm>
              <a:off x="4387850" y="2354263"/>
              <a:ext cx="84440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长  度</a:t>
              </a:r>
            </a:p>
          </p:txBody>
        </p:sp>
        <p:sp>
          <p:nvSpPr>
            <p:cNvPr id="21" name="Line 48"/>
            <p:cNvSpPr>
              <a:spLocks noChangeShapeType="1"/>
            </p:cNvSpPr>
            <p:nvPr/>
          </p:nvSpPr>
          <p:spPr bwMode="auto">
            <a:xfrm>
              <a:off x="5473700" y="233680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 name="Line 49"/>
            <p:cNvSpPr>
              <a:spLocks noChangeShapeType="1"/>
            </p:cNvSpPr>
            <p:nvPr/>
          </p:nvSpPr>
          <p:spPr bwMode="auto">
            <a:xfrm>
              <a:off x="4138613" y="233680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 name="Rectangle 50"/>
            <p:cNvSpPr>
              <a:spLocks noChangeArrowheads="1"/>
            </p:cNvSpPr>
            <p:nvPr/>
          </p:nvSpPr>
          <p:spPr bwMode="auto">
            <a:xfrm>
              <a:off x="2470150" y="2354263"/>
              <a:ext cx="127607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标        记</a:t>
              </a:r>
            </a:p>
          </p:txBody>
        </p:sp>
        <p:grpSp>
          <p:nvGrpSpPr>
            <p:cNvPr id="24" name="Group 51"/>
            <p:cNvGrpSpPr>
              <a:grpSpLocks/>
            </p:cNvGrpSpPr>
            <p:nvPr/>
          </p:nvGrpSpPr>
          <p:grpSpPr bwMode="auto">
            <a:xfrm rot="5400000">
              <a:off x="2909094" y="2291557"/>
              <a:ext cx="192087" cy="88900"/>
              <a:chOff x="1008" y="2046"/>
              <a:chExt cx="102" cy="60"/>
            </a:xfrm>
          </p:grpSpPr>
          <p:sp>
            <p:nvSpPr>
              <p:cNvPr id="25" name="Rectangle 52"/>
              <p:cNvSpPr>
                <a:spLocks noChangeArrowheads="1"/>
              </p:cNvSpPr>
              <p:nvPr/>
            </p:nvSpPr>
            <p:spPr bwMode="auto">
              <a:xfrm>
                <a:off x="1008" y="2052"/>
                <a:ext cx="102" cy="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26" name="Group 53"/>
              <p:cNvGrpSpPr>
                <a:grpSpLocks/>
              </p:cNvGrpSpPr>
              <p:nvPr/>
            </p:nvGrpSpPr>
            <p:grpSpPr bwMode="auto">
              <a:xfrm>
                <a:off x="1026" y="2046"/>
                <a:ext cx="72" cy="48"/>
                <a:chOff x="1440" y="2016"/>
                <a:chExt cx="72" cy="48"/>
              </a:xfrm>
            </p:grpSpPr>
            <p:sp>
              <p:nvSpPr>
                <p:cNvPr id="27" name="Line 54"/>
                <p:cNvSpPr>
                  <a:spLocks noChangeShapeType="1"/>
                </p:cNvSpPr>
                <p:nvPr/>
              </p:nvSpPr>
              <p:spPr bwMode="auto">
                <a:xfrm>
                  <a:off x="1440" y="2016"/>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 name="Line 55"/>
                <p:cNvSpPr>
                  <a:spLocks noChangeShapeType="1"/>
                </p:cNvSpPr>
                <p:nvPr/>
              </p:nvSpPr>
              <p:spPr bwMode="auto">
                <a:xfrm>
                  <a:off x="1440" y="2064"/>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grpSp>
          <p:nvGrpSpPr>
            <p:cNvPr id="29" name="Group 56"/>
            <p:cNvGrpSpPr>
              <a:grpSpLocks/>
            </p:cNvGrpSpPr>
            <p:nvPr/>
          </p:nvGrpSpPr>
          <p:grpSpPr bwMode="auto">
            <a:xfrm rot="5400000">
              <a:off x="2918619" y="2783682"/>
              <a:ext cx="192087" cy="88900"/>
              <a:chOff x="1008" y="2046"/>
              <a:chExt cx="102" cy="60"/>
            </a:xfrm>
          </p:grpSpPr>
          <p:sp>
            <p:nvSpPr>
              <p:cNvPr id="30" name="Rectangle 57"/>
              <p:cNvSpPr>
                <a:spLocks noChangeArrowheads="1"/>
              </p:cNvSpPr>
              <p:nvPr/>
            </p:nvSpPr>
            <p:spPr bwMode="auto">
              <a:xfrm>
                <a:off x="1008" y="2052"/>
                <a:ext cx="102" cy="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31" name="Group 58"/>
              <p:cNvGrpSpPr>
                <a:grpSpLocks/>
              </p:cNvGrpSpPr>
              <p:nvPr/>
            </p:nvGrpSpPr>
            <p:grpSpPr bwMode="auto">
              <a:xfrm>
                <a:off x="1026" y="2046"/>
                <a:ext cx="72" cy="48"/>
                <a:chOff x="1440" y="2016"/>
                <a:chExt cx="72" cy="48"/>
              </a:xfrm>
            </p:grpSpPr>
            <p:sp>
              <p:nvSpPr>
                <p:cNvPr id="32" name="Line 59"/>
                <p:cNvSpPr>
                  <a:spLocks noChangeShapeType="1"/>
                </p:cNvSpPr>
                <p:nvPr/>
              </p:nvSpPr>
              <p:spPr bwMode="auto">
                <a:xfrm>
                  <a:off x="1440" y="2016"/>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Line 60"/>
                <p:cNvSpPr>
                  <a:spLocks noChangeShapeType="1"/>
                </p:cNvSpPr>
                <p:nvPr/>
              </p:nvSpPr>
              <p:spPr bwMode="auto">
                <a:xfrm>
                  <a:off x="1440" y="2064"/>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sp>
          <p:nvSpPr>
            <p:cNvPr id="34" name="Rectangle 63"/>
            <p:cNvSpPr>
              <a:spLocks noChangeArrowheads="1"/>
            </p:cNvSpPr>
            <p:nvPr/>
          </p:nvSpPr>
          <p:spPr bwMode="auto">
            <a:xfrm>
              <a:off x="1801813" y="4402138"/>
              <a:ext cx="7091362" cy="490537"/>
            </a:xfrm>
            <a:prstGeom prst="rect">
              <a:avLst/>
            </a:prstGeom>
            <a:solidFill>
              <a:schemeClr val="bg1"/>
            </a:soli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35" name="Line 64"/>
            <p:cNvSpPr>
              <a:spLocks noChangeShapeType="1"/>
            </p:cNvSpPr>
            <p:nvPr/>
          </p:nvSpPr>
          <p:spPr bwMode="auto">
            <a:xfrm>
              <a:off x="2887663" y="440055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Rectangle 65"/>
            <p:cNvSpPr>
              <a:spLocks noChangeArrowheads="1"/>
            </p:cNvSpPr>
            <p:nvPr/>
          </p:nvSpPr>
          <p:spPr bwMode="auto">
            <a:xfrm>
              <a:off x="1717675" y="4475163"/>
              <a:ext cx="1137487"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TCP</a:t>
              </a:r>
              <a:r>
                <a:rPr kumimoji="1" lang="zh-CN" altLang="en-US" sz="1600">
                  <a:latin typeface="+mj-ea"/>
                  <a:ea typeface="+mj-ea"/>
                </a:rPr>
                <a:t>首部</a:t>
              </a:r>
            </a:p>
          </p:txBody>
        </p:sp>
        <p:sp>
          <p:nvSpPr>
            <p:cNvPr id="37" name="AutoShape 66"/>
            <p:cNvSpPr>
              <a:spLocks noChangeArrowheads="1"/>
            </p:cNvSpPr>
            <p:nvPr/>
          </p:nvSpPr>
          <p:spPr bwMode="auto">
            <a:xfrm>
              <a:off x="5556250" y="3811588"/>
              <a:ext cx="249238" cy="688975"/>
            </a:xfrm>
            <a:prstGeom prst="downArrow">
              <a:avLst>
                <a:gd name="adj1" fmla="val 50000"/>
                <a:gd name="adj2" fmla="val 6910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38" name="Rectangle 67"/>
            <p:cNvSpPr>
              <a:spLocks noChangeArrowheads="1"/>
            </p:cNvSpPr>
            <p:nvPr/>
          </p:nvSpPr>
          <p:spPr bwMode="auto">
            <a:xfrm>
              <a:off x="717550" y="5386388"/>
              <a:ext cx="8175625" cy="490537"/>
            </a:xfrm>
            <a:prstGeom prst="rect">
              <a:avLst/>
            </a:prstGeom>
            <a:solidFill>
              <a:schemeClr val="bg1"/>
            </a:soli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39" name="Rectangle 68"/>
            <p:cNvSpPr>
              <a:spLocks noChangeArrowheads="1"/>
            </p:cNvSpPr>
            <p:nvPr/>
          </p:nvSpPr>
          <p:spPr bwMode="auto">
            <a:xfrm>
              <a:off x="771525" y="5421312"/>
              <a:ext cx="992083"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IP </a:t>
              </a:r>
              <a:r>
                <a:rPr kumimoji="1" lang="zh-CN" altLang="en-US" sz="1600">
                  <a:latin typeface="+mj-ea"/>
                  <a:ea typeface="+mj-ea"/>
                </a:rPr>
                <a:t>首部</a:t>
              </a:r>
            </a:p>
          </p:txBody>
        </p:sp>
        <p:sp>
          <p:nvSpPr>
            <p:cNvPr id="40" name="Line 69"/>
            <p:cNvSpPr>
              <a:spLocks noChangeShapeType="1"/>
            </p:cNvSpPr>
            <p:nvPr/>
          </p:nvSpPr>
          <p:spPr bwMode="auto">
            <a:xfrm>
              <a:off x="1801813" y="538480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AutoShape 70"/>
            <p:cNvSpPr>
              <a:spLocks noChangeArrowheads="1"/>
            </p:cNvSpPr>
            <p:nvPr/>
          </p:nvSpPr>
          <p:spPr bwMode="auto">
            <a:xfrm>
              <a:off x="5222875" y="4795838"/>
              <a:ext cx="250825" cy="688975"/>
            </a:xfrm>
            <a:prstGeom prst="downArrow">
              <a:avLst>
                <a:gd name="adj1" fmla="val 50000"/>
                <a:gd name="adj2" fmla="val 6867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42" name="Rectangle 71"/>
            <p:cNvSpPr>
              <a:spLocks noChangeArrowheads="1"/>
            </p:cNvSpPr>
            <p:nvPr/>
          </p:nvSpPr>
          <p:spPr bwMode="auto">
            <a:xfrm>
              <a:off x="5110163" y="4437063"/>
              <a:ext cx="1251463"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BGP </a:t>
              </a:r>
              <a:r>
                <a:rPr kumimoji="1" lang="zh-CN" altLang="en-US" sz="1600">
                  <a:latin typeface="+mj-ea"/>
                  <a:ea typeface="+mj-ea"/>
                </a:rPr>
                <a:t>报文</a:t>
              </a:r>
            </a:p>
          </p:txBody>
        </p:sp>
        <p:sp>
          <p:nvSpPr>
            <p:cNvPr id="43" name="Rectangle 72"/>
            <p:cNvSpPr>
              <a:spLocks noChangeArrowheads="1"/>
            </p:cNvSpPr>
            <p:nvPr/>
          </p:nvSpPr>
          <p:spPr bwMode="auto">
            <a:xfrm>
              <a:off x="4805363" y="5421313"/>
              <a:ext cx="1209432"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TCP </a:t>
              </a:r>
              <a:r>
                <a:rPr kumimoji="1" lang="zh-CN" altLang="en-US" sz="1600">
                  <a:latin typeface="+mj-ea"/>
                  <a:ea typeface="+mj-ea"/>
                </a:rPr>
                <a:t>报文</a:t>
              </a:r>
            </a:p>
          </p:txBody>
        </p:sp>
      </p:grpSp>
    </p:spTree>
    <p:extLst>
      <p:ext uri="{BB962C8B-B14F-4D97-AF65-F5344CB8AC3E}">
        <p14:creationId xmlns:p14="http://schemas.microsoft.com/office/powerpoint/2010/main" val="128241975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路由器的结构：</a:t>
            </a:r>
            <a:endParaRPr lang="en-US" altLang="zh-CN" dirty="0">
              <a:solidFill>
                <a:srgbClr val="FF0000"/>
              </a:solidFill>
            </a:endParaRPr>
          </a:p>
          <a:p>
            <a:pPr lvl="1"/>
            <a:r>
              <a:rPr lang="zh-CN" altLang="en-US" dirty="0"/>
              <a:t>路由器是一种具有多个输入端口和多个输出端口的专用计算机，其任务是转发分组。也就是说，将路由器某个输入端口收到的分组，按照分组要去的目的地（即目的网络），把该分组从路由器的某个合适的输出端口转发给下一跳路由器。</a:t>
            </a:r>
          </a:p>
          <a:p>
            <a:pPr lvl="1"/>
            <a:r>
              <a:rPr lang="zh-CN" altLang="en-US" dirty="0"/>
              <a:t>下一跳路由器也按照这种方法处理分组，直到该分组到达终点为止。 </a:t>
            </a:r>
          </a:p>
          <a:p>
            <a:endParaRPr lang="en-US" altLang="zh-CN" dirty="0" smtClean="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178</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Tree>
    <p:extLst>
      <p:ext uri="{BB962C8B-B14F-4D97-AF65-F5344CB8AC3E}">
        <p14:creationId xmlns:p14="http://schemas.microsoft.com/office/powerpoint/2010/main" val="169465701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路由器的结构：</a:t>
            </a:r>
            <a:endParaRPr lang="en-US" altLang="zh-CN" dirty="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
        <p:nvSpPr>
          <p:cNvPr id="7" name="页脚占位符 4"/>
          <p:cNvSpPr>
            <a:spLocks noGrp="1"/>
          </p:cNvSpPr>
          <p:nvPr>
            <p:ph type="ftr" sz="quarter" idx="11"/>
          </p:nvPr>
        </p:nvSpPr>
        <p:spPr>
          <a:xfrm>
            <a:off x="6248400" y="6237288"/>
            <a:ext cx="2895600" cy="457200"/>
          </a:xfrm>
        </p:spPr>
        <p:txBody>
          <a:bodyPr/>
          <a:lstStyle/>
          <a:p>
            <a:r>
              <a:rPr lang="zh-CN" altLang="en-US"/>
              <a:t>课件制作人：谢希仁</a:t>
            </a:r>
          </a:p>
        </p:txBody>
      </p:sp>
      <p:grpSp>
        <p:nvGrpSpPr>
          <p:cNvPr id="3" name="组合 2"/>
          <p:cNvGrpSpPr/>
          <p:nvPr/>
        </p:nvGrpSpPr>
        <p:grpSpPr>
          <a:xfrm>
            <a:off x="1118938" y="1525086"/>
            <a:ext cx="7204013" cy="3949700"/>
            <a:chOff x="0" y="1844675"/>
            <a:chExt cx="9144000" cy="5013325"/>
          </a:xfrm>
        </p:grpSpPr>
        <p:sp>
          <p:nvSpPr>
            <p:cNvPr id="9" name="Rectangle 60"/>
            <p:cNvSpPr>
              <a:spLocks noChangeArrowheads="1"/>
            </p:cNvSpPr>
            <p:nvPr/>
          </p:nvSpPr>
          <p:spPr bwMode="auto">
            <a:xfrm>
              <a:off x="0" y="3789363"/>
              <a:ext cx="9144000" cy="3068637"/>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 name="Rectangle 3"/>
            <p:cNvSpPr>
              <a:spLocks noChangeArrowheads="1"/>
            </p:cNvSpPr>
            <p:nvPr/>
          </p:nvSpPr>
          <p:spPr bwMode="auto">
            <a:xfrm>
              <a:off x="2862263" y="1905000"/>
              <a:ext cx="2398712" cy="1597025"/>
            </a:xfrm>
            <a:prstGeom prst="rect">
              <a:avLst/>
            </a:prstGeom>
            <a:solidFill>
              <a:srgbClr val="FFFF99"/>
            </a:solidFill>
            <a:ln w="12700">
              <a:solidFill>
                <a:schemeClr val="tx1"/>
              </a:solidFill>
              <a:miter lim="800000"/>
              <a:headEnd/>
              <a:tailEnd/>
            </a:ln>
            <a:effectLst/>
          </p:spPr>
          <p:txBody>
            <a:bodyPr wrap="none" anchor="ctr"/>
            <a:lstStyle/>
            <a:p>
              <a:pPr algn="ctr"/>
              <a:endParaRPr kumimoji="1" lang="zh-CN" altLang="zh-CN" sz="1600">
                <a:latin typeface="+mj-ea"/>
                <a:ea typeface="+mj-ea"/>
              </a:endParaRPr>
            </a:p>
          </p:txBody>
        </p:sp>
        <p:sp>
          <p:nvSpPr>
            <p:cNvPr id="11" name="Line 5"/>
            <p:cNvSpPr>
              <a:spLocks noChangeShapeType="1"/>
            </p:cNvSpPr>
            <p:nvPr/>
          </p:nvSpPr>
          <p:spPr bwMode="auto">
            <a:xfrm>
              <a:off x="8243888" y="1844675"/>
              <a:ext cx="0" cy="1954213"/>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 name="Text Box 6"/>
            <p:cNvSpPr txBox="1">
              <a:spLocks noChangeArrowheads="1"/>
            </p:cNvSpPr>
            <p:nvPr/>
          </p:nvSpPr>
          <p:spPr bwMode="auto">
            <a:xfrm>
              <a:off x="7793039" y="2571750"/>
              <a:ext cx="755273" cy="679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zh-CN" altLang="en-US" sz="1600">
                  <a:latin typeface="+mj-ea"/>
                  <a:ea typeface="+mj-ea"/>
                </a:rPr>
                <a:t>路由</a:t>
              </a:r>
            </a:p>
            <a:p>
              <a:pPr>
                <a:lnSpc>
                  <a:spcPct val="90000"/>
                </a:lnSpc>
              </a:pPr>
              <a:r>
                <a:rPr kumimoji="1" lang="zh-CN" altLang="en-US" sz="1600">
                  <a:latin typeface="+mj-ea"/>
                  <a:ea typeface="+mj-ea"/>
                </a:rPr>
                <a:t>选择</a:t>
              </a:r>
            </a:p>
          </p:txBody>
        </p:sp>
        <p:sp>
          <p:nvSpPr>
            <p:cNvPr id="13" name="Text Box 7"/>
            <p:cNvSpPr txBox="1">
              <a:spLocks noChangeArrowheads="1"/>
            </p:cNvSpPr>
            <p:nvPr/>
          </p:nvSpPr>
          <p:spPr bwMode="auto">
            <a:xfrm>
              <a:off x="3032884" y="1904999"/>
              <a:ext cx="2057469"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路由选择处理机</a:t>
              </a:r>
            </a:p>
          </p:txBody>
        </p:sp>
        <p:sp>
          <p:nvSpPr>
            <p:cNvPr id="14" name="Line 8"/>
            <p:cNvSpPr>
              <a:spLocks noChangeShapeType="1"/>
            </p:cNvSpPr>
            <p:nvPr/>
          </p:nvSpPr>
          <p:spPr bwMode="auto">
            <a:xfrm>
              <a:off x="4060825" y="2671763"/>
              <a:ext cx="0" cy="2365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 name="Rectangle 9"/>
            <p:cNvSpPr>
              <a:spLocks noChangeArrowheads="1"/>
            </p:cNvSpPr>
            <p:nvPr/>
          </p:nvSpPr>
          <p:spPr bwMode="auto">
            <a:xfrm>
              <a:off x="3209925" y="2378075"/>
              <a:ext cx="1701800" cy="390525"/>
            </a:xfrm>
            <a:prstGeom prst="rect">
              <a:avLst/>
            </a:prstGeom>
            <a:solidFill>
              <a:srgbClr val="FFCC66"/>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路由选择协议</a:t>
              </a:r>
            </a:p>
          </p:txBody>
        </p:sp>
        <p:sp>
          <p:nvSpPr>
            <p:cNvPr id="16" name="Rectangle 10"/>
            <p:cNvSpPr>
              <a:spLocks noChangeArrowheads="1"/>
            </p:cNvSpPr>
            <p:nvPr/>
          </p:nvSpPr>
          <p:spPr bwMode="auto">
            <a:xfrm>
              <a:off x="3481388" y="2911475"/>
              <a:ext cx="1160462" cy="412750"/>
            </a:xfrm>
            <a:prstGeom prst="rect">
              <a:avLst/>
            </a:prstGeom>
            <a:solidFill>
              <a:srgbClr val="99FF33"/>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路由表</a:t>
              </a:r>
            </a:p>
          </p:txBody>
        </p:sp>
        <p:sp>
          <p:nvSpPr>
            <p:cNvPr id="17" name="Rectangle 11"/>
            <p:cNvSpPr>
              <a:spLocks noChangeArrowheads="1"/>
            </p:cNvSpPr>
            <p:nvPr/>
          </p:nvSpPr>
          <p:spPr bwMode="auto">
            <a:xfrm>
              <a:off x="385763" y="4141788"/>
              <a:ext cx="2320925" cy="725487"/>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 name="Rectangle 12"/>
            <p:cNvSpPr>
              <a:spLocks noChangeArrowheads="1"/>
            </p:cNvSpPr>
            <p:nvPr/>
          </p:nvSpPr>
          <p:spPr bwMode="auto">
            <a:xfrm>
              <a:off x="2087563" y="4305300"/>
              <a:ext cx="466725" cy="395288"/>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3</a:t>
              </a:r>
            </a:p>
          </p:txBody>
        </p:sp>
        <p:sp>
          <p:nvSpPr>
            <p:cNvPr id="19" name="Line 13"/>
            <p:cNvSpPr>
              <a:spLocks noChangeShapeType="1"/>
            </p:cNvSpPr>
            <p:nvPr/>
          </p:nvSpPr>
          <p:spPr bwMode="auto">
            <a:xfrm flipV="1">
              <a:off x="233363" y="4503738"/>
              <a:ext cx="35560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Line 14"/>
            <p:cNvSpPr>
              <a:spLocks noChangeShapeType="1"/>
            </p:cNvSpPr>
            <p:nvPr/>
          </p:nvSpPr>
          <p:spPr bwMode="auto">
            <a:xfrm>
              <a:off x="1004888" y="4503738"/>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 name="Line 15"/>
            <p:cNvSpPr>
              <a:spLocks noChangeShapeType="1"/>
            </p:cNvSpPr>
            <p:nvPr/>
          </p:nvSpPr>
          <p:spPr bwMode="auto">
            <a:xfrm>
              <a:off x="1779588" y="4503738"/>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 name="Line 16"/>
            <p:cNvSpPr>
              <a:spLocks noChangeShapeType="1"/>
            </p:cNvSpPr>
            <p:nvPr/>
          </p:nvSpPr>
          <p:spPr bwMode="auto">
            <a:xfrm>
              <a:off x="2554288" y="4503738"/>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 name="Text Box 17"/>
            <p:cNvSpPr txBox="1">
              <a:spLocks noChangeArrowheads="1"/>
            </p:cNvSpPr>
            <p:nvPr/>
          </p:nvSpPr>
          <p:spPr bwMode="auto">
            <a:xfrm>
              <a:off x="1004887" y="3752850"/>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输入端口</a:t>
              </a:r>
            </a:p>
          </p:txBody>
        </p:sp>
        <p:sp>
          <p:nvSpPr>
            <p:cNvPr id="24" name="Rectangle 18"/>
            <p:cNvSpPr>
              <a:spLocks noChangeArrowheads="1"/>
            </p:cNvSpPr>
            <p:nvPr/>
          </p:nvSpPr>
          <p:spPr bwMode="auto">
            <a:xfrm>
              <a:off x="385763" y="5715000"/>
              <a:ext cx="2320925" cy="725488"/>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5" name="Rectangle 19"/>
            <p:cNvSpPr>
              <a:spLocks noChangeArrowheads="1"/>
            </p:cNvSpPr>
            <p:nvPr/>
          </p:nvSpPr>
          <p:spPr bwMode="auto">
            <a:xfrm>
              <a:off x="2087563" y="5878513"/>
              <a:ext cx="466725" cy="3968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dirty="0">
                  <a:latin typeface="+mj-ea"/>
                  <a:ea typeface="+mj-ea"/>
                </a:rPr>
                <a:t>3</a:t>
              </a:r>
            </a:p>
          </p:txBody>
        </p:sp>
        <p:sp>
          <p:nvSpPr>
            <p:cNvPr id="26" name="Line 20"/>
            <p:cNvSpPr>
              <a:spLocks noChangeShapeType="1"/>
            </p:cNvSpPr>
            <p:nvPr/>
          </p:nvSpPr>
          <p:spPr bwMode="auto">
            <a:xfrm flipV="1">
              <a:off x="233363" y="6076950"/>
              <a:ext cx="35560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 name="Line 21"/>
            <p:cNvSpPr>
              <a:spLocks noChangeShapeType="1"/>
            </p:cNvSpPr>
            <p:nvPr/>
          </p:nvSpPr>
          <p:spPr bwMode="auto">
            <a:xfrm>
              <a:off x="1004888" y="6076950"/>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 name="Line 22"/>
            <p:cNvSpPr>
              <a:spLocks noChangeShapeType="1"/>
            </p:cNvSpPr>
            <p:nvPr/>
          </p:nvSpPr>
          <p:spPr bwMode="auto">
            <a:xfrm>
              <a:off x="1779588" y="6076950"/>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Line 23"/>
            <p:cNvSpPr>
              <a:spLocks noChangeShapeType="1"/>
            </p:cNvSpPr>
            <p:nvPr/>
          </p:nvSpPr>
          <p:spPr bwMode="auto">
            <a:xfrm>
              <a:off x="2554288" y="6076950"/>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0" name="Rectangle 24"/>
            <p:cNvSpPr>
              <a:spLocks noChangeArrowheads="1"/>
            </p:cNvSpPr>
            <p:nvPr/>
          </p:nvSpPr>
          <p:spPr bwMode="auto">
            <a:xfrm>
              <a:off x="2862263" y="4141788"/>
              <a:ext cx="2398712" cy="2311400"/>
            </a:xfrm>
            <a:prstGeom prst="rect">
              <a:avLst/>
            </a:prstGeom>
            <a:solidFill>
              <a:srgbClr val="CCECFF"/>
            </a:solidFill>
            <a:ln w="12700">
              <a:solidFill>
                <a:schemeClr val="tx1"/>
              </a:solidFill>
              <a:miter lim="800000"/>
              <a:headEnd/>
              <a:tailEnd/>
            </a:ln>
            <a:effectLst/>
          </p:spPr>
          <p:txBody>
            <a:bodyPr wrap="none" anchor="ctr"/>
            <a:lstStyle/>
            <a:p>
              <a:endParaRPr lang="zh-CN" altLang="en-US" sz="1600">
                <a:latin typeface="+mj-ea"/>
                <a:ea typeface="+mj-ea"/>
              </a:endParaRPr>
            </a:p>
          </p:txBody>
        </p:sp>
        <p:sp>
          <p:nvSpPr>
            <p:cNvPr id="31" name="Rectangle 25"/>
            <p:cNvSpPr>
              <a:spLocks noChangeArrowheads="1"/>
            </p:cNvSpPr>
            <p:nvPr/>
          </p:nvSpPr>
          <p:spPr bwMode="auto">
            <a:xfrm flipH="1">
              <a:off x="5416550" y="4141788"/>
              <a:ext cx="2317750" cy="725487"/>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 name="Line 26"/>
            <p:cNvSpPr>
              <a:spLocks noChangeShapeType="1"/>
            </p:cNvSpPr>
            <p:nvPr/>
          </p:nvSpPr>
          <p:spPr bwMode="auto">
            <a:xfrm flipV="1">
              <a:off x="7570788" y="4503738"/>
              <a:ext cx="319087"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Line 27"/>
            <p:cNvSpPr>
              <a:spLocks noChangeShapeType="1"/>
            </p:cNvSpPr>
            <p:nvPr/>
          </p:nvSpPr>
          <p:spPr bwMode="auto">
            <a:xfrm rot="10800000" flipH="1">
              <a:off x="6807200" y="4503738"/>
              <a:ext cx="309563"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4" name="Line 28"/>
            <p:cNvSpPr>
              <a:spLocks noChangeShapeType="1"/>
            </p:cNvSpPr>
            <p:nvPr/>
          </p:nvSpPr>
          <p:spPr bwMode="auto">
            <a:xfrm>
              <a:off x="6032500" y="4503738"/>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Line 29"/>
            <p:cNvSpPr>
              <a:spLocks noChangeShapeType="1"/>
            </p:cNvSpPr>
            <p:nvPr/>
          </p:nvSpPr>
          <p:spPr bwMode="auto">
            <a:xfrm>
              <a:off x="5260975" y="4503738"/>
              <a:ext cx="369888"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Rectangle 30"/>
            <p:cNvSpPr>
              <a:spLocks noChangeArrowheads="1"/>
            </p:cNvSpPr>
            <p:nvPr/>
          </p:nvSpPr>
          <p:spPr bwMode="auto">
            <a:xfrm flipH="1">
              <a:off x="5416550" y="5715000"/>
              <a:ext cx="2317750" cy="725488"/>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7" name="Line 31"/>
            <p:cNvSpPr>
              <a:spLocks noChangeShapeType="1"/>
            </p:cNvSpPr>
            <p:nvPr/>
          </p:nvSpPr>
          <p:spPr bwMode="auto">
            <a:xfrm flipV="1">
              <a:off x="7570788" y="6076950"/>
              <a:ext cx="319087"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32"/>
            <p:cNvSpPr>
              <a:spLocks noChangeShapeType="1"/>
            </p:cNvSpPr>
            <p:nvPr/>
          </p:nvSpPr>
          <p:spPr bwMode="auto">
            <a:xfrm>
              <a:off x="6807200" y="6076950"/>
              <a:ext cx="309563"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33"/>
            <p:cNvSpPr>
              <a:spLocks noChangeShapeType="1"/>
            </p:cNvSpPr>
            <p:nvPr/>
          </p:nvSpPr>
          <p:spPr bwMode="auto">
            <a:xfrm>
              <a:off x="6032500" y="6076950"/>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34"/>
            <p:cNvSpPr>
              <a:spLocks noChangeShapeType="1"/>
            </p:cNvSpPr>
            <p:nvPr/>
          </p:nvSpPr>
          <p:spPr bwMode="auto">
            <a:xfrm flipV="1">
              <a:off x="5260975" y="6076950"/>
              <a:ext cx="357188"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Text Box 35"/>
            <p:cNvSpPr txBox="1">
              <a:spLocks noChangeArrowheads="1"/>
            </p:cNvSpPr>
            <p:nvPr/>
          </p:nvSpPr>
          <p:spPr bwMode="auto">
            <a:xfrm>
              <a:off x="3348038" y="5876924"/>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交换结构</a:t>
              </a:r>
            </a:p>
          </p:txBody>
        </p:sp>
        <p:sp>
          <p:nvSpPr>
            <p:cNvPr id="42" name="Text Box 36"/>
            <p:cNvSpPr txBox="1">
              <a:spLocks noChangeArrowheads="1"/>
            </p:cNvSpPr>
            <p:nvPr/>
          </p:nvSpPr>
          <p:spPr bwMode="auto">
            <a:xfrm>
              <a:off x="1004887" y="5272087"/>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输入端口</a:t>
              </a:r>
            </a:p>
          </p:txBody>
        </p:sp>
        <p:sp>
          <p:nvSpPr>
            <p:cNvPr id="43" name="Text Box 37"/>
            <p:cNvSpPr txBox="1">
              <a:spLocks noChangeArrowheads="1"/>
            </p:cNvSpPr>
            <p:nvPr/>
          </p:nvSpPr>
          <p:spPr bwMode="auto">
            <a:xfrm>
              <a:off x="6032499" y="3752850"/>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输出端口</a:t>
              </a:r>
            </a:p>
          </p:txBody>
        </p:sp>
        <p:sp>
          <p:nvSpPr>
            <p:cNvPr id="44" name="Line 38"/>
            <p:cNvSpPr>
              <a:spLocks noChangeShapeType="1"/>
            </p:cNvSpPr>
            <p:nvPr/>
          </p:nvSpPr>
          <p:spPr bwMode="auto">
            <a:xfrm>
              <a:off x="0" y="3811588"/>
              <a:ext cx="8818563" cy="0"/>
            </a:xfrm>
            <a:prstGeom prst="line">
              <a:avLst/>
            </a:prstGeom>
            <a:noFill/>
            <a:ln w="28575">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5" name="Line 39"/>
            <p:cNvSpPr>
              <a:spLocks noChangeShapeType="1"/>
            </p:cNvSpPr>
            <p:nvPr/>
          </p:nvSpPr>
          <p:spPr bwMode="auto">
            <a:xfrm>
              <a:off x="8243888" y="3811588"/>
              <a:ext cx="0" cy="2641600"/>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Text Box 40"/>
            <p:cNvSpPr txBox="1">
              <a:spLocks noChangeArrowheads="1"/>
            </p:cNvSpPr>
            <p:nvPr/>
          </p:nvSpPr>
          <p:spPr bwMode="auto">
            <a:xfrm>
              <a:off x="7813675" y="5019675"/>
              <a:ext cx="755273" cy="679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zh-CN" altLang="en-US" sz="1600">
                  <a:latin typeface="+mj-ea"/>
                  <a:ea typeface="+mj-ea"/>
                </a:rPr>
                <a:t>分组</a:t>
              </a:r>
            </a:p>
            <a:p>
              <a:pPr>
                <a:lnSpc>
                  <a:spcPct val="90000"/>
                </a:lnSpc>
              </a:pPr>
              <a:r>
                <a:rPr kumimoji="1" lang="zh-CN" altLang="en-US" sz="1600">
                  <a:latin typeface="+mj-ea"/>
                  <a:ea typeface="+mj-ea"/>
                </a:rPr>
                <a:t>转发</a:t>
              </a:r>
            </a:p>
          </p:txBody>
        </p:sp>
        <p:sp>
          <p:nvSpPr>
            <p:cNvPr id="47" name="Rectangle 41"/>
            <p:cNvSpPr>
              <a:spLocks noChangeArrowheads="1"/>
            </p:cNvSpPr>
            <p:nvPr/>
          </p:nvSpPr>
          <p:spPr bwMode="auto">
            <a:xfrm>
              <a:off x="3170238" y="4340225"/>
              <a:ext cx="1779587" cy="138588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8" name="Rectangle 42"/>
            <p:cNvSpPr>
              <a:spLocks noChangeArrowheads="1"/>
            </p:cNvSpPr>
            <p:nvPr/>
          </p:nvSpPr>
          <p:spPr bwMode="auto">
            <a:xfrm>
              <a:off x="3481388" y="5065713"/>
              <a:ext cx="1160462" cy="465137"/>
            </a:xfrm>
            <a:prstGeom prst="rect">
              <a:avLst/>
            </a:prstGeom>
            <a:solidFill>
              <a:srgbClr val="99FF33"/>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转发表</a:t>
              </a:r>
            </a:p>
          </p:txBody>
        </p:sp>
        <p:sp>
          <p:nvSpPr>
            <p:cNvPr id="49" name="Text Box 43"/>
            <p:cNvSpPr txBox="1">
              <a:spLocks noChangeArrowheads="1"/>
            </p:cNvSpPr>
            <p:nvPr/>
          </p:nvSpPr>
          <p:spPr bwMode="auto">
            <a:xfrm>
              <a:off x="3481388" y="4437063"/>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分组处理</a:t>
              </a:r>
            </a:p>
          </p:txBody>
        </p:sp>
        <p:sp>
          <p:nvSpPr>
            <p:cNvPr id="50" name="Text Box 44"/>
            <p:cNvSpPr txBox="1">
              <a:spLocks noChangeArrowheads="1"/>
            </p:cNvSpPr>
            <p:nvPr/>
          </p:nvSpPr>
          <p:spPr bwMode="auto">
            <a:xfrm>
              <a:off x="6032499" y="5272087"/>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输出端口</a:t>
              </a:r>
            </a:p>
          </p:txBody>
        </p:sp>
        <p:sp>
          <p:nvSpPr>
            <p:cNvPr id="51" name="Text Box 45"/>
            <p:cNvSpPr txBox="1">
              <a:spLocks noChangeArrowheads="1"/>
            </p:cNvSpPr>
            <p:nvPr/>
          </p:nvSpPr>
          <p:spPr bwMode="auto">
            <a:xfrm rot="5400000">
              <a:off x="1471845" y="4942131"/>
              <a:ext cx="494834"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b="1">
                  <a:latin typeface="+mj-ea"/>
                  <a:ea typeface="+mj-ea"/>
                </a:rPr>
                <a:t>…</a:t>
              </a:r>
            </a:p>
          </p:txBody>
        </p:sp>
        <p:sp>
          <p:nvSpPr>
            <p:cNvPr id="52" name="Text Box 46"/>
            <p:cNvSpPr txBox="1">
              <a:spLocks noChangeArrowheads="1"/>
            </p:cNvSpPr>
            <p:nvPr/>
          </p:nvSpPr>
          <p:spPr bwMode="auto">
            <a:xfrm rot="5400000">
              <a:off x="6475645" y="4942131"/>
              <a:ext cx="494834"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b="1">
                  <a:latin typeface="+mj-ea"/>
                  <a:ea typeface="+mj-ea"/>
                </a:rPr>
                <a:t>…</a:t>
              </a:r>
            </a:p>
          </p:txBody>
        </p:sp>
        <p:sp>
          <p:nvSpPr>
            <p:cNvPr id="53" name="Line 47"/>
            <p:cNvSpPr>
              <a:spLocks noChangeShapeType="1"/>
            </p:cNvSpPr>
            <p:nvPr/>
          </p:nvSpPr>
          <p:spPr bwMode="auto">
            <a:xfrm flipH="1" flipV="1">
              <a:off x="2398713" y="4603750"/>
              <a:ext cx="1082675" cy="595313"/>
            </a:xfrm>
            <a:prstGeom prst="line">
              <a:avLst/>
            </a:prstGeom>
            <a:noFill/>
            <a:ln w="28575">
              <a:solidFill>
                <a:srgbClr val="333399"/>
              </a:solidFill>
              <a:prstDash val="dash"/>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54" name="Line 48"/>
            <p:cNvSpPr>
              <a:spLocks noChangeShapeType="1"/>
            </p:cNvSpPr>
            <p:nvPr/>
          </p:nvSpPr>
          <p:spPr bwMode="auto">
            <a:xfrm flipH="1">
              <a:off x="2398713" y="5395913"/>
              <a:ext cx="1082675" cy="595312"/>
            </a:xfrm>
            <a:prstGeom prst="line">
              <a:avLst/>
            </a:prstGeom>
            <a:noFill/>
            <a:ln w="28575">
              <a:solidFill>
                <a:srgbClr val="333399"/>
              </a:solidFill>
              <a:prstDash val="dash"/>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55" name="Rectangle 49"/>
            <p:cNvSpPr>
              <a:spLocks noChangeArrowheads="1"/>
            </p:cNvSpPr>
            <p:nvPr/>
          </p:nvSpPr>
          <p:spPr bwMode="auto">
            <a:xfrm>
              <a:off x="7112000" y="4373563"/>
              <a:ext cx="463550" cy="2825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56" name="Rectangle 50"/>
            <p:cNvSpPr>
              <a:spLocks noChangeArrowheads="1"/>
            </p:cNvSpPr>
            <p:nvPr/>
          </p:nvSpPr>
          <p:spPr bwMode="auto">
            <a:xfrm>
              <a:off x="7135813" y="5932488"/>
              <a:ext cx="463550" cy="28575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57" name="Rectangle 51"/>
            <p:cNvSpPr>
              <a:spLocks noChangeArrowheads="1"/>
            </p:cNvSpPr>
            <p:nvPr/>
          </p:nvSpPr>
          <p:spPr bwMode="auto">
            <a:xfrm>
              <a:off x="614363" y="5932488"/>
              <a:ext cx="463550" cy="28575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58" name="Rectangle 52"/>
            <p:cNvSpPr>
              <a:spLocks noChangeArrowheads="1"/>
            </p:cNvSpPr>
            <p:nvPr/>
          </p:nvSpPr>
          <p:spPr bwMode="auto">
            <a:xfrm flipH="1">
              <a:off x="5616575" y="4305300"/>
              <a:ext cx="463550" cy="395288"/>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3</a:t>
              </a:r>
            </a:p>
          </p:txBody>
        </p:sp>
        <p:sp>
          <p:nvSpPr>
            <p:cNvPr id="59" name="Rectangle 53"/>
            <p:cNvSpPr>
              <a:spLocks noChangeArrowheads="1"/>
            </p:cNvSpPr>
            <p:nvPr/>
          </p:nvSpPr>
          <p:spPr bwMode="auto">
            <a:xfrm flipH="1">
              <a:off x="5616575" y="5878513"/>
              <a:ext cx="463550" cy="3968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3</a:t>
              </a:r>
            </a:p>
          </p:txBody>
        </p:sp>
        <p:sp>
          <p:nvSpPr>
            <p:cNvPr id="60" name="Rectangle 54"/>
            <p:cNvSpPr>
              <a:spLocks noChangeArrowheads="1"/>
            </p:cNvSpPr>
            <p:nvPr/>
          </p:nvSpPr>
          <p:spPr bwMode="auto">
            <a:xfrm>
              <a:off x="614363" y="4373563"/>
              <a:ext cx="463550" cy="2825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61" name="Rectangle 55"/>
            <p:cNvSpPr>
              <a:spLocks noChangeArrowheads="1"/>
            </p:cNvSpPr>
            <p:nvPr/>
          </p:nvSpPr>
          <p:spPr bwMode="auto">
            <a:xfrm>
              <a:off x="1350963" y="4340225"/>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2" name="Rectangle 56"/>
            <p:cNvSpPr>
              <a:spLocks noChangeArrowheads="1"/>
            </p:cNvSpPr>
            <p:nvPr/>
          </p:nvSpPr>
          <p:spPr bwMode="auto">
            <a:xfrm>
              <a:off x="1350963" y="5911850"/>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3" name="Rectangle 57"/>
            <p:cNvSpPr>
              <a:spLocks noChangeArrowheads="1"/>
            </p:cNvSpPr>
            <p:nvPr/>
          </p:nvSpPr>
          <p:spPr bwMode="auto">
            <a:xfrm flipH="1">
              <a:off x="6364288" y="4340225"/>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4" name="Rectangle 58"/>
            <p:cNvSpPr>
              <a:spLocks noChangeArrowheads="1"/>
            </p:cNvSpPr>
            <p:nvPr/>
          </p:nvSpPr>
          <p:spPr bwMode="auto">
            <a:xfrm flipH="1">
              <a:off x="6375400" y="5911850"/>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5" name="Text Box 59"/>
            <p:cNvSpPr txBox="1">
              <a:spLocks noChangeArrowheads="1"/>
            </p:cNvSpPr>
            <p:nvPr/>
          </p:nvSpPr>
          <p:spPr bwMode="auto">
            <a:xfrm>
              <a:off x="302777" y="2384232"/>
              <a:ext cx="2250763" cy="1054778"/>
            </a:xfrm>
            <a:prstGeom prst="rect">
              <a:avLst/>
            </a:prstGeom>
            <a:solidFill>
              <a:srgbClr val="CCFFFF"/>
            </a:solidFill>
            <a:ln w="2857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3——</a:t>
              </a:r>
              <a:r>
                <a:rPr kumimoji="1" lang="zh-CN" altLang="en-US" sz="1600" dirty="0">
                  <a:latin typeface="+mj-ea"/>
                  <a:ea typeface="+mj-ea"/>
                </a:rPr>
                <a:t>网络层</a:t>
              </a:r>
            </a:p>
            <a:p>
              <a:r>
                <a:rPr kumimoji="1" lang="en-US" altLang="zh-CN" sz="1600" dirty="0">
                  <a:latin typeface="+mj-ea"/>
                  <a:ea typeface="+mj-ea"/>
                </a:rPr>
                <a:t>2——</a:t>
              </a:r>
              <a:r>
                <a:rPr kumimoji="1" lang="zh-CN" altLang="en-US" sz="1600" dirty="0">
                  <a:latin typeface="+mj-ea"/>
                  <a:ea typeface="+mj-ea"/>
                </a:rPr>
                <a:t>数据链路层</a:t>
              </a:r>
            </a:p>
            <a:p>
              <a:r>
                <a:rPr kumimoji="1" lang="en-US" altLang="zh-CN" sz="1600" dirty="0">
                  <a:latin typeface="+mj-ea"/>
                  <a:ea typeface="+mj-ea"/>
                </a:rPr>
                <a:t>1——</a:t>
              </a:r>
              <a:r>
                <a:rPr kumimoji="1" lang="zh-CN" altLang="en-US" sz="1600" dirty="0">
                  <a:latin typeface="+mj-ea"/>
                  <a:ea typeface="+mj-ea"/>
                </a:rPr>
                <a:t>物理层</a:t>
              </a:r>
            </a:p>
          </p:txBody>
        </p:sp>
        <p:sp>
          <p:nvSpPr>
            <p:cNvPr id="66" name="AutoShape 4"/>
            <p:cNvSpPr>
              <a:spLocks noChangeArrowheads="1"/>
            </p:cNvSpPr>
            <p:nvPr/>
          </p:nvSpPr>
          <p:spPr bwMode="auto">
            <a:xfrm>
              <a:off x="3829050" y="3429000"/>
              <a:ext cx="463550" cy="792163"/>
            </a:xfrm>
            <a:prstGeom prst="upDownArrow">
              <a:avLst>
                <a:gd name="adj1" fmla="val 50000"/>
                <a:gd name="adj2" fmla="val 34178"/>
              </a:avLst>
            </a:prstGeom>
            <a:solidFill>
              <a:srgbClr val="CC0099"/>
            </a:solidFill>
            <a:ln w="2857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Tree>
    <p:extLst>
      <p:ext uri="{BB962C8B-B14F-4D97-AF65-F5344CB8AC3E}">
        <p14:creationId xmlns:p14="http://schemas.microsoft.com/office/powerpoint/2010/main" val="1449717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en-US" altLang="zh-CN" dirty="0" smtClean="0"/>
              <a:t>TCP/IP</a:t>
            </a:r>
            <a:r>
              <a:rPr lang="zh-CN" altLang="en-US" dirty="0" smtClean="0"/>
              <a:t>体系在网络互连上采用的做法是在网络层使用标准化协议，但相互连接的的网络则可以是异构的。</a:t>
            </a:r>
            <a:endParaRPr lang="en-US" altLang="zh-CN" dirty="0" smtClean="0"/>
          </a:p>
          <a:p>
            <a:r>
              <a:rPr lang="zh-CN" altLang="en-US" dirty="0"/>
              <a:t>参加互连的计算机网络都采用相同</a:t>
            </a:r>
            <a:r>
              <a:rPr lang="zh-CN" altLang="en-US" dirty="0" smtClean="0"/>
              <a:t>的网际协议（</a:t>
            </a:r>
            <a:r>
              <a:rPr lang="en-US" altLang="zh-CN" dirty="0" smtClean="0"/>
              <a:t>IP</a:t>
            </a:r>
            <a:r>
              <a:rPr lang="zh-CN" altLang="en-US" dirty="0" smtClean="0"/>
              <a:t>），因此可以把互连以后的计算机网络看成为一个虚拟互连网络（</a:t>
            </a:r>
            <a:r>
              <a:rPr lang="en-US" altLang="zh-CN" dirty="0" smtClean="0"/>
              <a:t>internet</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314394240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“转发”和“路由选择”的</a:t>
            </a:r>
            <a:r>
              <a:rPr lang="zh-CN" altLang="en-US" dirty="0" smtClean="0">
                <a:solidFill>
                  <a:srgbClr val="FF0000"/>
                </a:solidFill>
              </a:rPr>
              <a:t>区别：</a:t>
            </a:r>
            <a:endParaRPr lang="en-US" altLang="zh-CN" dirty="0" smtClean="0">
              <a:solidFill>
                <a:srgbClr val="FF0000"/>
              </a:solidFill>
            </a:endParaRPr>
          </a:p>
          <a:p>
            <a:pPr lvl="1"/>
            <a:r>
              <a:rPr lang="zh-CN" altLang="en-US" dirty="0"/>
              <a:t>“转发”</a:t>
            </a:r>
            <a:r>
              <a:rPr lang="en-US" altLang="zh-CN" dirty="0"/>
              <a:t>(forwarding)</a:t>
            </a:r>
            <a:r>
              <a:rPr lang="zh-CN" altLang="en-US" dirty="0"/>
              <a:t>就是路由器根据转发表将用户的 </a:t>
            </a:r>
            <a:r>
              <a:rPr lang="en-US" altLang="zh-CN" dirty="0"/>
              <a:t>IP </a:t>
            </a:r>
            <a:r>
              <a:rPr lang="zh-CN" altLang="en-US" dirty="0"/>
              <a:t>数据报从合适的端口转发出去。</a:t>
            </a:r>
          </a:p>
          <a:p>
            <a:pPr lvl="1"/>
            <a:r>
              <a:rPr lang="zh-CN" altLang="en-US" dirty="0"/>
              <a:t>“路由选择”</a:t>
            </a:r>
            <a:r>
              <a:rPr lang="en-US" altLang="zh-CN" dirty="0"/>
              <a:t>(routing)</a:t>
            </a:r>
            <a:r>
              <a:rPr lang="zh-CN" altLang="en-US" dirty="0"/>
              <a:t>则是按照分布式算法，根据从各相邻路由器得到的关于网络拓扑的</a:t>
            </a:r>
            <a:r>
              <a:rPr lang="zh-CN" altLang="en-US" dirty="0" smtClean="0"/>
              <a:t>变化情况</a:t>
            </a:r>
            <a:r>
              <a:rPr lang="zh-CN" altLang="en-US" dirty="0"/>
              <a:t>，动态地改变所选择的路由。</a:t>
            </a:r>
          </a:p>
          <a:p>
            <a:pPr lvl="1"/>
            <a:r>
              <a:rPr lang="zh-CN" altLang="en-US" dirty="0"/>
              <a:t>路由表是根据路由选择算法得出的。而转发表是从路由表得出的。</a:t>
            </a:r>
          </a:p>
          <a:p>
            <a:pPr lvl="1"/>
            <a:r>
              <a:rPr lang="zh-CN" altLang="en-US" dirty="0"/>
              <a:t>在讨论路由选择的原理时，往往不去区分转发表和路由表的</a:t>
            </a:r>
            <a:r>
              <a:rPr lang="zh-CN" altLang="en-US" dirty="0" smtClean="0"/>
              <a:t>区别。 </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
        <p:nvSpPr>
          <p:cNvPr id="7" name="页脚占位符 4"/>
          <p:cNvSpPr>
            <a:spLocks noGrp="1"/>
          </p:cNvSpPr>
          <p:nvPr>
            <p:ph type="ftr" sz="quarter" idx="11"/>
          </p:nvPr>
        </p:nvSpPr>
        <p:spPr>
          <a:xfrm>
            <a:off x="6248400" y="6237288"/>
            <a:ext cx="2895600" cy="457200"/>
          </a:xfrm>
        </p:spPr>
        <p:txBody>
          <a:bodyPr/>
          <a:lstStyle/>
          <a:p>
            <a:r>
              <a:rPr lang="zh-CN" altLang="en-US"/>
              <a:t>课件制作人：谢希仁</a:t>
            </a:r>
          </a:p>
        </p:txBody>
      </p:sp>
    </p:spTree>
    <p:extLst>
      <p:ext uri="{BB962C8B-B14F-4D97-AF65-F5344CB8AC3E}">
        <p14:creationId xmlns:p14="http://schemas.microsoft.com/office/powerpoint/2010/main" val="105125364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输入端口对线路</a:t>
            </a:r>
            <a:r>
              <a:rPr lang="zh-CN" altLang="en-US" dirty="0" smtClean="0">
                <a:solidFill>
                  <a:srgbClr val="FF0000"/>
                </a:solidFill>
              </a:rPr>
              <a:t>上收到</a:t>
            </a:r>
            <a:r>
              <a:rPr lang="zh-CN" altLang="en-US" dirty="0">
                <a:solidFill>
                  <a:srgbClr val="FF0000"/>
                </a:solidFill>
              </a:rPr>
              <a:t>的分组的处理 ：</a:t>
            </a:r>
            <a:endParaRPr lang="en-US" altLang="zh-CN" dirty="0" smtClean="0">
              <a:solidFill>
                <a:srgbClr val="FF0000"/>
              </a:solidFill>
            </a:endParaRPr>
          </a:p>
          <a:p>
            <a:pPr lvl="1"/>
            <a:r>
              <a:rPr lang="zh-CN" altLang="en-US" dirty="0"/>
              <a:t>数据链路层剥去帧首部和尾部后，将分组送到网络层的队列中排队等待处理。这会产生一定的</a:t>
            </a:r>
            <a:r>
              <a:rPr lang="zh-CN" altLang="en-US" dirty="0" smtClean="0"/>
              <a:t>时延。 </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
        <p:nvSpPr>
          <p:cNvPr id="7" name="页脚占位符 4"/>
          <p:cNvSpPr>
            <a:spLocks noGrp="1"/>
          </p:cNvSpPr>
          <p:nvPr>
            <p:ph type="ftr" sz="quarter" idx="11"/>
          </p:nvPr>
        </p:nvSpPr>
        <p:spPr>
          <a:xfrm>
            <a:off x="6248400" y="6237288"/>
            <a:ext cx="2895600" cy="457200"/>
          </a:xfrm>
        </p:spPr>
        <p:txBody>
          <a:bodyPr/>
          <a:lstStyle/>
          <a:p>
            <a:r>
              <a:rPr lang="zh-CN" altLang="en-US"/>
              <a:t>课件制作人：谢希仁</a:t>
            </a:r>
          </a:p>
        </p:txBody>
      </p:sp>
      <p:grpSp>
        <p:nvGrpSpPr>
          <p:cNvPr id="3" name="组合 2"/>
          <p:cNvGrpSpPr/>
          <p:nvPr/>
        </p:nvGrpSpPr>
        <p:grpSpPr>
          <a:xfrm>
            <a:off x="1115616" y="2560307"/>
            <a:ext cx="7344816" cy="2889481"/>
            <a:chOff x="347434" y="2320960"/>
            <a:chExt cx="8549463" cy="3363394"/>
          </a:xfrm>
        </p:grpSpPr>
        <p:sp>
          <p:nvSpPr>
            <p:cNvPr id="10" name="Rectangle 4"/>
            <p:cNvSpPr>
              <a:spLocks noChangeArrowheads="1"/>
            </p:cNvSpPr>
            <p:nvPr/>
          </p:nvSpPr>
          <p:spPr bwMode="auto">
            <a:xfrm>
              <a:off x="1183481" y="2850666"/>
              <a:ext cx="6691312" cy="2662238"/>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1" name="Rectangle 5"/>
            <p:cNvSpPr>
              <a:spLocks noChangeArrowheads="1"/>
            </p:cNvSpPr>
            <p:nvPr/>
          </p:nvSpPr>
          <p:spPr bwMode="auto">
            <a:xfrm>
              <a:off x="1627981" y="3911116"/>
              <a:ext cx="1339850" cy="798513"/>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400">
                  <a:latin typeface="+mj-ea"/>
                  <a:ea typeface="+mj-ea"/>
                </a:rPr>
                <a:t>物理层处理</a:t>
              </a:r>
            </a:p>
          </p:txBody>
        </p:sp>
        <p:sp>
          <p:nvSpPr>
            <p:cNvPr id="12" name="Rectangle 6"/>
            <p:cNvSpPr>
              <a:spLocks noChangeArrowheads="1"/>
            </p:cNvSpPr>
            <p:nvPr/>
          </p:nvSpPr>
          <p:spPr bwMode="auto">
            <a:xfrm>
              <a:off x="3529806" y="3647591"/>
              <a:ext cx="1338262" cy="1327150"/>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400">
                  <a:latin typeface="+mj-ea"/>
                  <a:ea typeface="+mj-ea"/>
                </a:rPr>
                <a:t>数据链路层</a:t>
              </a:r>
            </a:p>
            <a:p>
              <a:pPr algn="ctr"/>
              <a:r>
                <a:rPr kumimoji="1" lang="zh-CN" altLang="en-US" sz="1400">
                  <a:latin typeface="+mj-ea"/>
                  <a:ea typeface="+mj-ea"/>
                </a:rPr>
                <a:t>处理</a:t>
              </a:r>
            </a:p>
          </p:txBody>
        </p:sp>
        <p:sp>
          <p:nvSpPr>
            <p:cNvPr id="13" name="Rectangle 7"/>
            <p:cNvSpPr>
              <a:spLocks noChangeArrowheads="1"/>
            </p:cNvSpPr>
            <p:nvPr/>
          </p:nvSpPr>
          <p:spPr bwMode="auto">
            <a:xfrm>
              <a:off x="5526881" y="3107841"/>
              <a:ext cx="1901825" cy="2060575"/>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400">
                <a:latin typeface="+mj-ea"/>
                <a:ea typeface="+mj-ea"/>
              </a:endParaRPr>
            </a:p>
          </p:txBody>
        </p:sp>
        <p:sp>
          <p:nvSpPr>
            <p:cNvPr id="14" name="Line 8"/>
            <p:cNvSpPr>
              <a:spLocks noChangeShapeType="1"/>
            </p:cNvSpPr>
            <p:nvPr/>
          </p:nvSpPr>
          <p:spPr bwMode="auto">
            <a:xfrm flipV="1">
              <a:off x="942181" y="4311166"/>
              <a:ext cx="712787" cy="4763"/>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5" name="Line 9"/>
            <p:cNvSpPr>
              <a:spLocks noChangeShapeType="1"/>
            </p:cNvSpPr>
            <p:nvPr/>
          </p:nvSpPr>
          <p:spPr bwMode="auto">
            <a:xfrm>
              <a:off x="2967831" y="4311166"/>
              <a:ext cx="561975"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 name="Line 10"/>
            <p:cNvSpPr>
              <a:spLocks noChangeShapeType="1"/>
            </p:cNvSpPr>
            <p:nvPr/>
          </p:nvSpPr>
          <p:spPr bwMode="auto">
            <a:xfrm>
              <a:off x="4888706" y="4311166"/>
              <a:ext cx="647700"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7" name="Line 11"/>
            <p:cNvSpPr>
              <a:spLocks noChangeShapeType="1"/>
            </p:cNvSpPr>
            <p:nvPr/>
          </p:nvSpPr>
          <p:spPr bwMode="auto">
            <a:xfrm>
              <a:off x="7428706" y="4311166"/>
              <a:ext cx="892175"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8" name="Line 12"/>
            <p:cNvSpPr>
              <a:spLocks noChangeShapeType="1"/>
            </p:cNvSpPr>
            <p:nvPr/>
          </p:nvSpPr>
          <p:spPr bwMode="auto">
            <a:xfrm>
              <a:off x="8320881" y="2679216"/>
              <a:ext cx="0" cy="3005138"/>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9" name="Freeform 13"/>
            <p:cNvSpPr>
              <a:spLocks/>
            </p:cNvSpPr>
            <p:nvPr/>
          </p:nvSpPr>
          <p:spPr bwMode="auto">
            <a:xfrm>
              <a:off x="5844381" y="3966679"/>
              <a:ext cx="1358900" cy="687387"/>
            </a:xfrm>
            <a:custGeom>
              <a:avLst/>
              <a:gdLst>
                <a:gd name="T0" fmla="*/ 0 w 816"/>
                <a:gd name="T1" fmla="*/ 0 h 336"/>
                <a:gd name="T2" fmla="*/ 816 w 816"/>
                <a:gd name="T3" fmla="*/ 0 h 336"/>
                <a:gd name="T4" fmla="*/ 816 w 816"/>
                <a:gd name="T5" fmla="*/ 336 h 336"/>
                <a:gd name="T6" fmla="*/ 0 w 816"/>
                <a:gd name="T7" fmla="*/ 336 h 336"/>
              </a:gdLst>
              <a:ahLst/>
              <a:cxnLst>
                <a:cxn ang="0">
                  <a:pos x="T0" y="T1"/>
                </a:cxn>
                <a:cxn ang="0">
                  <a:pos x="T2" y="T3"/>
                </a:cxn>
                <a:cxn ang="0">
                  <a:pos x="T4" y="T5"/>
                </a:cxn>
                <a:cxn ang="0">
                  <a:pos x="T6" y="T7"/>
                </a:cxn>
              </a:cxnLst>
              <a:rect l="0" t="0" r="r" b="b"/>
              <a:pathLst>
                <a:path w="816" h="336">
                  <a:moveTo>
                    <a:pt x="0" y="0"/>
                  </a:moveTo>
                  <a:lnTo>
                    <a:pt x="816" y="0"/>
                  </a:lnTo>
                  <a:lnTo>
                    <a:pt x="816" y="336"/>
                  </a:lnTo>
                  <a:lnTo>
                    <a:pt x="0" y="336"/>
                  </a:lnTo>
                </a:path>
              </a:pathLst>
            </a:custGeom>
            <a:solidFill>
              <a:srgbClr val="FFFF99"/>
            </a:solidFill>
            <a:ln w="28575" cmpd="sng">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0" name="Line 14"/>
            <p:cNvSpPr>
              <a:spLocks noChangeShapeType="1"/>
            </p:cNvSpPr>
            <p:nvPr/>
          </p:nvSpPr>
          <p:spPr bwMode="auto">
            <a:xfrm>
              <a:off x="7042943"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1" name="Line 15"/>
            <p:cNvSpPr>
              <a:spLocks noChangeShapeType="1"/>
            </p:cNvSpPr>
            <p:nvPr/>
          </p:nvSpPr>
          <p:spPr bwMode="auto">
            <a:xfrm>
              <a:off x="6884193"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2" name="Line 16"/>
            <p:cNvSpPr>
              <a:spLocks noChangeShapeType="1"/>
            </p:cNvSpPr>
            <p:nvPr/>
          </p:nvSpPr>
          <p:spPr bwMode="auto">
            <a:xfrm>
              <a:off x="6722268"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3" name="Line 17"/>
            <p:cNvSpPr>
              <a:spLocks noChangeShapeType="1"/>
            </p:cNvSpPr>
            <p:nvPr/>
          </p:nvSpPr>
          <p:spPr bwMode="auto">
            <a:xfrm>
              <a:off x="6563518"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4" name="Line 18"/>
            <p:cNvSpPr>
              <a:spLocks noChangeShapeType="1"/>
            </p:cNvSpPr>
            <p:nvPr/>
          </p:nvSpPr>
          <p:spPr bwMode="auto">
            <a:xfrm>
              <a:off x="6404768"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5" name="Line 19"/>
            <p:cNvSpPr>
              <a:spLocks noChangeShapeType="1"/>
            </p:cNvSpPr>
            <p:nvPr/>
          </p:nvSpPr>
          <p:spPr bwMode="auto">
            <a:xfrm>
              <a:off x="6244431"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6" name="Text Box 20"/>
            <p:cNvSpPr txBox="1">
              <a:spLocks noChangeArrowheads="1"/>
            </p:cNvSpPr>
            <p:nvPr/>
          </p:nvSpPr>
          <p:spPr bwMode="auto">
            <a:xfrm>
              <a:off x="5806280" y="3182454"/>
              <a:ext cx="1259867" cy="609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a:latin typeface="+mj-ea"/>
                  <a:ea typeface="+mj-ea"/>
                </a:rPr>
                <a:t>网络层处理</a:t>
              </a:r>
            </a:p>
            <a:p>
              <a:r>
                <a:rPr kumimoji="1" lang="zh-CN" altLang="en-US" sz="1400">
                  <a:latin typeface="+mj-ea"/>
                  <a:ea typeface="+mj-ea"/>
                </a:rPr>
                <a:t>  分组排队</a:t>
              </a:r>
            </a:p>
          </p:txBody>
        </p:sp>
        <p:sp>
          <p:nvSpPr>
            <p:cNvPr id="27" name="Text Box 21"/>
            <p:cNvSpPr txBox="1">
              <a:spLocks noChangeArrowheads="1"/>
            </p:cNvSpPr>
            <p:nvPr/>
          </p:nvSpPr>
          <p:spPr bwMode="auto">
            <a:xfrm>
              <a:off x="5925343" y="4647716"/>
              <a:ext cx="338104" cy="35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  </a:t>
              </a:r>
            </a:p>
          </p:txBody>
        </p:sp>
        <p:sp>
          <p:nvSpPr>
            <p:cNvPr id="28" name="Text Box 22"/>
            <p:cNvSpPr txBox="1">
              <a:spLocks noChangeArrowheads="1"/>
            </p:cNvSpPr>
            <p:nvPr/>
          </p:nvSpPr>
          <p:spPr bwMode="auto">
            <a:xfrm>
              <a:off x="8472961" y="3724915"/>
              <a:ext cx="423936" cy="111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交</a:t>
              </a:r>
            </a:p>
            <a:p>
              <a:r>
                <a:rPr kumimoji="1" lang="zh-CN" altLang="en-US" sz="1400" dirty="0">
                  <a:latin typeface="+mj-ea"/>
                  <a:ea typeface="+mj-ea"/>
                </a:rPr>
                <a:t>换</a:t>
              </a:r>
            </a:p>
            <a:p>
              <a:r>
                <a:rPr kumimoji="1" lang="zh-CN" altLang="en-US" sz="1400" dirty="0">
                  <a:latin typeface="+mj-ea"/>
                  <a:ea typeface="+mj-ea"/>
                </a:rPr>
                <a:t>结</a:t>
              </a:r>
            </a:p>
            <a:p>
              <a:r>
                <a:rPr kumimoji="1" lang="zh-CN" altLang="en-US" sz="1400" dirty="0">
                  <a:latin typeface="+mj-ea"/>
                  <a:ea typeface="+mj-ea"/>
                </a:rPr>
                <a:t>构</a:t>
              </a:r>
            </a:p>
          </p:txBody>
        </p:sp>
        <p:sp>
          <p:nvSpPr>
            <p:cNvPr id="29" name="Text Box 23"/>
            <p:cNvSpPr txBox="1">
              <a:spLocks noChangeArrowheads="1"/>
            </p:cNvSpPr>
            <p:nvPr/>
          </p:nvSpPr>
          <p:spPr bwMode="auto">
            <a:xfrm>
              <a:off x="3783983" y="2320960"/>
              <a:ext cx="1677832" cy="358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dirty="0" smtClean="0">
                  <a:solidFill>
                    <a:srgbClr val="FF0000"/>
                  </a:solidFill>
                  <a:latin typeface="+mj-ea"/>
                  <a:ea typeface="+mj-ea"/>
                </a:rPr>
                <a:t>输入</a:t>
              </a:r>
              <a:r>
                <a:rPr kumimoji="1" lang="zh-CN" altLang="en-US" sz="1400" dirty="0">
                  <a:solidFill>
                    <a:srgbClr val="FF0000"/>
                  </a:solidFill>
                  <a:latin typeface="+mj-ea"/>
                  <a:ea typeface="+mj-ea"/>
                </a:rPr>
                <a:t>端口的处理</a:t>
              </a:r>
            </a:p>
          </p:txBody>
        </p:sp>
        <p:sp>
          <p:nvSpPr>
            <p:cNvPr id="30" name="Text Box 24"/>
            <p:cNvSpPr txBox="1">
              <a:spLocks noChangeArrowheads="1"/>
            </p:cNvSpPr>
            <p:nvPr/>
          </p:nvSpPr>
          <p:spPr bwMode="auto">
            <a:xfrm>
              <a:off x="347434" y="3483395"/>
              <a:ext cx="417513" cy="168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r>
                <a:rPr kumimoji="1" lang="zh-CN" altLang="en-US" sz="1400" dirty="0">
                  <a:latin typeface="+mj-ea"/>
                  <a:ea typeface="+mj-ea"/>
                </a:rPr>
                <a:t>从</a:t>
              </a:r>
            </a:p>
            <a:p>
              <a:pPr>
                <a:lnSpc>
                  <a:spcPct val="90000"/>
                </a:lnSpc>
              </a:pPr>
              <a:r>
                <a:rPr kumimoji="1" lang="zh-CN" altLang="en-US" sz="1400" dirty="0">
                  <a:latin typeface="+mj-ea"/>
                  <a:ea typeface="+mj-ea"/>
                </a:rPr>
                <a:t>线</a:t>
              </a:r>
            </a:p>
            <a:p>
              <a:pPr>
                <a:lnSpc>
                  <a:spcPct val="90000"/>
                </a:lnSpc>
              </a:pPr>
              <a:r>
                <a:rPr kumimoji="1" lang="zh-CN" altLang="en-US" sz="1400" dirty="0">
                  <a:latin typeface="+mj-ea"/>
                  <a:ea typeface="+mj-ea"/>
                </a:rPr>
                <a:t>路</a:t>
              </a:r>
            </a:p>
            <a:p>
              <a:pPr>
                <a:lnSpc>
                  <a:spcPct val="90000"/>
                </a:lnSpc>
              </a:pPr>
              <a:r>
                <a:rPr kumimoji="1" lang="zh-CN" altLang="en-US" sz="1400" dirty="0">
                  <a:latin typeface="+mj-ea"/>
                  <a:ea typeface="+mj-ea"/>
                </a:rPr>
                <a:t>接</a:t>
              </a:r>
            </a:p>
            <a:p>
              <a:pPr>
                <a:lnSpc>
                  <a:spcPct val="90000"/>
                </a:lnSpc>
              </a:pPr>
              <a:r>
                <a:rPr kumimoji="1" lang="zh-CN" altLang="en-US" sz="1400" dirty="0">
                  <a:latin typeface="+mj-ea"/>
                  <a:ea typeface="+mj-ea"/>
                </a:rPr>
                <a:t>收</a:t>
              </a:r>
            </a:p>
            <a:p>
              <a:pPr>
                <a:lnSpc>
                  <a:spcPct val="90000"/>
                </a:lnSpc>
              </a:pPr>
              <a:r>
                <a:rPr kumimoji="1" lang="zh-CN" altLang="en-US" sz="1400" dirty="0">
                  <a:latin typeface="+mj-ea"/>
                  <a:ea typeface="+mj-ea"/>
                </a:rPr>
                <a:t>分</a:t>
              </a:r>
            </a:p>
            <a:p>
              <a:pPr>
                <a:lnSpc>
                  <a:spcPct val="90000"/>
                </a:lnSpc>
              </a:pPr>
              <a:r>
                <a:rPr kumimoji="1" lang="zh-CN" altLang="en-US" sz="1400" dirty="0">
                  <a:latin typeface="+mj-ea"/>
                  <a:ea typeface="+mj-ea"/>
                </a:rPr>
                <a:t>组</a:t>
              </a:r>
            </a:p>
          </p:txBody>
        </p:sp>
        <p:sp>
          <p:nvSpPr>
            <p:cNvPr id="31" name="Text Box 25"/>
            <p:cNvSpPr txBox="1">
              <a:spLocks noChangeArrowheads="1"/>
            </p:cNvSpPr>
            <p:nvPr/>
          </p:nvSpPr>
          <p:spPr bwMode="auto">
            <a:xfrm>
              <a:off x="5857081" y="4676291"/>
              <a:ext cx="1259867" cy="35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a:latin typeface="+mj-ea"/>
                  <a:ea typeface="+mj-ea"/>
                </a:rPr>
                <a:t>查表和转发</a:t>
              </a:r>
            </a:p>
          </p:txBody>
        </p:sp>
      </p:grpSp>
    </p:spTree>
    <p:extLst>
      <p:ext uri="{BB962C8B-B14F-4D97-AF65-F5344CB8AC3E}">
        <p14:creationId xmlns:p14="http://schemas.microsoft.com/office/powerpoint/2010/main" val="176864308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输出端口将交换结构传送来的分组发送到线路：</a:t>
            </a:r>
            <a:endParaRPr lang="en-US" altLang="zh-CN" dirty="0" smtClean="0">
              <a:solidFill>
                <a:srgbClr val="FF0000"/>
              </a:solidFill>
            </a:endParaRPr>
          </a:p>
          <a:p>
            <a:pPr lvl="1"/>
            <a:r>
              <a:rPr lang="zh-CN" altLang="en-US" dirty="0"/>
              <a:t>当交换结构传送过来的分组先进行缓存。数据链路层处理模块将分组加上链路层的首部和尾部，交给物理层后发送到外部线路</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grpSp>
        <p:nvGrpSpPr>
          <p:cNvPr id="5" name="组合 4"/>
          <p:cNvGrpSpPr/>
          <p:nvPr/>
        </p:nvGrpSpPr>
        <p:grpSpPr>
          <a:xfrm>
            <a:off x="827584" y="2555066"/>
            <a:ext cx="7416824" cy="2879725"/>
            <a:chOff x="288536" y="3246438"/>
            <a:chExt cx="8443076" cy="3278187"/>
          </a:xfrm>
        </p:grpSpPr>
        <p:sp>
          <p:nvSpPr>
            <p:cNvPr id="32" name="Rectangle 4"/>
            <p:cNvSpPr>
              <a:spLocks noChangeArrowheads="1"/>
            </p:cNvSpPr>
            <p:nvPr/>
          </p:nvSpPr>
          <p:spPr bwMode="auto">
            <a:xfrm>
              <a:off x="1317625" y="3683000"/>
              <a:ext cx="6684963" cy="2670175"/>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3" name="Rectangle 5"/>
            <p:cNvSpPr>
              <a:spLocks noChangeArrowheads="1"/>
            </p:cNvSpPr>
            <p:nvPr/>
          </p:nvSpPr>
          <p:spPr bwMode="auto">
            <a:xfrm>
              <a:off x="6221413" y="4746625"/>
              <a:ext cx="1335087" cy="800100"/>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物理层处理</a:t>
              </a:r>
            </a:p>
          </p:txBody>
        </p:sp>
        <p:sp>
          <p:nvSpPr>
            <p:cNvPr id="34" name="Rectangle 6"/>
            <p:cNvSpPr>
              <a:spLocks noChangeArrowheads="1"/>
            </p:cNvSpPr>
            <p:nvPr/>
          </p:nvSpPr>
          <p:spPr bwMode="auto">
            <a:xfrm>
              <a:off x="4322763" y="4483100"/>
              <a:ext cx="1335087" cy="1330325"/>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数据链路层</a:t>
              </a:r>
            </a:p>
            <a:p>
              <a:pPr algn="ctr"/>
              <a:r>
                <a:rPr kumimoji="1" lang="zh-CN" altLang="en-US" sz="1600">
                  <a:latin typeface="+mj-ea"/>
                  <a:ea typeface="+mj-ea"/>
                </a:rPr>
                <a:t>处理</a:t>
              </a:r>
            </a:p>
          </p:txBody>
        </p:sp>
        <p:sp>
          <p:nvSpPr>
            <p:cNvPr id="35" name="Rectangle 7"/>
            <p:cNvSpPr>
              <a:spLocks noChangeArrowheads="1"/>
            </p:cNvSpPr>
            <p:nvPr/>
          </p:nvSpPr>
          <p:spPr bwMode="auto">
            <a:xfrm>
              <a:off x="1763713" y="3940175"/>
              <a:ext cx="1900237" cy="2066925"/>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36" name="Line 8"/>
            <p:cNvSpPr>
              <a:spLocks noChangeShapeType="1"/>
            </p:cNvSpPr>
            <p:nvPr/>
          </p:nvSpPr>
          <p:spPr bwMode="auto">
            <a:xfrm flipV="1">
              <a:off x="7529513" y="5148263"/>
              <a:ext cx="679450"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9"/>
            <p:cNvSpPr>
              <a:spLocks noChangeShapeType="1"/>
            </p:cNvSpPr>
            <p:nvPr/>
          </p:nvSpPr>
          <p:spPr bwMode="auto">
            <a:xfrm>
              <a:off x="5657850" y="5148263"/>
              <a:ext cx="563563"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10"/>
            <p:cNvSpPr>
              <a:spLocks noChangeShapeType="1"/>
            </p:cNvSpPr>
            <p:nvPr/>
          </p:nvSpPr>
          <p:spPr bwMode="auto">
            <a:xfrm>
              <a:off x="3654425" y="5148263"/>
              <a:ext cx="647700"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11"/>
            <p:cNvSpPr>
              <a:spLocks noChangeShapeType="1"/>
            </p:cNvSpPr>
            <p:nvPr/>
          </p:nvSpPr>
          <p:spPr bwMode="auto">
            <a:xfrm>
              <a:off x="873125" y="5148263"/>
              <a:ext cx="890588"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12"/>
            <p:cNvSpPr>
              <a:spLocks noChangeShapeType="1"/>
            </p:cNvSpPr>
            <p:nvPr/>
          </p:nvSpPr>
          <p:spPr bwMode="auto">
            <a:xfrm>
              <a:off x="873125" y="3511550"/>
              <a:ext cx="0" cy="3013075"/>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Freeform 13"/>
            <p:cNvSpPr>
              <a:spLocks/>
            </p:cNvSpPr>
            <p:nvPr/>
          </p:nvSpPr>
          <p:spPr bwMode="auto">
            <a:xfrm>
              <a:off x="1989138" y="4802188"/>
              <a:ext cx="1355725" cy="688975"/>
            </a:xfrm>
            <a:custGeom>
              <a:avLst/>
              <a:gdLst>
                <a:gd name="T0" fmla="*/ 0 w 816"/>
                <a:gd name="T1" fmla="*/ 0 h 336"/>
                <a:gd name="T2" fmla="*/ 816 w 816"/>
                <a:gd name="T3" fmla="*/ 0 h 336"/>
                <a:gd name="T4" fmla="*/ 816 w 816"/>
                <a:gd name="T5" fmla="*/ 336 h 336"/>
                <a:gd name="T6" fmla="*/ 0 w 816"/>
                <a:gd name="T7" fmla="*/ 336 h 336"/>
              </a:gdLst>
              <a:ahLst/>
              <a:cxnLst>
                <a:cxn ang="0">
                  <a:pos x="T0" y="T1"/>
                </a:cxn>
                <a:cxn ang="0">
                  <a:pos x="T2" y="T3"/>
                </a:cxn>
                <a:cxn ang="0">
                  <a:pos x="T4" y="T5"/>
                </a:cxn>
                <a:cxn ang="0">
                  <a:pos x="T6" y="T7"/>
                </a:cxn>
              </a:cxnLst>
              <a:rect l="0" t="0" r="r" b="b"/>
              <a:pathLst>
                <a:path w="816" h="336">
                  <a:moveTo>
                    <a:pt x="0" y="0"/>
                  </a:moveTo>
                  <a:lnTo>
                    <a:pt x="816" y="0"/>
                  </a:lnTo>
                  <a:lnTo>
                    <a:pt x="816" y="336"/>
                  </a:lnTo>
                  <a:lnTo>
                    <a:pt x="0" y="336"/>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2" name="Line 14"/>
            <p:cNvSpPr>
              <a:spLocks noChangeShapeType="1"/>
            </p:cNvSpPr>
            <p:nvPr/>
          </p:nvSpPr>
          <p:spPr bwMode="auto">
            <a:xfrm>
              <a:off x="2395538"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3" name="Line 15"/>
            <p:cNvSpPr>
              <a:spLocks noChangeShapeType="1"/>
            </p:cNvSpPr>
            <p:nvPr/>
          </p:nvSpPr>
          <p:spPr bwMode="auto">
            <a:xfrm>
              <a:off x="2554288"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4" name="Line 16"/>
            <p:cNvSpPr>
              <a:spLocks noChangeShapeType="1"/>
            </p:cNvSpPr>
            <p:nvPr/>
          </p:nvSpPr>
          <p:spPr bwMode="auto">
            <a:xfrm>
              <a:off x="2714625"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5" name="Line 17"/>
            <p:cNvSpPr>
              <a:spLocks noChangeShapeType="1"/>
            </p:cNvSpPr>
            <p:nvPr/>
          </p:nvSpPr>
          <p:spPr bwMode="auto">
            <a:xfrm>
              <a:off x="2874963"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Line 18"/>
            <p:cNvSpPr>
              <a:spLocks noChangeShapeType="1"/>
            </p:cNvSpPr>
            <p:nvPr/>
          </p:nvSpPr>
          <p:spPr bwMode="auto">
            <a:xfrm>
              <a:off x="3032125"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7" name="Line 19"/>
            <p:cNvSpPr>
              <a:spLocks noChangeShapeType="1"/>
            </p:cNvSpPr>
            <p:nvPr/>
          </p:nvSpPr>
          <p:spPr bwMode="auto">
            <a:xfrm>
              <a:off x="3192463"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8" name="Text Box 20"/>
            <p:cNvSpPr txBox="1">
              <a:spLocks noChangeArrowheads="1"/>
            </p:cNvSpPr>
            <p:nvPr/>
          </p:nvSpPr>
          <p:spPr bwMode="auto">
            <a:xfrm>
              <a:off x="1979613" y="4054476"/>
              <a:ext cx="1378095" cy="63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5000"/>
                </a:lnSpc>
              </a:pPr>
              <a:r>
                <a:rPr kumimoji="1" lang="zh-CN" altLang="en-US" sz="1600">
                  <a:latin typeface="+mj-ea"/>
                  <a:ea typeface="+mj-ea"/>
                </a:rPr>
                <a:t>网络层处理</a:t>
              </a:r>
            </a:p>
            <a:p>
              <a:pPr>
                <a:lnSpc>
                  <a:spcPct val="95000"/>
                </a:lnSpc>
              </a:pPr>
              <a:r>
                <a:rPr kumimoji="1" lang="zh-CN" altLang="en-US" sz="1600">
                  <a:latin typeface="+mj-ea"/>
                  <a:ea typeface="+mj-ea"/>
                </a:rPr>
                <a:t>  分组排队 </a:t>
              </a:r>
            </a:p>
          </p:txBody>
        </p:sp>
        <p:sp>
          <p:nvSpPr>
            <p:cNvPr id="49" name="Text Box 21"/>
            <p:cNvSpPr txBox="1">
              <a:spLocks noChangeArrowheads="1"/>
            </p:cNvSpPr>
            <p:nvPr/>
          </p:nvSpPr>
          <p:spPr bwMode="auto">
            <a:xfrm>
              <a:off x="3654424" y="3246438"/>
              <a:ext cx="1845246" cy="38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solidFill>
                    <a:srgbClr val="FF0000"/>
                  </a:solidFill>
                  <a:latin typeface="+mj-ea"/>
                  <a:ea typeface="+mj-ea"/>
                </a:rPr>
                <a:t>输出</a:t>
              </a:r>
              <a:r>
                <a:rPr kumimoji="1" lang="zh-CN" altLang="en-US" sz="1600" dirty="0">
                  <a:solidFill>
                    <a:srgbClr val="FF0000"/>
                  </a:solidFill>
                  <a:latin typeface="+mj-ea"/>
                  <a:ea typeface="+mj-ea"/>
                </a:rPr>
                <a:t>端口的处理</a:t>
              </a:r>
            </a:p>
          </p:txBody>
        </p:sp>
        <p:sp>
          <p:nvSpPr>
            <p:cNvPr id="50" name="Text Box 22"/>
            <p:cNvSpPr txBox="1">
              <a:spLocks noChangeArrowheads="1"/>
            </p:cNvSpPr>
            <p:nvPr/>
          </p:nvSpPr>
          <p:spPr bwMode="auto">
            <a:xfrm>
              <a:off x="8287819" y="4164520"/>
              <a:ext cx="443793" cy="187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zh-CN" altLang="en-US" sz="1600" dirty="0">
                  <a:latin typeface="+mj-ea"/>
                  <a:ea typeface="+mj-ea"/>
                </a:rPr>
                <a:t>向</a:t>
              </a:r>
            </a:p>
            <a:p>
              <a:pPr>
                <a:lnSpc>
                  <a:spcPct val="90000"/>
                </a:lnSpc>
              </a:pPr>
              <a:r>
                <a:rPr kumimoji="1" lang="zh-CN" altLang="en-US" sz="1600" dirty="0">
                  <a:latin typeface="+mj-ea"/>
                  <a:ea typeface="+mj-ea"/>
                </a:rPr>
                <a:t>线</a:t>
              </a:r>
            </a:p>
            <a:p>
              <a:pPr>
                <a:lnSpc>
                  <a:spcPct val="90000"/>
                </a:lnSpc>
              </a:pPr>
              <a:r>
                <a:rPr kumimoji="1" lang="zh-CN" altLang="en-US" sz="1600" dirty="0">
                  <a:latin typeface="+mj-ea"/>
                  <a:ea typeface="+mj-ea"/>
                </a:rPr>
                <a:t>路</a:t>
              </a:r>
            </a:p>
            <a:p>
              <a:pPr>
                <a:lnSpc>
                  <a:spcPct val="90000"/>
                </a:lnSpc>
              </a:pPr>
              <a:r>
                <a:rPr kumimoji="1" lang="zh-CN" altLang="en-US" sz="1600" dirty="0">
                  <a:latin typeface="+mj-ea"/>
                  <a:ea typeface="+mj-ea"/>
                </a:rPr>
                <a:t>发</a:t>
              </a:r>
            </a:p>
            <a:p>
              <a:pPr>
                <a:lnSpc>
                  <a:spcPct val="90000"/>
                </a:lnSpc>
              </a:pPr>
              <a:r>
                <a:rPr kumimoji="1" lang="zh-CN" altLang="en-US" sz="1600" dirty="0">
                  <a:latin typeface="+mj-ea"/>
                  <a:ea typeface="+mj-ea"/>
                </a:rPr>
                <a:t>送</a:t>
              </a:r>
            </a:p>
            <a:p>
              <a:pPr>
                <a:lnSpc>
                  <a:spcPct val="90000"/>
                </a:lnSpc>
              </a:pPr>
              <a:r>
                <a:rPr kumimoji="1" lang="zh-CN" altLang="en-US" sz="1600" dirty="0">
                  <a:latin typeface="+mj-ea"/>
                  <a:ea typeface="+mj-ea"/>
                </a:rPr>
                <a:t>分</a:t>
              </a:r>
            </a:p>
            <a:p>
              <a:pPr>
                <a:lnSpc>
                  <a:spcPct val="90000"/>
                </a:lnSpc>
              </a:pPr>
              <a:r>
                <a:rPr kumimoji="1" lang="zh-CN" altLang="en-US" sz="1600" dirty="0">
                  <a:latin typeface="+mj-ea"/>
                  <a:ea typeface="+mj-ea"/>
                </a:rPr>
                <a:t>组</a:t>
              </a:r>
            </a:p>
          </p:txBody>
        </p:sp>
        <p:sp>
          <p:nvSpPr>
            <p:cNvPr id="51" name="Text Box 23"/>
            <p:cNvSpPr txBox="1">
              <a:spLocks noChangeArrowheads="1"/>
            </p:cNvSpPr>
            <p:nvPr/>
          </p:nvSpPr>
          <p:spPr bwMode="auto">
            <a:xfrm>
              <a:off x="2149474" y="5484813"/>
              <a:ext cx="1144519" cy="38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缓存管理</a:t>
              </a:r>
            </a:p>
          </p:txBody>
        </p:sp>
        <p:sp>
          <p:nvSpPr>
            <p:cNvPr id="52" name="Text Box 24"/>
            <p:cNvSpPr txBox="1">
              <a:spLocks noChangeArrowheads="1"/>
            </p:cNvSpPr>
            <p:nvPr/>
          </p:nvSpPr>
          <p:spPr bwMode="auto">
            <a:xfrm>
              <a:off x="288536" y="4492407"/>
              <a:ext cx="443793" cy="122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交</a:t>
              </a:r>
            </a:p>
            <a:p>
              <a:r>
                <a:rPr kumimoji="1" lang="zh-CN" altLang="en-US" sz="1600" dirty="0">
                  <a:latin typeface="+mj-ea"/>
                  <a:ea typeface="+mj-ea"/>
                </a:rPr>
                <a:t>换</a:t>
              </a:r>
            </a:p>
            <a:p>
              <a:r>
                <a:rPr kumimoji="1" lang="zh-CN" altLang="en-US" sz="1600" dirty="0">
                  <a:latin typeface="+mj-ea"/>
                  <a:ea typeface="+mj-ea"/>
                </a:rPr>
                <a:t>结</a:t>
              </a:r>
            </a:p>
            <a:p>
              <a:r>
                <a:rPr kumimoji="1" lang="zh-CN" altLang="en-US" sz="1600" dirty="0">
                  <a:latin typeface="+mj-ea"/>
                  <a:ea typeface="+mj-ea"/>
                </a:rPr>
                <a:t>构</a:t>
              </a:r>
            </a:p>
          </p:txBody>
        </p:sp>
      </p:grpSp>
    </p:spTree>
    <p:extLst>
      <p:ext uri="{BB962C8B-B14F-4D97-AF65-F5344CB8AC3E}">
        <p14:creationId xmlns:p14="http://schemas.microsoft.com/office/powerpoint/2010/main" val="20980956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分组</a:t>
            </a:r>
            <a:r>
              <a:rPr lang="zh-CN" altLang="en-US" dirty="0" smtClean="0">
                <a:solidFill>
                  <a:srgbClr val="FF0000"/>
                </a:solidFill>
              </a:rPr>
              <a:t>丢弃：</a:t>
            </a:r>
            <a:endParaRPr lang="en-US" altLang="zh-CN" dirty="0" smtClean="0">
              <a:solidFill>
                <a:srgbClr val="FF0000"/>
              </a:solidFill>
            </a:endParaRPr>
          </a:p>
          <a:p>
            <a:pPr lvl="1"/>
            <a:r>
              <a:rPr lang="zh-CN" altLang="en-US" dirty="0"/>
              <a:t>若路由器处理分组的速率赶不上分组进入队列的速率，则队列的存储空间最终必定减少到零，这就使后面再进入队列的分组由于没有存储空间而只能被丢弃。</a:t>
            </a:r>
          </a:p>
          <a:p>
            <a:pPr lvl="1"/>
            <a:r>
              <a:rPr lang="zh-CN" altLang="en-US" dirty="0"/>
              <a:t>路由器中的输入或输出队列产生溢出是造成分组丢失的重要</a:t>
            </a:r>
            <a:r>
              <a:rPr lang="zh-CN" altLang="en-US" dirty="0" smtClean="0"/>
              <a:t>原因。</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Tree>
    <p:extLst>
      <p:ext uri="{BB962C8B-B14F-4D97-AF65-F5344CB8AC3E}">
        <p14:creationId xmlns:p14="http://schemas.microsoft.com/office/powerpoint/2010/main" val="179397495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交换结构：</a:t>
            </a:r>
            <a:endParaRPr lang="en-US" altLang="zh-CN" dirty="0" smtClean="0">
              <a:solidFill>
                <a:srgbClr val="FF0000"/>
              </a:solidFill>
            </a:endParaRPr>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grpSp>
        <p:nvGrpSpPr>
          <p:cNvPr id="5" name="组合 4"/>
          <p:cNvGrpSpPr/>
          <p:nvPr/>
        </p:nvGrpSpPr>
        <p:grpSpPr>
          <a:xfrm>
            <a:off x="513560" y="1999758"/>
            <a:ext cx="8162896" cy="2513926"/>
            <a:chOff x="107950" y="568325"/>
            <a:chExt cx="8843139" cy="2723421"/>
          </a:xfrm>
        </p:grpSpPr>
        <p:sp>
          <p:nvSpPr>
            <p:cNvPr id="186" name="Rectangle 3"/>
            <p:cNvSpPr>
              <a:spLocks noChangeArrowheads="1"/>
            </p:cNvSpPr>
            <p:nvPr/>
          </p:nvSpPr>
          <p:spPr bwMode="auto">
            <a:xfrm>
              <a:off x="446088" y="1133475"/>
              <a:ext cx="284162"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87" name="Rectangle 4"/>
            <p:cNvSpPr>
              <a:spLocks noChangeArrowheads="1"/>
            </p:cNvSpPr>
            <p:nvPr/>
          </p:nvSpPr>
          <p:spPr bwMode="auto">
            <a:xfrm>
              <a:off x="919163" y="10858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88" name="Rectangle 5"/>
            <p:cNvSpPr>
              <a:spLocks noChangeArrowheads="1"/>
            </p:cNvSpPr>
            <p:nvPr/>
          </p:nvSpPr>
          <p:spPr bwMode="auto">
            <a:xfrm>
              <a:off x="1395413" y="1063625"/>
              <a:ext cx="284162"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89" name="Line 6"/>
            <p:cNvSpPr>
              <a:spLocks noChangeShapeType="1"/>
            </p:cNvSpPr>
            <p:nvPr/>
          </p:nvSpPr>
          <p:spPr bwMode="auto">
            <a:xfrm flipV="1">
              <a:off x="254000"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0" name="Line 7"/>
            <p:cNvSpPr>
              <a:spLocks noChangeShapeType="1"/>
            </p:cNvSpPr>
            <p:nvPr/>
          </p:nvSpPr>
          <p:spPr bwMode="auto">
            <a:xfrm>
              <a:off x="730250" y="1206500"/>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1" name="Line 8"/>
            <p:cNvSpPr>
              <a:spLocks noChangeShapeType="1"/>
            </p:cNvSpPr>
            <p:nvPr/>
          </p:nvSpPr>
          <p:spPr bwMode="auto">
            <a:xfrm>
              <a:off x="1204913"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2" name="Line 9"/>
            <p:cNvSpPr>
              <a:spLocks noChangeShapeType="1"/>
            </p:cNvSpPr>
            <p:nvPr/>
          </p:nvSpPr>
          <p:spPr bwMode="auto">
            <a:xfrm>
              <a:off x="1679575"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3" name="Rectangle 10"/>
            <p:cNvSpPr>
              <a:spLocks noChangeArrowheads="1"/>
            </p:cNvSpPr>
            <p:nvPr/>
          </p:nvSpPr>
          <p:spPr bwMode="auto">
            <a:xfrm>
              <a:off x="446088" y="2301875"/>
              <a:ext cx="284162"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94" name="Rectangle 11"/>
            <p:cNvSpPr>
              <a:spLocks noChangeArrowheads="1"/>
            </p:cNvSpPr>
            <p:nvPr/>
          </p:nvSpPr>
          <p:spPr bwMode="auto">
            <a:xfrm>
              <a:off x="919163" y="22542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95" name="Rectangle 12"/>
            <p:cNvSpPr>
              <a:spLocks noChangeArrowheads="1"/>
            </p:cNvSpPr>
            <p:nvPr/>
          </p:nvSpPr>
          <p:spPr bwMode="auto">
            <a:xfrm>
              <a:off x="1395413" y="2228850"/>
              <a:ext cx="284162"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96" name="Line 13"/>
            <p:cNvSpPr>
              <a:spLocks noChangeShapeType="1"/>
            </p:cNvSpPr>
            <p:nvPr/>
          </p:nvSpPr>
          <p:spPr bwMode="auto">
            <a:xfrm flipV="1">
              <a:off x="254000"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7" name="Line 14"/>
            <p:cNvSpPr>
              <a:spLocks noChangeShapeType="1"/>
            </p:cNvSpPr>
            <p:nvPr/>
          </p:nvSpPr>
          <p:spPr bwMode="auto">
            <a:xfrm>
              <a:off x="730250" y="2373313"/>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8" name="Line 15"/>
            <p:cNvSpPr>
              <a:spLocks noChangeShapeType="1"/>
            </p:cNvSpPr>
            <p:nvPr/>
          </p:nvSpPr>
          <p:spPr bwMode="auto">
            <a:xfrm>
              <a:off x="1204913"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9" name="Line 16"/>
            <p:cNvSpPr>
              <a:spLocks noChangeShapeType="1"/>
            </p:cNvSpPr>
            <p:nvPr/>
          </p:nvSpPr>
          <p:spPr bwMode="auto">
            <a:xfrm>
              <a:off x="1679575"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0" name="Rectangle 17"/>
            <p:cNvSpPr>
              <a:spLocks noChangeArrowheads="1"/>
            </p:cNvSpPr>
            <p:nvPr/>
          </p:nvSpPr>
          <p:spPr bwMode="auto">
            <a:xfrm>
              <a:off x="1870075" y="919163"/>
              <a:ext cx="687388" cy="1717675"/>
            </a:xfrm>
            <a:prstGeom prst="rect">
              <a:avLst/>
            </a:prstGeom>
            <a:solidFill>
              <a:srgbClr val="FFCCFF"/>
            </a:solidFill>
            <a:ln w="28575">
              <a:solidFill>
                <a:schemeClr val="tx1"/>
              </a:solidFill>
              <a:miter lim="800000"/>
              <a:headEnd/>
              <a:tailEnd/>
            </a:ln>
            <a:effectLst>
              <a:outerShdw dist="53882" dir="2700000" algn="ctr" rotWithShape="0">
                <a:schemeClr val="bg2"/>
              </a:outerShdw>
            </a:effectLst>
          </p:spPr>
          <p:txBody>
            <a:bodyPr wrap="none" anchor="ctr"/>
            <a:lstStyle/>
            <a:p>
              <a:endParaRPr lang="zh-CN" altLang="en-US" sz="1600">
                <a:latin typeface="+mj-ea"/>
                <a:ea typeface="+mj-ea"/>
              </a:endParaRPr>
            </a:p>
          </p:txBody>
        </p:sp>
        <p:sp>
          <p:nvSpPr>
            <p:cNvPr id="201" name="Rectangle 18"/>
            <p:cNvSpPr>
              <a:spLocks noChangeArrowheads="1"/>
            </p:cNvSpPr>
            <p:nvPr/>
          </p:nvSpPr>
          <p:spPr bwMode="auto">
            <a:xfrm flipH="1">
              <a:off x="3695700" y="11334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2" name="Rectangle 19"/>
            <p:cNvSpPr>
              <a:spLocks noChangeArrowheads="1"/>
            </p:cNvSpPr>
            <p:nvPr/>
          </p:nvSpPr>
          <p:spPr bwMode="auto">
            <a:xfrm flipH="1">
              <a:off x="3222625" y="10858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3" name="Rectangle 20"/>
            <p:cNvSpPr>
              <a:spLocks noChangeArrowheads="1"/>
            </p:cNvSpPr>
            <p:nvPr/>
          </p:nvSpPr>
          <p:spPr bwMode="auto">
            <a:xfrm flipH="1">
              <a:off x="2744788" y="1063625"/>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4" name="Line 21"/>
            <p:cNvSpPr>
              <a:spLocks noChangeShapeType="1"/>
            </p:cNvSpPr>
            <p:nvPr/>
          </p:nvSpPr>
          <p:spPr bwMode="auto">
            <a:xfrm flipV="1">
              <a:off x="3975100"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5" name="Line 22"/>
            <p:cNvSpPr>
              <a:spLocks noChangeShapeType="1"/>
            </p:cNvSpPr>
            <p:nvPr/>
          </p:nvSpPr>
          <p:spPr bwMode="auto">
            <a:xfrm rot="10800000" flipH="1">
              <a:off x="3506788"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6" name="Line 23"/>
            <p:cNvSpPr>
              <a:spLocks noChangeShapeType="1"/>
            </p:cNvSpPr>
            <p:nvPr/>
          </p:nvSpPr>
          <p:spPr bwMode="auto">
            <a:xfrm>
              <a:off x="3030538" y="1206500"/>
              <a:ext cx="19208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7" name="Line 24"/>
            <p:cNvSpPr>
              <a:spLocks noChangeShapeType="1"/>
            </p:cNvSpPr>
            <p:nvPr/>
          </p:nvSpPr>
          <p:spPr bwMode="auto">
            <a:xfrm>
              <a:off x="2557463" y="12065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8" name="Rectangle 25"/>
            <p:cNvSpPr>
              <a:spLocks noChangeArrowheads="1"/>
            </p:cNvSpPr>
            <p:nvPr/>
          </p:nvSpPr>
          <p:spPr bwMode="auto">
            <a:xfrm flipH="1">
              <a:off x="3695700" y="23018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9" name="Rectangle 26"/>
            <p:cNvSpPr>
              <a:spLocks noChangeArrowheads="1"/>
            </p:cNvSpPr>
            <p:nvPr/>
          </p:nvSpPr>
          <p:spPr bwMode="auto">
            <a:xfrm flipH="1">
              <a:off x="3222625" y="22542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0" name="Rectangle 27"/>
            <p:cNvSpPr>
              <a:spLocks noChangeArrowheads="1"/>
            </p:cNvSpPr>
            <p:nvPr/>
          </p:nvSpPr>
          <p:spPr bwMode="auto">
            <a:xfrm flipH="1">
              <a:off x="2744788" y="2228850"/>
              <a:ext cx="285750"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1" name="Line 28"/>
            <p:cNvSpPr>
              <a:spLocks noChangeShapeType="1"/>
            </p:cNvSpPr>
            <p:nvPr/>
          </p:nvSpPr>
          <p:spPr bwMode="auto">
            <a:xfrm flipV="1">
              <a:off x="3975100"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2" name="Line 29"/>
            <p:cNvSpPr>
              <a:spLocks noChangeShapeType="1"/>
            </p:cNvSpPr>
            <p:nvPr/>
          </p:nvSpPr>
          <p:spPr bwMode="auto">
            <a:xfrm>
              <a:off x="3506788"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3" name="Line 30"/>
            <p:cNvSpPr>
              <a:spLocks noChangeShapeType="1"/>
            </p:cNvSpPr>
            <p:nvPr/>
          </p:nvSpPr>
          <p:spPr bwMode="auto">
            <a:xfrm>
              <a:off x="3030538" y="2373313"/>
              <a:ext cx="19208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4" name="Line 31"/>
            <p:cNvSpPr>
              <a:spLocks noChangeShapeType="1"/>
            </p:cNvSpPr>
            <p:nvPr/>
          </p:nvSpPr>
          <p:spPr bwMode="auto">
            <a:xfrm>
              <a:off x="2557463" y="2373313"/>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5" name="Rectangle 32"/>
            <p:cNvSpPr>
              <a:spLocks noChangeArrowheads="1"/>
            </p:cNvSpPr>
            <p:nvPr/>
          </p:nvSpPr>
          <p:spPr bwMode="auto">
            <a:xfrm>
              <a:off x="446088" y="1704975"/>
              <a:ext cx="284162"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6" name="Rectangle 33"/>
            <p:cNvSpPr>
              <a:spLocks noChangeArrowheads="1"/>
            </p:cNvSpPr>
            <p:nvPr/>
          </p:nvSpPr>
          <p:spPr bwMode="auto">
            <a:xfrm>
              <a:off x="919163" y="16573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7" name="Rectangle 34"/>
            <p:cNvSpPr>
              <a:spLocks noChangeArrowheads="1"/>
            </p:cNvSpPr>
            <p:nvPr/>
          </p:nvSpPr>
          <p:spPr bwMode="auto">
            <a:xfrm>
              <a:off x="1395413" y="1635125"/>
              <a:ext cx="284162"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8" name="Line 35"/>
            <p:cNvSpPr>
              <a:spLocks noChangeShapeType="1"/>
            </p:cNvSpPr>
            <p:nvPr/>
          </p:nvSpPr>
          <p:spPr bwMode="auto">
            <a:xfrm flipV="1">
              <a:off x="254000"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9" name="Line 36"/>
            <p:cNvSpPr>
              <a:spLocks noChangeShapeType="1"/>
            </p:cNvSpPr>
            <p:nvPr/>
          </p:nvSpPr>
          <p:spPr bwMode="auto">
            <a:xfrm>
              <a:off x="730250" y="1778000"/>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0" name="Line 37"/>
            <p:cNvSpPr>
              <a:spLocks noChangeShapeType="1"/>
            </p:cNvSpPr>
            <p:nvPr/>
          </p:nvSpPr>
          <p:spPr bwMode="auto">
            <a:xfrm>
              <a:off x="1204913"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1" name="Line 38"/>
            <p:cNvSpPr>
              <a:spLocks noChangeShapeType="1"/>
            </p:cNvSpPr>
            <p:nvPr/>
          </p:nvSpPr>
          <p:spPr bwMode="auto">
            <a:xfrm>
              <a:off x="1679575"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2" name="Rectangle 39"/>
            <p:cNvSpPr>
              <a:spLocks noChangeArrowheads="1"/>
            </p:cNvSpPr>
            <p:nvPr/>
          </p:nvSpPr>
          <p:spPr bwMode="auto">
            <a:xfrm flipH="1">
              <a:off x="3695700" y="1704975"/>
              <a:ext cx="284163"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23" name="Rectangle 40"/>
            <p:cNvSpPr>
              <a:spLocks noChangeArrowheads="1"/>
            </p:cNvSpPr>
            <p:nvPr/>
          </p:nvSpPr>
          <p:spPr bwMode="auto">
            <a:xfrm flipH="1">
              <a:off x="3222625" y="16573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24" name="Rectangle 41"/>
            <p:cNvSpPr>
              <a:spLocks noChangeArrowheads="1"/>
            </p:cNvSpPr>
            <p:nvPr/>
          </p:nvSpPr>
          <p:spPr bwMode="auto">
            <a:xfrm flipH="1">
              <a:off x="2744788" y="1635125"/>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25" name="Line 42"/>
            <p:cNvSpPr>
              <a:spLocks noChangeShapeType="1"/>
            </p:cNvSpPr>
            <p:nvPr/>
          </p:nvSpPr>
          <p:spPr bwMode="auto">
            <a:xfrm flipV="1">
              <a:off x="3975100"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6" name="Line 43"/>
            <p:cNvSpPr>
              <a:spLocks noChangeShapeType="1"/>
            </p:cNvSpPr>
            <p:nvPr/>
          </p:nvSpPr>
          <p:spPr bwMode="auto">
            <a:xfrm rot="10800000" flipH="1">
              <a:off x="3506788"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7" name="Line 44"/>
            <p:cNvSpPr>
              <a:spLocks noChangeShapeType="1"/>
            </p:cNvSpPr>
            <p:nvPr/>
          </p:nvSpPr>
          <p:spPr bwMode="auto">
            <a:xfrm>
              <a:off x="3030538" y="1778000"/>
              <a:ext cx="19208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8" name="Line 45"/>
            <p:cNvSpPr>
              <a:spLocks noChangeShapeType="1"/>
            </p:cNvSpPr>
            <p:nvPr/>
          </p:nvSpPr>
          <p:spPr bwMode="auto">
            <a:xfrm>
              <a:off x="2557463" y="17780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9" name="Text Box 46"/>
            <p:cNvSpPr txBox="1">
              <a:spLocks noChangeArrowheads="1"/>
            </p:cNvSpPr>
            <p:nvPr/>
          </p:nvSpPr>
          <p:spPr bwMode="auto">
            <a:xfrm>
              <a:off x="109538" y="765175"/>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1</a:t>
              </a:r>
            </a:p>
          </p:txBody>
        </p:sp>
        <p:sp>
          <p:nvSpPr>
            <p:cNvPr id="230" name="Text Box 47"/>
            <p:cNvSpPr txBox="1">
              <a:spLocks noChangeArrowheads="1"/>
            </p:cNvSpPr>
            <p:nvPr/>
          </p:nvSpPr>
          <p:spPr bwMode="auto">
            <a:xfrm>
              <a:off x="107950" y="1924050"/>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3</a:t>
              </a:r>
            </a:p>
          </p:txBody>
        </p:sp>
        <p:sp>
          <p:nvSpPr>
            <p:cNvPr id="231" name="Text Box 48"/>
            <p:cNvSpPr txBox="1">
              <a:spLocks noChangeArrowheads="1"/>
            </p:cNvSpPr>
            <p:nvPr/>
          </p:nvSpPr>
          <p:spPr bwMode="auto">
            <a:xfrm>
              <a:off x="107950" y="1320800"/>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2</a:t>
              </a:r>
            </a:p>
          </p:txBody>
        </p:sp>
        <p:sp>
          <p:nvSpPr>
            <p:cNvPr id="232" name="Text Box 49"/>
            <p:cNvSpPr txBox="1">
              <a:spLocks noChangeArrowheads="1"/>
            </p:cNvSpPr>
            <p:nvPr/>
          </p:nvSpPr>
          <p:spPr bwMode="auto">
            <a:xfrm>
              <a:off x="3959225" y="815975"/>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1</a:t>
              </a:r>
            </a:p>
          </p:txBody>
        </p:sp>
        <p:sp>
          <p:nvSpPr>
            <p:cNvPr id="233" name="Text Box 50"/>
            <p:cNvSpPr txBox="1">
              <a:spLocks noChangeArrowheads="1"/>
            </p:cNvSpPr>
            <p:nvPr/>
          </p:nvSpPr>
          <p:spPr bwMode="auto">
            <a:xfrm>
              <a:off x="3959225" y="142081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2</a:t>
              </a:r>
            </a:p>
          </p:txBody>
        </p:sp>
        <p:sp>
          <p:nvSpPr>
            <p:cNvPr id="234" name="Freeform 51"/>
            <p:cNvSpPr>
              <a:spLocks/>
            </p:cNvSpPr>
            <p:nvPr/>
          </p:nvSpPr>
          <p:spPr bwMode="auto">
            <a:xfrm>
              <a:off x="627063" y="990600"/>
              <a:ext cx="3267075" cy="571500"/>
            </a:xfrm>
            <a:custGeom>
              <a:avLst/>
              <a:gdLst>
                <a:gd name="T0" fmla="*/ 0 w 2064"/>
                <a:gd name="T1" fmla="*/ 0 h 384"/>
                <a:gd name="T2" fmla="*/ 816 w 2064"/>
                <a:gd name="T3" fmla="*/ 0 h 384"/>
                <a:gd name="T4" fmla="*/ 1248 w 2064"/>
                <a:gd name="T5" fmla="*/ 384 h 384"/>
                <a:gd name="T6" fmla="*/ 2064 w 2064"/>
                <a:gd name="T7" fmla="*/ 384 h 384"/>
              </a:gdLst>
              <a:ahLst/>
              <a:cxnLst>
                <a:cxn ang="0">
                  <a:pos x="T0" y="T1"/>
                </a:cxn>
                <a:cxn ang="0">
                  <a:pos x="T2" y="T3"/>
                </a:cxn>
                <a:cxn ang="0">
                  <a:pos x="T4" y="T5"/>
                </a:cxn>
                <a:cxn ang="0">
                  <a:pos x="T6" y="T7"/>
                </a:cxn>
              </a:cxnLst>
              <a:rect l="0" t="0" r="r" b="b"/>
              <a:pathLst>
                <a:path w="2064" h="384">
                  <a:moveTo>
                    <a:pt x="0" y="0"/>
                  </a:moveTo>
                  <a:lnTo>
                    <a:pt x="816" y="0"/>
                  </a:lnTo>
                  <a:lnTo>
                    <a:pt x="1248" y="384"/>
                  </a:lnTo>
                  <a:lnTo>
                    <a:pt x="2064" y="384"/>
                  </a:lnTo>
                </a:path>
              </a:pathLst>
            </a:custGeom>
            <a:noFill/>
            <a:ln w="76200" cmpd="sng">
              <a:solidFill>
                <a:schemeClr val="folHlink"/>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5" name="Text Box 52"/>
            <p:cNvSpPr txBox="1">
              <a:spLocks noChangeArrowheads="1"/>
            </p:cNvSpPr>
            <p:nvPr/>
          </p:nvSpPr>
          <p:spPr bwMode="auto">
            <a:xfrm>
              <a:off x="2025650" y="1319213"/>
              <a:ext cx="422338" cy="90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存</a:t>
              </a:r>
            </a:p>
            <a:p>
              <a:r>
                <a:rPr kumimoji="1" lang="zh-CN" altLang="en-US" sz="1600">
                  <a:latin typeface="+mj-ea"/>
                  <a:ea typeface="+mj-ea"/>
                </a:rPr>
                <a:t>储</a:t>
              </a:r>
            </a:p>
            <a:p>
              <a:r>
                <a:rPr kumimoji="1" lang="zh-CN" altLang="en-US" sz="1600">
                  <a:latin typeface="+mj-ea"/>
                  <a:ea typeface="+mj-ea"/>
                </a:rPr>
                <a:t>器</a:t>
              </a:r>
            </a:p>
          </p:txBody>
        </p:sp>
        <p:sp>
          <p:nvSpPr>
            <p:cNvPr id="236" name="Rectangle 53"/>
            <p:cNvSpPr>
              <a:spLocks noChangeArrowheads="1"/>
            </p:cNvSpPr>
            <p:nvPr/>
          </p:nvSpPr>
          <p:spPr bwMode="auto">
            <a:xfrm>
              <a:off x="5540375" y="11334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37" name="Rectangle 54"/>
            <p:cNvSpPr>
              <a:spLocks noChangeArrowheads="1"/>
            </p:cNvSpPr>
            <p:nvPr/>
          </p:nvSpPr>
          <p:spPr bwMode="auto">
            <a:xfrm>
              <a:off x="6013450" y="10858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38" name="Rectangle 55"/>
            <p:cNvSpPr>
              <a:spLocks noChangeArrowheads="1"/>
            </p:cNvSpPr>
            <p:nvPr/>
          </p:nvSpPr>
          <p:spPr bwMode="auto">
            <a:xfrm>
              <a:off x="6489700" y="1063625"/>
              <a:ext cx="284163"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39" name="Line 56"/>
            <p:cNvSpPr>
              <a:spLocks noChangeShapeType="1"/>
            </p:cNvSpPr>
            <p:nvPr/>
          </p:nvSpPr>
          <p:spPr bwMode="auto">
            <a:xfrm flipV="1">
              <a:off x="5348288"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0" name="Line 57"/>
            <p:cNvSpPr>
              <a:spLocks noChangeShapeType="1"/>
            </p:cNvSpPr>
            <p:nvPr/>
          </p:nvSpPr>
          <p:spPr bwMode="auto">
            <a:xfrm>
              <a:off x="5824538"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1" name="Line 58"/>
            <p:cNvSpPr>
              <a:spLocks noChangeShapeType="1"/>
            </p:cNvSpPr>
            <p:nvPr/>
          </p:nvSpPr>
          <p:spPr bwMode="auto">
            <a:xfrm>
              <a:off x="6299200"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2" name="Line 59"/>
            <p:cNvSpPr>
              <a:spLocks noChangeShapeType="1"/>
            </p:cNvSpPr>
            <p:nvPr/>
          </p:nvSpPr>
          <p:spPr bwMode="auto">
            <a:xfrm>
              <a:off x="6773863"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3" name="Rectangle 60"/>
            <p:cNvSpPr>
              <a:spLocks noChangeArrowheads="1"/>
            </p:cNvSpPr>
            <p:nvPr/>
          </p:nvSpPr>
          <p:spPr bwMode="auto">
            <a:xfrm>
              <a:off x="5540375" y="23018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44" name="Rectangle 61"/>
            <p:cNvSpPr>
              <a:spLocks noChangeArrowheads="1"/>
            </p:cNvSpPr>
            <p:nvPr/>
          </p:nvSpPr>
          <p:spPr bwMode="auto">
            <a:xfrm>
              <a:off x="6013450" y="22542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45" name="Rectangle 62"/>
            <p:cNvSpPr>
              <a:spLocks noChangeArrowheads="1"/>
            </p:cNvSpPr>
            <p:nvPr/>
          </p:nvSpPr>
          <p:spPr bwMode="auto">
            <a:xfrm>
              <a:off x="6489700" y="2228850"/>
              <a:ext cx="284163"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46" name="Line 63"/>
            <p:cNvSpPr>
              <a:spLocks noChangeShapeType="1"/>
            </p:cNvSpPr>
            <p:nvPr/>
          </p:nvSpPr>
          <p:spPr bwMode="auto">
            <a:xfrm flipV="1">
              <a:off x="5348288"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7" name="Line 64"/>
            <p:cNvSpPr>
              <a:spLocks noChangeShapeType="1"/>
            </p:cNvSpPr>
            <p:nvPr/>
          </p:nvSpPr>
          <p:spPr bwMode="auto">
            <a:xfrm>
              <a:off x="5824538"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8" name="Line 65"/>
            <p:cNvSpPr>
              <a:spLocks noChangeShapeType="1"/>
            </p:cNvSpPr>
            <p:nvPr/>
          </p:nvSpPr>
          <p:spPr bwMode="auto">
            <a:xfrm>
              <a:off x="6299200"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9" name="Line 66"/>
            <p:cNvSpPr>
              <a:spLocks noChangeShapeType="1"/>
            </p:cNvSpPr>
            <p:nvPr/>
          </p:nvSpPr>
          <p:spPr bwMode="auto">
            <a:xfrm>
              <a:off x="6773863"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0" name="Rectangle 67"/>
            <p:cNvSpPr>
              <a:spLocks noChangeArrowheads="1"/>
            </p:cNvSpPr>
            <p:nvPr/>
          </p:nvSpPr>
          <p:spPr bwMode="auto">
            <a:xfrm flipH="1">
              <a:off x="8223250" y="1133475"/>
              <a:ext cx="285750"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1" name="Rectangle 68"/>
            <p:cNvSpPr>
              <a:spLocks noChangeArrowheads="1"/>
            </p:cNvSpPr>
            <p:nvPr/>
          </p:nvSpPr>
          <p:spPr bwMode="auto">
            <a:xfrm flipH="1">
              <a:off x="7750175" y="10858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2" name="Rectangle 69"/>
            <p:cNvSpPr>
              <a:spLocks noChangeArrowheads="1"/>
            </p:cNvSpPr>
            <p:nvPr/>
          </p:nvSpPr>
          <p:spPr bwMode="auto">
            <a:xfrm flipH="1">
              <a:off x="7272338" y="1063625"/>
              <a:ext cx="287337"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3" name="Line 70"/>
            <p:cNvSpPr>
              <a:spLocks noChangeShapeType="1"/>
            </p:cNvSpPr>
            <p:nvPr/>
          </p:nvSpPr>
          <p:spPr bwMode="auto">
            <a:xfrm flipV="1">
              <a:off x="8502650"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4" name="Line 71"/>
            <p:cNvSpPr>
              <a:spLocks noChangeShapeType="1"/>
            </p:cNvSpPr>
            <p:nvPr/>
          </p:nvSpPr>
          <p:spPr bwMode="auto">
            <a:xfrm rot="10800000" flipH="1">
              <a:off x="8034338"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5" name="Line 72"/>
            <p:cNvSpPr>
              <a:spLocks noChangeShapeType="1"/>
            </p:cNvSpPr>
            <p:nvPr/>
          </p:nvSpPr>
          <p:spPr bwMode="auto">
            <a:xfrm>
              <a:off x="7559675"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6" name="Line 73"/>
            <p:cNvSpPr>
              <a:spLocks noChangeShapeType="1"/>
            </p:cNvSpPr>
            <p:nvPr/>
          </p:nvSpPr>
          <p:spPr bwMode="auto">
            <a:xfrm>
              <a:off x="7085013" y="12065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7" name="Rectangle 74"/>
            <p:cNvSpPr>
              <a:spLocks noChangeArrowheads="1"/>
            </p:cNvSpPr>
            <p:nvPr/>
          </p:nvSpPr>
          <p:spPr bwMode="auto">
            <a:xfrm flipH="1">
              <a:off x="8223250" y="2301875"/>
              <a:ext cx="285750"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8" name="Rectangle 75"/>
            <p:cNvSpPr>
              <a:spLocks noChangeArrowheads="1"/>
            </p:cNvSpPr>
            <p:nvPr/>
          </p:nvSpPr>
          <p:spPr bwMode="auto">
            <a:xfrm flipH="1">
              <a:off x="7750175" y="22542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9" name="Rectangle 76"/>
            <p:cNvSpPr>
              <a:spLocks noChangeArrowheads="1"/>
            </p:cNvSpPr>
            <p:nvPr/>
          </p:nvSpPr>
          <p:spPr bwMode="auto">
            <a:xfrm flipH="1">
              <a:off x="7272338" y="2228850"/>
              <a:ext cx="287337"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0" name="Line 77"/>
            <p:cNvSpPr>
              <a:spLocks noChangeShapeType="1"/>
            </p:cNvSpPr>
            <p:nvPr/>
          </p:nvSpPr>
          <p:spPr bwMode="auto">
            <a:xfrm flipV="1">
              <a:off x="8502650"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1" name="Line 78"/>
            <p:cNvSpPr>
              <a:spLocks noChangeShapeType="1"/>
            </p:cNvSpPr>
            <p:nvPr/>
          </p:nvSpPr>
          <p:spPr bwMode="auto">
            <a:xfrm>
              <a:off x="8034338"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2" name="Line 79"/>
            <p:cNvSpPr>
              <a:spLocks noChangeShapeType="1"/>
            </p:cNvSpPr>
            <p:nvPr/>
          </p:nvSpPr>
          <p:spPr bwMode="auto">
            <a:xfrm>
              <a:off x="7559675"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3" name="Line 80"/>
            <p:cNvSpPr>
              <a:spLocks noChangeShapeType="1"/>
            </p:cNvSpPr>
            <p:nvPr/>
          </p:nvSpPr>
          <p:spPr bwMode="auto">
            <a:xfrm>
              <a:off x="7085013" y="2373313"/>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4" name="Rectangle 81"/>
            <p:cNvSpPr>
              <a:spLocks noChangeArrowheads="1"/>
            </p:cNvSpPr>
            <p:nvPr/>
          </p:nvSpPr>
          <p:spPr bwMode="auto">
            <a:xfrm>
              <a:off x="5540375" y="1704975"/>
              <a:ext cx="284163"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5" name="Rectangle 82"/>
            <p:cNvSpPr>
              <a:spLocks noChangeArrowheads="1"/>
            </p:cNvSpPr>
            <p:nvPr/>
          </p:nvSpPr>
          <p:spPr bwMode="auto">
            <a:xfrm>
              <a:off x="6013450" y="16573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6" name="Rectangle 83"/>
            <p:cNvSpPr>
              <a:spLocks noChangeArrowheads="1"/>
            </p:cNvSpPr>
            <p:nvPr/>
          </p:nvSpPr>
          <p:spPr bwMode="auto">
            <a:xfrm>
              <a:off x="6489700" y="1635125"/>
              <a:ext cx="284163"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7" name="Line 84"/>
            <p:cNvSpPr>
              <a:spLocks noChangeShapeType="1"/>
            </p:cNvSpPr>
            <p:nvPr/>
          </p:nvSpPr>
          <p:spPr bwMode="auto">
            <a:xfrm flipV="1">
              <a:off x="5348288"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8" name="Line 85"/>
            <p:cNvSpPr>
              <a:spLocks noChangeShapeType="1"/>
            </p:cNvSpPr>
            <p:nvPr/>
          </p:nvSpPr>
          <p:spPr bwMode="auto">
            <a:xfrm>
              <a:off x="5824538"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9" name="Line 86"/>
            <p:cNvSpPr>
              <a:spLocks noChangeShapeType="1"/>
            </p:cNvSpPr>
            <p:nvPr/>
          </p:nvSpPr>
          <p:spPr bwMode="auto">
            <a:xfrm>
              <a:off x="6299200"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0" name="Line 87"/>
            <p:cNvSpPr>
              <a:spLocks noChangeShapeType="1"/>
            </p:cNvSpPr>
            <p:nvPr/>
          </p:nvSpPr>
          <p:spPr bwMode="auto">
            <a:xfrm>
              <a:off x="6773863"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1" name="Rectangle 88"/>
            <p:cNvSpPr>
              <a:spLocks noChangeArrowheads="1"/>
            </p:cNvSpPr>
            <p:nvPr/>
          </p:nvSpPr>
          <p:spPr bwMode="auto">
            <a:xfrm flipH="1">
              <a:off x="8223250" y="1704975"/>
              <a:ext cx="285750"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72" name="Rectangle 89"/>
            <p:cNvSpPr>
              <a:spLocks noChangeArrowheads="1"/>
            </p:cNvSpPr>
            <p:nvPr/>
          </p:nvSpPr>
          <p:spPr bwMode="auto">
            <a:xfrm flipH="1">
              <a:off x="7750175" y="16573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73" name="Rectangle 90"/>
            <p:cNvSpPr>
              <a:spLocks noChangeArrowheads="1"/>
            </p:cNvSpPr>
            <p:nvPr/>
          </p:nvSpPr>
          <p:spPr bwMode="auto">
            <a:xfrm flipH="1">
              <a:off x="7272338" y="1635125"/>
              <a:ext cx="287337"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74" name="Line 91"/>
            <p:cNvSpPr>
              <a:spLocks noChangeShapeType="1"/>
            </p:cNvSpPr>
            <p:nvPr/>
          </p:nvSpPr>
          <p:spPr bwMode="auto">
            <a:xfrm flipV="1">
              <a:off x="8502650"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5" name="Line 92"/>
            <p:cNvSpPr>
              <a:spLocks noChangeShapeType="1"/>
            </p:cNvSpPr>
            <p:nvPr/>
          </p:nvSpPr>
          <p:spPr bwMode="auto">
            <a:xfrm rot="10800000" flipH="1">
              <a:off x="8034338"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6" name="Line 93"/>
            <p:cNvSpPr>
              <a:spLocks noChangeShapeType="1"/>
            </p:cNvSpPr>
            <p:nvPr/>
          </p:nvSpPr>
          <p:spPr bwMode="auto">
            <a:xfrm>
              <a:off x="7559675"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7" name="Line 94"/>
            <p:cNvSpPr>
              <a:spLocks noChangeShapeType="1"/>
            </p:cNvSpPr>
            <p:nvPr/>
          </p:nvSpPr>
          <p:spPr bwMode="auto">
            <a:xfrm>
              <a:off x="7085013" y="17780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8" name="Text Box 95"/>
            <p:cNvSpPr txBox="1">
              <a:spLocks noChangeArrowheads="1"/>
            </p:cNvSpPr>
            <p:nvPr/>
          </p:nvSpPr>
          <p:spPr bwMode="auto">
            <a:xfrm>
              <a:off x="5192712" y="795338"/>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1</a:t>
              </a:r>
            </a:p>
          </p:txBody>
        </p:sp>
        <p:sp>
          <p:nvSpPr>
            <p:cNvPr id="279" name="Text Box 96"/>
            <p:cNvSpPr txBox="1">
              <a:spLocks noChangeArrowheads="1"/>
            </p:cNvSpPr>
            <p:nvPr/>
          </p:nvSpPr>
          <p:spPr bwMode="auto">
            <a:xfrm>
              <a:off x="5191125" y="1952625"/>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3</a:t>
              </a:r>
            </a:p>
          </p:txBody>
        </p:sp>
        <p:sp>
          <p:nvSpPr>
            <p:cNvPr id="280" name="Text Box 97"/>
            <p:cNvSpPr txBox="1">
              <a:spLocks noChangeArrowheads="1"/>
            </p:cNvSpPr>
            <p:nvPr/>
          </p:nvSpPr>
          <p:spPr bwMode="auto">
            <a:xfrm>
              <a:off x="5191125" y="1349375"/>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2</a:t>
              </a:r>
            </a:p>
          </p:txBody>
        </p:sp>
        <p:sp>
          <p:nvSpPr>
            <p:cNvPr id="281" name="Text Box 98"/>
            <p:cNvSpPr txBox="1">
              <a:spLocks noChangeArrowheads="1"/>
            </p:cNvSpPr>
            <p:nvPr/>
          </p:nvSpPr>
          <p:spPr bwMode="auto">
            <a:xfrm>
              <a:off x="8459787" y="815975"/>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1</a:t>
              </a:r>
            </a:p>
          </p:txBody>
        </p:sp>
        <p:sp>
          <p:nvSpPr>
            <p:cNvPr id="282" name="Text Box 99"/>
            <p:cNvSpPr txBox="1">
              <a:spLocks noChangeArrowheads="1"/>
            </p:cNvSpPr>
            <p:nvPr/>
          </p:nvSpPr>
          <p:spPr bwMode="auto">
            <a:xfrm>
              <a:off x="8461375" y="142081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2</a:t>
              </a:r>
            </a:p>
          </p:txBody>
        </p:sp>
        <p:sp>
          <p:nvSpPr>
            <p:cNvPr id="283" name="AutoShape 100"/>
            <p:cNvSpPr>
              <a:spLocks noChangeArrowheads="1"/>
            </p:cNvSpPr>
            <p:nvPr/>
          </p:nvSpPr>
          <p:spPr bwMode="auto">
            <a:xfrm>
              <a:off x="6835775" y="704850"/>
              <a:ext cx="365125" cy="2001838"/>
            </a:xfrm>
            <a:prstGeom prst="upDownArrow">
              <a:avLst>
                <a:gd name="adj1" fmla="val 50000"/>
                <a:gd name="adj2" fmla="val 56273"/>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284" name="Freeform 101"/>
            <p:cNvSpPr>
              <a:spLocks/>
            </p:cNvSpPr>
            <p:nvPr/>
          </p:nvSpPr>
          <p:spPr bwMode="auto">
            <a:xfrm>
              <a:off x="5719763" y="982663"/>
              <a:ext cx="2600325" cy="579437"/>
            </a:xfrm>
            <a:custGeom>
              <a:avLst/>
              <a:gdLst>
                <a:gd name="T0" fmla="*/ 0 w 1680"/>
                <a:gd name="T1" fmla="*/ 6 h 390"/>
                <a:gd name="T2" fmla="*/ 840 w 1680"/>
                <a:gd name="T3" fmla="*/ 0 h 390"/>
                <a:gd name="T4" fmla="*/ 840 w 1680"/>
                <a:gd name="T5" fmla="*/ 390 h 390"/>
                <a:gd name="T6" fmla="*/ 1680 w 1680"/>
                <a:gd name="T7" fmla="*/ 390 h 390"/>
              </a:gdLst>
              <a:ahLst/>
              <a:cxnLst>
                <a:cxn ang="0">
                  <a:pos x="T0" y="T1"/>
                </a:cxn>
                <a:cxn ang="0">
                  <a:pos x="T2" y="T3"/>
                </a:cxn>
                <a:cxn ang="0">
                  <a:pos x="T4" y="T5"/>
                </a:cxn>
                <a:cxn ang="0">
                  <a:pos x="T6" y="T7"/>
                </a:cxn>
              </a:cxnLst>
              <a:rect l="0" t="0" r="r" b="b"/>
              <a:pathLst>
                <a:path w="1680" h="390">
                  <a:moveTo>
                    <a:pt x="0" y="6"/>
                  </a:moveTo>
                  <a:lnTo>
                    <a:pt x="840" y="0"/>
                  </a:lnTo>
                  <a:lnTo>
                    <a:pt x="840" y="390"/>
                  </a:lnTo>
                  <a:lnTo>
                    <a:pt x="1680" y="390"/>
                  </a:lnTo>
                </a:path>
              </a:pathLst>
            </a:custGeom>
            <a:noFill/>
            <a:ln w="76200" cmpd="sng">
              <a:solidFill>
                <a:schemeClr val="folHlink"/>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5" name="Text Box 153"/>
            <p:cNvSpPr txBox="1">
              <a:spLocks noChangeArrowheads="1"/>
            </p:cNvSpPr>
            <p:nvPr/>
          </p:nvSpPr>
          <p:spPr bwMode="auto">
            <a:xfrm>
              <a:off x="1300163" y="2924979"/>
              <a:ext cx="164663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 </a:t>
              </a:r>
              <a:r>
                <a:rPr kumimoji="1" lang="zh-CN" altLang="en-US" sz="1600" dirty="0">
                  <a:latin typeface="+mj-ea"/>
                  <a:ea typeface="+mj-ea"/>
                </a:rPr>
                <a:t>通过存储器</a:t>
              </a:r>
            </a:p>
          </p:txBody>
        </p:sp>
        <p:sp>
          <p:nvSpPr>
            <p:cNvPr id="286" name="Text Box 155"/>
            <p:cNvSpPr txBox="1">
              <a:spLocks noChangeArrowheads="1"/>
            </p:cNvSpPr>
            <p:nvPr/>
          </p:nvSpPr>
          <p:spPr bwMode="auto">
            <a:xfrm>
              <a:off x="6331875" y="2924979"/>
              <a:ext cx="144692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(b) </a:t>
              </a:r>
              <a:r>
                <a:rPr kumimoji="1" lang="zh-CN" altLang="en-US" sz="1600" dirty="0">
                  <a:latin typeface="+mj-ea"/>
                  <a:ea typeface="+mj-ea"/>
                </a:rPr>
                <a:t>通过总线</a:t>
              </a:r>
            </a:p>
          </p:txBody>
        </p:sp>
        <p:sp>
          <p:nvSpPr>
            <p:cNvPr id="287" name="Text Box 171"/>
            <p:cNvSpPr txBox="1">
              <a:spLocks noChangeArrowheads="1"/>
            </p:cNvSpPr>
            <p:nvPr/>
          </p:nvSpPr>
          <p:spPr bwMode="auto">
            <a:xfrm>
              <a:off x="7456488" y="568325"/>
              <a:ext cx="644621"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总线</a:t>
              </a:r>
            </a:p>
          </p:txBody>
        </p:sp>
        <p:sp>
          <p:nvSpPr>
            <p:cNvPr id="288" name="Line 172"/>
            <p:cNvSpPr>
              <a:spLocks noChangeShapeType="1"/>
            </p:cNvSpPr>
            <p:nvPr/>
          </p:nvSpPr>
          <p:spPr bwMode="auto">
            <a:xfrm flipV="1">
              <a:off x="7010400" y="833438"/>
              <a:ext cx="557213" cy="14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9" name="Text Box 175"/>
            <p:cNvSpPr txBox="1">
              <a:spLocks noChangeArrowheads="1"/>
            </p:cNvSpPr>
            <p:nvPr/>
          </p:nvSpPr>
          <p:spPr bwMode="auto">
            <a:xfrm>
              <a:off x="8483600" y="202406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3</a:t>
              </a:r>
            </a:p>
          </p:txBody>
        </p:sp>
        <p:sp>
          <p:nvSpPr>
            <p:cNvPr id="290" name="Text Box 176"/>
            <p:cNvSpPr txBox="1">
              <a:spLocks noChangeArrowheads="1"/>
            </p:cNvSpPr>
            <p:nvPr/>
          </p:nvSpPr>
          <p:spPr bwMode="auto">
            <a:xfrm>
              <a:off x="3984625" y="202406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3</a:t>
              </a:r>
            </a:p>
          </p:txBody>
        </p:sp>
        <p:sp>
          <p:nvSpPr>
            <p:cNvPr id="291" name="Freeform 177"/>
            <p:cNvSpPr>
              <a:spLocks/>
            </p:cNvSpPr>
            <p:nvPr/>
          </p:nvSpPr>
          <p:spPr bwMode="auto">
            <a:xfrm>
              <a:off x="107950" y="1196975"/>
              <a:ext cx="4032250" cy="576263"/>
            </a:xfrm>
            <a:custGeom>
              <a:avLst/>
              <a:gdLst>
                <a:gd name="T0" fmla="*/ 0 w 2540"/>
                <a:gd name="T1" fmla="*/ 0 h 363"/>
                <a:gd name="T2" fmla="*/ 1134 w 2540"/>
                <a:gd name="T3" fmla="*/ 0 h 363"/>
                <a:gd name="T4" fmla="*/ 1587 w 2540"/>
                <a:gd name="T5" fmla="*/ 363 h 363"/>
                <a:gd name="T6" fmla="*/ 2540 w 2540"/>
                <a:gd name="T7" fmla="*/ 363 h 363"/>
              </a:gdLst>
              <a:ahLst/>
              <a:cxnLst>
                <a:cxn ang="0">
                  <a:pos x="T0" y="T1"/>
                </a:cxn>
                <a:cxn ang="0">
                  <a:pos x="T2" y="T3"/>
                </a:cxn>
                <a:cxn ang="0">
                  <a:pos x="T4" y="T5"/>
                </a:cxn>
                <a:cxn ang="0">
                  <a:pos x="T6" y="T7"/>
                </a:cxn>
              </a:cxnLst>
              <a:rect l="0" t="0" r="r" b="b"/>
              <a:pathLst>
                <a:path w="2540" h="363">
                  <a:moveTo>
                    <a:pt x="0" y="0"/>
                  </a:moveTo>
                  <a:lnTo>
                    <a:pt x="1134" y="0"/>
                  </a:lnTo>
                  <a:lnTo>
                    <a:pt x="1587" y="363"/>
                  </a:lnTo>
                  <a:lnTo>
                    <a:pt x="2540" y="363"/>
                  </a:lnTo>
                </a:path>
              </a:pathLst>
            </a:custGeom>
            <a:noFill/>
            <a:ln w="76200" cmpd="sng">
              <a:solidFill>
                <a:srgbClr val="FF0000">
                  <a:alpha val="50999"/>
                </a:srgbClr>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2" name="Freeform 178"/>
            <p:cNvSpPr>
              <a:spLocks/>
            </p:cNvSpPr>
            <p:nvPr/>
          </p:nvSpPr>
          <p:spPr bwMode="auto">
            <a:xfrm>
              <a:off x="5435600" y="1196975"/>
              <a:ext cx="3240088" cy="576263"/>
            </a:xfrm>
            <a:custGeom>
              <a:avLst/>
              <a:gdLst>
                <a:gd name="T0" fmla="*/ 0 w 2041"/>
                <a:gd name="T1" fmla="*/ 0 h 363"/>
                <a:gd name="T2" fmla="*/ 998 w 2041"/>
                <a:gd name="T3" fmla="*/ 0 h 363"/>
                <a:gd name="T4" fmla="*/ 998 w 2041"/>
                <a:gd name="T5" fmla="*/ 363 h 363"/>
                <a:gd name="T6" fmla="*/ 2041 w 2041"/>
                <a:gd name="T7" fmla="*/ 363 h 363"/>
              </a:gdLst>
              <a:ahLst/>
              <a:cxnLst>
                <a:cxn ang="0">
                  <a:pos x="T0" y="T1"/>
                </a:cxn>
                <a:cxn ang="0">
                  <a:pos x="T2" y="T3"/>
                </a:cxn>
                <a:cxn ang="0">
                  <a:pos x="T4" y="T5"/>
                </a:cxn>
                <a:cxn ang="0">
                  <a:pos x="T6" y="T7"/>
                </a:cxn>
              </a:cxnLst>
              <a:rect l="0" t="0" r="r" b="b"/>
              <a:pathLst>
                <a:path w="2041" h="363">
                  <a:moveTo>
                    <a:pt x="0" y="0"/>
                  </a:moveTo>
                  <a:lnTo>
                    <a:pt x="998" y="0"/>
                  </a:lnTo>
                  <a:lnTo>
                    <a:pt x="998" y="363"/>
                  </a:lnTo>
                  <a:lnTo>
                    <a:pt x="2041" y="363"/>
                  </a:lnTo>
                </a:path>
              </a:pathLst>
            </a:custGeom>
            <a:noFill/>
            <a:ln w="76200" cmpd="sng">
              <a:solidFill>
                <a:srgbClr val="FF0000">
                  <a:alpha val="50000"/>
                </a:srgbClr>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29725059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505423" y="1512447"/>
            <a:ext cx="8229600" cy="4044279"/>
          </a:xfrm>
        </p:spPr>
        <p:txBody>
          <a:bodyPr/>
          <a:lstStyle/>
          <a:p>
            <a:r>
              <a:rPr lang="zh-CN" altLang="en-US" dirty="0">
                <a:solidFill>
                  <a:srgbClr val="FF0000"/>
                </a:solidFill>
              </a:rPr>
              <a:t>交换结构：</a:t>
            </a:r>
            <a:endParaRPr lang="en-US" altLang="zh-CN" dirty="0" smtClean="0">
              <a:solidFill>
                <a:srgbClr val="FF0000"/>
              </a:solidFill>
            </a:endParaRPr>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grpSp>
        <p:nvGrpSpPr>
          <p:cNvPr id="3" name="组合 2"/>
          <p:cNvGrpSpPr/>
          <p:nvPr/>
        </p:nvGrpSpPr>
        <p:grpSpPr>
          <a:xfrm>
            <a:off x="2267744" y="1723525"/>
            <a:ext cx="5249878" cy="3654255"/>
            <a:chOff x="2524125" y="3136900"/>
            <a:chExt cx="5786798" cy="4027986"/>
          </a:xfrm>
        </p:grpSpPr>
        <p:sp>
          <p:nvSpPr>
            <p:cNvPr id="114" name="Rectangle 102"/>
            <p:cNvSpPr>
              <a:spLocks noChangeArrowheads="1"/>
            </p:cNvSpPr>
            <p:nvPr/>
          </p:nvSpPr>
          <p:spPr bwMode="auto">
            <a:xfrm>
              <a:off x="2895600" y="3475038"/>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15" name="Rectangle 103"/>
            <p:cNvSpPr>
              <a:spLocks noChangeArrowheads="1"/>
            </p:cNvSpPr>
            <p:nvPr/>
          </p:nvSpPr>
          <p:spPr bwMode="auto">
            <a:xfrm>
              <a:off x="3370263" y="3429000"/>
              <a:ext cx="284162" cy="23812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16" name="Rectangle 104"/>
            <p:cNvSpPr>
              <a:spLocks noChangeArrowheads="1"/>
            </p:cNvSpPr>
            <p:nvPr/>
          </p:nvSpPr>
          <p:spPr bwMode="auto">
            <a:xfrm>
              <a:off x="3844925" y="3405188"/>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17" name="Line 105"/>
            <p:cNvSpPr>
              <a:spLocks noChangeShapeType="1"/>
            </p:cNvSpPr>
            <p:nvPr/>
          </p:nvSpPr>
          <p:spPr bwMode="auto">
            <a:xfrm flipV="1">
              <a:off x="2705100" y="3548063"/>
              <a:ext cx="19526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8" name="Line 106"/>
            <p:cNvSpPr>
              <a:spLocks noChangeShapeType="1"/>
            </p:cNvSpPr>
            <p:nvPr/>
          </p:nvSpPr>
          <p:spPr bwMode="auto">
            <a:xfrm>
              <a:off x="3179763" y="35480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9" name="Line 107"/>
            <p:cNvSpPr>
              <a:spLocks noChangeShapeType="1"/>
            </p:cNvSpPr>
            <p:nvPr/>
          </p:nvSpPr>
          <p:spPr bwMode="auto">
            <a:xfrm>
              <a:off x="3654425" y="35480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0" name="Line 108"/>
            <p:cNvSpPr>
              <a:spLocks noChangeShapeType="1"/>
            </p:cNvSpPr>
            <p:nvPr/>
          </p:nvSpPr>
          <p:spPr bwMode="auto">
            <a:xfrm>
              <a:off x="4130675" y="3548063"/>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1" name="Text Box 109"/>
            <p:cNvSpPr txBox="1">
              <a:spLocks noChangeArrowheads="1"/>
            </p:cNvSpPr>
            <p:nvPr/>
          </p:nvSpPr>
          <p:spPr bwMode="auto">
            <a:xfrm>
              <a:off x="2535238" y="3136900"/>
              <a:ext cx="359043"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1</a:t>
              </a:r>
            </a:p>
          </p:txBody>
        </p:sp>
        <p:sp>
          <p:nvSpPr>
            <p:cNvPr id="122" name="Rectangle 110"/>
            <p:cNvSpPr>
              <a:spLocks noChangeArrowheads="1"/>
            </p:cNvSpPr>
            <p:nvPr/>
          </p:nvSpPr>
          <p:spPr bwMode="auto">
            <a:xfrm>
              <a:off x="2900363" y="4606925"/>
              <a:ext cx="285750"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23" name="Rectangle 111"/>
            <p:cNvSpPr>
              <a:spLocks noChangeArrowheads="1"/>
            </p:cNvSpPr>
            <p:nvPr/>
          </p:nvSpPr>
          <p:spPr bwMode="auto">
            <a:xfrm>
              <a:off x="3376613" y="4560888"/>
              <a:ext cx="284162" cy="23812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24" name="Rectangle 112"/>
            <p:cNvSpPr>
              <a:spLocks noChangeArrowheads="1"/>
            </p:cNvSpPr>
            <p:nvPr/>
          </p:nvSpPr>
          <p:spPr bwMode="auto">
            <a:xfrm>
              <a:off x="3849688" y="4537075"/>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25" name="Line 113"/>
            <p:cNvSpPr>
              <a:spLocks noChangeShapeType="1"/>
            </p:cNvSpPr>
            <p:nvPr/>
          </p:nvSpPr>
          <p:spPr bwMode="auto">
            <a:xfrm flipV="1">
              <a:off x="2711450" y="467995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6" name="Line 114"/>
            <p:cNvSpPr>
              <a:spLocks noChangeShapeType="1"/>
            </p:cNvSpPr>
            <p:nvPr/>
          </p:nvSpPr>
          <p:spPr bwMode="auto">
            <a:xfrm>
              <a:off x="3186113" y="467995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7" name="Line 115"/>
            <p:cNvSpPr>
              <a:spLocks noChangeShapeType="1"/>
            </p:cNvSpPr>
            <p:nvPr/>
          </p:nvSpPr>
          <p:spPr bwMode="auto">
            <a:xfrm>
              <a:off x="3660775" y="4679950"/>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8" name="Line 116"/>
            <p:cNvSpPr>
              <a:spLocks noChangeShapeType="1"/>
            </p:cNvSpPr>
            <p:nvPr/>
          </p:nvSpPr>
          <p:spPr bwMode="auto">
            <a:xfrm>
              <a:off x="4135438" y="467995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9" name="Text Box 117"/>
            <p:cNvSpPr txBox="1">
              <a:spLocks noChangeArrowheads="1"/>
            </p:cNvSpPr>
            <p:nvPr/>
          </p:nvSpPr>
          <p:spPr bwMode="auto">
            <a:xfrm>
              <a:off x="2524125" y="4295775"/>
              <a:ext cx="359043"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3</a:t>
              </a:r>
            </a:p>
          </p:txBody>
        </p:sp>
        <p:sp>
          <p:nvSpPr>
            <p:cNvPr id="130" name="Rectangle 118"/>
            <p:cNvSpPr>
              <a:spLocks noChangeArrowheads="1"/>
            </p:cNvSpPr>
            <p:nvPr/>
          </p:nvSpPr>
          <p:spPr bwMode="auto">
            <a:xfrm>
              <a:off x="2895600" y="404812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31" name="Rectangle 119"/>
            <p:cNvSpPr>
              <a:spLocks noChangeArrowheads="1"/>
            </p:cNvSpPr>
            <p:nvPr/>
          </p:nvSpPr>
          <p:spPr bwMode="auto">
            <a:xfrm>
              <a:off x="3370263" y="4000500"/>
              <a:ext cx="284162" cy="23812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32" name="Rectangle 120"/>
            <p:cNvSpPr>
              <a:spLocks noChangeArrowheads="1"/>
            </p:cNvSpPr>
            <p:nvPr/>
          </p:nvSpPr>
          <p:spPr bwMode="auto">
            <a:xfrm>
              <a:off x="3844925" y="3976688"/>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33" name="Line 121"/>
            <p:cNvSpPr>
              <a:spLocks noChangeShapeType="1"/>
            </p:cNvSpPr>
            <p:nvPr/>
          </p:nvSpPr>
          <p:spPr bwMode="auto">
            <a:xfrm flipV="1">
              <a:off x="2705100" y="4119563"/>
              <a:ext cx="19526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4" name="Line 122"/>
            <p:cNvSpPr>
              <a:spLocks noChangeShapeType="1"/>
            </p:cNvSpPr>
            <p:nvPr/>
          </p:nvSpPr>
          <p:spPr bwMode="auto">
            <a:xfrm>
              <a:off x="3179763" y="41195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5" name="Line 123"/>
            <p:cNvSpPr>
              <a:spLocks noChangeShapeType="1"/>
            </p:cNvSpPr>
            <p:nvPr/>
          </p:nvSpPr>
          <p:spPr bwMode="auto">
            <a:xfrm>
              <a:off x="3654425" y="41195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6" name="Line 124"/>
            <p:cNvSpPr>
              <a:spLocks noChangeShapeType="1"/>
            </p:cNvSpPr>
            <p:nvPr/>
          </p:nvSpPr>
          <p:spPr bwMode="auto">
            <a:xfrm>
              <a:off x="4130675" y="4119563"/>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7" name="Text Box 125"/>
            <p:cNvSpPr txBox="1">
              <a:spLocks noChangeArrowheads="1"/>
            </p:cNvSpPr>
            <p:nvPr/>
          </p:nvSpPr>
          <p:spPr bwMode="auto">
            <a:xfrm>
              <a:off x="2532063" y="3694113"/>
              <a:ext cx="359043"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2</a:t>
              </a:r>
            </a:p>
          </p:txBody>
        </p:sp>
        <p:grpSp>
          <p:nvGrpSpPr>
            <p:cNvPr id="138" name="Group 126"/>
            <p:cNvGrpSpPr>
              <a:grpSpLocks/>
            </p:cNvGrpSpPr>
            <p:nvPr/>
          </p:nvGrpSpPr>
          <p:grpSpPr bwMode="auto">
            <a:xfrm>
              <a:off x="4621213" y="4894263"/>
              <a:ext cx="296862" cy="1554162"/>
              <a:chOff x="2919" y="2867"/>
              <a:chExt cx="192" cy="1044"/>
            </a:xfrm>
          </p:grpSpPr>
          <p:sp>
            <p:nvSpPr>
              <p:cNvPr id="139" name="Rectangle 127"/>
              <p:cNvSpPr>
                <a:spLocks noChangeArrowheads="1"/>
              </p:cNvSpPr>
              <p:nvPr/>
            </p:nvSpPr>
            <p:spPr bwMode="auto">
              <a:xfrm rot="5400000" flipH="1">
                <a:off x="2923" y="3648"/>
                <a:ext cx="184" cy="96"/>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0" name="Rectangle 128"/>
              <p:cNvSpPr>
                <a:spLocks noChangeArrowheads="1"/>
              </p:cNvSpPr>
              <p:nvPr/>
            </p:nvSpPr>
            <p:spPr bwMode="auto">
              <a:xfrm rot="5400000" flipH="1">
                <a:off x="2923" y="3309"/>
                <a:ext cx="184" cy="160"/>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1" name="Rectangle 129"/>
              <p:cNvSpPr>
                <a:spLocks noChangeArrowheads="1"/>
              </p:cNvSpPr>
              <p:nvPr/>
            </p:nvSpPr>
            <p:spPr bwMode="auto">
              <a:xfrm rot="5400000" flipH="1">
                <a:off x="2922" y="2986"/>
                <a:ext cx="185" cy="192"/>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2" name="Line 130"/>
              <p:cNvSpPr>
                <a:spLocks noChangeShapeType="1"/>
              </p:cNvSpPr>
              <p:nvPr/>
            </p:nvSpPr>
            <p:spPr bwMode="auto">
              <a:xfrm rot="5400000" flipV="1">
                <a:off x="2951" y="3848"/>
                <a:ext cx="12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3" name="Line 131"/>
              <p:cNvSpPr>
                <a:spLocks noChangeShapeType="1"/>
              </p:cNvSpPr>
              <p:nvPr/>
            </p:nvSpPr>
            <p:spPr bwMode="auto">
              <a:xfrm rot="5400000">
                <a:off x="2953" y="3543"/>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4" name="Line 132"/>
              <p:cNvSpPr>
                <a:spLocks noChangeShapeType="1"/>
              </p:cNvSpPr>
              <p:nvPr/>
            </p:nvSpPr>
            <p:spPr bwMode="auto">
              <a:xfrm rot="5400000">
                <a:off x="2953" y="3236"/>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5" name="Line 133"/>
              <p:cNvSpPr>
                <a:spLocks noChangeShapeType="1"/>
              </p:cNvSpPr>
              <p:nvPr/>
            </p:nvSpPr>
            <p:spPr bwMode="auto">
              <a:xfrm rot="5400000">
                <a:off x="2954" y="2928"/>
                <a:ext cx="12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46" name="Text Box 134"/>
            <p:cNvSpPr txBox="1">
              <a:spLocks noChangeArrowheads="1"/>
            </p:cNvSpPr>
            <p:nvPr/>
          </p:nvSpPr>
          <p:spPr bwMode="auto">
            <a:xfrm>
              <a:off x="4830763" y="6113463"/>
              <a:ext cx="475662"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1</a:t>
              </a:r>
            </a:p>
          </p:txBody>
        </p:sp>
        <p:grpSp>
          <p:nvGrpSpPr>
            <p:cNvPr id="147" name="Group 135"/>
            <p:cNvGrpSpPr>
              <a:grpSpLocks/>
            </p:cNvGrpSpPr>
            <p:nvPr/>
          </p:nvGrpSpPr>
          <p:grpSpPr bwMode="auto">
            <a:xfrm>
              <a:off x="5299076" y="4894263"/>
              <a:ext cx="696785" cy="1582705"/>
              <a:chOff x="3357" y="2859"/>
              <a:chExt cx="451" cy="1062"/>
            </a:xfrm>
          </p:grpSpPr>
          <p:sp>
            <p:nvSpPr>
              <p:cNvPr id="148" name="Rectangle 136"/>
              <p:cNvSpPr>
                <a:spLocks noChangeArrowheads="1"/>
              </p:cNvSpPr>
              <p:nvPr/>
            </p:nvSpPr>
            <p:spPr bwMode="auto">
              <a:xfrm rot="5400000" flipH="1">
                <a:off x="3361" y="3640"/>
                <a:ext cx="184" cy="96"/>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9" name="Rectangle 137"/>
              <p:cNvSpPr>
                <a:spLocks noChangeArrowheads="1"/>
              </p:cNvSpPr>
              <p:nvPr/>
            </p:nvSpPr>
            <p:spPr bwMode="auto">
              <a:xfrm rot="5400000" flipH="1">
                <a:off x="3361" y="3301"/>
                <a:ext cx="184" cy="160"/>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0" name="Rectangle 138"/>
              <p:cNvSpPr>
                <a:spLocks noChangeArrowheads="1"/>
              </p:cNvSpPr>
              <p:nvPr/>
            </p:nvSpPr>
            <p:spPr bwMode="auto">
              <a:xfrm rot="5400000" flipH="1">
                <a:off x="3360" y="2978"/>
                <a:ext cx="185" cy="192"/>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1" name="Line 139"/>
              <p:cNvSpPr>
                <a:spLocks noChangeShapeType="1"/>
              </p:cNvSpPr>
              <p:nvPr/>
            </p:nvSpPr>
            <p:spPr bwMode="auto">
              <a:xfrm rot="5400000" flipV="1">
                <a:off x="3389" y="3840"/>
                <a:ext cx="12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2" name="Line 140"/>
              <p:cNvSpPr>
                <a:spLocks noChangeShapeType="1"/>
              </p:cNvSpPr>
              <p:nvPr/>
            </p:nvSpPr>
            <p:spPr bwMode="auto">
              <a:xfrm rot="16200000" flipH="1">
                <a:off x="3391" y="3535"/>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3" name="Line 141"/>
              <p:cNvSpPr>
                <a:spLocks noChangeShapeType="1"/>
              </p:cNvSpPr>
              <p:nvPr/>
            </p:nvSpPr>
            <p:spPr bwMode="auto">
              <a:xfrm rot="5400000">
                <a:off x="3391" y="3228"/>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4" name="Line 142"/>
              <p:cNvSpPr>
                <a:spLocks noChangeShapeType="1"/>
              </p:cNvSpPr>
              <p:nvPr/>
            </p:nvSpPr>
            <p:spPr bwMode="auto">
              <a:xfrm rot="5400000">
                <a:off x="3392" y="2920"/>
                <a:ext cx="12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5" name="Text Box 143"/>
              <p:cNvSpPr txBox="1">
                <a:spLocks noChangeArrowheads="1"/>
              </p:cNvSpPr>
              <p:nvPr/>
            </p:nvSpPr>
            <p:spPr bwMode="auto">
              <a:xfrm>
                <a:off x="3500" y="3671"/>
                <a:ext cx="3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2</a:t>
                </a:r>
              </a:p>
            </p:txBody>
          </p:sp>
        </p:grpSp>
        <p:sp>
          <p:nvSpPr>
            <p:cNvPr id="156" name="Rectangle 144"/>
            <p:cNvSpPr>
              <a:spLocks noChangeArrowheads="1"/>
            </p:cNvSpPr>
            <p:nvPr/>
          </p:nvSpPr>
          <p:spPr bwMode="auto">
            <a:xfrm rot="5400000" flipH="1">
              <a:off x="5981700" y="6054725"/>
              <a:ext cx="274638" cy="147638"/>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7" name="Rectangle 145"/>
            <p:cNvSpPr>
              <a:spLocks noChangeArrowheads="1"/>
            </p:cNvSpPr>
            <p:nvPr/>
          </p:nvSpPr>
          <p:spPr bwMode="auto">
            <a:xfrm rot="5400000" flipH="1">
              <a:off x="5981700" y="5545138"/>
              <a:ext cx="274637" cy="249238"/>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8" name="Rectangle 146"/>
            <p:cNvSpPr>
              <a:spLocks noChangeArrowheads="1"/>
            </p:cNvSpPr>
            <p:nvPr/>
          </p:nvSpPr>
          <p:spPr bwMode="auto">
            <a:xfrm rot="5400000" flipH="1">
              <a:off x="5981700" y="5064126"/>
              <a:ext cx="274637" cy="296862"/>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9" name="Line 147"/>
            <p:cNvSpPr>
              <a:spLocks noChangeShapeType="1"/>
            </p:cNvSpPr>
            <p:nvPr/>
          </p:nvSpPr>
          <p:spPr bwMode="auto">
            <a:xfrm rot="5400000" flipV="1">
              <a:off x="6024563" y="6353175"/>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0" name="Line 148"/>
            <p:cNvSpPr>
              <a:spLocks noChangeShapeType="1"/>
            </p:cNvSpPr>
            <p:nvPr/>
          </p:nvSpPr>
          <p:spPr bwMode="auto">
            <a:xfrm rot="16200000" flipH="1">
              <a:off x="6027738" y="5899150"/>
              <a:ext cx="1841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1" name="Line 149"/>
            <p:cNvSpPr>
              <a:spLocks noChangeShapeType="1"/>
            </p:cNvSpPr>
            <p:nvPr/>
          </p:nvSpPr>
          <p:spPr bwMode="auto">
            <a:xfrm rot="5400000">
              <a:off x="6028531" y="5441157"/>
              <a:ext cx="18256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2" name="Line 150"/>
            <p:cNvSpPr>
              <a:spLocks noChangeShapeType="1"/>
            </p:cNvSpPr>
            <p:nvPr/>
          </p:nvSpPr>
          <p:spPr bwMode="auto">
            <a:xfrm rot="5400000">
              <a:off x="6029325" y="4984751"/>
              <a:ext cx="18097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3" name="Text Box 151"/>
            <p:cNvSpPr txBox="1">
              <a:spLocks noChangeArrowheads="1"/>
            </p:cNvSpPr>
            <p:nvPr/>
          </p:nvSpPr>
          <p:spPr bwMode="auto">
            <a:xfrm>
              <a:off x="6226175" y="6113463"/>
              <a:ext cx="475662"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3</a:t>
              </a:r>
            </a:p>
          </p:txBody>
        </p:sp>
        <p:sp>
          <p:nvSpPr>
            <p:cNvPr id="164" name="Freeform 152"/>
            <p:cNvSpPr>
              <a:spLocks/>
            </p:cNvSpPr>
            <p:nvPr/>
          </p:nvSpPr>
          <p:spPr bwMode="auto">
            <a:xfrm>
              <a:off x="3076575" y="3324225"/>
              <a:ext cx="2598738" cy="2735263"/>
            </a:xfrm>
            <a:custGeom>
              <a:avLst/>
              <a:gdLst>
                <a:gd name="T0" fmla="*/ 0 w 1680"/>
                <a:gd name="T1" fmla="*/ 0 h 1836"/>
                <a:gd name="T2" fmla="*/ 1680 w 1680"/>
                <a:gd name="T3" fmla="*/ 6 h 1836"/>
                <a:gd name="T4" fmla="*/ 1680 w 1680"/>
                <a:gd name="T5" fmla="*/ 1836 h 1836"/>
              </a:gdLst>
              <a:ahLst/>
              <a:cxnLst>
                <a:cxn ang="0">
                  <a:pos x="T0" y="T1"/>
                </a:cxn>
                <a:cxn ang="0">
                  <a:pos x="T2" y="T3"/>
                </a:cxn>
                <a:cxn ang="0">
                  <a:pos x="T4" y="T5"/>
                </a:cxn>
              </a:cxnLst>
              <a:rect l="0" t="0" r="r" b="b"/>
              <a:pathLst>
                <a:path w="1680" h="1836">
                  <a:moveTo>
                    <a:pt x="0" y="0"/>
                  </a:moveTo>
                  <a:lnTo>
                    <a:pt x="1680" y="6"/>
                  </a:lnTo>
                  <a:lnTo>
                    <a:pt x="1680" y="1836"/>
                  </a:lnTo>
                </a:path>
              </a:pathLst>
            </a:custGeom>
            <a:noFill/>
            <a:ln w="76200" cmpd="sng">
              <a:solidFill>
                <a:schemeClr val="folHlink"/>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5" name="Text Box 154"/>
            <p:cNvSpPr txBox="1">
              <a:spLocks noChangeArrowheads="1"/>
            </p:cNvSpPr>
            <p:nvPr/>
          </p:nvSpPr>
          <p:spPr bwMode="auto">
            <a:xfrm>
              <a:off x="4483006" y="6791707"/>
              <a:ext cx="1889219"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(c) </a:t>
              </a:r>
              <a:r>
                <a:rPr kumimoji="1" lang="zh-CN" altLang="en-US" sz="1600" dirty="0">
                  <a:latin typeface="+mj-ea"/>
                  <a:ea typeface="+mj-ea"/>
                </a:rPr>
                <a:t>通过互连网络</a:t>
              </a:r>
            </a:p>
          </p:txBody>
        </p:sp>
        <p:sp>
          <p:nvSpPr>
            <p:cNvPr id="166" name="Line 156"/>
            <p:cNvSpPr>
              <a:spLocks noChangeShapeType="1"/>
            </p:cNvSpPr>
            <p:nvPr/>
          </p:nvSpPr>
          <p:spPr bwMode="auto">
            <a:xfrm>
              <a:off x="4413250" y="3548063"/>
              <a:ext cx="17081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7" name="Line 157"/>
            <p:cNvSpPr>
              <a:spLocks noChangeShapeType="1"/>
            </p:cNvSpPr>
            <p:nvPr/>
          </p:nvSpPr>
          <p:spPr bwMode="auto">
            <a:xfrm>
              <a:off x="4413250" y="4119563"/>
              <a:ext cx="17081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8" name="Line 158"/>
            <p:cNvSpPr>
              <a:spLocks noChangeShapeType="1"/>
            </p:cNvSpPr>
            <p:nvPr/>
          </p:nvSpPr>
          <p:spPr bwMode="auto">
            <a:xfrm>
              <a:off x="4413250" y="4692650"/>
              <a:ext cx="17081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9" name="Line 159"/>
            <p:cNvSpPr>
              <a:spLocks noChangeShapeType="1"/>
            </p:cNvSpPr>
            <p:nvPr/>
          </p:nvSpPr>
          <p:spPr bwMode="auto">
            <a:xfrm rot="16200000">
              <a:off x="4140994" y="4191794"/>
              <a:ext cx="1287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0" name="Line 160"/>
            <p:cNvSpPr>
              <a:spLocks noChangeShapeType="1"/>
            </p:cNvSpPr>
            <p:nvPr/>
          </p:nvSpPr>
          <p:spPr bwMode="auto">
            <a:xfrm rot="16200000">
              <a:off x="4809332" y="4191794"/>
              <a:ext cx="1287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1" name="Line 161"/>
            <p:cNvSpPr>
              <a:spLocks noChangeShapeType="1"/>
            </p:cNvSpPr>
            <p:nvPr/>
          </p:nvSpPr>
          <p:spPr bwMode="auto">
            <a:xfrm rot="16200000">
              <a:off x="5477669" y="4191794"/>
              <a:ext cx="1287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2" name="Oval 162"/>
            <p:cNvSpPr>
              <a:spLocks noChangeArrowheads="1"/>
            </p:cNvSpPr>
            <p:nvPr/>
          </p:nvSpPr>
          <p:spPr bwMode="auto">
            <a:xfrm>
              <a:off x="6054725" y="4060825"/>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3" name="Oval 163"/>
            <p:cNvSpPr>
              <a:spLocks noChangeArrowheads="1"/>
            </p:cNvSpPr>
            <p:nvPr/>
          </p:nvSpPr>
          <p:spPr bwMode="auto">
            <a:xfrm>
              <a:off x="6054725" y="4633913"/>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4" name="Oval 164"/>
            <p:cNvSpPr>
              <a:spLocks noChangeArrowheads="1"/>
            </p:cNvSpPr>
            <p:nvPr/>
          </p:nvSpPr>
          <p:spPr bwMode="auto">
            <a:xfrm>
              <a:off x="6054725" y="3494088"/>
              <a:ext cx="122238" cy="115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5" name="Oval 165"/>
            <p:cNvSpPr>
              <a:spLocks noChangeArrowheads="1"/>
            </p:cNvSpPr>
            <p:nvPr/>
          </p:nvSpPr>
          <p:spPr bwMode="auto">
            <a:xfrm>
              <a:off x="5386388" y="4633913"/>
              <a:ext cx="122237"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6" name="Oval 166"/>
            <p:cNvSpPr>
              <a:spLocks noChangeArrowheads="1"/>
            </p:cNvSpPr>
            <p:nvPr/>
          </p:nvSpPr>
          <p:spPr bwMode="auto">
            <a:xfrm>
              <a:off x="5386388" y="4060825"/>
              <a:ext cx="122237"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7" name="Oval 167"/>
            <p:cNvSpPr>
              <a:spLocks noChangeArrowheads="1"/>
            </p:cNvSpPr>
            <p:nvPr/>
          </p:nvSpPr>
          <p:spPr bwMode="auto">
            <a:xfrm>
              <a:off x="5386388" y="3494088"/>
              <a:ext cx="122237" cy="115887"/>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8" name="Oval 168"/>
            <p:cNvSpPr>
              <a:spLocks noChangeArrowheads="1"/>
            </p:cNvSpPr>
            <p:nvPr/>
          </p:nvSpPr>
          <p:spPr bwMode="auto">
            <a:xfrm>
              <a:off x="4718050" y="4633913"/>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9" name="Oval 169"/>
            <p:cNvSpPr>
              <a:spLocks noChangeArrowheads="1"/>
            </p:cNvSpPr>
            <p:nvPr/>
          </p:nvSpPr>
          <p:spPr bwMode="auto">
            <a:xfrm>
              <a:off x="4718050" y="4060825"/>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0" name="Oval 170"/>
            <p:cNvSpPr>
              <a:spLocks noChangeArrowheads="1"/>
            </p:cNvSpPr>
            <p:nvPr/>
          </p:nvSpPr>
          <p:spPr bwMode="auto">
            <a:xfrm>
              <a:off x="4718050" y="3494088"/>
              <a:ext cx="122238" cy="115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1" name="Text Box 173"/>
            <p:cNvSpPr txBox="1">
              <a:spLocks noChangeArrowheads="1"/>
            </p:cNvSpPr>
            <p:nvPr/>
          </p:nvSpPr>
          <p:spPr bwMode="auto">
            <a:xfrm>
              <a:off x="6750356" y="3544864"/>
              <a:ext cx="1560567" cy="508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400">
                  <a:solidFill>
                    <a:srgbClr val="FF0000"/>
                  </a:solidFill>
                  <a:latin typeface="+mj-ea"/>
                  <a:ea typeface="+mj-ea"/>
                </a:rPr>
                <a:t>互连网络</a:t>
              </a:r>
            </a:p>
          </p:txBody>
        </p:sp>
        <p:sp>
          <p:nvSpPr>
            <p:cNvPr id="183" name="Line 179"/>
            <p:cNvSpPr>
              <a:spLocks noChangeShapeType="1"/>
            </p:cNvSpPr>
            <p:nvPr/>
          </p:nvSpPr>
          <p:spPr bwMode="auto">
            <a:xfrm>
              <a:off x="2700338" y="3536950"/>
              <a:ext cx="2735262" cy="36513"/>
            </a:xfrm>
            <a:prstGeom prst="line">
              <a:avLst/>
            </a:prstGeom>
            <a:noFill/>
            <a:ln w="76200">
              <a:solidFill>
                <a:srgbClr val="FF0000">
                  <a:alpha val="50000"/>
                </a:srgb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4" name="Line 180"/>
            <p:cNvSpPr>
              <a:spLocks noChangeShapeType="1"/>
            </p:cNvSpPr>
            <p:nvPr/>
          </p:nvSpPr>
          <p:spPr bwMode="auto">
            <a:xfrm rot="16200000" flipH="1">
              <a:off x="4099720" y="4955381"/>
              <a:ext cx="2735262" cy="34925"/>
            </a:xfrm>
            <a:prstGeom prst="line">
              <a:avLst/>
            </a:prstGeom>
            <a:noFill/>
            <a:ln w="76200">
              <a:solidFill>
                <a:srgbClr val="FF0000">
                  <a:alpha val="50000"/>
                </a:srgb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298688868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186</a:t>
            </a:fld>
            <a:endParaRPr lang="en-US" altLang="zh-CN"/>
          </a:p>
        </p:txBody>
      </p:sp>
      <p:sp>
        <p:nvSpPr>
          <p:cNvPr id="8" name="文本占位符 7"/>
          <p:cNvSpPr>
            <a:spLocks noGrp="1"/>
          </p:cNvSpPr>
          <p:nvPr>
            <p:ph type="body" sz="quarter" idx="13"/>
          </p:nvPr>
        </p:nvSpPr>
        <p:spPr/>
        <p:txBody>
          <a:bodyPr/>
          <a:lstStyle/>
          <a:p>
            <a:r>
              <a:rPr lang="en-US" altLang="zh-CN" dirty="0" smtClean="0"/>
              <a:t>5.5</a:t>
            </a:r>
            <a:r>
              <a:rPr lang="zh-CN" altLang="en-US" dirty="0" smtClean="0"/>
              <a:t>路由器的结构</a:t>
            </a:r>
            <a:endParaRPr lang="zh-CN"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838" y="1273324"/>
            <a:ext cx="6408737"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486744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187</a:t>
            </a:fld>
            <a:endParaRPr lang="en-US" altLang="zh-CN"/>
          </a:p>
        </p:txBody>
      </p:sp>
      <p:sp>
        <p:nvSpPr>
          <p:cNvPr id="8" name="文本占位符 7"/>
          <p:cNvSpPr>
            <a:spLocks noGrp="1"/>
          </p:cNvSpPr>
          <p:nvPr>
            <p:ph type="body" sz="quarter" idx="13"/>
          </p:nvPr>
        </p:nvSpPr>
        <p:spPr/>
        <p:txBody>
          <a:bodyPr/>
          <a:lstStyle/>
          <a:p>
            <a:r>
              <a:rPr lang="en-US" altLang="zh-CN" dirty="0" smtClean="0"/>
              <a:t>5.5</a:t>
            </a:r>
            <a:r>
              <a:rPr lang="zh-CN" altLang="en-US" dirty="0" smtClean="0"/>
              <a:t>路由器的结构</a:t>
            </a:r>
            <a:endParaRPr lang="zh-CN" alt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758" y="2137420"/>
            <a:ext cx="6875463"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83344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188</a:t>
            </a:fld>
            <a:endParaRPr lang="en-US" altLang="zh-CN"/>
          </a:p>
        </p:txBody>
      </p:sp>
      <p:sp>
        <p:nvSpPr>
          <p:cNvPr id="8" name="文本占位符 7"/>
          <p:cNvSpPr>
            <a:spLocks noGrp="1"/>
          </p:cNvSpPr>
          <p:nvPr>
            <p:ph type="body" sz="quarter" idx="13"/>
          </p:nvPr>
        </p:nvSpPr>
        <p:spPr/>
        <p:txBody>
          <a:bodyPr/>
          <a:lstStyle/>
          <a:p>
            <a:r>
              <a:rPr lang="en-US" altLang="zh-CN" dirty="0" smtClean="0"/>
              <a:t>5.5</a:t>
            </a:r>
            <a:r>
              <a:rPr lang="zh-CN" altLang="en-US" dirty="0" smtClean="0"/>
              <a:t>路由器的结构</a:t>
            </a:r>
            <a:endParaRPr lang="zh-CN" altLang="en-US" dirty="0"/>
          </a:p>
        </p:txBody>
      </p:sp>
      <p:pic>
        <p:nvPicPr>
          <p:cNvPr id="17410" name="Picture 2" descr="http://pica.nipic.com/2007-12-24/20071224151119464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044" y="1633364"/>
            <a:ext cx="1324160" cy="139147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pic4.nipic.com/20090909/3074405_134238064444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715" y="1817122"/>
            <a:ext cx="1944216" cy="102395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http://img1.imgtn.bdimg.com/it/u=166789580,2639762159&amp;fm=21&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741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2349" y="1924287"/>
            <a:ext cx="288607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4715" y="3728395"/>
            <a:ext cx="228600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1222" y="3448931"/>
            <a:ext cx="1701469" cy="1273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2071" y="3753040"/>
            <a:ext cx="16478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766748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p:txBody>
          <a:bodyPr/>
          <a:lstStyle/>
          <a:p>
            <a:r>
              <a:rPr lang="en-US" altLang="zh-CN" dirty="0" smtClean="0"/>
              <a:t>Thanks</a:t>
            </a:r>
            <a:endParaRPr lang="zh-CN" altLang="en-US" dirty="0"/>
          </a:p>
        </p:txBody>
      </p:sp>
      <p:sp>
        <p:nvSpPr>
          <p:cNvPr id="3" name="灯片编号占位符 2"/>
          <p:cNvSpPr>
            <a:spLocks noGrp="1"/>
          </p:cNvSpPr>
          <p:nvPr>
            <p:ph type="sldNum" sz="quarter" idx="12"/>
          </p:nvPr>
        </p:nvSpPr>
        <p:spPr/>
        <p:txBody>
          <a:bodyPr/>
          <a:lstStyle/>
          <a:p>
            <a:fld id="{487FBC5C-99E3-455F-B584-6EADE1693D9E}" type="slidenum">
              <a:rPr lang="zh-CN" altLang="en-US" smtClean="0"/>
              <a:pPr/>
              <a:t>189</a:t>
            </a:fld>
            <a:endParaRPr lang="en-US" altLang="zh-CN"/>
          </a:p>
        </p:txBody>
      </p:sp>
    </p:spTree>
    <p:extLst>
      <p:ext uri="{BB962C8B-B14F-4D97-AF65-F5344CB8AC3E}">
        <p14:creationId xmlns:p14="http://schemas.microsoft.com/office/powerpoint/2010/main" val="3908205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19</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grpSp>
        <p:nvGrpSpPr>
          <p:cNvPr id="5" name="组合 4"/>
          <p:cNvGrpSpPr/>
          <p:nvPr/>
        </p:nvGrpSpPr>
        <p:grpSpPr>
          <a:xfrm>
            <a:off x="856630" y="1430558"/>
            <a:ext cx="7243762" cy="3842857"/>
            <a:chOff x="173038" y="1911350"/>
            <a:chExt cx="8720137" cy="4626082"/>
          </a:xfrm>
        </p:grpSpPr>
        <p:sp>
          <p:nvSpPr>
            <p:cNvPr id="8" name="Line 5"/>
            <p:cNvSpPr>
              <a:spLocks noChangeShapeType="1"/>
            </p:cNvSpPr>
            <p:nvPr/>
          </p:nvSpPr>
          <p:spPr bwMode="auto">
            <a:xfrm>
              <a:off x="7267575" y="2352675"/>
              <a:ext cx="74613" cy="7381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 name="Line 6"/>
            <p:cNvSpPr>
              <a:spLocks noChangeShapeType="1"/>
            </p:cNvSpPr>
            <p:nvPr/>
          </p:nvSpPr>
          <p:spPr bwMode="auto">
            <a:xfrm flipH="1" flipV="1">
              <a:off x="6257925" y="4783138"/>
              <a:ext cx="273050" cy="6746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1" name="Line 7"/>
            <p:cNvSpPr>
              <a:spLocks noChangeShapeType="1"/>
            </p:cNvSpPr>
            <p:nvPr/>
          </p:nvSpPr>
          <p:spPr bwMode="auto">
            <a:xfrm>
              <a:off x="5643563" y="2500313"/>
              <a:ext cx="442912" cy="6635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2" name="Line 8"/>
            <p:cNvSpPr>
              <a:spLocks noChangeShapeType="1"/>
            </p:cNvSpPr>
            <p:nvPr/>
          </p:nvSpPr>
          <p:spPr bwMode="auto">
            <a:xfrm flipH="1">
              <a:off x="7934325" y="2574925"/>
              <a:ext cx="588963" cy="6619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 name="Line 9"/>
            <p:cNvSpPr>
              <a:spLocks noChangeShapeType="1"/>
            </p:cNvSpPr>
            <p:nvPr/>
          </p:nvSpPr>
          <p:spPr bwMode="auto">
            <a:xfrm flipV="1">
              <a:off x="5495925" y="4708525"/>
              <a:ext cx="442913" cy="8112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 name="Line 10"/>
            <p:cNvSpPr>
              <a:spLocks noChangeShapeType="1"/>
            </p:cNvSpPr>
            <p:nvPr/>
          </p:nvSpPr>
          <p:spPr bwMode="auto">
            <a:xfrm flipH="1" flipV="1">
              <a:off x="7416800" y="4783138"/>
              <a:ext cx="147638" cy="8096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 name="Line 11"/>
            <p:cNvSpPr>
              <a:spLocks noChangeShapeType="1"/>
            </p:cNvSpPr>
            <p:nvPr/>
          </p:nvSpPr>
          <p:spPr bwMode="auto">
            <a:xfrm flipH="1" flipV="1">
              <a:off x="8154988" y="4708525"/>
              <a:ext cx="368300" cy="7366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6" name="Oval 12"/>
            <p:cNvSpPr>
              <a:spLocks noChangeArrowheads="1"/>
            </p:cNvSpPr>
            <p:nvPr/>
          </p:nvSpPr>
          <p:spPr bwMode="auto">
            <a:xfrm>
              <a:off x="2695575" y="3643313"/>
              <a:ext cx="1347788" cy="1270000"/>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17" name="Oval 13"/>
            <p:cNvSpPr>
              <a:spLocks noChangeArrowheads="1"/>
            </p:cNvSpPr>
            <p:nvPr/>
          </p:nvSpPr>
          <p:spPr bwMode="auto">
            <a:xfrm>
              <a:off x="173038" y="3236913"/>
              <a:ext cx="1322387" cy="1276350"/>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18" name="Oval 14"/>
            <p:cNvSpPr>
              <a:spLocks noChangeArrowheads="1"/>
            </p:cNvSpPr>
            <p:nvPr/>
          </p:nvSpPr>
          <p:spPr bwMode="auto">
            <a:xfrm>
              <a:off x="2484438" y="2790825"/>
              <a:ext cx="1346200" cy="1230313"/>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19" name="Oval 15"/>
            <p:cNvSpPr>
              <a:spLocks noChangeArrowheads="1"/>
            </p:cNvSpPr>
            <p:nvPr/>
          </p:nvSpPr>
          <p:spPr bwMode="auto">
            <a:xfrm>
              <a:off x="1778000" y="3886200"/>
              <a:ext cx="1346200" cy="1296988"/>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0" name="Oval 16"/>
            <p:cNvSpPr>
              <a:spLocks noChangeArrowheads="1"/>
            </p:cNvSpPr>
            <p:nvPr/>
          </p:nvSpPr>
          <p:spPr bwMode="auto">
            <a:xfrm>
              <a:off x="620713" y="3773488"/>
              <a:ext cx="1344612" cy="1230312"/>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1" name="Oval 17"/>
            <p:cNvSpPr>
              <a:spLocks noChangeArrowheads="1"/>
            </p:cNvSpPr>
            <p:nvPr/>
          </p:nvSpPr>
          <p:spPr bwMode="auto">
            <a:xfrm>
              <a:off x="1658938" y="2613025"/>
              <a:ext cx="1322387" cy="1273175"/>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2" name="Oval 18"/>
            <p:cNvSpPr>
              <a:spLocks noChangeArrowheads="1"/>
            </p:cNvSpPr>
            <p:nvPr/>
          </p:nvSpPr>
          <p:spPr bwMode="auto">
            <a:xfrm>
              <a:off x="809625" y="2613025"/>
              <a:ext cx="1322388" cy="1225550"/>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3" name="Oval 19"/>
            <p:cNvSpPr>
              <a:spLocks noChangeArrowheads="1"/>
            </p:cNvSpPr>
            <p:nvPr/>
          </p:nvSpPr>
          <p:spPr bwMode="auto">
            <a:xfrm>
              <a:off x="527050" y="2901950"/>
              <a:ext cx="3208338" cy="1768475"/>
            </a:xfrm>
            <a:prstGeom prst="ellipse">
              <a:avLst/>
            </a:prstGeom>
            <a:solidFill>
              <a:srgbClr val="FFFFFF"/>
            </a:solidFill>
            <a:ln>
              <a:noFill/>
            </a:ln>
            <a:extLst>
              <a:ext uri="{91240B29-F687-4F45-9708-019B960494DF}">
                <a14:hiddenLine xmlns:a14="http://schemas.microsoft.com/office/drawing/2010/main" w="9525">
                  <a:solidFill>
                    <a:srgbClr val="000000"/>
                  </a:solidFill>
                  <a:prstDash val="dash"/>
                  <a:round/>
                  <a:headEnd/>
                  <a:tailEnd/>
                </a14:hiddenLine>
              </a:ext>
            </a:extLst>
          </p:spPr>
          <p:txBody>
            <a:bodyPr/>
            <a:lstStyle/>
            <a:p>
              <a:endParaRPr lang="zh-CN" altLang="en-US">
                <a:latin typeface="+mj-ea"/>
                <a:ea typeface="+mj-ea"/>
              </a:endParaRPr>
            </a:p>
          </p:txBody>
        </p:sp>
        <p:sp>
          <p:nvSpPr>
            <p:cNvPr id="24" name="Line 20"/>
            <p:cNvSpPr>
              <a:spLocks noChangeShapeType="1"/>
            </p:cNvSpPr>
            <p:nvPr/>
          </p:nvSpPr>
          <p:spPr bwMode="auto">
            <a:xfrm>
              <a:off x="2455863" y="2279650"/>
              <a:ext cx="204787" cy="7127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5" name="Line 21"/>
            <p:cNvSpPr>
              <a:spLocks noChangeShapeType="1"/>
            </p:cNvSpPr>
            <p:nvPr/>
          </p:nvSpPr>
          <p:spPr bwMode="auto">
            <a:xfrm>
              <a:off x="2441575" y="3975100"/>
              <a:ext cx="344488" cy="365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6" name="Line 22"/>
            <p:cNvSpPr>
              <a:spLocks noChangeShapeType="1"/>
            </p:cNvSpPr>
            <p:nvPr/>
          </p:nvSpPr>
          <p:spPr bwMode="auto">
            <a:xfrm flipH="1" flipV="1">
              <a:off x="3403600" y="4856163"/>
              <a:ext cx="293688" cy="58896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7" name="Line 23"/>
            <p:cNvSpPr>
              <a:spLocks noChangeShapeType="1"/>
            </p:cNvSpPr>
            <p:nvPr/>
          </p:nvSpPr>
          <p:spPr bwMode="auto">
            <a:xfrm flipH="1">
              <a:off x="3092450" y="2574925"/>
              <a:ext cx="604838" cy="5159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8" name="Line 24"/>
            <p:cNvSpPr>
              <a:spLocks noChangeShapeType="1"/>
            </p:cNvSpPr>
            <p:nvPr/>
          </p:nvSpPr>
          <p:spPr bwMode="auto">
            <a:xfrm flipH="1" flipV="1">
              <a:off x="2227263" y="4170363"/>
              <a:ext cx="511175" cy="14224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9" name="Line 25"/>
            <p:cNvSpPr>
              <a:spLocks noChangeShapeType="1"/>
            </p:cNvSpPr>
            <p:nvPr/>
          </p:nvSpPr>
          <p:spPr bwMode="auto">
            <a:xfrm flipH="1" flipV="1">
              <a:off x="1433513" y="4770438"/>
              <a:ext cx="271462" cy="6746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0" name="Line 26"/>
            <p:cNvSpPr>
              <a:spLocks noChangeShapeType="1"/>
            </p:cNvSpPr>
            <p:nvPr/>
          </p:nvSpPr>
          <p:spPr bwMode="auto">
            <a:xfrm flipV="1">
              <a:off x="671513" y="4819650"/>
              <a:ext cx="379412" cy="7000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1" name="Line 27"/>
            <p:cNvSpPr>
              <a:spLocks noChangeShapeType="1"/>
            </p:cNvSpPr>
            <p:nvPr/>
          </p:nvSpPr>
          <p:spPr bwMode="auto">
            <a:xfrm>
              <a:off x="817563" y="2500313"/>
              <a:ext cx="246062" cy="3571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2" name="Freeform 28"/>
            <p:cNvSpPr>
              <a:spLocks/>
            </p:cNvSpPr>
            <p:nvPr/>
          </p:nvSpPr>
          <p:spPr bwMode="auto">
            <a:xfrm>
              <a:off x="1874838" y="2773363"/>
              <a:ext cx="174625" cy="173037"/>
            </a:xfrm>
            <a:custGeom>
              <a:avLst/>
              <a:gdLst>
                <a:gd name="T0" fmla="*/ 0 w 112"/>
                <a:gd name="T1" fmla="*/ 6 h 113"/>
                <a:gd name="T2" fmla="*/ 48 w 112"/>
                <a:gd name="T3" fmla="*/ 22 h 113"/>
                <a:gd name="T4" fmla="*/ 24 w 112"/>
                <a:gd name="T5" fmla="*/ 6 h 113"/>
                <a:gd name="T6" fmla="*/ 64 w 112"/>
                <a:gd name="T7" fmla="*/ 14 h 113"/>
                <a:gd name="T8" fmla="*/ 112 w 112"/>
                <a:gd name="T9" fmla="*/ 78 h 113"/>
                <a:gd name="T10" fmla="*/ 104 w 112"/>
                <a:gd name="T11" fmla="*/ 102 h 113"/>
                <a:gd name="T12" fmla="*/ 64 w 112"/>
                <a:gd name="T13" fmla="*/ 70 h 113"/>
                <a:gd name="T14" fmla="*/ 16 w 112"/>
                <a:gd name="T15" fmla="*/ 38 h 113"/>
                <a:gd name="T16" fmla="*/ 0 w 112"/>
                <a:gd name="T17" fmla="*/ 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13">
                  <a:moveTo>
                    <a:pt x="0" y="6"/>
                  </a:moveTo>
                  <a:cubicBezTo>
                    <a:pt x="16" y="11"/>
                    <a:pt x="62" y="31"/>
                    <a:pt x="48" y="22"/>
                  </a:cubicBezTo>
                  <a:cubicBezTo>
                    <a:pt x="40" y="17"/>
                    <a:pt x="15" y="10"/>
                    <a:pt x="24" y="6"/>
                  </a:cubicBezTo>
                  <a:cubicBezTo>
                    <a:pt x="36" y="0"/>
                    <a:pt x="51" y="11"/>
                    <a:pt x="64" y="14"/>
                  </a:cubicBezTo>
                  <a:cubicBezTo>
                    <a:pt x="92" y="33"/>
                    <a:pt x="101" y="46"/>
                    <a:pt x="112" y="78"/>
                  </a:cubicBezTo>
                  <a:cubicBezTo>
                    <a:pt x="109" y="86"/>
                    <a:pt x="112" y="98"/>
                    <a:pt x="104" y="102"/>
                  </a:cubicBezTo>
                  <a:cubicBezTo>
                    <a:pt x="83" y="113"/>
                    <a:pt x="71" y="76"/>
                    <a:pt x="64" y="70"/>
                  </a:cubicBezTo>
                  <a:cubicBezTo>
                    <a:pt x="50" y="57"/>
                    <a:pt x="16" y="38"/>
                    <a:pt x="16" y="38"/>
                  </a:cubicBezTo>
                  <a:cubicBezTo>
                    <a:pt x="7" y="10"/>
                    <a:pt x="14" y="20"/>
                    <a:pt x="0" y="6"/>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3" name="Freeform 29"/>
            <p:cNvSpPr>
              <a:spLocks/>
            </p:cNvSpPr>
            <p:nvPr/>
          </p:nvSpPr>
          <p:spPr bwMode="auto">
            <a:xfrm>
              <a:off x="541338" y="4097338"/>
              <a:ext cx="192087" cy="341312"/>
            </a:xfrm>
            <a:custGeom>
              <a:avLst/>
              <a:gdLst>
                <a:gd name="T0" fmla="*/ 68 w 126"/>
                <a:gd name="T1" fmla="*/ 0 h 224"/>
                <a:gd name="T2" fmla="*/ 92 w 126"/>
                <a:gd name="T3" fmla="*/ 24 h 224"/>
                <a:gd name="T4" fmla="*/ 116 w 126"/>
                <a:gd name="T5" fmla="*/ 40 h 224"/>
                <a:gd name="T6" fmla="*/ 76 w 126"/>
                <a:gd name="T7" fmla="*/ 216 h 224"/>
                <a:gd name="T8" fmla="*/ 52 w 126"/>
                <a:gd name="T9" fmla="*/ 224 h 224"/>
                <a:gd name="T10" fmla="*/ 36 w 126"/>
                <a:gd name="T11" fmla="*/ 128 h 224"/>
                <a:gd name="T12" fmla="*/ 68 w 126"/>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126" h="224">
                  <a:moveTo>
                    <a:pt x="68" y="0"/>
                  </a:moveTo>
                  <a:cubicBezTo>
                    <a:pt x="76" y="8"/>
                    <a:pt x="83" y="17"/>
                    <a:pt x="92" y="24"/>
                  </a:cubicBezTo>
                  <a:cubicBezTo>
                    <a:pt x="99" y="30"/>
                    <a:pt x="114" y="31"/>
                    <a:pt x="116" y="40"/>
                  </a:cubicBezTo>
                  <a:cubicBezTo>
                    <a:pt x="126" y="99"/>
                    <a:pt x="94" y="162"/>
                    <a:pt x="76" y="216"/>
                  </a:cubicBezTo>
                  <a:cubicBezTo>
                    <a:pt x="73" y="224"/>
                    <a:pt x="60" y="221"/>
                    <a:pt x="52" y="224"/>
                  </a:cubicBezTo>
                  <a:cubicBezTo>
                    <a:pt x="0" y="207"/>
                    <a:pt x="22" y="170"/>
                    <a:pt x="36" y="128"/>
                  </a:cubicBezTo>
                  <a:cubicBezTo>
                    <a:pt x="41" y="74"/>
                    <a:pt x="32" y="36"/>
                    <a:pt x="68" y="0"/>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4" name="Line 30"/>
            <p:cNvSpPr>
              <a:spLocks noChangeShapeType="1"/>
            </p:cNvSpPr>
            <p:nvPr/>
          </p:nvSpPr>
          <p:spPr bwMode="auto">
            <a:xfrm>
              <a:off x="658813" y="3752850"/>
              <a:ext cx="295275" cy="5159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5" name="Line 31"/>
            <p:cNvSpPr>
              <a:spLocks noChangeShapeType="1"/>
            </p:cNvSpPr>
            <p:nvPr/>
          </p:nvSpPr>
          <p:spPr bwMode="auto">
            <a:xfrm flipV="1">
              <a:off x="731838" y="3236913"/>
              <a:ext cx="293687" cy="3683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6" name="Line 32"/>
            <p:cNvSpPr>
              <a:spLocks noChangeShapeType="1"/>
            </p:cNvSpPr>
            <p:nvPr/>
          </p:nvSpPr>
          <p:spPr bwMode="auto">
            <a:xfrm>
              <a:off x="1692275" y="3236913"/>
              <a:ext cx="269875" cy="492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7" name="Line 33"/>
            <p:cNvSpPr>
              <a:spLocks noChangeShapeType="1"/>
            </p:cNvSpPr>
            <p:nvPr/>
          </p:nvSpPr>
          <p:spPr bwMode="auto">
            <a:xfrm flipV="1">
              <a:off x="2171700" y="3213100"/>
              <a:ext cx="357188" cy="619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8" name="Line 34"/>
            <p:cNvSpPr>
              <a:spLocks noChangeShapeType="1"/>
            </p:cNvSpPr>
            <p:nvPr/>
          </p:nvSpPr>
          <p:spPr bwMode="auto">
            <a:xfrm>
              <a:off x="3205163" y="3371850"/>
              <a:ext cx="222250" cy="2460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9" name="Line 35"/>
            <p:cNvSpPr>
              <a:spLocks noChangeShapeType="1"/>
            </p:cNvSpPr>
            <p:nvPr/>
          </p:nvSpPr>
          <p:spPr bwMode="auto">
            <a:xfrm flipH="1">
              <a:off x="3341688" y="3814763"/>
              <a:ext cx="146050" cy="4905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0" name="Line 36"/>
            <p:cNvSpPr>
              <a:spLocks noChangeShapeType="1"/>
            </p:cNvSpPr>
            <p:nvPr/>
          </p:nvSpPr>
          <p:spPr bwMode="auto">
            <a:xfrm>
              <a:off x="2933700" y="4097338"/>
              <a:ext cx="209550" cy="19685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1" name="Line 37"/>
            <p:cNvSpPr>
              <a:spLocks noChangeShapeType="1"/>
            </p:cNvSpPr>
            <p:nvPr/>
          </p:nvSpPr>
          <p:spPr bwMode="auto">
            <a:xfrm>
              <a:off x="1470025" y="4487863"/>
              <a:ext cx="369888" cy="1476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2" name="Line 38"/>
            <p:cNvSpPr>
              <a:spLocks noChangeShapeType="1"/>
            </p:cNvSpPr>
            <p:nvPr/>
          </p:nvSpPr>
          <p:spPr bwMode="auto">
            <a:xfrm flipV="1">
              <a:off x="1987550" y="4305300"/>
              <a:ext cx="184150" cy="2571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3" name="Line 39"/>
            <p:cNvSpPr>
              <a:spLocks noChangeShapeType="1"/>
            </p:cNvSpPr>
            <p:nvPr/>
          </p:nvSpPr>
          <p:spPr bwMode="auto">
            <a:xfrm>
              <a:off x="2873375" y="3459163"/>
              <a:ext cx="25400" cy="4540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4" name="Line 40"/>
            <p:cNvSpPr>
              <a:spLocks noChangeShapeType="1"/>
            </p:cNvSpPr>
            <p:nvPr/>
          </p:nvSpPr>
          <p:spPr bwMode="auto">
            <a:xfrm flipH="1">
              <a:off x="1285875" y="3311525"/>
              <a:ext cx="774700" cy="9937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grpSp>
          <p:nvGrpSpPr>
            <p:cNvPr id="45" name="Group 41"/>
            <p:cNvGrpSpPr>
              <a:grpSpLocks/>
            </p:cNvGrpSpPr>
            <p:nvPr/>
          </p:nvGrpSpPr>
          <p:grpSpPr bwMode="auto">
            <a:xfrm>
              <a:off x="2441575" y="2868613"/>
              <a:ext cx="887413" cy="663575"/>
              <a:chOff x="2949" y="196"/>
              <a:chExt cx="941" cy="598"/>
            </a:xfrm>
          </p:grpSpPr>
          <p:sp>
            <p:nvSpPr>
              <p:cNvPr id="46" name="Oval 4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7" name="Oval 4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8" name="Oval 4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9" name="Oval 4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0" name="Oval 4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1" name="Oval 4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2" name="Oval 4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3" name="Oval 4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4" name="Freeform 5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55" name="Freeform 5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56" name="Freeform 5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7" name="Group 53"/>
            <p:cNvGrpSpPr>
              <a:grpSpLocks/>
            </p:cNvGrpSpPr>
            <p:nvPr/>
          </p:nvGrpSpPr>
          <p:grpSpPr bwMode="auto">
            <a:xfrm>
              <a:off x="2886075" y="4195763"/>
              <a:ext cx="885825" cy="660400"/>
              <a:chOff x="2949" y="196"/>
              <a:chExt cx="941" cy="598"/>
            </a:xfrm>
          </p:grpSpPr>
          <p:sp>
            <p:nvSpPr>
              <p:cNvPr id="58" name="Oval 5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9" name="Oval 5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0" name="Oval 5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1" name="Oval 5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2" name="Oval 58"/>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3" name="Oval 5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4" name="Oval 6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5" name="Oval 6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6" name="Freeform 6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7" name="Freeform 6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8" name="Freeform 6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9" name="Group 65"/>
            <p:cNvGrpSpPr>
              <a:grpSpLocks/>
            </p:cNvGrpSpPr>
            <p:nvPr/>
          </p:nvGrpSpPr>
          <p:grpSpPr bwMode="auto">
            <a:xfrm>
              <a:off x="1630363" y="3679825"/>
              <a:ext cx="885825" cy="663575"/>
              <a:chOff x="2949" y="196"/>
              <a:chExt cx="941" cy="598"/>
            </a:xfrm>
          </p:grpSpPr>
          <p:sp>
            <p:nvSpPr>
              <p:cNvPr id="70" name="Oval 6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1" name="Oval 6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2" name="Oval 6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3" name="Oval 6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4" name="Oval 7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5" name="Oval 7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6" name="Oval 7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7" name="Oval 7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8" name="Freeform 7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79" name="Freeform 7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0" name="Freeform 7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81" name="Group 77"/>
            <p:cNvGrpSpPr>
              <a:grpSpLocks/>
            </p:cNvGrpSpPr>
            <p:nvPr/>
          </p:nvGrpSpPr>
          <p:grpSpPr bwMode="auto">
            <a:xfrm>
              <a:off x="671513" y="4195763"/>
              <a:ext cx="884237" cy="660400"/>
              <a:chOff x="2949" y="196"/>
              <a:chExt cx="941" cy="598"/>
            </a:xfrm>
          </p:grpSpPr>
          <p:sp>
            <p:nvSpPr>
              <p:cNvPr id="82" name="Oval 78"/>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3" name="Oval 79"/>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4" name="Oval 80"/>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5" name="Oval 81"/>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6" name="Oval 82"/>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7" name="Oval 83"/>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8" name="Oval 84"/>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9" name="Oval 85"/>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0" name="Freeform 8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1" name="Freeform 8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2" name="Freeform 8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93" name="Group 89"/>
            <p:cNvGrpSpPr>
              <a:grpSpLocks/>
            </p:cNvGrpSpPr>
            <p:nvPr/>
          </p:nvGrpSpPr>
          <p:grpSpPr bwMode="auto">
            <a:xfrm>
              <a:off x="890588" y="2722563"/>
              <a:ext cx="887412" cy="661987"/>
              <a:chOff x="2949" y="196"/>
              <a:chExt cx="941" cy="598"/>
            </a:xfrm>
          </p:grpSpPr>
          <p:sp>
            <p:nvSpPr>
              <p:cNvPr id="94" name="Oval 9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5" name="Oval 9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6" name="Oval 9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7" name="Oval 9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8" name="Oval 9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9" name="Oval 9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0" name="Oval 9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1" name="Oval 9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2" name="Freeform 9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03" name="Freeform 9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04" name="Freeform 10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05" name="Text Box 101"/>
            <p:cNvSpPr txBox="1">
              <a:spLocks noChangeArrowheads="1"/>
            </p:cNvSpPr>
            <p:nvPr/>
          </p:nvSpPr>
          <p:spPr bwMode="auto">
            <a:xfrm>
              <a:off x="3047696" y="4338039"/>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dirty="0">
                  <a:latin typeface="+mj-ea"/>
                  <a:ea typeface="+mj-ea"/>
                </a:rPr>
                <a:t>网络</a:t>
              </a:r>
            </a:p>
          </p:txBody>
        </p:sp>
        <p:sp>
          <p:nvSpPr>
            <p:cNvPr id="106" name="Text Box 102"/>
            <p:cNvSpPr txBox="1">
              <a:spLocks noChangeArrowheads="1"/>
            </p:cNvSpPr>
            <p:nvPr/>
          </p:nvSpPr>
          <p:spPr bwMode="auto">
            <a:xfrm>
              <a:off x="1763409" y="3849088"/>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07" name="Text Box 103"/>
            <p:cNvSpPr txBox="1">
              <a:spLocks noChangeArrowheads="1"/>
            </p:cNvSpPr>
            <p:nvPr/>
          </p:nvSpPr>
          <p:spPr bwMode="auto">
            <a:xfrm>
              <a:off x="831546" y="4352327"/>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08" name="Text Box 104"/>
            <p:cNvSpPr txBox="1">
              <a:spLocks noChangeArrowheads="1"/>
            </p:cNvSpPr>
            <p:nvPr/>
          </p:nvSpPr>
          <p:spPr bwMode="auto">
            <a:xfrm>
              <a:off x="2588908" y="3028351"/>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09" name="Text Box 105"/>
            <p:cNvSpPr txBox="1">
              <a:spLocks noChangeArrowheads="1"/>
            </p:cNvSpPr>
            <p:nvPr/>
          </p:nvSpPr>
          <p:spPr bwMode="auto">
            <a:xfrm>
              <a:off x="1031571" y="2848964"/>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10" name="Text Box 106"/>
            <p:cNvSpPr txBox="1">
              <a:spLocks noChangeArrowheads="1"/>
            </p:cNvSpPr>
            <p:nvPr/>
          </p:nvSpPr>
          <p:spPr bwMode="auto">
            <a:xfrm>
              <a:off x="1403350" y="6092824"/>
              <a:ext cx="1750638" cy="4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(a) </a:t>
              </a:r>
              <a:r>
                <a:rPr kumimoji="1" lang="zh-CN" altLang="en-US">
                  <a:latin typeface="+mj-ea"/>
                  <a:ea typeface="+mj-ea"/>
                </a:rPr>
                <a:t>互连网络</a:t>
              </a:r>
            </a:p>
          </p:txBody>
        </p:sp>
        <p:sp>
          <p:nvSpPr>
            <p:cNvPr id="111" name="Text Box 107"/>
            <p:cNvSpPr txBox="1">
              <a:spLocks noChangeArrowheads="1"/>
            </p:cNvSpPr>
            <p:nvPr/>
          </p:nvSpPr>
          <p:spPr bwMode="auto">
            <a:xfrm>
              <a:off x="6084888" y="6092825"/>
              <a:ext cx="2335344" cy="4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(b) </a:t>
              </a:r>
              <a:r>
                <a:rPr kumimoji="1" lang="zh-CN" altLang="en-US">
                  <a:latin typeface="+mj-ea"/>
                  <a:ea typeface="+mj-ea"/>
                </a:rPr>
                <a:t>虚拟互连网络</a:t>
              </a:r>
            </a:p>
          </p:txBody>
        </p:sp>
        <p:pic>
          <p:nvPicPr>
            <p:cNvPr id="112" name="Picture 10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63" y="2132013"/>
              <a:ext cx="50958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10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2613" y="3090863"/>
              <a:ext cx="50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4" name="Picture 11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2188" y="5519738"/>
              <a:ext cx="509587"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11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1038" y="2206625"/>
              <a:ext cx="512762"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11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4113" y="5372100"/>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1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0650" y="5372100"/>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11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6700" y="2132013"/>
              <a:ext cx="512763"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1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6188" y="5445125"/>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 name="Picture 11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2725" y="5372100"/>
              <a:ext cx="50958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 name="Picture 11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63" y="5372100"/>
              <a:ext cx="50958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 name="Picture 11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9325" y="1911350"/>
              <a:ext cx="512763"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11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1038" y="5299075"/>
              <a:ext cx="512762"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12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6625" y="5299075"/>
              <a:ext cx="5111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12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3600" y="2206625"/>
              <a:ext cx="509588"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12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525" y="3827463"/>
              <a:ext cx="50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7" name="Picture 12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8988" y="3532188"/>
              <a:ext cx="5048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8" name="Picture 12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4975" y="4416425"/>
              <a:ext cx="5048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9" name="Picture 12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650" y="3532188"/>
              <a:ext cx="5048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30" name="Text Box 126"/>
            <p:cNvSpPr txBox="1">
              <a:spLocks noChangeArrowheads="1"/>
            </p:cNvSpPr>
            <p:nvPr/>
          </p:nvSpPr>
          <p:spPr bwMode="auto">
            <a:xfrm>
              <a:off x="1203325" y="1974850"/>
              <a:ext cx="1055940" cy="4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a:latin typeface="+mj-ea"/>
                  <a:ea typeface="+mj-ea"/>
                </a:rPr>
                <a:t>路由器</a:t>
              </a:r>
            </a:p>
          </p:txBody>
        </p:sp>
        <p:sp>
          <p:nvSpPr>
            <p:cNvPr id="131" name="Line 127"/>
            <p:cNvSpPr>
              <a:spLocks noChangeShapeType="1"/>
            </p:cNvSpPr>
            <p:nvPr/>
          </p:nvSpPr>
          <p:spPr bwMode="auto">
            <a:xfrm>
              <a:off x="1704975" y="2427288"/>
              <a:ext cx="368300" cy="663575"/>
            </a:xfrm>
            <a:prstGeom prst="line">
              <a:avLst/>
            </a:prstGeom>
            <a:noFill/>
            <a:ln w="28575">
              <a:solidFill>
                <a:srgbClr val="33339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pic>
          <p:nvPicPr>
            <p:cNvPr id="132" name="Picture 12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6913" y="1911350"/>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3" name="Group 129"/>
            <p:cNvGrpSpPr>
              <a:grpSpLocks/>
            </p:cNvGrpSpPr>
            <p:nvPr/>
          </p:nvGrpSpPr>
          <p:grpSpPr bwMode="auto">
            <a:xfrm>
              <a:off x="5221288" y="2843213"/>
              <a:ext cx="3671887" cy="2381250"/>
              <a:chOff x="3134" y="1375"/>
              <a:chExt cx="2386" cy="1553"/>
            </a:xfrm>
          </p:grpSpPr>
          <p:sp>
            <p:nvSpPr>
              <p:cNvPr id="134" name="Oval 130"/>
              <p:cNvSpPr>
                <a:spLocks noChangeArrowheads="1"/>
              </p:cNvSpPr>
              <p:nvPr/>
            </p:nvSpPr>
            <p:spPr bwMode="auto">
              <a:xfrm>
                <a:off x="3959" y="1375"/>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5" name="Oval 131"/>
              <p:cNvSpPr>
                <a:spLocks noChangeArrowheads="1"/>
              </p:cNvSpPr>
              <p:nvPr/>
            </p:nvSpPr>
            <p:spPr bwMode="auto">
              <a:xfrm>
                <a:off x="3380" y="1548"/>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6" name="Oval 132"/>
              <p:cNvSpPr>
                <a:spLocks noChangeArrowheads="1"/>
              </p:cNvSpPr>
              <p:nvPr/>
            </p:nvSpPr>
            <p:spPr bwMode="auto">
              <a:xfrm>
                <a:off x="3134" y="1940"/>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7" name="Oval 133"/>
              <p:cNvSpPr>
                <a:spLocks noChangeArrowheads="1"/>
              </p:cNvSpPr>
              <p:nvPr/>
            </p:nvSpPr>
            <p:spPr bwMode="auto">
              <a:xfrm>
                <a:off x="3293" y="2175"/>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8" name="Oval 134"/>
              <p:cNvSpPr>
                <a:spLocks noChangeArrowheads="1"/>
              </p:cNvSpPr>
              <p:nvPr/>
            </p:nvSpPr>
            <p:spPr bwMode="auto">
              <a:xfrm>
                <a:off x="3872" y="2269"/>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9" name="Oval 135"/>
              <p:cNvSpPr>
                <a:spLocks noChangeArrowheads="1"/>
              </p:cNvSpPr>
              <p:nvPr/>
            </p:nvSpPr>
            <p:spPr bwMode="auto">
              <a:xfrm>
                <a:off x="4653" y="1564"/>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0" name="Oval 136"/>
              <p:cNvSpPr>
                <a:spLocks noChangeArrowheads="1"/>
              </p:cNvSpPr>
              <p:nvPr/>
            </p:nvSpPr>
            <p:spPr bwMode="auto">
              <a:xfrm>
                <a:off x="4768" y="1893"/>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1" name="Oval 137"/>
              <p:cNvSpPr>
                <a:spLocks noChangeArrowheads="1"/>
              </p:cNvSpPr>
              <p:nvPr/>
            </p:nvSpPr>
            <p:spPr bwMode="auto">
              <a:xfrm>
                <a:off x="4696" y="2003"/>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2" name="Oval 138"/>
              <p:cNvSpPr>
                <a:spLocks noChangeArrowheads="1"/>
              </p:cNvSpPr>
              <p:nvPr/>
            </p:nvSpPr>
            <p:spPr bwMode="auto">
              <a:xfrm>
                <a:off x="3568" y="1752"/>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grpSp>
        <p:sp>
          <p:nvSpPr>
            <p:cNvPr id="143" name="Oval 139"/>
            <p:cNvSpPr>
              <a:spLocks noChangeArrowheads="1"/>
            </p:cNvSpPr>
            <p:nvPr/>
          </p:nvSpPr>
          <p:spPr bwMode="auto">
            <a:xfrm>
              <a:off x="6469063" y="2795588"/>
              <a:ext cx="1579562" cy="962025"/>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4" name="Oval 140"/>
            <p:cNvSpPr>
              <a:spLocks noChangeArrowheads="1"/>
            </p:cNvSpPr>
            <p:nvPr/>
          </p:nvSpPr>
          <p:spPr bwMode="auto">
            <a:xfrm>
              <a:off x="5578475" y="3062288"/>
              <a:ext cx="1203325" cy="9604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5" name="Oval 141"/>
            <p:cNvSpPr>
              <a:spLocks noChangeArrowheads="1"/>
            </p:cNvSpPr>
            <p:nvPr/>
          </p:nvSpPr>
          <p:spPr bwMode="auto">
            <a:xfrm>
              <a:off x="5200650" y="3660775"/>
              <a:ext cx="800100" cy="769938"/>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6" name="Oval 142"/>
            <p:cNvSpPr>
              <a:spLocks noChangeArrowheads="1"/>
            </p:cNvSpPr>
            <p:nvPr/>
          </p:nvSpPr>
          <p:spPr bwMode="auto">
            <a:xfrm>
              <a:off x="5445125" y="4022725"/>
              <a:ext cx="1222375" cy="841375"/>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7" name="Oval 143"/>
            <p:cNvSpPr>
              <a:spLocks noChangeArrowheads="1"/>
            </p:cNvSpPr>
            <p:nvPr/>
          </p:nvSpPr>
          <p:spPr bwMode="auto">
            <a:xfrm>
              <a:off x="6334125" y="4167188"/>
              <a:ext cx="1846263" cy="10112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8" name="Oval 144"/>
            <p:cNvSpPr>
              <a:spLocks noChangeArrowheads="1"/>
            </p:cNvSpPr>
            <p:nvPr/>
          </p:nvSpPr>
          <p:spPr bwMode="auto">
            <a:xfrm>
              <a:off x="7537450" y="3084513"/>
              <a:ext cx="1155700" cy="7445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9" name="Oval 145"/>
            <p:cNvSpPr>
              <a:spLocks noChangeArrowheads="1"/>
            </p:cNvSpPr>
            <p:nvPr/>
          </p:nvSpPr>
          <p:spPr bwMode="auto">
            <a:xfrm>
              <a:off x="7715250" y="3589338"/>
              <a:ext cx="1155700" cy="747712"/>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50" name="Oval 146"/>
            <p:cNvSpPr>
              <a:spLocks noChangeArrowheads="1"/>
            </p:cNvSpPr>
            <p:nvPr/>
          </p:nvSpPr>
          <p:spPr bwMode="auto">
            <a:xfrm>
              <a:off x="7602538" y="3757613"/>
              <a:ext cx="1157287" cy="12525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51" name="Oval 147"/>
            <p:cNvSpPr>
              <a:spLocks noChangeArrowheads="1"/>
            </p:cNvSpPr>
            <p:nvPr/>
          </p:nvSpPr>
          <p:spPr bwMode="auto">
            <a:xfrm>
              <a:off x="5868988" y="3371850"/>
              <a:ext cx="2379662" cy="1250950"/>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52" name="Text Box 148"/>
            <p:cNvSpPr txBox="1">
              <a:spLocks noChangeArrowheads="1"/>
            </p:cNvSpPr>
            <p:nvPr/>
          </p:nvSpPr>
          <p:spPr bwMode="auto">
            <a:xfrm>
              <a:off x="5992391" y="3600450"/>
              <a:ext cx="2043957" cy="77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a:latin typeface="+mj-ea"/>
                  <a:ea typeface="+mj-ea"/>
                </a:rPr>
                <a:t>  </a:t>
              </a:r>
              <a:r>
                <a:rPr kumimoji="1" lang="zh-CN" altLang="en-US">
                  <a:latin typeface="+mj-ea"/>
                  <a:ea typeface="+mj-ea"/>
                </a:rPr>
                <a:t>虚拟互连网络</a:t>
              </a:r>
            </a:p>
            <a:p>
              <a:pPr algn="ctr"/>
              <a:r>
                <a:rPr kumimoji="1" lang="zh-CN" altLang="en-US">
                  <a:latin typeface="+mj-ea"/>
                  <a:ea typeface="+mj-ea"/>
                </a:rPr>
                <a:t>（互联网）</a:t>
              </a:r>
            </a:p>
          </p:txBody>
        </p:sp>
      </p:grpSp>
    </p:spTree>
    <p:extLst>
      <p:ext uri="{BB962C8B-B14F-4D97-AF65-F5344CB8AC3E}">
        <p14:creationId xmlns:p14="http://schemas.microsoft.com/office/powerpoint/2010/main" val="1470709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本章教学计划</a:t>
            </a:r>
            <a:endParaRPr lang="zh-CN" altLang="en-US" dirty="0">
              <a:latin typeface="微软雅黑" panose="020B0503020204020204" pitchFamily="34" charset="-122"/>
              <a:ea typeface="微软雅黑" panose="020B0503020204020204" pitchFamily="34" charset="-122"/>
            </a:endParaRPr>
          </a:p>
        </p:txBody>
      </p:sp>
      <p:sp>
        <p:nvSpPr>
          <p:cNvPr id="18435" name="Rectangle 3"/>
          <p:cNvSpPr>
            <a:spLocks noGrp="1" noChangeArrowheads="1"/>
          </p:cNvSpPr>
          <p:nvPr>
            <p:ph type="body" idx="1"/>
          </p:nvPr>
        </p:nvSpPr>
        <p:spPr/>
        <p:txBody>
          <a:bodyPr/>
          <a:lstStyle/>
          <a:p>
            <a:r>
              <a:rPr lang="zh-CN" altLang="en-US" sz="2100" dirty="0" smtClean="0">
                <a:latin typeface="微软雅黑" panose="020B0503020204020204" pitchFamily="34" charset="-122"/>
                <a:ea typeface="微软雅黑" panose="020B0503020204020204" pitchFamily="34" charset="-122"/>
              </a:rPr>
              <a:t>网络层提供的两种服务</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smtClean="0">
                <a:latin typeface="微软雅黑" panose="020B0503020204020204" pitchFamily="34" charset="-122"/>
                <a:ea typeface="微软雅黑" panose="020B0503020204020204" pitchFamily="34" charset="-122"/>
              </a:rPr>
              <a:t>网际协议（</a:t>
            </a:r>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smtClean="0">
                <a:latin typeface="微软雅黑" panose="020B0503020204020204" pitchFamily="34" charset="-122"/>
                <a:ea typeface="微软雅黑" panose="020B0503020204020204" pitchFamily="34" charset="-122"/>
              </a:rPr>
              <a:t>划分子网和构建超网（</a:t>
            </a:r>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地址管理）</a:t>
            </a:r>
            <a:endParaRPr lang="en-US" altLang="zh-CN" sz="2100" dirty="0">
              <a:latin typeface="微软雅黑" panose="020B0503020204020204" pitchFamily="34" charset="-122"/>
              <a:ea typeface="微软雅黑" panose="020B0503020204020204" pitchFamily="34" charset="-122"/>
            </a:endParaRPr>
          </a:p>
          <a:p>
            <a:r>
              <a:rPr lang="zh-CN" altLang="en-US" sz="2100" dirty="0" smtClean="0">
                <a:latin typeface="微软雅黑" panose="020B0503020204020204" pitchFamily="34" charset="-122"/>
                <a:ea typeface="微软雅黑" panose="020B0503020204020204" pitchFamily="34" charset="-122"/>
              </a:rPr>
              <a:t>网</a:t>
            </a:r>
            <a:r>
              <a:rPr lang="zh-CN" altLang="en-US" sz="2100" dirty="0">
                <a:latin typeface="微软雅黑" panose="020B0503020204020204" pitchFamily="34" charset="-122"/>
                <a:ea typeface="微软雅黑" panose="020B0503020204020204" pitchFamily="34" charset="-122"/>
              </a:rPr>
              <a:t>际控制报文协议</a:t>
            </a:r>
            <a:r>
              <a:rPr lang="zh-CN" altLang="en-US" sz="2100" dirty="0" smtClean="0">
                <a:latin typeface="微软雅黑" panose="020B0503020204020204" pitchFamily="34" charset="-122"/>
                <a:ea typeface="微软雅黑" panose="020B0503020204020204" pitchFamily="34" charset="-122"/>
              </a:rPr>
              <a:t>（</a:t>
            </a:r>
            <a:r>
              <a:rPr lang="en-US" altLang="zh-CN" sz="2100" dirty="0" smtClean="0">
                <a:latin typeface="微软雅黑" panose="020B0503020204020204" pitchFamily="34" charset="-122"/>
                <a:ea typeface="微软雅黑" panose="020B0503020204020204" pitchFamily="34" charset="-122"/>
              </a:rPr>
              <a:t>ICMP</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路由选择</a:t>
            </a:r>
            <a:r>
              <a:rPr lang="zh-CN" altLang="en-US" sz="2100" dirty="0" smtClean="0">
                <a:latin typeface="微软雅黑" panose="020B0503020204020204" pitchFamily="34" charset="-122"/>
                <a:ea typeface="微软雅黑" panose="020B0503020204020204" pitchFamily="34" charset="-122"/>
              </a:rPr>
              <a:t>协议（</a:t>
            </a:r>
            <a:r>
              <a:rPr lang="en-US" altLang="zh-CN" sz="2100" dirty="0" smtClean="0">
                <a:latin typeface="微软雅黑" panose="020B0503020204020204" pitchFamily="34" charset="-122"/>
                <a:ea typeface="微软雅黑" panose="020B0503020204020204" pitchFamily="34" charset="-122"/>
              </a:rPr>
              <a:t>RIP</a:t>
            </a:r>
            <a:r>
              <a:rPr lang="zh-CN" altLang="en-US" sz="2100" dirty="0" smtClean="0">
                <a:latin typeface="微软雅黑" panose="020B0503020204020204" pitchFamily="34" charset="-122"/>
                <a:ea typeface="微软雅黑" panose="020B0503020204020204" pitchFamily="34" charset="-122"/>
              </a:rPr>
              <a:t>、</a:t>
            </a:r>
            <a:r>
              <a:rPr lang="en-US" altLang="zh-CN" sz="2100" dirty="0" smtClean="0">
                <a:latin typeface="微软雅黑" panose="020B0503020204020204" pitchFamily="34" charset="-122"/>
                <a:ea typeface="微软雅黑" panose="020B0503020204020204" pitchFamily="34" charset="-122"/>
              </a:rPr>
              <a:t>OSPF</a:t>
            </a:r>
            <a:r>
              <a:rPr lang="zh-CN" altLang="en-US" sz="2100" dirty="0" smtClean="0">
                <a:latin typeface="微软雅黑" panose="020B0503020204020204" pitchFamily="34" charset="-122"/>
                <a:ea typeface="微软雅黑" panose="020B0503020204020204" pitchFamily="34" charset="-122"/>
              </a:rPr>
              <a:t>、</a:t>
            </a:r>
            <a:r>
              <a:rPr lang="en-US" altLang="zh-CN" sz="2100" dirty="0" smtClean="0">
                <a:latin typeface="微软雅黑" panose="020B0503020204020204" pitchFamily="34" charset="-122"/>
                <a:ea typeface="微软雅黑" panose="020B0503020204020204" pitchFamily="34" charset="-122"/>
              </a:rPr>
              <a:t>BGP</a:t>
            </a:r>
            <a:r>
              <a:rPr lang="zh-CN" altLang="en-US" sz="2100" dirty="0" smtClean="0">
                <a:latin typeface="微软雅黑" panose="020B0503020204020204" pitchFamily="34" charset="-122"/>
                <a:ea typeface="微软雅黑" panose="020B0503020204020204" pitchFamily="34" charset="-122"/>
              </a:rPr>
              <a:t>）</a:t>
            </a:r>
            <a:endParaRPr lang="en-US" altLang="zh-CN" sz="2100" dirty="0">
              <a:latin typeface="微软雅黑" panose="020B0503020204020204" pitchFamily="34" charset="-122"/>
              <a:ea typeface="微软雅黑" panose="020B0503020204020204" pitchFamily="34" charset="-122"/>
            </a:endParaRPr>
          </a:p>
          <a:p>
            <a:endParaRPr lang="en-US" altLang="zh-CN" sz="2100" dirty="0" smtClean="0">
              <a:latin typeface="微软雅黑" panose="020B0503020204020204" pitchFamily="34" charset="-122"/>
              <a:ea typeface="微软雅黑" panose="020B0503020204020204" pitchFamily="34" charset="-122"/>
            </a:endParaRPr>
          </a:p>
          <a:p>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多播（</a:t>
            </a:r>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多播和</a:t>
            </a:r>
            <a:r>
              <a:rPr lang="en-US" altLang="zh-CN" sz="2100" dirty="0" smtClean="0">
                <a:latin typeface="微软雅黑" panose="020B0503020204020204" pitchFamily="34" charset="-122"/>
                <a:ea typeface="微软雅黑" panose="020B0503020204020204" pitchFamily="34" charset="-122"/>
              </a:rPr>
              <a:t>IGMP</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虚拟</a:t>
            </a:r>
            <a:r>
              <a:rPr lang="zh-CN" altLang="en-US" sz="2100" dirty="0" smtClean="0">
                <a:latin typeface="微软雅黑" panose="020B0503020204020204" pitchFamily="34" charset="-122"/>
                <a:ea typeface="微软雅黑" panose="020B0503020204020204" pitchFamily="34" charset="-122"/>
              </a:rPr>
              <a:t>专用网（</a:t>
            </a:r>
            <a:r>
              <a:rPr lang="en-US" altLang="zh-CN" sz="2100" dirty="0" smtClean="0">
                <a:latin typeface="微软雅黑" panose="020B0503020204020204" pitchFamily="34" charset="-122"/>
                <a:ea typeface="微软雅黑" panose="020B0503020204020204" pitchFamily="34" charset="-122"/>
              </a:rPr>
              <a:t>VPN</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网络</a:t>
            </a:r>
            <a:r>
              <a:rPr lang="zh-CN" altLang="en-US" sz="2100" dirty="0" smtClean="0">
                <a:latin typeface="微软雅黑" panose="020B0503020204020204" pitchFamily="34" charset="-122"/>
                <a:ea typeface="微软雅黑" panose="020B0503020204020204" pitchFamily="34" charset="-122"/>
              </a:rPr>
              <a:t>地址转换（</a:t>
            </a:r>
            <a:r>
              <a:rPr lang="en-US" altLang="zh-CN" sz="2100" dirty="0" smtClean="0">
                <a:latin typeface="微软雅黑" panose="020B0503020204020204" pitchFamily="34" charset="-122"/>
                <a:ea typeface="微软雅黑" panose="020B0503020204020204" pitchFamily="34" charset="-122"/>
              </a:rPr>
              <a:t>NAT</a:t>
            </a:r>
            <a:r>
              <a:rPr lang="zh-CN" altLang="en-US" sz="2100" dirty="0" smtClean="0">
                <a:latin typeface="微软雅黑" panose="020B0503020204020204" pitchFamily="34" charset="-122"/>
                <a:ea typeface="微软雅黑" panose="020B0503020204020204" pitchFamily="34" charset="-122"/>
              </a:rPr>
              <a:t>）</a:t>
            </a:r>
            <a:endParaRPr lang="zh-CN" altLang="en-US" sz="2100" dirty="0">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2"/>
          </p:nvPr>
        </p:nvSpPr>
        <p:spPr/>
        <p:txBody>
          <a:bodyPr/>
          <a:lstStyle/>
          <a:p>
            <a:fld id="{4CFC9BE4-E471-4970-8F53-124C4E909054}" type="slidenum">
              <a:rPr lang="zh-CN" altLang="en-US" smtClean="0"/>
              <a:pPr/>
              <a:t>2</a:t>
            </a:fld>
            <a:endParaRPr lang="en-US" altLang="zh-CN"/>
          </a:p>
        </p:txBody>
      </p:sp>
      <p:sp>
        <p:nvSpPr>
          <p:cNvPr id="4" name="右中括号 3"/>
          <p:cNvSpPr/>
          <p:nvPr/>
        </p:nvSpPr>
        <p:spPr bwMode="auto">
          <a:xfrm>
            <a:off x="6112971" y="1430774"/>
            <a:ext cx="79209" cy="1786766"/>
          </a:xfrm>
          <a:prstGeom prst="rightBracke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25000" dirty="0" smtClean="0">
              <a:ln>
                <a:noFill/>
              </a:ln>
              <a:solidFill>
                <a:schemeClr val="tx1"/>
              </a:solidFill>
              <a:effectLst/>
              <a:latin typeface="Arial" charset="0"/>
            </a:endParaRPr>
          </a:p>
        </p:txBody>
      </p:sp>
      <p:sp>
        <p:nvSpPr>
          <p:cNvPr id="5" name="TextBox 4"/>
          <p:cNvSpPr txBox="1"/>
          <p:nvPr/>
        </p:nvSpPr>
        <p:spPr>
          <a:xfrm>
            <a:off x="6372200" y="2137420"/>
            <a:ext cx="2297055" cy="369338"/>
          </a:xfrm>
          <a:prstGeom prst="rect">
            <a:avLst/>
          </a:prstGeom>
          <a:noFill/>
        </p:spPr>
        <p:txBody>
          <a:bodyPr wrap="square" rtlCol="0">
            <a:spAutoFit/>
          </a:bodyPr>
          <a:lstStyle/>
          <a:p>
            <a:r>
              <a:rPr lang="zh-CN" altLang="en-US" dirty="0" smtClean="0"/>
              <a:t>基础内容</a:t>
            </a:r>
            <a:endParaRPr lang="zh-CN" altLang="en-US" dirty="0"/>
          </a:p>
        </p:txBody>
      </p:sp>
      <p:sp>
        <p:nvSpPr>
          <p:cNvPr id="8" name="右中括号 7"/>
          <p:cNvSpPr/>
          <p:nvPr/>
        </p:nvSpPr>
        <p:spPr bwMode="auto">
          <a:xfrm>
            <a:off x="6112971" y="3721596"/>
            <a:ext cx="79209" cy="960739"/>
          </a:xfrm>
          <a:prstGeom prst="rightBracke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9" name="TextBox 8"/>
          <p:cNvSpPr txBox="1"/>
          <p:nvPr/>
        </p:nvSpPr>
        <p:spPr>
          <a:xfrm>
            <a:off x="6372200" y="4036126"/>
            <a:ext cx="2297055" cy="369332"/>
          </a:xfrm>
          <a:prstGeom prst="rect">
            <a:avLst/>
          </a:prstGeom>
          <a:noFill/>
        </p:spPr>
        <p:txBody>
          <a:bodyPr wrap="square" rtlCol="0">
            <a:spAutoFit/>
          </a:bodyPr>
          <a:lstStyle/>
          <a:p>
            <a:r>
              <a:rPr lang="zh-CN" altLang="en-US" dirty="0"/>
              <a:t>扩展部分</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a:t>所谓</a:t>
            </a:r>
            <a:r>
              <a:rPr lang="zh-CN" altLang="en-US" dirty="0">
                <a:solidFill>
                  <a:srgbClr val="FF0000"/>
                </a:solidFill>
              </a:rPr>
              <a:t>虚拟互连网络</a:t>
            </a:r>
            <a:r>
              <a:rPr lang="zh-CN" altLang="en-US" dirty="0"/>
              <a:t>也就是</a:t>
            </a:r>
            <a:r>
              <a:rPr lang="zh-CN" altLang="en-US" dirty="0">
                <a:solidFill>
                  <a:srgbClr val="FF0000"/>
                </a:solidFill>
              </a:rPr>
              <a:t>逻辑互连网络</a:t>
            </a:r>
            <a:r>
              <a:rPr lang="zh-CN" altLang="en-US" dirty="0"/>
              <a:t>，它的意思就是互连起来的各种物理网络的异构性本来是客观存在的，但是我们</a:t>
            </a:r>
            <a:r>
              <a:rPr lang="zh-CN" altLang="en-US" dirty="0" smtClean="0"/>
              <a:t>利用</a:t>
            </a:r>
            <a:r>
              <a:rPr lang="en-US" altLang="zh-CN" dirty="0" smtClean="0"/>
              <a:t>IP</a:t>
            </a:r>
            <a:r>
              <a:rPr lang="zh-CN" altLang="en-US" dirty="0" smtClean="0"/>
              <a:t>协议</a:t>
            </a:r>
            <a:r>
              <a:rPr lang="zh-CN" altLang="en-US" dirty="0"/>
              <a:t>就可以使这些性能各异的网络从用户看起来好像是一个统一的网络。</a:t>
            </a:r>
          </a:p>
          <a:p>
            <a:r>
              <a:rPr lang="zh-CN" altLang="en-US" dirty="0" smtClean="0"/>
              <a:t>使用</a:t>
            </a:r>
            <a:r>
              <a:rPr lang="en-US" altLang="zh-CN" dirty="0" smtClean="0"/>
              <a:t>IP</a:t>
            </a:r>
            <a:r>
              <a:rPr lang="zh-CN" altLang="en-US" dirty="0" smtClean="0"/>
              <a:t>协议</a:t>
            </a:r>
            <a:r>
              <a:rPr lang="zh-CN" altLang="en-US" dirty="0"/>
              <a:t>的虚拟互连网络可简称</a:t>
            </a:r>
            <a:r>
              <a:rPr lang="zh-CN" altLang="en-US" dirty="0" smtClean="0"/>
              <a:t>为</a:t>
            </a:r>
            <a:r>
              <a:rPr lang="en-US" altLang="zh-CN" dirty="0" smtClean="0"/>
              <a:t>IP</a:t>
            </a:r>
            <a:r>
              <a:rPr lang="zh-CN" altLang="en-US" dirty="0" smtClean="0"/>
              <a:t>网</a:t>
            </a:r>
            <a:r>
              <a:rPr lang="zh-CN" altLang="en-US" dirty="0"/>
              <a:t>。</a:t>
            </a:r>
          </a:p>
          <a:p>
            <a:r>
              <a:rPr lang="zh-CN" altLang="en-US" dirty="0"/>
              <a:t>使用虚拟互连网络的好处是：当互联网上的主机进行通信时，就好像在一个网络上通信一样，而看不见互连的各具体的网络异构细节。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20</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1992656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smtClean="0"/>
              <a:t>互联网可以由多种异构网络互连组成。</a:t>
            </a:r>
            <a:endParaRPr lang="en-US" altLang="zh-CN" dirty="0" smtClean="0"/>
          </a:p>
          <a:p>
            <a:r>
              <a:rPr lang="zh-CN" altLang="en-US" dirty="0"/>
              <a:t>在网络上</a:t>
            </a:r>
            <a:r>
              <a:rPr lang="zh-CN" altLang="en-US" dirty="0" smtClean="0"/>
              <a:t>，</a:t>
            </a:r>
            <a:r>
              <a:rPr lang="zh-CN" altLang="en-US" dirty="0"/>
              <a:t>两台主机通信分类两种形式</a:t>
            </a:r>
            <a:r>
              <a:rPr lang="zh-CN" altLang="en-US" dirty="0" smtClean="0"/>
              <a:t>：</a:t>
            </a:r>
            <a:endParaRPr lang="en-US" altLang="zh-CN" dirty="0" smtClean="0"/>
          </a:p>
          <a:p>
            <a:pPr lvl="1"/>
            <a:r>
              <a:rPr lang="zh-CN" altLang="en-US" dirty="0">
                <a:solidFill>
                  <a:srgbClr val="FF0000"/>
                </a:solidFill>
              </a:rPr>
              <a:t>直接交付</a:t>
            </a:r>
            <a:r>
              <a:rPr lang="zh-CN" altLang="en-US" dirty="0" smtClean="0"/>
              <a:t>：在一个物理网络上，数据报被源主机直接传送到目标主机上。</a:t>
            </a:r>
            <a:endParaRPr lang="en-US" altLang="zh-CN" dirty="0" smtClean="0"/>
          </a:p>
          <a:p>
            <a:pPr lvl="1"/>
            <a:r>
              <a:rPr lang="zh-CN" altLang="en-US" dirty="0">
                <a:solidFill>
                  <a:srgbClr val="FF0000"/>
                </a:solidFill>
              </a:rPr>
              <a:t>间接</a:t>
            </a:r>
            <a:r>
              <a:rPr lang="zh-CN" altLang="en-US" dirty="0" smtClean="0">
                <a:solidFill>
                  <a:srgbClr val="FF0000"/>
                </a:solidFill>
              </a:rPr>
              <a:t>交付</a:t>
            </a:r>
            <a:r>
              <a:rPr lang="zh-CN" altLang="en-US" dirty="0" smtClean="0"/>
              <a:t>：当源主机和目标主机分别处于不同的物理网络上时，数据报由源主机通过网络上的路由器间接的传送到目标主机上。</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21</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957640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22</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grpSp>
        <p:nvGrpSpPr>
          <p:cNvPr id="5" name="组合 4"/>
          <p:cNvGrpSpPr/>
          <p:nvPr/>
        </p:nvGrpSpPr>
        <p:grpSpPr>
          <a:xfrm>
            <a:off x="1448712" y="1345332"/>
            <a:ext cx="6075616" cy="4068385"/>
            <a:chOff x="-9644" y="410595"/>
            <a:chExt cx="8917107" cy="5971119"/>
          </a:xfrm>
        </p:grpSpPr>
        <p:sp>
          <p:nvSpPr>
            <p:cNvPr id="8" name="Rectangle 221"/>
            <p:cNvSpPr>
              <a:spLocks noChangeArrowheads="1"/>
            </p:cNvSpPr>
            <p:nvPr/>
          </p:nvSpPr>
          <p:spPr bwMode="auto">
            <a:xfrm>
              <a:off x="611188" y="458788"/>
              <a:ext cx="639762" cy="12144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0" name="Rectangle 219"/>
            <p:cNvSpPr>
              <a:spLocks noChangeArrowheads="1"/>
            </p:cNvSpPr>
            <p:nvPr/>
          </p:nvSpPr>
          <p:spPr bwMode="auto">
            <a:xfrm>
              <a:off x="620713" y="949325"/>
              <a:ext cx="623887" cy="257175"/>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1" name="Text Box 220"/>
            <p:cNvSpPr txBox="1">
              <a:spLocks noChangeArrowheads="1"/>
            </p:cNvSpPr>
            <p:nvPr/>
          </p:nvSpPr>
          <p:spPr bwMode="auto">
            <a:xfrm>
              <a:off x="539750" y="470598"/>
              <a:ext cx="599559" cy="12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000" dirty="0">
                  <a:latin typeface="+mj-ea"/>
                  <a:ea typeface="+mj-ea"/>
                </a:rPr>
                <a:t>5</a:t>
              </a:r>
            </a:p>
            <a:p>
              <a:pPr algn="ctr"/>
              <a:r>
                <a:rPr lang="en-US" altLang="zh-CN" sz="1000" dirty="0">
                  <a:latin typeface="+mj-ea"/>
                  <a:ea typeface="+mj-ea"/>
                </a:rPr>
                <a:t>4</a:t>
              </a:r>
            </a:p>
            <a:p>
              <a:pPr algn="ctr"/>
              <a:r>
                <a:rPr lang="en-US" altLang="zh-CN" sz="1000" dirty="0">
                  <a:latin typeface="+mj-ea"/>
                  <a:ea typeface="+mj-ea"/>
                </a:rPr>
                <a:t>3</a:t>
              </a:r>
            </a:p>
            <a:p>
              <a:pPr algn="ctr"/>
              <a:r>
                <a:rPr lang="en-US" altLang="zh-CN" sz="1000" dirty="0">
                  <a:latin typeface="+mj-ea"/>
                  <a:ea typeface="+mj-ea"/>
                </a:rPr>
                <a:t>2</a:t>
              </a:r>
            </a:p>
            <a:p>
              <a:pPr algn="ctr"/>
              <a:r>
                <a:rPr lang="en-US" altLang="zh-CN" sz="1000" dirty="0">
                  <a:latin typeface="+mj-ea"/>
                  <a:ea typeface="+mj-ea"/>
                </a:rPr>
                <a:t>1</a:t>
              </a:r>
            </a:p>
          </p:txBody>
        </p:sp>
        <p:sp>
          <p:nvSpPr>
            <p:cNvPr id="12" name="Line 222"/>
            <p:cNvSpPr>
              <a:spLocks noChangeShapeType="1"/>
            </p:cNvSpPr>
            <p:nvPr/>
          </p:nvSpPr>
          <p:spPr bwMode="auto">
            <a:xfrm>
              <a:off x="611188" y="717550"/>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3" name="Line 223"/>
            <p:cNvSpPr>
              <a:spLocks noChangeShapeType="1"/>
            </p:cNvSpPr>
            <p:nvPr/>
          </p:nvSpPr>
          <p:spPr bwMode="auto">
            <a:xfrm>
              <a:off x="611188" y="957263"/>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4" name="Line 224"/>
            <p:cNvSpPr>
              <a:spLocks noChangeShapeType="1"/>
            </p:cNvSpPr>
            <p:nvPr/>
          </p:nvSpPr>
          <p:spPr bwMode="auto">
            <a:xfrm>
              <a:off x="624468" y="1196975"/>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5" name="Line 225"/>
            <p:cNvSpPr>
              <a:spLocks noChangeShapeType="1"/>
            </p:cNvSpPr>
            <p:nvPr/>
          </p:nvSpPr>
          <p:spPr bwMode="auto">
            <a:xfrm>
              <a:off x="611188" y="1438275"/>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6" name="Freeform 4"/>
            <p:cNvSpPr>
              <a:spLocks/>
            </p:cNvSpPr>
            <p:nvPr/>
          </p:nvSpPr>
          <p:spPr bwMode="auto">
            <a:xfrm>
              <a:off x="7861300" y="2205038"/>
              <a:ext cx="312738" cy="1800225"/>
            </a:xfrm>
            <a:custGeom>
              <a:avLst/>
              <a:gdLst>
                <a:gd name="T0" fmla="*/ 197 w 197"/>
                <a:gd name="T1" fmla="*/ 0 h 1134"/>
                <a:gd name="T2" fmla="*/ 0 w 197"/>
                <a:gd name="T3" fmla="*/ 507 h 1134"/>
                <a:gd name="T4" fmla="*/ 16 w 197"/>
                <a:gd name="T5" fmla="*/ 1134 h 1134"/>
              </a:gdLst>
              <a:ahLst/>
              <a:cxnLst>
                <a:cxn ang="0">
                  <a:pos x="T0" y="T1"/>
                </a:cxn>
                <a:cxn ang="0">
                  <a:pos x="T2" y="T3"/>
                </a:cxn>
                <a:cxn ang="0">
                  <a:pos x="T4" y="T5"/>
                </a:cxn>
              </a:cxnLst>
              <a:rect l="0" t="0" r="r" b="b"/>
              <a:pathLst>
                <a:path w="197" h="1134">
                  <a:moveTo>
                    <a:pt x="197" y="0"/>
                  </a:moveTo>
                  <a:lnTo>
                    <a:pt x="0" y="507"/>
                  </a:lnTo>
                  <a:lnTo>
                    <a:pt x="16" y="1134"/>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grpSp>
          <p:nvGrpSpPr>
            <p:cNvPr id="17" name="Group 5"/>
            <p:cNvGrpSpPr>
              <a:grpSpLocks/>
            </p:cNvGrpSpPr>
            <p:nvPr/>
          </p:nvGrpSpPr>
          <p:grpSpPr bwMode="auto">
            <a:xfrm>
              <a:off x="2555875" y="4933950"/>
              <a:ext cx="639763" cy="1358901"/>
              <a:chOff x="617" y="270"/>
              <a:chExt cx="403" cy="856"/>
            </a:xfrm>
          </p:grpSpPr>
          <p:sp>
            <p:nvSpPr>
              <p:cNvPr id="18" name="Rectangle 6"/>
              <p:cNvSpPr>
                <a:spLocks noChangeArrowheads="1"/>
              </p:cNvSpPr>
              <p:nvPr/>
            </p:nvSpPr>
            <p:spPr bwMode="auto">
              <a:xfrm>
                <a:off x="623" y="598"/>
                <a:ext cx="393" cy="1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 name="Text Box 7"/>
              <p:cNvSpPr txBox="1">
                <a:spLocks noChangeArrowheads="1"/>
              </p:cNvSpPr>
              <p:nvPr/>
            </p:nvSpPr>
            <p:spPr bwMode="auto">
              <a:xfrm>
                <a:off x="658" y="270"/>
                <a:ext cx="240" cy="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1300"/>
                  </a:lnSpc>
                </a:pPr>
                <a:r>
                  <a:rPr lang="en-US" altLang="zh-CN" sz="1000">
                    <a:latin typeface="+mj-ea"/>
                    <a:ea typeface="+mj-ea"/>
                  </a:rPr>
                  <a:t>5</a:t>
                </a:r>
              </a:p>
              <a:p>
                <a:pPr algn="ctr">
                  <a:lnSpc>
                    <a:spcPts val="1300"/>
                  </a:lnSpc>
                </a:pPr>
                <a:r>
                  <a:rPr lang="en-US" altLang="zh-CN" sz="1000">
                    <a:latin typeface="+mj-ea"/>
                    <a:ea typeface="+mj-ea"/>
                  </a:rPr>
                  <a:t>4</a:t>
                </a:r>
              </a:p>
              <a:p>
                <a:pPr algn="ctr">
                  <a:lnSpc>
                    <a:spcPts val="1300"/>
                  </a:lnSpc>
                </a:pPr>
                <a:r>
                  <a:rPr lang="en-US" altLang="zh-CN" sz="1000">
                    <a:latin typeface="+mj-ea"/>
                    <a:ea typeface="+mj-ea"/>
                  </a:rPr>
                  <a:t>3</a:t>
                </a:r>
              </a:p>
              <a:p>
                <a:pPr algn="ctr">
                  <a:lnSpc>
                    <a:spcPts val="1300"/>
                  </a:lnSpc>
                </a:pPr>
                <a:r>
                  <a:rPr lang="en-US" altLang="zh-CN" sz="1000">
                    <a:latin typeface="+mj-ea"/>
                    <a:ea typeface="+mj-ea"/>
                  </a:rPr>
                  <a:t>2</a:t>
                </a:r>
              </a:p>
              <a:p>
                <a:pPr algn="ctr">
                  <a:lnSpc>
                    <a:spcPts val="1300"/>
                  </a:lnSpc>
                </a:pPr>
                <a:r>
                  <a:rPr lang="en-US" altLang="zh-CN" sz="1000">
                    <a:latin typeface="+mj-ea"/>
                    <a:ea typeface="+mj-ea"/>
                  </a:rPr>
                  <a:t>1</a:t>
                </a:r>
              </a:p>
            </p:txBody>
          </p:sp>
          <p:sp>
            <p:nvSpPr>
              <p:cNvPr id="20" name="Rectangle 8"/>
              <p:cNvSpPr>
                <a:spLocks noChangeArrowheads="1"/>
              </p:cNvSpPr>
              <p:nvPr/>
            </p:nvSpPr>
            <p:spPr bwMode="auto">
              <a:xfrm>
                <a:off x="617" y="319"/>
                <a:ext cx="403" cy="7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1" name="Line 9"/>
              <p:cNvSpPr>
                <a:spLocks noChangeShapeType="1"/>
              </p:cNvSpPr>
              <p:nvPr/>
            </p:nvSpPr>
            <p:spPr bwMode="auto">
              <a:xfrm>
                <a:off x="617" y="452"/>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2" name="Line 10"/>
              <p:cNvSpPr>
                <a:spLocks noChangeShapeType="1"/>
              </p:cNvSpPr>
              <p:nvPr/>
            </p:nvSpPr>
            <p:spPr bwMode="auto">
              <a:xfrm>
                <a:off x="617" y="603"/>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3" name="Line 11"/>
              <p:cNvSpPr>
                <a:spLocks noChangeShapeType="1"/>
              </p:cNvSpPr>
              <p:nvPr/>
            </p:nvSpPr>
            <p:spPr bwMode="auto">
              <a:xfrm>
                <a:off x="617" y="754"/>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4" name="Line 12"/>
              <p:cNvSpPr>
                <a:spLocks noChangeShapeType="1"/>
              </p:cNvSpPr>
              <p:nvPr/>
            </p:nvSpPr>
            <p:spPr bwMode="auto">
              <a:xfrm>
                <a:off x="617" y="906"/>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grpSp>
        <p:sp>
          <p:nvSpPr>
            <p:cNvPr id="25" name="Line 13"/>
            <p:cNvSpPr>
              <a:spLocks noChangeShapeType="1"/>
            </p:cNvSpPr>
            <p:nvPr/>
          </p:nvSpPr>
          <p:spPr bwMode="auto">
            <a:xfrm flipV="1">
              <a:off x="2987675" y="2133600"/>
              <a:ext cx="50403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 name="Line 14"/>
            <p:cNvSpPr>
              <a:spLocks noChangeShapeType="1"/>
            </p:cNvSpPr>
            <p:nvPr/>
          </p:nvSpPr>
          <p:spPr bwMode="auto">
            <a:xfrm flipV="1">
              <a:off x="3635375" y="4005263"/>
              <a:ext cx="865188"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 name="Line 15"/>
            <p:cNvSpPr>
              <a:spLocks noChangeShapeType="1"/>
            </p:cNvSpPr>
            <p:nvPr/>
          </p:nvSpPr>
          <p:spPr bwMode="auto">
            <a:xfrm>
              <a:off x="755650" y="21336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8" name="Picture 1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6100" y="386238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29" name="Group 17"/>
            <p:cNvGrpSpPr>
              <a:grpSpLocks/>
            </p:cNvGrpSpPr>
            <p:nvPr/>
          </p:nvGrpSpPr>
          <p:grpSpPr bwMode="auto">
            <a:xfrm>
              <a:off x="3492500" y="1773238"/>
              <a:ext cx="1439863" cy="863600"/>
              <a:chOff x="385" y="2795"/>
              <a:chExt cx="1769" cy="816"/>
            </a:xfrm>
          </p:grpSpPr>
          <p:sp>
            <p:nvSpPr>
              <p:cNvPr id="30" name="Oval 18"/>
              <p:cNvSpPr>
                <a:spLocks noChangeArrowheads="1"/>
              </p:cNvSpPr>
              <p:nvPr/>
            </p:nvSpPr>
            <p:spPr bwMode="auto">
              <a:xfrm>
                <a:off x="1589" y="3060"/>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1" name="Oval 19"/>
              <p:cNvSpPr>
                <a:spLocks noChangeArrowheads="1"/>
              </p:cNvSpPr>
              <p:nvPr/>
            </p:nvSpPr>
            <p:spPr bwMode="auto">
              <a:xfrm>
                <a:off x="928" y="3274"/>
                <a:ext cx="884" cy="337"/>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2" name="Oval 20"/>
              <p:cNvSpPr>
                <a:spLocks noChangeArrowheads="1"/>
              </p:cNvSpPr>
              <p:nvPr/>
            </p:nvSpPr>
            <p:spPr bwMode="auto">
              <a:xfrm>
                <a:off x="502" y="3204"/>
                <a:ext cx="586" cy="28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3" name="Oval 21"/>
              <p:cNvSpPr>
                <a:spLocks noChangeArrowheads="1"/>
              </p:cNvSpPr>
              <p:nvPr/>
            </p:nvSpPr>
            <p:spPr bwMode="auto">
              <a:xfrm>
                <a:off x="385" y="3084"/>
                <a:ext cx="384" cy="256"/>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4" name="Oval 22"/>
              <p:cNvSpPr>
                <a:spLocks noChangeArrowheads="1"/>
              </p:cNvSpPr>
              <p:nvPr/>
            </p:nvSpPr>
            <p:spPr bwMode="auto">
              <a:xfrm>
                <a:off x="566" y="2883"/>
                <a:ext cx="57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5" name="Oval 23"/>
              <p:cNvSpPr>
                <a:spLocks noChangeArrowheads="1"/>
              </p:cNvSpPr>
              <p:nvPr/>
            </p:nvSpPr>
            <p:spPr bwMode="auto">
              <a:xfrm>
                <a:off x="992" y="2795"/>
                <a:ext cx="757"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6" name="Oval 24"/>
              <p:cNvSpPr>
                <a:spLocks noChangeArrowheads="1"/>
              </p:cNvSpPr>
              <p:nvPr/>
            </p:nvSpPr>
            <p:spPr bwMode="auto">
              <a:xfrm>
                <a:off x="1504" y="2891"/>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7" name="Oval 25"/>
              <p:cNvSpPr>
                <a:spLocks noChangeArrowheads="1"/>
              </p:cNvSpPr>
              <p:nvPr/>
            </p:nvSpPr>
            <p:spPr bwMode="auto">
              <a:xfrm>
                <a:off x="704" y="2987"/>
                <a:ext cx="1141" cy="41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8" name="Oval 26"/>
              <p:cNvSpPr>
                <a:spLocks noChangeArrowheads="1"/>
              </p:cNvSpPr>
              <p:nvPr/>
            </p:nvSpPr>
            <p:spPr bwMode="auto">
              <a:xfrm rot="1336630">
                <a:off x="1474" y="3067"/>
                <a:ext cx="555" cy="417"/>
              </a:xfrm>
              <a:prstGeom prst="ellipse">
                <a:avLst/>
              </a:prstGeom>
              <a:solidFill>
                <a:srgbClr val="DDDDDD"/>
              </a:solidFill>
              <a:ln>
                <a:noFill/>
              </a:ln>
              <a:effectLst>
                <a:outerShdw dist="40161" dir="4293903"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9" name="Oval 27"/>
              <p:cNvSpPr>
                <a:spLocks noChangeArrowheads="1"/>
              </p:cNvSpPr>
              <p:nvPr/>
            </p:nvSpPr>
            <p:spPr bwMode="auto">
              <a:xfrm>
                <a:off x="1004" y="2811"/>
                <a:ext cx="75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0" name="Oval 28"/>
              <p:cNvSpPr>
                <a:spLocks noChangeArrowheads="1"/>
              </p:cNvSpPr>
              <p:nvPr/>
            </p:nvSpPr>
            <p:spPr bwMode="auto">
              <a:xfrm>
                <a:off x="577" y="2899"/>
                <a:ext cx="575" cy="320"/>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1" name="Oval 29"/>
              <p:cNvSpPr>
                <a:spLocks noChangeArrowheads="1"/>
              </p:cNvSpPr>
              <p:nvPr/>
            </p:nvSpPr>
            <p:spPr bwMode="auto">
              <a:xfrm>
                <a:off x="396" y="3100"/>
                <a:ext cx="383" cy="256"/>
              </a:xfrm>
              <a:prstGeom prst="ellipse">
                <a:avLst/>
              </a:prstGeom>
              <a:solidFill>
                <a:srgbClr val="DDDDDD"/>
              </a:solidFill>
              <a:ln>
                <a:noFill/>
              </a:ln>
              <a:effectLst>
                <a:outerShdw dist="63500" dir="3187806"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2" name="Oval 30"/>
              <p:cNvSpPr>
                <a:spLocks noChangeArrowheads="1"/>
              </p:cNvSpPr>
              <p:nvPr/>
            </p:nvSpPr>
            <p:spPr bwMode="auto">
              <a:xfrm>
                <a:off x="1515" y="2908"/>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3" name="Oval 31"/>
              <p:cNvSpPr>
                <a:spLocks noChangeArrowheads="1"/>
              </p:cNvSpPr>
              <p:nvPr/>
            </p:nvSpPr>
            <p:spPr bwMode="auto">
              <a:xfrm>
                <a:off x="1599" y="3075"/>
                <a:ext cx="555" cy="249"/>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4" name="Oval 32"/>
              <p:cNvSpPr>
                <a:spLocks noChangeArrowheads="1"/>
              </p:cNvSpPr>
              <p:nvPr/>
            </p:nvSpPr>
            <p:spPr bwMode="auto">
              <a:xfrm>
                <a:off x="715" y="3003"/>
                <a:ext cx="1141" cy="417"/>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5" name="Oval 33"/>
              <p:cNvSpPr>
                <a:spLocks noChangeArrowheads="1"/>
              </p:cNvSpPr>
              <p:nvPr/>
            </p:nvSpPr>
            <p:spPr bwMode="auto">
              <a:xfrm>
                <a:off x="513" y="3219"/>
                <a:ext cx="586" cy="282"/>
              </a:xfrm>
              <a:prstGeom prst="ellipse">
                <a:avLst/>
              </a:prstGeom>
              <a:solidFill>
                <a:srgbClr val="DDDDDD"/>
              </a:solidFill>
              <a:ln>
                <a:noFill/>
              </a:ln>
              <a:effectLst>
                <a:outerShdw dist="113592" dir="20006097"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6" name="Freeform 34"/>
              <p:cNvSpPr>
                <a:spLocks/>
              </p:cNvSpPr>
              <p:nvPr/>
            </p:nvSpPr>
            <p:spPr bwMode="auto">
              <a:xfrm>
                <a:off x="567" y="2924"/>
                <a:ext cx="1451" cy="597"/>
              </a:xfrm>
              <a:custGeom>
                <a:avLst/>
                <a:gdLst>
                  <a:gd name="T0" fmla="*/ 0 w 1447"/>
                  <a:gd name="T1" fmla="*/ 488 h 1128"/>
                  <a:gd name="T2" fmla="*/ 80 w 1447"/>
                  <a:gd name="T3" fmla="*/ 392 h 1128"/>
                  <a:gd name="T4" fmla="*/ 56 w 1447"/>
                  <a:gd name="T5" fmla="*/ 384 h 1128"/>
                  <a:gd name="T6" fmla="*/ 24 w 1447"/>
                  <a:gd name="T7" fmla="*/ 400 h 1128"/>
                  <a:gd name="T8" fmla="*/ 40 w 1447"/>
                  <a:gd name="T9" fmla="*/ 376 h 1128"/>
                  <a:gd name="T10" fmla="*/ 64 w 1447"/>
                  <a:gd name="T11" fmla="*/ 352 h 1128"/>
                  <a:gd name="T12" fmla="*/ 96 w 1447"/>
                  <a:gd name="T13" fmla="*/ 304 h 1128"/>
                  <a:gd name="T14" fmla="*/ 104 w 1447"/>
                  <a:gd name="T15" fmla="*/ 280 h 1128"/>
                  <a:gd name="T16" fmla="*/ 152 w 1447"/>
                  <a:gd name="T17" fmla="*/ 208 h 1128"/>
                  <a:gd name="T18" fmla="*/ 168 w 1447"/>
                  <a:gd name="T19" fmla="*/ 184 h 1128"/>
                  <a:gd name="T20" fmla="*/ 200 w 1447"/>
                  <a:gd name="T21" fmla="*/ 176 h 1128"/>
                  <a:gd name="T22" fmla="*/ 288 w 1447"/>
                  <a:gd name="T23" fmla="*/ 112 h 1128"/>
                  <a:gd name="T24" fmla="*/ 328 w 1447"/>
                  <a:gd name="T25" fmla="*/ 80 h 1128"/>
                  <a:gd name="T26" fmla="*/ 352 w 1447"/>
                  <a:gd name="T27" fmla="*/ 56 h 1128"/>
                  <a:gd name="T28" fmla="*/ 424 w 1447"/>
                  <a:gd name="T29" fmla="*/ 40 h 1128"/>
                  <a:gd name="T30" fmla="*/ 504 w 1447"/>
                  <a:gd name="T31" fmla="*/ 0 h 1128"/>
                  <a:gd name="T32" fmla="*/ 808 w 1447"/>
                  <a:gd name="T33" fmla="*/ 40 h 1128"/>
                  <a:gd name="T34" fmla="*/ 1056 w 1447"/>
                  <a:gd name="T35" fmla="*/ 176 h 1128"/>
                  <a:gd name="T36" fmla="*/ 1080 w 1447"/>
                  <a:gd name="T37" fmla="*/ 200 h 1128"/>
                  <a:gd name="T38" fmla="*/ 1104 w 1447"/>
                  <a:gd name="T39" fmla="*/ 216 h 1128"/>
                  <a:gd name="T40" fmla="*/ 1224 w 1447"/>
                  <a:gd name="T41" fmla="*/ 304 h 1128"/>
                  <a:gd name="T42" fmla="*/ 1296 w 1447"/>
                  <a:gd name="T43" fmla="*/ 368 h 1128"/>
                  <a:gd name="T44" fmla="*/ 1344 w 1447"/>
                  <a:gd name="T45" fmla="*/ 440 h 1128"/>
                  <a:gd name="T46" fmla="*/ 1360 w 1447"/>
                  <a:gd name="T47" fmla="*/ 488 h 1128"/>
                  <a:gd name="T48" fmla="*/ 1392 w 1447"/>
                  <a:gd name="T49" fmla="*/ 536 h 1128"/>
                  <a:gd name="T50" fmla="*/ 1416 w 1447"/>
                  <a:gd name="T51" fmla="*/ 608 h 1128"/>
                  <a:gd name="T52" fmla="*/ 1432 w 1447"/>
                  <a:gd name="T53" fmla="*/ 656 h 1128"/>
                  <a:gd name="T54" fmla="*/ 1432 w 1447"/>
                  <a:gd name="T55" fmla="*/ 856 h 1128"/>
                  <a:gd name="T56" fmla="*/ 1416 w 1447"/>
                  <a:gd name="T57" fmla="*/ 904 h 1128"/>
                  <a:gd name="T58" fmla="*/ 1368 w 1447"/>
                  <a:gd name="T59" fmla="*/ 920 h 1128"/>
                  <a:gd name="T60" fmla="*/ 1352 w 1447"/>
                  <a:gd name="T61" fmla="*/ 944 h 1128"/>
                  <a:gd name="T62" fmla="*/ 1304 w 1447"/>
                  <a:gd name="T63" fmla="*/ 976 h 1128"/>
                  <a:gd name="T64" fmla="*/ 1216 w 1447"/>
                  <a:gd name="T65" fmla="*/ 1040 h 1128"/>
                  <a:gd name="T66" fmla="*/ 1168 w 1447"/>
                  <a:gd name="T67" fmla="*/ 1072 h 1128"/>
                  <a:gd name="T68" fmla="*/ 1112 w 1447"/>
                  <a:gd name="T69" fmla="*/ 1128 h 1128"/>
                  <a:gd name="T70" fmla="*/ 440 w 1447"/>
                  <a:gd name="T71" fmla="*/ 1096 h 1128"/>
                  <a:gd name="T72" fmla="*/ 360 w 1447"/>
                  <a:gd name="T73" fmla="*/ 1072 h 1128"/>
                  <a:gd name="T74" fmla="*/ 304 w 1447"/>
                  <a:gd name="T75" fmla="*/ 976 h 1128"/>
                  <a:gd name="T76" fmla="*/ 240 w 1447"/>
                  <a:gd name="T77" fmla="*/ 880 h 1128"/>
                  <a:gd name="T78" fmla="*/ 200 w 1447"/>
                  <a:gd name="T79" fmla="*/ 800 h 1128"/>
                  <a:gd name="T80" fmla="*/ 120 w 1447"/>
                  <a:gd name="T81" fmla="*/ 704 h 1128"/>
                  <a:gd name="T82" fmla="*/ 56 w 1447"/>
                  <a:gd name="T83" fmla="*/ 624 h 1128"/>
                  <a:gd name="T84" fmla="*/ 16 w 1447"/>
                  <a:gd name="T85" fmla="*/ 544 h 1128"/>
                  <a:gd name="T86" fmla="*/ 8 w 1447"/>
                  <a:gd name="T87" fmla="*/ 512 h 1128"/>
                  <a:gd name="T88" fmla="*/ 0 w 1447"/>
                  <a:gd name="T89" fmla="*/ 48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7" h="1128">
                    <a:moveTo>
                      <a:pt x="0" y="488"/>
                    </a:moveTo>
                    <a:cubicBezTo>
                      <a:pt x="24" y="453"/>
                      <a:pt x="56" y="427"/>
                      <a:pt x="80" y="392"/>
                    </a:cubicBezTo>
                    <a:cubicBezTo>
                      <a:pt x="72" y="389"/>
                      <a:pt x="64" y="383"/>
                      <a:pt x="56" y="384"/>
                    </a:cubicBezTo>
                    <a:cubicBezTo>
                      <a:pt x="44" y="386"/>
                      <a:pt x="35" y="405"/>
                      <a:pt x="24" y="400"/>
                    </a:cubicBezTo>
                    <a:cubicBezTo>
                      <a:pt x="15" y="396"/>
                      <a:pt x="34" y="383"/>
                      <a:pt x="40" y="376"/>
                    </a:cubicBezTo>
                    <a:cubicBezTo>
                      <a:pt x="47" y="367"/>
                      <a:pt x="56" y="360"/>
                      <a:pt x="64" y="352"/>
                    </a:cubicBezTo>
                    <a:cubicBezTo>
                      <a:pt x="82" y="279"/>
                      <a:pt x="56" y="354"/>
                      <a:pt x="96" y="304"/>
                    </a:cubicBezTo>
                    <a:cubicBezTo>
                      <a:pt x="101" y="297"/>
                      <a:pt x="100" y="287"/>
                      <a:pt x="104" y="280"/>
                    </a:cubicBezTo>
                    <a:cubicBezTo>
                      <a:pt x="104" y="280"/>
                      <a:pt x="144" y="220"/>
                      <a:pt x="152" y="208"/>
                    </a:cubicBezTo>
                    <a:cubicBezTo>
                      <a:pt x="157" y="200"/>
                      <a:pt x="159" y="186"/>
                      <a:pt x="168" y="184"/>
                    </a:cubicBezTo>
                    <a:cubicBezTo>
                      <a:pt x="179" y="181"/>
                      <a:pt x="189" y="179"/>
                      <a:pt x="200" y="176"/>
                    </a:cubicBezTo>
                    <a:cubicBezTo>
                      <a:pt x="228" y="148"/>
                      <a:pt x="253" y="129"/>
                      <a:pt x="288" y="112"/>
                    </a:cubicBezTo>
                    <a:cubicBezTo>
                      <a:pt x="324" y="58"/>
                      <a:pt x="282" y="111"/>
                      <a:pt x="328" y="80"/>
                    </a:cubicBezTo>
                    <a:cubicBezTo>
                      <a:pt x="337" y="74"/>
                      <a:pt x="343" y="62"/>
                      <a:pt x="352" y="56"/>
                    </a:cubicBezTo>
                    <a:cubicBezTo>
                      <a:pt x="365" y="47"/>
                      <a:pt x="418" y="41"/>
                      <a:pt x="424" y="40"/>
                    </a:cubicBezTo>
                    <a:cubicBezTo>
                      <a:pt x="450" y="23"/>
                      <a:pt x="475" y="10"/>
                      <a:pt x="504" y="0"/>
                    </a:cubicBezTo>
                    <a:cubicBezTo>
                      <a:pt x="606" y="15"/>
                      <a:pt x="705" y="31"/>
                      <a:pt x="808" y="40"/>
                    </a:cubicBezTo>
                    <a:cubicBezTo>
                      <a:pt x="913" y="66"/>
                      <a:pt x="964" y="153"/>
                      <a:pt x="1056" y="176"/>
                    </a:cubicBezTo>
                    <a:cubicBezTo>
                      <a:pt x="1064" y="184"/>
                      <a:pt x="1071" y="193"/>
                      <a:pt x="1080" y="200"/>
                    </a:cubicBezTo>
                    <a:cubicBezTo>
                      <a:pt x="1087" y="206"/>
                      <a:pt x="1097" y="210"/>
                      <a:pt x="1104" y="216"/>
                    </a:cubicBezTo>
                    <a:cubicBezTo>
                      <a:pt x="1145" y="252"/>
                      <a:pt x="1171" y="286"/>
                      <a:pt x="1224" y="304"/>
                    </a:cubicBezTo>
                    <a:cubicBezTo>
                      <a:pt x="1247" y="327"/>
                      <a:pt x="1276" y="343"/>
                      <a:pt x="1296" y="368"/>
                    </a:cubicBezTo>
                    <a:cubicBezTo>
                      <a:pt x="1314" y="391"/>
                      <a:pt x="1335" y="413"/>
                      <a:pt x="1344" y="440"/>
                    </a:cubicBezTo>
                    <a:cubicBezTo>
                      <a:pt x="1349" y="456"/>
                      <a:pt x="1351" y="474"/>
                      <a:pt x="1360" y="488"/>
                    </a:cubicBezTo>
                    <a:cubicBezTo>
                      <a:pt x="1371" y="504"/>
                      <a:pt x="1386" y="518"/>
                      <a:pt x="1392" y="536"/>
                    </a:cubicBezTo>
                    <a:cubicBezTo>
                      <a:pt x="1395" y="546"/>
                      <a:pt x="1414" y="603"/>
                      <a:pt x="1416" y="608"/>
                    </a:cubicBezTo>
                    <a:cubicBezTo>
                      <a:pt x="1421" y="624"/>
                      <a:pt x="1432" y="656"/>
                      <a:pt x="1432" y="656"/>
                    </a:cubicBezTo>
                    <a:cubicBezTo>
                      <a:pt x="1443" y="744"/>
                      <a:pt x="1447" y="743"/>
                      <a:pt x="1432" y="856"/>
                    </a:cubicBezTo>
                    <a:cubicBezTo>
                      <a:pt x="1430" y="873"/>
                      <a:pt x="1432" y="899"/>
                      <a:pt x="1416" y="904"/>
                    </a:cubicBezTo>
                    <a:cubicBezTo>
                      <a:pt x="1400" y="909"/>
                      <a:pt x="1368" y="920"/>
                      <a:pt x="1368" y="920"/>
                    </a:cubicBezTo>
                    <a:cubicBezTo>
                      <a:pt x="1363" y="928"/>
                      <a:pt x="1359" y="938"/>
                      <a:pt x="1352" y="944"/>
                    </a:cubicBezTo>
                    <a:cubicBezTo>
                      <a:pt x="1338" y="957"/>
                      <a:pt x="1304" y="976"/>
                      <a:pt x="1304" y="976"/>
                    </a:cubicBezTo>
                    <a:cubicBezTo>
                      <a:pt x="1279" y="1014"/>
                      <a:pt x="1251" y="1005"/>
                      <a:pt x="1216" y="1040"/>
                    </a:cubicBezTo>
                    <a:cubicBezTo>
                      <a:pt x="1186" y="1070"/>
                      <a:pt x="1203" y="1060"/>
                      <a:pt x="1168" y="1072"/>
                    </a:cubicBezTo>
                    <a:cubicBezTo>
                      <a:pt x="1149" y="1101"/>
                      <a:pt x="1131" y="1099"/>
                      <a:pt x="1112" y="1128"/>
                    </a:cubicBezTo>
                    <a:cubicBezTo>
                      <a:pt x="850" y="1124"/>
                      <a:pt x="672" y="1125"/>
                      <a:pt x="440" y="1096"/>
                    </a:cubicBezTo>
                    <a:cubicBezTo>
                      <a:pt x="413" y="1087"/>
                      <a:pt x="387" y="1081"/>
                      <a:pt x="360" y="1072"/>
                    </a:cubicBezTo>
                    <a:cubicBezTo>
                      <a:pt x="338" y="1038"/>
                      <a:pt x="322" y="1009"/>
                      <a:pt x="304" y="976"/>
                    </a:cubicBezTo>
                    <a:cubicBezTo>
                      <a:pt x="286" y="943"/>
                      <a:pt x="257" y="914"/>
                      <a:pt x="240" y="880"/>
                    </a:cubicBezTo>
                    <a:cubicBezTo>
                      <a:pt x="227" y="855"/>
                      <a:pt x="215" y="823"/>
                      <a:pt x="200" y="800"/>
                    </a:cubicBezTo>
                    <a:cubicBezTo>
                      <a:pt x="178" y="764"/>
                      <a:pt x="147" y="735"/>
                      <a:pt x="120" y="704"/>
                    </a:cubicBezTo>
                    <a:cubicBezTo>
                      <a:pt x="94" y="675"/>
                      <a:pt x="89" y="646"/>
                      <a:pt x="56" y="624"/>
                    </a:cubicBezTo>
                    <a:cubicBezTo>
                      <a:pt x="45" y="580"/>
                      <a:pt x="27" y="583"/>
                      <a:pt x="16" y="544"/>
                    </a:cubicBezTo>
                    <a:cubicBezTo>
                      <a:pt x="13" y="533"/>
                      <a:pt x="11" y="523"/>
                      <a:pt x="8" y="512"/>
                    </a:cubicBezTo>
                    <a:cubicBezTo>
                      <a:pt x="6" y="504"/>
                      <a:pt x="0" y="488"/>
                      <a:pt x="0" y="488"/>
                    </a:cubicBezTo>
                    <a:close/>
                  </a:path>
                </a:pathLst>
              </a:custGeom>
              <a:solidFill>
                <a:srgbClr val="DDDDDD"/>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2363" dir="4557825" algn="ctr" rotWithShape="0">
                        <a:schemeClr val="bg2"/>
                      </a:outerShdw>
                    </a:effectLst>
                  </a14:hiddenEffects>
                </a:ext>
              </a:extLst>
            </p:spPr>
            <p:txBody>
              <a:bodyPr/>
              <a:lstStyle/>
              <a:p>
                <a:endParaRPr lang="zh-CN" altLang="en-US" sz="1000">
                  <a:latin typeface="+mj-ea"/>
                  <a:ea typeface="+mj-ea"/>
                </a:endParaRPr>
              </a:p>
            </p:txBody>
          </p:sp>
        </p:grpSp>
        <p:sp>
          <p:nvSpPr>
            <p:cNvPr id="47" name="Text Box 35"/>
            <p:cNvSpPr txBox="1">
              <a:spLocks noChangeArrowheads="1"/>
            </p:cNvSpPr>
            <p:nvPr/>
          </p:nvSpPr>
          <p:spPr bwMode="auto">
            <a:xfrm>
              <a:off x="-9644" y="1768475"/>
              <a:ext cx="679689" cy="61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000">
                  <a:latin typeface="+mj-ea"/>
                  <a:ea typeface="+mj-ea"/>
                </a:rPr>
                <a:t>主机</a:t>
              </a:r>
            </a:p>
            <a:p>
              <a:pPr algn="ctr"/>
              <a:r>
                <a:rPr lang="en-US" altLang="zh-CN" sz="1000">
                  <a:latin typeface="+mj-ea"/>
                  <a:ea typeface="+mj-ea"/>
                </a:rPr>
                <a:t>H</a:t>
              </a:r>
              <a:r>
                <a:rPr lang="en-US" altLang="zh-CN" sz="1000" baseline="-25000">
                  <a:latin typeface="+mj-ea"/>
                  <a:ea typeface="+mj-ea"/>
                </a:rPr>
                <a:t>1</a:t>
              </a:r>
            </a:p>
          </p:txBody>
        </p:sp>
        <p:pic>
          <p:nvPicPr>
            <p:cNvPr id="48" name="Picture 3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9088" y="198913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49" name="Group 37"/>
            <p:cNvGrpSpPr>
              <a:grpSpLocks/>
            </p:cNvGrpSpPr>
            <p:nvPr/>
          </p:nvGrpSpPr>
          <p:grpSpPr bwMode="auto">
            <a:xfrm>
              <a:off x="6011863" y="1773238"/>
              <a:ext cx="1439862" cy="863600"/>
              <a:chOff x="385" y="2795"/>
              <a:chExt cx="1769" cy="816"/>
            </a:xfrm>
          </p:grpSpPr>
          <p:sp>
            <p:nvSpPr>
              <p:cNvPr id="50" name="Oval 38"/>
              <p:cNvSpPr>
                <a:spLocks noChangeArrowheads="1"/>
              </p:cNvSpPr>
              <p:nvPr/>
            </p:nvSpPr>
            <p:spPr bwMode="auto">
              <a:xfrm>
                <a:off x="1589" y="3060"/>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1" name="Oval 39"/>
              <p:cNvSpPr>
                <a:spLocks noChangeArrowheads="1"/>
              </p:cNvSpPr>
              <p:nvPr/>
            </p:nvSpPr>
            <p:spPr bwMode="auto">
              <a:xfrm>
                <a:off x="928" y="3274"/>
                <a:ext cx="884" cy="337"/>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2" name="Oval 40"/>
              <p:cNvSpPr>
                <a:spLocks noChangeArrowheads="1"/>
              </p:cNvSpPr>
              <p:nvPr/>
            </p:nvSpPr>
            <p:spPr bwMode="auto">
              <a:xfrm>
                <a:off x="502" y="3204"/>
                <a:ext cx="586" cy="28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3" name="Oval 41"/>
              <p:cNvSpPr>
                <a:spLocks noChangeArrowheads="1"/>
              </p:cNvSpPr>
              <p:nvPr/>
            </p:nvSpPr>
            <p:spPr bwMode="auto">
              <a:xfrm>
                <a:off x="385" y="3084"/>
                <a:ext cx="384" cy="256"/>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4" name="Oval 42"/>
              <p:cNvSpPr>
                <a:spLocks noChangeArrowheads="1"/>
              </p:cNvSpPr>
              <p:nvPr/>
            </p:nvSpPr>
            <p:spPr bwMode="auto">
              <a:xfrm>
                <a:off x="566" y="2883"/>
                <a:ext cx="57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5" name="Oval 43"/>
              <p:cNvSpPr>
                <a:spLocks noChangeArrowheads="1"/>
              </p:cNvSpPr>
              <p:nvPr/>
            </p:nvSpPr>
            <p:spPr bwMode="auto">
              <a:xfrm>
                <a:off x="992" y="2795"/>
                <a:ext cx="757"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6" name="Oval 44"/>
              <p:cNvSpPr>
                <a:spLocks noChangeArrowheads="1"/>
              </p:cNvSpPr>
              <p:nvPr/>
            </p:nvSpPr>
            <p:spPr bwMode="auto">
              <a:xfrm>
                <a:off x="1504" y="2891"/>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7" name="Oval 45"/>
              <p:cNvSpPr>
                <a:spLocks noChangeArrowheads="1"/>
              </p:cNvSpPr>
              <p:nvPr/>
            </p:nvSpPr>
            <p:spPr bwMode="auto">
              <a:xfrm>
                <a:off x="704" y="2987"/>
                <a:ext cx="1141" cy="41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8" name="Oval 46"/>
              <p:cNvSpPr>
                <a:spLocks noChangeArrowheads="1"/>
              </p:cNvSpPr>
              <p:nvPr/>
            </p:nvSpPr>
            <p:spPr bwMode="auto">
              <a:xfrm rot="1336630">
                <a:off x="1474" y="3067"/>
                <a:ext cx="555" cy="417"/>
              </a:xfrm>
              <a:prstGeom prst="ellipse">
                <a:avLst/>
              </a:prstGeom>
              <a:solidFill>
                <a:srgbClr val="DDDDDD"/>
              </a:solidFill>
              <a:ln>
                <a:noFill/>
              </a:ln>
              <a:effectLst>
                <a:outerShdw dist="40161" dir="4293903"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9" name="Oval 47"/>
              <p:cNvSpPr>
                <a:spLocks noChangeArrowheads="1"/>
              </p:cNvSpPr>
              <p:nvPr/>
            </p:nvSpPr>
            <p:spPr bwMode="auto">
              <a:xfrm>
                <a:off x="1004" y="2811"/>
                <a:ext cx="75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0" name="Oval 48"/>
              <p:cNvSpPr>
                <a:spLocks noChangeArrowheads="1"/>
              </p:cNvSpPr>
              <p:nvPr/>
            </p:nvSpPr>
            <p:spPr bwMode="auto">
              <a:xfrm>
                <a:off x="577" y="2899"/>
                <a:ext cx="575" cy="320"/>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1" name="Oval 49"/>
              <p:cNvSpPr>
                <a:spLocks noChangeArrowheads="1"/>
              </p:cNvSpPr>
              <p:nvPr/>
            </p:nvSpPr>
            <p:spPr bwMode="auto">
              <a:xfrm>
                <a:off x="396" y="3100"/>
                <a:ext cx="383" cy="256"/>
              </a:xfrm>
              <a:prstGeom prst="ellipse">
                <a:avLst/>
              </a:prstGeom>
              <a:solidFill>
                <a:srgbClr val="DDDDDD"/>
              </a:solidFill>
              <a:ln>
                <a:noFill/>
              </a:ln>
              <a:effectLst>
                <a:outerShdw dist="63500" dir="3187806"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2" name="Oval 50"/>
              <p:cNvSpPr>
                <a:spLocks noChangeArrowheads="1"/>
              </p:cNvSpPr>
              <p:nvPr/>
            </p:nvSpPr>
            <p:spPr bwMode="auto">
              <a:xfrm>
                <a:off x="1515" y="2908"/>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3" name="Oval 51"/>
              <p:cNvSpPr>
                <a:spLocks noChangeArrowheads="1"/>
              </p:cNvSpPr>
              <p:nvPr/>
            </p:nvSpPr>
            <p:spPr bwMode="auto">
              <a:xfrm>
                <a:off x="1599" y="3075"/>
                <a:ext cx="555" cy="249"/>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4" name="Oval 52"/>
              <p:cNvSpPr>
                <a:spLocks noChangeArrowheads="1"/>
              </p:cNvSpPr>
              <p:nvPr/>
            </p:nvSpPr>
            <p:spPr bwMode="auto">
              <a:xfrm>
                <a:off x="715" y="3003"/>
                <a:ext cx="1141" cy="417"/>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5" name="Oval 53"/>
              <p:cNvSpPr>
                <a:spLocks noChangeArrowheads="1"/>
              </p:cNvSpPr>
              <p:nvPr/>
            </p:nvSpPr>
            <p:spPr bwMode="auto">
              <a:xfrm>
                <a:off x="513" y="3219"/>
                <a:ext cx="586" cy="282"/>
              </a:xfrm>
              <a:prstGeom prst="ellipse">
                <a:avLst/>
              </a:prstGeom>
              <a:solidFill>
                <a:srgbClr val="DDDDDD"/>
              </a:solidFill>
              <a:ln>
                <a:noFill/>
              </a:ln>
              <a:effectLst>
                <a:outerShdw dist="113592" dir="20006097"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6" name="Freeform 54"/>
              <p:cNvSpPr>
                <a:spLocks/>
              </p:cNvSpPr>
              <p:nvPr/>
            </p:nvSpPr>
            <p:spPr bwMode="auto">
              <a:xfrm>
                <a:off x="567" y="2924"/>
                <a:ext cx="1451" cy="597"/>
              </a:xfrm>
              <a:custGeom>
                <a:avLst/>
                <a:gdLst>
                  <a:gd name="T0" fmla="*/ 0 w 1447"/>
                  <a:gd name="T1" fmla="*/ 488 h 1128"/>
                  <a:gd name="T2" fmla="*/ 80 w 1447"/>
                  <a:gd name="T3" fmla="*/ 392 h 1128"/>
                  <a:gd name="T4" fmla="*/ 56 w 1447"/>
                  <a:gd name="T5" fmla="*/ 384 h 1128"/>
                  <a:gd name="T6" fmla="*/ 24 w 1447"/>
                  <a:gd name="T7" fmla="*/ 400 h 1128"/>
                  <a:gd name="T8" fmla="*/ 40 w 1447"/>
                  <a:gd name="T9" fmla="*/ 376 h 1128"/>
                  <a:gd name="T10" fmla="*/ 64 w 1447"/>
                  <a:gd name="T11" fmla="*/ 352 h 1128"/>
                  <a:gd name="T12" fmla="*/ 96 w 1447"/>
                  <a:gd name="T13" fmla="*/ 304 h 1128"/>
                  <a:gd name="T14" fmla="*/ 104 w 1447"/>
                  <a:gd name="T15" fmla="*/ 280 h 1128"/>
                  <a:gd name="T16" fmla="*/ 152 w 1447"/>
                  <a:gd name="T17" fmla="*/ 208 h 1128"/>
                  <a:gd name="T18" fmla="*/ 168 w 1447"/>
                  <a:gd name="T19" fmla="*/ 184 h 1128"/>
                  <a:gd name="T20" fmla="*/ 200 w 1447"/>
                  <a:gd name="T21" fmla="*/ 176 h 1128"/>
                  <a:gd name="T22" fmla="*/ 288 w 1447"/>
                  <a:gd name="T23" fmla="*/ 112 h 1128"/>
                  <a:gd name="T24" fmla="*/ 328 w 1447"/>
                  <a:gd name="T25" fmla="*/ 80 h 1128"/>
                  <a:gd name="T26" fmla="*/ 352 w 1447"/>
                  <a:gd name="T27" fmla="*/ 56 h 1128"/>
                  <a:gd name="T28" fmla="*/ 424 w 1447"/>
                  <a:gd name="T29" fmla="*/ 40 h 1128"/>
                  <a:gd name="T30" fmla="*/ 504 w 1447"/>
                  <a:gd name="T31" fmla="*/ 0 h 1128"/>
                  <a:gd name="T32" fmla="*/ 808 w 1447"/>
                  <a:gd name="T33" fmla="*/ 40 h 1128"/>
                  <a:gd name="T34" fmla="*/ 1056 w 1447"/>
                  <a:gd name="T35" fmla="*/ 176 h 1128"/>
                  <a:gd name="T36" fmla="*/ 1080 w 1447"/>
                  <a:gd name="T37" fmla="*/ 200 h 1128"/>
                  <a:gd name="T38" fmla="*/ 1104 w 1447"/>
                  <a:gd name="T39" fmla="*/ 216 h 1128"/>
                  <a:gd name="T40" fmla="*/ 1224 w 1447"/>
                  <a:gd name="T41" fmla="*/ 304 h 1128"/>
                  <a:gd name="T42" fmla="*/ 1296 w 1447"/>
                  <a:gd name="T43" fmla="*/ 368 h 1128"/>
                  <a:gd name="T44" fmla="*/ 1344 w 1447"/>
                  <a:gd name="T45" fmla="*/ 440 h 1128"/>
                  <a:gd name="T46" fmla="*/ 1360 w 1447"/>
                  <a:gd name="T47" fmla="*/ 488 h 1128"/>
                  <a:gd name="T48" fmla="*/ 1392 w 1447"/>
                  <a:gd name="T49" fmla="*/ 536 h 1128"/>
                  <a:gd name="T50" fmla="*/ 1416 w 1447"/>
                  <a:gd name="T51" fmla="*/ 608 h 1128"/>
                  <a:gd name="T52" fmla="*/ 1432 w 1447"/>
                  <a:gd name="T53" fmla="*/ 656 h 1128"/>
                  <a:gd name="T54" fmla="*/ 1432 w 1447"/>
                  <a:gd name="T55" fmla="*/ 856 h 1128"/>
                  <a:gd name="T56" fmla="*/ 1416 w 1447"/>
                  <a:gd name="T57" fmla="*/ 904 h 1128"/>
                  <a:gd name="T58" fmla="*/ 1368 w 1447"/>
                  <a:gd name="T59" fmla="*/ 920 h 1128"/>
                  <a:gd name="T60" fmla="*/ 1352 w 1447"/>
                  <a:gd name="T61" fmla="*/ 944 h 1128"/>
                  <a:gd name="T62" fmla="*/ 1304 w 1447"/>
                  <a:gd name="T63" fmla="*/ 976 h 1128"/>
                  <a:gd name="T64" fmla="*/ 1216 w 1447"/>
                  <a:gd name="T65" fmla="*/ 1040 h 1128"/>
                  <a:gd name="T66" fmla="*/ 1168 w 1447"/>
                  <a:gd name="T67" fmla="*/ 1072 h 1128"/>
                  <a:gd name="T68" fmla="*/ 1112 w 1447"/>
                  <a:gd name="T69" fmla="*/ 1128 h 1128"/>
                  <a:gd name="T70" fmla="*/ 440 w 1447"/>
                  <a:gd name="T71" fmla="*/ 1096 h 1128"/>
                  <a:gd name="T72" fmla="*/ 360 w 1447"/>
                  <a:gd name="T73" fmla="*/ 1072 h 1128"/>
                  <a:gd name="T74" fmla="*/ 304 w 1447"/>
                  <a:gd name="T75" fmla="*/ 976 h 1128"/>
                  <a:gd name="T76" fmla="*/ 240 w 1447"/>
                  <a:gd name="T77" fmla="*/ 880 h 1128"/>
                  <a:gd name="T78" fmla="*/ 200 w 1447"/>
                  <a:gd name="T79" fmla="*/ 800 h 1128"/>
                  <a:gd name="T80" fmla="*/ 120 w 1447"/>
                  <a:gd name="T81" fmla="*/ 704 h 1128"/>
                  <a:gd name="T82" fmla="*/ 56 w 1447"/>
                  <a:gd name="T83" fmla="*/ 624 h 1128"/>
                  <a:gd name="T84" fmla="*/ 16 w 1447"/>
                  <a:gd name="T85" fmla="*/ 544 h 1128"/>
                  <a:gd name="T86" fmla="*/ 8 w 1447"/>
                  <a:gd name="T87" fmla="*/ 512 h 1128"/>
                  <a:gd name="T88" fmla="*/ 0 w 1447"/>
                  <a:gd name="T89" fmla="*/ 48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7" h="1128">
                    <a:moveTo>
                      <a:pt x="0" y="488"/>
                    </a:moveTo>
                    <a:cubicBezTo>
                      <a:pt x="24" y="453"/>
                      <a:pt x="56" y="427"/>
                      <a:pt x="80" y="392"/>
                    </a:cubicBezTo>
                    <a:cubicBezTo>
                      <a:pt x="72" y="389"/>
                      <a:pt x="64" y="383"/>
                      <a:pt x="56" y="384"/>
                    </a:cubicBezTo>
                    <a:cubicBezTo>
                      <a:pt x="44" y="386"/>
                      <a:pt x="35" y="405"/>
                      <a:pt x="24" y="400"/>
                    </a:cubicBezTo>
                    <a:cubicBezTo>
                      <a:pt x="15" y="396"/>
                      <a:pt x="34" y="383"/>
                      <a:pt x="40" y="376"/>
                    </a:cubicBezTo>
                    <a:cubicBezTo>
                      <a:pt x="47" y="367"/>
                      <a:pt x="56" y="360"/>
                      <a:pt x="64" y="352"/>
                    </a:cubicBezTo>
                    <a:cubicBezTo>
                      <a:pt x="82" y="279"/>
                      <a:pt x="56" y="354"/>
                      <a:pt x="96" y="304"/>
                    </a:cubicBezTo>
                    <a:cubicBezTo>
                      <a:pt x="101" y="297"/>
                      <a:pt x="100" y="287"/>
                      <a:pt x="104" y="280"/>
                    </a:cubicBezTo>
                    <a:cubicBezTo>
                      <a:pt x="104" y="280"/>
                      <a:pt x="144" y="220"/>
                      <a:pt x="152" y="208"/>
                    </a:cubicBezTo>
                    <a:cubicBezTo>
                      <a:pt x="157" y="200"/>
                      <a:pt x="159" y="186"/>
                      <a:pt x="168" y="184"/>
                    </a:cubicBezTo>
                    <a:cubicBezTo>
                      <a:pt x="179" y="181"/>
                      <a:pt x="189" y="179"/>
                      <a:pt x="200" y="176"/>
                    </a:cubicBezTo>
                    <a:cubicBezTo>
                      <a:pt x="228" y="148"/>
                      <a:pt x="253" y="129"/>
                      <a:pt x="288" y="112"/>
                    </a:cubicBezTo>
                    <a:cubicBezTo>
                      <a:pt x="324" y="58"/>
                      <a:pt x="282" y="111"/>
                      <a:pt x="328" y="80"/>
                    </a:cubicBezTo>
                    <a:cubicBezTo>
                      <a:pt x="337" y="74"/>
                      <a:pt x="343" y="62"/>
                      <a:pt x="352" y="56"/>
                    </a:cubicBezTo>
                    <a:cubicBezTo>
                      <a:pt x="365" y="47"/>
                      <a:pt x="418" y="41"/>
                      <a:pt x="424" y="40"/>
                    </a:cubicBezTo>
                    <a:cubicBezTo>
                      <a:pt x="450" y="23"/>
                      <a:pt x="475" y="10"/>
                      <a:pt x="504" y="0"/>
                    </a:cubicBezTo>
                    <a:cubicBezTo>
                      <a:pt x="606" y="15"/>
                      <a:pt x="705" y="31"/>
                      <a:pt x="808" y="40"/>
                    </a:cubicBezTo>
                    <a:cubicBezTo>
                      <a:pt x="913" y="66"/>
                      <a:pt x="964" y="153"/>
                      <a:pt x="1056" y="176"/>
                    </a:cubicBezTo>
                    <a:cubicBezTo>
                      <a:pt x="1064" y="184"/>
                      <a:pt x="1071" y="193"/>
                      <a:pt x="1080" y="200"/>
                    </a:cubicBezTo>
                    <a:cubicBezTo>
                      <a:pt x="1087" y="206"/>
                      <a:pt x="1097" y="210"/>
                      <a:pt x="1104" y="216"/>
                    </a:cubicBezTo>
                    <a:cubicBezTo>
                      <a:pt x="1145" y="252"/>
                      <a:pt x="1171" y="286"/>
                      <a:pt x="1224" y="304"/>
                    </a:cubicBezTo>
                    <a:cubicBezTo>
                      <a:pt x="1247" y="327"/>
                      <a:pt x="1276" y="343"/>
                      <a:pt x="1296" y="368"/>
                    </a:cubicBezTo>
                    <a:cubicBezTo>
                      <a:pt x="1314" y="391"/>
                      <a:pt x="1335" y="413"/>
                      <a:pt x="1344" y="440"/>
                    </a:cubicBezTo>
                    <a:cubicBezTo>
                      <a:pt x="1349" y="456"/>
                      <a:pt x="1351" y="474"/>
                      <a:pt x="1360" y="488"/>
                    </a:cubicBezTo>
                    <a:cubicBezTo>
                      <a:pt x="1371" y="504"/>
                      <a:pt x="1386" y="518"/>
                      <a:pt x="1392" y="536"/>
                    </a:cubicBezTo>
                    <a:cubicBezTo>
                      <a:pt x="1395" y="546"/>
                      <a:pt x="1414" y="603"/>
                      <a:pt x="1416" y="608"/>
                    </a:cubicBezTo>
                    <a:cubicBezTo>
                      <a:pt x="1421" y="624"/>
                      <a:pt x="1432" y="656"/>
                      <a:pt x="1432" y="656"/>
                    </a:cubicBezTo>
                    <a:cubicBezTo>
                      <a:pt x="1443" y="744"/>
                      <a:pt x="1447" y="743"/>
                      <a:pt x="1432" y="856"/>
                    </a:cubicBezTo>
                    <a:cubicBezTo>
                      <a:pt x="1430" y="873"/>
                      <a:pt x="1432" y="899"/>
                      <a:pt x="1416" y="904"/>
                    </a:cubicBezTo>
                    <a:cubicBezTo>
                      <a:pt x="1400" y="909"/>
                      <a:pt x="1368" y="920"/>
                      <a:pt x="1368" y="920"/>
                    </a:cubicBezTo>
                    <a:cubicBezTo>
                      <a:pt x="1363" y="928"/>
                      <a:pt x="1359" y="938"/>
                      <a:pt x="1352" y="944"/>
                    </a:cubicBezTo>
                    <a:cubicBezTo>
                      <a:pt x="1338" y="957"/>
                      <a:pt x="1304" y="976"/>
                      <a:pt x="1304" y="976"/>
                    </a:cubicBezTo>
                    <a:cubicBezTo>
                      <a:pt x="1279" y="1014"/>
                      <a:pt x="1251" y="1005"/>
                      <a:pt x="1216" y="1040"/>
                    </a:cubicBezTo>
                    <a:cubicBezTo>
                      <a:pt x="1186" y="1070"/>
                      <a:pt x="1203" y="1060"/>
                      <a:pt x="1168" y="1072"/>
                    </a:cubicBezTo>
                    <a:cubicBezTo>
                      <a:pt x="1149" y="1101"/>
                      <a:pt x="1131" y="1099"/>
                      <a:pt x="1112" y="1128"/>
                    </a:cubicBezTo>
                    <a:cubicBezTo>
                      <a:pt x="850" y="1124"/>
                      <a:pt x="672" y="1125"/>
                      <a:pt x="440" y="1096"/>
                    </a:cubicBezTo>
                    <a:cubicBezTo>
                      <a:pt x="413" y="1087"/>
                      <a:pt x="387" y="1081"/>
                      <a:pt x="360" y="1072"/>
                    </a:cubicBezTo>
                    <a:cubicBezTo>
                      <a:pt x="338" y="1038"/>
                      <a:pt x="322" y="1009"/>
                      <a:pt x="304" y="976"/>
                    </a:cubicBezTo>
                    <a:cubicBezTo>
                      <a:pt x="286" y="943"/>
                      <a:pt x="257" y="914"/>
                      <a:pt x="240" y="880"/>
                    </a:cubicBezTo>
                    <a:cubicBezTo>
                      <a:pt x="227" y="855"/>
                      <a:pt x="215" y="823"/>
                      <a:pt x="200" y="800"/>
                    </a:cubicBezTo>
                    <a:cubicBezTo>
                      <a:pt x="178" y="764"/>
                      <a:pt x="147" y="735"/>
                      <a:pt x="120" y="704"/>
                    </a:cubicBezTo>
                    <a:cubicBezTo>
                      <a:pt x="94" y="675"/>
                      <a:pt x="89" y="646"/>
                      <a:pt x="56" y="624"/>
                    </a:cubicBezTo>
                    <a:cubicBezTo>
                      <a:pt x="45" y="580"/>
                      <a:pt x="27" y="583"/>
                      <a:pt x="16" y="544"/>
                    </a:cubicBezTo>
                    <a:cubicBezTo>
                      <a:pt x="13" y="533"/>
                      <a:pt x="11" y="523"/>
                      <a:pt x="8" y="512"/>
                    </a:cubicBezTo>
                    <a:cubicBezTo>
                      <a:pt x="6" y="504"/>
                      <a:pt x="0" y="488"/>
                      <a:pt x="0" y="488"/>
                    </a:cubicBezTo>
                    <a:close/>
                  </a:path>
                </a:pathLst>
              </a:custGeom>
              <a:solidFill>
                <a:srgbClr val="DDDDDD"/>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2363" dir="4557825" algn="ctr" rotWithShape="0">
                        <a:schemeClr val="bg2"/>
                      </a:outerShdw>
                    </a:effectLst>
                  </a14:hiddenEffects>
                </a:ext>
              </a:extLst>
            </p:spPr>
            <p:txBody>
              <a:bodyPr/>
              <a:lstStyle/>
              <a:p>
                <a:endParaRPr lang="zh-CN" altLang="en-US" sz="1000">
                  <a:latin typeface="+mj-ea"/>
                  <a:ea typeface="+mj-ea"/>
                </a:endParaRPr>
              </a:p>
            </p:txBody>
          </p:sp>
        </p:grpSp>
        <p:grpSp>
          <p:nvGrpSpPr>
            <p:cNvPr id="67" name="Group 55"/>
            <p:cNvGrpSpPr>
              <a:grpSpLocks/>
            </p:cNvGrpSpPr>
            <p:nvPr/>
          </p:nvGrpSpPr>
          <p:grpSpPr bwMode="auto">
            <a:xfrm>
              <a:off x="4427538" y="3429000"/>
              <a:ext cx="415925" cy="504825"/>
              <a:chOff x="4416" y="2717"/>
              <a:chExt cx="404" cy="577"/>
            </a:xfrm>
          </p:grpSpPr>
          <p:sp>
            <p:nvSpPr>
              <p:cNvPr id="68" name="AutoShape 56"/>
              <p:cNvSpPr>
                <a:spLocks noChangeAspect="1" noChangeArrowheads="1" noTextEdit="1"/>
              </p:cNvSpPr>
              <p:nvPr/>
            </p:nvSpPr>
            <p:spPr bwMode="auto">
              <a:xfrm>
                <a:off x="4416" y="2717"/>
                <a:ext cx="40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000">
                  <a:latin typeface="+mj-ea"/>
                  <a:ea typeface="+mj-ea"/>
                </a:endParaRPr>
              </a:p>
            </p:txBody>
          </p:sp>
          <p:grpSp>
            <p:nvGrpSpPr>
              <p:cNvPr id="69" name="Group 57"/>
              <p:cNvGrpSpPr>
                <a:grpSpLocks/>
              </p:cNvGrpSpPr>
              <p:nvPr/>
            </p:nvGrpSpPr>
            <p:grpSpPr bwMode="auto">
              <a:xfrm>
                <a:off x="4562" y="3066"/>
                <a:ext cx="13" cy="70"/>
                <a:chOff x="4562" y="3066"/>
                <a:chExt cx="13" cy="70"/>
              </a:xfrm>
            </p:grpSpPr>
            <p:sp>
              <p:nvSpPr>
                <p:cNvPr id="114" name="Rectangle 58"/>
                <p:cNvSpPr>
                  <a:spLocks noChangeArrowheads="1"/>
                </p:cNvSpPr>
                <p:nvPr/>
              </p:nvSpPr>
              <p:spPr bwMode="auto">
                <a:xfrm>
                  <a:off x="4562" y="3067"/>
                  <a:ext cx="13" cy="69"/>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15" name="Line 59"/>
                <p:cNvSpPr>
                  <a:spLocks noChangeShapeType="1"/>
                </p:cNvSpPr>
                <p:nvPr/>
              </p:nvSpPr>
              <p:spPr bwMode="auto">
                <a:xfrm>
                  <a:off x="4568" y="3066"/>
                  <a:ext cx="1" cy="6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sp>
            <p:nvSpPr>
              <p:cNvPr id="70" name="Rectangle 60"/>
              <p:cNvSpPr>
                <a:spLocks noChangeArrowheads="1"/>
              </p:cNvSpPr>
              <p:nvPr/>
            </p:nvSpPr>
            <p:spPr bwMode="auto">
              <a:xfrm>
                <a:off x="4503" y="3022"/>
                <a:ext cx="43"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71" name="Freeform 61"/>
              <p:cNvSpPr>
                <a:spLocks/>
              </p:cNvSpPr>
              <p:nvPr/>
            </p:nvSpPr>
            <p:spPr bwMode="auto">
              <a:xfrm>
                <a:off x="4663" y="3044"/>
                <a:ext cx="28" cy="24"/>
              </a:xfrm>
              <a:custGeom>
                <a:avLst/>
                <a:gdLst>
                  <a:gd name="T0" fmla="*/ 0 w 113"/>
                  <a:gd name="T1" fmla="*/ 0 h 95"/>
                  <a:gd name="T2" fmla="*/ 0 w 113"/>
                  <a:gd name="T3" fmla="*/ 95 h 95"/>
                  <a:gd name="T4" fmla="*/ 113 w 113"/>
                  <a:gd name="T5" fmla="*/ 95 h 95"/>
                  <a:gd name="T6" fmla="*/ 113 w 113"/>
                  <a:gd name="T7" fmla="*/ 19 h 95"/>
                  <a:gd name="T8" fmla="*/ 0 w 113"/>
                  <a:gd name="T9" fmla="*/ 0 h 95"/>
                </a:gdLst>
                <a:ahLst/>
                <a:cxnLst>
                  <a:cxn ang="0">
                    <a:pos x="T0" y="T1"/>
                  </a:cxn>
                  <a:cxn ang="0">
                    <a:pos x="T2" y="T3"/>
                  </a:cxn>
                  <a:cxn ang="0">
                    <a:pos x="T4" y="T5"/>
                  </a:cxn>
                  <a:cxn ang="0">
                    <a:pos x="T6" y="T7"/>
                  </a:cxn>
                  <a:cxn ang="0">
                    <a:pos x="T8" y="T9"/>
                  </a:cxn>
                </a:cxnLst>
                <a:rect l="0" t="0" r="r" b="b"/>
                <a:pathLst>
                  <a:path w="113" h="95">
                    <a:moveTo>
                      <a:pt x="0" y="0"/>
                    </a:moveTo>
                    <a:lnTo>
                      <a:pt x="0" y="95"/>
                    </a:lnTo>
                    <a:lnTo>
                      <a:pt x="113" y="95"/>
                    </a:lnTo>
                    <a:lnTo>
                      <a:pt x="113" y="19"/>
                    </a:ln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72" name="Freeform 62"/>
              <p:cNvSpPr>
                <a:spLocks/>
              </p:cNvSpPr>
              <p:nvPr/>
            </p:nvSpPr>
            <p:spPr bwMode="auto">
              <a:xfrm>
                <a:off x="4604" y="3001"/>
                <a:ext cx="19" cy="21"/>
              </a:xfrm>
              <a:custGeom>
                <a:avLst/>
                <a:gdLst>
                  <a:gd name="T0" fmla="*/ 43 w 78"/>
                  <a:gd name="T1" fmla="*/ 0 h 86"/>
                  <a:gd name="T2" fmla="*/ 0 w 78"/>
                  <a:gd name="T3" fmla="*/ 86 h 86"/>
                  <a:gd name="T4" fmla="*/ 57 w 78"/>
                  <a:gd name="T5" fmla="*/ 79 h 86"/>
                  <a:gd name="T6" fmla="*/ 78 w 78"/>
                  <a:gd name="T7" fmla="*/ 22 h 86"/>
                  <a:gd name="T8" fmla="*/ 43 w 78"/>
                  <a:gd name="T9" fmla="*/ 0 h 86"/>
                </a:gdLst>
                <a:ahLst/>
                <a:cxnLst>
                  <a:cxn ang="0">
                    <a:pos x="T0" y="T1"/>
                  </a:cxn>
                  <a:cxn ang="0">
                    <a:pos x="T2" y="T3"/>
                  </a:cxn>
                  <a:cxn ang="0">
                    <a:pos x="T4" y="T5"/>
                  </a:cxn>
                  <a:cxn ang="0">
                    <a:pos x="T6" y="T7"/>
                  </a:cxn>
                  <a:cxn ang="0">
                    <a:pos x="T8" y="T9"/>
                  </a:cxn>
                </a:cxnLst>
                <a:rect l="0" t="0" r="r" b="b"/>
                <a:pathLst>
                  <a:path w="78" h="86">
                    <a:moveTo>
                      <a:pt x="43" y="0"/>
                    </a:moveTo>
                    <a:lnTo>
                      <a:pt x="0" y="86"/>
                    </a:lnTo>
                    <a:lnTo>
                      <a:pt x="57" y="79"/>
                    </a:lnTo>
                    <a:lnTo>
                      <a:pt x="78" y="22"/>
                    </a:lnTo>
                    <a:lnTo>
                      <a:pt x="43"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73" name="Freeform 63"/>
              <p:cNvSpPr>
                <a:spLocks/>
              </p:cNvSpPr>
              <p:nvPr/>
            </p:nvSpPr>
            <p:spPr bwMode="auto">
              <a:xfrm>
                <a:off x="4570" y="3144"/>
                <a:ext cx="90" cy="7"/>
              </a:xfrm>
              <a:custGeom>
                <a:avLst/>
                <a:gdLst>
                  <a:gd name="T0" fmla="*/ 0 w 360"/>
                  <a:gd name="T1" fmla="*/ 0 h 30"/>
                  <a:gd name="T2" fmla="*/ 360 w 360"/>
                  <a:gd name="T3" fmla="*/ 0 h 30"/>
                  <a:gd name="T4" fmla="*/ 360 w 360"/>
                  <a:gd name="T5" fmla="*/ 30 h 30"/>
                  <a:gd name="T6" fmla="*/ 4 w 360"/>
                  <a:gd name="T7" fmla="*/ 30 h 30"/>
                  <a:gd name="T8" fmla="*/ 0 w 360"/>
                  <a:gd name="T9" fmla="*/ 0 h 30"/>
                </a:gdLst>
                <a:ahLst/>
                <a:cxnLst>
                  <a:cxn ang="0">
                    <a:pos x="T0" y="T1"/>
                  </a:cxn>
                  <a:cxn ang="0">
                    <a:pos x="T2" y="T3"/>
                  </a:cxn>
                  <a:cxn ang="0">
                    <a:pos x="T4" y="T5"/>
                  </a:cxn>
                  <a:cxn ang="0">
                    <a:pos x="T6" y="T7"/>
                  </a:cxn>
                  <a:cxn ang="0">
                    <a:pos x="T8" y="T9"/>
                  </a:cxn>
                </a:cxnLst>
                <a:rect l="0" t="0" r="r" b="b"/>
                <a:pathLst>
                  <a:path w="360" h="30">
                    <a:moveTo>
                      <a:pt x="0" y="0"/>
                    </a:moveTo>
                    <a:lnTo>
                      <a:pt x="360" y="0"/>
                    </a:lnTo>
                    <a:lnTo>
                      <a:pt x="360" y="30"/>
                    </a:lnTo>
                    <a:lnTo>
                      <a:pt x="4" y="30"/>
                    </a:lnTo>
                    <a:lnTo>
                      <a:pt x="0" y="0"/>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74" name="Freeform 64"/>
              <p:cNvSpPr>
                <a:spLocks/>
              </p:cNvSpPr>
              <p:nvPr/>
            </p:nvSpPr>
            <p:spPr bwMode="auto">
              <a:xfrm>
                <a:off x="4502" y="2862"/>
                <a:ext cx="37" cy="46"/>
              </a:xfrm>
              <a:custGeom>
                <a:avLst/>
                <a:gdLst>
                  <a:gd name="T0" fmla="*/ 141 w 150"/>
                  <a:gd name="T1" fmla="*/ 0 h 184"/>
                  <a:gd name="T2" fmla="*/ 1 w 150"/>
                  <a:gd name="T3" fmla="*/ 131 h 184"/>
                  <a:gd name="T4" fmla="*/ 0 w 150"/>
                  <a:gd name="T5" fmla="*/ 184 h 184"/>
                  <a:gd name="T6" fmla="*/ 150 w 150"/>
                  <a:gd name="T7" fmla="*/ 60 h 184"/>
                  <a:gd name="T8" fmla="*/ 141 w 150"/>
                  <a:gd name="T9" fmla="*/ 0 h 184"/>
                </a:gdLst>
                <a:ahLst/>
                <a:cxnLst>
                  <a:cxn ang="0">
                    <a:pos x="T0" y="T1"/>
                  </a:cxn>
                  <a:cxn ang="0">
                    <a:pos x="T2" y="T3"/>
                  </a:cxn>
                  <a:cxn ang="0">
                    <a:pos x="T4" y="T5"/>
                  </a:cxn>
                  <a:cxn ang="0">
                    <a:pos x="T6" y="T7"/>
                  </a:cxn>
                  <a:cxn ang="0">
                    <a:pos x="T8" y="T9"/>
                  </a:cxn>
                </a:cxnLst>
                <a:rect l="0" t="0" r="r" b="b"/>
                <a:pathLst>
                  <a:path w="150" h="184">
                    <a:moveTo>
                      <a:pt x="141" y="0"/>
                    </a:moveTo>
                    <a:lnTo>
                      <a:pt x="1" y="131"/>
                    </a:lnTo>
                    <a:lnTo>
                      <a:pt x="0" y="184"/>
                    </a:lnTo>
                    <a:lnTo>
                      <a:pt x="150" y="60"/>
                    </a:lnTo>
                    <a:lnTo>
                      <a:pt x="141"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75" name="Freeform 65"/>
              <p:cNvSpPr>
                <a:spLocks/>
              </p:cNvSpPr>
              <p:nvPr/>
            </p:nvSpPr>
            <p:spPr bwMode="auto">
              <a:xfrm>
                <a:off x="4492" y="2741"/>
                <a:ext cx="57" cy="394"/>
              </a:xfrm>
              <a:custGeom>
                <a:avLst/>
                <a:gdLst>
                  <a:gd name="T0" fmla="*/ 228 w 228"/>
                  <a:gd name="T1" fmla="*/ 0 h 1575"/>
                  <a:gd name="T2" fmla="*/ 0 w 228"/>
                  <a:gd name="T3" fmla="*/ 93 h 1575"/>
                  <a:gd name="T4" fmla="*/ 0 w 228"/>
                  <a:gd name="T5" fmla="*/ 1575 h 1575"/>
                  <a:gd name="T6" fmla="*/ 42 w 228"/>
                  <a:gd name="T7" fmla="*/ 1575 h 1575"/>
                  <a:gd name="T8" fmla="*/ 42 w 228"/>
                  <a:gd name="T9" fmla="*/ 228 h 1575"/>
                  <a:gd name="T10" fmla="*/ 228 w 228"/>
                  <a:gd name="T11" fmla="*/ 150 h 1575"/>
                  <a:gd name="T12" fmla="*/ 228 w 228"/>
                  <a:gd name="T13" fmla="*/ 0 h 1575"/>
                </a:gdLst>
                <a:ahLst/>
                <a:cxnLst>
                  <a:cxn ang="0">
                    <a:pos x="T0" y="T1"/>
                  </a:cxn>
                  <a:cxn ang="0">
                    <a:pos x="T2" y="T3"/>
                  </a:cxn>
                  <a:cxn ang="0">
                    <a:pos x="T4" y="T5"/>
                  </a:cxn>
                  <a:cxn ang="0">
                    <a:pos x="T6" y="T7"/>
                  </a:cxn>
                  <a:cxn ang="0">
                    <a:pos x="T8" y="T9"/>
                  </a:cxn>
                  <a:cxn ang="0">
                    <a:pos x="T10" y="T11"/>
                  </a:cxn>
                  <a:cxn ang="0">
                    <a:pos x="T12" y="T13"/>
                  </a:cxn>
                </a:cxnLst>
                <a:rect l="0" t="0" r="r" b="b"/>
                <a:pathLst>
                  <a:path w="228" h="1575">
                    <a:moveTo>
                      <a:pt x="228" y="0"/>
                    </a:moveTo>
                    <a:lnTo>
                      <a:pt x="0" y="93"/>
                    </a:lnTo>
                    <a:lnTo>
                      <a:pt x="0" y="1575"/>
                    </a:lnTo>
                    <a:lnTo>
                      <a:pt x="42" y="1575"/>
                    </a:lnTo>
                    <a:lnTo>
                      <a:pt x="42" y="228"/>
                    </a:lnTo>
                    <a:lnTo>
                      <a:pt x="228" y="150"/>
                    </a:lnTo>
                    <a:lnTo>
                      <a:pt x="228"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76" name="Freeform 66"/>
              <p:cNvSpPr>
                <a:spLocks/>
              </p:cNvSpPr>
              <p:nvPr/>
            </p:nvSpPr>
            <p:spPr bwMode="auto">
              <a:xfrm>
                <a:off x="4490" y="3135"/>
                <a:ext cx="327" cy="85"/>
              </a:xfrm>
              <a:custGeom>
                <a:avLst/>
                <a:gdLst>
                  <a:gd name="T0" fmla="*/ 0 w 1306"/>
                  <a:gd name="T1" fmla="*/ 344 h 344"/>
                  <a:gd name="T2" fmla="*/ 0 w 1306"/>
                  <a:gd name="T3" fmla="*/ 0 h 344"/>
                  <a:gd name="T4" fmla="*/ 284 w 1306"/>
                  <a:gd name="T5" fmla="*/ 0 h 344"/>
                  <a:gd name="T6" fmla="*/ 341 w 1306"/>
                  <a:gd name="T7" fmla="*/ 57 h 344"/>
                  <a:gd name="T8" fmla="*/ 511 w 1306"/>
                  <a:gd name="T9" fmla="*/ 57 h 344"/>
                  <a:gd name="T10" fmla="*/ 568 w 1306"/>
                  <a:gd name="T11" fmla="*/ 116 h 344"/>
                  <a:gd name="T12" fmla="*/ 1136 w 1306"/>
                  <a:gd name="T13" fmla="*/ 116 h 344"/>
                  <a:gd name="T14" fmla="*/ 1136 w 1306"/>
                  <a:gd name="T15" fmla="*/ 230 h 344"/>
                  <a:gd name="T16" fmla="*/ 1306 w 1306"/>
                  <a:gd name="T17" fmla="*/ 230 h 344"/>
                  <a:gd name="T18" fmla="*/ 1306 w 1306"/>
                  <a:gd name="T19" fmla="*/ 344 h 344"/>
                  <a:gd name="T20" fmla="*/ 0 w 1306"/>
                  <a:gd name="T21"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6" h="344">
                    <a:moveTo>
                      <a:pt x="0" y="344"/>
                    </a:moveTo>
                    <a:lnTo>
                      <a:pt x="0" y="0"/>
                    </a:lnTo>
                    <a:lnTo>
                      <a:pt x="284" y="0"/>
                    </a:lnTo>
                    <a:lnTo>
                      <a:pt x="341" y="57"/>
                    </a:lnTo>
                    <a:lnTo>
                      <a:pt x="511" y="57"/>
                    </a:lnTo>
                    <a:lnTo>
                      <a:pt x="568" y="116"/>
                    </a:lnTo>
                    <a:lnTo>
                      <a:pt x="1136" y="116"/>
                    </a:lnTo>
                    <a:lnTo>
                      <a:pt x="1136" y="230"/>
                    </a:lnTo>
                    <a:lnTo>
                      <a:pt x="1306" y="230"/>
                    </a:lnTo>
                    <a:lnTo>
                      <a:pt x="1306" y="344"/>
                    </a:lnTo>
                    <a:lnTo>
                      <a:pt x="0" y="344"/>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77" name="Rectangle 67"/>
              <p:cNvSpPr>
                <a:spLocks noChangeArrowheads="1"/>
              </p:cNvSpPr>
              <p:nvPr/>
            </p:nvSpPr>
            <p:spPr bwMode="auto">
              <a:xfrm>
                <a:off x="4491" y="3193"/>
                <a:ext cx="240" cy="26"/>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78" name="Line 68"/>
              <p:cNvSpPr>
                <a:spLocks noChangeShapeType="1"/>
              </p:cNvSpPr>
              <p:nvPr/>
            </p:nvSpPr>
            <p:spPr bwMode="auto">
              <a:xfrm>
                <a:off x="4479" y="3015"/>
                <a:ext cx="1" cy="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79" name="Freeform 69"/>
              <p:cNvSpPr>
                <a:spLocks/>
              </p:cNvSpPr>
              <p:nvPr/>
            </p:nvSpPr>
            <p:spPr bwMode="auto">
              <a:xfrm>
                <a:off x="4471" y="3065"/>
                <a:ext cx="21" cy="25"/>
              </a:xfrm>
              <a:custGeom>
                <a:avLst/>
                <a:gdLst>
                  <a:gd name="T0" fmla="*/ 0 w 85"/>
                  <a:gd name="T1" fmla="*/ 99 h 99"/>
                  <a:gd name="T2" fmla="*/ 0 w 85"/>
                  <a:gd name="T3" fmla="*/ 0 h 99"/>
                  <a:gd name="T4" fmla="*/ 85 w 85"/>
                  <a:gd name="T5" fmla="*/ 0 h 99"/>
                  <a:gd name="T6" fmla="*/ 85 w 85"/>
                  <a:gd name="T7" fmla="*/ 35 h 99"/>
                  <a:gd name="T8" fmla="*/ 28 w 85"/>
                  <a:gd name="T9" fmla="*/ 35 h 99"/>
                  <a:gd name="T10" fmla="*/ 28 w 85"/>
                  <a:gd name="T11" fmla="*/ 99 h 99"/>
                  <a:gd name="T12" fmla="*/ 0 w 8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85" h="99">
                    <a:moveTo>
                      <a:pt x="0" y="99"/>
                    </a:moveTo>
                    <a:lnTo>
                      <a:pt x="0" y="0"/>
                    </a:lnTo>
                    <a:lnTo>
                      <a:pt x="85" y="0"/>
                    </a:lnTo>
                    <a:lnTo>
                      <a:pt x="85" y="35"/>
                    </a:lnTo>
                    <a:lnTo>
                      <a:pt x="28" y="35"/>
                    </a:lnTo>
                    <a:lnTo>
                      <a:pt x="28" y="99"/>
                    </a:lnTo>
                    <a:lnTo>
                      <a:pt x="0" y="99"/>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80" name="Freeform 70"/>
              <p:cNvSpPr>
                <a:spLocks/>
              </p:cNvSpPr>
              <p:nvPr/>
            </p:nvSpPr>
            <p:spPr bwMode="auto">
              <a:xfrm>
                <a:off x="4590" y="3047"/>
                <a:ext cx="72" cy="104"/>
              </a:xfrm>
              <a:custGeom>
                <a:avLst/>
                <a:gdLst>
                  <a:gd name="T0" fmla="*/ 0 w 290"/>
                  <a:gd name="T1" fmla="*/ 0 h 415"/>
                  <a:gd name="T2" fmla="*/ 290 w 290"/>
                  <a:gd name="T3" fmla="*/ 415 h 415"/>
                  <a:gd name="T4" fmla="*/ 248 w 290"/>
                  <a:gd name="T5" fmla="*/ 406 h 415"/>
                  <a:gd name="T6" fmla="*/ 0 w 290"/>
                  <a:gd name="T7" fmla="*/ 57 h 415"/>
                  <a:gd name="T8" fmla="*/ 0 w 290"/>
                  <a:gd name="T9" fmla="*/ 0 h 415"/>
                </a:gdLst>
                <a:ahLst/>
                <a:cxnLst>
                  <a:cxn ang="0">
                    <a:pos x="T0" y="T1"/>
                  </a:cxn>
                  <a:cxn ang="0">
                    <a:pos x="T2" y="T3"/>
                  </a:cxn>
                  <a:cxn ang="0">
                    <a:pos x="T4" y="T5"/>
                  </a:cxn>
                  <a:cxn ang="0">
                    <a:pos x="T6" y="T7"/>
                  </a:cxn>
                  <a:cxn ang="0">
                    <a:pos x="T8" y="T9"/>
                  </a:cxn>
                </a:cxnLst>
                <a:rect l="0" t="0" r="r" b="b"/>
                <a:pathLst>
                  <a:path w="290" h="415">
                    <a:moveTo>
                      <a:pt x="0" y="0"/>
                    </a:moveTo>
                    <a:lnTo>
                      <a:pt x="290" y="415"/>
                    </a:lnTo>
                    <a:lnTo>
                      <a:pt x="248" y="406"/>
                    </a:lnTo>
                    <a:lnTo>
                      <a:pt x="0" y="57"/>
                    </a:lnTo>
                    <a:lnTo>
                      <a:pt x="0"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81" name="Freeform 71"/>
              <p:cNvSpPr>
                <a:spLocks/>
              </p:cNvSpPr>
              <p:nvPr/>
            </p:nvSpPr>
            <p:spPr bwMode="auto">
              <a:xfrm>
                <a:off x="4433" y="3106"/>
                <a:ext cx="57" cy="114"/>
              </a:xfrm>
              <a:custGeom>
                <a:avLst/>
                <a:gdLst>
                  <a:gd name="T0" fmla="*/ 170 w 227"/>
                  <a:gd name="T1" fmla="*/ 0 h 458"/>
                  <a:gd name="T2" fmla="*/ 0 w 227"/>
                  <a:gd name="T3" fmla="*/ 171 h 458"/>
                  <a:gd name="T4" fmla="*/ 0 w 227"/>
                  <a:gd name="T5" fmla="*/ 458 h 458"/>
                  <a:gd name="T6" fmla="*/ 227 w 227"/>
                  <a:gd name="T7" fmla="*/ 458 h 458"/>
                  <a:gd name="T8" fmla="*/ 227 w 227"/>
                  <a:gd name="T9" fmla="*/ 114 h 458"/>
                  <a:gd name="T10" fmla="*/ 170 w 227"/>
                  <a:gd name="T11" fmla="*/ 0 h 458"/>
                </a:gdLst>
                <a:ahLst/>
                <a:cxnLst>
                  <a:cxn ang="0">
                    <a:pos x="T0" y="T1"/>
                  </a:cxn>
                  <a:cxn ang="0">
                    <a:pos x="T2" y="T3"/>
                  </a:cxn>
                  <a:cxn ang="0">
                    <a:pos x="T4" y="T5"/>
                  </a:cxn>
                  <a:cxn ang="0">
                    <a:pos x="T6" y="T7"/>
                  </a:cxn>
                  <a:cxn ang="0">
                    <a:pos x="T8" y="T9"/>
                  </a:cxn>
                  <a:cxn ang="0">
                    <a:pos x="T10" y="T11"/>
                  </a:cxn>
                </a:cxnLst>
                <a:rect l="0" t="0" r="r" b="b"/>
                <a:pathLst>
                  <a:path w="227" h="458">
                    <a:moveTo>
                      <a:pt x="170" y="0"/>
                    </a:moveTo>
                    <a:lnTo>
                      <a:pt x="0" y="171"/>
                    </a:lnTo>
                    <a:lnTo>
                      <a:pt x="0" y="458"/>
                    </a:lnTo>
                    <a:lnTo>
                      <a:pt x="227" y="458"/>
                    </a:lnTo>
                    <a:lnTo>
                      <a:pt x="227" y="114"/>
                    </a:lnTo>
                    <a:lnTo>
                      <a:pt x="170"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82" name="Rectangle 72"/>
              <p:cNvSpPr>
                <a:spLocks noChangeArrowheads="1"/>
              </p:cNvSpPr>
              <p:nvPr/>
            </p:nvSpPr>
            <p:spPr bwMode="auto">
              <a:xfrm>
                <a:off x="4420" y="3276"/>
                <a:ext cx="395" cy="1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3" name="Rectangle 73"/>
              <p:cNvSpPr>
                <a:spLocks noChangeArrowheads="1"/>
              </p:cNvSpPr>
              <p:nvPr/>
            </p:nvSpPr>
            <p:spPr bwMode="auto">
              <a:xfrm>
                <a:off x="4420" y="3250"/>
                <a:ext cx="395" cy="2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4" name="Rectangle 74"/>
              <p:cNvSpPr>
                <a:spLocks noChangeArrowheads="1"/>
              </p:cNvSpPr>
              <p:nvPr/>
            </p:nvSpPr>
            <p:spPr bwMode="auto">
              <a:xfrm>
                <a:off x="4420" y="3221"/>
                <a:ext cx="395" cy="27"/>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5" name="Rectangle 75"/>
              <p:cNvSpPr>
                <a:spLocks noChangeArrowheads="1"/>
              </p:cNvSpPr>
              <p:nvPr/>
            </p:nvSpPr>
            <p:spPr bwMode="auto">
              <a:xfrm>
                <a:off x="4763" y="3200"/>
                <a:ext cx="41" cy="12"/>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6" name="Oval 76"/>
              <p:cNvSpPr>
                <a:spLocks noChangeArrowheads="1"/>
              </p:cNvSpPr>
              <p:nvPr/>
            </p:nvSpPr>
            <p:spPr bwMode="auto">
              <a:xfrm>
                <a:off x="4462" y="3092"/>
                <a:ext cx="28" cy="29"/>
              </a:xfrm>
              <a:prstGeom prst="ellipse">
                <a:avLst/>
              </a:prstGeom>
              <a:solidFill>
                <a:srgbClr val="9F9F9F"/>
              </a:solidFill>
              <a:ln w="3175">
                <a:solidFill>
                  <a:srgbClr val="000000"/>
                </a:solidFill>
                <a:round/>
                <a:headEnd/>
                <a:tailEnd/>
              </a:ln>
            </p:spPr>
            <p:txBody>
              <a:bodyPr/>
              <a:lstStyle/>
              <a:p>
                <a:endParaRPr lang="zh-CN" altLang="en-US" sz="1000">
                  <a:latin typeface="+mj-ea"/>
                  <a:ea typeface="+mj-ea"/>
                </a:endParaRPr>
              </a:p>
            </p:txBody>
          </p:sp>
          <p:sp>
            <p:nvSpPr>
              <p:cNvPr id="87" name="Rectangle 77"/>
              <p:cNvSpPr>
                <a:spLocks noChangeArrowheads="1"/>
              </p:cNvSpPr>
              <p:nvPr/>
            </p:nvSpPr>
            <p:spPr bwMode="auto">
              <a:xfrm>
                <a:off x="4562" y="3036"/>
                <a:ext cx="27" cy="26"/>
              </a:xfrm>
              <a:prstGeom prst="rect">
                <a:avLst/>
              </a:prstGeom>
              <a:solidFill>
                <a:srgbClr val="808080"/>
              </a:solidFill>
              <a:ln w="3175">
                <a:solidFill>
                  <a:srgbClr val="000000"/>
                </a:solidFill>
                <a:miter lim="800000"/>
                <a:headEnd/>
                <a:tailEnd/>
              </a:ln>
            </p:spPr>
            <p:txBody>
              <a:bodyPr/>
              <a:lstStyle/>
              <a:p>
                <a:endParaRPr lang="zh-CN" altLang="en-US" sz="1000">
                  <a:latin typeface="+mj-ea"/>
                  <a:ea typeface="+mj-ea"/>
                </a:endParaRPr>
              </a:p>
            </p:txBody>
          </p:sp>
          <p:sp>
            <p:nvSpPr>
              <p:cNvPr id="88" name="Freeform 78"/>
              <p:cNvSpPr>
                <a:spLocks/>
              </p:cNvSpPr>
              <p:nvPr/>
            </p:nvSpPr>
            <p:spPr bwMode="auto">
              <a:xfrm>
                <a:off x="4547" y="3021"/>
                <a:ext cx="114" cy="114"/>
              </a:xfrm>
              <a:custGeom>
                <a:avLst/>
                <a:gdLst>
                  <a:gd name="T0" fmla="*/ 57 w 454"/>
                  <a:gd name="T1" fmla="*/ 455 h 455"/>
                  <a:gd name="T2" fmla="*/ 57 w 454"/>
                  <a:gd name="T3" fmla="*/ 57 h 455"/>
                  <a:gd name="T4" fmla="*/ 454 w 454"/>
                  <a:gd name="T5" fmla="*/ 57 h 455"/>
                  <a:gd name="T6" fmla="*/ 454 w 454"/>
                  <a:gd name="T7" fmla="*/ 0 h 455"/>
                  <a:gd name="T8" fmla="*/ 0 w 454"/>
                  <a:gd name="T9" fmla="*/ 0 h 455"/>
                  <a:gd name="T10" fmla="*/ 0 w 454"/>
                  <a:gd name="T11" fmla="*/ 455 h 455"/>
                  <a:gd name="T12" fmla="*/ 57 w 454"/>
                  <a:gd name="T13" fmla="*/ 455 h 455"/>
                </a:gdLst>
                <a:ahLst/>
                <a:cxnLst>
                  <a:cxn ang="0">
                    <a:pos x="T0" y="T1"/>
                  </a:cxn>
                  <a:cxn ang="0">
                    <a:pos x="T2" y="T3"/>
                  </a:cxn>
                  <a:cxn ang="0">
                    <a:pos x="T4" y="T5"/>
                  </a:cxn>
                  <a:cxn ang="0">
                    <a:pos x="T6" y="T7"/>
                  </a:cxn>
                  <a:cxn ang="0">
                    <a:pos x="T8" y="T9"/>
                  </a:cxn>
                  <a:cxn ang="0">
                    <a:pos x="T10" y="T11"/>
                  </a:cxn>
                  <a:cxn ang="0">
                    <a:pos x="T12" y="T13"/>
                  </a:cxn>
                </a:cxnLst>
                <a:rect l="0" t="0" r="r" b="b"/>
                <a:pathLst>
                  <a:path w="454" h="455">
                    <a:moveTo>
                      <a:pt x="57" y="455"/>
                    </a:moveTo>
                    <a:lnTo>
                      <a:pt x="57" y="57"/>
                    </a:lnTo>
                    <a:lnTo>
                      <a:pt x="454" y="57"/>
                    </a:lnTo>
                    <a:lnTo>
                      <a:pt x="454" y="0"/>
                    </a:lnTo>
                    <a:lnTo>
                      <a:pt x="0" y="0"/>
                    </a:lnTo>
                    <a:lnTo>
                      <a:pt x="0" y="455"/>
                    </a:lnTo>
                    <a:lnTo>
                      <a:pt x="57" y="455"/>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grpSp>
            <p:nvGrpSpPr>
              <p:cNvPr id="89" name="Group 79"/>
              <p:cNvGrpSpPr>
                <a:grpSpLocks/>
              </p:cNvGrpSpPr>
              <p:nvPr/>
            </p:nvGrpSpPr>
            <p:grpSpPr bwMode="auto">
              <a:xfrm>
                <a:off x="4455" y="2913"/>
                <a:ext cx="126" cy="116"/>
                <a:chOff x="4455" y="2913"/>
                <a:chExt cx="126" cy="116"/>
              </a:xfrm>
            </p:grpSpPr>
            <p:sp>
              <p:nvSpPr>
                <p:cNvPr id="112" name="Oval 80"/>
                <p:cNvSpPr>
                  <a:spLocks noChangeArrowheads="1"/>
                </p:cNvSpPr>
                <p:nvPr/>
              </p:nvSpPr>
              <p:spPr bwMode="auto">
                <a:xfrm>
                  <a:off x="4465" y="2913"/>
                  <a:ext cx="116" cy="116"/>
                </a:xfrm>
                <a:prstGeom prst="ellipse">
                  <a:avLst/>
                </a:prstGeom>
                <a:solidFill>
                  <a:srgbClr val="808080"/>
                </a:solidFill>
                <a:ln w="3175">
                  <a:solidFill>
                    <a:srgbClr val="000000"/>
                  </a:solidFill>
                  <a:round/>
                  <a:headEnd/>
                  <a:tailEnd/>
                </a:ln>
              </p:spPr>
              <p:txBody>
                <a:bodyPr/>
                <a:lstStyle/>
                <a:p>
                  <a:endParaRPr lang="zh-CN" altLang="en-US" sz="1000">
                    <a:latin typeface="+mj-ea"/>
                    <a:ea typeface="+mj-ea"/>
                  </a:endParaRPr>
                </a:p>
              </p:txBody>
            </p:sp>
            <p:sp>
              <p:nvSpPr>
                <p:cNvPr id="113" name="Oval 81"/>
                <p:cNvSpPr>
                  <a:spLocks noChangeArrowheads="1"/>
                </p:cNvSpPr>
                <p:nvPr/>
              </p:nvSpPr>
              <p:spPr bwMode="auto">
                <a:xfrm>
                  <a:off x="4455" y="2913"/>
                  <a:ext cx="115" cy="116"/>
                </a:xfrm>
                <a:prstGeom prst="ellipse">
                  <a:avLst/>
                </a:prstGeom>
                <a:solidFill>
                  <a:srgbClr val="C0C0C0"/>
                </a:solidFill>
                <a:ln w="3175">
                  <a:solidFill>
                    <a:srgbClr val="000000"/>
                  </a:solidFill>
                  <a:round/>
                  <a:headEnd/>
                  <a:tailEnd/>
                </a:ln>
              </p:spPr>
              <p:txBody>
                <a:bodyPr/>
                <a:lstStyle/>
                <a:p>
                  <a:endParaRPr lang="zh-CN" altLang="en-US" sz="1000">
                    <a:latin typeface="+mj-ea"/>
                    <a:ea typeface="+mj-ea"/>
                  </a:endParaRPr>
                </a:p>
              </p:txBody>
            </p:sp>
          </p:grpSp>
          <p:grpSp>
            <p:nvGrpSpPr>
              <p:cNvPr id="90" name="Group 82"/>
              <p:cNvGrpSpPr>
                <a:grpSpLocks/>
              </p:cNvGrpSpPr>
              <p:nvPr/>
            </p:nvGrpSpPr>
            <p:grpSpPr bwMode="auto">
              <a:xfrm>
                <a:off x="4504" y="3136"/>
                <a:ext cx="43" cy="112"/>
                <a:chOff x="4504" y="3136"/>
                <a:chExt cx="43" cy="112"/>
              </a:xfrm>
            </p:grpSpPr>
            <p:sp>
              <p:nvSpPr>
                <p:cNvPr id="103" name="Rectangle 83"/>
                <p:cNvSpPr>
                  <a:spLocks noChangeArrowheads="1"/>
                </p:cNvSpPr>
                <p:nvPr/>
              </p:nvSpPr>
              <p:spPr bwMode="auto">
                <a:xfrm>
                  <a:off x="4505" y="3136"/>
                  <a:ext cx="41"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grpSp>
              <p:nvGrpSpPr>
                <p:cNvPr id="104" name="Group 84"/>
                <p:cNvGrpSpPr>
                  <a:grpSpLocks/>
                </p:cNvGrpSpPr>
                <p:nvPr/>
              </p:nvGrpSpPr>
              <p:grpSpPr bwMode="auto">
                <a:xfrm>
                  <a:off x="4504" y="3149"/>
                  <a:ext cx="43" cy="87"/>
                  <a:chOff x="4504" y="3149"/>
                  <a:chExt cx="43" cy="87"/>
                </a:xfrm>
              </p:grpSpPr>
              <p:sp>
                <p:nvSpPr>
                  <p:cNvPr id="105" name="Line 85"/>
                  <p:cNvSpPr>
                    <a:spLocks noChangeShapeType="1"/>
                  </p:cNvSpPr>
                  <p:nvPr/>
                </p:nvSpPr>
                <p:spPr bwMode="auto">
                  <a:xfrm>
                    <a:off x="4504" y="3163"/>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6" name="Line 86"/>
                  <p:cNvSpPr>
                    <a:spLocks noChangeShapeType="1"/>
                  </p:cNvSpPr>
                  <p:nvPr/>
                </p:nvSpPr>
                <p:spPr bwMode="auto">
                  <a:xfrm>
                    <a:off x="4504" y="3206"/>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7" name="Line 87"/>
                  <p:cNvSpPr>
                    <a:spLocks noChangeShapeType="1"/>
                  </p:cNvSpPr>
                  <p:nvPr/>
                </p:nvSpPr>
                <p:spPr bwMode="auto">
                  <a:xfrm>
                    <a:off x="4504" y="3192"/>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8" name="Line 88"/>
                  <p:cNvSpPr>
                    <a:spLocks noChangeShapeType="1"/>
                  </p:cNvSpPr>
                  <p:nvPr/>
                </p:nvSpPr>
                <p:spPr bwMode="auto">
                  <a:xfrm>
                    <a:off x="4504" y="3178"/>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9" name="Line 89"/>
                  <p:cNvSpPr>
                    <a:spLocks noChangeShapeType="1"/>
                  </p:cNvSpPr>
                  <p:nvPr/>
                </p:nvSpPr>
                <p:spPr bwMode="auto">
                  <a:xfrm>
                    <a:off x="4504" y="3149"/>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10" name="Line 90"/>
                  <p:cNvSpPr>
                    <a:spLocks noChangeShapeType="1"/>
                  </p:cNvSpPr>
                  <p:nvPr/>
                </p:nvSpPr>
                <p:spPr bwMode="auto">
                  <a:xfrm>
                    <a:off x="4504" y="3220"/>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11" name="Line 91"/>
                  <p:cNvSpPr>
                    <a:spLocks noChangeShapeType="1"/>
                  </p:cNvSpPr>
                  <p:nvPr/>
                </p:nvSpPr>
                <p:spPr bwMode="auto">
                  <a:xfrm>
                    <a:off x="4504" y="3235"/>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grpSp>
          <p:sp>
            <p:nvSpPr>
              <p:cNvPr id="91" name="Rectangle 92"/>
              <p:cNvSpPr>
                <a:spLocks noChangeArrowheads="1"/>
              </p:cNvSpPr>
              <p:nvPr/>
            </p:nvSpPr>
            <p:spPr bwMode="auto">
              <a:xfrm>
                <a:off x="4775" y="3164"/>
                <a:ext cx="12" cy="27"/>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92" name="Freeform 93"/>
              <p:cNvSpPr>
                <a:spLocks/>
              </p:cNvSpPr>
              <p:nvPr/>
            </p:nvSpPr>
            <p:spPr bwMode="auto">
              <a:xfrm>
                <a:off x="4696" y="2871"/>
                <a:ext cx="32" cy="55"/>
              </a:xfrm>
              <a:custGeom>
                <a:avLst/>
                <a:gdLst>
                  <a:gd name="T0" fmla="*/ 107 w 129"/>
                  <a:gd name="T1" fmla="*/ 0 h 221"/>
                  <a:gd name="T2" fmla="*/ 0 w 129"/>
                  <a:gd name="T3" fmla="*/ 185 h 221"/>
                  <a:gd name="T4" fmla="*/ 21 w 129"/>
                  <a:gd name="T5" fmla="*/ 221 h 221"/>
                  <a:gd name="T6" fmla="*/ 129 w 129"/>
                  <a:gd name="T7" fmla="*/ 7 h 221"/>
                  <a:gd name="T8" fmla="*/ 107 w 129"/>
                  <a:gd name="T9" fmla="*/ 0 h 221"/>
                </a:gdLst>
                <a:ahLst/>
                <a:cxnLst>
                  <a:cxn ang="0">
                    <a:pos x="T0" y="T1"/>
                  </a:cxn>
                  <a:cxn ang="0">
                    <a:pos x="T2" y="T3"/>
                  </a:cxn>
                  <a:cxn ang="0">
                    <a:pos x="T4" y="T5"/>
                  </a:cxn>
                  <a:cxn ang="0">
                    <a:pos x="T6" y="T7"/>
                  </a:cxn>
                  <a:cxn ang="0">
                    <a:pos x="T8" y="T9"/>
                  </a:cxn>
                </a:cxnLst>
                <a:rect l="0" t="0" r="r" b="b"/>
                <a:pathLst>
                  <a:path w="129" h="221">
                    <a:moveTo>
                      <a:pt x="107" y="0"/>
                    </a:moveTo>
                    <a:lnTo>
                      <a:pt x="0" y="185"/>
                    </a:lnTo>
                    <a:lnTo>
                      <a:pt x="21" y="221"/>
                    </a:lnTo>
                    <a:lnTo>
                      <a:pt x="129" y="7"/>
                    </a:lnTo>
                    <a:lnTo>
                      <a:pt x="107"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93" name="Freeform 94"/>
              <p:cNvSpPr>
                <a:spLocks/>
              </p:cNvSpPr>
              <p:nvPr/>
            </p:nvSpPr>
            <p:spPr bwMode="auto">
              <a:xfrm>
                <a:off x="4657" y="2848"/>
                <a:ext cx="62" cy="16"/>
              </a:xfrm>
              <a:custGeom>
                <a:avLst/>
                <a:gdLst>
                  <a:gd name="T0" fmla="*/ 241 w 249"/>
                  <a:gd name="T1" fmla="*/ 0 h 66"/>
                  <a:gd name="T2" fmla="*/ 0 w 249"/>
                  <a:gd name="T3" fmla="*/ 36 h 66"/>
                  <a:gd name="T4" fmla="*/ 35 w 249"/>
                  <a:gd name="T5" fmla="*/ 66 h 66"/>
                  <a:gd name="T6" fmla="*/ 249 w 249"/>
                  <a:gd name="T7" fmla="*/ 22 h 66"/>
                  <a:gd name="T8" fmla="*/ 241 w 249"/>
                  <a:gd name="T9" fmla="*/ 0 h 66"/>
                </a:gdLst>
                <a:ahLst/>
                <a:cxnLst>
                  <a:cxn ang="0">
                    <a:pos x="T0" y="T1"/>
                  </a:cxn>
                  <a:cxn ang="0">
                    <a:pos x="T2" y="T3"/>
                  </a:cxn>
                  <a:cxn ang="0">
                    <a:pos x="T4" y="T5"/>
                  </a:cxn>
                  <a:cxn ang="0">
                    <a:pos x="T6" y="T7"/>
                  </a:cxn>
                  <a:cxn ang="0">
                    <a:pos x="T8" y="T9"/>
                  </a:cxn>
                </a:cxnLst>
                <a:rect l="0" t="0" r="r" b="b"/>
                <a:pathLst>
                  <a:path w="249" h="66">
                    <a:moveTo>
                      <a:pt x="241" y="0"/>
                    </a:moveTo>
                    <a:lnTo>
                      <a:pt x="0" y="36"/>
                    </a:lnTo>
                    <a:lnTo>
                      <a:pt x="35" y="66"/>
                    </a:lnTo>
                    <a:lnTo>
                      <a:pt x="249" y="22"/>
                    </a:lnTo>
                    <a:lnTo>
                      <a:pt x="241"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94" name="Freeform 95"/>
              <p:cNvSpPr>
                <a:spLocks/>
              </p:cNvSpPr>
              <p:nvPr/>
            </p:nvSpPr>
            <p:spPr bwMode="auto">
              <a:xfrm>
                <a:off x="4516" y="2720"/>
                <a:ext cx="233" cy="367"/>
              </a:xfrm>
              <a:custGeom>
                <a:avLst/>
                <a:gdLst>
                  <a:gd name="T0" fmla="*/ 30 w 931"/>
                  <a:gd name="T1" fmla="*/ 53 h 1469"/>
                  <a:gd name="T2" fmla="*/ 16 w 931"/>
                  <a:gd name="T3" fmla="*/ 96 h 1469"/>
                  <a:gd name="T4" fmla="*/ 4 w 931"/>
                  <a:gd name="T5" fmla="*/ 150 h 1469"/>
                  <a:gd name="T6" fmla="*/ 0 w 931"/>
                  <a:gd name="T7" fmla="*/ 207 h 1469"/>
                  <a:gd name="T8" fmla="*/ 0 w 931"/>
                  <a:gd name="T9" fmla="*/ 264 h 1469"/>
                  <a:gd name="T10" fmla="*/ 12 w 931"/>
                  <a:gd name="T11" fmla="*/ 338 h 1469"/>
                  <a:gd name="T12" fmla="*/ 23 w 931"/>
                  <a:gd name="T13" fmla="*/ 431 h 1469"/>
                  <a:gd name="T14" fmla="*/ 44 w 931"/>
                  <a:gd name="T15" fmla="*/ 534 h 1469"/>
                  <a:gd name="T16" fmla="*/ 79 w 931"/>
                  <a:gd name="T17" fmla="*/ 653 h 1469"/>
                  <a:gd name="T18" fmla="*/ 133 w 931"/>
                  <a:gd name="T19" fmla="*/ 767 h 1469"/>
                  <a:gd name="T20" fmla="*/ 218 w 931"/>
                  <a:gd name="T21" fmla="*/ 902 h 1469"/>
                  <a:gd name="T22" fmla="*/ 303 w 931"/>
                  <a:gd name="T23" fmla="*/ 1031 h 1469"/>
                  <a:gd name="T24" fmla="*/ 374 w 931"/>
                  <a:gd name="T25" fmla="*/ 1116 h 1469"/>
                  <a:gd name="T26" fmla="*/ 473 w 931"/>
                  <a:gd name="T27" fmla="*/ 1219 h 1469"/>
                  <a:gd name="T28" fmla="*/ 576 w 931"/>
                  <a:gd name="T29" fmla="*/ 1305 h 1469"/>
                  <a:gd name="T30" fmla="*/ 668 w 931"/>
                  <a:gd name="T31" fmla="*/ 1373 h 1469"/>
                  <a:gd name="T32" fmla="*/ 735 w 931"/>
                  <a:gd name="T33" fmla="*/ 1415 h 1469"/>
                  <a:gd name="T34" fmla="*/ 802 w 931"/>
                  <a:gd name="T35" fmla="*/ 1447 h 1469"/>
                  <a:gd name="T36" fmla="*/ 857 w 931"/>
                  <a:gd name="T37" fmla="*/ 1469 h 1469"/>
                  <a:gd name="T38" fmla="*/ 899 w 931"/>
                  <a:gd name="T39" fmla="*/ 1469 h 1469"/>
                  <a:gd name="T40" fmla="*/ 931 w 931"/>
                  <a:gd name="T41" fmla="*/ 1451 h 1469"/>
                  <a:gd name="T42" fmla="*/ 62 w 931"/>
                  <a:gd name="T43" fmla="*/ 0 h 1469"/>
                  <a:gd name="T44" fmla="*/ 30 w 931"/>
                  <a:gd name="T45" fmla="*/ 5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1" h="1469">
                    <a:moveTo>
                      <a:pt x="30" y="53"/>
                    </a:moveTo>
                    <a:lnTo>
                      <a:pt x="16" y="96"/>
                    </a:lnTo>
                    <a:lnTo>
                      <a:pt x="4" y="150"/>
                    </a:lnTo>
                    <a:lnTo>
                      <a:pt x="0" y="207"/>
                    </a:lnTo>
                    <a:lnTo>
                      <a:pt x="0" y="264"/>
                    </a:lnTo>
                    <a:lnTo>
                      <a:pt x="12" y="338"/>
                    </a:lnTo>
                    <a:lnTo>
                      <a:pt x="23" y="431"/>
                    </a:lnTo>
                    <a:lnTo>
                      <a:pt x="44" y="534"/>
                    </a:lnTo>
                    <a:lnTo>
                      <a:pt x="79" y="653"/>
                    </a:lnTo>
                    <a:lnTo>
                      <a:pt x="133" y="767"/>
                    </a:lnTo>
                    <a:lnTo>
                      <a:pt x="218" y="902"/>
                    </a:lnTo>
                    <a:lnTo>
                      <a:pt x="303" y="1031"/>
                    </a:lnTo>
                    <a:lnTo>
                      <a:pt x="374" y="1116"/>
                    </a:lnTo>
                    <a:lnTo>
                      <a:pt x="473" y="1219"/>
                    </a:lnTo>
                    <a:lnTo>
                      <a:pt x="576" y="1305"/>
                    </a:lnTo>
                    <a:lnTo>
                      <a:pt x="668" y="1373"/>
                    </a:lnTo>
                    <a:lnTo>
                      <a:pt x="735" y="1415"/>
                    </a:lnTo>
                    <a:lnTo>
                      <a:pt x="802" y="1447"/>
                    </a:lnTo>
                    <a:lnTo>
                      <a:pt x="857" y="1469"/>
                    </a:lnTo>
                    <a:lnTo>
                      <a:pt x="899" y="1469"/>
                    </a:lnTo>
                    <a:lnTo>
                      <a:pt x="931" y="1451"/>
                    </a:lnTo>
                    <a:lnTo>
                      <a:pt x="62" y="0"/>
                    </a:lnTo>
                    <a:lnTo>
                      <a:pt x="30" y="53"/>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95" name="Freeform 96"/>
              <p:cNvSpPr>
                <a:spLocks/>
              </p:cNvSpPr>
              <p:nvPr/>
            </p:nvSpPr>
            <p:spPr bwMode="auto">
              <a:xfrm>
                <a:off x="4529" y="2719"/>
                <a:ext cx="220" cy="364"/>
              </a:xfrm>
              <a:custGeom>
                <a:avLst/>
                <a:gdLst>
                  <a:gd name="T0" fmla="*/ 7 w 876"/>
                  <a:gd name="T1" fmla="*/ 0 h 1455"/>
                  <a:gd name="T2" fmla="*/ 0 w 876"/>
                  <a:gd name="T3" fmla="*/ 29 h 1455"/>
                  <a:gd name="T4" fmla="*/ 0 w 876"/>
                  <a:gd name="T5" fmla="*/ 93 h 1455"/>
                  <a:gd name="T6" fmla="*/ 3 w 876"/>
                  <a:gd name="T7" fmla="*/ 168 h 1455"/>
                  <a:gd name="T8" fmla="*/ 10 w 876"/>
                  <a:gd name="T9" fmla="*/ 228 h 1455"/>
                  <a:gd name="T10" fmla="*/ 21 w 876"/>
                  <a:gd name="T11" fmla="*/ 307 h 1455"/>
                  <a:gd name="T12" fmla="*/ 35 w 876"/>
                  <a:gd name="T13" fmla="*/ 399 h 1455"/>
                  <a:gd name="T14" fmla="*/ 56 w 876"/>
                  <a:gd name="T15" fmla="*/ 496 h 1455"/>
                  <a:gd name="T16" fmla="*/ 99 w 876"/>
                  <a:gd name="T17" fmla="*/ 618 h 1455"/>
                  <a:gd name="T18" fmla="*/ 163 w 876"/>
                  <a:gd name="T19" fmla="*/ 757 h 1455"/>
                  <a:gd name="T20" fmla="*/ 234 w 876"/>
                  <a:gd name="T21" fmla="*/ 871 h 1455"/>
                  <a:gd name="T22" fmla="*/ 319 w 876"/>
                  <a:gd name="T23" fmla="*/ 992 h 1455"/>
                  <a:gd name="T24" fmla="*/ 397 w 876"/>
                  <a:gd name="T25" fmla="*/ 1084 h 1455"/>
                  <a:gd name="T26" fmla="*/ 457 w 876"/>
                  <a:gd name="T27" fmla="*/ 1147 h 1455"/>
                  <a:gd name="T28" fmla="*/ 513 w 876"/>
                  <a:gd name="T29" fmla="*/ 1206 h 1455"/>
                  <a:gd name="T30" fmla="*/ 574 w 876"/>
                  <a:gd name="T31" fmla="*/ 1263 h 1455"/>
                  <a:gd name="T32" fmla="*/ 641 w 876"/>
                  <a:gd name="T33" fmla="*/ 1318 h 1455"/>
                  <a:gd name="T34" fmla="*/ 687 w 876"/>
                  <a:gd name="T35" fmla="*/ 1355 h 1455"/>
                  <a:gd name="T36" fmla="*/ 737 w 876"/>
                  <a:gd name="T37" fmla="*/ 1387 h 1455"/>
                  <a:gd name="T38" fmla="*/ 791 w 876"/>
                  <a:gd name="T39" fmla="*/ 1418 h 1455"/>
                  <a:gd name="T40" fmla="*/ 837 w 876"/>
                  <a:gd name="T41" fmla="*/ 1448 h 1455"/>
                  <a:gd name="T42" fmla="*/ 865 w 876"/>
                  <a:gd name="T43" fmla="*/ 1455 h 1455"/>
                  <a:gd name="T44" fmla="*/ 876 w 876"/>
                  <a:gd name="T45" fmla="*/ 1434 h 1455"/>
                  <a:gd name="T46" fmla="*/ 874 w 876"/>
                  <a:gd name="T47" fmla="*/ 1404 h 1455"/>
                  <a:gd name="T48" fmla="*/ 867 w 876"/>
                  <a:gd name="T49" fmla="*/ 1369 h 1455"/>
                  <a:gd name="T50" fmla="*/ 855 w 876"/>
                  <a:gd name="T51" fmla="*/ 1309 h 1455"/>
                  <a:gd name="T52" fmla="*/ 841 w 876"/>
                  <a:gd name="T53" fmla="*/ 1229 h 1455"/>
                  <a:gd name="T54" fmla="*/ 823 w 876"/>
                  <a:gd name="T55" fmla="*/ 1156 h 1455"/>
                  <a:gd name="T56" fmla="*/ 802 w 876"/>
                  <a:gd name="T57" fmla="*/ 1069 h 1455"/>
                  <a:gd name="T58" fmla="*/ 773 w 876"/>
                  <a:gd name="T59" fmla="*/ 978 h 1455"/>
                  <a:gd name="T60" fmla="*/ 741 w 876"/>
                  <a:gd name="T61" fmla="*/ 905 h 1455"/>
                  <a:gd name="T62" fmla="*/ 715 w 876"/>
                  <a:gd name="T63" fmla="*/ 842 h 1455"/>
                  <a:gd name="T64" fmla="*/ 674 w 876"/>
                  <a:gd name="T65" fmla="*/ 759 h 1455"/>
                  <a:gd name="T66" fmla="*/ 634 w 876"/>
                  <a:gd name="T67" fmla="*/ 686 h 1455"/>
                  <a:gd name="T68" fmla="*/ 586 w 876"/>
                  <a:gd name="T69" fmla="*/ 606 h 1455"/>
                  <a:gd name="T70" fmla="*/ 510 w 876"/>
                  <a:gd name="T71" fmla="*/ 506 h 1455"/>
                  <a:gd name="T72" fmla="*/ 457 w 876"/>
                  <a:gd name="T73" fmla="*/ 435 h 1455"/>
                  <a:gd name="T74" fmla="*/ 380 w 876"/>
                  <a:gd name="T75" fmla="*/ 338 h 1455"/>
                  <a:gd name="T76" fmla="*/ 308 w 876"/>
                  <a:gd name="T77" fmla="*/ 268 h 1455"/>
                  <a:gd name="T78" fmla="*/ 237 w 876"/>
                  <a:gd name="T79" fmla="*/ 195 h 1455"/>
                  <a:gd name="T80" fmla="*/ 184 w 876"/>
                  <a:gd name="T81" fmla="*/ 143 h 1455"/>
                  <a:gd name="T82" fmla="*/ 127 w 876"/>
                  <a:gd name="T83" fmla="*/ 88 h 1455"/>
                  <a:gd name="T84" fmla="*/ 85 w 876"/>
                  <a:gd name="T85" fmla="*/ 50 h 1455"/>
                  <a:gd name="T86" fmla="*/ 42 w 876"/>
                  <a:gd name="T87" fmla="*/ 15 h 1455"/>
                  <a:gd name="T88" fmla="*/ 7 w 876"/>
                  <a:gd name="T89" fmla="*/ 0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 h="1455">
                    <a:moveTo>
                      <a:pt x="7" y="0"/>
                    </a:moveTo>
                    <a:lnTo>
                      <a:pt x="0" y="29"/>
                    </a:lnTo>
                    <a:lnTo>
                      <a:pt x="0" y="93"/>
                    </a:lnTo>
                    <a:lnTo>
                      <a:pt x="3" y="168"/>
                    </a:lnTo>
                    <a:lnTo>
                      <a:pt x="10" y="228"/>
                    </a:lnTo>
                    <a:lnTo>
                      <a:pt x="21" y="307"/>
                    </a:lnTo>
                    <a:lnTo>
                      <a:pt x="35" y="399"/>
                    </a:lnTo>
                    <a:lnTo>
                      <a:pt x="56" y="496"/>
                    </a:lnTo>
                    <a:lnTo>
                      <a:pt x="99" y="618"/>
                    </a:lnTo>
                    <a:lnTo>
                      <a:pt x="163" y="757"/>
                    </a:lnTo>
                    <a:lnTo>
                      <a:pt x="234" y="871"/>
                    </a:lnTo>
                    <a:lnTo>
                      <a:pt x="319" y="992"/>
                    </a:lnTo>
                    <a:lnTo>
                      <a:pt x="397" y="1084"/>
                    </a:lnTo>
                    <a:lnTo>
                      <a:pt x="457" y="1147"/>
                    </a:lnTo>
                    <a:lnTo>
                      <a:pt x="513" y="1206"/>
                    </a:lnTo>
                    <a:lnTo>
                      <a:pt x="574" y="1263"/>
                    </a:lnTo>
                    <a:lnTo>
                      <a:pt x="641" y="1318"/>
                    </a:lnTo>
                    <a:lnTo>
                      <a:pt x="687" y="1355"/>
                    </a:lnTo>
                    <a:lnTo>
                      <a:pt x="737" y="1387"/>
                    </a:lnTo>
                    <a:lnTo>
                      <a:pt x="791" y="1418"/>
                    </a:lnTo>
                    <a:lnTo>
                      <a:pt x="837" y="1448"/>
                    </a:lnTo>
                    <a:lnTo>
                      <a:pt x="865" y="1455"/>
                    </a:lnTo>
                    <a:lnTo>
                      <a:pt x="876" y="1434"/>
                    </a:lnTo>
                    <a:lnTo>
                      <a:pt x="874" y="1404"/>
                    </a:lnTo>
                    <a:lnTo>
                      <a:pt x="867" y="1369"/>
                    </a:lnTo>
                    <a:lnTo>
                      <a:pt x="855" y="1309"/>
                    </a:lnTo>
                    <a:lnTo>
                      <a:pt x="841" y="1229"/>
                    </a:lnTo>
                    <a:lnTo>
                      <a:pt x="823" y="1156"/>
                    </a:lnTo>
                    <a:lnTo>
                      <a:pt x="802" y="1069"/>
                    </a:lnTo>
                    <a:lnTo>
                      <a:pt x="773" y="978"/>
                    </a:lnTo>
                    <a:lnTo>
                      <a:pt x="741" y="905"/>
                    </a:lnTo>
                    <a:lnTo>
                      <a:pt x="715" y="842"/>
                    </a:lnTo>
                    <a:lnTo>
                      <a:pt x="674" y="759"/>
                    </a:lnTo>
                    <a:lnTo>
                      <a:pt x="634" y="686"/>
                    </a:lnTo>
                    <a:lnTo>
                      <a:pt x="586" y="606"/>
                    </a:lnTo>
                    <a:lnTo>
                      <a:pt x="510" y="506"/>
                    </a:lnTo>
                    <a:lnTo>
                      <a:pt x="457" y="435"/>
                    </a:lnTo>
                    <a:lnTo>
                      <a:pt x="380" y="338"/>
                    </a:lnTo>
                    <a:lnTo>
                      <a:pt x="308" y="268"/>
                    </a:lnTo>
                    <a:lnTo>
                      <a:pt x="237" y="195"/>
                    </a:lnTo>
                    <a:lnTo>
                      <a:pt x="184" y="143"/>
                    </a:lnTo>
                    <a:lnTo>
                      <a:pt x="127" y="88"/>
                    </a:lnTo>
                    <a:lnTo>
                      <a:pt x="85" y="50"/>
                    </a:lnTo>
                    <a:lnTo>
                      <a:pt x="42" y="15"/>
                    </a:lnTo>
                    <a:lnTo>
                      <a:pt x="7"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96" name="Freeform 97"/>
              <p:cNvSpPr>
                <a:spLocks/>
              </p:cNvSpPr>
              <p:nvPr/>
            </p:nvSpPr>
            <p:spPr bwMode="auto">
              <a:xfrm>
                <a:off x="4537" y="2812"/>
                <a:ext cx="216" cy="16"/>
              </a:xfrm>
              <a:custGeom>
                <a:avLst/>
                <a:gdLst>
                  <a:gd name="T0" fmla="*/ 0 w 862"/>
                  <a:gd name="T1" fmla="*/ 0 h 64"/>
                  <a:gd name="T2" fmla="*/ 862 w 862"/>
                  <a:gd name="T3" fmla="*/ 36 h 64"/>
                  <a:gd name="T4" fmla="*/ 855 w 862"/>
                  <a:gd name="T5" fmla="*/ 64 h 64"/>
                  <a:gd name="T6" fmla="*/ 3 w 862"/>
                  <a:gd name="T7" fmla="*/ 28 h 64"/>
                  <a:gd name="T8" fmla="*/ 0 w 862"/>
                  <a:gd name="T9" fmla="*/ 0 h 64"/>
                </a:gdLst>
                <a:ahLst/>
                <a:cxnLst>
                  <a:cxn ang="0">
                    <a:pos x="T0" y="T1"/>
                  </a:cxn>
                  <a:cxn ang="0">
                    <a:pos x="T2" y="T3"/>
                  </a:cxn>
                  <a:cxn ang="0">
                    <a:pos x="T4" y="T5"/>
                  </a:cxn>
                  <a:cxn ang="0">
                    <a:pos x="T6" y="T7"/>
                  </a:cxn>
                  <a:cxn ang="0">
                    <a:pos x="T8" y="T9"/>
                  </a:cxn>
                </a:cxnLst>
                <a:rect l="0" t="0" r="r" b="b"/>
                <a:pathLst>
                  <a:path w="862" h="64">
                    <a:moveTo>
                      <a:pt x="0" y="0"/>
                    </a:moveTo>
                    <a:lnTo>
                      <a:pt x="862" y="36"/>
                    </a:lnTo>
                    <a:lnTo>
                      <a:pt x="855" y="64"/>
                    </a:lnTo>
                    <a:lnTo>
                      <a:pt x="3" y="28"/>
                    </a:lnTo>
                    <a:lnTo>
                      <a:pt x="0" y="0"/>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97" name="Freeform 98"/>
              <p:cNvSpPr>
                <a:spLocks/>
              </p:cNvSpPr>
              <p:nvPr/>
            </p:nvSpPr>
            <p:spPr bwMode="auto">
              <a:xfrm>
                <a:off x="4685" y="2860"/>
                <a:ext cx="77" cy="190"/>
              </a:xfrm>
              <a:custGeom>
                <a:avLst/>
                <a:gdLst>
                  <a:gd name="T0" fmla="*/ 271 w 306"/>
                  <a:gd name="T1" fmla="*/ 16 h 760"/>
                  <a:gd name="T2" fmla="*/ 0 w 306"/>
                  <a:gd name="T3" fmla="*/ 742 h 760"/>
                  <a:gd name="T4" fmla="*/ 25 w 306"/>
                  <a:gd name="T5" fmla="*/ 760 h 760"/>
                  <a:gd name="T6" fmla="*/ 306 w 306"/>
                  <a:gd name="T7" fmla="*/ 0 h 760"/>
                  <a:gd name="T8" fmla="*/ 271 w 306"/>
                  <a:gd name="T9" fmla="*/ 16 h 760"/>
                </a:gdLst>
                <a:ahLst/>
                <a:cxnLst>
                  <a:cxn ang="0">
                    <a:pos x="T0" y="T1"/>
                  </a:cxn>
                  <a:cxn ang="0">
                    <a:pos x="T2" y="T3"/>
                  </a:cxn>
                  <a:cxn ang="0">
                    <a:pos x="T4" y="T5"/>
                  </a:cxn>
                  <a:cxn ang="0">
                    <a:pos x="T6" y="T7"/>
                  </a:cxn>
                  <a:cxn ang="0">
                    <a:pos x="T8" y="T9"/>
                  </a:cxn>
                </a:cxnLst>
                <a:rect l="0" t="0" r="r" b="b"/>
                <a:pathLst>
                  <a:path w="306" h="760">
                    <a:moveTo>
                      <a:pt x="271" y="16"/>
                    </a:moveTo>
                    <a:lnTo>
                      <a:pt x="0" y="742"/>
                    </a:lnTo>
                    <a:lnTo>
                      <a:pt x="25" y="760"/>
                    </a:lnTo>
                    <a:lnTo>
                      <a:pt x="306" y="0"/>
                    </a:lnTo>
                    <a:lnTo>
                      <a:pt x="271" y="16"/>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98" name="Freeform 99"/>
              <p:cNvSpPr>
                <a:spLocks/>
              </p:cNvSpPr>
              <p:nvPr/>
            </p:nvSpPr>
            <p:spPr bwMode="auto">
              <a:xfrm>
                <a:off x="4712" y="2823"/>
                <a:ext cx="63" cy="52"/>
              </a:xfrm>
              <a:custGeom>
                <a:avLst/>
                <a:gdLst>
                  <a:gd name="T0" fmla="*/ 189 w 252"/>
                  <a:gd name="T1" fmla="*/ 0 h 208"/>
                  <a:gd name="T2" fmla="*/ 10 w 252"/>
                  <a:gd name="T3" fmla="*/ 64 h 208"/>
                  <a:gd name="T4" fmla="*/ 3 w 252"/>
                  <a:gd name="T5" fmla="*/ 75 h 208"/>
                  <a:gd name="T6" fmla="*/ 0 w 252"/>
                  <a:gd name="T7" fmla="*/ 96 h 208"/>
                  <a:gd name="T8" fmla="*/ 2 w 252"/>
                  <a:gd name="T9" fmla="*/ 126 h 208"/>
                  <a:gd name="T10" fmla="*/ 4 w 252"/>
                  <a:gd name="T11" fmla="*/ 144 h 208"/>
                  <a:gd name="T12" fmla="*/ 15 w 252"/>
                  <a:gd name="T13" fmla="*/ 170 h 208"/>
                  <a:gd name="T14" fmla="*/ 33 w 252"/>
                  <a:gd name="T15" fmla="*/ 190 h 208"/>
                  <a:gd name="T16" fmla="*/ 58 w 252"/>
                  <a:gd name="T17" fmla="*/ 204 h 208"/>
                  <a:gd name="T18" fmla="*/ 72 w 252"/>
                  <a:gd name="T19" fmla="*/ 208 h 208"/>
                  <a:gd name="T20" fmla="*/ 86 w 252"/>
                  <a:gd name="T21" fmla="*/ 208 h 208"/>
                  <a:gd name="T22" fmla="*/ 252 w 252"/>
                  <a:gd name="T23" fmla="*/ 128 h 208"/>
                  <a:gd name="T24" fmla="*/ 221 w 252"/>
                  <a:gd name="T25" fmla="*/ 103 h 208"/>
                  <a:gd name="T26" fmla="*/ 203 w 252"/>
                  <a:gd name="T27" fmla="*/ 78 h 208"/>
                  <a:gd name="T28" fmla="*/ 189 w 252"/>
                  <a:gd name="T2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208">
                    <a:moveTo>
                      <a:pt x="189" y="0"/>
                    </a:moveTo>
                    <a:lnTo>
                      <a:pt x="10" y="64"/>
                    </a:lnTo>
                    <a:lnTo>
                      <a:pt x="3" y="75"/>
                    </a:lnTo>
                    <a:lnTo>
                      <a:pt x="0" y="96"/>
                    </a:lnTo>
                    <a:lnTo>
                      <a:pt x="2" y="126"/>
                    </a:lnTo>
                    <a:lnTo>
                      <a:pt x="4" y="144"/>
                    </a:lnTo>
                    <a:lnTo>
                      <a:pt x="15" y="170"/>
                    </a:lnTo>
                    <a:lnTo>
                      <a:pt x="33" y="190"/>
                    </a:lnTo>
                    <a:lnTo>
                      <a:pt x="58" y="204"/>
                    </a:lnTo>
                    <a:lnTo>
                      <a:pt x="72" y="208"/>
                    </a:lnTo>
                    <a:lnTo>
                      <a:pt x="86" y="208"/>
                    </a:lnTo>
                    <a:lnTo>
                      <a:pt x="252" y="128"/>
                    </a:lnTo>
                    <a:lnTo>
                      <a:pt x="221" y="103"/>
                    </a:lnTo>
                    <a:lnTo>
                      <a:pt x="203" y="78"/>
                    </a:lnTo>
                    <a:lnTo>
                      <a:pt x="189"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99" name="Freeform 100"/>
              <p:cNvSpPr>
                <a:spLocks/>
              </p:cNvSpPr>
              <p:nvPr/>
            </p:nvSpPr>
            <p:spPr bwMode="auto">
              <a:xfrm>
                <a:off x="4749" y="2816"/>
                <a:ext cx="35" cy="49"/>
              </a:xfrm>
              <a:custGeom>
                <a:avLst/>
                <a:gdLst>
                  <a:gd name="T0" fmla="*/ 83 w 141"/>
                  <a:gd name="T1" fmla="*/ 28 h 194"/>
                  <a:gd name="T2" fmla="*/ 76 w 141"/>
                  <a:gd name="T3" fmla="*/ 16 h 194"/>
                  <a:gd name="T4" fmla="*/ 62 w 141"/>
                  <a:gd name="T5" fmla="*/ 6 h 194"/>
                  <a:gd name="T6" fmla="*/ 37 w 141"/>
                  <a:gd name="T7" fmla="*/ 0 h 194"/>
                  <a:gd name="T8" fmla="*/ 23 w 141"/>
                  <a:gd name="T9" fmla="*/ 2 h 194"/>
                  <a:gd name="T10" fmla="*/ 13 w 141"/>
                  <a:gd name="T11" fmla="*/ 13 h 194"/>
                  <a:gd name="T12" fmla="*/ 5 w 141"/>
                  <a:gd name="T13" fmla="*/ 28 h 194"/>
                  <a:gd name="T14" fmla="*/ 0 w 141"/>
                  <a:gd name="T15" fmla="*/ 52 h 194"/>
                  <a:gd name="T16" fmla="*/ 1 w 141"/>
                  <a:gd name="T17" fmla="*/ 65 h 194"/>
                  <a:gd name="T18" fmla="*/ 4 w 141"/>
                  <a:gd name="T19" fmla="*/ 83 h 194"/>
                  <a:gd name="T20" fmla="*/ 10 w 141"/>
                  <a:gd name="T21" fmla="*/ 109 h 194"/>
                  <a:gd name="T22" fmla="*/ 20 w 141"/>
                  <a:gd name="T23" fmla="*/ 130 h 194"/>
                  <a:gd name="T24" fmla="*/ 32 w 141"/>
                  <a:gd name="T25" fmla="*/ 149 h 194"/>
                  <a:gd name="T26" fmla="*/ 45 w 141"/>
                  <a:gd name="T27" fmla="*/ 166 h 194"/>
                  <a:gd name="T28" fmla="*/ 59 w 141"/>
                  <a:gd name="T29" fmla="*/ 180 h 194"/>
                  <a:gd name="T30" fmla="*/ 77 w 141"/>
                  <a:gd name="T31" fmla="*/ 188 h 194"/>
                  <a:gd name="T32" fmla="*/ 98 w 141"/>
                  <a:gd name="T33" fmla="*/ 194 h 194"/>
                  <a:gd name="T34" fmla="*/ 116 w 141"/>
                  <a:gd name="T35" fmla="*/ 194 h 194"/>
                  <a:gd name="T36" fmla="*/ 132 w 141"/>
                  <a:gd name="T37" fmla="*/ 185 h 194"/>
                  <a:gd name="T38" fmla="*/ 140 w 141"/>
                  <a:gd name="T39" fmla="*/ 170 h 194"/>
                  <a:gd name="T40" fmla="*/ 141 w 141"/>
                  <a:gd name="T41" fmla="*/ 148 h 194"/>
                  <a:gd name="T42" fmla="*/ 136 w 141"/>
                  <a:gd name="T43" fmla="*/ 124 h 194"/>
                  <a:gd name="T44" fmla="*/ 125 w 141"/>
                  <a:gd name="T45" fmla="*/ 92 h 194"/>
                  <a:gd name="T46" fmla="*/ 101 w 141"/>
                  <a:gd name="T47" fmla="*/ 52 h 194"/>
                  <a:gd name="T48" fmla="*/ 83 w 141"/>
                  <a:gd name="T49" fmla="*/ 2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 h="194">
                    <a:moveTo>
                      <a:pt x="83" y="28"/>
                    </a:moveTo>
                    <a:lnTo>
                      <a:pt x="76" y="16"/>
                    </a:lnTo>
                    <a:lnTo>
                      <a:pt x="62" y="6"/>
                    </a:lnTo>
                    <a:lnTo>
                      <a:pt x="37" y="0"/>
                    </a:lnTo>
                    <a:lnTo>
                      <a:pt x="23" y="2"/>
                    </a:lnTo>
                    <a:lnTo>
                      <a:pt x="13" y="13"/>
                    </a:lnTo>
                    <a:lnTo>
                      <a:pt x="5" y="28"/>
                    </a:lnTo>
                    <a:lnTo>
                      <a:pt x="0" y="52"/>
                    </a:lnTo>
                    <a:lnTo>
                      <a:pt x="1" y="65"/>
                    </a:lnTo>
                    <a:lnTo>
                      <a:pt x="4" y="83"/>
                    </a:lnTo>
                    <a:lnTo>
                      <a:pt x="10" y="109"/>
                    </a:lnTo>
                    <a:lnTo>
                      <a:pt x="20" y="130"/>
                    </a:lnTo>
                    <a:lnTo>
                      <a:pt x="32" y="149"/>
                    </a:lnTo>
                    <a:lnTo>
                      <a:pt x="45" y="166"/>
                    </a:lnTo>
                    <a:lnTo>
                      <a:pt x="59" y="180"/>
                    </a:lnTo>
                    <a:lnTo>
                      <a:pt x="77" y="188"/>
                    </a:lnTo>
                    <a:lnTo>
                      <a:pt x="98" y="194"/>
                    </a:lnTo>
                    <a:lnTo>
                      <a:pt x="116" y="194"/>
                    </a:lnTo>
                    <a:lnTo>
                      <a:pt x="132" y="185"/>
                    </a:lnTo>
                    <a:lnTo>
                      <a:pt x="140" y="170"/>
                    </a:lnTo>
                    <a:lnTo>
                      <a:pt x="141" y="148"/>
                    </a:lnTo>
                    <a:lnTo>
                      <a:pt x="136" y="124"/>
                    </a:lnTo>
                    <a:lnTo>
                      <a:pt x="125" y="92"/>
                    </a:lnTo>
                    <a:lnTo>
                      <a:pt x="101" y="52"/>
                    </a:lnTo>
                    <a:lnTo>
                      <a:pt x="83" y="28"/>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00" name="Freeform 101"/>
              <p:cNvSpPr>
                <a:spLocks/>
              </p:cNvSpPr>
              <p:nvPr/>
            </p:nvSpPr>
            <p:spPr bwMode="auto">
              <a:xfrm>
                <a:off x="4758" y="2819"/>
                <a:ext cx="43" cy="35"/>
              </a:xfrm>
              <a:custGeom>
                <a:avLst/>
                <a:gdLst>
                  <a:gd name="T0" fmla="*/ 13 w 173"/>
                  <a:gd name="T1" fmla="*/ 31 h 139"/>
                  <a:gd name="T2" fmla="*/ 122 w 173"/>
                  <a:gd name="T3" fmla="*/ 4 h 139"/>
                  <a:gd name="T4" fmla="*/ 148 w 173"/>
                  <a:gd name="T5" fmla="*/ 0 h 139"/>
                  <a:gd name="T6" fmla="*/ 165 w 173"/>
                  <a:gd name="T7" fmla="*/ 4 h 139"/>
                  <a:gd name="T8" fmla="*/ 171 w 173"/>
                  <a:gd name="T9" fmla="*/ 11 h 139"/>
                  <a:gd name="T10" fmla="*/ 173 w 173"/>
                  <a:gd name="T11" fmla="*/ 25 h 139"/>
                  <a:gd name="T12" fmla="*/ 165 w 173"/>
                  <a:gd name="T13" fmla="*/ 47 h 139"/>
                  <a:gd name="T14" fmla="*/ 65 w 173"/>
                  <a:gd name="T15" fmla="*/ 139 h 139"/>
                  <a:gd name="T16" fmla="*/ 51 w 173"/>
                  <a:gd name="T17" fmla="*/ 138 h 139"/>
                  <a:gd name="T18" fmla="*/ 34 w 173"/>
                  <a:gd name="T19" fmla="*/ 132 h 139"/>
                  <a:gd name="T20" fmla="*/ 23 w 173"/>
                  <a:gd name="T21" fmla="*/ 120 h 139"/>
                  <a:gd name="T22" fmla="*/ 8 w 173"/>
                  <a:gd name="T23" fmla="*/ 103 h 139"/>
                  <a:gd name="T24" fmla="*/ 1 w 173"/>
                  <a:gd name="T25" fmla="*/ 85 h 139"/>
                  <a:gd name="T26" fmla="*/ 0 w 173"/>
                  <a:gd name="T27" fmla="*/ 65 h 139"/>
                  <a:gd name="T28" fmla="*/ 5 w 173"/>
                  <a:gd name="T29" fmla="*/ 46 h 139"/>
                  <a:gd name="T30" fmla="*/ 13 w 173"/>
                  <a:gd name="T31" fmla="*/ 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139">
                    <a:moveTo>
                      <a:pt x="13" y="31"/>
                    </a:moveTo>
                    <a:lnTo>
                      <a:pt x="122" y="4"/>
                    </a:lnTo>
                    <a:lnTo>
                      <a:pt x="148" y="0"/>
                    </a:lnTo>
                    <a:lnTo>
                      <a:pt x="165" y="4"/>
                    </a:lnTo>
                    <a:lnTo>
                      <a:pt x="171" y="11"/>
                    </a:lnTo>
                    <a:lnTo>
                      <a:pt x="173" y="25"/>
                    </a:lnTo>
                    <a:lnTo>
                      <a:pt x="165" y="47"/>
                    </a:lnTo>
                    <a:lnTo>
                      <a:pt x="65" y="139"/>
                    </a:lnTo>
                    <a:lnTo>
                      <a:pt x="51" y="138"/>
                    </a:lnTo>
                    <a:lnTo>
                      <a:pt x="34" y="132"/>
                    </a:lnTo>
                    <a:lnTo>
                      <a:pt x="23" y="120"/>
                    </a:lnTo>
                    <a:lnTo>
                      <a:pt x="8" y="103"/>
                    </a:lnTo>
                    <a:lnTo>
                      <a:pt x="1" y="85"/>
                    </a:lnTo>
                    <a:lnTo>
                      <a:pt x="0" y="65"/>
                    </a:lnTo>
                    <a:lnTo>
                      <a:pt x="5" y="46"/>
                    </a:lnTo>
                    <a:lnTo>
                      <a:pt x="13" y="31"/>
                    </a:lnTo>
                    <a:close/>
                  </a:path>
                </a:pathLst>
              </a:custGeom>
              <a:solidFill>
                <a:srgbClr val="9F9FBF"/>
              </a:solidFill>
              <a:ln w="3175">
                <a:solidFill>
                  <a:srgbClr val="000000"/>
                </a:solidFill>
                <a:prstDash val="solid"/>
                <a:round/>
                <a:headEnd/>
                <a:tailEnd/>
              </a:ln>
            </p:spPr>
            <p:txBody>
              <a:bodyPr/>
              <a:lstStyle/>
              <a:p>
                <a:endParaRPr lang="zh-CN" altLang="en-US" sz="1000">
                  <a:latin typeface="+mj-ea"/>
                  <a:ea typeface="+mj-ea"/>
                </a:endParaRPr>
              </a:p>
            </p:txBody>
          </p:sp>
          <p:sp>
            <p:nvSpPr>
              <p:cNvPr id="101" name="Freeform 102"/>
              <p:cNvSpPr>
                <a:spLocks/>
              </p:cNvSpPr>
              <p:nvPr/>
            </p:nvSpPr>
            <p:spPr bwMode="auto">
              <a:xfrm>
                <a:off x="4725" y="2836"/>
                <a:ext cx="19"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9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9"/>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102" name="Freeform 103"/>
              <p:cNvSpPr>
                <a:spLocks/>
              </p:cNvSpPr>
              <p:nvPr/>
            </p:nvSpPr>
            <p:spPr bwMode="auto">
              <a:xfrm>
                <a:off x="4737" y="2831"/>
                <a:ext cx="18"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8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8"/>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grpSp>
        <p:pic>
          <p:nvPicPr>
            <p:cNvPr id="116" name="Picture 10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2852738"/>
              <a:ext cx="989012"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7" name="Picture 10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5088" y="3860800"/>
              <a:ext cx="5207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8" name="Picture 10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6700" y="198913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19" name="Group 107"/>
            <p:cNvGrpSpPr>
              <a:grpSpLocks/>
            </p:cNvGrpSpPr>
            <p:nvPr/>
          </p:nvGrpSpPr>
          <p:grpSpPr bwMode="auto">
            <a:xfrm flipH="1">
              <a:off x="7972425" y="3502025"/>
              <a:ext cx="415925" cy="504825"/>
              <a:chOff x="4416" y="2717"/>
              <a:chExt cx="404" cy="577"/>
            </a:xfrm>
          </p:grpSpPr>
          <p:sp>
            <p:nvSpPr>
              <p:cNvPr id="120" name="AutoShape 108"/>
              <p:cNvSpPr>
                <a:spLocks noChangeAspect="1" noChangeArrowheads="1" noTextEdit="1"/>
              </p:cNvSpPr>
              <p:nvPr/>
            </p:nvSpPr>
            <p:spPr bwMode="auto">
              <a:xfrm>
                <a:off x="4416" y="2717"/>
                <a:ext cx="40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000">
                  <a:latin typeface="+mj-ea"/>
                  <a:ea typeface="+mj-ea"/>
                </a:endParaRPr>
              </a:p>
            </p:txBody>
          </p:sp>
          <p:grpSp>
            <p:nvGrpSpPr>
              <p:cNvPr id="121" name="Group 109"/>
              <p:cNvGrpSpPr>
                <a:grpSpLocks/>
              </p:cNvGrpSpPr>
              <p:nvPr/>
            </p:nvGrpSpPr>
            <p:grpSpPr bwMode="auto">
              <a:xfrm>
                <a:off x="4562" y="3066"/>
                <a:ext cx="13" cy="70"/>
                <a:chOff x="4562" y="3066"/>
                <a:chExt cx="13" cy="70"/>
              </a:xfrm>
            </p:grpSpPr>
            <p:sp>
              <p:nvSpPr>
                <p:cNvPr id="166" name="Rectangle 110"/>
                <p:cNvSpPr>
                  <a:spLocks noChangeArrowheads="1"/>
                </p:cNvSpPr>
                <p:nvPr/>
              </p:nvSpPr>
              <p:spPr bwMode="auto">
                <a:xfrm>
                  <a:off x="4562" y="3067"/>
                  <a:ext cx="13" cy="69"/>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67" name="Line 111"/>
                <p:cNvSpPr>
                  <a:spLocks noChangeShapeType="1"/>
                </p:cNvSpPr>
                <p:nvPr/>
              </p:nvSpPr>
              <p:spPr bwMode="auto">
                <a:xfrm>
                  <a:off x="4568" y="3066"/>
                  <a:ext cx="1" cy="6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sp>
            <p:nvSpPr>
              <p:cNvPr id="122" name="Rectangle 112"/>
              <p:cNvSpPr>
                <a:spLocks noChangeArrowheads="1"/>
              </p:cNvSpPr>
              <p:nvPr/>
            </p:nvSpPr>
            <p:spPr bwMode="auto">
              <a:xfrm>
                <a:off x="4503" y="3022"/>
                <a:ext cx="43"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23" name="Freeform 113"/>
              <p:cNvSpPr>
                <a:spLocks/>
              </p:cNvSpPr>
              <p:nvPr/>
            </p:nvSpPr>
            <p:spPr bwMode="auto">
              <a:xfrm>
                <a:off x="4663" y="3044"/>
                <a:ext cx="28" cy="24"/>
              </a:xfrm>
              <a:custGeom>
                <a:avLst/>
                <a:gdLst>
                  <a:gd name="T0" fmla="*/ 0 w 113"/>
                  <a:gd name="T1" fmla="*/ 0 h 95"/>
                  <a:gd name="T2" fmla="*/ 0 w 113"/>
                  <a:gd name="T3" fmla="*/ 95 h 95"/>
                  <a:gd name="T4" fmla="*/ 113 w 113"/>
                  <a:gd name="T5" fmla="*/ 95 h 95"/>
                  <a:gd name="T6" fmla="*/ 113 w 113"/>
                  <a:gd name="T7" fmla="*/ 19 h 95"/>
                  <a:gd name="T8" fmla="*/ 0 w 113"/>
                  <a:gd name="T9" fmla="*/ 0 h 95"/>
                </a:gdLst>
                <a:ahLst/>
                <a:cxnLst>
                  <a:cxn ang="0">
                    <a:pos x="T0" y="T1"/>
                  </a:cxn>
                  <a:cxn ang="0">
                    <a:pos x="T2" y="T3"/>
                  </a:cxn>
                  <a:cxn ang="0">
                    <a:pos x="T4" y="T5"/>
                  </a:cxn>
                  <a:cxn ang="0">
                    <a:pos x="T6" y="T7"/>
                  </a:cxn>
                  <a:cxn ang="0">
                    <a:pos x="T8" y="T9"/>
                  </a:cxn>
                </a:cxnLst>
                <a:rect l="0" t="0" r="r" b="b"/>
                <a:pathLst>
                  <a:path w="113" h="95">
                    <a:moveTo>
                      <a:pt x="0" y="0"/>
                    </a:moveTo>
                    <a:lnTo>
                      <a:pt x="0" y="95"/>
                    </a:lnTo>
                    <a:lnTo>
                      <a:pt x="113" y="95"/>
                    </a:lnTo>
                    <a:lnTo>
                      <a:pt x="113" y="19"/>
                    </a:ln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124" name="Freeform 114"/>
              <p:cNvSpPr>
                <a:spLocks/>
              </p:cNvSpPr>
              <p:nvPr/>
            </p:nvSpPr>
            <p:spPr bwMode="auto">
              <a:xfrm>
                <a:off x="4604" y="3001"/>
                <a:ext cx="19" cy="21"/>
              </a:xfrm>
              <a:custGeom>
                <a:avLst/>
                <a:gdLst>
                  <a:gd name="T0" fmla="*/ 43 w 78"/>
                  <a:gd name="T1" fmla="*/ 0 h 86"/>
                  <a:gd name="T2" fmla="*/ 0 w 78"/>
                  <a:gd name="T3" fmla="*/ 86 h 86"/>
                  <a:gd name="T4" fmla="*/ 57 w 78"/>
                  <a:gd name="T5" fmla="*/ 79 h 86"/>
                  <a:gd name="T6" fmla="*/ 78 w 78"/>
                  <a:gd name="T7" fmla="*/ 22 h 86"/>
                  <a:gd name="T8" fmla="*/ 43 w 78"/>
                  <a:gd name="T9" fmla="*/ 0 h 86"/>
                </a:gdLst>
                <a:ahLst/>
                <a:cxnLst>
                  <a:cxn ang="0">
                    <a:pos x="T0" y="T1"/>
                  </a:cxn>
                  <a:cxn ang="0">
                    <a:pos x="T2" y="T3"/>
                  </a:cxn>
                  <a:cxn ang="0">
                    <a:pos x="T4" y="T5"/>
                  </a:cxn>
                  <a:cxn ang="0">
                    <a:pos x="T6" y="T7"/>
                  </a:cxn>
                  <a:cxn ang="0">
                    <a:pos x="T8" y="T9"/>
                  </a:cxn>
                </a:cxnLst>
                <a:rect l="0" t="0" r="r" b="b"/>
                <a:pathLst>
                  <a:path w="78" h="86">
                    <a:moveTo>
                      <a:pt x="43" y="0"/>
                    </a:moveTo>
                    <a:lnTo>
                      <a:pt x="0" y="86"/>
                    </a:lnTo>
                    <a:lnTo>
                      <a:pt x="57" y="79"/>
                    </a:lnTo>
                    <a:lnTo>
                      <a:pt x="78" y="22"/>
                    </a:lnTo>
                    <a:lnTo>
                      <a:pt x="43"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25" name="Freeform 115"/>
              <p:cNvSpPr>
                <a:spLocks/>
              </p:cNvSpPr>
              <p:nvPr/>
            </p:nvSpPr>
            <p:spPr bwMode="auto">
              <a:xfrm>
                <a:off x="4570" y="3144"/>
                <a:ext cx="90" cy="7"/>
              </a:xfrm>
              <a:custGeom>
                <a:avLst/>
                <a:gdLst>
                  <a:gd name="T0" fmla="*/ 0 w 360"/>
                  <a:gd name="T1" fmla="*/ 0 h 30"/>
                  <a:gd name="T2" fmla="*/ 360 w 360"/>
                  <a:gd name="T3" fmla="*/ 0 h 30"/>
                  <a:gd name="T4" fmla="*/ 360 w 360"/>
                  <a:gd name="T5" fmla="*/ 30 h 30"/>
                  <a:gd name="T6" fmla="*/ 4 w 360"/>
                  <a:gd name="T7" fmla="*/ 30 h 30"/>
                  <a:gd name="T8" fmla="*/ 0 w 360"/>
                  <a:gd name="T9" fmla="*/ 0 h 30"/>
                </a:gdLst>
                <a:ahLst/>
                <a:cxnLst>
                  <a:cxn ang="0">
                    <a:pos x="T0" y="T1"/>
                  </a:cxn>
                  <a:cxn ang="0">
                    <a:pos x="T2" y="T3"/>
                  </a:cxn>
                  <a:cxn ang="0">
                    <a:pos x="T4" y="T5"/>
                  </a:cxn>
                  <a:cxn ang="0">
                    <a:pos x="T6" y="T7"/>
                  </a:cxn>
                  <a:cxn ang="0">
                    <a:pos x="T8" y="T9"/>
                  </a:cxn>
                </a:cxnLst>
                <a:rect l="0" t="0" r="r" b="b"/>
                <a:pathLst>
                  <a:path w="360" h="30">
                    <a:moveTo>
                      <a:pt x="0" y="0"/>
                    </a:moveTo>
                    <a:lnTo>
                      <a:pt x="360" y="0"/>
                    </a:lnTo>
                    <a:lnTo>
                      <a:pt x="360" y="30"/>
                    </a:lnTo>
                    <a:lnTo>
                      <a:pt x="4" y="30"/>
                    </a:lnTo>
                    <a:lnTo>
                      <a:pt x="0" y="0"/>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126" name="Freeform 116"/>
              <p:cNvSpPr>
                <a:spLocks/>
              </p:cNvSpPr>
              <p:nvPr/>
            </p:nvSpPr>
            <p:spPr bwMode="auto">
              <a:xfrm>
                <a:off x="4502" y="2862"/>
                <a:ext cx="37" cy="46"/>
              </a:xfrm>
              <a:custGeom>
                <a:avLst/>
                <a:gdLst>
                  <a:gd name="T0" fmla="*/ 141 w 150"/>
                  <a:gd name="T1" fmla="*/ 0 h 184"/>
                  <a:gd name="T2" fmla="*/ 1 w 150"/>
                  <a:gd name="T3" fmla="*/ 131 h 184"/>
                  <a:gd name="T4" fmla="*/ 0 w 150"/>
                  <a:gd name="T5" fmla="*/ 184 h 184"/>
                  <a:gd name="T6" fmla="*/ 150 w 150"/>
                  <a:gd name="T7" fmla="*/ 60 h 184"/>
                  <a:gd name="T8" fmla="*/ 141 w 150"/>
                  <a:gd name="T9" fmla="*/ 0 h 184"/>
                </a:gdLst>
                <a:ahLst/>
                <a:cxnLst>
                  <a:cxn ang="0">
                    <a:pos x="T0" y="T1"/>
                  </a:cxn>
                  <a:cxn ang="0">
                    <a:pos x="T2" y="T3"/>
                  </a:cxn>
                  <a:cxn ang="0">
                    <a:pos x="T4" y="T5"/>
                  </a:cxn>
                  <a:cxn ang="0">
                    <a:pos x="T6" y="T7"/>
                  </a:cxn>
                  <a:cxn ang="0">
                    <a:pos x="T8" y="T9"/>
                  </a:cxn>
                </a:cxnLst>
                <a:rect l="0" t="0" r="r" b="b"/>
                <a:pathLst>
                  <a:path w="150" h="184">
                    <a:moveTo>
                      <a:pt x="141" y="0"/>
                    </a:moveTo>
                    <a:lnTo>
                      <a:pt x="1" y="131"/>
                    </a:lnTo>
                    <a:lnTo>
                      <a:pt x="0" y="184"/>
                    </a:lnTo>
                    <a:lnTo>
                      <a:pt x="150" y="60"/>
                    </a:lnTo>
                    <a:lnTo>
                      <a:pt x="141"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27" name="Freeform 117"/>
              <p:cNvSpPr>
                <a:spLocks/>
              </p:cNvSpPr>
              <p:nvPr/>
            </p:nvSpPr>
            <p:spPr bwMode="auto">
              <a:xfrm>
                <a:off x="4492" y="2741"/>
                <a:ext cx="57" cy="394"/>
              </a:xfrm>
              <a:custGeom>
                <a:avLst/>
                <a:gdLst>
                  <a:gd name="T0" fmla="*/ 228 w 228"/>
                  <a:gd name="T1" fmla="*/ 0 h 1575"/>
                  <a:gd name="T2" fmla="*/ 0 w 228"/>
                  <a:gd name="T3" fmla="*/ 93 h 1575"/>
                  <a:gd name="T4" fmla="*/ 0 w 228"/>
                  <a:gd name="T5" fmla="*/ 1575 h 1575"/>
                  <a:gd name="T6" fmla="*/ 42 w 228"/>
                  <a:gd name="T7" fmla="*/ 1575 h 1575"/>
                  <a:gd name="T8" fmla="*/ 42 w 228"/>
                  <a:gd name="T9" fmla="*/ 228 h 1575"/>
                  <a:gd name="T10" fmla="*/ 228 w 228"/>
                  <a:gd name="T11" fmla="*/ 150 h 1575"/>
                  <a:gd name="T12" fmla="*/ 228 w 228"/>
                  <a:gd name="T13" fmla="*/ 0 h 1575"/>
                </a:gdLst>
                <a:ahLst/>
                <a:cxnLst>
                  <a:cxn ang="0">
                    <a:pos x="T0" y="T1"/>
                  </a:cxn>
                  <a:cxn ang="0">
                    <a:pos x="T2" y="T3"/>
                  </a:cxn>
                  <a:cxn ang="0">
                    <a:pos x="T4" y="T5"/>
                  </a:cxn>
                  <a:cxn ang="0">
                    <a:pos x="T6" y="T7"/>
                  </a:cxn>
                  <a:cxn ang="0">
                    <a:pos x="T8" y="T9"/>
                  </a:cxn>
                  <a:cxn ang="0">
                    <a:pos x="T10" y="T11"/>
                  </a:cxn>
                  <a:cxn ang="0">
                    <a:pos x="T12" y="T13"/>
                  </a:cxn>
                </a:cxnLst>
                <a:rect l="0" t="0" r="r" b="b"/>
                <a:pathLst>
                  <a:path w="228" h="1575">
                    <a:moveTo>
                      <a:pt x="228" y="0"/>
                    </a:moveTo>
                    <a:lnTo>
                      <a:pt x="0" y="93"/>
                    </a:lnTo>
                    <a:lnTo>
                      <a:pt x="0" y="1575"/>
                    </a:lnTo>
                    <a:lnTo>
                      <a:pt x="42" y="1575"/>
                    </a:lnTo>
                    <a:lnTo>
                      <a:pt x="42" y="228"/>
                    </a:lnTo>
                    <a:lnTo>
                      <a:pt x="228" y="150"/>
                    </a:lnTo>
                    <a:lnTo>
                      <a:pt x="228"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128" name="Freeform 118"/>
              <p:cNvSpPr>
                <a:spLocks/>
              </p:cNvSpPr>
              <p:nvPr/>
            </p:nvSpPr>
            <p:spPr bwMode="auto">
              <a:xfrm>
                <a:off x="4490" y="3135"/>
                <a:ext cx="327" cy="85"/>
              </a:xfrm>
              <a:custGeom>
                <a:avLst/>
                <a:gdLst>
                  <a:gd name="T0" fmla="*/ 0 w 1306"/>
                  <a:gd name="T1" fmla="*/ 344 h 344"/>
                  <a:gd name="T2" fmla="*/ 0 w 1306"/>
                  <a:gd name="T3" fmla="*/ 0 h 344"/>
                  <a:gd name="T4" fmla="*/ 284 w 1306"/>
                  <a:gd name="T5" fmla="*/ 0 h 344"/>
                  <a:gd name="T6" fmla="*/ 341 w 1306"/>
                  <a:gd name="T7" fmla="*/ 57 h 344"/>
                  <a:gd name="T8" fmla="*/ 511 w 1306"/>
                  <a:gd name="T9" fmla="*/ 57 h 344"/>
                  <a:gd name="T10" fmla="*/ 568 w 1306"/>
                  <a:gd name="T11" fmla="*/ 116 h 344"/>
                  <a:gd name="T12" fmla="*/ 1136 w 1306"/>
                  <a:gd name="T13" fmla="*/ 116 h 344"/>
                  <a:gd name="T14" fmla="*/ 1136 w 1306"/>
                  <a:gd name="T15" fmla="*/ 230 h 344"/>
                  <a:gd name="T16" fmla="*/ 1306 w 1306"/>
                  <a:gd name="T17" fmla="*/ 230 h 344"/>
                  <a:gd name="T18" fmla="*/ 1306 w 1306"/>
                  <a:gd name="T19" fmla="*/ 344 h 344"/>
                  <a:gd name="T20" fmla="*/ 0 w 1306"/>
                  <a:gd name="T21"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6" h="344">
                    <a:moveTo>
                      <a:pt x="0" y="344"/>
                    </a:moveTo>
                    <a:lnTo>
                      <a:pt x="0" y="0"/>
                    </a:lnTo>
                    <a:lnTo>
                      <a:pt x="284" y="0"/>
                    </a:lnTo>
                    <a:lnTo>
                      <a:pt x="341" y="57"/>
                    </a:lnTo>
                    <a:lnTo>
                      <a:pt x="511" y="57"/>
                    </a:lnTo>
                    <a:lnTo>
                      <a:pt x="568" y="116"/>
                    </a:lnTo>
                    <a:lnTo>
                      <a:pt x="1136" y="116"/>
                    </a:lnTo>
                    <a:lnTo>
                      <a:pt x="1136" y="230"/>
                    </a:lnTo>
                    <a:lnTo>
                      <a:pt x="1306" y="230"/>
                    </a:lnTo>
                    <a:lnTo>
                      <a:pt x="1306" y="344"/>
                    </a:lnTo>
                    <a:lnTo>
                      <a:pt x="0" y="344"/>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29" name="Rectangle 119"/>
              <p:cNvSpPr>
                <a:spLocks noChangeArrowheads="1"/>
              </p:cNvSpPr>
              <p:nvPr/>
            </p:nvSpPr>
            <p:spPr bwMode="auto">
              <a:xfrm>
                <a:off x="4491" y="3193"/>
                <a:ext cx="240" cy="26"/>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30" name="Line 120"/>
              <p:cNvSpPr>
                <a:spLocks noChangeShapeType="1"/>
              </p:cNvSpPr>
              <p:nvPr/>
            </p:nvSpPr>
            <p:spPr bwMode="auto">
              <a:xfrm>
                <a:off x="4479" y="3015"/>
                <a:ext cx="1" cy="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31" name="Freeform 121"/>
              <p:cNvSpPr>
                <a:spLocks/>
              </p:cNvSpPr>
              <p:nvPr/>
            </p:nvSpPr>
            <p:spPr bwMode="auto">
              <a:xfrm>
                <a:off x="4471" y="3065"/>
                <a:ext cx="21" cy="25"/>
              </a:xfrm>
              <a:custGeom>
                <a:avLst/>
                <a:gdLst>
                  <a:gd name="T0" fmla="*/ 0 w 85"/>
                  <a:gd name="T1" fmla="*/ 99 h 99"/>
                  <a:gd name="T2" fmla="*/ 0 w 85"/>
                  <a:gd name="T3" fmla="*/ 0 h 99"/>
                  <a:gd name="T4" fmla="*/ 85 w 85"/>
                  <a:gd name="T5" fmla="*/ 0 h 99"/>
                  <a:gd name="T6" fmla="*/ 85 w 85"/>
                  <a:gd name="T7" fmla="*/ 35 h 99"/>
                  <a:gd name="T8" fmla="*/ 28 w 85"/>
                  <a:gd name="T9" fmla="*/ 35 h 99"/>
                  <a:gd name="T10" fmla="*/ 28 w 85"/>
                  <a:gd name="T11" fmla="*/ 99 h 99"/>
                  <a:gd name="T12" fmla="*/ 0 w 8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85" h="99">
                    <a:moveTo>
                      <a:pt x="0" y="99"/>
                    </a:moveTo>
                    <a:lnTo>
                      <a:pt x="0" y="0"/>
                    </a:lnTo>
                    <a:lnTo>
                      <a:pt x="85" y="0"/>
                    </a:lnTo>
                    <a:lnTo>
                      <a:pt x="85" y="35"/>
                    </a:lnTo>
                    <a:lnTo>
                      <a:pt x="28" y="35"/>
                    </a:lnTo>
                    <a:lnTo>
                      <a:pt x="28" y="99"/>
                    </a:lnTo>
                    <a:lnTo>
                      <a:pt x="0" y="99"/>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32" name="Freeform 122"/>
              <p:cNvSpPr>
                <a:spLocks/>
              </p:cNvSpPr>
              <p:nvPr/>
            </p:nvSpPr>
            <p:spPr bwMode="auto">
              <a:xfrm>
                <a:off x="4590" y="3047"/>
                <a:ext cx="72" cy="104"/>
              </a:xfrm>
              <a:custGeom>
                <a:avLst/>
                <a:gdLst>
                  <a:gd name="T0" fmla="*/ 0 w 290"/>
                  <a:gd name="T1" fmla="*/ 0 h 415"/>
                  <a:gd name="T2" fmla="*/ 290 w 290"/>
                  <a:gd name="T3" fmla="*/ 415 h 415"/>
                  <a:gd name="T4" fmla="*/ 248 w 290"/>
                  <a:gd name="T5" fmla="*/ 406 h 415"/>
                  <a:gd name="T6" fmla="*/ 0 w 290"/>
                  <a:gd name="T7" fmla="*/ 57 h 415"/>
                  <a:gd name="T8" fmla="*/ 0 w 290"/>
                  <a:gd name="T9" fmla="*/ 0 h 415"/>
                </a:gdLst>
                <a:ahLst/>
                <a:cxnLst>
                  <a:cxn ang="0">
                    <a:pos x="T0" y="T1"/>
                  </a:cxn>
                  <a:cxn ang="0">
                    <a:pos x="T2" y="T3"/>
                  </a:cxn>
                  <a:cxn ang="0">
                    <a:pos x="T4" y="T5"/>
                  </a:cxn>
                  <a:cxn ang="0">
                    <a:pos x="T6" y="T7"/>
                  </a:cxn>
                  <a:cxn ang="0">
                    <a:pos x="T8" y="T9"/>
                  </a:cxn>
                </a:cxnLst>
                <a:rect l="0" t="0" r="r" b="b"/>
                <a:pathLst>
                  <a:path w="290" h="415">
                    <a:moveTo>
                      <a:pt x="0" y="0"/>
                    </a:moveTo>
                    <a:lnTo>
                      <a:pt x="290" y="415"/>
                    </a:lnTo>
                    <a:lnTo>
                      <a:pt x="248" y="406"/>
                    </a:lnTo>
                    <a:lnTo>
                      <a:pt x="0" y="57"/>
                    </a:lnTo>
                    <a:lnTo>
                      <a:pt x="0"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133" name="Freeform 123"/>
              <p:cNvSpPr>
                <a:spLocks/>
              </p:cNvSpPr>
              <p:nvPr/>
            </p:nvSpPr>
            <p:spPr bwMode="auto">
              <a:xfrm>
                <a:off x="4433" y="3106"/>
                <a:ext cx="57" cy="114"/>
              </a:xfrm>
              <a:custGeom>
                <a:avLst/>
                <a:gdLst>
                  <a:gd name="T0" fmla="*/ 170 w 227"/>
                  <a:gd name="T1" fmla="*/ 0 h 458"/>
                  <a:gd name="T2" fmla="*/ 0 w 227"/>
                  <a:gd name="T3" fmla="*/ 171 h 458"/>
                  <a:gd name="T4" fmla="*/ 0 w 227"/>
                  <a:gd name="T5" fmla="*/ 458 h 458"/>
                  <a:gd name="T6" fmla="*/ 227 w 227"/>
                  <a:gd name="T7" fmla="*/ 458 h 458"/>
                  <a:gd name="T8" fmla="*/ 227 w 227"/>
                  <a:gd name="T9" fmla="*/ 114 h 458"/>
                  <a:gd name="T10" fmla="*/ 170 w 227"/>
                  <a:gd name="T11" fmla="*/ 0 h 458"/>
                </a:gdLst>
                <a:ahLst/>
                <a:cxnLst>
                  <a:cxn ang="0">
                    <a:pos x="T0" y="T1"/>
                  </a:cxn>
                  <a:cxn ang="0">
                    <a:pos x="T2" y="T3"/>
                  </a:cxn>
                  <a:cxn ang="0">
                    <a:pos x="T4" y="T5"/>
                  </a:cxn>
                  <a:cxn ang="0">
                    <a:pos x="T6" y="T7"/>
                  </a:cxn>
                  <a:cxn ang="0">
                    <a:pos x="T8" y="T9"/>
                  </a:cxn>
                  <a:cxn ang="0">
                    <a:pos x="T10" y="T11"/>
                  </a:cxn>
                </a:cxnLst>
                <a:rect l="0" t="0" r="r" b="b"/>
                <a:pathLst>
                  <a:path w="227" h="458">
                    <a:moveTo>
                      <a:pt x="170" y="0"/>
                    </a:moveTo>
                    <a:lnTo>
                      <a:pt x="0" y="171"/>
                    </a:lnTo>
                    <a:lnTo>
                      <a:pt x="0" y="458"/>
                    </a:lnTo>
                    <a:lnTo>
                      <a:pt x="227" y="458"/>
                    </a:lnTo>
                    <a:lnTo>
                      <a:pt x="227" y="114"/>
                    </a:lnTo>
                    <a:lnTo>
                      <a:pt x="170"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34" name="Rectangle 124"/>
              <p:cNvSpPr>
                <a:spLocks noChangeArrowheads="1"/>
              </p:cNvSpPr>
              <p:nvPr/>
            </p:nvSpPr>
            <p:spPr bwMode="auto">
              <a:xfrm>
                <a:off x="4420" y="3276"/>
                <a:ext cx="395" cy="1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5" name="Rectangle 125"/>
              <p:cNvSpPr>
                <a:spLocks noChangeArrowheads="1"/>
              </p:cNvSpPr>
              <p:nvPr/>
            </p:nvSpPr>
            <p:spPr bwMode="auto">
              <a:xfrm>
                <a:off x="4420" y="3250"/>
                <a:ext cx="395" cy="2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6" name="Rectangle 126"/>
              <p:cNvSpPr>
                <a:spLocks noChangeArrowheads="1"/>
              </p:cNvSpPr>
              <p:nvPr/>
            </p:nvSpPr>
            <p:spPr bwMode="auto">
              <a:xfrm>
                <a:off x="4420" y="3221"/>
                <a:ext cx="395" cy="27"/>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7" name="Rectangle 127"/>
              <p:cNvSpPr>
                <a:spLocks noChangeArrowheads="1"/>
              </p:cNvSpPr>
              <p:nvPr/>
            </p:nvSpPr>
            <p:spPr bwMode="auto">
              <a:xfrm>
                <a:off x="4763" y="3200"/>
                <a:ext cx="41" cy="12"/>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8" name="Oval 128"/>
              <p:cNvSpPr>
                <a:spLocks noChangeArrowheads="1"/>
              </p:cNvSpPr>
              <p:nvPr/>
            </p:nvSpPr>
            <p:spPr bwMode="auto">
              <a:xfrm>
                <a:off x="4462" y="3092"/>
                <a:ext cx="28" cy="29"/>
              </a:xfrm>
              <a:prstGeom prst="ellipse">
                <a:avLst/>
              </a:prstGeom>
              <a:solidFill>
                <a:srgbClr val="9F9F9F"/>
              </a:solidFill>
              <a:ln w="3175">
                <a:solidFill>
                  <a:srgbClr val="000000"/>
                </a:solidFill>
                <a:round/>
                <a:headEnd/>
                <a:tailEnd/>
              </a:ln>
            </p:spPr>
            <p:txBody>
              <a:bodyPr/>
              <a:lstStyle/>
              <a:p>
                <a:endParaRPr lang="zh-CN" altLang="en-US" sz="1000">
                  <a:latin typeface="+mj-ea"/>
                  <a:ea typeface="+mj-ea"/>
                </a:endParaRPr>
              </a:p>
            </p:txBody>
          </p:sp>
          <p:sp>
            <p:nvSpPr>
              <p:cNvPr id="139" name="Rectangle 129"/>
              <p:cNvSpPr>
                <a:spLocks noChangeArrowheads="1"/>
              </p:cNvSpPr>
              <p:nvPr/>
            </p:nvSpPr>
            <p:spPr bwMode="auto">
              <a:xfrm>
                <a:off x="4562" y="3036"/>
                <a:ext cx="27" cy="26"/>
              </a:xfrm>
              <a:prstGeom prst="rect">
                <a:avLst/>
              </a:prstGeom>
              <a:solidFill>
                <a:srgbClr val="808080"/>
              </a:solidFill>
              <a:ln w="3175">
                <a:solidFill>
                  <a:srgbClr val="000000"/>
                </a:solidFill>
                <a:miter lim="800000"/>
                <a:headEnd/>
                <a:tailEnd/>
              </a:ln>
            </p:spPr>
            <p:txBody>
              <a:bodyPr/>
              <a:lstStyle/>
              <a:p>
                <a:endParaRPr lang="zh-CN" altLang="en-US" sz="1000">
                  <a:latin typeface="+mj-ea"/>
                  <a:ea typeface="+mj-ea"/>
                </a:endParaRPr>
              </a:p>
            </p:txBody>
          </p:sp>
          <p:sp>
            <p:nvSpPr>
              <p:cNvPr id="140" name="Freeform 130"/>
              <p:cNvSpPr>
                <a:spLocks/>
              </p:cNvSpPr>
              <p:nvPr/>
            </p:nvSpPr>
            <p:spPr bwMode="auto">
              <a:xfrm>
                <a:off x="4547" y="3021"/>
                <a:ext cx="114" cy="114"/>
              </a:xfrm>
              <a:custGeom>
                <a:avLst/>
                <a:gdLst>
                  <a:gd name="T0" fmla="*/ 57 w 454"/>
                  <a:gd name="T1" fmla="*/ 455 h 455"/>
                  <a:gd name="T2" fmla="*/ 57 w 454"/>
                  <a:gd name="T3" fmla="*/ 57 h 455"/>
                  <a:gd name="T4" fmla="*/ 454 w 454"/>
                  <a:gd name="T5" fmla="*/ 57 h 455"/>
                  <a:gd name="T6" fmla="*/ 454 w 454"/>
                  <a:gd name="T7" fmla="*/ 0 h 455"/>
                  <a:gd name="T8" fmla="*/ 0 w 454"/>
                  <a:gd name="T9" fmla="*/ 0 h 455"/>
                  <a:gd name="T10" fmla="*/ 0 w 454"/>
                  <a:gd name="T11" fmla="*/ 455 h 455"/>
                  <a:gd name="T12" fmla="*/ 57 w 454"/>
                  <a:gd name="T13" fmla="*/ 455 h 455"/>
                </a:gdLst>
                <a:ahLst/>
                <a:cxnLst>
                  <a:cxn ang="0">
                    <a:pos x="T0" y="T1"/>
                  </a:cxn>
                  <a:cxn ang="0">
                    <a:pos x="T2" y="T3"/>
                  </a:cxn>
                  <a:cxn ang="0">
                    <a:pos x="T4" y="T5"/>
                  </a:cxn>
                  <a:cxn ang="0">
                    <a:pos x="T6" y="T7"/>
                  </a:cxn>
                  <a:cxn ang="0">
                    <a:pos x="T8" y="T9"/>
                  </a:cxn>
                  <a:cxn ang="0">
                    <a:pos x="T10" y="T11"/>
                  </a:cxn>
                  <a:cxn ang="0">
                    <a:pos x="T12" y="T13"/>
                  </a:cxn>
                </a:cxnLst>
                <a:rect l="0" t="0" r="r" b="b"/>
                <a:pathLst>
                  <a:path w="454" h="455">
                    <a:moveTo>
                      <a:pt x="57" y="455"/>
                    </a:moveTo>
                    <a:lnTo>
                      <a:pt x="57" y="57"/>
                    </a:lnTo>
                    <a:lnTo>
                      <a:pt x="454" y="57"/>
                    </a:lnTo>
                    <a:lnTo>
                      <a:pt x="454" y="0"/>
                    </a:lnTo>
                    <a:lnTo>
                      <a:pt x="0" y="0"/>
                    </a:lnTo>
                    <a:lnTo>
                      <a:pt x="0" y="455"/>
                    </a:lnTo>
                    <a:lnTo>
                      <a:pt x="57" y="455"/>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grpSp>
            <p:nvGrpSpPr>
              <p:cNvPr id="141" name="Group 131"/>
              <p:cNvGrpSpPr>
                <a:grpSpLocks/>
              </p:cNvGrpSpPr>
              <p:nvPr/>
            </p:nvGrpSpPr>
            <p:grpSpPr bwMode="auto">
              <a:xfrm>
                <a:off x="4455" y="2913"/>
                <a:ext cx="126" cy="116"/>
                <a:chOff x="4455" y="2913"/>
                <a:chExt cx="126" cy="116"/>
              </a:xfrm>
            </p:grpSpPr>
            <p:sp>
              <p:nvSpPr>
                <p:cNvPr id="164" name="Oval 132"/>
                <p:cNvSpPr>
                  <a:spLocks noChangeArrowheads="1"/>
                </p:cNvSpPr>
                <p:nvPr/>
              </p:nvSpPr>
              <p:spPr bwMode="auto">
                <a:xfrm>
                  <a:off x="4465" y="2913"/>
                  <a:ext cx="116" cy="116"/>
                </a:xfrm>
                <a:prstGeom prst="ellipse">
                  <a:avLst/>
                </a:prstGeom>
                <a:solidFill>
                  <a:srgbClr val="808080"/>
                </a:solidFill>
                <a:ln w="3175">
                  <a:solidFill>
                    <a:srgbClr val="000000"/>
                  </a:solidFill>
                  <a:round/>
                  <a:headEnd/>
                  <a:tailEnd/>
                </a:ln>
              </p:spPr>
              <p:txBody>
                <a:bodyPr/>
                <a:lstStyle/>
                <a:p>
                  <a:endParaRPr lang="zh-CN" altLang="en-US" sz="1000">
                    <a:latin typeface="+mj-ea"/>
                    <a:ea typeface="+mj-ea"/>
                  </a:endParaRPr>
                </a:p>
              </p:txBody>
            </p:sp>
            <p:sp>
              <p:nvSpPr>
                <p:cNvPr id="165" name="Oval 133"/>
                <p:cNvSpPr>
                  <a:spLocks noChangeArrowheads="1"/>
                </p:cNvSpPr>
                <p:nvPr/>
              </p:nvSpPr>
              <p:spPr bwMode="auto">
                <a:xfrm>
                  <a:off x="4455" y="2913"/>
                  <a:ext cx="115" cy="116"/>
                </a:xfrm>
                <a:prstGeom prst="ellipse">
                  <a:avLst/>
                </a:prstGeom>
                <a:solidFill>
                  <a:srgbClr val="C0C0C0"/>
                </a:solidFill>
                <a:ln w="3175">
                  <a:solidFill>
                    <a:srgbClr val="000000"/>
                  </a:solidFill>
                  <a:round/>
                  <a:headEnd/>
                  <a:tailEnd/>
                </a:ln>
              </p:spPr>
              <p:txBody>
                <a:bodyPr/>
                <a:lstStyle/>
                <a:p>
                  <a:endParaRPr lang="zh-CN" altLang="en-US" sz="1000">
                    <a:latin typeface="+mj-ea"/>
                    <a:ea typeface="+mj-ea"/>
                  </a:endParaRPr>
                </a:p>
              </p:txBody>
            </p:sp>
          </p:grpSp>
          <p:grpSp>
            <p:nvGrpSpPr>
              <p:cNvPr id="142" name="Group 134"/>
              <p:cNvGrpSpPr>
                <a:grpSpLocks/>
              </p:cNvGrpSpPr>
              <p:nvPr/>
            </p:nvGrpSpPr>
            <p:grpSpPr bwMode="auto">
              <a:xfrm>
                <a:off x="4504" y="3136"/>
                <a:ext cx="43" cy="112"/>
                <a:chOff x="4504" y="3136"/>
                <a:chExt cx="43" cy="112"/>
              </a:xfrm>
            </p:grpSpPr>
            <p:sp>
              <p:nvSpPr>
                <p:cNvPr id="155" name="Rectangle 135"/>
                <p:cNvSpPr>
                  <a:spLocks noChangeArrowheads="1"/>
                </p:cNvSpPr>
                <p:nvPr/>
              </p:nvSpPr>
              <p:spPr bwMode="auto">
                <a:xfrm>
                  <a:off x="4505" y="3136"/>
                  <a:ext cx="41"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grpSp>
              <p:nvGrpSpPr>
                <p:cNvPr id="156" name="Group 136"/>
                <p:cNvGrpSpPr>
                  <a:grpSpLocks/>
                </p:cNvGrpSpPr>
                <p:nvPr/>
              </p:nvGrpSpPr>
              <p:grpSpPr bwMode="auto">
                <a:xfrm>
                  <a:off x="4504" y="3149"/>
                  <a:ext cx="43" cy="87"/>
                  <a:chOff x="4504" y="3149"/>
                  <a:chExt cx="43" cy="87"/>
                </a:xfrm>
              </p:grpSpPr>
              <p:sp>
                <p:nvSpPr>
                  <p:cNvPr id="157" name="Line 137"/>
                  <p:cNvSpPr>
                    <a:spLocks noChangeShapeType="1"/>
                  </p:cNvSpPr>
                  <p:nvPr/>
                </p:nvSpPr>
                <p:spPr bwMode="auto">
                  <a:xfrm>
                    <a:off x="4504" y="3163"/>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58" name="Line 138"/>
                  <p:cNvSpPr>
                    <a:spLocks noChangeShapeType="1"/>
                  </p:cNvSpPr>
                  <p:nvPr/>
                </p:nvSpPr>
                <p:spPr bwMode="auto">
                  <a:xfrm>
                    <a:off x="4504" y="3206"/>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59" name="Line 139"/>
                  <p:cNvSpPr>
                    <a:spLocks noChangeShapeType="1"/>
                  </p:cNvSpPr>
                  <p:nvPr/>
                </p:nvSpPr>
                <p:spPr bwMode="auto">
                  <a:xfrm>
                    <a:off x="4504" y="3192"/>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0" name="Line 140"/>
                  <p:cNvSpPr>
                    <a:spLocks noChangeShapeType="1"/>
                  </p:cNvSpPr>
                  <p:nvPr/>
                </p:nvSpPr>
                <p:spPr bwMode="auto">
                  <a:xfrm>
                    <a:off x="4504" y="3178"/>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1" name="Line 141"/>
                  <p:cNvSpPr>
                    <a:spLocks noChangeShapeType="1"/>
                  </p:cNvSpPr>
                  <p:nvPr/>
                </p:nvSpPr>
                <p:spPr bwMode="auto">
                  <a:xfrm>
                    <a:off x="4504" y="3149"/>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2" name="Line 142"/>
                  <p:cNvSpPr>
                    <a:spLocks noChangeShapeType="1"/>
                  </p:cNvSpPr>
                  <p:nvPr/>
                </p:nvSpPr>
                <p:spPr bwMode="auto">
                  <a:xfrm>
                    <a:off x="4504" y="3220"/>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3" name="Line 143"/>
                  <p:cNvSpPr>
                    <a:spLocks noChangeShapeType="1"/>
                  </p:cNvSpPr>
                  <p:nvPr/>
                </p:nvSpPr>
                <p:spPr bwMode="auto">
                  <a:xfrm>
                    <a:off x="4504" y="3235"/>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grpSp>
          <p:sp>
            <p:nvSpPr>
              <p:cNvPr id="143" name="Rectangle 144"/>
              <p:cNvSpPr>
                <a:spLocks noChangeArrowheads="1"/>
              </p:cNvSpPr>
              <p:nvPr/>
            </p:nvSpPr>
            <p:spPr bwMode="auto">
              <a:xfrm>
                <a:off x="4775" y="3164"/>
                <a:ext cx="12" cy="27"/>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44" name="Freeform 145"/>
              <p:cNvSpPr>
                <a:spLocks/>
              </p:cNvSpPr>
              <p:nvPr/>
            </p:nvSpPr>
            <p:spPr bwMode="auto">
              <a:xfrm>
                <a:off x="4696" y="2871"/>
                <a:ext cx="32" cy="55"/>
              </a:xfrm>
              <a:custGeom>
                <a:avLst/>
                <a:gdLst>
                  <a:gd name="T0" fmla="*/ 107 w 129"/>
                  <a:gd name="T1" fmla="*/ 0 h 221"/>
                  <a:gd name="T2" fmla="*/ 0 w 129"/>
                  <a:gd name="T3" fmla="*/ 185 h 221"/>
                  <a:gd name="T4" fmla="*/ 21 w 129"/>
                  <a:gd name="T5" fmla="*/ 221 h 221"/>
                  <a:gd name="T6" fmla="*/ 129 w 129"/>
                  <a:gd name="T7" fmla="*/ 7 h 221"/>
                  <a:gd name="T8" fmla="*/ 107 w 129"/>
                  <a:gd name="T9" fmla="*/ 0 h 221"/>
                </a:gdLst>
                <a:ahLst/>
                <a:cxnLst>
                  <a:cxn ang="0">
                    <a:pos x="T0" y="T1"/>
                  </a:cxn>
                  <a:cxn ang="0">
                    <a:pos x="T2" y="T3"/>
                  </a:cxn>
                  <a:cxn ang="0">
                    <a:pos x="T4" y="T5"/>
                  </a:cxn>
                  <a:cxn ang="0">
                    <a:pos x="T6" y="T7"/>
                  </a:cxn>
                  <a:cxn ang="0">
                    <a:pos x="T8" y="T9"/>
                  </a:cxn>
                </a:cxnLst>
                <a:rect l="0" t="0" r="r" b="b"/>
                <a:pathLst>
                  <a:path w="129" h="221">
                    <a:moveTo>
                      <a:pt x="107" y="0"/>
                    </a:moveTo>
                    <a:lnTo>
                      <a:pt x="0" y="185"/>
                    </a:lnTo>
                    <a:lnTo>
                      <a:pt x="21" y="221"/>
                    </a:lnTo>
                    <a:lnTo>
                      <a:pt x="129" y="7"/>
                    </a:lnTo>
                    <a:lnTo>
                      <a:pt x="107"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145" name="Freeform 146"/>
              <p:cNvSpPr>
                <a:spLocks/>
              </p:cNvSpPr>
              <p:nvPr/>
            </p:nvSpPr>
            <p:spPr bwMode="auto">
              <a:xfrm>
                <a:off x="4657" y="2848"/>
                <a:ext cx="62" cy="16"/>
              </a:xfrm>
              <a:custGeom>
                <a:avLst/>
                <a:gdLst>
                  <a:gd name="T0" fmla="*/ 241 w 249"/>
                  <a:gd name="T1" fmla="*/ 0 h 66"/>
                  <a:gd name="T2" fmla="*/ 0 w 249"/>
                  <a:gd name="T3" fmla="*/ 36 h 66"/>
                  <a:gd name="T4" fmla="*/ 35 w 249"/>
                  <a:gd name="T5" fmla="*/ 66 h 66"/>
                  <a:gd name="T6" fmla="*/ 249 w 249"/>
                  <a:gd name="T7" fmla="*/ 22 h 66"/>
                  <a:gd name="T8" fmla="*/ 241 w 249"/>
                  <a:gd name="T9" fmla="*/ 0 h 66"/>
                </a:gdLst>
                <a:ahLst/>
                <a:cxnLst>
                  <a:cxn ang="0">
                    <a:pos x="T0" y="T1"/>
                  </a:cxn>
                  <a:cxn ang="0">
                    <a:pos x="T2" y="T3"/>
                  </a:cxn>
                  <a:cxn ang="0">
                    <a:pos x="T4" y="T5"/>
                  </a:cxn>
                  <a:cxn ang="0">
                    <a:pos x="T6" y="T7"/>
                  </a:cxn>
                  <a:cxn ang="0">
                    <a:pos x="T8" y="T9"/>
                  </a:cxn>
                </a:cxnLst>
                <a:rect l="0" t="0" r="r" b="b"/>
                <a:pathLst>
                  <a:path w="249" h="66">
                    <a:moveTo>
                      <a:pt x="241" y="0"/>
                    </a:moveTo>
                    <a:lnTo>
                      <a:pt x="0" y="36"/>
                    </a:lnTo>
                    <a:lnTo>
                      <a:pt x="35" y="66"/>
                    </a:lnTo>
                    <a:lnTo>
                      <a:pt x="249" y="22"/>
                    </a:lnTo>
                    <a:lnTo>
                      <a:pt x="241"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146" name="Freeform 147"/>
              <p:cNvSpPr>
                <a:spLocks/>
              </p:cNvSpPr>
              <p:nvPr/>
            </p:nvSpPr>
            <p:spPr bwMode="auto">
              <a:xfrm>
                <a:off x="4516" y="2720"/>
                <a:ext cx="233" cy="367"/>
              </a:xfrm>
              <a:custGeom>
                <a:avLst/>
                <a:gdLst>
                  <a:gd name="T0" fmla="*/ 30 w 931"/>
                  <a:gd name="T1" fmla="*/ 53 h 1469"/>
                  <a:gd name="T2" fmla="*/ 16 w 931"/>
                  <a:gd name="T3" fmla="*/ 96 h 1469"/>
                  <a:gd name="T4" fmla="*/ 4 w 931"/>
                  <a:gd name="T5" fmla="*/ 150 h 1469"/>
                  <a:gd name="T6" fmla="*/ 0 w 931"/>
                  <a:gd name="T7" fmla="*/ 207 h 1469"/>
                  <a:gd name="T8" fmla="*/ 0 w 931"/>
                  <a:gd name="T9" fmla="*/ 264 h 1469"/>
                  <a:gd name="T10" fmla="*/ 12 w 931"/>
                  <a:gd name="T11" fmla="*/ 338 h 1469"/>
                  <a:gd name="T12" fmla="*/ 23 w 931"/>
                  <a:gd name="T13" fmla="*/ 431 h 1469"/>
                  <a:gd name="T14" fmla="*/ 44 w 931"/>
                  <a:gd name="T15" fmla="*/ 534 h 1469"/>
                  <a:gd name="T16" fmla="*/ 79 w 931"/>
                  <a:gd name="T17" fmla="*/ 653 h 1469"/>
                  <a:gd name="T18" fmla="*/ 133 w 931"/>
                  <a:gd name="T19" fmla="*/ 767 h 1469"/>
                  <a:gd name="T20" fmla="*/ 218 w 931"/>
                  <a:gd name="T21" fmla="*/ 902 h 1469"/>
                  <a:gd name="T22" fmla="*/ 303 w 931"/>
                  <a:gd name="T23" fmla="*/ 1031 h 1469"/>
                  <a:gd name="T24" fmla="*/ 374 w 931"/>
                  <a:gd name="T25" fmla="*/ 1116 h 1469"/>
                  <a:gd name="T26" fmla="*/ 473 w 931"/>
                  <a:gd name="T27" fmla="*/ 1219 h 1469"/>
                  <a:gd name="T28" fmla="*/ 576 w 931"/>
                  <a:gd name="T29" fmla="*/ 1305 h 1469"/>
                  <a:gd name="T30" fmla="*/ 668 w 931"/>
                  <a:gd name="T31" fmla="*/ 1373 h 1469"/>
                  <a:gd name="T32" fmla="*/ 735 w 931"/>
                  <a:gd name="T33" fmla="*/ 1415 h 1469"/>
                  <a:gd name="T34" fmla="*/ 802 w 931"/>
                  <a:gd name="T35" fmla="*/ 1447 h 1469"/>
                  <a:gd name="T36" fmla="*/ 857 w 931"/>
                  <a:gd name="T37" fmla="*/ 1469 h 1469"/>
                  <a:gd name="T38" fmla="*/ 899 w 931"/>
                  <a:gd name="T39" fmla="*/ 1469 h 1469"/>
                  <a:gd name="T40" fmla="*/ 931 w 931"/>
                  <a:gd name="T41" fmla="*/ 1451 h 1469"/>
                  <a:gd name="T42" fmla="*/ 62 w 931"/>
                  <a:gd name="T43" fmla="*/ 0 h 1469"/>
                  <a:gd name="T44" fmla="*/ 30 w 931"/>
                  <a:gd name="T45" fmla="*/ 5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1" h="1469">
                    <a:moveTo>
                      <a:pt x="30" y="53"/>
                    </a:moveTo>
                    <a:lnTo>
                      <a:pt x="16" y="96"/>
                    </a:lnTo>
                    <a:lnTo>
                      <a:pt x="4" y="150"/>
                    </a:lnTo>
                    <a:lnTo>
                      <a:pt x="0" y="207"/>
                    </a:lnTo>
                    <a:lnTo>
                      <a:pt x="0" y="264"/>
                    </a:lnTo>
                    <a:lnTo>
                      <a:pt x="12" y="338"/>
                    </a:lnTo>
                    <a:lnTo>
                      <a:pt x="23" y="431"/>
                    </a:lnTo>
                    <a:lnTo>
                      <a:pt x="44" y="534"/>
                    </a:lnTo>
                    <a:lnTo>
                      <a:pt x="79" y="653"/>
                    </a:lnTo>
                    <a:lnTo>
                      <a:pt x="133" y="767"/>
                    </a:lnTo>
                    <a:lnTo>
                      <a:pt x="218" y="902"/>
                    </a:lnTo>
                    <a:lnTo>
                      <a:pt x="303" y="1031"/>
                    </a:lnTo>
                    <a:lnTo>
                      <a:pt x="374" y="1116"/>
                    </a:lnTo>
                    <a:lnTo>
                      <a:pt x="473" y="1219"/>
                    </a:lnTo>
                    <a:lnTo>
                      <a:pt x="576" y="1305"/>
                    </a:lnTo>
                    <a:lnTo>
                      <a:pt x="668" y="1373"/>
                    </a:lnTo>
                    <a:lnTo>
                      <a:pt x="735" y="1415"/>
                    </a:lnTo>
                    <a:lnTo>
                      <a:pt x="802" y="1447"/>
                    </a:lnTo>
                    <a:lnTo>
                      <a:pt x="857" y="1469"/>
                    </a:lnTo>
                    <a:lnTo>
                      <a:pt x="899" y="1469"/>
                    </a:lnTo>
                    <a:lnTo>
                      <a:pt x="931" y="1451"/>
                    </a:lnTo>
                    <a:lnTo>
                      <a:pt x="62" y="0"/>
                    </a:lnTo>
                    <a:lnTo>
                      <a:pt x="30" y="53"/>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147" name="Freeform 148"/>
              <p:cNvSpPr>
                <a:spLocks/>
              </p:cNvSpPr>
              <p:nvPr/>
            </p:nvSpPr>
            <p:spPr bwMode="auto">
              <a:xfrm>
                <a:off x="4529" y="2719"/>
                <a:ext cx="220" cy="364"/>
              </a:xfrm>
              <a:custGeom>
                <a:avLst/>
                <a:gdLst>
                  <a:gd name="T0" fmla="*/ 7 w 876"/>
                  <a:gd name="T1" fmla="*/ 0 h 1455"/>
                  <a:gd name="T2" fmla="*/ 0 w 876"/>
                  <a:gd name="T3" fmla="*/ 29 h 1455"/>
                  <a:gd name="T4" fmla="*/ 0 w 876"/>
                  <a:gd name="T5" fmla="*/ 93 h 1455"/>
                  <a:gd name="T6" fmla="*/ 3 w 876"/>
                  <a:gd name="T7" fmla="*/ 168 h 1455"/>
                  <a:gd name="T8" fmla="*/ 10 w 876"/>
                  <a:gd name="T9" fmla="*/ 228 h 1455"/>
                  <a:gd name="T10" fmla="*/ 21 w 876"/>
                  <a:gd name="T11" fmla="*/ 307 h 1455"/>
                  <a:gd name="T12" fmla="*/ 35 w 876"/>
                  <a:gd name="T13" fmla="*/ 399 h 1455"/>
                  <a:gd name="T14" fmla="*/ 56 w 876"/>
                  <a:gd name="T15" fmla="*/ 496 h 1455"/>
                  <a:gd name="T16" fmla="*/ 99 w 876"/>
                  <a:gd name="T17" fmla="*/ 618 h 1455"/>
                  <a:gd name="T18" fmla="*/ 163 w 876"/>
                  <a:gd name="T19" fmla="*/ 757 h 1455"/>
                  <a:gd name="T20" fmla="*/ 234 w 876"/>
                  <a:gd name="T21" fmla="*/ 871 h 1455"/>
                  <a:gd name="T22" fmla="*/ 319 w 876"/>
                  <a:gd name="T23" fmla="*/ 992 h 1455"/>
                  <a:gd name="T24" fmla="*/ 397 w 876"/>
                  <a:gd name="T25" fmla="*/ 1084 h 1455"/>
                  <a:gd name="T26" fmla="*/ 457 w 876"/>
                  <a:gd name="T27" fmla="*/ 1147 h 1455"/>
                  <a:gd name="T28" fmla="*/ 513 w 876"/>
                  <a:gd name="T29" fmla="*/ 1206 h 1455"/>
                  <a:gd name="T30" fmla="*/ 574 w 876"/>
                  <a:gd name="T31" fmla="*/ 1263 h 1455"/>
                  <a:gd name="T32" fmla="*/ 641 w 876"/>
                  <a:gd name="T33" fmla="*/ 1318 h 1455"/>
                  <a:gd name="T34" fmla="*/ 687 w 876"/>
                  <a:gd name="T35" fmla="*/ 1355 h 1455"/>
                  <a:gd name="T36" fmla="*/ 737 w 876"/>
                  <a:gd name="T37" fmla="*/ 1387 h 1455"/>
                  <a:gd name="T38" fmla="*/ 791 w 876"/>
                  <a:gd name="T39" fmla="*/ 1418 h 1455"/>
                  <a:gd name="T40" fmla="*/ 837 w 876"/>
                  <a:gd name="T41" fmla="*/ 1448 h 1455"/>
                  <a:gd name="T42" fmla="*/ 865 w 876"/>
                  <a:gd name="T43" fmla="*/ 1455 h 1455"/>
                  <a:gd name="T44" fmla="*/ 876 w 876"/>
                  <a:gd name="T45" fmla="*/ 1434 h 1455"/>
                  <a:gd name="T46" fmla="*/ 874 w 876"/>
                  <a:gd name="T47" fmla="*/ 1404 h 1455"/>
                  <a:gd name="T48" fmla="*/ 867 w 876"/>
                  <a:gd name="T49" fmla="*/ 1369 h 1455"/>
                  <a:gd name="T50" fmla="*/ 855 w 876"/>
                  <a:gd name="T51" fmla="*/ 1309 h 1455"/>
                  <a:gd name="T52" fmla="*/ 841 w 876"/>
                  <a:gd name="T53" fmla="*/ 1229 h 1455"/>
                  <a:gd name="T54" fmla="*/ 823 w 876"/>
                  <a:gd name="T55" fmla="*/ 1156 h 1455"/>
                  <a:gd name="T56" fmla="*/ 802 w 876"/>
                  <a:gd name="T57" fmla="*/ 1069 h 1455"/>
                  <a:gd name="T58" fmla="*/ 773 w 876"/>
                  <a:gd name="T59" fmla="*/ 978 h 1455"/>
                  <a:gd name="T60" fmla="*/ 741 w 876"/>
                  <a:gd name="T61" fmla="*/ 905 h 1455"/>
                  <a:gd name="T62" fmla="*/ 715 w 876"/>
                  <a:gd name="T63" fmla="*/ 842 h 1455"/>
                  <a:gd name="T64" fmla="*/ 674 w 876"/>
                  <a:gd name="T65" fmla="*/ 759 h 1455"/>
                  <a:gd name="T66" fmla="*/ 634 w 876"/>
                  <a:gd name="T67" fmla="*/ 686 h 1455"/>
                  <a:gd name="T68" fmla="*/ 586 w 876"/>
                  <a:gd name="T69" fmla="*/ 606 h 1455"/>
                  <a:gd name="T70" fmla="*/ 510 w 876"/>
                  <a:gd name="T71" fmla="*/ 506 h 1455"/>
                  <a:gd name="T72" fmla="*/ 457 w 876"/>
                  <a:gd name="T73" fmla="*/ 435 h 1455"/>
                  <a:gd name="T74" fmla="*/ 380 w 876"/>
                  <a:gd name="T75" fmla="*/ 338 h 1455"/>
                  <a:gd name="T76" fmla="*/ 308 w 876"/>
                  <a:gd name="T77" fmla="*/ 268 h 1455"/>
                  <a:gd name="T78" fmla="*/ 237 w 876"/>
                  <a:gd name="T79" fmla="*/ 195 h 1455"/>
                  <a:gd name="T80" fmla="*/ 184 w 876"/>
                  <a:gd name="T81" fmla="*/ 143 h 1455"/>
                  <a:gd name="T82" fmla="*/ 127 w 876"/>
                  <a:gd name="T83" fmla="*/ 88 h 1455"/>
                  <a:gd name="T84" fmla="*/ 85 w 876"/>
                  <a:gd name="T85" fmla="*/ 50 h 1455"/>
                  <a:gd name="T86" fmla="*/ 42 w 876"/>
                  <a:gd name="T87" fmla="*/ 15 h 1455"/>
                  <a:gd name="T88" fmla="*/ 7 w 876"/>
                  <a:gd name="T89" fmla="*/ 0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 h="1455">
                    <a:moveTo>
                      <a:pt x="7" y="0"/>
                    </a:moveTo>
                    <a:lnTo>
                      <a:pt x="0" y="29"/>
                    </a:lnTo>
                    <a:lnTo>
                      <a:pt x="0" y="93"/>
                    </a:lnTo>
                    <a:lnTo>
                      <a:pt x="3" y="168"/>
                    </a:lnTo>
                    <a:lnTo>
                      <a:pt x="10" y="228"/>
                    </a:lnTo>
                    <a:lnTo>
                      <a:pt x="21" y="307"/>
                    </a:lnTo>
                    <a:lnTo>
                      <a:pt x="35" y="399"/>
                    </a:lnTo>
                    <a:lnTo>
                      <a:pt x="56" y="496"/>
                    </a:lnTo>
                    <a:lnTo>
                      <a:pt x="99" y="618"/>
                    </a:lnTo>
                    <a:lnTo>
                      <a:pt x="163" y="757"/>
                    </a:lnTo>
                    <a:lnTo>
                      <a:pt x="234" y="871"/>
                    </a:lnTo>
                    <a:lnTo>
                      <a:pt x="319" y="992"/>
                    </a:lnTo>
                    <a:lnTo>
                      <a:pt x="397" y="1084"/>
                    </a:lnTo>
                    <a:lnTo>
                      <a:pt x="457" y="1147"/>
                    </a:lnTo>
                    <a:lnTo>
                      <a:pt x="513" y="1206"/>
                    </a:lnTo>
                    <a:lnTo>
                      <a:pt x="574" y="1263"/>
                    </a:lnTo>
                    <a:lnTo>
                      <a:pt x="641" y="1318"/>
                    </a:lnTo>
                    <a:lnTo>
                      <a:pt x="687" y="1355"/>
                    </a:lnTo>
                    <a:lnTo>
                      <a:pt x="737" y="1387"/>
                    </a:lnTo>
                    <a:lnTo>
                      <a:pt x="791" y="1418"/>
                    </a:lnTo>
                    <a:lnTo>
                      <a:pt x="837" y="1448"/>
                    </a:lnTo>
                    <a:lnTo>
                      <a:pt x="865" y="1455"/>
                    </a:lnTo>
                    <a:lnTo>
                      <a:pt x="876" y="1434"/>
                    </a:lnTo>
                    <a:lnTo>
                      <a:pt x="874" y="1404"/>
                    </a:lnTo>
                    <a:lnTo>
                      <a:pt x="867" y="1369"/>
                    </a:lnTo>
                    <a:lnTo>
                      <a:pt x="855" y="1309"/>
                    </a:lnTo>
                    <a:lnTo>
                      <a:pt x="841" y="1229"/>
                    </a:lnTo>
                    <a:lnTo>
                      <a:pt x="823" y="1156"/>
                    </a:lnTo>
                    <a:lnTo>
                      <a:pt x="802" y="1069"/>
                    </a:lnTo>
                    <a:lnTo>
                      <a:pt x="773" y="978"/>
                    </a:lnTo>
                    <a:lnTo>
                      <a:pt x="741" y="905"/>
                    </a:lnTo>
                    <a:lnTo>
                      <a:pt x="715" y="842"/>
                    </a:lnTo>
                    <a:lnTo>
                      <a:pt x="674" y="759"/>
                    </a:lnTo>
                    <a:lnTo>
                      <a:pt x="634" y="686"/>
                    </a:lnTo>
                    <a:lnTo>
                      <a:pt x="586" y="606"/>
                    </a:lnTo>
                    <a:lnTo>
                      <a:pt x="510" y="506"/>
                    </a:lnTo>
                    <a:lnTo>
                      <a:pt x="457" y="435"/>
                    </a:lnTo>
                    <a:lnTo>
                      <a:pt x="380" y="338"/>
                    </a:lnTo>
                    <a:lnTo>
                      <a:pt x="308" y="268"/>
                    </a:lnTo>
                    <a:lnTo>
                      <a:pt x="237" y="195"/>
                    </a:lnTo>
                    <a:lnTo>
                      <a:pt x="184" y="143"/>
                    </a:lnTo>
                    <a:lnTo>
                      <a:pt x="127" y="88"/>
                    </a:lnTo>
                    <a:lnTo>
                      <a:pt x="85" y="50"/>
                    </a:lnTo>
                    <a:lnTo>
                      <a:pt x="42" y="15"/>
                    </a:lnTo>
                    <a:lnTo>
                      <a:pt x="7"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48" name="Freeform 149"/>
              <p:cNvSpPr>
                <a:spLocks/>
              </p:cNvSpPr>
              <p:nvPr/>
            </p:nvSpPr>
            <p:spPr bwMode="auto">
              <a:xfrm>
                <a:off x="4537" y="2812"/>
                <a:ext cx="216" cy="16"/>
              </a:xfrm>
              <a:custGeom>
                <a:avLst/>
                <a:gdLst>
                  <a:gd name="T0" fmla="*/ 0 w 862"/>
                  <a:gd name="T1" fmla="*/ 0 h 64"/>
                  <a:gd name="T2" fmla="*/ 862 w 862"/>
                  <a:gd name="T3" fmla="*/ 36 h 64"/>
                  <a:gd name="T4" fmla="*/ 855 w 862"/>
                  <a:gd name="T5" fmla="*/ 64 h 64"/>
                  <a:gd name="T6" fmla="*/ 3 w 862"/>
                  <a:gd name="T7" fmla="*/ 28 h 64"/>
                  <a:gd name="T8" fmla="*/ 0 w 862"/>
                  <a:gd name="T9" fmla="*/ 0 h 64"/>
                </a:gdLst>
                <a:ahLst/>
                <a:cxnLst>
                  <a:cxn ang="0">
                    <a:pos x="T0" y="T1"/>
                  </a:cxn>
                  <a:cxn ang="0">
                    <a:pos x="T2" y="T3"/>
                  </a:cxn>
                  <a:cxn ang="0">
                    <a:pos x="T4" y="T5"/>
                  </a:cxn>
                  <a:cxn ang="0">
                    <a:pos x="T6" y="T7"/>
                  </a:cxn>
                  <a:cxn ang="0">
                    <a:pos x="T8" y="T9"/>
                  </a:cxn>
                </a:cxnLst>
                <a:rect l="0" t="0" r="r" b="b"/>
                <a:pathLst>
                  <a:path w="862" h="64">
                    <a:moveTo>
                      <a:pt x="0" y="0"/>
                    </a:moveTo>
                    <a:lnTo>
                      <a:pt x="862" y="36"/>
                    </a:lnTo>
                    <a:lnTo>
                      <a:pt x="855" y="64"/>
                    </a:lnTo>
                    <a:lnTo>
                      <a:pt x="3" y="28"/>
                    </a:lnTo>
                    <a:lnTo>
                      <a:pt x="0" y="0"/>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149" name="Freeform 150"/>
              <p:cNvSpPr>
                <a:spLocks/>
              </p:cNvSpPr>
              <p:nvPr/>
            </p:nvSpPr>
            <p:spPr bwMode="auto">
              <a:xfrm>
                <a:off x="4685" y="2860"/>
                <a:ext cx="77" cy="190"/>
              </a:xfrm>
              <a:custGeom>
                <a:avLst/>
                <a:gdLst>
                  <a:gd name="T0" fmla="*/ 271 w 306"/>
                  <a:gd name="T1" fmla="*/ 16 h 760"/>
                  <a:gd name="T2" fmla="*/ 0 w 306"/>
                  <a:gd name="T3" fmla="*/ 742 h 760"/>
                  <a:gd name="T4" fmla="*/ 25 w 306"/>
                  <a:gd name="T5" fmla="*/ 760 h 760"/>
                  <a:gd name="T6" fmla="*/ 306 w 306"/>
                  <a:gd name="T7" fmla="*/ 0 h 760"/>
                  <a:gd name="T8" fmla="*/ 271 w 306"/>
                  <a:gd name="T9" fmla="*/ 16 h 760"/>
                </a:gdLst>
                <a:ahLst/>
                <a:cxnLst>
                  <a:cxn ang="0">
                    <a:pos x="T0" y="T1"/>
                  </a:cxn>
                  <a:cxn ang="0">
                    <a:pos x="T2" y="T3"/>
                  </a:cxn>
                  <a:cxn ang="0">
                    <a:pos x="T4" y="T5"/>
                  </a:cxn>
                  <a:cxn ang="0">
                    <a:pos x="T6" y="T7"/>
                  </a:cxn>
                  <a:cxn ang="0">
                    <a:pos x="T8" y="T9"/>
                  </a:cxn>
                </a:cxnLst>
                <a:rect l="0" t="0" r="r" b="b"/>
                <a:pathLst>
                  <a:path w="306" h="760">
                    <a:moveTo>
                      <a:pt x="271" y="16"/>
                    </a:moveTo>
                    <a:lnTo>
                      <a:pt x="0" y="742"/>
                    </a:lnTo>
                    <a:lnTo>
                      <a:pt x="25" y="760"/>
                    </a:lnTo>
                    <a:lnTo>
                      <a:pt x="306" y="0"/>
                    </a:lnTo>
                    <a:lnTo>
                      <a:pt x="271" y="16"/>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150" name="Freeform 151"/>
              <p:cNvSpPr>
                <a:spLocks/>
              </p:cNvSpPr>
              <p:nvPr/>
            </p:nvSpPr>
            <p:spPr bwMode="auto">
              <a:xfrm>
                <a:off x="4712" y="2823"/>
                <a:ext cx="63" cy="52"/>
              </a:xfrm>
              <a:custGeom>
                <a:avLst/>
                <a:gdLst>
                  <a:gd name="T0" fmla="*/ 189 w 252"/>
                  <a:gd name="T1" fmla="*/ 0 h 208"/>
                  <a:gd name="T2" fmla="*/ 10 w 252"/>
                  <a:gd name="T3" fmla="*/ 64 h 208"/>
                  <a:gd name="T4" fmla="*/ 3 w 252"/>
                  <a:gd name="T5" fmla="*/ 75 h 208"/>
                  <a:gd name="T6" fmla="*/ 0 w 252"/>
                  <a:gd name="T7" fmla="*/ 96 h 208"/>
                  <a:gd name="T8" fmla="*/ 2 w 252"/>
                  <a:gd name="T9" fmla="*/ 126 h 208"/>
                  <a:gd name="T10" fmla="*/ 4 w 252"/>
                  <a:gd name="T11" fmla="*/ 144 h 208"/>
                  <a:gd name="T12" fmla="*/ 15 w 252"/>
                  <a:gd name="T13" fmla="*/ 170 h 208"/>
                  <a:gd name="T14" fmla="*/ 33 w 252"/>
                  <a:gd name="T15" fmla="*/ 190 h 208"/>
                  <a:gd name="T16" fmla="*/ 58 w 252"/>
                  <a:gd name="T17" fmla="*/ 204 h 208"/>
                  <a:gd name="T18" fmla="*/ 72 w 252"/>
                  <a:gd name="T19" fmla="*/ 208 h 208"/>
                  <a:gd name="T20" fmla="*/ 86 w 252"/>
                  <a:gd name="T21" fmla="*/ 208 h 208"/>
                  <a:gd name="T22" fmla="*/ 252 w 252"/>
                  <a:gd name="T23" fmla="*/ 128 h 208"/>
                  <a:gd name="T24" fmla="*/ 221 w 252"/>
                  <a:gd name="T25" fmla="*/ 103 h 208"/>
                  <a:gd name="T26" fmla="*/ 203 w 252"/>
                  <a:gd name="T27" fmla="*/ 78 h 208"/>
                  <a:gd name="T28" fmla="*/ 189 w 252"/>
                  <a:gd name="T2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208">
                    <a:moveTo>
                      <a:pt x="189" y="0"/>
                    </a:moveTo>
                    <a:lnTo>
                      <a:pt x="10" y="64"/>
                    </a:lnTo>
                    <a:lnTo>
                      <a:pt x="3" y="75"/>
                    </a:lnTo>
                    <a:lnTo>
                      <a:pt x="0" y="96"/>
                    </a:lnTo>
                    <a:lnTo>
                      <a:pt x="2" y="126"/>
                    </a:lnTo>
                    <a:lnTo>
                      <a:pt x="4" y="144"/>
                    </a:lnTo>
                    <a:lnTo>
                      <a:pt x="15" y="170"/>
                    </a:lnTo>
                    <a:lnTo>
                      <a:pt x="33" y="190"/>
                    </a:lnTo>
                    <a:lnTo>
                      <a:pt x="58" y="204"/>
                    </a:lnTo>
                    <a:lnTo>
                      <a:pt x="72" y="208"/>
                    </a:lnTo>
                    <a:lnTo>
                      <a:pt x="86" y="208"/>
                    </a:lnTo>
                    <a:lnTo>
                      <a:pt x="252" y="128"/>
                    </a:lnTo>
                    <a:lnTo>
                      <a:pt x="221" y="103"/>
                    </a:lnTo>
                    <a:lnTo>
                      <a:pt x="203" y="78"/>
                    </a:lnTo>
                    <a:lnTo>
                      <a:pt x="189"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151" name="Freeform 152"/>
              <p:cNvSpPr>
                <a:spLocks/>
              </p:cNvSpPr>
              <p:nvPr/>
            </p:nvSpPr>
            <p:spPr bwMode="auto">
              <a:xfrm>
                <a:off x="4749" y="2816"/>
                <a:ext cx="35" cy="49"/>
              </a:xfrm>
              <a:custGeom>
                <a:avLst/>
                <a:gdLst>
                  <a:gd name="T0" fmla="*/ 83 w 141"/>
                  <a:gd name="T1" fmla="*/ 28 h 194"/>
                  <a:gd name="T2" fmla="*/ 76 w 141"/>
                  <a:gd name="T3" fmla="*/ 16 h 194"/>
                  <a:gd name="T4" fmla="*/ 62 w 141"/>
                  <a:gd name="T5" fmla="*/ 6 h 194"/>
                  <a:gd name="T6" fmla="*/ 37 w 141"/>
                  <a:gd name="T7" fmla="*/ 0 h 194"/>
                  <a:gd name="T8" fmla="*/ 23 w 141"/>
                  <a:gd name="T9" fmla="*/ 2 h 194"/>
                  <a:gd name="T10" fmla="*/ 13 w 141"/>
                  <a:gd name="T11" fmla="*/ 13 h 194"/>
                  <a:gd name="T12" fmla="*/ 5 w 141"/>
                  <a:gd name="T13" fmla="*/ 28 h 194"/>
                  <a:gd name="T14" fmla="*/ 0 w 141"/>
                  <a:gd name="T15" fmla="*/ 52 h 194"/>
                  <a:gd name="T16" fmla="*/ 1 w 141"/>
                  <a:gd name="T17" fmla="*/ 65 h 194"/>
                  <a:gd name="T18" fmla="*/ 4 w 141"/>
                  <a:gd name="T19" fmla="*/ 83 h 194"/>
                  <a:gd name="T20" fmla="*/ 10 w 141"/>
                  <a:gd name="T21" fmla="*/ 109 h 194"/>
                  <a:gd name="T22" fmla="*/ 20 w 141"/>
                  <a:gd name="T23" fmla="*/ 130 h 194"/>
                  <a:gd name="T24" fmla="*/ 32 w 141"/>
                  <a:gd name="T25" fmla="*/ 149 h 194"/>
                  <a:gd name="T26" fmla="*/ 45 w 141"/>
                  <a:gd name="T27" fmla="*/ 166 h 194"/>
                  <a:gd name="T28" fmla="*/ 59 w 141"/>
                  <a:gd name="T29" fmla="*/ 180 h 194"/>
                  <a:gd name="T30" fmla="*/ 77 w 141"/>
                  <a:gd name="T31" fmla="*/ 188 h 194"/>
                  <a:gd name="T32" fmla="*/ 98 w 141"/>
                  <a:gd name="T33" fmla="*/ 194 h 194"/>
                  <a:gd name="T34" fmla="*/ 116 w 141"/>
                  <a:gd name="T35" fmla="*/ 194 h 194"/>
                  <a:gd name="T36" fmla="*/ 132 w 141"/>
                  <a:gd name="T37" fmla="*/ 185 h 194"/>
                  <a:gd name="T38" fmla="*/ 140 w 141"/>
                  <a:gd name="T39" fmla="*/ 170 h 194"/>
                  <a:gd name="T40" fmla="*/ 141 w 141"/>
                  <a:gd name="T41" fmla="*/ 148 h 194"/>
                  <a:gd name="T42" fmla="*/ 136 w 141"/>
                  <a:gd name="T43" fmla="*/ 124 h 194"/>
                  <a:gd name="T44" fmla="*/ 125 w 141"/>
                  <a:gd name="T45" fmla="*/ 92 h 194"/>
                  <a:gd name="T46" fmla="*/ 101 w 141"/>
                  <a:gd name="T47" fmla="*/ 52 h 194"/>
                  <a:gd name="T48" fmla="*/ 83 w 141"/>
                  <a:gd name="T49" fmla="*/ 2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 h="194">
                    <a:moveTo>
                      <a:pt x="83" y="28"/>
                    </a:moveTo>
                    <a:lnTo>
                      <a:pt x="76" y="16"/>
                    </a:lnTo>
                    <a:lnTo>
                      <a:pt x="62" y="6"/>
                    </a:lnTo>
                    <a:lnTo>
                      <a:pt x="37" y="0"/>
                    </a:lnTo>
                    <a:lnTo>
                      <a:pt x="23" y="2"/>
                    </a:lnTo>
                    <a:lnTo>
                      <a:pt x="13" y="13"/>
                    </a:lnTo>
                    <a:lnTo>
                      <a:pt x="5" y="28"/>
                    </a:lnTo>
                    <a:lnTo>
                      <a:pt x="0" y="52"/>
                    </a:lnTo>
                    <a:lnTo>
                      <a:pt x="1" y="65"/>
                    </a:lnTo>
                    <a:lnTo>
                      <a:pt x="4" y="83"/>
                    </a:lnTo>
                    <a:lnTo>
                      <a:pt x="10" y="109"/>
                    </a:lnTo>
                    <a:lnTo>
                      <a:pt x="20" y="130"/>
                    </a:lnTo>
                    <a:lnTo>
                      <a:pt x="32" y="149"/>
                    </a:lnTo>
                    <a:lnTo>
                      <a:pt x="45" y="166"/>
                    </a:lnTo>
                    <a:lnTo>
                      <a:pt x="59" y="180"/>
                    </a:lnTo>
                    <a:lnTo>
                      <a:pt x="77" y="188"/>
                    </a:lnTo>
                    <a:lnTo>
                      <a:pt x="98" y="194"/>
                    </a:lnTo>
                    <a:lnTo>
                      <a:pt x="116" y="194"/>
                    </a:lnTo>
                    <a:lnTo>
                      <a:pt x="132" y="185"/>
                    </a:lnTo>
                    <a:lnTo>
                      <a:pt x="140" y="170"/>
                    </a:lnTo>
                    <a:lnTo>
                      <a:pt x="141" y="148"/>
                    </a:lnTo>
                    <a:lnTo>
                      <a:pt x="136" y="124"/>
                    </a:lnTo>
                    <a:lnTo>
                      <a:pt x="125" y="92"/>
                    </a:lnTo>
                    <a:lnTo>
                      <a:pt x="101" y="52"/>
                    </a:lnTo>
                    <a:lnTo>
                      <a:pt x="83" y="28"/>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52" name="Freeform 153"/>
              <p:cNvSpPr>
                <a:spLocks/>
              </p:cNvSpPr>
              <p:nvPr/>
            </p:nvSpPr>
            <p:spPr bwMode="auto">
              <a:xfrm>
                <a:off x="4758" y="2819"/>
                <a:ext cx="43" cy="35"/>
              </a:xfrm>
              <a:custGeom>
                <a:avLst/>
                <a:gdLst>
                  <a:gd name="T0" fmla="*/ 13 w 173"/>
                  <a:gd name="T1" fmla="*/ 31 h 139"/>
                  <a:gd name="T2" fmla="*/ 122 w 173"/>
                  <a:gd name="T3" fmla="*/ 4 h 139"/>
                  <a:gd name="T4" fmla="*/ 148 w 173"/>
                  <a:gd name="T5" fmla="*/ 0 h 139"/>
                  <a:gd name="T6" fmla="*/ 165 w 173"/>
                  <a:gd name="T7" fmla="*/ 4 h 139"/>
                  <a:gd name="T8" fmla="*/ 171 w 173"/>
                  <a:gd name="T9" fmla="*/ 11 h 139"/>
                  <a:gd name="T10" fmla="*/ 173 w 173"/>
                  <a:gd name="T11" fmla="*/ 25 h 139"/>
                  <a:gd name="T12" fmla="*/ 165 w 173"/>
                  <a:gd name="T13" fmla="*/ 47 h 139"/>
                  <a:gd name="T14" fmla="*/ 65 w 173"/>
                  <a:gd name="T15" fmla="*/ 139 h 139"/>
                  <a:gd name="T16" fmla="*/ 51 w 173"/>
                  <a:gd name="T17" fmla="*/ 138 h 139"/>
                  <a:gd name="T18" fmla="*/ 34 w 173"/>
                  <a:gd name="T19" fmla="*/ 132 h 139"/>
                  <a:gd name="T20" fmla="*/ 23 w 173"/>
                  <a:gd name="T21" fmla="*/ 120 h 139"/>
                  <a:gd name="T22" fmla="*/ 8 w 173"/>
                  <a:gd name="T23" fmla="*/ 103 h 139"/>
                  <a:gd name="T24" fmla="*/ 1 w 173"/>
                  <a:gd name="T25" fmla="*/ 85 h 139"/>
                  <a:gd name="T26" fmla="*/ 0 w 173"/>
                  <a:gd name="T27" fmla="*/ 65 h 139"/>
                  <a:gd name="T28" fmla="*/ 5 w 173"/>
                  <a:gd name="T29" fmla="*/ 46 h 139"/>
                  <a:gd name="T30" fmla="*/ 13 w 173"/>
                  <a:gd name="T31" fmla="*/ 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139">
                    <a:moveTo>
                      <a:pt x="13" y="31"/>
                    </a:moveTo>
                    <a:lnTo>
                      <a:pt x="122" y="4"/>
                    </a:lnTo>
                    <a:lnTo>
                      <a:pt x="148" y="0"/>
                    </a:lnTo>
                    <a:lnTo>
                      <a:pt x="165" y="4"/>
                    </a:lnTo>
                    <a:lnTo>
                      <a:pt x="171" y="11"/>
                    </a:lnTo>
                    <a:lnTo>
                      <a:pt x="173" y="25"/>
                    </a:lnTo>
                    <a:lnTo>
                      <a:pt x="165" y="47"/>
                    </a:lnTo>
                    <a:lnTo>
                      <a:pt x="65" y="139"/>
                    </a:lnTo>
                    <a:lnTo>
                      <a:pt x="51" y="138"/>
                    </a:lnTo>
                    <a:lnTo>
                      <a:pt x="34" y="132"/>
                    </a:lnTo>
                    <a:lnTo>
                      <a:pt x="23" y="120"/>
                    </a:lnTo>
                    <a:lnTo>
                      <a:pt x="8" y="103"/>
                    </a:lnTo>
                    <a:lnTo>
                      <a:pt x="1" y="85"/>
                    </a:lnTo>
                    <a:lnTo>
                      <a:pt x="0" y="65"/>
                    </a:lnTo>
                    <a:lnTo>
                      <a:pt x="5" y="46"/>
                    </a:lnTo>
                    <a:lnTo>
                      <a:pt x="13" y="31"/>
                    </a:lnTo>
                    <a:close/>
                  </a:path>
                </a:pathLst>
              </a:custGeom>
              <a:solidFill>
                <a:srgbClr val="9F9FBF"/>
              </a:solidFill>
              <a:ln w="3175">
                <a:solidFill>
                  <a:srgbClr val="000000"/>
                </a:solidFill>
                <a:prstDash val="solid"/>
                <a:round/>
                <a:headEnd/>
                <a:tailEnd/>
              </a:ln>
            </p:spPr>
            <p:txBody>
              <a:bodyPr/>
              <a:lstStyle/>
              <a:p>
                <a:endParaRPr lang="zh-CN" altLang="en-US" sz="1000">
                  <a:latin typeface="+mj-ea"/>
                  <a:ea typeface="+mj-ea"/>
                </a:endParaRPr>
              </a:p>
            </p:txBody>
          </p:sp>
          <p:sp>
            <p:nvSpPr>
              <p:cNvPr id="153" name="Freeform 154"/>
              <p:cNvSpPr>
                <a:spLocks/>
              </p:cNvSpPr>
              <p:nvPr/>
            </p:nvSpPr>
            <p:spPr bwMode="auto">
              <a:xfrm>
                <a:off x="4725" y="2836"/>
                <a:ext cx="19"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9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9"/>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154" name="Freeform 155"/>
              <p:cNvSpPr>
                <a:spLocks/>
              </p:cNvSpPr>
              <p:nvPr/>
            </p:nvSpPr>
            <p:spPr bwMode="auto">
              <a:xfrm>
                <a:off x="4737" y="2831"/>
                <a:ext cx="18"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8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8"/>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grpSp>
        <p:pic>
          <p:nvPicPr>
            <p:cNvPr id="168" name="Picture 156" descr="D-Link%20DI-713P%20Wireless%20Broadband%20ro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9738" y="3630613"/>
              <a:ext cx="749300" cy="623887"/>
            </a:xfrm>
            <a:prstGeom prst="rect">
              <a:avLst/>
            </a:prstGeom>
            <a:noFill/>
            <a:extLst>
              <a:ext uri="{909E8E84-426E-40DD-AFC4-6F175D3DCCD1}">
                <a14:hiddenFill xmlns:a14="http://schemas.microsoft.com/office/drawing/2010/main">
                  <a:solidFill>
                    <a:srgbClr val="FFFFFF"/>
                  </a:solidFill>
                </a14:hiddenFill>
              </a:ext>
            </a:extLst>
          </p:spPr>
        </p:pic>
        <p:grpSp>
          <p:nvGrpSpPr>
            <p:cNvPr id="169" name="Group 157"/>
            <p:cNvGrpSpPr>
              <a:grpSpLocks/>
            </p:cNvGrpSpPr>
            <p:nvPr/>
          </p:nvGrpSpPr>
          <p:grpSpPr bwMode="auto">
            <a:xfrm>
              <a:off x="1979613" y="3789363"/>
              <a:ext cx="671512" cy="495300"/>
              <a:chOff x="762" y="2391"/>
              <a:chExt cx="423" cy="312"/>
            </a:xfrm>
          </p:grpSpPr>
          <p:grpSp>
            <p:nvGrpSpPr>
              <p:cNvPr id="170" name="Group 158"/>
              <p:cNvGrpSpPr>
                <a:grpSpLocks/>
              </p:cNvGrpSpPr>
              <p:nvPr/>
            </p:nvGrpSpPr>
            <p:grpSpPr bwMode="auto">
              <a:xfrm>
                <a:off x="867" y="2432"/>
                <a:ext cx="318" cy="271"/>
                <a:chOff x="657" y="1570"/>
                <a:chExt cx="318" cy="311"/>
              </a:xfrm>
            </p:grpSpPr>
            <p:sp>
              <p:nvSpPr>
                <p:cNvPr id="178" name="Line 159"/>
                <p:cNvSpPr>
                  <a:spLocks noChangeShapeType="1"/>
                </p:cNvSpPr>
                <p:nvPr/>
              </p:nvSpPr>
              <p:spPr bwMode="auto">
                <a:xfrm flipH="1">
                  <a:off x="703" y="1570"/>
                  <a:ext cx="0" cy="7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79" name="Picture 160" descr="laptop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 y="1615"/>
                  <a:ext cx="318" cy="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61"/>
              <p:cNvGrpSpPr>
                <a:grpSpLocks/>
              </p:cNvGrpSpPr>
              <p:nvPr/>
            </p:nvGrpSpPr>
            <p:grpSpPr bwMode="auto">
              <a:xfrm>
                <a:off x="762" y="2391"/>
                <a:ext cx="306" cy="90"/>
                <a:chOff x="748" y="2251"/>
                <a:chExt cx="306" cy="90"/>
              </a:xfrm>
            </p:grpSpPr>
            <p:sp>
              <p:nvSpPr>
                <p:cNvPr id="172" name="AutoShape 162"/>
                <p:cNvSpPr>
                  <a:spLocks noChangeArrowheads="1"/>
                </p:cNvSpPr>
                <p:nvPr/>
              </p:nvSpPr>
              <p:spPr bwMode="auto">
                <a:xfrm>
                  <a:off x="748"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3" name="AutoShape 163"/>
                <p:cNvSpPr>
                  <a:spLocks noChangeArrowheads="1"/>
                </p:cNvSpPr>
                <p:nvPr/>
              </p:nvSpPr>
              <p:spPr bwMode="auto">
                <a:xfrm flipH="1">
                  <a:off x="943"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4" name="AutoShape 164"/>
                <p:cNvSpPr>
                  <a:spLocks noChangeArrowheads="1"/>
                </p:cNvSpPr>
                <p:nvPr/>
              </p:nvSpPr>
              <p:spPr bwMode="auto">
                <a:xfrm flipH="1">
                  <a:off x="922"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5" name="AutoShape 165"/>
                <p:cNvSpPr>
                  <a:spLocks noChangeArrowheads="1"/>
                </p:cNvSpPr>
                <p:nvPr/>
              </p:nvSpPr>
              <p:spPr bwMode="auto">
                <a:xfrm>
                  <a:off x="806"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6" name="AutoShape 166"/>
                <p:cNvSpPr>
                  <a:spLocks noChangeArrowheads="1"/>
                </p:cNvSpPr>
                <p:nvPr/>
              </p:nvSpPr>
              <p:spPr bwMode="auto">
                <a:xfrm flipH="1">
                  <a:off x="905"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7" name="AutoShape 167"/>
                <p:cNvSpPr>
                  <a:spLocks noChangeArrowheads="1"/>
                </p:cNvSpPr>
                <p:nvPr/>
              </p:nvSpPr>
              <p:spPr bwMode="auto">
                <a:xfrm>
                  <a:off x="857"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grpSp>
        </p:grpSp>
        <p:sp>
          <p:nvSpPr>
            <p:cNvPr id="180" name="Freeform 168"/>
            <p:cNvSpPr>
              <a:spLocks/>
            </p:cNvSpPr>
            <p:nvPr/>
          </p:nvSpPr>
          <p:spPr bwMode="auto">
            <a:xfrm rot="1390605">
              <a:off x="3468688" y="3357563"/>
              <a:ext cx="203200" cy="300037"/>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grpSp>
          <p:nvGrpSpPr>
            <p:cNvPr id="181" name="Group 169"/>
            <p:cNvGrpSpPr>
              <a:grpSpLocks/>
            </p:cNvGrpSpPr>
            <p:nvPr/>
          </p:nvGrpSpPr>
          <p:grpSpPr bwMode="auto">
            <a:xfrm>
              <a:off x="684213" y="2492375"/>
              <a:ext cx="503237" cy="684213"/>
              <a:chOff x="431" y="1479"/>
              <a:chExt cx="317" cy="431"/>
            </a:xfrm>
          </p:grpSpPr>
          <p:sp>
            <p:nvSpPr>
              <p:cNvPr id="182" name="Line 170"/>
              <p:cNvSpPr>
                <a:spLocks noChangeShapeType="1"/>
              </p:cNvSpPr>
              <p:nvPr/>
            </p:nvSpPr>
            <p:spPr bwMode="auto">
              <a:xfrm>
                <a:off x="612" y="1479"/>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83" name="Picture 17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 y="1570"/>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4" name="Picture 17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1809750"/>
              <a:ext cx="503238"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 name="Line 173"/>
            <p:cNvSpPr>
              <a:spLocks noChangeShapeType="1"/>
            </p:cNvSpPr>
            <p:nvPr/>
          </p:nvSpPr>
          <p:spPr bwMode="auto">
            <a:xfrm flipV="1">
              <a:off x="250825" y="2492375"/>
              <a:ext cx="3025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86" name="Line 174"/>
            <p:cNvSpPr>
              <a:spLocks noChangeShapeType="1"/>
            </p:cNvSpPr>
            <p:nvPr/>
          </p:nvSpPr>
          <p:spPr bwMode="auto">
            <a:xfrm>
              <a:off x="3059113" y="21336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87" name="Picture 17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7338" y="198913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88" name="Group 176"/>
            <p:cNvGrpSpPr>
              <a:grpSpLocks/>
            </p:cNvGrpSpPr>
            <p:nvPr/>
          </p:nvGrpSpPr>
          <p:grpSpPr bwMode="auto">
            <a:xfrm>
              <a:off x="1187450" y="4365625"/>
              <a:ext cx="671513" cy="495300"/>
              <a:chOff x="762" y="2391"/>
              <a:chExt cx="423" cy="312"/>
            </a:xfrm>
          </p:grpSpPr>
          <p:grpSp>
            <p:nvGrpSpPr>
              <p:cNvPr id="189" name="Group 177"/>
              <p:cNvGrpSpPr>
                <a:grpSpLocks/>
              </p:cNvGrpSpPr>
              <p:nvPr/>
            </p:nvGrpSpPr>
            <p:grpSpPr bwMode="auto">
              <a:xfrm>
                <a:off x="867" y="2432"/>
                <a:ext cx="318" cy="271"/>
                <a:chOff x="657" y="1570"/>
                <a:chExt cx="318" cy="311"/>
              </a:xfrm>
            </p:grpSpPr>
            <p:sp>
              <p:nvSpPr>
                <p:cNvPr id="197" name="Line 178"/>
                <p:cNvSpPr>
                  <a:spLocks noChangeShapeType="1"/>
                </p:cNvSpPr>
                <p:nvPr/>
              </p:nvSpPr>
              <p:spPr bwMode="auto">
                <a:xfrm flipH="1">
                  <a:off x="703" y="1570"/>
                  <a:ext cx="0" cy="7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98" name="Picture 179" descr="laptop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 y="1615"/>
                  <a:ext cx="318" cy="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0" name="Group 180"/>
              <p:cNvGrpSpPr>
                <a:grpSpLocks/>
              </p:cNvGrpSpPr>
              <p:nvPr/>
            </p:nvGrpSpPr>
            <p:grpSpPr bwMode="auto">
              <a:xfrm>
                <a:off x="762" y="2391"/>
                <a:ext cx="306" cy="90"/>
                <a:chOff x="748" y="2251"/>
                <a:chExt cx="306" cy="90"/>
              </a:xfrm>
            </p:grpSpPr>
            <p:sp>
              <p:nvSpPr>
                <p:cNvPr id="191" name="AutoShape 181"/>
                <p:cNvSpPr>
                  <a:spLocks noChangeArrowheads="1"/>
                </p:cNvSpPr>
                <p:nvPr/>
              </p:nvSpPr>
              <p:spPr bwMode="auto">
                <a:xfrm>
                  <a:off x="748"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2" name="AutoShape 182"/>
                <p:cNvSpPr>
                  <a:spLocks noChangeArrowheads="1"/>
                </p:cNvSpPr>
                <p:nvPr/>
              </p:nvSpPr>
              <p:spPr bwMode="auto">
                <a:xfrm flipH="1">
                  <a:off x="943"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3" name="AutoShape 183"/>
                <p:cNvSpPr>
                  <a:spLocks noChangeArrowheads="1"/>
                </p:cNvSpPr>
                <p:nvPr/>
              </p:nvSpPr>
              <p:spPr bwMode="auto">
                <a:xfrm flipH="1">
                  <a:off x="922"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4" name="AutoShape 184"/>
                <p:cNvSpPr>
                  <a:spLocks noChangeArrowheads="1"/>
                </p:cNvSpPr>
                <p:nvPr/>
              </p:nvSpPr>
              <p:spPr bwMode="auto">
                <a:xfrm>
                  <a:off x="806"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5" name="AutoShape 185"/>
                <p:cNvSpPr>
                  <a:spLocks noChangeArrowheads="1"/>
                </p:cNvSpPr>
                <p:nvPr/>
              </p:nvSpPr>
              <p:spPr bwMode="auto">
                <a:xfrm flipH="1">
                  <a:off x="905"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6" name="AutoShape 186"/>
                <p:cNvSpPr>
                  <a:spLocks noChangeArrowheads="1"/>
                </p:cNvSpPr>
                <p:nvPr/>
              </p:nvSpPr>
              <p:spPr bwMode="auto">
                <a:xfrm>
                  <a:off x="857"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grpSp>
        </p:grpSp>
        <p:grpSp>
          <p:nvGrpSpPr>
            <p:cNvPr id="199" name="Group 187"/>
            <p:cNvGrpSpPr>
              <a:grpSpLocks/>
            </p:cNvGrpSpPr>
            <p:nvPr/>
          </p:nvGrpSpPr>
          <p:grpSpPr bwMode="auto">
            <a:xfrm>
              <a:off x="2051050" y="4797425"/>
              <a:ext cx="671513" cy="495300"/>
              <a:chOff x="762" y="2391"/>
              <a:chExt cx="423" cy="312"/>
            </a:xfrm>
          </p:grpSpPr>
          <p:grpSp>
            <p:nvGrpSpPr>
              <p:cNvPr id="200" name="Group 188"/>
              <p:cNvGrpSpPr>
                <a:grpSpLocks/>
              </p:cNvGrpSpPr>
              <p:nvPr/>
            </p:nvGrpSpPr>
            <p:grpSpPr bwMode="auto">
              <a:xfrm>
                <a:off x="867" y="2432"/>
                <a:ext cx="318" cy="271"/>
                <a:chOff x="657" y="1570"/>
                <a:chExt cx="318" cy="311"/>
              </a:xfrm>
            </p:grpSpPr>
            <p:sp>
              <p:nvSpPr>
                <p:cNvPr id="208" name="Line 189"/>
                <p:cNvSpPr>
                  <a:spLocks noChangeShapeType="1"/>
                </p:cNvSpPr>
                <p:nvPr/>
              </p:nvSpPr>
              <p:spPr bwMode="auto">
                <a:xfrm flipH="1">
                  <a:off x="703" y="1570"/>
                  <a:ext cx="0" cy="7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09" name="Picture 190" descr="laptop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 y="1615"/>
                  <a:ext cx="318" cy="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1" name="Group 191"/>
              <p:cNvGrpSpPr>
                <a:grpSpLocks/>
              </p:cNvGrpSpPr>
              <p:nvPr/>
            </p:nvGrpSpPr>
            <p:grpSpPr bwMode="auto">
              <a:xfrm>
                <a:off x="762" y="2391"/>
                <a:ext cx="306" cy="90"/>
                <a:chOff x="748" y="2251"/>
                <a:chExt cx="306" cy="90"/>
              </a:xfrm>
            </p:grpSpPr>
            <p:sp>
              <p:nvSpPr>
                <p:cNvPr id="202" name="AutoShape 192"/>
                <p:cNvSpPr>
                  <a:spLocks noChangeArrowheads="1"/>
                </p:cNvSpPr>
                <p:nvPr/>
              </p:nvSpPr>
              <p:spPr bwMode="auto">
                <a:xfrm>
                  <a:off x="748"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3" name="AutoShape 193"/>
                <p:cNvSpPr>
                  <a:spLocks noChangeArrowheads="1"/>
                </p:cNvSpPr>
                <p:nvPr/>
              </p:nvSpPr>
              <p:spPr bwMode="auto">
                <a:xfrm flipH="1">
                  <a:off x="943"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4" name="AutoShape 194"/>
                <p:cNvSpPr>
                  <a:spLocks noChangeArrowheads="1"/>
                </p:cNvSpPr>
                <p:nvPr/>
              </p:nvSpPr>
              <p:spPr bwMode="auto">
                <a:xfrm flipH="1">
                  <a:off x="922"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5" name="AutoShape 195"/>
                <p:cNvSpPr>
                  <a:spLocks noChangeArrowheads="1"/>
                </p:cNvSpPr>
                <p:nvPr/>
              </p:nvSpPr>
              <p:spPr bwMode="auto">
                <a:xfrm>
                  <a:off x="806"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6" name="AutoShape 196"/>
                <p:cNvSpPr>
                  <a:spLocks noChangeArrowheads="1"/>
                </p:cNvSpPr>
                <p:nvPr/>
              </p:nvSpPr>
              <p:spPr bwMode="auto">
                <a:xfrm flipH="1">
                  <a:off x="905"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7" name="AutoShape 197"/>
                <p:cNvSpPr>
                  <a:spLocks noChangeArrowheads="1"/>
                </p:cNvSpPr>
                <p:nvPr/>
              </p:nvSpPr>
              <p:spPr bwMode="auto">
                <a:xfrm>
                  <a:off x="857"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grpSp>
        </p:grpSp>
        <p:sp>
          <p:nvSpPr>
            <p:cNvPr id="210" name="Line 198"/>
            <p:cNvSpPr>
              <a:spLocks noChangeShapeType="1"/>
            </p:cNvSpPr>
            <p:nvPr/>
          </p:nvSpPr>
          <p:spPr bwMode="auto">
            <a:xfrm>
              <a:off x="6516688" y="3068638"/>
              <a:ext cx="1511300" cy="649287"/>
            </a:xfrm>
            <a:prstGeom prst="line">
              <a:avLst/>
            </a:prstGeom>
            <a:noFill/>
            <a:ln w="38100">
              <a:solidFill>
                <a:schemeClr val="folHlink"/>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11" name="Line 199"/>
            <p:cNvSpPr>
              <a:spLocks noChangeShapeType="1"/>
            </p:cNvSpPr>
            <p:nvPr/>
          </p:nvSpPr>
          <p:spPr bwMode="auto">
            <a:xfrm flipH="1">
              <a:off x="4859338" y="3141663"/>
              <a:ext cx="719137" cy="431800"/>
            </a:xfrm>
            <a:prstGeom prst="line">
              <a:avLst/>
            </a:prstGeom>
            <a:noFill/>
            <a:ln w="38100">
              <a:solidFill>
                <a:schemeClr val="folHlink"/>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12" name="Freeform 200"/>
            <p:cNvSpPr>
              <a:spLocks/>
            </p:cNvSpPr>
            <p:nvPr/>
          </p:nvSpPr>
          <p:spPr bwMode="auto">
            <a:xfrm rot="1901313">
              <a:off x="2676525" y="3717925"/>
              <a:ext cx="203200" cy="300038"/>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sp>
          <p:nvSpPr>
            <p:cNvPr id="213" name="Freeform 201"/>
            <p:cNvSpPr>
              <a:spLocks/>
            </p:cNvSpPr>
            <p:nvPr/>
          </p:nvSpPr>
          <p:spPr bwMode="auto">
            <a:xfrm rot="18818791" flipH="1">
              <a:off x="2675732" y="3479006"/>
              <a:ext cx="203200" cy="300037"/>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sp>
          <p:nvSpPr>
            <p:cNvPr id="214" name="Freeform 202"/>
            <p:cNvSpPr>
              <a:spLocks/>
            </p:cNvSpPr>
            <p:nvPr/>
          </p:nvSpPr>
          <p:spPr bwMode="auto">
            <a:xfrm rot="3575381">
              <a:off x="3517107" y="3537744"/>
              <a:ext cx="203200" cy="300037"/>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sp>
          <p:nvSpPr>
            <p:cNvPr id="215" name="Text Box 203"/>
            <p:cNvSpPr txBox="1">
              <a:spLocks noChangeArrowheads="1"/>
            </p:cNvSpPr>
            <p:nvPr/>
          </p:nvSpPr>
          <p:spPr bwMode="auto">
            <a:xfrm>
              <a:off x="1331913" y="4940300"/>
              <a:ext cx="1027929"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a:t>
              </a:r>
              <a:r>
                <a:rPr lang="zh-CN" altLang="en-US" sz="1000">
                  <a:latin typeface="+mj-ea"/>
                  <a:ea typeface="+mj-ea"/>
                </a:rPr>
                <a:t>主机 </a:t>
              </a:r>
              <a:r>
                <a:rPr lang="en-US" altLang="zh-CN" sz="1000">
                  <a:latin typeface="+mj-ea"/>
                  <a:ea typeface="+mj-ea"/>
                </a:rPr>
                <a:t>H</a:t>
              </a:r>
              <a:r>
                <a:rPr lang="en-US" altLang="zh-CN" sz="1000" baseline="-25000">
                  <a:latin typeface="+mj-ea"/>
                  <a:ea typeface="+mj-ea"/>
                </a:rPr>
                <a:t>2</a:t>
              </a:r>
            </a:p>
          </p:txBody>
        </p:sp>
        <p:grpSp>
          <p:nvGrpSpPr>
            <p:cNvPr id="216" name="Group 204"/>
            <p:cNvGrpSpPr>
              <a:grpSpLocks/>
            </p:cNvGrpSpPr>
            <p:nvPr/>
          </p:nvGrpSpPr>
          <p:grpSpPr bwMode="auto">
            <a:xfrm>
              <a:off x="1476375" y="2493963"/>
              <a:ext cx="503238" cy="684212"/>
              <a:chOff x="431" y="1479"/>
              <a:chExt cx="317" cy="431"/>
            </a:xfrm>
          </p:grpSpPr>
          <p:sp>
            <p:nvSpPr>
              <p:cNvPr id="217" name="Line 205"/>
              <p:cNvSpPr>
                <a:spLocks noChangeShapeType="1"/>
              </p:cNvSpPr>
              <p:nvPr/>
            </p:nvSpPr>
            <p:spPr bwMode="auto">
              <a:xfrm>
                <a:off x="612" y="1479"/>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18" name="Picture 20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 y="1570"/>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9" name="Group 207"/>
            <p:cNvGrpSpPr>
              <a:grpSpLocks/>
            </p:cNvGrpSpPr>
            <p:nvPr/>
          </p:nvGrpSpPr>
          <p:grpSpPr bwMode="auto">
            <a:xfrm>
              <a:off x="2484438" y="2495550"/>
              <a:ext cx="503237" cy="684213"/>
              <a:chOff x="431" y="1479"/>
              <a:chExt cx="317" cy="431"/>
            </a:xfrm>
          </p:grpSpPr>
          <p:sp>
            <p:nvSpPr>
              <p:cNvPr id="220" name="Line 208"/>
              <p:cNvSpPr>
                <a:spLocks noChangeShapeType="1"/>
              </p:cNvSpPr>
              <p:nvPr/>
            </p:nvSpPr>
            <p:spPr bwMode="auto">
              <a:xfrm>
                <a:off x="612" y="1479"/>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21" name="Picture 20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 y="1570"/>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2" name="Text Box 210"/>
            <p:cNvSpPr txBox="1">
              <a:spLocks noChangeArrowheads="1"/>
            </p:cNvSpPr>
            <p:nvPr/>
          </p:nvSpPr>
          <p:spPr bwMode="auto">
            <a:xfrm>
              <a:off x="2541588" y="177165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1</a:t>
              </a:r>
            </a:p>
          </p:txBody>
        </p:sp>
        <p:sp>
          <p:nvSpPr>
            <p:cNvPr id="223" name="Text Box 211"/>
            <p:cNvSpPr txBox="1">
              <a:spLocks noChangeArrowheads="1"/>
            </p:cNvSpPr>
            <p:nvPr/>
          </p:nvSpPr>
          <p:spPr bwMode="auto">
            <a:xfrm>
              <a:off x="7797800" y="4098925"/>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4</a:t>
              </a:r>
            </a:p>
          </p:txBody>
        </p:sp>
        <p:sp>
          <p:nvSpPr>
            <p:cNvPr id="224" name="Text Box 212"/>
            <p:cNvSpPr txBox="1">
              <a:spLocks noChangeArrowheads="1"/>
            </p:cNvSpPr>
            <p:nvPr/>
          </p:nvSpPr>
          <p:spPr bwMode="auto">
            <a:xfrm>
              <a:off x="4067175" y="3595687"/>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5</a:t>
              </a:r>
            </a:p>
          </p:txBody>
        </p:sp>
        <p:sp>
          <p:nvSpPr>
            <p:cNvPr id="225" name="Text Box 213"/>
            <p:cNvSpPr txBox="1">
              <a:spLocks noChangeArrowheads="1"/>
            </p:cNvSpPr>
            <p:nvPr/>
          </p:nvSpPr>
          <p:spPr bwMode="auto">
            <a:xfrm>
              <a:off x="4989513" y="177165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2</a:t>
              </a:r>
            </a:p>
          </p:txBody>
        </p:sp>
        <p:sp>
          <p:nvSpPr>
            <p:cNvPr id="226" name="Text Box 214"/>
            <p:cNvSpPr txBox="1">
              <a:spLocks noChangeArrowheads="1"/>
            </p:cNvSpPr>
            <p:nvPr/>
          </p:nvSpPr>
          <p:spPr bwMode="auto">
            <a:xfrm>
              <a:off x="7581900" y="1795462"/>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3</a:t>
              </a:r>
            </a:p>
          </p:txBody>
        </p:sp>
        <p:sp>
          <p:nvSpPr>
            <p:cNvPr id="227" name="Text Box 215"/>
            <p:cNvSpPr txBox="1">
              <a:spLocks noChangeArrowheads="1"/>
            </p:cNvSpPr>
            <p:nvPr/>
          </p:nvSpPr>
          <p:spPr bwMode="auto">
            <a:xfrm>
              <a:off x="2916239" y="547688"/>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1</a:t>
              </a:r>
            </a:p>
          </p:txBody>
        </p:sp>
        <p:sp>
          <p:nvSpPr>
            <p:cNvPr id="228" name="Text Box 216"/>
            <p:cNvSpPr txBox="1">
              <a:spLocks noChangeArrowheads="1"/>
            </p:cNvSpPr>
            <p:nvPr/>
          </p:nvSpPr>
          <p:spPr bwMode="auto">
            <a:xfrm>
              <a:off x="5421312" y="57150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2</a:t>
              </a:r>
            </a:p>
          </p:txBody>
        </p:sp>
        <p:sp>
          <p:nvSpPr>
            <p:cNvPr id="229" name="Text Box 217"/>
            <p:cNvSpPr txBox="1">
              <a:spLocks noChangeArrowheads="1"/>
            </p:cNvSpPr>
            <p:nvPr/>
          </p:nvSpPr>
          <p:spPr bwMode="auto">
            <a:xfrm>
              <a:off x="7870826" y="57150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3</a:t>
              </a:r>
            </a:p>
          </p:txBody>
        </p:sp>
        <p:sp>
          <p:nvSpPr>
            <p:cNvPr id="230" name="Text Box 226"/>
            <p:cNvSpPr txBox="1">
              <a:spLocks noChangeArrowheads="1"/>
            </p:cNvSpPr>
            <p:nvPr/>
          </p:nvSpPr>
          <p:spPr bwMode="auto">
            <a:xfrm>
              <a:off x="-6282" y="410595"/>
              <a:ext cx="534535" cy="40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200" dirty="0">
                  <a:latin typeface="+mj-ea"/>
                  <a:ea typeface="+mj-ea"/>
                </a:rPr>
                <a:t>H</a:t>
              </a:r>
              <a:r>
                <a:rPr lang="en-US" altLang="zh-CN" sz="1200" baseline="-25000" dirty="0">
                  <a:latin typeface="+mj-ea"/>
                  <a:ea typeface="+mj-ea"/>
                </a:rPr>
                <a:t>1</a:t>
              </a:r>
            </a:p>
          </p:txBody>
        </p:sp>
        <p:sp>
          <p:nvSpPr>
            <p:cNvPr id="231" name="Text Box 227"/>
            <p:cNvSpPr txBox="1">
              <a:spLocks noChangeArrowheads="1"/>
            </p:cNvSpPr>
            <p:nvPr/>
          </p:nvSpPr>
          <p:spPr bwMode="auto">
            <a:xfrm>
              <a:off x="4427538" y="4098925"/>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5</a:t>
              </a:r>
            </a:p>
          </p:txBody>
        </p:sp>
        <p:sp>
          <p:nvSpPr>
            <p:cNvPr id="232" name="Text Box 228"/>
            <p:cNvSpPr txBox="1">
              <a:spLocks noChangeArrowheads="1"/>
            </p:cNvSpPr>
            <p:nvPr/>
          </p:nvSpPr>
          <p:spPr bwMode="auto">
            <a:xfrm>
              <a:off x="3234322" y="4945501"/>
              <a:ext cx="600410" cy="40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200" dirty="0">
                  <a:latin typeface="+mj-ea"/>
                  <a:ea typeface="+mj-ea"/>
                </a:rPr>
                <a:t> H</a:t>
              </a:r>
              <a:r>
                <a:rPr lang="en-US" altLang="zh-CN" sz="1200" baseline="-25000" dirty="0">
                  <a:latin typeface="+mj-ea"/>
                  <a:ea typeface="+mj-ea"/>
                </a:rPr>
                <a:t>2</a:t>
              </a:r>
            </a:p>
          </p:txBody>
        </p:sp>
        <p:grpSp>
          <p:nvGrpSpPr>
            <p:cNvPr id="233" name="Group 229"/>
            <p:cNvGrpSpPr>
              <a:grpSpLocks/>
            </p:cNvGrpSpPr>
            <p:nvPr/>
          </p:nvGrpSpPr>
          <p:grpSpPr bwMode="auto">
            <a:xfrm>
              <a:off x="7019925" y="2565400"/>
              <a:ext cx="1439863" cy="863600"/>
              <a:chOff x="385" y="2795"/>
              <a:chExt cx="1769" cy="816"/>
            </a:xfrm>
          </p:grpSpPr>
          <p:sp>
            <p:nvSpPr>
              <p:cNvPr id="234" name="Oval 230"/>
              <p:cNvSpPr>
                <a:spLocks noChangeArrowheads="1"/>
              </p:cNvSpPr>
              <p:nvPr/>
            </p:nvSpPr>
            <p:spPr bwMode="auto">
              <a:xfrm>
                <a:off x="1589" y="3060"/>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5" name="Oval 231"/>
              <p:cNvSpPr>
                <a:spLocks noChangeArrowheads="1"/>
              </p:cNvSpPr>
              <p:nvPr/>
            </p:nvSpPr>
            <p:spPr bwMode="auto">
              <a:xfrm>
                <a:off x="928" y="3274"/>
                <a:ext cx="884" cy="337"/>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6" name="Oval 232"/>
              <p:cNvSpPr>
                <a:spLocks noChangeArrowheads="1"/>
              </p:cNvSpPr>
              <p:nvPr/>
            </p:nvSpPr>
            <p:spPr bwMode="auto">
              <a:xfrm>
                <a:off x="502" y="3204"/>
                <a:ext cx="586" cy="28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7" name="Oval 233"/>
              <p:cNvSpPr>
                <a:spLocks noChangeArrowheads="1"/>
              </p:cNvSpPr>
              <p:nvPr/>
            </p:nvSpPr>
            <p:spPr bwMode="auto">
              <a:xfrm>
                <a:off x="385" y="3084"/>
                <a:ext cx="384" cy="256"/>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8" name="Oval 234"/>
              <p:cNvSpPr>
                <a:spLocks noChangeArrowheads="1"/>
              </p:cNvSpPr>
              <p:nvPr/>
            </p:nvSpPr>
            <p:spPr bwMode="auto">
              <a:xfrm>
                <a:off x="566" y="2883"/>
                <a:ext cx="57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9" name="Oval 235"/>
              <p:cNvSpPr>
                <a:spLocks noChangeArrowheads="1"/>
              </p:cNvSpPr>
              <p:nvPr/>
            </p:nvSpPr>
            <p:spPr bwMode="auto">
              <a:xfrm>
                <a:off x="992" y="2795"/>
                <a:ext cx="757"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0" name="Oval 236"/>
              <p:cNvSpPr>
                <a:spLocks noChangeArrowheads="1"/>
              </p:cNvSpPr>
              <p:nvPr/>
            </p:nvSpPr>
            <p:spPr bwMode="auto">
              <a:xfrm>
                <a:off x="1504" y="2891"/>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1" name="Oval 237"/>
              <p:cNvSpPr>
                <a:spLocks noChangeArrowheads="1"/>
              </p:cNvSpPr>
              <p:nvPr/>
            </p:nvSpPr>
            <p:spPr bwMode="auto">
              <a:xfrm>
                <a:off x="704" y="2987"/>
                <a:ext cx="1141" cy="41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2" name="Oval 238"/>
              <p:cNvSpPr>
                <a:spLocks noChangeArrowheads="1"/>
              </p:cNvSpPr>
              <p:nvPr/>
            </p:nvSpPr>
            <p:spPr bwMode="auto">
              <a:xfrm rot="1336630">
                <a:off x="1474" y="3067"/>
                <a:ext cx="555" cy="417"/>
              </a:xfrm>
              <a:prstGeom prst="ellipse">
                <a:avLst/>
              </a:prstGeom>
              <a:solidFill>
                <a:srgbClr val="DDDDDD"/>
              </a:solidFill>
              <a:ln>
                <a:noFill/>
              </a:ln>
              <a:effectLst>
                <a:outerShdw dist="40161" dir="4293903"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3" name="Oval 239"/>
              <p:cNvSpPr>
                <a:spLocks noChangeArrowheads="1"/>
              </p:cNvSpPr>
              <p:nvPr/>
            </p:nvSpPr>
            <p:spPr bwMode="auto">
              <a:xfrm>
                <a:off x="1004" y="2811"/>
                <a:ext cx="75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4" name="Oval 240"/>
              <p:cNvSpPr>
                <a:spLocks noChangeArrowheads="1"/>
              </p:cNvSpPr>
              <p:nvPr/>
            </p:nvSpPr>
            <p:spPr bwMode="auto">
              <a:xfrm>
                <a:off x="577" y="2899"/>
                <a:ext cx="575" cy="320"/>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5" name="Oval 241"/>
              <p:cNvSpPr>
                <a:spLocks noChangeArrowheads="1"/>
              </p:cNvSpPr>
              <p:nvPr/>
            </p:nvSpPr>
            <p:spPr bwMode="auto">
              <a:xfrm>
                <a:off x="396" y="3100"/>
                <a:ext cx="383" cy="256"/>
              </a:xfrm>
              <a:prstGeom prst="ellipse">
                <a:avLst/>
              </a:prstGeom>
              <a:solidFill>
                <a:srgbClr val="DDDDDD"/>
              </a:solidFill>
              <a:ln>
                <a:noFill/>
              </a:ln>
              <a:effectLst>
                <a:outerShdw dist="63500" dir="3187806"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6" name="Oval 242"/>
              <p:cNvSpPr>
                <a:spLocks noChangeArrowheads="1"/>
              </p:cNvSpPr>
              <p:nvPr/>
            </p:nvSpPr>
            <p:spPr bwMode="auto">
              <a:xfrm>
                <a:off x="1515" y="2908"/>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7" name="Oval 243"/>
              <p:cNvSpPr>
                <a:spLocks noChangeArrowheads="1"/>
              </p:cNvSpPr>
              <p:nvPr/>
            </p:nvSpPr>
            <p:spPr bwMode="auto">
              <a:xfrm>
                <a:off x="1599" y="3075"/>
                <a:ext cx="555" cy="249"/>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8" name="Oval 244"/>
              <p:cNvSpPr>
                <a:spLocks noChangeArrowheads="1"/>
              </p:cNvSpPr>
              <p:nvPr/>
            </p:nvSpPr>
            <p:spPr bwMode="auto">
              <a:xfrm>
                <a:off x="715" y="3003"/>
                <a:ext cx="1141" cy="417"/>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9" name="Oval 245"/>
              <p:cNvSpPr>
                <a:spLocks noChangeArrowheads="1"/>
              </p:cNvSpPr>
              <p:nvPr/>
            </p:nvSpPr>
            <p:spPr bwMode="auto">
              <a:xfrm>
                <a:off x="513" y="3219"/>
                <a:ext cx="586" cy="282"/>
              </a:xfrm>
              <a:prstGeom prst="ellipse">
                <a:avLst/>
              </a:prstGeom>
              <a:solidFill>
                <a:srgbClr val="DDDDDD"/>
              </a:solidFill>
              <a:ln>
                <a:noFill/>
              </a:ln>
              <a:effectLst>
                <a:outerShdw dist="113592" dir="20006097"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50" name="Freeform 246"/>
              <p:cNvSpPr>
                <a:spLocks/>
              </p:cNvSpPr>
              <p:nvPr/>
            </p:nvSpPr>
            <p:spPr bwMode="auto">
              <a:xfrm>
                <a:off x="567" y="2924"/>
                <a:ext cx="1451" cy="597"/>
              </a:xfrm>
              <a:custGeom>
                <a:avLst/>
                <a:gdLst>
                  <a:gd name="T0" fmla="*/ 0 w 1447"/>
                  <a:gd name="T1" fmla="*/ 488 h 1128"/>
                  <a:gd name="T2" fmla="*/ 80 w 1447"/>
                  <a:gd name="T3" fmla="*/ 392 h 1128"/>
                  <a:gd name="T4" fmla="*/ 56 w 1447"/>
                  <a:gd name="T5" fmla="*/ 384 h 1128"/>
                  <a:gd name="T6" fmla="*/ 24 w 1447"/>
                  <a:gd name="T7" fmla="*/ 400 h 1128"/>
                  <a:gd name="T8" fmla="*/ 40 w 1447"/>
                  <a:gd name="T9" fmla="*/ 376 h 1128"/>
                  <a:gd name="T10" fmla="*/ 64 w 1447"/>
                  <a:gd name="T11" fmla="*/ 352 h 1128"/>
                  <a:gd name="T12" fmla="*/ 96 w 1447"/>
                  <a:gd name="T13" fmla="*/ 304 h 1128"/>
                  <a:gd name="T14" fmla="*/ 104 w 1447"/>
                  <a:gd name="T15" fmla="*/ 280 h 1128"/>
                  <a:gd name="T16" fmla="*/ 152 w 1447"/>
                  <a:gd name="T17" fmla="*/ 208 h 1128"/>
                  <a:gd name="T18" fmla="*/ 168 w 1447"/>
                  <a:gd name="T19" fmla="*/ 184 h 1128"/>
                  <a:gd name="T20" fmla="*/ 200 w 1447"/>
                  <a:gd name="T21" fmla="*/ 176 h 1128"/>
                  <a:gd name="T22" fmla="*/ 288 w 1447"/>
                  <a:gd name="T23" fmla="*/ 112 h 1128"/>
                  <a:gd name="T24" fmla="*/ 328 w 1447"/>
                  <a:gd name="T25" fmla="*/ 80 h 1128"/>
                  <a:gd name="T26" fmla="*/ 352 w 1447"/>
                  <a:gd name="T27" fmla="*/ 56 h 1128"/>
                  <a:gd name="T28" fmla="*/ 424 w 1447"/>
                  <a:gd name="T29" fmla="*/ 40 h 1128"/>
                  <a:gd name="T30" fmla="*/ 504 w 1447"/>
                  <a:gd name="T31" fmla="*/ 0 h 1128"/>
                  <a:gd name="T32" fmla="*/ 808 w 1447"/>
                  <a:gd name="T33" fmla="*/ 40 h 1128"/>
                  <a:gd name="T34" fmla="*/ 1056 w 1447"/>
                  <a:gd name="T35" fmla="*/ 176 h 1128"/>
                  <a:gd name="T36" fmla="*/ 1080 w 1447"/>
                  <a:gd name="T37" fmla="*/ 200 h 1128"/>
                  <a:gd name="T38" fmla="*/ 1104 w 1447"/>
                  <a:gd name="T39" fmla="*/ 216 h 1128"/>
                  <a:gd name="T40" fmla="*/ 1224 w 1447"/>
                  <a:gd name="T41" fmla="*/ 304 h 1128"/>
                  <a:gd name="T42" fmla="*/ 1296 w 1447"/>
                  <a:gd name="T43" fmla="*/ 368 h 1128"/>
                  <a:gd name="T44" fmla="*/ 1344 w 1447"/>
                  <a:gd name="T45" fmla="*/ 440 h 1128"/>
                  <a:gd name="T46" fmla="*/ 1360 w 1447"/>
                  <a:gd name="T47" fmla="*/ 488 h 1128"/>
                  <a:gd name="T48" fmla="*/ 1392 w 1447"/>
                  <a:gd name="T49" fmla="*/ 536 h 1128"/>
                  <a:gd name="T50" fmla="*/ 1416 w 1447"/>
                  <a:gd name="T51" fmla="*/ 608 h 1128"/>
                  <a:gd name="T52" fmla="*/ 1432 w 1447"/>
                  <a:gd name="T53" fmla="*/ 656 h 1128"/>
                  <a:gd name="T54" fmla="*/ 1432 w 1447"/>
                  <a:gd name="T55" fmla="*/ 856 h 1128"/>
                  <a:gd name="T56" fmla="*/ 1416 w 1447"/>
                  <a:gd name="T57" fmla="*/ 904 h 1128"/>
                  <a:gd name="T58" fmla="*/ 1368 w 1447"/>
                  <a:gd name="T59" fmla="*/ 920 h 1128"/>
                  <a:gd name="T60" fmla="*/ 1352 w 1447"/>
                  <a:gd name="T61" fmla="*/ 944 h 1128"/>
                  <a:gd name="T62" fmla="*/ 1304 w 1447"/>
                  <a:gd name="T63" fmla="*/ 976 h 1128"/>
                  <a:gd name="T64" fmla="*/ 1216 w 1447"/>
                  <a:gd name="T65" fmla="*/ 1040 h 1128"/>
                  <a:gd name="T66" fmla="*/ 1168 w 1447"/>
                  <a:gd name="T67" fmla="*/ 1072 h 1128"/>
                  <a:gd name="T68" fmla="*/ 1112 w 1447"/>
                  <a:gd name="T69" fmla="*/ 1128 h 1128"/>
                  <a:gd name="T70" fmla="*/ 440 w 1447"/>
                  <a:gd name="T71" fmla="*/ 1096 h 1128"/>
                  <a:gd name="T72" fmla="*/ 360 w 1447"/>
                  <a:gd name="T73" fmla="*/ 1072 h 1128"/>
                  <a:gd name="T74" fmla="*/ 304 w 1447"/>
                  <a:gd name="T75" fmla="*/ 976 h 1128"/>
                  <a:gd name="T76" fmla="*/ 240 w 1447"/>
                  <a:gd name="T77" fmla="*/ 880 h 1128"/>
                  <a:gd name="T78" fmla="*/ 200 w 1447"/>
                  <a:gd name="T79" fmla="*/ 800 h 1128"/>
                  <a:gd name="T80" fmla="*/ 120 w 1447"/>
                  <a:gd name="T81" fmla="*/ 704 h 1128"/>
                  <a:gd name="T82" fmla="*/ 56 w 1447"/>
                  <a:gd name="T83" fmla="*/ 624 h 1128"/>
                  <a:gd name="T84" fmla="*/ 16 w 1447"/>
                  <a:gd name="T85" fmla="*/ 544 h 1128"/>
                  <a:gd name="T86" fmla="*/ 8 w 1447"/>
                  <a:gd name="T87" fmla="*/ 512 h 1128"/>
                  <a:gd name="T88" fmla="*/ 0 w 1447"/>
                  <a:gd name="T89" fmla="*/ 48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7" h="1128">
                    <a:moveTo>
                      <a:pt x="0" y="488"/>
                    </a:moveTo>
                    <a:cubicBezTo>
                      <a:pt x="24" y="453"/>
                      <a:pt x="56" y="427"/>
                      <a:pt x="80" y="392"/>
                    </a:cubicBezTo>
                    <a:cubicBezTo>
                      <a:pt x="72" y="389"/>
                      <a:pt x="64" y="383"/>
                      <a:pt x="56" y="384"/>
                    </a:cubicBezTo>
                    <a:cubicBezTo>
                      <a:pt x="44" y="386"/>
                      <a:pt x="35" y="405"/>
                      <a:pt x="24" y="400"/>
                    </a:cubicBezTo>
                    <a:cubicBezTo>
                      <a:pt x="15" y="396"/>
                      <a:pt x="34" y="383"/>
                      <a:pt x="40" y="376"/>
                    </a:cubicBezTo>
                    <a:cubicBezTo>
                      <a:pt x="47" y="367"/>
                      <a:pt x="56" y="360"/>
                      <a:pt x="64" y="352"/>
                    </a:cubicBezTo>
                    <a:cubicBezTo>
                      <a:pt x="82" y="279"/>
                      <a:pt x="56" y="354"/>
                      <a:pt x="96" y="304"/>
                    </a:cubicBezTo>
                    <a:cubicBezTo>
                      <a:pt x="101" y="297"/>
                      <a:pt x="100" y="287"/>
                      <a:pt x="104" y="280"/>
                    </a:cubicBezTo>
                    <a:cubicBezTo>
                      <a:pt x="104" y="280"/>
                      <a:pt x="144" y="220"/>
                      <a:pt x="152" y="208"/>
                    </a:cubicBezTo>
                    <a:cubicBezTo>
                      <a:pt x="157" y="200"/>
                      <a:pt x="159" y="186"/>
                      <a:pt x="168" y="184"/>
                    </a:cubicBezTo>
                    <a:cubicBezTo>
                      <a:pt x="179" y="181"/>
                      <a:pt x="189" y="179"/>
                      <a:pt x="200" y="176"/>
                    </a:cubicBezTo>
                    <a:cubicBezTo>
                      <a:pt x="228" y="148"/>
                      <a:pt x="253" y="129"/>
                      <a:pt x="288" y="112"/>
                    </a:cubicBezTo>
                    <a:cubicBezTo>
                      <a:pt x="324" y="58"/>
                      <a:pt x="282" y="111"/>
                      <a:pt x="328" y="80"/>
                    </a:cubicBezTo>
                    <a:cubicBezTo>
                      <a:pt x="337" y="74"/>
                      <a:pt x="343" y="62"/>
                      <a:pt x="352" y="56"/>
                    </a:cubicBezTo>
                    <a:cubicBezTo>
                      <a:pt x="365" y="47"/>
                      <a:pt x="418" y="41"/>
                      <a:pt x="424" y="40"/>
                    </a:cubicBezTo>
                    <a:cubicBezTo>
                      <a:pt x="450" y="23"/>
                      <a:pt x="475" y="10"/>
                      <a:pt x="504" y="0"/>
                    </a:cubicBezTo>
                    <a:cubicBezTo>
                      <a:pt x="606" y="15"/>
                      <a:pt x="705" y="31"/>
                      <a:pt x="808" y="40"/>
                    </a:cubicBezTo>
                    <a:cubicBezTo>
                      <a:pt x="913" y="66"/>
                      <a:pt x="964" y="153"/>
                      <a:pt x="1056" y="176"/>
                    </a:cubicBezTo>
                    <a:cubicBezTo>
                      <a:pt x="1064" y="184"/>
                      <a:pt x="1071" y="193"/>
                      <a:pt x="1080" y="200"/>
                    </a:cubicBezTo>
                    <a:cubicBezTo>
                      <a:pt x="1087" y="206"/>
                      <a:pt x="1097" y="210"/>
                      <a:pt x="1104" y="216"/>
                    </a:cubicBezTo>
                    <a:cubicBezTo>
                      <a:pt x="1145" y="252"/>
                      <a:pt x="1171" y="286"/>
                      <a:pt x="1224" y="304"/>
                    </a:cubicBezTo>
                    <a:cubicBezTo>
                      <a:pt x="1247" y="327"/>
                      <a:pt x="1276" y="343"/>
                      <a:pt x="1296" y="368"/>
                    </a:cubicBezTo>
                    <a:cubicBezTo>
                      <a:pt x="1314" y="391"/>
                      <a:pt x="1335" y="413"/>
                      <a:pt x="1344" y="440"/>
                    </a:cubicBezTo>
                    <a:cubicBezTo>
                      <a:pt x="1349" y="456"/>
                      <a:pt x="1351" y="474"/>
                      <a:pt x="1360" y="488"/>
                    </a:cubicBezTo>
                    <a:cubicBezTo>
                      <a:pt x="1371" y="504"/>
                      <a:pt x="1386" y="518"/>
                      <a:pt x="1392" y="536"/>
                    </a:cubicBezTo>
                    <a:cubicBezTo>
                      <a:pt x="1395" y="546"/>
                      <a:pt x="1414" y="603"/>
                      <a:pt x="1416" y="608"/>
                    </a:cubicBezTo>
                    <a:cubicBezTo>
                      <a:pt x="1421" y="624"/>
                      <a:pt x="1432" y="656"/>
                      <a:pt x="1432" y="656"/>
                    </a:cubicBezTo>
                    <a:cubicBezTo>
                      <a:pt x="1443" y="744"/>
                      <a:pt x="1447" y="743"/>
                      <a:pt x="1432" y="856"/>
                    </a:cubicBezTo>
                    <a:cubicBezTo>
                      <a:pt x="1430" y="873"/>
                      <a:pt x="1432" y="899"/>
                      <a:pt x="1416" y="904"/>
                    </a:cubicBezTo>
                    <a:cubicBezTo>
                      <a:pt x="1400" y="909"/>
                      <a:pt x="1368" y="920"/>
                      <a:pt x="1368" y="920"/>
                    </a:cubicBezTo>
                    <a:cubicBezTo>
                      <a:pt x="1363" y="928"/>
                      <a:pt x="1359" y="938"/>
                      <a:pt x="1352" y="944"/>
                    </a:cubicBezTo>
                    <a:cubicBezTo>
                      <a:pt x="1338" y="957"/>
                      <a:pt x="1304" y="976"/>
                      <a:pt x="1304" y="976"/>
                    </a:cubicBezTo>
                    <a:cubicBezTo>
                      <a:pt x="1279" y="1014"/>
                      <a:pt x="1251" y="1005"/>
                      <a:pt x="1216" y="1040"/>
                    </a:cubicBezTo>
                    <a:cubicBezTo>
                      <a:pt x="1186" y="1070"/>
                      <a:pt x="1203" y="1060"/>
                      <a:pt x="1168" y="1072"/>
                    </a:cubicBezTo>
                    <a:cubicBezTo>
                      <a:pt x="1149" y="1101"/>
                      <a:pt x="1131" y="1099"/>
                      <a:pt x="1112" y="1128"/>
                    </a:cubicBezTo>
                    <a:cubicBezTo>
                      <a:pt x="850" y="1124"/>
                      <a:pt x="672" y="1125"/>
                      <a:pt x="440" y="1096"/>
                    </a:cubicBezTo>
                    <a:cubicBezTo>
                      <a:pt x="413" y="1087"/>
                      <a:pt x="387" y="1081"/>
                      <a:pt x="360" y="1072"/>
                    </a:cubicBezTo>
                    <a:cubicBezTo>
                      <a:pt x="338" y="1038"/>
                      <a:pt x="322" y="1009"/>
                      <a:pt x="304" y="976"/>
                    </a:cubicBezTo>
                    <a:cubicBezTo>
                      <a:pt x="286" y="943"/>
                      <a:pt x="257" y="914"/>
                      <a:pt x="240" y="880"/>
                    </a:cubicBezTo>
                    <a:cubicBezTo>
                      <a:pt x="227" y="855"/>
                      <a:pt x="215" y="823"/>
                      <a:pt x="200" y="800"/>
                    </a:cubicBezTo>
                    <a:cubicBezTo>
                      <a:pt x="178" y="764"/>
                      <a:pt x="147" y="735"/>
                      <a:pt x="120" y="704"/>
                    </a:cubicBezTo>
                    <a:cubicBezTo>
                      <a:pt x="94" y="675"/>
                      <a:pt x="89" y="646"/>
                      <a:pt x="56" y="624"/>
                    </a:cubicBezTo>
                    <a:cubicBezTo>
                      <a:pt x="45" y="580"/>
                      <a:pt x="27" y="583"/>
                      <a:pt x="16" y="544"/>
                    </a:cubicBezTo>
                    <a:cubicBezTo>
                      <a:pt x="13" y="533"/>
                      <a:pt x="11" y="523"/>
                      <a:pt x="8" y="512"/>
                    </a:cubicBezTo>
                    <a:cubicBezTo>
                      <a:pt x="6" y="504"/>
                      <a:pt x="0" y="488"/>
                      <a:pt x="0" y="488"/>
                    </a:cubicBezTo>
                    <a:close/>
                  </a:path>
                </a:pathLst>
              </a:custGeom>
              <a:solidFill>
                <a:srgbClr val="DDDDDD"/>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2363" dir="4557825" algn="ctr" rotWithShape="0">
                        <a:schemeClr val="bg2"/>
                      </a:outerShdw>
                    </a:effectLst>
                  </a14:hiddenEffects>
                </a:ext>
              </a:extLst>
            </p:spPr>
            <p:txBody>
              <a:bodyPr/>
              <a:lstStyle/>
              <a:p>
                <a:endParaRPr lang="zh-CN" altLang="en-US" sz="1000">
                  <a:latin typeface="+mj-ea"/>
                  <a:ea typeface="+mj-ea"/>
                </a:endParaRPr>
              </a:p>
            </p:txBody>
          </p:sp>
        </p:grpSp>
        <p:sp>
          <p:nvSpPr>
            <p:cNvPr id="251" name="Text Box 247"/>
            <p:cNvSpPr txBox="1">
              <a:spLocks noChangeArrowheads="1"/>
            </p:cNvSpPr>
            <p:nvPr/>
          </p:nvSpPr>
          <p:spPr bwMode="auto">
            <a:xfrm>
              <a:off x="7451725" y="3571875"/>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4</a:t>
              </a:r>
            </a:p>
          </p:txBody>
        </p:sp>
        <p:sp>
          <p:nvSpPr>
            <p:cNvPr id="252" name="AutoShape 248"/>
            <p:cNvSpPr>
              <a:spLocks noChangeArrowheads="1"/>
            </p:cNvSpPr>
            <p:nvPr/>
          </p:nvSpPr>
          <p:spPr bwMode="auto">
            <a:xfrm>
              <a:off x="3583655" y="2158155"/>
              <a:ext cx="1366837" cy="396709"/>
            </a:xfrm>
            <a:prstGeom prst="rightArrow">
              <a:avLst>
                <a:gd name="adj1" fmla="val 59778"/>
                <a:gd name="adj2" fmla="val 116374"/>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3" name="AutoShape 249"/>
            <p:cNvSpPr>
              <a:spLocks noChangeArrowheads="1"/>
            </p:cNvSpPr>
            <p:nvPr/>
          </p:nvSpPr>
          <p:spPr bwMode="auto">
            <a:xfrm>
              <a:off x="6176685" y="2178051"/>
              <a:ext cx="1419502" cy="404282"/>
            </a:xfrm>
            <a:prstGeom prst="rightArrow">
              <a:avLst>
                <a:gd name="adj1" fmla="val 59778"/>
                <a:gd name="adj2" fmla="val 1105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dirty="0">
                  <a:latin typeface="+mj-ea"/>
                  <a:ea typeface="+mj-ea"/>
                </a:rPr>
                <a:t>间接交付</a:t>
              </a:r>
            </a:p>
          </p:txBody>
        </p:sp>
        <p:sp>
          <p:nvSpPr>
            <p:cNvPr id="254" name="AutoShape 250"/>
            <p:cNvSpPr>
              <a:spLocks noChangeArrowheads="1"/>
            </p:cNvSpPr>
            <p:nvPr/>
          </p:nvSpPr>
          <p:spPr bwMode="auto">
            <a:xfrm>
              <a:off x="1280646" y="2045495"/>
              <a:ext cx="1227137" cy="360361"/>
            </a:xfrm>
            <a:prstGeom prst="rightArrow">
              <a:avLst>
                <a:gd name="adj1" fmla="val 59778"/>
                <a:gd name="adj2" fmla="val 92053"/>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5" name="AutoShape 251"/>
            <p:cNvSpPr>
              <a:spLocks noChangeArrowheads="1"/>
            </p:cNvSpPr>
            <p:nvPr/>
          </p:nvSpPr>
          <p:spPr bwMode="auto">
            <a:xfrm rot="6744589" flipV="1">
              <a:off x="7595394" y="2709069"/>
              <a:ext cx="1368425" cy="360363"/>
            </a:xfrm>
            <a:prstGeom prst="rightArrow">
              <a:avLst>
                <a:gd name="adj1" fmla="val 59778"/>
                <a:gd name="adj2" fmla="val 102652"/>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6" name="AutoShape 252"/>
            <p:cNvSpPr>
              <a:spLocks noChangeArrowheads="1"/>
            </p:cNvSpPr>
            <p:nvPr/>
          </p:nvSpPr>
          <p:spPr bwMode="auto">
            <a:xfrm flipH="1">
              <a:off x="5292725" y="3789363"/>
              <a:ext cx="2016125" cy="358775"/>
            </a:xfrm>
            <a:prstGeom prst="rightArrow">
              <a:avLst>
                <a:gd name="adj1" fmla="val 59778"/>
                <a:gd name="adj2" fmla="val 151908"/>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7" name="AutoShape 253"/>
            <p:cNvSpPr>
              <a:spLocks noChangeArrowheads="1"/>
            </p:cNvSpPr>
            <p:nvPr/>
          </p:nvSpPr>
          <p:spPr bwMode="auto">
            <a:xfrm rot="20314671" flipH="1">
              <a:off x="2743857" y="4284368"/>
              <a:ext cx="1511300" cy="597089"/>
            </a:xfrm>
            <a:prstGeom prst="rightArrow">
              <a:avLst>
                <a:gd name="adj1" fmla="val 59778"/>
                <a:gd name="adj2" fmla="val 81951"/>
              </a:avLst>
            </a:prstGeom>
            <a:solidFill>
              <a:srgbClr val="FFCCCC"/>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200" dirty="0">
                  <a:solidFill>
                    <a:srgbClr val="FF0000"/>
                  </a:solidFill>
                  <a:latin typeface="+mj-ea"/>
                  <a:ea typeface="+mj-ea"/>
                </a:rPr>
                <a:t>直接交付</a:t>
              </a:r>
            </a:p>
          </p:txBody>
        </p:sp>
        <p:grpSp>
          <p:nvGrpSpPr>
            <p:cNvPr id="258" name="Group 254"/>
            <p:cNvGrpSpPr>
              <a:grpSpLocks/>
            </p:cNvGrpSpPr>
            <p:nvPr/>
          </p:nvGrpSpPr>
          <p:grpSpPr bwMode="auto">
            <a:xfrm>
              <a:off x="2671765" y="890588"/>
              <a:ext cx="923925" cy="812800"/>
              <a:chOff x="1683" y="561"/>
              <a:chExt cx="582" cy="512"/>
            </a:xfrm>
          </p:grpSpPr>
          <p:sp>
            <p:nvSpPr>
              <p:cNvPr id="259" name="Rectangle 255"/>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0" name="Rectangle 256"/>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1" name="Line 257"/>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2" name="Line 258"/>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3" name="Line 259"/>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4" name="Text Box 260"/>
              <p:cNvSpPr txBox="1">
                <a:spLocks noChangeArrowheads="1"/>
              </p:cNvSpPr>
              <p:nvPr/>
            </p:nvSpPr>
            <p:spPr bwMode="auto">
              <a:xfrm>
                <a:off x="1683" y="561"/>
                <a:ext cx="582"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000" dirty="0">
                    <a:latin typeface="+mj-ea"/>
                    <a:ea typeface="+mj-ea"/>
                  </a:rPr>
                  <a:t>3</a:t>
                </a:r>
              </a:p>
              <a:p>
                <a:pPr algn="ctr"/>
                <a:r>
                  <a:rPr lang="en-US" altLang="zh-CN" sz="1000" dirty="0">
                    <a:latin typeface="+mj-ea"/>
                    <a:ea typeface="+mj-ea"/>
                  </a:rPr>
                  <a:t>2     2</a:t>
                </a:r>
              </a:p>
              <a:p>
                <a:pPr algn="ctr"/>
                <a:r>
                  <a:rPr lang="en-US" altLang="zh-CN" sz="1000" dirty="0">
                    <a:latin typeface="+mj-ea"/>
                    <a:ea typeface="+mj-ea"/>
                  </a:rPr>
                  <a:t>1     1</a:t>
                </a:r>
              </a:p>
            </p:txBody>
          </p:sp>
        </p:grpSp>
        <p:grpSp>
          <p:nvGrpSpPr>
            <p:cNvPr id="265" name="Group 261"/>
            <p:cNvGrpSpPr>
              <a:grpSpLocks/>
            </p:cNvGrpSpPr>
            <p:nvPr/>
          </p:nvGrpSpPr>
          <p:grpSpPr bwMode="auto">
            <a:xfrm>
              <a:off x="5216526" y="890588"/>
              <a:ext cx="812801" cy="854075"/>
              <a:chOff x="1699" y="561"/>
              <a:chExt cx="512" cy="538"/>
            </a:xfrm>
          </p:grpSpPr>
          <p:sp>
            <p:nvSpPr>
              <p:cNvPr id="266" name="Rectangle 262"/>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7" name="Rectangle 263"/>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8" name="Line 264"/>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9" name="Line 265"/>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0" name="Line 266"/>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1" name="Text Box 267"/>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grpSp>
          <p:nvGrpSpPr>
            <p:cNvPr id="272" name="Group 268"/>
            <p:cNvGrpSpPr>
              <a:grpSpLocks/>
            </p:cNvGrpSpPr>
            <p:nvPr/>
          </p:nvGrpSpPr>
          <p:grpSpPr bwMode="auto">
            <a:xfrm>
              <a:off x="7777162" y="890588"/>
              <a:ext cx="812799" cy="854075"/>
              <a:chOff x="1699" y="561"/>
              <a:chExt cx="512" cy="538"/>
            </a:xfrm>
          </p:grpSpPr>
          <p:sp>
            <p:nvSpPr>
              <p:cNvPr id="273" name="Rectangle 269"/>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74" name="Rectangle 270"/>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75" name="Line 271"/>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6" name="Line 272"/>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7" name="Line 273"/>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8" name="Text Box 274"/>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grpSp>
          <p:nvGrpSpPr>
            <p:cNvPr id="279" name="Group 275"/>
            <p:cNvGrpSpPr>
              <a:grpSpLocks/>
            </p:cNvGrpSpPr>
            <p:nvPr/>
          </p:nvGrpSpPr>
          <p:grpSpPr bwMode="auto">
            <a:xfrm>
              <a:off x="4208462" y="4402138"/>
              <a:ext cx="812799" cy="854075"/>
              <a:chOff x="1699" y="561"/>
              <a:chExt cx="512" cy="538"/>
            </a:xfrm>
          </p:grpSpPr>
          <p:sp>
            <p:nvSpPr>
              <p:cNvPr id="280" name="Rectangle 276"/>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1" name="Rectangle 277"/>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2" name="Line 278"/>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83" name="Line 279"/>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84" name="Line 280"/>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85" name="Text Box 281"/>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grpSp>
          <p:nvGrpSpPr>
            <p:cNvPr id="286" name="Group 282"/>
            <p:cNvGrpSpPr>
              <a:grpSpLocks/>
            </p:cNvGrpSpPr>
            <p:nvPr/>
          </p:nvGrpSpPr>
          <p:grpSpPr bwMode="auto">
            <a:xfrm>
              <a:off x="7593012" y="4402138"/>
              <a:ext cx="812799" cy="854075"/>
              <a:chOff x="1699" y="561"/>
              <a:chExt cx="512" cy="538"/>
            </a:xfrm>
          </p:grpSpPr>
          <p:sp>
            <p:nvSpPr>
              <p:cNvPr id="287" name="Rectangle 283"/>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8" name="Rectangle 284"/>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9" name="Line 285"/>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0" name="Line 286"/>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1" name="Line 287"/>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2" name="Text Box 288"/>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sp>
          <p:nvSpPr>
            <p:cNvPr id="293" name="Freeform 289"/>
            <p:cNvSpPr>
              <a:spLocks/>
            </p:cNvSpPr>
            <p:nvPr/>
          </p:nvSpPr>
          <p:spPr bwMode="auto">
            <a:xfrm>
              <a:off x="1116013" y="549275"/>
              <a:ext cx="7791450" cy="5788025"/>
            </a:xfrm>
            <a:custGeom>
              <a:avLst/>
              <a:gdLst>
                <a:gd name="T0" fmla="*/ 4 w 4908"/>
                <a:gd name="T1" fmla="*/ 0 h 3646"/>
                <a:gd name="T2" fmla="*/ 4 w 4908"/>
                <a:gd name="T3" fmla="*/ 453 h 3646"/>
                <a:gd name="T4" fmla="*/ 13 w 4908"/>
                <a:gd name="T5" fmla="*/ 736 h 3646"/>
                <a:gd name="T6" fmla="*/ 69 w 4908"/>
                <a:gd name="T7" fmla="*/ 794 h 3646"/>
                <a:gd name="T8" fmla="*/ 279 w 4908"/>
                <a:gd name="T9" fmla="*/ 812 h 3646"/>
                <a:gd name="T10" fmla="*/ 579 w 4908"/>
                <a:gd name="T11" fmla="*/ 815 h 3646"/>
                <a:gd name="T12" fmla="*/ 924 w 4908"/>
                <a:gd name="T13" fmla="*/ 809 h 3646"/>
                <a:gd name="T14" fmla="*/ 1083 w 4908"/>
                <a:gd name="T15" fmla="*/ 737 h 3646"/>
                <a:gd name="T16" fmla="*/ 1098 w 4908"/>
                <a:gd name="T17" fmla="*/ 398 h 3646"/>
                <a:gd name="T18" fmla="*/ 1175 w 4908"/>
                <a:gd name="T19" fmla="*/ 269 h 3646"/>
                <a:gd name="T20" fmla="*/ 1406 w 4908"/>
                <a:gd name="T21" fmla="*/ 290 h 3646"/>
                <a:gd name="T22" fmla="*/ 1442 w 4908"/>
                <a:gd name="T23" fmla="*/ 551 h 3646"/>
                <a:gd name="T24" fmla="*/ 1466 w 4908"/>
                <a:gd name="T25" fmla="*/ 773 h 3646"/>
                <a:gd name="T26" fmla="*/ 1676 w 4908"/>
                <a:gd name="T27" fmla="*/ 809 h 3646"/>
                <a:gd name="T28" fmla="*/ 1859 w 4908"/>
                <a:gd name="T29" fmla="*/ 803 h 3646"/>
                <a:gd name="T30" fmla="*/ 2349 w 4908"/>
                <a:gd name="T31" fmla="*/ 803 h 3646"/>
                <a:gd name="T32" fmla="*/ 2514 w 4908"/>
                <a:gd name="T33" fmla="*/ 779 h 3646"/>
                <a:gd name="T34" fmla="*/ 2636 w 4908"/>
                <a:gd name="T35" fmla="*/ 680 h 3646"/>
                <a:gd name="T36" fmla="*/ 2660 w 4908"/>
                <a:gd name="T37" fmla="*/ 392 h 3646"/>
                <a:gd name="T38" fmla="*/ 2726 w 4908"/>
                <a:gd name="T39" fmla="*/ 275 h 3646"/>
                <a:gd name="T40" fmla="*/ 2975 w 4908"/>
                <a:gd name="T41" fmla="*/ 287 h 3646"/>
                <a:gd name="T42" fmla="*/ 3026 w 4908"/>
                <a:gd name="T43" fmla="*/ 464 h 3646"/>
                <a:gd name="T44" fmla="*/ 3053 w 4908"/>
                <a:gd name="T45" fmla="*/ 695 h 3646"/>
                <a:gd name="T46" fmla="*/ 3185 w 4908"/>
                <a:gd name="T47" fmla="*/ 806 h 3646"/>
                <a:gd name="T48" fmla="*/ 3479 w 4908"/>
                <a:gd name="T49" fmla="*/ 815 h 3646"/>
                <a:gd name="T50" fmla="*/ 3875 w 4908"/>
                <a:gd name="T51" fmla="*/ 818 h 3646"/>
                <a:gd name="T52" fmla="*/ 4208 w 4908"/>
                <a:gd name="T53" fmla="*/ 791 h 3646"/>
                <a:gd name="T54" fmla="*/ 4265 w 4908"/>
                <a:gd name="T55" fmla="*/ 629 h 3646"/>
                <a:gd name="T56" fmla="*/ 4274 w 4908"/>
                <a:gd name="T57" fmla="*/ 410 h 3646"/>
                <a:gd name="T58" fmla="*/ 4358 w 4908"/>
                <a:gd name="T59" fmla="*/ 272 h 3646"/>
                <a:gd name="T60" fmla="*/ 4598 w 4908"/>
                <a:gd name="T61" fmla="*/ 299 h 3646"/>
                <a:gd name="T62" fmla="*/ 4652 w 4908"/>
                <a:gd name="T63" fmla="*/ 608 h 3646"/>
                <a:gd name="T64" fmla="*/ 4681 w 4908"/>
                <a:gd name="T65" fmla="*/ 814 h 3646"/>
                <a:gd name="T66" fmla="*/ 4873 w 4908"/>
                <a:gd name="T67" fmla="*/ 1094 h 3646"/>
                <a:gd name="T68" fmla="*/ 4889 w 4908"/>
                <a:gd name="T69" fmla="*/ 1798 h 3646"/>
                <a:gd name="T70" fmla="*/ 4873 w 4908"/>
                <a:gd name="T71" fmla="*/ 2478 h 3646"/>
                <a:gd name="T72" fmla="*/ 4829 w 4908"/>
                <a:gd name="T73" fmla="*/ 2962 h 3646"/>
                <a:gd name="T74" fmla="*/ 4661 w 4908"/>
                <a:gd name="T75" fmla="*/ 3026 h 3646"/>
                <a:gd name="T76" fmla="*/ 4545 w 4908"/>
                <a:gd name="T77" fmla="*/ 2982 h 3646"/>
                <a:gd name="T78" fmla="*/ 4521 w 4908"/>
                <a:gd name="T79" fmla="*/ 2838 h 3646"/>
                <a:gd name="T80" fmla="*/ 4517 w 4908"/>
                <a:gd name="T81" fmla="*/ 2626 h 3646"/>
                <a:gd name="T82" fmla="*/ 4469 w 4908"/>
                <a:gd name="T83" fmla="*/ 2494 h 3646"/>
                <a:gd name="T84" fmla="*/ 4209 w 4908"/>
                <a:gd name="T85" fmla="*/ 2494 h 3646"/>
                <a:gd name="T86" fmla="*/ 4141 w 4908"/>
                <a:gd name="T87" fmla="*/ 2650 h 3646"/>
                <a:gd name="T88" fmla="*/ 4125 w 4908"/>
                <a:gd name="T89" fmla="*/ 2978 h 3646"/>
                <a:gd name="T90" fmla="*/ 3881 w 4908"/>
                <a:gd name="T91" fmla="*/ 3053 h 3646"/>
                <a:gd name="T92" fmla="*/ 3213 w 4908"/>
                <a:gd name="T93" fmla="*/ 3046 h 3646"/>
                <a:gd name="T94" fmla="*/ 2893 w 4908"/>
                <a:gd name="T95" fmla="*/ 3042 h 3646"/>
                <a:gd name="T96" fmla="*/ 2617 w 4908"/>
                <a:gd name="T97" fmla="*/ 3026 h 3646"/>
                <a:gd name="T98" fmla="*/ 2417 w 4908"/>
                <a:gd name="T99" fmla="*/ 2950 h 3646"/>
                <a:gd name="T100" fmla="*/ 2393 w 4908"/>
                <a:gd name="T101" fmla="*/ 2666 h 3646"/>
                <a:gd name="T102" fmla="*/ 2309 w 4908"/>
                <a:gd name="T103" fmla="*/ 2490 h 3646"/>
                <a:gd name="T104" fmla="*/ 2085 w 4908"/>
                <a:gd name="T105" fmla="*/ 2514 h 3646"/>
                <a:gd name="T106" fmla="*/ 2017 w 4908"/>
                <a:gd name="T107" fmla="*/ 2862 h 3646"/>
                <a:gd name="T108" fmla="*/ 2001 w 4908"/>
                <a:gd name="T109" fmla="*/ 3226 h 3646"/>
                <a:gd name="T110" fmla="*/ 1961 w 4908"/>
                <a:gd name="T111" fmla="*/ 3522 h 3646"/>
                <a:gd name="T112" fmla="*/ 1837 w 4908"/>
                <a:gd name="T113" fmla="*/ 3626 h 3646"/>
                <a:gd name="T114" fmla="*/ 1637 w 4908"/>
                <a:gd name="T115" fmla="*/ 3642 h 3646"/>
                <a:gd name="T116" fmla="*/ 1415 w 4908"/>
                <a:gd name="T117" fmla="*/ 3632 h 3646"/>
                <a:gd name="T118" fmla="*/ 1247 w 4908"/>
                <a:gd name="T119" fmla="*/ 3563 h 3646"/>
                <a:gd name="T120" fmla="*/ 1229 w 4908"/>
                <a:gd name="T121" fmla="*/ 3191 h 3646"/>
                <a:gd name="T122" fmla="*/ 1229 w 4908"/>
                <a:gd name="T123" fmla="*/ 2826 h 3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08" h="3646">
                  <a:moveTo>
                    <a:pt x="4" y="0"/>
                  </a:moveTo>
                  <a:cubicBezTo>
                    <a:pt x="0" y="162"/>
                    <a:pt x="3" y="330"/>
                    <a:pt x="4" y="453"/>
                  </a:cubicBezTo>
                  <a:cubicBezTo>
                    <a:pt x="5" y="576"/>
                    <a:pt x="2" y="679"/>
                    <a:pt x="13" y="736"/>
                  </a:cubicBezTo>
                  <a:cubicBezTo>
                    <a:pt x="24" y="793"/>
                    <a:pt x="25" y="781"/>
                    <a:pt x="69" y="794"/>
                  </a:cubicBezTo>
                  <a:cubicBezTo>
                    <a:pt x="113" y="807"/>
                    <a:pt x="194" y="808"/>
                    <a:pt x="279" y="812"/>
                  </a:cubicBezTo>
                  <a:cubicBezTo>
                    <a:pt x="364" y="816"/>
                    <a:pt x="472" y="815"/>
                    <a:pt x="579" y="815"/>
                  </a:cubicBezTo>
                  <a:cubicBezTo>
                    <a:pt x="686" y="815"/>
                    <a:pt x="840" y="822"/>
                    <a:pt x="924" y="809"/>
                  </a:cubicBezTo>
                  <a:cubicBezTo>
                    <a:pt x="1008" y="796"/>
                    <a:pt x="1054" y="806"/>
                    <a:pt x="1083" y="737"/>
                  </a:cubicBezTo>
                  <a:cubicBezTo>
                    <a:pt x="1112" y="668"/>
                    <a:pt x="1083" y="476"/>
                    <a:pt x="1098" y="398"/>
                  </a:cubicBezTo>
                  <a:cubicBezTo>
                    <a:pt x="1113" y="320"/>
                    <a:pt x="1124" y="287"/>
                    <a:pt x="1175" y="269"/>
                  </a:cubicBezTo>
                  <a:cubicBezTo>
                    <a:pt x="1226" y="251"/>
                    <a:pt x="1361" y="243"/>
                    <a:pt x="1406" y="290"/>
                  </a:cubicBezTo>
                  <a:cubicBezTo>
                    <a:pt x="1451" y="337"/>
                    <a:pt x="1432" y="471"/>
                    <a:pt x="1442" y="551"/>
                  </a:cubicBezTo>
                  <a:cubicBezTo>
                    <a:pt x="1452" y="631"/>
                    <a:pt x="1427" y="730"/>
                    <a:pt x="1466" y="773"/>
                  </a:cubicBezTo>
                  <a:cubicBezTo>
                    <a:pt x="1505" y="816"/>
                    <a:pt x="1611" y="804"/>
                    <a:pt x="1676" y="809"/>
                  </a:cubicBezTo>
                  <a:cubicBezTo>
                    <a:pt x="1741" y="814"/>
                    <a:pt x="1747" y="804"/>
                    <a:pt x="1859" y="803"/>
                  </a:cubicBezTo>
                  <a:cubicBezTo>
                    <a:pt x="1971" y="802"/>
                    <a:pt x="2240" y="807"/>
                    <a:pt x="2349" y="803"/>
                  </a:cubicBezTo>
                  <a:cubicBezTo>
                    <a:pt x="2458" y="799"/>
                    <a:pt x="2466" y="800"/>
                    <a:pt x="2514" y="779"/>
                  </a:cubicBezTo>
                  <a:cubicBezTo>
                    <a:pt x="2562" y="758"/>
                    <a:pt x="2612" y="744"/>
                    <a:pt x="2636" y="680"/>
                  </a:cubicBezTo>
                  <a:cubicBezTo>
                    <a:pt x="2660" y="616"/>
                    <a:pt x="2645" y="459"/>
                    <a:pt x="2660" y="392"/>
                  </a:cubicBezTo>
                  <a:cubicBezTo>
                    <a:pt x="2675" y="325"/>
                    <a:pt x="2674" y="292"/>
                    <a:pt x="2726" y="275"/>
                  </a:cubicBezTo>
                  <a:cubicBezTo>
                    <a:pt x="2778" y="258"/>
                    <a:pt x="2925" y="256"/>
                    <a:pt x="2975" y="287"/>
                  </a:cubicBezTo>
                  <a:cubicBezTo>
                    <a:pt x="3025" y="318"/>
                    <a:pt x="3013" y="396"/>
                    <a:pt x="3026" y="464"/>
                  </a:cubicBezTo>
                  <a:cubicBezTo>
                    <a:pt x="3039" y="532"/>
                    <a:pt x="3027" y="638"/>
                    <a:pt x="3053" y="695"/>
                  </a:cubicBezTo>
                  <a:cubicBezTo>
                    <a:pt x="3079" y="752"/>
                    <a:pt x="3114" y="786"/>
                    <a:pt x="3185" y="806"/>
                  </a:cubicBezTo>
                  <a:cubicBezTo>
                    <a:pt x="3256" y="826"/>
                    <a:pt x="3364" y="813"/>
                    <a:pt x="3479" y="815"/>
                  </a:cubicBezTo>
                  <a:cubicBezTo>
                    <a:pt x="3594" y="817"/>
                    <a:pt x="3754" y="822"/>
                    <a:pt x="3875" y="818"/>
                  </a:cubicBezTo>
                  <a:cubicBezTo>
                    <a:pt x="3996" y="814"/>
                    <a:pt x="4143" y="822"/>
                    <a:pt x="4208" y="791"/>
                  </a:cubicBezTo>
                  <a:cubicBezTo>
                    <a:pt x="4273" y="760"/>
                    <a:pt x="4254" y="692"/>
                    <a:pt x="4265" y="629"/>
                  </a:cubicBezTo>
                  <a:cubicBezTo>
                    <a:pt x="4276" y="566"/>
                    <a:pt x="4259" y="469"/>
                    <a:pt x="4274" y="410"/>
                  </a:cubicBezTo>
                  <a:cubicBezTo>
                    <a:pt x="4289" y="351"/>
                    <a:pt x="4304" y="290"/>
                    <a:pt x="4358" y="272"/>
                  </a:cubicBezTo>
                  <a:cubicBezTo>
                    <a:pt x="4412" y="254"/>
                    <a:pt x="4549" y="243"/>
                    <a:pt x="4598" y="299"/>
                  </a:cubicBezTo>
                  <a:cubicBezTo>
                    <a:pt x="4647" y="355"/>
                    <a:pt x="4638" y="522"/>
                    <a:pt x="4652" y="608"/>
                  </a:cubicBezTo>
                  <a:cubicBezTo>
                    <a:pt x="4666" y="694"/>
                    <a:pt x="4644" y="733"/>
                    <a:pt x="4681" y="814"/>
                  </a:cubicBezTo>
                  <a:cubicBezTo>
                    <a:pt x="4718" y="895"/>
                    <a:pt x="4838" y="930"/>
                    <a:pt x="4873" y="1094"/>
                  </a:cubicBezTo>
                  <a:cubicBezTo>
                    <a:pt x="4908" y="1258"/>
                    <a:pt x="4889" y="1567"/>
                    <a:pt x="4889" y="1798"/>
                  </a:cubicBezTo>
                  <a:cubicBezTo>
                    <a:pt x="4889" y="2029"/>
                    <a:pt x="4883" y="2284"/>
                    <a:pt x="4873" y="2478"/>
                  </a:cubicBezTo>
                  <a:cubicBezTo>
                    <a:pt x="4863" y="2672"/>
                    <a:pt x="4864" y="2871"/>
                    <a:pt x="4829" y="2962"/>
                  </a:cubicBezTo>
                  <a:cubicBezTo>
                    <a:pt x="4794" y="3053"/>
                    <a:pt x="4708" y="3023"/>
                    <a:pt x="4661" y="3026"/>
                  </a:cubicBezTo>
                  <a:cubicBezTo>
                    <a:pt x="4614" y="3029"/>
                    <a:pt x="4568" y="3013"/>
                    <a:pt x="4545" y="2982"/>
                  </a:cubicBezTo>
                  <a:cubicBezTo>
                    <a:pt x="4522" y="2951"/>
                    <a:pt x="4526" y="2897"/>
                    <a:pt x="4521" y="2838"/>
                  </a:cubicBezTo>
                  <a:cubicBezTo>
                    <a:pt x="4516" y="2779"/>
                    <a:pt x="4526" y="2683"/>
                    <a:pt x="4517" y="2626"/>
                  </a:cubicBezTo>
                  <a:cubicBezTo>
                    <a:pt x="4508" y="2569"/>
                    <a:pt x="4520" y="2516"/>
                    <a:pt x="4469" y="2494"/>
                  </a:cubicBezTo>
                  <a:cubicBezTo>
                    <a:pt x="4418" y="2472"/>
                    <a:pt x="4264" y="2468"/>
                    <a:pt x="4209" y="2494"/>
                  </a:cubicBezTo>
                  <a:cubicBezTo>
                    <a:pt x="4154" y="2520"/>
                    <a:pt x="4155" y="2569"/>
                    <a:pt x="4141" y="2650"/>
                  </a:cubicBezTo>
                  <a:cubicBezTo>
                    <a:pt x="4127" y="2731"/>
                    <a:pt x="4168" y="2911"/>
                    <a:pt x="4125" y="2978"/>
                  </a:cubicBezTo>
                  <a:cubicBezTo>
                    <a:pt x="4082" y="3045"/>
                    <a:pt x="4033" y="3042"/>
                    <a:pt x="3881" y="3053"/>
                  </a:cubicBezTo>
                  <a:cubicBezTo>
                    <a:pt x="3729" y="3064"/>
                    <a:pt x="3378" y="3048"/>
                    <a:pt x="3213" y="3046"/>
                  </a:cubicBezTo>
                  <a:cubicBezTo>
                    <a:pt x="3048" y="3044"/>
                    <a:pt x="2992" y="3045"/>
                    <a:pt x="2893" y="3042"/>
                  </a:cubicBezTo>
                  <a:cubicBezTo>
                    <a:pt x="2794" y="3039"/>
                    <a:pt x="2696" y="3041"/>
                    <a:pt x="2617" y="3026"/>
                  </a:cubicBezTo>
                  <a:cubicBezTo>
                    <a:pt x="2538" y="3011"/>
                    <a:pt x="2454" y="3010"/>
                    <a:pt x="2417" y="2950"/>
                  </a:cubicBezTo>
                  <a:cubicBezTo>
                    <a:pt x="2380" y="2890"/>
                    <a:pt x="2411" y="2743"/>
                    <a:pt x="2393" y="2666"/>
                  </a:cubicBezTo>
                  <a:cubicBezTo>
                    <a:pt x="2375" y="2589"/>
                    <a:pt x="2360" y="2515"/>
                    <a:pt x="2309" y="2490"/>
                  </a:cubicBezTo>
                  <a:cubicBezTo>
                    <a:pt x="2258" y="2465"/>
                    <a:pt x="2134" y="2452"/>
                    <a:pt x="2085" y="2514"/>
                  </a:cubicBezTo>
                  <a:cubicBezTo>
                    <a:pt x="2036" y="2576"/>
                    <a:pt x="2031" y="2743"/>
                    <a:pt x="2017" y="2862"/>
                  </a:cubicBezTo>
                  <a:cubicBezTo>
                    <a:pt x="2003" y="2981"/>
                    <a:pt x="2010" y="3116"/>
                    <a:pt x="2001" y="3226"/>
                  </a:cubicBezTo>
                  <a:cubicBezTo>
                    <a:pt x="1992" y="3336"/>
                    <a:pt x="1988" y="3455"/>
                    <a:pt x="1961" y="3522"/>
                  </a:cubicBezTo>
                  <a:cubicBezTo>
                    <a:pt x="1934" y="3589"/>
                    <a:pt x="1891" y="3606"/>
                    <a:pt x="1837" y="3626"/>
                  </a:cubicBezTo>
                  <a:cubicBezTo>
                    <a:pt x="1783" y="3646"/>
                    <a:pt x="1707" y="3641"/>
                    <a:pt x="1637" y="3642"/>
                  </a:cubicBezTo>
                  <a:cubicBezTo>
                    <a:pt x="1567" y="3643"/>
                    <a:pt x="1480" y="3645"/>
                    <a:pt x="1415" y="3632"/>
                  </a:cubicBezTo>
                  <a:cubicBezTo>
                    <a:pt x="1350" y="3619"/>
                    <a:pt x="1278" y="3636"/>
                    <a:pt x="1247" y="3563"/>
                  </a:cubicBezTo>
                  <a:cubicBezTo>
                    <a:pt x="1216" y="3490"/>
                    <a:pt x="1232" y="3314"/>
                    <a:pt x="1229" y="3191"/>
                  </a:cubicBezTo>
                  <a:cubicBezTo>
                    <a:pt x="1226" y="3068"/>
                    <a:pt x="1229" y="2902"/>
                    <a:pt x="1229" y="2826"/>
                  </a:cubicBezTo>
                </a:path>
              </a:pathLst>
            </a:custGeom>
            <a:noFill/>
            <a:ln w="57150" cmpd="sng">
              <a:solidFill>
                <a:srgbClr val="FF0000"/>
              </a:solidFill>
              <a:round/>
              <a:headEnd type="none" w="med" len="lg"/>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4" name="Text Box 290"/>
            <p:cNvSpPr txBox="1">
              <a:spLocks noChangeArrowheads="1"/>
            </p:cNvSpPr>
            <p:nvPr/>
          </p:nvSpPr>
          <p:spPr bwMode="auto">
            <a:xfrm>
              <a:off x="5909811" y="5929993"/>
              <a:ext cx="2983705" cy="451721"/>
            </a:xfrm>
            <a:prstGeom prst="rect">
              <a:avLst/>
            </a:prstGeom>
            <a:solidFill>
              <a:srgbClr val="CCECFF"/>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400" dirty="0">
                  <a:latin typeface="+mj-ea"/>
                  <a:ea typeface="+mj-ea"/>
                </a:rPr>
                <a:t>分组在互联网中的传送 </a:t>
              </a:r>
            </a:p>
          </p:txBody>
        </p:sp>
      </p:grpSp>
    </p:spTree>
    <p:extLst>
      <p:ext uri="{BB962C8B-B14F-4D97-AF65-F5344CB8AC3E}">
        <p14:creationId xmlns:p14="http://schemas.microsoft.com/office/powerpoint/2010/main" val="2244131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23</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
        <p:nvSpPr>
          <p:cNvPr id="295" name="Line 4"/>
          <p:cNvSpPr>
            <a:spLocks noChangeShapeType="1"/>
          </p:cNvSpPr>
          <p:nvPr/>
        </p:nvSpPr>
        <p:spPr bwMode="auto">
          <a:xfrm>
            <a:off x="827782" y="2947789"/>
            <a:ext cx="7704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6" name="Rectangle 5"/>
          <p:cNvSpPr>
            <a:spLocks noChangeArrowheads="1"/>
          </p:cNvSpPr>
          <p:nvPr/>
        </p:nvSpPr>
        <p:spPr bwMode="auto">
          <a:xfrm>
            <a:off x="251520" y="2731889"/>
            <a:ext cx="792162"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297" name="Rectangle 6"/>
          <p:cNvSpPr>
            <a:spLocks noChangeArrowheads="1"/>
          </p:cNvSpPr>
          <p:nvPr/>
        </p:nvSpPr>
        <p:spPr bwMode="auto">
          <a:xfrm>
            <a:off x="1583432"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298" name="Rectangle 7"/>
          <p:cNvSpPr>
            <a:spLocks noChangeArrowheads="1"/>
          </p:cNvSpPr>
          <p:nvPr/>
        </p:nvSpPr>
        <p:spPr bwMode="auto">
          <a:xfrm>
            <a:off x="4248845" y="2731889"/>
            <a:ext cx="792162"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299" name="Rectangle 8"/>
          <p:cNvSpPr>
            <a:spLocks noChangeArrowheads="1"/>
          </p:cNvSpPr>
          <p:nvPr/>
        </p:nvSpPr>
        <p:spPr bwMode="auto">
          <a:xfrm>
            <a:off x="5582345" y="2731889"/>
            <a:ext cx="792162"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0" name="Rectangle 9"/>
          <p:cNvSpPr>
            <a:spLocks noChangeArrowheads="1"/>
          </p:cNvSpPr>
          <p:nvPr/>
        </p:nvSpPr>
        <p:spPr bwMode="auto">
          <a:xfrm>
            <a:off x="6914257"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1" name="Rectangle 10"/>
          <p:cNvSpPr>
            <a:spLocks noChangeArrowheads="1"/>
          </p:cNvSpPr>
          <p:nvPr/>
        </p:nvSpPr>
        <p:spPr bwMode="auto">
          <a:xfrm>
            <a:off x="8247757"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2" name="Rectangle 11"/>
          <p:cNvSpPr>
            <a:spLocks noChangeArrowheads="1"/>
          </p:cNvSpPr>
          <p:nvPr/>
        </p:nvSpPr>
        <p:spPr bwMode="auto">
          <a:xfrm>
            <a:off x="2916932"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3" name="Text Box 12"/>
          <p:cNvSpPr txBox="1">
            <a:spLocks noChangeArrowheads="1"/>
          </p:cNvSpPr>
          <p:nvPr/>
        </p:nvSpPr>
        <p:spPr bwMode="auto">
          <a:xfrm>
            <a:off x="849529" y="2082601"/>
            <a:ext cx="9861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dirty="0" smtClean="0">
                <a:latin typeface="+mj-ea"/>
                <a:ea typeface="+mj-ea"/>
              </a:rPr>
              <a:t>IP</a:t>
            </a:r>
            <a:r>
              <a:rPr lang="zh-CN" altLang="en-US" sz="1600" dirty="0" smtClean="0">
                <a:latin typeface="+mj-ea"/>
                <a:ea typeface="+mj-ea"/>
              </a:rPr>
              <a:t>数据报</a:t>
            </a:r>
            <a:endParaRPr lang="zh-CN" altLang="en-US" sz="1600" dirty="0">
              <a:latin typeface="+mj-ea"/>
              <a:ea typeface="+mj-ea"/>
            </a:endParaRPr>
          </a:p>
        </p:txBody>
      </p:sp>
      <p:sp>
        <p:nvSpPr>
          <p:cNvPr id="304" name="Text Box 13"/>
          <p:cNvSpPr txBox="1">
            <a:spLocks noChangeArrowheads="1"/>
          </p:cNvSpPr>
          <p:nvPr/>
        </p:nvSpPr>
        <p:spPr bwMode="auto">
          <a:xfrm>
            <a:off x="427732" y="3066851"/>
            <a:ext cx="4235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H</a:t>
            </a:r>
            <a:r>
              <a:rPr lang="en-US" altLang="zh-CN" sz="1600" baseline="-25000">
                <a:latin typeface="+mj-ea"/>
                <a:ea typeface="+mj-ea"/>
              </a:rPr>
              <a:t>1</a:t>
            </a:r>
          </a:p>
        </p:txBody>
      </p:sp>
      <p:sp>
        <p:nvSpPr>
          <p:cNvPr id="305" name="Text Box 14"/>
          <p:cNvSpPr txBox="1">
            <a:spLocks noChangeArrowheads="1"/>
          </p:cNvSpPr>
          <p:nvPr/>
        </p:nvSpPr>
        <p:spPr bwMode="auto">
          <a:xfrm>
            <a:off x="1775520"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1</a:t>
            </a:r>
          </a:p>
        </p:txBody>
      </p:sp>
      <p:sp>
        <p:nvSpPr>
          <p:cNvPr id="306" name="Text Box 15"/>
          <p:cNvSpPr txBox="1">
            <a:spLocks noChangeArrowheads="1"/>
          </p:cNvSpPr>
          <p:nvPr/>
        </p:nvSpPr>
        <p:spPr bwMode="auto">
          <a:xfrm>
            <a:off x="3112195"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2</a:t>
            </a:r>
          </a:p>
        </p:txBody>
      </p:sp>
      <p:sp>
        <p:nvSpPr>
          <p:cNvPr id="307" name="Text Box 16"/>
          <p:cNvSpPr txBox="1">
            <a:spLocks noChangeArrowheads="1"/>
          </p:cNvSpPr>
          <p:nvPr/>
        </p:nvSpPr>
        <p:spPr bwMode="auto">
          <a:xfrm>
            <a:off x="4448870"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3</a:t>
            </a:r>
          </a:p>
        </p:txBody>
      </p:sp>
      <p:sp>
        <p:nvSpPr>
          <p:cNvPr id="308" name="Text Box 17"/>
          <p:cNvSpPr txBox="1">
            <a:spLocks noChangeArrowheads="1"/>
          </p:cNvSpPr>
          <p:nvPr/>
        </p:nvSpPr>
        <p:spPr bwMode="auto">
          <a:xfrm>
            <a:off x="5785545"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4</a:t>
            </a:r>
          </a:p>
        </p:txBody>
      </p:sp>
      <p:sp>
        <p:nvSpPr>
          <p:cNvPr id="309" name="Text Box 18"/>
          <p:cNvSpPr txBox="1">
            <a:spLocks noChangeArrowheads="1"/>
          </p:cNvSpPr>
          <p:nvPr/>
        </p:nvSpPr>
        <p:spPr bwMode="auto">
          <a:xfrm>
            <a:off x="7122220"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5</a:t>
            </a:r>
          </a:p>
        </p:txBody>
      </p:sp>
      <p:sp>
        <p:nvSpPr>
          <p:cNvPr id="310" name="Text Box 19"/>
          <p:cNvSpPr txBox="1">
            <a:spLocks noChangeArrowheads="1"/>
          </p:cNvSpPr>
          <p:nvPr/>
        </p:nvSpPr>
        <p:spPr bwMode="auto">
          <a:xfrm>
            <a:off x="8460482" y="3066851"/>
            <a:ext cx="4235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H</a:t>
            </a:r>
            <a:r>
              <a:rPr lang="en-US" altLang="zh-CN" sz="1600" baseline="-25000">
                <a:latin typeface="+mj-ea"/>
                <a:ea typeface="+mj-ea"/>
              </a:rPr>
              <a:t>2</a:t>
            </a:r>
          </a:p>
        </p:txBody>
      </p:sp>
      <p:grpSp>
        <p:nvGrpSpPr>
          <p:cNvPr id="311" name="Group 20"/>
          <p:cNvGrpSpPr>
            <a:grpSpLocks/>
          </p:cNvGrpSpPr>
          <p:nvPr/>
        </p:nvGrpSpPr>
        <p:grpSpPr bwMode="auto">
          <a:xfrm>
            <a:off x="1043682" y="2444551"/>
            <a:ext cx="720725" cy="215900"/>
            <a:chOff x="1156" y="2432"/>
            <a:chExt cx="454" cy="136"/>
          </a:xfrm>
          <a:solidFill>
            <a:srgbClr val="FF0000"/>
          </a:solidFill>
        </p:grpSpPr>
        <p:sp>
          <p:nvSpPr>
            <p:cNvPr id="312" name="Rectangle 21"/>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13" name="Line 22"/>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14" name="Group 23"/>
          <p:cNvGrpSpPr>
            <a:grpSpLocks/>
          </p:cNvGrpSpPr>
          <p:nvPr/>
        </p:nvGrpSpPr>
        <p:grpSpPr bwMode="auto">
          <a:xfrm>
            <a:off x="2381945" y="2444551"/>
            <a:ext cx="720725" cy="215900"/>
            <a:chOff x="1156" y="2432"/>
            <a:chExt cx="454" cy="136"/>
          </a:xfrm>
          <a:solidFill>
            <a:srgbClr val="FF0000"/>
          </a:solidFill>
        </p:grpSpPr>
        <p:sp>
          <p:nvSpPr>
            <p:cNvPr id="315" name="Rectangle 24"/>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16" name="Line 25"/>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17" name="Group 26"/>
          <p:cNvGrpSpPr>
            <a:grpSpLocks/>
          </p:cNvGrpSpPr>
          <p:nvPr/>
        </p:nvGrpSpPr>
        <p:grpSpPr bwMode="auto">
          <a:xfrm>
            <a:off x="3721795" y="2444551"/>
            <a:ext cx="720725" cy="215900"/>
            <a:chOff x="1156" y="2432"/>
            <a:chExt cx="454" cy="136"/>
          </a:xfrm>
          <a:solidFill>
            <a:srgbClr val="FF0000"/>
          </a:solidFill>
        </p:grpSpPr>
        <p:sp>
          <p:nvSpPr>
            <p:cNvPr id="318" name="Rectangle 27"/>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19" name="Line 28"/>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20" name="Group 29"/>
          <p:cNvGrpSpPr>
            <a:grpSpLocks/>
          </p:cNvGrpSpPr>
          <p:nvPr/>
        </p:nvGrpSpPr>
        <p:grpSpPr bwMode="auto">
          <a:xfrm>
            <a:off x="5060057" y="2444551"/>
            <a:ext cx="720725" cy="215900"/>
            <a:chOff x="1156" y="2432"/>
            <a:chExt cx="454" cy="136"/>
          </a:xfrm>
          <a:solidFill>
            <a:srgbClr val="FF0000"/>
          </a:solidFill>
        </p:grpSpPr>
        <p:sp>
          <p:nvSpPr>
            <p:cNvPr id="321" name="Rectangle 30"/>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2" name="Line 31"/>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23" name="Group 32"/>
          <p:cNvGrpSpPr>
            <a:grpSpLocks/>
          </p:cNvGrpSpPr>
          <p:nvPr/>
        </p:nvGrpSpPr>
        <p:grpSpPr bwMode="auto">
          <a:xfrm>
            <a:off x="6399907" y="2444551"/>
            <a:ext cx="720725" cy="215900"/>
            <a:chOff x="1156" y="2432"/>
            <a:chExt cx="454" cy="136"/>
          </a:xfrm>
          <a:solidFill>
            <a:srgbClr val="FF0000"/>
          </a:solidFill>
        </p:grpSpPr>
        <p:sp>
          <p:nvSpPr>
            <p:cNvPr id="324" name="Rectangle 33"/>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5" name="Line 34"/>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26" name="Group 35"/>
          <p:cNvGrpSpPr>
            <a:grpSpLocks/>
          </p:cNvGrpSpPr>
          <p:nvPr/>
        </p:nvGrpSpPr>
        <p:grpSpPr bwMode="auto">
          <a:xfrm>
            <a:off x="7739757" y="2444551"/>
            <a:ext cx="720725" cy="215900"/>
            <a:chOff x="1156" y="2432"/>
            <a:chExt cx="454" cy="136"/>
          </a:xfrm>
          <a:solidFill>
            <a:srgbClr val="FF0000"/>
          </a:solidFill>
        </p:grpSpPr>
        <p:sp>
          <p:nvSpPr>
            <p:cNvPr id="327" name="Rectangle 36"/>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8" name="Line 37"/>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707907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7FBC5C-99E3-455F-B584-6EADE1693D9E}" type="slidenum">
              <a:rPr lang="zh-CN" altLang="en-US" smtClean="0"/>
              <a:pPr/>
              <a:t>24</a:t>
            </a:fld>
            <a:endParaRPr lang="en-US" altLang="zh-CN"/>
          </a:p>
        </p:txBody>
      </p:sp>
      <p:pic>
        <p:nvPicPr>
          <p:cNvPr id="5" name="图片 4"/>
          <p:cNvPicPr>
            <a:picLocks noChangeAspect="1"/>
          </p:cNvPicPr>
          <p:nvPr/>
        </p:nvPicPr>
        <p:blipFill>
          <a:blip r:embed="rId2"/>
          <a:stretch>
            <a:fillRect/>
          </a:stretch>
        </p:blipFill>
        <p:spPr>
          <a:xfrm>
            <a:off x="1110444" y="468943"/>
            <a:ext cx="7133964" cy="4998773"/>
          </a:xfrm>
          <a:prstGeom prst="rect">
            <a:avLst/>
          </a:prstGeom>
        </p:spPr>
      </p:pic>
    </p:spTree>
    <p:extLst>
      <p:ext uri="{BB962C8B-B14F-4D97-AF65-F5344CB8AC3E}">
        <p14:creationId xmlns:p14="http://schemas.microsoft.com/office/powerpoint/2010/main" val="1850984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地址及其表示方法</a:t>
            </a:r>
            <a:endParaRPr lang="en-US" altLang="zh-CN" dirty="0" smtClean="0"/>
          </a:p>
          <a:p>
            <a:pPr lvl="1"/>
            <a:r>
              <a:rPr lang="zh-CN" altLang="en-US" dirty="0"/>
              <a:t>把整个因特网看成为一个单一的、抽象的网络</a:t>
            </a:r>
            <a:r>
              <a:rPr lang="zh-CN" altLang="en-US" dirty="0" smtClean="0"/>
              <a:t>。</a:t>
            </a:r>
            <a:endParaRPr lang="en-US" altLang="zh-CN" dirty="0" smtClean="0"/>
          </a:p>
          <a:p>
            <a:pPr lvl="1"/>
            <a:r>
              <a:rPr lang="en-US" altLang="zh-CN" dirty="0" smtClean="0"/>
              <a:t>IP </a:t>
            </a:r>
            <a:r>
              <a:rPr lang="zh-CN" altLang="en-US" dirty="0"/>
              <a:t>地址就是给每个连接在因特网上的主机（或路由器）分配一个在全世界范围是唯一的 </a:t>
            </a:r>
            <a:r>
              <a:rPr lang="en-US" altLang="zh-CN" dirty="0"/>
              <a:t>32 </a:t>
            </a:r>
            <a:r>
              <a:rPr lang="zh-CN" altLang="en-US" dirty="0"/>
              <a:t>位的标识符。</a:t>
            </a:r>
          </a:p>
          <a:p>
            <a:pPr lvl="1"/>
            <a:r>
              <a:rPr lang="en-US" altLang="zh-CN" dirty="0"/>
              <a:t>IP </a:t>
            </a:r>
            <a:r>
              <a:rPr lang="zh-CN" altLang="en-US" dirty="0"/>
              <a:t>地址现在由因特网名字与号码指派公司</a:t>
            </a:r>
            <a:r>
              <a:rPr lang="en-US" altLang="zh-CN" dirty="0"/>
              <a:t>ICANN (Internet Corporation for Assigned Names and Numbers)</a:t>
            </a:r>
            <a:r>
              <a:rPr lang="zh-CN" altLang="en-US" dirty="0"/>
              <a:t>进行</a:t>
            </a:r>
            <a:r>
              <a:rPr lang="zh-CN" altLang="en-US" dirty="0" smtClean="0"/>
              <a:t>分配。</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25</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866409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地址及其表示方法</a:t>
            </a:r>
            <a:endParaRPr lang="en-US" altLang="zh-CN" dirty="0" smtClean="0"/>
          </a:p>
          <a:p>
            <a:pPr lvl="1"/>
            <a:r>
              <a:rPr lang="en-US" altLang="zh-CN" dirty="0" smtClean="0"/>
              <a:t>IP</a:t>
            </a:r>
            <a:r>
              <a:rPr lang="zh-CN" altLang="en-US" dirty="0" smtClean="0"/>
              <a:t>地址的编址方法共经过了三个历史阶段：</a:t>
            </a:r>
            <a:endParaRPr lang="en-US" altLang="zh-CN" dirty="0" smtClean="0"/>
          </a:p>
          <a:p>
            <a:pPr marL="759781" lvl="2" indent="0">
              <a:buNone/>
            </a:pPr>
            <a:r>
              <a:rPr lang="zh-CN" altLang="en-US" dirty="0">
                <a:solidFill>
                  <a:srgbClr val="FF0000"/>
                </a:solidFill>
              </a:rPr>
              <a:t>分类的 </a:t>
            </a:r>
            <a:r>
              <a:rPr lang="en-US" altLang="zh-CN" dirty="0">
                <a:solidFill>
                  <a:srgbClr val="FF0000"/>
                </a:solidFill>
              </a:rPr>
              <a:t>IP </a:t>
            </a:r>
            <a:r>
              <a:rPr lang="zh-CN" altLang="en-US" dirty="0" smtClean="0">
                <a:solidFill>
                  <a:srgbClr val="FF0000"/>
                </a:solidFill>
              </a:rPr>
              <a:t>地址</a:t>
            </a:r>
            <a:r>
              <a:rPr lang="zh-CN" altLang="en-US" dirty="0" smtClean="0"/>
              <a:t>：这</a:t>
            </a:r>
            <a:r>
              <a:rPr lang="zh-CN" altLang="en-US" dirty="0"/>
              <a:t>是最基本的编址方法，</a:t>
            </a:r>
            <a:r>
              <a:rPr lang="zh-CN" altLang="en-US" dirty="0" smtClean="0"/>
              <a:t>在</a:t>
            </a:r>
            <a:r>
              <a:rPr lang="en-US" altLang="zh-CN" dirty="0" smtClean="0"/>
              <a:t>1981</a:t>
            </a:r>
            <a:r>
              <a:rPr lang="zh-CN" altLang="en-US" dirty="0" smtClean="0"/>
              <a:t>年</a:t>
            </a:r>
            <a:r>
              <a:rPr lang="zh-CN" altLang="en-US" dirty="0"/>
              <a:t>就通过了相应的标准协议。</a:t>
            </a:r>
          </a:p>
          <a:p>
            <a:pPr marL="759781" lvl="2" indent="0">
              <a:buNone/>
            </a:pPr>
            <a:r>
              <a:rPr lang="zh-CN" altLang="en-US" dirty="0">
                <a:solidFill>
                  <a:srgbClr val="FF0000"/>
                </a:solidFill>
              </a:rPr>
              <a:t>子网的</a:t>
            </a:r>
            <a:r>
              <a:rPr lang="zh-CN" altLang="en-US" dirty="0" smtClean="0">
                <a:solidFill>
                  <a:srgbClr val="FF0000"/>
                </a:solidFill>
              </a:rPr>
              <a:t>划分</a:t>
            </a:r>
            <a:r>
              <a:rPr lang="zh-CN" altLang="en-US" dirty="0" smtClean="0"/>
              <a:t>：这</a:t>
            </a:r>
            <a:r>
              <a:rPr lang="zh-CN" altLang="en-US" dirty="0"/>
              <a:t>是对最基本的编址方法的改进，其标准</a:t>
            </a:r>
            <a:r>
              <a:rPr lang="en-US" altLang="zh-CN" dirty="0"/>
              <a:t>[RFC 950]</a:t>
            </a:r>
            <a:r>
              <a:rPr lang="zh-CN" altLang="en-US" dirty="0" smtClean="0"/>
              <a:t>在</a:t>
            </a:r>
            <a:r>
              <a:rPr lang="en-US" altLang="zh-CN" dirty="0" smtClean="0"/>
              <a:t>1985</a:t>
            </a:r>
            <a:r>
              <a:rPr lang="zh-CN" altLang="en-US" dirty="0" smtClean="0"/>
              <a:t>年</a:t>
            </a:r>
            <a:r>
              <a:rPr lang="zh-CN" altLang="en-US" dirty="0"/>
              <a:t>通过。</a:t>
            </a:r>
          </a:p>
          <a:p>
            <a:pPr marL="759781" lvl="2" indent="0">
              <a:buNone/>
            </a:pPr>
            <a:r>
              <a:rPr lang="zh-CN" altLang="en-US" dirty="0">
                <a:solidFill>
                  <a:srgbClr val="FF0000"/>
                </a:solidFill>
              </a:rPr>
              <a:t>构成超</a:t>
            </a:r>
            <a:r>
              <a:rPr lang="zh-CN" altLang="en-US" dirty="0" smtClean="0">
                <a:solidFill>
                  <a:srgbClr val="FF0000"/>
                </a:solidFill>
              </a:rPr>
              <a:t>网</a:t>
            </a:r>
            <a:r>
              <a:rPr lang="zh-CN" altLang="en-US" dirty="0" smtClean="0"/>
              <a:t>：这</a:t>
            </a:r>
            <a:r>
              <a:rPr lang="zh-CN" altLang="en-US" dirty="0"/>
              <a:t>是比较新的无分类编址方法。</a:t>
            </a:r>
            <a:r>
              <a:rPr lang="en-US" altLang="zh-CN" dirty="0" smtClean="0"/>
              <a:t>1993</a:t>
            </a:r>
            <a:r>
              <a:rPr lang="zh-CN" altLang="en-US" dirty="0" smtClean="0"/>
              <a:t>年</a:t>
            </a:r>
            <a:r>
              <a:rPr lang="zh-CN" altLang="en-US" dirty="0"/>
              <a:t>提出后很快就得到推广应用。</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26</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357157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分类的</a:t>
            </a:r>
            <a:r>
              <a:rPr lang="en-US" altLang="zh-CN" dirty="0" smtClean="0"/>
              <a:t>IP</a:t>
            </a:r>
            <a:r>
              <a:rPr lang="zh-CN" altLang="en-US" dirty="0" smtClean="0"/>
              <a:t>地址</a:t>
            </a:r>
            <a:endParaRPr lang="en-US" altLang="zh-CN" dirty="0" smtClean="0"/>
          </a:p>
          <a:p>
            <a:pPr lvl="1"/>
            <a:r>
              <a:rPr lang="zh-CN" altLang="en-US" dirty="0"/>
              <a:t>分类的</a:t>
            </a:r>
            <a:r>
              <a:rPr lang="en-US" altLang="zh-CN" dirty="0" smtClean="0"/>
              <a:t>IP</a:t>
            </a:r>
            <a:r>
              <a:rPr lang="zh-CN" altLang="en-US" dirty="0" smtClean="0"/>
              <a:t>地址就是将</a:t>
            </a:r>
            <a:r>
              <a:rPr lang="en-US" altLang="zh-CN" dirty="0" smtClean="0"/>
              <a:t>IP</a:t>
            </a:r>
            <a:r>
              <a:rPr lang="zh-CN" altLang="en-US" dirty="0" smtClean="0"/>
              <a:t>地址划分为若干个固定类，每一类地址都有两个字段组成：网络号、主机号。</a:t>
            </a:r>
            <a:endParaRPr lang="en-US" altLang="zh-CN" dirty="0" smtClean="0"/>
          </a:p>
          <a:p>
            <a:pPr marL="759781" lvl="2" indent="0">
              <a:buNone/>
            </a:pPr>
            <a:r>
              <a:rPr lang="zh-CN" altLang="en-US" dirty="0">
                <a:solidFill>
                  <a:srgbClr val="FF0000"/>
                </a:solidFill>
              </a:rPr>
              <a:t>网络</a:t>
            </a:r>
            <a:r>
              <a:rPr lang="zh-CN" altLang="en-US" dirty="0" smtClean="0">
                <a:solidFill>
                  <a:srgbClr val="FF0000"/>
                </a:solidFill>
              </a:rPr>
              <a:t>号（</a:t>
            </a:r>
            <a:r>
              <a:rPr lang="en-US" altLang="zh-CN" dirty="0" smtClean="0">
                <a:solidFill>
                  <a:srgbClr val="FF0000"/>
                </a:solidFill>
              </a:rPr>
              <a:t>net-id</a:t>
            </a:r>
            <a:r>
              <a:rPr lang="zh-CN" altLang="en-US" dirty="0" smtClean="0">
                <a:solidFill>
                  <a:srgbClr val="FF0000"/>
                </a:solidFill>
              </a:rPr>
              <a:t>）</a:t>
            </a:r>
            <a:r>
              <a:rPr lang="zh-CN" altLang="en-US" dirty="0" smtClean="0"/>
              <a:t>：标志</a:t>
            </a:r>
            <a:r>
              <a:rPr lang="zh-CN" altLang="en-US" dirty="0"/>
              <a:t>主机（或路由器）所连接到的</a:t>
            </a:r>
            <a:r>
              <a:rPr lang="zh-CN" altLang="en-US" dirty="0" smtClean="0"/>
              <a:t>网络。一个网络号在整个因特网范围内必须是唯一的。</a:t>
            </a:r>
            <a:endParaRPr lang="en-US" altLang="zh-CN" dirty="0" smtClean="0"/>
          </a:p>
          <a:p>
            <a:pPr marL="759781" lvl="2" indent="0">
              <a:buNone/>
            </a:pPr>
            <a:r>
              <a:rPr lang="zh-CN" altLang="en-US" dirty="0" smtClean="0">
                <a:solidFill>
                  <a:srgbClr val="FF0000"/>
                </a:solidFill>
              </a:rPr>
              <a:t>主机号（</a:t>
            </a:r>
            <a:r>
              <a:rPr lang="en-US" altLang="zh-CN" dirty="0" smtClean="0">
                <a:solidFill>
                  <a:srgbClr val="FF0000"/>
                </a:solidFill>
              </a:rPr>
              <a:t>host-id</a:t>
            </a:r>
            <a:r>
              <a:rPr lang="zh-CN" altLang="en-US" dirty="0" smtClean="0">
                <a:solidFill>
                  <a:srgbClr val="FF0000"/>
                </a:solidFill>
              </a:rPr>
              <a:t>）</a:t>
            </a:r>
            <a:r>
              <a:rPr lang="zh-CN" altLang="en-US" dirty="0" smtClean="0"/>
              <a:t>：标志</a:t>
            </a:r>
            <a:r>
              <a:rPr lang="zh-CN" altLang="en-US" dirty="0"/>
              <a:t>该主机（或路由器）</a:t>
            </a:r>
            <a:r>
              <a:rPr lang="zh-CN" altLang="en-US" dirty="0" smtClean="0"/>
              <a:t>。</a:t>
            </a:r>
            <a:r>
              <a:rPr lang="zh-CN" altLang="en-US" dirty="0"/>
              <a:t>一个主机</a:t>
            </a:r>
            <a:r>
              <a:rPr lang="zh-CN" altLang="en-US" dirty="0" smtClean="0"/>
              <a:t>号在它前面的网络号所指明的网络范围内必须是唯一的。</a:t>
            </a:r>
            <a:endParaRPr lang="en-US" altLang="zh-CN" dirty="0" smtClean="0"/>
          </a:p>
          <a:p>
            <a:pPr lvl="1"/>
            <a:r>
              <a:rPr lang="zh-CN" altLang="en-US" dirty="0"/>
              <a:t>一个</a:t>
            </a:r>
            <a:r>
              <a:rPr lang="en-US" altLang="zh-CN" dirty="0" smtClean="0"/>
              <a:t>IP</a:t>
            </a:r>
            <a:r>
              <a:rPr lang="zh-CN" altLang="en-US" dirty="0" smtClean="0"/>
              <a:t>地址在整个因特网范围内必须是唯一的。</a:t>
            </a:r>
            <a:endParaRPr lang="en-US" altLang="zh-CN" dirty="0" smtClean="0"/>
          </a:p>
          <a:p>
            <a:pPr lvl="1"/>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27</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3126438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分类的</a:t>
            </a:r>
            <a:r>
              <a:rPr lang="en-US" altLang="zh-CN" dirty="0" smtClean="0"/>
              <a:t>IP</a:t>
            </a:r>
            <a:r>
              <a:rPr lang="zh-CN" altLang="en-US" dirty="0" smtClean="0"/>
              <a:t>地址</a:t>
            </a:r>
            <a:endParaRPr lang="en-US" altLang="zh-CN" dirty="0" smtClean="0"/>
          </a:p>
          <a:p>
            <a:pPr lvl="1"/>
            <a:r>
              <a:rPr lang="zh-CN" altLang="en-US" dirty="0"/>
              <a:t>两级的</a:t>
            </a:r>
            <a:r>
              <a:rPr lang="en-US" altLang="zh-CN" dirty="0" smtClean="0"/>
              <a:t>IP</a:t>
            </a:r>
            <a:r>
              <a:rPr lang="zh-CN" altLang="en-US" dirty="0" smtClean="0"/>
              <a:t>地址可以“</a:t>
            </a:r>
            <a:r>
              <a:rPr lang="zh-CN" altLang="en-US" dirty="0" smtClean="0">
                <a:solidFill>
                  <a:srgbClr val="FF0000"/>
                </a:solidFill>
              </a:rPr>
              <a:t>定义为</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28</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
        <p:nvSpPr>
          <p:cNvPr id="6" name="Rectangle 4"/>
          <p:cNvSpPr>
            <a:spLocks noChangeArrowheads="1"/>
          </p:cNvSpPr>
          <p:nvPr/>
        </p:nvSpPr>
        <p:spPr bwMode="auto">
          <a:xfrm>
            <a:off x="1475656" y="2423267"/>
            <a:ext cx="6120680" cy="648072"/>
          </a:xfrm>
          <a:prstGeom prst="rect">
            <a:avLst/>
          </a:prstGeom>
          <a:solidFill>
            <a:srgbClr val="FFFF99"/>
          </a:solidFill>
          <a:ln w="38100">
            <a:solidFill>
              <a:srgbClr val="333399"/>
            </a:solidFill>
            <a:miter lim="800000"/>
            <a:headEnd/>
            <a:tailEnd/>
          </a:ln>
          <a:effectLst/>
        </p:spPr>
        <p:txBody>
          <a:bodyPr wrap="none" anchor="ctr"/>
          <a:lstStyle/>
          <a:p>
            <a:pPr algn="ctr"/>
            <a:r>
              <a:rPr lang="en-US" altLang="zh-CN" sz="2400" dirty="0" smtClean="0">
                <a:latin typeface="+mj-ea"/>
                <a:ea typeface="+mj-ea"/>
              </a:rPr>
              <a:t>IP</a:t>
            </a:r>
            <a:r>
              <a:rPr lang="zh-CN" altLang="en-US" sz="2400" dirty="0" smtClean="0">
                <a:latin typeface="+mj-ea"/>
                <a:ea typeface="+mj-ea"/>
              </a:rPr>
              <a:t>地址 </a:t>
            </a:r>
            <a:r>
              <a:rPr lang="en-US" altLang="zh-CN" sz="2400" dirty="0" smtClean="0">
                <a:latin typeface="+mj-ea"/>
                <a:ea typeface="+mj-ea"/>
              </a:rPr>
              <a:t>::= {&lt;</a:t>
            </a:r>
            <a:r>
              <a:rPr lang="zh-CN" altLang="en-US" sz="2400" dirty="0">
                <a:latin typeface="+mj-ea"/>
                <a:ea typeface="+mj-ea"/>
              </a:rPr>
              <a:t>网络号</a:t>
            </a:r>
            <a:r>
              <a:rPr lang="en-US" altLang="zh-CN" sz="2400" dirty="0" smtClean="0">
                <a:latin typeface="+mj-ea"/>
                <a:ea typeface="+mj-ea"/>
              </a:rPr>
              <a:t>&gt;,&lt;</a:t>
            </a:r>
            <a:r>
              <a:rPr lang="zh-CN" altLang="en-US" sz="2400" dirty="0">
                <a:latin typeface="+mj-ea"/>
                <a:ea typeface="+mj-ea"/>
              </a:rPr>
              <a:t>主机号</a:t>
            </a:r>
            <a:r>
              <a:rPr lang="en-US" altLang="zh-CN" sz="2400" dirty="0">
                <a:latin typeface="+mj-ea"/>
                <a:ea typeface="+mj-ea"/>
              </a:rPr>
              <a:t>&gt;} </a:t>
            </a:r>
            <a:endParaRPr lang="zh-CN" altLang="en-US" sz="2400" dirty="0">
              <a:latin typeface="+mj-ea"/>
              <a:ea typeface="+mj-ea"/>
            </a:endParaRPr>
          </a:p>
        </p:txBody>
      </p:sp>
    </p:spTree>
    <p:extLst>
      <p:ext uri="{BB962C8B-B14F-4D97-AF65-F5344CB8AC3E}">
        <p14:creationId xmlns:p14="http://schemas.microsoft.com/office/powerpoint/2010/main" val="3522361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分类的</a:t>
            </a:r>
            <a:r>
              <a:rPr lang="en-US" altLang="zh-CN" dirty="0" smtClean="0"/>
              <a:t>IP</a:t>
            </a:r>
            <a:r>
              <a:rPr lang="zh-CN" altLang="en-US" dirty="0" smtClean="0"/>
              <a:t>地址</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29</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15362" name="Picture 2" descr="http://wlkj.ccie.gxu.edu.cn/internetGuide/internetGuide7_clip_image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641" y="1849388"/>
            <a:ext cx="5267325"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29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本章教学计划</a:t>
            </a:r>
            <a:endParaRPr lang="zh-CN" altLang="en-US" dirty="0"/>
          </a:p>
        </p:txBody>
      </p:sp>
      <p:sp>
        <p:nvSpPr>
          <p:cNvPr id="3" name="内容占位符 2"/>
          <p:cNvSpPr>
            <a:spLocks noGrp="1"/>
          </p:cNvSpPr>
          <p:nvPr>
            <p:ph idx="1"/>
          </p:nvPr>
        </p:nvSpPr>
        <p:spPr/>
        <p:txBody>
          <a:bodyPr/>
          <a:lstStyle/>
          <a:p>
            <a:r>
              <a:rPr lang="zh-CN" altLang="en-US" dirty="0" smtClean="0"/>
              <a:t>讨论多个网络通过路由器互连成为一个互联网的问题。</a:t>
            </a:r>
            <a:endParaRPr lang="en-US" altLang="zh-CN" dirty="0" smtClean="0"/>
          </a:p>
          <a:p>
            <a:r>
              <a:rPr lang="zh-CN" altLang="en-US" dirty="0"/>
              <a:t>重点内容：</a:t>
            </a:r>
            <a:endParaRPr lang="en-US" altLang="zh-CN" dirty="0" smtClean="0"/>
          </a:p>
          <a:p>
            <a:pPr lvl="1"/>
            <a:r>
              <a:rPr lang="zh-CN" altLang="en-US" dirty="0" smtClean="0"/>
              <a:t>虚拟互连网络</a:t>
            </a:r>
            <a:endParaRPr lang="en-US" altLang="zh-CN" dirty="0" smtClean="0"/>
          </a:p>
          <a:p>
            <a:pPr lvl="1"/>
            <a:r>
              <a:rPr lang="en-US" altLang="zh-CN" dirty="0" smtClean="0"/>
              <a:t>IP</a:t>
            </a:r>
            <a:r>
              <a:rPr lang="zh-CN" altLang="en-US" dirty="0" smtClean="0"/>
              <a:t>地址与物理地址的关系</a:t>
            </a:r>
            <a:endParaRPr lang="en-US" altLang="zh-CN" dirty="0" smtClean="0"/>
          </a:p>
          <a:p>
            <a:pPr lvl="1"/>
            <a:r>
              <a:rPr lang="en-US" altLang="zh-CN" dirty="0" smtClean="0"/>
              <a:t>IP</a:t>
            </a:r>
            <a:r>
              <a:rPr lang="zh-CN" altLang="en-US" dirty="0" smtClean="0"/>
              <a:t>地址分类与管理的方法</a:t>
            </a:r>
            <a:endParaRPr lang="en-US" altLang="zh-CN" dirty="0" smtClean="0"/>
          </a:p>
          <a:p>
            <a:pPr lvl="1"/>
            <a:r>
              <a:rPr lang="zh-CN" altLang="en-US" dirty="0"/>
              <a:t>路由选择</a:t>
            </a:r>
            <a:r>
              <a:rPr lang="zh-CN" altLang="en-US" dirty="0" smtClean="0"/>
              <a:t>协议</a:t>
            </a:r>
            <a:endParaRPr lang="en-US" altLang="zh-CN" dirty="0" smtClean="0"/>
          </a:p>
          <a:p>
            <a:pPr lvl="1"/>
            <a:r>
              <a:rPr lang="en-US" altLang="zh-CN" dirty="0" smtClean="0"/>
              <a:t>VPN</a:t>
            </a:r>
            <a:r>
              <a:rPr lang="zh-CN" altLang="en-US" dirty="0" smtClean="0"/>
              <a:t>的</a:t>
            </a:r>
            <a:r>
              <a:rPr lang="zh-CN" altLang="en-US" dirty="0"/>
              <a:t>基本概念</a:t>
            </a:r>
            <a:endParaRPr lang="en-US" altLang="zh-CN" dirty="0" smtClean="0"/>
          </a:p>
          <a:p>
            <a:pPr lvl="1"/>
            <a:r>
              <a:rPr lang="en-US" altLang="zh-CN" dirty="0" smtClean="0"/>
              <a:t>NAT</a:t>
            </a:r>
            <a:r>
              <a:rPr lang="zh-CN" altLang="en-US" dirty="0" smtClean="0"/>
              <a:t>的基本原理</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a:t>
            </a:fld>
            <a:endParaRPr lang="en-US" altLang="zh-CN"/>
          </a:p>
        </p:txBody>
      </p:sp>
      <p:sp>
        <p:nvSpPr>
          <p:cNvPr id="5" name="文本占位符 4"/>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464577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a:t>从</a:t>
            </a:r>
            <a:r>
              <a:rPr lang="en-US" altLang="zh-CN" dirty="0" smtClean="0"/>
              <a:t>IP</a:t>
            </a:r>
            <a:r>
              <a:rPr lang="zh-CN" altLang="en-US" dirty="0" smtClean="0"/>
              <a:t>地址的结构来看，</a:t>
            </a:r>
            <a:r>
              <a:rPr lang="en-US" altLang="zh-CN" dirty="0" smtClean="0"/>
              <a:t>IP</a:t>
            </a:r>
            <a:r>
              <a:rPr lang="zh-CN" altLang="en-US" dirty="0" smtClean="0"/>
              <a:t>地址并不仅仅指明一个主机，而是还指明了主机所连接到的网络。</a:t>
            </a:r>
            <a:endParaRPr lang="en-US" altLang="zh-CN" dirty="0" smtClean="0"/>
          </a:p>
          <a:p>
            <a:r>
              <a:rPr lang="zh-CN" altLang="en-US" dirty="0"/>
              <a:t>当初</a:t>
            </a:r>
            <a:r>
              <a:rPr lang="zh-CN" altLang="en-US" dirty="0" smtClean="0"/>
              <a:t>，把</a:t>
            </a:r>
            <a:r>
              <a:rPr lang="en-US" altLang="zh-CN" dirty="0" smtClean="0"/>
              <a:t>IP</a:t>
            </a:r>
            <a:r>
              <a:rPr lang="zh-CN" altLang="en-US" dirty="0" smtClean="0"/>
              <a:t>地址划分为</a:t>
            </a:r>
            <a:r>
              <a:rPr lang="en-US" altLang="zh-CN" dirty="0" smtClean="0"/>
              <a:t>A</a:t>
            </a:r>
            <a:r>
              <a:rPr lang="zh-CN" altLang="en-US" dirty="0" smtClean="0"/>
              <a:t>、</a:t>
            </a:r>
            <a:r>
              <a:rPr lang="en-US" altLang="zh-CN" dirty="0" smtClean="0"/>
              <a:t>B</a:t>
            </a:r>
            <a:r>
              <a:rPr lang="zh-CN" altLang="en-US" dirty="0" smtClean="0"/>
              <a:t>、</a:t>
            </a:r>
            <a:r>
              <a:rPr lang="en-US" altLang="zh-CN" dirty="0" smtClean="0"/>
              <a:t>C</a:t>
            </a:r>
            <a:r>
              <a:rPr lang="zh-CN" altLang="en-US" dirty="0" smtClean="0"/>
              <a:t>三个类别，是因为在现实中，有的网络</a:t>
            </a:r>
            <a:r>
              <a:rPr lang="zh-CN" altLang="en-US" dirty="0"/>
              <a:t>拥有很多</a:t>
            </a:r>
            <a:r>
              <a:rPr lang="zh-CN" altLang="en-US" dirty="0" smtClean="0"/>
              <a:t>主机，有的网络上的主机很少。把</a:t>
            </a:r>
            <a:r>
              <a:rPr lang="en-US" altLang="zh-CN" dirty="0" smtClean="0"/>
              <a:t>IP</a:t>
            </a:r>
            <a:r>
              <a:rPr lang="zh-CN" altLang="en-US" dirty="0" smtClean="0"/>
              <a:t>地址划分为</a:t>
            </a:r>
            <a:r>
              <a:rPr lang="en-US" altLang="zh-CN" dirty="0" smtClean="0"/>
              <a:t>A</a:t>
            </a:r>
            <a:r>
              <a:rPr lang="zh-CN" altLang="en-US" dirty="0" smtClean="0"/>
              <a:t>、</a:t>
            </a:r>
            <a:r>
              <a:rPr lang="en-US" altLang="zh-CN" dirty="0" smtClean="0"/>
              <a:t>B</a:t>
            </a:r>
            <a:r>
              <a:rPr lang="zh-CN" altLang="en-US" dirty="0" smtClean="0"/>
              <a:t>、</a:t>
            </a:r>
            <a:r>
              <a:rPr lang="en-US" altLang="zh-CN" dirty="0" smtClean="0"/>
              <a:t>C</a:t>
            </a:r>
            <a:r>
              <a:rPr lang="zh-CN" altLang="en-US" dirty="0" smtClean="0"/>
              <a:t>三个类别，能够更好的满足用户的不同需求。</a:t>
            </a:r>
            <a:endParaRPr lang="en-US" altLang="zh-CN" dirty="0" smtClean="0"/>
          </a:p>
          <a:p>
            <a:r>
              <a:rPr lang="zh-CN" altLang="en-US" dirty="0"/>
              <a:t>当某</a:t>
            </a:r>
            <a:r>
              <a:rPr lang="zh-CN" altLang="en-US" dirty="0" smtClean="0"/>
              <a:t>单位申请到一个</a:t>
            </a:r>
            <a:r>
              <a:rPr lang="en-US" altLang="zh-CN" dirty="0" smtClean="0"/>
              <a:t>IP</a:t>
            </a:r>
            <a:r>
              <a:rPr lang="zh-CN" altLang="en-US" dirty="0" smtClean="0"/>
              <a:t>地址时，实际上获得了具有同样网络号的一组地址。其中主机号是自行分配的，只要无重复即可。</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30</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1773703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点分十进制记法：提高</a:t>
            </a:r>
            <a:r>
              <a:rPr lang="en-US" altLang="zh-CN" dirty="0" smtClean="0"/>
              <a:t>IP</a:t>
            </a:r>
            <a:r>
              <a:rPr lang="zh-CN" altLang="en-US" dirty="0" smtClean="0"/>
              <a:t>地址的可读性</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31</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35842" name="Picture 2" descr="C:\Users\RuanXiaolong\Desktop\点分十进制记法.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21396"/>
            <a:ext cx="8856984" cy="3010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常用的三种类别的</a:t>
            </a:r>
            <a:r>
              <a:rPr lang="en-US" altLang="zh-CN" dirty="0" smtClean="0"/>
              <a:t>IP</a:t>
            </a:r>
            <a:r>
              <a:rPr lang="zh-CN" altLang="en-US" dirty="0" smtClean="0"/>
              <a:t>地址</a:t>
            </a:r>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32</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36866" name="Picture 2" descr="http://img.my.csdn.net/uploads/201301/01/1357029150_8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81436"/>
            <a:ext cx="7648575"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05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常用的三种类别的</a:t>
            </a:r>
            <a:r>
              <a:rPr lang="en-US" altLang="zh-CN" dirty="0" smtClean="0"/>
              <a:t>IP</a:t>
            </a:r>
            <a:r>
              <a:rPr lang="zh-CN" altLang="en-US" dirty="0" smtClean="0"/>
              <a:t>地址</a:t>
            </a:r>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33</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38914" name="Picture 2" descr="http://www.java123.net/uploads/201301/01/2859550123190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137420"/>
            <a:ext cx="7600950"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585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地址具有的重要特点：</a:t>
            </a:r>
            <a:endParaRPr lang="en-US" altLang="zh-CN" dirty="0" smtClean="0"/>
          </a:p>
          <a:p>
            <a:pPr lvl="1"/>
            <a:r>
              <a:rPr lang="zh-CN" altLang="en-US" dirty="0" smtClean="0">
                <a:solidFill>
                  <a:srgbClr val="FF0000"/>
                </a:solidFill>
              </a:rPr>
              <a:t>每一个</a:t>
            </a:r>
            <a:r>
              <a:rPr lang="en-US" altLang="zh-CN" dirty="0" smtClean="0">
                <a:solidFill>
                  <a:srgbClr val="FF0000"/>
                </a:solidFill>
              </a:rPr>
              <a:t>IP</a:t>
            </a:r>
            <a:r>
              <a:rPr lang="zh-CN" altLang="en-US" dirty="0" smtClean="0">
                <a:solidFill>
                  <a:srgbClr val="FF0000"/>
                </a:solidFill>
              </a:rPr>
              <a:t>地址都由网络号和主机号两部分组成</a:t>
            </a:r>
            <a:r>
              <a:rPr lang="zh-CN" altLang="en-US" dirty="0" smtClean="0"/>
              <a:t>。</a:t>
            </a:r>
            <a:r>
              <a:rPr lang="en-US" altLang="zh-CN" dirty="0" smtClean="0"/>
              <a:t>IP</a:t>
            </a:r>
            <a:r>
              <a:rPr lang="zh-CN" altLang="en-US" dirty="0"/>
              <a:t>地址是一种分等级的地址结构。分等级的两个好处是：第一，</a:t>
            </a:r>
            <a:r>
              <a:rPr lang="en-US" altLang="zh-CN" dirty="0"/>
              <a:t>IP </a:t>
            </a:r>
            <a:r>
              <a:rPr lang="zh-CN" altLang="en-US" dirty="0"/>
              <a:t>地址管理机构在分配 </a:t>
            </a:r>
            <a:r>
              <a:rPr lang="en-US" altLang="zh-CN" dirty="0"/>
              <a:t>IP </a:t>
            </a:r>
            <a:r>
              <a:rPr lang="zh-CN" altLang="en-US" dirty="0"/>
              <a:t>地址时只分配网络号，而剩下的主机号则由得到该网络号的单位自行分配。这样就方便了 </a:t>
            </a:r>
            <a:r>
              <a:rPr lang="en-US" altLang="zh-CN" dirty="0"/>
              <a:t>IP </a:t>
            </a:r>
            <a:r>
              <a:rPr lang="zh-CN" altLang="en-US" dirty="0"/>
              <a:t>地址的管理</a:t>
            </a:r>
            <a:r>
              <a:rPr lang="zh-CN" altLang="en-US" dirty="0" smtClean="0"/>
              <a:t>。第二</a:t>
            </a:r>
            <a:r>
              <a:rPr lang="zh-CN" altLang="en-US" dirty="0"/>
              <a:t>，路由器仅根据目的主机所连接的网络号来转发分组（而不考虑目的主机号），这样就可以使路由表中的项目数大幅度减少，从而减小了路由表所占的存储空间</a:t>
            </a:r>
            <a:r>
              <a:rPr lang="zh-CN" altLang="en-US" dirty="0" smtClean="0"/>
              <a:t>。</a:t>
            </a:r>
            <a:endParaRPr lang="zh-CN" altLang="en-US" dirty="0"/>
          </a:p>
          <a:p>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34</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1116411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地址具有的重要特点：</a:t>
            </a:r>
            <a:endParaRPr lang="en-US" altLang="zh-CN" dirty="0" smtClean="0"/>
          </a:p>
          <a:p>
            <a:pPr lvl="1"/>
            <a:r>
              <a:rPr lang="zh-CN" altLang="en-US" dirty="0" smtClean="0">
                <a:solidFill>
                  <a:srgbClr val="FF0000"/>
                </a:solidFill>
              </a:rPr>
              <a:t>实际上</a:t>
            </a:r>
            <a:r>
              <a:rPr lang="en-US" altLang="zh-CN" dirty="0" smtClean="0">
                <a:solidFill>
                  <a:srgbClr val="FF0000"/>
                </a:solidFill>
              </a:rPr>
              <a:t>IP</a:t>
            </a:r>
            <a:r>
              <a:rPr lang="zh-CN" altLang="en-US" dirty="0" smtClean="0">
                <a:solidFill>
                  <a:srgbClr val="FF0000"/>
                </a:solidFill>
              </a:rPr>
              <a:t>地址</a:t>
            </a:r>
            <a:r>
              <a:rPr lang="zh-CN" altLang="en-US" dirty="0">
                <a:solidFill>
                  <a:srgbClr val="FF0000"/>
                </a:solidFill>
              </a:rPr>
              <a:t>是标志一个主机（或路由器）和一条链路的接口</a:t>
            </a:r>
            <a:r>
              <a:rPr lang="zh-CN" altLang="en-US" dirty="0" smtClean="0">
                <a:solidFill>
                  <a:srgbClr val="FF0000"/>
                </a:solidFill>
              </a:rPr>
              <a:t>。</a:t>
            </a:r>
            <a:endParaRPr lang="en-US" altLang="zh-CN" dirty="0" smtClean="0">
              <a:solidFill>
                <a:srgbClr val="FF0000"/>
              </a:solidFill>
            </a:endParaRPr>
          </a:p>
          <a:p>
            <a:pPr marL="759781" lvl="2" indent="0">
              <a:buNone/>
            </a:pPr>
            <a:r>
              <a:rPr lang="zh-CN" altLang="en-US" dirty="0" smtClean="0"/>
              <a:t>当</a:t>
            </a:r>
            <a:r>
              <a:rPr lang="zh-CN" altLang="en-US" dirty="0"/>
              <a:t>一个主机同时连接到两个网络上时，该主机就必须同时具有两个相应</a:t>
            </a:r>
            <a:r>
              <a:rPr lang="zh-CN" altLang="en-US" dirty="0" smtClean="0"/>
              <a:t>的</a:t>
            </a:r>
            <a:r>
              <a:rPr lang="en-US" altLang="zh-CN" dirty="0" smtClean="0"/>
              <a:t>IP</a:t>
            </a:r>
            <a:r>
              <a:rPr lang="zh-CN" altLang="en-US" dirty="0" smtClean="0"/>
              <a:t>地址</a:t>
            </a:r>
            <a:r>
              <a:rPr lang="zh-CN" altLang="en-US" dirty="0"/>
              <a:t>，其网络</a:t>
            </a:r>
            <a:r>
              <a:rPr lang="zh-CN" altLang="en-US" dirty="0" smtClean="0"/>
              <a:t>号</a:t>
            </a:r>
            <a:r>
              <a:rPr lang="en-US" altLang="zh-CN" dirty="0" smtClean="0"/>
              <a:t>net-id</a:t>
            </a:r>
            <a:r>
              <a:rPr lang="zh-CN" altLang="en-US" dirty="0" smtClean="0"/>
              <a:t>必须</a:t>
            </a:r>
            <a:r>
              <a:rPr lang="zh-CN" altLang="en-US" dirty="0"/>
              <a:t>是不同的。这种主机称为</a:t>
            </a:r>
            <a:r>
              <a:rPr lang="zh-CN" altLang="en-US" dirty="0">
                <a:solidFill>
                  <a:srgbClr val="FF0000"/>
                </a:solidFill>
              </a:rPr>
              <a:t>多归属主机</a:t>
            </a:r>
            <a:r>
              <a:rPr lang="en-US" altLang="zh-CN" dirty="0">
                <a:solidFill>
                  <a:srgbClr val="FF0000"/>
                </a:solidFill>
              </a:rPr>
              <a:t>(</a:t>
            </a:r>
            <a:r>
              <a:rPr lang="en-US" altLang="zh-CN" dirty="0" err="1">
                <a:solidFill>
                  <a:srgbClr val="FF0000"/>
                </a:solidFill>
              </a:rPr>
              <a:t>multihomed</a:t>
            </a:r>
            <a:r>
              <a:rPr lang="en-US" altLang="zh-CN" dirty="0">
                <a:solidFill>
                  <a:srgbClr val="FF0000"/>
                </a:solidFill>
              </a:rPr>
              <a:t> host)</a:t>
            </a:r>
            <a:r>
              <a:rPr lang="zh-CN" altLang="en-US" dirty="0" smtClean="0"/>
              <a:t>。</a:t>
            </a:r>
            <a:endParaRPr lang="en-US" altLang="zh-CN" dirty="0" smtClean="0"/>
          </a:p>
          <a:p>
            <a:pPr marL="759781" lvl="2" indent="0">
              <a:buNone/>
            </a:pPr>
            <a:r>
              <a:rPr lang="zh-CN" altLang="en-US" dirty="0" smtClean="0"/>
              <a:t>由于</a:t>
            </a:r>
            <a:r>
              <a:rPr lang="zh-CN" altLang="en-US" dirty="0"/>
              <a:t>一个路由器至少应当连接到两个网络（这样它才能</a:t>
            </a:r>
            <a:r>
              <a:rPr lang="zh-CN" altLang="en-US" dirty="0" smtClean="0"/>
              <a:t>将</a:t>
            </a:r>
            <a:r>
              <a:rPr lang="en-US" altLang="zh-CN" dirty="0" smtClean="0"/>
              <a:t>IP</a:t>
            </a:r>
            <a:r>
              <a:rPr lang="zh-CN" altLang="en-US" dirty="0" smtClean="0"/>
              <a:t>数据报</a:t>
            </a:r>
            <a:r>
              <a:rPr lang="zh-CN" altLang="en-US" dirty="0"/>
              <a:t>从一个网络转发到另一个网络），因此一个路由器至少应当有两个不同的 </a:t>
            </a:r>
            <a:r>
              <a:rPr lang="en-US" altLang="zh-CN" dirty="0"/>
              <a:t>IP </a:t>
            </a:r>
            <a:r>
              <a:rPr lang="zh-CN" altLang="en-US" dirty="0"/>
              <a:t>地址</a:t>
            </a:r>
            <a:r>
              <a:rPr lang="zh-CN" altLang="en-US" dirty="0" smtClean="0"/>
              <a:t>。</a:t>
            </a:r>
          </a:p>
          <a:p>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35</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3761360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地址具有的重要特点：</a:t>
            </a:r>
            <a:endParaRPr lang="en-US" altLang="zh-CN" dirty="0" smtClean="0"/>
          </a:p>
          <a:p>
            <a:pPr lvl="1"/>
            <a:r>
              <a:rPr lang="zh-CN" altLang="en-US" dirty="0" smtClean="0">
                <a:solidFill>
                  <a:srgbClr val="FF0000"/>
                </a:solidFill>
              </a:rPr>
              <a:t>一个网络是指具有相同网络号</a:t>
            </a:r>
            <a:r>
              <a:rPr lang="en-US" altLang="zh-CN" dirty="0" smtClean="0">
                <a:solidFill>
                  <a:srgbClr val="FF0000"/>
                </a:solidFill>
              </a:rPr>
              <a:t>net-id</a:t>
            </a:r>
            <a:r>
              <a:rPr lang="zh-CN" altLang="en-US" dirty="0" smtClean="0">
                <a:solidFill>
                  <a:srgbClr val="FF0000"/>
                </a:solidFill>
              </a:rPr>
              <a:t>的主机的集合。</a:t>
            </a:r>
            <a:r>
              <a:rPr lang="zh-CN" altLang="en-US" dirty="0" smtClean="0"/>
              <a:t>用</a:t>
            </a:r>
            <a:r>
              <a:rPr lang="zh-CN" altLang="en-US" dirty="0"/>
              <a:t>转发器或网桥连接起来的若干个局域网仍为一个网络，因此这些局域网都具有同样的网络</a:t>
            </a:r>
            <a:r>
              <a:rPr lang="zh-CN" altLang="en-US" dirty="0" smtClean="0"/>
              <a:t>号</a:t>
            </a:r>
            <a:r>
              <a:rPr lang="en-US" altLang="zh-CN" dirty="0" smtClean="0"/>
              <a:t>net-id</a:t>
            </a:r>
            <a:r>
              <a:rPr lang="zh-CN" altLang="en-US" dirty="0"/>
              <a:t>。</a:t>
            </a:r>
          </a:p>
          <a:p>
            <a:pPr lvl="1"/>
            <a:r>
              <a:rPr lang="zh-CN" altLang="en-US" dirty="0" smtClean="0">
                <a:solidFill>
                  <a:srgbClr val="FF0000"/>
                </a:solidFill>
              </a:rPr>
              <a:t>在</a:t>
            </a:r>
            <a:r>
              <a:rPr lang="en-US" altLang="zh-CN" dirty="0" smtClean="0">
                <a:solidFill>
                  <a:srgbClr val="FF0000"/>
                </a:solidFill>
              </a:rPr>
              <a:t>IP</a:t>
            </a:r>
            <a:r>
              <a:rPr lang="zh-CN" altLang="en-US" dirty="0" smtClean="0">
                <a:solidFill>
                  <a:srgbClr val="FF0000"/>
                </a:solidFill>
              </a:rPr>
              <a:t>地址中，所有分配到网络号的网络都是平等的。</a:t>
            </a:r>
            <a:r>
              <a:rPr lang="zh-CN" altLang="en-US" dirty="0" smtClean="0"/>
              <a:t>所有</a:t>
            </a:r>
            <a:r>
              <a:rPr lang="zh-CN" altLang="en-US" dirty="0"/>
              <a:t>分配到网络</a:t>
            </a:r>
            <a:r>
              <a:rPr lang="zh-CN" altLang="en-US" dirty="0" smtClean="0"/>
              <a:t>号</a:t>
            </a:r>
            <a:r>
              <a:rPr lang="en-US" altLang="zh-CN" dirty="0" smtClean="0"/>
              <a:t>net-id</a:t>
            </a:r>
            <a:r>
              <a:rPr lang="zh-CN" altLang="en-US" dirty="0" smtClean="0"/>
              <a:t>的</a:t>
            </a:r>
            <a:r>
              <a:rPr lang="zh-CN" altLang="en-US" dirty="0"/>
              <a:t>网络，范围很小的局域网，还是可能覆盖很大地理范围的广域网，都是平等</a:t>
            </a:r>
            <a:r>
              <a:rPr lang="zh-CN" altLang="en-US" dirty="0" smtClean="0"/>
              <a:t>的。</a:t>
            </a:r>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36</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650078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37</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grpSp>
        <p:nvGrpSpPr>
          <p:cNvPr id="6" name="组合 5"/>
          <p:cNvGrpSpPr/>
          <p:nvPr/>
        </p:nvGrpSpPr>
        <p:grpSpPr>
          <a:xfrm>
            <a:off x="1278866" y="1273324"/>
            <a:ext cx="6372054" cy="4231714"/>
            <a:chOff x="309926" y="898525"/>
            <a:chExt cx="8581662" cy="5699125"/>
          </a:xfrm>
        </p:grpSpPr>
        <p:sp>
          <p:nvSpPr>
            <p:cNvPr id="8" name="AutoShape 350"/>
            <p:cNvSpPr>
              <a:spLocks noChangeArrowheads="1"/>
            </p:cNvSpPr>
            <p:nvPr/>
          </p:nvSpPr>
          <p:spPr bwMode="auto">
            <a:xfrm>
              <a:off x="1350963" y="1793875"/>
              <a:ext cx="6521450" cy="3902075"/>
            </a:xfrm>
            <a:prstGeom prst="roundRect">
              <a:avLst>
                <a:gd name="adj" fmla="val 24787"/>
              </a:avLst>
            </a:prstGeom>
            <a:solidFill>
              <a:srgbClr val="CCECFF"/>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p>
          </p:txBody>
        </p:sp>
        <p:sp>
          <p:nvSpPr>
            <p:cNvPr id="9" name="Freeform 5"/>
            <p:cNvSpPr>
              <a:spLocks/>
            </p:cNvSpPr>
            <p:nvPr/>
          </p:nvSpPr>
          <p:spPr bwMode="auto">
            <a:xfrm>
              <a:off x="3055938" y="2538413"/>
              <a:ext cx="4789487" cy="3170237"/>
            </a:xfrm>
            <a:custGeom>
              <a:avLst/>
              <a:gdLst>
                <a:gd name="T0" fmla="*/ 1959 w 3246"/>
                <a:gd name="T1" fmla="*/ 1382 h 2165"/>
                <a:gd name="T2" fmla="*/ 2196 w 3246"/>
                <a:gd name="T3" fmla="*/ 1115 h 2165"/>
                <a:gd name="T4" fmla="*/ 2334 w 3246"/>
                <a:gd name="T5" fmla="*/ 857 h 2165"/>
                <a:gd name="T6" fmla="*/ 2474 w 3246"/>
                <a:gd name="T7" fmla="*/ 428 h 2165"/>
                <a:gd name="T8" fmla="*/ 2485 w 3246"/>
                <a:gd name="T9" fmla="*/ 397 h 2165"/>
                <a:gd name="T10" fmla="*/ 2503 w 3246"/>
                <a:gd name="T11" fmla="*/ 318 h 2165"/>
                <a:gd name="T12" fmla="*/ 2524 w 3246"/>
                <a:gd name="T13" fmla="*/ 241 h 2165"/>
                <a:gd name="T14" fmla="*/ 2539 w 3246"/>
                <a:gd name="T15" fmla="*/ 212 h 2165"/>
                <a:gd name="T16" fmla="*/ 2557 w 3246"/>
                <a:gd name="T17" fmla="*/ 191 h 2165"/>
                <a:gd name="T18" fmla="*/ 2599 w 3246"/>
                <a:gd name="T19" fmla="*/ 170 h 2165"/>
                <a:gd name="T20" fmla="*/ 2630 w 3246"/>
                <a:gd name="T21" fmla="*/ 154 h 2165"/>
                <a:gd name="T22" fmla="*/ 2674 w 3246"/>
                <a:gd name="T23" fmla="*/ 131 h 2165"/>
                <a:gd name="T24" fmla="*/ 2709 w 3246"/>
                <a:gd name="T25" fmla="*/ 110 h 2165"/>
                <a:gd name="T26" fmla="*/ 2752 w 3246"/>
                <a:gd name="T27" fmla="*/ 79 h 2165"/>
                <a:gd name="T28" fmla="*/ 2767 w 3246"/>
                <a:gd name="T29" fmla="*/ 75 h 2165"/>
                <a:gd name="T30" fmla="*/ 2819 w 3246"/>
                <a:gd name="T31" fmla="*/ 52 h 2165"/>
                <a:gd name="T32" fmla="*/ 2879 w 3246"/>
                <a:gd name="T33" fmla="*/ 27 h 2165"/>
                <a:gd name="T34" fmla="*/ 2933 w 3246"/>
                <a:gd name="T35" fmla="*/ 13 h 2165"/>
                <a:gd name="T36" fmla="*/ 2952 w 3246"/>
                <a:gd name="T37" fmla="*/ 13 h 2165"/>
                <a:gd name="T38" fmla="*/ 2973 w 3246"/>
                <a:gd name="T39" fmla="*/ 6 h 2165"/>
                <a:gd name="T40" fmla="*/ 3037 w 3246"/>
                <a:gd name="T41" fmla="*/ 0 h 2165"/>
                <a:gd name="T42" fmla="*/ 3110 w 3246"/>
                <a:gd name="T43" fmla="*/ 4 h 2165"/>
                <a:gd name="T44" fmla="*/ 3155 w 3246"/>
                <a:gd name="T45" fmla="*/ 15 h 2165"/>
                <a:gd name="T46" fmla="*/ 3178 w 3246"/>
                <a:gd name="T47" fmla="*/ 25 h 2165"/>
                <a:gd name="T48" fmla="*/ 3191 w 3246"/>
                <a:gd name="T49" fmla="*/ 56 h 2165"/>
                <a:gd name="T50" fmla="*/ 3211 w 3246"/>
                <a:gd name="T51" fmla="*/ 116 h 2165"/>
                <a:gd name="T52" fmla="*/ 3240 w 3246"/>
                <a:gd name="T53" fmla="*/ 275 h 2165"/>
                <a:gd name="T54" fmla="*/ 3240 w 3246"/>
                <a:gd name="T55" fmla="*/ 355 h 2165"/>
                <a:gd name="T56" fmla="*/ 3246 w 3246"/>
                <a:gd name="T57" fmla="*/ 473 h 2165"/>
                <a:gd name="T58" fmla="*/ 3234 w 3246"/>
                <a:gd name="T59" fmla="*/ 785 h 2165"/>
                <a:gd name="T60" fmla="*/ 3230 w 3246"/>
                <a:gd name="T61" fmla="*/ 1003 h 2165"/>
                <a:gd name="T62" fmla="*/ 3232 w 3246"/>
                <a:gd name="T63" fmla="*/ 1102 h 2165"/>
                <a:gd name="T64" fmla="*/ 3222 w 3246"/>
                <a:gd name="T65" fmla="*/ 1229 h 2165"/>
                <a:gd name="T66" fmla="*/ 3222 w 3246"/>
                <a:gd name="T67" fmla="*/ 1433 h 2165"/>
                <a:gd name="T68" fmla="*/ 3216 w 3246"/>
                <a:gd name="T69" fmla="*/ 1769 h 2165"/>
                <a:gd name="T70" fmla="*/ 3036 w 3246"/>
                <a:gd name="T71" fmla="*/ 1979 h 2165"/>
                <a:gd name="T72" fmla="*/ 2676 w 3246"/>
                <a:gd name="T73" fmla="*/ 1997 h 2165"/>
                <a:gd name="T74" fmla="*/ 1878 w 3246"/>
                <a:gd name="T75" fmla="*/ 2039 h 2165"/>
                <a:gd name="T76" fmla="*/ 1031 w 3246"/>
                <a:gd name="T77" fmla="*/ 2140 h 2165"/>
                <a:gd name="T78" fmla="*/ 660 w 3246"/>
                <a:gd name="T79" fmla="*/ 2117 h 2165"/>
                <a:gd name="T80" fmla="*/ 222 w 3246"/>
                <a:gd name="T81" fmla="*/ 2129 h 2165"/>
                <a:gd name="T82" fmla="*/ 0 w 3246"/>
                <a:gd name="T83" fmla="*/ 1985 h 2165"/>
                <a:gd name="T84" fmla="*/ 36 w 3246"/>
                <a:gd name="T85" fmla="*/ 1853 h 2165"/>
                <a:gd name="T86" fmla="*/ 510 w 3246"/>
                <a:gd name="T87" fmla="*/ 1799 h 2165"/>
                <a:gd name="T88" fmla="*/ 1038 w 3246"/>
                <a:gd name="T89" fmla="*/ 1769 h 2165"/>
                <a:gd name="T90" fmla="*/ 1788 w 3246"/>
                <a:gd name="T91" fmla="*/ 1594 h 2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6" h="2165">
                  <a:moveTo>
                    <a:pt x="1926" y="1499"/>
                  </a:moveTo>
                  <a:lnTo>
                    <a:pt x="1959" y="1382"/>
                  </a:lnTo>
                  <a:lnTo>
                    <a:pt x="2016" y="1319"/>
                  </a:lnTo>
                  <a:lnTo>
                    <a:pt x="2196" y="1115"/>
                  </a:lnTo>
                  <a:lnTo>
                    <a:pt x="2256" y="1025"/>
                  </a:lnTo>
                  <a:lnTo>
                    <a:pt x="2334" y="857"/>
                  </a:lnTo>
                  <a:lnTo>
                    <a:pt x="2424" y="635"/>
                  </a:lnTo>
                  <a:lnTo>
                    <a:pt x="2474" y="428"/>
                  </a:lnTo>
                  <a:lnTo>
                    <a:pt x="2478" y="413"/>
                  </a:lnTo>
                  <a:lnTo>
                    <a:pt x="2485" y="397"/>
                  </a:lnTo>
                  <a:lnTo>
                    <a:pt x="2493" y="359"/>
                  </a:lnTo>
                  <a:lnTo>
                    <a:pt x="2503" y="318"/>
                  </a:lnTo>
                  <a:lnTo>
                    <a:pt x="2514" y="278"/>
                  </a:lnTo>
                  <a:lnTo>
                    <a:pt x="2524" y="241"/>
                  </a:lnTo>
                  <a:lnTo>
                    <a:pt x="2532" y="224"/>
                  </a:lnTo>
                  <a:lnTo>
                    <a:pt x="2539" y="212"/>
                  </a:lnTo>
                  <a:lnTo>
                    <a:pt x="2547" y="199"/>
                  </a:lnTo>
                  <a:lnTo>
                    <a:pt x="2557" y="191"/>
                  </a:lnTo>
                  <a:lnTo>
                    <a:pt x="2580" y="179"/>
                  </a:lnTo>
                  <a:lnTo>
                    <a:pt x="2599" y="170"/>
                  </a:lnTo>
                  <a:lnTo>
                    <a:pt x="2615" y="160"/>
                  </a:lnTo>
                  <a:lnTo>
                    <a:pt x="2630" y="154"/>
                  </a:lnTo>
                  <a:lnTo>
                    <a:pt x="2655" y="141"/>
                  </a:lnTo>
                  <a:lnTo>
                    <a:pt x="2674" y="131"/>
                  </a:lnTo>
                  <a:lnTo>
                    <a:pt x="2690" y="121"/>
                  </a:lnTo>
                  <a:lnTo>
                    <a:pt x="2709" y="110"/>
                  </a:lnTo>
                  <a:lnTo>
                    <a:pt x="2728" y="98"/>
                  </a:lnTo>
                  <a:lnTo>
                    <a:pt x="2752" y="79"/>
                  </a:lnTo>
                  <a:lnTo>
                    <a:pt x="2759" y="77"/>
                  </a:lnTo>
                  <a:lnTo>
                    <a:pt x="2767" y="75"/>
                  </a:lnTo>
                  <a:lnTo>
                    <a:pt x="2790" y="64"/>
                  </a:lnTo>
                  <a:lnTo>
                    <a:pt x="2819" y="52"/>
                  </a:lnTo>
                  <a:lnTo>
                    <a:pt x="2850" y="40"/>
                  </a:lnTo>
                  <a:lnTo>
                    <a:pt x="2879" y="27"/>
                  </a:lnTo>
                  <a:lnTo>
                    <a:pt x="2908" y="19"/>
                  </a:lnTo>
                  <a:lnTo>
                    <a:pt x="2933" y="13"/>
                  </a:lnTo>
                  <a:lnTo>
                    <a:pt x="2943" y="13"/>
                  </a:lnTo>
                  <a:lnTo>
                    <a:pt x="2952" y="13"/>
                  </a:lnTo>
                  <a:lnTo>
                    <a:pt x="2962" y="11"/>
                  </a:lnTo>
                  <a:lnTo>
                    <a:pt x="2973" y="6"/>
                  </a:lnTo>
                  <a:lnTo>
                    <a:pt x="3002" y="2"/>
                  </a:lnTo>
                  <a:lnTo>
                    <a:pt x="3037" y="0"/>
                  </a:lnTo>
                  <a:lnTo>
                    <a:pt x="3072" y="0"/>
                  </a:lnTo>
                  <a:lnTo>
                    <a:pt x="3110" y="4"/>
                  </a:lnTo>
                  <a:lnTo>
                    <a:pt x="3141" y="8"/>
                  </a:lnTo>
                  <a:lnTo>
                    <a:pt x="3155" y="15"/>
                  </a:lnTo>
                  <a:lnTo>
                    <a:pt x="3168" y="19"/>
                  </a:lnTo>
                  <a:lnTo>
                    <a:pt x="3178" y="25"/>
                  </a:lnTo>
                  <a:lnTo>
                    <a:pt x="3184" y="33"/>
                  </a:lnTo>
                  <a:lnTo>
                    <a:pt x="3191" y="56"/>
                  </a:lnTo>
                  <a:lnTo>
                    <a:pt x="3199" y="85"/>
                  </a:lnTo>
                  <a:lnTo>
                    <a:pt x="3211" y="116"/>
                  </a:lnTo>
                  <a:lnTo>
                    <a:pt x="3222" y="209"/>
                  </a:lnTo>
                  <a:lnTo>
                    <a:pt x="3240" y="275"/>
                  </a:lnTo>
                  <a:lnTo>
                    <a:pt x="3240" y="343"/>
                  </a:lnTo>
                  <a:lnTo>
                    <a:pt x="3240" y="355"/>
                  </a:lnTo>
                  <a:lnTo>
                    <a:pt x="3245" y="367"/>
                  </a:lnTo>
                  <a:lnTo>
                    <a:pt x="3246" y="473"/>
                  </a:lnTo>
                  <a:lnTo>
                    <a:pt x="3234" y="545"/>
                  </a:lnTo>
                  <a:lnTo>
                    <a:pt x="3234" y="785"/>
                  </a:lnTo>
                  <a:lnTo>
                    <a:pt x="3232" y="930"/>
                  </a:lnTo>
                  <a:lnTo>
                    <a:pt x="3230" y="1003"/>
                  </a:lnTo>
                  <a:lnTo>
                    <a:pt x="3232" y="1050"/>
                  </a:lnTo>
                  <a:lnTo>
                    <a:pt x="3232" y="1102"/>
                  </a:lnTo>
                  <a:lnTo>
                    <a:pt x="3234" y="1158"/>
                  </a:lnTo>
                  <a:lnTo>
                    <a:pt x="3222" y="1229"/>
                  </a:lnTo>
                  <a:lnTo>
                    <a:pt x="3222" y="1331"/>
                  </a:lnTo>
                  <a:lnTo>
                    <a:pt x="3222" y="1433"/>
                  </a:lnTo>
                  <a:lnTo>
                    <a:pt x="3222" y="1583"/>
                  </a:lnTo>
                  <a:lnTo>
                    <a:pt x="3216" y="1769"/>
                  </a:lnTo>
                  <a:lnTo>
                    <a:pt x="3156" y="1931"/>
                  </a:lnTo>
                  <a:lnTo>
                    <a:pt x="3036" y="1979"/>
                  </a:lnTo>
                  <a:lnTo>
                    <a:pt x="2886" y="1991"/>
                  </a:lnTo>
                  <a:lnTo>
                    <a:pt x="2676" y="1997"/>
                  </a:lnTo>
                  <a:lnTo>
                    <a:pt x="2454" y="2003"/>
                  </a:lnTo>
                  <a:lnTo>
                    <a:pt x="1878" y="2039"/>
                  </a:lnTo>
                  <a:lnTo>
                    <a:pt x="1236" y="2153"/>
                  </a:lnTo>
                  <a:lnTo>
                    <a:pt x="1031" y="2140"/>
                  </a:lnTo>
                  <a:lnTo>
                    <a:pt x="840" y="2129"/>
                  </a:lnTo>
                  <a:lnTo>
                    <a:pt x="660" y="2117"/>
                  </a:lnTo>
                  <a:lnTo>
                    <a:pt x="408" y="2165"/>
                  </a:lnTo>
                  <a:lnTo>
                    <a:pt x="222" y="2129"/>
                  </a:lnTo>
                  <a:lnTo>
                    <a:pt x="72" y="2057"/>
                  </a:lnTo>
                  <a:lnTo>
                    <a:pt x="0" y="1985"/>
                  </a:lnTo>
                  <a:lnTo>
                    <a:pt x="0" y="1907"/>
                  </a:lnTo>
                  <a:lnTo>
                    <a:pt x="36" y="1853"/>
                  </a:lnTo>
                  <a:lnTo>
                    <a:pt x="156" y="1811"/>
                  </a:lnTo>
                  <a:lnTo>
                    <a:pt x="510" y="1799"/>
                  </a:lnTo>
                  <a:lnTo>
                    <a:pt x="744" y="1787"/>
                  </a:lnTo>
                  <a:lnTo>
                    <a:pt x="1038" y="1769"/>
                  </a:lnTo>
                  <a:lnTo>
                    <a:pt x="1608" y="1703"/>
                  </a:lnTo>
                  <a:lnTo>
                    <a:pt x="1788" y="1594"/>
                  </a:lnTo>
                  <a:lnTo>
                    <a:pt x="1926" y="1499"/>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 name="Line 6"/>
            <p:cNvSpPr>
              <a:spLocks noChangeShapeType="1"/>
            </p:cNvSpPr>
            <p:nvPr/>
          </p:nvSpPr>
          <p:spPr bwMode="auto">
            <a:xfrm>
              <a:off x="4878388" y="5426075"/>
              <a:ext cx="0" cy="8556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1" name="Line 7"/>
            <p:cNvSpPr>
              <a:spLocks noChangeShapeType="1"/>
            </p:cNvSpPr>
            <p:nvPr/>
          </p:nvSpPr>
          <p:spPr bwMode="auto">
            <a:xfrm>
              <a:off x="3640138" y="5403850"/>
              <a:ext cx="0" cy="8524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2" name="Freeform 8"/>
            <p:cNvSpPr>
              <a:spLocks/>
            </p:cNvSpPr>
            <p:nvPr/>
          </p:nvSpPr>
          <p:spPr bwMode="auto">
            <a:xfrm>
              <a:off x="5199063" y="5192713"/>
              <a:ext cx="2478087" cy="211137"/>
            </a:xfrm>
            <a:custGeom>
              <a:avLst/>
              <a:gdLst>
                <a:gd name="T0" fmla="*/ 0 w 1680"/>
                <a:gd name="T1" fmla="*/ 192 h 192"/>
                <a:gd name="T2" fmla="*/ 0 w 1680"/>
                <a:gd name="T3" fmla="*/ 0 h 192"/>
                <a:gd name="T4" fmla="*/ 1680 w 1680"/>
                <a:gd name="T5" fmla="*/ 0 h 192"/>
              </a:gdLst>
              <a:ahLst/>
              <a:cxnLst>
                <a:cxn ang="0">
                  <a:pos x="T0" y="T1"/>
                </a:cxn>
                <a:cxn ang="0">
                  <a:pos x="T2" y="T3"/>
                </a:cxn>
                <a:cxn ang="0">
                  <a:pos x="T4" y="T5"/>
                </a:cxn>
              </a:cxnLst>
              <a:rect l="0" t="0" r="r" b="b"/>
              <a:pathLst>
                <a:path w="1680" h="192">
                  <a:moveTo>
                    <a:pt x="0" y="192"/>
                  </a:moveTo>
                  <a:lnTo>
                    <a:pt x="0" y="0"/>
                  </a:lnTo>
                  <a:lnTo>
                    <a:pt x="1680"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3" name="Freeform 9"/>
            <p:cNvSpPr>
              <a:spLocks/>
            </p:cNvSpPr>
            <p:nvPr/>
          </p:nvSpPr>
          <p:spPr bwMode="auto">
            <a:xfrm>
              <a:off x="3213100" y="4514850"/>
              <a:ext cx="1679575" cy="255588"/>
            </a:xfrm>
            <a:custGeom>
              <a:avLst/>
              <a:gdLst>
                <a:gd name="T0" fmla="*/ 45 w 1138"/>
                <a:gd name="T1" fmla="*/ 21 h 174"/>
                <a:gd name="T2" fmla="*/ 60 w 1138"/>
                <a:gd name="T3" fmla="*/ 10 h 174"/>
                <a:gd name="T4" fmla="*/ 77 w 1138"/>
                <a:gd name="T5" fmla="*/ 4 h 174"/>
                <a:gd name="T6" fmla="*/ 87 w 1138"/>
                <a:gd name="T7" fmla="*/ 2 h 174"/>
                <a:gd name="T8" fmla="*/ 99 w 1138"/>
                <a:gd name="T9" fmla="*/ 0 h 174"/>
                <a:gd name="T10" fmla="*/ 116 w 1138"/>
                <a:gd name="T11" fmla="*/ 0 h 174"/>
                <a:gd name="T12" fmla="*/ 137 w 1138"/>
                <a:gd name="T13" fmla="*/ 0 h 174"/>
                <a:gd name="T14" fmla="*/ 160 w 1138"/>
                <a:gd name="T15" fmla="*/ 0 h 174"/>
                <a:gd name="T16" fmla="*/ 189 w 1138"/>
                <a:gd name="T17" fmla="*/ 2 h 174"/>
                <a:gd name="T18" fmla="*/ 218 w 1138"/>
                <a:gd name="T19" fmla="*/ 6 h 174"/>
                <a:gd name="T20" fmla="*/ 251 w 1138"/>
                <a:gd name="T21" fmla="*/ 8 h 174"/>
                <a:gd name="T22" fmla="*/ 288 w 1138"/>
                <a:gd name="T23" fmla="*/ 12 h 174"/>
                <a:gd name="T24" fmla="*/ 324 w 1138"/>
                <a:gd name="T25" fmla="*/ 16 h 174"/>
                <a:gd name="T26" fmla="*/ 403 w 1138"/>
                <a:gd name="T27" fmla="*/ 21 h 174"/>
                <a:gd name="T28" fmla="*/ 442 w 1138"/>
                <a:gd name="T29" fmla="*/ 21 h 174"/>
                <a:gd name="T30" fmla="*/ 486 w 1138"/>
                <a:gd name="T31" fmla="*/ 23 h 174"/>
                <a:gd name="T32" fmla="*/ 575 w 1138"/>
                <a:gd name="T33" fmla="*/ 23 h 174"/>
                <a:gd name="T34" fmla="*/ 668 w 1138"/>
                <a:gd name="T35" fmla="*/ 23 h 174"/>
                <a:gd name="T36" fmla="*/ 764 w 1138"/>
                <a:gd name="T37" fmla="*/ 21 h 174"/>
                <a:gd name="T38" fmla="*/ 814 w 1138"/>
                <a:gd name="T39" fmla="*/ 18 h 174"/>
                <a:gd name="T40" fmla="*/ 866 w 1138"/>
                <a:gd name="T41" fmla="*/ 16 h 174"/>
                <a:gd name="T42" fmla="*/ 972 w 1138"/>
                <a:gd name="T43" fmla="*/ 10 h 174"/>
                <a:gd name="T44" fmla="*/ 1024 w 1138"/>
                <a:gd name="T45" fmla="*/ 6 h 174"/>
                <a:gd name="T46" fmla="*/ 1063 w 1138"/>
                <a:gd name="T47" fmla="*/ 9 h 174"/>
                <a:gd name="T48" fmla="*/ 1102 w 1138"/>
                <a:gd name="T49" fmla="*/ 15 h 174"/>
                <a:gd name="T50" fmla="*/ 1138 w 1138"/>
                <a:gd name="T51" fmla="*/ 84 h 174"/>
                <a:gd name="T52" fmla="*/ 1096 w 1138"/>
                <a:gd name="T53" fmla="*/ 138 h 174"/>
                <a:gd name="T54" fmla="*/ 1009 w 1138"/>
                <a:gd name="T55" fmla="*/ 159 h 174"/>
                <a:gd name="T56" fmla="*/ 918 w 1138"/>
                <a:gd name="T57" fmla="*/ 162 h 174"/>
                <a:gd name="T58" fmla="*/ 864 w 1138"/>
                <a:gd name="T59" fmla="*/ 158 h 174"/>
                <a:gd name="T60" fmla="*/ 808 w 1138"/>
                <a:gd name="T61" fmla="*/ 155 h 174"/>
                <a:gd name="T62" fmla="*/ 693 w 1138"/>
                <a:gd name="T63" fmla="*/ 151 h 174"/>
                <a:gd name="T64" fmla="*/ 639 w 1138"/>
                <a:gd name="T65" fmla="*/ 149 h 174"/>
                <a:gd name="T66" fmla="*/ 585 w 1138"/>
                <a:gd name="T67" fmla="*/ 149 h 174"/>
                <a:gd name="T68" fmla="*/ 531 w 1138"/>
                <a:gd name="T69" fmla="*/ 151 h 174"/>
                <a:gd name="T70" fmla="*/ 477 w 1138"/>
                <a:gd name="T71" fmla="*/ 153 h 174"/>
                <a:gd name="T72" fmla="*/ 421 w 1138"/>
                <a:gd name="T73" fmla="*/ 158 h 174"/>
                <a:gd name="T74" fmla="*/ 367 w 1138"/>
                <a:gd name="T75" fmla="*/ 162 h 174"/>
                <a:gd name="T76" fmla="*/ 317 w 1138"/>
                <a:gd name="T77" fmla="*/ 166 h 174"/>
                <a:gd name="T78" fmla="*/ 270 w 1138"/>
                <a:gd name="T79" fmla="*/ 170 h 174"/>
                <a:gd name="T80" fmla="*/ 226 w 1138"/>
                <a:gd name="T81" fmla="*/ 172 h 174"/>
                <a:gd name="T82" fmla="*/ 191 w 1138"/>
                <a:gd name="T83" fmla="*/ 174 h 174"/>
                <a:gd name="T84" fmla="*/ 162 w 1138"/>
                <a:gd name="T85" fmla="*/ 174 h 174"/>
                <a:gd name="T86" fmla="*/ 141 w 1138"/>
                <a:gd name="T87" fmla="*/ 174 h 174"/>
                <a:gd name="T88" fmla="*/ 124 w 1138"/>
                <a:gd name="T89" fmla="*/ 172 h 174"/>
                <a:gd name="T90" fmla="*/ 112 w 1138"/>
                <a:gd name="T91" fmla="*/ 170 h 174"/>
                <a:gd name="T92" fmla="*/ 104 w 1138"/>
                <a:gd name="T93" fmla="*/ 168 h 174"/>
                <a:gd name="T94" fmla="*/ 93 w 1138"/>
                <a:gd name="T95" fmla="*/ 166 h 174"/>
                <a:gd name="T96" fmla="*/ 85 w 1138"/>
                <a:gd name="T97" fmla="*/ 162 h 174"/>
                <a:gd name="T98" fmla="*/ 74 w 1138"/>
                <a:gd name="T99" fmla="*/ 158 h 174"/>
                <a:gd name="T100" fmla="*/ 50 w 1138"/>
                <a:gd name="T101" fmla="*/ 147 h 174"/>
                <a:gd name="T102" fmla="*/ 27 w 1138"/>
                <a:gd name="T103" fmla="*/ 133 h 174"/>
                <a:gd name="T104" fmla="*/ 16 w 1138"/>
                <a:gd name="T105" fmla="*/ 124 h 174"/>
                <a:gd name="T106" fmla="*/ 8 w 1138"/>
                <a:gd name="T107" fmla="*/ 116 h 174"/>
                <a:gd name="T108" fmla="*/ 2 w 1138"/>
                <a:gd name="T109" fmla="*/ 108 h 174"/>
                <a:gd name="T110" fmla="*/ 0 w 1138"/>
                <a:gd name="T111" fmla="*/ 99 h 174"/>
                <a:gd name="T112" fmla="*/ 0 w 1138"/>
                <a:gd name="T113" fmla="*/ 91 h 174"/>
                <a:gd name="T114" fmla="*/ 2 w 1138"/>
                <a:gd name="T115" fmla="*/ 81 h 174"/>
                <a:gd name="T116" fmla="*/ 6 w 1138"/>
                <a:gd name="T117" fmla="*/ 68 h 174"/>
                <a:gd name="T118" fmla="*/ 12 w 1138"/>
                <a:gd name="T119" fmla="*/ 58 h 174"/>
                <a:gd name="T120" fmla="*/ 29 w 1138"/>
                <a:gd name="T121" fmla="*/ 37 h 174"/>
                <a:gd name="T122" fmla="*/ 37 w 1138"/>
                <a:gd name="T123" fmla="*/ 29 h 174"/>
                <a:gd name="T124" fmla="*/ 45 w 1138"/>
                <a:gd name="T125" fmla="*/ 2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38" h="174">
                  <a:moveTo>
                    <a:pt x="45" y="21"/>
                  </a:moveTo>
                  <a:lnTo>
                    <a:pt x="60" y="10"/>
                  </a:lnTo>
                  <a:lnTo>
                    <a:pt x="77" y="4"/>
                  </a:lnTo>
                  <a:lnTo>
                    <a:pt x="87" y="2"/>
                  </a:lnTo>
                  <a:lnTo>
                    <a:pt x="99" y="0"/>
                  </a:lnTo>
                  <a:lnTo>
                    <a:pt x="116" y="0"/>
                  </a:lnTo>
                  <a:lnTo>
                    <a:pt x="137" y="0"/>
                  </a:lnTo>
                  <a:lnTo>
                    <a:pt x="160" y="0"/>
                  </a:lnTo>
                  <a:lnTo>
                    <a:pt x="189" y="2"/>
                  </a:lnTo>
                  <a:lnTo>
                    <a:pt x="218" y="6"/>
                  </a:lnTo>
                  <a:lnTo>
                    <a:pt x="251" y="8"/>
                  </a:lnTo>
                  <a:lnTo>
                    <a:pt x="288" y="12"/>
                  </a:lnTo>
                  <a:lnTo>
                    <a:pt x="324" y="16"/>
                  </a:lnTo>
                  <a:lnTo>
                    <a:pt x="403" y="21"/>
                  </a:lnTo>
                  <a:lnTo>
                    <a:pt x="442" y="21"/>
                  </a:lnTo>
                  <a:lnTo>
                    <a:pt x="486" y="23"/>
                  </a:lnTo>
                  <a:lnTo>
                    <a:pt x="575" y="23"/>
                  </a:lnTo>
                  <a:lnTo>
                    <a:pt x="668" y="23"/>
                  </a:lnTo>
                  <a:lnTo>
                    <a:pt x="764" y="21"/>
                  </a:lnTo>
                  <a:lnTo>
                    <a:pt x="814" y="18"/>
                  </a:lnTo>
                  <a:lnTo>
                    <a:pt x="866" y="16"/>
                  </a:lnTo>
                  <a:lnTo>
                    <a:pt x="972" y="10"/>
                  </a:lnTo>
                  <a:lnTo>
                    <a:pt x="1024" y="6"/>
                  </a:lnTo>
                  <a:lnTo>
                    <a:pt x="1063" y="9"/>
                  </a:lnTo>
                  <a:lnTo>
                    <a:pt x="1102" y="15"/>
                  </a:lnTo>
                  <a:lnTo>
                    <a:pt x="1138" y="84"/>
                  </a:lnTo>
                  <a:lnTo>
                    <a:pt x="1096" y="138"/>
                  </a:lnTo>
                  <a:lnTo>
                    <a:pt x="1009" y="159"/>
                  </a:lnTo>
                  <a:lnTo>
                    <a:pt x="918" y="162"/>
                  </a:lnTo>
                  <a:lnTo>
                    <a:pt x="864" y="158"/>
                  </a:lnTo>
                  <a:lnTo>
                    <a:pt x="808" y="155"/>
                  </a:lnTo>
                  <a:lnTo>
                    <a:pt x="693" y="151"/>
                  </a:lnTo>
                  <a:lnTo>
                    <a:pt x="639" y="149"/>
                  </a:lnTo>
                  <a:lnTo>
                    <a:pt x="585" y="149"/>
                  </a:lnTo>
                  <a:lnTo>
                    <a:pt x="531" y="151"/>
                  </a:lnTo>
                  <a:lnTo>
                    <a:pt x="477" y="153"/>
                  </a:lnTo>
                  <a:lnTo>
                    <a:pt x="421" y="158"/>
                  </a:lnTo>
                  <a:lnTo>
                    <a:pt x="367" y="162"/>
                  </a:lnTo>
                  <a:lnTo>
                    <a:pt x="317" y="166"/>
                  </a:lnTo>
                  <a:lnTo>
                    <a:pt x="270" y="170"/>
                  </a:lnTo>
                  <a:lnTo>
                    <a:pt x="226" y="172"/>
                  </a:lnTo>
                  <a:lnTo>
                    <a:pt x="191" y="174"/>
                  </a:lnTo>
                  <a:lnTo>
                    <a:pt x="162" y="174"/>
                  </a:lnTo>
                  <a:lnTo>
                    <a:pt x="141" y="174"/>
                  </a:lnTo>
                  <a:lnTo>
                    <a:pt x="124" y="172"/>
                  </a:lnTo>
                  <a:lnTo>
                    <a:pt x="112" y="170"/>
                  </a:lnTo>
                  <a:lnTo>
                    <a:pt x="104" y="168"/>
                  </a:lnTo>
                  <a:lnTo>
                    <a:pt x="93" y="166"/>
                  </a:lnTo>
                  <a:lnTo>
                    <a:pt x="85" y="162"/>
                  </a:lnTo>
                  <a:lnTo>
                    <a:pt x="74" y="158"/>
                  </a:lnTo>
                  <a:lnTo>
                    <a:pt x="50" y="147"/>
                  </a:lnTo>
                  <a:lnTo>
                    <a:pt x="27" y="133"/>
                  </a:lnTo>
                  <a:lnTo>
                    <a:pt x="16" y="124"/>
                  </a:lnTo>
                  <a:lnTo>
                    <a:pt x="8" y="116"/>
                  </a:lnTo>
                  <a:lnTo>
                    <a:pt x="2" y="108"/>
                  </a:lnTo>
                  <a:lnTo>
                    <a:pt x="0" y="99"/>
                  </a:lnTo>
                  <a:lnTo>
                    <a:pt x="0" y="91"/>
                  </a:lnTo>
                  <a:lnTo>
                    <a:pt x="2" y="81"/>
                  </a:lnTo>
                  <a:lnTo>
                    <a:pt x="6" y="68"/>
                  </a:lnTo>
                  <a:lnTo>
                    <a:pt x="12" y="58"/>
                  </a:lnTo>
                  <a:lnTo>
                    <a:pt x="29" y="37"/>
                  </a:lnTo>
                  <a:lnTo>
                    <a:pt x="37" y="29"/>
                  </a:lnTo>
                  <a:lnTo>
                    <a:pt x="45" y="21"/>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 name="Line 10"/>
            <p:cNvSpPr>
              <a:spLocks noChangeShapeType="1"/>
            </p:cNvSpPr>
            <p:nvPr/>
          </p:nvSpPr>
          <p:spPr bwMode="auto">
            <a:xfrm>
              <a:off x="2789238" y="4629150"/>
              <a:ext cx="2409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5" name="Freeform 11"/>
            <p:cNvSpPr>
              <a:spLocks/>
            </p:cNvSpPr>
            <p:nvPr/>
          </p:nvSpPr>
          <p:spPr bwMode="auto">
            <a:xfrm>
              <a:off x="1365250" y="2455863"/>
              <a:ext cx="928688" cy="2366962"/>
            </a:xfrm>
            <a:custGeom>
              <a:avLst/>
              <a:gdLst>
                <a:gd name="T0" fmla="*/ 0 w 630"/>
                <a:gd name="T1" fmla="*/ 345 h 1617"/>
                <a:gd name="T2" fmla="*/ 36 w 630"/>
                <a:gd name="T3" fmla="*/ 177 h 1617"/>
                <a:gd name="T4" fmla="*/ 144 w 630"/>
                <a:gd name="T5" fmla="*/ 0 h 1617"/>
                <a:gd name="T6" fmla="*/ 243 w 630"/>
                <a:gd name="T7" fmla="*/ 6 h 1617"/>
                <a:gd name="T8" fmla="*/ 295 w 630"/>
                <a:gd name="T9" fmla="*/ 21 h 1617"/>
                <a:gd name="T10" fmla="*/ 347 w 630"/>
                <a:gd name="T11" fmla="*/ 46 h 1617"/>
                <a:gd name="T12" fmla="*/ 403 w 630"/>
                <a:gd name="T13" fmla="*/ 87 h 1617"/>
                <a:gd name="T14" fmla="*/ 461 w 630"/>
                <a:gd name="T15" fmla="*/ 143 h 1617"/>
                <a:gd name="T16" fmla="*/ 515 w 630"/>
                <a:gd name="T17" fmla="*/ 203 h 1617"/>
                <a:gd name="T18" fmla="*/ 559 w 630"/>
                <a:gd name="T19" fmla="*/ 257 h 1617"/>
                <a:gd name="T20" fmla="*/ 588 w 630"/>
                <a:gd name="T21" fmla="*/ 301 h 1617"/>
                <a:gd name="T22" fmla="*/ 605 w 630"/>
                <a:gd name="T23" fmla="*/ 340 h 1617"/>
                <a:gd name="T24" fmla="*/ 621 w 630"/>
                <a:gd name="T25" fmla="*/ 423 h 1617"/>
                <a:gd name="T26" fmla="*/ 630 w 630"/>
                <a:gd name="T27" fmla="*/ 498 h 1617"/>
                <a:gd name="T28" fmla="*/ 628 w 630"/>
                <a:gd name="T29" fmla="*/ 550 h 1617"/>
                <a:gd name="T30" fmla="*/ 611 w 630"/>
                <a:gd name="T31" fmla="*/ 602 h 1617"/>
                <a:gd name="T32" fmla="*/ 580 w 630"/>
                <a:gd name="T33" fmla="*/ 637 h 1617"/>
                <a:gd name="T34" fmla="*/ 545 w 630"/>
                <a:gd name="T35" fmla="*/ 658 h 1617"/>
                <a:gd name="T36" fmla="*/ 478 w 630"/>
                <a:gd name="T37" fmla="*/ 687 h 1617"/>
                <a:gd name="T38" fmla="*/ 378 w 630"/>
                <a:gd name="T39" fmla="*/ 724 h 1617"/>
                <a:gd name="T40" fmla="*/ 314 w 630"/>
                <a:gd name="T41" fmla="*/ 755 h 1617"/>
                <a:gd name="T42" fmla="*/ 283 w 630"/>
                <a:gd name="T43" fmla="*/ 780 h 1617"/>
                <a:gd name="T44" fmla="*/ 258 w 630"/>
                <a:gd name="T45" fmla="*/ 824 h 1617"/>
                <a:gd name="T46" fmla="*/ 250 w 630"/>
                <a:gd name="T47" fmla="*/ 897 h 1617"/>
                <a:gd name="T48" fmla="*/ 260 w 630"/>
                <a:gd name="T49" fmla="*/ 975 h 1617"/>
                <a:gd name="T50" fmla="*/ 283 w 630"/>
                <a:gd name="T51" fmla="*/ 1042 h 1617"/>
                <a:gd name="T52" fmla="*/ 297 w 630"/>
                <a:gd name="T53" fmla="*/ 1067 h 1617"/>
                <a:gd name="T54" fmla="*/ 378 w 630"/>
                <a:gd name="T55" fmla="*/ 1221 h 1617"/>
                <a:gd name="T56" fmla="*/ 466 w 630"/>
                <a:gd name="T57" fmla="*/ 1357 h 1617"/>
                <a:gd name="T58" fmla="*/ 390 w 630"/>
                <a:gd name="T59" fmla="*/ 1560 h 1617"/>
                <a:gd name="T60" fmla="*/ 144 w 630"/>
                <a:gd name="T61" fmla="*/ 1617 h 1617"/>
                <a:gd name="T62" fmla="*/ 39 w 630"/>
                <a:gd name="T63" fmla="*/ 1434 h 1617"/>
                <a:gd name="T64" fmla="*/ 18 w 630"/>
                <a:gd name="T65" fmla="*/ 1101 h 1617"/>
                <a:gd name="T66" fmla="*/ 7 w 630"/>
                <a:gd name="T67" fmla="*/ 1038 h 1617"/>
                <a:gd name="T68" fmla="*/ 9 w 630"/>
                <a:gd name="T69" fmla="*/ 1017 h 1617"/>
                <a:gd name="T70" fmla="*/ 7 w 630"/>
                <a:gd name="T71" fmla="*/ 994 h 1617"/>
                <a:gd name="T72" fmla="*/ 19 w 630"/>
                <a:gd name="T73" fmla="*/ 839 h 1617"/>
                <a:gd name="T74" fmla="*/ 32 w 630"/>
                <a:gd name="T75" fmla="*/ 772 h 1617"/>
                <a:gd name="T76" fmla="*/ 34 w 630"/>
                <a:gd name="T77" fmla="*/ 733 h 1617"/>
                <a:gd name="T78" fmla="*/ 32 w 630"/>
                <a:gd name="T79" fmla="*/ 710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0" h="1617">
                  <a:moveTo>
                    <a:pt x="24" y="531"/>
                  </a:moveTo>
                  <a:lnTo>
                    <a:pt x="0" y="345"/>
                  </a:lnTo>
                  <a:lnTo>
                    <a:pt x="24" y="255"/>
                  </a:lnTo>
                  <a:lnTo>
                    <a:pt x="36" y="177"/>
                  </a:lnTo>
                  <a:lnTo>
                    <a:pt x="84" y="57"/>
                  </a:lnTo>
                  <a:lnTo>
                    <a:pt x="144" y="0"/>
                  </a:lnTo>
                  <a:lnTo>
                    <a:pt x="191" y="2"/>
                  </a:lnTo>
                  <a:lnTo>
                    <a:pt x="243" y="6"/>
                  </a:lnTo>
                  <a:lnTo>
                    <a:pt x="268" y="12"/>
                  </a:lnTo>
                  <a:lnTo>
                    <a:pt x="295" y="21"/>
                  </a:lnTo>
                  <a:lnTo>
                    <a:pt x="322" y="31"/>
                  </a:lnTo>
                  <a:lnTo>
                    <a:pt x="347" y="46"/>
                  </a:lnTo>
                  <a:lnTo>
                    <a:pt x="374" y="64"/>
                  </a:lnTo>
                  <a:lnTo>
                    <a:pt x="403" y="87"/>
                  </a:lnTo>
                  <a:lnTo>
                    <a:pt x="432" y="114"/>
                  </a:lnTo>
                  <a:lnTo>
                    <a:pt x="461" y="143"/>
                  </a:lnTo>
                  <a:lnTo>
                    <a:pt x="491" y="172"/>
                  </a:lnTo>
                  <a:lnTo>
                    <a:pt x="515" y="203"/>
                  </a:lnTo>
                  <a:lnTo>
                    <a:pt x="540" y="232"/>
                  </a:lnTo>
                  <a:lnTo>
                    <a:pt x="559" y="257"/>
                  </a:lnTo>
                  <a:lnTo>
                    <a:pt x="576" y="280"/>
                  </a:lnTo>
                  <a:lnTo>
                    <a:pt x="588" y="301"/>
                  </a:lnTo>
                  <a:lnTo>
                    <a:pt x="596" y="322"/>
                  </a:lnTo>
                  <a:lnTo>
                    <a:pt x="605" y="340"/>
                  </a:lnTo>
                  <a:lnTo>
                    <a:pt x="615" y="380"/>
                  </a:lnTo>
                  <a:lnTo>
                    <a:pt x="621" y="423"/>
                  </a:lnTo>
                  <a:lnTo>
                    <a:pt x="628" y="471"/>
                  </a:lnTo>
                  <a:lnTo>
                    <a:pt x="630" y="498"/>
                  </a:lnTo>
                  <a:lnTo>
                    <a:pt x="630" y="525"/>
                  </a:lnTo>
                  <a:lnTo>
                    <a:pt x="628" y="550"/>
                  </a:lnTo>
                  <a:lnTo>
                    <a:pt x="621" y="577"/>
                  </a:lnTo>
                  <a:lnTo>
                    <a:pt x="611" y="602"/>
                  </a:lnTo>
                  <a:lnTo>
                    <a:pt x="592" y="627"/>
                  </a:lnTo>
                  <a:lnTo>
                    <a:pt x="580" y="637"/>
                  </a:lnTo>
                  <a:lnTo>
                    <a:pt x="563" y="648"/>
                  </a:lnTo>
                  <a:lnTo>
                    <a:pt x="545" y="658"/>
                  </a:lnTo>
                  <a:lnTo>
                    <a:pt x="524" y="668"/>
                  </a:lnTo>
                  <a:lnTo>
                    <a:pt x="478" y="687"/>
                  </a:lnTo>
                  <a:lnTo>
                    <a:pt x="428" y="704"/>
                  </a:lnTo>
                  <a:lnTo>
                    <a:pt x="378" y="724"/>
                  </a:lnTo>
                  <a:lnTo>
                    <a:pt x="335" y="743"/>
                  </a:lnTo>
                  <a:lnTo>
                    <a:pt x="314" y="755"/>
                  </a:lnTo>
                  <a:lnTo>
                    <a:pt x="297" y="766"/>
                  </a:lnTo>
                  <a:lnTo>
                    <a:pt x="283" y="780"/>
                  </a:lnTo>
                  <a:lnTo>
                    <a:pt x="272" y="793"/>
                  </a:lnTo>
                  <a:lnTo>
                    <a:pt x="258" y="824"/>
                  </a:lnTo>
                  <a:lnTo>
                    <a:pt x="250" y="859"/>
                  </a:lnTo>
                  <a:lnTo>
                    <a:pt x="250" y="897"/>
                  </a:lnTo>
                  <a:lnTo>
                    <a:pt x="252" y="936"/>
                  </a:lnTo>
                  <a:lnTo>
                    <a:pt x="260" y="975"/>
                  </a:lnTo>
                  <a:lnTo>
                    <a:pt x="270" y="1011"/>
                  </a:lnTo>
                  <a:lnTo>
                    <a:pt x="283" y="1042"/>
                  </a:lnTo>
                  <a:lnTo>
                    <a:pt x="291" y="1054"/>
                  </a:lnTo>
                  <a:lnTo>
                    <a:pt x="297" y="1067"/>
                  </a:lnTo>
                  <a:lnTo>
                    <a:pt x="314" y="1083"/>
                  </a:lnTo>
                  <a:lnTo>
                    <a:pt x="378" y="1221"/>
                  </a:lnTo>
                  <a:lnTo>
                    <a:pt x="434" y="1297"/>
                  </a:lnTo>
                  <a:lnTo>
                    <a:pt x="466" y="1357"/>
                  </a:lnTo>
                  <a:lnTo>
                    <a:pt x="480" y="1473"/>
                  </a:lnTo>
                  <a:lnTo>
                    <a:pt x="390" y="1560"/>
                  </a:lnTo>
                  <a:lnTo>
                    <a:pt x="264" y="1578"/>
                  </a:lnTo>
                  <a:lnTo>
                    <a:pt x="144" y="1617"/>
                  </a:lnTo>
                  <a:lnTo>
                    <a:pt x="72" y="1575"/>
                  </a:lnTo>
                  <a:lnTo>
                    <a:pt x="39" y="1434"/>
                  </a:lnTo>
                  <a:lnTo>
                    <a:pt x="24" y="1317"/>
                  </a:lnTo>
                  <a:lnTo>
                    <a:pt x="18" y="1101"/>
                  </a:lnTo>
                  <a:lnTo>
                    <a:pt x="2" y="1052"/>
                  </a:lnTo>
                  <a:lnTo>
                    <a:pt x="7" y="1038"/>
                  </a:lnTo>
                  <a:lnTo>
                    <a:pt x="9" y="1025"/>
                  </a:lnTo>
                  <a:lnTo>
                    <a:pt x="9" y="1017"/>
                  </a:lnTo>
                  <a:lnTo>
                    <a:pt x="9" y="1011"/>
                  </a:lnTo>
                  <a:lnTo>
                    <a:pt x="7" y="994"/>
                  </a:lnTo>
                  <a:lnTo>
                    <a:pt x="30" y="897"/>
                  </a:lnTo>
                  <a:lnTo>
                    <a:pt x="19" y="839"/>
                  </a:lnTo>
                  <a:lnTo>
                    <a:pt x="27" y="803"/>
                  </a:lnTo>
                  <a:lnTo>
                    <a:pt x="32" y="772"/>
                  </a:lnTo>
                  <a:lnTo>
                    <a:pt x="34" y="749"/>
                  </a:lnTo>
                  <a:lnTo>
                    <a:pt x="34" y="733"/>
                  </a:lnTo>
                  <a:lnTo>
                    <a:pt x="32" y="720"/>
                  </a:lnTo>
                  <a:lnTo>
                    <a:pt x="32" y="710"/>
                  </a:lnTo>
                  <a:lnTo>
                    <a:pt x="24" y="531"/>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 name="Freeform 12"/>
            <p:cNvSpPr>
              <a:spLocks/>
            </p:cNvSpPr>
            <p:nvPr/>
          </p:nvSpPr>
          <p:spPr bwMode="auto">
            <a:xfrm>
              <a:off x="2754313" y="3086100"/>
              <a:ext cx="1092200" cy="1090613"/>
            </a:xfrm>
            <a:custGeom>
              <a:avLst/>
              <a:gdLst>
                <a:gd name="T0" fmla="*/ 204 w 741"/>
                <a:gd name="T1" fmla="*/ 648 h 744"/>
                <a:gd name="T2" fmla="*/ 303 w 741"/>
                <a:gd name="T3" fmla="*/ 534 h 744"/>
                <a:gd name="T4" fmla="*/ 324 w 741"/>
                <a:gd name="T5" fmla="*/ 501 h 744"/>
                <a:gd name="T6" fmla="*/ 390 w 741"/>
                <a:gd name="T7" fmla="*/ 423 h 744"/>
                <a:gd name="T8" fmla="*/ 406 w 741"/>
                <a:gd name="T9" fmla="*/ 402 h 744"/>
                <a:gd name="T10" fmla="*/ 444 w 741"/>
                <a:gd name="T11" fmla="*/ 363 h 744"/>
                <a:gd name="T12" fmla="*/ 483 w 741"/>
                <a:gd name="T13" fmla="*/ 323 h 744"/>
                <a:gd name="T14" fmla="*/ 527 w 741"/>
                <a:gd name="T15" fmla="*/ 284 h 744"/>
                <a:gd name="T16" fmla="*/ 568 w 741"/>
                <a:gd name="T17" fmla="*/ 249 h 744"/>
                <a:gd name="T18" fmla="*/ 591 w 741"/>
                <a:gd name="T19" fmla="*/ 234 h 744"/>
                <a:gd name="T20" fmla="*/ 614 w 741"/>
                <a:gd name="T21" fmla="*/ 220 h 744"/>
                <a:gd name="T22" fmla="*/ 664 w 741"/>
                <a:gd name="T23" fmla="*/ 193 h 744"/>
                <a:gd name="T24" fmla="*/ 687 w 741"/>
                <a:gd name="T25" fmla="*/ 180 h 744"/>
                <a:gd name="T26" fmla="*/ 707 w 741"/>
                <a:gd name="T27" fmla="*/ 168 h 744"/>
                <a:gd name="T28" fmla="*/ 724 w 741"/>
                <a:gd name="T29" fmla="*/ 155 h 744"/>
                <a:gd name="T30" fmla="*/ 734 w 741"/>
                <a:gd name="T31" fmla="*/ 141 h 744"/>
                <a:gd name="T32" fmla="*/ 741 w 741"/>
                <a:gd name="T33" fmla="*/ 126 h 744"/>
                <a:gd name="T34" fmla="*/ 741 w 741"/>
                <a:gd name="T35" fmla="*/ 110 h 744"/>
                <a:gd name="T36" fmla="*/ 738 w 741"/>
                <a:gd name="T37" fmla="*/ 93 h 744"/>
                <a:gd name="T38" fmla="*/ 732 w 741"/>
                <a:gd name="T39" fmla="*/ 77 h 744"/>
                <a:gd name="T40" fmla="*/ 724 w 741"/>
                <a:gd name="T41" fmla="*/ 60 h 744"/>
                <a:gd name="T42" fmla="*/ 714 w 741"/>
                <a:gd name="T43" fmla="*/ 45 h 744"/>
                <a:gd name="T44" fmla="*/ 703 w 741"/>
                <a:gd name="T45" fmla="*/ 35 h 744"/>
                <a:gd name="T46" fmla="*/ 693 w 741"/>
                <a:gd name="T47" fmla="*/ 25 h 744"/>
                <a:gd name="T48" fmla="*/ 680 w 741"/>
                <a:gd name="T49" fmla="*/ 16 h 744"/>
                <a:gd name="T50" fmla="*/ 666 w 741"/>
                <a:gd name="T51" fmla="*/ 10 h 744"/>
                <a:gd name="T52" fmla="*/ 630 w 741"/>
                <a:gd name="T53" fmla="*/ 2 h 744"/>
                <a:gd name="T54" fmla="*/ 612 w 741"/>
                <a:gd name="T55" fmla="*/ 0 h 744"/>
                <a:gd name="T56" fmla="*/ 573 w 741"/>
                <a:gd name="T57" fmla="*/ 24 h 744"/>
                <a:gd name="T58" fmla="*/ 475 w 741"/>
                <a:gd name="T59" fmla="*/ 110 h 744"/>
                <a:gd name="T60" fmla="*/ 460 w 741"/>
                <a:gd name="T61" fmla="*/ 128 h 744"/>
                <a:gd name="T62" fmla="*/ 442 w 741"/>
                <a:gd name="T63" fmla="*/ 147 h 744"/>
                <a:gd name="T64" fmla="*/ 423 w 741"/>
                <a:gd name="T65" fmla="*/ 168 h 744"/>
                <a:gd name="T66" fmla="*/ 379 w 741"/>
                <a:gd name="T67" fmla="*/ 216 h 744"/>
                <a:gd name="T68" fmla="*/ 334 w 741"/>
                <a:gd name="T69" fmla="*/ 261 h 744"/>
                <a:gd name="T70" fmla="*/ 311 w 741"/>
                <a:gd name="T71" fmla="*/ 282 h 744"/>
                <a:gd name="T72" fmla="*/ 290 w 741"/>
                <a:gd name="T73" fmla="*/ 303 h 744"/>
                <a:gd name="T74" fmla="*/ 267 w 741"/>
                <a:gd name="T75" fmla="*/ 321 h 744"/>
                <a:gd name="T76" fmla="*/ 242 w 741"/>
                <a:gd name="T77" fmla="*/ 338 h 744"/>
                <a:gd name="T78" fmla="*/ 192 w 741"/>
                <a:gd name="T79" fmla="*/ 369 h 744"/>
                <a:gd name="T80" fmla="*/ 126 w 741"/>
                <a:gd name="T81" fmla="*/ 441 h 744"/>
                <a:gd name="T82" fmla="*/ 72 w 741"/>
                <a:gd name="T83" fmla="*/ 519 h 744"/>
                <a:gd name="T84" fmla="*/ 27 w 741"/>
                <a:gd name="T85" fmla="*/ 603 h 744"/>
                <a:gd name="T86" fmla="*/ 0 w 741"/>
                <a:gd name="T87" fmla="*/ 675 h 744"/>
                <a:gd name="T88" fmla="*/ 15 w 741"/>
                <a:gd name="T89" fmla="*/ 735 h 744"/>
                <a:gd name="T90" fmla="*/ 36 w 741"/>
                <a:gd name="T91" fmla="*/ 744 h 744"/>
                <a:gd name="T92" fmla="*/ 105 w 741"/>
                <a:gd name="T93" fmla="*/ 744 h 744"/>
                <a:gd name="T94" fmla="*/ 204 w 741"/>
                <a:gd name="T95" fmla="*/ 64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1" h="744">
                  <a:moveTo>
                    <a:pt x="204" y="648"/>
                  </a:moveTo>
                  <a:lnTo>
                    <a:pt x="303" y="534"/>
                  </a:lnTo>
                  <a:lnTo>
                    <a:pt x="324" y="501"/>
                  </a:lnTo>
                  <a:lnTo>
                    <a:pt x="390" y="423"/>
                  </a:lnTo>
                  <a:lnTo>
                    <a:pt x="406" y="402"/>
                  </a:lnTo>
                  <a:lnTo>
                    <a:pt x="444" y="363"/>
                  </a:lnTo>
                  <a:lnTo>
                    <a:pt x="483" y="323"/>
                  </a:lnTo>
                  <a:lnTo>
                    <a:pt x="527" y="284"/>
                  </a:lnTo>
                  <a:lnTo>
                    <a:pt x="568" y="249"/>
                  </a:lnTo>
                  <a:lnTo>
                    <a:pt x="591" y="234"/>
                  </a:lnTo>
                  <a:lnTo>
                    <a:pt x="614" y="220"/>
                  </a:lnTo>
                  <a:lnTo>
                    <a:pt x="664" y="193"/>
                  </a:lnTo>
                  <a:lnTo>
                    <a:pt x="687" y="180"/>
                  </a:lnTo>
                  <a:lnTo>
                    <a:pt x="707" y="168"/>
                  </a:lnTo>
                  <a:lnTo>
                    <a:pt x="724" y="155"/>
                  </a:lnTo>
                  <a:lnTo>
                    <a:pt x="734" y="141"/>
                  </a:lnTo>
                  <a:lnTo>
                    <a:pt x="741" y="126"/>
                  </a:lnTo>
                  <a:lnTo>
                    <a:pt x="741" y="110"/>
                  </a:lnTo>
                  <a:lnTo>
                    <a:pt x="738" y="93"/>
                  </a:lnTo>
                  <a:lnTo>
                    <a:pt x="732" y="77"/>
                  </a:lnTo>
                  <a:lnTo>
                    <a:pt x="724" y="60"/>
                  </a:lnTo>
                  <a:lnTo>
                    <a:pt x="714" y="45"/>
                  </a:lnTo>
                  <a:lnTo>
                    <a:pt x="703" y="35"/>
                  </a:lnTo>
                  <a:lnTo>
                    <a:pt x="693" y="25"/>
                  </a:lnTo>
                  <a:lnTo>
                    <a:pt x="680" y="16"/>
                  </a:lnTo>
                  <a:lnTo>
                    <a:pt x="666" y="10"/>
                  </a:lnTo>
                  <a:lnTo>
                    <a:pt x="630" y="2"/>
                  </a:lnTo>
                  <a:lnTo>
                    <a:pt x="612" y="0"/>
                  </a:lnTo>
                  <a:lnTo>
                    <a:pt x="573" y="24"/>
                  </a:lnTo>
                  <a:lnTo>
                    <a:pt x="475" y="110"/>
                  </a:lnTo>
                  <a:lnTo>
                    <a:pt x="460" y="128"/>
                  </a:lnTo>
                  <a:lnTo>
                    <a:pt x="442" y="147"/>
                  </a:lnTo>
                  <a:lnTo>
                    <a:pt x="423" y="168"/>
                  </a:lnTo>
                  <a:lnTo>
                    <a:pt x="379" y="216"/>
                  </a:lnTo>
                  <a:lnTo>
                    <a:pt x="334" y="261"/>
                  </a:lnTo>
                  <a:lnTo>
                    <a:pt x="311" y="282"/>
                  </a:lnTo>
                  <a:lnTo>
                    <a:pt x="290" y="303"/>
                  </a:lnTo>
                  <a:lnTo>
                    <a:pt x="267" y="321"/>
                  </a:lnTo>
                  <a:lnTo>
                    <a:pt x="242" y="338"/>
                  </a:lnTo>
                  <a:lnTo>
                    <a:pt x="192" y="369"/>
                  </a:lnTo>
                  <a:lnTo>
                    <a:pt x="126" y="441"/>
                  </a:lnTo>
                  <a:lnTo>
                    <a:pt x="72" y="519"/>
                  </a:lnTo>
                  <a:lnTo>
                    <a:pt x="27" y="603"/>
                  </a:lnTo>
                  <a:lnTo>
                    <a:pt x="0" y="675"/>
                  </a:lnTo>
                  <a:lnTo>
                    <a:pt x="15" y="735"/>
                  </a:lnTo>
                  <a:lnTo>
                    <a:pt x="36" y="744"/>
                  </a:lnTo>
                  <a:lnTo>
                    <a:pt x="105" y="744"/>
                  </a:lnTo>
                  <a:lnTo>
                    <a:pt x="204" y="648"/>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 name="Freeform 13"/>
            <p:cNvSpPr>
              <a:spLocks/>
            </p:cNvSpPr>
            <p:nvPr/>
          </p:nvSpPr>
          <p:spPr bwMode="auto">
            <a:xfrm>
              <a:off x="4357688" y="3081338"/>
              <a:ext cx="971550" cy="1220787"/>
            </a:xfrm>
            <a:custGeom>
              <a:avLst/>
              <a:gdLst>
                <a:gd name="T0" fmla="*/ 39 w 657"/>
                <a:gd name="T1" fmla="*/ 17 h 832"/>
                <a:gd name="T2" fmla="*/ 49 w 657"/>
                <a:gd name="T3" fmla="*/ 10 h 832"/>
                <a:gd name="T4" fmla="*/ 60 w 657"/>
                <a:gd name="T5" fmla="*/ 4 h 832"/>
                <a:gd name="T6" fmla="*/ 72 w 657"/>
                <a:gd name="T7" fmla="*/ 2 h 832"/>
                <a:gd name="T8" fmla="*/ 87 w 657"/>
                <a:gd name="T9" fmla="*/ 0 h 832"/>
                <a:gd name="T10" fmla="*/ 161 w 657"/>
                <a:gd name="T11" fmla="*/ 36 h 832"/>
                <a:gd name="T12" fmla="*/ 289 w 657"/>
                <a:gd name="T13" fmla="*/ 168 h 832"/>
                <a:gd name="T14" fmla="*/ 421 w 657"/>
                <a:gd name="T15" fmla="*/ 320 h 832"/>
                <a:gd name="T16" fmla="*/ 513 w 657"/>
                <a:gd name="T17" fmla="*/ 472 h 832"/>
                <a:gd name="T18" fmla="*/ 657 w 657"/>
                <a:gd name="T19" fmla="*/ 756 h 832"/>
                <a:gd name="T20" fmla="*/ 629 w 657"/>
                <a:gd name="T21" fmla="*/ 832 h 832"/>
                <a:gd name="T22" fmla="*/ 541 w 657"/>
                <a:gd name="T23" fmla="*/ 824 h 832"/>
                <a:gd name="T24" fmla="*/ 433 w 657"/>
                <a:gd name="T25" fmla="*/ 672 h 832"/>
                <a:gd name="T26" fmla="*/ 381 w 657"/>
                <a:gd name="T27" fmla="*/ 556 h 832"/>
                <a:gd name="T28" fmla="*/ 285 w 657"/>
                <a:gd name="T29" fmla="*/ 416 h 832"/>
                <a:gd name="T30" fmla="*/ 237 w 657"/>
                <a:gd name="T31" fmla="*/ 344 h 832"/>
                <a:gd name="T32" fmla="*/ 197 w 657"/>
                <a:gd name="T33" fmla="*/ 304 h 832"/>
                <a:gd name="T34" fmla="*/ 153 w 657"/>
                <a:gd name="T35" fmla="*/ 268 h 832"/>
                <a:gd name="T36" fmla="*/ 124 w 657"/>
                <a:gd name="T37" fmla="*/ 232 h 832"/>
                <a:gd name="T38" fmla="*/ 91 w 657"/>
                <a:gd name="T39" fmla="*/ 214 h 832"/>
                <a:gd name="T40" fmla="*/ 62 w 657"/>
                <a:gd name="T41" fmla="*/ 197 h 832"/>
                <a:gd name="T42" fmla="*/ 33 w 657"/>
                <a:gd name="T43" fmla="*/ 168 h 832"/>
                <a:gd name="T44" fmla="*/ 0 w 657"/>
                <a:gd name="T45" fmla="*/ 91 h 832"/>
                <a:gd name="T46" fmla="*/ 6 w 657"/>
                <a:gd name="T47" fmla="*/ 73 h 832"/>
                <a:gd name="T48" fmla="*/ 27 w 657"/>
                <a:gd name="T49" fmla="*/ 42 h 832"/>
                <a:gd name="T50" fmla="*/ 35 w 657"/>
                <a:gd name="T51" fmla="*/ 27 h 832"/>
                <a:gd name="T52" fmla="*/ 39 w 657"/>
                <a:gd name="T53" fmla="*/ 1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7" h="832">
                  <a:moveTo>
                    <a:pt x="39" y="17"/>
                  </a:moveTo>
                  <a:lnTo>
                    <a:pt x="49" y="10"/>
                  </a:lnTo>
                  <a:lnTo>
                    <a:pt x="60" y="4"/>
                  </a:lnTo>
                  <a:lnTo>
                    <a:pt x="72" y="2"/>
                  </a:lnTo>
                  <a:lnTo>
                    <a:pt x="87" y="0"/>
                  </a:lnTo>
                  <a:lnTo>
                    <a:pt x="161" y="36"/>
                  </a:lnTo>
                  <a:lnTo>
                    <a:pt x="289" y="168"/>
                  </a:lnTo>
                  <a:lnTo>
                    <a:pt x="421" y="320"/>
                  </a:lnTo>
                  <a:lnTo>
                    <a:pt x="513" y="472"/>
                  </a:lnTo>
                  <a:lnTo>
                    <a:pt x="657" y="756"/>
                  </a:lnTo>
                  <a:lnTo>
                    <a:pt x="629" y="832"/>
                  </a:lnTo>
                  <a:lnTo>
                    <a:pt x="541" y="824"/>
                  </a:lnTo>
                  <a:lnTo>
                    <a:pt x="433" y="672"/>
                  </a:lnTo>
                  <a:lnTo>
                    <a:pt x="381" y="556"/>
                  </a:lnTo>
                  <a:lnTo>
                    <a:pt x="285" y="416"/>
                  </a:lnTo>
                  <a:lnTo>
                    <a:pt x="237" y="344"/>
                  </a:lnTo>
                  <a:lnTo>
                    <a:pt x="197" y="304"/>
                  </a:lnTo>
                  <a:lnTo>
                    <a:pt x="153" y="268"/>
                  </a:lnTo>
                  <a:lnTo>
                    <a:pt x="124" y="232"/>
                  </a:lnTo>
                  <a:lnTo>
                    <a:pt x="91" y="214"/>
                  </a:lnTo>
                  <a:lnTo>
                    <a:pt x="62" y="197"/>
                  </a:lnTo>
                  <a:lnTo>
                    <a:pt x="33" y="168"/>
                  </a:lnTo>
                  <a:lnTo>
                    <a:pt x="0" y="91"/>
                  </a:lnTo>
                  <a:lnTo>
                    <a:pt x="6" y="73"/>
                  </a:lnTo>
                  <a:lnTo>
                    <a:pt x="27" y="42"/>
                  </a:lnTo>
                  <a:lnTo>
                    <a:pt x="35" y="27"/>
                  </a:lnTo>
                  <a:lnTo>
                    <a:pt x="39" y="17"/>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 name="Rectangle 14"/>
            <p:cNvSpPr>
              <a:spLocks noChangeArrowheads="1"/>
            </p:cNvSpPr>
            <p:nvPr/>
          </p:nvSpPr>
          <p:spPr bwMode="auto">
            <a:xfrm>
              <a:off x="1512888" y="4570413"/>
              <a:ext cx="1031875" cy="269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 name="Freeform 15"/>
            <p:cNvSpPr>
              <a:spLocks/>
            </p:cNvSpPr>
            <p:nvPr/>
          </p:nvSpPr>
          <p:spPr bwMode="auto">
            <a:xfrm>
              <a:off x="946150" y="4033838"/>
              <a:ext cx="566738" cy="30162"/>
            </a:xfrm>
            <a:custGeom>
              <a:avLst/>
              <a:gdLst>
                <a:gd name="T0" fmla="*/ 0 w 386"/>
                <a:gd name="T1" fmla="*/ 2 h 21"/>
                <a:gd name="T2" fmla="*/ 0 w 386"/>
                <a:gd name="T3" fmla="*/ 21 h 21"/>
                <a:gd name="T4" fmla="*/ 386 w 386"/>
                <a:gd name="T5" fmla="*/ 19 h 21"/>
                <a:gd name="T6" fmla="*/ 386 w 386"/>
                <a:gd name="T7" fmla="*/ 0 h 21"/>
                <a:gd name="T8" fmla="*/ 0 w 386"/>
                <a:gd name="T9" fmla="*/ 2 h 21"/>
              </a:gdLst>
              <a:ahLst/>
              <a:cxnLst>
                <a:cxn ang="0">
                  <a:pos x="T0" y="T1"/>
                </a:cxn>
                <a:cxn ang="0">
                  <a:pos x="T2" y="T3"/>
                </a:cxn>
                <a:cxn ang="0">
                  <a:pos x="T4" y="T5"/>
                </a:cxn>
                <a:cxn ang="0">
                  <a:pos x="T6" y="T7"/>
                </a:cxn>
                <a:cxn ang="0">
                  <a:pos x="T8" y="T9"/>
                </a:cxn>
              </a:cxnLst>
              <a:rect l="0" t="0" r="r" b="b"/>
              <a:pathLst>
                <a:path w="386" h="21">
                  <a:moveTo>
                    <a:pt x="0" y="2"/>
                  </a:moveTo>
                  <a:lnTo>
                    <a:pt x="0" y="21"/>
                  </a:lnTo>
                  <a:lnTo>
                    <a:pt x="386" y="19"/>
                  </a:lnTo>
                  <a:lnTo>
                    <a:pt x="38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0" name="Rectangle 16"/>
            <p:cNvSpPr>
              <a:spLocks noChangeArrowheads="1"/>
            </p:cNvSpPr>
            <p:nvPr/>
          </p:nvSpPr>
          <p:spPr bwMode="auto">
            <a:xfrm>
              <a:off x="946150" y="2930525"/>
              <a:ext cx="566738" cy="2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1" name="Freeform 17"/>
            <p:cNvSpPr>
              <a:spLocks/>
            </p:cNvSpPr>
            <p:nvPr/>
          </p:nvSpPr>
          <p:spPr bwMode="auto">
            <a:xfrm>
              <a:off x="2466975" y="2846388"/>
              <a:ext cx="1582738" cy="1639887"/>
            </a:xfrm>
            <a:custGeom>
              <a:avLst/>
              <a:gdLst>
                <a:gd name="T0" fmla="*/ 0 w 945"/>
                <a:gd name="T1" fmla="*/ 876 h 888"/>
                <a:gd name="T2" fmla="*/ 12 w 945"/>
                <a:gd name="T3" fmla="*/ 888 h 888"/>
                <a:gd name="T4" fmla="*/ 945 w 945"/>
                <a:gd name="T5" fmla="*/ 12 h 888"/>
                <a:gd name="T6" fmla="*/ 932 w 945"/>
                <a:gd name="T7" fmla="*/ 0 h 888"/>
                <a:gd name="T8" fmla="*/ 0 w 945"/>
                <a:gd name="T9" fmla="*/ 876 h 888"/>
              </a:gdLst>
              <a:ahLst/>
              <a:cxnLst>
                <a:cxn ang="0">
                  <a:pos x="T0" y="T1"/>
                </a:cxn>
                <a:cxn ang="0">
                  <a:pos x="T2" y="T3"/>
                </a:cxn>
                <a:cxn ang="0">
                  <a:pos x="T4" y="T5"/>
                </a:cxn>
                <a:cxn ang="0">
                  <a:pos x="T6" y="T7"/>
                </a:cxn>
                <a:cxn ang="0">
                  <a:pos x="T8" y="T9"/>
                </a:cxn>
              </a:cxnLst>
              <a:rect l="0" t="0" r="r" b="b"/>
              <a:pathLst>
                <a:path w="945" h="888">
                  <a:moveTo>
                    <a:pt x="0" y="876"/>
                  </a:moveTo>
                  <a:lnTo>
                    <a:pt x="12" y="888"/>
                  </a:lnTo>
                  <a:lnTo>
                    <a:pt x="945" y="12"/>
                  </a:lnTo>
                  <a:lnTo>
                    <a:pt x="932" y="0"/>
                  </a:lnTo>
                  <a:lnTo>
                    <a:pt x="0" y="876"/>
                  </a:lnTo>
                  <a:close/>
                </a:path>
              </a:pathLst>
            </a:custGeom>
            <a:solidFill>
              <a:schemeClr val="tx1"/>
            </a:solidFill>
            <a:ln w="9525">
              <a:solidFill>
                <a:schemeClr val="tx1"/>
              </a:solidFill>
              <a:round/>
              <a:headEnd/>
              <a:tailEnd/>
            </a:ln>
          </p:spPr>
          <p:txBody>
            <a:bodyPr/>
            <a:lstStyle/>
            <a:p>
              <a:endParaRPr lang="zh-CN" altLang="en-US" sz="1600"/>
            </a:p>
          </p:txBody>
        </p:sp>
        <p:sp>
          <p:nvSpPr>
            <p:cNvPr id="22" name="Freeform 18"/>
            <p:cNvSpPr>
              <a:spLocks/>
            </p:cNvSpPr>
            <p:nvPr/>
          </p:nvSpPr>
          <p:spPr bwMode="auto">
            <a:xfrm>
              <a:off x="2165350" y="1773238"/>
              <a:ext cx="5022850" cy="884237"/>
            </a:xfrm>
            <a:custGeom>
              <a:avLst/>
              <a:gdLst>
                <a:gd name="T0" fmla="*/ 480 w 3403"/>
                <a:gd name="T1" fmla="*/ 60 h 603"/>
                <a:gd name="T2" fmla="*/ 799 w 3403"/>
                <a:gd name="T3" fmla="*/ 0 h 603"/>
                <a:gd name="T4" fmla="*/ 1021 w 3403"/>
                <a:gd name="T5" fmla="*/ 27 h 603"/>
                <a:gd name="T6" fmla="*/ 1117 w 3403"/>
                <a:gd name="T7" fmla="*/ 35 h 603"/>
                <a:gd name="T8" fmla="*/ 1177 w 3403"/>
                <a:gd name="T9" fmla="*/ 35 h 603"/>
                <a:gd name="T10" fmla="*/ 1262 w 3403"/>
                <a:gd name="T11" fmla="*/ 35 h 603"/>
                <a:gd name="T12" fmla="*/ 1389 w 3403"/>
                <a:gd name="T13" fmla="*/ 37 h 603"/>
                <a:gd name="T14" fmla="*/ 1586 w 3403"/>
                <a:gd name="T15" fmla="*/ 31 h 603"/>
                <a:gd name="T16" fmla="*/ 1721 w 3403"/>
                <a:gd name="T17" fmla="*/ 25 h 603"/>
                <a:gd name="T18" fmla="*/ 1927 w 3403"/>
                <a:gd name="T19" fmla="*/ 27 h 603"/>
                <a:gd name="T20" fmla="*/ 2062 w 3403"/>
                <a:gd name="T21" fmla="*/ 46 h 603"/>
                <a:gd name="T22" fmla="*/ 2222 w 3403"/>
                <a:gd name="T23" fmla="*/ 71 h 603"/>
                <a:gd name="T24" fmla="*/ 2296 w 3403"/>
                <a:gd name="T25" fmla="*/ 75 h 603"/>
                <a:gd name="T26" fmla="*/ 2404 w 3403"/>
                <a:gd name="T27" fmla="*/ 77 h 603"/>
                <a:gd name="T28" fmla="*/ 2575 w 3403"/>
                <a:gd name="T29" fmla="*/ 56 h 603"/>
                <a:gd name="T30" fmla="*/ 2830 w 3403"/>
                <a:gd name="T31" fmla="*/ 19 h 603"/>
                <a:gd name="T32" fmla="*/ 2888 w 3403"/>
                <a:gd name="T33" fmla="*/ 21 h 603"/>
                <a:gd name="T34" fmla="*/ 3021 w 3403"/>
                <a:gd name="T35" fmla="*/ 25 h 603"/>
                <a:gd name="T36" fmla="*/ 3154 w 3403"/>
                <a:gd name="T37" fmla="*/ 33 h 603"/>
                <a:gd name="T38" fmla="*/ 3216 w 3403"/>
                <a:gd name="T39" fmla="*/ 44 h 603"/>
                <a:gd name="T40" fmla="*/ 3339 w 3403"/>
                <a:gd name="T41" fmla="*/ 112 h 603"/>
                <a:gd name="T42" fmla="*/ 3403 w 3403"/>
                <a:gd name="T43" fmla="*/ 199 h 603"/>
                <a:gd name="T44" fmla="*/ 3395 w 3403"/>
                <a:gd name="T45" fmla="*/ 392 h 603"/>
                <a:gd name="T46" fmla="*/ 3372 w 3403"/>
                <a:gd name="T47" fmla="*/ 421 h 603"/>
                <a:gd name="T48" fmla="*/ 3285 w 3403"/>
                <a:gd name="T49" fmla="*/ 463 h 603"/>
                <a:gd name="T50" fmla="*/ 3204 w 3403"/>
                <a:gd name="T51" fmla="*/ 480 h 603"/>
                <a:gd name="T52" fmla="*/ 3154 w 3403"/>
                <a:gd name="T53" fmla="*/ 496 h 603"/>
                <a:gd name="T54" fmla="*/ 3096 w 3403"/>
                <a:gd name="T55" fmla="*/ 498 h 603"/>
                <a:gd name="T56" fmla="*/ 3052 w 3403"/>
                <a:gd name="T57" fmla="*/ 496 h 603"/>
                <a:gd name="T58" fmla="*/ 2986 w 3403"/>
                <a:gd name="T59" fmla="*/ 492 h 603"/>
                <a:gd name="T60" fmla="*/ 2880 w 3403"/>
                <a:gd name="T61" fmla="*/ 471 h 603"/>
                <a:gd name="T62" fmla="*/ 2745 w 3403"/>
                <a:gd name="T63" fmla="*/ 442 h 603"/>
                <a:gd name="T64" fmla="*/ 2546 w 3403"/>
                <a:gd name="T65" fmla="*/ 426 h 603"/>
                <a:gd name="T66" fmla="*/ 2317 w 3403"/>
                <a:gd name="T67" fmla="*/ 417 h 603"/>
                <a:gd name="T68" fmla="*/ 1695 w 3403"/>
                <a:gd name="T69" fmla="*/ 406 h 603"/>
                <a:gd name="T70" fmla="*/ 1291 w 3403"/>
                <a:gd name="T71" fmla="*/ 398 h 603"/>
                <a:gd name="T72" fmla="*/ 888 w 3403"/>
                <a:gd name="T73" fmla="*/ 477 h 603"/>
                <a:gd name="T74" fmla="*/ 745 w 3403"/>
                <a:gd name="T75" fmla="*/ 488 h 603"/>
                <a:gd name="T76" fmla="*/ 585 w 3403"/>
                <a:gd name="T77" fmla="*/ 576 h 603"/>
                <a:gd name="T78" fmla="*/ 438 w 3403"/>
                <a:gd name="T79" fmla="*/ 591 h 603"/>
                <a:gd name="T80" fmla="*/ 216 w 3403"/>
                <a:gd name="T81" fmla="*/ 603 h 603"/>
                <a:gd name="T82" fmla="*/ 60 w 3403"/>
                <a:gd name="T83" fmla="*/ 513 h 603"/>
                <a:gd name="T84" fmla="*/ 6 w 3403"/>
                <a:gd name="T85" fmla="*/ 291 h 603"/>
                <a:gd name="T86" fmla="*/ 237 w 3403"/>
                <a:gd name="T87" fmla="*/ 8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03" h="603">
                  <a:moveTo>
                    <a:pt x="237" y="84"/>
                  </a:moveTo>
                  <a:lnTo>
                    <a:pt x="402" y="60"/>
                  </a:lnTo>
                  <a:lnTo>
                    <a:pt x="480" y="60"/>
                  </a:lnTo>
                  <a:lnTo>
                    <a:pt x="591" y="42"/>
                  </a:lnTo>
                  <a:lnTo>
                    <a:pt x="675" y="21"/>
                  </a:lnTo>
                  <a:lnTo>
                    <a:pt x="799" y="0"/>
                  </a:lnTo>
                  <a:lnTo>
                    <a:pt x="890" y="8"/>
                  </a:lnTo>
                  <a:lnTo>
                    <a:pt x="1000" y="23"/>
                  </a:lnTo>
                  <a:lnTo>
                    <a:pt x="1021" y="27"/>
                  </a:lnTo>
                  <a:lnTo>
                    <a:pt x="1054" y="33"/>
                  </a:lnTo>
                  <a:lnTo>
                    <a:pt x="1086" y="35"/>
                  </a:lnTo>
                  <a:lnTo>
                    <a:pt x="1117" y="35"/>
                  </a:lnTo>
                  <a:lnTo>
                    <a:pt x="1135" y="35"/>
                  </a:lnTo>
                  <a:lnTo>
                    <a:pt x="1156" y="35"/>
                  </a:lnTo>
                  <a:lnTo>
                    <a:pt x="1177" y="35"/>
                  </a:lnTo>
                  <a:lnTo>
                    <a:pt x="1202" y="35"/>
                  </a:lnTo>
                  <a:lnTo>
                    <a:pt x="1231" y="35"/>
                  </a:lnTo>
                  <a:lnTo>
                    <a:pt x="1262" y="35"/>
                  </a:lnTo>
                  <a:lnTo>
                    <a:pt x="1299" y="35"/>
                  </a:lnTo>
                  <a:lnTo>
                    <a:pt x="1341" y="37"/>
                  </a:lnTo>
                  <a:lnTo>
                    <a:pt x="1389" y="37"/>
                  </a:lnTo>
                  <a:lnTo>
                    <a:pt x="1437" y="35"/>
                  </a:lnTo>
                  <a:lnTo>
                    <a:pt x="1538" y="33"/>
                  </a:lnTo>
                  <a:lnTo>
                    <a:pt x="1586" y="31"/>
                  </a:lnTo>
                  <a:lnTo>
                    <a:pt x="1634" y="29"/>
                  </a:lnTo>
                  <a:lnTo>
                    <a:pt x="1680" y="27"/>
                  </a:lnTo>
                  <a:lnTo>
                    <a:pt x="1721" y="25"/>
                  </a:lnTo>
                  <a:lnTo>
                    <a:pt x="1883" y="21"/>
                  </a:lnTo>
                  <a:lnTo>
                    <a:pt x="1904" y="23"/>
                  </a:lnTo>
                  <a:lnTo>
                    <a:pt x="1927" y="27"/>
                  </a:lnTo>
                  <a:lnTo>
                    <a:pt x="1952" y="29"/>
                  </a:lnTo>
                  <a:lnTo>
                    <a:pt x="2006" y="37"/>
                  </a:lnTo>
                  <a:lnTo>
                    <a:pt x="2062" y="46"/>
                  </a:lnTo>
                  <a:lnTo>
                    <a:pt x="2118" y="54"/>
                  </a:lnTo>
                  <a:lnTo>
                    <a:pt x="2174" y="62"/>
                  </a:lnTo>
                  <a:lnTo>
                    <a:pt x="2222" y="71"/>
                  </a:lnTo>
                  <a:lnTo>
                    <a:pt x="2244" y="73"/>
                  </a:lnTo>
                  <a:lnTo>
                    <a:pt x="2263" y="75"/>
                  </a:lnTo>
                  <a:lnTo>
                    <a:pt x="2296" y="75"/>
                  </a:lnTo>
                  <a:lnTo>
                    <a:pt x="2334" y="75"/>
                  </a:lnTo>
                  <a:lnTo>
                    <a:pt x="2377" y="77"/>
                  </a:lnTo>
                  <a:lnTo>
                    <a:pt x="2404" y="77"/>
                  </a:lnTo>
                  <a:lnTo>
                    <a:pt x="2431" y="75"/>
                  </a:lnTo>
                  <a:lnTo>
                    <a:pt x="2504" y="67"/>
                  </a:lnTo>
                  <a:lnTo>
                    <a:pt x="2575" y="56"/>
                  </a:lnTo>
                  <a:lnTo>
                    <a:pt x="2645" y="44"/>
                  </a:lnTo>
                  <a:lnTo>
                    <a:pt x="2791" y="21"/>
                  </a:lnTo>
                  <a:lnTo>
                    <a:pt x="2830" y="19"/>
                  </a:lnTo>
                  <a:lnTo>
                    <a:pt x="2847" y="19"/>
                  </a:lnTo>
                  <a:lnTo>
                    <a:pt x="2867" y="19"/>
                  </a:lnTo>
                  <a:lnTo>
                    <a:pt x="2888" y="21"/>
                  </a:lnTo>
                  <a:lnTo>
                    <a:pt x="2913" y="21"/>
                  </a:lnTo>
                  <a:lnTo>
                    <a:pt x="2965" y="23"/>
                  </a:lnTo>
                  <a:lnTo>
                    <a:pt x="3021" y="25"/>
                  </a:lnTo>
                  <a:lnTo>
                    <a:pt x="3075" y="27"/>
                  </a:lnTo>
                  <a:lnTo>
                    <a:pt x="3129" y="31"/>
                  </a:lnTo>
                  <a:lnTo>
                    <a:pt x="3154" y="33"/>
                  </a:lnTo>
                  <a:lnTo>
                    <a:pt x="3177" y="37"/>
                  </a:lnTo>
                  <a:lnTo>
                    <a:pt x="3198" y="40"/>
                  </a:lnTo>
                  <a:lnTo>
                    <a:pt x="3216" y="44"/>
                  </a:lnTo>
                  <a:lnTo>
                    <a:pt x="3256" y="67"/>
                  </a:lnTo>
                  <a:lnTo>
                    <a:pt x="3297" y="89"/>
                  </a:lnTo>
                  <a:lnTo>
                    <a:pt x="3339" y="112"/>
                  </a:lnTo>
                  <a:lnTo>
                    <a:pt x="3378" y="137"/>
                  </a:lnTo>
                  <a:lnTo>
                    <a:pt x="3391" y="168"/>
                  </a:lnTo>
                  <a:lnTo>
                    <a:pt x="3403" y="199"/>
                  </a:lnTo>
                  <a:lnTo>
                    <a:pt x="3401" y="291"/>
                  </a:lnTo>
                  <a:lnTo>
                    <a:pt x="3397" y="380"/>
                  </a:lnTo>
                  <a:lnTo>
                    <a:pt x="3395" y="392"/>
                  </a:lnTo>
                  <a:lnTo>
                    <a:pt x="3389" y="403"/>
                  </a:lnTo>
                  <a:lnTo>
                    <a:pt x="3380" y="413"/>
                  </a:lnTo>
                  <a:lnTo>
                    <a:pt x="3372" y="421"/>
                  </a:lnTo>
                  <a:lnTo>
                    <a:pt x="3347" y="438"/>
                  </a:lnTo>
                  <a:lnTo>
                    <a:pt x="3316" y="453"/>
                  </a:lnTo>
                  <a:lnTo>
                    <a:pt x="3285" y="463"/>
                  </a:lnTo>
                  <a:lnTo>
                    <a:pt x="3254" y="469"/>
                  </a:lnTo>
                  <a:lnTo>
                    <a:pt x="3227" y="475"/>
                  </a:lnTo>
                  <a:lnTo>
                    <a:pt x="3204" y="480"/>
                  </a:lnTo>
                  <a:lnTo>
                    <a:pt x="3189" y="486"/>
                  </a:lnTo>
                  <a:lnTo>
                    <a:pt x="3175" y="490"/>
                  </a:lnTo>
                  <a:lnTo>
                    <a:pt x="3154" y="496"/>
                  </a:lnTo>
                  <a:lnTo>
                    <a:pt x="3135" y="498"/>
                  </a:lnTo>
                  <a:lnTo>
                    <a:pt x="3117" y="500"/>
                  </a:lnTo>
                  <a:lnTo>
                    <a:pt x="3096" y="498"/>
                  </a:lnTo>
                  <a:lnTo>
                    <a:pt x="3081" y="498"/>
                  </a:lnTo>
                  <a:lnTo>
                    <a:pt x="3069" y="496"/>
                  </a:lnTo>
                  <a:lnTo>
                    <a:pt x="3052" y="496"/>
                  </a:lnTo>
                  <a:lnTo>
                    <a:pt x="3034" y="494"/>
                  </a:lnTo>
                  <a:lnTo>
                    <a:pt x="3011" y="492"/>
                  </a:lnTo>
                  <a:lnTo>
                    <a:pt x="2986" y="492"/>
                  </a:lnTo>
                  <a:lnTo>
                    <a:pt x="2950" y="484"/>
                  </a:lnTo>
                  <a:lnTo>
                    <a:pt x="2915" y="477"/>
                  </a:lnTo>
                  <a:lnTo>
                    <a:pt x="2880" y="471"/>
                  </a:lnTo>
                  <a:lnTo>
                    <a:pt x="2842" y="467"/>
                  </a:lnTo>
                  <a:lnTo>
                    <a:pt x="2793" y="453"/>
                  </a:lnTo>
                  <a:lnTo>
                    <a:pt x="2745" y="442"/>
                  </a:lnTo>
                  <a:lnTo>
                    <a:pt x="2695" y="436"/>
                  </a:lnTo>
                  <a:lnTo>
                    <a:pt x="2645" y="430"/>
                  </a:lnTo>
                  <a:lnTo>
                    <a:pt x="2546" y="426"/>
                  </a:lnTo>
                  <a:lnTo>
                    <a:pt x="2444" y="424"/>
                  </a:lnTo>
                  <a:lnTo>
                    <a:pt x="2379" y="419"/>
                  </a:lnTo>
                  <a:lnTo>
                    <a:pt x="2317" y="417"/>
                  </a:lnTo>
                  <a:lnTo>
                    <a:pt x="2253" y="421"/>
                  </a:lnTo>
                  <a:lnTo>
                    <a:pt x="1907" y="402"/>
                  </a:lnTo>
                  <a:lnTo>
                    <a:pt x="1695" y="406"/>
                  </a:lnTo>
                  <a:lnTo>
                    <a:pt x="1487" y="410"/>
                  </a:lnTo>
                  <a:lnTo>
                    <a:pt x="1407" y="406"/>
                  </a:lnTo>
                  <a:lnTo>
                    <a:pt x="1291" y="398"/>
                  </a:lnTo>
                  <a:lnTo>
                    <a:pt x="1115" y="446"/>
                  </a:lnTo>
                  <a:lnTo>
                    <a:pt x="994" y="471"/>
                  </a:lnTo>
                  <a:lnTo>
                    <a:pt x="888" y="477"/>
                  </a:lnTo>
                  <a:lnTo>
                    <a:pt x="780" y="486"/>
                  </a:lnTo>
                  <a:lnTo>
                    <a:pt x="762" y="488"/>
                  </a:lnTo>
                  <a:lnTo>
                    <a:pt x="745" y="488"/>
                  </a:lnTo>
                  <a:lnTo>
                    <a:pt x="705" y="516"/>
                  </a:lnTo>
                  <a:lnTo>
                    <a:pt x="633" y="549"/>
                  </a:lnTo>
                  <a:lnTo>
                    <a:pt x="585" y="576"/>
                  </a:lnTo>
                  <a:lnTo>
                    <a:pt x="531" y="576"/>
                  </a:lnTo>
                  <a:lnTo>
                    <a:pt x="489" y="588"/>
                  </a:lnTo>
                  <a:lnTo>
                    <a:pt x="438" y="591"/>
                  </a:lnTo>
                  <a:lnTo>
                    <a:pt x="369" y="600"/>
                  </a:lnTo>
                  <a:lnTo>
                    <a:pt x="285" y="591"/>
                  </a:lnTo>
                  <a:lnTo>
                    <a:pt x="216" y="603"/>
                  </a:lnTo>
                  <a:lnTo>
                    <a:pt x="150" y="588"/>
                  </a:lnTo>
                  <a:lnTo>
                    <a:pt x="93" y="546"/>
                  </a:lnTo>
                  <a:lnTo>
                    <a:pt x="60" y="513"/>
                  </a:lnTo>
                  <a:lnTo>
                    <a:pt x="24" y="480"/>
                  </a:lnTo>
                  <a:lnTo>
                    <a:pt x="0" y="399"/>
                  </a:lnTo>
                  <a:lnTo>
                    <a:pt x="6" y="291"/>
                  </a:lnTo>
                  <a:lnTo>
                    <a:pt x="33" y="216"/>
                  </a:lnTo>
                  <a:lnTo>
                    <a:pt x="111" y="132"/>
                  </a:lnTo>
                  <a:lnTo>
                    <a:pt x="237" y="84"/>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3" name="Freeform 19"/>
            <p:cNvSpPr>
              <a:spLocks/>
            </p:cNvSpPr>
            <p:nvPr/>
          </p:nvSpPr>
          <p:spPr bwMode="auto">
            <a:xfrm>
              <a:off x="4224338" y="2828925"/>
              <a:ext cx="1185862" cy="1589088"/>
            </a:xfrm>
            <a:custGeom>
              <a:avLst/>
              <a:gdLst>
                <a:gd name="T0" fmla="*/ 1082 w 1094"/>
                <a:gd name="T1" fmla="*/ 901 h 901"/>
                <a:gd name="T2" fmla="*/ 1094 w 1094"/>
                <a:gd name="T3" fmla="*/ 887 h 901"/>
                <a:gd name="T4" fmla="*/ 12 w 1094"/>
                <a:gd name="T5" fmla="*/ 0 h 901"/>
                <a:gd name="T6" fmla="*/ 0 w 1094"/>
                <a:gd name="T7" fmla="*/ 15 h 901"/>
                <a:gd name="T8" fmla="*/ 1082 w 1094"/>
                <a:gd name="T9" fmla="*/ 901 h 901"/>
              </a:gdLst>
              <a:ahLst/>
              <a:cxnLst>
                <a:cxn ang="0">
                  <a:pos x="T0" y="T1"/>
                </a:cxn>
                <a:cxn ang="0">
                  <a:pos x="T2" y="T3"/>
                </a:cxn>
                <a:cxn ang="0">
                  <a:pos x="T4" y="T5"/>
                </a:cxn>
                <a:cxn ang="0">
                  <a:pos x="T6" y="T7"/>
                </a:cxn>
                <a:cxn ang="0">
                  <a:pos x="T8" y="T9"/>
                </a:cxn>
              </a:cxnLst>
              <a:rect l="0" t="0" r="r" b="b"/>
              <a:pathLst>
                <a:path w="1094" h="901">
                  <a:moveTo>
                    <a:pt x="1082" y="901"/>
                  </a:moveTo>
                  <a:lnTo>
                    <a:pt x="1094" y="887"/>
                  </a:lnTo>
                  <a:lnTo>
                    <a:pt x="12" y="0"/>
                  </a:lnTo>
                  <a:lnTo>
                    <a:pt x="0" y="15"/>
                  </a:lnTo>
                  <a:lnTo>
                    <a:pt x="1082" y="9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4" name="Rectangle 20"/>
            <p:cNvSpPr>
              <a:spLocks noChangeArrowheads="1"/>
            </p:cNvSpPr>
            <p:nvPr/>
          </p:nvSpPr>
          <p:spPr bwMode="auto">
            <a:xfrm>
              <a:off x="7673975" y="4095750"/>
              <a:ext cx="627063" cy="2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5" name="Rectangle 21"/>
            <p:cNvSpPr>
              <a:spLocks noChangeArrowheads="1"/>
            </p:cNvSpPr>
            <p:nvPr/>
          </p:nvSpPr>
          <p:spPr bwMode="auto">
            <a:xfrm>
              <a:off x="7686675" y="3001963"/>
              <a:ext cx="625475" cy="269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6" name="Rectangle 22"/>
            <p:cNvSpPr>
              <a:spLocks noChangeArrowheads="1"/>
            </p:cNvSpPr>
            <p:nvPr/>
          </p:nvSpPr>
          <p:spPr bwMode="auto">
            <a:xfrm>
              <a:off x="6530975" y="4770438"/>
              <a:ext cx="19861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B</a:t>
              </a:r>
              <a:endParaRPr kumimoji="1" lang="en-US" altLang="zh-CN" sz="1600">
                <a:solidFill>
                  <a:srgbClr val="333399"/>
                </a:solidFill>
                <a:latin typeface="Arial" charset="0"/>
              </a:endParaRPr>
            </a:p>
          </p:txBody>
        </p:sp>
        <p:sp>
          <p:nvSpPr>
            <p:cNvPr id="27" name="Oval 23"/>
            <p:cNvSpPr>
              <a:spLocks noChangeArrowheads="1"/>
            </p:cNvSpPr>
            <p:nvPr/>
          </p:nvSpPr>
          <p:spPr bwMode="auto">
            <a:xfrm>
              <a:off x="3584575" y="5621338"/>
              <a:ext cx="117475" cy="119062"/>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28" name="Group 24"/>
            <p:cNvGrpSpPr>
              <a:grpSpLocks/>
            </p:cNvGrpSpPr>
            <p:nvPr/>
          </p:nvGrpSpPr>
          <p:grpSpPr bwMode="auto">
            <a:xfrm>
              <a:off x="579438" y="3616325"/>
              <a:ext cx="504825" cy="515938"/>
              <a:chOff x="101" y="2294"/>
              <a:chExt cx="343" cy="353"/>
            </a:xfrm>
          </p:grpSpPr>
          <p:grpSp>
            <p:nvGrpSpPr>
              <p:cNvPr id="29" name="Group 25"/>
              <p:cNvGrpSpPr>
                <a:grpSpLocks/>
              </p:cNvGrpSpPr>
              <p:nvPr/>
            </p:nvGrpSpPr>
            <p:grpSpPr bwMode="auto">
              <a:xfrm>
                <a:off x="109" y="2301"/>
                <a:ext cx="335" cy="346"/>
                <a:chOff x="109" y="2301"/>
                <a:chExt cx="335" cy="346"/>
              </a:xfrm>
            </p:grpSpPr>
            <p:sp>
              <p:nvSpPr>
                <p:cNvPr id="43" name="Freeform 26"/>
                <p:cNvSpPr>
                  <a:spLocks/>
                </p:cNvSpPr>
                <p:nvPr/>
              </p:nvSpPr>
              <p:spPr bwMode="auto">
                <a:xfrm>
                  <a:off x="118" y="2480"/>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4" name="Freeform 27"/>
                <p:cNvSpPr>
                  <a:spLocks/>
                </p:cNvSpPr>
                <p:nvPr/>
              </p:nvSpPr>
              <p:spPr bwMode="auto">
                <a:xfrm>
                  <a:off x="118" y="2480"/>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5" name="Freeform 28"/>
                <p:cNvSpPr>
                  <a:spLocks/>
                </p:cNvSpPr>
                <p:nvPr/>
              </p:nvSpPr>
              <p:spPr bwMode="auto">
                <a:xfrm>
                  <a:off x="165" y="2301"/>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6" name="Freeform 29"/>
                <p:cNvSpPr>
                  <a:spLocks/>
                </p:cNvSpPr>
                <p:nvPr/>
              </p:nvSpPr>
              <p:spPr bwMode="auto">
                <a:xfrm>
                  <a:off x="165" y="2301"/>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7" name="Rectangle 30"/>
                <p:cNvSpPr>
                  <a:spLocks noChangeArrowheads="1"/>
                </p:cNvSpPr>
                <p:nvPr/>
              </p:nvSpPr>
              <p:spPr bwMode="auto">
                <a:xfrm>
                  <a:off x="165" y="2324"/>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8" name="Rectangle 31"/>
                <p:cNvSpPr>
                  <a:spLocks noChangeArrowheads="1"/>
                </p:cNvSpPr>
                <p:nvPr/>
              </p:nvSpPr>
              <p:spPr bwMode="auto">
                <a:xfrm>
                  <a:off x="120" y="2512"/>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9" name="Rectangle 32"/>
                <p:cNvSpPr>
                  <a:spLocks noChangeArrowheads="1"/>
                </p:cNvSpPr>
                <p:nvPr/>
              </p:nvSpPr>
              <p:spPr bwMode="auto">
                <a:xfrm>
                  <a:off x="186" y="2345"/>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50" name="Line 33"/>
                <p:cNvSpPr>
                  <a:spLocks noChangeShapeType="1"/>
                </p:cNvSpPr>
                <p:nvPr/>
              </p:nvSpPr>
              <p:spPr bwMode="auto">
                <a:xfrm flipH="1">
                  <a:off x="335" y="2541"/>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51" name="Group 34"/>
                <p:cNvGrpSpPr>
                  <a:grpSpLocks/>
                </p:cNvGrpSpPr>
                <p:nvPr/>
              </p:nvGrpSpPr>
              <p:grpSpPr bwMode="auto">
                <a:xfrm>
                  <a:off x="109" y="2596"/>
                  <a:ext cx="335" cy="51"/>
                  <a:chOff x="109" y="2596"/>
                  <a:chExt cx="335" cy="51"/>
                </a:xfrm>
              </p:grpSpPr>
              <p:sp>
                <p:nvSpPr>
                  <p:cNvPr id="52" name="Freeform 35"/>
                  <p:cNvSpPr>
                    <a:spLocks/>
                  </p:cNvSpPr>
                  <p:nvPr/>
                </p:nvSpPr>
                <p:spPr bwMode="auto">
                  <a:xfrm>
                    <a:off x="109" y="2596"/>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53" name="Freeform 36"/>
                  <p:cNvSpPr>
                    <a:spLocks/>
                  </p:cNvSpPr>
                  <p:nvPr/>
                </p:nvSpPr>
                <p:spPr bwMode="auto">
                  <a:xfrm>
                    <a:off x="109" y="2596"/>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54" name="Rectangle 37"/>
                  <p:cNvSpPr>
                    <a:spLocks noChangeArrowheads="1"/>
                  </p:cNvSpPr>
                  <p:nvPr/>
                </p:nvSpPr>
                <p:spPr bwMode="auto">
                  <a:xfrm>
                    <a:off x="112" y="2632"/>
                    <a:ext cx="330"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30" name="Group 38"/>
              <p:cNvGrpSpPr>
                <a:grpSpLocks/>
              </p:cNvGrpSpPr>
              <p:nvPr/>
            </p:nvGrpSpPr>
            <p:grpSpPr bwMode="auto">
              <a:xfrm>
                <a:off x="101" y="2294"/>
                <a:ext cx="335" cy="347"/>
                <a:chOff x="101" y="2294"/>
                <a:chExt cx="335" cy="347"/>
              </a:xfrm>
            </p:grpSpPr>
            <p:sp>
              <p:nvSpPr>
                <p:cNvPr id="31" name="Freeform 39"/>
                <p:cNvSpPr>
                  <a:spLocks/>
                </p:cNvSpPr>
                <p:nvPr/>
              </p:nvSpPr>
              <p:spPr bwMode="auto">
                <a:xfrm>
                  <a:off x="109" y="2474"/>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2" name="Freeform 40"/>
                <p:cNvSpPr>
                  <a:spLocks/>
                </p:cNvSpPr>
                <p:nvPr/>
              </p:nvSpPr>
              <p:spPr bwMode="auto">
                <a:xfrm>
                  <a:off x="109" y="2474"/>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3" name="Freeform 41"/>
                <p:cNvSpPr>
                  <a:spLocks/>
                </p:cNvSpPr>
                <p:nvPr/>
              </p:nvSpPr>
              <p:spPr bwMode="auto">
                <a:xfrm>
                  <a:off x="157" y="2294"/>
                  <a:ext cx="223" cy="24"/>
                </a:xfrm>
                <a:custGeom>
                  <a:avLst/>
                  <a:gdLst>
                    <a:gd name="T0" fmla="*/ 0 w 223"/>
                    <a:gd name="T1" fmla="*/ 24 h 24"/>
                    <a:gd name="T2" fmla="*/ 27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7"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4" name="Freeform 42"/>
                <p:cNvSpPr>
                  <a:spLocks/>
                </p:cNvSpPr>
                <p:nvPr/>
              </p:nvSpPr>
              <p:spPr bwMode="auto">
                <a:xfrm>
                  <a:off x="157" y="2294"/>
                  <a:ext cx="223" cy="24"/>
                </a:xfrm>
                <a:custGeom>
                  <a:avLst/>
                  <a:gdLst>
                    <a:gd name="T0" fmla="*/ 0 w 223"/>
                    <a:gd name="T1" fmla="*/ 24 h 24"/>
                    <a:gd name="T2" fmla="*/ 27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7"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5" name="Rectangle 43"/>
                <p:cNvSpPr>
                  <a:spLocks noChangeArrowheads="1"/>
                </p:cNvSpPr>
                <p:nvPr/>
              </p:nvSpPr>
              <p:spPr bwMode="auto">
                <a:xfrm>
                  <a:off x="157" y="2318"/>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 name="Rectangle 44"/>
                <p:cNvSpPr>
                  <a:spLocks noChangeArrowheads="1"/>
                </p:cNvSpPr>
                <p:nvPr/>
              </p:nvSpPr>
              <p:spPr bwMode="auto">
                <a:xfrm>
                  <a:off x="112" y="2506"/>
                  <a:ext cx="313"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 name="Rectangle 45"/>
                <p:cNvSpPr>
                  <a:spLocks noChangeArrowheads="1"/>
                </p:cNvSpPr>
                <p:nvPr/>
              </p:nvSpPr>
              <p:spPr bwMode="auto">
                <a:xfrm>
                  <a:off x="178" y="2339"/>
                  <a:ext cx="181"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8" name="Line 46"/>
                <p:cNvSpPr>
                  <a:spLocks noChangeShapeType="1"/>
                </p:cNvSpPr>
                <p:nvPr/>
              </p:nvSpPr>
              <p:spPr bwMode="auto">
                <a:xfrm flipH="1">
                  <a:off x="326" y="2535"/>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9" name="Group 47"/>
                <p:cNvGrpSpPr>
                  <a:grpSpLocks/>
                </p:cNvGrpSpPr>
                <p:nvPr/>
              </p:nvGrpSpPr>
              <p:grpSpPr bwMode="auto">
                <a:xfrm>
                  <a:off x="101" y="2590"/>
                  <a:ext cx="335" cy="51"/>
                  <a:chOff x="101" y="2590"/>
                  <a:chExt cx="335" cy="51"/>
                </a:xfrm>
              </p:grpSpPr>
              <p:sp>
                <p:nvSpPr>
                  <p:cNvPr id="40" name="Freeform 48"/>
                  <p:cNvSpPr>
                    <a:spLocks/>
                  </p:cNvSpPr>
                  <p:nvPr/>
                </p:nvSpPr>
                <p:spPr bwMode="auto">
                  <a:xfrm>
                    <a:off x="101" y="2590"/>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 name="Freeform 49"/>
                  <p:cNvSpPr>
                    <a:spLocks/>
                  </p:cNvSpPr>
                  <p:nvPr/>
                </p:nvSpPr>
                <p:spPr bwMode="auto">
                  <a:xfrm>
                    <a:off x="101" y="2590"/>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 name="Rectangle 50"/>
                  <p:cNvSpPr>
                    <a:spLocks noChangeArrowheads="1"/>
                  </p:cNvSpPr>
                  <p:nvPr/>
                </p:nvSpPr>
                <p:spPr bwMode="auto">
                  <a:xfrm>
                    <a:off x="103" y="2626"/>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55" name="Group 51"/>
            <p:cNvGrpSpPr>
              <a:grpSpLocks/>
            </p:cNvGrpSpPr>
            <p:nvPr/>
          </p:nvGrpSpPr>
          <p:grpSpPr bwMode="auto">
            <a:xfrm>
              <a:off x="3357563" y="6081713"/>
              <a:ext cx="503237" cy="515937"/>
              <a:chOff x="3891" y="3616"/>
              <a:chExt cx="342" cy="353"/>
            </a:xfrm>
          </p:grpSpPr>
          <p:grpSp>
            <p:nvGrpSpPr>
              <p:cNvPr id="56" name="Group 52"/>
              <p:cNvGrpSpPr>
                <a:grpSpLocks/>
              </p:cNvGrpSpPr>
              <p:nvPr/>
            </p:nvGrpSpPr>
            <p:grpSpPr bwMode="auto">
              <a:xfrm>
                <a:off x="3899" y="3622"/>
                <a:ext cx="334" cy="347"/>
                <a:chOff x="3899" y="3622"/>
                <a:chExt cx="334" cy="347"/>
              </a:xfrm>
            </p:grpSpPr>
            <p:sp>
              <p:nvSpPr>
                <p:cNvPr id="70" name="Freeform 53"/>
                <p:cNvSpPr>
                  <a:spLocks/>
                </p:cNvSpPr>
                <p:nvPr/>
              </p:nvSpPr>
              <p:spPr bwMode="auto">
                <a:xfrm>
                  <a:off x="3907" y="3802"/>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1" name="Freeform 54"/>
                <p:cNvSpPr>
                  <a:spLocks/>
                </p:cNvSpPr>
                <p:nvPr/>
              </p:nvSpPr>
              <p:spPr bwMode="auto">
                <a:xfrm>
                  <a:off x="3907" y="3802"/>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2" name="Freeform 55"/>
                <p:cNvSpPr>
                  <a:spLocks/>
                </p:cNvSpPr>
                <p:nvPr/>
              </p:nvSpPr>
              <p:spPr bwMode="auto">
                <a:xfrm>
                  <a:off x="3955" y="3622"/>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3" name="Freeform 56"/>
                <p:cNvSpPr>
                  <a:spLocks/>
                </p:cNvSpPr>
                <p:nvPr/>
              </p:nvSpPr>
              <p:spPr bwMode="auto">
                <a:xfrm>
                  <a:off x="3955" y="3622"/>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4" name="Rectangle 57"/>
                <p:cNvSpPr>
                  <a:spLocks noChangeArrowheads="1"/>
                </p:cNvSpPr>
                <p:nvPr/>
              </p:nvSpPr>
              <p:spPr bwMode="auto">
                <a:xfrm>
                  <a:off x="3955" y="3646"/>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75" name="Rectangle 58"/>
                <p:cNvSpPr>
                  <a:spLocks noChangeArrowheads="1"/>
                </p:cNvSpPr>
                <p:nvPr/>
              </p:nvSpPr>
              <p:spPr bwMode="auto">
                <a:xfrm>
                  <a:off x="3909" y="3833"/>
                  <a:ext cx="314" cy="7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76" name="Rectangle 59"/>
                <p:cNvSpPr>
                  <a:spLocks noChangeArrowheads="1"/>
                </p:cNvSpPr>
                <p:nvPr/>
              </p:nvSpPr>
              <p:spPr bwMode="auto">
                <a:xfrm>
                  <a:off x="3975" y="3667"/>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77" name="Line 60"/>
                <p:cNvSpPr>
                  <a:spLocks noChangeShapeType="1"/>
                </p:cNvSpPr>
                <p:nvPr/>
              </p:nvSpPr>
              <p:spPr bwMode="auto">
                <a:xfrm flipH="1">
                  <a:off x="4124" y="3863"/>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78" name="Group 61"/>
                <p:cNvGrpSpPr>
                  <a:grpSpLocks/>
                </p:cNvGrpSpPr>
                <p:nvPr/>
              </p:nvGrpSpPr>
              <p:grpSpPr bwMode="auto">
                <a:xfrm>
                  <a:off x="3899" y="3918"/>
                  <a:ext cx="334" cy="51"/>
                  <a:chOff x="3899" y="3918"/>
                  <a:chExt cx="334" cy="51"/>
                </a:xfrm>
              </p:grpSpPr>
              <p:sp>
                <p:nvSpPr>
                  <p:cNvPr id="79" name="Freeform 62"/>
                  <p:cNvSpPr>
                    <a:spLocks/>
                  </p:cNvSpPr>
                  <p:nvPr/>
                </p:nvSpPr>
                <p:spPr bwMode="auto">
                  <a:xfrm>
                    <a:off x="3899" y="3918"/>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0" name="Freeform 63"/>
                  <p:cNvSpPr>
                    <a:spLocks/>
                  </p:cNvSpPr>
                  <p:nvPr/>
                </p:nvSpPr>
                <p:spPr bwMode="auto">
                  <a:xfrm>
                    <a:off x="3899" y="3918"/>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1" name="Rectangle 64"/>
                  <p:cNvSpPr>
                    <a:spLocks noChangeArrowheads="1"/>
                  </p:cNvSpPr>
                  <p:nvPr/>
                </p:nvSpPr>
                <p:spPr bwMode="auto">
                  <a:xfrm>
                    <a:off x="3901" y="3954"/>
                    <a:ext cx="330"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57" name="Group 65"/>
              <p:cNvGrpSpPr>
                <a:grpSpLocks/>
              </p:cNvGrpSpPr>
              <p:nvPr/>
            </p:nvGrpSpPr>
            <p:grpSpPr bwMode="auto">
              <a:xfrm>
                <a:off x="3891" y="3616"/>
                <a:ext cx="334" cy="346"/>
                <a:chOff x="3891" y="3616"/>
                <a:chExt cx="334" cy="346"/>
              </a:xfrm>
            </p:grpSpPr>
            <p:sp>
              <p:nvSpPr>
                <p:cNvPr id="58" name="Freeform 66"/>
                <p:cNvSpPr>
                  <a:spLocks/>
                </p:cNvSpPr>
                <p:nvPr/>
              </p:nvSpPr>
              <p:spPr bwMode="auto">
                <a:xfrm>
                  <a:off x="3899" y="379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59" name="Freeform 67"/>
                <p:cNvSpPr>
                  <a:spLocks/>
                </p:cNvSpPr>
                <p:nvPr/>
              </p:nvSpPr>
              <p:spPr bwMode="auto">
                <a:xfrm>
                  <a:off x="3899" y="379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0" name="Freeform 68"/>
                <p:cNvSpPr>
                  <a:spLocks/>
                </p:cNvSpPr>
                <p:nvPr/>
              </p:nvSpPr>
              <p:spPr bwMode="auto">
                <a:xfrm>
                  <a:off x="3946" y="3616"/>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1" name="Freeform 69"/>
                <p:cNvSpPr>
                  <a:spLocks/>
                </p:cNvSpPr>
                <p:nvPr/>
              </p:nvSpPr>
              <p:spPr bwMode="auto">
                <a:xfrm>
                  <a:off x="3946" y="3616"/>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2" name="Rectangle 70"/>
                <p:cNvSpPr>
                  <a:spLocks noChangeArrowheads="1"/>
                </p:cNvSpPr>
                <p:nvPr/>
              </p:nvSpPr>
              <p:spPr bwMode="auto">
                <a:xfrm>
                  <a:off x="3946" y="3639"/>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63" name="Rectangle 71"/>
                <p:cNvSpPr>
                  <a:spLocks noChangeArrowheads="1"/>
                </p:cNvSpPr>
                <p:nvPr/>
              </p:nvSpPr>
              <p:spPr bwMode="auto">
                <a:xfrm>
                  <a:off x="3901" y="3827"/>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64" name="Rectangle 72"/>
                <p:cNvSpPr>
                  <a:spLocks noChangeArrowheads="1"/>
                </p:cNvSpPr>
                <p:nvPr/>
              </p:nvSpPr>
              <p:spPr bwMode="auto">
                <a:xfrm>
                  <a:off x="3967" y="3660"/>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65" name="Line 73"/>
                <p:cNvSpPr>
                  <a:spLocks noChangeShapeType="1"/>
                </p:cNvSpPr>
                <p:nvPr/>
              </p:nvSpPr>
              <p:spPr bwMode="auto">
                <a:xfrm flipH="1">
                  <a:off x="4116" y="3857"/>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66" name="Group 74"/>
                <p:cNvGrpSpPr>
                  <a:grpSpLocks/>
                </p:cNvGrpSpPr>
                <p:nvPr/>
              </p:nvGrpSpPr>
              <p:grpSpPr bwMode="auto">
                <a:xfrm>
                  <a:off x="3891" y="3912"/>
                  <a:ext cx="334" cy="50"/>
                  <a:chOff x="3891" y="3912"/>
                  <a:chExt cx="334" cy="50"/>
                </a:xfrm>
              </p:grpSpPr>
              <p:sp>
                <p:nvSpPr>
                  <p:cNvPr id="67" name="Freeform 75"/>
                  <p:cNvSpPr>
                    <a:spLocks/>
                  </p:cNvSpPr>
                  <p:nvPr/>
                </p:nvSpPr>
                <p:spPr bwMode="auto">
                  <a:xfrm>
                    <a:off x="3891" y="3912"/>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8" name="Freeform 76"/>
                  <p:cNvSpPr>
                    <a:spLocks/>
                  </p:cNvSpPr>
                  <p:nvPr/>
                </p:nvSpPr>
                <p:spPr bwMode="auto">
                  <a:xfrm>
                    <a:off x="3891" y="3912"/>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9" name="Rectangle 77"/>
                  <p:cNvSpPr>
                    <a:spLocks noChangeArrowheads="1"/>
                  </p:cNvSpPr>
                  <p:nvPr/>
                </p:nvSpPr>
                <p:spPr bwMode="auto">
                  <a:xfrm>
                    <a:off x="3893" y="3947"/>
                    <a:ext cx="330"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82" name="Group 78"/>
            <p:cNvGrpSpPr>
              <a:grpSpLocks/>
            </p:cNvGrpSpPr>
            <p:nvPr/>
          </p:nvGrpSpPr>
          <p:grpSpPr bwMode="auto">
            <a:xfrm>
              <a:off x="4627563" y="6065838"/>
              <a:ext cx="504825" cy="515937"/>
              <a:chOff x="4752" y="3605"/>
              <a:chExt cx="343" cy="353"/>
            </a:xfrm>
          </p:grpSpPr>
          <p:grpSp>
            <p:nvGrpSpPr>
              <p:cNvPr id="83" name="Group 79"/>
              <p:cNvGrpSpPr>
                <a:grpSpLocks/>
              </p:cNvGrpSpPr>
              <p:nvPr/>
            </p:nvGrpSpPr>
            <p:grpSpPr bwMode="auto">
              <a:xfrm>
                <a:off x="4760" y="3612"/>
                <a:ext cx="335" cy="346"/>
                <a:chOff x="4760" y="3612"/>
                <a:chExt cx="335" cy="346"/>
              </a:xfrm>
            </p:grpSpPr>
            <p:sp>
              <p:nvSpPr>
                <p:cNvPr id="97" name="Freeform 80"/>
                <p:cNvSpPr>
                  <a:spLocks/>
                </p:cNvSpPr>
                <p:nvPr/>
              </p:nvSpPr>
              <p:spPr bwMode="auto">
                <a:xfrm>
                  <a:off x="4768" y="379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8" name="Freeform 81"/>
                <p:cNvSpPr>
                  <a:spLocks/>
                </p:cNvSpPr>
                <p:nvPr/>
              </p:nvSpPr>
              <p:spPr bwMode="auto">
                <a:xfrm>
                  <a:off x="4768" y="379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9" name="Freeform 82"/>
                <p:cNvSpPr>
                  <a:spLocks/>
                </p:cNvSpPr>
                <p:nvPr/>
              </p:nvSpPr>
              <p:spPr bwMode="auto">
                <a:xfrm>
                  <a:off x="4816" y="361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0" name="Freeform 83"/>
                <p:cNvSpPr>
                  <a:spLocks/>
                </p:cNvSpPr>
                <p:nvPr/>
              </p:nvSpPr>
              <p:spPr bwMode="auto">
                <a:xfrm>
                  <a:off x="4816" y="361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1" name="Rectangle 84"/>
                <p:cNvSpPr>
                  <a:spLocks noChangeArrowheads="1"/>
                </p:cNvSpPr>
                <p:nvPr/>
              </p:nvSpPr>
              <p:spPr bwMode="auto">
                <a:xfrm>
                  <a:off x="4816" y="3635"/>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2" name="Rectangle 85"/>
                <p:cNvSpPr>
                  <a:spLocks noChangeArrowheads="1"/>
                </p:cNvSpPr>
                <p:nvPr/>
              </p:nvSpPr>
              <p:spPr bwMode="auto">
                <a:xfrm>
                  <a:off x="4770" y="3823"/>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3" name="Rectangle 86"/>
                <p:cNvSpPr>
                  <a:spLocks noChangeArrowheads="1"/>
                </p:cNvSpPr>
                <p:nvPr/>
              </p:nvSpPr>
              <p:spPr bwMode="auto">
                <a:xfrm>
                  <a:off x="4836" y="3656"/>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4" name="Line 87"/>
                <p:cNvSpPr>
                  <a:spLocks noChangeShapeType="1"/>
                </p:cNvSpPr>
                <p:nvPr/>
              </p:nvSpPr>
              <p:spPr bwMode="auto">
                <a:xfrm flipH="1">
                  <a:off x="4985" y="3852"/>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05" name="Group 88"/>
                <p:cNvGrpSpPr>
                  <a:grpSpLocks/>
                </p:cNvGrpSpPr>
                <p:nvPr/>
              </p:nvGrpSpPr>
              <p:grpSpPr bwMode="auto">
                <a:xfrm>
                  <a:off x="4760" y="3907"/>
                  <a:ext cx="335" cy="51"/>
                  <a:chOff x="4760" y="3907"/>
                  <a:chExt cx="335" cy="51"/>
                </a:xfrm>
              </p:grpSpPr>
              <p:sp>
                <p:nvSpPr>
                  <p:cNvPr id="106" name="Freeform 89"/>
                  <p:cNvSpPr>
                    <a:spLocks/>
                  </p:cNvSpPr>
                  <p:nvPr/>
                </p:nvSpPr>
                <p:spPr bwMode="auto">
                  <a:xfrm>
                    <a:off x="4760" y="390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7" name="Freeform 90"/>
                  <p:cNvSpPr>
                    <a:spLocks/>
                  </p:cNvSpPr>
                  <p:nvPr/>
                </p:nvSpPr>
                <p:spPr bwMode="auto">
                  <a:xfrm>
                    <a:off x="4760" y="390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8" name="Rectangle 91"/>
                  <p:cNvSpPr>
                    <a:spLocks noChangeArrowheads="1"/>
                  </p:cNvSpPr>
                  <p:nvPr/>
                </p:nvSpPr>
                <p:spPr bwMode="auto">
                  <a:xfrm>
                    <a:off x="4762" y="3943"/>
                    <a:ext cx="331"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84" name="Group 92"/>
              <p:cNvGrpSpPr>
                <a:grpSpLocks/>
              </p:cNvGrpSpPr>
              <p:nvPr/>
            </p:nvGrpSpPr>
            <p:grpSpPr bwMode="auto">
              <a:xfrm>
                <a:off x="4752" y="3605"/>
                <a:ext cx="334" cy="347"/>
                <a:chOff x="4752" y="3605"/>
                <a:chExt cx="334" cy="347"/>
              </a:xfrm>
            </p:grpSpPr>
            <p:sp>
              <p:nvSpPr>
                <p:cNvPr id="85" name="Freeform 93"/>
                <p:cNvSpPr>
                  <a:spLocks/>
                </p:cNvSpPr>
                <p:nvPr/>
              </p:nvSpPr>
              <p:spPr bwMode="auto">
                <a:xfrm>
                  <a:off x="4760" y="378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6" name="Freeform 94"/>
                <p:cNvSpPr>
                  <a:spLocks/>
                </p:cNvSpPr>
                <p:nvPr/>
              </p:nvSpPr>
              <p:spPr bwMode="auto">
                <a:xfrm>
                  <a:off x="4760" y="378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7" name="Freeform 95"/>
                <p:cNvSpPr>
                  <a:spLocks/>
                </p:cNvSpPr>
                <p:nvPr/>
              </p:nvSpPr>
              <p:spPr bwMode="auto">
                <a:xfrm>
                  <a:off x="4808" y="3605"/>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8" name="Freeform 96"/>
                <p:cNvSpPr>
                  <a:spLocks/>
                </p:cNvSpPr>
                <p:nvPr/>
              </p:nvSpPr>
              <p:spPr bwMode="auto">
                <a:xfrm>
                  <a:off x="4808" y="3605"/>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9" name="Rectangle 97"/>
                <p:cNvSpPr>
                  <a:spLocks noChangeArrowheads="1"/>
                </p:cNvSpPr>
                <p:nvPr/>
              </p:nvSpPr>
              <p:spPr bwMode="auto">
                <a:xfrm>
                  <a:off x="4808" y="3629"/>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90" name="Rectangle 98"/>
                <p:cNvSpPr>
                  <a:spLocks noChangeArrowheads="1"/>
                </p:cNvSpPr>
                <p:nvPr/>
              </p:nvSpPr>
              <p:spPr bwMode="auto">
                <a:xfrm>
                  <a:off x="4762" y="3817"/>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91" name="Rectangle 99"/>
                <p:cNvSpPr>
                  <a:spLocks noChangeArrowheads="1"/>
                </p:cNvSpPr>
                <p:nvPr/>
              </p:nvSpPr>
              <p:spPr bwMode="auto">
                <a:xfrm>
                  <a:off x="4828" y="3650"/>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92" name="Line 100"/>
                <p:cNvSpPr>
                  <a:spLocks noChangeShapeType="1"/>
                </p:cNvSpPr>
                <p:nvPr/>
              </p:nvSpPr>
              <p:spPr bwMode="auto">
                <a:xfrm flipH="1">
                  <a:off x="4977" y="3846"/>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93" name="Group 101"/>
                <p:cNvGrpSpPr>
                  <a:grpSpLocks/>
                </p:cNvGrpSpPr>
                <p:nvPr/>
              </p:nvGrpSpPr>
              <p:grpSpPr bwMode="auto">
                <a:xfrm>
                  <a:off x="4752" y="3901"/>
                  <a:ext cx="334" cy="51"/>
                  <a:chOff x="4752" y="3901"/>
                  <a:chExt cx="334" cy="51"/>
                </a:xfrm>
              </p:grpSpPr>
              <p:sp>
                <p:nvSpPr>
                  <p:cNvPr id="94" name="Freeform 102"/>
                  <p:cNvSpPr>
                    <a:spLocks/>
                  </p:cNvSpPr>
                  <p:nvPr/>
                </p:nvSpPr>
                <p:spPr bwMode="auto">
                  <a:xfrm>
                    <a:off x="4752" y="3901"/>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5" name="Freeform 103"/>
                  <p:cNvSpPr>
                    <a:spLocks/>
                  </p:cNvSpPr>
                  <p:nvPr/>
                </p:nvSpPr>
                <p:spPr bwMode="auto">
                  <a:xfrm>
                    <a:off x="4752" y="3901"/>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6" name="Rectangle 104"/>
                  <p:cNvSpPr>
                    <a:spLocks noChangeArrowheads="1"/>
                  </p:cNvSpPr>
                  <p:nvPr/>
                </p:nvSpPr>
                <p:spPr bwMode="auto">
                  <a:xfrm>
                    <a:off x="4754" y="3937"/>
                    <a:ext cx="330"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109" name="Group 105"/>
            <p:cNvGrpSpPr>
              <a:grpSpLocks/>
            </p:cNvGrpSpPr>
            <p:nvPr/>
          </p:nvGrpSpPr>
          <p:grpSpPr bwMode="auto">
            <a:xfrm>
              <a:off x="579438" y="2509838"/>
              <a:ext cx="504825" cy="517525"/>
              <a:chOff x="101" y="1539"/>
              <a:chExt cx="343" cy="352"/>
            </a:xfrm>
          </p:grpSpPr>
          <p:grpSp>
            <p:nvGrpSpPr>
              <p:cNvPr id="110" name="Group 106"/>
              <p:cNvGrpSpPr>
                <a:grpSpLocks/>
              </p:cNvGrpSpPr>
              <p:nvPr/>
            </p:nvGrpSpPr>
            <p:grpSpPr bwMode="auto">
              <a:xfrm>
                <a:off x="109" y="1545"/>
                <a:ext cx="335" cy="346"/>
                <a:chOff x="109" y="1545"/>
                <a:chExt cx="335" cy="346"/>
              </a:xfrm>
            </p:grpSpPr>
            <p:sp>
              <p:nvSpPr>
                <p:cNvPr id="124" name="Freeform 107"/>
                <p:cNvSpPr>
                  <a:spLocks/>
                </p:cNvSpPr>
                <p:nvPr/>
              </p:nvSpPr>
              <p:spPr bwMode="auto">
                <a:xfrm>
                  <a:off x="118" y="1724"/>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5" name="Freeform 108"/>
                <p:cNvSpPr>
                  <a:spLocks/>
                </p:cNvSpPr>
                <p:nvPr/>
              </p:nvSpPr>
              <p:spPr bwMode="auto">
                <a:xfrm>
                  <a:off x="118" y="1724"/>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6" name="Freeform 109"/>
                <p:cNvSpPr>
                  <a:spLocks/>
                </p:cNvSpPr>
                <p:nvPr/>
              </p:nvSpPr>
              <p:spPr bwMode="auto">
                <a:xfrm>
                  <a:off x="165" y="1545"/>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7" name="Freeform 110"/>
                <p:cNvSpPr>
                  <a:spLocks/>
                </p:cNvSpPr>
                <p:nvPr/>
              </p:nvSpPr>
              <p:spPr bwMode="auto">
                <a:xfrm>
                  <a:off x="165" y="1545"/>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8" name="Rectangle 111"/>
                <p:cNvSpPr>
                  <a:spLocks noChangeArrowheads="1"/>
                </p:cNvSpPr>
                <p:nvPr/>
              </p:nvSpPr>
              <p:spPr bwMode="auto">
                <a:xfrm>
                  <a:off x="165" y="1568"/>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29" name="Rectangle 112"/>
                <p:cNvSpPr>
                  <a:spLocks noChangeArrowheads="1"/>
                </p:cNvSpPr>
                <p:nvPr/>
              </p:nvSpPr>
              <p:spPr bwMode="auto">
                <a:xfrm>
                  <a:off x="120" y="1756"/>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30" name="Rectangle 113"/>
                <p:cNvSpPr>
                  <a:spLocks noChangeArrowheads="1"/>
                </p:cNvSpPr>
                <p:nvPr/>
              </p:nvSpPr>
              <p:spPr bwMode="auto">
                <a:xfrm>
                  <a:off x="186" y="1589"/>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31" name="Line 114"/>
                <p:cNvSpPr>
                  <a:spLocks noChangeShapeType="1"/>
                </p:cNvSpPr>
                <p:nvPr/>
              </p:nvSpPr>
              <p:spPr bwMode="auto">
                <a:xfrm flipH="1">
                  <a:off x="335" y="1786"/>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32" name="Group 115"/>
                <p:cNvGrpSpPr>
                  <a:grpSpLocks/>
                </p:cNvGrpSpPr>
                <p:nvPr/>
              </p:nvGrpSpPr>
              <p:grpSpPr bwMode="auto">
                <a:xfrm>
                  <a:off x="109" y="1841"/>
                  <a:ext cx="335" cy="50"/>
                  <a:chOff x="109" y="1841"/>
                  <a:chExt cx="335" cy="50"/>
                </a:xfrm>
              </p:grpSpPr>
              <p:sp>
                <p:nvSpPr>
                  <p:cNvPr id="133" name="Freeform 116"/>
                  <p:cNvSpPr>
                    <a:spLocks/>
                  </p:cNvSpPr>
                  <p:nvPr/>
                </p:nvSpPr>
                <p:spPr bwMode="auto">
                  <a:xfrm>
                    <a:off x="109" y="1841"/>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34" name="Freeform 117"/>
                  <p:cNvSpPr>
                    <a:spLocks/>
                  </p:cNvSpPr>
                  <p:nvPr/>
                </p:nvSpPr>
                <p:spPr bwMode="auto">
                  <a:xfrm>
                    <a:off x="109" y="1841"/>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35" name="Rectangle 118"/>
                  <p:cNvSpPr>
                    <a:spLocks noChangeArrowheads="1"/>
                  </p:cNvSpPr>
                  <p:nvPr/>
                </p:nvSpPr>
                <p:spPr bwMode="auto">
                  <a:xfrm>
                    <a:off x="112" y="1876"/>
                    <a:ext cx="330"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111" name="Group 119"/>
              <p:cNvGrpSpPr>
                <a:grpSpLocks/>
              </p:cNvGrpSpPr>
              <p:nvPr/>
            </p:nvGrpSpPr>
            <p:grpSpPr bwMode="auto">
              <a:xfrm>
                <a:off x="101" y="1539"/>
                <a:ext cx="335" cy="346"/>
                <a:chOff x="101" y="1539"/>
                <a:chExt cx="335" cy="346"/>
              </a:xfrm>
            </p:grpSpPr>
            <p:sp>
              <p:nvSpPr>
                <p:cNvPr id="112" name="Freeform 120"/>
                <p:cNvSpPr>
                  <a:spLocks/>
                </p:cNvSpPr>
                <p:nvPr/>
              </p:nvSpPr>
              <p:spPr bwMode="auto">
                <a:xfrm>
                  <a:off x="109" y="1718"/>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3" name="Freeform 121"/>
                <p:cNvSpPr>
                  <a:spLocks/>
                </p:cNvSpPr>
                <p:nvPr/>
              </p:nvSpPr>
              <p:spPr bwMode="auto">
                <a:xfrm>
                  <a:off x="109" y="1718"/>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4" name="Freeform 122"/>
                <p:cNvSpPr>
                  <a:spLocks/>
                </p:cNvSpPr>
                <p:nvPr/>
              </p:nvSpPr>
              <p:spPr bwMode="auto">
                <a:xfrm>
                  <a:off x="157" y="153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5" name="Freeform 123"/>
                <p:cNvSpPr>
                  <a:spLocks/>
                </p:cNvSpPr>
                <p:nvPr/>
              </p:nvSpPr>
              <p:spPr bwMode="auto">
                <a:xfrm>
                  <a:off x="157" y="153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6" name="Rectangle 124"/>
                <p:cNvSpPr>
                  <a:spLocks noChangeArrowheads="1"/>
                </p:cNvSpPr>
                <p:nvPr/>
              </p:nvSpPr>
              <p:spPr bwMode="auto">
                <a:xfrm>
                  <a:off x="157" y="1562"/>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17" name="Rectangle 125"/>
                <p:cNvSpPr>
                  <a:spLocks noChangeArrowheads="1"/>
                </p:cNvSpPr>
                <p:nvPr/>
              </p:nvSpPr>
              <p:spPr bwMode="auto">
                <a:xfrm>
                  <a:off x="112" y="1750"/>
                  <a:ext cx="313"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18" name="Rectangle 126"/>
                <p:cNvSpPr>
                  <a:spLocks noChangeArrowheads="1"/>
                </p:cNvSpPr>
                <p:nvPr/>
              </p:nvSpPr>
              <p:spPr bwMode="auto">
                <a:xfrm>
                  <a:off x="178" y="1583"/>
                  <a:ext cx="181"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19" name="Line 127"/>
                <p:cNvSpPr>
                  <a:spLocks noChangeShapeType="1"/>
                </p:cNvSpPr>
                <p:nvPr/>
              </p:nvSpPr>
              <p:spPr bwMode="auto">
                <a:xfrm flipH="1">
                  <a:off x="326" y="1779"/>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20" name="Group 128"/>
                <p:cNvGrpSpPr>
                  <a:grpSpLocks/>
                </p:cNvGrpSpPr>
                <p:nvPr/>
              </p:nvGrpSpPr>
              <p:grpSpPr bwMode="auto">
                <a:xfrm>
                  <a:off x="101" y="1834"/>
                  <a:ext cx="335" cy="51"/>
                  <a:chOff x="101" y="1834"/>
                  <a:chExt cx="335" cy="51"/>
                </a:xfrm>
              </p:grpSpPr>
              <p:sp>
                <p:nvSpPr>
                  <p:cNvPr id="121" name="Freeform 129"/>
                  <p:cNvSpPr>
                    <a:spLocks/>
                  </p:cNvSpPr>
                  <p:nvPr/>
                </p:nvSpPr>
                <p:spPr bwMode="auto">
                  <a:xfrm>
                    <a:off x="101" y="1834"/>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2" name="Freeform 130"/>
                  <p:cNvSpPr>
                    <a:spLocks/>
                  </p:cNvSpPr>
                  <p:nvPr/>
                </p:nvSpPr>
                <p:spPr bwMode="auto">
                  <a:xfrm>
                    <a:off x="101" y="1834"/>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3" name="Rectangle 131"/>
                  <p:cNvSpPr>
                    <a:spLocks noChangeArrowheads="1"/>
                  </p:cNvSpPr>
                  <p:nvPr/>
                </p:nvSpPr>
                <p:spPr bwMode="auto">
                  <a:xfrm>
                    <a:off x="103" y="1870"/>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136" name="Group 132"/>
            <p:cNvGrpSpPr>
              <a:grpSpLocks/>
            </p:cNvGrpSpPr>
            <p:nvPr/>
          </p:nvGrpSpPr>
          <p:grpSpPr bwMode="auto">
            <a:xfrm>
              <a:off x="8158163" y="3657600"/>
              <a:ext cx="506412" cy="514350"/>
              <a:chOff x="5237" y="2322"/>
              <a:chExt cx="343" cy="352"/>
            </a:xfrm>
          </p:grpSpPr>
          <p:grpSp>
            <p:nvGrpSpPr>
              <p:cNvPr id="137" name="Group 133"/>
              <p:cNvGrpSpPr>
                <a:grpSpLocks/>
              </p:cNvGrpSpPr>
              <p:nvPr/>
            </p:nvGrpSpPr>
            <p:grpSpPr bwMode="auto">
              <a:xfrm>
                <a:off x="5245" y="2328"/>
                <a:ext cx="335" cy="346"/>
                <a:chOff x="5245" y="2328"/>
                <a:chExt cx="335" cy="346"/>
              </a:xfrm>
            </p:grpSpPr>
            <p:sp>
              <p:nvSpPr>
                <p:cNvPr id="151" name="Freeform 134"/>
                <p:cNvSpPr>
                  <a:spLocks/>
                </p:cNvSpPr>
                <p:nvPr/>
              </p:nvSpPr>
              <p:spPr bwMode="auto">
                <a:xfrm>
                  <a:off x="5254" y="2508"/>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2" name="Freeform 135"/>
                <p:cNvSpPr>
                  <a:spLocks/>
                </p:cNvSpPr>
                <p:nvPr/>
              </p:nvSpPr>
              <p:spPr bwMode="auto">
                <a:xfrm>
                  <a:off x="5254" y="2508"/>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3" name="Freeform 136"/>
                <p:cNvSpPr>
                  <a:spLocks/>
                </p:cNvSpPr>
                <p:nvPr/>
              </p:nvSpPr>
              <p:spPr bwMode="auto">
                <a:xfrm>
                  <a:off x="5301" y="2328"/>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4" name="Freeform 137"/>
                <p:cNvSpPr>
                  <a:spLocks/>
                </p:cNvSpPr>
                <p:nvPr/>
              </p:nvSpPr>
              <p:spPr bwMode="auto">
                <a:xfrm>
                  <a:off x="5301" y="2328"/>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5" name="Rectangle 138"/>
                <p:cNvSpPr>
                  <a:spLocks noChangeArrowheads="1"/>
                </p:cNvSpPr>
                <p:nvPr/>
              </p:nvSpPr>
              <p:spPr bwMode="auto">
                <a:xfrm>
                  <a:off x="5301" y="2351"/>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56" name="Rectangle 139"/>
                <p:cNvSpPr>
                  <a:spLocks noChangeArrowheads="1"/>
                </p:cNvSpPr>
                <p:nvPr/>
              </p:nvSpPr>
              <p:spPr bwMode="auto">
                <a:xfrm>
                  <a:off x="5256" y="2539"/>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57" name="Rectangle 140"/>
                <p:cNvSpPr>
                  <a:spLocks noChangeArrowheads="1"/>
                </p:cNvSpPr>
                <p:nvPr/>
              </p:nvSpPr>
              <p:spPr bwMode="auto">
                <a:xfrm>
                  <a:off x="5322" y="2373"/>
                  <a:ext cx="181"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58" name="Line 141"/>
                <p:cNvSpPr>
                  <a:spLocks noChangeShapeType="1"/>
                </p:cNvSpPr>
                <p:nvPr/>
              </p:nvSpPr>
              <p:spPr bwMode="auto">
                <a:xfrm flipH="1">
                  <a:off x="5470" y="2569"/>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59" name="Group 142"/>
                <p:cNvGrpSpPr>
                  <a:grpSpLocks/>
                </p:cNvGrpSpPr>
                <p:nvPr/>
              </p:nvGrpSpPr>
              <p:grpSpPr bwMode="auto">
                <a:xfrm>
                  <a:off x="5245" y="2624"/>
                  <a:ext cx="335" cy="50"/>
                  <a:chOff x="5245" y="2624"/>
                  <a:chExt cx="335" cy="50"/>
                </a:xfrm>
              </p:grpSpPr>
              <p:sp>
                <p:nvSpPr>
                  <p:cNvPr id="160" name="Freeform 143"/>
                  <p:cNvSpPr>
                    <a:spLocks/>
                  </p:cNvSpPr>
                  <p:nvPr/>
                </p:nvSpPr>
                <p:spPr bwMode="auto">
                  <a:xfrm>
                    <a:off x="5245" y="2624"/>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1" name="Freeform 144"/>
                  <p:cNvSpPr>
                    <a:spLocks/>
                  </p:cNvSpPr>
                  <p:nvPr/>
                </p:nvSpPr>
                <p:spPr bwMode="auto">
                  <a:xfrm>
                    <a:off x="5245" y="2624"/>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2" name="Rectangle 145"/>
                  <p:cNvSpPr>
                    <a:spLocks noChangeArrowheads="1"/>
                  </p:cNvSpPr>
                  <p:nvPr/>
                </p:nvSpPr>
                <p:spPr bwMode="auto">
                  <a:xfrm>
                    <a:off x="5247" y="2660"/>
                    <a:ext cx="331"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138" name="Group 146"/>
              <p:cNvGrpSpPr>
                <a:grpSpLocks/>
              </p:cNvGrpSpPr>
              <p:nvPr/>
            </p:nvGrpSpPr>
            <p:grpSpPr bwMode="auto">
              <a:xfrm>
                <a:off x="5237" y="2322"/>
                <a:ext cx="335" cy="346"/>
                <a:chOff x="5237" y="2322"/>
                <a:chExt cx="335" cy="346"/>
              </a:xfrm>
            </p:grpSpPr>
            <p:sp>
              <p:nvSpPr>
                <p:cNvPr id="139" name="Freeform 147"/>
                <p:cNvSpPr>
                  <a:spLocks/>
                </p:cNvSpPr>
                <p:nvPr/>
              </p:nvSpPr>
              <p:spPr bwMode="auto">
                <a:xfrm>
                  <a:off x="5245" y="250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0" name="Freeform 148"/>
                <p:cNvSpPr>
                  <a:spLocks/>
                </p:cNvSpPr>
                <p:nvPr/>
              </p:nvSpPr>
              <p:spPr bwMode="auto">
                <a:xfrm>
                  <a:off x="5245" y="250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1" name="Freeform 149"/>
                <p:cNvSpPr>
                  <a:spLocks/>
                </p:cNvSpPr>
                <p:nvPr/>
              </p:nvSpPr>
              <p:spPr bwMode="auto">
                <a:xfrm>
                  <a:off x="5293" y="232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2" name="Freeform 150"/>
                <p:cNvSpPr>
                  <a:spLocks/>
                </p:cNvSpPr>
                <p:nvPr/>
              </p:nvSpPr>
              <p:spPr bwMode="auto">
                <a:xfrm>
                  <a:off x="5293" y="232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3" name="Rectangle 151"/>
                <p:cNvSpPr>
                  <a:spLocks noChangeArrowheads="1"/>
                </p:cNvSpPr>
                <p:nvPr/>
              </p:nvSpPr>
              <p:spPr bwMode="auto">
                <a:xfrm>
                  <a:off x="5293" y="2345"/>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44" name="Rectangle 152"/>
                <p:cNvSpPr>
                  <a:spLocks noChangeArrowheads="1"/>
                </p:cNvSpPr>
                <p:nvPr/>
              </p:nvSpPr>
              <p:spPr bwMode="auto">
                <a:xfrm>
                  <a:off x="5247" y="2533"/>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45" name="Rectangle 153"/>
                <p:cNvSpPr>
                  <a:spLocks noChangeArrowheads="1"/>
                </p:cNvSpPr>
                <p:nvPr/>
              </p:nvSpPr>
              <p:spPr bwMode="auto">
                <a:xfrm>
                  <a:off x="5313" y="2366"/>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46" name="Line 154"/>
                <p:cNvSpPr>
                  <a:spLocks noChangeShapeType="1"/>
                </p:cNvSpPr>
                <p:nvPr/>
              </p:nvSpPr>
              <p:spPr bwMode="auto">
                <a:xfrm flipH="1">
                  <a:off x="5462" y="2563"/>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47" name="Group 155"/>
                <p:cNvGrpSpPr>
                  <a:grpSpLocks/>
                </p:cNvGrpSpPr>
                <p:nvPr/>
              </p:nvGrpSpPr>
              <p:grpSpPr bwMode="auto">
                <a:xfrm>
                  <a:off x="5237" y="2617"/>
                  <a:ext cx="335" cy="51"/>
                  <a:chOff x="5237" y="2617"/>
                  <a:chExt cx="335" cy="51"/>
                </a:xfrm>
              </p:grpSpPr>
              <p:sp>
                <p:nvSpPr>
                  <p:cNvPr id="148" name="Freeform 156"/>
                  <p:cNvSpPr>
                    <a:spLocks/>
                  </p:cNvSpPr>
                  <p:nvPr/>
                </p:nvSpPr>
                <p:spPr bwMode="auto">
                  <a:xfrm>
                    <a:off x="5237" y="261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9" name="Freeform 157"/>
                  <p:cNvSpPr>
                    <a:spLocks/>
                  </p:cNvSpPr>
                  <p:nvPr/>
                </p:nvSpPr>
                <p:spPr bwMode="auto">
                  <a:xfrm>
                    <a:off x="5237" y="261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0" name="Rectangle 158"/>
                  <p:cNvSpPr>
                    <a:spLocks noChangeArrowheads="1"/>
                  </p:cNvSpPr>
                  <p:nvPr/>
                </p:nvSpPr>
                <p:spPr bwMode="auto">
                  <a:xfrm>
                    <a:off x="5239" y="2653"/>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163" name="Group 159"/>
            <p:cNvGrpSpPr>
              <a:grpSpLocks/>
            </p:cNvGrpSpPr>
            <p:nvPr/>
          </p:nvGrpSpPr>
          <p:grpSpPr bwMode="auto">
            <a:xfrm>
              <a:off x="8158163" y="2581275"/>
              <a:ext cx="506412" cy="515938"/>
              <a:chOff x="5237" y="1587"/>
              <a:chExt cx="343" cy="353"/>
            </a:xfrm>
          </p:grpSpPr>
          <p:grpSp>
            <p:nvGrpSpPr>
              <p:cNvPr id="164" name="Group 160"/>
              <p:cNvGrpSpPr>
                <a:grpSpLocks/>
              </p:cNvGrpSpPr>
              <p:nvPr/>
            </p:nvGrpSpPr>
            <p:grpSpPr bwMode="auto">
              <a:xfrm>
                <a:off x="5245" y="1594"/>
                <a:ext cx="335" cy="346"/>
                <a:chOff x="5245" y="1594"/>
                <a:chExt cx="335" cy="346"/>
              </a:xfrm>
            </p:grpSpPr>
            <p:sp>
              <p:nvSpPr>
                <p:cNvPr id="178" name="Freeform 161"/>
                <p:cNvSpPr>
                  <a:spLocks/>
                </p:cNvSpPr>
                <p:nvPr/>
              </p:nvSpPr>
              <p:spPr bwMode="auto">
                <a:xfrm>
                  <a:off x="5254" y="1773"/>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9" name="Freeform 162"/>
                <p:cNvSpPr>
                  <a:spLocks/>
                </p:cNvSpPr>
                <p:nvPr/>
              </p:nvSpPr>
              <p:spPr bwMode="auto">
                <a:xfrm>
                  <a:off x="5254" y="1773"/>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0" name="Freeform 163"/>
                <p:cNvSpPr>
                  <a:spLocks/>
                </p:cNvSpPr>
                <p:nvPr/>
              </p:nvSpPr>
              <p:spPr bwMode="auto">
                <a:xfrm>
                  <a:off x="5301" y="1594"/>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1" name="Freeform 164"/>
                <p:cNvSpPr>
                  <a:spLocks/>
                </p:cNvSpPr>
                <p:nvPr/>
              </p:nvSpPr>
              <p:spPr bwMode="auto">
                <a:xfrm>
                  <a:off x="5301" y="1594"/>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2" name="Rectangle 165"/>
                <p:cNvSpPr>
                  <a:spLocks noChangeArrowheads="1"/>
                </p:cNvSpPr>
                <p:nvPr/>
              </p:nvSpPr>
              <p:spPr bwMode="auto">
                <a:xfrm>
                  <a:off x="5301" y="1617"/>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83" name="Rectangle 166"/>
                <p:cNvSpPr>
                  <a:spLocks noChangeArrowheads="1"/>
                </p:cNvSpPr>
                <p:nvPr/>
              </p:nvSpPr>
              <p:spPr bwMode="auto">
                <a:xfrm>
                  <a:off x="5256" y="1805"/>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84" name="Rectangle 167"/>
                <p:cNvSpPr>
                  <a:spLocks noChangeArrowheads="1"/>
                </p:cNvSpPr>
                <p:nvPr/>
              </p:nvSpPr>
              <p:spPr bwMode="auto">
                <a:xfrm>
                  <a:off x="5322" y="1638"/>
                  <a:ext cx="181"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85" name="Line 168"/>
                <p:cNvSpPr>
                  <a:spLocks noChangeShapeType="1"/>
                </p:cNvSpPr>
                <p:nvPr/>
              </p:nvSpPr>
              <p:spPr bwMode="auto">
                <a:xfrm flipH="1">
                  <a:off x="5470" y="1834"/>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86" name="Group 169"/>
                <p:cNvGrpSpPr>
                  <a:grpSpLocks/>
                </p:cNvGrpSpPr>
                <p:nvPr/>
              </p:nvGrpSpPr>
              <p:grpSpPr bwMode="auto">
                <a:xfrm>
                  <a:off x="5245" y="1889"/>
                  <a:ext cx="335" cy="51"/>
                  <a:chOff x="5245" y="1889"/>
                  <a:chExt cx="335" cy="51"/>
                </a:xfrm>
              </p:grpSpPr>
              <p:sp>
                <p:nvSpPr>
                  <p:cNvPr id="187" name="Freeform 170"/>
                  <p:cNvSpPr>
                    <a:spLocks/>
                  </p:cNvSpPr>
                  <p:nvPr/>
                </p:nvSpPr>
                <p:spPr bwMode="auto">
                  <a:xfrm>
                    <a:off x="5245" y="1889"/>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8" name="Freeform 171"/>
                  <p:cNvSpPr>
                    <a:spLocks/>
                  </p:cNvSpPr>
                  <p:nvPr/>
                </p:nvSpPr>
                <p:spPr bwMode="auto">
                  <a:xfrm>
                    <a:off x="5245" y="1889"/>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9" name="Rectangle 172"/>
                  <p:cNvSpPr>
                    <a:spLocks noChangeArrowheads="1"/>
                  </p:cNvSpPr>
                  <p:nvPr/>
                </p:nvSpPr>
                <p:spPr bwMode="auto">
                  <a:xfrm>
                    <a:off x="5247" y="1925"/>
                    <a:ext cx="331"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165" name="Group 173"/>
              <p:cNvGrpSpPr>
                <a:grpSpLocks/>
              </p:cNvGrpSpPr>
              <p:nvPr/>
            </p:nvGrpSpPr>
            <p:grpSpPr bwMode="auto">
              <a:xfrm>
                <a:off x="5237" y="1587"/>
                <a:ext cx="335" cy="346"/>
                <a:chOff x="5237" y="1587"/>
                <a:chExt cx="335" cy="346"/>
              </a:xfrm>
            </p:grpSpPr>
            <p:sp>
              <p:nvSpPr>
                <p:cNvPr id="166" name="Freeform 174"/>
                <p:cNvSpPr>
                  <a:spLocks/>
                </p:cNvSpPr>
                <p:nvPr/>
              </p:nvSpPr>
              <p:spPr bwMode="auto">
                <a:xfrm>
                  <a:off x="5245" y="1767"/>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7" name="Freeform 175"/>
                <p:cNvSpPr>
                  <a:spLocks/>
                </p:cNvSpPr>
                <p:nvPr/>
              </p:nvSpPr>
              <p:spPr bwMode="auto">
                <a:xfrm>
                  <a:off x="5245" y="1767"/>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8" name="Freeform 176"/>
                <p:cNvSpPr>
                  <a:spLocks/>
                </p:cNvSpPr>
                <p:nvPr/>
              </p:nvSpPr>
              <p:spPr bwMode="auto">
                <a:xfrm>
                  <a:off x="5293" y="1587"/>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9" name="Freeform 177"/>
                <p:cNvSpPr>
                  <a:spLocks/>
                </p:cNvSpPr>
                <p:nvPr/>
              </p:nvSpPr>
              <p:spPr bwMode="auto">
                <a:xfrm>
                  <a:off x="5293" y="1587"/>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0" name="Rectangle 178"/>
                <p:cNvSpPr>
                  <a:spLocks noChangeArrowheads="1"/>
                </p:cNvSpPr>
                <p:nvPr/>
              </p:nvSpPr>
              <p:spPr bwMode="auto">
                <a:xfrm>
                  <a:off x="5293" y="1610"/>
                  <a:ext cx="223" cy="176"/>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71" name="Rectangle 179"/>
                <p:cNvSpPr>
                  <a:spLocks noChangeArrowheads="1"/>
                </p:cNvSpPr>
                <p:nvPr/>
              </p:nvSpPr>
              <p:spPr bwMode="auto">
                <a:xfrm>
                  <a:off x="5247" y="1798"/>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72" name="Rectangle 180"/>
                <p:cNvSpPr>
                  <a:spLocks noChangeArrowheads="1"/>
                </p:cNvSpPr>
                <p:nvPr/>
              </p:nvSpPr>
              <p:spPr bwMode="auto">
                <a:xfrm>
                  <a:off x="5313" y="1632"/>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73" name="Line 181"/>
                <p:cNvSpPr>
                  <a:spLocks noChangeShapeType="1"/>
                </p:cNvSpPr>
                <p:nvPr/>
              </p:nvSpPr>
              <p:spPr bwMode="auto">
                <a:xfrm flipH="1">
                  <a:off x="5462" y="1828"/>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74" name="Group 182"/>
                <p:cNvGrpSpPr>
                  <a:grpSpLocks/>
                </p:cNvGrpSpPr>
                <p:nvPr/>
              </p:nvGrpSpPr>
              <p:grpSpPr bwMode="auto">
                <a:xfrm>
                  <a:off x="5237" y="1883"/>
                  <a:ext cx="335" cy="50"/>
                  <a:chOff x="5237" y="1883"/>
                  <a:chExt cx="335" cy="50"/>
                </a:xfrm>
              </p:grpSpPr>
              <p:sp>
                <p:nvSpPr>
                  <p:cNvPr id="175" name="Freeform 183"/>
                  <p:cNvSpPr>
                    <a:spLocks/>
                  </p:cNvSpPr>
                  <p:nvPr/>
                </p:nvSpPr>
                <p:spPr bwMode="auto">
                  <a:xfrm>
                    <a:off x="5237" y="1883"/>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6" name="Freeform 184"/>
                  <p:cNvSpPr>
                    <a:spLocks/>
                  </p:cNvSpPr>
                  <p:nvPr/>
                </p:nvSpPr>
                <p:spPr bwMode="auto">
                  <a:xfrm>
                    <a:off x="5237" y="1883"/>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7" name="Rectangle 185"/>
                  <p:cNvSpPr>
                    <a:spLocks noChangeArrowheads="1"/>
                  </p:cNvSpPr>
                  <p:nvPr/>
                </p:nvSpPr>
                <p:spPr bwMode="auto">
                  <a:xfrm>
                    <a:off x="5239" y="1919"/>
                    <a:ext cx="331" cy="14"/>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sp>
          <p:nvSpPr>
            <p:cNvPr id="190" name="Rectangle 186"/>
            <p:cNvSpPr>
              <a:spLocks noChangeArrowheads="1"/>
            </p:cNvSpPr>
            <p:nvPr/>
          </p:nvSpPr>
          <p:spPr bwMode="auto">
            <a:xfrm>
              <a:off x="1900238" y="1920875"/>
              <a:ext cx="898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1" name="Rectangle 187"/>
            <p:cNvSpPr>
              <a:spLocks noChangeArrowheads="1"/>
            </p:cNvSpPr>
            <p:nvPr/>
          </p:nvSpPr>
          <p:spPr bwMode="auto">
            <a:xfrm>
              <a:off x="2029624" y="1297128"/>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B050"/>
                  </a:solidFill>
                  <a:latin typeface="Arial" charset="0"/>
                </a:rPr>
                <a:t>222.1.1.</a:t>
              </a:r>
              <a:endParaRPr kumimoji="1" lang="en-US" altLang="zh-CN" sz="1600" dirty="0">
                <a:solidFill>
                  <a:srgbClr val="00B050"/>
                </a:solidFill>
                <a:latin typeface="Arial" charset="0"/>
              </a:endParaRPr>
            </a:p>
          </p:txBody>
        </p:sp>
        <p:sp>
          <p:nvSpPr>
            <p:cNvPr id="192" name="Rectangle 188"/>
            <p:cNvSpPr>
              <a:spLocks noChangeArrowheads="1"/>
            </p:cNvSpPr>
            <p:nvPr/>
          </p:nvSpPr>
          <p:spPr bwMode="auto">
            <a:xfrm>
              <a:off x="3568700" y="148272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3" name="Rectangle 189"/>
            <p:cNvSpPr>
              <a:spLocks noChangeArrowheads="1"/>
            </p:cNvSpPr>
            <p:nvPr/>
          </p:nvSpPr>
          <p:spPr bwMode="auto">
            <a:xfrm>
              <a:off x="3484563" y="1439863"/>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00B050"/>
                  </a:solidFill>
                  <a:latin typeface="Arial" charset="0"/>
                </a:rPr>
                <a:t>222.1.1.1</a:t>
              </a:r>
            </a:p>
          </p:txBody>
        </p:sp>
        <p:sp>
          <p:nvSpPr>
            <p:cNvPr id="194" name="Rectangle 190"/>
            <p:cNvSpPr>
              <a:spLocks noChangeArrowheads="1"/>
            </p:cNvSpPr>
            <p:nvPr/>
          </p:nvSpPr>
          <p:spPr bwMode="auto">
            <a:xfrm>
              <a:off x="5113338" y="1482725"/>
              <a:ext cx="1006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5" name="Rectangle 191"/>
            <p:cNvSpPr>
              <a:spLocks noChangeArrowheads="1"/>
            </p:cNvSpPr>
            <p:nvPr/>
          </p:nvSpPr>
          <p:spPr bwMode="auto">
            <a:xfrm>
              <a:off x="5006976" y="1439863"/>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00B050"/>
                  </a:solidFill>
                  <a:latin typeface="Arial" charset="0"/>
                </a:rPr>
                <a:t>222.1.1.2</a:t>
              </a:r>
            </a:p>
          </p:txBody>
        </p:sp>
        <p:sp>
          <p:nvSpPr>
            <p:cNvPr id="196" name="Rectangle 192"/>
            <p:cNvSpPr>
              <a:spLocks noChangeArrowheads="1"/>
            </p:cNvSpPr>
            <p:nvPr/>
          </p:nvSpPr>
          <p:spPr bwMode="auto">
            <a:xfrm>
              <a:off x="6707188" y="1482725"/>
              <a:ext cx="1006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7" name="Rectangle 193"/>
            <p:cNvSpPr>
              <a:spLocks noChangeArrowheads="1"/>
            </p:cNvSpPr>
            <p:nvPr/>
          </p:nvSpPr>
          <p:spPr bwMode="auto">
            <a:xfrm>
              <a:off x="6554787" y="1412875"/>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00B050"/>
                  </a:solidFill>
                  <a:latin typeface="Arial" charset="0"/>
                </a:rPr>
                <a:t>222.1.1.3</a:t>
              </a:r>
            </a:p>
          </p:txBody>
        </p:sp>
        <p:sp>
          <p:nvSpPr>
            <p:cNvPr id="198" name="Rectangle 194"/>
            <p:cNvSpPr>
              <a:spLocks noChangeArrowheads="1"/>
            </p:cNvSpPr>
            <p:nvPr/>
          </p:nvSpPr>
          <p:spPr bwMode="auto">
            <a:xfrm>
              <a:off x="4168775" y="2138363"/>
              <a:ext cx="26988" cy="5381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nvGrpSpPr>
            <p:cNvPr id="199" name="Group 195"/>
            <p:cNvGrpSpPr>
              <a:grpSpLocks/>
            </p:cNvGrpSpPr>
            <p:nvPr/>
          </p:nvGrpSpPr>
          <p:grpSpPr bwMode="auto">
            <a:xfrm>
              <a:off x="3822700" y="2630488"/>
              <a:ext cx="647700" cy="385762"/>
              <a:chOff x="2299" y="1622"/>
              <a:chExt cx="439" cy="262"/>
            </a:xfrm>
          </p:grpSpPr>
          <p:sp>
            <p:nvSpPr>
              <p:cNvPr id="200" name="Oval 196"/>
              <p:cNvSpPr>
                <a:spLocks noChangeArrowheads="1"/>
              </p:cNvSpPr>
              <p:nvPr/>
            </p:nvSpPr>
            <p:spPr bwMode="auto">
              <a:xfrm>
                <a:off x="2300" y="1731"/>
                <a:ext cx="438" cy="153"/>
              </a:xfrm>
              <a:prstGeom prst="ellipse">
                <a:avLst/>
              </a:prstGeom>
              <a:solidFill>
                <a:srgbClr val="0078AA"/>
              </a:solidFill>
              <a:ln w="4763">
                <a:solidFill>
                  <a:srgbClr val="AAE6FF"/>
                </a:solidFill>
                <a:round/>
                <a:headEnd/>
                <a:tailEnd/>
              </a:ln>
            </p:spPr>
            <p:txBody>
              <a:bodyPr/>
              <a:lstStyle/>
              <a:p>
                <a:endParaRPr lang="zh-CN" altLang="en-US" sz="1600"/>
              </a:p>
            </p:txBody>
          </p:sp>
          <p:sp>
            <p:nvSpPr>
              <p:cNvPr id="201" name="Rectangle 197"/>
              <p:cNvSpPr>
                <a:spLocks noChangeArrowheads="1"/>
              </p:cNvSpPr>
              <p:nvPr/>
            </p:nvSpPr>
            <p:spPr bwMode="auto">
              <a:xfrm>
                <a:off x="2299" y="1700"/>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02" name="Rectangle 198"/>
              <p:cNvSpPr>
                <a:spLocks noChangeArrowheads="1"/>
              </p:cNvSpPr>
              <p:nvPr/>
            </p:nvSpPr>
            <p:spPr bwMode="auto">
              <a:xfrm>
                <a:off x="2299" y="1700"/>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03" name="Oval 199"/>
              <p:cNvSpPr>
                <a:spLocks noChangeArrowheads="1"/>
              </p:cNvSpPr>
              <p:nvPr/>
            </p:nvSpPr>
            <p:spPr bwMode="auto">
              <a:xfrm>
                <a:off x="2300" y="1622"/>
                <a:ext cx="438" cy="153"/>
              </a:xfrm>
              <a:prstGeom prst="ellipse">
                <a:avLst/>
              </a:prstGeom>
              <a:solidFill>
                <a:srgbClr val="00B4FF"/>
              </a:solidFill>
              <a:ln w="4763">
                <a:solidFill>
                  <a:srgbClr val="AAE6FF"/>
                </a:solidFill>
                <a:round/>
                <a:headEnd/>
                <a:tailEnd/>
              </a:ln>
            </p:spPr>
            <p:txBody>
              <a:bodyPr/>
              <a:lstStyle/>
              <a:p>
                <a:endParaRPr lang="zh-CN" altLang="en-US" sz="1600"/>
              </a:p>
            </p:txBody>
          </p:sp>
          <p:grpSp>
            <p:nvGrpSpPr>
              <p:cNvPr id="204" name="Group 200"/>
              <p:cNvGrpSpPr>
                <a:grpSpLocks/>
              </p:cNvGrpSpPr>
              <p:nvPr/>
            </p:nvGrpSpPr>
            <p:grpSpPr bwMode="auto">
              <a:xfrm>
                <a:off x="2365" y="1640"/>
                <a:ext cx="304" cy="117"/>
                <a:chOff x="2365" y="1640"/>
                <a:chExt cx="304" cy="117"/>
              </a:xfrm>
            </p:grpSpPr>
            <p:grpSp>
              <p:nvGrpSpPr>
                <p:cNvPr id="207" name="Group 201"/>
                <p:cNvGrpSpPr>
                  <a:grpSpLocks/>
                </p:cNvGrpSpPr>
                <p:nvPr/>
              </p:nvGrpSpPr>
              <p:grpSpPr bwMode="auto">
                <a:xfrm>
                  <a:off x="2365" y="1640"/>
                  <a:ext cx="302" cy="115"/>
                  <a:chOff x="2365" y="1640"/>
                  <a:chExt cx="302" cy="115"/>
                </a:xfrm>
              </p:grpSpPr>
              <p:sp>
                <p:nvSpPr>
                  <p:cNvPr id="217" name="Freeform 202"/>
                  <p:cNvSpPr>
                    <a:spLocks/>
                  </p:cNvSpPr>
                  <p:nvPr/>
                </p:nvSpPr>
                <p:spPr bwMode="auto">
                  <a:xfrm>
                    <a:off x="2523" y="164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8" name="Freeform 203"/>
                  <p:cNvSpPr>
                    <a:spLocks/>
                  </p:cNvSpPr>
                  <p:nvPr/>
                </p:nvSpPr>
                <p:spPr bwMode="auto">
                  <a:xfrm>
                    <a:off x="2523" y="164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9" name="Freeform 204"/>
                  <p:cNvSpPr>
                    <a:spLocks/>
                  </p:cNvSpPr>
                  <p:nvPr/>
                </p:nvSpPr>
                <p:spPr bwMode="auto">
                  <a:xfrm>
                    <a:off x="2365" y="170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0" name="Freeform 205"/>
                  <p:cNvSpPr>
                    <a:spLocks/>
                  </p:cNvSpPr>
                  <p:nvPr/>
                </p:nvSpPr>
                <p:spPr bwMode="auto">
                  <a:xfrm>
                    <a:off x="2365" y="170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1" name="Freeform 206"/>
                  <p:cNvSpPr>
                    <a:spLocks/>
                  </p:cNvSpPr>
                  <p:nvPr/>
                </p:nvSpPr>
                <p:spPr bwMode="auto">
                  <a:xfrm>
                    <a:off x="2373" y="164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2" name="Freeform 207"/>
                  <p:cNvSpPr>
                    <a:spLocks/>
                  </p:cNvSpPr>
                  <p:nvPr/>
                </p:nvSpPr>
                <p:spPr bwMode="auto">
                  <a:xfrm>
                    <a:off x="2373" y="164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3" name="Freeform 208"/>
                  <p:cNvSpPr>
                    <a:spLocks/>
                  </p:cNvSpPr>
                  <p:nvPr/>
                </p:nvSpPr>
                <p:spPr bwMode="auto">
                  <a:xfrm>
                    <a:off x="2517" y="1706"/>
                    <a:ext cx="144" cy="49"/>
                  </a:xfrm>
                  <a:custGeom>
                    <a:avLst/>
                    <a:gdLst>
                      <a:gd name="T0" fmla="*/ 144 w 144"/>
                      <a:gd name="T1" fmla="*/ 38 h 49"/>
                      <a:gd name="T2" fmla="*/ 112 w 144"/>
                      <a:gd name="T3" fmla="*/ 49 h 49"/>
                      <a:gd name="T4" fmla="*/ 38 w 144"/>
                      <a:gd name="T5" fmla="*/ 16 h 49"/>
                      <a:gd name="T6" fmla="*/ 0 w 144"/>
                      <a:gd name="T7" fmla="*/ 27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8" y="16"/>
                        </a:lnTo>
                        <a:lnTo>
                          <a:pt x="0" y="27"/>
                        </a:lnTo>
                        <a:lnTo>
                          <a:pt x="19"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4" name="Freeform 209"/>
                  <p:cNvSpPr>
                    <a:spLocks/>
                  </p:cNvSpPr>
                  <p:nvPr/>
                </p:nvSpPr>
                <p:spPr bwMode="auto">
                  <a:xfrm>
                    <a:off x="2517" y="1706"/>
                    <a:ext cx="144" cy="49"/>
                  </a:xfrm>
                  <a:custGeom>
                    <a:avLst/>
                    <a:gdLst>
                      <a:gd name="T0" fmla="*/ 144 w 144"/>
                      <a:gd name="T1" fmla="*/ 38 h 49"/>
                      <a:gd name="T2" fmla="*/ 112 w 144"/>
                      <a:gd name="T3" fmla="*/ 49 h 49"/>
                      <a:gd name="T4" fmla="*/ 38 w 144"/>
                      <a:gd name="T5" fmla="*/ 16 h 49"/>
                      <a:gd name="T6" fmla="*/ 0 w 144"/>
                      <a:gd name="T7" fmla="*/ 27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8" y="16"/>
                        </a:lnTo>
                        <a:lnTo>
                          <a:pt x="0" y="27"/>
                        </a:lnTo>
                        <a:lnTo>
                          <a:pt x="19"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nvGrpSpPr>
                <p:cNvPr id="208" name="Group 210"/>
                <p:cNvGrpSpPr>
                  <a:grpSpLocks/>
                </p:cNvGrpSpPr>
                <p:nvPr/>
              </p:nvGrpSpPr>
              <p:grpSpPr bwMode="auto">
                <a:xfrm>
                  <a:off x="2368" y="1643"/>
                  <a:ext cx="301" cy="114"/>
                  <a:chOff x="2368" y="1643"/>
                  <a:chExt cx="301" cy="114"/>
                </a:xfrm>
              </p:grpSpPr>
              <p:sp>
                <p:nvSpPr>
                  <p:cNvPr id="209" name="Freeform 211"/>
                  <p:cNvSpPr>
                    <a:spLocks/>
                  </p:cNvSpPr>
                  <p:nvPr/>
                </p:nvSpPr>
                <p:spPr bwMode="auto">
                  <a:xfrm>
                    <a:off x="2525" y="1646"/>
                    <a:ext cx="144" cy="49"/>
                  </a:xfrm>
                  <a:custGeom>
                    <a:avLst/>
                    <a:gdLst>
                      <a:gd name="T0" fmla="*/ 0 w 144"/>
                      <a:gd name="T1" fmla="*/ 38 h 49"/>
                      <a:gd name="T2" fmla="*/ 32 w 144"/>
                      <a:gd name="T3" fmla="*/ 49 h 49"/>
                      <a:gd name="T4" fmla="*/ 110 w 144"/>
                      <a:gd name="T5" fmla="*/ 16 h 49"/>
                      <a:gd name="T6" fmla="*/ 144 w 144"/>
                      <a:gd name="T7" fmla="*/ 27 h 49"/>
                      <a:gd name="T8" fmla="*/ 126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10" y="16"/>
                        </a:lnTo>
                        <a:lnTo>
                          <a:pt x="144" y="27"/>
                        </a:lnTo>
                        <a:lnTo>
                          <a:pt x="126" y="0"/>
                        </a:lnTo>
                        <a:lnTo>
                          <a:pt x="35"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0" name="Freeform 212"/>
                  <p:cNvSpPr>
                    <a:spLocks/>
                  </p:cNvSpPr>
                  <p:nvPr/>
                </p:nvSpPr>
                <p:spPr bwMode="auto">
                  <a:xfrm>
                    <a:off x="2525" y="1646"/>
                    <a:ext cx="144" cy="49"/>
                  </a:xfrm>
                  <a:custGeom>
                    <a:avLst/>
                    <a:gdLst>
                      <a:gd name="T0" fmla="*/ 0 w 144"/>
                      <a:gd name="T1" fmla="*/ 38 h 49"/>
                      <a:gd name="T2" fmla="*/ 32 w 144"/>
                      <a:gd name="T3" fmla="*/ 49 h 49"/>
                      <a:gd name="T4" fmla="*/ 110 w 144"/>
                      <a:gd name="T5" fmla="*/ 16 h 49"/>
                      <a:gd name="T6" fmla="*/ 144 w 144"/>
                      <a:gd name="T7" fmla="*/ 27 h 49"/>
                      <a:gd name="T8" fmla="*/ 126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10" y="16"/>
                        </a:lnTo>
                        <a:lnTo>
                          <a:pt x="144" y="27"/>
                        </a:lnTo>
                        <a:lnTo>
                          <a:pt x="126" y="0"/>
                        </a:lnTo>
                        <a:lnTo>
                          <a:pt x="35"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1" name="Freeform 213"/>
                  <p:cNvSpPr>
                    <a:spLocks/>
                  </p:cNvSpPr>
                  <p:nvPr/>
                </p:nvSpPr>
                <p:spPr bwMode="auto">
                  <a:xfrm>
                    <a:off x="2368" y="1703"/>
                    <a:ext cx="144" cy="52"/>
                  </a:xfrm>
                  <a:custGeom>
                    <a:avLst/>
                    <a:gdLst>
                      <a:gd name="T0" fmla="*/ 144 w 144"/>
                      <a:gd name="T1" fmla="*/ 11 h 52"/>
                      <a:gd name="T2" fmla="*/ 112 w 144"/>
                      <a:gd name="T3" fmla="*/ 0 h 52"/>
                      <a:gd name="T4" fmla="*/ 37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2" name="Freeform 214"/>
                  <p:cNvSpPr>
                    <a:spLocks/>
                  </p:cNvSpPr>
                  <p:nvPr/>
                </p:nvSpPr>
                <p:spPr bwMode="auto">
                  <a:xfrm>
                    <a:off x="2368" y="1703"/>
                    <a:ext cx="144" cy="52"/>
                  </a:xfrm>
                  <a:custGeom>
                    <a:avLst/>
                    <a:gdLst>
                      <a:gd name="T0" fmla="*/ 144 w 144"/>
                      <a:gd name="T1" fmla="*/ 11 h 52"/>
                      <a:gd name="T2" fmla="*/ 112 w 144"/>
                      <a:gd name="T3" fmla="*/ 0 h 52"/>
                      <a:gd name="T4" fmla="*/ 37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3" name="Freeform 215"/>
                  <p:cNvSpPr>
                    <a:spLocks/>
                  </p:cNvSpPr>
                  <p:nvPr/>
                </p:nvSpPr>
                <p:spPr bwMode="auto">
                  <a:xfrm>
                    <a:off x="2376" y="1643"/>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4" name="Freeform 216"/>
                  <p:cNvSpPr>
                    <a:spLocks/>
                  </p:cNvSpPr>
                  <p:nvPr/>
                </p:nvSpPr>
                <p:spPr bwMode="auto">
                  <a:xfrm>
                    <a:off x="2376" y="1643"/>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5" name="Freeform 217"/>
                  <p:cNvSpPr>
                    <a:spLocks/>
                  </p:cNvSpPr>
                  <p:nvPr/>
                </p:nvSpPr>
                <p:spPr bwMode="auto">
                  <a:xfrm>
                    <a:off x="2520" y="1708"/>
                    <a:ext cx="144" cy="49"/>
                  </a:xfrm>
                  <a:custGeom>
                    <a:avLst/>
                    <a:gdLst>
                      <a:gd name="T0" fmla="*/ 144 w 144"/>
                      <a:gd name="T1" fmla="*/ 38 h 49"/>
                      <a:gd name="T2" fmla="*/ 112 w 144"/>
                      <a:gd name="T3" fmla="*/ 49 h 49"/>
                      <a:gd name="T4" fmla="*/ 37 w 144"/>
                      <a:gd name="T5" fmla="*/ 17 h 49"/>
                      <a:gd name="T6" fmla="*/ 0 w 144"/>
                      <a:gd name="T7" fmla="*/ 28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7"/>
                        </a:lnTo>
                        <a:lnTo>
                          <a:pt x="0" y="28"/>
                        </a:lnTo>
                        <a:lnTo>
                          <a:pt x="19" y="0"/>
                        </a:lnTo>
                        <a:lnTo>
                          <a:pt x="112" y="0"/>
                        </a:lnTo>
                        <a:lnTo>
                          <a:pt x="72" y="8"/>
                        </a:lnTo>
                        <a:lnTo>
                          <a:pt x="14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6" name="Freeform 218"/>
                  <p:cNvSpPr>
                    <a:spLocks/>
                  </p:cNvSpPr>
                  <p:nvPr/>
                </p:nvSpPr>
                <p:spPr bwMode="auto">
                  <a:xfrm>
                    <a:off x="2520" y="1708"/>
                    <a:ext cx="144" cy="49"/>
                  </a:xfrm>
                  <a:custGeom>
                    <a:avLst/>
                    <a:gdLst>
                      <a:gd name="T0" fmla="*/ 144 w 144"/>
                      <a:gd name="T1" fmla="*/ 38 h 49"/>
                      <a:gd name="T2" fmla="*/ 112 w 144"/>
                      <a:gd name="T3" fmla="*/ 49 h 49"/>
                      <a:gd name="T4" fmla="*/ 37 w 144"/>
                      <a:gd name="T5" fmla="*/ 17 h 49"/>
                      <a:gd name="T6" fmla="*/ 0 w 144"/>
                      <a:gd name="T7" fmla="*/ 28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7"/>
                        </a:lnTo>
                        <a:lnTo>
                          <a:pt x="0" y="28"/>
                        </a:lnTo>
                        <a:lnTo>
                          <a:pt x="19" y="0"/>
                        </a:lnTo>
                        <a:lnTo>
                          <a:pt x="112" y="0"/>
                        </a:lnTo>
                        <a:lnTo>
                          <a:pt x="72" y="8"/>
                        </a:lnTo>
                        <a:lnTo>
                          <a:pt x="14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sp>
            <p:nvSpPr>
              <p:cNvPr id="205" name="Line 219"/>
              <p:cNvSpPr>
                <a:spLocks noChangeShapeType="1"/>
              </p:cNvSpPr>
              <p:nvPr/>
            </p:nvSpPr>
            <p:spPr bwMode="auto">
              <a:xfrm>
                <a:off x="2299" y="1697"/>
                <a:ext cx="1" cy="109"/>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sp>
            <p:nvSpPr>
              <p:cNvPr id="206" name="Line 220"/>
              <p:cNvSpPr>
                <a:spLocks noChangeShapeType="1"/>
              </p:cNvSpPr>
              <p:nvPr/>
            </p:nvSpPr>
            <p:spPr bwMode="auto">
              <a:xfrm>
                <a:off x="2736" y="1697"/>
                <a:ext cx="1" cy="109"/>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sp>
          <p:nvSpPr>
            <p:cNvPr id="225" name="Rectangle 221"/>
            <p:cNvSpPr>
              <a:spLocks noChangeArrowheads="1"/>
            </p:cNvSpPr>
            <p:nvPr/>
          </p:nvSpPr>
          <p:spPr bwMode="auto">
            <a:xfrm>
              <a:off x="4278313" y="2371725"/>
              <a:ext cx="10096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26" name="Rectangle 222"/>
            <p:cNvSpPr>
              <a:spLocks noChangeArrowheads="1"/>
            </p:cNvSpPr>
            <p:nvPr/>
          </p:nvSpPr>
          <p:spPr bwMode="auto">
            <a:xfrm>
              <a:off x="4271527" y="2353193"/>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00B050"/>
                  </a:solidFill>
                  <a:latin typeface="Arial" charset="0"/>
                </a:rPr>
                <a:t>222.1.1.4</a:t>
              </a:r>
            </a:p>
          </p:txBody>
        </p:sp>
        <p:sp>
          <p:nvSpPr>
            <p:cNvPr id="227" name="Rectangle 223"/>
            <p:cNvSpPr>
              <a:spLocks noChangeArrowheads="1"/>
            </p:cNvSpPr>
            <p:nvPr/>
          </p:nvSpPr>
          <p:spPr bwMode="auto">
            <a:xfrm>
              <a:off x="3446463" y="2519363"/>
              <a:ext cx="4127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28" name="Rectangle 224"/>
            <p:cNvSpPr>
              <a:spLocks noChangeArrowheads="1"/>
            </p:cNvSpPr>
            <p:nvPr/>
          </p:nvSpPr>
          <p:spPr bwMode="auto">
            <a:xfrm>
              <a:off x="3549650" y="2509838"/>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R</a:t>
              </a:r>
              <a:r>
                <a:rPr kumimoji="1" lang="en-US" altLang="zh-CN" sz="1600" b="1" baseline="-25000">
                  <a:solidFill>
                    <a:srgbClr val="333399"/>
                  </a:solidFill>
                  <a:latin typeface="Arial" charset="0"/>
                </a:rPr>
                <a:t>1</a:t>
              </a:r>
              <a:endParaRPr kumimoji="1" lang="en-US" altLang="zh-CN" sz="1600" baseline="-25000">
                <a:solidFill>
                  <a:srgbClr val="333399"/>
                </a:solidFill>
                <a:latin typeface="Arial" charset="0"/>
              </a:endParaRPr>
            </a:p>
          </p:txBody>
        </p:sp>
        <p:sp>
          <p:nvSpPr>
            <p:cNvPr id="229" name="Oval 225"/>
            <p:cNvSpPr>
              <a:spLocks noChangeArrowheads="1"/>
            </p:cNvSpPr>
            <p:nvPr/>
          </p:nvSpPr>
          <p:spPr bwMode="auto">
            <a:xfrm>
              <a:off x="4129088" y="2422525"/>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30" name="Rectangle 226"/>
            <p:cNvSpPr>
              <a:spLocks noChangeArrowheads="1"/>
            </p:cNvSpPr>
            <p:nvPr/>
          </p:nvSpPr>
          <p:spPr bwMode="auto">
            <a:xfrm>
              <a:off x="1974850" y="1616075"/>
              <a:ext cx="7207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1" name="Oval 227"/>
            <p:cNvSpPr>
              <a:spLocks noChangeArrowheads="1"/>
            </p:cNvSpPr>
            <p:nvPr/>
          </p:nvSpPr>
          <p:spPr bwMode="auto">
            <a:xfrm>
              <a:off x="7786688" y="4067175"/>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32" name="Oval 228"/>
            <p:cNvSpPr>
              <a:spLocks noChangeArrowheads="1"/>
            </p:cNvSpPr>
            <p:nvPr/>
          </p:nvSpPr>
          <p:spPr bwMode="auto">
            <a:xfrm>
              <a:off x="7791450" y="2960688"/>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33" name="Rectangle 229"/>
            <p:cNvSpPr>
              <a:spLocks noChangeArrowheads="1"/>
            </p:cNvSpPr>
            <p:nvPr/>
          </p:nvSpPr>
          <p:spPr bwMode="auto">
            <a:xfrm>
              <a:off x="6338888" y="3686175"/>
              <a:ext cx="10096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4" name="Rectangle 230"/>
            <p:cNvSpPr>
              <a:spLocks noChangeArrowheads="1"/>
            </p:cNvSpPr>
            <p:nvPr/>
          </p:nvSpPr>
          <p:spPr bwMode="auto">
            <a:xfrm>
              <a:off x="5954557" y="4292750"/>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00"/>
                  </a:solidFill>
                  <a:latin typeface="Arial" charset="0"/>
                </a:rPr>
                <a:t>222.1.2.5</a:t>
              </a:r>
            </a:p>
          </p:txBody>
        </p:sp>
        <p:sp>
          <p:nvSpPr>
            <p:cNvPr id="235" name="Rectangle 231"/>
            <p:cNvSpPr>
              <a:spLocks noChangeArrowheads="1"/>
            </p:cNvSpPr>
            <p:nvPr/>
          </p:nvSpPr>
          <p:spPr bwMode="auto">
            <a:xfrm>
              <a:off x="7883525" y="4197350"/>
              <a:ext cx="1008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6" name="Rectangle 232"/>
            <p:cNvSpPr>
              <a:spLocks noChangeArrowheads="1"/>
            </p:cNvSpPr>
            <p:nvPr/>
          </p:nvSpPr>
          <p:spPr bwMode="auto">
            <a:xfrm>
              <a:off x="7945275" y="4292750"/>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00"/>
                  </a:solidFill>
                  <a:latin typeface="Arial" charset="0"/>
                </a:rPr>
                <a:t>222.1.2.2</a:t>
              </a:r>
            </a:p>
          </p:txBody>
        </p:sp>
        <p:sp>
          <p:nvSpPr>
            <p:cNvPr id="237" name="Rectangle 233"/>
            <p:cNvSpPr>
              <a:spLocks noChangeArrowheads="1"/>
            </p:cNvSpPr>
            <p:nvPr/>
          </p:nvSpPr>
          <p:spPr bwMode="auto">
            <a:xfrm>
              <a:off x="7883525" y="3086100"/>
              <a:ext cx="10080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8" name="Rectangle 234"/>
            <p:cNvSpPr>
              <a:spLocks noChangeArrowheads="1"/>
            </p:cNvSpPr>
            <p:nvPr/>
          </p:nvSpPr>
          <p:spPr bwMode="auto">
            <a:xfrm>
              <a:off x="7975600" y="3148013"/>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00"/>
                  </a:solidFill>
                  <a:latin typeface="Arial" charset="0"/>
                </a:rPr>
                <a:t>222.1.2.1</a:t>
              </a:r>
            </a:p>
          </p:txBody>
        </p:sp>
        <p:sp>
          <p:nvSpPr>
            <p:cNvPr id="239" name="Rectangle 235"/>
            <p:cNvSpPr>
              <a:spLocks noChangeArrowheads="1"/>
            </p:cNvSpPr>
            <p:nvPr/>
          </p:nvSpPr>
          <p:spPr bwMode="auto">
            <a:xfrm>
              <a:off x="7785100" y="5219700"/>
              <a:ext cx="10080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40" name="Rectangle 236"/>
            <p:cNvSpPr>
              <a:spLocks noChangeArrowheads="1"/>
            </p:cNvSpPr>
            <p:nvPr/>
          </p:nvSpPr>
          <p:spPr bwMode="auto">
            <a:xfrm>
              <a:off x="5047350" y="5747418"/>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00"/>
                  </a:solidFill>
                  <a:latin typeface="Arial" charset="0"/>
                </a:rPr>
                <a:t>222.1.2.3</a:t>
              </a:r>
            </a:p>
          </p:txBody>
        </p:sp>
        <p:sp>
          <p:nvSpPr>
            <p:cNvPr id="241" name="Rectangle 237"/>
            <p:cNvSpPr>
              <a:spLocks noChangeArrowheads="1"/>
            </p:cNvSpPr>
            <p:nvPr/>
          </p:nvSpPr>
          <p:spPr bwMode="auto">
            <a:xfrm>
              <a:off x="3670300" y="5605463"/>
              <a:ext cx="10080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42" name="Rectangle 238"/>
            <p:cNvSpPr>
              <a:spLocks noChangeArrowheads="1"/>
            </p:cNvSpPr>
            <p:nvPr/>
          </p:nvSpPr>
          <p:spPr bwMode="auto">
            <a:xfrm>
              <a:off x="3786637" y="5747418"/>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00"/>
                  </a:solidFill>
                  <a:latin typeface="Arial" charset="0"/>
                </a:rPr>
                <a:t>222.1.2.4</a:t>
              </a:r>
            </a:p>
          </p:txBody>
        </p:sp>
        <p:sp>
          <p:nvSpPr>
            <p:cNvPr id="243" name="Oval 239"/>
            <p:cNvSpPr>
              <a:spLocks noChangeArrowheads="1"/>
            </p:cNvSpPr>
            <p:nvPr/>
          </p:nvSpPr>
          <p:spPr bwMode="auto">
            <a:xfrm>
              <a:off x="4835525" y="5634038"/>
              <a:ext cx="92075" cy="93662"/>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44" name="Rectangle 240"/>
            <p:cNvSpPr>
              <a:spLocks noChangeArrowheads="1"/>
            </p:cNvSpPr>
            <p:nvPr/>
          </p:nvSpPr>
          <p:spPr bwMode="auto">
            <a:xfrm>
              <a:off x="6818313" y="2955925"/>
              <a:ext cx="8953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45" name="Rectangle 241"/>
            <p:cNvSpPr>
              <a:spLocks noChangeArrowheads="1"/>
            </p:cNvSpPr>
            <p:nvPr/>
          </p:nvSpPr>
          <p:spPr bwMode="auto">
            <a:xfrm>
              <a:off x="7654341" y="5609772"/>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FF0000"/>
                  </a:solidFill>
                  <a:latin typeface="Arial" charset="0"/>
                </a:rPr>
                <a:t>222.1.2.</a:t>
              </a:r>
              <a:endParaRPr kumimoji="1" lang="en-US" altLang="zh-CN" sz="1600" dirty="0">
                <a:solidFill>
                  <a:srgbClr val="FF0000"/>
                </a:solidFill>
                <a:latin typeface="Arial" charset="0"/>
              </a:endParaRPr>
            </a:p>
          </p:txBody>
        </p:sp>
        <p:sp>
          <p:nvSpPr>
            <p:cNvPr id="246" name="Rectangle 242"/>
            <p:cNvSpPr>
              <a:spLocks noChangeArrowheads="1"/>
            </p:cNvSpPr>
            <p:nvPr/>
          </p:nvSpPr>
          <p:spPr bwMode="auto">
            <a:xfrm>
              <a:off x="6889750" y="2663825"/>
              <a:ext cx="720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nvGrpSpPr>
            <p:cNvPr id="247" name="Group 243"/>
            <p:cNvGrpSpPr>
              <a:grpSpLocks/>
            </p:cNvGrpSpPr>
            <p:nvPr/>
          </p:nvGrpSpPr>
          <p:grpSpPr bwMode="auto">
            <a:xfrm>
              <a:off x="2222500" y="4386263"/>
              <a:ext cx="649288" cy="384175"/>
              <a:chOff x="1304" y="2569"/>
              <a:chExt cx="439" cy="262"/>
            </a:xfrm>
          </p:grpSpPr>
          <p:sp>
            <p:nvSpPr>
              <p:cNvPr id="248" name="Oval 244"/>
              <p:cNvSpPr>
                <a:spLocks noChangeArrowheads="1"/>
              </p:cNvSpPr>
              <p:nvPr/>
            </p:nvSpPr>
            <p:spPr bwMode="auto">
              <a:xfrm>
                <a:off x="1305" y="2678"/>
                <a:ext cx="438" cy="153"/>
              </a:xfrm>
              <a:prstGeom prst="ellipse">
                <a:avLst/>
              </a:prstGeom>
              <a:solidFill>
                <a:srgbClr val="0078AA"/>
              </a:solidFill>
              <a:ln w="4763">
                <a:solidFill>
                  <a:srgbClr val="AAE6FF"/>
                </a:solidFill>
                <a:round/>
                <a:headEnd/>
                <a:tailEnd/>
              </a:ln>
            </p:spPr>
            <p:txBody>
              <a:bodyPr/>
              <a:lstStyle/>
              <a:p>
                <a:endParaRPr lang="zh-CN" altLang="en-US" sz="1600"/>
              </a:p>
            </p:txBody>
          </p:sp>
          <p:sp>
            <p:nvSpPr>
              <p:cNvPr id="249" name="Rectangle 245"/>
              <p:cNvSpPr>
                <a:spLocks noChangeArrowheads="1"/>
              </p:cNvSpPr>
              <p:nvPr/>
            </p:nvSpPr>
            <p:spPr bwMode="auto">
              <a:xfrm>
                <a:off x="1304"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50" name="Rectangle 246"/>
              <p:cNvSpPr>
                <a:spLocks noChangeArrowheads="1"/>
              </p:cNvSpPr>
              <p:nvPr/>
            </p:nvSpPr>
            <p:spPr bwMode="auto">
              <a:xfrm>
                <a:off x="1304"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51" name="Oval 247"/>
              <p:cNvSpPr>
                <a:spLocks noChangeArrowheads="1"/>
              </p:cNvSpPr>
              <p:nvPr/>
            </p:nvSpPr>
            <p:spPr bwMode="auto">
              <a:xfrm>
                <a:off x="1305" y="2569"/>
                <a:ext cx="438" cy="153"/>
              </a:xfrm>
              <a:prstGeom prst="ellipse">
                <a:avLst/>
              </a:prstGeom>
              <a:solidFill>
                <a:srgbClr val="00B4FF"/>
              </a:solidFill>
              <a:ln w="4763">
                <a:solidFill>
                  <a:srgbClr val="AAE6FF"/>
                </a:solidFill>
                <a:round/>
                <a:headEnd/>
                <a:tailEnd/>
              </a:ln>
            </p:spPr>
            <p:txBody>
              <a:bodyPr/>
              <a:lstStyle/>
              <a:p>
                <a:endParaRPr lang="zh-CN" altLang="en-US" sz="1600"/>
              </a:p>
            </p:txBody>
          </p:sp>
          <p:grpSp>
            <p:nvGrpSpPr>
              <p:cNvPr id="252" name="Group 248"/>
              <p:cNvGrpSpPr>
                <a:grpSpLocks/>
              </p:cNvGrpSpPr>
              <p:nvPr/>
            </p:nvGrpSpPr>
            <p:grpSpPr bwMode="auto">
              <a:xfrm>
                <a:off x="1371" y="2587"/>
                <a:ext cx="304" cy="117"/>
                <a:chOff x="1371" y="2587"/>
                <a:chExt cx="304" cy="117"/>
              </a:xfrm>
            </p:grpSpPr>
            <p:grpSp>
              <p:nvGrpSpPr>
                <p:cNvPr id="255" name="Group 249"/>
                <p:cNvGrpSpPr>
                  <a:grpSpLocks/>
                </p:cNvGrpSpPr>
                <p:nvPr/>
              </p:nvGrpSpPr>
              <p:grpSpPr bwMode="auto">
                <a:xfrm>
                  <a:off x="1371" y="2587"/>
                  <a:ext cx="301" cy="115"/>
                  <a:chOff x="1371" y="2587"/>
                  <a:chExt cx="301" cy="115"/>
                </a:xfrm>
              </p:grpSpPr>
              <p:sp>
                <p:nvSpPr>
                  <p:cNvPr id="265" name="Freeform 250"/>
                  <p:cNvSpPr>
                    <a:spLocks/>
                  </p:cNvSpPr>
                  <p:nvPr/>
                </p:nvSpPr>
                <p:spPr bwMode="auto">
                  <a:xfrm>
                    <a:off x="1528"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6" name="Freeform 251"/>
                  <p:cNvSpPr>
                    <a:spLocks/>
                  </p:cNvSpPr>
                  <p:nvPr/>
                </p:nvSpPr>
                <p:spPr bwMode="auto">
                  <a:xfrm>
                    <a:off x="1528"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7" name="Freeform 252"/>
                  <p:cNvSpPr>
                    <a:spLocks/>
                  </p:cNvSpPr>
                  <p:nvPr/>
                </p:nvSpPr>
                <p:spPr bwMode="auto">
                  <a:xfrm>
                    <a:off x="1371"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8" name="Freeform 253"/>
                  <p:cNvSpPr>
                    <a:spLocks/>
                  </p:cNvSpPr>
                  <p:nvPr/>
                </p:nvSpPr>
                <p:spPr bwMode="auto">
                  <a:xfrm>
                    <a:off x="1371"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9" name="Freeform 254"/>
                  <p:cNvSpPr>
                    <a:spLocks/>
                  </p:cNvSpPr>
                  <p:nvPr/>
                </p:nvSpPr>
                <p:spPr bwMode="auto">
                  <a:xfrm>
                    <a:off x="1379"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70" name="Freeform 255"/>
                  <p:cNvSpPr>
                    <a:spLocks/>
                  </p:cNvSpPr>
                  <p:nvPr/>
                </p:nvSpPr>
                <p:spPr bwMode="auto">
                  <a:xfrm>
                    <a:off x="1379"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71" name="Freeform 256"/>
                  <p:cNvSpPr>
                    <a:spLocks/>
                  </p:cNvSpPr>
                  <p:nvPr/>
                </p:nvSpPr>
                <p:spPr bwMode="auto">
                  <a:xfrm>
                    <a:off x="1523"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72" name="Freeform 257"/>
                  <p:cNvSpPr>
                    <a:spLocks/>
                  </p:cNvSpPr>
                  <p:nvPr/>
                </p:nvSpPr>
                <p:spPr bwMode="auto">
                  <a:xfrm>
                    <a:off x="1523"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nvGrpSpPr>
                <p:cNvPr id="256" name="Group 258"/>
                <p:cNvGrpSpPr>
                  <a:grpSpLocks/>
                </p:cNvGrpSpPr>
                <p:nvPr/>
              </p:nvGrpSpPr>
              <p:grpSpPr bwMode="auto">
                <a:xfrm>
                  <a:off x="1373" y="2590"/>
                  <a:ext cx="302" cy="114"/>
                  <a:chOff x="1373" y="2590"/>
                  <a:chExt cx="302" cy="114"/>
                </a:xfrm>
              </p:grpSpPr>
              <p:sp>
                <p:nvSpPr>
                  <p:cNvPr id="257" name="Freeform 259"/>
                  <p:cNvSpPr>
                    <a:spLocks/>
                  </p:cNvSpPr>
                  <p:nvPr/>
                </p:nvSpPr>
                <p:spPr bwMode="auto">
                  <a:xfrm>
                    <a:off x="1531"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58" name="Freeform 260"/>
                  <p:cNvSpPr>
                    <a:spLocks/>
                  </p:cNvSpPr>
                  <p:nvPr/>
                </p:nvSpPr>
                <p:spPr bwMode="auto">
                  <a:xfrm>
                    <a:off x="1531"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59" name="Freeform 261"/>
                  <p:cNvSpPr>
                    <a:spLocks/>
                  </p:cNvSpPr>
                  <p:nvPr/>
                </p:nvSpPr>
                <p:spPr bwMode="auto">
                  <a:xfrm>
                    <a:off x="1373"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0" name="Freeform 262"/>
                  <p:cNvSpPr>
                    <a:spLocks/>
                  </p:cNvSpPr>
                  <p:nvPr/>
                </p:nvSpPr>
                <p:spPr bwMode="auto">
                  <a:xfrm>
                    <a:off x="1373"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1" name="Freeform 263"/>
                  <p:cNvSpPr>
                    <a:spLocks/>
                  </p:cNvSpPr>
                  <p:nvPr/>
                </p:nvSpPr>
                <p:spPr bwMode="auto">
                  <a:xfrm>
                    <a:off x="1381"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2" name="Freeform 264"/>
                  <p:cNvSpPr>
                    <a:spLocks/>
                  </p:cNvSpPr>
                  <p:nvPr/>
                </p:nvSpPr>
                <p:spPr bwMode="auto">
                  <a:xfrm>
                    <a:off x="1381"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3" name="Freeform 265"/>
                  <p:cNvSpPr>
                    <a:spLocks/>
                  </p:cNvSpPr>
                  <p:nvPr/>
                </p:nvSpPr>
                <p:spPr bwMode="auto">
                  <a:xfrm>
                    <a:off x="1525"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4" name="Freeform 266"/>
                  <p:cNvSpPr>
                    <a:spLocks/>
                  </p:cNvSpPr>
                  <p:nvPr/>
                </p:nvSpPr>
                <p:spPr bwMode="auto">
                  <a:xfrm>
                    <a:off x="1525"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sp>
            <p:nvSpPr>
              <p:cNvPr id="253" name="Line 267"/>
              <p:cNvSpPr>
                <a:spLocks noChangeShapeType="1"/>
              </p:cNvSpPr>
              <p:nvPr/>
            </p:nvSpPr>
            <p:spPr bwMode="auto">
              <a:xfrm>
                <a:off x="1304"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sp>
            <p:nvSpPr>
              <p:cNvPr id="254" name="Line 268"/>
              <p:cNvSpPr>
                <a:spLocks noChangeShapeType="1"/>
              </p:cNvSpPr>
              <p:nvPr/>
            </p:nvSpPr>
            <p:spPr bwMode="auto">
              <a:xfrm>
                <a:off x="1741"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grpSp>
          <p:nvGrpSpPr>
            <p:cNvPr id="273" name="Group 269"/>
            <p:cNvGrpSpPr>
              <a:grpSpLocks/>
            </p:cNvGrpSpPr>
            <p:nvPr/>
          </p:nvGrpSpPr>
          <p:grpSpPr bwMode="auto">
            <a:xfrm>
              <a:off x="5126038" y="4386263"/>
              <a:ext cx="649287" cy="384175"/>
              <a:chOff x="3488" y="2569"/>
              <a:chExt cx="439" cy="262"/>
            </a:xfrm>
          </p:grpSpPr>
          <p:sp>
            <p:nvSpPr>
              <p:cNvPr id="274" name="Oval 270"/>
              <p:cNvSpPr>
                <a:spLocks noChangeArrowheads="1"/>
              </p:cNvSpPr>
              <p:nvPr/>
            </p:nvSpPr>
            <p:spPr bwMode="auto">
              <a:xfrm>
                <a:off x="3489" y="2678"/>
                <a:ext cx="438" cy="153"/>
              </a:xfrm>
              <a:prstGeom prst="ellipse">
                <a:avLst/>
              </a:prstGeom>
              <a:solidFill>
                <a:srgbClr val="0078AA"/>
              </a:solidFill>
              <a:ln w="4763">
                <a:solidFill>
                  <a:srgbClr val="AAE6FF"/>
                </a:solidFill>
                <a:round/>
                <a:headEnd/>
                <a:tailEnd/>
              </a:ln>
            </p:spPr>
            <p:txBody>
              <a:bodyPr/>
              <a:lstStyle/>
              <a:p>
                <a:endParaRPr lang="zh-CN" altLang="en-US" sz="1600"/>
              </a:p>
            </p:txBody>
          </p:sp>
          <p:sp>
            <p:nvSpPr>
              <p:cNvPr id="275" name="Rectangle 271"/>
              <p:cNvSpPr>
                <a:spLocks noChangeArrowheads="1"/>
              </p:cNvSpPr>
              <p:nvPr/>
            </p:nvSpPr>
            <p:spPr bwMode="auto">
              <a:xfrm>
                <a:off x="3488"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76" name="Rectangle 272"/>
              <p:cNvSpPr>
                <a:spLocks noChangeArrowheads="1"/>
              </p:cNvSpPr>
              <p:nvPr/>
            </p:nvSpPr>
            <p:spPr bwMode="auto">
              <a:xfrm>
                <a:off x="3488"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77" name="Oval 273"/>
              <p:cNvSpPr>
                <a:spLocks noChangeArrowheads="1"/>
              </p:cNvSpPr>
              <p:nvPr/>
            </p:nvSpPr>
            <p:spPr bwMode="auto">
              <a:xfrm>
                <a:off x="3489" y="2569"/>
                <a:ext cx="438" cy="153"/>
              </a:xfrm>
              <a:prstGeom prst="ellipse">
                <a:avLst/>
              </a:prstGeom>
              <a:solidFill>
                <a:srgbClr val="00B4FF"/>
              </a:solidFill>
              <a:ln w="4763">
                <a:solidFill>
                  <a:srgbClr val="AAE6FF"/>
                </a:solidFill>
                <a:round/>
                <a:headEnd/>
                <a:tailEnd/>
              </a:ln>
            </p:spPr>
            <p:txBody>
              <a:bodyPr/>
              <a:lstStyle/>
              <a:p>
                <a:endParaRPr lang="zh-CN" altLang="en-US" sz="1600"/>
              </a:p>
            </p:txBody>
          </p:sp>
          <p:grpSp>
            <p:nvGrpSpPr>
              <p:cNvPr id="278" name="Group 274"/>
              <p:cNvGrpSpPr>
                <a:grpSpLocks/>
              </p:cNvGrpSpPr>
              <p:nvPr/>
            </p:nvGrpSpPr>
            <p:grpSpPr bwMode="auto">
              <a:xfrm>
                <a:off x="3555" y="2587"/>
                <a:ext cx="304" cy="117"/>
                <a:chOff x="3555" y="2587"/>
                <a:chExt cx="304" cy="117"/>
              </a:xfrm>
            </p:grpSpPr>
            <p:grpSp>
              <p:nvGrpSpPr>
                <p:cNvPr id="281" name="Group 275"/>
                <p:cNvGrpSpPr>
                  <a:grpSpLocks/>
                </p:cNvGrpSpPr>
                <p:nvPr/>
              </p:nvGrpSpPr>
              <p:grpSpPr bwMode="auto">
                <a:xfrm>
                  <a:off x="3555" y="2587"/>
                  <a:ext cx="301" cy="115"/>
                  <a:chOff x="3555" y="2587"/>
                  <a:chExt cx="301" cy="115"/>
                </a:xfrm>
              </p:grpSpPr>
              <p:sp>
                <p:nvSpPr>
                  <p:cNvPr id="291" name="Freeform 276"/>
                  <p:cNvSpPr>
                    <a:spLocks/>
                  </p:cNvSpPr>
                  <p:nvPr/>
                </p:nvSpPr>
                <p:spPr bwMode="auto">
                  <a:xfrm>
                    <a:off x="3712"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2" name="Freeform 277"/>
                  <p:cNvSpPr>
                    <a:spLocks/>
                  </p:cNvSpPr>
                  <p:nvPr/>
                </p:nvSpPr>
                <p:spPr bwMode="auto">
                  <a:xfrm>
                    <a:off x="3712"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3" name="Freeform 278"/>
                  <p:cNvSpPr>
                    <a:spLocks/>
                  </p:cNvSpPr>
                  <p:nvPr/>
                </p:nvSpPr>
                <p:spPr bwMode="auto">
                  <a:xfrm>
                    <a:off x="3555"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4" name="Freeform 279"/>
                  <p:cNvSpPr>
                    <a:spLocks/>
                  </p:cNvSpPr>
                  <p:nvPr/>
                </p:nvSpPr>
                <p:spPr bwMode="auto">
                  <a:xfrm>
                    <a:off x="3555"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5" name="Freeform 280"/>
                  <p:cNvSpPr>
                    <a:spLocks/>
                  </p:cNvSpPr>
                  <p:nvPr/>
                </p:nvSpPr>
                <p:spPr bwMode="auto">
                  <a:xfrm>
                    <a:off x="3563"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6" name="Freeform 281"/>
                  <p:cNvSpPr>
                    <a:spLocks/>
                  </p:cNvSpPr>
                  <p:nvPr/>
                </p:nvSpPr>
                <p:spPr bwMode="auto">
                  <a:xfrm>
                    <a:off x="3563"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7" name="Freeform 282"/>
                  <p:cNvSpPr>
                    <a:spLocks/>
                  </p:cNvSpPr>
                  <p:nvPr/>
                </p:nvSpPr>
                <p:spPr bwMode="auto">
                  <a:xfrm>
                    <a:off x="3707"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8" name="Freeform 283"/>
                  <p:cNvSpPr>
                    <a:spLocks/>
                  </p:cNvSpPr>
                  <p:nvPr/>
                </p:nvSpPr>
                <p:spPr bwMode="auto">
                  <a:xfrm>
                    <a:off x="3707"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nvGrpSpPr>
                <p:cNvPr id="282" name="Group 284"/>
                <p:cNvGrpSpPr>
                  <a:grpSpLocks/>
                </p:cNvGrpSpPr>
                <p:nvPr/>
              </p:nvGrpSpPr>
              <p:grpSpPr bwMode="auto">
                <a:xfrm>
                  <a:off x="3557" y="2590"/>
                  <a:ext cx="302" cy="114"/>
                  <a:chOff x="3557" y="2590"/>
                  <a:chExt cx="302" cy="114"/>
                </a:xfrm>
              </p:grpSpPr>
              <p:sp>
                <p:nvSpPr>
                  <p:cNvPr id="283" name="Freeform 285"/>
                  <p:cNvSpPr>
                    <a:spLocks/>
                  </p:cNvSpPr>
                  <p:nvPr/>
                </p:nvSpPr>
                <p:spPr bwMode="auto">
                  <a:xfrm>
                    <a:off x="3715"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4" name="Freeform 286"/>
                  <p:cNvSpPr>
                    <a:spLocks/>
                  </p:cNvSpPr>
                  <p:nvPr/>
                </p:nvSpPr>
                <p:spPr bwMode="auto">
                  <a:xfrm>
                    <a:off x="3715"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5" name="Freeform 287"/>
                  <p:cNvSpPr>
                    <a:spLocks/>
                  </p:cNvSpPr>
                  <p:nvPr/>
                </p:nvSpPr>
                <p:spPr bwMode="auto">
                  <a:xfrm>
                    <a:off x="3557"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6" name="Freeform 288"/>
                  <p:cNvSpPr>
                    <a:spLocks/>
                  </p:cNvSpPr>
                  <p:nvPr/>
                </p:nvSpPr>
                <p:spPr bwMode="auto">
                  <a:xfrm>
                    <a:off x="3557"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7" name="Freeform 289"/>
                  <p:cNvSpPr>
                    <a:spLocks/>
                  </p:cNvSpPr>
                  <p:nvPr/>
                </p:nvSpPr>
                <p:spPr bwMode="auto">
                  <a:xfrm>
                    <a:off x="3565"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8" name="Freeform 290"/>
                  <p:cNvSpPr>
                    <a:spLocks/>
                  </p:cNvSpPr>
                  <p:nvPr/>
                </p:nvSpPr>
                <p:spPr bwMode="auto">
                  <a:xfrm>
                    <a:off x="3565"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9" name="Freeform 291"/>
                  <p:cNvSpPr>
                    <a:spLocks/>
                  </p:cNvSpPr>
                  <p:nvPr/>
                </p:nvSpPr>
                <p:spPr bwMode="auto">
                  <a:xfrm>
                    <a:off x="3709"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0" name="Freeform 292"/>
                  <p:cNvSpPr>
                    <a:spLocks/>
                  </p:cNvSpPr>
                  <p:nvPr/>
                </p:nvSpPr>
                <p:spPr bwMode="auto">
                  <a:xfrm>
                    <a:off x="3709"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sp>
            <p:nvSpPr>
              <p:cNvPr id="279" name="Line 293"/>
              <p:cNvSpPr>
                <a:spLocks noChangeShapeType="1"/>
              </p:cNvSpPr>
              <p:nvPr/>
            </p:nvSpPr>
            <p:spPr bwMode="auto">
              <a:xfrm>
                <a:off x="3488"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sp>
            <p:nvSpPr>
              <p:cNvPr id="280" name="Line 294"/>
              <p:cNvSpPr>
                <a:spLocks noChangeShapeType="1"/>
              </p:cNvSpPr>
              <p:nvPr/>
            </p:nvSpPr>
            <p:spPr bwMode="auto">
              <a:xfrm>
                <a:off x="3925"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sp>
          <p:nvSpPr>
            <p:cNvPr id="299" name="Oval 295"/>
            <p:cNvSpPr>
              <a:spLocks noChangeArrowheads="1"/>
            </p:cNvSpPr>
            <p:nvPr/>
          </p:nvSpPr>
          <p:spPr bwMode="auto">
            <a:xfrm>
              <a:off x="3179763" y="4589463"/>
              <a:ext cx="93662" cy="93662"/>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0" name="Oval 296"/>
            <p:cNvSpPr>
              <a:spLocks noChangeArrowheads="1"/>
            </p:cNvSpPr>
            <p:nvPr/>
          </p:nvSpPr>
          <p:spPr bwMode="auto">
            <a:xfrm>
              <a:off x="4845050" y="4583113"/>
              <a:ext cx="92075" cy="90487"/>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1" name="Oval 297"/>
            <p:cNvSpPr>
              <a:spLocks noChangeArrowheads="1"/>
            </p:cNvSpPr>
            <p:nvPr/>
          </p:nvSpPr>
          <p:spPr bwMode="auto">
            <a:xfrm>
              <a:off x="5256213" y="4227513"/>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2" name="Oval 298"/>
            <p:cNvSpPr>
              <a:spLocks noChangeArrowheads="1"/>
            </p:cNvSpPr>
            <p:nvPr/>
          </p:nvSpPr>
          <p:spPr bwMode="auto">
            <a:xfrm>
              <a:off x="4376738" y="3055938"/>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3" name="Oval 299"/>
            <p:cNvSpPr>
              <a:spLocks noChangeArrowheads="1"/>
            </p:cNvSpPr>
            <p:nvPr/>
          </p:nvSpPr>
          <p:spPr bwMode="auto">
            <a:xfrm>
              <a:off x="2717800" y="4114800"/>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4" name="Oval 300"/>
            <p:cNvSpPr>
              <a:spLocks noChangeArrowheads="1"/>
            </p:cNvSpPr>
            <p:nvPr/>
          </p:nvSpPr>
          <p:spPr bwMode="auto">
            <a:xfrm>
              <a:off x="3708400" y="3079750"/>
              <a:ext cx="90488" cy="90488"/>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5" name="Rectangle 301"/>
            <p:cNvSpPr>
              <a:spLocks noChangeArrowheads="1"/>
            </p:cNvSpPr>
            <p:nvPr/>
          </p:nvSpPr>
          <p:spPr bwMode="auto">
            <a:xfrm>
              <a:off x="4548188" y="2724150"/>
              <a:ext cx="10096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06" name="Rectangle 302"/>
            <p:cNvSpPr>
              <a:spLocks noChangeArrowheads="1"/>
            </p:cNvSpPr>
            <p:nvPr/>
          </p:nvSpPr>
          <p:spPr bwMode="auto">
            <a:xfrm>
              <a:off x="4570412" y="2935060"/>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FF"/>
                  </a:solidFill>
                  <a:latin typeface="Arial" charset="0"/>
                </a:rPr>
                <a:t>222.1.6.1</a:t>
              </a:r>
            </a:p>
          </p:txBody>
        </p:sp>
        <p:sp>
          <p:nvSpPr>
            <p:cNvPr id="307" name="Rectangle 303"/>
            <p:cNvSpPr>
              <a:spLocks noChangeArrowheads="1"/>
            </p:cNvSpPr>
            <p:nvPr/>
          </p:nvSpPr>
          <p:spPr bwMode="auto">
            <a:xfrm>
              <a:off x="2636838" y="2868613"/>
              <a:ext cx="10064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08" name="Rectangle 304"/>
            <p:cNvSpPr>
              <a:spLocks noChangeArrowheads="1"/>
            </p:cNvSpPr>
            <p:nvPr/>
          </p:nvSpPr>
          <p:spPr bwMode="auto">
            <a:xfrm>
              <a:off x="2805447" y="2894392"/>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chemeClr val="accent5">
                      <a:lumMod val="50000"/>
                    </a:schemeClr>
                  </a:solidFill>
                  <a:latin typeface="Arial" charset="0"/>
                </a:rPr>
                <a:t>222.1.5.1</a:t>
              </a:r>
            </a:p>
          </p:txBody>
        </p:sp>
        <p:sp>
          <p:nvSpPr>
            <p:cNvPr id="309" name="Rectangle 305"/>
            <p:cNvSpPr>
              <a:spLocks noChangeArrowheads="1"/>
            </p:cNvSpPr>
            <p:nvPr/>
          </p:nvSpPr>
          <p:spPr bwMode="auto">
            <a:xfrm>
              <a:off x="1900238" y="3525838"/>
              <a:ext cx="10096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0" name="Rectangle 306"/>
            <p:cNvSpPr>
              <a:spLocks noChangeArrowheads="1"/>
            </p:cNvSpPr>
            <p:nvPr/>
          </p:nvSpPr>
          <p:spPr bwMode="auto">
            <a:xfrm>
              <a:off x="1835668" y="3947071"/>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chemeClr val="accent5">
                      <a:lumMod val="50000"/>
                    </a:schemeClr>
                  </a:solidFill>
                  <a:latin typeface="Arial" charset="0"/>
                </a:rPr>
                <a:t>222.1.5.2</a:t>
              </a:r>
            </a:p>
          </p:txBody>
        </p:sp>
        <p:sp>
          <p:nvSpPr>
            <p:cNvPr id="311" name="Rectangle 307"/>
            <p:cNvSpPr>
              <a:spLocks noChangeArrowheads="1"/>
            </p:cNvSpPr>
            <p:nvPr/>
          </p:nvSpPr>
          <p:spPr bwMode="auto">
            <a:xfrm>
              <a:off x="5235575" y="3394075"/>
              <a:ext cx="10080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2" name="Rectangle 308"/>
            <p:cNvSpPr>
              <a:spLocks noChangeArrowheads="1"/>
            </p:cNvSpPr>
            <p:nvPr/>
          </p:nvSpPr>
          <p:spPr bwMode="auto">
            <a:xfrm>
              <a:off x="5305270" y="3947071"/>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FF"/>
                  </a:solidFill>
                  <a:latin typeface="Arial" charset="0"/>
                </a:rPr>
                <a:t>222.1.6.2</a:t>
              </a:r>
            </a:p>
          </p:txBody>
        </p:sp>
        <p:sp>
          <p:nvSpPr>
            <p:cNvPr id="313" name="Rectangle 309"/>
            <p:cNvSpPr>
              <a:spLocks noChangeArrowheads="1"/>
            </p:cNvSpPr>
            <p:nvPr/>
          </p:nvSpPr>
          <p:spPr bwMode="auto">
            <a:xfrm>
              <a:off x="4689475" y="4278313"/>
              <a:ext cx="10096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4" name="Rectangle 310"/>
            <p:cNvSpPr>
              <a:spLocks noChangeArrowheads="1"/>
            </p:cNvSpPr>
            <p:nvPr/>
          </p:nvSpPr>
          <p:spPr bwMode="auto">
            <a:xfrm>
              <a:off x="4357093" y="4713289"/>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008000"/>
                  </a:solidFill>
                  <a:latin typeface="Arial" charset="0"/>
                </a:rPr>
                <a:t>222.1.4.1</a:t>
              </a:r>
            </a:p>
          </p:txBody>
        </p:sp>
        <p:sp>
          <p:nvSpPr>
            <p:cNvPr id="315" name="Rectangle 311"/>
            <p:cNvSpPr>
              <a:spLocks noChangeArrowheads="1"/>
            </p:cNvSpPr>
            <p:nvPr/>
          </p:nvSpPr>
          <p:spPr bwMode="auto">
            <a:xfrm>
              <a:off x="2913063" y="4278313"/>
              <a:ext cx="1006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6" name="Rectangle 312"/>
            <p:cNvSpPr>
              <a:spLocks noChangeArrowheads="1"/>
            </p:cNvSpPr>
            <p:nvPr/>
          </p:nvSpPr>
          <p:spPr bwMode="auto">
            <a:xfrm>
              <a:off x="2902425" y="4713289"/>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008000"/>
                  </a:solidFill>
                  <a:latin typeface="Arial" charset="0"/>
                </a:rPr>
                <a:t>222.1.4.2</a:t>
              </a:r>
            </a:p>
          </p:txBody>
        </p:sp>
        <p:sp>
          <p:nvSpPr>
            <p:cNvPr id="317" name="Rectangle 313"/>
            <p:cNvSpPr>
              <a:spLocks noChangeArrowheads="1"/>
            </p:cNvSpPr>
            <p:nvPr/>
          </p:nvSpPr>
          <p:spPr bwMode="auto">
            <a:xfrm>
              <a:off x="381000" y="3013075"/>
              <a:ext cx="10080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8" name="Rectangle 314"/>
            <p:cNvSpPr>
              <a:spLocks noChangeArrowheads="1"/>
            </p:cNvSpPr>
            <p:nvPr/>
          </p:nvSpPr>
          <p:spPr bwMode="auto">
            <a:xfrm>
              <a:off x="381000" y="3074988"/>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7030A0"/>
                  </a:solidFill>
                  <a:latin typeface="Arial" charset="0"/>
                </a:rPr>
                <a:t>222.1.3.3</a:t>
              </a:r>
            </a:p>
          </p:txBody>
        </p:sp>
        <p:sp>
          <p:nvSpPr>
            <p:cNvPr id="319" name="Rectangle 315"/>
            <p:cNvSpPr>
              <a:spLocks noChangeArrowheads="1"/>
            </p:cNvSpPr>
            <p:nvPr/>
          </p:nvSpPr>
          <p:spPr bwMode="auto">
            <a:xfrm>
              <a:off x="1460500" y="4341813"/>
              <a:ext cx="10080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0" name="Rectangle 316"/>
            <p:cNvSpPr>
              <a:spLocks noChangeArrowheads="1"/>
            </p:cNvSpPr>
            <p:nvPr/>
          </p:nvSpPr>
          <p:spPr bwMode="auto">
            <a:xfrm>
              <a:off x="1582738" y="4760913"/>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7030A0"/>
                  </a:solidFill>
                  <a:latin typeface="Arial" charset="0"/>
                </a:rPr>
                <a:t>222.1.3.2</a:t>
              </a:r>
            </a:p>
          </p:txBody>
        </p:sp>
        <p:sp>
          <p:nvSpPr>
            <p:cNvPr id="321" name="Rectangle 317"/>
            <p:cNvSpPr>
              <a:spLocks noChangeArrowheads="1"/>
            </p:cNvSpPr>
            <p:nvPr/>
          </p:nvSpPr>
          <p:spPr bwMode="auto">
            <a:xfrm>
              <a:off x="381000" y="4121150"/>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2" name="Rectangle 318"/>
            <p:cNvSpPr>
              <a:spLocks noChangeArrowheads="1"/>
            </p:cNvSpPr>
            <p:nvPr/>
          </p:nvSpPr>
          <p:spPr bwMode="auto">
            <a:xfrm>
              <a:off x="381000" y="4183063"/>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7030A0"/>
                  </a:solidFill>
                  <a:latin typeface="Arial" charset="0"/>
                </a:rPr>
                <a:t>222.1.3.1</a:t>
              </a:r>
            </a:p>
          </p:txBody>
        </p:sp>
        <p:sp>
          <p:nvSpPr>
            <p:cNvPr id="323" name="Oval 319"/>
            <p:cNvSpPr>
              <a:spLocks noChangeArrowheads="1"/>
            </p:cNvSpPr>
            <p:nvPr/>
          </p:nvSpPr>
          <p:spPr bwMode="auto">
            <a:xfrm>
              <a:off x="1317625" y="3998913"/>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24" name="Oval 320"/>
            <p:cNvSpPr>
              <a:spLocks noChangeArrowheads="1"/>
            </p:cNvSpPr>
            <p:nvPr/>
          </p:nvSpPr>
          <p:spPr bwMode="auto">
            <a:xfrm>
              <a:off x="1309688" y="2890838"/>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25" name="Oval 321"/>
            <p:cNvSpPr>
              <a:spLocks noChangeArrowheads="1"/>
            </p:cNvSpPr>
            <p:nvPr/>
          </p:nvSpPr>
          <p:spPr bwMode="auto">
            <a:xfrm>
              <a:off x="2011363" y="4537075"/>
              <a:ext cx="92075"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26" name="Rectangle 322"/>
            <p:cNvSpPr>
              <a:spLocks noChangeArrowheads="1"/>
            </p:cNvSpPr>
            <p:nvPr/>
          </p:nvSpPr>
          <p:spPr bwMode="auto">
            <a:xfrm>
              <a:off x="2535238" y="4398963"/>
              <a:ext cx="41433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7" name="Rectangle 323"/>
            <p:cNvSpPr>
              <a:spLocks noChangeArrowheads="1"/>
            </p:cNvSpPr>
            <p:nvPr/>
          </p:nvSpPr>
          <p:spPr bwMode="auto">
            <a:xfrm>
              <a:off x="2854325" y="4176713"/>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R</a:t>
              </a:r>
              <a:r>
                <a:rPr kumimoji="1" lang="en-US" altLang="zh-CN" sz="1600" b="1" baseline="-25000">
                  <a:solidFill>
                    <a:srgbClr val="333399"/>
                  </a:solidFill>
                  <a:latin typeface="Arial" charset="0"/>
                </a:rPr>
                <a:t>3</a:t>
              </a:r>
              <a:endParaRPr kumimoji="1" lang="en-US" altLang="zh-CN" sz="1600" baseline="-25000">
                <a:solidFill>
                  <a:srgbClr val="333399"/>
                </a:solidFill>
                <a:latin typeface="Arial" charset="0"/>
              </a:endParaRPr>
            </a:p>
          </p:txBody>
        </p:sp>
        <p:sp>
          <p:nvSpPr>
            <p:cNvPr id="328" name="Rectangle 324"/>
            <p:cNvSpPr>
              <a:spLocks noChangeArrowheads="1"/>
            </p:cNvSpPr>
            <p:nvPr/>
          </p:nvSpPr>
          <p:spPr bwMode="auto">
            <a:xfrm>
              <a:off x="5805488" y="4340225"/>
              <a:ext cx="4143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9" name="Rectangle 325"/>
            <p:cNvSpPr>
              <a:spLocks noChangeArrowheads="1"/>
            </p:cNvSpPr>
            <p:nvPr/>
          </p:nvSpPr>
          <p:spPr bwMode="auto">
            <a:xfrm>
              <a:off x="4873625" y="4175125"/>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R</a:t>
              </a:r>
              <a:r>
                <a:rPr kumimoji="1" lang="en-US" altLang="zh-CN" sz="1600" b="1" baseline="-25000">
                  <a:solidFill>
                    <a:srgbClr val="333399"/>
                  </a:solidFill>
                  <a:latin typeface="Arial" charset="0"/>
                </a:rPr>
                <a:t>2</a:t>
              </a:r>
              <a:endParaRPr kumimoji="1" lang="en-US" altLang="zh-CN" sz="1600" baseline="-25000">
                <a:solidFill>
                  <a:srgbClr val="333399"/>
                </a:solidFill>
                <a:latin typeface="Arial" charset="0"/>
              </a:endParaRPr>
            </a:p>
          </p:txBody>
        </p:sp>
        <p:sp>
          <p:nvSpPr>
            <p:cNvPr id="330" name="Rectangle 326"/>
            <p:cNvSpPr>
              <a:spLocks noChangeArrowheads="1"/>
            </p:cNvSpPr>
            <p:nvPr/>
          </p:nvSpPr>
          <p:spPr bwMode="auto">
            <a:xfrm>
              <a:off x="1501775" y="3022600"/>
              <a:ext cx="8985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1" name="Rectangle 327"/>
            <p:cNvSpPr>
              <a:spLocks noChangeArrowheads="1"/>
            </p:cNvSpPr>
            <p:nvPr/>
          </p:nvSpPr>
          <p:spPr bwMode="auto">
            <a:xfrm>
              <a:off x="309926" y="4924609"/>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7030A0"/>
                  </a:solidFill>
                  <a:latin typeface="Arial" charset="0"/>
                </a:rPr>
                <a:t>222.1.3.</a:t>
              </a:r>
              <a:endParaRPr kumimoji="1" lang="en-US" altLang="zh-CN" sz="1600" dirty="0">
                <a:solidFill>
                  <a:srgbClr val="7030A0"/>
                </a:solidFill>
                <a:latin typeface="Arial" charset="0"/>
              </a:endParaRPr>
            </a:p>
          </p:txBody>
        </p:sp>
        <p:sp>
          <p:nvSpPr>
            <p:cNvPr id="332" name="Rectangle 328"/>
            <p:cNvSpPr>
              <a:spLocks noChangeArrowheads="1"/>
            </p:cNvSpPr>
            <p:nvPr/>
          </p:nvSpPr>
          <p:spPr bwMode="auto">
            <a:xfrm>
              <a:off x="1535113" y="2725738"/>
              <a:ext cx="7175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3" name="Rectangle 329"/>
            <p:cNvSpPr>
              <a:spLocks noChangeArrowheads="1"/>
            </p:cNvSpPr>
            <p:nvPr/>
          </p:nvSpPr>
          <p:spPr bwMode="auto">
            <a:xfrm>
              <a:off x="549067" y="4639994"/>
              <a:ext cx="667091"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7030A0"/>
                  </a:solidFill>
                  <a:latin typeface="Arial" charset="0"/>
                </a:rPr>
                <a:t>LAN</a:t>
              </a:r>
              <a:r>
                <a:rPr kumimoji="1" lang="en-US" altLang="zh-CN" sz="1600" b="1" baseline="-25000" dirty="0">
                  <a:solidFill>
                    <a:srgbClr val="7030A0"/>
                  </a:solidFill>
                  <a:latin typeface="Arial" charset="0"/>
                </a:rPr>
                <a:t>3</a:t>
              </a:r>
              <a:endParaRPr kumimoji="1" lang="en-US" altLang="zh-CN" sz="1600" baseline="-25000" dirty="0">
                <a:solidFill>
                  <a:srgbClr val="7030A0"/>
                </a:solidFill>
                <a:latin typeface="Arial" charset="0"/>
              </a:endParaRPr>
            </a:p>
          </p:txBody>
        </p:sp>
        <p:sp>
          <p:nvSpPr>
            <p:cNvPr id="334" name="Rectangle 330"/>
            <p:cNvSpPr>
              <a:spLocks noChangeArrowheads="1"/>
            </p:cNvSpPr>
            <p:nvPr/>
          </p:nvSpPr>
          <p:spPr bwMode="auto">
            <a:xfrm>
              <a:off x="3959225" y="3816350"/>
              <a:ext cx="4159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5" name="Rectangle 331"/>
            <p:cNvSpPr>
              <a:spLocks noChangeArrowheads="1"/>
            </p:cNvSpPr>
            <p:nvPr/>
          </p:nvSpPr>
          <p:spPr bwMode="auto">
            <a:xfrm>
              <a:off x="4916488" y="3086100"/>
              <a:ext cx="41433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6" name="Rectangle 332"/>
            <p:cNvSpPr>
              <a:spLocks noChangeArrowheads="1"/>
            </p:cNvSpPr>
            <p:nvPr/>
          </p:nvSpPr>
          <p:spPr bwMode="auto">
            <a:xfrm>
              <a:off x="4929810" y="3476259"/>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FF00FF"/>
                  </a:solidFill>
                  <a:latin typeface="Arial" charset="0"/>
                </a:rPr>
                <a:t>N</a:t>
              </a:r>
              <a:r>
                <a:rPr kumimoji="1" lang="en-US" altLang="zh-CN" sz="1600" b="1" baseline="-25000" dirty="0">
                  <a:solidFill>
                    <a:srgbClr val="FF00FF"/>
                  </a:solidFill>
                  <a:latin typeface="Arial" charset="0"/>
                </a:rPr>
                <a:t>3</a:t>
              </a:r>
              <a:endParaRPr kumimoji="1" lang="en-US" altLang="zh-CN" sz="1600" baseline="-25000" dirty="0">
                <a:solidFill>
                  <a:srgbClr val="FF00FF"/>
                </a:solidFill>
                <a:latin typeface="Arial" charset="0"/>
              </a:endParaRPr>
            </a:p>
          </p:txBody>
        </p:sp>
        <p:sp>
          <p:nvSpPr>
            <p:cNvPr id="337" name="Rectangle 333"/>
            <p:cNvSpPr>
              <a:spLocks noChangeArrowheads="1"/>
            </p:cNvSpPr>
            <p:nvPr/>
          </p:nvSpPr>
          <p:spPr bwMode="auto">
            <a:xfrm>
              <a:off x="3298825" y="3451225"/>
              <a:ext cx="412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8" name="Rectangle 334"/>
            <p:cNvSpPr>
              <a:spLocks noChangeArrowheads="1"/>
            </p:cNvSpPr>
            <p:nvPr/>
          </p:nvSpPr>
          <p:spPr bwMode="auto">
            <a:xfrm>
              <a:off x="1893888" y="3362354"/>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chemeClr val="accent5">
                      <a:lumMod val="50000"/>
                    </a:schemeClr>
                  </a:solidFill>
                  <a:latin typeface="Arial" charset="0"/>
                </a:rPr>
                <a:t>N</a:t>
              </a:r>
              <a:r>
                <a:rPr kumimoji="1" lang="en-US" altLang="zh-CN" sz="1600" b="1" baseline="-25000" dirty="0">
                  <a:solidFill>
                    <a:schemeClr val="accent5">
                      <a:lumMod val="50000"/>
                    </a:schemeClr>
                  </a:solidFill>
                  <a:latin typeface="Arial" charset="0"/>
                </a:rPr>
                <a:t>2</a:t>
              </a:r>
              <a:endParaRPr kumimoji="1" lang="en-US" altLang="zh-CN" sz="1600" baseline="-25000" dirty="0">
                <a:solidFill>
                  <a:schemeClr val="accent5">
                    <a:lumMod val="50000"/>
                  </a:schemeClr>
                </a:solidFill>
                <a:latin typeface="Arial" charset="0"/>
              </a:endParaRPr>
            </a:p>
          </p:txBody>
        </p:sp>
        <p:sp>
          <p:nvSpPr>
            <p:cNvPr id="339" name="Rectangle 335"/>
            <p:cNvSpPr>
              <a:spLocks noChangeArrowheads="1"/>
            </p:cNvSpPr>
            <p:nvPr/>
          </p:nvSpPr>
          <p:spPr bwMode="auto">
            <a:xfrm>
              <a:off x="3722201" y="4206874"/>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8000"/>
                  </a:solidFill>
                  <a:latin typeface="Arial" charset="0"/>
                </a:rPr>
                <a:t>222.1.4.</a:t>
              </a:r>
              <a:endParaRPr kumimoji="1" lang="en-US" altLang="zh-CN" sz="1600" dirty="0">
                <a:solidFill>
                  <a:srgbClr val="008000"/>
                </a:solidFill>
                <a:latin typeface="Arial" charset="0"/>
              </a:endParaRPr>
            </a:p>
          </p:txBody>
        </p:sp>
        <p:sp>
          <p:nvSpPr>
            <p:cNvPr id="340" name="Rectangle 336"/>
            <p:cNvSpPr>
              <a:spLocks noChangeArrowheads="1"/>
            </p:cNvSpPr>
            <p:nvPr/>
          </p:nvSpPr>
          <p:spPr bwMode="auto">
            <a:xfrm>
              <a:off x="3592513" y="3451225"/>
              <a:ext cx="898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41" name="Rectangle 337"/>
            <p:cNvSpPr>
              <a:spLocks noChangeArrowheads="1"/>
            </p:cNvSpPr>
            <p:nvPr/>
          </p:nvSpPr>
          <p:spPr bwMode="auto">
            <a:xfrm>
              <a:off x="2230322" y="3361241"/>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chemeClr val="accent5">
                      <a:lumMod val="50000"/>
                    </a:schemeClr>
                  </a:solidFill>
                  <a:latin typeface="Arial" charset="0"/>
                </a:rPr>
                <a:t>222.1.5.</a:t>
              </a:r>
              <a:endParaRPr kumimoji="1" lang="en-US" altLang="zh-CN" sz="1600" dirty="0">
                <a:solidFill>
                  <a:schemeClr val="accent5">
                    <a:lumMod val="50000"/>
                  </a:schemeClr>
                </a:solidFill>
                <a:latin typeface="Arial" charset="0"/>
              </a:endParaRPr>
            </a:p>
          </p:txBody>
        </p:sp>
        <p:sp>
          <p:nvSpPr>
            <p:cNvPr id="342" name="Rectangle 338"/>
            <p:cNvSpPr>
              <a:spLocks noChangeArrowheads="1"/>
            </p:cNvSpPr>
            <p:nvPr/>
          </p:nvSpPr>
          <p:spPr bwMode="auto">
            <a:xfrm>
              <a:off x="5210175" y="3101975"/>
              <a:ext cx="8985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43" name="Rectangle 339"/>
            <p:cNvSpPr>
              <a:spLocks noChangeArrowheads="1"/>
            </p:cNvSpPr>
            <p:nvPr/>
          </p:nvSpPr>
          <p:spPr bwMode="auto">
            <a:xfrm>
              <a:off x="5283801" y="3468063"/>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FF00FF"/>
                  </a:solidFill>
                  <a:latin typeface="Arial" charset="0"/>
                </a:rPr>
                <a:t>222.1.6.</a:t>
              </a:r>
              <a:endParaRPr kumimoji="1" lang="en-US" altLang="zh-CN" sz="1600" dirty="0">
                <a:solidFill>
                  <a:srgbClr val="FF00FF"/>
                </a:solidFill>
                <a:latin typeface="Arial" charset="0"/>
              </a:endParaRPr>
            </a:p>
          </p:txBody>
        </p:sp>
        <p:sp>
          <p:nvSpPr>
            <p:cNvPr id="344" name="Line 340"/>
            <p:cNvSpPr>
              <a:spLocks noChangeShapeType="1"/>
            </p:cNvSpPr>
            <p:nvPr/>
          </p:nvSpPr>
          <p:spPr bwMode="auto">
            <a:xfrm>
              <a:off x="1512888" y="2590800"/>
              <a:ext cx="0" cy="21796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45" name="Rectangle 341"/>
            <p:cNvSpPr>
              <a:spLocks noChangeArrowheads="1"/>
            </p:cNvSpPr>
            <p:nvPr/>
          </p:nvSpPr>
          <p:spPr bwMode="auto">
            <a:xfrm>
              <a:off x="3349259" y="4206875"/>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8000"/>
                  </a:solidFill>
                  <a:latin typeface="Arial" charset="0"/>
                </a:rPr>
                <a:t>N</a:t>
              </a:r>
              <a:r>
                <a:rPr kumimoji="1" lang="en-US" altLang="zh-CN" sz="1600" b="1" baseline="-25000" dirty="0">
                  <a:solidFill>
                    <a:srgbClr val="008000"/>
                  </a:solidFill>
                  <a:latin typeface="Arial" charset="0"/>
                </a:rPr>
                <a:t>1</a:t>
              </a:r>
              <a:endParaRPr kumimoji="1" lang="en-US" altLang="zh-CN" sz="1600" baseline="-25000" dirty="0">
                <a:solidFill>
                  <a:srgbClr val="008000"/>
                </a:solidFill>
                <a:latin typeface="Arial" charset="0"/>
              </a:endParaRPr>
            </a:p>
          </p:txBody>
        </p:sp>
        <p:pic>
          <p:nvPicPr>
            <p:cNvPr id="346" name="Picture 34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6663" y="4937125"/>
              <a:ext cx="581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47" name="Line 343"/>
            <p:cNvSpPr>
              <a:spLocks noChangeShapeType="1"/>
            </p:cNvSpPr>
            <p:nvPr/>
          </p:nvSpPr>
          <p:spPr bwMode="auto">
            <a:xfrm>
              <a:off x="7677150" y="2662238"/>
              <a:ext cx="0" cy="26717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48" name="Line 344"/>
            <p:cNvSpPr>
              <a:spLocks noChangeShapeType="1"/>
            </p:cNvSpPr>
            <p:nvPr/>
          </p:nvSpPr>
          <p:spPr bwMode="auto">
            <a:xfrm rot="16200000">
              <a:off x="4276725" y="4270375"/>
              <a:ext cx="0" cy="22669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49" name="Line 345"/>
            <p:cNvSpPr>
              <a:spLocks noChangeShapeType="1"/>
            </p:cNvSpPr>
            <p:nvPr/>
          </p:nvSpPr>
          <p:spPr bwMode="auto">
            <a:xfrm>
              <a:off x="5694363" y="4559300"/>
              <a:ext cx="1982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50" name="Oval 346"/>
            <p:cNvSpPr>
              <a:spLocks noChangeArrowheads="1"/>
            </p:cNvSpPr>
            <p:nvPr/>
          </p:nvSpPr>
          <p:spPr bwMode="auto">
            <a:xfrm>
              <a:off x="5907088" y="4489450"/>
              <a:ext cx="119062" cy="119063"/>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51" name="Rectangle 347"/>
            <p:cNvSpPr>
              <a:spLocks noChangeArrowheads="1"/>
            </p:cNvSpPr>
            <p:nvPr/>
          </p:nvSpPr>
          <p:spPr bwMode="auto">
            <a:xfrm>
              <a:off x="7727366" y="5312910"/>
              <a:ext cx="667091"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FF0000"/>
                  </a:solidFill>
                  <a:latin typeface="Arial" charset="0"/>
                </a:rPr>
                <a:t>LAN</a:t>
              </a:r>
              <a:r>
                <a:rPr kumimoji="1" lang="en-US" altLang="zh-CN" sz="1600" b="1" baseline="-25000">
                  <a:solidFill>
                    <a:srgbClr val="FF0000"/>
                  </a:solidFill>
                  <a:latin typeface="Arial" charset="0"/>
                </a:rPr>
                <a:t>2</a:t>
              </a:r>
              <a:endParaRPr kumimoji="1" lang="en-US" altLang="zh-CN" sz="1600" baseline="-25000">
                <a:solidFill>
                  <a:srgbClr val="FF0000"/>
                </a:solidFill>
                <a:latin typeface="Arial" charset="0"/>
              </a:endParaRPr>
            </a:p>
          </p:txBody>
        </p:sp>
        <p:sp>
          <p:nvSpPr>
            <p:cNvPr id="352" name="Rectangle 348"/>
            <p:cNvSpPr>
              <a:spLocks noChangeArrowheads="1"/>
            </p:cNvSpPr>
            <p:nvPr/>
          </p:nvSpPr>
          <p:spPr bwMode="auto">
            <a:xfrm>
              <a:off x="2104237" y="995503"/>
              <a:ext cx="667091"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B050"/>
                  </a:solidFill>
                  <a:latin typeface="Arial" charset="0"/>
                </a:rPr>
                <a:t>LAN</a:t>
              </a:r>
              <a:r>
                <a:rPr kumimoji="1" lang="en-US" altLang="zh-CN" sz="1600" b="1" baseline="-25000" dirty="0">
                  <a:solidFill>
                    <a:srgbClr val="00B050"/>
                  </a:solidFill>
                  <a:latin typeface="Arial" charset="0"/>
                </a:rPr>
                <a:t>1</a:t>
              </a:r>
              <a:endParaRPr kumimoji="1" lang="en-US" altLang="zh-CN" sz="1600" baseline="-25000" dirty="0">
                <a:solidFill>
                  <a:srgbClr val="00B050"/>
                </a:solidFill>
                <a:latin typeface="Arial" charset="0"/>
              </a:endParaRPr>
            </a:p>
          </p:txBody>
        </p:sp>
        <p:sp>
          <p:nvSpPr>
            <p:cNvPr id="353" name="Line 349"/>
            <p:cNvSpPr>
              <a:spLocks noChangeShapeType="1"/>
            </p:cNvSpPr>
            <p:nvPr/>
          </p:nvSpPr>
          <p:spPr bwMode="auto">
            <a:xfrm rot="16200000">
              <a:off x="5056982" y="142081"/>
              <a:ext cx="0" cy="39671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55" name="Line 353"/>
            <p:cNvSpPr>
              <a:spLocks noChangeShapeType="1"/>
            </p:cNvSpPr>
            <p:nvPr/>
          </p:nvSpPr>
          <p:spPr bwMode="auto">
            <a:xfrm>
              <a:off x="3378200" y="1347788"/>
              <a:ext cx="0" cy="7778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56" name="Oval 354"/>
            <p:cNvSpPr>
              <a:spLocks noChangeArrowheads="1"/>
            </p:cNvSpPr>
            <p:nvPr/>
          </p:nvSpPr>
          <p:spPr bwMode="auto">
            <a:xfrm>
              <a:off x="3322638" y="1730375"/>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357" name="Group 355"/>
            <p:cNvGrpSpPr>
              <a:grpSpLocks/>
            </p:cNvGrpSpPr>
            <p:nvPr/>
          </p:nvGrpSpPr>
          <p:grpSpPr bwMode="auto">
            <a:xfrm>
              <a:off x="3105150" y="898525"/>
              <a:ext cx="506413" cy="514350"/>
              <a:chOff x="1813" y="593"/>
              <a:chExt cx="343" cy="352"/>
            </a:xfrm>
          </p:grpSpPr>
          <p:grpSp>
            <p:nvGrpSpPr>
              <p:cNvPr id="358" name="Group 356"/>
              <p:cNvGrpSpPr>
                <a:grpSpLocks/>
              </p:cNvGrpSpPr>
              <p:nvPr/>
            </p:nvGrpSpPr>
            <p:grpSpPr bwMode="auto">
              <a:xfrm>
                <a:off x="1821" y="599"/>
                <a:ext cx="335" cy="346"/>
                <a:chOff x="1821" y="599"/>
                <a:chExt cx="335" cy="346"/>
              </a:xfrm>
            </p:grpSpPr>
            <p:sp>
              <p:nvSpPr>
                <p:cNvPr id="372" name="Freeform 357"/>
                <p:cNvSpPr>
                  <a:spLocks/>
                </p:cNvSpPr>
                <p:nvPr/>
              </p:nvSpPr>
              <p:spPr bwMode="auto">
                <a:xfrm>
                  <a:off x="1830" y="779"/>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3" name="Freeform 358"/>
                <p:cNvSpPr>
                  <a:spLocks/>
                </p:cNvSpPr>
                <p:nvPr/>
              </p:nvSpPr>
              <p:spPr bwMode="auto">
                <a:xfrm>
                  <a:off x="1830" y="779"/>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4" name="Freeform 359"/>
                <p:cNvSpPr>
                  <a:spLocks/>
                </p:cNvSpPr>
                <p:nvPr/>
              </p:nvSpPr>
              <p:spPr bwMode="auto">
                <a:xfrm>
                  <a:off x="1877" y="59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5" name="Freeform 360"/>
                <p:cNvSpPr>
                  <a:spLocks/>
                </p:cNvSpPr>
                <p:nvPr/>
              </p:nvSpPr>
              <p:spPr bwMode="auto">
                <a:xfrm>
                  <a:off x="1877" y="59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6" name="Rectangle 361"/>
                <p:cNvSpPr>
                  <a:spLocks noChangeArrowheads="1"/>
                </p:cNvSpPr>
                <p:nvPr/>
              </p:nvSpPr>
              <p:spPr bwMode="auto">
                <a:xfrm>
                  <a:off x="1877" y="622"/>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7" name="Rectangle 362"/>
                <p:cNvSpPr>
                  <a:spLocks noChangeArrowheads="1"/>
                </p:cNvSpPr>
                <p:nvPr/>
              </p:nvSpPr>
              <p:spPr bwMode="auto">
                <a:xfrm>
                  <a:off x="1832" y="810"/>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8" name="Rectangle 363"/>
                <p:cNvSpPr>
                  <a:spLocks noChangeArrowheads="1"/>
                </p:cNvSpPr>
                <p:nvPr/>
              </p:nvSpPr>
              <p:spPr bwMode="auto">
                <a:xfrm>
                  <a:off x="1898" y="644"/>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9" name="Line 364"/>
                <p:cNvSpPr>
                  <a:spLocks noChangeShapeType="1"/>
                </p:cNvSpPr>
                <p:nvPr/>
              </p:nvSpPr>
              <p:spPr bwMode="auto">
                <a:xfrm flipH="1">
                  <a:off x="2047" y="840"/>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80" name="Group 365"/>
                <p:cNvGrpSpPr>
                  <a:grpSpLocks/>
                </p:cNvGrpSpPr>
                <p:nvPr/>
              </p:nvGrpSpPr>
              <p:grpSpPr bwMode="auto">
                <a:xfrm>
                  <a:off x="1821" y="895"/>
                  <a:ext cx="335" cy="50"/>
                  <a:chOff x="1821" y="895"/>
                  <a:chExt cx="335" cy="50"/>
                </a:xfrm>
              </p:grpSpPr>
              <p:sp>
                <p:nvSpPr>
                  <p:cNvPr id="381" name="Freeform 366"/>
                  <p:cNvSpPr>
                    <a:spLocks/>
                  </p:cNvSpPr>
                  <p:nvPr/>
                </p:nvSpPr>
                <p:spPr bwMode="auto">
                  <a:xfrm>
                    <a:off x="1821" y="895"/>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82" name="Freeform 367"/>
                  <p:cNvSpPr>
                    <a:spLocks/>
                  </p:cNvSpPr>
                  <p:nvPr/>
                </p:nvSpPr>
                <p:spPr bwMode="auto">
                  <a:xfrm>
                    <a:off x="1821" y="895"/>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83" name="Rectangle 368"/>
                  <p:cNvSpPr>
                    <a:spLocks noChangeArrowheads="1"/>
                  </p:cNvSpPr>
                  <p:nvPr/>
                </p:nvSpPr>
                <p:spPr bwMode="auto">
                  <a:xfrm>
                    <a:off x="1823" y="931"/>
                    <a:ext cx="331"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359" name="Group 369"/>
              <p:cNvGrpSpPr>
                <a:grpSpLocks/>
              </p:cNvGrpSpPr>
              <p:nvPr/>
            </p:nvGrpSpPr>
            <p:grpSpPr bwMode="auto">
              <a:xfrm>
                <a:off x="1813" y="593"/>
                <a:ext cx="335" cy="346"/>
                <a:chOff x="1813" y="593"/>
                <a:chExt cx="335" cy="346"/>
              </a:xfrm>
            </p:grpSpPr>
            <p:sp>
              <p:nvSpPr>
                <p:cNvPr id="360" name="Freeform 370"/>
                <p:cNvSpPr>
                  <a:spLocks/>
                </p:cNvSpPr>
                <p:nvPr/>
              </p:nvSpPr>
              <p:spPr bwMode="auto">
                <a:xfrm>
                  <a:off x="1821" y="772"/>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1" name="Freeform 371"/>
                <p:cNvSpPr>
                  <a:spLocks/>
                </p:cNvSpPr>
                <p:nvPr/>
              </p:nvSpPr>
              <p:spPr bwMode="auto">
                <a:xfrm>
                  <a:off x="1821" y="772"/>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2" name="Freeform 372"/>
                <p:cNvSpPr>
                  <a:spLocks/>
                </p:cNvSpPr>
                <p:nvPr/>
              </p:nvSpPr>
              <p:spPr bwMode="auto">
                <a:xfrm>
                  <a:off x="1869"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3" name="Freeform 373"/>
                <p:cNvSpPr>
                  <a:spLocks/>
                </p:cNvSpPr>
                <p:nvPr/>
              </p:nvSpPr>
              <p:spPr bwMode="auto">
                <a:xfrm>
                  <a:off x="1869"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4" name="Rectangle 374"/>
                <p:cNvSpPr>
                  <a:spLocks noChangeArrowheads="1"/>
                </p:cNvSpPr>
                <p:nvPr/>
              </p:nvSpPr>
              <p:spPr bwMode="auto">
                <a:xfrm>
                  <a:off x="1869" y="616"/>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5" name="Rectangle 375"/>
                <p:cNvSpPr>
                  <a:spLocks noChangeArrowheads="1"/>
                </p:cNvSpPr>
                <p:nvPr/>
              </p:nvSpPr>
              <p:spPr bwMode="auto">
                <a:xfrm>
                  <a:off x="1823" y="804"/>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6" name="Rectangle 376"/>
                <p:cNvSpPr>
                  <a:spLocks noChangeArrowheads="1"/>
                </p:cNvSpPr>
                <p:nvPr/>
              </p:nvSpPr>
              <p:spPr bwMode="auto">
                <a:xfrm>
                  <a:off x="1890" y="637"/>
                  <a:ext cx="181"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7" name="Line 377"/>
                <p:cNvSpPr>
                  <a:spLocks noChangeShapeType="1"/>
                </p:cNvSpPr>
                <p:nvPr/>
              </p:nvSpPr>
              <p:spPr bwMode="auto">
                <a:xfrm flipH="1">
                  <a:off x="2038" y="834"/>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68" name="Group 378"/>
                <p:cNvGrpSpPr>
                  <a:grpSpLocks/>
                </p:cNvGrpSpPr>
                <p:nvPr/>
              </p:nvGrpSpPr>
              <p:grpSpPr bwMode="auto">
                <a:xfrm>
                  <a:off x="1813" y="888"/>
                  <a:ext cx="335" cy="51"/>
                  <a:chOff x="1813" y="888"/>
                  <a:chExt cx="335" cy="51"/>
                </a:xfrm>
              </p:grpSpPr>
              <p:sp>
                <p:nvSpPr>
                  <p:cNvPr id="369" name="Freeform 379"/>
                  <p:cNvSpPr>
                    <a:spLocks/>
                  </p:cNvSpPr>
                  <p:nvPr/>
                </p:nvSpPr>
                <p:spPr bwMode="auto">
                  <a:xfrm>
                    <a:off x="1813" y="888"/>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0" name="Freeform 380"/>
                  <p:cNvSpPr>
                    <a:spLocks/>
                  </p:cNvSpPr>
                  <p:nvPr/>
                </p:nvSpPr>
                <p:spPr bwMode="auto">
                  <a:xfrm>
                    <a:off x="1813" y="888"/>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1" name="Rectangle 381"/>
                  <p:cNvSpPr>
                    <a:spLocks noChangeArrowheads="1"/>
                  </p:cNvSpPr>
                  <p:nvPr/>
                </p:nvSpPr>
                <p:spPr bwMode="auto">
                  <a:xfrm>
                    <a:off x="1815" y="924"/>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sp>
          <p:nvSpPr>
            <p:cNvPr id="384" name="Line 382"/>
            <p:cNvSpPr>
              <a:spLocks noChangeShapeType="1"/>
            </p:cNvSpPr>
            <p:nvPr/>
          </p:nvSpPr>
          <p:spPr bwMode="auto">
            <a:xfrm>
              <a:off x="6467475" y="1347788"/>
              <a:ext cx="0" cy="7778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85" name="Line 383"/>
            <p:cNvSpPr>
              <a:spLocks noChangeShapeType="1"/>
            </p:cNvSpPr>
            <p:nvPr/>
          </p:nvSpPr>
          <p:spPr bwMode="auto">
            <a:xfrm>
              <a:off x="4922838" y="1333500"/>
              <a:ext cx="0" cy="7794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86" name="Oval 384"/>
            <p:cNvSpPr>
              <a:spLocks noChangeArrowheads="1"/>
            </p:cNvSpPr>
            <p:nvPr/>
          </p:nvSpPr>
          <p:spPr bwMode="auto">
            <a:xfrm>
              <a:off x="4878388" y="1744663"/>
              <a:ext cx="92075" cy="92075"/>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387" name="Group 385"/>
            <p:cNvGrpSpPr>
              <a:grpSpLocks/>
            </p:cNvGrpSpPr>
            <p:nvPr/>
          </p:nvGrpSpPr>
          <p:grpSpPr bwMode="auto">
            <a:xfrm>
              <a:off x="4662488" y="898525"/>
              <a:ext cx="506412" cy="514350"/>
              <a:chOff x="2868" y="593"/>
              <a:chExt cx="343" cy="352"/>
            </a:xfrm>
          </p:grpSpPr>
          <p:grpSp>
            <p:nvGrpSpPr>
              <p:cNvPr id="388" name="Group 386"/>
              <p:cNvGrpSpPr>
                <a:grpSpLocks/>
              </p:cNvGrpSpPr>
              <p:nvPr/>
            </p:nvGrpSpPr>
            <p:grpSpPr bwMode="auto">
              <a:xfrm>
                <a:off x="2877" y="599"/>
                <a:ext cx="334" cy="346"/>
                <a:chOff x="2877" y="599"/>
                <a:chExt cx="334" cy="346"/>
              </a:xfrm>
            </p:grpSpPr>
            <p:sp>
              <p:nvSpPr>
                <p:cNvPr id="402" name="Freeform 387"/>
                <p:cNvSpPr>
                  <a:spLocks/>
                </p:cNvSpPr>
                <p:nvPr/>
              </p:nvSpPr>
              <p:spPr bwMode="auto">
                <a:xfrm>
                  <a:off x="2885"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3" name="Freeform 388"/>
                <p:cNvSpPr>
                  <a:spLocks/>
                </p:cNvSpPr>
                <p:nvPr/>
              </p:nvSpPr>
              <p:spPr bwMode="auto">
                <a:xfrm>
                  <a:off x="2885"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4" name="Freeform 389"/>
                <p:cNvSpPr>
                  <a:spLocks/>
                </p:cNvSpPr>
                <p:nvPr/>
              </p:nvSpPr>
              <p:spPr bwMode="auto">
                <a:xfrm>
                  <a:off x="2932"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5" name="Freeform 390"/>
                <p:cNvSpPr>
                  <a:spLocks/>
                </p:cNvSpPr>
                <p:nvPr/>
              </p:nvSpPr>
              <p:spPr bwMode="auto">
                <a:xfrm>
                  <a:off x="2932"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6" name="Rectangle 391"/>
                <p:cNvSpPr>
                  <a:spLocks noChangeArrowheads="1"/>
                </p:cNvSpPr>
                <p:nvPr/>
              </p:nvSpPr>
              <p:spPr bwMode="auto">
                <a:xfrm>
                  <a:off x="2932" y="622"/>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07" name="Rectangle 392"/>
                <p:cNvSpPr>
                  <a:spLocks noChangeArrowheads="1"/>
                </p:cNvSpPr>
                <p:nvPr/>
              </p:nvSpPr>
              <p:spPr bwMode="auto">
                <a:xfrm>
                  <a:off x="2887" y="810"/>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08" name="Rectangle 393"/>
                <p:cNvSpPr>
                  <a:spLocks noChangeArrowheads="1"/>
                </p:cNvSpPr>
                <p:nvPr/>
              </p:nvSpPr>
              <p:spPr bwMode="auto">
                <a:xfrm>
                  <a:off x="2953" y="644"/>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09" name="Line 394"/>
                <p:cNvSpPr>
                  <a:spLocks noChangeShapeType="1"/>
                </p:cNvSpPr>
                <p:nvPr/>
              </p:nvSpPr>
              <p:spPr bwMode="auto">
                <a:xfrm flipH="1">
                  <a:off x="3102" y="840"/>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410" name="Group 395"/>
                <p:cNvGrpSpPr>
                  <a:grpSpLocks/>
                </p:cNvGrpSpPr>
                <p:nvPr/>
              </p:nvGrpSpPr>
              <p:grpSpPr bwMode="auto">
                <a:xfrm>
                  <a:off x="2877" y="895"/>
                  <a:ext cx="334" cy="50"/>
                  <a:chOff x="2877" y="895"/>
                  <a:chExt cx="334" cy="50"/>
                </a:xfrm>
              </p:grpSpPr>
              <p:sp>
                <p:nvSpPr>
                  <p:cNvPr id="411" name="Freeform 396"/>
                  <p:cNvSpPr>
                    <a:spLocks/>
                  </p:cNvSpPr>
                  <p:nvPr/>
                </p:nvSpPr>
                <p:spPr bwMode="auto">
                  <a:xfrm>
                    <a:off x="2877"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2" name="Freeform 397"/>
                  <p:cNvSpPr>
                    <a:spLocks/>
                  </p:cNvSpPr>
                  <p:nvPr/>
                </p:nvSpPr>
                <p:spPr bwMode="auto">
                  <a:xfrm>
                    <a:off x="2877"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3" name="Rectangle 398"/>
                  <p:cNvSpPr>
                    <a:spLocks noChangeArrowheads="1"/>
                  </p:cNvSpPr>
                  <p:nvPr/>
                </p:nvSpPr>
                <p:spPr bwMode="auto">
                  <a:xfrm>
                    <a:off x="2879" y="931"/>
                    <a:ext cx="330"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389" name="Group 399"/>
              <p:cNvGrpSpPr>
                <a:grpSpLocks/>
              </p:cNvGrpSpPr>
              <p:nvPr/>
            </p:nvGrpSpPr>
            <p:grpSpPr bwMode="auto">
              <a:xfrm>
                <a:off x="2868" y="593"/>
                <a:ext cx="335" cy="346"/>
                <a:chOff x="2868" y="593"/>
                <a:chExt cx="335" cy="346"/>
              </a:xfrm>
            </p:grpSpPr>
            <p:sp>
              <p:nvSpPr>
                <p:cNvPr id="390" name="Freeform 400"/>
                <p:cNvSpPr>
                  <a:spLocks/>
                </p:cNvSpPr>
                <p:nvPr/>
              </p:nvSpPr>
              <p:spPr bwMode="auto">
                <a:xfrm>
                  <a:off x="2877"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1" name="Freeform 401"/>
                <p:cNvSpPr>
                  <a:spLocks/>
                </p:cNvSpPr>
                <p:nvPr/>
              </p:nvSpPr>
              <p:spPr bwMode="auto">
                <a:xfrm>
                  <a:off x="2877"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2" name="Freeform 402"/>
                <p:cNvSpPr>
                  <a:spLocks/>
                </p:cNvSpPr>
                <p:nvPr/>
              </p:nvSpPr>
              <p:spPr bwMode="auto">
                <a:xfrm>
                  <a:off x="2924"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3" name="Freeform 403"/>
                <p:cNvSpPr>
                  <a:spLocks/>
                </p:cNvSpPr>
                <p:nvPr/>
              </p:nvSpPr>
              <p:spPr bwMode="auto">
                <a:xfrm>
                  <a:off x="2924"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4" name="Rectangle 404"/>
                <p:cNvSpPr>
                  <a:spLocks noChangeArrowheads="1"/>
                </p:cNvSpPr>
                <p:nvPr/>
              </p:nvSpPr>
              <p:spPr bwMode="auto">
                <a:xfrm>
                  <a:off x="2924" y="616"/>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95" name="Rectangle 405"/>
                <p:cNvSpPr>
                  <a:spLocks noChangeArrowheads="1"/>
                </p:cNvSpPr>
                <p:nvPr/>
              </p:nvSpPr>
              <p:spPr bwMode="auto">
                <a:xfrm>
                  <a:off x="2879" y="804"/>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96" name="Rectangle 406"/>
                <p:cNvSpPr>
                  <a:spLocks noChangeArrowheads="1"/>
                </p:cNvSpPr>
                <p:nvPr/>
              </p:nvSpPr>
              <p:spPr bwMode="auto">
                <a:xfrm>
                  <a:off x="2945" y="637"/>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97" name="Line 407"/>
                <p:cNvSpPr>
                  <a:spLocks noChangeShapeType="1"/>
                </p:cNvSpPr>
                <p:nvPr/>
              </p:nvSpPr>
              <p:spPr bwMode="auto">
                <a:xfrm flipH="1">
                  <a:off x="3094" y="834"/>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98" name="Group 408"/>
                <p:cNvGrpSpPr>
                  <a:grpSpLocks/>
                </p:cNvGrpSpPr>
                <p:nvPr/>
              </p:nvGrpSpPr>
              <p:grpSpPr bwMode="auto">
                <a:xfrm>
                  <a:off x="2868" y="888"/>
                  <a:ext cx="335" cy="51"/>
                  <a:chOff x="2868" y="888"/>
                  <a:chExt cx="335" cy="51"/>
                </a:xfrm>
              </p:grpSpPr>
              <p:sp>
                <p:nvSpPr>
                  <p:cNvPr id="399" name="Freeform 409"/>
                  <p:cNvSpPr>
                    <a:spLocks/>
                  </p:cNvSpPr>
                  <p:nvPr/>
                </p:nvSpPr>
                <p:spPr bwMode="auto">
                  <a:xfrm>
                    <a:off x="2868"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0" name="Freeform 410"/>
                  <p:cNvSpPr>
                    <a:spLocks/>
                  </p:cNvSpPr>
                  <p:nvPr/>
                </p:nvSpPr>
                <p:spPr bwMode="auto">
                  <a:xfrm>
                    <a:off x="2868"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1" name="Rectangle 411"/>
                  <p:cNvSpPr>
                    <a:spLocks noChangeArrowheads="1"/>
                  </p:cNvSpPr>
                  <p:nvPr/>
                </p:nvSpPr>
                <p:spPr bwMode="auto">
                  <a:xfrm>
                    <a:off x="2870" y="924"/>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sp>
          <p:nvSpPr>
            <p:cNvPr id="414" name="Oval 412"/>
            <p:cNvSpPr>
              <a:spLocks noChangeArrowheads="1"/>
            </p:cNvSpPr>
            <p:nvPr/>
          </p:nvSpPr>
          <p:spPr bwMode="auto">
            <a:xfrm>
              <a:off x="6423025" y="1744663"/>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415" name="Group 413"/>
            <p:cNvGrpSpPr>
              <a:grpSpLocks/>
            </p:cNvGrpSpPr>
            <p:nvPr/>
          </p:nvGrpSpPr>
          <p:grpSpPr bwMode="auto">
            <a:xfrm>
              <a:off x="6207125" y="898525"/>
              <a:ext cx="506413" cy="514350"/>
              <a:chOff x="3915" y="593"/>
              <a:chExt cx="343" cy="352"/>
            </a:xfrm>
          </p:grpSpPr>
          <p:grpSp>
            <p:nvGrpSpPr>
              <p:cNvPr id="416" name="Group 414"/>
              <p:cNvGrpSpPr>
                <a:grpSpLocks/>
              </p:cNvGrpSpPr>
              <p:nvPr/>
            </p:nvGrpSpPr>
            <p:grpSpPr bwMode="auto">
              <a:xfrm>
                <a:off x="3924" y="599"/>
                <a:ext cx="334" cy="346"/>
                <a:chOff x="3924" y="599"/>
                <a:chExt cx="334" cy="346"/>
              </a:xfrm>
            </p:grpSpPr>
            <p:sp>
              <p:nvSpPr>
                <p:cNvPr id="430" name="Freeform 415"/>
                <p:cNvSpPr>
                  <a:spLocks/>
                </p:cNvSpPr>
                <p:nvPr/>
              </p:nvSpPr>
              <p:spPr bwMode="auto">
                <a:xfrm>
                  <a:off x="3932"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1" name="Freeform 416"/>
                <p:cNvSpPr>
                  <a:spLocks/>
                </p:cNvSpPr>
                <p:nvPr/>
              </p:nvSpPr>
              <p:spPr bwMode="auto">
                <a:xfrm>
                  <a:off x="3932"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2" name="Freeform 417"/>
                <p:cNvSpPr>
                  <a:spLocks/>
                </p:cNvSpPr>
                <p:nvPr/>
              </p:nvSpPr>
              <p:spPr bwMode="auto">
                <a:xfrm>
                  <a:off x="3979"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3" name="Freeform 418"/>
                <p:cNvSpPr>
                  <a:spLocks/>
                </p:cNvSpPr>
                <p:nvPr/>
              </p:nvSpPr>
              <p:spPr bwMode="auto">
                <a:xfrm>
                  <a:off x="3979"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4" name="Rectangle 419"/>
                <p:cNvSpPr>
                  <a:spLocks noChangeArrowheads="1"/>
                </p:cNvSpPr>
                <p:nvPr/>
              </p:nvSpPr>
              <p:spPr bwMode="auto">
                <a:xfrm>
                  <a:off x="3979" y="622"/>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35" name="Rectangle 420"/>
                <p:cNvSpPr>
                  <a:spLocks noChangeArrowheads="1"/>
                </p:cNvSpPr>
                <p:nvPr/>
              </p:nvSpPr>
              <p:spPr bwMode="auto">
                <a:xfrm>
                  <a:off x="3934" y="810"/>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36" name="Rectangle 421"/>
                <p:cNvSpPr>
                  <a:spLocks noChangeArrowheads="1"/>
                </p:cNvSpPr>
                <p:nvPr/>
              </p:nvSpPr>
              <p:spPr bwMode="auto">
                <a:xfrm>
                  <a:off x="4000" y="644"/>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37" name="Line 422"/>
                <p:cNvSpPr>
                  <a:spLocks noChangeShapeType="1"/>
                </p:cNvSpPr>
                <p:nvPr/>
              </p:nvSpPr>
              <p:spPr bwMode="auto">
                <a:xfrm flipH="1">
                  <a:off x="4149" y="840"/>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438" name="Group 423"/>
                <p:cNvGrpSpPr>
                  <a:grpSpLocks/>
                </p:cNvGrpSpPr>
                <p:nvPr/>
              </p:nvGrpSpPr>
              <p:grpSpPr bwMode="auto">
                <a:xfrm>
                  <a:off x="3924" y="895"/>
                  <a:ext cx="334" cy="50"/>
                  <a:chOff x="3924" y="895"/>
                  <a:chExt cx="334" cy="50"/>
                </a:xfrm>
              </p:grpSpPr>
              <p:sp>
                <p:nvSpPr>
                  <p:cNvPr id="439" name="Freeform 424"/>
                  <p:cNvSpPr>
                    <a:spLocks/>
                  </p:cNvSpPr>
                  <p:nvPr/>
                </p:nvSpPr>
                <p:spPr bwMode="auto">
                  <a:xfrm>
                    <a:off x="3924"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40" name="Freeform 425"/>
                  <p:cNvSpPr>
                    <a:spLocks/>
                  </p:cNvSpPr>
                  <p:nvPr/>
                </p:nvSpPr>
                <p:spPr bwMode="auto">
                  <a:xfrm>
                    <a:off x="3924"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41" name="Rectangle 426"/>
                  <p:cNvSpPr>
                    <a:spLocks noChangeArrowheads="1"/>
                  </p:cNvSpPr>
                  <p:nvPr/>
                </p:nvSpPr>
                <p:spPr bwMode="auto">
                  <a:xfrm>
                    <a:off x="3926" y="931"/>
                    <a:ext cx="330"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417" name="Group 427"/>
              <p:cNvGrpSpPr>
                <a:grpSpLocks/>
              </p:cNvGrpSpPr>
              <p:nvPr/>
            </p:nvGrpSpPr>
            <p:grpSpPr bwMode="auto">
              <a:xfrm>
                <a:off x="3915" y="593"/>
                <a:ext cx="335" cy="346"/>
                <a:chOff x="3915" y="593"/>
                <a:chExt cx="335" cy="346"/>
              </a:xfrm>
            </p:grpSpPr>
            <p:sp>
              <p:nvSpPr>
                <p:cNvPr id="418" name="Freeform 428"/>
                <p:cNvSpPr>
                  <a:spLocks/>
                </p:cNvSpPr>
                <p:nvPr/>
              </p:nvSpPr>
              <p:spPr bwMode="auto">
                <a:xfrm>
                  <a:off x="3924"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9" name="Freeform 429"/>
                <p:cNvSpPr>
                  <a:spLocks/>
                </p:cNvSpPr>
                <p:nvPr/>
              </p:nvSpPr>
              <p:spPr bwMode="auto">
                <a:xfrm>
                  <a:off x="3924"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0" name="Freeform 430"/>
                <p:cNvSpPr>
                  <a:spLocks/>
                </p:cNvSpPr>
                <p:nvPr/>
              </p:nvSpPr>
              <p:spPr bwMode="auto">
                <a:xfrm>
                  <a:off x="3971"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1" name="Freeform 431"/>
                <p:cNvSpPr>
                  <a:spLocks/>
                </p:cNvSpPr>
                <p:nvPr/>
              </p:nvSpPr>
              <p:spPr bwMode="auto">
                <a:xfrm>
                  <a:off x="3971"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2" name="Rectangle 432"/>
                <p:cNvSpPr>
                  <a:spLocks noChangeArrowheads="1"/>
                </p:cNvSpPr>
                <p:nvPr/>
              </p:nvSpPr>
              <p:spPr bwMode="auto">
                <a:xfrm>
                  <a:off x="3971" y="616"/>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23" name="Rectangle 433"/>
                <p:cNvSpPr>
                  <a:spLocks noChangeArrowheads="1"/>
                </p:cNvSpPr>
                <p:nvPr/>
              </p:nvSpPr>
              <p:spPr bwMode="auto">
                <a:xfrm>
                  <a:off x="3926" y="804"/>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24" name="Rectangle 434"/>
                <p:cNvSpPr>
                  <a:spLocks noChangeArrowheads="1"/>
                </p:cNvSpPr>
                <p:nvPr/>
              </p:nvSpPr>
              <p:spPr bwMode="auto">
                <a:xfrm>
                  <a:off x="3992" y="637"/>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25" name="Line 435"/>
                <p:cNvSpPr>
                  <a:spLocks noChangeShapeType="1"/>
                </p:cNvSpPr>
                <p:nvPr/>
              </p:nvSpPr>
              <p:spPr bwMode="auto">
                <a:xfrm flipH="1">
                  <a:off x="4141" y="834"/>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426" name="Group 436"/>
                <p:cNvGrpSpPr>
                  <a:grpSpLocks/>
                </p:cNvGrpSpPr>
                <p:nvPr/>
              </p:nvGrpSpPr>
              <p:grpSpPr bwMode="auto">
                <a:xfrm>
                  <a:off x="3915" y="888"/>
                  <a:ext cx="335" cy="51"/>
                  <a:chOff x="3915" y="888"/>
                  <a:chExt cx="335" cy="51"/>
                </a:xfrm>
              </p:grpSpPr>
              <p:sp>
                <p:nvSpPr>
                  <p:cNvPr id="427" name="Freeform 437"/>
                  <p:cNvSpPr>
                    <a:spLocks/>
                  </p:cNvSpPr>
                  <p:nvPr/>
                </p:nvSpPr>
                <p:spPr bwMode="auto">
                  <a:xfrm>
                    <a:off x="3915"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8" name="Freeform 438"/>
                  <p:cNvSpPr>
                    <a:spLocks/>
                  </p:cNvSpPr>
                  <p:nvPr/>
                </p:nvSpPr>
                <p:spPr bwMode="auto">
                  <a:xfrm>
                    <a:off x="3915"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9" name="Rectangle 439"/>
                  <p:cNvSpPr>
                    <a:spLocks noChangeArrowheads="1"/>
                  </p:cNvSpPr>
                  <p:nvPr/>
                </p:nvSpPr>
                <p:spPr bwMode="auto">
                  <a:xfrm>
                    <a:off x="3917" y="924"/>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442" name="Group 448"/>
            <p:cNvGrpSpPr>
              <a:grpSpLocks/>
            </p:cNvGrpSpPr>
            <p:nvPr/>
          </p:nvGrpSpPr>
          <p:grpSpPr bwMode="auto">
            <a:xfrm>
              <a:off x="3754438" y="3419476"/>
              <a:ext cx="5067300" cy="2627313"/>
              <a:chOff x="2365" y="2154"/>
              <a:chExt cx="3192" cy="1655"/>
            </a:xfrm>
          </p:grpSpPr>
          <p:sp>
            <p:nvSpPr>
              <p:cNvPr id="443" name="Line 442"/>
              <p:cNvSpPr>
                <a:spLocks noChangeShapeType="1"/>
              </p:cNvSpPr>
              <p:nvPr/>
            </p:nvSpPr>
            <p:spPr bwMode="auto">
              <a:xfrm>
                <a:off x="5012" y="2154"/>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444" name="Line 443"/>
              <p:cNvSpPr>
                <a:spLocks noChangeShapeType="1"/>
              </p:cNvSpPr>
              <p:nvPr/>
            </p:nvSpPr>
            <p:spPr bwMode="auto">
              <a:xfrm>
                <a:off x="3160" y="3809"/>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445" name="Line 444"/>
              <p:cNvSpPr>
                <a:spLocks noChangeShapeType="1"/>
              </p:cNvSpPr>
              <p:nvPr/>
            </p:nvSpPr>
            <p:spPr bwMode="auto">
              <a:xfrm>
                <a:off x="2365" y="3809"/>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446" name="Line 445"/>
              <p:cNvSpPr>
                <a:spLocks noChangeShapeType="1"/>
              </p:cNvSpPr>
              <p:nvPr/>
            </p:nvSpPr>
            <p:spPr bwMode="auto">
              <a:xfrm>
                <a:off x="5012" y="2886"/>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solidFill>
                    <a:srgbClr val="FF0000"/>
                  </a:solidFill>
                </a:endParaRPr>
              </a:p>
            </p:txBody>
          </p:sp>
          <p:sp>
            <p:nvSpPr>
              <p:cNvPr id="447" name="Line 447"/>
              <p:cNvSpPr>
                <a:spLocks noChangeShapeType="1"/>
              </p:cNvSpPr>
              <p:nvPr/>
            </p:nvSpPr>
            <p:spPr bwMode="auto">
              <a:xfrm>
                <a:off x="3750" y="2899"/>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grpSp>
      </p:grpSp>
    </p:spTree>
    <p:extLst>
      <p:ext uri="{BB962C8B-B14F-4D97-AF65-F5344CB8AC3E}">
        <p14:creationId xmlns:p14="http://schemas.microsoft.com/office/powerpoint/2010/main" val="288928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地址和硬件地址的区别：</a:t>
            </a:r>
            <a:endParaRPr lang="en-US" altLang="zh-CN" dirty="0" smtClean="0"/>
          </a:p>
          <a:p>
            <a:pPr lvl="1"/>
            <a:r>
              <a:rPr lang="zh-CN" altLang="en-US" dirty="0" smtClean="0"/>
              <a:t>物理地址是数据链路层和物理层使用的地址。</a:t>
            </a:r>
            <a:endParaRPr lang="en-US" altLang="zh-CN" dirty="0" smtClean="0"/>
          </a:p>
          <a:p>
            <a:pPr lvl="1"/>
            <a:r>
              <a:rPr lang="en-US" altLang="zh-CN" dirty="0" smtClean="0"/>
              <a:t>IP</a:t>
            </a:r>
            <a:r>
              <a:rPr lang="zh-CN" altLang="en-US" dirty="0" smtClean="0"/>
              <a:t>地址是网络层和以上各层使用的地址，</a:t>
            </a:r>
            <a:r>
              <a:rPr lang="en-US" altLang="zh-CN" dirty="0" smtClean="0"/>
              <a:t>IP</a:t>
            </a:r>
            <a:r>
              <a:rPr lang="zh-CN" altLang="en-US" dirty="0" smtClean="0"/>
              <a:t>地址是一种逻辑地址。</a:t>
            </a:r>
            <a:endParaRPr lang="en-US" altLang="zh-CN" dirty="0" smtClean="0"/>
          </a:p>
          <a:p>
            <a:r>
              <a:rPr lang="zh-CN" altLang="en-US" dirty="0" smtClean="0"/>
              <a:t>在发送数据时，数据从高层下到低层，然后才到通信链路上传输。使用</a:t>
            </a:r>
            <a:r>
              <a:rPr lang="en-US" altLang="zh-CN" dirty="0" smtClean="0"/>
              <a:t>IP</a:t>
            </a:r>
            <a:r>
              <a:rPr lang="zh-CN" altLang="en-US" dirty="0" smtClean="0"/>
              <a:t>地址的</a:t>
            </a:r>
            <a:r>
              <a:rPr lang="en-US" altLang="zh-CN" dirty="0" smtClean="0"/>
              <a:t>IP</a:t>
            </a:r>
            <a:r>
              <a:rPr lang="zh-CN" altLang="en-US" dirty="0" smtClean="0"/>
              <a:t>数据报一旦交给了数据链路层，就被封装成</a:t>
            </a:r>
            <a:r>
              <a:rPr lang="en-US" altLang="zh-CN" dirty="0" smtClean="0"/>
              <a:t>MAC</a:t>
            </a:r>
            <a:r>
              <a:rPr lang="zh-CN" altLang="en-US" dirty="0" smtClean="0"/>
              <a:t>帧。</a:t>
            </a:r>
            <a:r>
              <a:rPr lang="en-US" altLang="zh-CN" dirty="0" smtClean="0"/>
              <a:t>MAC</a:t>
            </a:r>
            <a:r>
              <a:rPr lang="zh-CN" altLang="en-US" dirty="0" smtClean="0"/>
              <a:t>帧在传送时使用的源地址和目的地址都是硬件地址。</a:t>
            </a:r>
            <a:endParaRPr lang="en-US" altLang="zh-CN" dirty="0" smtClean="0"/>
          </a:p>
          <a:p>
            <a:r>
              <a:rPr lang="zh-CN" altLang="en-US" dirty="0"/>
              <a:t>连接</a:t>
            </a:r>
            <a:r>
              <a:rPr lang="zh-CN" altLang="en-US" dirty="0" smtClean="0"/>
              <a:t>在通信链路上的设备在接受</a:t>
            </a:r>
            <a:r>
              <a:rPr lang="en-US" altLang="zh-CN" dirty="0" smtClean="0"/>
              <a:t>MAC</a:t>
            </a:r>
            <a:r>
              <a:rPr lang="zh-CN" altLang="en-US" dirty="0" smtClean="0"/>
              <a:t>帧时，看不到</a:t>
            </a:r>
            <a:r>
              <a:rPr lang="en-US" altLang="zh-CN" dirty="0" smtClean="0"/>
              <a:t>IP</a:t>
            </a:r>
            <a:r>
              <a:rPr lang="zh-CN" altLang="en-US" dirty="0" smtClean="0"/>
              <a:t>地址。只有把数据帧提交给网络层，才能够识别到</a:t>
            </a:r>
            <a:r>
              <a:rPr lang="en-US" altLang="zh-CN" dirty="0" smtClean="0"/>
              <a:t>IP</a:t>
            </a:r>
            <a:r>
              <a:rPr lang="zh-CN" altLang="en-US" dirty="0" smtClean="0"/>
              <a:t>地址。</a:t>
            </a:r>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38</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spTree>
    <p:extLst>
      <p:ext uri="{BB962C8B-B14F-4D97-AF65-F5344CB8AC3E}">
        <p14:creationId xmlns:p14="http://schemas.microsoft.com/office/powerpoint/2010/main" val="37268036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39</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grpSp>
        <p:nvGrpSpPr>
          <p:cNvPr id="6" name="组合 5"/>
          <p:cNvGrpSpPr/>
          <p:nvPr/>
        </p:nvGrpSpPr>
        <p:grpSpPr>
          <a:xfrm>
            <a:off x="395536" y="1681705"/>
            <a:ext cx="8604250" cy="3048003"/>
            <a:chOff x="432246" y="1561356"/>
            <a:chExt cx="8604250" cy="3048003"/>
          </a:xfrm>
        </p:grpSpPr>
        <p:sp>
          <p:nvSpPr>
            <p:cNvPr id="8" name="Line 5"/>
            <p:cNvSpPr>
              <a:spLocks noChangeShapeType="1"/>
            </p:cNvSpPr>
            <p:nvPr/>
          </p:nvSpPr>
          <p:spPr bwMode="auto">
            <a:xfrm>
              <a:off x="1849884" y="4320431"/>
              <a:ext cx="5213350"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 name="Line 6"/>
            <p:cNvSpPr>
              <a:spLocks noChangeShapeType="1"/>
            </p:cNvSpPr>
            <p:nvPr/>
          </p:nvSpPr>
          <p:spPr bwMode="auto">
            <a:xfrm>
              <a:off x="2546796" y="3345706"/>
              <a:ext cx="3819525"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 name="Line 7"/>
            <p:cNvSpPr>
              <a:spLocks noChangeShapeType="1"/>
            </p:cNvSpPr>
            <p:nvPr/>
          </p:nvSpPr>
          <p:spPr bwMode="auto">
            <a:xfrm>
              <a:off x="3219896" y="2263031"/>
              <a:ext cx="3165475"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1" name="Rectangle 8"/>
            <p:cNvSpPr>
              <a:spLocks noChangeArrowheads="1"/>
            </p:cNvSpPr>
            <p:nvPr/>
          </p:nvSpPr>
          <p:spPr bwMode="auto">
            <a:xfrm>
              <a:off x="4296221" y="2137618"/>
              <a:ext cx="1041400" cy="180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2" name="Text Box 9"/>
            <p:cNvSpPr txBox="1">
              <a:spLocks noChangeArrowheads="1"/>
            </p:cNvSpPr>
            <p:nvPr/>
          </p:nvSpPr>
          <p:spPr bwMode="auto">
            <a:xfrm>
              <a:off x="4268148" y="2065412"/>
              <a:ext cx="1167948"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TCP </a:t>
              </a:r>
              <a:r>
                <a:rPr kumimoji="1" lang="zh-CN" altLang="en-US">
                  <a:latin typeface="+mj-ea"/>
                  <a:ea typeface="+mj-ea"/>
                </a:rPr>
                <a:t>报文</a:t>
              </a:r>
            </a:p>
          </p:txBody>
        </p:sp>
        <p:sp>
          <p:nvSpPr>
            <p:cNvPr id="13" name="Rectangle 10"/>
            <p:cNvSpPr>
              <a:spLocks noChangeArrowheads="1"/>
            </p:cNvSpPr>
            <p:nvPr/>
          </p:nvSpPr>
          <p:spPr bwMode="auto">
            <a:xfrm>
              <a:off x="3980309" y="3242518"/>
              <a:ext cx="966787" cy="173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 name="Text Box 11"/>
            <p:cNvSpPr txBox="1">
              <a:spLocks noChangeArrowheads="1"/>
            </p:cNvSpPr>
            <p:nvPr/>
          </p:nvSpPr>
          <p:spPr bwMode="auto">
            <a:xfrm>
              <a:off x="3920932" y="3145532"/>
              <a:ext cx="1155124"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dirty="0">
                  <a:latin typeface="+mj-ea"/>
                  <a:ea typeface="+mj-ea"/>
                </a:rPr>
                <a:t>IP </a:t>
              </a:r>
              <a:r>
                <a:rPr kumimoji="1" lang="zh-CN" altLang="en-US" dirty="0">
                  <a:latin typeface="+mj-ea"/>
                  <a:ea typeface="+mj-ea"/>
                </a:rPr>
                <a:t>数据报</a:t>
              </a:r>
            </a:p>
          </p:txBody>
        </p:sp>
        <p:sp>
          <p:nvSpPr>
            <p:cNvPr id="15" name="Rectangle 12"/>
            <p:cNvSpPr>
              <a:spLocks noChangeArrowheads="1"/>
            </p:cNvSpPr>
            <p:nvPr/>
          </p:nvSpPr>
          <p:spPr bwMode="auto">
            <a:xfrm>
              <a:off x="4039046" y="4229943"/>
              <a:ext cx="820738" cy="1825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6" name="Text Box 13"/>
            <p:cNvSpPr txBox="1">
              <a:spLocks noChangeArrowheads="1"/>
            </p:cNvSpPr>
            <p:nvPr/>
          </p:nvSpPr>
          <p:spPr bwMode="auto">
            <a:xfrm>
              <a:off x="3942209" y="4083893"/>
              <a:ext cx="1022972"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MAC </a:t>
              </a:r>
              <a:r>
                <a:rPr kumimoji="1" lang="zh-CN" altLang="en-US">
                  <a:latin typeface="+mj-ea"/>
                  <a:ea typeface="+mj-ea"/>
                </a:rPr>
                <a:t>帧</a:t>
              </a:r>
            </a:p>
          </p:txBody>
        </p:sp>
        <p:sp>
          <p:nvSpPr>
            <p:cNvPr id="17" name="Line 18"/>
            <p:cNvSpPr>
              <a:spLocks noChangeShapeType="1"/>
            </p:cNvSpPr>
            <p:nvPr/>
          </p:nvSpPr>
          <p:spPr bwMode="auto">
            <a:xfrm>
              <a:off x="2546796" y="3182193"/>
              <a:ext cx="0" cy="406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8" name="Line 19"/>
            <p:cNvSpPr>
              <a:spLocks noChangeShapeType="1"/>
            </p:cNvSpPr>
            <p:nvPr/>
          </p:nvSpPr>
          <p:spPr bwMode="auto">
            <a:xfrm>
              <a:off x="6366321" y="3182193"/>
              <a:ext cx="0" cy="406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9" name="Line 20"/>
            <p:cNvSpPr>
              <a:spLocks noChangeShapeType="1"/>
            </p:cNvSpPr>
            <p:nvPr/>
          </p:nvSpPr>
          <p:spPr bwMode="auto">
            <a:xfrm>
              <a:off x="3232596" y="2056656"/>
              <a:ext cx="12700" cy="558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0" name="Line 21"/>
            <p:cNvSpPr>
              <a:spLocks noChangeShapeType="1"/>
            </p:cNvSpPr>
            <p:nvPr/>
          </p:nvSpPr>
          <p:spPr bwMode="auto">
            <a:xfrm>
              <a:off x="6366321" y="2056656"/>
              <a:ext cx="0" cy="558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1" name="Line 22"/>
            <p:cNvSpPr>
              <a:spLocks noChangeShapeType="1"/>
            </p:cNvSpPr>
            <p:nvPr/>
          </p:nvSpPr>
          <p:spPr bwMode="auto">
            <a:xfrm flipV="1">
              <a:off x="6733034" y="3363168"/>
              <a:ext cx="2303462"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2" name="Rectangle 23"/>
            <p:cNvSpPr>
              <a:spLocks noChangeArrowheads="1"/>
            </p:cNvSpPr>
            <p:nvPr/>
          </p:nvSpPr>
          <p:spPr bwMode="auto">
            <a:xfrm>
              <a:off x="3232596" y="1561356"/>
              <a:ext cx="3133725" cy="487362"/>
            </a:xfrm>
            <a:prstGeom prst="rect">
              <a:avLst/>
            </a:prstGeom>
            <a:solidFill>
              <a:srgbClr val="66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3" name="Line 24"/>
            <p:cNvSpPr>
              <a:spLocks noChangeShapeType="1"/>
            </p:cNvSpPr>
            <p:nvPr/>
          </p:nvSpPr>
          <p:spPr bwMode="auto">
            <a:xfrm flipH="1">
              <a:off x="3918396" y="1561356"/>
              <a:ext cx="0" cy="4873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4" name="Text Box 25"/>
            <p:cNvSpPr txBox="1">
              <a:spLocks noChangeArrowheads="1"/>
            </p:cNvSpPr>
            <p:nvPr/>
          </p:nvSpPr>
          <p:spPr bwMode="auto">
            <a:xfrm>
              <a:off x="4423221" y="1624072"/>
              <a:ext cx="1338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应用层数据</a:t>
              </a:r>
            </a:p>
          </p:txBody>
        </p:sp>
        <p:sp>
          <p:nvSpPr>
            <p:cNvPr id="25" name="Text Box 26"/>
            <p:cNvSpPr txBox="1">
              <a:spLocks noChangeArrowheads="1"/>
            </p:cNvSpPr>
            <p:nvPr/>
          </p:nvSpPr>
          <p:spPr bwMode="auto">
            <a:xfrm>
              <a:off x="3277597" y="1624072"/>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首部</a:t>
              </a:r>
            </a:p>
          </p:txBody>
        </p:sp>
        <p:sp>
          <p:nvSpPr>
            <p:cNvPr id="26" name="Rectangle 27"/>
            <p:cNvSpPr>
              <a:spLocks noChangeArrowheads="1"/>
            </p:cNvSpPr>
            <p:nvPr/>
          </p:nvSpPr>
          <p:spPr bwMode="auto">
            <a:xfrm>
              <a:off x="2546796" y="2615456"/>
              <a:ext cx="3819525" cy="487362"/>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7" name="Line 28"/>
            <p:cNvSpPr>
              <a:spLocks noChangeShapeType="1"/>
            </p:cNvSpPr>
            <p:nvPr/>
          </p:nvSpPr>
          <p:spPr bwMode="auto">
            <a:xfrm>
              <a:off x="3232596" y="2615456"/>
              <a:ext cx="0" cy="4873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8" name="Text Box 29"/>
            <p:cNvSpPr txBox="1">
              <a:spLocks noChangeArrowheads="1"/>
            </p:cNvSpPr>
            <p:nvPr/>
          </p:nvSpPr>
          <p:spPr bwMode="auto">
            <a:xfrm>
              <a:off x="2555776" y="2704192"/>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首部</a:t>
              </a:r>
            </a:p>
          </p:txBody>
        </p:sp>
        <p:sp>
          <p:nvSpPr>
            <p:cNvPr id="29" name="Rectangle 30"/>
            <p:cNvSpPr>
              <a:spLocks noChangeArrowheads="1"/>
            </p:cNvSpPr>
            <p:nvPr/>
          </p:nvSpPr>
          <p:spPr bwMode="auto">
            <a:xfrm>
              <a:off x="1872109" y="3618756"/>
              <a:ext cx="684212" cy="45720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0" name="Rectangle 31"/>
            <p:cNvSpPr>
              <a:spLocks noChangeArrowheads="1"/>
            </p:cNvSpPr>
            <p:nvPr/>
          </p:nvSpPr>
          <p:spPr bwMode="auto">
            <a:xfrm>
              <a:off x="1862584" y="3588593"/>
              <a:ext cx="5189537" cy="487363"/>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1" name="Line 32"/>
            <p:cNvSpPr>
              <a:spLocks noChangeShapeType="1"/>
            </p:cNvSpPr>
            <p:nvPr/>
          </p:nvSpPr>
          <p:spPr bwMode="auto">
            <a:xfrm>
              <a:off x="2546796" y="3588593"/>
              <a:ext cx="0" cy="4873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2" name="Line 33"/>
            <p:cNvSpPr>
              <a:spLocks noChangeShapeType="1"/>
            </p:cNvSpPr>
            <p:nvPr/>
          </p:nvSpPr>
          <p:spPr bwMode="auto">
            <a:xfrm>
              <a:off x="6366321" y="3588593"/>
              <a:ext cx="0" cy="4873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3" name="Text Box 34"/>
            <p:cNvSpPr txBox="1">
              <a:spLocks noChangeArrowheads="1"/>
            </p:cNvSpPr>
            <p:nvPr/>
          </p:nvSpPr>
          <p:spPr bwMode="auto">
            <a:xfrm>
              <a:off x="6328221" y="3583831"/>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a:latin typeface="+mj-ea"/>
                  <a:ea typeface="+mj-ea"/>
                </a:rPr>
                <a:t>尾部</a:t>
              </a:r>
            </a:p>
          </p:txBody>
        </p:sp>
        <p:sp>
          <p:nvSpPr>
            <p:cNvPr id="34" name="Text Box 35"/>
            <p:cNvSpPr txBox="1">
              <a:spLocks noChangeArrowheads="1"/>
            </p:cNvSpPr>
            <p:nvPr/>
          </p:nvSpPr>
          <p:spPr bwMode="auto">
            <a:xfrm>
              <a:off x="1851471" y="3712304"/>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首部</a:t>
              </a:r>
            </a:p>
          </p:txBody>
        </p:sp>
        <p:grpSp>
          <p:nvGrpSpPr>
            <p:cNvPr id="35" name="Group 49"/>
            <p:cNvGrpSpPr>
              <a:grpSpLocks/>
            </p:cNvGrpSpPr>
            <p:nvPr/>
          </p:nvGrpSpPr>
          <p:grpSpPr bwMode="auto">
            <a:xfrm>
              <a:off x="432246" y="2923433"/>
              <a:ext cx="8356600" cy="1685926"/>
              <a:chOff x="182" y="2427"/>
              <a:chExt cx="5264" cy="1062"/>
            </a:xfrm>
            <a:effectLst/>
          </p:grpSpPr>
          <p:grpSp>
            <p:nvGrpSpPr>
              <p:cNvPr id="36" name="Group 45"/>
              <p:cNvGrpSpPr>
                <a:grpSpLocks/>
              </p:cNvGrpSpPr>
              <p:nvPr/>
            </p:nvGrpSpPr>
            <p:grpSpPr bwMode="auto">
              <a:xfrm>
                <a:off x="4457" y="2709"/>
                <a:ext cx="989" cy="780"/>
                <a:chOff x="4457" y="2709"/>
                <a:chExt cx="989" cy="780"/>
              </a:xfrm>
            </p:grpSpPr>
            <p:sp>
              <p:nvSpPr>
                <p:cNvPr id="40" name="AutoShape 15"/>
                <p:cNvSpPr>
                  <a:spLocks noChangeArrowheads="1"/>
                </p:cNvSpPr>
                <p:nvPr/>
              </p:nvSpPr>
              <p:spPr bwMode="auto">
                <a:xfrm flipV="1">
                  <a:off x="4831" y="2709"/>
                  <a:ext cx="186" cy="358"/>
                </a:xfrm>
                <a:prstGeom prst="upArrow">
                  <a:avLst>
                    <a:gd name="adj1" fmla="val 50000"/>
                    <a:gd name="adj2" fmla="val 81801"/>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latin typeface="+mj-ea"/>
                    <a:ea typeface="+mj-ea"/>
                  </a:endParaRPr>
                </a:p>
              </p:txBody>
            </p:sp>
            <p:sp>
              <p:nvSpPr>
                <p:cNvPr id="41" name="Text Box 17"/>
                <p:cNvSpPr txBox="1">
                  <a:spLocks noChangeArrowheads="1"/>
                </p:cNvSpPr>
                <p:nvPr/>
              </p:nvSpPr>
              <p:spPr bwMode="auto">
                <a:xfrm>
                  <a:off x="4457" y="3082"/>
                  <a:ext cx="98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链路层及以下</a:t>
                  </a:r>
                </a:p>
                <a:p>
                  <a:r>
                    <a:rPr kumimoji="1" lang="zh-CN" altLang="en-US" dirty="0">
                      <a:latin typeface="+mj-ea"/>
                      <a:ea typeface="+mj-ea"/>
                    </a:rPr>
                    <a:t>使用硬件地址</a:t>
                  </a:r>
                </a:p>
              </p:txBody>
            </p:sp>
          </p:grpSp>
          <p:grpSp>
            <p:nvGrpSpPr>
              <p:cNvPr id="37" name="Group 47"/>
              <p:cNvGrpSpPr>
                <a:grpSpLocks/>
              </p:cNvGrpSpPr>
              <p:nvPr/>
            </p:nvGrpSpPr>
            <p:grpSpPr bwMode="auto">
              <a:xfrm>
                <a:off x="182" y="2427"/>
                <a:ext cx="802" cy="273"/>
                <a:chOff x="182" y="2427"/>
                <a:chExt cx="802" cy="273"/>
              </a:xfrm>
            </p:grpSpPr>
            <p:sp>
              <p:nvSpPr>
                <p:cNvPr id="38" name="AutoShape 37"/>
                <p:cNvSpPr>
                  <a:spLocks noChangeArrowheads="1"/>
                </p:cNvSpPr>
                <p:nvPr/>
              </p:nvSpPr>
              <p:spPr bwMode="auto">
                <a:xfrm>
                  <a:off x="182" y="2427"/>
                  <a:ext cx="802" cy="273"/>
                </a:xfrm>
                <a:prstGeom prst="wedgeRoundRectCallout">
                  <a:avLst>
                    <a:gd name="adj1" fmla="val 72116"/>
                    <a:gd name="adj2" fmla="val 129167"/>
                    <a:gd name="adj3" fmla="val 16667"/>
                  </a:avLst>
                </a:prstGeom>
                <a:solidFill>
                  <a:srgbClr val="CCECFF"/>
                </a:solidFill>
                <a:ln w="9525">
                  <a:solidFill>
                    <a:schemeClr val="tx1"/>
                  </a:solidFill>
                  <a:miter lim="800000"/>
                  <a:headEnd/>
                  <a:tailEnd/>
                </a:ln>
                <a:effectLst/>
              </p:spPr>
              <p:txBody>
                <a:bodyPr/>
                <a:lstStyle/>
                <a:p>
                  <a:pPr algn="ctr"/>
                  <a:endParaRPr kumimoji="1" lang="zh-CN" altLang="zh-CN">
                    <a:latin typeface="+mj-ea"/>
                    <a:ea typeface="+mj-ea"/>
                  </a:endParaRPr>
                </a:p>
              </p:txBody>
            </p:sp>
            <p:sp>
              <p:nvSpPr>
                <p:cNvPr id="39" name="Text Box 38"/>
                <p:cNvSpPr txBox="1">
                  <a:spLocks noChangeArrowheads="1"/>
                </p:cNvSpPr>
                <p:nvPr/>
              </p:nvSpPr>
              <p:spPr bwMode="auto">
                <a:xfrm>
                  <a:off x="239" y="2449"/>
                  <a:ext cx="69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a:latin typeface="+mj-ea"/>
                      <a:ea typeface="+mj-ea"/>
                    </a:rPr>
                    <a:t>硬件地址</a:t>
                  </a:r>
                </a:p>
              </p:txBody>
            </p:sp>
          </p:grpSp>
        </p:grpSp>
        <p:grpSp>
          <p:nvGrpSpPr>
            <p:cNvPr id="42" name="Group 48"/>
            <p:cNvGrpSpPr>
              <a:grpSpLocks/>
            </p:cNvGrpSpPr>
            <p:nvPr/>
          </p:nvGrpSpPr>
          <p:grpSpPr bwMode="auto">
            <a:xfrm>
              <a:off x="1605409" y="1969345"/>
              <a:ext cx="7172325" cy="1401763"/>
              <a:chOff x="921" y="1826"/>
              <a:chExt cx="4518" cy="883"/>
            </a:xfrm>
            <a:effectLst/>
          </p:grpSpPr>
          <p:grpSp>
            <p:nvGrpSpPr>
              <p:cNvPr id="43" name="Group 44"/>
              <p:cNvGrpSpPr>
                <a:grpSpLocks/>
              </p:cNvGrpSpPr>
              <p:nvPr/>
            </p:nvGrpSpPr>
            <p:grpSpPr bwMode="auto">
              <a:xfrm>
                <a:off x="4450" y="1924"/>
                <a:ext cx="989" cy="785"/>
                <a:chOff x="4450" y="1924"/>
                <a:chExt cx="989" cy="785"/>
              </a:xfrm>
            </p:grpSpPr>
            <p:sp>
              <p:nvSpPr>
                <p:cNvPr id="47" name="AutoShape 14"/>
                <p:cNvSpPr>
                  <a:spLocks noChangeArrowheads="1"/>
                </p:cNvSpPr>
                <p:nvPr/>
              </p:nvSpPr>
              <p:spPr bwMode="auto">
                <a:xfrm>
                  <a:off x="4831" y="2352"/>
                  <a:ext cx="186" cy="357"/>
                </a:xfrm>
                <a:prstGeom prst="upArrow">
                  <a:avLst>
                    <a:gd name="adj1" fmla="val 50000"/>
                    <a:gd name="adj2" fmla="val 69479"/>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latin typeface="+mj-ea"/>
                    <a:ea typeface="+mj-ea"/>
                  </a:endParaRPr>
                </a:p>
              </p:txBody>
            </p:sp>
            <p:sp>
              <p:nvSpPr>
                <p:cNvPr id="48" name="Text Box 16"/>
                <p:cNvSpPr txBox="1">
                  <a:spLocks noChangeArrowheads="1"/>
                </p:cNvSpPr>
                <p:nvPr/>
              </p:nvSpPr>
              <p:spPr bwMode="auto">
                <a:xfrm>
                  <a:off x="4450" y="1924"/>
                  <a:ext cx="98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网络层及以上</a:t>
                  </a:r>
                </a:p>
                <a:p>
                  <a:r>
                    <a:rPr kumimoji="1" lang="zh-CN" altLang="en-US" dirty="0">
                      <a:latin typeface="+mj-ea"/>
                      <a:ea typeface="+mj-ea"/>
                    </a:rPr>
                    <a:t> 使用 </a:t>
                  </a:r>
                  <a:r>
                    <a:rPr kumimoji="1" lang="en-US" altLang="zh-CN" dirty="0">
                      <a:latin typeface="+mj-ea"/>
                      <a:ea typeface="+mj-ea"/>
                    </a:rPr>
                    <a:t>IP </a:t>
                  </a:r>
                  <a:r>
                    <a:rPr kumimoji="1" lang="zh-CN" altLang="en-US" dirty="0">
                      <a:latin typeface="+mj-ea"/>
                      <a:ea typeface="+mj-ea"/>
                    </a:rPr>
                    <a:t>地址</a:t>
                  </a:r>
                </a:p>
              </p:txBody>
            </p:sp>
          </p:grpSp>
          <p:grpSp>
            <p:nvGrpSpPr>
              <p:cNvPr id="44" name="Group 46"/>
              <p:cNvGrpSpPr>
                <a:grpSpLocks/>
              </p:cNvGrpSpPr>
              <p:nvPr/>
            </p:nvGrpSpPr>
            <p:grpSpPr bwMode="auto">
              <a:xfrm>
                <a:off x="921" y="1826"/>
                <a:ext cx="654" cy="254"/>
                <a:chOff x="921" y="1826"/>
                <a:chExt cx="654" cy="254"/>
              </a:xfrm>
            </p:grpSpPr>
            <p:sp>
              <p:nvSpPr>
                <p:cNvPr id="45" name="AutoShape 40"/>
                <p:cNvSpPr>
                  <a:spLocks noChangeArrowheads="1"/>
                </p:cNvSpPr>
                <p:nvPr/>
              </p:nvSpPr>
              <p:spPr bwMode="auto">
                <a:xfrm>
                  <a:off x="921" y="1826"/>
                  <a:ext cx="654" cy="254"/>
                </a:xfrm>
                <a:prstGeom prst="wedgeRoundRectCallout">
                  <a:avLst>
                    <a:gd name="adj1" fmla="val 72171"/>
                    <a:gd name="adj2" fmla="val 129134"/>
                    <a:gd name="adj3" fmla="val 16667"/>
                  </a:avLst>
                </a:prstGeom>
                <a:solidFill>
                  <a:srgbClr val="FFCCFF"/>
                </a:solidFill>
                <a:ln w="9525">
                  <a:solidFill>
                    <a:schemeClr val="tx1"/>
                  </a:solidFill>
                  <a:miter lim="800000"/>
                  <a:headEnd/>
                  <a:tailEnd/>
                </a:ln>
                <a:effectLst/>
              </p:spPr>
              <p:txBody>
                <a:bodyPr/>
                <a:lstStyle/>
                <a:p>
                  <a:pPr algn="ctr"/>
                  <a:endParaRPr kumimoji="1" lang="zh-CN" altLang="zh-CN">
                    <a:latin typeface="+mj-ea"/>
                    <a:ea typeface="+mj-ea"/>
                  </a:endParaRPr>
                </a:p>
              </p:txBody>
            </p:sp>
            <p:sp>
              <p:nvSpPr>
                <p:cNvPr id="46" name="Text Box 41"/>
                <p:cNvSpPr txBox="1">
                  <a:spLocks noChangeArrowheads="1"/>
                </p:cNvSpPr>
                <p:nvPr/>
              </p:nvSpPr>
              <p:spPr bwMode="auto">
                <a:xfrm>
                  <a:off x="968" y="1846"/>
                  <a:ext cx="58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kumimoji="1" lang="en-US" altLang="zh-CN">
                      <a:latin typeface="+mj-ea"/>
                      <a:ea typeface="+mj-ea"/>
                    </a:rPr>
                    <a:t>IP </a:t>
                  </a:r>
                  <a:r>
                    <a:rPr kumimoji="1" lang="zh-CN" altLang="en-US">
                      <a:latin typeface="+mj-ea"/>
                      <a:ea typeface="+mj-ea"/>
                    </a:rPr>
                    <a:t>地址</a:t>
                  </a:r>
                </a:p>
              </p:txBody>
            </p:sp>
          </p:grpSp>
        </p:grpSp>
        <p:sp>
          <p:nvSpPr>
            <p:cNvPr id="49" name="Rectangle 43"/>
            <p:cNvSpPr>
              <a:spLocks noChangeArrowheads="1"/>
            </p:cNvSpPr>
            <p:nvPr/>
          </p:nvSpPr>
          <p:spPr bwMode="auto">
            <a:xfrm>
              <a:off x="2567434" y="3618756"/>
              <a:ext cx="3776662" cy="43338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grpSp>
    </p:spTree>
    <p:extLst>
      <p:ext uri="{BB962C8B-B14F-4D97-AF65-F5344CB8AC3E}">
        <p14:creationId xmlns:p14="http://schemas.microsoft.com/office/powerpoint/2010/main" val="1639797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3" name="内容占位符 2"/>
          <p:cNvSpPr>
            <a:spLocks noGrp="1"/>
          </p:cNvSpPr>
          <p:nvPr>
            <p:ph idx="1"/>
          </p:nvPr>
        </p:nvSpPr>
        <p:spPr/>
        <p:txBody>
          <a:bodyPr/>
          <a:lstStyle/>
          <a:p>
            <a:r>
              <a:rPr lang="zh-CN" altLang="en-US" dirty="0"/>
              <a:t>在计算机网络领域，网络层应该向运输层提供怎样的服务（“面向连接”还是“无连接”）曾引起了长期的争论。</a:t>
            </a:r>
          </a:p>
          <a:p>
            <a:r>
              <a:rPr lang="zh-CN" altLang="en-US" dirty="0"/>
              <a:t>争论焦点的实质就是：在计算机通信中，可靠交付应当由谁来负责？是网络还是端系统？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a:t>
            </a:fld>
            <a:endParaRPr lang="en-US" altLang="zh-CN"/>
          </a:p>
        </p:txBody>
      </p:sp>
      <p:sp>
        <p:nvSpPr>
          <p:cNvPr id="5" name="文本占位符 4"/>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403737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地址放在</a:t>
            </a:r>
            <a:r>
              <a:rPr lang="en-US" altLang="zh-CN" dirty="0" smtClean="0"/>
              <a:t>IP</a:t>
            </a:r>
            <a:r>
              <a:rPr lang="zh-CN" altLang="en-US" dirty="0" smtClean="0"/>
              <a:t>数据报的首部，硬件地址则放在</a:t>
            </a:r>
            <a:r>
              <a:rPr lang="en-US" altLang="zh-CN" dirty="0" smtClean="0"/>
              <a:t>MAC</a:t>
            </a:r>
            <a:r>
              <a:rPr lang="zh-CN" altLang="en-US" dirty="0" smtClean="0"/>
              <a:t>帧的首部。</a:t>
            </a:r>
            <a:endParaRPr lang="en-US" altLang="zh-CN" dirty="0" smtClean="0"/>
          </a:p>
          <a:p>
            <a:r>
              <a:rPr lang="zh-CN" altLang="en-US" dirty="0" smtClean="0"/>
              <a:t>在网络层和网络层以上使用</a:t>
            </a:r>
            <a:r>
              <a:rPr lang="en-US" altLang="zh-CN" dirty="0" smtClean="0"/>
              <a:t>IP</a:t>
            </a:r>
            <a:r>
              <a:rPr lang="zh-CN" altLang="en-US" dirty="0" smtClean="0"/>
              <a:t>地址，在数据链路层使用硬件地址。</a:t>
            </a:r>
            <a:endParaRPr lang="en-US" altLang="zh-CN" dirty="0" smtClean="0"/>
          </a:p>
          <a:p>
            <a:r>
              <a:rPr lang="zh-CN" altLang="en-US" dirty="0" smtClean="0"/>
              <a:t>当</a:t>
            </a:r>
            <a:r>
              <a:rPr lang="en-US" altLang="zh-CN" dirty="0" smtClean="0"/>
              <a:t>IP</a:t>
            </a:r>
            <a:r>
              <a:rPr lang="zh-CN" altLang="en-US" dirty="0" smtClean="0"/>
              <a:t>数据报放入数据链路层的</a:t>
            </a:r>
            <a:r>
              <a:rPr lang="en-US" altLang="zh-CN" dirty="0" smtClean="0"/>
              <a:t>MAC</a:t>
            </a:r>
            <a:r>
              <a:rPr lang="zh-CN" altLang="en-US" dirty="0" smtClean="0"/>
              <a:t>帧中以后，整个的</a:t>
            </a:r>
            <a:r>
              <a:rPr lang="en-US" altLang="zh-CN" dirty="0" smtClean="0"/>
              <a:t>IP</a:t>
            </a:r>
            <a:r>
              <a:rPr lang="zh-CN" altLang="en-US" dirty="0" smtClean="0"/>
              <a:t>数据报就成为</a:t>
            </a:r>
            <a:r>
              <a:rPr lang="en-US" altLang="zh-CN" dirty="0" smtClean="0"/>
              <a:t>MAC</a:t>
            </a:r>
            <a:r>
              <a:rPr lang="zh-CN" altLang="en-US" dirty="0" smtClean="0"/>
              <a:t>帧的数据，因而在数据链路层看不到数据报的</a:t>
            </a:r>
            <a:r>
              <a:rPr lang="en-US" altLang="zh-CN" dirty="0" smtClean="0"/>
              <a:t>IP</a:t>
            </a:r>
            <a:r>
              <a:rPr lang="zh-CN" altLang="en-US" dirty="0" smtClean="0"/>
              <a:t>地址信息。</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40</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spTree>
    <p:extLst>
      <p:ext uri="{BB962C8B-B14F-4D97-AF65-F5344CB8AC3E}">
        <p14:creationId xmlns:p14="http://schemas.microsoft.com/office/powerpoint/2010/main" val="37857943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41</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grpSp>
        <p:nvGrpSpPr>
          <p:cNvPr id="3" name="组合 2"/>
          <p:cNvGrpSpPr/>
          <p:nvPr/>
        </p:nvGrpSpPr>
        <p:grpSpPr>
          <a:xfrm>
            <a:off x="438483" y="1705492"/>
            <a:ext cx="8447075" cy="2826554"/>
            <a:chOff x="-80581" y="1442119"/>
            <a:chExt cx="9341262" cy="3125766"/>
          </a:xfrm>
        </p:grpSpPr>
        <p:sp>
          <p:nvSpPr>
            <p:cNvPr id="50" name="Freeform 2"/>
            <p:cNvSpPr>
              <a:spLocks/>
            </p:cNvSpPr>
            <p:nvPr/>
          </p:nvSpPr>
          <p:spPr bwMode="auto">
            <a:xfrm>
              <a:off x="2586038" y="2681957"/>
              <a:ext cx="249237" cy="533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1" name="Freeform 3"/>
            <p:cNvSpPr>
              <a:spLocks/>
            </p:cNvSpPr>
            <p:nvPr/>
          </p:nvSpPr>
          <p:spPr bwMode="auto">
            <a:xfrm>
              <a:off x="5330825" y="2681957"/>
              <a:ext cx="169863" cy="531812"/>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2" name="Line 4"/>
            <p:cNvSpPr>
              <a:spLocks noChangeShapeType="1"/>
            </p:cNvSpPr>
            <p:nvPr/>
          </p:nvSpPr>
          <p:spPr bwMode="auto">
            <a:xfrm rot="16200000">
              <a:off x="8356601" y="2947069"/>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3" name="Line 5"/>
            <p:cNvSpPr>
              <a:spLocks noChangeShapeType="1"/>
            </p:cNvSpPr>
            <p:nvPr/>
          </p:nvSpPr>
          <p:spPr bwMode="auto">
            <a:xfrm rot="16200000">
              <a:off x="203201" y="2947069"/>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4" name="Line 6"/>
            <p:cNvSpPr>
              <a:spLocks noChangeShapeType="1"/>
            </p:cNvSpPr>
            <p:nvPr/>
          </p:nvSpPr>
          <p:spPr bwMode="auto">
            <a:xfrm>
              <a:off x="233363" y="3215357"/>
              <a:ext cx="2587625"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5" name="Text Box 7"/>
            <p:cNvSpPr txBox="1">
              <a:spLocks noChangeArrowheads="1"/>
            </p:cNvSpPr>
            <p:nvPr/>
          </p:nvSpPr>
          <p:spPr bwMode="auto">
            <a:xfrm>
              <a:off x="-80581" y="2630843"/>
              <a:ext cx="62788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HA</a:t>
              </a:r>
              <a:r>
                <a:rPr kumimoji="1" lang="en-US" altLang="zh-CN" sz="1600" baseline="-25000">
                  <a:latin typeface="+mj-ea"/>
                  <a:ea typeface="+mj-ea"/>
                </a:rPr>
                <a:t>1</a:t>
              </a:r>
              <a:endParaRPr kumimoji="1" lang="en-US" altLang="zh-CN" sz="1600">
                <a:latin typeface="+mj-ea"/>
                <a:ea typeface="+mj-ea"/>
              </a:endParaRPr>
            </a:p>
          </p:txBody>
        </p:sp>
        <p:sp>
          <p:nvSpPr>
            <p:cNvPr id="56" name="Text Box 8"/>
            <p:cNvSpPr txBox="1">
              <a:spLocks noChangeArrowheads="1"/>
            </p:cNvSpPr>
            <p:nvPr/>
          </p:nvSpPr>
          <p:spPr bwMode="auto">
            <a:xfrm>
              <a:off x="4792999" y="2393512"/>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5</a:t>
              </a:r>
              <a:endParaRPr kumimoji="1" lang="en-US" altLang="zh-CN" sz="1600" dirty="0">
                <a:latin typeface="+mj-ea"/>
                <a:ea typeface="+mj-ea"/>
              </a:endParaRPr>
            </a:p>
          </p:txBody>
        </p:sp>
        <p:sp>
          <p:nvSpPr>
            <p:cNvPr id="57" name="Text Box 9"/>
            <p:cNvSpPr txBox="1">
              <a:spLocks noChangeArrowheads="1"/>
            </p:cNvSpPr>
            <p:nvPr/>
          </p:nvSpPr>
          <p:spPr bwMode="auto">
            <a:xfrm>
              <a:off x="3524337" y="2389624"/>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4</a:t>
              </a:r>
              <a:endParaRPr kumimoji="1" lang="en-US" altLang="zh-CN" sz="1600" dirty="0">
                <a:latin typeface="+mj-ea"/>
                <a:ea typeface="+mj-ea"/>
              </a:endParaRPr>
            </a:p>
          </p:txBody>
        </p:sp>
        <p:sp>
          <p:nvSpPr>
            <p:cNvPr id="58" name="Text Box 10"/>
            <p:cNvSpPr txBox="1">
              <a:spLocks noChangeArrowheads="1"/>
            </p:cNvSpPr>
            <p:nvPr/>
          </p:nvSpPr>
          <p:spPr bwMode="auto">
            <a:xfrm>
              <a:off x="2036454" y="2352680"/>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3</a:t>
              </a:r>
              <a:endParaRPr kumimoji="1" lang="en-US" altLang="zh-CN" sz="1600" dirty="0">
                <a:latin typeface="+mj-ea"/>
                <a:ea typeface="+mj-ea"/>
              </a:endParaRPr>
            </a:p>
          </p:txBody>
        </p:sp>
        <p:sp>
          <p:nvSpPr>
            <p:cNvPr id="59" name="Line 11"/>
            <p:cNvSpPr>
              <a:spLocks noChangeShapeType="1"/>
            </p:cNvSpPr>
            <p:nvPr/>
          </p:nvSpPr>
          <p:spPr bwMode="auto">
            <a:xfrm>
              <a:off x="6037263" y="3215357"/>
              <a:ext cx="290195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0" name="Text Box 12"/>
            <p:cNvSpPr txBox="1">
              <a:spLocks noChangeArrowheads="1"/>
            </p:cNvSpPr>
            <p:nvPr/>
          </p:nvSpPr>
          <p:spPr bwMode="auto">
            <a:xfrm>
              <a:off x="6257926" y="2427957"/>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6</a:t>
              </a:r>
              <a:endParaRPr kumimoji="1" lang="en-US" altLang="zh-CN" sz="1600" dirty="0">
                <a:latin typeface="+mj-ea"/>
                <a:ea typeface="+mj-ea"/>
              </a:endParaRPr>
            </a:p>
          </p:txBody>
        </p:sp>
        <p:sp>
          <p:nvSpPr>
            <p:cNvPr id="61" name="Text Box 13"/>
            <p:cNvSpPr txBox="1">
              <a:spLocks noChangeArrowheads="1"/>
            </p:cNvSpPr>
            <p:nvPr/>
          </p:nvSpPr>
          <p:spPr bwMode="auto">
            <a:xfrm>
              <a:off x="89442" y="1482962"/>
              <a:ext cx="922156"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主机</a:t>
              </a:r>
              <a:r>
                <a:rPr kumimoji="1" lang="en-US" altLang="zh-CN" sz="1600" dirty="0" smtClean="0">
                  <a:latin typeface="+mj-ea"/>
                  <a:ea typeface="+mj-ea"/>
                </a:rPr>
                <a:t>H</a:t>
              </a:r>
              <a:r>
                <a:rPr kumimoji="1" lang="en-US" altLang="zh-CN" sz="1600" baseline="-25000" dirty="0" smtClean="0">
                  <a:latin typeface="+mj-ea"/>
                  <a:ea typeface="+mj-ea"/>
                </a:rPr>
                <a:t>1</a:t>
              </a:r>
              <a:endParaRPr kumimoji="1" lang="en-US" altLang="zh-CN" sz="1600" dirty="0">
                <a:latin typeface="+mj-ea"/>
                <a:ea typeface="+mj-ea"/>
              </a:endParaRPr>
            </a:p>
          </p:txBody>
        </p:sp>
        <p:sp>
          <p:nvSpPr>
            <p:cNvPr id="62" name="Text Box 14"/>
            <p:cNvSpPr txBox="1">
              <a:spLocks noChangeArrowheads="1"/>
            </p:cNvSpPr>
            <p:nvPr/>
          </p:nvSpPr>
          <p:spPr bwMode="auto">
            <a:xfrm>
              <a:off x="8161399" y="1478504"/>
              <a:ext cx="922156"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主机</a:t>
              </a:r>
              <a:r>
                <a:rPr kumimoji="1" lang="en-US" altLang="zh-CN" sz="1600" dirty="0" smtClean="0">
                  <a:latin typeface="+mj-ea"/>
                  <a:ea typeface="+mj-ea"/>
                </a:rPr>
                <a:t>H</a:t>
              </a:r>
              <a:r>
                <a:rPr kumimoji="1" lang="en-US" altLang="zh-CN" sz="1600" baseline="-25000" dirty="0" smtClean="0">
                  <a:latin typeface="+mj-ea"/>
                  <a:ea typeface="+mj-ea"/>
                </a:rPr>
                <a:t>2</a:t>
              </a:r>
              <a:endParaRPr kumimoji="1" lang="en-US" altLang="zh-CN" sz="1600" dirty="0">
                <a:latin typeface="+mj-ea"/>
                <a:ea typeface="+mj-ea"/>
              </a:endParaRPr>
            </a:p>
          </p:txBody>
        </p:sp>
        <p:sp>
          <p:nvSpPr>
            <p:cNvPr id="63" name="Line 15"/>
            <p:cNvSpPr>
              <a:spLocks noChangeShapeType="1"/>
            </p:cNvSpPr>
            <p:nvPr/>
          </p:nvSpPr>
          <p:spPr bwMode="auto">
            <a:xfrm>
              <a:off x="3292475" y="3215357"/>
              <a:ext cx="22733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4" name="Freeform 16"/>
            <p:cNvSpPr>
              <a:spLocks/>
            </p:cNvSpPr>
            <p:nvPr/>
          </p:nvSpPr>
          <p:spPr bwMode="auto">
            <a:xfrm flipH="1">
              <a:off x="6037263" y="2681957"/>
              <a:ext cx="234950" cy="533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5" name="Freeform 17"/>
            <p:cNvSpPr>
              <a:spLocks/>
            </p:cNvSpPr>
            <p:nvPr/>
          </p:nvSpPr>
          <p:spPr bwMode="auto">
            <a:xfrm flipH="1">
              <a:off x="3355975" y="2681957"/>
              <a:ext cx="171450" cy="534987"/>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6" name="Text Box 18"/>
            <p:cNvSpPr txBox="1">
              <a:spLocks noChangeArrowheads="1"/>
            </p:cNvSpPr>
            <p:nvPr/>
          </p:nvSpPr>
          <p:spPr bwMode="auto">
            <a:xfrm>
              <a:off x="2555875" y="2121569"/>
              <a:ext cx="1189832"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路由器 </a:t>
              </a:r>
              <a:r>
                <a:rPr kumimoji="1" lang="en-US" altLang="zh-CN" sz="1600">
                  <a:latin typeface="+mj-ea"/>
                  <a:ea typeface="+mj-ea"/>
                </a:rPr>
                <a:t>R</a:t>
              </a:r>
              <a:r>
                <a:rPr kumimoji="1" lang="en-US" altLang="zh-CN" sz="1600" baseline="-25000">
                  <a:latin typeface="+mj-ea"/>
                  <a:ea typeface="+mj-ea"/>
                </a:rPr>
                <a:t>1</a:t>
              </a:r>
            </a:p>
          </p:txBody>
        </p:sp>
        <p:pic>
          <p:nvPicPr>
            <p:cNvPr id="67" name="Picture 1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1" y="1875826"/>
              <a:ext cx="85566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613" y="2427957"/>
              <a:ext cx="77152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9" name="Picture 2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4676" y="1872248"/>
              <a:ext cx="8540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113" y="2405732"/>
              <a:ext cx="769937"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71" name="AutoShape 23"/>
            <p:cNvSpPr>
              <a:spLocks noChangeArrowheads="1"/>
            </p:cNvSpPr>
            <p:nvPr/>
          </p:nvSpPr>
          <p:spPr bwMode="auto">
            <a:xfrm flipV="1">
              <a:off x="1050703" y="1994790"/>
              <a:ext cx="1022350" cy="433166"/>
            </a:xfrm>
            <a:prstGeom prst="wedgeRoundRectCallout">
              <a:avLst>
                <a:gd name="adj1" fmla="val 51350"/>
                <a:gd name="adj2" fmla="val -8603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kumimoji="1" lang="zh-CN" altLang="zh-CN" sz="1600">
                <a:latin typeface="+mj-ea"/>
                <a:ea typeface="+mj-ea"/>
              </a:endParaRPr>
            </a:p>
          </p:txBody>
        </p:sp>
        <p:sp>
          <p:nvSpPr>
            <p:cNvPr id="72" name="Text Box 24"/>
            <p:cNvSpPr txBox="1">
              <a:spLocks noChangeArrowheads="1"/>
            </p:cNvSpPr>
            <p:nvPr/>
          </p:nvSpPr>
          <p:spPr bwMode="auto">
            <a:xfrm>
              <a:off x="1011598" y="2031340"/>
              <a:ext cx="1111831"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solidFill>
                    <a:srgbClr val="FF0000"/>
                  </a:solidFill>
                  <a:latin typeface="+mj-ea"/>
                  <a:ea typeface="+mj-ea"/>
                </a:rPr>
                <a:t>硬件地址</a:t>
              </a:r>
            </a:p>
          </p:txBody>
        </p:sp>
        <p:sp>
          <p:nvSpPr>
            <p:cNvPr id="73" name="Text Box 25"/>
            <p:cNvSpPr txBox="1">
              <a:spLocks noChangeArrowheads="1"/>
            </p:cNvSpPr>
            <p:nvPr/>
          </p:nvSpPr>
          <p:spPr bwMode="auto">
            <a:xfrm>
              <a:off x="5237163" y="2127919"/>
              <a:ext cx="1189832"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路由器 </a:t>
              </a:r>
              <a:r>
                <a:rPr kumimoji="1" lang="en-US" altLang="zh-CN" sz="1600">
                  <a:latin typeface="+mj-ea"/>
                  <a:ea typeface="+mj-ea"/>
                </a:rPr>
                <a:t>R</a:t>
              </a:r>
              <a:r>
                <a:rPr kumimoji="1" lang="en-US" altLang="zh-CN" sz="1600" baseline="-25000">
                  <a:latin typeface="+mj-ea"/>
                  <a:ea typeface="+mj-ea"/>
                </a:rPr>
                <a:t>2</a:t>
              </a:r>
            </a:p>
          </p:txBody>
        </p:sp>
        <p:sp>
          <p:nvSpPr>
            <p:cNvPr id="74" name="Text Box 26"/>
            <p:cNvSpPr txBox="1">
              <a:spLocks noChangeArrowheads="1"/>
            </p:cNvSpPr>
            <p:nvPr/>
          </p:nvSpPr>
          <p:spPr bwMode="auto">
            <a:xfrm>
              <a:off x="8632793" y="2630843"/>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2</a:t>
              </a:r>
              <a:endParaRPr kumimoji="1" lang="en-US" altLang="zh-CN" sz="1600" dirty="0">
                <a:latin typeface="+mj-ea"/>
                <a:ea typeface="+mj-ea"/>
              </a:endParaRPr>
            </a:p>
          </p:txBody>
        </p:sp>
        <p:sp>
          <p:nvSpPr>
            <p:cNvPr id="75" name="Text Box 27"/>
            <p:cNvSpPr txBox="1">
              <a:spLocks noChangeArrowheads="1"/>
            </p:cNvSpPr>
            <p:nvPr/>
          </p:nvSpPr>
          <p:spPr bwMode="auto">
            <a:xfrm>
              <a:off x="280988" y="2002507"/>
              <a:ext cx="498481"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1</a:t>
              </a:r>
              <a:endParaRPr kumimoji="1" lang="en-US" altLang="zh-CN" sz="1600">
                <a:latin typeface="+mj-ea"/>
                <a:ea typeface="+mj-ea"/>
              </a:endParaRPr>
            </a:p>
          </p:txBody>
        </p:sp>
        <p:sp>
          <p:nvSpPr>
            <p:cNvPr id="76" name="Text Box 28"/>
            <p:cNvSpPr txBox="1">
              <a:spLocks noChangeArrowheads="1"/>
            </p:cNvSpPr>
            <p:nvPr/>
          </p:nvSpPr>
          <p:spPr bwMode="auto">
            <a:xfrm>
              <a:off x="8364538" y="1986632"/>
              <a:ext cx="498481"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2</a:t>
              </a:r>
              <a:endParaRPr kumimoji="1" lang="en-US" altLang="zh-CN" sz="1600">
                <a:latin typeface="+mj-ea"/>
                <a:ea typeface="+mj-ea"/>
              </a:endParaRPr>
            </a:p>
          </p:txBody>
        </p:sp>
        <p:sp>
          <p:nvSpPr>
            <p:cNvPr id="77" name="Text Box 29"/>
            <p:cNvSpPr txBox="1">
              <a:spLocks noChangeArrowheads="1"/>
            </p:cNvSpPr>
            <p:nvPr/>
          </p:nvSpPr>
          <p:spPr bwMode="auto">
            <a:xfrm>
              <a:off x="1219200" y="2820069"/>
              <a:ext cx="88492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局域网</a:t>
              </a:r>
              <a:endParaRPr kumimoji="1" lang="zh-CN" altLang="en-US" sz="1600" baseline="-25000">
                <a:latin typeface="+mj-ea"/>
                <a:ea typeface="+mj-ea"/>
              </a:endParaRPr>
            </a:p>
          </p:txBody>
        </p:sp>
        <p:sp>
          <p:nvSpPr>
            <p:cNvPr id="78" name="Text Box 30"/>
            <p:cNvSpPr txBox="1">
              <a:spLocks noChangeArrowheads="1"/>
            </p:cNvSpPr>
            <p:nvPr/>
          </p:nvSpPr>
          <p:spPr bwMode="auto">
            <a:xfrm>
              <a:off x="4043363" y="2820069"/>
              <a:ext cx="88492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局域网</a:t>
              </a:r>
              <a:endParaRPr kumimoji="1" lang="zh-CN" altLang="en-US" sz="1600" baseline="-25000">
                <a:latin typeface="+mj-ea"/>
                <a:ea typeface="+mj-ea"/>
              </a:endParaRPr>
            </a:p>
          </p:txBody>
        </p:sp>
        <p:sp>
          <p:nvSpPr>
            <p:cNvPr id="79" name="Text Box 31"/>
            <p:cNvSpPr txBox="1">
              <a:spLocks noChangeArrowheads="1"/>
            </p:cNvSpPr>
            <p:nvPr/>
          </p:nvSpPr>
          <p:spPr bwMode="auto">
            <a:xfrm>
              <a:off x="7056438" y="2820069"/>
              <a:ext cx="88492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局域网</a:t>
              </a:r>
              <a:endParaRPr kumimoji="1" lang="zh-CN" altLang="en-US" sz="1600" baseline="-25000">
                <a:latin typeface="+mj-ea"/>
                <a:ea typeface="+mj-ea"/>
              </a:endParaRPr>
            </a:p>
          </p:txBody>
        </p:sp>
        <p:sp>
          <p:nvSpPr>
            <p:cNvPr id="80" name="Text Box 108"/>
            <p:cNvSpPr txBox="1">
              <a:spLocks noChangeArrowheads="1"/>
            </p:cNvSpPr>
            <p:nvPr/>
          </p:nvSpPr>
          <p:spPr bwMode="auto">
            <a:xfrm>
              <a:off x="2408940" y="3757836"/>
              <a:ext cx="4153773" cy="810049"/>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zh-CN" altLang="en-US" sz="1600" dirty="0">
                  <a:latin typeface="+mj-ea"/>
                  <a:ea typeface="+mj-ea"/>
                </a:rPr>
                <a:t>通信的路径</a:t>
              </a:r>
            </a:p>
            <a:p>
              <a:pPr algn="ctr">
                <a:lnSpc>
                  <a:spcPct val="130000"/>
                </a:lnSpc>
                <a:spcAft>
                  <a:spcPct val="30000"/>
                </a:spcAft>
              </a:pPr>
              <a:r>
                <a:rPr lang="en-US" altLang="zh-CN" sz="1600" dirty="0">
                  <a:latin typeface="+mj-ea"/>
                  <a:ea typeface="+mj-ea"/>
                </a:rPr>
                <a:t>H</a:t>
              </a:r>
              <a:r>
                <a:rPr lang="en-US" altLang="zh-CN" sz="1600" baseline="-25000" dirty="0">
                  <a:latin typeface="+mj-ea"/>
                  <a:ea typeface="+mj-ea"/>
                </a:rPr>
                <a:t>1</a:t>
              </a:r>
              <a:r>
                <a:rPr lang="en-US" altLang="zh-CN" sz="1600" dirty="0">
                  <a:latin typeface="+mj-ea"/>
                  <a:ea typeface="+mj-ea"/>
                </a:rPr>
                <a:t>→</a:t>
              </a:r>
              <a:r>
                <a:rPr lang="zh-CN" altLang="en-US" sz="1600" dirty="0">
                  <a:latin typeface="+mj-ea"/>
                  <a:ea typeface="+mj-ea"/>
                </a:rPr>
                <a:t>经过 </a:t>
              </a:r>
              <a:r>
                <a:rPr lang="en-US" altLang="zh-CN" sz="1600" dirty="0">
                  <a:latin typeface="+mj-ea"/>
                  <a:ea typeface="+mj-ea"/>
                </a:rPr>
                <a:t>R</a:t>
              </a:r>
              <a:r>
                <a:rPr lang="en-US" altLang="zh-CN" sz="1600" baseline="-25000" dirty="0">
                  <a:latin typeface="+mj-ea"/>
                  <a:ea typeface="+mj-ea"/>
                </a:rPr>
                <a:t>1 </a:t>
              </a:r>
              <a:r>
                <a:rPr lang="zh-CN" altLang="en-US" sz="1600" dirty="0">
                  <a:latin typeface="+mj-ea"/>
                  <a:ea typeface="+mj-ea"/>
                </a:rPr>
                <a:t>转发→再经过 </a:t>
              </a:r>
              <a:r>
                <a:rPr lang="en-US" altLang="zh-CN" sz="1600" dirty="0">
                  <a:latin typeface="+mj-ea"/>
                  <a:ea typeface="+mj-ea"/>
                </a:rPr>
                <a:t>R</a:t>
              </a:r>
              <a:r>
                <a:rPr lang="en-US" altLang="zh-CN" sz="1600" baseline="-25000" dirty="0">
                  <a:latin typeface="+mj-ea"/>
                  <a:ea typeface="+mj-ea"/>
                </a:rPr>
                <a:t>2 </a:t>
              </a:r>
              <a:r>
                <a:rPr lang="zh-CN" altLang="en-US" sz="1600" dirty="0">
                  <a:latin typeface="+mj-ea"/>
                  <a:ea typeface="+mj-ea"/>
                </a:rPr>
                <a:t>转发→</a:t>
              </a:r>
              <a:r>
                <a:rPr lang="en-US" altLang="zh-CN" sz="1600" dirty="0">
                  <a:latin typeface="+mj-ea"/>
                  <a:ea typeface="+mj-ea"/>
                </a:rPr>
                <a:t>H</a:t>
              </a:r>
              <a:r>
                <a:rPr lang="en-US" altLang="zh-CN" sz="1600" baseline="-25000" dirty="0">
                  <a:latin typeface="+mj-ea"/>
                  <a:ea typeface="+mj-ea"/>
                </a:rPr>
                <a:t>2</a:t>
              </a:r>
              <a:endParaRPr lang="en-US" altLang="zh-CN" sz="1600" dirty="0">
                <a:latin typeface="+mj-ea"/>
                <a:ea typeface="+mj-ea"/>
              </a:endParaRPr>
            </a:p>
          </p:txBody>
        </p:sp>
        <p:sp>
          <p:nvSpPr>
            <p:cNvPr id="81" name="Arc 109"/>
            <p:cNvSpPr>
              <a:spLocks/>
            </p:cNvSpPr>
            <p:nvPr/>
          </p:nvSpPr>
          <p:spPr bwMode="auto">
            <a:xfrm rot="2655715" flipV="1">
              <a:off x="930275" y="1735807"/>
              <a:ext cx="1584325" cy="1728787"/>
            </a:xfrm>
            <a:custGeom>
              <a:avLst/>
              <a:gdLst>
                <a:gd name="G0" fmla="+- 6204 0 0"/>
                <a:gd name="G1" fmla="+- 21600 0 0"/>
                <a:gd name="G2" fmla="+- 21600 0 0"/>
                <a:gd name="T0" fmla="*/ 0 w 27804"/>
                <a:gd name="T1" fmla="*/ 910 h 26910"/>
                <a:gd name="T2" fmla="*/ 27141 w 27804"/>
                <a:gd name="T3" fmla="*/ 26910 h 26910"/>
                <a:gd name="T4" fmla="*/ 6204 w 27804"/>
                <a:gd name="T5" fmla="*/ 21600 h 26910"/>
              </a:gdLst>
              <a:ahLst/>
              <a:cxnLst>
                <a:cxn ang="0">
                  <a:pos x="T0" y="T1"/>
                </a:cxn>
                <a:cxn ang="0">
                  <a:pos x="T2" y="T3"/>
                </a:cxn>
                <a:cxn ang="0">
                  <a:pos x="T4" y="T5"/>
                </a:cxn>
              </a:cxnLst>
              <a:rect l="0" t="0" r="r" b="b"/>
              <a:pathLst>
                <a:path w="27804" h="26910" fill="none" extrusionOk="0">
                  <a:moveTo>
                    <a:pt x="0" y="910"/>
                  </a:moveTo>
                  <a:cubicBezTo>
                    <a:pt x="2012" y="306"/>
                    <a:pt x="4102" y="-1"/>
                    <a:pt x="6204" y="0"/>
                  </a:cubicBezTo>
                  <a:cubicBezTo>
                    <a:pt x="18133" y="0"/>
                    <a:pt x="27804" y="9670"/>
                    <a:pt x="27804" y="21600"/>
                  </a:cubicBezTo>
                  <a:cubicBezTo>
                    <a:pt x="27804" y="23390"/>
                    <a:pt x="27581" y="25174"/>
                    <a:pt x="27141" y="26910"/>
                  </a:cubicBezTo>
                </a:path>
                <a:path w="27804" h="26910" stroke="0" extrusionOk="0">
                  <a:moveTo>
                    <a:pt x="0" y="910"/>
                  </a:moveTo>
                  <a:cubicBezTo>
                    <a:pt x="2012" y="306"/>
                    <a:pt x="4102" y="-1"/>
                    <a:pt x="6204" y="0"/>
                  </a:cubicBezTo>
                  <a:cubicBezTo>
                    <a:pt x="18133" y="0"/>
                    <a:pt x="27804" y="9670"/>
                    <a:pt x="27804" y="21600"/>
                  </a:cubicBezTo>
                  <a:cubicBezTo>
                    <a:pt x="27804" y="23390"/>
                    <a:pt x="27581" y="25174"/>
                    <a:pt x="27141" y="26910"/>
                  </a:cubicBezTo>
                  <a:lnTo>
                    <a:pt x="6204" y="21600"/>
                  </a:lnTo>
                  <a:close/>
                </a:path>
              </a:pathLst>
            </a:custGeom>
            <a:noFill/>
            <a:ln w="76200">
              <a:solidFill>
                <a:srgbClr val="FF0000"/>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2" name="Arc 110"/>
            <p:cNvSpPr>
              <a:spLocks/>
            </p:cNvSpPr>
            <p:nvPr/>
          </p:nvSpPr>
          <p:spPr bwMode="auto">
            <a:xfrm rot="2655715" flipV="1">
              <a:off x="3708400" y="1702469"/>
              <a:ext cx="1584325" cy="1728788"/>
            </a:xfrm>
            <a:custGeom>
              <a:avLst/>
              <a:gdLst>
                <a:gd name="G0" fmla="+- 6204 0 0"/>
                <a:gd name="G1" fmla="+- 21600 0 0"/>
                <a:gd name="G2" fmla="+- 21600 0 0"/>
                <a:gd name="T0" fmla="*/ 0 w 27804"/>
                <a:gd name="T1" fmla="*/ 910 h 26910"/>
                <a:gd name="T2" fmla="*/ 27141 w 27804"/>
                <a:gd name="T3" fmla="*/ 26910 h 26910"/>
                <a:gd name="T4" fmla="*/ 6204 w 27804"/>
                <a:gd name="T5" fmla="*/ 21600 h 26910"/>
              </a:gdLst>
              <a:ahLst/>
              <a:cxnLst>
                <a:cxn ang="0">
                  <a:pos x="T0" y="T1"/>
                </a:cxn>
                <a:cxn ang="0">
                  <a:pos x="T2" y="T3"/>
                </a:cxn>
                <a:cxn ang="0">
                  <a:pos x="T4" y="T5"/>
                </a:cxn>
              </a:cxnLst>
              <a:rect l="0" t="0" r="r" b="b"/>
              <a:pathLst>
                <a:path w="27804" h="26910" fill="none" extrusionOk="0">
                  <a:moveTo>
                    <a:pt x="0" y="910"/>
                  </a:moveTo>
                  <a:cubicBezTo>
                    <a:pt x="2012" y="306"/>
                    <a:pt x="4102" y="-1"/>
                    <a:pt x="6204" y="0"/>
                  </a:cubicBezTo>
                  <a:cubicBezTo>
                    <a:pt x="18133" y="0"/>
                    <a:pt x="27804" y="9670"/>
                    <a:pt x="27804" y="21600"/>
                  </a:cubicBezTo>
                  <a:cubicBezTo>
                    <a:pt x="27804" y="23390"/>
                    <a:pt x="27581" y="25174"/>
                    <a:pt x="27141" y="26910"/>
                  </a:cubicBezTo>
                </a:path>
                <a:path w="27804" h="26910" stroke="0" extrusionOk="0">
                  <a:moveTo>
                    <a:pt x="0" y="910"/>
                  </a:moveTo>
                  <a:cubicBezTo>
                    <a:pt x="2012" y="306"/>
                    <a:pt x="4102" y="-1"/>
                    <a:pt x="6204" y="0"/>
                  </a:cubicBezTo>
                  <a:cubicBezTo>
                    <a:pt x="18133" y="0"/>
                    <a:pt x="27804" y="9670"/>
                    <a:pt x="27804" y="21600"/>
                  </a:cubicBezTo>
                  <a:cubicBezTo>
                    <a:pt x="27804" y="23390"/>
                    <a:pt x="27581" y="25174"/>
                    <a:pt x="27141" y="26910"/>
                  </a:cubicBezTo>
                  <a:lnTo>
                    <a:pt x="6204" y="21600"/>
                  </a:lnTo>
                  <a:close/>
                </a:path>
              </a:pathLst>
            </a:custGeom>
            <a:noFill/>
            <a:ln w="76200">
              <a:solidFill>
                <a:srgbClr val="FF0000"/>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3" name="Arc 111"/>
            <p:cNvSpPr>
              <a:spLocks/>
            </p:cNvSpPr>
            <p:nvPr/>
          </p:nvSpPr>
          <p:spPr bwMode="auto">
            <a:xfrm rot="2655715" flipV="1">
              <a:off x="6486525" y="1669132"/>
              <a:ext cx="1584325" cy="1728787"/>
            </a:xfrm>
            <a:custGeom>
              <a:avLst/>
              <a:gdLst>
                <a:gd name="G0" fmla="+- 6204 0 0"/>
                <a:gd name="G1" fmla="+- 21600 0 0"/>
                <a:gd name="G2" fmla="+- 21600 0 0"/>
                <a:gd name="T0" fmla="*/ 0 w 27804"/>
                <a:gd name="T1" fmla="*/ 910 h 26910"/>
                <a:gd name="T2" fmla="*/ 27141 w 27804"/>
                <a:gd name="T3" fmla="*/ 26910 h 26910"/>
                <a:gd name="T4" fmla="*/ 6204 w 27804"/>
                <a:gd name="T5" fmla="*/ 21600 h 26910"/>
              </a:gdLst>
              <a:ahLst/>
              <a:cxnLst>
                <a:cxn ang="0">
                  <a:pos x="T0" y="T1"/>
                </a:cxn>
                <a:cxn ang="0">
                  <a:pos x="T2" y="T3"/>
                </a:cxn>
                <a:cxn ang="0">
                  <a:pos x="T4" y="T5"/>
                </a:cxn>
              </a:cxnLst>
              <a:rect l="0" t="0" r="r" b="b"/>
              <a:pathLst>
                <a:path w="27804" h="26910" fill="none" extrusionOk="0">
                  <a:moveTo>
                    <a:pt x="0" y="910"/>
                  </a:moveTo>
                  <a:cubicBezTo>
                    <a:pt x="2012" y="306"/>
                    <a:pt x="4102" y="-1"/>
                    <a:pt x="6204" y="0"/>
                  </a:cubicBezTo>
                  <a:cubicBezTo>
                    <a:pt x="18133" y="0"/>
                    <a:pt x="27804" y="9670"/>
                    <a:pt x="27804" y="21600"/>
                  </a:cubicBezTo>
                  <a:cubicBezTo>
                    <a:pt x="27804" y="23390"/>
                    <a:pt x="27581" y="25174"/>
                    <a:pt x="27141" y="26910"/>
                  </a:cubicBezTo>
                </a:path>
                <a:path w="27804" h="26910" stroke="0" extrusionOk="0">
                  <a:moveTo>
                    <a:pt x="0" y="910"/>
                  </a:moveTo>
                  <a:cubicBezTo>
                    <a:pt x="2012" y="306"/>
                    <a:pt x="4102" y="-1"/>
                    <a:pt x="6204" y="0"/>
                  </a:cubicBezTo>
                  <a:cubicBezTo>
                    <a:pt x="18133" y="0"/>
                    <a:pt x="27804" y="9670"/>
                    <a:pt x="27804" y="21600"/>
                  </a:cubicBezTo>
                  <a:cubicBezTo>
                    <a:pt x="27804" y="23390"/>
                    <a:pt x="27581" y="25174"/>
                    <a:pt x="27141" y="26910"/>
                  </a:cubicBezTo>
                  <a:lnTo>
                    <a:pt x="6204" y="21600"/>
                  </a:lnTo>
                  <a:close/>
                </a:path>
              </a:pathLst>
            </a:custGeom>
            <a:noFill/>
            <a:ln w="76200">
              <a:solidFill>
                <a:srgbClr val="FF0000"/>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4" name="Text Box 112"/>
            <p:cNvSpPr txBox="1">
              <a:spLocks noChangeArrowheads="1"/>
            </p:cNvSpPr>
            <p:nvPr/>
          </p:nvSpPr>
          <p:spPr bwMode="auto">
            <a:xfrm>
              <a:off x="2367519" y="1442119"/>
              <a:ext cx="1338738" cy="456079"/>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zh-CN" altLang="en-US" sz="1600">
                  <a:latin typeface="+mj-ea"/>
                  <a:ea typeface="+mj-ea"/>
                </a:rPr>
                <a:t>查找路由表</a:t>
              </a:r>
            </a:p>
          </p:txBody>
        </p:sp>
        <p:sp>
          <p:nvSpPr>
            <p:cNvPr id="85" name="Text Box 113"/>
            <p:cNvSpPr txBox="1">
              <a:spLocks noChangeArrowheads="1"/>
            </p:cNvSpPr>
            <p:nvPr/>
          </p:nvSpPr>
          <p:spPr bwMode="auto">
            <a:xfrm>
              <a:off x="5126633" y="1452428"/>
              <a:ext cx="1338738" cy="456079"/>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zh-CN" altLang="en-US" sz="1600">
                  <a:latin typeface="+mj-ea"/>
                  <a:ea typeface="+mj-ea"/>
                </a:rPr>
                <a:t>查找路由表</a:t>
              </a:r>
            </a:p>
          </p:txBody>
        </p:sp>
      </p:grpSp>
    </p:spTree>
    <p:extLst>
      <p:ext uri="{BB962C8B-B14F-4D97-AF65-F5344CB8AC3E}">
        <p14:creationId xmlns:p14="http://schemas.microsoft.com/office/powerpoint/2010/main" val="24337354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42</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grpSp>
        <p:nvGrpSpPr>
          <p:cNvPr id="5" name="组合 4"/>
          <p:cNvGrpSpPr/>
          <p:nvPr/>
        </p:nvGrpSpPr>
        <p:grpSpPr>
          <a:xfrm>
            <a:off x="100952" y="1239742"/>
            <a:ext cx="8981472" cy="4130712"/>
            <a:chOff x="-347767" y="1015410"/>
            <a:chExt cx="9688199" cy="4455747"/>
          </a:xfrm>
        </p:grpSpPr>
        <p:sp>
          <p:nvSpPr>
            <p:cNvPr id="42" name="Freeform 77"/>
            <p:cNvSpPr>
              <a:spLocks/>
            </p:cNvSpPr>
            <p:nvPr/>
          </p:nvSpPr>
          <p:spPr bwMode="auto">
            <a:xfrm>
              <a:off x="2362200" y="4255096"/>
              <a:ext cx="395288" cy="279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3" name="Freeform 78"/>
            <p:cNvSpPr>
              <a:spLocks/>
            </p:cNvSpPr>
            <p:nvPr/>
          </p:nvSpPr>
          <p:spPr bwMode="auto">
            <a:xfrm>
              <a:off x="4951413" y="4253508"/>
              <a:ext cx="395287" cy="279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4" name="Line 79"/>
            <p:cNvSpPr>
              <a:spLocks noChangeShapeType="1"/>
            </p:cNvSpPr>
            <p:nvPr/>
          </p:nvSpPr>
          <p:spPr bwMode="auto">
            <a:xfrm rot="16200000">
              <a:off x="8113713" y="4266208"/>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5" name="Line 80"/>
            <p:cNvSpPr>
              <a:spLocks noChangeShapeType="1"/>
            </p:cNvSpPr>
            <p:nvPr/>
          </p:nvSpPr>
          <p:spPr bwMode="auto">
            <a:xfrm rot="16200000">
              <a:off x="192088" y="4266208"/>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6" name="AutoShape 81"/>
            <p:cNvSpPr>
              <a:spLocks noChangeArrowheads="1"/>
            </p:cNvSpPr>
            <p:nvPr/>
          </p:nvSpPr>
          <p:spPr bwMode="auto">
            <a:xfrm>
              <a:off x="228600" y="2400896"/>
              <a:ext cx="685800" cy="1905000"/>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7" name="AutoShape 82"/>
            <p:cNvSpPr>
              <a:spLocks noChangeArrowheads="1"/>
            </p:cNvSpPr>
            <p:nvPr/>
          </p:nvSpPr>
          <p:spPr bwMode="auto">
            <a:xfrm>
              <a:off x="2667000" y="2477096"/>
              <a:ext cx="685800" cy="19050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8" name="AutoShape 83"/>
            <p:cNvSpPr>
              <a:spLocks noChangeArrowheads="1"/>
            </p:cNvSpPr>
            <p:nvPr/>
          </p:nvSpPr>
          <p:spPr bwMode="auto">
            <a:xfrm>
              <a:off x="8153400" y="2400896"/>
              <a:ext cx="685800" cy="1905000"/>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9" name="AutoShape 84"/>
            <p:cNvSpPr>
              <a:spLocks noChangeArrowheads="1"/>
            </p:cNvSpPr>
            <p:nvPr/>
          </p:nvSpPr>
          <p:spPr bwMode="auto">
            <a:xfrm>
              <a:off x="5332413" y="2705696"/>
              <a:ext cx="685800" cy="16764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86" name="Group 85"/>
            <p:cNvGrpSpPr>
              <a:grpSpLocks/>
            </p:cNvGrpSpPr>
            <p:nvPr/>
          </p:nvGrpSpPr>
          <p:grpSpPr bwMode="auto">
            <a:xfrm>
              <a:off x="36513" y="1515071"/>
              <a:ext cx="9121775" cy="2438400"/>
              <a:chOff x="96" y="1056"/>
              <a:chExt cx="5472" cy="1536"/>
            </a:xfrm>
          </p:grpSpPr>
          <p:sp>
            <p:nvSpPr>
              <p:cNvPr id="87" name="Oval 86"/>
              <p:cNvSpPr>
                <a:spLocks noChangeArrowheads="1"/>
              </p:cNvSpPr>
              <p:nvPr/>
            </p:nvSpPr>
            <p:spPr bwMode="auto">
              <a:xfrm>
                <a:off x="3662" y="1674"/>
                <a:ext cx="1906" cy="756"/>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88" name="Oval 87"/>
              <p:cNvSpPr>
                <a:spLocks noChangeArrowheads="1"/>
              </p:cNvSpPr>
              <p:nvPr/>
            </p:nvSpPr>
            <p:spPr bwMode="auto">
              <a:xfrm>
                <a:off x="96" y="1430"/>
                <a:ext cx="1870" cy="760"/>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89" name="Oval 88"/>
              <p:cNvSpPr>
                <a:spLocks noChangeArrowheads="1"/>
              </p:cNvSpPr>
              <p:nvPr/>
            </p:nvSpPr>
            <p:spPr bwMode="auto">
              <a:xfrm>
                <a:off x="3365" y="1163"/>
                <a:ext cx="1903" cy="73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0" name="Oval 89"/>
              <p:cNvSpPr>
                <a:spLocks noChangeArrowheads="1"/>
              </p:cNvSpPr>
              <p:nvPr/>
            </p:nvSpPr>
            <p:spPr bwMode="auto">
              <a:xfrm>
                <a:off x="2365" y="1821"/>
                <a:ext cx="1900" cy="77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1" name="Oval 90"/>
              <p:cNvSpPr>
                <a:spLocks noChangeArrowheads="1"/>
              </p:cNvSpPr>
              <p:nvPr/>
            </p:nvSpPr>
            <p:spPr bwMode="auto">
              <a:xfrm>
                <a:off x="729" y="1752"/>
                <a:ext cx="1900" cy="73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2" name="Oval 91"/>
              <p:cNvSpPr>
                <a:spLocks noChangeArrowheads="1"/>
              </p:cNvSpPr>
              <p:nvPr/>
            </p:nvSpPr>
            <p:spPr bwMode="auto">
              <a:xfrm>
                <a:off x="2197" y="1056"/>
                <a:ext cx="1870" cy="758"/>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3" name="Oval 92"/>
              <p:cNvSpPr>
                <a:spLocks noChangeArrowheads="1"/>
              </p:cNvSpPr>
              <p:nvPr/>
            </p:nvSpPr>
            <p:spPr bwMode="auto">
              <a:xfrm>
                <a:off x="996" y="1056"/>
                <a:ext cx="1867" cy="73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4" name="Oval 93"/>
              <p:cNvSpPr>
                <a:spLocks noChangeArrowheads="1"/>
              </p:cNvSpPr>
              <p:nvPr/>
            </p:nvSpPr>
            <p:spPr bwMode="auto">
              <a:xfrm>
                <a:off x="597" y="1226"/>
                <a:ext cx="4536" cy="1060"/>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sp>
          <p:nvSpPr>
            <p:cNvPr id="95" name="Line 94"/>
            <p:cNvSpPr>
              <a:spLocks noChangeShapeType="1"/>
            </p:cNvSpPr>
            <p:nvPr/>
          </p:nvSpPr>
          <p:spPr bwMode="auto">
            <a:xfrm>
              <a:off x="152400" y="4534496"/>
              <a:ext cx="25908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96" name="Group 95"/>
            <p:cNvGrpSpPr>
              <a:grpSpLocks/>
            </p:cNvGrpSpPr>
            <p:nvPr/>
          </p:nvGrpSpPr>
          <p:grpSpPr bwMode="auto">
            <a:xfrm>
              <a:off x="228600" y="1515071"/>
              <a:ext cx="685800" cy="1447800"/>
              <a:chOff x="672" y="528"/>
              <a:chExt cx="432" cy="912"/>
            </a:xfrm>
          </p:grpSpPr>
          <p:sp>
            <p:nvSpPr>
              <p:cNvPr id="97" name="AutoShape 96"/>
              <p:cNvSpPr>
                <a:spLocks noChangeArrowheads="1"/>
              </p:cNvSpPr>
              <p:nvPr/>
            </p:nvSpPr>
            <p:spPr bwMode="auto">
              <a:xfrm>
                <a:off x="672" y="100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8" name="AutoShape 97"/>
              <p:cNvSpPr>
                <a:spLocks noChangeArrowheads="1"/>
              </p:cNvSpPr>
              <p:nvPr/>
            </p:nvSpPr>
            <p:spPr bwMode="auto">
              <a:xfrm>
                <a:off x="672" y="720"/>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9" name="AutoShape 98"/>
              <p:cNvSpPr>
                <a:spLocks noChangeArrowheads="1"/>
              </p:cNvSpPr>
              <p:nvPr/>
            </p:nvSpPr>
            <p:spPr bwMode="auto">
              <a:xfrm>
                <a:off x="672" y="52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100" name="Text Box 99"/>
            <p:cNvSpPr txBox="1">
              <a:spLocks noChangeArrowheads="1"/>
            </p:cNvSpPr>
            <p:nvPr/>
          </p:nvSpPr>
          <p:spPr bwMode="auto">
            <a:xfrm>
              <a:off x="-347767" y="2510435"/>
              <a:ext cx="451651" cy="3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IP</a:t>
              </a:r>
              <a:r>
                <a:rPr kumimoji="1" lang="en-US" altLang="zh-CN" sz="1400" baseline="-25000" dirty="0">
                  <a:latin typeface="+mj-ea"/>
                  <a:ea typeface="+mj-ea"/>
                </a:rPr>
                <a:t>1</a:t>
              </a:r>
              <a:endParaRPr kumimoji="1" lang="en-US" altLang="zh-CN" sz="1400" dirty="0">
                <a:latin typeface="+mj-ea"/>
                <a:ea typeface="+mj-ea"/>
              </a:endParaRPr>
            </a:p>
          </p:txBody>
        </p:sp>
        <p:sp>
          <p:nvSpPr>
            <p:cNvPr id="101" name="Text Box 100"/>
            <p:cNvSpPr txBox="1">
              <a:spLocks noChangeArrowheads="1"/>
            </p:cNvSpPr>
            <p:nvPr/>
          </p:nvSpPr>
          <p:spPr bwMode="auto">
            <a:xfrm>
              <a:off x="-260540" y="3901003"/>
              <a:ext cx="510441"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dirty="0">
                  <a:latin typeface="+mj-ea"/>
                  <a:ea typeface="+mj-ea"/>
                </a:rPr>
                <a:t>HA</a:t>
              </a:r>
              <a:r>
                <a:rPr kumimoji="1" lang="en-US" altLang="zh-CN" sz="1200" baseline="-25000" dirty="0">
                  <a:latin typeface="+mj-ea"/>
                  <a:ea typeface="+mj-ea"/>
                </a:rPr>
                <a:t>1</a:t>
              </a:r>
              <a:endParaRPr kumimoji="1" lang="en-US" altLang="zh-CN" sz="1200" dirty="0">
                <a:latin typeface="+mj-ea"/>
                <a:ea typeface="+mj-ea"/>
              </a:endParaRPr>
            </a:p>
          </p:txBody>
        </p:sp>
        <p:sp>
          <p:nvSpPr>
            <p:cNvPr id="102" name="Text Box 101"/>
            <p:cNvSpPr txBox="1">
              <a:spLocks noChangeArrowheads="1"/>
            </p:cNvSpPr>
            <p:nvPr/>
          </p:nvSpPr>
          <p:spPr bwMode="auto">
            <a:xfrm>
              <a:off x="4824413" y="3954876"/>
              <a:ext cx="510441"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HA</a:t>
              </a:r>
              <a:r>
                <a:rPr kumimoji="1" lang="en-US" altLang="zh-CN" sz="1200" baseline="-25000">
                  <a:latin typeface="+mj-ea"/>
                  <a:ea typeface="+mj-ea"/>
                </a:rPr>
                <a:t>5</a:t>
              </a:r>
              <a:endParaRPr kumimoji="1" lang="en-US" altLang="zh-CN" sz="1200">
                <a:latin typeface="+mj-ea"/>
                <a:ea typeface="+mj-ea"/>
              </a:endParaRPr>
            </a:p>
          </p:txBody>
        </p:sp>
        <p:sp>
          <p:nvSpPr>
            <p:cNvPr id="103" name="Text Box 102"/>
            <p:cNvSpPr txBox="1">
              <a:spLocks noChangeArrowheads="1"/>
            </p:cNvSpPr>
            <p:nvPr/>
          </p:nvSpPr>
          <p:spPr bwMode="auto">
            <a:xfrm>
              <a:off x="3327400" y="3948527"/>
              <a:ext cx="510441"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HA</a:t>
              </a:r>
              <a:r>
                <a:rPr kumimoji="1" lang="en-US" altLang="zh-CN" sz="1200" baseline="-25000">
                  <a:latin typeface="+mj-ea"/>
                  <a:ea typeface="+mj-ea"/>
                </a:rPr>
                <a:t>4</a:t>
              </a:r>
              <a:endParaRPr kumimoji="1" lang="en-US" altLang="zh-CN" sz="1200">
                <a:latin typeface="+mj-ea"/>
                <a:ea typeface="+mj-ea"/>
              </a:endParaRPr>
            </a:p>
          </p:txBody>
        </p:sp>
        <p:sp>
          <p:nvSpPr>
            <p:cNvPr id="104" name="Text Box 103"/>
            <p:cNvSpPr txBox="1">
              <a:spLocks noChangeArrowheads="1"/>
            </p:cNvSpPr>
            <p:nvPr/>
          </p:nvSpPr>
          <p:spPr bwMode="auto">
            <a:xfrm>
              <a:off x="2133600" y="3948527"/>
              <a:ext cx="510441"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HA</a:t>
              </a:r>
              <a:r>
                <a:rPr kumimoji="1" lang="en-US" altLang="zh-CN" sz="1200" baseline="-25000">
                  <a:latin typeface="+mj-ea"/>
                  <a:ea typeface="+mj-ea"/>
                </a:rPr>
                <a:t>3</a:t>
              </a:r>
              <a:endParaRPr kumimoji="1" lang="en-US" altLang="zh-CN" sz="1200">
                <a:latin typeface="+mj-ea"/>
                <a:ea typeface="+mj-ea"/>
              </a:endParaRPr>
            </a:p>
          </p:txBody>
        </p:sp>
        <p:sp>
          <p:nvSpPr>
            <p:cNvPr id="105" name="Line 104"/>
            <p:cNvSpPr>
              <a:spLocks noChangeShapeType="1"/>
            </p:cNvSpPr>
            <p:nvPr/>
          </p:nvSpPr>
          <p:spPr bwMode="auto">
            <a:xfrm>
              <a:off x="838200" y="2705696"/>
              <a:ext cx="19050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6" name="Line 105"/>
            <p:cNvSpPr>
              <a:spLocks noChangeShapeType="1"/>
            </p:cNvSpPr>
            <p:nvPr/>
          </p:nvSpPr>
          <p:spPr bwMode="auto">
            <a:xfrm>
              <a:off x="5943600" y="4534496"/>
              <a:ext cx="29718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7" name="Text Box 106"/>
            <p:cNvSpPr txBox="1">
              <a:spLocks noChangeArrowheads="1"/>
            </p:cNvSpPr>
            <p:nvPr/>
          </p:nvSpPr>
          <p:spPr bwMode="auto">
            <a:xfrm>
              <a:off x="6007100" y="3942177"/>
              <a:ext cx="510441"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dirty="0">
                  <a:latin typeface="+mj-ea"/>
                  <a:ea typeface="+mj-ea"/>
                </a:rPr>
                <a:t>HA</a:t>
              </a:r>
              <a:r>
                <a:rPr kumimoji="1" lang="en-US" altLang="zh-CN" sz="1200" baseline="-25000" dirty="0">
                  <a:latin typeface="+mj-ea"/>
                  <a:ea typeface="+mj-ea"/>
                </a:rPr>
                <a:t>6</a:t>
              </a:r>
              <a:endParaRPr kumimoji="1" lang="en-US" altLang="zh-CN" sz="1200" dirty="0">
                <a:latin typeface="+mj-ea"/>
                <a:ea typeface="+mj-ea"/>
              </a:endParaRPr>
            </a:p>
          </p:txBody>
        </p:sp>
        <p:sp>
          <p:nvSpPr>
            <p:cNvPr id="108" name="Text Box 107"/>
            <p:cNvSpPr txBox="1">
              <a:spLocks noChangeArrowheads="1"/>
            </p:cNvSpPr>
            <p:nvPr/>
          </p:nvSpPr>
          <p:spPr bwMode="auto">
            <a:xfrm>
              <a:off x="8817900" y="3956301"/>
              <a:ext cx="510441"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dirty="0">
                  <a:latin typeface="+mj-ea"/>
                  <a:ea typeface="+mj-ea"/>
                </a:rPr>
                <a:t>HA</a:t>
              </a:r>
              <a:r>
                <a:rPr kumimoji="1" lang="en-US" altLang="zh-CN" sz="1200" baseline="-25000" dirty="0">
                  <a:latin typeface="+mj-ea"/>
                  <a:ea typeface="+mj-ea"/>
                </a:rPr>
                <a:t>2</a:t>
              </a:r>
              <a:endParaRPr kumimoji="1" lang="en-US" altLang="zh-CN" sz="1200" dirty="0">
                <a:latin typeface="+mj-ea"/>
                <a:ea typeface="+mj-ea"/>
              </a:endParaRPr>
            </a:p>
          </p:txBody>
        </p:sp>
        <p:sp>
          <p:nvSpPr>
            <p:cNvPr id="109" name="Text Box 108"/>
            <p:cNvSpPr txBox="1">
              <a:spLocks noChangeArrowheads="1"/>
            </p:cNvSpPr>
            <p:nvPr/>
          </p:nvSpPr>
          <p:spPr bwMode="auto">
            <a:xfrm>
              <a:off x="6007100" y="2804121"/>
              <a:ext cx="451651" cy="3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a:t>
              </a:r>
              <a:r>
                <a:rPr kumimoji="1" lang="en-US" altLang="zh-CN" sz="1400" baseline="-25000">
                  <a:latin typeface="+mj-ea"/>
                  <a:ea typeface="+mj-ea"/>
                </a:rPr>
                <a:t>6</a:t>
              </a:r>
              <a:endParaRPr kumimoji="1" lang="en-US" altLang="zh-CN" sz="1400">
                <a:latin typeface="+mj-ea"/>
                <a:ea typeface="+mj-ea"/>
              </a:endParaRPr>
            </a:p>
          </p:txBody>
        </p:sp>
        <p:sp>
          <p:nvSpPr>
            <p:cNvPr id="110" name="Text Box 109"/>
            <p:cNvSpPr txBox="1">
              <a:spLocks noChangeArrowheads="1"/>
            </p:cNvSpPr>
            <p:nvPr/>
          </p:nvSpPr>
          <p:spPr bwMode="auto">
            <a:xfrm>
              <a:off x="88896" y="1107878"/>
              <a:ext cx="965206"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主机 </a:t>
              </a:r>
              <a:r>
                <a:rPr kumimoji="1" lang="en-US" altLang="zh-CN" sz="1600" dirty="0">
                  <a:latin typeface="+mj-ea"/>
                  <a:ea typeface="+mj-ea"/>
                </a:rPr>
                <a:t>H</a:t>
              </a:r>
              <a:r>
                <a:rPr kumimoji="1" lang="en-US" altLang="zh-CN" sz="1600" baseline="-25000" dirty="0">
                  <a:latin typeface="+mj-ea"/>
                  <a:ea typeface="+mj-ea"/>
                </a:rPr>
                <a:t>1</a:t>
              </a:r>
              <a:endParaRPr kumimoji="1" lang="en-US" altLang="zh-CN" sz="1600" dirty="0">
                <a:latin typeface="+mj-ea"/>
                <a:ea typeface="+mj-ea"/>
              </a:endParaRPr>
            </a:p>
          </p:txBody>
        </p:sp>
        <p:sp>
          <p:nvSpPr>
            <p:cNvPr id="111" name="Text Box 110"/>
            <p:cNvSpPr txBox="1">
              <a:spLocks noChangeArrowheads="1"/>
            </p:cNvSpPr>
            <p:nvPr/>
          </p:nvSpPr>
          <p:spPr bwMode="auto">
            <a:xfrm>
              <a:off x="8138639" y="1122301"/>
              <a:ext cx="965206"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主机 </a:t>
              </a:r>
              <a:r>
                <a:rPr kumimoji="1" lang="en-US" altLang="zh-CN" sz="1600" dirty="0">
                  <a:latin typeface="+mj-ea"/>
                  <a:ea typeface="+mj-ea"/>
                </a:rPr>
                <a:t>H</a:t>
              </a:r>
              <a:r>
                <a:rPr kumimoji="1" lang="en-US" altLang="zh-CN" sz="1600" baseline="-25000" dirty="0">
                  <a:latin typeface="+mj-ea"/>
                  <a:ea typeface="+mj-ea"/>
                </a:rPr>
                <a:t>2</a:t>
              </a:r>
              <a:endParaRPr kumimoji="1" lang="en-US" altLang="zh-CN" sz="1600" dirty="0">
                <a:latin typeface="+mj-ea"/>
                <a:ea typeface="+mj-ea"/>
              </a:endParaRPr>
            </a:p>
          </p:txBody>
        </p:sp>
        <p:sp>
          <p:nvSpPr>
            <p:cNvPr id="112" name="AutoShape 111"/>
            <p:cNvSpPr>
              <a:spLocks noChangeArrowheads="1"/>
            </p:cNvSpPr>
            <p:nvPr/>
          </p:nvSpPr>
          <p:spPr bwMode="auto">
            <a:xfrm>
              <a:off x="2667000" y="2353271"/>
              <a:ext cx="685800" cy="6096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3" name="Text Box 112"/>
            <p:cNvSpPr txBox="1">
              <a:spLocks noChangeArrowheads="1"/>
            </p:cNvSpPr>
            <p:nvPr/>
          </p:nvSpPr>
          <p:spPr bwMode="auto">
            <a:xfrm>
              <a:off x="2549774" y="1974097"/>
              <a:ext cx="920249"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200" dirty="0">
                  <a:latin typeface="+mj-ea"/>
                  <a:ea typeface="+mj-ea"/>
                </a:rPr>
                <a:t>路由器 </a:t>
              </a:r>
              <a:r>
                <a:rPr kumimoji="1" lang="en-US" altLang="zh-CN" sz="1200" dirty="0">
                  <a:latin typeface="+mj-ea"/>
                  <a:ea typeface="+mj-ea"/>
                </a:rPr>
                <a:t>R</a:t>
              </a:r>
              <a:r>
                <a:rPr kumimoji="1" lang="en-US" altLang="zh-CN" sz="1200" baseline="-25000" dirty="0">
                  <a:latin typeface="+mj-ea"/>
                  <a:ea typeface="+mj-ea"/>
                </a:rPr>
                <a:t>1</a:t>
              </a:r>
              <a:endParaRPr kumimoji="1" lang="en-US" altLang="zh-CN" sz="1200" dirty="0">
                <a:latin typeface="+mj-ea"/>
                <a:ea typeface="+mj-ea"/>
              </a:endParaRPr>
            </a:p>
          </p:txBody>
        </p:sp>
        <p:sp>
          <p:nvSpPr>
            <p:cNvPr id="114" name="Text Box 113"/>
            <p:cNvSpPr txBox="1">
              <a:spLocks noChangeArrowheads="1"/>
            </p:cNvSpPr>
            <p:nvPr/>
          </p:nvSpPr>
          <p:spPr bwMode="auto">
            <a:xfrm>
              <a:off x="3691268" y="1015410"/>
              <a:ext cx="1794639" cy="365194"/>
            </a:xfrm>
            <a:prstGeom prst="rect">
              <a:avLst/>
            </a:prstGeom>
            <a:solidFill>
              <a:srgbClr val="FFFF00"/>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solidFill>
                    <a:srgbClr val="FF0000"/>
                  </a:solidFill>
                  <a:latin typeface="+mj-ea"/>
                  <a:ea typeface="+mj-ea"/>
                </a:rPr>
                <a:t>IP </a:t>
              </a:r>
              <a:r>
                <a:rPr kumimoji="1" lang="zh-CN" altLang="en-US" sz="1600">
                  <a:solidFill>
                    <a:srgbClr val="FF0000"/>
                  </a:solidFill>
                  <a:latin typeface="+mj-ea"/>
                  <a:ea typeface="+mj-ea"/>
                </a:rPr>
                <a:t>层上的互联网</a:t>
              </a:r>
            </a:p>
          </p:txBody>
        </p:sp>
        <p:sp>
          <p:nvSpPr>
            <p:cNvPr id="115" name="Text Box 114"/>
            <p:cNvSpPr txBox="1">
              <a:spLocks noChangeArrowheads="1"/>
            </p:cNvSpPr>
            <p:nvPr/>
          </p:nvSpPr>
          <p:spPr bwMode="auto">
            <a:xfrm>
              <a:off x="946003" y="5105963"/>
              <a:ext cx="10035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MAC </a:t>
              </a:r>
              <a:r>
                <a:rPr kumimoji="1" lang="zh-CN" altLang="en-US" sz="1600" dirty="0">
                  <a:latin typeface="+mj-ea"/>
                  <a:ea typeface="+mj-ea"/>
                </a:rPr>
                <a:t>帧</a:t>
              </a:r>
            </a:p>
          </p:txBody>
        </p:sp>
        <p:grpSp>
          <p:nvGrpSpPr>
            <p:cNvPr id="116" name="Group 115"/>
            <p:cNvGrpSpPr>
              <a:grpSpLocks/>
            </p:cNvGrpSpPr>
            <p:nvPr/>
          </p:nvGrpSpPr>
          <p:grpSpPr bwMode="auto">
            <a:xfrm>
              <a:off x="8153400" y="1515071"/>
              <a:ext cx="685800" cy="1447800"/>
              <a:chOff x="672" y="528"/>
              <a:chExt cx="432" cy="912"/>
            </a:xfrm>
          </p:grpSpPr>
          <p:sp>
            <p:nvSpPr>
              <p:cNvPr id="117" name="AutoShape 116"/>
              <p:cNvSpPr>
                <a:spLocks noChangeArrowheads="1"/>
              </p:cNvSpPr>
              <p:nvPr/>
            </p:nvSpPr>
            <p:spPr bwMode="auto">
              <a:xfrm>
                <a:off x="672" y="100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8" name="AutoShape 117"/>
              <p:cNvSpPr>
                <a:spLocks noChangeArrowheads="1"/>
              </p:cNvSpPr>
              <p:nvPr/>
            </p:nvSpPr>
            <p:spPr bwMode="auto">
              <a:xfrm>
                <a:off x="672" y="720"/>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9" name="AutoShape 118"/>
              <p:cNvSpPr>
                <a:spLocks noChangeArrowheads="1"/>
              </p:cNvSpPr>
              <p:nvPr/>
            </p:nvSpPr>
            <p:spPr bwMode="auto">
              <a:xfrm>
                <a:off x="672" y="52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120" name="Text Box 119"/>
            <p:cNvSpPr txBox="1">
              <a:spLocks noChangeArrowheads="1"/>
            </p:cNvSpPr>
            <p:nvPr/>
          </p:nvSpPr>
          <p:spPr bwMode="auto">
            <a:xfrm>
              <a:off x="8888781" y="2438995"/>
              <a:ext cx="451651" cy="3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IP</a:t>
              </a:r>
              <a:r>
                <a:rPr kumimoji="1" lang="en-US" altLang="zh-CN" sz="1400" baseline="-25000" dirty="0">
                  <a:latin typeface="+mj-ea"/>
                  <a:ea typeface="+mj-ea"/>
                </a:rPr>
                <a:t>2</a:t>
              </a:r>
              <a:endParaRPr kumimoji="1" lang="en-US" altLang="zh-CN" sz="1400" dirty="0">
                <a:latin typeface="+mj-ea"/>
                <a:ea typeface="+mj-ea"/>
              </a:endParaRPr>
            </a:p>
          </p:txBody>
        </p:sp>
        <p:sp>
          <p:nvSpPr>
            <p:cNvPr id="121" name="Text Box 120"/>
            <p:cNvSpPr txBox="1">
              <a:spLocks noChangeArrowheads="1"/>
            </p:cNvSpPr>
            <p:nvPr/>
          </p:nvSpPr>
          <p:spPr bwMode="auto">
            <a:xfrm>
              <a:off x="3321050" y="2791421"/>
              <a:ext cx="451651" cy="3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a:t>
              </a:r>
              <a:r>
                <a:rPr kumimoji="1" lang="en-US" altLang="zh-CN" sz="1400" baseline="-25000">
                  <a:latin typeface="+mj-ea"/>
                  <a:ea typeface="+mj-ea"/>
                </a:rPr>
                <a:t>4</a:t>
              </a:r>
              <a:endParaRPr kumimoji="1" lang="en-US" altLang="zh-CN" sz="1400">
                <a:latin typeface="+mj-ea"/>
                <a:ea typeface="+mj-ea"/>
              </a:endParaRPr>
            </a:p>
          </p:txBody>
        </p:sp>
        <p:sp>
          <p:nvSpPr>
            <p:cNvPr id="122" name="Text Box 121"/>
            <p:cNvSpPr txBox="1">
              <a:spLocks noChangeArrowheads="1"/>
            </p:cNvSpPr>
            <p:nvPr/>
          </p:nvSpPr>
          <p:spPr bwMode="auto">
            <a:xfrm>
              <a:off x="2286000" y="2791421"/>
              <a:ext cx="451651" cy="3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IP</a:t>
              </a:r>
              <a:r>
                <a:rPr kumimoji="1" lang="en-US" altLang="zh-CN" sz="1400" baseline="-25000" dirty="0">
                  <a:latin typeface="+mj-ea"/>
                  <a:ea typeface="+mj-ea"/>
                </a:rPr>
                <a:t>3</a:t>
              </a:r>
              <a:endParaRPr kumimoji="1" lang="en-US" altLang="zh-CN" sz="1400" dirty="0">
                <a:latin typeface="+mj-ea"/>
                <a:ea typeface="+mj-ea"/>
              </a:endParaRPr>
            </a:p>
          </p:txBody>
        </p:sp>
        <p:sp>
          <p:nvSpPr>
            <p:cNvPr id="123" name="Line 122"/>
            <p:cNvSpPr>
              <a:spLocks noChangeShapeType="1"/>
            </p:cNvSpPr>
            <p:nvPr/>
          </p:nvSpPr>
          <p:spPr bwMode="auto">
            <a:xfrm>
              <a:off x="3276600" y="2705696"/>
              <a:ext cx="20574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4" name="AutoShape 123"/>
            <p:cNvSpPr>
              <a:spLocks noChangeArrowheads="1"/>
            </p:cNvSpPr>
            <p:nvPr/>
          </p:nvSpPr>
          <p:spPr bwMode="auto">
            <a:xfrm>
              <a:off x="5332413" y="2324696"/>
              <a:ext cx="685800" cy="6096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5" name="Line 124"/>
            <p:cNvSpPr>
              <a:spLocks noChangeShapeType="1"/>
            </p:cNvSpPr>
            <p:nvPr/>
          </p:nvSpPr>
          <p:spPr bwMode="auto">
            <a:xfrm>
              <a:off x="5943600" y="2705696"/>
              <a:ext cx="22098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6" name="Text Box 125"/>
            <p:cNvSpPr txBox="1">
              <a:spLocks noChangeArrowheads="1"/>
            </p:cNvSpPr>
            <p:nvPr/>
          </p:nvSpPr>
          <p:spPr bwMode="auto">
            <a:xfrm>
              <a:off x="4953000" y="2791421"/>
              <a:ext cx="451651" cy="3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a:t>
              </a:r>
              <a:r>
                <a:rPr kumimoji="1" lang="en-US" altLang="zh-CN" sz="1400" baseline="-25000">
                  <a:latin typeface="+mj-ea"/>
                  <a:ea typeface="+mj-ea"/>
                </a:rPr>
                <a:t>5</a:t>
              </a:r>
              <a:endParaRPr kumimoji="1" lang="en-US" altLang="zh-CN" sz="1400">
                <a:latin typeface="+mj-ea"/>
                <a:ea typeface="+mj-ea"/>
              </a:endParaRPr>
            </a:p>
          </p:txBody>
        </p:sp>
        <p:sp>
          <p:nvSpPr>
            <p:cNvPr id="127" name="Line 126"/>
            <p:cNvSpPr>
              <a:spLocks noChangeShapeType="1"/>
            </p:cNvSpPr>
            <p:nvPr/>
          </p:nvSpPr>
          <p:spPr bwMode="auto">
            <a:xfrm>
              <a:off x="3352800" y="4534496"/>
              <a:ext cx="19050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8" name="Freeform 127"/>
            <p:cNvSpPr>
              <a:spLocks/>
            </p:cNvSpPr>
            <p:nvPr/>
          </p:nvSpPr>
          <p:spPr bwMode="auto">
            <a:xfrm flipH="1">
              <a:off x="5921375" y="4250333"/>
              <a:ext cx="341313" cy="284163"/>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9" name="Freeform 128"/>
            <p:cNvSpPr>
              <a:spLocks/>
            </p:cNvSpPr>
            <p:nvPr/>
          </p:nvSpPr>
          <p:spPr bwMode="auto">
            <a:xfrm flipH="1">
              <a:off x="3233738" y="4256683"/>
              <a:ext cx="423862" cy="279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0" name="Text Box 129"/>
            <p:cNvSpPr txBox="1">
              <a:spLocks noChangeArrowheads="1"/>
            </p:cNvSpPr>
            <p:nvPr/>
          </p:nvSpPr>
          <p:spPr bwMode="auto">
            <a:xfrm>
              <a:off x="5252197" y="1963022"/>
              <a:ext cx="920249"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200" dirty="0">
                  <a:latin typeface="+mj-ea"/>
                  <a:ea typeface="+mj-ea"/>
                </a:rPr>
                <a:t>路由器 </a:t>
              </a:r>
              <a:r>
                <a:rPr kumimoji="1" lang="en-US" altLang="zh-CN" sz="1200" dirty="0">
                  <a:latin typeface="+mj-ea"/>
                  <a:ea typeface="+mj-ea"/>
                </a:rPr>
                <a:t>R</a:t>
              </a:r>
              <a:r>
                <a:rPr kumimoji="1" lang="en-US" altLang="zh-CN" sz="1200" baseline="-25000" dirty="0">
                  <a:latin typeface="+mj-ea"/>
                  <a:ea typeface="+mj-ea"/>
                </a:rPr>
                <a:t>2</a:t>
              </a:r>
              <a:endParaRPr kumimoji="1" lang="en-US" altLang="zh-CN" sz="1200" dirty="0">
                <a:latin typeface="+mj-ea"/>
                <a:ea typeface="+mj-ea"/>
              </a:endParaRPr>
            </a:p>
          </p:txBody>
        </p:sp>
        <p:grpSp>
          <p:nvGrpSpPr>
            <p:cNvPr id="131" name="Group 130"/>
            <p:cNvGrpSpPr>
              <a:grpSpLocks/>
            </p:cNvGrpSpPr>
            <p:nvPr/>
          </p:nvGrpSpPr>
          <p:grpSpPr bwMode="auto">
            <a:xfrm>
              <a:off x="1143000" y="2248496"/>
              <a:ext cx="1447800" cy="381000"/>
              <a:chOff x="1632" y="2688"/>
              <a:chExt cx="912" cy="240"/>
            </a:xfrm>
          </p:grpSpPr>
          <p:sp>
            <p:nvSpPr>
              <p:cNvPr id="132" name="Rectangle 131"/>
              <p:cNvSpPr>
                <a:spLocks noChangeArrowheads="1"/>
              </p:cNvSpPr>
              <p:nvPr/>
            </p:nvSpPr>
            <p:spPr bwMode="auto">
              <a:xfrm>
                <a:off x="1632" y="2688"/>
                <a:ext cx="720" cy="240"/>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1400" dirty="0">
                    <a:latin typeface="+mj-ea"/>
                    <a:ea typeface="+mj-ea"/>
                  </a:rPr>
                  <a:t>  IP</a:t>
                </a:r>
                <a:r>
                  <a:rPr kumimoji="1" lang="en-US" altLang="zh-CN" sz="1400" baseline="-25000" dirty="0">
                    <a:latin typeface="+mj-ea"/>
                    <a:ea typeface="+mj-ea"/>
                  </a:rPr>
                  <a:t>1</a:t>
                </a:r>
                <a:r>
                  <a:rPr kumimoji="1" lang="en-US" altLang="zh-CN" sz="1400" dirty="0">
                    <a:latin typeface="+mj-ea"/>
                    <a:ea typeface="+mj-ea"/>
                  </a:rPr>
                  <a:t> → IP</a:t>
                </a:r>
                <a:r>
                  <a:rPr kumimoji="1" lang="en-US" altLang="zh-CN" sz="1400" baseline="-25000" dirty="0">
                    <a:latin typeface="+mj-ea"/>
                    <a:ea typeface="+mj-ea"/>
                  </a:rPr>
                  <a:t>2</a:t>
                </a:r>
              </a:p>
            </p:txBody>
          </p:sp>
          <p:sp>
            <p:nvSpPr>
              <p:cNvPr id="133" name="AutoShape 132"/>
              <p:cNvSpPr>
                <a:spLocks noChangeArrowheads="1"/>
              </p:cNvSpPr>
              <p:nvPr/>
            </p:nvSpPr>
            <p:spPr bwMode="auto">
              <a:xfrm>
                <a:off x="2352" y="2736"/>
                <a:ext cx="192" cy="144"/>
              </a:xfrm>
              <a:prstGeom prst="rightArrow">
                <a:avLst>
                  <a:gd name="adj1" fmla="val 50000"/>
                  <a:gd name="adj2" fmla="val 54167"/>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34" name="Group 133"/>
            <p:cNvGrpSpPr>
              <a:grpSpLocks/>
            </p:cNvGrpSpPr>
            <p:nvPr/>
          </p:nvGrpSpPr>
          <p:grpSpPr bwMode="auto">
            <a:xfrm>
              <a:off x="3733800" y="2248496"/>
              <a:ext cx="1447800" cy="381000"/>
              <a:chOff x="1632" y="2688"/>
              <a:chExt cx="912" cy="240"/>
            </a:xfrm>
          </p:grpSpPr>
          <p:sp>
            <p:nvSpPr>
              <p:cNvPr id="135" name="Rectangle 134"/>
              <p:cNvSpPr>
                <a:spLocks noChangeArrowheads="1"/>
              </p:cNvSpPr>
              <p:nvPr/>
            </p:nvSpPr>
            <p:spPr bwMode="auto">
              <a:xfrm>
                <a:off x="1632" y="2688"/>
                <a:ext cx="720" cy="240"/>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1400" dirty="0">
                    <a:latin typeface="+mj-ea"/>
                    <a:ea typeface="+mj-ea"/>
                  </a:rPr>
                  <a:t>IP</a:t>
                </a:r>
                <a:r>
                  <a:rPr kumimoji="1" lang="en-US" altLang="zh-CN" sz="1400" baseline="-25000" dirty="0">
                    <a:latin typeface="+mj-ea"/>
                    <a:ea typeface="+mj-ea"/>
                  </a:rPr>
                  <a:t>1</a:t>
                </a:r>
                <a:r>
                  <a:rPr kumimoji="1" lang="en-US" altLang="zh-CN" sz="1400" dirty="0">
                    <a:latin typeface="+mj-ea"/>
                    <a:ea typeface="+mj-ea"/>
                  </a:rPr>
                  <a:t> → IP</a:t>
                </a:r>
                <a:r>
                  <a:rPr kumimoji="1" lang="en-US" altLang="zh-CN" sz="1400" baseline="-25000" dirty="0">
                    <a:latin typeface="+mj-ea"/>
                    <a:ea typeface="+mj-ea"/>
                  </a:rPr>
                  <a:t>2</a:t>
                </a:r>
              </a:p>
            </p:txBody>
          </p:sp>
          <p:sp>
            <p:nvSpPr>
              <p:cNvPr id="136" name="AutoShape 135"/>
              <p:cNvSpPr>
                <a:spLocks noChangeArrowheads="1"/>
              </p:cNvSpPr>
              <p:nvPr/>
            </p:nvSpPr>
            <p:spPr bwMode="auto">
              <a:xfrm>
                <a:off x="2352" y="2736"/>
                <a:ext cx="192" cy="144"/>
              </a:xfrm>
              <a:prstGeom prst="rightArrow">
                <a:avLst>
                  <a:gd name="adj1" fmla="val 50000"/>
                  <a:gd name="adj2" fmla="val 54167"/>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37" name="Group 136"/>
            <p:cNvGrpSpPr>
              <a:grpSpLocks/>
            </p:cNvGrpSpPr>
            <p:nvPr/>
          </p:nvGrpSpPr>
          <p:grpSpPr bwMode="auto">
            <a:xfrm>
              <a:off x="6477000" y="2248496"/>
              <a:ext cx="1447800" cy="381000"/>
              <a:chOff x="1632" y="2688"/>
              <a:chExt cx="912" cy="240"/>
            </a:xfrm>
          </p:grpSpPr>
          <p:sp>
            <p:nvSpPr>
              <p:cNvPr id="138" name="Rectangle 137"/>
              <p:cNvSpPr>
                <a:spLocks noChangeArrowheads="1"/>
              </p:cNvSpPr>
              <p:nvPr/>
            </p:nvSpPr>
            <p:spPr bwMode="auto">
              <a:xfrm>
                <a:off x="1632" y="2688"/>
                <a:ext cx="720" cy="240"/>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1400" dirty="0">
                    <a:latin typeface="+mj-ea"/>
                    <a:ea typeface="+mj-ea"/>
                  </a:rPr>
                  <a:t>IP</a:t>
                </a:r>
                <a:r>
                  <a:rPr kumimoji="1" lang="en-US" altLang="zh-CN" sz="1400" baseline="-25000" dirty="0">
                    <a:latin typeface="+mj-ea"/>
                    <a:ea typeface="+mj-ea"/>
                  </a:rPr>
                  <a:t>1</a:t>
                </a:r>
                <a:r>
                  <a:rPr kumimoji="1" lang="en-US" altLang="zh-CN" sz="1400" dirty="0">
                    <a:latin typeface="+mj-ea"/>
                    <a:ea typeface="+mj-ea"/>
                  </a:rPr>
                  <a:t> → IP</a:t>
                </a:r>
                <a:r>
                  <a:rPr kumimoji="1" lang="en-US" altLang="zh-CN" sz="1400" baseline="-25000" dirty="0">
                    <a:latin typeface="+mj-ea"/>
                    <a:ea typeface="+mj-ea"/>
                  </a:rPr>
                  <a:t>2</a:t>
                </a:r>
              </a:p>
            </p:txBody>
          </p:sp>
          <p:sp>
            <p:nvSpPr>
              <p:cNvPr id="139" name="AutoShape 138"/>
              <p:cNvSpPr>
                <a:spLocks noChangeArrowheads="1"/>
              </p:cNvSpPr>
              <p:nvPr/>
            </p:nvSpPr>
            <p:spPr bwMode="auto">
              <a:xfrm>
                <a:off x="2352" y="2736"/>
                <a:ext cx="192" cy="144"/>
              </a:xfrm>
              <a:prstGeom prst="rightArrow">
                <a:avLst>
                  <a:gd name="adj1" fmla="val 50000"/>
                  <a:gd name="adj2" fmla="val 54167"/>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40" name="Group 139"/>
            <p:cNvGrpSpPr>
              <a:grpSpLocks/>
            </p:cNvGrpSpPr>
            <p:nvPr/>
          </p:nvGrpSpPr>
          <p:grpSpPr bwMode="auto">
            <a:xfrm>
              <a:off x="609600" y="4686896"/>
              <a:ext cx="1981200" cy="381000"/>
              <a:chOff x="480" y="3120"/>
              <a:chExt cx="1248" cy="240"/>
            </a:xfrm>
          </p:grpSpPr>
          <p:sp>
            <p:nvSpPr>
              <p:cNvPr id="141" name="Rectangle 140"/>
              <p:cNvSpPr>
                <a:spLocks noChangeArrowheads="1"/>
              </p:cNvSpPr>
              <p:nvPr/>
            </p:nvSpPr>
            <p:spPr bwMode="auto">
              <a:xfrm>
                <a:off x="480" y="3120"/>
                <a:ext cx="1056" cy="24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zh-CN" altLang="en-US" sz="1200" dirty="0">
                    <a:latin typeface="+mj-ea"/>
                    <a:ea typeface="+mj-ea"/>
                  </a:rPr>
                  <a:t>从 </a:t>
                </a:r>
                <a:r>
                  <a:rPr kumimoji="1" lang="en-US" altLang="zh-CN" sz="1200" dirty="0">
                    <a:latin typeface="+mj-ea"/>
                    <a:ea typeface="+mj-ea"/>
                  </a:rPr>
                  <a:t>HA</a:t>
                </a:r>
                <a:r>
                  <a:rPr kumimoji="1" lang="en-US" altLang="zh-CN" sz="1200" baseline="-25000" dirty="0">
                    <a:latin typeface="+mj-ea"/>
                    <a:ea typeface="+mj-ea"/>
                  </a:rPr>
                  <a:t>1</a:t>
                </a:r>
                <a:r>
                  <a:rPr kumimoji="1" lang="en-US" altLang="zh-CN" sz="1200" dirty="0">
                    <a:latin typeface="+mj-ea"/>
                    <a:ea typeface="+mj-ea"/>
                  </a:rPr>
                  <a:t> </a:t>
                </a:r>
                <a:r>
                  <a:rPr kumimoji="1" lang="zh-CN" altLang="en-US" sz="1200" dirty="0">
                    <a:latin typeface="+mj-ea"/>
                    <a:ea typeface="+mj-ea"/>
                  </a:rPr>
                  <a:t>到 </a:t>
                </a:r>
                <a:r>
                  <a:rPr kumimoji="1" lang="en-US" altLang="zh-CN" sz="1200" dirty="0">
                    <a:latin typeface="+mj-ea"/>
                    <a:ea typeface="+mj-ea"/>
                  </a:rPr>
                  <a:t>HA</a:t>
                </a:r>
                <a:r>
                  <a:rPr kumimoji="1" lang="en-US" altLang="zh-CN" sz="1200" baseline="-25000" dirty="0">
                    <a:latin typeface="+mj-ea"/>
                    <a:ea typeface="+mj-ea"/>
                  </a:rPr>
                  <a:t>3</a:t>
                </a:r>
              </a:p>
            </p:txBody>
          </p:sp>
          <p:sp>
            <p:nvSpPr>
              <p:cNvPr id="142" name="AutoShape 141"/>
              <p:cNvSpPr>
                <a:spLocks noChangeArrowheads="1"/>
              </p:cNvSpPr>
              <p:nvPr/>
            </p:nvSpPr>
            <p:spPr bwMode="auto">
              <a:xfrm>
                <a:off x="1536" y="3168"/>
                <a:ext cx="192" cy="144"/>
              </a:xfrm>
              <a:prstGeom prst="rightArrow">
                <a:avLst>
                  <a:gd name="adj1" fmla="val 50000"/>
                  <a:gd name="adj2" fmla="val 54167"/>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43" name="Group 142"/>
            <p:cNvGrpSpPr>
              <a:grpSpLocks/>
            </p:cNvGrpSpPr>
            <p:nvPr/>
          </p:nvGrpSpPr>
          <p:grpSpPr bwMode="auto">
            <a:xfrm>
              <a:off x="3505200" y="4686896"/>
              <a:ext cx="1981200" cy="381000"/>
              <a:chOff x="480" y="3120"/>
              <a:chExt cx="1248" cy="240"/>
            </a:xfrm>
          </p:grpSpPr>
          <p:sp>
            <p:nvSpPr>
              <p:cNvPr id="144" name="Rectangle 143"/>
              <p:cNvSpPr>
                <a:spLocks noChangeArrowheads="1"/>
              </p:cNvSpPr>
              <p:nvPr/>
            </p:nvSpPr>
            <p:spPr bwMode="auto">
              <a:xfrm>
                <a:off x="480" y="3120"/>
                <a:ext cx="1056" cy="24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zh-CN" altLang="en-US" sz="1200" dirty="0">
                    <a:latin typeface="+mj-ea"/>
                    <a:ea typeface="+mj-ea"/>
                  </a:rPr>
                  <a:t>从 </a:t>
                </a:r>
                <a:r>
                  <a:rPr kumimoji="1" lang="en-US" altLang="zh-CN" sz="1200" dirty="0">
                    <a:latin typeface="+mj-ea"/>
                    <a:ea typeface="+mj-ea"/>
                  </a:rPr>
                  <a:t>HA</a:t>
                </a:r>
                <a:r>
                  <a:rPr kumimoji="1" lang="en-US" altLang="zh-CN" sz="1200" baseline="-25000" dirty="0">
                    <a:latin typeface="+mj-ea"/>
                    <a:ea typeface="+mj-ea"/>
                  </a:rPr>
                  <a:t>4</a:t>
                </a:r>
                <a:r>
                  <a:rPr kumimoji="1" lang="en-US" altLang="zh-CN" sz="1200" dirty="0">
                    <a:latin typeface="+mj-ea"/>
                    <a:ea typeface="+mj-ea"/>
                  </a:rPr>
                  <a:t> </a:t>
                </a:r>
                <a:r>
                  <a:rPr kumimoji="1" lang="zh-CN" altLang="en-US" sz="1200" dirty="0">
                    <a:latin typeface="+mj-ea"/>
                    <a:ea typeface="+mj-ea"/>
                  </a:rPr>
                  <a:t>到 </a:t>
                </a:r>
                <a:r>
                  <a:rPr kumimoji="1" lang="en-US" altLang="zh-CN" sz="1200" dirty="0">
                    <a:latin typeface="+mj-ea"/>
                    <a:ea typeface="+mj-ea"/>
                  </a:rPr>
                  <a:t>HA</a:t>
                </a:r>
                <a:r>
                  <a:rPr kumimoji="1" lang="en-US" altLang="zh-CN" sz="1200" baseline="-25000" dirty="0">
                    <a:latin typeface="+mj-ea"/>
                    <a:ea typeface="+mj-ea"/>
                  </a:rPr>
                  <a:t>5</a:t>
                </a:r>
              </a:p>
            </p:txBody>
          </p:sp>
          <p:sp>
            <p:nvSpPr>
              <p:cNvPr id="145" name="AutoShape 144"/>
              <p:cNvSpPr>
                <a:spLocks noChangeArrowheads="1"/>
              </p:cNvSpPr>
              <p:nvPr/>
            </p:nvSpPr>
            <p:spPr bwMode="auto">
              <a:xfrm>
                <a:off x="1536" y="3168"/>
                <a:ext cx="192" cy="144"/>
              </a:xfrm>
              <a:prstGeom prst="rightArrow">
                <a:avLst>
                  <a:gd name="adj1" fmla="val 50000"/>
                  <a:gd name="adj2" fmla="val 54167"/>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46" name="Group 145"/>
            <p:cNvGrpSpPr>
              <a:grpSpLocks/>
            </p:cNvGrpSpPr>
            <p:nvPr/>
          </p:nvGrpSpPr>
          <p:grpSpPr bwMode="auto">
            <a:xfrm>
              <a:off x="6400800" y="4686896"/>
              <a:ext cx="1981200" cy="381000"/>
              <a:chOff x="480" y="3120"/>
              <a:chExt cx="1248" cy="240"/>
            </a:xfrm>
          </p:grpSpPr>
          <p:sp>
            <p:nvSpPr>
              <p:cNvPr id="147" name="Rectangle 146"/>
              <p:cNvSpPr>
                <a:spLocks noChangeArrowheads="1"/>
              </p:cNvSpPr>
              <p:nvPr/>
            </p:nvSpPr>
            <p:spPr bwMode="auto">
              <a:xfrm>
                <a:off x="480" y="3120"/>
                <a:ext cx="1056" cy="24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zh-CN" altLang="en-US" sz="1200" dirty="0">
                    <a:latin typeface="+mj-ea"/>
                    <a:ea typeface="+mj-ea"/>
                  </a:rPr>
                  <a:t>从 </a:t>
                </a:r>
                <a:r>
                  <a:rPr kumimoji="1" lang="en-US" altLang="zh-CN" sz="1200" dirty="0">
                    <a:latin typeface="+mj-ea"/>
                    <a:ea typeface="+mj-ea"/>
                  </a:rPr>
                  <a:t>HA</a:t>
                </a:r>
                <a:r>
                  <a:rPr kumimoji="1" lang="en-US" altLang="zh-CN" sz="1200" baseline="-25000" dirty="0">
                    <a:latin typeface="+mj-ea"/>
                    <a:ea typeface="+mj-ea"/>
                  </a:rPr>
                  <a:t>6</a:t>
                </a:r>
                <a:r>
                  <a:rPr kumimoji="1" lang="en-US" altLang="zh-CN" sz="1200" dirty="0">
                    <a:latin typeface="+mj-ea"/>
                    <a:ea typeface="+mj-ea"/>
                  </a:rPr>
                  <a:t> </a:t>
                </a:r>
                <a:r>
                  <a:rPr kumimoji="1" lang="zh-CN" altLang="en-US" sz="1200" dirty="0">
                    <a:latin typeface="+mj-ea"/>
                    <a:ea typeface="+mj-ea"/>
                  </a:rPr>
                  <a:t>到 </a:t>
                </a:r>
                <a:r>
                  <a:rPr kumimoji="1" lang="en-US" altLang="zh-CN" sz="1200" dirty="0">
                    <a:latin typeface="+mj-ea"/>
                    <a:ea typeface="+mj-ea"/>
                  </a:rPr>
                  <a:t>HA</a:t>
                </a:r>
                <a:r>
                  <a:rPr kumimoji="1" lang="en-US" altLang="zh-CN" sz="1200" baseline="-25000" dirty="0">
                    <a:latin typeface="+mj-ea"/>
                    <a:ea typeface="+mj-ea"/>
                  </a:rPr>
                  <a:t>2</a:t>
                </a:r>
              </a:p>
            </p:txBody>
          </p:sp>
          <p:sp>
            <p:nvSpPr>
              <p:cNvPr id="148" name="AutoShape 147"/>
              <p:cNvSpPr>
                <a:spLocks noChangeArrowheads="1"/>
              </p:cNvSpPr>
              <p:nvPr/>
            </p:nvSpPr>
            <p:spPr bwMode="auto">
              <a:xfrm>
                <a:off x="1536" y="3168"/>
                <a:ext cx="192" cy="144"/>
              </a:xfrm>
              <a:prstGeom prst="rightArrow">
                <a:avLst>
                  <a:gd name="adj1" fmla="val 50000"/>
                  <a:gd name="adj2" fmla="val 54167"/>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149" name="Text Box 148"/>
            <p:cNvSpPr txBox="1">
              <a:spLocks noChangeArrowheads="1"/>
            </p:cNvSpPr>
            <p:nvPr/>
          </p:nvSpPr>
          <p:spPr bwMode="auto">
            <a:xfrm>
              <a:off x="6800412" y="5105963"/>
              <a:ext cx="10035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MAC </a:t>
              </a:r>
              <a:r>
                <a:rPr kumimoji="1" lang="zh-CN" altLang="en-US" sz="1600" dirty="0">
                  <a:latin typeface="+mj-ea"/>
                  <a:ea typeface="+mj-ea"/>
                </a:rPr>
                <a:t>帧</a:t>
              </a:r>
            </a:p>
          </p:txBody>
        </p:sp>
        <p:sp>
          <p:nvSpPr>
            <p:cNvPr id="150" name="Text Box 149"/>
            <p:cNvSpPr txBox="1">
              <a:spLocks noChangeArrowheads="1"/>
            </p:cNvSpPr>
            <p:nvPr/>
          </p:nvSpPr>
          <p:spPr bwMode="auto">
            <a:xfrm>
              <a:off x="3873207" y="5095332"/>
              <a:ext cx="10035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MAC </a:t>
              </a:r>
              <a:r>
                <a:rPr kumimoji="1" lang="zh-CN" altLang="en-US" sz="1600" dirty="0">
                  <a:latin typeface="+mj-ea"/>
                  <a:ea typeface="+mj-ea"/>
                </a:rPr>
                <a:t>帧</a:t>
              </a:r>
            </a:p>
          </p:txBody>
        </p:sp>
        <p:sp>
          <p:nvSpPr>
            <p:cNvPr id="151" name="AutoShape 150"/>
            <p:cNvSpPr>
              <a:spLocks noChangeArrowheads="1"/>
            </p:cNvSpPr>
            <p:nvPr/>
          </p:nvSpPr>
          <p:spPr bwMode="auto">
            <a:xfrm flipV="1">
              <a:off x="1576164" y="1537226"/>
              <a:ext cx="1219200" cy="377825"/>
            </a:xfrm>
            <a:prstGeom prst="wedgeRoundRectCallout">
              <a:avLst>
                <a:gd name="adj1" fmla="val -37711"/>
                <a:gd name="adj2" fmla="val -130071"/>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kumimoji="1" lang="zh-CN" altLang="zh-CN" sz="1600">
                <a:latin typeface="+mj-ea"/>
                <a:ea typeface="+mj-ea"/>
              </a:endParaRPr>
            </a:p>
          </p:txBody>
        </p:sp>
        <p:sp>
          <p:nvSpPr>
            <p:cNvPr id="152" name="Text Box 151"/>
            <p:cNvSpPr txBox="1">
              <a:spLocks noChangeArrowheads="1"/>
            </p:cNvSpPr>
            <p:nvPr/>
          </p:nvSpPr>
          <p:spPr bwMode="auto">
            <a:xfrm>
              <a:off x="1657897" y="1561059"/>
              <a:ext cx="1063766" cy="36519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smtClean="0">
                  <a:latin typeface="+mj-ea"/>
                  <a:ea typeface="+mj-ea"/>
                </a:rPr>
                <a:t>IP</a:t>
              </a:r>
              <a:r>
                <a:rPr kumimoji="1" lang="zh-CN" altLang="en-US" sz="1600" dirty="0" smtClean="0">
                  <a:latin typeface="+mj-ea"/>
                  <a:ea typeface="+mj-ea"/>
                </a:rPr>
                <a:t>数据报</a:t>
              </a:r>
              <a:endParaRPr kumimoji="1" lang="zh-CN" altLang="en-US" sz="1600" dirty="0">
                <a:latin typeface="+mj-ea"/>
                <a:ea typeface="+mj-ea"/>
              </a:endParaRPr>
            </a:p>
          </p:txBody>
        </p:sp>
        <p:sp>
          <p:nvSpPr>
            <p:cNvPr id="153" name="Line 159"/>
            <p:cNvSpPr>
              <a:spLocks noChangeShapeType="1"/>
            </p:cNvSpPr>
            <p:nvPr/>
          </p:nvSpPr>
          <p:spPr bwMode="auto">
            <a:xfrm>
              <a:off x="468313" y="1802408"/>
              <a:ext cx="0" cy="2665413"/>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4" name="Line 161"/>
            <p:cNvSpPr>
              <a:spLocks noChangeShapeType="1"/>
            </p:cNvSpPr>
            <p:nvPr/>
          </p:nvSpPr>
          <p:spPr bwMode="auto">
            <a:xfrm>
              <a:off x="468313" y="4539258"/>
              <a:ext cx="1871662" cy="0"/>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5" name="Line 163"/>
            <p:cNvSpPr>
              <a:spLocks noChangeShapeType="1"/>
            </p:cNvSpPr>
            <p:nvPr/>
          </p:nvSpPr>
          <p:spPr bwMode="auto">
            <a:xfrm flipV="1">
              <a:off x="2843213"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6" name="Line 164"/>
            <p:cNvSpPr>
              <a:spLocks noChangeShapeType="1"/>
            </p:cNvSpPr>
            <p:nvPr/>
          </p:nvSpPr>
          <p:spPr bwMode="auto">
            <a:xfrm>
              <a:off x="3059113"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7" name="Line 165"/>
            <p:cNvSpPr>
              <a:spLocks noChangeShapeType="1"/>
            </p:cNvSpPr>
            <p:nvPr/>
          </p:nvSpPr>
          <p:spPr bwMode="auto">
            <a:xfrm>
              <a:off x="3421063" y="4539258"/>
              <a:ext cx="1871662" cy="0"/>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8" name="Line 168"/>
            <p:cNvSpPr>
              <a:spLocks noChangeShapeType="1"/>
            </p:cNvSpPr>
            <p:nvPr/>
          </p:nvSpPr>
          <p:spPr bwMode="auto">
            <a:xfrm flipV="1">
              <a:off x="5508625"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9" name="Line 169"/>
            <p:cNvSpPr>
              <a:spLocks noChangeShapeType="1"/>
            </p:cNvSpPr>
            <p:nvPr/>
          </p:nvSpPr>
          <p:spPr bwMode="auto">
            <a:xfrm>
              <a:off x="5724525"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0" name="Line 170"/>
            <p:cNvSpPr>
              <a:spLocks noChangeShapeType="1"/>
            </p:cNvSpPr>
            <p:nvPr/>
          </p:nvSpPr>
          <p:spPr bwMode="auto">
            <a:xfrm>
              <a:off x="6372225" y="4539258"/>
              <a:ext cx="1871663" cy="0"/>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1" name="Line 171"/>
            <p:cNvSpPr>
              <a:spLocks noChangeShapeType="1"/>
            </p:cNvSpPr>
            <p:nvPr/>
          </p:nvSpPr>
          <p:spPr bwMode="auto">
            <a:xfrm flipV="1">
              <a:off x="8388350" y="1873846"/>
              <a:ext cx="0" cy="2665412"/>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12925483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43</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pic>
        <p:nvPicPr>
          <p:cNvPr id="3" name="图片 2"/>
          <p:cNvPicPr>
            <a:picLocks noChangeAspect="1"/>
          </p:cNvPicPr>
          <p:nvPr/>
        </p:nvPicPr>
        <p:blipFill>
          <a:blip r:embed="rId2"/>
          <a:stretch>
            <a:fillRect/>
          </a:stretch>
        </p:blipFill>
        <p:spPr>
          <a:xfrm>
            <a:off x="1114857" y="1622628"/>
            <a:ext cx="6914286" cy="2819048"/>
          </a:xfrm>
          <a:prstGeom prst="rect">
            <a:avLst/>
          </a:prstGeom>
        </p:spPr>
      </p:pic>
    </p:spTree>
    <p:extLst>
      <p:ext uri="{BB962C8B-B14F-4D97-AF65-F5344CB8AC3E}">
        <p14:creationId xmlns:p14="http://schemas.microsoft.com/office/powerpoint/2010/main" val="11476014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a:t>几</a:t>
            </a:r>
            <a:r>
              <a:rPr lang="zh-CN" altLang="en-US" dirty="0" smtClean="0"/>
              <a:t>个重点和总结：</a:t>
            </a:r>
            <a:endParaRPr lang="en-US" altLang="zh-CN" dirty="0" smtClean="0"/>
          </a:p>
          <a:p>
            <a:pPr lvl="1"/>
            <a:r>
              <a:rPr lang="zh-CN" altLang="en-US" dirty="0" smtClean="0"/>
              <a:t>在</a:t>
            </a:r>
            <a:r>
              <a:rPr lang="en-US" altLang="zh-CN" dirty="0" smtClean="0"/>
              <a:t>IP</a:t>
            </a:r>
            <a:r>
              <a:rPr lang="zh-CN" altLang="en-US" dirty="0" smtClean="0"/>
              <a:t>层抽象的互联网上只能看到</a:t>
            </a:r>
            <a:r>
              <a:rPr lang="en-US" altLang="zh-CN" dirty="0" smtClean="0"/>
              <a:t>IP</a:t>
            </a:r>
            <a:r>
              <a:rPr lang="zh-CN" altLang="en-US" dirty="0" smtClean="0"/>
              <a:t>数据报。</a:t>
            </a:r>
            <a:endParaRPr lang="en-US" altLang="zh-CN" dirty="0" smtClean="0"/>
          </a:p>
          <a:p>
            <a:pPr lvl="1"/>
            <a:r>
              <a:rPr lang="zh-CN" altLang="en-US" dirty="0" smtClean="0"/>
              <a:t>虽然在</a:t>
            </a:r>
            <a:r>
              <a:rPr lang="en-US" altLang="zh-CN" dirty="0" smtClean="0"/>
              <a:t>IP</a:t>
            </a:r>
            <a:r>
              <a:rPr lang="zh-CN" altLang="en-US" dirty="0" smtClean="0"/>
              <a:t>数据报中有源站</a:t>
            </a:r>
            <a:r>
              <a:rPr lang="en-US" altLang="zh-CN" dirty="0" smtClean="0"/>
              <a:t>IP</a:t>
            </a:r>
            <a:r>
              <a:rPr lang="zh-CN" altLang="en-US" dirty="0" smtClean="0"/>
              <a:t>地址，但是路由器只根据目的站的</a:t>
            </a:r>
            <a:r>
              <a:rPr lang="en-US" altLang="zh-CN" dirty="0" smtClean="0"/>
              <a:t>IP</a:t>
            </a:r>
            <a:r>
              <a:rPr lang="zh-CN" altLang="en-US" dirty="0" smtClean="0"/>
              <a:t>地址的</a:t>
            </a:r>
            <a:r>
              <a:rPr lang="zh-CN" altLang="en-US" dirty="0" smtClean="0">
                <a:solidFill>
                  <a:srgbClr val="FF0000"/>
                </a:solidFill>
              </a:rPr>
              <a:t>网络号</a:t>
            </a:r>
            <a:r>
              <a:rPr lang="zh-CN" altLang="en-US" dirty="0" smtClean="0"/>
              <a:t>进行路由选择。</a:t>
            </a:r>
            <a:endParaRPr lang="en-US" altLang="zh-CN" dirty="0" smtClean="0"/>
          </a:p>
          <a:p>
            <a:pPr lvl="1"/>
            <a:r>
              <a:rPr lang="zh-CN" altLang="en-US" dirty="0" smtClean="0"/>
              <a:t>在局域网的链路层，只能看见</a:t>
            </a:r>
            <a:r>
              <a:rPr lang="en-US" altLang="zh-CN" dirty="0" smtClean="0"/>
              <a:t>MAC</a:t>
            </a:r>
            <a:r>
              <a:rPr lang="zh-CN" altLang="en-US" dirty="0" smtClean="0"/>
              <a:t>帧。</a:t>
            </a:r>
            <a:r>
              <a:rPr lang="en-US" altLang="zh-CN" dirty="0" smtClean="0"/>
              <a:t>IP</a:t>
            </a:r>
            <a:r>
              <a:rPr lang="zh-CN" altLang="en-US" dirty="0" smtClean="0"/>
              <a:t>数据报被封装到</a:t>
            </a:r>
            <a:r>
              <a:rPr lang="en-US" altLang="zh-CN" dirty="0" smtClean="0"/>
              <a:t>MAC</a:t>
            </a:r>
            <a:r>
              <a:rPr lang="zh-CN" altLang="en-US" dirty="0" smtClean="0"/>
              <a:t>帧中作为数据部分。</a:t>
            </a:r>
            <a:endParaRPr lang="en-US" altLang="zh-CN" dirty="0" smtClean="0"/>
          </a:p>
          <a:p>
            <a:pPr lvl="1"/>
            <a:r>
              <a:rPr lang="zh-CN" altLang="en-US" dirty="0" smtClean="0"/>
              <a:t>尽管互连在一起的网络的硬件地址体系各不相同，但</a:t>
            </a:r>
            <a:r>
              <a:rPr lang="en-US" altLang="zh-CN" dirty="0" smtClean="0"/>
              <a:t>IP</a:t>
            </a:r>
            <a:r>
              <a:rPr lang="zh-CN" altLang="en-US" dirty="0" smtClean="0"/>
              <a:t>层抽象的互联网却屏蔽了下层很复杂的细节。只要在网络层上讨论问题，就能够使用统一的、抽象的</a:t>
            </a:r>
            <a:r>
              <a:rPr lang="en-US" altLang="zh-CN" dirty="0" smtClean="0"/>
              <a:t>IP</a:t>
            </a:r>
            <a:r>
              <a:rPr lang="zh-CN" altLang="en-US" dirty="0" smtClean="0"/>
              <a:t>地址研究主机和主机或路由器之间的通信。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44</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spTree>
    <p:extLst>
      <p:ext uri="{BB962C8B-B14F-4D97-AF65-F5344CB8AC3E}">
        <p14:creationId xmlns:p14="http://schemas.microsoft.com/office/powerpoint/2010/main" val="18865545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45</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地址解析协议（</a:t>
            </a:r>
            <a:r>
              <a:rPr lang="en-US" altLang="zh-CN" dirty="0"/>
              <a:t>ARP</a:t>
            </a:r>
            <a:r>
              <a:rPr lang="zh-CN" altLang="en-US" dirty="0"/>
              <a:t>）的作用是：在知道一个</a:t>
            </a:r>
            <a:r>
              <a:rPr lang="en-US" altLang="zh-CN" dirty="0"/>
              <a:t>IP</a:t>
            </a:r>
            <a:r>
              <a:rPr lang="zh-CN" altLang="en-US" dirty="0"/>
              <a:t>地址时，查找到该</a:t>
            </a:r>
            <a:r>
              <a:rPr lang="en-US" altLang="zh-CN" dirty="0"/>
              <a:t>IP</a:t>
            </a:r>
            <a:r>
              <a:rPr lang="zh-CN" altLang="en-US" dirty="0"/>
              <a:t>地址对应的硬件地址。</a:t>
            </a:r>
            <a:endParaRPr lang="en-US" altLang="zh-CN" dirty="0"/>
          </a:p>
          <a:p>
            <a:r>
              <a:rPr lang="zh-CN" altLang="en-US" dirty="0"/>
              <a:t>由于</a:t>
            </a:r>
            <a:r>
              <a:rPr lang="en-US" altLang="zh-CN" dirty="0"/>
              <a:t>IP</a:t>
            </a:r>
            <a:r>
              <a:rPr lang="zh-CN" altLang="en-US" dirty="0"/>
              <a:t>协议用到了</a:t>
            </a:r>
            <a:r>
              <a:rPr lang="en-US" altLang="zh-CN" dirty="0"/>
              <a:t>ARP</a:t>
            </a:r>
            <a:r>
              <a:rPr lang="zh-CN" altLang="en-US" dirty="0"/>
              <a:t>，因此把</a:t>
            </a:r>
            <a:r>
              <a:rPr lang="en-US" altLang="zh-CN" dirty="0"/>
              <a:t>ARP</a:t>
            </a:r>
            <a:r>
              <a:rPr lang="zh-CN" altLang="en-US" dirty="0"/>
              <a:t>放到网络层来介绍。有些技术文档和书籍考虑到</a:t>
            </a:r>
            <a:r>
              <a:rPr lang="en-US" altLang="zh-CN" dirty="0"/>
              <a:t>ARP</a:t>
            </a:r>
            <a:r>
              <a:rPr lang="zh-CN" altLang="en-US" dirty="0"/>
              <a:t>最终解析的是硬件地址，把</a:t>
            </a:r>
            <a:r>
              <a:rPr lang="en-US" altLang="zh-CN" dirty="0"/>
              <a:t>ARP</a:t>
            </a:r>
            <a:r>
              <a:rPr lang="zh-CN" altLang="en-US" dirty="0"/>
              <a:t>放到数据链路层。</a:t>
            </a:r>
            <a:endParaRPr lang="en-US" altLang="zh-CN" dirty="0"/>
          </a:p>
          <a:p>
            <a:r>
              <a:rPr lang="zh-CN" altLang="en-US" dirty="0"/>
              <a:t>不管网络层使用的是什么协议，在实际网络的链路上传送数据帧时，最终还是必须使用硬件地址。 </a:t>
            </a:r>
          </a:p>
          <a:p>
            <a:endParaRPr lang="zh-CN" altLang="en-US" dirty="0"/>
          </a:p>
        </p:txBody>
      </p:sp>
    </p:spTree>
    <p:extLst>
      <p:ext uri="{BB962C8B-B14F-4D97-AF65-F5344CB8AC3E}">
        <p14:creationId xmlns:p14="http://schemas.microsoft.com/office/powerpoint/2010/main" val="2524033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46</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8" name="Line 16"/>
          <p:cNvSpPr>
            <a:spLocks noChangeShapeType="1"/>
          </p:cNvSpPr>
          <p:nvPr/>
        </p:nvSpPr>
        <p:spPr bwMode="auto">
          <a:xfrm>
            <a:off x="1331913" y="1633364"/>
            <a:ext cx="0" cy="2232025"/>
          </a:xfrm>
          <a:prstGeom prst="line">
            <a:avLst/>
          </a:prstGeom>
          <a:noFill/>
          <a:ln w="19050">
            <a:solidFill>
              <a:srgbClr val="0000CC"/>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 name="Text Box 17"/>
          <p:cNvSpPr txBox="1">
            <a:spLocks noChangeArrowheads="1"/>
          </p:cNvSpPr>
          <p:nvPr/>
        </p:nvSpPr>
        <p:spPr bwMode="auto">
          <a:xfrm>
            <a:off x="684213" y="2436639"/>
            <a:ext cx="87716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latin typeface="+mj-ea"/>
                <a:ea typeface="+mj-ea"/>
              </a:rPr>
              <a:t>网络层</a:t>
            </a:r>
          </a:p>
        </p:txBody>
      </p:sp>
      <p:sp>
        <p:nvSpPr>
          <p:cNvPr id="10" name="Rectangle 18"/>
          <p:cNvSpPr>
            <a:spLocks noChangeArrowheads="1"/>
          </p:cNvSpPr>
          <p:nvPr/>
        </p:nvSpPr>
        <p:spPr bwMode="auto">
          <a:xfrm>
            <a:off x="1908175" y="1633364"/>
            <a:ext cx="6048375" cy="22320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latin typeface="+mj-ea"/>
                <a:ea typeface="+mj-ea"/>
              </a:rPr>
              <a:t>ARP</a:t>
            </a:r>
          </a:p>
          <a:p>
            <a:pPr algn="ctr"/>
            <a:endParaRPr lang="en-US" altLang="zh-CN">
              <a:latin typeface="+mj-ea"/>
              <a:ea typeface="+mj-ea"/>
            </a:endParaRPr>
          </a:p>
        </p:txBody>
      </p:sp>
      <p:sp>
        <p:nvSpPr>
          <p:cNvPr id="11" name="Text Box 19"/>
          <p:cNvSpPr txBox="1">
            <a:spLocks noChangeArrowheads="1"/>
          </p:cNvSpPr>
          <p:nvPr/>
        </p:nvSpPr>
        <p:spPr bwMode="auto">
          <a:xfrm>
            <a:off x="6599238" y="2155652"/>
            <a:ext cx="854721"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IP</a:t>
            </a:r>
            <a:r>
              <a:rPr lang="zh-CN" altLang="en-US">
                <a:latin typeface="+mj-ea"/>
                <a:ea typeface="+mj-ea"/>
              </a:rPr>
              <a:t>地址</a:t>
            </a:r>
          </a:p>
        </p:txBody>
      </p:sp>
      <p:sp>
        <p:nvSpPr>
          <p:cNvPr id="12" name="Text Box 20"/>
          <p:cNvSpPr txBox="1">
            <a:spLocks noChangeArrowheads="1"/>
          </p:cNvSpPr>
          <p:nvPr/>
        </p:nvSpPr>
        <p:spPr bwMode="auto">
          <a:xfrm>
            <a:off x="6615436" y="4501169"/>
            <a:ext cx="1107996"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latin typeface="+mj-ea"/>
                <a:ea typeface="+mj-ea"/>
              </a:rPr>
              <a:t>硬件地址</a:t>
            </a:r>
          </a:p>
        </p:txBody>
      </p:sp>
      <p:sp>
        <p:nvSpPr>
          <p:cNvPr id="13" name="Rectangle 22"/>
          <p:cNvSpPr>
            <a:spLocks noChangeArrowheads="1"/>
          </p:cNvSpPr>
          <p:nvPr/>
        </p:nvSpPr>
        <p:spPr bwMode="auto">
          <a:xfrm>
            <a:off x="3779838" y="2138189"/>
            <a:ext cx="2447925" cy="112871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sz="4800">
                <a:latin typeface="+mj-ea"/>
                <a:ea typeface="+mj-ea"/>
              </a:rPr>
              <a:t>IP</a:t>
            </a:r>
          </a:p>
        </p:txBody>
      </p:sp>
      <p:sp>
        <p:nvSpPr>
          <p:cNvPr id="14" name="Rectangle 24"/>
          <p:cNvSpPr>
            <a:spLocks noChangeArrowheads="1"/>
          </p:cNvSpPr>
          <p:nvPr/>
        </p:nvSpPr>
        <p:spPr bwMode="auto">
          <a:xfrm>
            <a:off x="2917825" y="1706389"/>
            <a:ext cx="719138" cy="30956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a:latin typeface="+mj-ea"/>
                <a:ea typeface="+mj-ea"/>
              </a:rPr>
              <a:t>IGMP</a:t>
            </a:r>
          </a:p>
        </p:txBody>
      </p:sp>
      <p:sp>
        <p:nvSpPr>
          <p:cNvPr id="15" name="Freeform 25"/>
          <p:cNvSpPr>
            <a:spLocks/>
          </p:cNvSpPr>
          <p:nvPr/>
        </p:nvSpPr>
        <p:spPr bwMode="auto">
          <a:xfrm>
            <a:off x="6229350" y="2714452"/>
            <a:ext cx="935038" cy="697804"/>
          </a:xfrm>
          <a:custGeom>
            <a:avLst/>
            <a:gdLst>
              <a:gd name="T0" fmla="*/ 0 w 500"/>
              <a:gd name="T1" fmla="*/ 0 h 203"/>
              <a:gd name="T2" fmla="*/ 497 w 500"/>
              <a:gd name="T3" fmla="*/ 0 h 203"/>
              <a:gd name="T4" fmla="*/ 500 w 500"/>
              <a:gd name="T5" fmla="*/ 203 h 203"/>
            </a:gdLst>
            <a:ahLst/>
            <a:cxnLst>
              <a:cxn ang="0">
                <a:pos x="T0" y="T1"/>
              </a:cxn>
              <a:cxn ang="0">
                <a:pos x="T2" y="T3"/>
              </a:cxn>
              <a:cxn ang="0">
                <a:pos x="T4" y="T5"/>
              </a:cxn>
            </a:cxnLst>
            <a:rect l="0" t="0" r="r" b="b"/>
            <a:pathLst>
              <a:path w="500" h="203">
                <a:moveTo>
                  <a:pt x="0" y="0"/>
                </a:moveTo>
                <a:lnTo>
                  <a:pt x="497" y="0"/>
                </a:lnTo>
                <a:lnTo>
                  <a:pt x="500" y="203"/>
                </a:lnTo>
              </a:path>
            </a:pathLst>
          </a:custGeom>
          <a:noFill/>
          <a:ln w="57150" cmpd="sng">
            <a:solidFill>
              <a:srgbClr val="FF0000"/>
            </a:solidFill>
            <a:round/>
            <a:headEnd type="none" w="med" len="med"/>
            <a:tailEnd type="triangle" w="med" len="med"/>
          </a:ln>
          <a:effectLst/>
        </p:spPr>
        <p:txBody>
          <a:bodyPr/>
          <a:lstStyle/>
          <a:p>
            <a:endParaRPr lang="zh-CN" altLang="en-US">
              <a:latin typeface="+mj-ea"/>
              <a:ea typeface="+mj-ea"/>
            </a:endParaRPr>
          </a:p>
        </p:txBody>
      </p:sp>
      <p:sp>
        <p:nvSpPr>
          <p:cNvPr id="16" name="Line 26"/>
          <p:cNvSpPr>
            <a:spLocks noChangeShapeType="1"/>
          </p:cNvSpPr>
          <p:nvPr/>
        </p:nvSpPr>
        <p:spPr bwMode="auto">
          <a:xfrm>
            <a:off x="7164388" y="3721596"/>
            <a:ext cx="0" cy="7921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7" name="Rectangle 29"/>
          <p:cNvSpPr>
            <a:spLocks noChangeArrowheads="1"/>
          </p:cNvSpPr>
          <p:nvPr/>
        </p:nvSpPr>
        <p:spPr bwMode="auto">
          <a:xfrm>
            <a:off x="2124075" y="1706389"/>
            <a:ext cx="719138" cy="30956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a:latin typeface="+mj-ea"/>
                <a:ea typeface="+mj-ea"/>
              </a:rPr>
              <a:t>ICMP</a:t>
            </a:r>
          </a:p>
        </p:txBody>
      </p:sp>
      <p:sp>
        <p:nvSpPr>
          <p:cNvPr id="18" name="Rectangle 30"/>
          <p:cNvSpPr>
            <a:spLocks noChangeArrowheads="1"/>
          </p:cNvSpPr>
          <p:nvPr/>
        </p:nvSpPr>
        <p:spPr bwMode="auto">
          <a:xfrm>
            <a:off x="6792049" y="3410418"/>
            <a:ext cx="719138" cy="30956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a:latin typeface="+mj-ea"/>
                <a:ea typeface="+mj-ea"/>
              </a:rPr>
              <a:t>ARP</a:t>
            </a:r>
          </a:p>
        </p:txBody>
      </p:sp>
    </p:spTree>
    <p:extLst>
      <p:ext uri="{BB962C8B-B14F-4D97-AF65-F5344CB8AC3E}">
        <p14:creationId xmlns:p14="http://schemas.microsoft.com/office/powerpoint/2010/main" val="11520031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47</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每一个主机都设有一</a:t>
            </a:r>
            <a:r>
              <a:rPr lang="zh-CN" altLang="en-US" dirty="0" smtClean="0"/>
              <a:t>个</a:t>
            </a:r>
            <a:r>
              <a:rPr lang="en-US" altLang="zh-CN" dirty="0" smtClean="0"/>
              <a:t>ARP</a:t>
            </a:r>
            <a:r>
              <a:rPr lang="zh-CN" altLang="en-US" dirty="0" smtClean="0"/>
              <a:t>高速缓存</a:t>
            </a:r>
            <a:r>
              <a:rPr lang="en-US" altLang="zh-CN" dirty="0"/>
              <a:t>(ARP cache)</a:t>
            </a:r>
            <a:r>
              <a:rPr lang="zh-CN" altLang="en-US" dirty="0"/>
              <a:t>，里面有所在的局域网上的各主机和路由器</a:t>
            </a:r>
            <a:r>
              <a:rPr lang="zh-CN" altLang="en-US" dirty="0" smtClean="0"/>
              <a:t>的</a:t>
            </a:r>
            <a:r>
              <a:rPr lang="en-US" altLang="zh-CN" dirty="0" smtClean="0"/>
              <a:t>IP</a:t>
            </a:r>
            <a:r>
              <a:rPr lang="zh-CN" altLang="en-US" dirty="0" smtClean="0"/>
              <a:t>地址</a:t>
            </a:r>
            <a:r>
              <a:rPr lang="zh-CN" altLang="en-US" dirty="0"/>
              <a:t>到硬件地址的映射表。</a:t>
            </a:r>
          </a:p>
          <a:p>
            <a:r>
              <a:rPr lang="zh-CN" altLang="en-US" dirty="0"/>
              <a:t>当</a:t>
            </a:r>
            <a:r>
              <a:rPr lang="zh-CN" altLang="en-US" dirty="0" smtClean="0"/>
              <a:t>主机</a:t>
            </a:r>
            <a:r>
              <a:rPr lang="en-US" altLang="zh-CN" dirty="0" smtClean="0"/>
              <a:t>A</a:t>
            </a:r>
            <a:r>
              <a:rPr lang="zh-CN" altLang="en-US" dirty="0" smtClean="0"/>
              <a:t>欲</a:t>
            </a:r>
            <a:r>
              <a:rPr lang="zh-CN" altLang="en-US" dirty="0"/>
              <a:t>向本局域网上的某个</a:t>
            </a:r>
            <a:r>
              <a:rPr lang="zh-CN" altLang="en-US" dirty="0" smtClean="0"/>
              <a:t>主机</a:t>
            </a:r>
            <a:r>
              <a:rPr lang="en-US" altLang="zh-CN" dirty="0" smtClean="0"/>
              <a:t>B</a:t>
            </a:r>
            <a:r>
              <a:rPr lang="zh-CN" altLang="en-US" dirty="0" smtClean="0"/>
              <a:t>发送</a:t>
            </a:r>
            <a:r>
              <a:rPr lang="en-US" altLang="zh-CN" dirty="0" smtClean="0"/>
              <a:t>IP</a:t>
            </a:r>
            <a:r>
              <a:rPr lang="zh-CN" altLang="en-US" dirty="0" smtClean="0"/>
              <a:t>数据报</a:t>
            </a:r>
            <a:r>
              <a:rPr lang="zh-CN" altLang="en-US" dirty="0"/>
              <a:t>时，就先在</a:t>
            </a:r>
            <a:r>
              <a:rPr lang="zh-CN" altLang="en-US" dirty="0" smtClean="0"/>
              <a:t>其</a:t>
            </a:r>
            <a:r>
              <a:rPr lang="en-US" altLang="zh-CN" dirty="0" smtClean="0"/>
              <a:t>ARP</a:t>
            </a:r>
            <a:r>
              <a:rPr lang="zh-CN" altLang="en-US" dirty="0" smtClean="0"/>
              <a:t>高速缓存</a:t>
            </a:r>
            <a:r>
              <a:rPr lang="zh-CN" altLang="en-US" dirty="0"/>
              <a:t>中查看有无</a:t>
            </a:r>
            <a:r>
              <a:rPr lang="zh-CN" altLang="en-US" dirty="0" smtClean="0"/>
              <a:t>主机</a:t>
            </a:r>
            <a:r>
              <a:rPr lang="en-US" altLang="zh-CN" dirty="0" smtClean="0"/>
              <a:t>B</a:t>
            </a:r>
            <a:r>
              <a:rPr lang="zh-CN" altLang="en-US" dirty="0" smtClean="0"/>
              <a:t>的</a:t>
            </a:r>
            <a:r>
              <a:rPr lang="en-US" altLang="zh-CN" dirty="0" smtClean="0"/>
              <a:t>IP</a:t>
            </a:r>
            <a:r>
              <a:rPr lang="zh-CN" altLang="en-US" dirty="0" smtClean="0"/>
              <a:t>地址</a:t>
            </a:r>
            <a:r>
              <a:rPr lang="zh-CN" altLang="en-US" dirty="0"/>
              <a:t>。如有，就可查出其对应的硬件地址，再将此硬件地址</a:t>
            </a:r>
            <a:r>
              <a:rPr lang="zh-CN" altLang="en-US" dirty="0" smtClean="0"/>
              <a:t>写入</a:t>
            </a:r>
            <a:r>
              <a:rPr lang="en-US" altLang="zh-CN" dirty="0" smtClean="0"/>
              <a:t>MAC </a:t>
            </a:r>
            <a:r>
              <a:rPr lang="zh-CN" altLang="en-US" dirty="0"/>
              <a:t>帧，然后通过局域网将</a:t>
            </a:r>
            <a:r>
              <a:rPr lang="zh-CN" altLang="en-US" dirty="0" smtClean="0"/>
              <a:t>该</a:t>
            </a:r>
            <a:r>
              <a:rPr lang="en-US" altLang="zh-CN" dirty="0" smtClean="0"/>
              <a:t>MAC</a:t>
            </a:r>
            <a:r>
              <a:rPr lang="zh-CN" altLang="en-US" dirty="0" smtClean="0"/>
              <a:t>帧</a:t>
            </a:r>
            <a:r>
              <a:rPr lang="zh-CN" altLang="en-US" dirty="0"/>
              <a:t>发往此硬件地址。 </a:t>
            </a:r>
          </a:p>
        </p:txBody>
      </p:sp>
    </p:spTree>
    <p:extLst>
      <p:ext uri="{BB962C8B-B14F-4D97-AF65-F5344CB8AC3E}">
        <p14:creationId xmlns:p14="http://schemas.microsoft.com/office/powerpoint/2010/main" val="28134074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48</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grpSp>
        <p:nvGrpSpPr>
          <p:cNvPr id="5" name="组合 4"/>
          <p:cNvGrpSpPr/>
          <p:nvPr/>
        </p:nvGrpSpPr>
        <p:grpSpPr>
          <a:xfrm>
            <a:off x="537091" y="2209428"/>
            <a:ext cx="8067357" cy="2930511"/>
            <a:chOff x="0" y="1991594"/>
            <a:chExt cx="8583613" cy="3193179"/>
          </a:xfrm>
        </p:grpSpPr>
        <p:sp>
          <p:nvSpPr>
            <p:cNvPr id="82" name="Line 7"/>
            <p:cNvSpPr>
              <a:spLocks noChangeShapeType="1"/>
            </p:cNvSpPr>
            <p:nvPr/>
          </p:nvSpPr>
          <p:spPr bwMode="auto">
            <a:xfrm rot="5400000">
              <a:off x="1776412"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3" name="Line 8"/>
            <p:cNvSpPr>
              <a:spLocks noChangeShapeType="1"/>
            </p:cNvSpPr>
            <p:nvPr/>
          </p:nvSpPr>
          <p:spPr bwMode="auto">
            <a:xfrm rot="5400000">
              <a:off x="3791744" y="3890838"/>
              <a:ext cx="588962"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4" name="Line 9"/>
            <p:cNvSpPr>
              <a:spLocks noChangeShapeType="1"/>
            </p:cNvSpPr>
            <p:nvPr/>
          </p:nvSpPr>
          <p:spPr bwMode="auto">
            <a:xfrm rot="5400000">
              <a:off x="5524500"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5" name="Line 10"/>
            <p:cNvSpPr>
              <a:spLocks noChangeShapeType="1"/>
            </p:cNvSpPr>
            <p:nvPr/>
          </p:nvSpPr>
          <p:spPr bwMode="auto">
            <a:xfrm rot="5400000">
              <a:off x="7567612"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6" name="Line 11"/>
            <p:cNvSpPr>
              <a:spLocks noChangeShapeType="1"/>
            </p:cNvSpPr>
            <p:nvPr/>
          </p:nvSpPr>
          <p:spPr bwMode="auto">
            <a:xfrm rot="5400000">
              <a:off x="468312"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87" name="Picture 1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4047207"/>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4925" y="4047207"/>
              <a:ext cx="5016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1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4188" y="4047207"/>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1588" y="4047207"/>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Line 16"/>
            <p:cNvSpPr>
              <a:spLocks noChangeShapeType="1"/>
            </p:cNvSpPr>
            <p:nvPr/>
          </p:nvSpPr>
          <p:spPr bwMode="auto">
            <a:xfrm>
              <a:off x="0" y="3605882"/>
              <a:ext cx="8583613" cy="20637"/>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2" name="Text Box 17"/>
            <p:cNvSpPr txBox="1">
              <a:spLocks noChangeArrowheads="1"/>
            </p:cNvSpPr>
            <p:nvPr/>
          </p:nvSpPr>
          <p:spPr bwMode="auto">
            <a:xfrm>
              <a:off x="2278951" y="4083510"/>
              <a:ext cx="349986"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a:t>
              </a:r>
            </a:p>
          </p:txBody>
        </p:sp>
        <p:sp>
          <p:nvSpPr>
            <p:cNvPr id="93" name="Text Box 18"/>
            <p:cNvSpPr txBox="1">
              <a:spLocks noChangeArrowheads="1"/>
            </p:cNvSpPr>
            <p:nvPr/>
          </p:nvSpPr>
          <p:spPr bwMode="auto">
            <a:xfrm>
              <a:off x="4333485" y="4027362"/>
              <a:ext cx="327814"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Y</a:t>
              </a:r>
            </a:p>
          </p:txBody>
        </p:sp>
        <p:sp>
          <p:nvSpPr>
            <p:cNvPr id="94" name="Text Box 19"/>
            <p:cNvSpPr txBox="1">
              <a:spLocks noChangeArrowheads="1"/>
            </p:cNvSpPr>
            <p:nvPr/>
          </p:nvSpPr>
          <p:spPr bwMode="auto">
            <a:xfrm>
              <a:off x="930195" y="4092257"/>
              <a:ext cx="338048"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X</a:t>
              </a:r>
            </a:p>
          </p:txBody>
        </p:sp>
        <p:sp>
          <p:nvSpPr>
            <p:cNvPr id="95" name="Text Box 20"/>
            <p:cNvSpPr txBox="1">
              <a:spLocks noChangeArrowheads="1"/>
            </p:cNvSpPr>
            <p:nvPr/>
          </p:nvSpPr>
          <p:spPr bwMode="auto">
            <a:xfrm>
              <a:off x="5997575" y="4117057"/>
              <a:ext cx="332930"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a:t>
              </a:r>
            </a:p>
          </p:txBody>
        </p:sp>
        <p:sp>
          <p:nvSpPr>
            <p:cNvPr id="96" name="Text Box 21"/>
            <p:cNvSpPr txBox="1">
              <a:spLocks noChangeArrowheads="1"/>
            </p:cNvSpPr>
            <p:nvPr/>
          </p:nvSpPr>
          <p:spPr bwMode="auto">
            <a:xfrm>
              <a:off x="8047038" y="3993233"/>
              <a:ext cx="331225"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Z</a:t>
              </a:r>
            </a:p>
          </p:txBody>
        </p:sp>
        <p:sp>
          <p:nvSpPr>
            <p:cNvPr id="98" name="Text Box 48"/>
            <p:cNvSpPr txBox="1">
              <a:spLocks noChangeArrowheads="1"/>
            </p:cNvSpPr>
            <p:nvPr/>
          </p:nvSpPr>
          <p:spPr bwMode="auto">
            <a:xfrm>
              <a:off x="2540000" y="3061369"/>
              <a:ext cx="1127733" cy="368899"/>
            </a:xfrm>
            <a:prstGeom prst="rect">
              <a:avLst/>
            </a:prstGeom>
            <a:solidFill>
              <a:srgbClr val="FFCCFF"/>
            </a:solidFill>
            <a:ln w="12700">
              <a:solidFill>
                <a:schemeClr val="tx1"/>
              </a:solidFill>
              <a:miter lim="800000"/>
              <a:headEnd/>
              <a:tailEnd/>
            </a:ln>
            <a:effectLst/>
          </p:spPr>
          <p:txBody>
            <a:bodyPr wrap="none">
              <a:spAutoFit/>
            </a:bodyPr>
            <a:lstStyle/>
            <a:p>
              <a:r>
                <a:rPr kumimoji="1" lang="en-US" altLang="zh-CN" sz="1600" dirty="0">
                  <a:latin typeface="+mj-ea"/>
                  <a:ea typeface="+mj-ea"/>
                </a:rPr>
                <a:t>ARP </a:t>
              </a:r>
              <a:r>
                <a:rPr kumimoji="1" lang="zh-CN" altLang="en-US" sz="1600" dirty="0">
                  <a:latin typeface="+mj-ea"/>
                  <a:ea typeface="+mj-ea"/>
                </a:rPr>
                <a:t>请求</a:t>
              </a:r>
            </a:p>
          </p:txBody>
        </p:sp>
        <p:sp>
          <p:nvSpPr>
            <p:cNvPr id="99" name="AutoShape 49"/>
            <p:cNvSpPr>
              <a:spLocks noChangeArrowheads="1"/>
            </p:cNvSpPr>
            <p:nvPr/>
          </p:nvSpPr>
          <p:spPr bwMode="auto">
            <a:xfrm>
              <a:off x="3849688" y="3158207"/>
              <a:ext cx="217487" cy="204787"/>
            </a:xfrm>
            <a:prstGeom prst="rightArrow">
              <a:avLst>
                <a:gd name="adj1" fmla="val 50000"/>
                <a:gd name="adj2" fmla="val 26550"/>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0" name="Text Box 50"/>
            <p:cNvSpPr txBox="1">
              <a:spLocks noChangeArrowheads="1"/>
            </p:cNvSpPr>
            <p:nvPr/>
          </p:nvSpPr>
          <p:spPr bwMode="auto">
            <a:xfrm>
              <a:off x="4464050" y="3061369"/>
              <a:ext cx="1127733" cy="368899"/>
            </a:xfrm>
            <a:prstGeom prst="rect">
              <a:avLst/>
            </a:prstGeom>
            <a:solidFill>
              <a:srgbClr val="FFCCFF"/>
            </a:solidFill>
            <a:ln w="12700">
              <a:solidFill>
                <a:schemeClr val="tx1"/>
              </a:solidFill>
              <a:miter lim="800000"/>
              <a:headEnd/>
              <a:tailEnd/>
            </a:ln>
            <a:effectLst/>
          </p:spPr>
          <p:txBody>
            <a:bodyPr wrap="none">
              <a:spAutoFit/>
            </a:bodyPr>
            <a:lstStyle/>
            <a:p>
              <a:r>
                <a:rPr kumimoji="1" lang="en-US" altLang="zh-CN" sz="1600">
                  <a:latin typeface="+mj-ea"/>
                  <a:ea typeface="+mj-ea"/>
                </a:rPr>
                <a:t>ARP </a:t>
              </a:r>
              <a:r>
                <a:rPr kumimoji="1" lang="zh-CN" altLang="en-US" sz="1600">
                  <a:latin typeface="+mj-ea"/>
                  <a:ea typeface="+mj-ea"/>
                </a:rPr>
                <a:t>请求</a:t>
              </a:r>
            </a:p>
          </p:txBody>
        </p:sp>
        <p:sp>
          <p:nvSpPr>
            <p:cNvPr id="101" name="AutoShape 51"/>
            <p:cNvSpPr>
              <a:spLocks noChangeArrowheads="1"/>
            </p:cNvSpPr>
            <p:nvPr/>
          </p:nvSpPr>
          <p:spPr bwMode="auto">
            <a:xfrm>
              <a:off x="5738370" y="3158206"/>
              <a:ext cx="217488" cy="220662"/>
            </a:xfrm>
            <a:prstGeom prst="rightArrow">
              <a:avLst>
                <a:gd name="adj1" fmla="val 50000"/>
                <a:gd name="adj2" fmla="val 25000"/>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2" name="Text Box 52"/>
            <p:cNvSpPr txBox="1">
              <a:spLocks noChangeArrowheads="1"/>
            </p:cNvSpPr>
            <p:nvPr/>
          </p:nvSpPr>
          <p:spPr bwMode="auto">
            <a:xfrm>
              <a:off x="6350000" y="3061369"/>
              <a:ext cx="1127733" cy="368899"/>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ARP </a:t>
              </a:r>
              <a:r>
                <a:rPr kumimoji="1" lang="zh-CN" altLang="en-US" sz="1600">
                  <a:latin typeface="+mj-ea"/>
                  <a:ea typeface="+mj-ea"/>
                </a:rPr>
                <a:t>请求</a:t>
              </a:r>
            </a:p>
          </p:txBody>
        </p:sp>
        <p:sp>
          <p:nvSpPr>
            <p:cNvPr id="103" name="AutoShape 53"/>
            <p:cNvSpPr>
              <a:spLocks noChangeArrowheads="1"/>
            </p:cNvSpPr>
            <p:nvPr/>
          </p:nvSpPr>
          <p:spPr bwMode="auto">
            <a:xfrm>
              <a:off x="7650163" y="3147094"/>
              <a:ext cx="217487" cy="220663"/>
            </a:xfrm>
            <a:prstGeom prst="rightArrow">
              <a:avLst>
                <a:gd name="adj1" fmla="val 50000"/>
                <a:gd name="adj2" fmla="val 25000"/>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104" name="Group 93"/>
            <p:cNvGrpSpPr>
              <a:grpSpLocks/>
            </p:cNvGrpSpPr>
            <p:nvPr/>
          </p:nvGrpSpPr>
          <p:grpSpPr bwMode="auto">
            <a:xfrm>
              <a:off x="317501" y="3074069"/>
              <a:ext cx="1668463" cy="368300"/>
              <a:chOff x="200" y="663"/>
              <a:chExt cx="1051" cy="232"/>
            </a:xfrm>
          </p:grpSpPr>
          <p:sp>
            <p:nvSpPr>
              <p:cNvPr id="105" name="AutoShape 5"/>
              <p:cNvSpPr>
                <a:spLocks noChangeArrowheads="1"/>
              </p:cNvSpPr>
              <p:nvPr/>
            </p:nvSpPr>
            <p:spPr bwMode="auto">
              <a:xfrm flipH="1">
                <a:off x="200" y="709"/>
                <a:ext cx="138" cy="139"/>
              </a:xfrm>
              <a:prstGeom prst="rightArrow">
                <a:avLst>
                  <a:gd name="adj1" fmla="val 50000"/>
                  <a:gd name="adj2" fmla="val 25000"/>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6" name="Text Box 54"/>
              <p:cNvSpPr txBox="1">
                <a:spLocks noChangeArrowheads="1"/>
              </p:cNvSpPr>
              <p:nvPr/>
            </p:nvSpPr>
            <p:spPr bwMode="auto">
              <a:xfrm flipH="1">
                <a:off x="386" y="663"/>
                <a:ext cx="865" cy="232"/>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1600">
                    <a:latin typeface="+mj-ea"/>
                    <a:ea typeface="+mj-ea"/>
                  </a:rPr>
                  <a:t>ARP </a:t>
                </a:r>
                <a:r>
                  <a:rPr kumimoji="1" lang="zh-CN" altLang="en-US" sz="1600">
                    <a:latin typeface="+mj-ea"/>
                    <a:ea typeface="+mj-ea"/>
                  </a:rPr>
                  <a:t>请求</a:t>
                </a:r>
              </a:p>
            </p:txBody>
          </p:sp>
        </p:grpSp>
        <p:sp>
          <p:nvSpPr>
            <p:cNvPr id="107" name="Text Box 55"/>
            <p:cNvSpPr txBox="1">
              <a:spLocks noChangeArrowheads="1"/>
            </p:cNvSpPr>
            <p:nvPr/>
          </p:nvSpPr>
          <p:spPr bwMode="auto">
            <a:xfrm>
              <a:off x="1547800" y="4533761"/>
              <a:ext cx="1122616"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209.0.0.5</a:t>
              </a:r>
            </a:p>
          </p:txBody>
        </p:sp>
        <p:sp>
          <p:nvSpPr>
            <p:cNvPr id="108" name="Text Box 56"/>
            <p:cNvSpPr txBox="1">
              <a:spLocks noChangeArrowheads="1"/>
            </p:cNvSpPr>
            <p:nvPr/>
          </p:nvSpPr>
          <p:spPr bwMode="auto">
            <a:xfrm>
              <a:off x="5254497" y="4619995"/>
              <a:ext cx="1122616"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209.0.0.6</a:t>
              </a:r>
            </a:p>
          </p:txBody>
        </p:sp>
        <p:sp>
          <p:nvSpPr>
            <p:cNvPr id="109" name="Text Box 57"/>
            <p:cNvSpPr txBox="1">
              <a:spLocks noChangeArrowheads="1"/>
            </p:cNvSpPr>
            <p:nvPr/>
          </p:nvSpPr>
          <p:spPr bwMode="auto">
            <a:xfrm>
              <a:off x="928040" y="4815874"/>
              <a:ext cx="2284119"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00-00-C0-15-AD-18</a:t>
              </a:r>
            </a:p>
          </p:txBody>
        </p:sp>
        <p:sp>
          <p:nvSpPr>
            <p:cNvPr id="110" name="AutoShape 59"/>
            <p:cNvSpPr>
              <a:spLocks noChangeArrowheads="1"/>
            </p:cNvSpPr>
            <p:nvPr/>
          </p:nvSpPr>
          <p:spPr bwMode="auto">
            <a:xfrm>
              <a:off x="1636362" y="1991594"/>
              <a:ext cx="5420425" cy="669792"/>
            </a:xfrm>
            <a:prstGeom prst="wedgeRoundRectCallout">
              <a:avLst>
                <a:gd name="adj1" fmla="val -21971"/>
                <a:gd name="adj2" fmla="val 99131"/>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kumimoji="1" lang="zh-CN" altLang="zh-CN" sz="1600">
                <a:latin typeface="+mj-ea"/>
                <a:ea typeface="+mj-ea"/>
              </a:endParaRPr>
            </a:p>
          </p:txBody>
        </p:sp>
        <p:sp>
          <p:nvSpPr>
            <p:cNvPr id="111" name="Text Box 60"/>
            <p:cNvSpPr txBox="1">
              <a:spLocks noChangeArrowheads="1"/>
            </p:cNvSpPr>
            <p:nvPr/>
          </p:nvSpPr>
          <p:spPr bwMode="auto">
            <a:xfrm>
              <a:off x="1845674" y="2014671"/>
              <a:ext cx="5086393" cy="63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我是 </a:t>
              </a:r>
              <a:r>
                <a:rPr kumimoji="1" lang="en-US" altLang="zh-CN" sz="1600" dirty="0">
                  <a:latin typeface="+mj-ea"/>
                  <a:ea typeface="+mj-ea"/>
                </a:rPr>
                <a:t>209.0.0.5</a:t>
              </a:r>
              <a:r>
                <a:rPr kumimoji="1" lang="zh-CN" altLang="en-US" sz="1600" dirty="0">
                  <a:latin typeface="+mj-ea"/>
                  <a:ea typeface="+mj-ea"/>
                </a:rPr>
                <a:t>，硬件地址是 </a:t>
              </a:r>
              <a:r>
                <a:rPr kumimoji="1" lang="en-US" altLang="zh-CN" sz="1600" dirty="0">
                  <a:latin typeface="+mj-ea"/>
                  <a:ea typeface="+mj-ea"/>
                </a:rPr>
                <a:t>00-00-C0-15-AD-18</a:t>
              </a:r>
            </a:p>
            <a:p>
              <a:r>
                <a:rPr kumimoji="1" lang="zh-CN" altLang="en-US" sz="1600" dirty="0">
                  <a:latin typeface="+mj-ea"/>
                  <a:ea typeface="+mj-ea"/>
                </a:rPr>
                <a:t>我想知道主机 </a:t>
              </a:r>
              <a:r>
                <a:rPr kumimoji="1" lang="en-US" altLang="zh-CN" sz="1600" dirty="0">
                  <a:latin typeface="+mj-ea"/>
                  <a:ea typeface="+mj-ea"/>
                </a:rPr>
                <a:t>209.0.0.6 </a:t>
              </a:r>
              <a:r>
                <a:rPr kumimoji="1" lang="zh-CN" altLang="en-US" sz="1600" dirty="0">
                  <a:latin typeface="+mj-ea"/>
                  <a:ea typeface="+mj-ea"/>
                </a:rPr>
                <a:t>的硬件地址</a:t>
              </a:r>
            </a:p>
          </p:txBody>
        </p:sp>
        <p:pic>
          <p:nvPicPr>
            <p:cNvPr id="112" name="Picture 6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0863" y="4047207"/>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 name="Freeform 97"/>
            <p:cNvSpPr>
              <a:spLocks/>
            </p:cNvSpPr>
            <p:nvPr/>
          </p:nvSpPr>
          <p:spPr bwMode="auto">
            <a:xfrm>
              <a:off x="2052638" y="3683669"/>
              <a:ext cx="1943100"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4" name="Freeform 98"/>
            <p:cNvSpPr>
              <a:spLocks/>
            </p:cNvSpPr>
            <p:nvPr/>
          </p:nvSpPr>
          <p:spPr bwMode="auto">
            <a:xfrm>
              <a:off x="2051050" y="3683669"/>
              <a:ext cx="3673475"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5" name="Freeform 101"/>
            <p:cNvSpPr>
              <a:spLocks/>
            </p:cNvSpPr>
            <p:nvPr/>
          </p:nvSpPr>
          <p:spPr bwMode="auto">
            <a:xfrm>
              <a:off x="2051050" y="3683669"/>
              <a:ext cx="5834063"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6" name="Freeform 102"/>
            <p:cNvSpPr>
              <a:spLocks/>
            </p:cNvSpPr>
            <p:nvPr/>
          </p:nvSpPr>
          <p:spPr bwMode="auto">
            <a:xfrm flipH="1">
              <a:off x="684213" y="3683669"/>
              <a:ext cx="1366837"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6" name="矩形 5"/>
          <p:cNvSpPr/>
          <p:nvPr/>
        </p:nvSpPr>
        <p:spPr>
          <a:xfrm>
            <a:off x="2489287" y="1508021"/>
            <a:ext cx="4265911" cy="424732"/>
          </a:xfrm>
          <a:prstGeom prst="rect">
            <a:avLst/>
          </a:prstGeom>
        </p:spPr>
        <p:txBody>
          <a:bodyPr wrap="none">
            <a:spAutoFit/>
          </a:bodyPr>
          <a:lstStyle/>
          <a:p>
            <a:pPr algn="ctr">
              <a:lnSpc>
                <a:spcPct val="90000"/>
              </a:lnSpc>
            </a:pPr>
            <a:r>
              <a:rPr kumimoji="1" lang="zh-CN" altLang="en-US" sz="2400" dirty="0">
                <a:solidFill>
                  <a:srgbClr val="FF0000"/>
                </a:solidFill>
                <a:latin typeface="+mj-ea"/>
              </a:rPr>
              <a:t>主机</a:t>
            </a:r>
            <a:r>
              <a:rPr kumimoji="1" lang="en-US" altLang="zh-CN" sz="2400" dirty="0">
                <a:solidFill>
                  <a:srgbClr val="FF0000"/>
                </a:solidFill>
                <a:latin typeface="+mj-ea"/>
              </a:rPr>
              <a:t>A</a:t>
            </a:r>
            <a:r>
              <a:rPr kumimoji="1" lang="zh-CN" altLang="en-US" sz="2400" dirty="0">
                <a:solidFill>
                  <a:srgbClr val="FF0000"/>
                </a:solidFill>
                <a:latin typeface="+mj-ea"/>
              </a:rPr>
              <a:t>广播发送</a:t>
            </a:r>
            <a:r>
              <a:rPr kumimoji="1" lang="en-US" altLang="zh-CN" sz="2400" dirty="0" smtClean="0">
                <a:solidFill>
                  <a:srgbClr val="FF0000"/>
                </a:solidFill>
                <a:latin typeface="+mj-ea"/>
              </a:rPr>
              <a:t>ARP</a:t>
            </a:r>
            <a:r>
              <a:rPr kumimoji="1" lang="zh-CN" altLang="en-US" sz="2400" dirty="0" smtClean="0">
                <a:solidFill>
                  <a:srgbClr val="FF0000"/>
                </a:solidFill>
                <a:latin typeface="+mj-ea"/>
              </a:rPr>
              <a:t>请求</a:t>
            </a:r>
            <a:r>
              <a:rPr kumimoji="1" lang="zh-CN" altLang="en-US" sz="2400" dirty="0">
                <a:solidFill>
                  <a:srgbClr val="FF0000"/>
                </a:solidFill>
                <a:latin typeface="+mj-ea"/>
              </a:rPr>
              <a:t>分组 </a:t>
            </a:r>
          </a:p>
        </p:txBody>
      </p:sp>
    </p:spTree>
    <p:extLst>
      <p:ext uri="{BB962C8B-B14F-4D97-AF65-F5344CB8AC3E}">
        <p14:creationId xmlns:p14="http://schemas.microsoft.com/office/powerpoint/2010/main" val="39893262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49</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6" name="矩形 5"/>
          <p:cNvSpPr/>
          <p:nvPr/>
        </p:nvSpPr>
        <p:spPr>
          <a:xfrm>
            <a:off x="2671660" y="1508021"/>
            <a:ext cx="4150495" cy="424732"/>
          </a:xfrm>
          <a:prstGeom prst="rect">
            <a:avLst/>
          </a:prstGeom>
        </p:spPr>
        <p:txBody>
          <a:bodyPr wrap="none">
            <a:spAutoFit/>
          </a:bodyPr>
          <a:lstStyle/>
          <a:p>
            <a:pPr algn="ctr">
              <a:lnSpc>
                <a:spcPct val="90000"/>
              </a:lnSpc>
            </a:pPr>
            <a:r>
              <a:rPr kumimoji="1" lang="zh-CN" altLang="en-US" sz="2400" dirty="0" smtClean="0">
                <a:solidFill>
                  <a:srgbClr val="FF0000"/>
                </a:solidFill>
                <a:latin typeface="+mj-ea"/>
              </a:rPr>
              <a:t>主机</a:t>
            </a:r>
            <a:r>
              <a:rPr kumimoji="1" lang="en-US" altLang="zh-CN" sz="2400" dirty="0" smtClean="0">
                <a:solidFill>
                  <a:srgbClr val="FF0000"/>
                </a:solidFill>
                <a:latin typeface="+mj-ea"/>
              </a:rPr>
              <a:t>B</a:t>
            </a:r>
            <a:r>
              <a:rPr kumimoji="1" lang="zh-CN" altLang="en-US" sz="2400" dirty="0" smtClean="0">
                <a:solidFill>
                  <a:srgbClr val="FF0000"/>
                </a:solidFill>
                <a:latin typeface="+mj-ea"/>
              </a:rPr>
              <a:t>向</a:t>
            </a:r>
            <a:r>
              <a:rPr kumimoji="1" lang="en-US" altLang="zh-CN" sz="2400" dirty="0" smtClean="0">
                <a:solidFill>
                  <a:srgbClr val="FF0000"/>
                </a:solidFill>
                <a:latin typeface="+mj-ea"/>
              </a:rPr>
              <a:t>A</a:t>
            </a:r>
            <a:r>
              <a:rPr kumimoji="1" lang="zh-CN" altLang="en-US" sz="2400" dirty="0" smtClean="0">
                <a:solidFill>
                  <a:srgbClr val="FF0000"/>
                </a:solidFill>
                <a:latin typeface="+mj-ea"/>
              </a:rPr>
              <a:t>发送</a:t>
            </a:r>
            <a:r>
              <a:rPr kumimoji="1" lang="en-US" altLang="zh-CN" sz="2400" dirty="0" smtClean="0">
                <a:solidFill>
                  <a:srgbClr val="FF0000"/>
                </a:solidFill>
                <a:latin typeface="+mj-ea"/>
              </a:rPr>
              <a:t>ARP</a:t>
            </a:r>
            <a:r>
              <a:rPr kumimoji="1" lang="zh-CN" altLang="en-US" sz="2400" dirty="0" smtClean="0">
                <a:solidFill>
                  <a:srgbClr val="FF0000"/>
                </a:solidFill>
                <a:latin typeface="+mj-ea"/>
              </a:rPr>
              <a:t>响应</a:t>
            </a:r>
            <a:r>
              <a:rPr kumimoji="1" lang="zh-CN" altLang="en-US" sz="2400" dirty="0">
                <a:solidFill>
                  <a:srgbClr val="FF0000"/>
                </a:solidFill>
                <a:latin typeface="+mj-ea"/>
              </a:rPr>
              <a:t>分组 </a:t>
            </a:r>
          </a:p>
        </p:txBody>
      </p:sp>
      <p:grpSp>
        <p:nvGrpSpPr>
          <p:cNvPr id="143" name="组合 142"/>
          <p:cNvGrpSpPr/>
          <p:nvPr/>
        </p:nvGrpSpPr>
        <p:grpSpPr>
          <a:xfrm>
            <a:off x="526921" y="2271975"/>
            <a:ext cx="7891660" cy="2889781"/>
            <a:chOff x="20638" y="3703269"/>
            <a:chExt cx="8583611" cy="3336627"/>
          </a:xfrm>
        </p:grpSpPr>
        <p:grpSp>
          <p:nvGrpSpPr>
            <p:cNvPr id="117" name="Group 94"/>
            <p:cNvGrpSpPr>
              <a:grpSpLocks/>
            </p:cNvGrpSpPr>
            <p:nvPr/>
          </p:nvGrpSpPr>
          <p:grpSpPr bwMode="auto">
            <a:xfrm>
              <a:off x="3636963" y="4794250"/>
              <a:ext cx="1657350" cy="390525"/>
              <a:chOff x="207" y="663"/>
              <a:chExt cx="1044" cy="246"/>
            </a:xfrm>
          </p:grpSpPr>
          <p:sp>
            <p:nvSpPr>
              <p:cNvPr id="118" name="AutoShape 95"/>
              <p:cNvSpPr>
                <a:spLocks noChangeArrowheads="1"/>
              </p:cNvSpPr>
              <p:nvPr/>
            </p:nvSpPr>
            <p:spPr bwMode="auto">
              <a:xfrm flipH="1">
                <a:off x="207" y="709"/>
                <a:ext cx="138" cy="139"/>
              </a:xfrm>
              <a:prstGeom prst="rightArrow">
                <a:avLst>
                  <a:gd name="adj1" fmla="val 50000"/>
                  <a:gd name="adj2" fmla="val 25000"/>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9" name="Text Box 96"/>
              <p:cNvSpPr txBox="1">
                <a:spLocks noChangeArrowheads="1"/>
              </p:cNvSpPr>
              <p:nvPr/>
            </p:nvSpPr>
            <p:spPr bwMode="auto">
              <a:xfrm flipH="1">
                <a:off x="386" y="663"/>
                <a:ext cx="865" cy="246"/>
              </a:xfrm>
              <a:prstGeom prst="rect">
                <a:avLst/>
              </a:prstGeom>
              <a:solidFill>
                <a:srgbClr val="FFCCFF"/>
              </a:solidFill>
              <a:ln w="12700">
                <a:solidFill>
                  <a:schemeClr val="tx1"/>
                </a:solidFill>
                <a:miter lim="800000"/>
                <a:headEnd/>
                <a:tailEnd/>
              </a:ln>
              <a:effectLst/>
            </p:spPr>
            <p:txBody>
              <a:bodyPr>
                <a:spAutoFit/>
              </a:bodyPr>
              <a:lstStyle/>
              <a:p>
                <a:r>
                  <a:rPr kumimoji="1" lang="en-US" altLang="zh-CN" sz="1600">
                    <a:latin typeface="+mj-ea"/>
                    <a:ea typeface="+mj-ea"/>
                  </a:rPr>
                  <a:t>ARP </a:t>
                </a:r>
                <a:r>
                  <a:rPr kumimoji="1" lang="zh-CN" altLang="en-US" sz="1600">
                    <a:latin typeface="+mj-ea"/>
                    <a:ea typeface="+mj-ea"/>
                  </a:rPr>
                  <a:t>响应</a:t>
                </a:r>
              </a:p>
            </p:txBody>
          </p:sp>
        </p:grpSp>
        <p:sp>
          <p:nvSpPr>
            <p:cNvPr id="120" name="Text Box 58"/>
            <p:cNvSpPr txBox="1">
              <a:spLocks noChangeArrowheads="1"/>
            </p:cNvSpPr>
            <p:nvPr/>
          </p:nvSpPr>
          <p:spPr bwMode="auto">
            <a:xfrm>
              <a:off x="4703225" y="6648991"/>
              <a:ext cx="2266971"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08-00-2B-00-EE-0A</a:t>
              </a:r>
            </a:p>
          </p:txBody>
        </p:sp>
        <p:sp>
          <p:nvSpPr>
            <p:cNvPr id="121" name="AutoShape 61"/>
            <p:cNvSpPr>
              <a:spLocks noChangeArrowheads="1"/>
            </p:cNvSpPr>
            <p:nvPr/>
          </p:nvSpPr>
          <p:spPr bwMode="auto">
            <a:xfrm>
              <a:off x="3509166" y="3703269"/>
              <a:ext cx="3892550" cy="727075"/>
            </a:xfrm>
            <a:prstGeom prst="wedgeRoundRectCallout">
              <a:avLst>
                <a:gd name="adj1" fmla="val -19591"/>
                <a:gd name="adj2" fmla="val 94565"/>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kumimoji="1" lang="zh-CN" altLang="zh-CN" sz="1600" b="1">
                <a:latin typeface="+mj-ea"/>
                <a:ea typeface="+mj-ea"/>
              </a:endParaRPr>
            </a:p>
          </p:txBody>
        </p:sp>
        <p:sp>
          <p:nvSpPr>
            <p:cNvPr id="122" name="Text Box 62"/>
            <p:cNvSpPr txBox="1">
              <a:spLocks noChangeArrowheads="1"/>
            </p:cNvSpPr>
            <p:nvPr/>
          </p:nvSpPr>
          <p:spPr bwMode="auto">
            <a:xfrm>
              <a:off x="3727656" y="3763609"/>
              <a:ext cx="3897312" cy="67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zh-CN" altLang="en-US" sz="1600" dirty="0">
                  <a:latin typeface="+mj-ea"/>
                  <a:ea typeface="+mj-ea"/>
                </a:rPr>
                <a:t>我是 </a:t>
              </a:r>
              <a:r>
                <a:rPr kumimoji="1" lang="en-US" altLang="zh-CN" sz="1600" dirty="0">
                  <a:latin typeface="+mj-ea"/>
                  <a:ea typeface="+mj-ea"/>
                </a:rPr>
                <a:t>209.0.0.6</a:t>
              </a:r>
            </a:p>
            <a:p>
              <a:r>
                <a:rPr kumimoji="1" lang="zh-CN" altLang="en-US" sz="1600" dirty="0">
                  <a:latin typeface="+mj-ea"/>
                  <a:ea typeface="+mj-ea"/>
                </a:rPr>
                <a:t>硬件地址是 </a:t>
              </a:r>
              <a:r>
                <a:rPr kumimoji="1" lang="en-US" altLang="zh-CN" sz="1600" dirty="0">
                  <a:latin typeface="+mj-ea"/>
                  <a:ea typeface="+mj-ea"/>
                </a:rPr>
                <a:t>08-00-2B-00-EE-0A</a:t>
              </a:r>
            </a:p>
          </p:txBody>
        </p:sp>
        <p:sp>
          <p:nvSpPr>
            <p:cNvPr id="123" name="Line 74"/>
            <p:cNvSpPr>
              <a:spLocks noChangeShapeType="1"/>
            </p:cNvSpPr>
            <p:nvPr/>
          </p:nvSpPr>
          <p:spPr bwMode="auto">
            <a:xfrm rot="5400000">
              <a:off x="1797050"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4" name="Line 75"/>
            <p:cNvSpPr>
              <a:spLocks noChangeShapeType="1"/>
            </p:cNvSpPr>
            <p:nvPr/>
          </p:nvSpPr>
          <p:spPr bwMode="auto">
            <a:xfrm rot="5400000">
              <a:off x="3812381" y="5612607"/>
              <a:ext cx="588963"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5" name="Line 76"/>
            <p:cNvSpPr>
              <a:spLocks noChangeShapeType="1"/>
            </p:cNvSpPr>
            <p:nvPr/>
          </p:nvSpPr>
          <p:spPr bwMode="auto">
            <a:xfrm rot="5400000">
              <a:off x="5545137"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6" name="Line 77"/>
            <p:cNvSpPr>
              <a:spLocks noChangeShapeType="1"/>
            </p:cNvSpPr>
            <p:nvPr/>
          </p:nvSpPr>
          <p:spPr bwMode="auto">
            <a:xfrm rot="5400000">
              <a:off x="7588250"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7" name="Line 78"/>
            <p:cNvSpPr>
              <a:spLocks noChangeShapeType="1"/>
            </p:cNvSpPr>
            <p:nvPr/>
          </p:nvSpPr>
          <p:spPr bwMode="auto">
            <a:xfrm rot="5400000">
              <a:off x="488950"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128" name="Picture 7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638" y="5768975"/>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8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5563" y="5768975"/>
              <a:ext cx="5016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8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4825" y="5768975"/>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8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2225" y="5768975"/>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 name="Line 83"/>
            <p:cNvSpPr>
              <a:spLocks noChangeShapeType="1"/>
            </p:cNvSpPr>
            <p:nvPr/>
          </p:nvSpPr>
          <p:spPr bwMode="auto">
            <a:xfrm>
              <a:off x="20638" y="5327651"/>
              <a:ext cx="8583611" cy="20638"/>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3" name="Text Box 84"/>
            <p:cNvSpPr txBox="1">
              <a:spLocks noChangeArrowheads="1"/>
            </p:cNvSpPr>
            <p:nvPr/>
          </p:nvSpPr>
          <p:spPr bwMode="auto">
            <a:xfrm>
              <a:off x="2289175" y="5838825"/>
              <a:ext cx="357778"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a:t>
              </a:r>
            </a:p>
          </p:txBody>
        </p:sp>
        <p:sp>
          <p:nvSpPr>
            <p:cNvPr id="134" name="Text Box 85"/>
            <p:cNvSpPr txBox="1">
              <a:spLocks noChangeArrowheads="1"/>
            </p:cNvSpPr>
            <p:nvPr/>
          </p:nvSpPr>
          <p:spPr bwMode="auto">
            <a:xfrm>
              <a:off x="4278313" y="5714999"/>
              <a:ext cx="335112"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Y</a:t>
              </a:r>
            </a:p>
          </p:txBody>
        </p:sp>
        <p:sp>
          <p:nvSpPr>
            <p:cNvPr id="135" name="Text Box 86"/>
            <p:cNvSpPr txBox="1">
              <a:spLocks noChangeArrowheads="1"/>
            </p:cNvSpPr>
            <p:nvPr/>
          </p:nvSpPr>
          <p:spPr bwMode="auto">
            <a:xfrm>
              <a:off x="962025" y="5714999"/>
              <a:ext cx="345574"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X</a:t>
              </a:r>
            </a:p>
          </p:txBody>
        </p:sp>
        <p:sp>
          <p:nvSpPr>
            <p:cNvPr id="136" name="Text Box 87"/>
            <p:cNvSpPr txBox="1">
              <a:spLocks noChangeArrowheads="1"/>
            </p:cNvSpPr>
            <p:nvPr/>
          </p:nvSpPr>
          <p:spPr bwMode="auto">
            <a:xfrm>
              <a:off x="6018214" y="5838825"/>
              <a:ext cx="340342"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a:t>
              </a:r>
            </a:p>
          </p:txBody>
        </p:sp>
        <p:sp>
          <p:nvSpPr>
            <p:cNvPr id="137" name="Text Box 88"/>
            <p:cNvSpPr txBox="1">
              <a:spLocks noChangeArrowheads="1"/>
            </p:cNvSpPr>
            <p:nvPr/>
          </p:nvSpPr>
          <p:spPr bwMode="auto">
            <a:xfrm>
              <a:off x="8067675" y="5714999"/>
              <a:ext cx="338600"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Z</a:t>
              </a:r>
            </a:p>
          </p:txBody>
        </p:sp>
        <p:sp>
          <p:nvSpPr>
            <p:cNvPr id="138" name="Text Box 89"/>
            <p:cNvSpPr txBox="1">
              <a:spLocks noChangeArrowheads="1"/>
            </p:cNvSpPr>
            <p:nvPr/>
          </p:nvSpPr>
          <p:spPr bwMode="auto">
            <a:xfrm>
              <a:off x="1477244" y="6280692"/>
              <a:ext cx="1147609"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209.0.0.5</a:t>
              </a:r>
            </a:p>
          </p:txBody>
        </p:sp>
        <p:sp>
          <p:nvSpPr>
            <p:cNvPr id="139" name="Text Box 90"/>
            <p:cNvSpPr txBox="1">
              <a:spLocks noChangeArrowheads="1"/>
            </p:cNvSpPr>
            <p:nvPr/>
          </p:nvSpPr>
          <p:spPr bwMode="auto">
            <a:xfrm>
              <a:off x="5262639" y="6297504"/>
              <a:ext cx="1147609"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209.0.0.6</a:t>
              </a:r>
            </a:p>
          </p:txBody>
        </p:sp>
        <p:sp>
          <p:nvSpPr>
            <p:cNvPr id="140" name="Text Box 91"/>
            <p:cNvSpPr txBox="1">
              <a:spLocks noChangeArrowheads="1"/>
            </p:cNvSpPr>
            <p:nvPr/>
          </p:nvSpPr>
          <p:spPr bwMode="auto">
            <a:xfrm>
              <a:off x="883564" y="6648991"/>
              <a:ext cx="2334971"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00-00-C0-15-AD-18</a:t>
              </a:r>
            </a:p>
          </p:txBody>
        </p:sp>
        <p:pic>
          <p:nvPicPr>
            <p:cNvPr id="141" name="Picture 9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1500" y="5768975"/>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Freeform 103"/>
            <p:cNvSpPr>
              <a:spLocks/>
            </p:cNvSpPr>
            <p:nvPr/>
          </p:nvSpPr>
          <p:spPr bwMode="auto">
            <a:xfrm flipH="1">
              <a:off x="2051050" y="5407025"/>
              <a:ext cx="3673475"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3838194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3" name="内容占位符 2"/>
          <p:cNvSpPr>
            <a:spLocks noGrp="1"/>
          </p:cNvSpPr>
          <p:nvPr>
            <p:ph idx="1"/>
          </p:nvPr>
        </p:nvSpPr>
        <p:spPr/>
        <p:txBody>
          <a:bodyPr/>
          <a:lstStyle/>
          <a:p>
            <a:r>
              <a:rPr lang="zh-CN" altLang="en-US" dirty="0" smtClean="0"/>
              <a:t>电信网的成功经验：让网络负责可靠交付。</a:t>
            </a:r>
            <a:endParaRPr lang="en-US" altLang="zh-CN" dirty="0" smtClean="0"/>
          </a:p>
          <a:p>
            <a:r>
              <a:rPr lang="zh-CN" altLang="en-US" dirty="0" smtClean="0"/>
              <a:t>电信网使用昂贵的程控交换机，用</a:t>
            </a:r>
            <a:r>
              <a:rPr lang="zh-CN" altLang="en-US" dirty="0" smtClean="0">
                <a:solidFill>
                  <a:srgbClr val="FF0000"/>
                </a:solidFill>
              </a:rPr>
              <a:t>面向连接</a:t>
            </a:r>
            <a:r>
              <a:rPr lang="zh-CN" altLang="en-US" dirty="0" smtClean="0"/>
              <a:t>的通信方式，使电信网络能够向用户提供可靠传输的服务。</a:t>
            </a:r>
            <a:endParaRPr lang="en-US" altLang="zh-CN" dirty="0" smtClean="0"/>
          </a:p>
          <a:p>
            <a:r>
              <a:rPr lang="zh-CN" altLang="en-US" dirty="0"/>
              <a:t>虚电路</a:t>
            </a:r>
            <a:r>
              <a:rPr lang="en-US" altLang="zh-CN" dirty="0" smtClean="0"/>
              <a:t>VC</a:t>
            </a:r>
            <a:r>
              <a:rPr lang="zh-CN" altLang="en-US" dirty="0" smtClean="0"/>
              <a:t>就是当两个计算机进行通信时，应当先建立连接，以</a:t>
            </a:r>
            <a:r>
              <a:rPr lang="zh-CN" altLang="en-US" dirty="0" smtClean="0">
                <a:solidFill>
                  <a:srgbClr val="FF0000"/>
                </a:solidFill>
              </a:rPr>
              <a:t>保证双方通信所需的一切网络资源</a:t>
            </a:r>
            <a:r>
              <a:rPr lang="zh-CN" altLang="en-US" dirty="0" smtClean="0"/>
              <a:t>，双方就沿着已建立的虚电路发送分组。</a:t>
            </a:r>
            <a:endParaRPr lang="en-US" altLang="zh-CN" dirty="0" smtClean="0"/>
          </a:p>
          <a:p>
            <a:r>
              <a:rPr lang="zh-CN" altLang="en-US" dirty="0"/>
              <a:t>如果使用可靠传输的网络协议</a:t>
            </a:r>
            <a:r>
              <a:rPr lang="zh-CN" altLang="en-US" dirty="0" smtClean="0"/>
              <a:t>，</a:t>
            </a:r>
            <a:r>
              <a:rPr lang="zh-CN" altLang="en-US" dirty="0"/>
              <a:t>就可使所发送的分组</a:t>
            </a:r>
            <a:r>
              <a:rPr lang="zh-CN" altLang="en-US" dirty="0">
                <a:solidFill>
                  <a:srgbClr val="FF0000"/>
                </a:solidFill>
              </a:rPr>
              <a:t>无差错</a:t>
            </a:r>
            <a:r>
              <a:rPr lang="zh-CN" altLang="en-US" dirty="0"/>
              <a:t>按序到达终点。</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a:t>
            </a:fld>
            <a:endParaRPr lang="en-US" altLang="zh-CN"/>
          </a:p>
        </p:txBody>
      </p:sp>
      <p:sp>
        <p:nvSpPr>
          <p:cNvPr id="5" name="文本占位符 4"/>
          <p:cNvSpPr>
            <a:spLocks noGrp="1"/>
          </p:cNvSpPr>
          <p:nvPr>
            <p:ph type="body" sz="quarter" idx="13"/>
          </p:nvPr>
        </p:nvSpPr>
        <p:spPr/>
        <p:txBody>
          <a:bodyPr/>
          <a:lstStyle/>
          <a:p>
            <a:r>
              <a:rPr lang="en-US" altLang="zh-CN" dirty="0" smtClean="0"/>
              <a:t>1.1</a:t>
            </a:r>
            <a:r>
              <a:rPr lang="zh-CN" altLang="en-US" dirty="0" smtClean="0"/>
              <a:t>虚电路</a:t>
            </a:r>
            <a:endParaRPr lang="zh-CN" altLang="en-US" dirty="0"/>
          </a:p>
        </p:txBody>
      </p:sp>
    </p:spTree>
    <p:extLst>
      <p:ext uri="{BB962C8B-B14F-4D97-AF65-F5344CB8AC3E}">
        <p14:creationId xmlns:p14="http://schemas.microsoft.com/office/powerpoint/2010/main" val="2085782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50</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为了减少网络上的通信量，</a:t>
            </a:r>
            <a:r>
              <a:rPr lang="zh-CN" altLang="en-US" dirty="0" smtClean="0"/>
              <a:t>主机</a:t>
            </a:r>
            <a:r>
              <a:rPr lang="en-US" altLang="zh-CN" dirty="0" smtClean="0"/>
              <a:t>A</a:t>
            </a:r>
            <a:r>
              <a:rPr lang="zh-CN" altLang="en-US" dirty="0" smtClean="0"/>
              <a:t>在</a:t>
            </a:r>
            <a:r>
              <a:rPr lang="zh-CN" altLang="en-US" dirty="0"/>
              <a:t>发送</a:t>
            </a:r>
            <a:r>
              <a:rPr lang="zh-CN" altLang="en-US" dirty="0" smtClean="0"/>
              <a:t>其</a:t>
            </a:r>
            <a:r>
              <a:rPr lang="en-US" altLang="zh-CN" dirty="0" smtClean="0"/>
              <a:t>ARP</a:t>
            </a:r>
            <a:r>
              <a:rPr lang="zh-CN" altLang="en-US" dirty="0" smtClean="0"/>
              <a:t>请求</a:t>
            </a:r>
            <a:r>
              <a:rPr lang="zh-CN" altLang="en-US" dirty="0"/>
              <a:t>分组时，就将自己</a:t>
            </a:r>
            <a:r>
              <a:rPr lang="zh-CN" altLang="en-US" dirty="0" smtClean="0"/>
              <a:t>的</a:t>
            </a:r>
            <a:r>
              <a:rPr lang="en-US" altLang="zh-CN" dirty="0" smtClean="0"/>
              <a:t>IP</a:t>
            </a:r>
            <a:r>
              <a:rPr lang="zh-CN" altLang="en-US" dirty="0" smtClean="0"/>
              <a:t>地址</a:t>
            </a:r>
            <a:r>
              <a:rPr lang="zh-CN" altLang="en-US" dirty="0"/>
              <a:t>到硬件地址的映射</a:t>
            </a:r>
            <a:r>
              <a:rPr lang="zh-CN" altLang="en-US" dirty="0" smtClean="0"/>
              <a:t>写入</a:t>
            </a:r>
            <a:r>
              <a:rPr lang="en-US" altLang="zh-CN" dirty="0" smtClean="0"/>
              <a:t>ARP</a:t>
            </a:r>
            <a:r>
              <a:rPr lang="zh-CN" altLang="en-US" dirty="0" smtClean="0"/>
              <a:t>请求</a:t>
            </a:r>
            <a:r>
              <a:rPr lang="zh-CN" altLang="en-US" dirty="0"/>
              <a:t>分组。</a:t>
            </a:r>
          </a:p>
          <a:p>
            <a:r>
              <a:rPr lang="zh-CN" altLang="en-US" dirty="0"/>
              <a:t>当</a:t>
            </a:r>
            <a:r>
              <a:rPr lang="zh-CN" altLang="en-US" dirty="0" smtClean="0"/>
              <a:t>主机</a:t>
            </a:r>
            <a:r>
              <a:rPr lang="en-US" altLang="zh-CN" dirty="0" smtClean="0"/>
              <a:t>B</a:t>
            </a:r>
            <a:r>
              <a:rPr lang="zh-CN" altLang="en-US" dirty="0" smtClean="0"/>
              <a:t>收到</a:t>
            </a:r>
            <a:r>
              <a:rPr lang="en-US" altLang="zh-CN" dirty="0" smtClean="0"/>
              <a:t>A</a:t>
            </a:r>
            <a:r>
              <a:rPr lang="zh-CN" altLang="en-US" dirty="0" smtClean="0"/>
              <a:t>的</a:t>
            </a:r>
            <a:r>
              <a:rPr lang="en-US" altLang="zh-CN" dirty="0" smtClean="0"/>
              <a:t>ARP</a:t>
            </a:r>
            <a:r>
              <a:rPr lang="zh-CN" altLang="en-US" dirty="0" smtClean="0"/>
              <a:t>请求</a:t>
            </a:r>
            <a:r>
              <a:rPr lang="zh-CN" altLang="en-US" dirty="0"/>
              <a:t>分组时，就将</a:t>
            </a:r>
            <a:r>
              <a:rPr lang="zh-CN" altLang="en-US" dirty="0" smtClean="0"/>
              <a:t>主机</a:t>
            </a:r>
            <a:r>
              <a:rPr lang="en-US" altLang="zh-CN" dirty="0" smtClean="0"/>
              <a:t>A</a:t>
            </a:r>
            <a:r>
              <a:rPr lang="zh-CN" altLang="en-US" dirty="0" smtClean="0"/>
              <a:t>的</a:t>
            </a:r>
            <a:r>
              <a:rPr lang="zh-CN" altLang="en-US" dirty="0"/>
              <a:t>这一地址映射写入</a:t>
            </a:r>
            <a:r>
              <a:rPr lang="zh-CN" altLang="en-US" dirty="0" smtClean="0"/>
              <a:t>主机</a:t>
            </a:r>
            <a:r>
              <a:rPr lang="en-US" altLang="zh-CN" dirty="0" smtClean="0"/>
              <a:t>B</a:t>
            </a:r>
            <a:r>
              <a:rPr lang="zh-CN" altLang="en-US" dirty="0" smtClean="0"/>
              <a:t>自己的</a:t>
            </a:r>
            <a:r>
              <a:rPr lang="en-US" altLang="zh-CN" dirty="0" smtClean="0"/>
              <a:t>ARP</a:t>
            </a:r>
            <a:r>
              <a:rPr lang="zh-CN" altLang="en-US" dirty="0" smtClean="0"/>
              <a:t>高速缓存</a:t>
            </a:r>
            <a:r>
              <a:rPr lang="zh-CN" altLang="en-US" dirty="0"/>
              <a:t>中。这对</a:t>
            </a:r>
            <a:r>
              <a:rPr lang="zh-CN" altLang="en-US" dirty="0" smtClean="0"/>
              <a:t>主机</a:t>
            </a:r>
            <a:r>
              <a:rPr lang="en-US" altLang="zh-CN" dirty="0" smtClean="0"/>
              <a:t>B</a:t>
            </a:r>
            <a:r>
              <a:rPr lang="zh-CN" altLang="en-US" dirty="0" smtClean="0"/>
              <a:t>以后向</a:t>
            </a:r>
            <a:r>
              <a:rPr lang="en-US" altLang="zh-CN" dirty="0" smtClean="0"/>
              <a:t>A</a:t>
            </a:r>
            <a:r>
              <a:rPr lang="zh-CN" altLang="en-US" dirty="0" smtClean="0"/>
              <a:t>发送</a:t>
            </a:r>
            <a:r>
              <a:rPr lang="zh-CN" altLang="en-US" dirty="0"/>
              <a:t>数据报时就更方便了。 </a:t>
            </a:r>
          </a:p>
        </p:txBody>
      </p:sp>
    </p:spTree>
    <p:extLst>
      <p:ext uri="{BB962C8B-B14F-4D97-AF65-F5344CB8AC3E}">
        <p14:creationId xmlns:p14="http://schemas.microsoft.com/office/powerpoint/2010/main" val="23661319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51</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ARP</a:t>
            </a:r>
            <a:r>
              <a:rPr lang="zh-CN" altLang="en-US" dirty="0" smtClean="0"/>
              <a:t>是</a:t>
            </a:r>
            <a:r>
              <a:rPr lang="zh-CN" altLang="en-US" dirty="0"/>
              <a:t>解决同一个局域网上的主机或路由器</a:t>
            </a:r>
            <a:r>
              <a:rPr lang="zh-CN" altLang="en-US" dirty="0" smtClean="0"/>
              <a:t>的</a:t>
            </a:r>
            <a:r>
              <a:rPr lang="en-US" altLang="zh-CN" dirty="0" smtClean="0"/>
              <a:t>IP</a:t>
            </a:r>
            <a:r>
              <a:rPr lang="zh-CN" altLang="en-US" dirty="0" smtClean="0"/>
              <a:t>地址</a:t>
            </a:r>
            <a:r>
              <a:rPr lang="zh-CN" altLang="en-US" dirty="0"/>
              <a:t>和硬件地址的映射问题。</a:t>
            </a:r>
          </a:p>
          <a:p>
            <a:r>
              <a:rPr lang="zh-CN" altLang="en-US" dirty="0"/>
              <a:t>如果所要找的主机和源主机不在同一个局域网上，那么就要</a:t>
            </a:r>
            <a:r>
              <a:rPr lang="zh-CN" altLang="en-US" dirty="0" smtClean="0"/>
              <a:t>通过</a:t>
            </a:r>
            <a:r>
              <a:rPr lang="en-US" altLang="zh-CN" dirty="0" smtClean="0"/>
              <a:t>ARP</a:t>
            </a:r>
            <a:r>
              <a:rPr lang="zh-CN" altLang="en-US" dirty="0" smtClean="0"/>
              <a:t>找到</a:t>
            </a:r>
            <a:r>
              <a:rPr lang="zh-CN" altLang="en-US" dirty="0"/>
              <a:t>一个位于本局域网上的某个路由器的硬件地址，然后把分组发送给这个路由器，让这个路由器把分组转发给下一个网络</a:t>
            </a:r>
            <a:r>
              <a:rPr lang="zh-CN" altLang="en-US" dirty="0" smtClean="0"/>
              <a:t>。</a:t>
            </a:r>
            <a:endParaRPr lang="en-US" altLang="zh-CN" dirty="0" smtClean="0"/>
          </a:p>
          <a:p>
            <a:r>
              <a:rPr lang="zh-CN" altLang="en-US" dirty="0" smtClean="0"/>
              <a:t>剩下</a:t>
            </a:r>
            <a:r>
              <a:rPr lang="zh-CN" altLang="en-US" dirty="0"/>
              <a:t>的工作就由下一个网络来做。</a:t>
            </a:r>
          </a:p>
        </p:txBody>
      </p:sp>
    </p:spTree>
    <p:extLst>
      <p:ext uri="{BB962C8B-B14F-4D97-AF65-F5344CB8AC3E}">
        <p14:creationId xmlns:p14="http://schemas.microsoft.com/office/powerpoint/2010/main" val="17047349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52</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从</a:t>
            </a:r>
            <a:r>
              <a:rPr lang="en-US" altLang="zh-CN" dirty="0"/>
              <a:t>IP</a:t>
            </a:r>
            <a:r>
              <a:rPr lang="zh-CN" altLang="en-US" dirty="0"/>
              <a:t>地址到硬件地址的解析是自动进行的，主机的用户对这种地址解析过程是不知道的。</a:t>
            </a:r>
          </a:p>
          <a:p>
            <a:r>
              <a:rPr lang="zh-CN" altLang="en-US" dirty="0"/>
              <a:t>只要主机或路由器要和本网络上的另一个</a:t>
            </a:r>
            <a:r>
              <a:rPr lang="zh-CN" altLang="en-US" dirty="0" smtClean="0"/>
              <a:t>已知</a:t>
            </a:r>
            <a:r>
              <a:rPr lang="en-US" altLang="zh-CN" dirty="0" smtClean="0"/>
              <a:t>IP</a:t>
            </a:r>
            <a:r>
              <a:rPr lang="zh-CN" altLang="en-US" dirty="0" smtClean="0"/>
              <a:t>地址</a:t>
            </a:r>
            <a:r>
              <a:rPr lang="zh-CN" altLang="en-US" dirty="0"/>
              <a:t>的主机或路由器进行通信，</a:t>
            </a:r>
            <a:r>
              <a:rPr lang="en-US" altLang="zh-CN" dirty="0" smtClean="0"/>
              <a:t>ARP</a:t>
            </a:r>
            <a:r>
              <a:rPr lang="zh-CN" altLang="en-US" dirty="0" smtClean="0"/>
              <a:t>协议</a:t>
            </a:r>
            <a:r>
              <a:rPr lang="zh-CN" altLang="en-US" dirty="0"/>
              <a:t>就会自动地将</a:t>
            </a:r>
            <a:r>
              <a:rPr lang="zh-CN" altLang="en-US" dirty="0" smtClean="0"/>
              <a:t>该</a:t>
            </a:r>
            <a:r>
              <a:rPr lang="en-US" altLang="zh-CN" dirty="0" smtClean="0"/>
              <a:t>IP</a:t>
            </a:r>
            <a:r>
              <a:rPr lang="zh-CN" altLang="en-US" dirty="0" smtClean="0"/>
              <a:t>地址</a:t>
            </a:r>
            <a:r>
              <a:rPr lang="zh-CN" altLang="en-US" dirty="0"/>
              <a:t>解析为链路层所需要的硬件地址。 </a:t>
            </a:r>
          </a:p>
        </p:txBody>
      </p:sp>
    </p:spTree>
    <p:extLst>
      <p:ext uri="{BB962C8B-B14F-4D97-AF65-F5344CB8AC3E}">
        <p14:creationId xmlns:p14="http://schemas.microsoft.com/office/powerpoint/2010/main" val="26006271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53</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使用</a:t>
            </a:r>
            <a:r>
              <a:rPr lang="en-US" altLang="zh-CN" dirty="0" smtClean="0"/>
              <a:t>ARP</a:t>
            </a:r>
            <a:r>
              <a:rPr lang="zh-CN" altLang="en-US" dirty="0" smtClean="0"/>
              <a:t>的</a:t>
            </a:r>
            <a:r>
              <a:rPr lang="zh-CN" altLang="en-US" dirty="0"/>
              <a:t>四种典型</a:t>
            </a:r>
            <a:r>
              <a:rPr lang="zh-CN" altLang="en-US" dirty="0" smtClean="0"/>
              <a:t>情况：</a:t>
            </a:r>
            <a:endParaRPr lang="en-US" altLang="zh-CN" dirty="0" smtClean="0"/>
          </a:p>
          <a:p>
            <a:pPr lvl="1"/>
            <a:r>
              <a:rPr lang="zh-CN" altLang="en-US" dirty="0"/>
              <a:t>发送方是主机，要把</a:t>
            </a:r>
            <a:r>
              <a:rPr lang="en-US" altLang="zh-CN" dirty="0"/>
              <a:t>IP</a:t>
            </a:r>
            <a:r>
              <a:rPr lang="zh-CN" altLang="en-US" dirty="0"/>
              <a:t>数据报发送到本网络上的另一个主机。这时</a:t>
            </a:r>
            <a:r>
              <a:rPr lang="zh-CN" altLang="en-US" dirty="0" smtClean="0"/>
              <a:t>用</a:t>
            </a:r>
            <a:r>
              <a:rPr lang="en-US" altLang="zh-CN" dirty="0" smtClean="0"/>
              <a:t>ARP</a:t>
            </a:r>
            <a:r>
              <a:rPr lang="zh-CN" altLang="en-US" dirty="0" smtClean="0"/>
              <a:t>找到</a:t>
            </a:r>
            <a:r>
              <a:rPr lang="zh-CN" altLang="en-US" dirty="0"/>
              <a:t>目的主机的硬件地址。 </a:t>
            </a:r>
          </a:p>
          <a:p>
            <a:pPr lvl="1"/>
            <a:r>
              <a:rPr lang="zh-CN" altLang="en-US" dirty="0"/>
              <a:t>发送方是主机，要把 </a:t>
            </a:r>
            <a:r>
              <a:rPr lang="en-US" altLang="zh-CN" dirty="0"/>
              <a:t>IP </a:t>
            </a:r>
            <a:r>
              <a:rPr lang="zh-CN" altLang="en-US" dirty="0"/>
              <a:t>数据报发送到另一个网络上的一个主机。这时</a:t>
            </a:r>
            <a:r>
              <a:rPr lang="zh-CN" altLang="en-US" dirty="0" smtClean="0"/>
              <a:t>用</a:t>
            </a:r>
            <a:r>
              <a:rPr lang="en-US" altLang="zh-CN" dirty="0" smtClean="0"/>
              <a:t>ARP</a:t>
            </a:r>
            <a:r>
              <a:rPr lang="zh-CN" altLang="en-US" dirty="0" smtClean="0"/>
              <a:t>找到</a:t>
            </a:r>
            <a:r>
              <a:rPr lang="zh-CN" altLang="en-US" dirty="0"/>
              <a:t>本网络上的一个路由器的硬件地址。剩下的工作由这个路由器来完成。 </a:t>
            </a:r>
          </a:p>
          <a:p>
            <a:pPr lvl="1"/>
            <a:r>
              <a:rPr lang="zh-CN" altLang="en-US" dirty="0"/>
              <a:t>发送方是路由器，要</a:t>
            </a:r>
            <a:r>
              <a:rPr lang="zh-CN" altLang="en-US" dirty="0" smtClean="0"/>
              <a:t>把</a:t>
            </a:r>
            <a:r>
              <a:rPr lang="en-US" altLang="zh-CN" dirty="0" smtClean="0"/>
              <a:t>IP</a:t>
            </a:r>
            <a:r>
              <a:rPr lang="zh-CN" altLang="en-US" dirty="0" smtClean="0"/>
              <a:t>数据报</a:t>
            </a:r>
            <a:r>
              <a:rPr lang="zh-CN" altLang="en-US" dirty="0"/>
              <a:t>转发到本网络上的一个主机。这时</a:t>
            </a:r>
            <a:r>
              <a:rPr lang="zh-CN" altLang="en-US" dirty="0" smtClean="0"/>
              <a:t>用</a:t>
            </a:r>
            <a:r>
              <a:rPr lang="en-US" altLang="zh-CN" dirty="0" smtClean="0"/>
              <a:t>ARP</a:t>
            </a:r>
            <a:r>
              <a:rPr lang="zh-CN" altLang="en-US" dirty="0" smtClean="0"/>
              <a:t>找到</a:t>
            </a:r>
            <a:r>
              <a:rPr lang="zh-CN" altLang="en-US" dirty="0"/>
              <a:t>目的主机的硬件地址。 </a:t>
            </a:r>
          </a:p>
          <a:p>
            <a:pPr lvl="1"/>
            <a:r>
              <a:rPr lang="zh-CN" altLang="en-US" dirty="0"/>
              <a:t>发送方是路由器，要</a:t>
            </a:r>
            <a:r>
              <a:rPr lang="zh-CN" altLang="en-US" dirty="0" smtClean="0"/>
              <a:t>把</a:t>
            </a:r>
            <a:r>
              <a:rPr lang="en-US" altLang="zh-CN" dirty="0" smtClean="0"/>
              <a:t>IP</a:t>
            </a:r>
            <a:r>
              <a:rPr lang="zh-CN" altLang="en-US" dirty="0" smtClean="0"/>
              <a:t>数据报</a:t>
            </a:r>
            <a:r>
              <a:rPr lang="zh-CN" altLang="en-US" dirty="0"/>
              <a:t>转发到另一个网络上的一个主机。这时</a:t>
            </a:r>
            <a:r>
              <a:rPr lang="zh-CN" altLang="en-US" dirty="0" smtClean="0"/>
              <a:t>用</a:t>
            </a:r>
            <a:r>
              <a:rPr lang="en-US" altLang="zh-CN" dirty="0" smtClean="0"/>
              <a:t>ARP</a:t>
            </a:r>
            <a:r>
              <a:rPr lang="zh-CN" altLang="en-US" dirty="0" smtClean="0"/>
              <a:t>找到</a:t>
            </a:r>
            <a:r>
              <a:rPr lang="zh-CN" altLang="en-US" dirty="0"/>
              <a:t>本网络上另一个路由器的硬件地址。剩下的工作由这个路由器来完成。 </a:t>
            </a:r>
          </a:p>
          <a:p>
            <a:endParaRPr lang="zh-CN" altLang="en-US" dirty="0"/>
          </a:p>
        </p:txBody>
      </p:sp>
    </p:spTree>
    <p:extLst>
      <p:ext uri="{BB962C8B-B14F-4D97-AF65-F5344CB8AC3E}">
        <p14:creationId xmlns:p14="http://schemas.microsoft.com/office/powerpoint/2010/main" val="39983230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54</a:t>
            </a:fld>
            <a:endParaRPr lang="en-US" altLang="zh-CN"/>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476"/>
            <a:ext cx="6334125" cy="541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747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55</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为什么不直接使用</a:t>
            </a:r>
            <a:r>
              <a:rPr lang="zh-CN" altLang="en-US" dirty="0"/>
              <a:t>硬件地址进行通信</a:t>
            </a:r>
            <a:r>
              <a:rPr lang="zh-CN" altLang="en-US" dirty="0" smtClean="0"/>
              <a:t>？</a:t>
            </a:r>
            <a:endParaRPr lang="en-US" altLang="zh-CN" dirty="0" smtClean="0"/>
          </a:p>
          <a:p>
            <a:pPr lvl="1"/>
            <a:r>
              <a:rPr lang="zh-CN" altLang="en-US" dirty="0"/>
              <a:t>由于全世界存在着各式各样的网络，它们使用不同的硬件地址。要使这些异构网络能够互相通信就必须进行非常复杂的硬件地址转换工作，因此几乎是不可能的事。</a:t>
            </a:r>
          </a:p>
          <a:p>
            <a:pPr lvl="1"/>
            <a:r>
              <a:rPr lang="zh-CN" altLang="en-US" dirty="0"/>
              <a:t>连接到因特网的主机都拥有统一</a:t>
            </a:r>
            <a:r>
              <a:rPr lang="zh-CN" altLang="en-US" dirty="0" smtClean="0"/>
              <a:t>的</a:t>
            </a:r>
            <a:r>
              <a:rPr lang="en-US" altLang="zh-CN" dirty="0" smtClean="0"/>
              <a:t>IP</a:t>
            </a:r>
            <a:r>
              <a:rPr lang="zh-CN" altLang="en-US" dirty="0" smtClean="0"/>
              <a:t>地址</a:t>
            </a:r>
            <a:r>
              <a:rPr lang="zh-CN" altLang="en-US" dirty="0"/>
              <a:t>，它们之间的通信就像连接在同一个网络上那样简单方便，因为</a:t>
            </a:r>
            <a:r>
              <a:rPr lang="zh-CN" altLang="en-US" dirty="0" smtClean="0"/>
              <a:t>调用</a:t>
            </a:r>
            <a:r>
              <a:rPr lang="en-US" altLang="zh-CN" dirty="0" smtClean="0"/>
              <a:t>ARP</a:t>
            </a:r>
            <a:r>
              <a:rPr lang="zh-CN" altLang="en-US" dirty="0" smtClean="0"/>
              <a:t>来</a:t>
            </a:r>
            <a:r>
              <a:rPr lang="zh-CN" altLang="en-US" dirty="0"/>
              <a:t>寻找某个路由器或主机的硬件地址都是由计算机软件自动进行的，对用户来说是看不见这种调用过程的。 </a:t>
            </a:r>
          </a:p>
        </p:txBody>
      </p:sp>
    </p:spTree>
    <p:extLst>
      <p:ext uri="{BB962C8B-B14F-4D97-AF65-F5344CB8AC3E}">
        <p14:creationId xmlns:p14="http://schemas.microsoft.com/office/powerpoint/2010/main" val="7559014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56</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如何查看本地主机的</a:t>
            </a:r>
            <a:r>
              <a:rPr lang="en-US" altLang="zh-CN" dirty="0" smtClean="0"/>
              <a:t>ARP</a:t>
            </a:r>
            <a:r>
              <a:rPr lang="zh-CN" altLang="en-US" dirty="0" smtClean="0"/>
              <a:t>高速缓存？</a:t>
            </a:r>
            <a:endParaRPr lang="en-US" altLang="zh-CN" dirty="0" smtClean="0"/>
          </a:p>
          <a:p>
            <a:pPr lvl="1"/>
            <a:r>
              <a:rPr lang="zh-CN" altLang="en-US" dirty="0" smtClean="0"/>
              <a:t>在</a:t>
            </a:r>
            <a:r>
              <a:rPr lang="en-US" altLang="zh-CN" dirty="0" smtClean="0"/>
              <a:t>Linux</a:t>
            </a:r>
            <a:r>
              <a:rPr lang="zh-CN" altLang="en-US" dirty="0" smtClean="0"/>
              <a:t>操作系统中，通过在</a:t>
            </a:r>
            <a:r>
              <a:rPr lang="en-US" altLang="zh-CN" dirty="0" smtClean="0"/>
              <a:t>shell</a:t>
            </a:r>
            <a:r>
              <a:rPr lang="zh-CN" altLang="en-US" dirty="0" smtClean="0"/>
              <a:t>环境下输入“</a:t>
            </a:r>
            <a:r>
              <a:rPr lang="en-US" altLang="zh-CN" dirty="0" err="1" smtClean="0"/>
              <a:t>arp</a:t>
            </a:r>
            <a:r>
              <a:rPr lang="zh-CN" altLang="en-US" dirty="0" smtClean="0"/>
              <a:t>”查看，也可以通过</a:t>
            </a:r>
            <a:r>
              <a:rPr lang="en-US" altLang="zh-CN" dirty="0" err="1" smtClean="0"/>
              <a:t>arp</a:t>
            </a:r>
            <a:r>
              <a:rPr lang="zh-CN" altLang="en-US" dirty="0" smtClean="0"/>
              <a:t>命令进行更多操作。</a:t>
            </a:r>
            <a:endParaRPr lang="zh-CN" altLang="en-US" dirty="0"/>
          </a:p>
          <a:p>
            <a:pPr lvl="1"/>
            <a:r>
              <a:rPr lang="zh-CN" altLang="en-US" dirty="0" smtClean="0"/>
              <a:t>在</a:t>
            </a:r>
            <a:r>
              <a:rPr lang="en-US" altLang="zh-CN" dirty="0" smtClean="0"/>
              <a:t>Windows</a:t>
            </a:r>
            <a:r>
              <a:rPr lang="zh-CN" altLang="en-US" dirty="0" smtClean="0"/>
              <a:t>操作系统中，通过</a:t>
            </a:r>
            <a:r>
              <a:rPr lang="en-US" altLang="zh-CN" dirty="0" smtClean="0"/>
              <a:t>【</a:t>
            </a:r>
            <a:r>
              <a:rPr lang="zh-CN" altLang="en-US" dirty="0"/>
              <a:t>运行</a:t>
            </a:r>
            <a:r>
              <a:rPr lang="en-US" altLang="zh-CN" dirty="0" smtClean="0"/>
              <a:t>】【</a:t>
            </a:r>
            <a:r>
              <a:rPr lang="en-US" altLang="zh-CN" dirty="0" err="1" smtClean="0"/>
              <a:t>cmd</a:t>
            </a:r>
            <a:r>
              <a:rPr lang="en-US" altLang="zh-CN" dirty="0" smtClean="0"/>
              <a:t>】</a:t>
            </a:r>
            <a:r>
              <a:rPr lang="zh-CN" altLang="en-US" dirty="0" smtClean="0"/>
              <a:t>，在命令窗体中输入“</a:t>
            </a:r>
            <a:r>
              <a:rPr lang="en-US" altLang="zh-CN" dirty="0" err="1" smtClean="0"/>
              <a:t>arp</a:t>
            </a:r>
            <a:r>
              <a:rPr lang="en-US" altLang="zh-CN" dirty="0" smtClean="0"/>
              <a:t> -a</a:t>
            </a:r>
            <a:r>
              <a:rPr lang="zh-CN" altLang="en-US" dirty="0" smtClean="0"/>
              <a:t>”查看，也可以通过</a:t>
            </a:r>
            <a:r>
              <a:rPr lang="en-US" altLang="zh-CN" dirty="0" err="1" smtClean="0"/>
              <a:t>arp</a:t>
            </a:r>
            <a:r>
              <a:rPr lang="zh-CN" altLang="en-US" dirty="0" smtClean="0"/>
              <a:t>命令进行更多操作。</a:t>
            </a:r>
            <a:endParaRPr lang="en-US" altLang="zh-CN" dirty="0" smtClean="0"/>
          </a:p>
          <a:p>
            <a:r>
              <a:rPr lang="zh-CN" altLang="en-US" dirty="0" smtClean="0"/>
              <a:t>现场演示</a:t>
            </a:r>
            <a:r>
              <a:rPr lang="en-US" altLang="zh-CN" dirty="0" err="1" smtClean="0"/>
              <a:t>arp</a:t>
            </a:r>
            <a:r>
              <a:rPr lang="zh-CN" altLang="en-US" dirty="0" smtClean="0"/>
              <a:t>命令的使用，并介绍</a:t>
            </a:r>
            <a:r>
              <a:rPr lang="en-US" altLang="zh-CN" dirty="0" err="1" smtClean="0"/>
              <a:t>arp</a:t>
            </a:r>
            <a:r>
              <a:rPr lang="zh-CN" altLang="en-US" dirty="0" smtClean="0"/>
              <a:t>高速缓存。 </a:t>
            </a:r>
            <a:endParaRPr lang="zh-CN" altLang="en-US" dirty="0"/>
          </a:p>
        </p:txBody>
      </p:sp>
      <p:pic>
        <p:nvPicPr>
          <p:cNvPr id="5" name="图片 4"/>
          <p:cNvPicPr>
            <a:picLocks noChangeAspect="1"/>
          </p:cNvPicPr>
          <p:nvPr/>
        </p:nvPicPr>
        <p:blipFill>
          <a:blip r:embed="rId2"/>
          <a:stretch>
            <a:fillRect/>
          </a:stretch>
        </p:blipFill>
        <p:spPr>
          <a:xfrm>
            <a:off x="1238666" y="3865612"/>
            <a:ext cx="6666667" cy="761905"/>
          </a:xfrm>
          <a:prstGeom prst="rect">
            <a:avLst/>
          </a:prstGeom>
        </p:spPr>
      </p:pic>
    </p:spTree>
    <p:extLst>
      <p:ext uri="{BB962C8B-B14F-4D97-AF65-F5344CB8AC3E}">
        <p14:creationId xmlns:p14="http://schemas.microsoft.com/office/powerpoint/2010/main" val="42816419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57</a:t>
            </a:fld>
            <a:endParaRPr lang="en-US" altLang="zh-CN"/>
          </a:p>
        </p:txBody>
      </p:sp>
      <p:pic>
        <p:nvPicPr>
          <p:cNvPr id="3" name="图片 2"/>
          <p:cNvPicPr>
            <a:picLocks noChangeAspect="1"/>
          </p:cNvPicPr>
          <p:nvPr/>
        </p:nvPicPr>
        <p:blipFill>
          <a:blip r:embed="rId2"/>
          <a:stretch>
            <a:fillRect/>
          </a:stretch>
        </p:blipFill>
        <p:spPr>
          <a:xfrm>
            <a:off x="827584" y="409228"/>
            <a:ext cx="7554338" cy="4945334"/>
          </a:xfrm>
          <a:prstGeom prst="rect">
            <a:avLst/>
          </a:prstGeom>
        </p:spPr>
      </p:pic>
    </p:spTree>
    <p:extLst>
      <p:ext uri="{BB962C8B-B14F-4D97-AF65-F5344CB8AC3E}">
        <p14:creationId xmlns:p14="http://schemas.microsoft.com/office/powerpoint/2010/main" val="6951192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58</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ARP</a:t>
            </a:r>
            <a:r>
              <a:rPr lang="zh-CN" altLang="en-US" dirty="0" smtClean="0"/>
              <a:t>的数据帧格式：</a:t>
            </a:r>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r>
              <a:rPr lang="zh-CN" altLang="en-US" dirty="0" smtClean="0"/>
              <a:t>通过</a:t>
            </a:r>
            <a:r>
              <a:rPr lang="en-US" altLang="zh-CN" dirty="0" err="1" smtClean="0"/>
              <a:t>Wireshark</a:t>
            </a:r>
            <a:r>
              <a:rPr lang="zh-CN" altLang="en-US" dirty="0" smtClean="0"/>
              <a:t>进行</a:t>
            </a:r>
            <a:r>
              <a:rPr lang="en-US" altLang="zh-CN" dirty="0" smtClean="0"/>
              <a:t>ARP</a:t>
            </a:r>
            <a:r>
              <a:rPr lang="zh-CN" altLang="en-US" dirty="0" smtClean="0"/>
              <a:t>数据报的分析。</a:t>
            </a:r>
            <a:endParaRPr lang="en-US" altLang="zh-CN" dirty="0" smtClean="0"/>
          </a:p>
        </p:txBody>
      </p:sp>
      <p:pic>
        <p:nvPicPr>
          <p:cNvPr id="6" name="图片 5"/>
          <p:cNvPicPr>
            <a:picLocks noChangeAspect="1"/>
          </p:cNvPicPr>
          <p:nvPr/>
        </p:nvPicPr>
        <p:blipFill>
          <a:blip r:embed="rId2"/>
          <a:stretch>
            <a:fillRect/>
          </a:stretch>
        </p:blipFill>
        <p:spPr>
          <a:xfrm>
            <a:off x="477912" y="1993404"/>
            <a:ext cx="8304189" cy="1526040"/>
          </a:xfrm>
          <a:prstGeom prst="rect">
            <a:avLst/>
          </a:prstGeom>
          <a:noFill/>
          <a:ln>
            <a:noFill/>
          </a:ln>
        </p:spPr>
      </p:pic>
    </p:spTree>
    <p:extLst>
      <p:ext uri="{BB962C8B-B14F-4D97-AF65-F5344CB8AC3E}">
        <p14:creationId xmlns:p14="http://schemas.microsoft.com/office/powerpoint/2010/main" val="11742784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59</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pic>
        <p:nvPicPr>
          <p:cNvPr id="5" name="图片 4"/>
          <p:cNvPicPr>
            <a:picLocks noChangeAspect="1"/>
          </p:cNvPicPr>
          <p:nvPr/>
        </p:nvPicPr>
        <p:blipFill>
          <a:blip r:embed="rId2"/>
          <a:stretch>
            <a:fillRect/>
          </a:stretch>
        </p:blipFill>
        <p:spPr>
          <a:xfrm>
            <a:off x="1020463" y="172234"/>
            <a:ext cx="6701553" cy="5189618"/>
          </a:xfrm>
          <a:prstGeom prst="rect">
            <a:avLst/>
          </a:prstGeom>
        </p:spPr>
      </p:pic>
    </p:spTree>
    <p:extLst>
      <p:ext uri="{BB962C8B-B14F-4D97-AF65-F5344CB8AC3E}">
        <p14:creationId xmlns:p14="http://schemas.microsoft.com/office/powerpoint/2010/main" val="1677192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a:t>
            </a:fld>
            <a:endParaRPr lang="en-US" altLang="zh-CN"/>
          </a:p>
        </p:txBody>
      </p:sp>
      <p:sp>
        <p:nvSpPr>
          <p:cNvPr id="5" name="文本占位符 4"/>
          <p:cNvSpPr>
            <a:spLocks noGrp="1"/>
          </p:cNvSpPr>
          <p:nvPr>
            <p:ph type="body" sz="quarter" idx="13"/>
          </p:nvPr>
        </p:nvSpPr>
        <p:spPr/>
        <p:txBody>
          <a:bodyPr/>
          <a:lstStyle/>
          <a:p>
            <a:r>
              <a:rPr lang="en-US" altLang="zh-CN" dirty="0" smtClean="0"/>
              <a:t>1.1</a:t>
            </a:r>
            <a:r>
              <a:rPr lang="zh-CN" altLang="en-US" dirty="0" smtClean="0"/>
              <a:t>虚电路</a:t>
            </a:r>
            <a:endParaRPr lang="zh-CN" altLang="en-US" dirty="0"/>
          </a:p>
        </p:txBody>
      </p:sp>
      <p:sp>
        <p:nvSpPr>
          <p:cNvPr id="7" name="Rectangle 15"/>
          <p:cNvSpPr>
            <a:spLocks noChangeArrowheads="1"/>
          </p:cNvSpPr>
          <p:nvPr/>
        </p:nvSpPr>
        <p:spPr bwMode="auto">
          <a:xfrm>
            <a:off x="7542089" y="2552800"/>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 name="Text Box 16"/>
          <p:cNvSpPr txBox="1">
            <a:spLocks noChangeArrowheads="1"/>
          </p:cNvSpPr>
          <p:nvPr/>
        </p:nvSpPr>
        <p:spPr bwMode="auto">
          <a:xfrm>
            <a:off x="7603201" y="1887463"/>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11" name="Line 4"/>
          <p:cNvSpPr>
            <a:spLocks noChangeShapeType="1"/>
          </p:cNvSpPr>
          <p:nvPr/>
        </p:nvSpPr>
        <p:spPr bwMode="auto">
          <a:xfrm>
            <a:off x="4683000" y="2076549"/>
            <a:ext cx="58738" cy="561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2" name="Line 5"/>
          <p:cNvSpPr>
            <a:spLocks noChangeShapeType="1"/>
          </p:cNvSpPr>
          <p:nvPr/>
        </p:nvSpPr>
        <p:spPr bwMode="auto">
          <a:xfrm>
            <a:off x="2090613" y="2943324"/>
            <a:ext cx="508000" cy="258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8" name="Rectangle 17"/>
          <p:cNvSpPr>
            <a:spLocks noChangeArrowheads="1"/>
          </p:cNvSpPr>
          <p:nvPr/>
        </p:nvSpPr>
        <p:spPr bwMode="auto">
          <a:xfrm>
            <a:off x="7542088" y="1897161"/>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9" name="Line 18"/>
          <p:cNvSpPr>
            <a:spLocks noChangeShapeType="1"/>
          </p:cNvSpPr>
          <p:nvPr/>
        </p:nvSpPr>
        <p:spPr bwMode="auto">
          <a:xfrm>
            <a:off x="7542088" y="225593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0" name="Line 19"/>
          <p:cNvSpPr>
            <a:spLocks noChangeShapeType="1"/>
          </p:cNvSpPr>
          <p:nvPr/>
        </p:nvSpPr>
        <p:spPr bwMode="auto">
          <a:xfrm>
            <a:off x="7542088" y="254486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1" name="Line 20"/>
          <p:cNvSpPr>
            <a:spLocks noChangeShapeType="1"/>
          </p:cNvSpPr>
          <p:nvPr/>
        </p:nvSpPr>
        <p:spPr bwMode="auto">
          <a:xfrm>
            <a:off x="7542088" y="2857500"/>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2" name="Line 21"/>
          <p:cNvSpPr>
            <a:spLocks noChangeShapeType="1"/>
          </p:cNvSpPr>
          <p:nvPr/>
        </p:nvSpPr>
        <p:spPr bwMode="auto">
          <a:xfrm>
            <a:off x="7542088" y="314553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3" name="Text Box 22"/>
          <p:cNvSpPr txBox="1">
            <a:spLocks noChangeArrowheads="1"/>
          </p:cNvSpPr>
          <p:nvPr/>
        </p:nvSpPr>
        <p:spPr bwMode="auto">
          <a:xfrm>
            <a:off x="1874713" y="2008287"/>
            <a:ext cx="4523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H</a:t>
            </a:r>
            <a:r>
              <a:rPr lang="en-US" altLang="zh-CN" baseline="-25000">
                <a:latin typeface="+mj-ea"/>
                <a:ea typeface="+mj-ea"/>
              </a:rPr>
              <a:t>1</a:t>
            </a:r>
          </a:p>
        </p:txBody>
      </p:sp>
      <p:pic>
        <p:nvPicPr>
          <p:cNvPr id="24" name="Picture 2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6613" y="2394049"/>
            <a:ext cx="592137"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Line 24"/>
          <p:cNvSpPr>
            <a:spLocks noChangeShapeType="1"/>
          </p:cNvSpPr>
          <p:nvPr/>
        </p:nvSpPr>
        <p:spPr bwMode="auto">
          <a:xfrm>
            <a:off x="2935163" y="3202087"/>
            <a:ext cx="1608137" cy="606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6" name="Line 25"/>
          <p:cNvSpPr>
            <a:spLocks noChangeShapeType="1"/>
          </p:cNvSpPr>
          <p:nvPr/>
        </p:nvSpPr>
        <p:spPr bwMode="auto">
          <a:xfrm flipV="1">
            <a:off x="2851025" y="2768699"/>
            <a:ext cx="1862138" cy="433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7" name="Line 26"/>
          <p:cNvSpPr>
            <a:spLocks noChangeShapeType="1"/>
          </p:cNvSpPr>
          <p:nvPr/>
        </p:nvSpPr>
        <p:spPr bwMode="auto">
          <a:xfrm>
            <a:off x="4881438" y="2768699"/>
            <a:ext cx="1524000" cy="519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8" name="Line 27"/>
          <p:cNvSpPr>
            <a:spLocks noChangeShapeType="1"/>
          </p:cNvSpPr>
          <p:nvPr/>
        </p:nvSpPr>
        <p:spPr bwMode="auto">
          <a:xfrm flipV="1">
            <a:off x="4713163" y="3376712"/>
            <a:ext cx="16922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9" name="Line 28"/>
          <p:cNvSpPr>
            <a:spLocks noChangeShapeType="1"/>
          </p:cNvSpPr>
          <p:nvPr/>
        </p:nvSpPr>
        <p:spPr bwMode="auto">
          <a:xfrm flipV="1">
            <a:off x="6489575" y="2943324"/>
            <a:ext cx="676275" cy="344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30" name="Group 29"/>
          <p:cNvGrpSpPr>
            <a:grpSpLocks/>
          </p:cNvGrpSpPr>
          <p:nvPr/>
        </p:nvGrpSpPr>
        <p:grpSpPr bwMode="auto">
          <a:xfrm>
            <a:off x="6910263" y="2028924"/>
            <a:ext cx="593725" cy="1042988"/>
            <a:chOff x="5283" y="1002"/>
            <a:chExt cx="318" cy="545"/>
          </a:xfrm>
        </p:grpSpPr>
        <p:sp>
          <p:nvSpPr>
            <p:cNvPr id="31" name="Text Box 30"/>
            <p:cNvSpPr txBox="1">
              <a:spLocks noChangeArrowheads="1"/>
            </p:cNvSpPr>
            <p:nvPr/>
          </p:nvSpPr>
          <p:spPr bwMode="auto">
            <a:xfrm>
              <a:off x="5283" y="1002"/>
              <a:ext cx="279"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 H</a:t>
              </a:r>
              <a:r>
                <a:rPr lang="en-US" altLang="zh-CN" baseline="-25000">
                  <a:latin typeface="+mj-ea"/>
                  <a:ea typeface="+mj-ea"/>
                </a:rPr>
                <a:t>2</a:t>
              </a:r>
            </a:p>
          </p:txBody>
        </p:sp>
        <p:pic>
          <p:nvPicPr>
            <p:cNvPr id="32" name="Picture 3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4" y="1207"/>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Line 32"/>
          <p:cNvSpPr>
            <a:spLocks noChangeShapeType="1"/>
          </p:cNvSpPr>
          <p:nvPr/>
        </p:nvSpPr>
        <p:spPr bwMode="auto">
          <a:xfrm flipV="1">
            <a:off x="2851025" y="1989237"/>
            <a:ext cx="1776413" cy="1127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4" name="Line 33"/>
          <p:cNvSpPr>
            <a:spLocks noChangeShapeType="1"/>
          </p:cNvSpPr>
          <p:nvPr/>
        </p:nvSpPr>
        <p:spPr bwMode="auto">
          <a:xfrm>
            <a:off x="4797300" y="1989237"/>
            <a:ext cx="1692275" cy="1212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pic>
        <p:nvPicPr>
          <p:cNvPr id="35" name="Picture 3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3838" y="3029049"/>
            <a:ext cx="611187"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6" name="Picture 3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9163" y="2595662"/>
            <a:ext cx="61277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7" name="Picture 3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300" y="3635474"/>
            <a:ext cx="61277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8" name="Picture 3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438" y="3116362"/>
            <a:ext cx="61277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9" name="Picture 3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3438" y="1814612"/>
            <a:ext cx="61277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41" name="Text Box 40"/>
          <p:cNvSpPr txBox="1">
            <a:spLocks noChangeArrowheads="1"/>
          </p:cNvSpPr>
          <p:nvPr/>
        </p:nvSpPr>
        <p:spPr bwMode="auto">
          <a:xfrm>
            <a:off x="4287713" y="3038574"/>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latin typeface="+mj-ea"/>
                <a:ea typeface="+mj-ea"/>
              </a:rPr>
              <a:t>虚电路</a:t>
            </a:r>
            <a:endParaRPr lang="zh-CN" altLang="en-US" baseline="-25000">
              <a:latin typeface="+mj-ea"/>
              <a:ea typeface="+mj-ea"/>
            </a:endParaRPr>
          </a:p>
        </p:txBody>
      </p:sp>
      <p:sp>
        <p:nvSpPr>
          <p:cNvPr id="42" name="Text Box 44"/>
          <p:cNvSpPr txBox="1">
            <a:spLocks noChangeArrowheads="1"/>
          </p:cNvSpPr>
          <p:nvPr/>
        </p:nvSpPr>
        <p:spPr bwMode="auto">
          <a:xfrm>
            <a:off x="2035619" y="4345087"/>
            <a:ext cx="5266185" cy="369332"/>
          </a:xfrm>
          <a:prstGeom prst="rect">
            <a:avLst/>
          </a:prstGeom>
          <a:solidFill>
            <a:srgbClr val="FFFF99"/>
          </a:solidFill>
          <a:ln w="9525">
            <a:solidFill>
              <a:schemeClr val="folHlink"/>
            </a:solidFill>
            <a:miter lim="800000"/>
            <a:headEnd/>
            <a:tailEnd/>
          </a:ln>
          <a:effectLst/>
        </p:spPr>
        <p:txBody>
          <a:bodyPr wrap="none">
            <a:spAutoFit/>
          </a:bodyPr>
          <a:lstStyle/>
          <a:p>
            <a:pPr algn="ctr"/>
            <a:r>
              <a:rPr lang="en-US" altLang="zh-CN" dirty="0" smtClean="0">
                <a:latin typeface="+mj-ea"/>
                <a:ea typeface="+mj-ea"/>
              </a:rPr>
              <a:t>H</a:t>
            </a:r>
            <a:r>
              <a:rPr lang="en-US" altLang="zh-CN" baseline="-25000" dirty="0" smtClean="0">
                <a:latin typeface="+mj-ea"/>
                <a:ea typeface="+mj-ea"/>
              </a:rPr>
              <a:t>1</a:t>
            </a:r>
            <a:r>
              <a:rPr lang="zh-CN" altLang="en-US" dirty="0" smtClean="0">
                <a:latin typeface="+mj-ea"/>
                <a:ea typeface="+mj-ea"/>
              </a:rPr>
              <a:t>发送给</a:t>
            </a:r>
            <a:r>
              <a:rPr lang="en-US" altLang="zh-CN" dirty="0" smtClean="0">
                <a:latin typeface="+mj-ea"/>
                <a:ea typeface="+mj-ea"/>
              </a:rPr>
              <a:t>H</a:t>
            </a:r>
            <a:r>
              <a:rPr lang="en-US" altLang="zh-CN" baseline="-25000" dirty="0" smtClean="0">
                <a:latin typeface="+mj-ea"/>
                <a:ea typeface="+mj-ea"/>
              </a:rPr>
              <a:t>2</a:t>
            </a:r>
            <a:r>
              <a:rPr lang="zh-CN" altLang="en-US" dirty="0" smtClean="0">
                <a:latin typeface="+mj-ea"/>
                <a:ea typeface="+mj-ea"/>
              </a:rPr>
              <a:t>的</a:t>
            </a:r>
            <a:r>
              <a:rPr lang="zh-CN" altLang="en-US" dirty="0">
                <a:latin typeface="+mj-ea"/>
                <a:ea typeface="+mj-ea"/>
              </a:rPr>
              <a:t>所有分组都沿着同一条虚电路传送</a:t>
            </a:r>
          </a:p>
        </p:txBody>
      </p:sp>
      <p:sp>
        <p:nvSpPr>
          <p:cNvPr id="43" name="Rectangle 15"/>
          <p:cNvSpPr>
            <a:spLocks noChangeArrowheads="1"/>
          </p:cNvSpPr>
          <p:nvPr/>
        </p:nvSpPr>
        <p:spPr bwMode="auto">
          <a:xfrm>
            <a:off x="409552" y="2514725"/>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4" name="Text Box 16"/>
          <p:cNvSpPr txBox="1">
            <a:spLocks noChangeArrowheads="1"/>
          </p:cNvSpPr>
          <p:nvPr/>
        </p:nvSpPr>
        <p:spPr bwMode="auto">
          <a:xfrm>
            <a:off x="470664" y="1849388"/>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45" name="Rectangle 17"/>
          <p:cNvSpPr>
            <a:spLocks noChangeArrowheads="1"/>
          </p:cNvSpPr>
          <p:nvPr/>
        </p:nvSpPr>
        <p:spPr bwMode="auto">
          <a:xfrm>
            <a:off x="409551" y="1859086"/>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6" name="Line 18"/>
          <p:cNvSpPr>
            <a:spLocks noChangeShapeType="1"/>
          </p:cNvSpPr>
          <p:nvPr/>
        </p:nvSpPr>
        <p:spPr bwMode="auto">
          <a:xfrm>
            <a:off x="409551" y="221786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7" name="Line 19"/>
          <p:cNvSpPr>
            <a:spLocks noChangeShapeType="1"/>
          </p:cNvSpPr>
          <p:nvPr/>
        </p:nvSpPr>
        <p:spPr bwMode="auto">
          <a:xfrm>
            <a:off x="409551" y="250678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8" name="Line 20"/>
          <p:cNvSpPr>
            <a:spLocks noChangeShapeType="1"/>
          </p:cNvSpPr>
          <p:nvPr/>
        </p:nvSpPr>
        <p:spPr bwMode="auto">
          <a:xfrm>
            <a:off x="409551" y="281942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9" name="Line 21"/>
          <p:cNvSpPr>
            <a:spLocks noChangeShapeType="1"/>
          </p:cNvSpPr>
          <p:nvPr/>
        </p:nvSpPr>
        <p:spPr bwMode="auto">
          <a:xfrm>
            <a:off x="409551" y="310745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0" name="Freeform 39"/>
          <p:cNvSpPr>
            <a:spLocks/>
          </p:cNvSpPr>
          <p:nvPr/>
        </p:nvSpPr>
        <p:spPr bwMode="auto">
          <a:xfrm>
            <a:off x="1577850" y="2619474"/>
            <a:ext cx="6181725" cy="828675"/>
          </a:xfrm>
          <a:custGeom>
            <a:avLst/>
            <a:gdLst>
              <a:gd name="T0" fmla="*/ 0 w 3314"/>
              <a:gd name="T1" fmla="*/ 0 h 433"/>
              <a:gd name="T2" fmla="*/ 184 w 3314"/>
              <a:gd name="T3" fmla="*/ 158 h 433"/>
              <a:gd name="T4" fmla="*/ 275 w 3314"/>
              <a:gd name="T5" fmla="*/ 249 h 433"/>
              <a:gd name="T6" fmla="*/ 362 w 3314"/>
              <a:gd name="T7" fmla="*/ 300 h 433"/>
              <a:gd name="T8" fmla="*/ 494 w 3314"/>
              <a:gd name="T9" fmla="*/ 364 h 433"/>
              <a:gd name="T10" fmla="*/ 683 w 3314"/>
              <a:gd name="T11" fmla="*/ 385 h 433"/>
              <a:gd name="T12" fmla="*/ 955 w 3314"/>
              <a:gd name="T13" fmla="*/ 339 h 433"/>
              <a:gd name="T14" fmla="*/ 1498 w 3314"/>
              <a:gd name="T15" fmla="*/ 216 h 433"/>
              <a:gd name="T16" fmla="*/ 1854 w 3314"/>
              <a:gd name="T17" fmla="*/ 216 h 433"/>
              <a:gd name="T18" fmla="*/ 2210 w 3314"/>
              <a:gd name="T19" fmla="*/ 316 h 433"/>
              <a:gd name="T20" fmla="*/ 2450 w 3314"/>
              <a:gd name="T21" fmla="*/ 392 h 433"/>
              <a:gd name="T22" fmla="*/ 2633 w 3314"/>
              <a:gd name="T23" fmla="*/ 430 h 433"/>
              <a:gd name="T24" fmla="*/ 2834 w 3314"/>
              <a:gd name="T25" fmla="*/ 372 h 433"/>
              <a:gd name="T26" fmla="*/ 2994 w 3314"/>
              <a:gd name="T27" fmla="*/ 276 h 433"/>
              <a:gd name="T28" fmla="*/ 3314 w 3314"/>
              <a:gd name="T29" fmla="*/ 2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4" h="433">
                <a:moveTo>
                  <a:pt x="0" y="0"/>
                </a:moveTo>
                <a:cubicBezTo>
                  <a:pt x="27" y="26"/>
                  <a:pt x="138" y="116"/>
                  <a:pt x="184" y="158"/>
                </a:cubicBezTo>
                <a:cubicBezTo>
                  <a:pt x="230" y="200"/>
                  <a:pt x="245" y="225"/>
                  <a:pt x="275" y="249"/>
                </a:cubicBezTo>
                <a:cubicBezTo>
                  <a:pt x="305" y="273"/>
                  <a:pt x="326" y="281"/>
                  <a:pt x="362" y="300"/>
                </a:cubicBezTo>
                <a:cubicBezTo>
                  <a:pt x="398" y="319"/>
                  <a:pt x="441" y="350"/>
                  <a:pt x="494" y="364"/>
                </a:cubicBezTo>
                <a:cubicBezTo>
                  <a:pt x="547" y="378"/>
                  <a:pt x="606" y="389"/>
                  <a:pt x="683" y="385"/>
                </a:cubicBezTo>
                <a:cubicBezTo>
                  <a:pt x="760" y="381"/>
                  <a:pt x="819" y="367"/>
                  <a:pt x="955" y="339"/>
                </a:cubicBezTo>
                <a:cubicBezTo>
                  <a:pt x="1091" y="311"/>
                  <a:pt x="1348" y="236"/>
                  <a:pt x="1498" y="216"/>
                </a:cubicBezTo>
                <a:cubicBezTo>
                  <a:pt x="1648" y="196"/>
                  <a:pt x="1735" y="199"/>
                  <a:pt x="1854" y="216"/>
                </a:cubicBezTo>
                <a:cubicBezTo>
                  <a:pt x="1973" y="233"/>
                  <a:pt x="2111" y="287"/>
                  <a:pt x="2210" y="316"/>
                </a:cubicBezTo>
                <a:cubicBezTo>
                  <a:pt x="2309" y="345"/>
                  <a:pt x="2380" y="373"/>
                  <a:pt x="2450" y="392"/>
                </a:cubicBezTo>
                <a:cubicBezTo>
                  <a:pt x="2520" y="411"/>
                  <a:pt x="2569" y="433"/>
                  <a:pt x="2633" y="430"/>
                </a:cubicBezTo>
                <a:cubicBezTo>
                  <a:pt x="2697" y="427"/>
                  <a:pt x="2774" y="398"/>
                  <a:pt x="2834" y="372"/>
                </a:cubicBezTo>
                <a:cubicBezTo>
                  <a:pt x="2894" y="346"/>
                  <a:pt x="2914" y="334"/>
                  <a:pt x="2994" y="276"/>
                </a:cubicBezTo>
                <a:cubicBezTo>
                  <a:pt x="3074" y="218"/>
                  <a:pt x="3247" y="75"/>
                  <a:pt x="3314" y="22"/>
                </a:cubicBezTo>
              </a:path>
            </a:pathLst>
          </a:custGeom>
          <a:noFill/>
          <a:ln w="76200" cmpd="sng">
            <a:solidFill>
              <a:schemeClr val="hlink"/>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Tree>
    <p:extLst>
      <p:ext uri="{BB962C8B-B14F-4D97-AF65-F5344CB8AC3E}">
        <p14:creationId xmlns:p14="http://schemas.microsoft.com/office/powerpoint/2010/main" val="3071701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60</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ARP</a:t>
            </a:r>
            <a:r>
              <a:rPr lang="zh-CN" altLang="en-US" dirty="0" smtClean="0"/>
              <a:t>欺骗：</a:t>
            </a:r>
            <a:endParaRPr lang="en-US" altLang="zh-CN" dirty="0" smtClean="0"/>
          </a:p>
        </p:txBody>
      </p:sp>
      <p:grpSp>
        <p:nvGrpSpPr>
          <p:cNvPr id="5" name="组合 4"/>
          <p:cNvGrpSpPr/>
          <p:nvPr/>
        </p:nvGrpSpPr>
        <p:grpSpPr>
          <a:xfrm>
            <a:off x="971699" y="1251465"/>
            <a:ext cx="6984677" cy="4414347"/>
            <a:chOff x="251619" y="127000"/>
            <a:chExt cx="8640762" cy="5461000"/>
          </a:xfrm>
        </p:grpSpPr>
        <p:pic>
          <p:nvPicPr>
            <p:cNvPr id="8"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144" y="1257300"/>
              <a:ext cx="1368425"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044" y="171450"/>
              <a:ext cx="7272337" cy="4059238"/>
            </a:xfrm>
            <a:prstGeom prst="rect">
              <a:avLst/>
            </a:prstGeom>
          </p:spPr>
        </p:pic>
        <p:pic>
          <p:nvPicPr>
            <p:cNvPr id="10" name="图片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831" y="1422400"/>
              <a:ext cx="1679575"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图片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044" y="4346575"/>
              <a:ext cx="6264275"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2431" y="2273300"/>
              <a:ext cx="6477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图片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3806" y="1565275"/>
              <a:ext cx="573088"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图片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2631" y="1495425"/>
              <a:ext cx="469900"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图片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0131" y="1495425"/>
              <a:ext cx="1185863"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图片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2069" y="127000"/>
              <a:ext cx="1855787"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图片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9406" y="1206500"/>
              <a:ext cx="671513"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图片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0631" y="2143125"/>
              <a:ext cx="6159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794" y="2143125"/>
              <a:ext cx="6159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图片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1931" y="2143125"/>
              <a:ext cx="6159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图片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619" y="1927225"/>
              <a:ext cx="15843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图片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56669" y="1927225"/>
              <a:ext cx="792162"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图片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15444" y="2273300"/>
              <a:ext cx="615950"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图片 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4231" y="4448175"/>
              <a:ext cx="295433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图片 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88694" y="3511550"/>
              <a:ext cx="2036762" cy="126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图片 2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07831" y="1739900"/>
              <a:ext cx="936625"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234804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61</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sp>
        <p:nvSpPr>
          <p:cNvPr id="3" name="内容占位符 2"/>
          <p:cNvSpPr>
            <a:spLocks noGrp="1"/>
          </p:cNvSpPr>
          <p:nvPr>
            <p:ph idx="1"/>
          </p:nvPr>
        </p:nvSpPr>
        <p:spPr/>
        <p:txBody>
          <a:bodyPr/>
          <a:lstStyle/>
          <a:p>
            <a:r>
              <a:rPr lang="zh-CN" altLang="en-US" dirty="0"/>
              <a:t>一</a:t>
            </a:r>
            <a:r>
              <a:rPr lang="zh-CN" altLang="en-US" dirty="0" smtClean="0"/>
              <a:t>个</a:t>
            </a:r>
            <a:r>
              <a:rPr lang="en-US" altLang="zh-CN" dirty="0" smtClean="0"/>
              <a:t>IP</a:t>
            </a:r>
            <a:r>
              <a:rPr lang="zh-CN" altLang="en-US" dirty="0" smtClean="0"/>
              <a:t>数据报</a:t>
            </a:r>
            <a:r>
              <a:rPr lang="zh-CN" altLang="en-US" dirty="0"/>
              <a:t>由首部和数据两部分组成。</a:t>
            </a:r>
          </a:p>
          <a:p>
            <a:r>
              <a:rPr lang="zh-CN" altLang="en-US" dirty="0"/>
              <a:t>首部的前一部分是固定长度，</a:t>
            </a:r>
            <a:r>
              <a:rPr lang="zh-CN" altLang="en-US" dirty="0" smtClean="0"/>
              <a:t>共</a:t>
            </a:r>
            <a:r>
              <a:rPr lang="en-US" altLang="zh-CN" dirty="0" smtClean="0"/>
              <a:t>20</a:t>
            </a:r>
            <a:r>
              <a:rPr lang="zh-CN" altLang="en-US" dirty="0" smtClean="0"/>
              <a:t>字节</a:t>
            </a:r>
            <a:r>
              <a:rPr lang="zh-CN" altLang="en-US" dirty="0"/>
              <a:t>，是</a:t>
            </a:r>
            <a:r>
              <a:rPr lang="zh-CN" altLang="en-US" dirty="0" smtClean="0"/>
              <a:t>所有</a:t>
            </a:r>
            <a:r>
              <a:rPr lang="en-US" altLang="zh-CN" dirty="0" smtClean="0"/>
              <a:t>IP</a:t>
            </a:r>
            <a:r>
              <a:rPr lang="zh-CN" altLang="en-US" dirty="0" smtClean="0"/>
              <a:t>数据报</a:t>
            </a:r>
            <a:r>
              <a:rPr lang="zh-CN" altLang="en-US" dirty="0"/>
              <a:t>必须具有的。</a:t>
            </a:r>
          </a:p>
          <a:p>
            <a:r>
              <a:rPr lang="zh-CN" altLang="en-US" dirty="0"/>
              <a:t>在</a:t>
            </a:r>
            <a:r>
              <a:rPr lang="zh-CN" altLang="en-US" dirty="0" smtClean="0"/>
              <a:t>首部固定</a:t>
            </a:r>
            <a:r>
              <a:rPr lang="zh-CN" altLang="en-US" dirty="0"/>
              <a:t>部分的后面是一些可选字段，其长度是可变的</a:t>
            </a:r>
            <a:r>
              <a:rPr lang="zh-CN" altLang="en-US" dirty="0" smtClean="0"/>
              <a:t>。</a:t>
            </a:r>
            <a:endParaRPr lang="en-US" altLang="zh-CN" dirty="0" smtClean="0"/>
          </a:p>
          <a:p>
            <a:r>
              <a:rPr lang="en-US" altLang="zh-CN" dirty="0" smtClean="0"/>
              <a:t>IP</a:t>
            </a:r>
            <a:r>
              <a:rPr lang="zh-CN" altLang="en-US" dirty="0" smtClean="0"/>
              <a:t>数据报的格式也能够说明了</a:t>
            </a:r>
            <a:r>
              <a:rPr lang="en-US" altLang="zh-CN" dirty="0" smtClean="0"/>
              <a:t>IP</a:t>
            </a:r>
            <a:r>
              <a:rPr lang="zh-CN" altLang="en-US" dirty="0" smtClean="0"/>
              <a:t>协议的功能。</a:t>
            </a:r>
            <a:endParaRPr lang="zh-CN" altLang="en-US" dirty="0"/>
          </a:p>
        </p:txBody>
      </p:sp>
    </p:spTree>
    <p:extLst>
      <p:ext uri="{BB962C8B-B14F-4D97-AF65-F5344CB8AC3E}">
        <p14:creationId xmlns:p14="http://schemas.microsoft.com/office/powerpoint/2010/main" val="9653093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62</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grpSp>
        <p:nvGrpSpPr>
          <p:cNvPr id="6" name="组合 5"/>
          <p:cNvGrpSpPr/>
          <p:nvPr/>
        </p:nvGrpSpPr>
        <p:grpSpPr>
          <a:xfrm>
            <a:off x="727727" y="1255351"/>
            <a:ext cx="7611373" cy="4194437"/>
            <a:chOff x="-46038" y="968375"/>
            <a:chExt cx="9166472" cy="5051412"/>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0" name="Line 6"/>
            <p:cNvSpPr>
              <a:spLocks noChangeShapeType="1"/>
            </p:cNvSpPr>
            <p:nvPr/>
          </p:nvSpPr>
          <p:spPr bwMode="auto">
            <a:xfrm>
              <a:off x="2298700" y="5686425"/>
              <a:ext cx="5419725" cy="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2" name="Rectangle 90"/>
            <p:cNvSpPr>
              <a:spLocks noChangeArrowheads="1"/>
            </p:cNvSpPr>
            <p:nvPr/>
          </p:nvSpPr>
          <p:spPr bwMode="auto">
            <a:xfrm>
              <a:off x="2268538" y="4995863"/>
              <a:ext cx="1439862" cy="449262"/>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sp>
          <p:nvSpPr>
            <p:cNvPr id="57" name="Rectangle 80"/>
            <p:cNvSpPr>
              <a:spLocks noChangeArrowheads="1"/>
            </p:cNvSpPr>
            <p:nvPr/>
          </p:nvSpPr>
          <p:spPr bwMode="auto">
            <a:xfrm>
              <a:off x="3708400" y="4995863"/>
              <a:ext cx="3983038" cy="449262"/>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8" name="Rectangle 82"/>
            <p:cNvSpPr>
              <a:spLocks noChangeArrowheads="1"/>
            </p:cNvSpPr>
            <p:nvPr/>
          </p:nvSpPr>
          <p:spPr bwMode="auto">
            <a:xfrm>
              <a:off x="4278314" y="5013325"/>
              <a:ext cx="3095625" cy="3675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sp>
          <p:nvSpPr>
            <p:cNvPr id="59" name="Rectangle 83"/>
            <p:cNvSpPr>
              <a:spLocks noChangeArrowheads="1"/>
            </p:cNvSpPr>
            <p:nvPr/>
          </p:nvSpPr>
          <p:spPr bwMode="auto">
            <a:xfrm>
              <a:off x="2484438" y="5013325"/>
              <a:ext cx="84363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首   部</a:t>
              </a:r>
            </a:p>
          </p:txBody>
        </p:sp>
        <p:sp>
          <p:nvSpPr>
            <p:cNvPr id="60" name="Rectangle 85"/>
            <p:cNvSpPr>
              <a:spLocks noChangeArrowheads="1"/>
            </p:cNvSpPr>
            <p:nvPr/>
          </p:nvSpPr>
          <p:spPr bwMode="auto">
            <a:xfrm>
              <a:off x="4279900" y="5481638"/>
              <a:ext cx="1129354" cy="36757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IP </a:t>
              </a:r>
              <a:r>
                <a:rPr kumimoji="1" lang="zh-CN" altLang="en-US" sz="1400">
                  <a:latin typeface="+mj-ea"/>
                  <a:ea typeface="+mj-ea"/>
                </a:rPr>
                <a:t>数据报</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grpSp>
          <p:nvGrpSpPr>
            <p:cNvPr id="64" name="Group 93"/>
            <p:cNvGrpSpPr>
              <a:grpSpLocks/>
            </p:cNvGrpSpPr>
            <p:nvPr/>
          </p:nvGrpSpPr>
          <p:grpSpPr bwMode="auto">
            <a:xfrm>
              <a:off x="1116013" y="1341438"/>
              <a:ext cx="7896225" cy="4102100"/>
              <a:chOff x="703" y="845"/>
              <a:chExt cx="4974" cy="2584"/>
            </a:xfrm>
          </p:grpSpPr>
          <p:sp>
            <p:nvSpPr>
              <p:cNvPr id="65" name="Rectangle 91"/>
              <p:cNvSpPr>
                <a:spLocks noChangeArrowheads="1"/>
              </p:cNvSpPr>
              <p:nvPr/>
            </p:nvSpPr>
            <p:spPr bwMode="auto">
              <a:xfrm>
                <a:off x="703" y="845"/>
                <a:ext cx="4974" cy="1678"/>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6" name="Rectangle 92"/>
              <p:cNvSpPr>
                <a:spLocks noChangeArrowheads="1"/>
              </p:cNvSpPr>
              <p:nvPr/>
            </p:nvSpPr>
            <p:spPr bwMode="auto">
              <a:xfrm>
                <a:off x="1426" y="3145"/>
                <a:ext cx="915" cy="28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nvGrpSpPr>
            <p:cNvPr id="68" name="Group 100"/>
            <p:cNvGrpSpPr>
              <a:grpSpLocks/>
            </p:cNvGrpSpPr>
            <p:nvPr/>
          </p:nvGrpSpPr>
          <p:grpSpPr bwMode="auto">
            <a:xfrm>
              <a:off x="1030287" y="5516551"/>
              <a:ext cx="1236664" cy="503236"/>
              <a:chOff x="649" y="3475"/>
              <a:chExt cx="779" cy="317"/>
            </a:xfrm>
          </p:grpSpPr>
          <p:sp>
            <p:nvSpPr>
              <p:cNvPr id="69" name="Line 98"/>
              <p:cNvSpPr>
                <a:spLocks noChangeShapeType="1"/>
              </p:cNvSpPr>
              <p:nvPr/>
            </p:nvSpPr>
            <p:spPr bwMode="auto">
              <a:xfrm flipV="1">
                <a:off x="1428" y="3475"/>
                <a:ext cx="0" cy="317"/>
              </a:xfrm>
              <a:prstGeom prst="line">
                <a:avLst/>
              </a:prstGeom>
              <a:noFill/>
              <a:ln w="571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70" name="Rectangle 99"/>
              <p:cNvSpPr>
                <a:spLocks noChangeArrowheads="1"/>
              </p:cNvSpPr>
              <p:nvPr/>
            </p:nvSpPr>
            <p:spPr bwMode="auto">
              <a:xfrm>
                <a:off x="649" y="3512"/>
                <a:ext cx="683" cy="232"/>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r>
                  <a:rPr kumimoji="1" lang="zh-CN" altLang="en-US" sz="1400" dirty="0">
                    <a:latin typeface="+mj-ea"/>
                    <a:ea typeface="+mj-ea"/>
                  </a:rPr>
                  <a:t>发送在前</a:t>
                </a:r>
              </a:p>
            </p:txBody>
          </p:sp>
        </p:grpSp>
      </p:grpSp>
    </p:spTree>
    <p:extLst>
      <p:ext uri="{BB962C8B-B14F-4D97-AF65-F5344CB8AC3E}">
        <p14:creationId xmlns:p14="http://schemas.microsoft.com/office/powerpoint/2010/main" val="3869599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63</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1815882"/>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版本</a:t>
            </a:r>
            <a:r>
              <a:rPr lang="zh-CN" altLang="en-US" sz="1600" dirty="0" smtClean="0">
                <a:latin typeface="+mj-ea"/>
                <a:ea typeface="+mj-ea"/>
              </a:rPr>
              <a:t>：</a:t>
            </a:r>
            <a:r>
              <a:rPr lang="en-US" altLang="zh-CN" sz="1600" dirty="0" smtClean="0">
                <a:latin typeface="+mj-ea"/>
                <a:ea typeface="+mj-ea"/>
              </a:rPr>
              <a:t>4</a:t>
            </a:r>
            <a:r>
              <a:rPr lang="zh-CN" altLang="en-US" sz="1600" dirty="0" smtClean="0">
                <a:latin typeface="+mj-ea"/>
                <a:ea typeface="+mj-ea"/>
              </a:rPr>
              <a:t>位</a:t>
            </a:r>
            <a:r>
              <a:rPr lang="zh-CN" altLang="en-US" sz="1600" dirty="0">
                <a:latin typeface="+mj-ea"/>
                <a:ea typeface="+mj-ea"/>
              </a:rPr>
              <a:t>，</a:t>
            </a:r>
            <a:r>
              <a:rPr lang="zh-CN" altLang="en-US" sz="1600" dirty="0" smtClean="0">
                <a:latin typeface="+mj-ea"/>
                <a:ea typeface="+mj-ea"/>
              </a:rPr>
              <a:t>指</a:t>
            </a:r>
            <a:r>
              <a:rPr lang="en-US" altLang="zh-CN" sz="1600" dirty="0" smtClean="0">
                <a:latin typeface="+mj-ea"/>
                <a:ea typeface="+mj-ea"/>
              </a:rPr>
              <a:t>IP</a:t>
            </a:r>
            <a:r>
              <a:rPr lang="zh-CN" altLang="en-US" sz="1600" dirty="0" smtClean="0">
                <a:latin typeface="+mj-ea"/>
                <a:ea typeface="+mj-ea"/>
              </a:rPr>
              <a:t>协议</a:t>
            </a:r>
            <a:r>
              <a:rPr lang="zh-CN" altLang="en-US" sz="1600" dirty="0">
                <a:latin typeface="+mj-ea"/>
                <a:ea typeface="+mj-ea"/>
              </a:rPr>
              <a:t>的</a:t>
            </a:r>
            <a:r>
              <a:rPr lang="zh-CN" altLang="en-US" sz="1600" dirty="0" smtClean="0">
                <a:latin typeface="+mj-ea"/>
                <a:ea typeface="+mj-ea"/>
              </a:rPr>
              <a:t>版本，目前的</a:t>
            </a:r>
            <a:r>
              <a:rPr lang="en-US" altLang="zh-CN" sz="1600" dirty="0" smtClean="0">
                <a:latin typeface="+mj-ea"/>
                <a:ea typeface="+mj-ea"/>
              </a:rPr>
              <a:t>IP</a:t>
            </a:r>
            <a:r>
              <a:rPr lang="zh-CN" altLang="en-US" sz="1600" dirty="0" smtClean="0">
                <a:latin typeface="+mj-ea"/>
                <a:ea typeface="+mj-ea"/>
              </a:rPr>
              <a:t>协议</a:t>
            </a:r>
            <a:r>
              <a:rPr lang="zh-CN" altLang="en-US" sz="1600" dirty="0">
                <a:latin typeface="+mj-ea"/>
                <a:ea typeface="+mj-ea"/>
              </a:rPr>
              <a:t>版本号</a:t>
            </a:r>
            <a:r>
              <a:rPr lang="zh-CN" altLang="en-US" sz="1600" dirty="0" smtClean="0">
                <a:latin typeface="+mj-ea"/>
                <a:ea typeface="+mj-ea"/>
              </a:rPr>
              <a:t>为</a:t>
            </a:r>
            <a:r>
              <a:rPr lang="en-US" altLang="zh-CN" sz="1600" dirty="0" smtClean="0">
                <a:latin typeface="+mj-ea"/>
                <a:ea typeface="+mj-ea"/>
              </a:rPr>
              <a:t>4(</a:t>
            </a:r>
            <a:r>
              <a:rPr lang="zh-CN" altLang="en-US" sz="1600" dirty="0">
                <a:latin typeface="+mj-ea"/>
                <a:ea typeface="+mj-ea"/>
              </a:rPr>
              <a:t>即 </a:t>
            </a:r>
            <a:r>
              <a:rPr lang="en-US" altLang="zh-CN" sz="1600" dirty="0">
                <a:latin typeface="+mj-ea"/>
                <a:ea typeface="+mj-ea"/>
              </a:rPr>
              <a:t>IPv4</a:t>
            </a:r>
            <a:r>
              <a:rPr lang="en-US" altLang="zh-CN" sz="1600" dirty="0" smtClean="0">
                <a:latin typeface="+mj-ea"/>
                <a:ea typeface="+mj-ea"/>
              </a:rPr>
              <a:t>)</a:t>
            </a:r>
            <a:r>
              <a:rPr lang="zh-CN" altLang="en-US" sz="1600" dirty="0" smtClean="0">
                <a:latin typeface="+mj-ea"/>
                <a:ea typeface="+mj-ea"/>
              </a:rPr>
              <a:t>。</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首部</a:t>
            </a:r>
            <a:r>
              <a:rPr lang="zh-CN" altLang="en-US" sz="1600" dirty="0" smtClean="0">
                <a:solidFill>
                  <a:srgbClr val="FF0000"/>
                </a:solidFill>
                <a:latin typeface="+mj-ea"/>
                <a:ea typeface="+mj-ea"/>
              </a:rPr>
              <a:t>长度</a:t>
            </a:r>
            <a:r>
              <a:rPr lang="zh-CN" altLang="en-US" sz="1600" dirty="0" smtClean="0">
                <a:latin typeface="+mj-ea"/>
                <a:ea typeface="+mj-ea"/>
              </a:rPr>
              <a:t>：</a:t>
            </a:r>
            <a:r>
              <a:rPr lang="en-US" altLang="zh-CN" sz="1600" dirty="0" smtClean="0">
                <a:latin typeface="+mj-ea"/>
                <a:ea typeface="+mj-ea"/>
              </a:rPr>
              <a:t>4</a:t>
            </a:r>
            <a:r>
              <a:rPr lang="zh-CN" altLang="en-US" sz="1600" dirty="0" smtClean="0">
                <a:latin typeface="+mj-ea"/>
                <a:ea typeface="+mj-ea"/>
              </a:rPr>
              <a:t>位</a:t>
            </a:r>
            <a:r>
              <a:rPr lang="zh-CN" altLang="en-US" sz="1600" dirty="0">
                <a:latin typeface="+mj-ea"/>
                <a:ea typeface="+mj-ea"/>
              </a:rPr>
              <a:t>，可表示的最大</a:t>
            </a:r>
            <a:r>
              <a:rPr lang="zh-CN" altLang="en-US" sz="1600" dirty="0" smtClean="0">
                <a:latin typeface="+mj-ea"/>
                <a:ea typeface="+mj-ea"/>
              </a:rPr>
              <a:t>数值是</a:t>
            </a:r>
            <a:r>
              <a:rPr lang="en-US" altLang="zh-CN" sz="1600" dirty="0" smtClean="0">
                <a:latin typeface="+mj-ea"/>
                <a:ea typeface="+mj-ea"/>
              </a:rPr>
              <a:t>15</a:t>
            </a:r>
            <a:r>
              <a:rPr lang="zh-CN" altLang="en-US" sz="1600" dirty="0" smtClean="0">
                <a:latin typeface="+mj-ea"/>
                <a:ea typeface="+mj-ea"/>
              </a:rPr>
              <a:t>个</a:t>
            </a:r>
            <a:r>
              <a:rPr lang="zh-CN" altLang="en-US" sz="1600" dirty="0">
                <a:latin typeface="+mj-ea"/>
                <a:ea typeface="+mj-ea"/>
              </a:rPr>
              <a:t>单位</a:t>
            </a:r>
            <a:r>
              <a:rPr lang="en-US" altLang="zh-CN" sz="1600" dirty="0">
                <a:latin typeface="+mj-ea"/>
                <a:ea typeface="+mj-ea"/>
              </a:rPr>
              <a:t>(</a:t>
            </a:r>
            <a:r>
              <a:rPr lang="zh-CN" altLang="en-US" sz="1600" dirty="0">
                <a:latin typeface="+mj-ea"/>
                <a:ea typeface="+mj-ea"/>
              </a:rPr>
              <a:t>一个单位</a:t>
            </a:r>
            <a:r>
              <a:rPr lang="zh-CN" altLang="en-US" sz="1600" dirty="0" smtClean="0">
                <a:latin typeface="+mj-ea"/>
                <a:ea typeface="+mj-ea"/>
              </a:rPr>
              <a:t>为</a:t>
            </a:r>
            <a:r>
              <a:rPr lang="en-US" altLang="zh-CN" sz="1600" dirty="0" smtClean="0">
                <a:latin typeface="+mj-ea"/>
                <a:ea typeface="+mj-ea"/>
              </a:rPr>
              <a:t>4</a:t>
            </a:r>
            <a:r>
              <a:rPr lang="zh-CN" altLang="en-US" sz="1600" dirty="0" smtClean="0">
                <a:latin typeface="+mj-ea"/>
                <a:ea typeface="+mj-ea"/>
              </a:rPr>
              <a:t>字节</a:t>
            </a:r>
            <a:r>
              <a:rPr lang="en-US" altLang="zh-CN" sz="1600" dirty="0" smtClean="0">
                <a:latin typeface="+mj-ea"/>
                <a:ea typeface="+mj-ea"/>
              </a:rPr>
              <a:t>)</a:t>
            </a:r>
            <a:r>
              <a:rPr lang="zh-CN" altLang="en-US" sz="1600" dirty="0" smtClean="0">
                <a:latin typeface="+mj-ea"/>
                <a:ea typeface="+mj-ea"/>
              </a:rPr>
              <a:t>，因此</a:t>
            </a:r>
            <a:r>
              <a:rPr lang="en-US" altLang="zh-CN" sz="1600" dirty="0" smtClean="0">
                <a:latin typeface="+mj-ea"/>
                <a:ea typeface="+mj-ea"/>
              </a:rPr>
              <a:t>IP</a:t>
            </a:r>
            <a:r>
              <a:rPr lang="zh-CN" altLang="en-US" sz="1600" dirty="0" smtClean="0">
                <a:latin typeface="+mj-ea"/>
                <a:ea typeface="+mj-ea"/>
              </a:rPr>
              <a:t>的</a:t>
            </a:r>
            <a:r>
              <a:rPr lang="zh-CN" altLang="en-US" sz="1600" dirty="0">
                <a:latin typeface="+mj-ea"/>
                <a:ea typeface="+mj-ea"/>
              </a:rPr>
              <a:t>首部长度的最大值</a:t>
            </a:r>
            <a:r>
              <a:rPr lang="zh-CN" altLang="en-US" sz="1600" dirty="0" smtClean="0">
                <a:latin typeface="+mj-ea"/>
                <a:ea typeface="+mj-ea"/>
              </a:rPr>
              <a:t>是</a:t>
            </a:r>
            <a:r>
              <a:rPr lang="en-US" altLang="zh-CN" sz="1600" dirty="0" smtClean="0">
                <a:latin typeface="+mj-ea"/>
                <a:ea typeface="+mj-ea"/>
              </a:rPr>
              <a:t>60</a:t>
            </a:r>
            <a:r>
              <a:rPr lang="zh-CN" altLang="en-US" sz="1600" dirty="0" smtClean="0">
                <a:latin typeface="+mj-ea"/>
                <a:ea typeface="+mj-ea"/>
              </a:rPr>
              <a:t>字节。</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区分</a:t>
            </a:r>
            <a:r>
              <a:rPr lang="zh-CN" altLang="en-US" sz="1600" dirty="0" smtClean="0">
                <a:solidFill>
                  <a:srgbClr val="FF0000"/>
                </a:solidFill>
                <a:latin typeface="+mj-ea"/>
                <a:ea typeface="+mj-ea"/>
              </a:rPr>
              <a:t>服务</a:t>
            </a:r>
            <a:r>
              <a:rPr lang="zh-CN" altLang="en-US" sz="1600" dirty="0" smtClean="0">
                <a:latin typeface="+mj-ea"/>
                <a:ea typeface="+mj-ea"/>
              </a:rPr>
              <a:t>：</a:t>
            </a:r>
            <a:r>
              <a:rPr lang="en-US" altLang="zh-CN" sz="1600" dirty="0" smtClean="0">
                <a:latin typeface="+mj-ea"/>
                <a:ea typeface="+mj-ea"/>
              </a:rPr>
              <a:t>8</a:t>
            </a:r>
            <a:r>
              <a:rPr lang="zh-CN" altLang="en-US" sz="1600" dirty="0" smtClean="0">
                <a:latin typeface="+mj-ea"/>
                <a:ea typeface="+mj-ea"/>
              </a:rPr>
              <a:t>位</a:t>
            </a:r>
            <a:r>
              <a:rPr lang="zh-CN" altLang="en-US" sz="1600" dirty="0">
                <a:latin typeface="+mj-ea"/>
                <a:ea typeface="+mj-ea"/>
              </a:rPr>
              <a:t>，用来获得更好的</a:t>
            </a:r>
            <a:r>
              <a:rPr lang="zh-CN" altLang="en-US" sz="1600" dirty="0" smtClean="0">
                <a:latin typeface="+mj-ea"/>
                <a:ea typeface="+mj-ea"/>
              </a:rPr>
              <a:t>服务。在</a:t>
            </a:r>
            <a:r>
              <a:rPr lang="zh-CN" altLang="en-US" sz="1600" dirty="0">
                <a:latin typeface="+mj-ea"/>
                <a:ea typeface="+mj-ea"/>
              </a:rPr>
              <a:t>旧标准中叫做服务类型，但实际上一直未被使用过</a:t>
            </a:r>
            <a:r>
              <a:rPr lang="zh-CN" altLang="en-US" sz="1600" dirty="0" smtClean="0">
                <a:latin typeface="+mj-ea"/>
                <a:ea typeface="+mj-ea"/>
              </a:rPr>
              <a:t>。</a:t>
            </a:r>
            <a:r>
              <a:rPr lang="en-US" altLang="zh-CN" sz="1600" dirty="0" smtClean="0">
                <a:latin typeface="+mj-ea"/>
                <a:ea typeface="+mj-ea"/>
              </a:rPr>
              <a:t>1998</a:t>
            </a:r>
            <a:r>
              <a:rPr lang="zh-CN" altLang="en-US" sz="1600" dirty="0" smtClean="0">
                <a:latin typeface="+mj-ea"/>
                <a:ea typeface="+mj-ea"/>
              </a:rPr>
              <a:t>年</a:t>
            </a:r>
            <a:r>
              <a:rPr lang="zh-CN" altLang="en-US" sz="1600" dirty="0">
                <a:latin typeface="+mj-ea"/>
                <a:ea typeface="+mj-ea"/>
              </a:rPr>
              <a:t>这个字段改名为区分服务</a:t>
            </a:r>
            <a:r>
              <a:rPr lang="zh-CN" altLang="en-US" sz="1600" dirty="0" smtClean="0">
                <a:latin typeface="+mj-ea"/>
                <a:ea typeface="+mj-ea"/>
              </a:rPr>
              <a:t>。只有</a:t>
            </a:r>
            <a:r>
              <a:rPr lang="zh-CN" altLang="en-US" sz="1600" dirty="0">
                <a:latin typeface="+mj-ea"/>
                <a:ea typeface="+mj-ea"/>
              </a:rPr>
              <a:t>在使用区分服务（</a:t>
            </a:r>
            <a:r>
              <a:rPr lang="en-US" altLang="zh-CN" sz="1600" dirty="0" err="1">
                <a:latin typeface="+mj-ea"/>
                <a:ea typeface="+mj-ea"/>
              </a:rPr>
              <a:t>DiffServ</a:t>
            </a:r>
            <a:r>
              <a:rPr lang="zh-CN" altLang="en-US" sz="1600" dirty="0">
                <a:latin typeface="+mj-ea"/>
                <a:ea typeface="+mj-ea"/>
              </a:rPr>
              <a:t>）时，这个字段才起作用</a:t>
            </a:r>
            <a:r>
              <a:rPr lang="zh-CN" altLang="en-US" sz="1600" dirty="0" smtClean="0">
                <a:latin typeface="+mj-ea"/>
                <a:ea typeface="+mj-ea"/>
              </a:rPr>
              <a:t>。在</a:t>
            </a:r>
            <a:r>
              <a:rPr lang="zh-CN" altLang="en-US" sz="1600" dirty="0">
                <a:latin typeface="+mj-ea"/>
                <a:ea typeface="+mj-ea"/>
              </a:rPr>
              <a:t>一般的情况下都不使用这个字段 </a:t>
            </a:r>
            <a:endParaRPr lang="zh-CN" altLang="en-US" sz="1600" dirty="0" smtClean="0">
              <a:latin typeface="+mj-ea"/>
              <a:ea typeface="+mj-ea"/>
            </a:endParaRPr>
          </a:p>
          <a:p>
            <a:endParaRPr lang="en-US" altLang="zh-CN" sz="1600" dirty="0">
              <a:latin typeface="+mj-ea"/>
              <a:ea typeface="+mj-ea"/>
            </a:endParaRPr>
          </a:p>
        </p:txBody>
      </p:sp>
    </p:spTree>
    <p:extLst>
      <p:ext uri="{BB962C8B-B14F-4D97-AF65-F5344CB8AC3E}">
        <p14:creationId xmlns:p14="http://schemas.microsoft.com/office/powerpoint/2010/main" val="6717839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64</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2308324"/>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总长度</a:t>
            </a:r>
            <a:r>
              <a:rPr lang="zh-CN" altLang="en-US" sz="1600" dirty="0" smtClean="0">
                <a:latin typeface="+mj-ea"/>
                <a:ea typeface="+mj-ea"/>
              </a:rPr>
              <a:t>：</a:t>
            </a:r>
            <a:r>
              <a:rPr lang="en-US" altLang="zh-CN" sz="1600" dirty="0" smtClean="0">
                <a:latin typeface="+mj-ea"/>
                <a:ea typeface="+mj-ea"/>
              </a:rPr>
              <a:t>16</a:t>
            </a:r>
            <a:r>
              <a:rPr lang="zh-CN" altLang="en-US" sz="1600" dirty="0" smtClean="0">
                <a:latin typeface="+mj-ea"/>
                <a:ea typeface="+mj-ea"/>
              </a:rPr>
              <a:t>位</a:t>
            </a:r>
            <a:r>
              <a:rPr lang="zh-CN" altLang="en-US" sz="1600" dirty="0">
                <a:latin typeface="+mj-ea"/>
                <a:ea typeface="+mj-ea"/>
              </a:rPr>
              <a:t>，指首部和数据之和的长度</a:t>
            </a:r>
            <a:r>
              <a:rPr lang="zh-CN" altLang="en-US" sz="1600" dirty="0" smtClean="0">
                <a:latin typeface="+mj-ea"/>
                <a:ea typeface="+mj-ea"/>
              </a:rPr>
              <a:t>，单位</a:t>
            </a:r>
            <a:r>
              <a:rPr lang="zh-CN" altLang="en-US" sz="1600" dirty="0">
                <a:latin typeface="+mj-ea"/>
                <a:ea typeface="+mj-ea"/>
              </a:rPr>
              <a:t>为字节，因此数据报的最大长度</a:t>
            </a:r>
            <a:r>
              <a:rPr lang="zh-CN" altLang="en-US" sz="1600" dirty="0" smtClean="0">
                <a:latin typeface="+mj-ea"/>
                <a:ea typeface="+mj-ea"/>
              </a:rPr>
              <a:t>为</a:t>
            </a:r>
            <a:r>
              <a:rPr lang="en-US" altLang="zh-CN" sz="1600" dirty="0" smtClean="0">
                <a:latin typeface="+mj-ea"/>
                <a:ea typeface="+mj-ea"/>
              </a:rPr>
              <a:t>65535</a:t>
            </a:r>
            <a:r>
              <a:rPr lang="zh-CN" altLang="en-US" sz="1600" dirty="0" smtClean="0">
                <a:latin typeface="+mj-ea"/>
                <a:ea typeface="+mj-ea"/>
              </a:rPr>
              <a:t>字节。总长度</a:t>
            </a:r>
            <a:r>
              <a:rPr lang="zh-CN" altLang="en-US" sz="1600" dirty="0">
                <a:latin typeface="+mj-ea"/>
                <a:ea typeface="+mj-ea"/>
              </a:rPr>
              <a:t>必须不超过最大传送</a:t>
            </a:r>
            <a:r>
              <a:rPr lang="zh-CN" altLang="en-US" sz="1600" dirty="0" smtClean="0">
                <a:latin typeface="+mj-ea"/>
                <a:ea typeface="+mj-ea"/>
              </a:rPr>
              <a:t>单元</a:t>
            </a:r>
            <a:r>
              <a:rPr lang="en-US" altLang="zh-CN" sz="1600" dirty="0" smtClean="0">
                <a:latin typeface="+mj-ea"/>
                <a:ea typeface="+mj-ea"/>
              </a:rPr>
              <a:t>MTU</a:t>
            </a:r>
            <a:r>
              <a:rPr lang="zh-CN" altLang="en-US" sz="1600" dirty="0" smtClean="0">
                <a:latin typeface="+mj-ea"/>
                <a:ea typeface="+mj-ea"/>
              </a:rPr>
              <a:t>，如果超过了，就需要把过长的数据报进行分片处理。</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标识</a:t>
            </a:r>
            <a:r>
              <a:rPr lang="en-US" altLang="zh-CN" sz="1600" dirty="0">
                <a:solidFill>
                  <a:srgbClr val="FF0000"/>
                </a:solidFill>
                <a:latin typeface="+mj-ea"/>
                <a:ea typeface="+mj-ea"/>
              </a:rPr>
              <a:t>(</a:t>
            </a:r>
            <a:r>
              <a:rPr lang="en-US" altLang="zh-CN" sz="1600" dirty="0" smtClean="0">
                <a:solidFill>
                  <a:srgbClr val="FF0000"/>
                </a:solidFill>
                <a:latin typeface="+mj-ea"/>
                <a:ea typeface="+mj-ea"/>
              </a:rPr>
              <a:t>identification</a:t>
            </a:r>
            <a:r>
              <a:rPr lang="en-US" altLang="zh-CN" sz="1600" dirty="0">
                <a:solidFill>
                  <a:srgbClr val="FF0000"/>
                </a:solidFill>
                <a:latin typeface="+mj-ea"/>
                <a:ea typeface="+mj-ea"/>
              </a:rPr>
              <a:t>)</a:t>
            </a:r>
            <a:r>
              <a:rPr lang="zh-CN" altLang="en-US" sz="1600" dirty="0" smtClean="0">
                <a:latin typeface="+mj-ea"/>
                <a:ea typeface="+mj-ea"/>
              </a:rPr>
              <a:t>：</a:t>
            </a:r>
            <a:r>
              <a:rPr lang="en-US" altLang="zh-CN" sz="1600" dirty="0" smtClean="0">
                <a:latin typeface="+mj-ea"/>
                <a:ea typeface="+mj-ea"/>
              </a:rPr>
              <a:t>16</a:t>
            </a:r>
            <a:r>
              <a:rPr lang="zh-CN" altLang="en-US" sz="1600" dirty="0" smtClean="0">
                <a:latin typeface="+mj-ea"/>
                <a:ea typeface="+mj-ea"/>
              </a:rPr>
              <a:t>位，它</a:t>
            </a:r>
            <a:r>
              <a:rPr lang="zh-CN" altLang="en-US" sz="1600" dirty="0">
                <a:latin typeface="+mj-ea"/>
                <a:ea typeface="+mj-ea"/>
              </a:rPr>
              <a:t>是一个计数器，用来产生数据报的标识。 </a:t>
            </a:r>
          </a:p>
          <a:p>
            <a:pPr marL="285750" indent="-285750">
              <a:buFont typeface="Wingdings" panose="05000000000000000000" pitchFamily="2" charset="2"/>
              <a:buChar char="n"/>
            </a:pPr>
            <a:r>
              <a:rPr lang="zh-CN" altLang="en-US" sz="1600" dirty="0">
                <a:solidFill>
                  <a:srgbClr val="FF0000"/>
                </a:solidFill>
                <a:latin typeface="+mj-ea"/>
                <a:ea typeface="+mj-ea"/>
              </a:rPr>
              <a:t>标志</a:t>
            </a:r>
            <a:r>
              <a:rPr lang="en-US" altLang="zh-CN" sz="1600" dirty="0">
                <a:solidFill>
                  <a:srgbClr val="FF0000"/>
                </a:solidFill>
                <a:latin typeface="+mj-ea"/>
                <a:ea typeface="+mj-ea"/>
              </a:rPr>
              <a:t>(</a:t>
            </a:r>
            <a:r>
              <a:rPr lang="en-US" altLang="zh-CN" sz="1600" dirty="0" smtClean="0">
                <a:solidFill>
                  <a:srgbClr val="FF0000"/>
                </a:solidFill>
                <a:latin typeface="+mj-ea"/>
                <a:ea typeface="+mj-ea"/>
              </a:rPr>
              <a:t>flag)</a:t>
            </a:r>
            <a:r>
              <a:rPr lang="zh-CN" altLang="en-US" sz="1600" dirty="0" smtClean="0">
                <a:latin typeface="+mj-ea"/>
                <a:ea typeface="+mj-ea"/>
              </a:rPr>
              <a:t>：</a:t>
            </a:r>
            <a:r>
              <a:rPr lang="en-US" altLang="zh-CN" sz="1600" dirty="0" smtClean="0">
                <a:latin typeface="+mj-ea"/>
                <a:ea typeface="+mj-ea"/>
              </a:rPr>
              <a:t>3</a:t>
            </a:r>
            <a:r>
              <a:rPr lang="zh-CN" altLang="en-US" sz="1600" dirty="0" smtClean="0">
                <a:latin typeface="+mj-ea"/>
                <a:ea typeface="+mj-ea"/>
              </a:rPr>
              <a:t>位</a:t>
            </a:r>
            <a:r>
              <a:rPr lang="zh-CN" altLang="en-US" sz="1600" dirty="0">
                <a:latin typeface="+mj-ea"/>
                <a:ea typeface="+mj-ea"/>
              </a:rPr>
              <a:t>，目前只有前两位有意义</a:t>
            </a:r>
            <a:r>
              <a:rPr lang="zh-CN" altLang="en-US" sz="1600" dirty="0" smtClean="0">
                <a:latin typeface="+mj-ea"/>
                <a:ea typeface="+mj-ea"/>
              </a:rPr>
              <a:t>。</a:t>
            </a:r>
            <a:endParaRPr lang="en-US" altLang="zh-CN" sz="1600" dirty="0" smtClean="0">
              <a:latin typeface="+mj-ea"/>
              <a:ea typeface="+mj-ea"/>
            </a:endParaRPr>
          </a:p>
          <a:p>
            <a:pPr marL="690966" lvl="1" indent="-285750">
              <a:buFont typeface="Wingdings" panose="05000000000000000000" pitchFamily="2" charset="2"/>
              <a:buChar char="n"/>
            </a:pPr>
            <a:r>
              <a:rPr lang="zh-CN" altLang="en-US" sz="1600" dirty="0" smtClean="0">
                <a:latin typeface="+mj-ea"/>
                <a:ea typeface="+mj-ea"/>
              </a:rPr>
              <a:t>标志</a:t>
            </a:r>
            <a:r>
              <a:rPr lang="zh-CN" altLang="en-US" sz="1600" dirty="0">
                <a:latin typeface="+mj-ea"/>
                <a:ea typeface="+mj-ea"/>
              </a:rPr>
              <a:t>字段的最低位</a:t>
            </a:r>
            <a:r>
              <a:rPr lang="zh-CN" altLang="en-US" sz="1600" dirty="0" smtClean="0">
                <a:latin typeface="+mj-ea"/>
                <a:ea typeface="+mj-ea"/>
              </a:rPr>
              <a:t>是</a:t>
            </a:r>
            <a:r>
              <a:rPr lang="en-US" altLang="zh-CN" sz="1600" dirty="0" smtClean="0">
                <a:latin typeface="+mj-ea"/>
                <a:ea typeface="+mj-ea"/>
              </a:rPr>
              <a:t>MF(More Fragment)</a:t>
            </a:r>
            <a:r>
              <a:rPr lang="zh-CN" altLang="en-US" sz="1600" dirty="0" smtClean="0">
                <a:latin typeface="+mj-ea"/>
                <a:ea typeface="+mj-ea"/>
              </a:rPr>
              <a:t>，</a:t>
            </a:r>
            <a:r>
              <a:rPr lang="en-US" altLang="zh-CN" sz="1600" dirty="0" smtClean="0">
                <a:latin typeface="+mj-ea"/>
                <a:ea typeface="+mj-ea"/>
              </a:rPr>
              <a:t>MF=1</a:t>
            </a:r>
            <a:r>
              <a:rPr lang="zh-CN" altLang="en-US" sz="1600" dirty="0" smtClean="0">
                <a:latin typeface="+mj-ea"/>
                <a:ea typeface="+mj-ea"/>
              </a:rPr>
              <a:t>表示</a:t>
            </a:r>
            <a:r>
              <a:rPr lang="zh-CN" altLang="en-US" sz="1600" dirty="0">
                <a:latin typeface="+mj-ea"/>
                <a:ea typeface="+mj-ea"/>
              </a:rPr>
              <a:t>后面</a:t>
            </a:r>
            <a:r>
              <a:rPr lang="zh-CN" altLang="en-US" sz="1600" dirty="0" smtClean="0">
                <a:latin typeface="+mj-ea"/>
                <a:ea typeface="+mj-ea"/>
              </a:rPr>
              <a:t>“还有分片”，</a:t>
            </a:r>
            <a:r>
              <a:rPr lang="en-US" altLang="zh-CN" sz="1600" dirty="0" smtClean="0">
                <a:latin typeface="+mj-ea"/>
                <a:ea typeface="+mj-ea"/>
              </a:rPr>
              <a:t>MF=0</a:t>
            </a:r>
            <a:r>
              <a:rPr lang="zh-CN" altLang="en-US" sz="1600" dirty="0" smtClean="0">
                <a:latin typeface="+mj-ea"/>
                <a:ea typeface="+mj-ea"/>
              </a:rPr>
              <a:t>表示</a:t>
            </a:r>
            <a:r>
              <a:rPr lang="zh-CN" altLang="en-US" sz="1600" dirty="0">
                <a:latin typeface="+mj-ea"/>
                <a:ea typeface="+mj-ea"/>
              </a:rPr>
              <a:t>最后一个分片</a:t>
            </a:r>
            <a:r>
              <a:rPr lang="zh-CN" altLang="en-US" sz="1600" dirty="0" smtClean="0">
                <a:latin typeface="+mj-ea"/>
                <a:ea typeface="+mj-ea"/>
              </a:rPr>
              <a:t>。</a:t>
            </a:r>
            <a:endParaRPr lang="en-US" altLang="zh-CN" sz="1600" dirty="0" smtClean="0">
              <a:latin typeface="+mj-ea"/>
              <a:ea typeface="+mj-ea"/>
            </a:endParaRPr>
          </a:p>
          <a:p>
            <a:pPr marL="690966" lvl="1" indent="-285750">
              <a:buFont typeface="Wingdings" panose="05000000000000000000" pitchFamily="2" charset="2"/>
              <a:buChar char="n"/>
            </a:pPr>
            <a:r>
              <a:rPr lang="zh-CN" altLang="en-US" sz="1600" dirty="0" smtClean="0">
                <a:latin typeface="+mj-ea"/>
                <a:ea typeface="+mj-ea"/>
              </a:rPr>
              <a:t>标志</a:t>
            </a:r>
            <a:r>
              <a:rPr lang="zh-CN" altLang="en-US" sz="1600" dirty="0">
                <a:latin typeface="+mj-ea"/>
                <a:ea typeface="+mj-ea"/>
              </a:rPr>
              <a:t>字段中间的一位</a:t>
            </a:r>
            <a:r>
              <a:rPr lang="zh-CN" altLang="en-US" sz="1600" dirty="0" smtClean="0">
                <a:latin typeface="+mj-ea"/>
                <a:ea typeface="+mj-ea"/>
              </a:rPr>
              <a:t>是</a:t>
            </a:r>
            <a:r>
              <a:rPr lang="en-US" altLang="zh-CN" sz="1600" dirty="0" smtClean="0">
                <a:latin typeface="+mj-ea"/>
                <a:ea typeface="+mj-ea"/>
              </a:rPr>
              <a:t>DF(Don't </a:t>
            </a:r>
            <a:r>
              <a:rPr lang="en-US" altLang="zh-CN" sz="1600" dirty="0">
                <a:latin typeface="+mj-ea"/>
                <a:ea typeface="+mj-ea"/>
              </a:rPr>
              <a:t>Fragment</a:t>
            </a:r>
            <a:r>
              <a:rPr lang="en-US" altLang="zh-CN" sz="1600" dirty="0" smtClean="0">
                <a:latin typeface="+mj-ea"/>
                <a:ea typeface="+mj-ea"/>
              </a:rPr>
              <a:t>)</a:t>
            </a:r>
            <a:r>
              <a:rPr lang="zh-CN" altLang="en-US" sz="1600" dirty="0" smtClean="0">
                <a:latin typeface="+mj-ea"/>
                <a:ea typeface="+mj-ea"/>
              </a:rPr>
              <a:t>，只有当</a:t>
            </a:r>
            <a:r>
              <a:rPr lang="en-US" altLang="zh-CN" sz="1600" dirty="0" smtClean="0">
                <a:latin typeface="+mj-ea"/>
                <a:ea typeface="+mj-ea"/>
              </a:rPr>
              <a:t>DF=0</a:t>
            </a:r>
            <a:r>
              <a:rPr lang="zh-CN" altLang="en-US" sz="1600" dirty="0" smtClean="0">
                <a:latin typeface="+mj-ea"/>
                <a:ea typeface="+mj-ea"/>
              </a:rPr>
              <a:t>时</a:t>
            </a:r>
            <a:r>
              <a:rPr lang="zh-CN" altLang="en-US" sz="1600" dirty="0">
                <a:latin typeface="+mj-ea"/>
                <a:ea typeface="+mj-ea"/>
              </a:rPr>
              <a:t>才允许</a:t>
            </a:r>
            <a:r>
              <a:rPr lang="zh-CN" altLang="en-US" sz="1600" dirty="0" smtClean="0">
                <a:latin typeface="+mj-ea"/>
                <a:ea typeface="+mj-ea"/>
              </a:rPr>
              <a:t>分片</a:t>
            </a:r>
            <a:r>
              <a:rPr lang="zh-CN" altLang="en-US" sz="1600" dirty="0">
                <a:latin typeface="+mj-ea"/>
                <a:ea typeface="+mj-ea"/>
              </a:rPr>
              <a:t>。</a:t>
            </a:r>
            <a:endParaRPr lang="zh-CN" altLang="en-US" sz="1600" dirty="0" smtClean="0">
              <a:latin typeface="+mj-ea"/>
              <a:ea typeface="+mj-ea"/>
            </a:endParaRPr>
          </a:p>
          <a:p>
            <a:endParaRPr lang="en-US" altLang="zh-CN" sz="1600" dirty="0">
              <a:latin typeface="+mj-ea"/>
              <a:ea typeface="+mj-ea"/>
            </a:endParaRPr>
          </a:p>
        </p:txBody>
      </p:sp>
    </p:spTree>
    <p:extLst>
      <p:ext uri="{BB962C8B-B14F-4D97-AF65-F5344CB8AC3E}">
        <p14:creationId xmlns:p14="http://schemas.microsoft.com/office/powerpoint/2010/main" val="29232904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65</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2062103"/>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片偏移</a:t>
            </a:r>
            <a:r>
              <a:rPr lang="zh-CN" altLang="en-US" sz="1600" dirty="0" smtClean="0">
                <a:latin typeface="+mj-ea"/>
                <a:ea typeface="+mj-ea"/>
              </a:rPr>
              <a:t>：</a:t>
            </a:r>
            <a:r>
              <a:rPr lang="en-US" altLang="zh-CN" sz="1600" dirty="0" smtClean="0">
                <a:latin typeface="+mj-ea"/>
                <a:ea typeface="+mj-ea"/>
              </a:rPr>
              <a:t>13</a:t>
            </a:r>
            <a:r>
              <a:rPr lang="zh-CN" altLang="en-US" sz="1600" dirty="0" smtClean="0">
                <a:latin typeface="+mj-ea"/>
                <a:ea typeface="+mj-ea"/>
              </a:rPr>
              <a:t>位。片偏移指出：较</a:t>
            </a:r>
            <a:r>
              <a:rPr lang="zh-CN" altLang="en-US" sz="1600" dirty="0">
                <a:latin typeface="+mj-ea"/>
                <a:ea typeface="+mj-ea"/>
              </a:rPr>
              <a:t>长的分组在分片</a:t>
            </a:r>
            <a:r>
              <a:rPr lang="zh-CN" altLang="en-US" sz="1600" dirty="0" smtClean="0">
                <a:latin typeface="+mj-ea"/>
                <a:ea typeface="+mj-ea"/>
              </a:rPr>
              <a:t>后，某</a:t>
            </a:r>
            <a:r>
              <a:rPr lang="zh-CN" altLang="en-US" sz="1600" dirty="0">
                <a:latin typeface="+mj-ea"/>
                <a:ea typeface="+mj-ea"/>
              </a:rPr>
              <a:t>片在原分组中的相对</a:t>
            </a:r>
            <a:r>
              <a:rPr lang="zh-CN" altLang="en-US" sz="1600" dirty="0" smtClean="0">
                <a:latin typeface="+mj-ea"/>
                <a:ea typeface="+mj-ea"/>
              </a:rPr>
              <a:t>位置。也就是说，相对于用户数据字段的起点，该片从何处开始。片</a:t>
            </a:r>
            <a:r>
              <a:rPr lang="zh-CN" altLang="en-US" sz="1600" dirty="0">
                <a:latin typeface="+mj-ea"/>
                <a:ea typeface="+mj-ea"/>
              </a:rPr>
              <a:t>偏移</a:t>
            </a:r>
            <a:r>
              <a:rPr lang="zh-CN" altLang="en-US" sz="1600" dirty="0" smtClean="0">
                <a:latin typeface="+mj-ea"/>
                <a:ea typeface="+mj-ea"/>
              </a:rPr>
              <a:t>以</a:t>
            </a:r>
            <a:r>
              <a:rPr lang="en-US" altLang="zh-CN" sz="1600" dirty="0" smtClean="0">
                <a:latin typeface="+mj-ea"/>
                <a:ea typeface="+mj-ea"/>
              </a:rPr>
              <a:t>8</a:t>
            </a:r>
            <a:r>
              <a:rPr lang="zh-CN" altLang="en-US" sz="1600" dirty="0" smtClean="0">
                <a:latin typeface="+mj-ea"/>
                <a:ea typeface="+mj-ea"/>
              </a:rPr>
              <a:t>个</a:t>
            </a:r>
            <a:r>
              <a:rPr lang="zh-CN" altLang="en-US" sz="1600" dirty="0">
                <a:latin typeface="+mj-ea"/>
                <a:ea typeface="+mj-ea"/>
              </a:rPr>
              <a:t>字节为偏移</a:t>
            </a:r>
            <a:r>
              <a:rPr lang="zh-CN" altLang="en-US" sz="1600" dirty="0" smtClean="0">
                <a:latin typeface="+mj-ea"/>
                <a:ea typeface="+mj-ea"/>
              </a:rPr>
              <a:t>单位，每个分片的长度一定是</a:t>
            </a:r>
            <a:r>
              <a:rPr lang="en-US" altLang="zh-CN" sz="1600" dirty="0" smtClean="0">
                <a:latin typeface="+mj-ea"/>
                <a:ea typeface="+mj-ea"/>
              </a:rPr>
              <a:t>8</a:t>
            </a:r>
            <a:r>
              <a:rPr lang="zh-CN" altLang="en-US" sz="1600" dirty="0" smtClean="0">
                <a:latin typeface="+mj-ea"/>
                <a:ea typeface="+mj-ea"/>
              </a:rPr>
              <a:t>个字节的整数倍。</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生存时</a:t>
            </a:r>
            <a:r>
              <a:rPr lang="zh-CN" altLang="en-US" sz="1600" dirty="0" smtClean="0">
                <a:solidFill>
                  <a:srgbClr val="FF0000"/>
                </a:solidFill>
                <a:latin typeface="+mj-ea"/>
                <a:ea typeface="+mj-ea"/>
              </a:rPr>
              <a:t>间</a:t>
            </a:r>
            <a:r>
              <a:rPr lang="zh-CN" altLang="en-US" sz="1600" dirty="0">
                <a:latin typeface="+mj-ea"/>
                <a:ea typeface="+mj-ea"/>
              </a:rPr>
              <a:t>：</a:t>
            </a:r>
            <a:r>
              <a:rPr lang="en-US" altLang="zh-CN" sz="1600" dirty="0" smtClean="0">
                <a:latin typeface="+mj-ea"/>
                <a:ea typeface="+mj-ea"/>
              </a:rPr>
              <a:t>8</a:t>
            </a:r>
            <a:r>
              <a:rPr lang="zh-CN" altLang="en-US" sz="1600" dirty="0" smtClean="0">
                <a:latin typeface="+mj-ea"/>
                <a:ea typeface="+mj-ea"/>
              </a:rPr>
              <a:t>位，记为</a:t>
            </a:r>
            <a:r>
              <a:rPr lang="en-US" altLang="zh-CN" sz="1600" dirty="0" smtClean="0">
                <a:latin typeface="+mj-ea"/>
                <a:ea typeface="+mj-ea"/>
              </a:rPr>
              <a:t>TTL(Time </a:t>
            </a:r>
            <a:r>
              <a:rPr lang="en-US" altLang="zh-CN" sz="1600" dirty="0">
                <a:latin typeface="+mj-ea"/>
                <a:ea typeface="+mj-ea"/>
              </a:rPr>
              <a:t>To Live</a:t>
            </a:r>
            <a:r>
              <a:rPr lang="en-US" altLang="zh-CN" sz="1600" dirty="0" smtClean="0">
                <a:latin typeface="+mj-ea"/>
                <a:ea typeface="+mj-ea"/>
              </a:rPr>
              <a:t>)</a:t>
            </a:r>
            <a:r>
              <a:rPr lang="zh-CN" altLang="en-US" sz="1600" dirty="0" smtClean="0">
                <a:latin typeface="+mj-ea"/>
                <a:ea typeface="+mj-ea"/>
              </a:rPr>
              <a:t>，数据报</a:t>
            </a:r>
            <a:r>
              <a:rPr lang="zh-CN" altLang="en-US" sz="1600" dirty="0">
                <a:latin typeface="+mj-ea"/>
                <a:ea typeface="+mj-ea"/>
              </a:rPr>
              <a:t>在网络中可通过的路由器数的最大</a:t>
            </a:r>
            <a:r>
              <a:rPr lang="zh-CN" altLang="en-US" sz="1600" dirty="0" smtClean="0">
                <a:latin typeface="+mj-ea"/>
                <a:ea typeface="+mj-ea"/>
              </a:rPr>
              <a:t>值，</a:t>
            </a:r>
            <a:r>
              <a:rPr lang="en-US" altLang="zh-CN" sz="1600" dirty="0" smtClean="0">
                <a:latin typeface="+mj-ea"/>
                <a:ea typeface="+mj-ea"/>
              </a:rPr>
              <a:t>TTL</a:t>
            </a:r>
            <a:r>
              <a:rPr lang="zh-CN" altLang="en-US" sz="1600" dirty="0" smtClean="0">
                <a:latin typeface="+mj-ea"/>
                <a:ea typeface="+mj-ea"/>
              </a:rPr>
              <a:t>限制的为“跳数限制”，路由器转发数据报之前把</a:t>
            </a:r>
            <a:r>
              <a:rPr lang="en-US" altLang="zh-CN" sz="1600" dirty="0" smtClean="0">
                <a:latin typeface="+mj-ea"/>
                <a:ea typeface="+mj-ea"/>
              </a:rPr>
              <a:t>TTL</a:t>
            </a:r>
            <a:r>
              <a:rPr lang="zh-CN" altLang="en-US" sz="1600" dirty="0" smtClean="0">
                <a:latin typeface="+mj-ea"/>
                <a:ea typeface="+mj-ea"/>
              </a:rPr>
              <a:t>减</a:t>
            </a:r>
            <a:r>
              <a:rPr lang="en-US" altLang="zh-CN" sz="1600" dirty="0" smtClean="0">
                <a:latin typeface="+mj-ea"/>
                <a:ea typeface="+mj-ea"/>
              </a:rPr>
              <a:t>1</a:t>
            </a:r>
            <a:r>
              <a:rPr lang="zh-CN" altLang="en-US" sz="1600" dirty="0" smtClean="0">
                <a:latin typeface="+mj-ea"/>
                <a:ea typeface="+mj-ea"/>
              </a:rPr>
              <a:t>，如果</a:t>
            </a:r>
            <a:r>
              <a:rPr lang="en-US" altLang="zh-CN" sz="1600" dirty="0" smtClean="0">
                <a:latin typeface="+mj-ea"/>
                <a:ea typeface="+mj-ea"/>
              </a:rPr>
              <a:t>TTL</a:t>
            </a:r>
            <a:r>
              <a:rPr lang="zh-CN" altLang="en-US" sz="1600" dirty="0" smtClean="0">
                <a:latin typeface="+mj-ea"/>
                <a:ea typeface="+mj-ea"/>
              </a:rPr>
              <a:t>为</a:t>
            </a:r>
            <a:r>
              <a:rPr lang="en-US" altLang="zh-CN" sz="1600" dirty="0" smtClean="0">
                <a:latin typeface="+mj-ea"/>
                <a:ea typeface="+mj-ea"/>
              </a:rPr>
              <a:t>0</a:t>
            </a:r>
            <a:r>
              <a:rPr lang="zh-CN" altLang="en-US" sz="1600" dirty="0" smtClean="0">
                <a:latin typeface="+mj-ea"/>
                <a:ea typeface="+mj-ea"/>
              </a:rPr>
              <a:t>，路由器就丢弃这个数据报。因此</a:t>
            </a:r>
            <a:r>
              <a:rPr lang="en-US" altLang="zh-CN" sz="1600" dirty="0" smtClean="0">
                <a:latin typeface="+mj-ea"/>
                <a:ea typeface="+mj-ea"/>
              </a:rPr>
              <a:t>TTL</a:t>
            </a:r>
            <a:r>
              <a:rPr lang="zh-CN" altLang="en-US" sz="1600" dirty="0" smtClean="0">
                <a:latin typeface="+mj-ea"/>
                <a:ea typeface="+mj-ea"/>
              </a:rPr>
              <a:t>的单位是“跳数”。</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solidFill>
                  <a:srgbClr val="FF0000"/>
                </a:solidFill>
                <a:latin typeface="+mj-ea"/>
                <a:ea typeface="+mj-ea"/>
              </a:rPr>
              <a:t>协议</a:t>
            </a:r>
            <a:r>
              <a:rPr lang="zh-CN" altLang="en-US" sz="1600" dirty="0" smtClean="0">
                <a:latin typeface="+mj-ea"/>
                <a:ea typeface="+mj-ea"/>
              </a:rPr>
              <a:t>：</a:t>
            </a:r>
            <a:r>
              <a:rPr lang="en-US" altLang="zh-CN" sz="1600" dirty="0" smtClean="0">
                <a:latin typeface="+mj-ea"/>
                <a:ea typeface="+mj-ea"/>
              </a:rPr>
              <a:t>8</a:t>
            </a:r>
            <a:r>
              <a:rPr lang="zh-CN" altLang="en-US" sz="1600" dirty="0" smtClean="0">
                <a:latin typeface="+mj-ea"/>
                <a:ea typeface="+mj-ea"/>
              </a:rPr>
              <a:t>位，协议字段</a:t>
            </a:r>
            <a:r>
              <a:rPr lang="zh-CN" altLang="en-US" sz="1600" dirty="0">
                <a:latin typeface="+mj-ea"/>
                <a:ea typeface="+mj-ea"/>
              </a:rPr>
              <a:t>指出此数据报携带的数据使用何种</a:t>
            </a:r>
            <a:r>
              <a:rPr lang="zh-CN" altLang="en-US" sz="1600" dirty="0" smtClean="0">
                <a:latin typeface="+mj-ea"/>
                <a:ea typeface="+mj-ea"/>
              </a:rPr>
              <a:t>协议，以方便目的</a:t>
            </a:r>
            <a:r>
              <a:rPr lang="zh-CN" altLang="en-US" sz="1600" dirty="0">
                <a:latin typeface="+mj-ea"/>
                <a:ea typeface="+mj-ea"/>
              </a:rPr>
              <a:t>主机的 </a:t>
            </a:r>
            <a:r>
              <a:rPr lang="en-US" altLang="zh-CN" sz="1600" dirty="0">
                <a:latin typeface="+mj-ea"/>
                <a:ea typeface="+mj-ea"/>
              </a:rPr>
              <a:t>IP </a:t>
            </a:r>
            <a:r>
              <a:rPr lang="zh-CN" altLang="en-US" sz="1600" dirty="0">
                <a:latin typeface="+mj-ea"/>
                <a:ea typeface="+mj-ea"/>
              </a:rPr>
              <a:t>层将数据部分上交给哪个</a:t>
            </a:r>
            <a:r>
              <a:rPr lang="zh-CN" altLang="en-US" sz="1600" dirty="0" smtClean="0">
                <a:latin typeface="+mj-ea"/>
                <a:ea typeface="+mj-ea"/>
              </a:rPr>
              <a:t>处理程序进行处理。</a:t>
            </a:r>
            <a:endParaRPr lang="zh-CN" altLang="en-US" sz="1600" dirty="0">
              <a:latin typeface="+mj-ea"/>
              <a:ea typeface="+mj-ea"/>
            </a:endParaRPr>
          </a:p>
        </p:txBody>
      </p:sp>
    </p:spTree>
    <p:extLst>
      <p:ext uri="{BB962C8B-B14F-4D97-AF65-F5344CB8AC3E}">
        <p14:creationId xmlns:p14="http://schemas.microsoft.com/office/powerpoint/2010/main" val="33035737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66</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1323439"/>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首部校验和</a:t>
            </a:r>
            <a:r>
              <a:rPr lang="zh-CN" altLang="en-US" sz="1600" dirty="0" smtClean="0">
                <a:latin typeface="+mj-ea"/>
                <a:ea typeface="+mj-ea"/>
              </a:rPr>
              <a:t>：</a:t>
            </a:r>
            <a:r>
              <a:rPr lang="en-US" altLang="zh-CN" sz="1600" dirty="0" smtClean="0">
                <a:latin typeface="+mj-ea"/>
                <a:ea typeface="+mj-ea"/>
              </a:rPr>
              <a:t>16</a:t>
            </a:r>
            <a:r>
              <a:rPr lang="zh-CN" altLang="en-US" sz="1600" dirty="0" smtClean="0">
                <a:latin typeface="+mj-ea"/>
                <a:ea typeface="+mj-ea"/>
              </a:rPr>
              <a:t>位。这个校验只检测数据报的首部，不对数据报的数据部分进行校验。首部校验和没有使用</a:t>
            </a:r>
            <a:r>
              <a:rPr lang="en-US" altLang="zh-CN" sz="1600" dirty="0" smtClean="0">
                <a:latin typeface="+mj-ea"/>
                <a:ea typeface="+mj-ea"/>
              </a:rPr>
              <a:t>CRC</a:t>
            </a:r>
            <a:r>
              <a:rPr lang="zh-CN" altLang="en-US" sz="1600" dirty="0" smtClean="0">
                <a:latin typeface="+mj-ea"/>
                <a:ea typeface="+mj-ea"/>
              </a:rPr>
              <a:t>这样复杂的计算，而是采用了更加简单的方法。</a:t>
            </a:r>
            <a:r>
              <a:rPr lang="zh-CN" altLang="en-US" sz="1600" dirty="0" smtClean="0">
                <a:solidFill>
                  <a:srgbClr val="00CC00"/>
                </a:solidFill>
                <a:latin typeface="+mj-ea"/>
                <a:ea typeface="+mj-ea"/>
              </a:rPr>
              <a:t>（算法参考教材的内容，并进行介绍）</a:t>
            </a:r>
            <a:endParaRPr lang="en-US" altLang="zh-CN" sz="1600" dirty="0" smtClean="0">
              <a:solidFill>
                <a:srgbClr val="00CC00"/>
              </a:solidFill>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源地址</a:t>
            </a:r>
            <a:r>
              <a:rPr lang="zh-CN" altLang="en-US" sz="1600" dirty="0" smtClean="0">
                <a:latin typeface="+mj-ea"/>
                <a:ea typeface="+mj-ea"/>
              </a:rPr>
              <a:t>：</a:t>
            </a:r>
            <a:r>
              <a:rPr lang="en-US" altLang="zh-CN" sz="1600" dirty="0" smtClean="0">
                <a:latin typeface="+mj-ea"/>
                <a:ea typeface="+mj-ea"/>
              </a:rPr>
              <a:t>32</a:t>
            </a:r>
            <a:r>
              <a:rPr lang="zh-CN" altLang="en-US" sz="1600" dirty="0" smtClean="0">
                <a:latin typeface="+mj-ea"/>
                <a:ea typeface="+mj-ea"/>
              </a:rPr>
              <a:t>位，发送数据报的</a:t>
            </a:r>
            <a:r>
              <a:rPr lang="en-US" altLang="zh-CN" sz="1600" dirty="0" smtClean="0">
                <a:latin typeface="+mj-ea"/>
                <a:ea typeface="+mj-ea"/>
              </a:rPr>
              <a:t>IP</a:t>
            </a:r>
            <a:r>
              <a:rPr lang="zh-CN" altLang="en-US" sz="1600" dirty="0" smtClean="0">
                <a:latin typeface="+mj-ea"/>
                <a:ea typeface="+mj-ea"/>
              </a:rPr>
              <a:t>地址。</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目的地址</a:t>
            </a:r>
            <a:r>
              <a:rPr lang="zh-CN" altLang="en-US" sz="1600" dirty="0" smtClean="0">
                <a:latin typeface="+mj-ea"/>
                <a:ea typeface="+mj-ea"/>
              </a:rPr>
              <a:t>：</a:t>
            </a:r>
            <a:r>
              <a:rPr lang="en-US" altLang="zh-CN" sz="1600" dirty="0" smtClean="0">
                <a:latin typeface="+mj-ea"/>
                <a:ea typeface="+mj-ea"/>
              </a:rPr>
              <a:t>32</a:t>
            </a:r>
            <a:r>
              <a:rPr lang="zh-CN" altLang="en-US" sz="1600" dirty="0" smtClean="0">
                <a:latin typeface="+mj-ea"/>
                <a:ea typeface="+mj-ea"/>
              </a:rPr>
              <a:t>位，接收数据报的</a:t>
            </a:r>
            <a:r>
              <a:rPr lang="en-US" altLang="zh-CN" sz="1600" dirty="0" smtClean="0">
                <a:latin typeface="+mj-ea"/>
                <a:ea typeface="+mj-ea"/>
              </a:rPr>
              <a:t>IP</a:t>
            </a:r>
            <a:r>
              <a:rPr lang="zh-CN" altLang="en-US" sz="1600" dirty="0" smtClean="0">
                <a:latin typeface="+mj-ea"/>
                <a:ea typeface="+mj-ea"/>
              </a:rPr>
              <a:t>地址。</a:t>
            </a:r>
            <a:endParaRPr lang="zh-CN" altLang="en-US" sz="1600" dirty="0">
              <a:latin typeface="+mj-ea"/>
              <a:ea typeface="+mj-ea"/>
            </a:endParaRPr>
          </a:p>
        </p:txBody>
      </p:sp>
    </p:spTree>
    <p:extLst>
      <p:ext uri="{BB962C8B-B14F-4D97-AF65-F5344CB8AC3E}">
        <p14:creationId xmlns:p14="http://schemas.microsoft.com/office/powerpoint/2010/main" val="34572487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67</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1569660"/>
          </a:xfrm>
          <a:prstGeom prst="rect">
            <a:avLst/>
          </a:prstGeom>
          <a:noFill/>
        </p:spPr>
        <p:txBody>
          <a:bodyPr wrap="square" rtlCol="0">
            <a:spAutoFit/>
          </a:bodyPr>
          <a:lstStyle/>
          <a:p>
            <a:pPr marL="285750" indent="-285750">
              <a:buFont typeface="Wingdings" panose="05000000000000000000" pitchFamily="2" charset="2"/>
              <a:buChar char="n"/>
            </a:pPr>
            <a:r>
              <a:rPr lang="en-US" altLang="zh-CN" sz="1600" dirty="0" smtClean="0">
                <a:latin typeface="+mj-ea"/>
                <a:ea typeface="+mj-ea"/>
              </a:rPr>
              <a:t>IP</a:t>
            </a:r>
            <a:r>
              <a:rPr lang="zh-CN" altLang="en-US" sz="1600" dirty="0" smtClean="0">
                <a:latin typeface="+mj-ea"/>
                <a:ea typeface="+mj-ea"/>
              </a:rPr>
              <a:t>首部的可变部分就是一个选项字段。</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latin typeface="+mj-ea"/>
                <a:ea typeface="+mj-ea"/>
              </a:rPr>
              <a:t>选项字段用来支持排错、测量以及安全等措施，内容很丰富。</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latin typeface="+mj-ea"/>
                <a:ea typeface="+mj-ea"/>
              </a:rPr>
              <a:t>此字段的长度为</a:t>
            </a:r>
            <a:r>
              <a:rPr lang="en-US" altLang="zh-CN" sz="1600" dirty="0" smtClean="0">
                <a:latin typeface="+mj-ea"/>
                <a:ea typeface="+mj-ea"/>
              </a:rPr>
              <a:t>1-40</a:t>
            </a:r>
            <a:r>
              <a:rPr lang="zh-CN" altLang="en-US" sz="1600" dirty="0" smtClean="0">
                <a:latin typeface="+mj-ea"/>
                <a:ea typeface="+mj-ea"/>
              </a:rPr>
              <a:t>个字节不等，取决于所选择的项目内容。</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latin typeface="+mj-ea"/>
                <a:ea typeface="+mj-ea"/>
              </a:rPr>
              <a:t>增加首部的可变部分是为了提高</a:t>
            </a:r>
            <a:r>
              <a:rPr lang="en-US" altLang="zh-CN" sz="1600" dirty="0" smtClean="0">
                <a:latin typeface="+mj-ea"/>
                <a:ea typeface="+mj-ea"/>
              </a:rPr>
              <a:t>IP</a:t>
            </a:r>
            <a:r>
              <a:rPr lang="zh-CN" altLang="en-US" sz="1600" dirty="0" smtClean="0">
                <a:latin typeface="+mj-ea"/>
                <a:ea typeface="+mj-ea"/>
              </a:rPr>
              <a:t>数据报的功能，但同时也使得</a:t>
            </a:r>
            <a:r>
              <a:rPr lang="en-US" altLang="zh-CN" sz="1600" dirty="0" smtClean="0">
                <a:latin typeface="+mj-ea"/>
                <a:ea typeface="+mj-ea"/>
              </a:rPr>
              <a:t>IP</a:t>
            </a:r>
            <a:r>
              <a:rPr lang="zh-CN" altLang="en-US" sz="1600" dirty="0" smtClean="0">
                <a:latin typeface="+mj-ea"/>
                <a:ea typeface="+mj-ea"/>
              </a:rPr>
              <a:t>数据报的首部变为可变的，增加了路由器的开销。</a:t>
            </a:r>
            <a:endParaRPr lang="en-US" altLang="zh-CN" sz="1600" dirty="0" smtClean="0">
              <a:latin typeface="+mj-ea"/>
              <a:ea typeface="+mj-ea"/>
            </a:endParaRPr>
          </a:p>
          <a:p>
            <a:pPr marL="285750" indent="-285750">
              <a:buFont typeface="Wingdings" panose="05000000000000000000" pitchFamily="2" charset="2"/>
              <a:buChar char="n"/>
            </a:pPr>
            <a:r>
              <a:rPr lang="en-US" altLang="zh-CN" sz="1600" dirty="0" smtClean="0">
                <a:latin typeface="+mj-ea"/>
                <a:ea typeface="+mj-ea"/>
              </a:rPr>
              <a:t>IPv6</a:t>
            </a:r>
            <a:r>
              <a:rPr lang="zh-CN" altLang="en-US" sz="1600" dirty="0" smtClean="0">
                <a:latin typeface="+mj-ea"/>
                <a:ea typeface="+mj-ea"/>
              </a:rPr>
              <a:t>将</a:t>
            </a:r>
            <a:r>
              <a:rPr lang="en-US" altLang="zh-CN" sz="1600" dirty="0" smtClean="0">
                <a:latin typeface="+mj-ea"/>
                <a:ea typeface="+mj-ea"/>
              </a:rPr>
              <a:t>IP</a:t>
            </a:r>
            <a:r>
              <a:rPr lang="zh-CN" altLang="en-US" sz="1600" dirty="0" smtClean="0">
                <a:latin typeface="+mj-ea"/>
                <a:ea typeface="+mj-ea"/>
              </a:rPr>
              <a:t>数据报的首部长度定为为固定的。</a:t>
            </a:r>
            <a:endParaRPr lang="zh-CN" altLang="en-US" sz="1600" dirty="0">
              <a:latin typeface="+mj-ea"/>
              <a:ea typeface="+mj-ea"/>
            </a:endParaRPr>
          </a:p>
        </p:txBody>
      </p:sp>
    </p:spTree>
    <p:extLst>
      <p:ext uri="{BB962C8B-B14F-4D97-AF65-F5344CB8AC3E}">
        <p14:creationId xmlns:p14="http://schemas.microsoft.com/office/powerpoint/2010/main" val="2568564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数据报分片的分析：</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68</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grpSp>
        <p:nvGrpSpPr>
          <p:cNvPr id="5" name="组合 4"/>
          <p:cNvGrpSpPr/>
          <p:nvPr/>
        </p:nvGrpSpPr>
        <p:grpSpPr>
          <a:xfrm>
            <a:off x="793514" y="1886390"/>
            <a:ext cx="7738926" cy="3491390"/>
            <a:chOff x="-174702" y="1808163"/>
            <a:chExt cx="9532387" cy="4300504"/>
          </a:xfrm>
        </p:grpSpPr>
        <p:sp>
          <p:nvSpPr>
            <p:cNvPr id="71" name="Rectangle 4"/>
            <p:cNvSpPr>
              <a:spLocks noChangeArrowheads="1"/>
            </p:cNvSpPr>
            <p:nvPr/>
          </p:nvSpPr>
          <p:spPr bwMode="auto">
            <a:xfrm>
              <a:off x="2765425" y="2239963"/>
              <a:ext cx="4830763" cy="463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2" name="Text Box 5"/>
            <p:cNvSpPr txBox="1">
              <a:spLocks noChangeArrowheads="1"/>
            </p:cNvSpPr>
            <p:nvPr/>
          </p:nvSpPr>
          <p:spPr bwMode="auto">
            <a:xfrm>
              <a:off x="133350" y="5688553"/>
              <a:ext cx="166094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偏移</a:t>
              </a:r>
              <a:r>
                <a:rPr kumimoji="1" lang="en-US" altLang="zh-CN" sz="1600" dirty="0" smtClean="0">
                  <a:latin typeface="+mj-ea"/>
                  <a:ea typeface="+mj-ea"/>
                </a:rPr>
                <a:t>=0/8=0</a:t>
              </a:r>
              <a:endParaRPr kumimoji="1" lang="en-US" altLang="zh-CN" sz="1600" dirty="0">
                <a:latin typeface="+mj-ea"/>
                <a:ea typeface="+mj-ea"/>
              </a:endParaRPr>
            </a:p>
          </p:txBody>
        </p:sp>
        <p:sp>
          <p:nvSpPr>
            <p:cNvPr id="73" name="Rectangle 6"/>
            <p:cNvSpPr>
              <a:spLocks noChangeArrowheads="1"/>
            </p:cNvSpPr>
            <p:nvPr/>
          </p:nvSpPr>
          <p:spPr bwMode="auto">
            <a:xfrm>
              <a:off x="1887538" y="2239963"/>
              <a:ext cx="5708650" cy="463550"/>
            </a:xfrm>
            <a:prstGeom prst="rect">
              <a:avLst/>
            </a:prstGeom>
            <a:solidFill>
              <a:srgbClr val="CCECFF"/>
            </a:solidFill>
            <a:ln w="19050">
              <a:solidFill>
                <a:schemeClr val="tx1"/>
              </a:solidFill>
              <a:miter lim="800000"/>
              <a:headEnd/>
              <a:tailEnd/>
            </a:ln>
            <a:effectLst/>
            <a:extLst>
              <a:ext uri="{AF507438-7753-43E0-B8FC-AC1667EBCBE1}">
                <a14:hiddenEffects xmlns:a14="http://schemas.microsoft.com/office/drawing/2010/main">
                  <a:effectLst>
                    <a:outerShdw dist="28398" dir="1593903" algn="ctr" rotWithShape="0">
                      <a:schemeClr val="bg2"/>
                    </a:outerShdw>
                  </a:effectLst>
                </a14:hiddenEffects>
              </a:ext>
            </a:extLst>
          </p:spPr>
          <p:txBody>
            <a:bodyPr wrap="none" anchor="ctr"/>
            <a:lstStyle/>
            <a:p>
              <a:endParaRPr lang="zh-CN" altLang="en-US" sz="1600">
                <a:latin typeface="+mj-ea"/>
                <a:ea typeface="+mj-ea"/>
              </a:endParaRPr>
            </a:p>
          </p:txBody>
        </p:sp>
        <p:sp>
          <p:nvSpPr>
            <p:cNvPr id="74" name="Line 7"/>
            <p:cNvSpPr>
              <a:spLocks noChangeShapeType="1"/>
            </p:cNvSpPr>
            <p:nvPr/>
          </p:nvSpPr>
          <p:spPr bwMode="auto">
            <a:xfrm>
              <a:off x="2941638"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5" name="Line 8"/>
            <p:cNvSpPr>
              <a:spLocks noChangeShapeType="1"/>
            </p:cNvSpPr>
            <p:nvPr/>
          </p:nvSpPr>
          <p:spPr bwMode="auto">
            <a:xfrm>
              <a:off x="3117850"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6" name="Line 9"/>
            <p:cNvSpPr>
              <a:spLocks noChangeShapeType="1"/>
            </p:cNvSpPr>
            <p:nvPr/>
          </p:nvSpPr>
          <p:spPr bwMode="auto">
            <a:xfrm>
              <a:off x="3294063"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7" name="Line 10"/>
            <p:cNvSpPr>
              <a:spLocks noChangeShapeType="1"/>
            </p:cNvSpPr>
            <p:nvPr/>
          </p:nvSpPr>
          <p:spPr bwMode="auto">
            <a:xfrm>
              <a:off x="7419975"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8" name="Rectangle 11"/>
            <p:cNvSpPr>
              <a:spLocks noChangeArrowheads="1"/>
            </p:cNvSpPr>
            <p:nvPr/>
          </p:nvSpPr>
          <p:spPr bwMode="auto">
            <a:xfrm>
              <a:off x="1011238" y="4192588"/>
              <a:ext cx="1754187" cy="46355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9" name="Line 12"/>
            <p:cNvSpPr>
              <a:spLocks noChangeShapeType="1"/>
            </p:cNvSpPr>
            <p:nvPr/>
          </p:nvSpPr>
          <p:spPr bwMode="auto">
            <a:xfrm>
              <a:off x="118586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0" name="Line 13"/>
            <p:cNvSpPr>
              <a:spLocks noChangeShapeType="1"/>
            </p:cNvSpPr>
            <p:nvPr/>
          </p:nvSpPr>
          <p:spPr bwMode="auto">
            <a:xfrm>
              <a:off x="1362075"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1" name="Line 14"/>
            <p:cNvSpPr>
              <a:spLocks noChangeShapeType="1"/>
            </p:cNvSpPr>
            <p:nvPr/>
          </p:nvSpPr>
          <p:spPr bwMode="auto">
            <a:xfrm>
              <a:off x="1538288"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2" name="Line 15"/>
            <p:cNvSpPr>
              <a:spLocks noChangeShapeType="1"/>
            </p:cNvSpPr>
            <p:nvPr/>
          </p:nvSpPr>
          <p:spPr bwMode="auto">
            <a:xfrm>
              <a:off x="258921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3" name="Text Box 16"/>
            <p:cNvSpPr txBox="1">
              <a:spLocks noChangeArrowheads="1"/>
            </p:cNvSpPr>
            <p:nvPr/>
          </p:nvSpPr>
          <p:spPr bwMode="auto">
            <a:xfrm>
              <a:off x="7616826" y="2235745"/>
              <a:ext cx="174085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600" dirty="0" smtClean="0">
                  <a:latin typeface="+mj-ea"/>
                  <a:ea typeface="+mj-ea"/>
                </a:rPr>
                <a:t>偏移</a:t>
              </a:r>
              <a:r>
                <a:rPr kumimoji="1" lang="en-US" altLang="zh-CN" sz="1600" dirty="0" smtClean="0">
                  <a:latin typeface="+mj-ea"/>
                  <a:ea typeface="+mj-ea"/>
                </a:rPr>
                <a:t>=0/8=0</a:t>
              </a:r>
              <a:endParaRPr kumimoji="1" lang="en-US" altLang="zh-CN" sz="1600" dirty="0">
                <a:latin typeface="+mj-ea"/>
                <a:ea typeface="+mj-ea"/>
              </a:endParaRPr>
            </a:p>
          </p:txBody>
        </p:sp>
        <p:sp>
          <p:nvSpPr>
            <p:cNvPr id="84" name="Text Box 17"/>
            <p:cNvSpPr txBox="1">
              <a:spLocks noChangeArrowheads="1"/>
            </p:cNvSpPr>
            <p:nvPr/>
          </p:nvSpPr>
          <p:spPr bwMode="auto">
            <a:xfrm>
              <a:off x="3116574" y="5691655"/>
              <a:ext cx="2401378"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偏移</a:t>
              </a:r>
              <a:r>
                <a:rPr kumimoji="1" lang="en-US" altLang="zh-CN" sz="1600" dirty="0" smtClean="0">
                  <a:latin typeface="+mj-ea"/>
                  <a:ea typeface="+mj-ea"/>
                </a:rPr>
                <a:t>=1400/8=175</a:t>
              </a:r>
              <a:endParaRPr kumimoji="1" lang="en-US" altLang="zh-CN" sz="1600" dirty="0">
                <a:latin typeface="+mj-ea"/>
                <a:ea typeface="+mj-ea"/>
              </a:endParaRPr>
            </a:p>
          </p:txBody>
        </p:sp>
        <p:sp>
          <p:nvSpPr>
            <p:cNvPr id="85" name="Text Box 18"/>
            <p:cNvSpPr txBox="1">
              <a:spLocks noChangeArrowheads="1"/>
            </p:cNvSpPr>
            <p:nvPr/>
          </p:nvSpPr>
          <p:spPr bwMode="auto">
            <a:xfrm>
              <a:off x="6367463" y="5688553"/>
              <a:ext cx="2401378"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偏移</a:t>
              </a:r>
              <a:r>
                <a:rPr kumimoji="1" lang="en-US" altLang="zh-CN" sz="1600" dirty="0" smtClean="0">
                  <a:latin typeface="+mj-ea"/>
                  <a:ea typeface="+mj-ea"/>
                </a:rPr>
                <a:t>=2800/8=350</a:t>
              </a:r>
              <a:endParaRPr kumimoji="1" lang="en-US" altLang="zh-CN" sz="1600" dirty="0">
                <a:latin typeface="+mj-ea"/>
                <a:ea typeface="+mj-ea"/>
              </a:endParaRPr>
            </a:p>
          </p:txBody>
        </p:sp>
        <p:sp>
          <p:nvSpPr>
            <p:cNvPr id="86" name="Line 19"/>
            <p:cNvSpPr>
              <a:spLocks noChangeShapeType="1"/>
            </p:cNvSpPr>
            <p:nvPr/>
          </p:nvSpPr>
          <p:spPr bwMode="auto">
            <a:xfrm flipV="1">
              <a:off x="7493000"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7" name="Line 20"/>
            <p:cNvSpPr>
              <a:spLocks noChangeShapeType="1"/>
            </p:cNvSpPr>
            <p:nvPr/>
          </p:nvSpPr>
          <p:spPr bwMode="auto">
            <a:xfrm flipV="1">
              <a:off x="2849563"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8" name="Line 21"/>
            <p:cNvSpPr>
              <a:spLocks noChangeShapeType="1"/>
            </p:cNvSpPr>
            <p:nvPr/>
          </p:nvSpPr>
          <p:spPr bwMode="auto">
            <a:xfrm flipV="1">
              <a:off x="2678113"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9" name="Line 22"/>
            <p:cNvSpPr>
              <a:spLocks noChangeShapeType="1"/>
            </p:cNvSpPr>
            <p:nvPr/>
          </p:nvSpPr>
          <p:spPr bwMode="auto">
            <a:xfrm flipV="1">
              <a:off x="4170363"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0" name="Line 23"/>
            <p:cNvSpPr>
              <a:spLocks noChangeShapeType="1"/>
            </p:cNvSpPr>
            <p:nvPr/>
          </p:nvSpPr>
          <p:spPr bwMode="auto">
            <a:xfrm flipV="1">
              <a:off x="5751513"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1" name="Line 24"/>
            <p:cNvSpPr>
              <a:spLocks noChangeShapeType="1"/>
            </p:cNvSpPr>
            <p:nvPr/>
          </p:nvSpPr>
          <p:spPr bwMode="auto">
            <a:xfrm flipV="1">
              <a:off x="7316788"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2" name="Line 25"/>
            <p:cNvSpPr>
              <a:spLocks noChangeShapeType="1"/>
            </p:cNvSpPr>
            <p:nvPr/>
          </p:nvSpPr>
          <p:spPr bwMode="auto">
            <a:xfrm flipV="1">
              <a:off x="8474075"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3" name="Text Box 26"/>
            <p:cNvSpPr txBox="1">
              <a:spLocks noChangeArrowheads="1"/>
            </p:cNvSpPr>
            <p:nvPr/>
          </p:nvSpPr>
          <p:spPr bwMode="auto">
            <a:xfrm>
              <a:off x="3783013" y="4932362"/>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1400</a:t>
              </a:r>
            </a:p>
          </p:txBody>
        </p:sp>
        <p:sp>
          <p:nvSpPr>
            <p:cNvPr id="94" name="Text Box 27"/>
            <p:cNvSpPr txBox="1">
              <a:spLocks noChangeArrowheads="1"/>
            </p:cNvSpPr>
            <p:nvPr/>
          </p:nvSpPr>
          <p:spPr bwMode="auto">
            <a:xfrm>
              <a:off x="6943725" y="4932362"/>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2800</a:t>
              </a:r>
            </a:p>
          </p:txBody>
        </p:sp>
        <p:sp>
          <p:nvSpPr>
            <p:cNvPr id="95" name="Text Box 28"/>
            <p:cNvSpPr txBox="1">
              <a:spLocks noChangeArrowheads="1"/>
            </p:cNvSpPr>
            <p:nvPr/>
          </p:nvSpPr>
          <p:spPr bwMode="auto">
            <a:xfrm>
              <a:off x="8086725" y="4910138"/>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3799</a:t>
              </a:r>
            </a:p>
          </p:txBody>
        </p:sp>
        <p:sp>
          <p:nvSpPr>
            <p:cNvPr id="96" name="Text Box 29"/>
            <p:cNvSpPr txBox="1">
              <a:spLocks noChangeArrowheads="1"/>
            </p:cNvSpPr>
            <p:nvPr/>
          </p:nvSpPr>
          <p:spPr bwMode="auto">
            <a:xfrm>
              <a:off x="5360988" y="4910138"/>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2799</a:t>
              </a:r>
            </a:p>
          </p:txBody>
        </p:sp>
        <p:sp>
          <p:nvSpPr>
            <p:cNvPr id="97" name="Text Box 30"/>
            <p:cNvSpPr txBox="1">
              <a:spLocks noChangeArrowheads="1"/>
            </p:cNvSpPr>
            <p:nvPr/>
          </p:nvSpPr>
          <p:spPr bwMode="auto">
            <a:xfrm>
              <a:off x="2290763" y="4910138"/>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1399</a:t>
              </a:r>
            </a:p>
          </p:txBody>
        </p:sp>
        <p:sp>
          <p:nvSpPr>
            <p:cNvPr id="98" name="Text Box 31"/>
            <p:cNvSpPr txBox="1">
              <a:spLocks noChangeArrowheads="1"/>
            </p:cNvSpPr>
            <p:nvPr/>
          </p:nvSpPr>
          <p:spPr bwMode="auto">
            <a:xfrm>
              <a:off x="7119938" y="2957513"/>
              <a:ext cx="819809"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3799</a:t>
              </a:r>
            </a:p>
          </p:txBody>
        </p:sp>
        <p:sp>
          <p:nvSpPr>
            <p:cNvPr id="99" name="Text Box 32"/>
            <p:cNvSpPr txBox="1">
              <a:spLocks noChangeArrowheads="1"/>
            </p:cNvSpPr>
            <p:nvPr/>
          </p:nvSpPr>
          <p:spPr bwMode="auto">
            <a:xfrm>
              <a:off x="-174702" y="2238376"/>
              <a:ext cx="1982865"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zh-CN" altLang="en-US" sz="1600" dirty="0">
                  <a:latin typeface="+mj-ea"/>
                  <a:ea typeface="+mj-ea"/>
                </a:rPr>
                <a:t>需分片</a:t>
              </a:r>
              <a:r>
                <a:rPr kumimoji="1" lang="zh-CN" altLang="en-US" sz="1600" dirty="0" smtClean="0">
                  <a:latin typeface="+mj-ea"/>
                  <a:ea typeface="+mj-ea"/>
                </a:rPr>
                <a:t>的数据报</a:t>
              </a:r>
              <a:endParaRPr kumimoji="1" lang="zh-CN" altLang="en-US" sz="1600" dirty="0">
                <a:latin typeface="+mj-ea"/>
                <a:ea typeface="+mj-ea"/>
              </a:endParaRPr>
            </a:p>
          </p:txBody>
        </p:sp>
        <p:sp>
          <p:nvSpPr>
            <p:cNvPr id="100" name="Rectangle 76"/>
            <p:cNvSpPr>
              <a:spLocks noChangeArrowheads="1"/>
            </p:cNvSpPr>
            <p:nvPr/>
          </p:nvSpPr>
          <p:spPr bwMode="auto">
            <a:xfrm>
              <a:off x="1907230" y="2267843"/>
              <a:ext cx="854075" cy="40779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1" name="Text Box 33"/>
            <p:cNvSpPr txBox="1">
              <a:spLocks noChangeArrowheads="1"/>
            </p:cNvSpPr>
            <p:nvPr/>
          </p:nvSpPr>
          <p:spPr bwMode="auto">
            <a:xfrm>
              <a:off x="133350" y="5394867"/>
              <a:ext cx="144967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数据报片 </a:t>
              </a:r>
              <a:r>
                <a:rPr kumimoji="1" lang="en-US" altLang="zh-CN" sz="1600" dirty="0">
                  <a:latin typeface="+mj-ea"/>
                  <a:ea typeface="+mj-ea"/>
                </a:rPr>
                <a:t>1</a:t>
              </a:r>
            </a:p>
          </p:txBody>
        </p:sp>
        <p:sp>
          <p:nvSpPr>
            <p:cNvPr id="102" name="Text Box 34"/>
            <p:cNvSpPr txBox="1">
              <a:spLocks noChangeArrowheads="1"/>
            </p:cNvSpPr>
            <p:nvPr/>
          </p:nvSpPr>
          <p:spPr bwMode="auto">
            <a:xfrm>
              <a:off x="1974797" y="2253329"/>
              <a:ext cx="73293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首部</a:t>
              </a:r>
            </a:p>
          </p:txBody>
        </p:sp>
        <p:sp>
          <p:nvSpPr>
            <p:cNvPr id="103" name="Line 35"/>
            <p:cNvSpPr>
              <a:spLocks noChangeShapeType="1"/>
            </p:cNvSpPr>
            <p:nvPr/>
          </p:nvSpPr>
          <p:spPr bwMode="auto">
            <a:xfrm>
              <a:off x="2765425"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4" name="Rectangle 36"/>
            <p:cNvSpPr>
              <a:spLocks noChangeArrowheads="1"/>
            </p:cNvSpPr>
            <p:nvPr/>
          </p:nvSpPr>
          <p:spPr bwMode="auto">
            <a:xfrm>
              <a:off x="133350" y="4192588"/>
              <a:ext cx="877888" cy="4635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5" name="Line 37"/>
            <p:cNvSpPr>
              <a:spLocks noChangeShapeType="1"/>
            </p:cNvSpPr>
            <p:nvPr/>
          </p:nvSpPr>
          <p:spPr bwMode="auto">
            <a:xfrm>
              <a:off x="4522788"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6" name="Line 38"/>
            <p:cNvSpPr>
              <a:spLocks noChangeShapeType="1"/>
            </p:cNvSpPr>
            <p:nvPr/>
          </p:nvSpPr>
          <p:spPr bwMode="auto">
            <a:xfrm>
              <a:off x="6278563"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7" name="Line 39"/>
            <p:cNvSpPr>
              <a:spLocks noChangeShapeType="1"/>
            </p:cNvSpPr>
            <p:nvPr/>
          </p:nvSpPr>
          <p:spPr bwMode="auto">
            <a:xfrm flipV="1">
              <a:off x="1011238" y="2703513"/>
              <a:ext cx="1754187"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8" name="Line 40"/>
            <p:cNvSpPr>
              <a:spLocks noChangeShapeType="1"/>
            </p:cNvSpPr>
            <p:nvPr/>
          </p:nvSpPr>
          <p:spPr bwMode="auto">
            <a:xfrm flipV="1">
              <a:off x="2765425" y="2703513"/>
              <a:ext cx="1757363"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9" name="Rectangle 41"/>
            <p:cNvSpPr>
              <a:spLocks noChangeArrowheads="1"/>
            </p:cNvSpPr>
            <p:nvPr/>
          </p:nvSpPr>
          <p:spPr bwMode="auto">
            <a:xfrm>
              <a:off x="4084638" y="4192588"/>
              <a:ext cx="1754187" cy="46355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0" name="Line 42"/>
            <p:cNvSpPr>
              <a:spLocks noChangeShapeType="1"/>
            </p:cNvSpPr>
            <p:nvPr/>
          </p:nvSpPr>
          <p:spPr bwMode="auto">
            <a:xfrm>
              <a:off x="425926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1" name="Line 43"/>
            <p:cNvSpPr>
              <a:spLocks noChangeShapeType="1"/>
            </p:cNvSpPr>
            <p:nvPr/>
          </p:nvSpPr>
          <p:spPr bwMode="auto">
            <a:xfrm>
              <a:off x="4433888"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2" name="Line 44"/>
            <p:cNvSpPr>
              <a:spLocks noChangeShapeType="1"/>
            </p:cNvSpPr>
            <p:nvPr/>
          </p:nvSpPr>
          <p:spPr bwMode="auto">
            <a:xfrm>
              <a:off x="4610100"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3" name="Line 45"/>
            <p:cNvSpPr>
              <a:spLocks noChangeShapeType="1"/>
            </p:cNvSpPr>
            <p:nvPr/>
          </p:nvSpPr>
          <p:spPr bwMode="auto">
            <a:xfrm>
              <a:off x="566261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4" name="Rectangle 46"/>
            <p:cNvSpPr>
              <a:spLocks noChangeArrowheads="1"/>
            </p:cNvSpPr>
            <p:nvPr/>
          </p:nvSpPr>
          <p:spPr bwMode="auto">
            <a:xfrm>
              <a:off x="3206750" y="4192588"/>
              <a:ext cx="877888" cy="4635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5" name="Line 47"/>
            <p:cNvSpPr>
              <a:spLocks noChangeShapeType="1"/>
            </p:cNvSpPr>
            <p:nvPr/>
          </p:nvSpPr>
          <p:spPr bwMode="auto">
            <a:xfrm flipV="1">
              <a:off x="4084638" y="2703513"/>
              <a:ext cx="438150"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6" name="Line 48"/>
            <p:cNvSpPr>
              <a:spLocks noChangeShapeType="1"/>
            </p:cNvSpPr>
            <p:nvPr/>
          </p:nvSpPr>
          <p:spPr bwMode="auto">
            <a:xfrm flipV="1">
              <a:off x="5838825" y="2703513"/>
              <a:ext cx="439738"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7" name="Rectangle 49"/>
            <p:cNvSpPr>
              <a:spLocks noChangeArrowheads="1"/>
            </p:cNvSpPr>
            <p:nvPr/>
          </p:nvSpPr>
          <p:spPr bwMode="auto">
            <a:xfrm>
              <a:off x="7243763" y="4192588"/>
              <a:ext cx="1317625" cy="46355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8" name="Line 50"/>
            <p:cNvSpPr>
              <a:spLocks noChangeShapeType="1"/>
            </p:cNvSpPr>
            <p:nvPr/>
          </p:nvSpPr>
          <p:spPr bwMode="auto">
            <a:xfrm>
              <a:off x="7419975"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9" name="Line 51"/>
            <p:cNvSpPr>
              <a:spLocks noChangeShapeType="1"/>
            </p:cNvSpPr>
            <p:nvPr/>
          </p:nvSpPr>
          <p:spPr bwMode="auto">
            <a:xfrm>
              <a:off x="7596188"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0" name="Line 52"/>
            <p:cNvSpPr>
              <a:spLocks noChangeShapeType="1"/>
            </p:cNvSpPr>
            <p:nvPr/>
          </p:nvSpPr>
          <p:spPr bwMode="auto">
            <a:xfrm>
              <a:off x="7772400"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1" name="Line 53"/>
            <p:cNvSpPr>
              <a:spLocks noChangeShapeType="1"/>
            </p:cNvSpPr>
            <p:nvPr/>
          </p:nvSpPr>
          <p:spPr bwMode="auto">
            <a:xfrm>
              <a:off x="838676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2" name="Rectangle 54"/>
            <p:cNvSpPr>
              <a:spLocks noChangeArrowheads="1"/>
            </p:cNvSpPr>
            <p:nvPr/>
          </p:nvSpPr>
          <p:spPr bwMode="auto">
            <a:xfrm>
              <a:off x="6367463" y="4192588"/>
              <a:ext cx="876300" cy="4635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3" name="Line 55"/>
            <p:cNvSpPr>
              <a:spLocks noChangeShapeType="1"/>
            </p:cNvSpPr>
            <p:nvPr/>
          </p:nvSpPr>
          <p:spPr bwMode="auto">
            <a:xfrm flipH="1" flipV="1">
              <a:off x="7596188" y="2703513"/>
              <a:ext cx="965200"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4" name="Line 56"/>
            <p:cNvSpPr>
              <a:spLocks noChangeShapeType="1"/>
            </p:cNvSpPr>
            <p:nvPr/>
          </p:nvSpPr>
          <p:spPr bwMode="auto">
            <a:xfrm flipH="1" flipV="1">
              <a:off x="6278563" y="2703513"/>
              <a:ext cx="965200"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5" name="Line 57"/>
            <p:cNvSpPr>
              <a:spLocks noChangeShapeType="1"/>
            </p:cNvSpPr>
            <p:nvPr/>
          </p:nvSpPr>
          <p:spPr bwMode="auto">
            <a:xfrm>
              <a:off x="2749550" y="2014538"/>
              <a:ext cx="4829175"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6" name="Text Box 58"/>
            <p:cNvSpPr txBox="1">
              <a:spLocks noChangeArrowheads="1"/>
            </p:cNvSpPr>
            <p:nvPr/>
          </p:nvSpPr>
          <p:spPr bwMode="auto">
            <a:xfrm>
              <a:off x="3646487" y="1808163"/>
              <a:ext cx="2739015"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数据部分共 </a:t>
              </a:r>
              <a:r>
                <a:rPr kumimoji="1" lang="en-US" altLang="zh-CN" sz="1600">
                  <a:latin typeface="+mj-ea"/>
                  <a:ea typeface="+mj-ea"/>
                </a:rPr>
                <a:t>3800 </a:t>
              </a:r>
              <a:r>
                <a:rPr kumimoji="1" lang="zh-CN" altLang="en-US" sz="1600">
                  <a:latin typeface="+mj-ea"/>
                  <a:ea typeface="+mj-ea"/>
                </a:rPr>
                <a:t>字节</a:t>
              </a:r>
            </a:p>
          </p:txBody>
        </p:sp>
        <p:sp>
          <p:nvSpPr>
            <p:cNvPr id="127" name="Text Box 59"/>
            <p:cNvSpPr txBox="1">
              <a:spLocks noChangeArrowheads="1"/>
            </p:cNvSpPr>
            <p:nvPr/>
          </p:nvSpPr>
          <p:spPr bwMode="auto">
            <a:xfrm>
              <a:off x="133350" y="4192588"/>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 </a:t>
              </a:r>
              <a:r>
                <a:rPr kumimoji="1" lang="en-US" altLang="zh-CN" sz="1600">
                  <a:latin typeface="+mj-ea"/>
                  <a:ea typeface="+mj-ea"/>
                </a:rPr>
                <a:t>1</a:t>
              </a:r>
            </a:p>
          </p:txBody>
        </p:sp>
        <p:sp>
          <p:nvSpPr>
            <p:cNvPr id="128" name="Text Box 60"/>
            <p:cNvSpPr txBox="1">
              <a:spLocks noChangeArrowheads="1"/>
            </p:cNvSpPr>
            <p:nvPr/>
          </p:nvSpPr>
          <p:spPr bwMode="auto">
            <a:xfrm>
              <a:off x="3176588" y="4192588"/>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 </a:t>
              </a:r>
              <a:r>
                <a:rPr kumimoji="1" lang="en-US" altLang="zh-CN" sz="1600">
                  <a:latin typeface="+mj-ea"/>
                  <a:ea typeface="+mj-ea"/>
                </a:rPr>
                <a:t>2</a:t>
              </a:r>
            </a:p>
          </p:txBody>
        </p:sp>
        <p:sp>
          <p:nvSpPr>
            <p:cNvPr id="129" name="Text Box 61"/>
            <p:cNvSpPr txBox="1">
              <a:spLocks noChangeArrowheads="1"/>
            </p:cNvSpPr>
            <p:nvPr/>
          </p:nvSpPr>
          <p:spPr bwMode="auto">
            <a:xfrm>
              <a:off x="6337301" y="4192588"/>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 </a:t>
              </a:r>
              <a:r>
                <a:rPr kumimoji="1" lang="en-US" altLang="zh-CN" sz="1600">
                  <a:latin typeface="+mj-ea"/>
                  <a:ea typeface="+mj-ea"/>
                </a:rPr>
                <a:t>3</a:t>
              </a:r>
            </a:p>
          </p:txBody>
        </p:sp>
        <p:sp>
          <p:nvSpPr>
            <p:cNvPr id="130" name="Line 62"/>
            <p:cNvSpPr>
              <a:spLocks noChangeShapeType="1"/>
            </p:cNvSpPr>
            <p:nvPr/>
          </p:nvSpPr>
          <p:spPr bwMode="auto">
            <a:xfrm flipV="1">
              <a:off x="1093788"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1" name="Text Box 63"/>
            <p:cNvSpPr txBox="1">
              <a:spLocks noChangeArrowheads="1"/>
            </p:cNvSpPr>
            <p:nvPr/>
          </p:nvSpPr>
          <p:spPr bwMode="auto">
            <a:xfrm>
              <a:off x="336550" y="4949825"/>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字节 </a:t>
              </a:r>
              <a:r>
                <a:rPr kumimoji="1" lang="en-US" altLang="zh-CN" sz="1600">
                  <a:latin typeface="+mj-ea"/>
                  <a:ea typeface="+mj-ea"/>
                </a:rPr>
                <a:t>0</a:t>
              </a:r>
            </a:p>
          </p:txBody>
        </p:sp>
        <p:sp>
          <p:nvSpPr>
            <p:cNvPr id="132" name="Text Box 64"/>
            <p:cNvSpPr txBox="1">
              <a:spLocks noChangeArrowheads="1"/>
            </p:cNvSpPr>
            <p:nvPr/>
          </p:nvSpPr>
          <p:spPr bwMode="auto">
            <a:xfrm>
              <a:off x="3122194" y="5342213"/>
              <a:ext cx="144967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数据报片 </a:t>
              </a:r>
              <a:r>
                <a:rPr kumimoji="1" lang="en-US" altLang="zh-CN" sz="1600" dirty="0">
                  <a:latin typeface="+mj-ea"/>
                  <a:ea typeface="+mj-ea"/>
                </a:rPr>
                <a:t>2</a:t>
              </a:r>
            </a:p>
          </p:txBody>
        </p:sp>
        <p:sp>
          <p:nvSpPr>
            <p:cNvPr id="133" name="Text Box 65"/>
            <p:cNvSpPr txBox="1">
              <a:spLocks noChangeArrowheads="1"/>
            </p:cNvSpPr>
            <p:nvPr/>
          </p:nvSpPr>
          <p:spPr bwMode="auto">
            <a:xfrm>
              <a:off x="6383776" y="5355976"/>
              <a:ext cx="144967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数据报片 </a:t>
              </a:r>
              <a:r>
                <a:rPr kumimoji="1" lang="en-US" altLang="zh-CN" sz="1600" dirty="0">
                  <a:latin typeface="+mj-ea"/>
                  <a:ea typeface="+mj-ea"/>
                </a:rPr>
                <a:t>3</a:t>
              </a:r>
            </a:p>
          </p:txBody>
        </p:sp>
        <p:sp>
          <p:nvSpPr>
            <p:cNvPr id="134" name="Line 66"/>
            <p:cNvSpPr>
              <a:spLocks noChangeShapeType="1"/>
            </p:cNvSpPr>
            <p:nvPr/>
          </p:nvSpPr>
          <p:spPr bwMode="auto">
            <a:xfrm flipV="1">
              <a:off x="4594225"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5" name="Text Box 67"/>
            <p:cNvSpPr txBox="1">
              <a:spLocks noChangeArrowheads="1"/>
            </p:cNvSpPr>
            <p:nvPr/>
          </p:nvSpPr>
          <p:spPr bwMode="auto">
            <a:xfrm>
              <a:off x="4206875" y="2976564"/>
              <a:ext cx="819809"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1400</a:t>
              </a:r>
            </a:p>
          </p:txBody>
        </p:sp>
        <p:sp>
          <p:nvSpPr>
            <p:cNvPr id="136" name="Line 68"/>
            <p:cNvSpPr>
              <a:spLocks noChangeShapeType="1"/>
            </p:cNvSpPr>
            <p:nvPr/>
          </p:nvSpPr>
          <p:spPr bwMode="auto">
            <a:xfrm flipV="1">
              <a:off x="6351588"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7" name="Text Box 69"/>
            <p:cNvSpPr txBox="1">
              <a:spLocks noChangeArrowheads="1"/>
            </p:cNvSpPr>
            <p:nvPr/>
          </p:nvSpPr>
          <p:spPr bwMode="auto">
            <a:xfrm>
              <a:off x="5978525" y="2976564"/>
              <a:ext cx="819809"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2800</a:t>
              </a:r>
            </a:p>
          </p:txBody>
        </p:sp>
        <p:sp>
          <p:nvSpPr>
            <p:cNvPr id="138" name="Line 70"/>
            <p:cNvSpPr>
              <a:spLocks noChangeShapeType="1"/>
            </p:cNvSpPr>
            <p:nvPr/>
          </p:nvSpPr>
          <p:spPr bwMode="auto">
            <a:xfrm>
              <a:off x="6453188"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9" name="Line 71"/>
            <p:cNvSpPr>
              <a:spLocks noChangeShapeType="1"/>
            </p:cNvSpPr>
            <p:nvPr/>
          </p:nvSpPr>
          <p:spPr bwMode="auto">
            <a:xfrm>
              <a:off x="4699000"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0" name="Text Box 72"/>
            <p:cNvSpPr txBox="1">
              <a:spLocks noChangeArrowheads="1"/>
            </p:cNvSpPr>
            <p:nvPr/>
          </p:nvSpPr>
          <p:spPr bwMode="auto">
            <a:xfrm>
              <a:off x="2093913" y="2997200"/>
              <a:ext cx="956050"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字节 </a:t>
              </a:r>
              <a:r>
                <a:rPr kumimoji="1" lang="en-US" altLang="zh-CN" sz="1600">
                  <a:latin typeface="+mj-ea"/>
                  <a:ea typeface="+mj-ea"/>
                </a:rPr>
                <a:t>0</a:t>
              </a:r>
            </a:p>
          </p:txBody>
        </p:sp>
      </p:grpSp>
    </p:spTree>
    <p:extLst>
      <p:ext uri="{BB962C8B-B14F-4D97-AF65-F5344CB8AC3E}">
        <p14:creationId xmlns:p14="http://schemas.microsoft.com/office/powerpoint/2010/main" val="31255350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协议字段的作用：</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69</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grpSp>
        <p:nvGrpSpPr>
          <p:cNvPr id="6" name="组合 5"/>
          <p:cNvGrpSpPr/>
          <p:nvPr/>
        </p:nvGrpSpPr>
        <p:grpSpPr>
          <a:xfrm>
            <a:off x="1511312" y="1921396"/>
            <a:ext cx="6121375" cy="2309572"/>
            <a:chOff x="250825" y="2133600"/>
            <a:chExt cx="8642350" cy="3260727"/>
          </a:xfrm>
        </p:grpSpPr>
        <p:sp>
          <p:nvSpPr>
            <p:cNvPr id="141" name="Rectangle 4"/>
            <p:cNvSpPr>
              <a:spLocks noChangeArrowheads="1"/>
            </p:cNvSpPr>
            <p:nvPr/>
          </p:nvSpPr>
          <p:spPr bwMode="auto">
            <a:xfrm>
              <a:off x="250825" y="2133600"/>
              <a:ext cx="8642350" cy="628650"/>
            </a:xfrm>
            <a:prstGeom prst="rect">
              <a:avLst/>
            </a:prstGeom>
            <a:solidFill>
              <a:srgbClr val="FFFF99"/>
            </a:solidFill>
            <a:ln w="28575">
              <a:solidFill>
                <a:schemeClr val="tx1"/>
              </a:solidFill>
              <a:miter lim="800000"/>
              <a:headEnd/>
              <a:tailEnd/>
            </a:ln>
            <a:effectLst/>
          </p:spPr>
          <p:txBody>
            <a:bodyPr wrap="none" anchor="ctr"/>
            <a:lstStyle/>
            <a:p>
              <a:pPr algn="ctr"/>
              <a:endParaRPr kumimoji="1" lang="zh-CN" altLang="zh-CN" sz="1400">
                <a:latin typeface="+mj-ea"/>
                <a:ea typeface="+mj-ea"/>
              </a:endParaRPr>
            </a:p>
          </p:txBody>
        </p:sp>
        <p:sp>
          <p:nvSpPr>
            <p:cNvPr id="142" name="Rectangle 5"/>
            <p:cNvSpPr>
              <a:spLocks noChangeArrowheads="1"/>
            </p:cNvSpPr>
            <p:nvPr/>
          </p:nvSpPr>
          <p:spPr bwMode="auto">
            <a:xfrm>
              <a:off x="250825" y="2762250"/>
              <a:ext cx="8642350" cy="1743075"/>
            </a:xfrm>
            <a:prstGeom prst="rect">
              <a:avLst/>
            </a:prstGeom>
            <a:solidFill>
              <a:srgbClr val="CCECFF"/>
            </a:solidFill>
            <a:ln w="28575">
              <a:solidFill>
                <a:schemeClr val="tx1"/>
              </a:solidFill>
              <a:miter lim="800000"/>
              <a:headEnd/>
              <a:tailEnd/>
            </a:ln>
            <a:effectLst/>
          </p:spPr>
          <p:txBody>
            <a:bodyPr wrap="none" anchor="ctr"/>
            <a:lstStyle/>
            <a:p>
              <a:endParaRPr lang="zh-CN" altLang="en-US" sz="1400">
                <a:latin typeface="+mj-ea"/>
                <a:ea typeface="+mj-ea"/>
              </a:endParaRPr>
            </a:p>
          </p:txBody>
        </p:sp>
        <p:sp>
          <p:nvSpPr>
            <p:cNvPr id="143" name="Rectangle 11"/>
            <p:cNvSpPr>
              <a:spLocks noChangeArrowheads="1"/>
            </p:cNvSpPr>
            <p:nvPr/>
          </p:nvSpPr>
          <p:spPr bwMode="auto">
            <a:xfrm>
              <a:off x="1706563" y="3390900"/>
              <a:ext cx="5730875" cy="487363"/>
            </a:xfrm>
            <a:prstGeom prst="rect">
              <a:avLst/>
            </a:prstGeom>
            <a:solidFill>
              <a:srgbClr val="FFCC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4" name="Rectangle 6"/>
            <p:cNvSpPr>
              <a:spLocks noChangeArrowheads="1"/>
            </p:cNvSpPr>
            <p:nvPr/>
          </p:nvSpPr>
          <p:spPr bwMode="auto">
            <a:xfrm>
              <a:off x="1743075" y="3425825"/>
              <a:ext cx="1246188" cy="44608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5" name="Text Box 7"/>
            <p:cNvSpPr txBox="1">
              <a:spLocks noChangeArrowheads="1"/>
            </p:cNvSpPr>
            <p:nvPr/>
          </p:nvSpPr>
          <p:spPr bwMode="auto">
            <a:xfrm>
              <a:off x="403829" y="2257871"/>
              <a:ext cx="1021142"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运输层</a:t>
              </a:r>
            </a:p>
          </p:txBody>
        </p:sp>
        <p:sp>
          <p:nvSpPr>
            <p:cNvPr id="146" name="Text Box 8"/>
            <p:cNvSpPr txBox="1">
              <a:spLocks noChangeArrowheads="1"/>
            </p:cNvSpPr>
            <p:nvPr/>
          </p:nvSpPr>
          <p:spPr bwMode="auto">
            <a:xfrm>
              <a:off x="403831" y="3416523"/>
              <a:ext cx="1021142"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网络层</a:t>
              </a:r>
            </a:p>
          </p:txBody>
        </p:sp>
        <p:sp>
          <p:nvSpPr>
            <p:cNvPr id="147" name="Line 9"/>
            <p:cNvSpPr>
              <a:spLocks noChangeShapeType="1"/>
            </p:cNvSpPr>
            <p:nvPr/>
          </p:nvSpPr>
          <p:spPr bwMode="auto">
            <a:xfrm>
              <a:off x="2989263" y="3390900"/>
              <a:ext cx="0" cy="487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48" name="Text Box 10"/>
            <p:cNvSpPr txBox="1">
              <a:spLocks noChangeArrowheads="1"/>
            </p:cNvSpPr>
            <p:nvPr/>
          </p:nvSpPr>
          <p:spPr bwMode="auto">
            <a:xfrm>
              <a:off x="1804082" y="3425825"/>
              <a:ext cx="767668"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首部</a:t>
              </a:r>
            </a:p>
          </p:txBody>
        </p:sp>
        <p:sp>
          <p:nvSpPr>
            <p:cNvPr id="149" name="Rectangle 13"/>
            <p:cNvSpPr>
              <a:spLocks noChangeArrowheads="1"/>
            </p:cNvSpPr>
            <p:nvPr/>
          </p:nvSpPr>
          <p:spPr bwMode="auto">
            <a:xfrm>
              <a:off x="4187825" y="2273300"/>
              <a:ext cx="1025525"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0" name="Text Box 14"/>
            <p:cNvSpPr txBox="1">
              <a:spLocks noChangeArrowheads="1"/>
            </p:cNvSpPr>
            <p:nvPr/>
          </p:nvSpPr>
          <p:spPr bwMode="auto">
            <a:xfrm>
              <a:off x="4344988" y="2239963"/>
              <a:ext cx="719236"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TCP</a:t>
              </a:r>
            </a:p>
          </p:txBody>
        </p:sp>
        <p:sp>
          <p:nvSpPr>
            <p:cNvPr id="151" name="Rectangle 15"/>
            <p:cNvSpPr>
              <a:spLocks noChangeArrowheads="1"/>
            </p:cNvSpPr>
            <p:nvPr/>
          </p:nvSpPr>
          <p:spPr bwMode="auto">
            <a:xfrm>
              <a:off x="5470525" y="2273300"/>
              <a:ext cx="1027113"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2" name="Text Box 16"/>
            <p:cNvSpPr txBox="1">
              <a:spLocks noChangeArrowheads="1"/>
            </p:cNvSpPr>
            <p:nvPr/>
          </p:nvSpPr>
          <p:spPr bwMode="auto">
            <a:xfrm>
              <a:off x="5605463" y="2273299"/>
              <a:ext cx="797089"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UDP</a:t>
              </a:r>
            </a:p>
          </p:txBody>
        </p:sp>
        <p:sp>
          <p:nvSpPr>
            <p:cNvPr id="153" name="Rectangle 17"/>
            <p:cNvSpPr>
              <a:spLocks noChangeArrowheads="1"/>
            </p:cNvSpPr>
            <p:nvPr/>
          </p:nvSpPr>
          <p:spPr bwMode="auto">
            <a:xfrm>
              <a:off x="2047875" y="2892425"/>
              <a:ext cx="1027113"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4" name="Text Box 18"/>
            <p:cNvSpPr txBox="1">
              <a:spLocks noChangeArrowheads="1"/>
            </p:cNvSpPr>
            <p:nvPr/>
          </p:nvSpPr>
          <p:spPr bwMode="auto">
            <a:xfrm>
              <a:off x="2133600" y="2857500"/>
              <a:ext cx="907984"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ICMP</a:t>
              </a:r>
            </a:p>
          </p:txBody>
        </p:sp>
        <p:sp>
          <p:nvSpPr>
            <p:cNvPr id="155" name="Rectangle 19"/>
            <p:cNvSpPr>
              <a:spLocks noChangeArrowheads="1"/>
            </p:cNvSpPr>
            <p:nvPr/>
          </p:nvSpPr>
          <p:spPr bwMode="auto">
            <a:xfrm>
              <a:off x="3495153" y="2892426"/>
              <a:ext cx="1025525"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6" name="Text Box 20"/>
            <p:cNvSpPr txBox="1">
              <a:spLocks noChangeArrowheads="1"/>
            </p:cNvSpPr>
            <p:nvPr/>
          </p:nvSpPr>
          <p:spPr bwMode="auto">
            <a:xfrm>
              <a:off x="3582465" y="2857500"/>
              <a:ext cx="926089"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IGMP</a:t>
              </a:r>
            </a:p>
          </p:txBody>
        </p:sp>
        <p:sp>
          <p:nvSpPr>
            <p:cNvPr id="157" name="Rectangle 21"/>
            <p:cNvSpPr>
              <a:spLocks noChangeArrowheads="1"/>
            </p:cNvSpPr>
            <p:nvPr/>
          </p:nvSpPr>
          <p:spPr bwMode="auto">
            <a:xfrm>
              <a:off x="6804025" y="2892425"/>
              <a:ext cx="1025525"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8" name="Text Box 22"/>
            <p:cNvSpPr txBox="1">
              <a:spLocks noChangeArrowheads="1"/>
            </p:cNvSpPr>
            <p:nvPr/>
          </p:nvSpPr>
          <p:spPr bwMode="auto">
            <a:xfrm>
              <a:off x="6891338" y="2857500"/>
              <a:ext cx="905721"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OSPF</a:t>
              </a:r>
            </a:p>
          </p:txBody>
        </p:sp>
        <p:sp>
          <p:nvSpPr>
            <p:cNvPr id="159" name="Line 25"/>
            <p:cNvSpPr>
              <a:spLocks noChangeShapeType="1"/>
            </p:cNvSpPr>
            <p:nvPr/>
          </p:nvSpPr>
          <p:spPr bwMode="auto">
            <a:xfrm flipV="1">
              <a:off x="5434014" y="2622550"/>
              <a:ext cx="550863" cy="841375"/>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0" name="Line 27"/>
            <p:cNvSpPr>
              <a:spLocks noChangeShapeType="1"/>
            </p:cNvSpPr>
            <p:nvPr/>
          </p:nvSpPr>
          <p:spPr bwMode="auto">
            <a:xfrm flipH="1" flipV="1">
              <a:off x="4698999" y="2622550"/>
              <a:ext cx="754061" cy="841375"/>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1" name="Line 28"/>
            <p:cNvSpPr>
              <a:spLocks noChangeShapeType="1"/>
            </p:cNvSpPr>
            <p:nvPr/>
          </p:nvSpPr>
          <p:spPr bwMode="auto">
            <a:xfrm flipH="1" flipV="1">
              <a:off x="4480504" y="3111498"/>
              <a:ext cx="990021" cy="352426"/>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2" name="Line 29"/>
            <p:cNvSpPr>
              <a:spLocks noChangeShapeType="1"/>
            </p:cNvSpPr>
            <p:nvPr/>
          </p:nvSpPr>
          <p:spPr bwMode="auto">
            <a:xfrm flipH="1" flipV="1">
              <a:off x="2811462" y="3255964"/>
              <a:ext cx="2624139" cy="198436"/>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3" name="Line 30"/>
            <p:cNvSpPr>
              <a:spLocks noChangeShapeType="1"/>
            </p:cNvSpPr>
            <p:nvPr/>
          </p:nvSpPr>
          <p:spPr bwMode="auto">
            <a:xfrm flipV="1">
              <a:off x="5421889" y="3173412"/>
              <a:ext cx="1355148" cy="290513"/>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4" name="Text Box 31"/>
            <p:cNvSpPr txBox="1">
              <a:spLocks noChangeArrowheads="1"/>
            </p:cNvSpPr>
            <p:nvPr/>
          </p:nvSpPr>
          <p:spPr bwMode="auto">
            <a:xfrm>
              <a:off x="3076371" y="3437161"/>
              <a:ext cx="1485093"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数 据 部 分</a:t>
              </a:r>
            </a:p>
          </p:txBody>
        </p:sp>
        <p:sp>
          <p:nvSpPr>
            <p:cNvPr id="165" name="Line 32"/>
            <p:cNvSpPr>
              <a:spLocks noChangeShapeType="1"/>
            </p:cNvSpPr>
            <p:nvPr/>
          </p:nvSpPr>
          <p:spPr bwMode="auto">
            <a:xfrm>
              <a:off x="1706563" y="4156075"/>
              <a:ext cx="5730875"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6" name="Text Box 33"/>
            <p:cNvSpPr txBox="1">
              <a:spLocks noChangeArrowheads="1"/>
            </p:cNvSpPr>
            <p:nvPr/>
          </p:nvSpPr>
          <p:spPr bwMode="auto">
            <a:xfrm>
              <a:off x="3929063" y="3927475"/>
              <a:ext cx="1326579" cy="434529"/>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 </a:t>
              </a:r>
              <a:r>
                <a:rPr kumimoji="1" lang="zh-CN" altLang="en-US" sz="1400">
                  <a:latin typeface="+mj-ea"/>
                  <a:ea typeface="+mj-ea"/>
                </a:rPr>
                <a:t>数据报</a:t>
              </a:r>
            </a:p>
          </p:txBody>
        </p:sp>
        <p:grpSp>
          <p:nvGrpSpPr>
            <p:cNvPr id="167" name="Group 38"/>
            <p:cNvGrpSpPr>
              <a:grpSpLocks/>
            </p:cNvGrpSpPr>
            <p:nvPr/>
          </p:nvGrpSpPr>
          <p:grpSpPr bwMode="auto">
            <a:xfrm>
              <a:off x="1258887" y="3644901"/>
              <a:ext cx="5499101" cy="1749426"/>
              <a:chOff x="793" y="2296"/>
              <a:chExt cx="3464" cy="1102"/>
            </a:xfrm>
          </p:grpSpPr>
          <p:sp>
            <p:nvSpPr>
              <p:cNvPr id="168" name="Rectangle 34"/>
              <p:cNvSpPr>
                <a:spLocks noChangeArrowheads="1"/>
              </p:cNvSpPr>
              <p:nvPr/>
            </p:nvSpPr>
            <p:spPr bwMode="auto">
              <a:xfrm>
                <a:off x="1632" y="2296"/>
                <a:ext cx="227" cy="10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9" name="AutoShape 35"/>
              <p:cNvSpPr>
                <a:spLocks noChangeArrowheads="1"/>
              </p:cNvSpPr>
              <p:nvPr/>
            </p:nvSpPr>
            <p:spPr bwMode="auto">
              <a:xfrm>
                <a:off x="795" y="3052"/>
                <a:ext cx="3462" cy="346"/>
              </a:xfrm>
              <a:prstGeom prst="wedgeRoundRectCallout">
                <a:avLst>
                  <a:gd name="adj1" fmla="val -22276"/>
                  <a:gd name="adj2" fmla="val -235326"/>
                  <a:gd name="adj3" fmla="val 16667"/>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kumimoji="1" lang="zh-CN" altLang="zh-CN" sz="1400">
                  <a:latin typeface="+mj-ea"/>
                  <a:ea typeface="+mj-ea"/>
                </a:endParaRPr>
              </a:p>
            </p:txBody>
          </p:sp>
          <p:sp>
            <p:nvSpPr>
              <p:cNvPr id="170" name="Text Box 36"/>
              <p:cNvSpPr txBox="1">
                <a:spLocks noChangeArrowheads="1"/>
              </p:cNvSpPr>
              <p:nvPr/>
            </p:nvSpPr>
            <p:spPr bwMode="auto">
              <a:xfrm>
                <a:off x="793" y="3088"/>
                <a:ext cx="3364"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zh-CN" altLang="en-US" sz="1400" dirty="0">
                    <a:latin typeface="+mj-ea"/>
                    <a:ea typeface="+mj-ea"/>
                  </a:rPr>
                  <a:t>协议字段指出应将</a:t>
                </a:r>
                <a:r>
                  <a:rPr kumimoji="1" lang="zh-CN" altLang="en-US" sz="1400" dirty="0" smtClean="0">
                    <a:latin typeface="+mj-ea"/>
                    <a:ea typeface="+mj-ea"/>
                  </a:rPr>
                  <a:t>数据部分</a:t>
                </a:r>
                <a:r>
                  <a:rPr kumimoji="1" lang="zh-CN" altLang="en-US" sz="1400" dirty="0">
                    <a:latin typeface="+mj-ea"/>
                    <a:ea typeface="+mj-ea"/>
                  </a:rPr>
                  <a:t>交给哪一个进程</a:t>
                </a:r>
              </a:p>
            </p:txBody>
          </p:sp>
        </p:grpSp>
      </p:grpSp>
    </p:spTree>
    <p:extLst>
      <p:ext uri="{BB962C8B-B14F-4D97-AF65-F5344CB8AC3E}">
        <p14:creationId xmlns:p14="http://schemas.microsoft.com/office/powerpoint/2010/main" val="28750121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3" name="内容占位符 2"/>
          <p:cNvSpPr>
            <a:spLocks noGrp="1"/>
          </p:cNvSpPr>
          <p:nvPr>
            <p:ph idx="1"/>
          </p:nvPr>
        </p:nvSpPr>
        <p:spPr/>
        <p:txBody>
          <a:bodyPr/>
          <a:lstStyle/>
          <a:p>
            <a:r>
              <a:rPr lang="zh-CN" altLang="en-US" dirty="0"/>
              <a:t>因特网不提供端到端的可靠服务的优势</a:t>
            </a:r>
            <a:r>
              <a:rPr lang="zh-CN" altLang="en-US" dirty="0" smtClean="0"/>
              <a:t>：</a:t>
            </a:r>
            <a:endParaRPr lang="en-US" altLang="zh-CN" dirty="0"/>
          </a:p>
          <a:p>
            <a:pPr lvl="1"/>
            <a:r>
              <a:rPr lang="zh-CN" altLang="en-US" dirty="0" smtClean="0"/>
              <a:t>网络</a:t>
            </a:r>
            <a:r>
              <a:rPr lang="zh-CN" altLang="en-US" dirty="0"/>
              <a:t>中的路由器可以做得比较简单，而且价格</a:t>
            </a:r>
            <a:r>
              <a:rPr lang="zh-CN" altLang="en-US" dirty="0" smtClean="0"/>
              <a:t>低廉。</a:t>
            </a:r>
            <a:endParaRPr lang="zh-CN" altLang="en-US" dirty="0"/>
          </a:p>
          <a:p>
            <a:pPr lvl="1"/>
            <a:r>
              <a:rPr lang="zh-CN" altLang="en-US" dirty="0"/>
              <a:t>如果主机（即端系统）中的进程之间的通信需要是可靠的，那么就</a:t>
            </a:r>
            <a:r>
              <a:rPr lang="zh-CN" altLang="en-US" dirty="0" smtClean="0"/>
              <a:t>由运输层</a:t>
            </a:r>
            <a:r>
              <a:rPr lang="zh-CN" altLang="en-US" dirty="0"/>
              <a:t>负责（包括差错处理、流量控制等）。</a:t>
            </a:r>
          </a:p>
          <a:p>
            <a:pPr lvl="1"/>
            <a:r>
              <a:rPr lang="zh-CN" altLang="en-US" dirty="0" smtClean="0"/>
              <a:t>网络</a:t>
            </a:r>
            <a:r>
              <a:rPr lang="zh-CN" altLang="en-US" dirty="0"/>
              <a:t>的造价大大降低，运行方式灵活，能够适应多种应用。</a:t>
            </a:r>
          </a:p>
          <a:p>
            <a:r>
              <a:rPr lang="zh-CN" altLang="en-US" dirty="0"/>
              <a:t>因特网能够发展到今日的规模，充分证明了当初采用这种设计思路的正确性。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a:t>
            </a:fld>
            <a:endParaRPr lang="en-US" altLang="zh-CN"/>
          </a:p>
        </p:txBody>
      </p:sp>
      <p:sp>
        <p:nvSpPr>
          <p:cNvPr id="5" name="文本占位符 4"/>
          <p:cNvSpPr>
            <a:spLocks noGrp="1"/>
          </p:cNvSpPr>
          <p:nvPr>
            <p:ph type="body" sz="quarter" idx="13"/>
          </p:nvPr>
        </p:nvSpPr>
        <p:spPr/>
        <p:txBody>
          <a:bodyPr/>
          <a:lstStyle/>
          <a:p>
            <a:r>
              <a:rPr lang="en-US" altLang="zh-CN" dirty="0" smtClean="0"/>
              <a:t>1.2</a:t>
            </a:r>
            <a:r>
              <a:rPr lang="zh-CN" altLang="en-US" dirty="0"/>
              <a:t>数据报</a:t>
            </a:r>
          </a:p>
        </p:txBody>
      </p:sp>
    </p:spTree>
    <p:extLst>
      <p:ext uri="{BB962C8B-B14F-4D97-AF65-F5344CB8AC3E}">
        <p14:creationId xmlns:p14="http://schemas.microsoft.com/office/powerpoint/2010/main" val="2627946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举个极端的例子：</a:t>
            </a:r>
            <a:endParaRPr lang="en-US" altLang="zh-CN" dirty="0" smtClean="0"/>
          </a:p>
          <a:p>
            <a:pPr lvl="1"/>
            <a:r>
              <a:rPr lang="zh-CN" altLang="en-US" dirty="0"/>
              <a:t>有四</a:t>
            </a:r>
            <a:r>
              <a:rPr lang="zh-CN" altLang="en-US" dirty="0" smtClean="0"/>
              <a:t>个</a:t>
            </a:r>
            <a:r>
              <a:rPr lang="en-US" altLang="zh-CN" dirty="0" smtClean="0"/>
              <a:t>A</a:t>
            </a:r>
            <a:r>
              <a:rPr lang="zh-CN" altLang="en-US" dirty="0" smtClean="0"/>
              <a:t>类</a:t>
            </a:r>
            <a:r>
              <a:rPr lang="zh-CN" altLang="en-US" dirty="0"/>
              <a:t>网络通过三个路由器连接在一起。每一个网络上都可能有成千上万个主机。</a:t>
            </a:r>
          </a:p>
          <a:p>
            <a:pPr lvl="1"/>
            <a:r>
              <a:rPr lang="zh-CN" altLang="en-US" dirty="0"/>
              <a:t>可以想像，若按目的主机号来制作路由表，则所得出的路由表就会过于庞大。</a:t>
            </a:r>
          </a:p>
          <a:p>
            <a:pPr lvl="1"/>
            <a:r>
              <a:rPr lang="zh-CN" altLang="en-US" dirty="0" smtClean="0"/>
              <a:t>但若按主机所在的网络地址来制作路由表，那么每一个路由器中的路由表就只包含</a:t>
            </a:r>
            <a:r>
              <a:rPr lang="en-US" altLang="zh-CN" dirty="0" smtClean="0"/>
              <a:t>4</a:t>
            </a:r>
            <a:r>
              <a:rPr lang="zh-CN" altLang="en-US" dirty="0" smtClean="0"/>
              <a:t>个项目。这样就可使路由表大大简化。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70</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19412103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71</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grpSp>
        <p:nvGrpSpPr>
          <p:cNvPr id="6" name="组合 5"/>
          <p:cNvGrpSpPr/>
          <p:nvPr/>
        </p:nvGrpSpPr>
        <p:grpSpPr>
          <a:xfrm>
            <a:off x="364131" y="1573586"/>
            <a:ext cx="8504643" cy="3556487"/>
            <a:chOff x="0" y="1477963"/>
            <a:chExt cx="9080500" cy="3797300"/>
          </a:xfrm>
        </p:grpSpPr>
        <p:sp>
          <p:nvSpPr>
            <p:cNvPr id="8" name="Freeform 4"/>
            <p:cNvSpPr>
              <a:spLocks/>
            </p:cNvSpPr>
            <p:nvPr/>
          </p:nvSpPr>
          <p:spPr bwMode="auto">
            <a:xfrm>
              <a:off x="2132013" y="2401888"/>
              <a:ext cx="4960937" cy="1089025"/>
            </a:xfrm>
            <a:custGeom>
              <a:avLst/>
              <a:gdLst>
                <a:gd name="T0" fmla="*/ 0 w 3024"/>
                <a:gd name="T1" fmla="*/ 636 h 636"/>
                <a:gd name="T2" fmla="*/ 1520 w 3024"/>
                <a:gd name="T3" fmla="*/ 0 h 636"/>
                <a:gd name="T4" fmla="*/ 3024 w 3024"/>
                <a:gd name="T5" fmla="*/ 636 h 636"/>
                <a:gd name="T6" fmla="*/ 0 w 3024"/>
                <a:gd name="T7" fmla="*/ 636 h 636"/>
              </a:gdLst>
              <a:ahLst/>
              <a:cxnLst>
                <a:cxn ang="0">
                  <a:pos x="T0" y="T1"/>
                </a:cxn>
                <a:cxn ang="0">
                  <a:pos x="T2" y="T3"/>
                </a:cxn>
                <a:cxn ang="0">
                  <a:pos x="T4" y="T5"/>
                </a:cxn>
                <a:cxn ang="0">
                  <a:pos x="T6" y="T7"/>
                </a:cxn>
              </a:cxnLst>
              <a:rect l="0" t="0" r="r" b="b"/>
              <a:pathLst>
                <a:path w="3024" h="636">
                  <a:moveTo>
                    <a:pt x="0" y="636"/>
                  </a:moveTo>
                  <a:lnTo>
                    <a:pt x="1520" y="0"/>
                  </a:lnTo>
                  <a:lnTo>
                    <a:pt x="3024" y="636"/>
                  </a:lnTo>
                  <a:lnTo>
                    <a:pt x="0" y="636"/>
                  </a:lnTo>
                  <a:close/>
                </a:path>
              </a:pathLst>
            </a:custGeom>
            <a:gradFill rotWithShape="1">
              <a:gsLst>
                <a:gs pos="0">
                  <a:srgbClr val="FFFF99">
                    <a:gamma/>
                    <a:shade val="81961"/>
                    <a:invGamma/>
                  </a:srgbClr>
                </a:gs>
                <a:gs pos="100000">
                  <a:srgbClr val="FFFF9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9" name="Group 5"/>
            <p:cNvGrpSpPr>
              <a:grpSpLocks/>
            </p:cNvGrpSpPr>
            <p:nvPr/>
          </p:nvGrpSpPr>
          <p:grpSpPr bwMode="auto">
            <a:xfrm>
              <a:off x="0" y="1855788"/>
              <a:ext cx="1273175" cy="914400"/>
              <a:chOff x="912" y="768"/>
              <a:chExt cx="2400" cy="1584"/>
            </a:xfrm>
          </p:grpSpPr>
          <p:sp>
            <p:nvSpPr>
              <p:cNvPr id="10" name="Oval 6"/>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1" name="Oval 7"/>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2" name="Oval 8"/>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3" name="Oval 9"/>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4" name="Oval 10"/>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5" name="Oval 11"/>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6" name="Oval 12"/>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7" name="Oval 13"/>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8" name="Oval 14"/>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19" name="Group 15"/>
              <p:cNvGrpSpPr>
                <a:grpSpLocks/>
              </p:cNvGrpSpPr>
              <p:nvPr/>
            </p:nvGrpSpPr>
            <p:grpSpPr bwMode="auto">
              <a:xfrm>
                <a:off x="912" y="768"/>
                <a:ext cx="2386" cy="1553"/>
                <a:chOff x="912" y="768"/>
                <a:chExt cx="2386" cy="1553"/>
              </a:xfrm>
            </p:grpSpPr>
            <p:sp>
              <p:nvSpPr>
                <p:cNvPr id="20" name="Oval 16"/>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1" name="Oval 17"/>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2" name="Oval 18"/>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3" name="Oval 19"/>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4" name="Oval 20"/>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5" name="Oval 21"/>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6" name="Oval 22"/>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7" name="Oval 23"/>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8" name="Oval 24"/>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sp>
          <p:nvSpPr>
            <p:cNvPr id="29" name="Line 25"/>
            <p:cNvSpPr>
              <a:spLocks noChangeShapeType="1"/>
            </p:cNvSpPr>
            <p:nvPr/>
          </p:nvSpPr>
          <p:spPr bwMode="auto">
            <a:xfrm>
              <a:off x="1273175" y="2286000"/>
              <a:ext cx="6757988"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30" name="Group 26"/>
            <p:cNvGrpSpPr>
              <a:grpSpLocks/>
            </p:cNvGrpSpPr>
            <p:nvPr/>
          </p:nvGrpSpPr>
          <p:grpSpPr bwMode="auto">
            <a:xfrm>
              <a:off x="7807325" y="1855788"/>
              <a:ext cx="1273175" cy="914400"/>
              <a:chOff x="912" y="768"/>
              <a:chExt cx="2400" cy="1584"/>
            </a:xfrm>
          </p:grpSpPr>
          <p:sp>
            <p:nvSpPr>
              <p:cNvPr id="31" name="Oval 2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2" name="Oval 2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3" name="Oval 2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4" name="Oval 3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5" name="Oval 3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6" name="Oval 3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7" name="Oval 3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8" name="Oval 3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9" name="Oval 3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40" name="Group 36"/>
              <p:cNvGrpSpPr>
                <a:grpSpLocks/>
              </p:cNvGrpSpPr>
              <p:nvPr/>
            </p:nvGrpSpPr>
            <p:grpSpPr bwMode="auto">
              <a:xfrm>
                <a:off x="912" y="768"/>
                <a:ext cx="2386" cy="1553"/>
                <a:chOff x="912" y="768"/>
                <a:chExt cx="2386" cy="1553"/>
              </a:xfrm>
            </p:grpSpPr>
            <p:sp>
              <p:nvSpPr>
                <p:cNvPr id="41" name="Oval 3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2" name="Oval 3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3" name="Oval 3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4" name="Oval 4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5" name="Oval 4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6" name="Oval 4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7" name="Oval 4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8" name="Oval 4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9" name="Oval 4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grpSp>
          <p:nvGrpSpPr>
            <p:cNvPr id="50" name="Group 46"/>
            <p:cNvGrpSpPr>
              <a:grpSpLocks/>
            </p:cNvGrpSpPr>
            <p:nvPr/>
          </p:nvGrpSpPr>
          <p:grpSpPr bwMode="auto">
            <a:xfrm>
              <a:off x="5292725" y="1890713"/>
              <a:ext cx="1273175" cy="915987"/>
              <a:chOff x="912" y="768"/>
              <a:chExt cx="2400" cy="1584"/>
            </a:xfrm>
          </p:grpSpPr>
          <p:sp>
            <p:nvSpPr>
              <p:cNvPr id="51" name="Oval 4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2" name="Oval 4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3" name="Oval 4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4" name="Oval 5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5" name="Oval 5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6" name="Oval 5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7" name="Oval 5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8" name="Oval 5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9" name="Oval 5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60" name="Group 56"/>
              <p:cNvGrpSpPr>
                <a:grpSpLocks/>
              </p:cNvGrpSpPr>
              <p:nvPr/>
            </p:nvGrpSpPr>
            <p:grpSpPr bwMode="auto">
              <a:xfrm>
                <a:off x="912" y="768"/>
                <a:ext cx="2386" cy="1553"/>
                <a:chOff x="912" y="768"/>
                <a:chExt cx="2386" cy="1553"/>
              </a:xfrm>
            </p:grpSpPr>
            <p:sp>
              <p:nvSpPr>
                <p:cNvPr id="61" name="Oval 5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2" name="Oval 5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3" name="Oval 5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4" name="Oval 6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5" name="Oval 6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6" name="Oval 6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7" name="Oval 6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8" name="Oval 6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9" name="Oval 6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grpSp>
          <p:nvGrpSpPr>
            <p:cNvPr id="70" name="Group 66"/>
            <p:cNvGrpSpPr>
              <a:grpSpLocks/>
            </p:cNvGrpSpPr>
            <p:nvPr/>
          </p:nvGrpSpPr>
          <p:grpSpPr bwMode="auto">
            <a:xfrm>
              <a:off x="2676525" y="1855788"/>
              <a:ext cx="1273175" cy="914400"/>
              <a:chOff x="912" y="768"/>
              <a:chExt cx="2400" cy="1584"/>
            </a:xfrm>
          </p:grpSpPr>
          <p:sp>
            <p:nvSpPr>
              <p:cNvPr id="71" name="Oval 6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2" name="Oval 6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3" name="Oval 6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4" name="Oval 7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5" name="Oval 7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6" name="Oval 7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7" name="Oval 7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8" name="Oval 7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9" name="Oval 7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80" name="Group 76"/>
              <p:cNvGrpSpPr>
                <a:grpSpLocks/>
              </p:cNvGrpSpPr>
              <p:nvPr/>
            </p:nvGrpSpPr>
            <p:grpSpPr bwMode="auto">
              <a:xfrm>
                <a:off x="912" y="768"/>
                <a:ext cx="2386" cy="1553"/>
                <a:chOff x="912" y="768"/>
                <a:chExt cx="2386" cy="1553"/>
              </a:xfrm>
            </p:grpSpPr>
            <p:sp>
              <p:nvSpPr>
                <p:cNvPr id="81" name="Oval 7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2" name="Oval 7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3" name="Oval 7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4" name="Oval 8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5" name="Oval 8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6" name="Oval 8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7" name="Oval 8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8" name="Oval 8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9" name="Oval 8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sp>
          <p:nvSpPr>
            <p:cNvPr id="90" name="Text Box 86"/>
            <p:cNvSpPr txBox="1">
              <a:spLocks noChangeArrowheads="1"/>
            </p:cNvSpPr>
            <p:nvPr/>
          </p:nvSpPr>
          <p:spPr bwMode="auto">
            <a:xfrm>
              <a:off x="122238"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1</a:t>
              </a:r>
            </a:p>
            <a:p>
              <a:r>
                <a:rPr kumimoji="1" lang="en-US" altLang="zh-CN" sz="1600">
                  <a:latin typeface="+mj-ea"/>
                  <a:ea typeface="+mj-ea"/>
                </a:rPr>
                <a:t>10.0.0.0</a:t>
              </a:r>
            </a:p>
          </p:txBody>
        </p:sp>
        <p:sp>
          <p:nvSpPr>
            <p:cNvPr id="91" name="Text Box 87"/>
            <p:cNvSpPr txBox="1">
              <a:spLocks noChangeArrowheads="1"/>
            </p:cNvSpPr>
            <p:nvPr/>
          </p:nvSpPr>
          <p:spPr bwMode="auto">
            <a:xfrm>
              <a:off x="8031163"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4</a:t>
              </a:r>
            </a:p>
            <a:p>
              <a:r>
                <a:rPr kumimoji="1" lang="en-US" altLang="zh-CN" sz="1600">
                  <a:latin typeface="+mj-ea"/>
                  <a:ea typeface="+mj-ea"/>
                </a:rPr>
                <a:t>40.0.0.0</a:t>
              </a:r>
            </a:p>
          </p:txBody>
        </p:sp>
        <p:sp>
          <p:nvSpPr>
            <p:cNvPr id="92" name="Text Box 88"/>
            <p:cNvSpPr txBox="1">
              <a:spLocks noChangeArrowheads="1"/>
            </p:cNvSpPr>
            <p:nvPr/>
          </p:nvSpPr>
          <p:spPr bwMode="auto">
            <a:xfrm>
              <a:off x="5432425"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3</a:t>
              </a:r>
            </a:p>
            <a:p>
              <a:r>
                <a:rPr kumimoji="1" lang="en-US" altLang="zh-CN" sz="1600">
                  <a:latin typeface="+mj-ea"/>
                  <a:ea typeface="+mj-ea"/>
                </a:rPr>
                <a:t>30.0.0.0</a:t>
              </a:r>
            </a:p>
          </p:txBody>
        </p:sp>
        <p:sp>
          <p:nvSpPr>
            <p:cNvPr id="93" name="Text Box 89"/>
            <p:cNvSpPr txBox="1">
              <a:spLocks noChangeArrowheads="1"/>
            </p:cNvSpPr>
            <p:nvPr/>
          </p:nvSpPr>
          <p:spPr bwMode="auto">
            <a:xfrm>
              <a:off x="2816225"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2</a:t>
              </a:r>
            </a:p>
            <a:p>
              <a:r>
                <a:rPr kumimoji="1" lang="en-US" altLang="zh-CN" sz="1600">
                  <a:latin typeface="+mj-ea"/>
                  <a:ea typeface="+mj-ea"/>
                </a:rPr>
                <a:t>20.0.0.0</a:t>
              </a:r>
            </a:p>
          </p:txBody>
        </p:sp>
        <p:sp>
          <p:nvSpPr>
            <p:cNvPr id="94" name="Text Box 90"/>
            <p:cNvSpPr txBox="1">
              <a:spLocks noChangeArrowheads="1"/>
            </p:cNvSpPr>
            <p:nvPr/>
          </p:nvSpPr>
          <p:spPr bwMode="auto">
            <a:xfrm>
              <a:off x="755650"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10.0.0.4</a:t>
              </a:r>
            </a:p>
          </p:txBody>
        </p:sp>
        <p:sp>
          <p:nvSpPr>
            <p:cNvPr id="95" name="Text Box 91"/>
            <p:cNvSpPr txBox="1">
              <a:spLocks noChangeArrowheads="1"/>
            </p:cNvSpPr>
            <p:nvPr/>
          </p:nvSpPr>
          <p:spPr bwMode="auto">
            <a:xfrm>
              <a:off x="7212013"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40.0.0.4</a:t>
              </a:r>
            </a:p>
          </p:txBody>
        </p:sp>
        <p:sp>
          <p:nvSpPr>
            <p:cNvPr id="96" name="Text Box 92"/>
            <p:cNvSpPr txBox="1">
              <a:spLocks noChangeArrowheads="1"/>
            </p:cNvSpPr>
            <p:nvPr/>
          </p:nvSpPr>
          <p:spPr bwMode="auto">
            <a:xfrm>
              <a:off x="4757738"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30.0.0.2</a:t>
              </a:r>
            </a:p>
          </p:txBody>
        </p:sp>
        <p:sp>
          <p:nvSpPr>
            <p:cNvPr id="97" name="Text Box 93"/>
            <p:cNvSpPr txBox="1">
              <a:spLocks noChangeArrowheads="1"/>
            </p:cNvSpPr>
            <p:nvPr/>
          </p:nvSpPr>
          <p:spPr bwMode="auto">
            <a:xfrm>
              <a:off x="3506788"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20.0.0.9</a:t>
              </a:r>
            </a:p>
          </p:txBody>
        </p:sp>
        <p:sp>
          <p:nvSpPr>
            <p:cNvPr id="98" name="Text Box 94"/>
            <p:cNvSpPr txBox="1">
              <a:spLocks noChangeArrowheads="1"/>
            </p:cNvSpPr>
            <p:nvPr/>
          </p:nvSpPr>
          <p:spPr bwMode="auto">
            <a:xfrm>
              <a:off x="1979613"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20.0.0.7</a:t>
              </a:r>
            </a:p>
          </p:txBody>
        </p:sp>
        <p:sp>
          <p:nvSpPr>
            <p:cNvPr id="99" name="Line 95"/>
            <p:cNvSpPr>
              <a:spLocks noChangeShapeType="1"/>
            </p:cNvSpPr>
            <p:nvPr/>
          </p:nvSpPr>
          <p:spPr bwMode="auto">
            <a:xfrm>
              <a:off x="14303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0" name="Line 96"/>
            <p:cNvSpPr>
              <a:spLocks noChangeShapeType="1"/>
            </p:cNvSpPr>
            <p:nvPr/>
          </p:nvSpPr>
          <p:spPr bwMode="auto">
            <a:xfrm>
              <a:off x="2532063"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1" name="Line 97"/>
            <p:cNvSpPr>
              <a:spLocks noChangeShapeType="1"/>
            </p:cNvSpPr>
            <p:nvPr/>
          </p:nvSpPr>
          <p:spPr bwMode="auto">
            <a:xfrm>
              <a:off x="662622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2" name="Line 98"/>
            <p:cNvSpPr>
              <a:spLocks noChangeShapeType="1"/>
            </p:cNvSpPr>
            <p:nvPr/>
          </p:nvSpPr>
          <p:spPr bwMode="auto">
            <a:xfrm>
              <a:off x="41862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3" name="Line 99"/>
            <p:cNvSpPr>
              <a:spLocks noChangeShapeType="1"/>
            </p:cNvSpPr>
            <p:nvPr/>
          </p:nvSpPr>
          <p:spPr bwMode="auto">
            <a:xfrm>
              <a:off x="7729538" y="1860550"/>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4" name="Line 100"/>
            <p:cNvSpPr>
              <a:spLocks noChangeShapeType="1"/>
            </p:cNvSpPr>
            <p:nvPr/>
          </p:nvSpPr>
          <p:spPr bwMode="auto">
            <a:xfrm>
              <a:off x="521017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5" name="Rectangle 101"/>
            <p:cNvSpPr>
              <a:spLocks noChangeArrowheads="1"/>
            </p:cNvSpPr>
            <p:nvPr/>
          </p:nvSpPr>
          <p:spPr bwMode="auto">
            <a:xfrm>
              <a:off x="2090738" y="3497263"/>
              <a:ext cx="5038725" cy="1778000"/>
            </a:xfrm>
            <a:prstGeom prst="rect">
              <a:avLst/>
            </a:prstGeom>
            <a:solidFill>
              <a:srgbClr val="FFFF99"/>
            </a:solidFill>
            <a:ln w="28575">
              <a:solidFill>
                <a:srgbClr val="333399"/>
              </a:solidFill>
              <a:miter lim="800000"/>
              <a:headEnd/>
              <a:tailEnd/>
            </a:ln>
            <a:effectLst/>
          </p:spPr>
          <p:txBody>
            <a:bodyPr wrap="none" anchor="ctr"/>
            <a:lstStyle/>
            <a:p>
              <a:endParaRPr lang="zh-CN" altLang="en-US" sz="1600">
                <a:latin typeface="+mj-ea"/>
                <a:ea typeface="+mj-ea"/>
              </a:endParaRPr>
            </a:p>
          </p:txBody>
        </p:sp>
        <p:sp>
          <p:nvSpPr>
            <p:cNvPr id="106" name="Line 102"/>
            <p:cNvSpPr>
              <a:spLocks noChangeShapeType="1"/>
            </p:cNvSpPr>
            <p:nvPr/>
          </p:nvSpPr>
          <p:spPr bwMode="auto">
            <a:xfrm>
              <a:off x="2090738" y="3983038"/>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7" name="Text Box 103"/>
            <p:cNvSpPr txBox="1">
              <a:spLocks noChangeArrowheads="1"/>
            </p:cNvSpPr>
            <p:nvPr/>
          </p:nvSpPr>
          <p:spPr bwMode="auto">
            <a:xfrm>
              <a:off x="2226598" y="3554527"/>
              <a:ext cx="216886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目的主机所在的网络</a:t>
              </a:r>
            </a:p>
          </p:txBody>
        </p:sp>
        <p:sp>
          <p:nvSpPr>
            <p:cNvPr id="108" name="Text Box 104"/>
            <p:cNvSpPr txBox="1">
              <a:spLocks noChangeArrowheads="1"/>
            </p:cNvSpPr>
            <p:nvPr/>
          </p:nvSpPr>
          <p:spPr bwMode="auto">
            <a:xfrm>
              <a:off x="5129483" y="3585097"/>
              <a:ext cx="129255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下一跳地址</a:t>
              </a:r>
            </a:p>
          </p:txBody>
        </p:sp>
        <p:sp>
          <p:nvSpPr>
            <p:cNvPr id="109" name="Line 105"/>
            <p:cNvSpPr>
              <a:spLocks noChangeShapeType="1"/>
            </p:cNvSpPr>
            <p:nvPr/>
          </p:nvSpPr>
          <p:spPr bwMode="auto">
            <a:xfrm>
              <a:off x="4610100" y="3497263"/>
              <a:ext cx="0" cy="177800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0" name="Line 106"/>
            <p:cNvSpPr>
              <a:spLocks noChangeShapeType="1"/>
            </p:cNvSpPr>
            <p:nvPr/>
          </p:nvSpPr>
          <p:spPr bwMode="auto">
            <a:xfrm>
              <a:off x="2090738" y="43053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1" name="Line 107"/>
            <p:cNvSpPr>
              <a:spLocks noChangeShapeType="1"/>
            </p:cNvSpPr>
            <p:nvPr/>
          </p:nvSpPr>
          <p:spPr bwMode="auto">
            <a:xfrm>
              <a:off x="2090738" y="462915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2" name="Line 108"/>
            <p:cNvSpPr>
              <a:spLocks noChangeShapeType="1"/>
            </p:cNvSpPr>
            <p:nvPr/>
          </p:nvSpPr>
          <p:spPr bwMode="auto">
            <a:xfrm>
              <a:off x="2090738" y="49530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3" name="Text Box 109"/>
            <p:cNvSpPr txBox="1">
              <a:spLocks noChangeArrowheads="1"/>
            </p:cNvSpPr>
            <p:nvPr/>
          </p:nvSpPr>
          <p:spPr bwMode="auto">
            <a:xfrm>
              <a:off x="2771775" y="393223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20.0.0.0</a:t>
              </a:r>
            </a:p>
          </p:txBody>
        </p:sp>
        <p:sp>
          <p:nvSpPr>
            <p:cNvPr id="114" name="Text Box 110"/>
            <p:cNvSpPr txBox="1">
              <a:spLocks noChangeArrowheads="1"/>
            </p:cNvSpPr>
            <p:nvPr/>
          </p:nvSpPr>
          <p:spPr bwMode="auto">
            <a:xfrm>
              <a:off x="2771775" y="425076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30.0.0.0</a:t>
              </a:r>
            </a:p>
          </p:txBody>
        </p:sp>
        <p:sp>
          <p:nvSpPr>
            <p:cNvPr id="115" name="Text Box 111"/>
            <p:cNvSpPr txBox="1">
              <a:spLocks noChangeArrowheads="1"/>
            </p:cNvSpPr>
            <p:nvPr/>
          </p:nvSpPr>
          <p:spPr bwMode="auto">
            <a:xfrm>
              <a:off x="2771775" y="459263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10.0.0.0</a:t>
              </a:r>
            </a:p>
          </p:txBody>
        </p:sp>
        <p:sp>
          <p:nvSpPr>
            <p:cNvPr id="116" name="Text Box 112"/>
            <p:cNvSpPr txBox="1">
              <a:spLocks noChangeArrowheads="1"/>
            </p:cNvSpPr>
            <p:nvPr/>
          </p:nvSpPr>
          <p:spPr bwMode="auto">
            <a:xfrm>
              <a:off x="2771775" y="489108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40.0.0.0</a:t>
              </a:r>
            </a:p>
          </p:txBody>
        </p:sp>
        <p:sp>
          <p:nvSpPr>
            <p:cNvPr id="117" name="Text Box 113"/>
            <p:cNvSpPr txBox="1">
              <a:spLocks noChangeArrowheads="1"/>
            </p:cNvSpPr>
            <p:nvPr/>
          </p:nvSpPr>
          <p:spPr bwMode="auto">
            <a:xfrm>
              <a:off x="5227637" y="457993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20.0.0.7</a:t>
              </a:r>
            </a:p>
          </p:txBody>
        </p:sp>
        <p:sp>
          <p:nvSpPr>
            <p:cNvPr id="118" name="Text Box 114"/>
            <p:cNvSpPr txBox="1">
              <a:spLocks noChangeArrowheads="1"/>
            </p:cNvSpPr>
            <p:nvPr/>
          </p:nvSpPr>
          <p:spPr bwMode="auto">
            <a:xfrm>
              <a:off x="5227637" y="490378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30.0.0.1</a:t>
              </a:r>
            </a:p>
          </p:txBody>
        </p:sp>
        <p:sp>
          <p:nvSpPr>
            <p:cNvPr id="119" name="Text Box 115"/>
            <p:cNvSpPr txBox="1">
              <a:spLocks noChangeArrowheads="1"/>
            </p:cNvSpPr>
            <p:nvPr/>
          </p:nvSpPr>
          <p:spPr bwMode="auto">
            <a:xfrm>
              <a:off x="4787900" y="4273550"/>
              <a:ext cx="191384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直接交付，接口 </a:t>
              </a:r>
              <a:r>
                <a:rPr kumimoji="1" lang="en-US" altLang="zh-CN" sz="1600" dirty="0">
                  <a:latin typeface="+mj-ea"/>
                  <a:ea typeface="+mj-ea"/>
                </a:rPr>
                <a:t>1</a:t>
              </a:r>
            </a:p>
          </p:txBody>
        </p:sp>
        <p:sp>
          <p:nvSpPr>
            <p:cNvPr id="120" name="Text Box 116"/>
            <p:cNvSpPr txBox="1">
              <a:spLocks noChangeArrowheads="1"/>
            </p:cNvSpPr>
            <p:nvPr/>
          </p:nvSpPr>
          <p:spPr bwMode="auto">
            <a:xfrm>
              <a:off x="4787900" y="3929063"/>
              <a:ext cx="191384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直接交付，接口 </a:t>
              </a:r>
              <a:r>
                <a:rPr kumimoji="1" lang="en-US" altLang="zh-CN" sz="1600">
                  <a:latin typeface="+mj-ea"/>
                  <a:ea typeface="+mj-ea"/>
                </a:rPr>
                <a:t>0</a:t>
              </a:r>
            </a:p>
          </p:txBody>
        </p:sp>
        <p:sp>
          <p:nvSpPr>
            <p:cNvPr id="121" name="Text Box 117"/>
            <p:cNvSpPr txBox="1">
              <a:spLocks noChangeArrowheads="1"/>
            </p:cNvSpPr>
            <p:nvPr/>
          </p:nvSpPr>
          <p:spPr bwMode="auto">
            <a:xfrm>
              <a:off x="3385789" y="3052230"/>
              <a:ext cx="2091850"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路由器 </a:t>
              </a:r>
              <a:r>
                <a:rPr kumimoji="1" lang="en-US" altLang="zh-CN" sz="1600" dirty="0">
                  <a:latin typeface="+mj-ea"/>
                  <a:ea typeface="+mj-ea"/>
                </a:rPr>
                <a:t>R</a:t>
              </a:r>
              <a:r>
                <a:rPr kumimoji="1" lang="en-US" altLang="zh-CN" sz="1600" baseline="-25000" dirty="0">
                  <a:latin typeface="+mj-ea"/>
                  <a:ea typeface="+mj-ea"/>
                </a:rPr>
                <a:t>2</a:t>
              </a:r>
              <a:r>
                <a:rPr kumimoji="1" lang="en-US" altLang="zh-CN" sz="1600" dirty="0">
                  <a:latin typeface="+mj-ea"/>
                  <a:ea typeface="+mj-ea"/>
                </a:rPr>
                <a:t> </a:t>
              </a:r>
              <a:r>
                <a:rPr kumimoji="1" lang="zh-CN" altLang="en-US" sz="1600" dirty="0">
                  <a:latin typeface="+mj-ea"/>
                  <a:ea typeface="+mj-ea"/>
                </a:rPr>
                <a:t>的路由表</a:t>
              </a:r>
            </a:p>
          </p:txBody>
        </p:sp>
        <p:sp>
          <p:nvSpPr>
            <p:cNvPr id="122" name="Text Box 118"/>
            <p:cNvSpPr txBox="1">
              <a:spLocks noChangeArrowheads="1"/>
            </p:cNvSpPr>
            <p:nvPr/>
          </p:nvSpPr>
          <p:spPr bwMode="auto">
            <a:xfrm>
              <a:off x="6030913"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30.0.0.1</a:t>
              </a:r>
            </a:p>
          </p:txBody>
        </p:sp>
        <p:pic>
          <p:nvPicPr>
            <p:cNvPr id="123" name="Picture 13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75" y="2103438"/>
              <a:ext cx="717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4" name="Text Box 140"/>
            <p:cNvSpPr txBox="1">
              <a:spLocks noChangeArrowheads="1"/>
            </p:cNvSpPr>
            <p:nvPr/>
          </p:nvSpPr>
          <p:spPr bwMode="auto">
            <a:xfrm>
              <a:off x="4487863" y="1697038"/>
              <a:ext cx="43507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2</a:t>
              </a:r>
              <a:endParaRPr kumimoji="1" lang="en-US" altLang="zh-CN" sz="1600">
                <a:latin typeface="+mj-ea"/>
                <a:ea typeface="+mj-ea"/>
              </a:endParaRPr>
            </a:p>
          </p:txBody>
        </p:sp>
        <p:sp>
          <p:nvSpPr>
            <p:cNvPr id="125" name="Text Box 141"/>
            <p:cNvSpPr txBox="1">
              <a:spLocks noChangeArrowheads="1"/>
            </p:cNvSpPr>
            <p:nvPr/>
          </p:nvSpPr>
          <p:spPr bwMode="auto">
            <a:xfrm>
              <a:off x="7032625" y="1697038"/>
              <a:ext cx="43507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3</a:t>
              </a:r>
              <a:endParaRPr kumimoji="1" lang="en-US" altLang="zh-CN" sz="1600">
                <a:latin typeface="+mj-ea"/>
                <a:ea typeface="+mj-ea"/>
              </a:endParaRPr>
            </a:p>
          </p:txBody>
        </p:sp>
        <p:sp>
          <p:nvSpPr>
            <p:cNvPr id="126" name="Text Box 142"/>
            <p:cNvSpPr txBox="1">
              <a:spLocks noChangeArrowheads="1"/>
            </p:cNvSpPr>
            <p:nvPr/>
          </p:nvSpPr>
          <p:spPr bwMode="auto">
            <a:xfrm>
              <a:off x="1771649" y="1697038"/>
              <a:ext cx="43507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1</a:t>
              </a:r>
              <a:endParaRPr kumimoji="1" lang="en-US" altLang="zh-CN" sz="1600">
                <a:latin typeface="+mj-ea"/>
                <a:ea typeface="+mj-ea"/>
              </a:endParaRPr>
            </a:p>
          </p:txBody>
        </p:sp>
        <p:sp>
          <p:nvSpPr>
            <p:cNvPr id="127" name="Text Box 146"/>
            <p:cNvSpPr txBox="1">
              <a:spLocks noChangeArrowheads="1"/>
            </p:cNvSpPr>
            <p:nvPr/>
          </p:nvSpPr>
          <p:spPr bwMode="auto">
            <a:xfrm>
              <a:off x="3990975" y="2232025"/>
              <a:ext cx="325537"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0</a:t>
              </a:r>
            </a:p>
          </p:txBody>
        </p:sp>
        <p:sp>
          <p:nvSpPr>
            <p:cNvPr id="128" name="Text Box 147"/>
            <p:cNvSpPr txBox="1">
              <a:spLocks noChangeArrowheads="1"/>
            </p:cNvSpPr>
            <p:nvPr/>
          </p:nvSpPr>
          <p:spPr bwMode="auto">
            <a:xfrm>
              <a:off x="5002213" y="2238375"/>
              <a:ext cx="325537"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a:t>
              </a:r>
            </a:p>
          </p:txBody>
        </p:sp>
        <p:pic>
          <p:nvPicPr>
            <p:cNvPr id="129" name="Picture 14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950" y="2081213"/>
              <a:ext cx="719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0" name="Picture 14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0538" y="20875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36028563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72</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grpSp>
        <p:nvGrpSpPr>
          <p:cNvPr id="6" name="组合 5"/>
          <p:cNvGrpSpPr/>
          <p:nvPr/>
        </p:nvGrpSpPr>
        <p:grpSpPr>
          <a:xfrm>
            <a:off x="1620462" y="1345332"/>
            <a:ext cx="5634095" cy="2365291"/>
            <a:chOff x="0" y="1477963"/>
            <a:chExt cx="9175073" cy="3851856"/>
          </a:xfrm>
        </p:grpSpPr>
        <p:sp>
          <p:nvSpPr>
            <p:cNvPr id="8" name="Freeform 4"/>
            <p:cNvSpPr>
              <a:spLocks/>
            </p:cNvSpPr>
            <p:nvPr/>
          </p:nvSpPr>
          <p:spPr bwMode="auto">
            <a:xfrm>
              <a:off x="2132013" y="2401888"/>
              <a:ext cx="4960937" cy="1089025"/>
            </a:xfrm>
            <a:custGeom>
              <a:avLst/>
              <a:gdLst>
                <a:gd name="T0" fmla="*/ 0 w 3024"/>
                <a:gd name="T1" fmla="*/ 636 h 636"/>
                <a:gd name="T2" fmla="*/ 1520 w 3024"/>
                <a:gd name="T3" fmla="*/ 0 h 636"/>
                <a:gd name="T4" fmla="*/ 3024 w 3024"/>
                <a:gd name="T5" fmla="*/ 636 h 636"/>
                <a:gd name="T6" fmla="*/ 0 w 3024"/>
                <a:gd name="T7" fmla="*/ 636 h 636"/>
              </a:gdLst>
              <a:ahLst/>
              <a:cxnLst>
                <a:cxn ang="0">
                  <a:pos x="T0" y="T1"/>
                </a:cxn>
                <a:cxn ang="0">
                  <a:pos x="T2" y="T3"/>
                </a:cxn>
                <a:cxn ang="0">
                  <a:pos x="T4" y="T5"/>
                </a:cxn>
                <a:cxn ang="0">
                  <a:pos x="T6" y="T7"/>
                </a:cxn>
              </a:cxnLst>
              <a:rect l="0" t="0" r="r" b="b"/>
              <a:pathLst>
                <a:path w="3024" h="636">
                  <a:moveTo>
                    <a:pt x="0" y="636"/>
                  </a:moveTo>
                  <a:lnTo>
                    <a:pt x="1520" y="0"/>
                  </a:lnTo>
                  <a:lnTo>
                    <a:pt x="3024" y="636"/>
                  </a:lnTo>
                  <a:lnTo>
                    <a:pt x="0" y="636"/>
                  </a:lnTo>
                  <a:close/>
                </a:path>
              </a:pathLst>
            </a:custGeom>
            <a:gradFill rotWithShape="1">
              <a:gsLst>
                <a:gs pos="0">
                  <a:srgbClr val="FFFF99">
                    <a:gamma/>
                    <a:shade val="81961"/>
                    <a:invGamma/>
                  </a:srgbClr>
                </a:gs>
                <a:gs pos="100000">
                  <a:srgbClr val="FFFF9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100">
                <a:latin typeface="+mj-ea"/>
                <a:ea typeface="+mj-ea"/>
              </a:endParaRPr>
            </a:p>
          </p:txBody>
        </p:sp>
        <p:grpSp>
          <p:nvGrpSpPr>
            <p:cNvPr id="9" name="Group 5"/>
            <p:cNvGrpSpPr>
              <a:grpSpLocks/>
            </p:cNvGrpSpPr>
            <p:nvPr/>
          </p:nvGrpSpPr>
          <p:grpSpPr bwMode="auto">
            <a:xfrm>
              <a:off x="0" y="1855788"/>
              <a:ext cx="1273175" cy="914400"/>
              <a:chOff x="912" y="768"/>
              <a:chExt cx="2400" cy="1584"/>
            </a:xfrm>
          </p:grpSpPr>
          <p:sp>
            <p:nvSpPr>
              <p:cNvPr id="10" name="Oval 6"/>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1" name="Oval 7"/>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2" name="Oval 8"/>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3" name="Oval 9"/>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4" name="Oval 10"/>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5" name="Oval 11"/>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6" name="Oval 12"/>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7" name="Oval 13"/>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8" name="Oval 14"/>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19" name="Group 15"/>
              <p:cNvGrpSpPr>
                <a:grpSpLocks/>
              </p:cNvGrpSpPr>
              <p:nvPr/>
            </p:nvGrpSpPr>
            <p:grpSpPr bwMode="auto">
              <a:xfrm>
                <a:off x="912" y="768"/>
                <a:ext cx="2386" cy="1553"/>
                <a:chOff x="912" y="768"/>
                <a:chExt cx="2386" cy="1553"/>
              </a:xfrm>
            </p:grpSpPr>
            <p:sp>
              <p:nvSpPr>
                <p:cNvPr id="20" name="Oval 16"/>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1" name="Oval 17"/>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2" name="Oval 18"/>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3" name="Oval 19"/>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4" name="Oval 20"/>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5" name="Oval 21"/>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6" name="Oval 22"/>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7" name="Oval 23"/>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8" name="Oval 24"/>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sp>
          <p:nvSpPr>
            <p:cNvPr id="29" name="Line 25"/>
            <p:cNvSpPr>
              <a:spLocks noChangeShapeType="1"/>
            </p:cNvSpPr>
            <p:nvPr/>
          </p:nvSpPr>
          <p:spPr bwMode="auto">
            <a:xfrm>
              <a:off x="1273175" y="2286000"/>
              <a:ext cx="6757988"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grpSp>
          <p:nvGrpSpPr>
            <p:cNvPr id="30" name="Group 26"/>
            <p:cNvGrpSpPr>
              <a:grpSpLocks/>
            </p:cNvGrpSpPr>
            <p:nvPr/>
          </p:nvGrpSpPr>
          <p:grpSpPr bwMode="auto">
            <a:xfrm>
              <a:off x="7807325" y="1855788"/>
              <a:ext cx="1273175" cy="914400"/>
              <a:chOff x="912" y="768"/>
              <a:chExt cx="2400" cy="1584"/>
            </a:xfrm>
          </p:grpSpPr>
          <p:sp>
            <p:nvSpPr>
              <p:cNvPr id="31" name="Oval 2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2" name="Oval 2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3" name="Oval 2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4" name="Oval 3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5" name="Oval 3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6" name="Oval 3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7" name="Oval 3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8" name="Oval 3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9" name="Oval 3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40" name="Group 36"/>
              <p:cNvGrpSpPr>
                <a:grpSpLocks/>
              </p:cNvGrpSpPr>
              <p:nvPr/>
            </p:nvGrpSpPr>
            <p:grpSpPr bwMode="auto">
              <a:xfrm>
                <a:off x="912" y="768"/>
                <a:ext cx="2386" cy="1553"/>
                <a:chOff x="912" y="768"/>
                <a:chExt cx="2386" cy="1553"/>
              </a:xfrm>
            </p:grpSpPr>
            <p:sp>
              <p:nvSpPr>
                <p:cNvPr id="41" name="Oval 3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2" name="Oval 3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3" name="Oval 3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4" name="Oval 4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5" name="Oval 4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6" name="Oval 4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7" name="Oval 4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8" name="Oval 4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9" name="Oval 4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grpSp>
          <p:nvGrpSpPr>
            <p:cNvPr id="50" name="Group 46"/>
            <p:cNvGrpSpPr>
              <a:grpSpLocks/>
            </p:cNvGrpSpPr>
            <p:nvPr/>
          </p:nvGrpSpPr>
          <p:grpSpPr bwMode="auto">
            <a:xfrm>
              <a:off x="5292725" y="1890713"/>
              <a:ext cx="1273175" cy="915987"/>
              <a:chOff x="912" y="768"/>
              <a:chExt cx="2400" cy="1584"/>
            </a:xfrm>
          </p:grpSpPr>
          <p:sp>
            <p:nvSpPr>
              <p:cNvPr id="51" name="Oval 4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2" name="Oval 4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3" name="Oval 4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4" name="Oval 5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5" name="Oval 5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6" name="Oval 5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7" name="Oval 5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8" name="Oval 5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9" name="Oval 5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60" name="Group 56"/>
              <p:cNvGrpSpPr>
                <a:grpSpLocks/>
              </p:cNvGrpSpPr>
              <p:nvPr/>
            </p:nvGrpSpPr>
            <p:grpSpPr bwMode="auto">
              <a:xfrm>
                <a:off x="912" y="768"/>
                <a:ext cx="2386" cy="1553"/>
                <a:chOff x="912" y="768"/>
                <a:chExt cx="2386" cy="1553"/>
              </a:xfrm>
            </p:grpSpPr>
            <p:sp>
              <p:nvSpPr>
                <p:cNvPr id="61" name="Oval 5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2" name="Oval 5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3" name="Oval 5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4" name="Oval 6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5" name="Oval 6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6" name="Oval 6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7" name="Oval 6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8" name="Oval 6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9" name="Oval 6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grpSp>
          <p:nvGrpSpPr>
            <p:cNvPr id="70" name="Group 66"/>
            <p:cNvGrpSpPr>
              <a:grpSpLocks/>
            </p:cNvGrpSpPr>
            <p:nvPr/>
          </p:nvGrpSpPr>
          <p:grpSpPr bwMode="auto">
            <a:xfrm>
              <a:off x="2676525" y="1855788"/>
              <a:ext cx="1273175" cy="914400"/>
              <a:chOff x="912" y="768"/>
              <a:chExt cx="2400" cy="1584"/>
            </a:xfrm>
          </p:grpSpPr>
          <p:sp>
            <p:nvSpPr>
              <p:cNvPr id="71" name="Oval 6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2" name="Oval 6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3" name="Oval 6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4" name="Oval 7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5" name="Oval 7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6" name="Oval 7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7" name="Oval 7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8" name="Oval 7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9" name="Oval 7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80" name="Group 76"/>
              <p:cNvGrpSpPr>
                <a:grpSpLocks/>
              </p:cNvGrpSpPr>
              <p:nvPr/>
            </p:nvGrpSpPr>
            <p:grpSpPr bwMode="auto">
              <a:xfrm>
                <a:off x="912" y="768"/>
                <a:ext cx="2386" cy="1553"/>
                <a:chOff x="912" y="768"/>
                <a:chExt cx="2386" cy="1553"/>
              </a:xfrm>
            </p:grpSpPr>
            <p:sp>
              <p:nvSpPr>
                <p:cNvPr id="81" name="Oval 7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2" name="Oval 7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3" name="Oval 7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4" name="Oval 8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5" name="Oval 8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6" name="Oval 8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7" name="Oval 8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8" name="Oval 8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9" name="Oval 8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sp>
          <p:nvSpPr>
            <p:cNvPr id="90" name="Text Box 86"/>
            <p:cNvSpPr txBox="1">
              <a:spLocks noChangeArrowheads="1"/>
            </p:cNvSpPr>
            <p:nvPr/>
          </p:nvSpPr>
          <p:spPr bwMode="auto">
            <a:xfrm>
              <a:off x="122238"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1</a:t>
              </a:r>
            </a:p>
            <a:p>
              <a:r>
                <a:rPr kumimoji="1" lang="en-US" altLang="zh-CN" sz="1100">
                  <a:latin typeface="+mj-ea"/>
                  <a:ea typeface="+mj-ea"/>
                </a:rPr>
                <a:t>10.0.0.0</a:t>
              </a:r>
            </a:p>
          </p:txBody>
        </p:sp>
        <p:sp>
          <p:nvSpPr>
            <p:cNvPr id="91" name="Text Box 87"/>
            <p:cNvSpPr txBox="1">
              <a:spLocks noChangeArrowheads="1"/>
            </p:cNvSpPr>
            <p:nvPr/>
          </p:nvSpPr>
          <p:spPr bwMode="auto">
            <a:xfrm>
              <a:off x="8031162"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4</a:t>
              </a:r>
            </a:p>
            <a:p>
              <a:r>
                <a:rPr kumimoji="1" lang="en-US" altLang="zh-CN" sz="1100">
                  <a:latin typeface="+mj-ea"/>
                  <a:ea typeface="+mj-ea"/>
                </a:rPr>
                <a:t>40.0.0.0</a:t>
              </a:r>
            </a:p>
          </p:txBody>
        </p:sp>
        <p:sp>
          <p:nvSpPr>
            <p:cNvPr id="92" name="Text Box 88"/>
            <p:cNvSpPr txBox="1">
              <a:spLocks noChangeArrowheads="1"/>
            </p:cNvSpPr>
            <p:nvPr/>
          </p:nvSpPr>
          <p:spPr bwMode="auto">
            <a:xfrm>
              <a:off x="5432425"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3</a:t>
              </a:r>
            </a:p>
            <a:p>
              <a:r>
                <a:rPr kumimoji="1" lang="en-US" altLang="zh-CN" sz="1100">
                  <a:latin typeface="+mj-ea"/>
                  <a:ea typeface="+mj-ea"/>
                </a:rPr>
                <a:t>30.0.0.0</a:t>
              </a:r>
            </a:p>
          </p:txBody>
        </p:sp>
        <p:sp>
          <p:nvSpPr>
            <p:cNvPr id="93" name="Text Box 89"/>
            <p:cNvSpPr txBox="1">
              <a:spLocks noChangeArrowheads="1"/>
            </p:cNvSpPr>
            <p:nvPr/>
          </p:nvSpPr>
          <p:spPr bwMode="auto">
            <a:xfrm>
              <a:off x="2816224"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2</a:t>
              </a:r>
            </a:p>
            <a:p>
              <a:r>
                <a:rPr kumimoji="1" lang="en-US" altLang="zh-CN" sz="1100">
                  <a:latin typeface="+mj-ea"/>
                  <a:ea typeface="+mj-ea"/>
                </a:rPr>
                <a:t>20.0.0.0</a:t>
              </a:r>
            </a:p>
          </p:txBody>
        </p:sp>
        <p:sp>
          <p:nvSpPr>
            <p:cNvPr id="94" name="Text Box 90"/>
            <p:cNvSpPr txBox="1">
              <a:spLocks noChangeArrowheads="1"/>
            </p:cNvSpPr>
            <p:nvPr/>
          </p:nvSpPr>
          <p:spPr bwMode="auto">
            <a:xfrm>
              <a:off x="755651"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10.0.0.4</a:t>
              </a:r>
            </a:p>
          </p:txBody>
        </p:sp>
        <p:sp>
          <p:nvSpPr>
            <p:cNvPr id="95" name="Text Box 91"/>
            <p:cNvSpPr txBox="1">
              <a:spLocks noChangeArrowheads="1"/>
            </p:cNvSpPr>
            <p:nvPr/>
          </p:nvSpPr>
          <p:spPr bwMode="auto">
            <a:xfrm>
              <a:off x="7212013"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40.0.0.4</a:t>
              </a:r>
            </a:p>
          </p:txBody>
        </p:sp>
        <p:sp>
          <p:nvSpPr>
            <p:cNvPr id="96" name="Text Box 92"/>
            <p:cNvSpPr txBox="1">
              <a:spLocks noChangeArrowheads="1"/>
            </p:cNvSpPr>
            <p:nvPr/>
          </p:nvSpPr>
          <p:spPr bwMode="auto">
            <a:xfrm>
              <a:off x="4757737"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30.0.0.2</a:t>
              </a:r>
            </a:p>
          </p:txBody>
        </p:sp>
        <p:sp>
          <p:nvSpPr>
            <p:cNvPr id="97" name="Text Box 93"/>
            <p:cNvSpPr txBox="1">
              <a:spLocks noChangeArrowheads="1"/>
            </p:cNvSpPr>
            <p:nvPr/>
          </p:nvSpPr>
          <p:spPr bwMode="auto">
            <a:xfrm>
              <a:off x="3506788"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20.0.0.9</a:t>
              </a:r>
            </a:p>
          </p:txBody>
        </p:sp>
        <p:sp>
          <p:nvSpPr>
            <p:cNvPr id="98" name="Text Box 94"/>
            <p:cNvSpPr txBox="1">
              <a:spLocks noChangeArrowheads="1"/>
            </p:cNvSpPr>
            <p:nvPr/>
          </p:nvSpPr>
          <p:spPr bwMode="auto">
            <a:xfrm>
              <a:off x="1979613"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20.0.0.7</a:t>
              </a:r>
            </a:p>
          </p:txBody>
        </p:sp>
        <p:sp>
          <p:nvSpPr>
            <p:cNvPr id="99" name="Line 95"/>
            <p:cNvSpPr>
              <a:spLocks noChangeShapeType="1"/>
            </p:cNvSpPr>
            <p:nvPr/>
          </p:nvSpPr>
          <p:spPr bwMode="auto">
            <a:xfrm>
              <a:off x="14303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0" name="Line 96"/>
            <p:cNvSpPr>
              <a:spLocks noChangeShapeType="1"/>
            </p:cNvSpPr>
            <p:nvPr/>
          </p:nvSpPr>
          <p:spPr bwMode="auto">
            <a:xfrm>
              <a:off x="2532063"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1" name="Line 97"/>
            <p:cNvSpPr>
              <a:spLocks noChangeShapeType="1"/>
            </p:cNvSpPr>
            <p:nvPr/>
          </p:nvSpPr>
          <p:spPr bwMode="auto">
            <a:xfrm>
              <a:off x="662622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2" name="Line 98"/>
            <p:cNvSpPr>
              <a:spLocks noChangeShapeType="1"/>
            </p:cNvSpPr>
            <p:nvPr/>
          </p:nvSpPr>
          <p:spPr bwMode="auto">
            <a:xfrm>
              <a:off x="41862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3" name="Line 99"/>
            <p:cNvSpPr>
              <a:spLocks noChangeShapeType="1"/>
            </p:cNvSpPr>
            <p:nvPr/>
          </p:nvSpPr>
          <p:spPr bwMode="auto">
            <a:xfrm>
              <a:off x="7729538" y="1860550"/>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4" name="Line 100"/>
            <p:cNvSpPr>
              <a:spLocks noChangeShapeType="1"/>
            </p:cNvSpPr>
            <p:nvPr/>
          </p:nvSpPr>
          <p:spPr bwMode="auto">
            <a:xfrm>
              <a:off x="521017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5" name="Rectangle 101"/>
            <p:cNvSpPr>
              <a:spLocks noChangeArrowheads="1"/>
            </p:cNvSpPr>
            <p:nvPr/>
          </p:nvSpPr>
          <p:spPr bwMode="auto">
            <a:xfrm>
              <a:off x="2090738" y="3497263"/>
              <a:ext cx="5038725" cy="1778000"/>
            </a:xfrm>
            <a:prstGeom prst="rect">
              <a:avLst/>
            </a:prstGeom>
            <a:solidFill>
              <a:srgbClr val="FFFF99"/>
            </a:solidFill>
            <a:ln w="28575">
              <a:solidFill>
                <a:srgbClr val="333399"/>
              </a:solidFill>
              <a:miter lim="800000"/>
              <a:headEnd/>
              <a:tailEnd/>
            </a:ln>
            <a:effectLst/>
          </p:spPr>
          <p:txBody>
            <a:bodyPr wrap="none" anchor="ctr"/>
            <a:lstStyle/>
            <a:p>
              <a:endParaRPr lang="zh-CN" altLang="en-US" sz="1100">
                <a:latin typeface="+mj-ea"/>
                <a:ea typeface="+mj-ea"/>
              </a:endParaRPr>
            </a:p>
          </p:txBody>
        </p:sp>
        <p:sp>
          <p:nvSpPr>
            <p:cNvPr id="106" name="Line 102"/>
            <p:cNvSpPr>
              <a:spLocks noChangeShapeType="1"/>
            </p:cNvSpPr>
            <p:nvPr/>
          </p:nvSpPr>
          <p:spPr bwMode="auto">
            <a:xfrm>
              <a:off x="2090738" y="3983038"/>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7" name="Text Box 103"/>
            <p:cNvSpPr txBox="1">
              <a:spLocks noChangeArrowheads="1"/>
            </p:cNvSpPr>
            <p:nvPr/>
          </p:nvSpPr>
          <p:spPr bwMode="auto">
            <a:xfrm>
              <a:off x="2226598" y="3554526"/>
              <a:ext cx="2368223"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目的主机所在的网络</a:t>
              </a:r>
            </a:p>
          </p:txBody>
        </p:sp>
        <p:sp>
          <p:nvSpPr>
            <p:cNvPr id="108" name="Text Box 104"/>
            <p:cNvSpPr txBox="1">
              <a:spLocks noChangeArrowheads="1"/>
            </p:cNvSpPr>
            <p:nvPr/>
          </p:nvSpPr>
          <p:spPr bwMode="auto">
            <a:xfrm>
              <a:off x="5129483" y="3585096"/>
              <a:ext cx="1449336"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下一跳地址</a:t>
              </a:r>
            </a:p>
          </p:txBody>
        </p:sp>
        <p:sp>
          <p:nvSpPr>
            <p:cNvPr id="109" name="Line 105"/>
            <p:cNvSpPr>
              <a:spLocks noChangeShapeType="1"/>
            </p:cNvSpPr>
            <p:nvPr/>
          </p:nvSpPr>
          <p:spPr bwMode="auto">
            <a:xfrm>
              <a:off x="4610100" y="3497263"/>
              <a:ext cx="0" cy="177800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0" name="Line 106"/>
            <p:cNvSpPr>
              <a:spLocks noChangeShapeType="1"/>
            </p:cNvSpPr>
            <p:nvPr/>
          </p:nvSpPr>
          <p:spPr bwMode="auto">
            <a:xfrm>
              <a:off x="2090738" y="43053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1" name="Line 107"/>
            <p:cNvSpPr>
              <a:spLocks noChangeShapeType="1"/>
            </p:cNvSpPr>
            <p:nvPr/>
          </p:nvSpPr>
          <p:spPr bwMode="auto">
            <a:xfrm>
              <a:off x="2090738" y="462915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2" name="Line 108"/>
            <p:cNvSpPr>
              <a:spLocks noChangeShapeType="1"/>
            </p:cNvSpPr>
            <p:nvPr/>
          </p:nvSpPr>
          <p:spPr bwMode="auto">
            <a:xfrm>
              <a:off x="2090738" y="49530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3" name="Text Box 109"/>
            <p:cNvSpPr txBox="1">
              <a:spLocks noChangeArrowheads="1"/>
            </p:cNvSpPr>
            <p:nvPr/>
          </p:nvSpPr>
          <p:spPr bwMode="auto">
            <a:xfrm>
              <a:off x="2771775" y="3932239"/>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20.0.0.0</a:t>
              </a:r>
            </a:p>
          </p:txBody>
        </p:sp>
        <p:sp>
          <p:nvSpPr>
            <p:cNvPr id="114" name="Text Box 110"/>
            <p:cNvSpPr txBox="1">
              <a:spLocks noChangeArrowheads="1"/>
            </p:cNvSpPr>
            <p:nvPr/>
          </p:nvSpPr>
          <p:spPr bwMode="auto">
            <a:xfrm>
              <a:off x="2771775" y="4250768"/>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dirty="0">
                  <a:latin typeface="+mj-ea"/>
                  <a:ea typeface="+mj-ea"/>
                </a:rPr>
                <a:t>30.0.0.0</a:t>
              </a:r>
            </a:p>
          </p:txBody>
        </p:sp>
        <p:sp>
          <p:nvSpPr>
            <p:cNvPr id="115" name="Text Box 111"/>
            <p:cNvSpPr txBox="1">
              <a:spLocks noChangeArrowheads="1"/>
            </p:cNvSpPr>
            <p:nvPr/>
          </p:nvSpPr>
          <p:spPr bwMode="auto">
            <a:xfrm>
              <a:off x="2771775" y="4592639"/>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10.0.0.0</a:t>
              </a:r>
            </a:p>
          </p:txBody>
        </p:sp>
        <p:sp>
          <p:nvSpPr>
            <p:cNvPr id="116" name="Text Box 112"/>
            <p:cNvSpPr txBox="1">
              <a:spLocks noChangeArrowheads="1"/>
            </p:cNvSpPr>
            <p:nvPr/>
          </p:nvSpPr>
          <p:spPr bwMode="auto">
            <a:xfrm>
              <a:off x="2771775" y="4891087"/>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40.0.0.0</a:t>
              </a:r>
            </a:p>
          </p:txBody>
        </p:sp>
        <p:sp>
          <p:nvSpPr>
            <p:cNvPr id="117" name="Text Box 113"/>
            <p:cNvSpPr txBox="1">
              <a:spLocks noChangeArrowheads="1"/>
            </p:cNvSpPr>
            <p:nvPr/>
          </p:nvSpPr>
          <p:spPr bwMode="auto">
            <a:xfrm>
              <a:off x="5227637" y="4579939"/>
              <a:ext cx="114391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20.0.0.7</a:t>
              </a:r>
            </a:p>
          </p:txBody>
        </p:sp>
        <p:sp>
          <p:nvSpPr>
            <p:cNvPr id="118" name="Text Box 114"/>
            <p:cNvSpPr txBox="1">
              <a:spLocks noChangeArrowheads="1"/>
            </p:cNvSpPr>
            <p:nvPr/>
          </p:nvSpPr>
          <p:spPr bwMode="auto">
            <a:xfrm>
              <a:off x="5227637" y="4903789"/>
              <a:ext cx="114391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30.0.0.1</a:t>
              </a:r>
            </a:p>
          </p:txBody>
        </p:sp>
        <p:sp>
          <p:nvSpPr>
            <p:cNvPr id="119" name="Text Box 115"/>
            <p:cNvSpPr txBox="1">
              <a:spLocks noChangeArrowheads="1"/>
            </p:cNvSpPr>
            <p:nvPr/>
          </p:nvSpPr>
          <p:spPr bwMode="auto">
            <a:xfrm>
              <a:off x="4787900" y="4273550"/>
              <a:ext cx="2112397"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直接交付，接口 </a:t>
              </a:r>
              <a:r>
                <a:rPr kumimoji="1" lang="en-US" altLang="zh-CN" sz="1100" dirty="0">
                  <a:latin typeface="+mj-ea"/>
                  <a:ea typeface="+mj-ea"/>
                </a:rPr>
                <a:t>1</a:t>
              </a:r>
            </a:p>
          </p:txBody>
        </p:sp>
        <p:sp>
          <p:nvSpPr>
            <p:cNvPr id="120" name="Text Box 116"/>
            <p:cNvSpPr txBox="1">
              <a:spLocks noChangeArrowheads="1"/>
            </p:cNvSpPr>
            <p:nvPr/>
          </p:nvSpPr>
          <p:spPr bwMode="auto">
            <a:xfrm>
              <a:off x="4787900" y="3929062"/>
              <a:ext cx="2112397"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a:latin typeface="+mj-ea"/>
                  <a:ea typeface="+mj-ea"/>
                </a:rPr>
                <a:t>直接交付，接口 </a:t>
              </a:r>
              <a:r>
                <a:rPr kumimoji="1" lang="en-US" altLang="zh-CN" sz="1100">
                  <a:latin typeface="+mj-ea"/>
                  <a:ea typeface="+mj-ea"/>
                </a:rPr>
                <a:t>0</a:t>
              </a:r>
            </a:p>
          </p:txBody>
        </p:sp>
        <p:sp>
          <p:nvSpPr>
            <p:cNvPr id="121" name="Text Box 117"/>
            <p:cNvSpPr txBox="1">
              <a:spLocks noChangeArrowheads="1"/>
            </p:cNvSpPr>
            <p:nvPr/>
          </p:nvSpPr>
          <p:spPr bwMode="auto">
            <a:xfrm>
              <a:off x="3385789" y="3052231"/>
              <a:ext cx="2282079"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路由器 </a:t>
              </a:r>
              <a:r>
                <a:rPr kumimoji="1" lang="en-US" altLang="zh-CN" sz="1100" dirty="0">
                  <a:latin typeface="+mj-ea"/>
                  <a:ea typeface="+mj-ea"/>
                </a:rPr>
                <a:t>R</a:t>
              </a:r>
              <a:r>
                <a:rPr kumimoji="1" lang="en-US" altLang="zh-CN" sz="1100" baseline="-25000" dirty="0">
                  <a:latin typeface="+mj-ea"/>
                  <a:ea typeface="+mj-ea"/>
                </a:rPr>
                <a:t>2</a:t>
              </a:r>
              <a:r>
                <a:rPr kumimoji="1" lang="en-US" altLang="zh-CN" sz="1100" dirty="0">
                  <a:latin typeface="+mj-ea"/>
                  <a:ea typeface="+mj-ea"/>
                </a:rPr>
                <a:t> </a:t>
              </a:r>
              <a:r>
                <a:rPr kumimoji="1" lang="zh-CN" altLang="en-US" sz="1100" dirty="0">
                  <a:latin typeface="+mj-ea"/>
                  <a:ea typeface="+mj-ea"/>
                </a:rPr>
                <a:t>的路由表</a:t>
              </a:r>
            </a:p>
          </p:txBody>
        </p:sp>
        <p:sp>
          <p:nvSpPr>
            <p:cNvPr id="122" name="Text Box 118"/>
            <p:cNvSpPr txBox="1">
              <a:spLocks noChangeArrowheads="1"/>
            </p:cNvSpPr>
            <p:nvPr/>
          </p:nvSpPr>
          <p:spPr bwMode="auto">
            <a:xfrm>
              <a:off x="6030913" y="1477963"/>
              <a:ext cx="114391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30.0.0.1</a:t>
              </a:r>
            </a:p>
          </p:txBody>
        </p:sp>
        <p:pic>
          <p:nvPicPr>
            <p:cNvPr id="123" name="Picture 13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75" y="2103438"/>
              <a:ext cx="717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4" name="Text Box 140"/>
            <p:cNvSpPr txBox="1">
              <a:spLocks noChangeArrowheads="1"/>
            </p:cNvSpPr>
            <p:nvPr/>
          </p:nvSpPr>
          <p:spPr bwMode="auto">
            <a:xfrm>
              <a:off x="4487862" y="1697037"/>
              <a:ext cx="53828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R</a:t>
              </a:r>
              <a:r>
                <a:rPr kumimoji="1" lang="en-US" altLang="zh-CN" sz="1100" baseline="-25000">
                  <a:latin typeface="+mj-ea"/>
                  <a:ea typeface="+mj-ea"/>
                </a:rPr>
                <a:t>2</a:t>
              </a:r>
              <a:endParaRPr kumimoji="1" lang="en-US" altLang="zh-CN" sz="1100">
                <a:latin typeface="+mj-ea"/>
                <a:ea typeface="+mj-ea"/>
              </a:endParaRPr>
            </a:p>
          </p:txBody>
        </p:sp>
        <p:sp>
          <p:nvSpPr>
            <p:cNvPr id="125" name="Text Box 141"/>
            <p:cNvSpPr txBox="1">
              <a:spLocks noChangeArrowheads="1"/>
            </p:cNvSpPr>
            <p:nvPr/>
          </p:nvSpPr>
          <p:spPr bwMode="auto">
            <a:xfrm>
              <a:off x="7032625" y="1697037"/>
              <a:ext cx="53828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R</a:t>
              </a:r>
              <a:r>
                <a:rPr kumimoji="1" lang="en-US" altLang="zh-CN" sz="1100" baseline="-25000">
                  <a:latin typeface="+mj-ea"/>
                  <a:ea typeface="+mj-ea"/>
                </a:rPr>
                <a:t>3</a:t>
              </a:r>
              <a:endParaRPr kumimoji="1" lang="en-US" altLang="zh-CN" sz="1100">
                <a:latin typeface="+mj-ea"/>
                <a:ea typeface="+mj-ea"/>
              </a:endParaRPr>
            </a:p>
          </p:txBody>
        </p:sp>
        <p:sp>
          <p:nvSpPr>
            <p:cNvPr id="126" name="Text Box 142"/>
            <p:cNvSpPr txBox="1">
              <a:spLocks noChangeArrowheads="1"/>
            </p:cNvSpPr>
            <p:nvPr/>
          </p:nvSpPr>
          <p:spPr bwMode="auto">
            <a:xfrm>
              <a:off x="1771648" y="1697037"/>
              <a:ext cx="53828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R</a:t>
              </a:r>
              <a:r>
                <a:rPr kumimoji="1" lang="en-US" altLang="zh-CN" sz="1100" baseline="-25000">
                  <a:latin typeface="+mj-ea"/>
                  <a:ea typeface="+mj-ea"/>
                </a:rPr>
                <a:t>1</a:t>
              </a:r>
              <a:endParaRPr kumimoji="1" lang="en-US" altLang="zh-CN" sz="1100">
                <a:latin typeface="+mj-ea"/>
                <a:ea typeface="+mj-ea"/>
              </a:endParaRPr>
            </a:p>
          </p:txBody>
        </p:sp>
        <p:sp>
          <p:nvSpPr>
            <p:cNvPr id="127" name="Text Box 146"/>
            <p:cNvSpPr txBox="1">
              <a:spLocks noChangeArrowheads="1"/>
            </p:cNvSpPr>
            <p:nvPr/>
          </p:nvSpPr>
          <p:spPr bwMode="auto">
            <a:xfrm>
              <a:off x="3990975" y="2232025"/>
              <a:ext cx="43647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0</a:t>
              </a:r>
            </a:p>
          </p:txBody>
        </p:sp>
        <p:sp>
          <p:nvSpPr>
            <p:cNvPr id="128" name="Text Box 147"/>
            <p:cNvSpPr txBox="1">
              <a:spLocks noChangeArrowheads="1"/>
            </p:cNvSpPr>
            <p:nvPr/>
          </p:nvSpPr>
          <p:spPr bwMode="auto">
            <a:xfrm>
              <a:off x="5002213" y="2238376"/>
              <a:ext cx="43647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1</a:t>
              </a:r>
            </a:p>
          </p:txBody>
        </p:sp>
        <p:pic>
          <p:nvPicPr>
            <p:cNvPr id="129" name="Picture 14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950" y="2081213"/>
              <a:ext cx="719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0" name="Picture 14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0538" y="20875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grpSp>
        <p:nvGrpSpPr>
          <p:cNvPr id="3" name="组合 2"/>
          <p:cNvGrpSpPr/>
          <p:nvPr/>
        </p:nvGrpSpPr>
        <p:grpSpPr>
          <a:xfrm>
            <a:off x="342415" y="3975420"/>
            <a:ext cx="8622073" cy="1003300"/>
            <a:chOff x="209189" y="5521325"/>
            <a:chExt cx="8622073" cy="1003300"/>
          </a:xfrm>
        </p:grpSpPr>
        <p:sp>
          <p:nvSpPr>
            <p:cNvPr id="131" name="Line 121"/>
            <p:cNvSpPr>
              <a:spLocks noChangeShapeType="1"/>
            </p:cNvSpPr>
            <p:nvPr/>
          </p:nvSpPr>
          <p:spPr bwMode="auto">
            <a:xfrm flipV="1">
              <a:off x="209189" y="6329362"/>
              <a:ext cx="8622073" cy="15575"/>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2" name="Rectangle 122"/>
            <p:cNvSpPr>
              <a:spLocks noChangeArrowheads="1"/>
            </p:cNvSpPr>
            <p:nvPr/>
          </p:nvSpPr>
          <p:spPr bwMode="auto">
            <a:xfrm>
              <a:off x="7202488" y="5607050"/>
              <a:ext cx="922337"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3" name="Text Box 123"/>
            <p:cNvSpPr txBox="1">
              <a:spLocks noChangeArrowheads="1"/>
            </p:cNvSpPr>
            <p:nvPr/>
          </p:nvSpPr>
          <p:spPr bwMode="auto">
            <a:xfrm>
              <a:off x="827088"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10.0.0.4</a:t>
              </a:r>
            </a:p>
          </p:txBody>
        </p:sp>
        <p:sp>
          <p:nvSpPr>
            <p:cNvPr id="134" name="Text Box 124"/>
            <p:cNvSpPr txBox="1">
              <a:spLocks noChangeArrowheads="1"/>
            </p:cNvSpPr>
            <p:nvPr/>
          </p:nvSpPr>
          <p:spPr bwMode="auto">
            <a:xfrm>
              <a:off x="7315200"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40.0.0.4</a:t>
              </a:r>
            </a:p>
          </p:txBody>
        </p:sp>
        <p:sp>
          <p:nvSpPr>
            <p:cNvPr id="135" name="Text Box 125"/>
            <p:cNvSpPr txBox="1">
              <a:spLocks noChangeArrowheads="1"/>
            </p:cNvSpPr>
            <p:nvPr/>
          </p:nvSpPr>
          <p:spPr bwMode="auto">
            <a:xfrm>
              <a:off x="4716463"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30.0.0.2</a:t>
              </a:r>
            </a:p>
          </p:txBody>
        </p:sp>
        <p:sp>
          <p:nvSpPr>
            <p:cNvPr id="136" name="Text Box 126"/>
            <p:cNvSpPr txBox="1">
              <a:spLocks noChangeArrowheads="1"/>
            </p:cNvSpPr>
            <p:nvPr/>
          </p:nvSpPr>
          <p:spPr bwMode="auto">
            <a:xfrm>
              <a:off x="3419475"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20.0.0.9</a:t>
              </a:r>
            </a:p>
          </p:txBody>
        </p:sp>
        <p:sp>
          <p:nvSpPr>
            <p:cNvPr id="137" name="Text Box 127"/>
            <p:cNvSpPr txBox="1">
              <a:spLocks noChangeArrowheads="1"/>
            </p:cNvSpPr>
            <p:nvPr/>
          </p:nvSpPr>
          <p:spPr bwMode="auto">
            <a:xfrm>
              <a:off x="2124075"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20.0.0.7</a:t>
              </a:r>
            </a:p>
          </p:txBody>
        </p:sp>
        <p:sp>
          <p:nvSpPr>
            <p:cNvPr id="138" name="Line 128"/>
            <p:cNvSpPr>
              <a:spLocks noChangeShapeType="1"/>
            </p:cNvSpPr>
            <p:nvPr/>
          </p:nvSpPr>
          <p:spPr bwMode="auto">
            <a:xfrm>
              <a:off x="1430338"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9" name="Line 129"/>
            <p:cNvSpPr>
              <a:spLocks noChangeShapeType="1"/>
            </p:cNvSpPr>
            <p:nvPr/>
          </p:nvSpPr>
          <p:spPr bwMode="auto">
            <a:xfrm>
              <a:off x="2611438"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0" name="Line 130"/>
            <p:cNvSpPr>
              <a:spLocks noChangeShapeType="1"/>
            </p:cNvSpPr>
            <p:nvPr/>
          </p:nvSpPr>
          <p:spPr bwMode="auto">
            <a:xfrm>
              <a:off x="6626225"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1" name="Line 131"/>
            <p:cNvSpPr>
              <a:spLocks noChangeShapeType="1"/>
            </p:cNvSpPr>
            <p:nvPr/>
          </p:nvSpPr>
          <p:spPr bwMode="auto">
            <a:xfrm>
              <a:off x="4029075"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2" name="Line 132"/>
            <p:cNvSpPr>
              <a:spLocks noChangeShapeType="1"/>
            </p:cNvSpPr>
            <p:nvPr/>
          </p:nvSpPr>
          <p:spPr bwMode="auto">
            <a:xfrm>
              <a:off x="7807325" y="5903913"/>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3" name="Line 133"/>
            <p:cNvSpPr>
              <a:spLocks noChangeShapeType="1"/>
            </p:cNvSpPr>
            <p:nvPr/>
          </p:nvSpPr>
          <p:spPr bwMode="auto">
            <a:xfrm>
              <a:off x="5210175" y="5942013"/>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4" name="Text Box 134"/>
            <p:cNvSpPr txBox="1">
              <a:spLocks noChangeArrowheads="1"/>
            </p:cNvSpPr>
            <p:nvPr/>
          </p:nvSpPr>
          <p:spPr bwMode="auto">
            <a:xfrm>
              <a:off x="5989638"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30.0.0.1</a:t>
              </a:r>
            </a:p>
          </p:txBody>
        </p:sp>
        <p:sp>
          <p:nvSpPr>
            <p:cNvPr id="145" name="Text Box 135"/>
            <p:cNvSpPr txBox="1">
              <a:spLocks noChangeArrowheads="1"/>
            </p:cNvSpPr>
            <p:nvPr/>
          </p:nvSpPr>
          <p:spPr bwMode="auto">
            <a:xfrm>
              <a:off x="7985628" y="59086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链路 </a:t>
              </a:r>
              <a:r>
                <a:rPr kumimoji="1" lang="en-US" altLang="zh-CN" sz="1600" dirty="0">
                  <a:latin typeface="+mj-ea"/>
                  <a:ea typeface="+mj-ea"/>
                </a:rPr>
                <a:t>4</a:t>
              </a:r>
            </a:p>
          </p:txBody>
        </p:sp>
        <p:sp>
          <p:nvSpPr>
            <p:cNvPr id="146" name="Text Box 136"/>
            <p:cNvSpPr txBox="1">
              <a:spLocks noChangeArrowheads="1"/>
            </p:cNvSpPr>
            <p:nvPr/>
          </p:nvSpPr>
          <p:spPr bwMode="auto">
            <a:xfrm>
              <a:off x="5549900" y="58959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 </a:t>
              </a:r>
              <a:r>
                <a:rPr kumimoji="1" lang="en-US" altLang="zh-CN" sz="1600">
                  <a:latin typeface="+mj-ea"/>
                  <a:ea typeface="+mj-ea"/>
                </a:rPr>
                <a:t>3</a:t>
              </a:r>
            </a:p>
          </p:txBody>
        </p:sp>
        <p:sp>
          <p:nvSpPr>
            <p:cNvPr id="147" name="Text Box 137"/>
            <p:cNvSpPr txBox="1">
              <a:spLocks noChangeArrowheads="1"/>
            </p:cNvSpPr>
            <p:nvPr/>
          </p:nvSpPr>
          <p:spPr bwMode="auto">
            <a:xfrm>
              <a:off x="2925763" y="58959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 </a:t>
              </a:r>
              <a:r>
                <a:rPr kumimoji="1" lang="en-US" altLang="zh-CN" sz="1600">
                  <a:latin typeface="+mj-ea"/>
                  <a:ea typeface="+mj-ea"/>
                </a:rPr>
                <a:t>2</a:t>
              </a:r>
            </a:p>
          </p:txBody>
        </p:sp>
        <p:sp>
          <p:nvSpPr>
            <p:cNvPr id="148" name="Text Box 138"/>
            <p:cNvSpPr txBox="1">
              <a:spLocks noChangeArrowheads="1"/>
            </p:cNvSpPr>
            <p:nvPr/>
          </p:nvSpPr>
          <p:spPr bwMode="auto">
            <a:xfrm>
              <a:off x="209190" y="58959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链路 </a:t>
              </a:r>
              <a:r>
                <a:rPr kumimoji="1" lang="en-US" altLang="zh-CN" sz="1600" dirty="0">
                  <a:latin typeface="+mj-ea"/>
                  <a:ea typeface="+mj-ea"/>
                </a:rPr>
                <a:t>1</a:t>
              </a:r>
            </a:p>
          </p:txBody>
        </p:sp>
        <p:pic>
          <p:nvPicPr>
            <p:cNvPr id="149" name="Picture 15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475" y="6143625"/>
              <a:ext cx="717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0" name="Picture 15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88" y="61515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1" name="Picture 15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3" y="615791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52" name="Text Box 143"/>
            <p:cNvSpPr txBox="1">
              <a:spLocks noChangeArrowheads="1"/>
            </p:cNvSpPr>
            <p:nvPr/>
          </p:nvSpPr>
          <p:spPr bwMode="auto">
            <a:xfrm>
              <a:off x="4343400" y="5745163"/>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2</a:t>
              </a:r>
              <a:endParaRPr kumimoji="1" lang="en-US" altLang="zh-CN" sz="1600">
                <a:latin typeface="+mj-ea"/>
                <a:ea typeface="+mj-ea"/>
              </a:endParaRPr>
            </a:p>
          </p:txBody>
        </p:sp>
        <p:sp>
          <p:nvSpPr>
            <p:cNvPr id="153" name="Text Box 145"/>
            <p:cNvSpPr txBox="1">
              <a:spLocks noChangeArrowheads="1"/>
            </p:cNvSpPr>
            <p:nvPr/>
          </p:nvSpPr>
          <p:spPr bwMode="auto">
            <a:xfrm>
              <a:off x="6980238" y="5745163"/>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3</a:t>
              </a:r>
              <a:endParaRPr kumimoji="1" lang="en-US" altLang="zh-CN" sz="1600">
                <a:latin typeface="+mj-ea"/>
                <a:ea typeface="+mj-ea"/>
              </a:endParaRPr>
            </a:p>
          </p:txBody>
        </p:sp>
        <p:sp>
          <p:nvSpPr>
            <p:cNvPr id="154" name="Text Box 144"/>
            <p:cNvSpPr txBox="1">
              <a:spLocks noChangeArrowheads="1"/>
            </p:cNvSpPr>
            <p:nvPr/>
          </p:nvSpPr>
          <p:spPr bwMode="auto">
            <a:xfrm>
              <a:off x="1824038" y="5745163"/>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1</a:t>
              </a:r>
              <a:endParaRPr kumimoji="1" lang="en-US" altLang="zh-CN" sz="1600">
                <a:latin typeface="+mj-ea"/>
                <a:ea typeface="+mj-ea"/>
              </a:endParaRPr>
            </a:p>
          </p:txBody>
        </p:sp>
      </p:grpSp>
    </p:spTree>
    <p:extLst>
      <p:ext uri="{BB962C8B-B14F-4D97-AF65-F5344CB8AC3E}">
        <p14:creationId xmlns:p14="http://schemas.microsoft.com/office/powerpoint/2010/main" val="3612866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smtClean="0"/>
              <a:t>在互联网上转发分组时，是从一个路由器转发到下一个路由器。</a:t>
            </a:r>
            <a:endParaRPr lang="en-US" altLang="zh-CN" dirty="0" smtClean="0"/>
          </a:p>
          <a:p>
            <a:r>
              <a:rPr lang="zh-CN" altLang="en-US" dirty="0" smtClean="0"/>
              <a:t>在路由表中，对每一条路由最主要的是两个信息：</a:t>
            </a:r>
            <a:endParaRPr lang="en-US" altLang="zh-CN" dirty="0" smtClean="0"/>
          </a:p>
          <a:p>
            <a:pPr marL="0" indent="0">
              <a:buNone/>
            </a:pPr>
            <a:r>
              <a:rPr lang="en-US" altLang="zh-CN" dirty="0" smtClean="0"/>
              <a:t>	</a:t>
            </a:r>
            <a:r>
              <a:rPr lang="zh-CN" altLang="en-US" dirty="0" smtClean="0">
                <a:solidFill>
                  <a:srgbClr val="FF0000"/>
                </a:solidFill>
              </a:rPr>
              <a:t>（目的网络地址，下一跳地址）</a:t>
            </a:r>
            <a:endParaRPr lang="en-US" altLang="zh-CN" dirty="0" smtClean="0">
              <a:solidFill>
                <a:srgbClr val="FF0000"/>
              </a:solidFill>
            </a:endParaRPr>
          </a:p>
          <a:p>
            <a:r>
              <a:rPr lang="zh-CN" altLang="en-US" dirty="0" smtClean="0"/>
              <a:t>根据</a:t>
            </a:r>
            <a:r>
              <a:rPr lang="zh-CN" altLang="en-US" dirty="0"/>
              <a:t>目的网络地址就能确定下一跳路由器</a:t>
            </a:r>
            <a:r>
              <a:rPr lang="zh-CN" altLang="en-US" dirty="0" smtClean="0"/>
              <a:t>，</a:t>
            </a:r>
            <a:r>
              <a:rPr lang="zh-CN" altLang="en-US" dirty="0"/>
              <a:t>最终</a:t>
            </a:r>
            <a:r>
              <a:rPr lang="zh-CN" altLang="en-US" dirty="0" smtClean="0"/>
              <a:t>结果</a:t>
            </a:r>
            <a:r>
              <a:rPr lang="zh-CN" altLang="en-US" dirty="0"/>
              <a:t>是</a:t>
            </a:r>
            <a:r>
              <a:rPr lang="zh-CN" altLang="en-US" dirty="0" smtClean="0"/>
              <a:t>：</a:t>
            </a:r>
            <a:endParaRPr lang="en-US" altLang="zh-CN" dirty="0" smtClean="0"/>
          </a:p>
          <a:p>
            <a:pPr lvl="1"/>
            <a:r>
              <a:rPr lang="en-US" altLang="zh-CN" dirty="0" smtClean="0"/>
              <a:t>IP</a:t>
            </a:r>
            <a:r>
              <a:rPr lang="zh-CN" altLang="en-US" dirty="0" smtClean="0"/>
              <a:t>数据报</a:t>
            </a:r>
            <a:r>
              <a:rPr lang="zh-CN" altLang="en-US" dirty="0"/>
              <a:t>最终一定可以找到目的主机所在目的网络上的路由器（可能要通过多次的间接交付）。</a:t>
            </a:r>
          </a:p>
          <a:p>
            <a:pPr lvl="1"/>
            <a:r>
              <a:rPr lang="zh-CN" altLang="en-US" dirty="0" smtClean="0"/>
              <a:t>只有</a:t>
            </a:r>
            <a:r>
              <a:rPr lang="zh-CN" altLang="en-US" dirty="0"/>
              <a:t>到达最后一个路由器时，才试图向目的主机进行直接交付。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73</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15197615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smtClean="0"/>
              <a:t>特定主机路由：</a:t>
            </a:r>
            <a:endParaRPr lang="en-US" altLang="zh-CN" dirty="0" smtClean="0"/>
          </a:p>
          <a:p>
            <a:pPr lvl="1"/>
            <a:r>
              <a:rPr lang="zh-CN" altLang="en-US" dirty="0"/>
              <a:t>这种路由是为特定的目的主机指明一个路由。</a:t>
            </a:r>
          </a:p>
          <a:p>
            <a:pPr lvl="1"/>
            <a:r>
              <a:rPr lang="zh-CN" altLang="en-US" dirty="0"/>
              <a:t>采用特定主机路由可使网络管理人员能更方便地控制网络和测试网络，同时也可在需要</a:t>
            </a:r>
            <a:r>
              <a:rPr lang="zh-CN" altLang="en-US" dirty="0" smtClean="0"/>
              <a:t>考虑某种</a:t>
            </a:r>
            <a:r>
              <a:rPr lang="zh-CN" altLang="en-US" dirty="0"/>
              <a:t>安全问题时采用这种特定主机路由</a:t>
            </a:r>
            <a:r>
              <a:rPr lang="zh-CN" altLang="en-US" dirty="0" smtClean="0"/>
              <a:t>。</a:t>
            </a:r>
            <a:endParaRPr lang="en-US" altLang="zh-CN" dirty="0" smtClean="0"/>
          </a:p>
          <a:p>
            <a:r>
              <a:rPr lang="zh-CN" altLang="en-US" dirty="0"/>
              <a:t>默认</a:t>
            </a:r>
            <a:r>
              <a:rPr lang="zh-CN" altLang="en-US" dirty="0" smtClean="0"/>
              <a:t>路由：</a:t>
            </a:r>
            <a:endParaRPr lang="en-US" altLang="zh-CN" dirty="0" smtClean="0"/>
          </a:p>
          <a:p>
            <a:pPr lvl="1"/>
            <a:r>
              <a:rPr lang="zh-CN" altLang="en-US" dirty="0"/>
              <a:t>路由器</a:t>
            </a:r>
            <a:r>
              <a:rPr lang="zh-CN" altLang="en-US" dirty="0" smtClean="0"/>
              <a:t>还采用</a:t>
            </a:r>
            <a:r>
              <a:rPr lang="zh-CN" altLang="en-US" dirty="0"/>
              <a:t>默认路由以减少路由表所占用的空间和搜索路由表所用的时间</a:t>
            </a:r>
            <a:r>
              <a:rPr lang="zh-CN" altLang="en-US" dirty="0" smtClean="0"/>
              <a:t>。这种</a:t>
            </a:r>
            <a:r>
              <a:rPr lang="zh-CN" altLang="en-US" dirty="0"/>
              <a:t>转发方式在一个网络只有很少的对外连接时是很有用的。</a:t>
            </a:r>
          </a:p>
          <a:p>
            <a:pPr lvl="1"/>
            <a:r>
              <a:rPr lang="zh-CN" altLang="en-US" dirty="0"/>
              <a:t>默认路由在主机</a:t>
            </a:r>
            <a:r>
              <a:rPr lang="zh-CN" altLang="en-US" dirty="0" smtClean="0"/>
              <a:t>发送</a:t>
            </a:r>
            <a:r>
              <a:rPr lang="en-US" altLang="zh-CN" dirty="0" smtClean="0"/>
              <a:t>IP</a:t>
            </a:r>
            <a:r>
              <a:rPr lang="zh-CN" altLang="en-US" dirty="0" smtClean="0"/>
              <a:t>数据报</a:t>
            </a:r>
            <a:r>
              <a:rPr lang="zh-CN" altLang="en-US" dirty="0"/>
              <a:t>时往往更能显示出它的好处。</a:t>
            </a:r>
          </a:p>
          <a:p>
            <a:pPr lvl="1"/>
            <a:r>
              <a:rPr lang="zh-CN" altLang="en-US" dirty="0"/>
              <a:t>如果一个主机连接在一个小网络上，而这个网络只用一个路由器和因特网连接，那么在这种情况下使用默认路由是非常合适的。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74</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36189253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6" name="内容占位符 5"/>
          <p:cNvSpPr>
            <a:spLocks noGrp="1"/>
          </p:cNvSpPr>
          <p:nvPr>
            <p:ph idx="1"/>
          </p:nvPr>
        </p:nvSpPr>
        <p:spPr/>
        <p:txBody>
          <a:bodyPr/>
          <a:lstStyle/>
          <a:p>
            <a:r>
              <a:rPr lang="zh-CN" altLang="en-US" dirty="0" smtClean="0"/>
              <a:t>默认路由：</a:t>
            </a:r>
            <a:endParaRPr lang="en-US" altLang="zh-CN" dirty="0" smtClean="0"/>
          </a:p>
          <a:p>
            <a:pPr lvl="1"/>
            <a:r>
              <a:rPr lang="zh-CN" altLang="en-US" dirty="0"/>
              <a:t>只要目的网络</a:t>
            </a:r>
            <a:r>
              <a:rPr lang="zh-CN" altLang="en-US" dirty="0" smtClean="0"/>
              <a:t>不是</a:t>
            </a:r>
            <a:r>
              <a:rPr lang="en-US" altLang="zh-CN" dirty="0" smtClean="0"/>
              <a:t>N1</a:t>
            </a:r>
            <a:r>
              <a:rPr lang="zh-CN" altLang="en-US" dirty="0" smtClean="0"/>
              <a:t>和</a:t>
            </a:r>
            <a:r>
              <a:rPr lang="en-US" altLang="zh-CN" dirty="0" smtClean="0"/>
              <a:t>N2</a:t>
            </a:r>
            <a:r>
              <a:rPr lang="zh-CN" altLang="en-US" dirty="0" smtClean="0"/>
              <a:t>，就</a:t>
            </a:r>
            <a:r>
              <a:rPr lang="zh-CN" altLang="en-US" dirty="0"/>
              <a:t>一律选择默认路由</a:t>
            </a:r>
            <a:r>
              <a:rPr lang="zh-CN" altLang="en-US" dirty="0" smtClean="0"/>
              <a:t>，把</a:t>
            </a:r>
            <a:r>
              <a:rPr lang="zh-CN" altLang="en-US" dirty="0"/>
              <a:t>数据报先间接交付</a:t>
            </a:r>
            <a:r>
              <a:rPr lang="zh-CN" altLang="en-US" dirty="0" smtClean="0"/>
              <a:t>路由器</a:t>
            </a:r>
            <a:r>
              <a:rPr lang="en-US" altLang="zh-CN" dirty="0" smtClean="0"/>
              <a:t>R1</a:t>
            </a:r>
            <a:r>
              <a:rPr lang="zh-CN" altLang="en-US" dirty="0" smtClean="0"/>
              <a:t>，让</a:t>
            </a:r>
            <a:r>
              <a:rPr lang="en-US" altLang="zh-CN" dirty="0" smtClean="0"/>
              <a:t>R1</a:t>
            </a:r>
            <a:r>
              <a:rPr lang="zh-CN" altLang="en-US" dirty="0" smtClean="0"/>
              <a:t>再</a:t>
            </a:r>
            <a:r>
              <a:rPr lang="zh-CN" altLang="en-US" dirty="0"/>
              <a:t>转发给下一个</a:t>
            </a:r>
            <a:r>
              <a:rPr lang="zh-CN" altLang="en-US" dirty="0" smtClean="0"/>
              <a:t>路由器。 </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75</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grpSp>
        <p:nvGrpSpPr>
          <p:cNvPr id="72" name="组合 71"/>
          <p:cNvGrpSpPr/>
          <p:nvPr/>
        </p:nvGrpSpPr>
        <p:grpSpPr>
          <a:xfrm>
            <a:off x="918356" y="2641476"/>
            <a:ext cx="7307287" cy="2189186"/>
            <a:chOff x="179388" y="2493963"/>
            <a:chExt cx="8891587" cy="2663825"/>
          </a:xfrm>
        </p:grpSpPr>
        <p:sp>
          <p:nvSpPr>
            <p:cNvPr id="8" name="Rectangle 36"/>
            <p:cNvSpPr>
              <a:spLocks noChangeArrowheads="1"/>
            </p:cNvSpPr>
            <p:nvPr/>
          </p:nvSpPr>
          <p:spPr bwMode="auto">
            <a:xfrm>
              <a:off x="179388" y="3287713"/>
              <a:ext cx="2165350" cy="1436687"/>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 name="Line 4"/>
            <p:cNvSpPr>
              <a:spLocks noChangeShapeType="1"/>
            </p:cNvSpPr>
            <p:nvPr/>
          </p:nvSpPr>
          <p:spPr bwMode="auto">
            <a:xfrm flipV="1">
              <a:off x="5130800" y="2865438"/>
              <a:ext cx="690563" cy="373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0" name="Line 5"/>
            <p:cNvSpPr>
              <a:spLocks noChangeShapeType="1"/>
            </p:cNvSpPr>
            <p:nvPr/>
          </p:nvSpPr>
          <p:spPr bwMode="auto">
            <a:xfrm flipV="1">
              <a:off x="4638675" y="3330575"/>
              <a:ext cx="395288" cy="373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 name="Line 6"/>
            <p:cNvSpPr>
              <a:spLocks noChangeShapeType="1"/>
            </p:cNvSpPr>
            <p:nvPr/>
          </p:nvSpPr>
          <p:spPr bwMode="auto">
            <a:xfrm flipV="1">
              <a:off x="4953000" y="3941763"/>
              <a:ext cx="1131888" cy="22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 name="Line 7"/>
            <p:cNvSpPr>
              <a:spLocks noChangeShapeType="1"/>
            </p:cNvSpPr>
            <p:nvPr/>
          </p:nvSpPr>
          <p:spPr bwMode="auto">
            <a:xfrm flipH="1">
              <a:off x="3654425" y="4075113"/>
              <a:ext cx="590550" cy="652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 name="Line 8"/>
            <p:cNvSpPr>
              <a:spLocks noChangeShapeType="1"/>
            </p:cNvSpPr>
            <p:nvPr/>
          </p:nvSpPr>
          <p:spPr bwMode="auto">
            <a:xfrm>
              <a:off x="4638675" y="4167188"/>
              <a:ext cx="295275" cy="652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4" name="Line 9"/>
            <p:cNvSpPr>
              <a:spLocks noChangeShapeType="1"/>
            </p:cNvSpPr>
            <p:nvPr/>
          </p:nvSpPr>
          <p:spPr bwMode="auto">
            <a:xfrm flipV="1">
              <a:off x="3259138" y="3983038"/>
              <a:ext cx="788987" cy="92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nvGrpSpPr>
            <p:cNvPr id="15" name="Group 10"/>
            <p:cNvGrpSpPr>
              <a:grpSpLocks/>
            </p:cNvGrpSpPr>
            <p:nvPr/>
          </p:nvGrpSpPr>
          <p:grpSpPr bwMode="auto">
            <a:xfrm>
              <a:off x="3749675" y="3517900"/>
              <a:ext cx="1379538" cy="836613"/>
              <a:chOff x="1746" y="2024"/>
              <a:chExt cx="1678" cy="1451"/>
            </a:xfrm>
          </p:grpSpPr>
          <p:sp>
            <p:nvSpPr>
              <p:cNvPr id="16" name="Oval 11"/>
              <p:cNvSpPr>
                <a:spLocks noChangeArrowheads="1"/>
              </p:cNvSpPr>
              <p:nvPr/>
            </p:nvSpPr>
            <p:spPr bwMode="auto">
              <a:xfrm>
                <a:off x="2333" y="2052"/>
                <a:ext cx="717" cy="571"/>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17" name="Oval 12"/>
              <p:cNvSpPr>
                <a:spLocks noChangeArrowheads="1"/>
              </p:cNvSpPr>
              <p:nvPr/>
            </p:nvSpPr>
            <p:spPr bwMode="auto">
              <a:xfrm>
                <a:off x="1928" y="2209"/>
                <a:ext cx="546" cy="57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18" name="Oval 13"/>
              <p:cNvSpPr>
                <a:spLocks noChangeArrowheads="1"/>
              </p:cNvSpPr>
              <p:nvPr/>
            </p:nvSpPr>
            <p:spPr bwMode="auto">
              <a:xfrm>
                <a:off x="1756" y="2566"/>
                <a:ext cx="364" cy="456"/>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19" name="Oval 14"/>
              <p:cNvSpPr>
                <a:spLocks noChangeArrowheads="1"/>
              </p:cNvSpPr>
              <p:nvPr/>
            </p:nvSpPr>
            <p:spPr bwMode="auto">
              <a:xfrm>
                <a:off x="1867" y="2779"/>
                <a:ext cx="556" cy="50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0" name="Oval 15"/>
              <p:cNvSpPr>
                <a:spLocks noChangeArrowheads="1"/>
              </p:cNvSpPr>
              <p:nvPr/>
            </p:nvSpPr>
            <p:spPr bwMode="auto">
              <a:xfrm>
                <a:off x="2272" y="2865"/>
                <a:ext cx="839" cy="599"/>
              </a:xfrm>
              <a:prstGeom prst="ellipse">
                <a:avLst/>
              </a:prstGeom>
              <a:solidFill>
                <a:srgbClr val="000000"/>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1" name="Oval 16"/>
              <p:cNvSpPr>
                <a:spLocks noChangeArrowheads="1"/>
              </p:cNvSpPr>
              <p:nvPr/>
            </p:nvSpPr>
            <p:spPr bwMode="auto">
              <a:xfrm>
                <a:off x="2818" y="2224"/>
                <a:ext cx="525"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2" name="Oval 17"/>
              <p:cNvSpPr>
                <a:spLocks noChangeArrowheads="1"/>
              </p:cNvSpPr>
              <p:nvPr/>
            </p:nvSpPr>
            <p:spPr bwMode="auto">
              <a:xfrm>
                <a:off x="2898" y="2523"/>
                <a:ext cx="526"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3" name="Oval 18"/>
              <p:cNvSpPr>
                <a:spLocks noChangeArrowheads="1"/>
              </p:cNvSpPr>
              <p:nvPr/>
            </p:nvSpPr>
            <p:spPr bwMode="auto">
              <a:xfrm rot="1140760">
                <a:off x="2848" y="2623"/>
                <a:ext cx="526" cy="741"/>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4" name="Oval 19"/>
              <p:cNvSpPr>
                <a:spLocks noChangeArrowheads="1"/>
              </p:cNvSpPr>
              <p:nvPr/>
            </p:nvSpPr>
            <p:spPr bwMode="auto">
              <a:xfrm>
                <a:off x="2059" y="2395"/>
                <a:ext cx="1082" cy="741"/>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5" name="Oval 20"/>
              <p:cNvSpPr>
                <a:spLocks noChangeArrowheads="1"/>
              </p:cNvSpPr>
              <p:nvPr/>
            </p:nvSpPr>
            <p:spPr bwMode="auto">
              <a:xfrm>
                <a:off x="2322" y="2024"/>
                <a:ext cx="718" cy="57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6" name="Oval 21"/>
              <p:cNvSpPr>
                <a:spLocks noChangeArrowheads="1"/>
              </p:cNvSpPr>
              <p:nvPr/>
            </p:nvSpPr>
            <p:spPr bwMode="auto">
              <a:xfrm>
                <a:off x="1918" y="2181"/>
                <a:ext cx="546" cy="57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7" name="Oval 22"/>
              <p:cNvSpPr>
                <a:spLocks noChangeArrowheads="1"/>
              </p:cNvSpPr>
              <p:nvPr/>
            </p:nvSpPr>
            <p:spPr bwMode="auto">
              <a:xfrm>
                <a:off x="1746" y="2538"/>
                <a:ext cx="364" cy="455"/>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8" name="Oval 23"/>
              <p:cNvSpPr>
                <a:spLocks noChangeArrowheads="1"/>
              </p:cNvSpPr>
              <p:nvPr/>
            </p:nvSpPr>
            <p:spPr bwMode="auto">
              <a:xfrm>
                <a:off x="1857" y="2751"/>
                <a:ext cx="556" cy="50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9" name="Oval 24"/>
              <p:cNvSpPr>
                <a:spLocks noChangeArrowheads="1"/>
              </p:cNvSpPr>
              <p:nvPr/>
            </p:nvSpPr>
            <p:spPr bwMode="auto">
              <a:xfrm>
                <a:off x="2261" y="2876"/>
                <a:ext cx="839" cy="599"/>
              </a:xfrm>
              <a:prstGeom prst="ellipse">
                <a:avLst/>
              </a:prstGeom>
              <a:solidFill>
                <a:srgbClr val="DDDDDD"/>
              </a:solidFill>
              <a:ln>
                <a:noFill/>
              </a:ln>
              <a:effectLst>
                <a:outerShdw dist="28398" dir="20006097"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0" name="Oval 25"/>
              <p:cNvSpPr>
                <a:spLocks noChangeArrowheads="1"/>
              </p:cNvSpPr>
              <p:nvPr/>
            </p:nvSpPr>
            <p:spPr bwMode="auto">
              <a:xfrm>
                <a:off x="2807" y="2195"/>
                <a:ext cx="526"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1" name="Oval 26"/>
              <p:cNvSpPr>
                <a:spLocks noChangeArrowheads="1"/>
              </p:cNvSpPr>
              <p:nvPr/>
            </p:nvSpPr>
            <p:spPr bwMode="auto">
              <a:xfrm>
                <a:off x="2888" y="2495"/>
                <a:ext cx="526"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2" name="Oval 27"/>
              <p:cNvSpPr>
                <a:spLocks noChangeArrowheads="1"/>
              </p:cNvSpPr>
              <p:nvPr/>
            </p:nvSpPr>
            <p:spPr bwMode="auto">
              <a:xfrm rot="1336630">
                <a:off x="2837" y="2594"/>
                <a:ext cx="526" cy="7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3" name="Oval 28"/>
              <p:cNvSpPr>
                <a:spLocks noChangeArrowheads="1"/>
              </p:cNvSpPr>
              <p:nvPr/>
            </p:nvSpPr>
            <p:spPr bwMode="auto">
              <a:xfrm>
                <a:off x="2049" y="2366"/>
                <a:ext cx="1082" cy="7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grpSp>
        <p:pic>
          <p:nvPicPr>
            <p:cNvPr id="34" name="Picture 2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9238" y="3851275"/>
              <a:ext cx="51435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5" name="Text Box 30"/>
            <p:cNvSpPr txBox="1">
              <a:spLocks noChangeArrowheads="1"/>
            </p:cNvSpPr>
            <p:nvPr/>
          </p:nvSpPr>
          <p:spPr bwMode="auto">
            <a:xfrm>
              <a:off x="4268986" y="3785511"/>
              <a:ext cx="562150" cy="44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latin typeface="+mj-ea"/>
                  <a:ea typeface="+mj-ea"/>
                </a:rPr>
                <a:t>N</a:t>
              </a:r>
              <a:r>
                <a:rPr lang="en-US" altLang="zh-CN" baseline="-25000" dirty="0">
                  <a:latin typeface="+mj-ea"/>
                  <a:ea typeface="+mj-ea"/>
                </a:rPr>
                <a:t>1</a:t>
              </a:r>
            </a:p>
          </p:txBody>
        </p:sp>
        <p:sp>
          <p:nvSpPr>
            <p:cNvPr id="36" name="Text Box 31"/>
            <p:cNvSpPr txBox="1">
              <a:spLocks noChangeArrowheads="1"/>
            </p:cNvSpPr>
            <p:nvPr/>
          </p:nvSpPr>
          <p:spPr bwMode="auto">
            <a:xfrm>
              <a:off x="5340635" y="4114835"/>
              <a:ext cx="464622" cy="3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latin typeface="+mj-ea"/>
                  <a:ea typeface="+mj-ea"/>
                </a:rPr>
                <a:t>R</a:t>
              </a:r>
              <a:r>
                <a:rPr lang="en-US" altLang="zh-CN" sz="1400" baseline="-25000" dirty="0">
                  <a:latin typeface="+mj-ea"/>
                  <a:ea typeface="+mj-ea"/>
                </a:rPr>
                <a:t>1</a:t>
              </a:r>
            </a:p>
          </p:txBody>
        </p:sp>
        <p:graphicFrame>
          <p:nvGraphicFramePr>
            <p:cNvPr id="37" name="Object 32"/>
            <p:cNvGraphicFramePr>
              <a:graphicFrameLocks noChangeAspect="1"/>
            </p:cNvGraphicFramePr>
            <p:nvPr>
              <p:extLst>
                <p:ext uri="{D42A27DB-BD31-4B8C-83A1-F6EECF244321}">
                  <p14:modId xmlns:p14="http://schemas.microsoft.com/office/powerpoint/2010/main" val="4165700773"/>
                </p:ext>
              </p:extLst>
            </p:nvPr>
          </p:nvGraphicFramePr>
          <p:xfrm>
            <a:off x="6018213" y="3190875"/>
            <a:ext cx="3052762" cy="1966913"/>
          </p:xfrm>
          <a:graphic>
            <a:graphicData uri="http://schemas.openxmlformats.org/presentationml/2006/ole">
              <mc:AlternateContent xmlns:mc="http://schemas.openxmlformats.org/markup-compatibility/2006">
                <mc:Choice xmlns:v="urn:schemas-microsoft-com:vml" Requires="v">
                  <p:oleObj spid="_x0000_s1105" name="Visio" r:id="rId4" imgW="1689840" imgH="964440" progId="Visio.Drawing.11">
                    <p:embed/>
                  </p:oleObj>
                </mc:Choice>
                <mc:Fallback>
                  <p:oleObj name="Visio" r:id="rId4" imgW="1689840" imgH="96444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213" y="3190875"/>
                          <a:ext cx="3052762" cy="1966913"/>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8" name="Text Box 33"/>
            <p:cNvSpPr txBox="1">
              <a:spLocks noChangeArrowheads="1"/>
            </p:cNvSpPr>
            <p:nvPr/>
          </p:nvSpPr>
          <p:spPr bwMode="auto">
            <a:xfrm>
              <a:off x="6855151" y="3849796"/>
              <a:ext cx="1348222" cy="561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dirty="0">
                  <a:latin typeface="+mj-ea"/>
                  <a:ea typeface="+mj-ea"/>
                </a:rPr>
                <a:t>因特网</a:t>
              </a:r>
              <a:endParaRPr lang="zh-CN" altLang="en-US" sz="2400" baseline="-25000" dirty="0">
                <a:latin typeface="+mj-ea"/>
                <a:ea typeface="+mj-ea"/>
              </a:endParaRPr>
            </a:p>
          </p:txBody>
        </p:sp>
        <p:pic>
          <p:nvPicPr>
            <p:cNvPr id="39" name="Picture 34"/>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8688" y="4632325"/>
              <a:ext cx="4508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 Box 35"/>
            <p:cNvSpPr txBox="1">
              <a:spLocks noChangeArrowheads="1"/>
            </p:cNvSpPr>
            <p:nvPr/>
          </p:nvSpPr>
          <p:spPr bwMode="auto">
            <a:xfrm>
              <a:off x="255832" y="3238500"/>
              <a:ext cx="2003607" cy="154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ts val="2300"/>
                </a:lnSpc>
              </a:pPr>
              <a:r>
                <a:rPr lang="zh-CN" altLang="en-US" sz="1400" dirty="0">
                  <a:latin typeface="+mj-ea"/>
                  <a:ea typeface="+mj-ea"/>
                </a:rPr>
                <a:t>目的</a:t>
              </a:r>
              <a:r>
                <a:rPr lang="zh-CN" altLang="en-US" sz="1400" dirty="0" smtClean="0">
                  <a:latin typeface="+mj-ea"/>
                  <a:ea typeface="+mj-ea"/>
                </a:rPr>
                <a:t>网络</a:t>
              </a:r>
              <a:r>
                <a:rPr lang="en-US" altLang="zh-CN" sz="1400" dirty="0" smtClean="0">
                  <a:latin typeface="+mj-ea"/>
                  <a:ea typeface="+mj-ea"/>
                </a:rPr>
                <a:t>	</a:t>
              </a:r>
              <a:r>
                <a:rPr lang="zh-CN" altLang="en-US" sz="1400" dirty="0" smtClean="0">
                  <a:latin typeface="+mj-ea"/>
                  <a:ea typeface="+mj-ea"/>
                </a:rPr>
                <a:t>下</a:t>
              </a:r>
              <a:r>
                <a:rPr lang="zh-CN" altLang="en-US" sz="1400" dirty="0">
                  <a:latin typeface="+mj-ea"/>
                  <a:ea typeface="+mj-ea"/>
                </a:rPr>
                <a:t>一</a:t>
              </a:r>
              <a:r>
                <a:rPr lang="zh-CN" altLang="en-US" sz="1400" dirty="0" smtClean="0">
                  <a:latin typeface="+mj-ea"/>
                  <a:ea typeface="+mj-ea"/>
                </a:rPr>
                <a:t>跳</a:t>
              </a:r>
              <a:endParaRPr lang="en-US" altLang="zh-CN" sz="1400" dirty="0" smtClean="0">
                <a:latin typeface="+mj-ea"/>
                <a:ea typeface="+mj-ea"/>
              </a:endParaRPr>
            </a:p>
            <a:p>
              <a:pPr>
                <a:lnSpc>
                  <a:spcPts val="2300"/>
                </a:lnSpc>
              </a:pPr>
              <a:r>
                <a:rPr lang="en-US" altLang="zh-CN" sz="1400" dirty="0" smtClean="0">
                  <a:latin typeface="+mj-ea"/>
                  <a:ea typeface="+mj-ea"/>
                </a:rPr>
                <a:t>N</a:t>
              </a:r>
              <a:r>
                <a:rPr lang="en-US" altLang="zh-CN" sz="1400" baseline="-25000" dirty="0" smtClean="0">
                  <a:latin typeface="+mj-ea"/>
                  <a:ea typeface="+mj-ea"/>
                </a:rPr>
                <a:t>1	</a:t>
              </a:r>
              <a:r>
                <a:rPr lang="zh-CN" altLang="en-US" sz="1400" dirty="0" smtClean="0">
                  <a:latin typeface="+mj-ea"/>
                  <a:ea typeface="+mj-ea"/>
                </a:rPr>
                <a:t>直接</a:t>
              </a:r>
              <a:endParaRPr lang="en-US" altLang="zh-CN" sz="1400" dirty="0" smtClean="0">
                <a:latin typeface="+mj-ea"/>
                <a:ea typeface="+mj-ea"/>
              </a:endParaRPr>
            </a:p>
            <a:p>
              <a:pPr>
                <a:lnSpc>
                  <a:spcPts val="2300"/>
                </a:lnSpc>
              </a:pPr>
              <a:r>
                <a:rPr lang="en-US" altLang="zh-CN" sz="1400" dirty="0" smtClean="0">
                  <a:latin typeface="+mj-ea"/>
                  <a:ea typeface="+mj-ea"/>
                </a:rPr>
                <a:t>N</a:t>
              </a:r>
              <a:r>
                <a:rPr lang="en-US" altLang="zh-CN" sz="1400" baseline="-25000" dirty="0" smtClean="0">
                  <a:latin typeface="+mj-ea"/>
                  <a:ea typeface="+mj-ea"/>
                </a:rPr>
                <a:t>2</a:t>
              </a:r>
              <a:r>
                <a:rPr lang="en-US" altLang="zh-CN" sz="1400" dirty="0" smtClean="0">
                  <a:latin typeface="+mj-ea"/>
                  <a:ea typeface="+mj-ea"/>
                </a:rPr>
                <a:t>	R</a:t>
              </a:r>
              <a:r>
                <a:rPr lang="en-US" altLang="zh-CN" sz="1400" baseline="-25000" dirty="0" smtClean="0">
                  <a:latin typeface="+mj-ea"/>
                  <a:ea typeface="+mj-ea"/>
                </a:rPr>
                <a:t>2</a:t>
              </a:r>
              <a:endParaRPr lang="en-US" altLang="zh-CN" sz="1400" baseline="-25000" dirty="0">
                <a:latin typeface="+mj-ea"/>
                <a:ea typeface="+mj-ea"/>
              </a:endParaRPr>
            </a:p>
            <a:p>
              <a:pPr>
                <a:lnSpc>
                  <a:spcPts val="2300"/>
                </a:lnSpc>
              </a:pPr>
              <a:r>
                <a:rPr lang="zh-CN" altLang="en-US" sz="1400" dirty="0" smtClean="0">
                  <a:latin typeface="+mj-ea"/>
                  <a:ea typeface="+mj-ea"/>
                </a:rPr>
                <a:t>默认</a:t>
              </a:r>
              <a:r>
                <a:rPr lang="en-US" altLang="zh-CN" sz="1400" dirty="0" smtClean="0">
                  <a:latin typeface="+mj-ea"/>
                  <a:ea typeface="+mj-ea"/>
                </a:rPr>
                <a:t>	R</a:t>
              </a:r>
              <a:r>
                <a:rPr lang="en-US" altLang="zh-CN" sz="1400" baseline="-25000" dirty="0" smtClean="0">
                  <a:latin typeface="+mj-ea"/>
                  <a:ea typeface="+mj-ea"/>
                </a:rPr>
                <a:t>1</a:t>
              </a:r>
              <a:endParaRPr lang="en-US" altLang="zh-CN" sz="1400" baseline="-25000" dirty="0">
                <a:latin typeface="+mj-ea"/>
                <a:ea typeface="+mj-ea"/>
              </a:endParaRPr>
            </a:p>
          </p:txBody>
        </p:sp>
        <p:sp>
          <p:nvSpPr>
            <p:cNvPr id="41" name="Line 37"/>
            <p:cNvSpPr>
              <a:spLocks noChangeShapeType="1"/>
            </p:cNvSpPr>
            <p:nvPr/>
          </p:nvSpPr>
          <p:spPr bwMode="auto">
            <a:xfrm>
              <a:off x="179388" y="3652838"/>
              <a:ext cx="216535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2" name="Line 38"/>
            <p:cNvSpPr>
              <a:spLocks noChangeShapeType="1"/>
            </p:cNvSpPr>
            <p:nvPr/>
          </p:nvSpPr>
          <p:spPr bwMode="auto">
            <a:xfrm>
              <a:off x="179388" y="4017963"/>
              <a:ext cx="2165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3" name="Line 39"/>
            <p:cNvSpPr>
              <a:spLocks noChangeShapeType="1"/>
            </p:cNvSpPr>
            <p:nvPr/>
          </p:nvSpPr>
          <p:spPr bwMode="auto">
            <a:xfrm>
              <a:off x="1360488" y="3287713"/>
              <a:ext cx="4762" cy="14176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4" name="Text Box 40"/>
            <p:cNvSpPr txBox="1">
              <a:spLocks noChangeArrowheads="1"/>
            </p:cNvSpPr>
            <p:nvPr/>
          </p:nvSpPr>
          <p:spPr bwMode="auto">
            <a:xfrm>
              <a:off x="766732" y="2795674"/>
              <a:ext cx="880089" cy="3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400" dirty="0">
                  <a:latin typeface="+mj-ea"/>
                  <a:ea typeface="+mj-ea"/>
                </a:rPr>
                <a:t>路由表</a:t>
              </a:r>
              <a:endParaRPr lang="zh-CN" altLang="en-US" sz="1400" baseline="-25000" dirty="0">
                <a:latin typeface="+mj-ea"/>
                <a:ea typeface="+mj-ea"/>
              </a:endParaRPr>
            </a:p>
          </p:txBody>
        </p:sp>
        <p:sp>
          <p:nvSpPr>
            <p:cNvPr id="45" name="Freeform 41"/>
            <p:cNvSpPr>
              <a:spLocks/>
            </p:cNvSpPr>
            <p:nvPr/>
          </p:nvSpPr>
          <p:spPr bwMode="auto">
            <a:xfrm>
              <a:off x="2349500" y="3282950"/>
              <a:ext cx="798513" cy="1462088"/>
            </a:xfrm>
            <a:custGeom>
              <a:avLst/>
              <a:gdLst>
                <a:gd name="T0" fmla="*/ 4 w 368"/>
                <a:gd name="T1" fmla="*/ 0 h 524"/>
                <a:gd name="T2" fmla="*/ 368 w 368"/>
                <a:gd name="T3" fmla="*/ 256 h 524"/>
                <a:gd name="T4" fmla="*/ 367 w 368"/>
                <a:gd name="T5" fmla="*/ 277 h 524"/>
                <a:gd name="T6" fmla="*/ 0 w 368"/>
                <a:gd name="T7" fmla="*/ 524 h 524"/>
                <a:gd name="T8" fmla="*/ 4 w 368"/>
                <a:gd name="T9" fmla="*/ 0 h 524"/>
              </a:gdLst>
              <a:ahLst/>
              <a:cxnLst>
                <a:cxn ang="0">
                  <a:pos x="T0" y="T1"/>
                </a:cxn>
                <a:cxn ang="0">
                  <a:pos x="T2" y="T3"/>
                </a:cxn>
                <a:cxn ang="0">
                  <a:pos x="T4" y="T5"/>
                </a:cxn>
                <a:cxn ang="0">
                  <a:pos x="T6" y="T7"/>
                </a:cxn>
                <a:cxn ang="0">
                  <a:pos x="T8" y="T9"/>
                </a:cxn>
              </a:cxnLst>
              <a:rect l="0" t="0" r="r" b="b"/>
              <a:pathLst>
                <a:path w="368" h="524">
                  <a:moveTo>
                    <a:pt x="4" y="0"/>
                  </a:moveTo>
                  <a:lnTo>
                    <a:pt x="368" y="256"/>
                  </a:lnTo>
                  <a:lnTo>
                    <a:pt x="367" y="277"/>
                  </a:lnTo>
                  <a:lnTo>
                    <a:pt x="0" y="524"/>
                  </a:lnTo>
                  <a:lnTo>
                    <a:pt x="4" y="0"/>
                  </a:lnTo>
                  <a:close/>
                </a:path>
              </a:pathLst>
            </a:custGeom>
            <a:gradFill rotWithShape="1">
              <a:gsLst>
                <a:gs pos="0">
                  <a:srgbClr val="FFFFCC">
                    <a:gamma/>
                    <a:shade val="75686"/>
                    <a:invGamma/>
                  </a:srgbClr>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46" name="Picture 4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3875" y="3703638"/>
              <a:ext cx="450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7575" y="4540250"/>
              <a:ext cx="450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 name="Group 44"/>
            <p:cNvGrpSpPr>
              <a:grpSpLocks/>
            </p:cNvGrpSpPr>
            <p:nvPr/>
          </p:nvGrpSpPr>
          <p:grpSpPr bwMode="auto">
            <a:xfrm>
              <a:off x="5329238" y="2493963"/>
              <a:ext cx="1092200" cy="701675"/>
              <a:chOff x="1776" y="2768"/>
              <a:chExt cx="1824" cy="736"/>
            </a:xfrm>
          </p:grpSpPr>
          <p:grpSp>
            <p:nvGrpSpPr>
              <p:cNvPr id="49" name="Group 45"/>
              <p:cNvGrpSpPr>
                <a:grpSpLocks/>
              </p:cNvGrpSpPr>
              <p:nvPr/>
            </p:nvGrpSpPr>
            <p:grpSpPr bwMode="auto">
              <a:xfrm>
                <a:off x="1787" y="2783"/>
                <a:ext cx="1813" cy="721"/>
                <a:chOff x="1787" y="2783"/>
                <a:chExt cx="1813" cy="721"/>
              </a:xfrm>
            </p:grpSpPr>
            <p:sp>
              <p:nvSpPr>
                <p:cNvPr id="59" name="Oval 46"/>
                <p:cNvSpPr>
                  <a:spLocks noChangeArrowheads="1"/>
                </p:cNvSpPr>
                <p:nvPr/>
              </p:nvSpPr>
              <p:spPr bwMode="auto">
                <a:xfrm>
                  <a:off x="2413" y="2783"/>
                  <a:ext cx="780" cy="29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0" name="Oval 47"/>
                <p:cNvSpPr>
                  <a:spLocks noChangeArrowheads="1"/>
                </p:cNvSpPr>
                <p:nvPr/>
              </p:nvSpPr>
              <p:spPr bwMode="auto">
                <a:xfrm>
                  <a:off x="1974" y="2863"/>
                  <a:ext cx="593" cy="29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1" name="Oval 48"/>
                <p:cNvSpPr>
                  <a:spLocks noChangeArrowheads="1"/>
                </p:cNvSpPr>
                <p:nvPr/>
              </p:nvSpPr>
              <p:spPr bwMode="auto">
                <a:xfrm>
                  <a:off x="1787" y="3045"/>
                  <a:ext cx="396" cy="23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2" name="Oval 49"/>
                <p:cNvSpPr>
                  <a:spLocks noChangeArrowheads="1"/>
                </p:cNvSpPr>
                <p:nvPr/>
              </p:nvSpPr>
              <p:spPr bwMode="auto">
                <a:xfrm>
                  <a:off x="1908" y="3154"/>
                  <a:ext cx="604" cy="2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3" name="Oval 50"/>
                <p:cNvSpPr>
                  <a:spLocks noChangeArrowheads="1"/>
                </p:cNvSpPr>
                <p:nvPr/>
              </p:nvSpPr>
              <p:spPr bwMode="auto">
                <a:xfrm>
                  <a:off x="2347" y="3198"/>
                  <a:ext cx="912" cy="30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4" name="Oval 51"/>
                <p:cNvSpPr>
                  <a:spLocks noChangeArrowheads="1"/>
                </p:cNvSpPr>
                <p:nvPr/>
              </p:nvSpPr>
              <p:spPr bwMode="auto">
                <a:xfrm>
                  <a:off x="2941" y="2870"/>
                  <a:ext cx="571" cy="2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5" name="Oval 52"/>
                <p:cNvSpPr>
                  <a:spLocks noChangeArrowheads="1"/>
                </p:cNvSpPr>
                <p:nvPr/>
              </p:nvSpPr>
              <p:spPr bwMode="auto">
                <a:xfrm>
                  <a:off x="3029" y="3023"/>
                  <a:ext cx="571" cy="2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6" name="Oval 53"/>
                <p:cNvSpPr>
                  <a:spLocks noChangeArrowheads="1"/>
                </p:cNvSpPr>
                <p:nvPr/>
              </p:nvSpPr>
              <p:spPr bwMode="auto">
                <a:xfrm>
                  <a:off x="2974" y="3074"/>
                  <a:ext cx="571" cy="37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7" name="Oval 54"/>
                <p:cNvSpPr>
                  <a:spLocks noChangeArrowheads="1"/>
                </p:cNvSpPr>
                <p:nvPr/>
              </p:nvSpPr>
              <p:spPr bwMode="auto">
                <a:xfrm>
                  <a:off x="2117" y="2957"/>
                  <a:ext cx="1175" cy="37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sp>
            <p:nvSpPr>
              <p:cNvPr id="50" name="Oval 55"/>
              <p:cNvSpPr>
                <a:spLocks noChangeArrowheads="1"/>
              </p:cNvSpPr>
              <p:nvPr/>
            </p:nvSpPr>
            <p:spPr bwMode="auto">
              <a:xfrm>
                <a:off x="2402" y="2768"/>
                <a:ext cx="780" cy="291"/>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1" name="Oval 56"/>
              <p:cNvSpPr>
                <a:spLocks noChangeArrowheads="1"/>
              </p:cNvSpPr>
              <p:nvPr/>
            </p:nvSpPr>
            <p:spPr bwMode="auto">
              <a:xfrm>
                <a:off x="1963" y="2848"/>
                <a:ext cx="593" cy="292"/>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2" name="Oval 57"/>
              <p:cNvSpPr>
                <a:spLocks noChangeArrowheads="1"/>
              </p:cNvSpPr>
              <p:nvPr/>
            </p:nvSpPr>
            <p:spPr bwMode="auto">
              <a:xfrm>
                <a:off x="1776" y="3030"/>
                <a:ext cx="396" cy="234"/>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3" name="Oval 58"/>
              <p:cNvSpPr>
                <a:spLocks noChangeArrowheads="1"/>
              </p:cNvSpPr>
              <p:nvPr/>
            </p:nvSpPr>
            <p:spPr bwMode="auto">
              <a:xfrm>
                <a:off x="1897" y="3140"/>
                <a:ext cx="604" cy="255"/>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4" name="Oval 59"/>
              <p:cNvSpPr>
                <a:spLocks noChangeArrowheads="1"/>
              </p:cNvSpPr>
              <p:nvPr/>
            </p:nvSpPr>
            <p:spPr bwMode="auto">
              <a:xfrm>
                <a:off x="2336" y="3183"/>
                <a:ext cx="912" cy="306"/>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5" name="Oval 60"/>
              <p:cNvSpPr>
                <a:spLocks noChangeArrowheads="1"/>
              </p:cNvSpPr>
              <p:nvPr/>
            </p:nvSpPr>
            <p:spPr bwMode="auto">
              <a:xfrm>
                <a:off x="2930" y="2855"/>
                <a:ext cx="571" cy="226"/>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6" name="Oval 61"/>
              <p:cNvSpPr>
                <a:spLocks noChangeArrowheads="1"/>
              </p:cNvSpPr>
              <p:nvPr/>
            </p:nvSpPr>
            <p:spPr bwMode="auto">
              <a:xfrm>
                <a:off x="3018" y="3008"/>
                <a:ext cx="571" cy="226"/>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7" name="Oval 62"/>
              <p:cNvSpPr>
                <a:spLocks noChangeArrowheads="1"/>
              </p:cNvSpPr>
              <p:nvPr/>
            </p:nvSpPr>
            <p:spPr bwMode="auto">
              <a:xfrm>
                <a:off x="2963" y="3059"/>
                <a:ext cx="571" cy="379"/>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8" name="Oval 63"/>
              <p:cNvSpPr>
                <a:spLocks noChangeArrowheads="1"/>
              </p:cNvSpPr>
              <p:nvPr/>
            </p:nvSpPr>
            <p:spPr bwMode="auto">
              <a:xfrm>
                <a:off x="2106" y="2943"/>
                <a:ext cx="1175" cy="379"/>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sp>
          <p:nvSpPr>
            <p:cNvPr id="68" name="Text Box 64"/>
            <p:cNvSpPr txBox="1">
              <a:spLocks noChangeArrowheads="1"/>
            </p:cNvSpPr>
            <p:nvPr/>
          </p:nvSpPr>
          <p:spPr bwMode="auto">
            <a:xfrm>
              <a:off x="5646211" y="2630848"/>
              <a:ext cx="525088" cy="41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dirty="0">
                  <a:latin typeface="+mj-ea"/>
                  <a:ea typeface="+mj-ea"/>
                </a:rPr>
                <a:t>N</a:t>
              </a:r>
              <a:r>
                <a:rPr lang="en-US" altLang="zh-CN" sz="1600" baseline="-25000" dirty="0">
                  <a:latin typeface="+mj-ea"/>
                  <a:ea typeface="+mj-ea"/>
                </a:rPr>
                <a:t>2</a:t>
              </a:r>
            </a:p>
          </p:txBody>
        </p:sp>
        <p:pic>
          <p:nvPicPr>
            <p:cNvPr id="69" name="Picture 6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5525" y="3146425"/>
              <a:ext cx="51593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70" name="Text Box 66"/>
            <p:cNvSpPr txBox="1">
              <a:spLocks noChangeArrowheads="1"/>
            </p:cNvSpPr>
            <p:nvPr/>
          </p:nvSpPr>
          <p:spPr bwMode="auto">
            <a:xfrm>
              <a:off x="4447234" y="3057861"/>
              <a:ext cx="464622" cy="3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latin typeface="+mj-ea"/>
                  <a:ea typeface="+mj-ea"/>
                </a:rPr>
                <a:t>R</a:t>
              </a:r>
              <a:r>
                <a:rPr lang="en-US" altLang="zh-CN" sz="1400" baseline="-25000" dirty="0">
                  <a:latin typeface="+mj-ea"/>
                  <a:ea typeface="+mj-ea"/>
                </a:rPr>
                <a:t>2</a:t>
              </a:r>
            </a:p>
          </p:txBody>
        </p:sp>
        <p:sp>
          <p:nvSpPr>
            <p:cNvPr id="71" name="Line 67"/>
            <p:cNvSpPr>
              <a:spLocks noChangeShapeType="1"/>
            </p:cNvSpPr>
            <p:nvPr/>
          </p:nvSpPr>
          <p:spPr bwMode="auto">
            <a:xfrm>
              <a:off x="179388" y="4354513"/>
              <a:ext cx="2165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spTree>
    <p:extLst>
      <p:ext uri="{BB962C8B-B14F-4D97-AF65-F5344CB8AC3E}">
        <p14:creationId xmlns:p14="http://schemas.microsoft.com/office/powerpoint/2010/main" val="34386850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smtClean="0"/>
              <a:t>需要注意的是：</a:t>
            </a:r>
            <a:endParaRPr lang="en-US" altLang="zh-CN" dirty="0" smtClean="0"/>
          </a:p>
          <a:p>
            <a:pPr lvl="1"/>
            <a:r>
              <a:rPr lang="en-US" altLang="zh-CN" dirty="0" smtClean="0"/>
              <a:t>IP</a:t>
            </a:r>
            <a:r>
              <a:rPr lang="zh-CN" altLang="en-US" dirty="0" smtClean="0"/>
              <a:t>数据报</a:t>
            </a:r>
            <a:r>
              <a:rPr lang="zh-CN" altLang="en-US" dirty="0"/>
              <a:t>的首部中没有地方可以用来指明“下一跳路由器</a:t>
            </a:r>
            <a:r>
              <a:rPr lang="zh-CN" altLang="en-US" dirty="0" smtClean="0"/>
              <a:t>的</a:t>
            </a:r>
            <a:r>
              <a:rPr lang="en-US" altLang="zh-CN" dirty="0" smtClean="0"/>
              <a:t>IP</a:t>
            </a:r>
            <a:r>
              <a:rPr lang="zh-CN" altLang="en-US" dirty="0" smtClean="0"/>
              <a:t>地址</a:t>
            </a:r>
            <a:r>
              <a:rPr lang="zh-CN" altLang="en-US" dirty="0"/>
              <a:t>”。</a:t>
            </a:r>
          </a:p>
          <a:p>
            <a:pPr lvl="1"/>
            <a:r>
              <a:rPr lang="zh-CN" altLang="en-US" dirty="0"/>
              <a:t>当路由器收到待转发的数据报，不是将下一跳路由器</a:t>
            </a:r>
            <a:r>
              <a:rPr lang="zh-CN" altLang="en-US" dirty="0" smtClean="0"/>
              <a:t>的</a:t>
            </a:r>
            <a:r>
              <a:rPr lang="en-US" altLang="zh-CN" dirty="0" smtClean="0"/>
              <a:t>IP </a:t>
            </a:r>
            <a:r>
              <a:rPr lang="zh-CN" altLang="en-US" dirty="0"/>
              <a:t>地址</a:t>
            </a:r>
            <a:r>
              <a:rPr lang="zh-CN" altLang="en-US" dirty="0" smtClean="0"/>
              <a:t>填入</a:t>
            </a:r>
            <a:r>
              <a:rPr lang="en-US" altLang="zh-CN" dirty="0" smtClean="0"/>
              <a:t>IP</a:t>
            </a:r>
            <a:r>
              <a:rPr lang="zh-CN" altLang="en-US" dirty="0" smtClean="0"/>
              <a:t>数据报</a:t>
            </a:r>
            <a:r>
              <a:rPr lang="zh-CN" altLang="en-US" dirty="0"/>
              <a:t>，而是送交下层的网络接口软件。</a:t>
            </a:r>
          </a:p>
          <a:p>
            <a:pPr lvl="1"/>
            <a:r>
              <a:rPr lang="zh-CN" altLang="en-US" dirty="0"/>
              <a:t>网络接口软件</a:t>
            </a:r>
            <a:r>
              <a:rPr lang="zh-CN" altLang="en-US" dirty="0" smtClean="0"/>
              <a:t>使用</a:t>
            </a:r>
            <a:r>
              <a:rPr lang="en-US" altLang="zh-CN" dirty="0" smtClean="0"/>
              <a:t>ARP</a:t>
            </a:r>
            <a:r>
              <a:rPr lang="zh-CN" altLang="en-US" dirty="0" smtClean="0"/>
              <a:t>负责</a:t>
            </a:r>
            <a:r>
              <a:rPr lang="zh-CN" altLang="en-US" dirty="0"/>
              <a:t>将下一跳路由器</a:t>
            </a:r>
            <a:r>
              <a:rPr lang="zh-CN" altLang="en-US" dirty="0" smtClean="0"/>
              <a:t>的</a:t>
            </a:r>
            <a:r>
              <a:rPr lang="en-US" altLang="zh-CN" dirty="0" smtClean="0"/>
              <a:t>IP</a:t>
            </a:r>
            <a:r>
              <a:rPr lang="zh-CN" altLang="en-US" dirty="0" smtClean="0"/>
              <a:t>地址转换</a:t>
            </a:r>
            <a:r>
              <a:rPr lang="zh-CN" altLang="en-US" dirty="0"/>
              <a:t>成硬件地址，并将此硬件地址放在链路层</a:t>
            </a:r>
            <a:r>
              <a:rPr lang="zh-CN" altLang="en-US" dirty="0" smtClean="0"/>
              <a:t>的</a:t>
            </a:r>
            <a:r>
              <a:rPr lang="en-US" altLang="zh-CN" dirty="0" smtClean="0"/>
              <a:t>MAC</a:t>
            </a:r>
            <a:r>
              <a:rPr lang="zh-CN" altLang="en-US" dirty="0" smtClean="0"/>
              <a:t>帧</a:t>
            </a:r>
            <a:r>
              <a:rPr lang="zh-CN" altLang="en-US" dirty="0"/>
              <a:t>的首部，然后根据这个硬件地址找到下一跳路由器。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76</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22930953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a:xfrm>
            <a:off x="457200" y="1333501"/>
            <a:ext cx="8229600" cy="3972272"/>
          </a:xfrm>
        </p:spPr>
        <p:txBody>
          <a:bodyPr/>
          <a:lstStyle/>
          <a:p>
            <a:r>
              <a:rPr lang="zh-CN" altLang="en-US" dirty="0" smtClean="0">
                <a:solidFill>
                  <a:srgbClr val="FF0000"/>
                </a:solidFill>
              </a:rPr>
              <a:t>分组转发算法</a:t>
            </a:r>
            <a:endParaRPr lang="en-US" altLang="zh-CN" dirty="0" smtClean="0">
              <a:solidFill>
                <a:srgbClr val="FF0000"/>
              </a:solidFill>
            </a:endParaRPr>
          </a:p>
          <a:p>
            <a:pPr marL="720000" lvl="1" indent="-360000">
              <a:buClr>
                <a:schemeClr val="tx1"/>
              </a:buClr>
              <a:buSzPct val="100000"/>
              <a:buFont typeface="+mj-ea"/>
              <a:buAutoNum type="circleNumDbPlain"/>
            </a:pPr>
            <a:r>
              <a:rPr lang="zh-CN" altLang="en-US" dirty="0"/>
              <a:t>从数据报的首部提取目的主机</a:t>
            </a:r>
            <a:r>
              <a:rPr lang="zh-CN" altLang="en-US" dirty="0" smtClean="0"/>
              <a:t>的</a:t>
            </a:r>
            <a:r>
              <a:rPr lang="en-US" altLang="zh-CN" dirty="0" smtClean="0"/>
              <a:t>IP</a:t>
            </a:r>
            <a:r>
              <a:rPr lang="zh-CN" altLang="en-US" dirty="0" smtClean="0"/>
              <a:t>地址</a:t>
            </a:r>
            <a:r>
              <a:rPr lang="en-US" altLang="zh-CN" dirty="0" smtClean="0"/>
              <a:t>D</a:t>
            </a:r>
            <a:r>
              <a:rPr lang="en-US" altLang="zh-CN" dirty="0"/>
              <a:t>, </a:t>
            </a:r>
            <a:r>
              <a:rPr lang="zh-CN" altLang="en-US" dirty="0"/>
              <a:t>得出目的网络地址</a:t>
            </a:r>
            <a:r>
              <a:rPr lang="zh-CN" altLang="en-US" dirty="0" smtClean="0"/>
              <a:t>为</a:t>
            </a:r>
            <a:r>
              <a:rPr lang="en-US" altLang="zh-CN" dirty="0" smtClean="0"/>
              <a:t>N</a:t>
            </a:r>
            <a:r>
              <a:rPr lang="zh-CN" altLang="en-US" dirty="0"/>
              <a:t>。</a:t>
            </a:r>
          </a:p>
          <a:p>
            <a:pPr marL="720000" lvl="1" indent="-360000">
              <a:buClr>
                <a:schemeClr val="tx1"/>
              </a:buClr>
              <a:buSzPct val="100000"/>
              <a:buFont typeface="+mj-ea"/>
              <a:buAutoNum type="circleNumDbPlain"/>
            </a:pPr>
            <a:r>
              <a:rPr lang="zh-CN" altLang="en-US" dirty="0" smtClean="0"/>
              <a:t>若网络</a:t>
            </a:r>
            <a:r>
              <a:rPr lang="en-US" altLang="zh-CN" dirty="0" smtClean="0"/>
              <a:t>N</a:t>
            </a:r>
            <a:r>
              <a:rPr lang="zh-CN" altLang="en-US" dirty="0" smtClean="0"/>
              <a:t>与</a:t>
            </a:r>
            <a:r>
              <a:rPr lang="zh-CN" altLang="en-US" dirty="0"/>
              <a:t>此路由器直接相连，则把数据报直接交付目的</a:t>
            </a:r>
            <a:r>
              <a:rPr lang="zh-CN" altLang="en-US" dirty="0" smtClean="0"/>
              <a:t>主机</a:t>
            </a:r>
            <a:r>
              <a:rPr lang="en-US" altLang="zh-CN" dirty="0" smtClean="0"/>
              <a:t>D</a:t>
            </a:r>
            <a:r>
              <a:rPr lang="zh-CN" altLang="en-US" dirty="0"/>
              <a:t>；否则是间接交付，</a:t>
            </a:r>
            <a:r>
              <a:rPr lang="zh-CN" altLang="en-US" dirty="0" smtClean="0"/>
              <a:t>执行</a:t>
            </a:r>
            <a:r>
              <a:rPr lang="en-US" altLang="zh-CN" dirty="0" smtClean="0"/>
              <a:t>③</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若</a:t>
            </a:r>
            <a:r>
              <a:rPr lang="zh-CN" altLang="en-US" dirty="0"/>
              <a:t>路由表中有目的地址</a:t>
            </a:r>
            <a:r>
              <a:rPr lang="zh-CN" altLang="en-US" dirty="0" smtClean="0"/>
              <a:t>为</a:t>
            </a:r>
            <a:r>
              <a:rPr lang="en-US" altLang="zh-CN" dirty="0" smtClean="0"/>
              <a:t>D</a:t>
            </a:r>
            <a:r>
              <a:rPr lang="zh-CN" altLang="en-US" dirty="0" smtClean="0"/>
              <a:t>的</a:t>
            </a:r>
            <a:r>
              <a:rPr lang="zh-CN" altLang="en-US" dirty="0"/>
              <a:t>特定主机路由，则把数据报传送给路由表中所指明的下一跳路由器；否则，</a:t>
            </a:r>
            <a:r>
              <a:rPr lang="zh-CN" altLang="en-US" dirty="0" smtClean="0"/>
              <a:t>执行</a:t>
            </a:r>
            <a:r>
              <a:rPr lang="en-US" altLang="zh-CN" dirty="0"/>
              <a:t>④</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若</a:t>
            </a:r>
            <a:r>
              <a:rPr lang="zh-CN" altLang="en-US" dirty="0"/>
              <a:t>路由表中有到达</a:t>
            </a:r>
            <a:r>
              <a:rPr lang="zh-CN" altLang="en-US" dirty="0" smtClean="0"/>
              <a:t>网络</a:t>
            </a:r>
            <a:r>
              <a:rPr lang="en-US" altLang="zh-CN" dirty="0" smtClean="0"/>
              <a:t>N</a:t>
            </a:r>
            <a:r>
              <a:rPr lang="zh-CN" altLang="en-US" dirty="0" smtClean="0"/>
              <a:t>的</a:t>
            </a:r>
            <a:r>
              <a:rPr lang="zh-CN" altLang="en-US" dirty="0"/>
              <a:t>路由，则把数据报传送给路由表指明的下一跳路由器；否则，</a:t>
            </a:r>
            <a:r>
              <a:rPr lang="zh-CN" altLang="en-US" dirty="0" smtClean="0"/>
              <a:t>执行</a:t>
            </a:r>
            <a:r>
              <a:rPr lang="en-US" altLang="zh-CN" dirty="0"/>
              <a:t>⑤</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若</a:t>
            </a:r>
            <a:r>
              <a:rPr lang="zh-CN" altLang="en-US" dirty="0"/>
              <a:t>路由表中有一个默认路由，则把数据报传送给路由表中所指明的默认路由器；否则，</a:t>
            </a:r>
            <a:r>
              <a:rPr lang="zh-CN" altLang="en-US" dirty="0" smtClean="0"/>
              <a:t>执行</a:t>
            </a:r>
            <a:r>
              <a:rPr lang="en-US" altLang="zh-CN" dirty="0"/>
              <a:t>⑥</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报告</a:t>
            </a:r>
            <a:r>
              <a:rPr lang="zh-CN" altLang="en-US" dirty="0"/>
              <a:t>转发分组出错。</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77</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32582238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78</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pic>
        <p:nvPicPr>
          <p:cNvPr id="6" name="图片 5"/>
          <p:cNvPicPr>
            <a:picLocks noChangeAspect="1"/>
          </p:cNvPicPr>
          <p:nvPr/>
        </p:nvPicPr>
        <p:blipFill>
          <a:blip r:embed="rId2"/>
          <a:stretch>
            <a:fillRect/>
          </a:stretch>
        </p:blipFill>
        <p:spPr>
          <a:xfrm>
            <a:off x="1067503" y="49188"/>
            <a:ext cx="6654368" cy="5449788"/>
          </a:xfrm>
          <a:prstGeom prst="rect">
            <a:avLst/>
          </a:prstGeom>
          <a:ln w="3175" cap="sq">
            <a:solidFill>
              <a:schemeClr val="bg1">
                <a:lumMod val="65000"/>
              </a:schemeClr>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959619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举例</a:t>
            </a:r>
            <a:r>
              <a:rPr lang="zh-CN" altLang="en-US" dirty="0"/>
              <a:t>讨论</a:t>
            </a:r>
            <a:r>
              <a:rPr lang="zh-CN" altLang="en-US" dirty="0" smtClean="0"/>
              <a:t>：</a:t>
            </a:r>
            <a:endParaRPr lang="en-US" altLang="zh-CN" dirty="0" smtClean="0"/>
          </a:p>
          <a:p>
            <a:pPr lvl="1"/>
            <a:r>
              <a:rPr lang="zh-CN" altLang="en-US" dirty="0"/>
              <a:t>某单位获得</a:t>
            </a:r>
            <a:r>
              <a:rPr lang="en-US" altLang="zh-CN" dirty="0" smtClean="0"/>
              <a:t>A</a:t>
            </a:r>
            <a:r>
              <a:rPr lang="zh-CN" altLang="en-US" dirty="0" smtClean="0"/>
              <a:t>类地址，却只有</a:t>
            </a:r>
            <a:r>
              <a:rPr lang="en-US" altLang="zh-CN" dirty="0" smtClean="0"/>
              <a:t>300</a:t>
            </a:r>
            <a:r>
              <a:rPr lang="zh-CN" altLang="en-US" dirty="0" smtClean="0"/>
              <a:t>台主机。</a:t>
            </a:r>
            <a:endParaRPr lang="en-US" altLang="zh-CN" dirty="0" smtClean="0"/>
          </a:p>
          <a:p>
            <a:pPr lvl="1"/>
            <a:r>
              <a:rPr lang="zh-CN" altLang="en-US" dirty="0"/>
              <a:t>路由器里面的路由表应该有多少条</a:t>
            </a:r>
            <a:r>
              <a:rPr lang="zh-CN" altLang="en-US" dirty="0" smtClean="0"/>
              <a:t>记录？</a:t>
            </a:r>
            <a:endParaRPr lang="en-US" altLang="zh-CN" dirty="0" smtClean="0"/>
          </a:p>
          <a:p>
            <a:pPr lvl="1"/>
            <a:r>
              <a:rPr lang="zh-CN" altLang="en-US" dirty="0"/>
              <a:t>某</a:t>
            </a:r>
            <a:r>
              <a:rPr lang="zh-CN" altLang="en-US" dirty="0" smtClean="0"/>
              <a:t>单位紧急扩展网络后，如何让新扩展网络接入互联网？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79</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1191145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a:t>
            </a:fld>
            <a:endParaRPr lang="en-US" altLang="zh-CN"/>
          </a:p>
        </p:txBody>
      </p:sp>
      <p:sp>
        <p:nvSpPr>
          <p:cNvPr id="5" name="文本占位符 4"/>
          <p:cNvSpPr>
            <a:spLocks noGrp="1"/>
          </p:cNvSpPr>
          <p:nvPr>
            <p:ph type="body" sz="quarter" idx="13"/>
          </p:nvPr>
        </p:nvSpPr>
        <p:spPr/>
        <p:txBody>
          <a:bodyPr/>
          <a:lstStyle/>
          <a:p>
            <a:r>
              <a:rPr lang="en-US" altLang="zh-CN" dirty="0" smtClean="0"/>
              <a:t>1.2</a:t>
            </a:r>
            <a:r>
              <a:rPr lang="zh-CN" altLang="en-US" dirty="0"/>
              <a:t>数据报</a:t>
            </a:r>
          </a:p>
        </p:txBody>
      </p:sp>
      <p:sp>
        <p:nvSpPr>
          <p:cNvPr id="11" name="Line 4"/>
          <p:cNvSpPr>
            <a:spLocks noChangeShapeType="1"/>
          </p:cNvSpPr>
          <p:nvPr/>
        </p:nvSpPr>
        <p:spPr bwMode="auto">
          <a:xfrm>
            <a:off x="4655939" y="1920702"/>
            <a:ext cx="53975" cy="581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2" name="AutoShape 5"/>
          <p:cNvSpPr>
            <a:spLocks noChangeArrowheads="1"/>
          </p:cNvSpPr>
          <p:nvPr/>
        </p:nvSpPr>
        <p:spPr bwMode="auto">
          <a:xfrm>
            <a:off x="3747889" y="3117155"/>
            <a:ext cx="636587" cy="627063"/>
          </a:xfrm>
          <a:prstGeom prst="irregularSeal2">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 name="Line 6"/>
          <p:cNvSpPr>
            <a:spLocks noChangeShapeType="1"/>
          </p:cNvSpPr>
          <p:nvPr/>
        </p:nvSpPr>
        <p:spPr bwMode="auto">
          <a:xfrm>
            <a:off x="2196902" y="2819227"/>
            <a:ext cx="477837" cy="268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4" name="Text Box 23"/>
          <p:cNvSpPr txBox="1">
            <a:spLocks noChangeArrowheads="1"/>
          </p:cNvSpPr>
          <p:nvPr/>
        </p:nvSpPr>
        <p:spPr bwMode="auto">
          <a:xfrm>
            <a:off x="2038152" y="1873077"/>
            <a:ext cx="4523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H</a:t>
            </a:r>
            <a:r>
              <a:rPr lang="en-US" altLang="zh-CN" baseline="-25000">
                <a:latin typeface="+mj-ea"/>
                <a:ea typeface="+mj-ea"/>
              </a:rPr>
              <a:t>1</a:t>
            </a:r>
          </a:p>
        </p:txBody>
      </p:sp>
      <p:pic>
        <p:nvPicPr>
          <p:cNvPr id="25" name="Picture 2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8777" y="2250902"/>
            <a:ext cx="5556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Line 25"/>
          <p:cNvSpPr>
            <a:spLocks noChangeShapeType="1"/>
          </p:cNvSpPr>
          <p:nvPr/>
        </p:nvSpPr>
        <p:spPr bwMode="auto">
          <a:xfrm>
            <a:off x="2992239" y="3087514"/>
            <a:ext cx="1511300" cy="627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7" name="Line 26"/>
          <p:cNvSpPr>
            <a:spLocks noChangeShapeType="1"/>
          </p:cNvSpPr>
          <p:nvPr/>
        </p:nvSpPr>
        <p:spPr bwMode="auto">
          <a:xfrm flipV="1">
            <a:off x="2912864" y="2638252"/>
            <a:ext cx="1751013"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8" name="Line 27"/>
          <p:cNvSpPr>
            <a:spLocks noChangeShapeType="1"/>
          </p:cNvSpPr>
          <p:nvPr/>
        </p:nvSpPr>
        <p:spPr bwMode="auto">
          <a:xfrm>
            <a:off x="4821039" y="2638252"/>
            <a:ext cx="1433513" cy="538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9" name="Line 28"/>
          <p:cNvSpPr>
            <a:spLocks noChangeShapeType="1"/>
          </p:cNvSpPr>
          <p:nvPr/>
        </p:nvSpPr>
        <p:spPr bwMode="auto">
          <a:xfrm flipV="1">
            <a:off x="4663877" y="3266902"/>
            <a:ext cx="1590675" cy="447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0" name="Line 29"/>
          <p:cNvSpPr>
            <a:spLocks noChangeShapeType="1"/>
          </p:cNvSpPr>
          <p:nvPr/>
        </p:nvSpPr>
        <p:spPr bwMode="auto">
          <a:xfrm flipV="1">
            <a:off x="6332339" y="2819227"/>
            <a:ext cx="636588" cy="3571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31" name="Group 30"/>
          <p:cNvGrpSpPr>
            <a:grpSpLocks/>
          </p:cNvGrpSpPr>
          <p:nvPr/>
        </p:nvGrpSpPr>
        <p:grpSpPr bwMode="auto">
          <a:xfrm>
            <a:off x="6730802" y="1873077"/>
            <a:ext cx="555625" cy="1077912"/>
            <a:chOff x="5284" y="1002"/>
            <a:chExt cx="317" cy="545"/>
          </a:xfrm>
        </p:grpSpPr>
        <p:sp>
          <p:nvSpPr>
            <p:cNvPr id="32" name="Text Box 31"/>
            <p:cNvSpPr txBox="1">
              <a:spLocks noChangeArrowheads="1"/>
            </p:cNvSpPr>
            <p:nvPr/>
          </p:nvSpPr>
          <p:spPr bwMode="auto">
            <a:xfrm>
              <a:off x="5284" y="1002"/>
              <a:ext cx="297"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 H</a:t>
              </a:r>
              <a:r>
                <a:rPr lang="en-US" altLang="zh-CN" baseline="-25000">
                  <a:latin typeface="+mj-ea"/>
                  <a:ea typeface="+mj-ea"/>
                </a:rPr>
                <a:t>2</a:t>
              </a:r>
            </a:p>
          </p:txBody>
        </p:sp>
        <p:pic>
          <p:nvPicPr>
            <p:cNvPr id="33" name="Picture 3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4" y="1207"/>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 name="Line 33"/>
          <p:cNvSpPr>
            <a:spLocks noChangeShapeType="1"/>
          </p:cNvSpPr>
          <p:nvPr/>
        </p:nvSpPr>
        <p:spPr bwMode="auto">
          <a:xfrm flipV="1">
            <a:off x="2912864" y="1831802"/>
            <a:ext cx="1670050" cy="11668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5" name="Line 34"/>
          <p:cNvSpPr>
            <a:spLocks noChangeShapeType="1"/>
          </p:cNvSpPr>
          <p:nvPr/>
        </p:nvSpPr>
        <p:spPr bwMode="auto">
          <a:xfrm>
            <a:off x="4741664" y="1831802"/>
            <a:ext cx="1590675" cy="1255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pic>
        <p:nvPicPr>
          <p:cNvPr id="36" name="Picture 3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314" y="2908127"/>
            <a:ext cx="57467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7" name="Picture 3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164" y="2460452"/>
            <a:ext cx="57626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8" name="Picture 3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5414" y="3536777"/>
            <a:ext cx="57467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9" name="Picture 3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839" y="2998614"/>
            <a:ext cx="576263"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0" name="Picture 3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202" y="1652414"/>
            <a:ext cx="576262"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41" name="Group 40"/>
          <p:cNvGrpSpPr>
            <a:grpSpLocks/>
          </p:cNvGrpSpPr>
          <p:nvPr/>
        </p:nvGrpSpPr>
        <p:grpSpPr bwMode="auto">
          <a:xfrm rot="1386369">
            <a:off x="2276277" y="2997027"/>
            <a:ext cx="300037" cy="130175"/>
            <a:chOff x="2064" y="1776"/>
            <a:chExt cx="171" cy="66"/>
          </a:xfrm>
          <a:solidFill>
            <a:srgbClr val="FF0000"/>
          </a:solidFill>
        </p:grpSpPr>
        <p:sp>
          <p:nvSpPr>
            <p:cNvPr id="42" name="Rectangle 41"/>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3" name="Line 42"/>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44" name="Group 43"/>
          <p:cNvGrpSpPr>
            <a:grpSpLocks/>
          </p:cNvGrpSpPr>
          <p:nvPr/>
        </p:nvGrpSpPr>
        <p:grpSpPr bwMode="auto">
          <a:xfrm rot="-875997">
            <a:off x="5140127" y="3355802"/>
            <a:ext cx="300037" cy="130175"/>
            <a:chOff x="2064" y="1776"/>
            <a:chExt cx="171" cy="66"/>
          </a:xfrm>
          <a:solidFill>
            <a:srgbClr val="FF0000"/>
          </a:solidFill>
        </p:grpSpPr>
        <p:sp>
          <p:nvSpPr>
            <p:cNvPr id="45" name="Rectangle 44"/>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6" name="Line 45"/>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47" name="Group 46"/>
          <p:cNvGrpSpPr>
            <a:grpSpLocks/>
          </p:cNvGrpSpPr>
          <p:nvPr/>
        </p:nvGrpSpPr>
        <p:grpSpPr bwMode="auto">
          <a:xfrm rot="-1515501">
            <a:off x="6492677" y="2819227"/>
            <a:ext cx="300037" cy="130175"/>
            <a:chOff x="2064" y="1776"/>
            <a:chExt cx="171" cy="66"/>
          </a:xfrm>
          <a:solidFill>
            <a:srgbClr val="FF0000"/>
          </a:solidFill>
        </p:grpSpPr>
        <p:sp>
          <p:nvSpPr>
            <p:cNvPr id="48" name="Rectangle 47"/>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9" name="Line 48"/>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0" name="Group 49"/>
          <p:cNvGrpSpPr>
            <a:grpSpLocks/>
          </p:cNvGrpSpPr>
          <p:nvPr/>
        </p:nvGrpSpPr>
        <p:grpSpPr bwMode="auto">
          <a:xfrm rot="-1937444">
            <a:off x="3549452" y="2190577"/>
            <a:ext cx="300037" cy="130175"/>
            <a:chOff x="2064" y="1776"/>
            <a:chExt cx="171" cy="66"/>
          </a:xfrm>
          <a:solidFill>
            <a:srgbClr val="FF0000"/>
          </a:solidFill>
        </p:grpSpPr>
        <p:sp>
          <p:nvSpPr>
            <p:cNvPr id="51" name="Rectangle 50"/>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2" name="Line 51"/>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3" name="Group 52"/>
          <p:cNvGrpSpPr>
            <a:grpSpLocks/>
          </p:cNvGrpSpPr>
          <p:nvPr/>
        </p:nvGrpSpPr>
        <p:grpSpPr bwMode="auto">
          <a:xfrm rot="2078388">
            <a:off x="5219502" y="2100089"/>
            <a:ext cx="300037" cy="131763"/>
            <a:chOff x="2064" y="1776"/>
            <a:chExt cx="171" cy="66"/>
          </a:xfrm>
          <a:solidFill>
            <a:srgbClr val="FF0000"/>
          </a:solidFill>
        </p:grpSpPr>
        <p:sp>
          <p:nvSpPr>
            <p:cNvPr id="54" name="Rectangle 53"/>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5" name="Line 54"/>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6" name="Group 55"/>
          <p:cNvGrpSpPr>
            <a:grpSpLocks/>
          </p:cNvGrpSpPr>
          <p:nvPr/>
        </p:nvGrpSpPr>
        <p:grpSpPr bwMode="auto">
          <a:xfrm rot="1117181">
            <a:off x="3946327" y="3355802"/>
            <a:ext cx="300037" cy="130175"/>
            <a:chOff x="2064" y="1776"/>
            <a:chExt cx="171" cy="66"/>
          </a:xfrm>
          <a:solidFill>
            <a:srgbClr val="FF0000"/>
          </a:solidFill>
        </p:grpSpPr>
        <p:sp>
          <p:nvSpPr>
            <p:cNvPr id="57" name="Rectangle 56"/>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8" name="Line 57"/>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9" name="Group 58"/>
          <p:cNvGrpSpPr>
            <a:grpSpLocks/>
          </p:cNvGrpSpPr>
          <p:nvPr/>
        </p:nvGrpSpPr>
        <p:grpSpPr bwMode="auto">
          <a:xfrm rot="-930274">
            <a:off x="4044752" y="2549352"/>
            <a:ext cx="298450" cy="130175"/>
            <a:chOff x="2064" y="1776"/>
            <a:chExt cx="171" cy="66"/>
          </a:xfrm>
          <a:solidFill>
            <a:srgbClr val="FF0000"/>
          </a:solidFill>
        </p:grpSpPr>
        <p:sp>
          <p:nvSpPr>
            <p:cNvPr id="60" name="Rectangle 59"/>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1" name="Line 60"/>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2" name="Group 61"/>
          <p:cNvGrpSpPr>
            <a:grpSpLocks/>
          </p:cNvGrpSpPr>
          <p:nvPr/>
        </p:nvGrpSpPr>
        <p:grpSpPr bwMode="auto">
          <a:xfrm rot="1197535">
            <a:off x="3311327" y="3087514"/>
            <a:ext cx="300037" cy="130175"/>
            <a:chOff x="2064" y="1776"/>
            <a:chExt cx="171" cy="66"/>
          </a:xfrm>
          <a:solidFill>
            <a:srgbClr val="FF0000"/>
          </a:solidFill>
        </p:grpSpPr>
        <p:sp>
          <p:nvSpPr>
            <p:cNvPr id="63" name="Rectangle 62"/>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4" name="Line 63"/>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6" name="Group 65"/>
          <p:cNvGrpSpPr>
            <a:grpSpLocks/>
          </p:cNvGrpSpPr>
          <p:nvPr/>
        </p:nvGrpSpPr>
        <p:grpSpPr bwMode="auto">
          <a:xfrm rot="1022761">
            <a:off x="5378252" y="2727152"/>
            <a:ext cx="300037" cy="130175"/>
            <a:chOff x="2064" y="1776"/>
            <a:chExt cx="171" cy="66"/>
          </a:xfrm>
          <a:solidFill>
            <a:srgbClr val="FF0000"/>
          </a:solidFill>
        </p:grpSpPr>
        <p:sp>
          <p:nvSpPr>
            <p:cNvPr id="67" name="Rectangle 66"/>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8" name="Line 67"/>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70" name="Text Box 69"/>
          <p:cNvSpPr txBox="1">
            <a:spLocks noChangeArrowheads="1"/>
          </p:cNvSpPr>
          <p:nvPr/>
        </p:nvSpPr>
        <p:spPr bwMode="auto">
          <a:xfrm>
            <a:off x="2838252" y="1812752"/>
            <a:ext cx="11551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IP </a:t>
            </a:r>
            <a:r>
              <a:rPr lang="zh-CN" altLang="en-US">
                <a:latin typeface="+mj-ea"/>
                <a:ea typeface="+mj-ea"/>
              </a:rPr>
              <a:t>数据报</a:t>
            </a:r>
            <a:endParaRPr lang="zh-CN" altLang="en-US" baseline="-25000">
              <a:latin typeface="+mj-ea"/>
              <a:ea typeface="+mj-ea"/>
            </a:endParaRPr>
          </a:p>
        </p:txBody>
      </p:sp>
      <p:sp>
        <p:nvSpPr>
          <p:cNvPr id="71" name="Text Box 71"/>
          <p:cNvSpPr txBox="1">
            <a:spLocks noChangeArrowheads="1"/>
          </p:cNvSpPr>
          <p:nvPr/>
        </p:nvSpPr>
        <p:spPr bwMode="auto">
          <a:xfrm>
            <a:off x="3593318" y="3649588"/>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latin typeface="+mj-ea"/>
                <a:ea typeface="+mj-ea"/>
              </a:rPr>
              <a:t>丢失</a:t>
            </a:r>
            <a:endParaRPr lang="zh-CN" altLang="en-US" baseline="-25000" dirty="0">
              <a:latin typeface="+mj-ea"/>
              <a:ea typeface="+mj-ea"/>
            </a:endParaRPr>
          </a:p>
        </p:txBody>
      </p:sp>
      <p:grpSp>
        <p:nvGrpSpPr>
          <p:cNvPr id="72" name="Group 72"/>
          <p:cNvGrpSpPr>
            <a:grpSpLocks/>
          </p:cNvGrpSpPr>
          <p:nvPr/>
        </p:nvGrpSpPr>
        <p:grpSpPr bwMode="auto">
          <a:xfrm rot="5035623">
            <a:off x="4622602" y="2160414"/>
            <a:ext cx="338138" cy="115887"/>
            <a:chOff x="2064" y="1776"/>
            <a:chExt cx="171" cy="66"/>
          </a:xfrm>
          <a:solidFill>
            <a:srgbClr val="FF0000"/>
          </a:solidFill>
        </p:grpSpPr>
        <p:sp>
          <p:nvSpPr>
            <p:cNvPr id="73" name="Rectangle 73"/>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4" name="Line 74"/>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75" name="Text Box 76"/>
          <p:cNvSpPr txBox="1">
            <a:spLocks noChangeArrowheads="1"/>
          </p:cNvSpPr>
          <p:nvPr/>
        </p:nvSpPr>
        <p:spPr bwMode="auto">
          <a:xfrm>
            <a:off x="2486359" y="4369668"/>
            <a:ext cx="4413388" cy="369332"/>
          </a:xfrm>
          <a:prstGeom prst="rect">
            <a:avLst/>
          </a:prstGeom>
          <a:solidFill>
            <a:srgbClr val="FFFF99"/>
          </a:solidFill>
          <a:ln w="9525">
            <a:solidFill>
              <a:schemeClr val="folHlink"/>
            </a:solidFill>
            <a:miter lim="800000"/>
            <a:headEnd/>
            <a:tailEnd/>
          </a:ln>
          <a:effectLst/>
        </p:spPr>
        <p:txBody>
          <a:bodyPr wrap="none">
            <a:spAutoFit/>
          </a:bodyPr>
          <a:lstStyle/>
          <a:p>
            <a:r>
              <a:rPr lang="en-US" altLang="zh-CN" dirty="0" smtClean="0">
                <a:latin typeface="+mj-ea"/>
                <a:ea typeface="+mj-ea"/>
              </a:rPr>
              <a:t>H</a:t>
            </a:r>
            <a:r>
              <a:rPr lang="en-US" altLang="zh-CN" baseline="-25000" dirty="0" smtClean="0">
                <a:latin typeface="+mj-ea"/>
                <a:ea typeface="+mj-ea"/>
              </a:rPr>
              <a:t>1</a:t>
            </a:r>
            <a:r>
              <a:rPr lang="zh-CN" altLang="en-US" dirty="0" smtClean="0">
                <a:latin typeface="+mj-ea"/>
                <a:ea typeface="+mj-ea"/>
              </a:rPr>
              <a:t>发送给</a:t>
            </a:r>
            <a:r>
              <a:rPr lang="en-US" altLang="zh-CN" dirty="0" smtClean="0">
                <a:latin typeface="+mj-ea"/>
                <a:ea typeface="+mj-ea"/>
              </a:rPr>
              <a:t>H</a:t>
            </a:r>
            <a:r>
              <a:rPr lang="en-US" altLang="zh-CN" baseline="-25000" dirty="0" smtClean="0">
                <a:latin typeface="+mj-ea"/>
                <a:ea typeface="+mj-ea"/>
              </a:rPr>
              <a:t>2</a:t>
            </a:r>
            <a:r>
              <a:rPr lang="zh-CN" altLang="en-US" dirty="0" smtClean="0">
                <a:latin typeface="+mj-ea"/>
                <a:ea typeface="+mj-ea"/>
              </a:rPr>
              <a:t>的</a:t>
            </a:r>
            <a:r>
              <a:rPr lang="zh-CN" altLang="en-US" dirty="0">
                <a:latin typeface="+mj-ea"/>
                <a:ea typeface="+mj-ea"/>
              </a:rPr>
              <a:t>分组可能沿着不同路径传送</a:t>
            </a:r>
          </a:p>
        </p:txBody>
      </p:sp>
      <p:sp>
        <p:nvSpPr>
          <p:cNvPr id="76" name="Rectangle 15"/>
          <p:cNvSpPr>
            <a:spLocks noChangeArrowheads="1"/>
          </p:cNvSpPr>
          <p:nvPr/>
        </p:nvSpPr>
        <p:spPr bwMode="auto">
          <a:xfrm>
            <a:off x="409552" y="2514725"/>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7" name="Text Box 16"/>
          <p:cNvSpPr txBox="1">
            <a:spLocks noChangeArrowheads="1"/>
          </p:cNvSpPr>
          <p:nvPr/>
        </p:nvSpPr>
        <p:spPr bwMode="auto">
          <a:xfrm>
            <a:off x="470664" y="1849388"/>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78" name="Rectangle 17"/>
          <p:cNvSpPr>
            <a:spLocks noChangeArrowheads="1"/>
          </p:cNvSpPr>
          <p:nvPr/>
        </p:nvSpPr>
        <p:spPr bwMode="auto">
          <a:xfrm>
            <a:off x="409551" y="1859086"/>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9" name="Line 18"/>
          <p:cNvSpPr>
            <a:spLocks noChangeShapeType="1"/>
          </p:cNvSpPr>
          <p:nvPr/>
        </p:nvSpPr>
        <p:spPr bwMode="auto">
          <a:xfrm>
            <a:off x="409551" y="221786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0" name="Line 19"/>
          <p:cNvSpPr>
            <a:spLocks noChangeShapeType="1"/>
          </p:cNvSpPr>
          <p:nvPr/>
        </p:nvSpPr>
        <p:spPr bwMode="auto">
          <a:xfrm>
            <a:off x="409551" y="250678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1" name="Line 20"/>
          <p:cNvSpPr>
            <a:spLocks noChangeShapeType="1"/>
          </p:cNvSpPr>
          <p:nvPr/>
        </p:nvSpPr>
        <p:spPr bwMode="auto">
          <a:xfrm>
            <a:off x="409551" y="281942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2" name="Line 21"/>
          <p:cNvSpPr>
            <a:spLocks noChangeShapeType="1"/>
          </p:cNvSpPr>
          <p:nvPr/>
        </p:nvSpPr>
        <p:spPr bwMode="auto">
          <a:xfrm>
            <a:off x="409551" y="310745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5" name="Line 64"/>
          <p:cNvSpPr>
            <a:spLocks noChangeShapeType="1"/>
          </p:cNvSpPr>
          <p:nvPr/>
        </p:nvSpPr>
        <p:spPr bwMode="auto">
          <a:xfrm>
            <a:off x="1681252" y="2686034"/>
            <a:ext cx="595025" cy="310993"/>
          </a:xfrm>
          <a:prstGeom prst="line">
            <a:avLst/>
          </a:prstGeom>
          <a:noFill/>
          <a:ln w="285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3" name="Rectangle 15"/>
          <p:cNvSpPr>
            <a:spLocks noChangeArrowheads="1"/>
          </p:cNvSpPr>
          <p:nvPr/>
        </p:nvSpPr>
        <p:spPr bwMode="auto">
          <a:xfrm>
            <a:off x="7466615" y="2524423"/>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4" name="Text Box 16"/>
          <p:cNvSpPr txBox="1">
            <a:spLocks noChangeArrowheads="1"/>
          </p:cNvSpPr>
          <p:nvPr/>
        </p:nvSpPr>
        <p:spPr bwMode="auto">
          <a:xfrm>
            <a:off x="7527727" y="1859086"/>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85" name="Rectangle 17"/>
          <p:cNvSpPr>
            <a:spLocks noChangeArrowheads="1"/>
          </p:cNvSpPr>
          <p:nvPr/>
        </p:nvSpPr>
        <p:spPr bwMode="auto">
          <a:xfrm>
            <a:off x="7466614" y="1868784"/>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6" name="Line 18"/>
          <p:cNvSpPr>
            <a:spLocks noChangeShapeType="1"/>
          </p:cNvSpPr>
          <p:nvPr/>
        </p:nvSpPr>
        <p:spPr bwMode="auto">
          <a:xfrm>
            <a:off x="7466614" y="2227560"/>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7" name="Line 19"/>
          <p:cNvSpPr>
            <a:spLocks noChangeShapeType="1"/>
          </p:cNvSpPr>
          <p:nvPr/>
        </p:nvSpPr>
        <p:spPr bwMode="auto">
          <a:xfrm>
            <a:off x="7466614" y="251648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8" name="Line 20"/>
          <p:cNvSpPr>
            <a:spLocks noChangeShapeType="1"/>
          </p:cNvSpPr>
          <p:nvPr/>
        </p:nvSpPr>
        <p:spPr bwMode="auto">
          <a:xfrm>
            <a:off x="7466614" y="2829123"/>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9" name="Line 21"/>
          <p:cNvSpPr>
            <a:spLocks noChangeShapeType="1"/>
          </p:cNvSpPr>
          <p:nvPr/>
        </p:nvSpPr>
        <p:spPr bwMode="auto">
          <a:xfrm>
            <a:off x="7466614" y="311715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9" name="Line 68"/>
          <p:cNvSpPr>
            <a:spLocks noChangeShapeType="1"/>
          </p:cNvSpPr>
          <p:nvPr/>
        </p:nvSpPr>
        <p:spPr bwMode="auto">
          <a:xfrm flipV="1">
            <a:off x="6578428" y="2663154"/>
            <a:ext cx="1035050" cy="517698"/>
          </a:xfrm>
          <a:prstGeom prst="line">
            <a:avLst/>
          </a:prstGeom>
          <a:noFill/>
          <a:ln w="285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Tree>
    <p:extLst>
      <p:ext uri="{BB962C8B-B14F-4D97-AF65-F5344CB8AC3E}">
        <p14:creationId xmlns:p14="http://schemas.microsoft.com/office/powerpoint/2010/main" val="8048065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两级</a:t>
            </a:r>
            <a:r>
              <a:rPr lang="en-US" altLang="zh-CN" dirty="0" smtClean="0"/>
              <a:t>IP</a:t>
            </a:r>
            <a:r>
              <a:rPr lang="zh-CN" altLang="en-US" dirty="0" smtClean="0"/>
              <a:t>地址的不足：</a:t>
            </a:r>
            <a:endParaRPr lang="en-US" altLang="zh-CN" dirty="0" smtClean="0"/>
          </a:p>
          <a:p>
            <a:pPr lvl="1"/>
            <a:r>
              <a:rPr lang="en-US" altLang="zh-CN" dirty="0"/>
              <a:t>IP </a:t>
            </a:r>
            <a:r>
              <a:rPr lang="zh-CN" altLang="en-US" dirty="0"/>
              <a:t>地址空间的利用率有时很低。 </a:t>
            </a:r>
          </a:p>
          <a:p>
            <a:pPr lvl="1"/>
            <a:r>
              <a:rPr lang="zh-CN" altLang="en-US" dirty="0"/>
              <a:t>给每一个物理网络分配一个网络号会使路由表变得太大因而使网络性能变坏。 </a:t>
            </a:r>
          </a:p>
          <a:p>
            <a:pPr lvl="1"/>
            <a:r>
              <a:rPr lang="zh-CN" altLang="en-US" dirty="0"/>
              <a:t>两级的 </a:t>
            </a:r>
            <a:r>
              <a:rPr lang="en-US" altLang="zh-CN" dirty="0"/>
              <a:t>IP </a:t>
            </a:r>
            <a:r>
              <a:rPr lang="zh-CN" altLang="en-US" dirty="0"/>
              <a:t>地址不够灵活</a:t>
            </a:r>
            <a:r>
              <a:rPr lang="zh-CN" altLang="en-US" dirty="0" smtClean="0"/>
              <a:t>。</a:t>
            </a:r>
            <a:endParaRPr lang="en-US" altLang="zh-CN" dirty="0" smtClean="0"/>
          </a:p>
          <a:p>
            <a:r>
              <a:rPr lang="zh-CN" altLang="en-US" dirty="0"/>
              <a:t>解决</a:t>
            </a:r>
            <a:r>
              <a:rPr lang="zh-CN" altLang="en-US" dirty="0" smtClean="0"/>
              <a:t>思路：</a:t>
            </a:r>
            <a:endParaRPr lang="en-US" altLang="zh-CN" dirty="0" smtClean="0"/>
          </a:p>
          <a:p>
            <a:pPr lvl="1"/>
            <a:r>
              <a:rPr lang="zh-CN" altLang="en-US" dirty="0" smtClean="0"/>
              <a:t>申请到地址后，可以再进行二次划分，把一个</a:t>
            </a:r>
            <a:r>
              <a:rPr lang="en-US" altLang="zh-CN" dirty="0" smtClean="0"/>
              <a:t>A</a:t>
            </a:r>
            <a:r>
              <a:rPr lang="zh-CN" altLang="en-US" dirty="0" smtClean="0"/>
              <a:t>类或</a:t>
            </a:r>
            <a:r>
              <a:rPr lang="en-US" altLang="zh-CN" dirty="0" smtClean="0"/>
              <a:t>B</a:t>
            </a:r>
            <a:r>
              <a:rPr lang="zh-CN" altLang="en-US" dirty="0" smtClean="0"/>
              <a:t>类地址划分为多个网络。</a:t>
            </a:r>
            <a:endParaRPr lang="en-US" altLang="zh-CN" dirty="0" smtClean="0"/>
          </a:p>
          <a:p>
            <a:pPr lvl="1"/>
            <a:r>
              <a:rPr lang="zh-CN" altLang="en-US" dirty="0" smtClean="0"/>
              <a:t>让地址段更小、更灵活。</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80</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33268402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从</a:t>
            </a:r>
            <a:r>
              <a:rPr lang="en-US" altLang="zh-CN" dirty="0" smtClean="0"/>
              <a:t>1985</a:t>
            </a:r>
            <a:r>
              <a:rPr lang="zh-CN" altLang="en-US" dirty="0" smtClean="0"/>
              <a:t>年起，在</a:t>
            </a:r>
            <a:r>
              <a:rPr lang="en-US" altLang="zh-CN" dirty="0" smtClean="0"/>
              <a:t>IP</a:t>
            </a:r>
            <a:r>
              <a:rPr lang="zh-CN" altLang="en-US" dirty="0" smtClean="0"/>
              <a:t>地址</a:t>
            </a:r>
            <a:r>
              <a:rPr lang="zh-CN" altLang="en-US" dirty="0"/>
              <a:t>中又增加了一</a:t>
            </a:r>
            <a:r>
              <a:rPr lang="zh-CN" altLang="en-US" dirty="0" smtClean="0"/>
              <a:t>个新的字段：“子网号字段”，两</a:t>
            </a:r>
            <a:r>
              <a:rPr lang="zh-CN" altLang="en-US" dirty="0"/>
              <a:t>级</a:t>
            </a:r>
            <a:r>
              <a:rPr lang="zh-CN" altLang="en-US" dirty="0" smtClean="0"/>
              <a:t>的</a:t>
            </a:r>
            <a:r>
              <a:rPr lang="en-US" altLang="zh-CN" dirty="0" smtClean="0"/>
              <a:t>IP</a:t>
            </a:r>
            <a:r>
              <a:rPr lang="zh-CN" altLang="en-US" dirty="0" smtClean="0"/>
              <a:t>地址</a:t>
            </a:r>
            <a:r>
              <a:rPr lang="zh-CN" altLang="en-US" dirty="0"/>
              <a:t>变成为三</a:t>
            </a:r>
            <a:r>
              <a:rPr lang="zh-CN" altLang="en-US" dirty="0" smtClean="0"/>
              <a:t>级的</a:t>
            </a:r>
            <a:r>
              <a:rPr lang="en-US" altLang="zh-CN" dirty="0" smtClean="0"/>
              <a:t>IP</a:t>
            </a:r>
            <a:r>
              <a:rPr lang="zh-CN" altLang="en-US" dirty="0" smtClean="0"/>
              <a:t>地址</a:t>
            </a:r>
            <a:r>
              <a:rPr lang="zh-CN" altLang="en-US" dirty="0"/>
              <a:t>。</a:t>
            </a:r>
          </a:p>
          <a:p>
            <a:r>
              <a:rPr lang="zh-CN" altLang="en-US" dirty="0" smtClean="0"/>
              <a:t>从两级的</a:t>
            </a:r>
            <a:r>
              <a:rPr lang="en-US" altLang="zh-CN" dirty="0" smtClean="0"/>
              <a:t>IP</a:t>
            </a:r>
            <a:r>
              <a:rPr lang="zh-CN" altLang="en-US" dirty="0" smtClean="0"/>
              <a:t>地址变为三级的</a:t>
            </a:r>
            <a:r>
              <a:rPr lang="en-US" altLang="zh-CN" dirty="0" smtClean="0"/>
              <a:t>IP</a:t>
            </a:r>
            <a:r>
              <a:rPr lang="zh-CN" altLang="en-US" dirty="0" smtClean="0"/>
              <a:t>地址后，解决了分类</a:t>
            </a:r>
            <a:r>
              <a:rPr lang="en-US" altLang="zh-CN" dirty="0" smtClean="0"/>
              <a:t>IP</a:t>
            </a:r>
            <a:r>
              <a:rPr lang="zh-CN" altLang="en-US" dirty="0" smtClean="0"/>
              <a:t>地址管理的不足，让</a:t>
            </a:r>
            <a:r>
              <a:rPr lang="en-US" altLang="zh-CN" dirty="0" smtClean="0"/>
              <a:t>IP</a:t>
            </a:r>
            <a:r>
              <a:rPr lang="zh-CN" altLang="en-US" dirty="0" smtClean="0"/>
              <a:t>管理和使用变得更加灵活。</a:t>
            </a:r>
            <a:endParaRPr lang="en-US" altLang="zh-CN" dirty="0" smtClean="0"/>
          </a:p>
          <a:p>
            <a:r>
              <a:rPr lang="zh-CN" altLang="en-US" dirty="0"/>
              <a:t>将两级的</a:t>
            </a:r>
            <a:r>
              <a:rPr lang="en-US" altLang="zh-CN" dirty="0" smtClean="0"/>
              <a:t>IP</a:t>
            </a:r>
            <a:r>
              <a:rPr lang="zh-CN" altLang="en-US" dirty="0" smtClean="0"/>
              <a:t>地址变为三级的</a:t>
            </a:r>
            <a:r>
              <a:rPr lang="en-US" altLang="zh-CN" dirty="0" smtClean="0"/>
              <a:t>IP</a:t>
            </a:r>
            <a:r>
              <a:rPr lang="zh-CN" altLang="en-US" dirty="0" smtClean="0"/>
              <a:t>地址的做法，叫作</a:t>
            </a:r>
            <a:r>
              <a:rPr lang="zh-CN" altLang="en-US" dirty="0">
                <a:solidFill>
                  <a:srgbClr val="FF0000"/>
                </a:solidFill>
              </a:rPr>
              <a:t>划分子网</a:t>
            </a:r>
            <a:r>
              <a:rPr lang="en-US" altLang="zh-CN" dirty="0">
                <a:solidFill>
                  <a:srgbClr val="FF0000"/>
                </a:solidFill>
              </a:rPr>
              <a:t>(</a:t>
            </a:r>
            <a:r>
              <a:rPr lang="en-US" altLang="zh-CN" dirty="0" err="1">
                <a:solidFill>
                  <a:srgbClr val="FF0000"/>
                </a:solidFill>
              </a:rPr>
              <a:t>subnetting</a:t>
            </a:r>
            <a:r>
              <a:rPr lang="en-US" altLang="zh-CN" dirty="0">
                <a:solidFill>
                  <a:srgbClr val="FF0000"/>
                </a:solidFill>
              </a:rPr>
              <a:t>) </a:t>
            </a:r>
            <a:r>
              <a:rPr lang="zh-CN" altLang="en-US" dirty="0" smtClean="0"/>
              <a:t>，或叫</a:t>
            </a:r>
            <a:r>
              <a:rPr lang="zh-CN" altLang="en-US" dirty="0" smtClean="0">
                <a:solidFill>
                  <a:srgbClr val="FF0000"/>
                </a:solidFill>
              </a:rPr>
              <a:t>子网划分</a:t>
            </a:r>
            <a:r>
              <a:rPr lang="zh-CN" altLang="en-US" dirty="0" smtClean="0"/>
              <a:t>、</a:t>
            </a:r>
            <a:r>
              <a:rPr lang="zh-CN" altLang="en-US" dirty="0" smtClean="0">
                <a:solidFill>
                  <a:srgbClr val="FF0000"/>
                </a:solidFill>
              </a:rPr>
              <a:t>子网路由选择</a:t>
            </a:r>
            <a:r>
              <a:rPr lang="zh-CN" altLang="en-US" dirty="0" smtClean="0"/>
              <a:t>。</a:t>
            </a:r>
            <a:endParaRPr lang="en-US" altLang="zh-CN" dirty="0" smtClean="0"/>
          </a:p>
          <a:p>
            <a:r>
              <a:rPr lang="zh-CN" altLang="en-US" dirty="0"/>
              <a:t>目前，</a:t>
            </a:r>
            <a:r>
              <a:rPr lang="zh-CN" altLang="en-US" dirty="0" smtClean="0"/>
              <a:t>划分</a:t>
            </a:r>
            <a:r>
              <a:rPr lang="zh-CN" altLang="en-US" dirty="0"/>
              <a:t>子网已成为因特网的正式标准协议</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81</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31679533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划分子网的思路：</a:t>
            </a:r>
            <a:endParaRPr lang="en-US" altLang="zh-CN" dirty="0" smtClean="0"/>
          </a:p>
          <a:p>
            <a:pPr lvl="1"/>
            <a:r>
              <a:rPr lang="zh-CN" altLang="en-US" dirty="0">
                <a:solidFill>
                  <a:srgbClr val="FF0000"/>
                </a:solidFill>
              </a:rPr>
              <a:t>划分子网纯属一个单位内部的事情。</a:t>
            </a:r>
            <a:r>
              <a:rPr lang="zh-CN" altLang="en-US" dirty="0"/>
              <a:t>单位对外仍然表现为没有划分子网的网络。</a:t>
            </a:r>
          </a:p>
          <a:p>
            <a:pPr lvl="1"/>
            <a:r>
              <a:rPr lang="zh-CN" altLang="en-US" dirty="0"/>
              <a:t>从主机号借用若干个位作为子网号 </a:t>
            </a:r>
            <a:r>
              <a:rPr lang="en-US" altLang="zh-CN" dirty="0"/>
              <a:t>subnet-id</a:t>
            </a:r>
            <a:r>
              <a:rPr lang="zh-CN" altLang="en-US" dirty="0"/>
              <a:t>，而主机号 </a:t>
            </a:r>
            <a:r>
              <a:rPr lang="en-US" altLang="zh-CN" dirty="0"/>
              <a:t>host-id </a:t>
            </a:r>
            <a:r>
              <a:rPr lang="zh-CN" altLang="en-US" dirty="0"/>
              <a:t>也就相应减少了若干个位</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82</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grpSp>
        <p:nvGrpSpPr>
          <p:cNvPr id="6" name="组合 5"/>
          <p:cNvGrpSpPr/>
          <p:nvPr/>
        </p:nvGrpSpPr>
        <p:grpSpPr>
          <a:xfrm>
            <a:off x="1800076" y="3505572"/>
            <a:ext cx="5580236" cy="652115"/>
            <a:chOff x="1800076" y="3505572"/>
            <a:chExt cx="5580236" cy="652115"/>
          </a:xfrm>
        </p:grpSpPr>
        <p:sp>
          <p:nvSpPr>
            <p:cNvPr id="8" name="Rectangle 2"/>
            <p:cNvSpPr>
              <a:spLocks noChangeArrowheads="1"/>
            </p:cNvSpPr>
            <p:nvPr/>
          </p:nvSpPr>
          <p:spPr bwMode="auto">
            <a:xfrm>
              <a:off x="1800076" y="3505572"/>
              <a:ext cx="5580236" cy="652115"/>
            </a:xfrm>
            <a:prstGeom prst="rect">
              <a:avLst/>
            </a:prstGeom>
            <a:solidFill>
              <a:srgbClr val="FFFF99"/>
            </a:solidFill>
            <a:ln w="28575">
              <a:solidFill>
                <a:schemeClr val="tx1"/>
              </a:solidFill>
              <a:miter lim="800000"/>
              <a:headEnd/>
              <a:tailEnd/>
            </a:ln>
            <a:effectLst/>
          </p:spPr>
          <p:txBody>
            <a:bodyPr wrap="none" anchor="ctr"/>
            <a:lstStyle/>
            <a:p>
              <a:endParaRPr lang="zh-CN" altLang="en-US"/>
            </a:p>
          </p:txBody>
        </p:sp>
        <p:sp>
          <p:nvSpPr>
            <p:cNvPr id="5" name="矩形 4"/>
            <p:cNvSpPr/>
            <p:nvPr/>
          </p:nvSpPr>
          <p:spPr>
            <a:xfrm>
              <a:off x="2196750" y="3655518"/>
              <a:ext cx="4786888" cy="369332"/>
            </a:xfrm>
            <a:prstGeom prst="rect">
              <a:avLst/>
            </a:prstGeom>
          </p:spPr>
          <p:txBody>
            <a:bodyPr wrap="none">
              <a:spAutoFit/>
            </a:bodyPr>
            <a:lstStyle/>
            <a:p>
              <a:r>
                <a:rPr lang="en-US" altLang="zh-CN" dirty="0">
                  <a:latin typeface="+mj-ea"/>
                  <a:ea typeface="+mj-ea"/>
                </a:rPr>
                <a:t>IP</a:t>
              </a:r>
              <a:r>
                <a:rPr lang="zh-CN" altLang="en-US" dirty="0">
                  <a:latin typeface="+mj-ea"/>
                  <a:ea typeface="+mj-ea"/>
                </a:rPr>
                <a:t>地址 </a:t>
              </a:r>
              <a:r>
                <a:rPr lang="en-US" altLang="zh-CN" dirty="0">
                  <a:latin typeface="+mj-ea"/>
                  <a:ea typeface="+mj-ea"/>
                </a:rPr>
                <a:t>::= {&lt;</a:t>
              </a:r>
              <a:r>
                <a:rPr lang="zh-CN" altLang="en-US" dirty="0">
                  <a:latin typeface="+mj-ea"/>
                  <a:ea typeface="+mj-ea"/>
                </a:rPr>
                <a:t>网络号</a:t>
              </a:r>
              <a:r>
                <a:rPr lang="en-US" altLang="zh-CN" dirty="0">
                  <a:latin typeface="+mj-ea"/>
                  <a:ea typeface="+mj-ea"/>
                </a:rPr>
                <a:t>&gt;, &lt;</a:t>
              </a:r>
              <a:r>
                <a:rPr lang="zh-CN" altLang="en-US" dirty="0">
                  <a:latin typeface="+mj-ea"/>
                  <a:ea typeface="+mj-ea"/>
                </a:rPr>
                <a:t>子网号</a:t>
              </a:r>
              <a:r>
                <a:rPr lang="en-US" altLang="zh-CN" dirty="0">
                  <a:latin typeface="+mj-ea"/>
                  <a:ea typeface="+mj-ea"/>
                </a:rPr>
                <a:t>&gt;, &lt;</a:t>
              </a:r>
              <a:r>
                <a:rPr lang="zh-CN" altLang="en-US" dirty="0">
                  <a:latin typeface="+mj-ea"/>
                  <a:ea typeface="+mj-ea"/>
                </a:rPr>
                <a:t>主机号</a:t>
              </a:r>
              <a:r>
                <a:rPr lang="en-US" altLang="zh-CN" dirty="0">
                  <a:latin typeface="+mj-ea"/>
                  <a:ea typeface="+mj-ea"/>
                </a:rPr>
                <a:t>&gt;}</a:t>
              </a:r>
              <a:endParaRPr lang="zh-CN" altLang="en-US" dirty="0">
                <a:latin typeface="+mj-ea"/>
                <a:ea typeface="+mj-ea"/>
              </a:endParaRPr>
            </a:p>
          </p:txBody>
        </p:sp>
      </p:grpSp>
    </p:spTree>
    <p:extLst>
      <p:ext uri="{BB962C8B-B14F-4D97-AF65-F5344CB8AC3E}">
        <p14:creationId xmlns:p14="http://schemas.microsoft.com/office/powerpoint/2010/main" val="20506171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划分子网的思路：</a:t>
            </a:r>
            <a:endParaRPr lang="en-US" altLang="zh-CN" dirty="0" smtClean="0"/>
          </a:p>
          <a:p>
            <a:pPr lvl="1"/>
            <a:r>
              <a:rPr lang="zh-CN" altLang="en-US" dirty="0" smtClean="0"/>
              <a:t>凡是从其他网络发送给本单位某个主机的</a:t>
            </a:r>
            <a:r>
              <a:rPr lang="en-US" altLang="zh-CN" dirty="0" smtClean="0"/>
              <a:t>IP</a:t>
            </a:r>
            <a:r>
              <a:rPr lang="zh-CN" altLang="en-US" dirty="0" smtClean="0"/>
              <a:t>数据报，仍然是根据</a:t>
            </a:r>
            <a:r>
              <a:rPr lang="en-US" altLang="zh-CN" dirty="0" smtClean="0"/>
              <a:t>IP</a:t>
            </a:r>
            <a:r>
              <a:rPr lang="zh-CN" altLang="en-US" dirty="0" smtClean="0"/>
              <a:t>数据报的目的网络号</a:t>
            </a:r>
            <a:r>
              <a:rPr lang="en-US" altLang="zh-CN" dirty="0" smtClean="0"/>
              <a:t>net-id</a:t>
            </a:r>
            <a:r>
              <a:rPr lang="zh-CN" altLang="en-US" dirty="0" smtClean="0"/>
              <a:t>，先找到连接在本单位网络上的路由器。</a:t>
            </a:r>
          </a:p>
          <a:p>
            <a:pPr lvl="1"/>
            <a:r>
              <a:rPr lang="zh-CN" altLang="en-US" dirty="0" smtClean="0"/>
              <a:t>然后</a:t>
            </a:r>
            <a:r>
              <a:rPr lang="zh-CN" altLang="en-US" dirty="0"/>
              <a:t>此路由器在</a:t>
            </a:r>
            <a:r>
              <a:rPr lang="zh-CN" altLang="en-US" dirty="0" smtClean="0"/>
              <a:t>收到</a:t>
            </a:r>
            <a:r>
              <a:rPr lang="en-US" altLang="zh-CN" dirty="0" smtClean="0"/>
              <a:t>IP</a:t>
            </a:r>
            <a:r>
              <a:rPr lang="zh-CN" altLang="en-US" dirty="0" smtClean="0"/>
              <a:t>数据报</a:t>
            </a:r>
            <a:r>
              <a:rPr lang="zh-CN" altLang="en-US" dirty="0"/>
              <a:t>后，再按目的网络</a:t>
            </a:r>
            <a:r>
              <a:rPr lang="zh-CN" altLang="en-US" dirty="0" smtClean="0"/>
              <a:t>号</a:t>
            </a:r>
            <a:r>
              <a:rPr lang="en-US" altLang="zh-CN" dirty="0" smtClean="0"/>
              <a:t>net-id</a:t>
            </a:r>
            <a:r>
              <a:rPr lang="zh-CN" altLang="en-US" dirty="0" smtClean="0"/>
              <a:t>和</a:t>
            </a:r>
            <a:r>
              <a:rPr lang="zh-CN" altLang="en-US" dirty="0"/>
              <a:t>子网号 </a:t>
            </a:r>
            <a:r>
              <a:rPr lang="en-US" altLang="zh-CN" dirty="0" smtClean="0"/>
              <a:t>subnet-id</a:t>
            </a:r>
            <a:r>
              <a:rPr lang="zh-CN" altLang="en-US" dirty="0" smtClean="0"/>
              <a:t>找到</a:t>
            </a:r>
            <a:r>
              <a:rPr lang="zh-CN" altLang="en-US" dirty="0"/>
              <a:t>目的子网。</a:t>
            </a:r>
          </a:p>
          <a:p>
            <a:pPr lvl="1"/>
            <a:r>
              <a:rPr lang="zh-CN" altLang="en-US" dirty="0"/>
              <a:t>最后就</a:t>
            </a:r>
            <a:r>
              <a:rPr lang="zh-CN" altLang="en-US" dirty="0" smtClean="0"/>
              <a:t>将</a:t>
            </a:r>
            <a:r>
              <a:rPr lang="en-US" altLang="zh-CN" dirty="0" smtClean="0"/>
              <a:t>IP</a:t>
            </a:r>
            <a:r>
              <a:rPr lang="zh-CN" altLang="en-US" dirty="0" smtClean="0"/>
              <a:t>数据报</a:t>
            </a:r>
            <a:r>
              <a:rPr lang="zh-CN" altLang="en-US" dirty="0"/>
              <a:t>直接交付目的主机。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83</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12718042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84</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grpSp>
        <p:nvGrpSpPr>
          <p:cNvPr id="78" name="组合 77"/>
          <p:cNvGrpSpPr/>
          <p:nvPr/>
        </p:nvGrpSpPr>
        <p:grpSpPr>
          <a:xfrm>
            <a:off x="611560" y="1424996"/>
            <a:ext cx="7724204" cy="3664752"/>
            <a:chOff x="520204" y="1300725"/>
            <a:chExt cx="7724204" cy="3664752"/>
          </a:xfrm>
        </p:grpSpPr>
        <p:grpSp>
          <p:nvGrpSpPr>
            <p:cNvPr id="55" name="Group 49"/>
            <p:cNvGrpSpPr>
              <a:grpSpLocks/>
            </p:cNvGrpSpPr>
            <p:nvPr/>
          </p:nvGrpSpPr>
          <p:grpSpPr bwMode="auto">
            <a:xfrm>
              <a:off x="2642707" y="2039149"/>
              <a:ext cx="4419407" cy="2216507"/>
              <a:chOff x="1746" y="890"/>
              <a:chExt cx="3221" cy="1950"/>
            </a:xfrm>
          </p:grpSpPr>
          <p:grpSp>
            <p:nvGrpSpPr>
              <p:cNvPr id="56" name="Group 50"/>
              <p:cNvGrpSpPr>
                <a:grpSpLocks/>
              </p:cNvGrpSpPr>
              <p:nvPr/>
            </p:nvGrpSpPr>
            <p:grpSpPr bwMode="auto">
              <a:xfrm>
                <a:off x="1746" y="890"/>
                <a:ext cx="3221" cy="1950"/>
                <a:chOff x="912" y="768"/>
                <a:chExt cx="2400" cy="1584"/>
              </a:xfrm>
            </p:grpSpPr>
            <p:sp>
              <p:nvSpPr>
                <p:cNvPr id="58" name="Oval 51"/>
                <p:cNvSpPr>
                  <a:spLocks noChangeArrowheads="1"/>
                </p:cNvSpPr>
                <p:nvPr/>
              </p:nvSpPr>
              <p:spPr bwMode="auto">
                <a:xfrm>
                  <a:off x="1751" y="799"/>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9" name="Oval 52"/>
                <p:cNvSpPr>
                  <a:spLocks noChangeArrowheads="1"/>
                </p:cNvSpPr>
                <p:nvPr/>
              </p:nvSpPr>
              <p:spPr bwMode="auto">
                <a:xfrm>
                  <a:off x="1172" y="972"/>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0" name="Oval 53"/>
                <p:cNvSpPr>
                  <a:spLocks noChangeArrowheads="1"/>
                </p:cNvSpPr>
                <p:nvPr/>
              </p:nvSpPr>
              <p:spPr bwMode="auto">
                <a:xfrm>
                  <a:off x="926" y="1364"/>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1" name="Oval 54"/>
                <p:cNvSpPr>
                  <a:spLocks noChangeArrowheads="1"/>
                </p:cNvSpPr>
                <p:nvPr/>
              </p:nvSpPr>
              <p:spPr bwMode="auto">
                <a:xfrm>
                  <a:off x="1085" y="1599"/>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2" name="Oval 55"/>
                <p:cNvSpPr>
                  <a:spLocks noChangeArrowheads="1"/>
                </p:cNvSpPr>
                <p:nvPr/>
              </p:nvSpPr>
              <p:spPr bwMode="auto">
                <a:xfrm>
                  <a:off x="1664" y="1693"/>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3" name="Oval 56"/>
                <p:cNvSpPr>
                  <a:spLocks noChangeArrowheads="1"/>
                </p:cNvSpPr>
                <p:nvPr/>
              </p:nvSpPr>
              <p:spPr bwMode="auto">
                <a:xfrm>
                  <a:off x="2445" y="988"/>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4" name="Oval 57"/>
                <p:cNvSpPr>
                  <a:spLocks noChangeArrowheads="1"/>
                </p:cNvSpPr>
                <p:nvPr/>
              </p:nvSpPr>
              <p:spPr bwMode="auto">
                <a:xfrm>
                  <a:off x="2560" y="1317"/>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5" name="Oval 58"/>
                <p:cNvSpPr>
                  <a:spLocks noChangeArrowheads="1"/>
                </p:cNvSpPr>
                <p:nvPr/>
              </p:nvSpPr>
              <p:spPr bwMode="auto">
                <a:xfrm>
                  <a:off x="2488" y="1427"/>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6" name="Oval 59"/>
                <p:cNvSpPr>
                  <a:spLocks noChangeArrowheads="1"/>
                </p:cNvSpPr>
                <p:nvPr/>
              </p:nvSpPr>
              <p:spPr bwMode="auto">
                <a:xfrm>
                  <a:off x="1360" y="1176"/>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nvGrpSpPr>
                <p:cNvPr id="67" name="Group 60"/>
                <p:cNvGrpSpPr>
                  <a:grpSpLocks/>
                </p:cNvGrpSpPr>
                <p:nvPr/>
              </p:nvGrpSpPr>
              <p:grpSpPr bwMode="auto">
                <a:xfrm>
                  <a:off x="912" y="768"/>
                  <a:ext cx="2386" cy="1553"/>
                  <a:chOff x="912" y="768"/>
                  <a:chExt cx="2386" cy="1553"/>
                </a:xfrm>
              </p:grpSpPr>
              <p:sp>
                <p:nvSpPr>
                  <p:cNvPr id="72" name="Oval 65"/>
                  <p:cNvSpPr>
                    <a:spLocks noChangeArrowheads="1"/>
                  </p:cNvSpPr>
                  <p:nvPr/>
                </p:nvSpPr>
                <p:spPr bwMode="auto">
                  <a:xfrm>
                    <a:off x="1649" y="1662"/>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8" name="Oval 61"/>
                  <p:cNvSpPr>
                    <a:spLocks noChangeArrowheads="1"/>
                  </p:cNvSpPr>
                  <p:nvPr/>
                </p:nvSpPr>
                <p:spPr bwMode="auto">
                  <a:xfrm>
                    <a:off x="1736" y="768"/>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9" name="Oval 62"/>
                  <p:cNvSpPr>
                    <a:spLocks noChangeArrowheads="1"/>
                  </p:cNvSpPr>
                  <p:nvPr/>
                </p:nvSpPr>
                <p:spPr bwMode="auto">
                  <a:xfrm>
                    <a:off x="1158" y="941"/>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0" name="Oval 63"/>
                  <p:cNvSpPr>
                    <a:spLocks noChangeArrowheads="1"/>
                  </p:cNvSpPr>
                  <p:nvPr/>
                </p:nvSpPr>
                <p:spPr bwMode="auto">
                  <a:xfrm>
                    <a:off x="912" y="1333"/>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1" name="Oval 64"/>
                  <p:cNvSpPr>
                    <a:spLocks noChangeArrowheads="1"/>
                  </p:cNvSpPr>
                  <p:nvPr/>
                </p:nvSpPr>
                <p:spPr bwMode="auto">
                  <a:xfrm>
                    <a:off x="1071" y="1568"/>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3" name="Oval 66"/>
                  <p:cNvSpPr>
                    <a:spLocks noChangeArrowheads="1"/>
                  </p:cNvSpPr>
                  <p:nvPr/>
                </p:nvSpPr>
                <p:spPr bwMode="auto">
                  <a:xfrm>
                    <a:off x="2430" y="95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4" name="Oval 67"/>
                  <p:cNvSpPr>
                    <a:spLocks noChangeArrowheads="1"/>
                  </p:cNvSpPr>
                  <p:nvPr/>
                </p:nvSpPr>
                <p:spPr bwMode="auto">
                  <a:xfrm>
                    <a:off x="2546" y="128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5" name="Oval 68"/>
                  <p:cNvSpPr>
                    <a:spLocks noChangeArrowheads="1"/>
                  </p:cNvSpPr>
                  <p:nvPr/>
                </p:nvSpPr>
                <p:spPr bwMode="auto">
                  <a:xfrm>
                    <a:off x="2473" y="1395"/>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6" name="Oval 69"/>
                  <p:cNvSpPr>
                    <a:spLocks noChangeArrowheads="1"/>
                  </p:cNvSpPr>
                  <p:nvPr/>
                </p:nvSpPr>
                <p:spPr bwMode="auto">
                  <a:xfrm>
                    <a:off x="1346" y="1144"/>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grpSp>
          <p:sp>
            <p:nvSpPr>
              <p:cNvPr id="57" name="Text Box 70"/>
              <p:cNvSpPr txBox="1">
                <a:spLocks noChangeArrowheads="1"/>
              </p:cNvSpPr>
              <p:nvPr/>
            </p:nvSpPr>
            <p:spPr bwMode="auto">
              <a:xfrm>
                <a:off x="3537" y="1632"/>
                <a:ext cx="944" cy="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dirty="0">
                    <a:latin typeface="+mj-ea"/>
                    <a:ea typeface="+mj-ea"/>
                  </a:rPr>
                  <a:t>网络</a:t>
                </a:r>
              </a:p>
              <a:p>
                <a:pPr algn="ctr"/>
                <a:r>
                  <a:rPr kumimoji="1" lang="en-US" altLang="zh-CN" dirty="0">
                    <a:latin typeface="+mj-ea"/>
                    <a:ea typeface="+mj-ea"/>
                  </a:rPr>
                  <a:t>145.13.0.0</a:t>
                </a:r>
              </a:p>
            </p:txBody>
          </p:sp>
        </p:grpSp>
        <p:sp>
          <p:nvSpPr>
            <p:cNvPr id="10" name="Line 4"/>
            <p:cNvSpPr>
              <a:spLocks noChangeShapeType="1"/>
            </p:cNvSpPr>
            <p:nvPr/>
          </p:nvSpPr>
          <p:spPr bwMode="auto">
            <a:xfrm>
              <a:off x="3627866" y="2169871"/>
              <a:ext cx="249352" cy="3055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1" name="Line 5"/>
            <p:cNvSpPr>
              <a:spLocks noChangeShapeType="1"/>
            </p:cNvSpPr>
            <p:nvPr/>
          </p:nvSpPr>
          <p:spPr bwMode="auto">
            <a:xfrm flipH="1">
              <a:off x="6732238" y="2282816"/>
              <a:ext cx="457349" cy="383784"/>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2" name="Line 6"/>
            <p:cNvSpPr>
              <a:spLocks noChangeShapeType="1"/>
            </p:cNvSpPr>
            <p:nvPr/>
          </p:nvSpPr>
          <p:spPr bwMode="auto">
            <a:xfrm flipH="1">
              <a:off x="5240204" y="1862743"/>
              <a:ext cx="0" cy="35655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Line 7"/>
            <p:cNvSpPr>
              <a:spLocks noChangeShapeType="1"/>
            </p:cNvSpPr>
            <p:nvPr/>
          </p:nvSpPr>
          <p:spPr bwMode="auto">
            <a:xfrm flipH="1" flipV="1">
              <a:off x="5777886" y="3947338"/>
              <a:ext cx="100523" cy="624959"/>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Line 8"/>
            <p:cNvSpPr>
              <a:spLocks noChangeShapeType="1"/>
            </p:cNvSpPr>
            <p:nvPr/>
          </p:nvSpPr>
          <p:spPr bwMode="auto">
            <a:xfrm>
              <a:off x="4485128" y="1931009"/>
              <a:ext cx="200828" cy="340614"/>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9"/>
            <p:cNvSpPr>
              <a:spLocks noChangeShapeType="1"/>
            </p:cNvSpPr>
            <p:nvPr/>
          </p:nvSpPr>
          <p:spPr bwMode="auto">
            <a:xfrm flipH="1">
              <a:off x="6343959" y="2065412"/>
              <a:ext cx="150281" cy="41242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0"/>
            <p:cNvSpPr>
              <a:spLocks noChangeShapeType="1"/>
            </p:cNvSpPr>
            <p:nvPr/>
          </p:nvSpPr>
          <p:spPr bwMode="auto">
            <a:xfrm flipV="1">
              <a:off x="4836238" y="4058353"/>
              <a:ext cx="55764" cy="35067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1"/>
            <p:cNvSpPr>
              <a:spLocks noChangeShapeType="1"/>
            </p:cNvSpPr>
            <p:nvPr/>
          </p:nvSpPr>
          <p:spPr bwMode="auto">
            <a:xfrm flipV="1">
              <a:off x="3627866" y="3809137"/>
              <a:ext cx="276813" cy="5309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2"/>
            <p:cNvSpPr>
              <a:spLocks noChangeShapeType="1"/>
            </p:cNvSpPr>
            <p:nvPr/>
          </p:nvSpPr>
          <p:spPr bwMode="auto">
            <a:xfrm flipH="1" flipV="1">
              <a:off x="6732239" y="3575592"/>
              <a:ext cx="572304" cy="28021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pic>
          <p:nvPicPr>
            <p:cNvPr id="19" name="Picture 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9061" y="1674266"/>
              <a:ext cx="300564"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8341" y="1895049"/>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606" y="1590774"/>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9589" y="2053876"/>
              <a:ext cx="300564" cy="30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3960" y="1779490"/>
              <a:ext cx="300564" cy="30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3270" y="3641827"/>
              <a:ext cx="300565" cy="30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8129" y="4577912"/>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956" y="4411554"/>
              <a:ext cx="300564"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680" y="4353425"/>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25"/>
            <p:cNvSpPr txBox="1">
              <a:spLocks noChangeArrowheads="1"/>
            </p:cNvSpPr>
            <p:nvPr/>
          </p:nvSpPr>
          <p:spPr bwMode="auto">
            <a:xfrm>
              <a:off x="2258977" y="1921396"/>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145.13.3.10</a:t>
              </a:r>
            </a:p>
          </p:txBody>
        </p:sp>
        <p:sp>
          <p:nvSpPr>
            <p:cNvPr id="32" name="Text Box 26"/>
            <p:cNvSpPr txBox="1">
              <a:spLocks noChangeArrowheads="1"/>
            </p:cNvSpPr>
            <p:nvPr/>
          </p:nvSpPr>
          <p:spPr bwMode="auto">
            <a:xfrm>
              <a:off x="3447007" y="1417340"/>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145.13.3.11</a:t>
              </a:r>
            </a:p>
          </p:txBody>
        </p:sp>
        <p:sp>
          <p:nvSpPr>
            <p:cNvPr id="33" name="Text Box 27"/>
            <p:cNvSpPr txBox="1">
              <a:spLocks noChangeArrowheads="1"/>
            </p:cNvSpPr>
            <p:nvPr/>
          </p:nvSpPr>
          <p:spPr bwMode="auto">
            <a:xfrm>
              <a:off x="4620425" y="1300725"/>
              <a:ext cx="12666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145.13.3.101</a:t>
              </a:r>
            </a:p>
          </p:txBody>
        </p:sp>
        <p:sp>
          <p:nvSpPr>
            <p:cNvPr id="34" name="Text Box 28"/>
            <p:cNvSpPr txBox="1">
              <a:spLocks noChangeArrowheads="1"/>
            </p:cNvSpPr>
            <p:nvPr/>
          </p:nvSpPr>
          <p:spPr bwMode="auto">
            <a:xfrm>
              <a:off x="5913794" y="1508427"/>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145.13.7.34</a:t>
              </a:r>
            </a:p>
          </p:txBody>
        </p:sp>
        <p:sp>
          <p:nvSpPr>
            <p:cNvPr id="35" name="Text Box 29"/>
            <p:cNvSpPr txBox="1">
              <a:spLocks noChangeArrowheads="1"/>
            </p:cNvSpPr>
            <p:nvPr/>
          </p:nvSpPr>
          <p:spPr bwMode="auto">
            <a:xfrm>
              <a:off x="7083513" y="2333699"/>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145.13.7.35</a:t>
              </a:r>
            </a:p>
          </p:txBody>
        </p:sp>
        <p:sp>
          <p:nvSpPr>
            <p:cNvPr id="36" name="Text Box 30"/>
            <p:cNvSpPr txBox="1">
              <a:spLocks noChangeArrowheads="1"/>
            </p:cNvSpPr>
            <p:nvPr/>
          </p:nvSpPr>
          <p:spPr bwMode="auto">
            <a:xfrm>
              <a:off x="6855878" y="3944167"/>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145.13.7.56</a:t>
              </a:r>
            </a:p>
          </p:txBody>
        </p:sp>
        <p:sp>
          <p:nvSpPr>
            <p:cNvPr id="37" name="Text Box 31"/>
            <p:cNvSpPr txBox="1">
              <a:spLocks noChangeArrowheads="1"/>
            </p:cNvSpPr>
            <p:nvPr/>
          </p:nvSpPr>
          <p:spPr bwMode="auto">
            <a:xfrm>
              <a:off x="2933528" y="4631332"/>
              <a:ext cx="12666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145.13.21.23</a:t>
              </a:r>
            </a:p>
          </p:txBody>
        </p:sp>
        <p:sp>
          <p:nvSpPr>
            <p:cNvPr id="38" name="Text Box 32"/>
            <p:cNvSpPr txBox="1">
              <a:spLocks noChangeArrowheads="1"/>
            </p:cNvSpPr>
            <p:nvPr/>
          </p:nvSpPr>
          <p:spPr bwMode="auto">
            <a:xfrm>
              <a:off x="4211960" y="4657700"/>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145.13.21.9</a:t>
              </a:r>
            </a:p>
          </p:txBody>
        </p:sp>
        <p:sp>
          <p:nvSpPr>
            <p:cNvPr id="39" name="Text Box 33"/>
            <p:cNvSpPr txBox="1">
              <a:spLocks noChangeArrowheads="1"/>
            </p:cNvSpPr>
            <p:nvPr/>
          </p:nvSpPr>
          <p:spPr bwMode="auto">
            <a:xfrm>
              <a:off x="6028694" y="458569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145.13.21.8</a:t>
              </a:r>
            </a:p>
          </p:txBody>
        </p:sp>
        <p:sp>
          <p:nvSpPr>
            <p:cNvPr id="40" name="Line 34"/>
            <p:cNvSpPr>
              <a:spLocks noChangeShapeType="1"/>
            </p:cNvSpPr>
            <p:nvPr/>
          </p:nvSpPr>
          <p:spPr bwMode="auto">
            <a:xfrm>
              <a:off x="1296971" y="2217261"/>
              <a:ext cx="1155255" cy="1041461"/>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1" name="Line 35"/>
            <p:cNvSpPr>
              <a:spLocks noChangeShapeType="1"/>
            </p:cNvSpPr>
            <p:nvPr/>
          </p:nvSpPr>
          <p:spPr bwMode="auto">
            <a:xfrm>
              <a:off x="1174519" y="2217261"/>
              <a:ext cx="0" cy="1591877"/>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2" name="Line 36"/>
            <p:cNvSpPr>
              <a:spLocks noChangeShapeType="1"/>
            </p:cNvSpPr>
            <p:nvPr/>
          </p:nvSpPr>
          <p:spPr bwMode="auto">
            <a:xfrm flipV="1">
              <a:off x="1236363" y="3318093"/>
              <a:ext cx="1155255" cy="613497"/>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3" name="AutoShape 37"/>
            <p:cNvSpPr>
              <a:spLocks noChangeArrowheads="1"/>
            </p:cNvSpPr>
            <p:nvPr/>
          </p:nvSpPr>
          <p:spPr bwMode="auto">
            <a:xfrm>
              <a:off x="520204" y="4325415"/>
              <a:ext cx="2018412" cy="610554"/>
            </a:xfrm>
            <a:prstGeom prst="wedgeRoundRectCallout">
              <a:avLst>
                <a:gd name="adj1" fmla="val 43142"/>
                <a:gd name="adj2" fmla="val -188319"/>
                <a:gd name="adj3" fmla="val 16667"/>
              </a:avLst>
            </a:prstGeom>
            <a:solidFill>
              <a:srgbClr val="FFFF99"/>
            </a:solidFill>
            <a:ln w="9525">
              <a:solidFill>
                <a:schemeClr val="tx1"/>
              </a:solidFill>
              <a:miter lim="800000"/>
              <a:headEnd/>
              <a:tailEnd/>
            </a:ln>
            <a:effectLst/>
          </p:spPr>
          <p:txBody>
            <a:bodyPr/>
            <a:lstStyle/>
            <a:p>
              <a:pPr algn="ctr"/>
              <a:endParaRPr kumimoji="1" lang="zh-CN" altLang="zh-CN" sz="1400">
                <a:latin typeface="+mj-ea"/>
                <a:ea typeface="+mj-ea"/>
              </a:endParaRPr>
            </a:p>
          </p:txBody>
        </p:sp>
        <p:sp>
          <p:nvSpPr>
            <p:cNvPr id="44" name="Text Box 38"/>
            <p:cNvSpPr txBox="1">
              <a:spLocks noChangeArrowheads="1"/>
            </p:cNvSpPr>
            <p:nvPr/>
          </p:nvSpPr>
          <p:spPr bwMode="auto">
            <a:xfrm>
              <a:off x="520204" y="4389991"/>
              <a:ext cx="20184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latin typeface="+mj-ea"/>
                  <a:ea typeface="+mj-ea"/>
                </a:rPr>
                <a:t>所有到网络 </a:t>
              </a:r>
              <a:r>
                <a:rPr kumimoji="1" lang="en-US" altLang="zh-CN" sz="1400" dirty="0">
                  <a:latin typeface="+mj-ea"/>
                  <a:ea typeface="+mj-ea"/>
                </a:rPr>
                <a:t>145.13.0.0</a:t>
              </a:r>
              <a:r>
                <a:rPr kumimoji="1" lang="zh-CN" altLang="en-US" sz="1400" dirty="0">
                  <a:latin typeface="+mj-ea"/>
                  <a:ea typeface="+mj-ea"/>
                </a:rPr>
                <a:t>的分组均到达此路由器</a:t>
              </a:r>
            </a:p>
          </p:txBody>
        </p:sp>
        <p:pic>
          <p:nvPicPr>
            <p:cNvPr id="45" name="Picture 3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88" y="3747293"/>
              <a:ext cx="546705" cy="3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6" name="Picture 4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88" y="2034201"/>
              <a:ext cx="546705" cy="36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47" name="AutoShape 41"/>
            <p:cNvSpPr>
              <a:spLocks noChangeArrowheads="1"/>
            </p:cNvSpPr>
            <p:nvPr/>
          </p:nvSpPr>
          <p:spPr bwMode="auto">
            <a:xfrm rot="19956702">
              <a:off x="1483501" y="3435754"/>
              <a:ext cx="484580" cy="152183"/>
            </a:xfrm>
            <a:prstGeom prst="leftArrow">
              <a:avLst>
                <a:gd name="adj1" fmla="val 42500"/>
                <a:gd name="adj2" fmla="val 905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48" name="AutoShape 42"/>
            <p:cNvSpPr>
              <a:spLocks noChangeArrowheads="1"/>
            </p:cNvSpPr>
            <p:nvPr/>
          </p:nvSpPr>
          <p:spPr bwMode="auto">
            <a:xfrm rot="2494205">
              <a:off x="1658760" y="2511137"/>
              <a:ext cx="514549" cy="159175"/>
            </a:xfrm>
            <a:prstGeom prst="leftArrow">
              <a:avLst>
                <a:gd name="adj1" fmla="val 42500"/>
                <a:gd name="adj2" fmla="val 8963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2" name="Text Box 46"/>
            <p:cNvSpPr txBox="1">
              <a:spLocks noChangeArrowheads="1"/>
            </p:cNvSpPr>
            <p:nvPr/>
          </p:nvSpPr>
          <p:spPr bwMode="auto">
            <a:xfrm>
              <a:off x="2279782" y="2739825"/>
              <a:ext cx="3722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1</a:t>
              </a:r>
            </a:p>
          </p:txBody>
        </p:sp>
        <p:sp>
          <p:nvSpPr>
            <p:cNvPr id="53" name="Text Box 47"/>
            <p:cNvSpPr txBox="1">
              <a:spLocks noChangeArrowheads="1"/>
            </p:cNvSpPr>
            <p:nvPr/>
          </p:nvSpPr>
          <p:spPr bwMode="auto">
            <a:xfrm>
              <a:off x="778714" y="3433123"/>
              <a:ext cx="3722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R</a:t>
              </a:r>
              <a:r>
                <a:rPr kumimoji="1" lang="en-US" altLang="zh-CN" sz="1400" baseline="-25000">
                  <a:latin typeface="+mj-ea"/>
                  <a:ea typeface="+mj-ea"/>
                </a:rPr>
                <a:t>3</a:t>
              </a:r>
            </a:p>
          </p:txBody>
        </p:sp>
        <p:sp>
          <p:nvSpPr>
            <p:cNvPr id="54" name="Text Box 48"/>
            <p:cNvSpPr txBox="1">
              <a:spLocks noChangeArrowheads="1"/>
            </p:cNvSpPr>
            <p:nvPr/>
          </p:nvSpPr>
          <p:spPr bwMode="auto">
            <a:xfrm>
              <a:off x="778714" y="1722505"/>
              <a:ext cx="3722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R</a:t>
              </a:r>
              <a:r>
                <a:rPr kumimoji="1" lang="en-US" altLang="zh-CN" sz="1400" baseline="-25000">
                  <a:latin typeface="+mj-ea"/>
                  <a:ea typeface="+mj-ea"/>
                </a:rPr>
                <a:t>2</a:t>
              </a:r>
            </a:p>
          </p:txBody>
        </p:sp>
        <p:pic>
          <p:nvPicPr>
            <p:cNvPr id="77" name="Picture 7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796" y="3074425"/>
              <a:ext cx="546705" cy="3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8" name="AutoShape 2"/>
            <p:cNvSpPr>
              <a:spLocks noChangeArrowheads="1"/>
            </p:cNvSpPr>
            <p:nvPr/>
          </p:nvSpPr>
          <p:spPr bwMode="auto">
            <a:xfrm>
              <a:off x="2807022" y="2942482"/>
              <a:ext cx="1393975" cy="526915"/>
            </a:xfrm>
            <a:prstGeom prst="roundRect">
              <a:avLst>
                <a:gd name="adj" fmla="val 16667"/>
              </a:avLst>
            </a:prstGeom>
            <a:solidFill>
              <a:srgbClr val="FFCCFF"/>
            </a:solidFill>
            <a:ln w="9525">
              <a:solidFill>
                <a:schemeClr val="tx1"/>
              </a:solidFill>
              <a:round/>
              <a:headEnd/>
              <a:tailEnd/>
            </a:ln>
            <a:effectLst/>
          </p:spPr>
          <p:txBody>
            <a:bodyPr wrap="none" anchor="ctr"/>
            <a:lstStyle/>
            <a:p>
              <a:endParaRPr lang="zh-CN" altLang="en-US" sz="1400">
                <a:latin typeface="+mj-ea"/>
                <a:ea typeface="+mj-ea"/>
              </a:endParaRPr>
            </a:p>
          </p:txBody>
        </p:sp>
        <p:sp>
          <p:nvSpPr>
            <p:cNvPr id="49" name="Text Box 43"/>
            <p:cNvSpPr txBox="1">
              <a:spLocks noChangeArrowheads="1"/>
            </p:cNvSpPr>
            <p:nvPr/>
          </p:nvSpPr>
          <p:spPr bwMode="auto">
            <a:xfrm>
              <a:off x="2843808" y="2929508"/>
              <a:ext cx="12875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我的网络地址</a:t>
              </a:r>
            </a:p>
            <a:p>
              <a:r>
                <a:rPr kumimoji="1" lang="zh-CN" altLang="en-US" sz="1400" dirty="0">
                  <a:latin typeface="+mj-ea"/>
                  <a:ea typeface="+mj-ea"/>
                </a:rPr>
                <a:t>是 </a:t>
              </a:r>
              <a:r>
                <a:rPr kumimoji="1" lang="en-US" altLang="zh-CN" sz="1400" dirty="0">
                  <a:latin typeface="+mj-ea"/>
                  <a:ea typeface="+mj-ea"/>
                </a:rPr>
                <a:t>145.13.0.0</a:t>
              </a:r>
            </a:p>
          </p:txBody>
        </p:sp>
      </p:grpSp>
    </p:spTree>
    <p:extLst>
      <p:ext uri="{BB962C8B-B14F-4D97-AF65-F5344CB8AC3E}">
        <p14:creationId xmlns:p14="http://schemas.microsoft.com/office/powerpoint/2010/main" val="17936190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85</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grpSp>
        <p:nvGrpSpPr>
          <p:cNvPr id="5" name="组合 4"/>
          <p:cNvGrpSpPr/>
          <p:nvPr/>
        </p:nvGrpSpPr>
        <p:grpSpPr>
          <a:xfrm>
            <a:off x="828419" y="1417340"/>
            <a:ext cx="7224520" cy="3777432"/>
            <a:chOff x="828419" y="1628284"/>
            <a:chExt cx="7224520" cy="3777432"/>
          </a:xfrm>
        </p:grpSpPr>
        <p:grpSp>
          <p:nvGrpSpPr>
            <p:cNvPr id="3" name="组合 2"/>
            <p:cNvGrpSpPr/>
            <p:nvPr/>
          </p:nvGrpSpPr>
          <p:grpSpPr>
            <a:xfrm>
              <a:off x="828419" y="1628284"/>
              <a:ext cx="7224520" cy="3777432"/>
              <a:chOff x="-1484280" y="1341438"/>
              <a:chExt cx="10520330" cy="5500688"/>
            </a:xfrm>
          </p:grpSpPr>
          <p:sp>
            <p:nvSpPr>
              <p:cNvPr id="79" name="Line 3"/>
              <p:cNvSpPr>
                <a:spLocks noChangeShapeType="1"/>
              </p:cNvSpPr>
              <p:nvPr/>
            </p:nvSpPr>
            <p:spPr bwMode="auto">
              <a:xfrm>
                <a:off x="-332059" y="2703513"/>
                <a:ext cx="2279922" cy="1283181"/>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0" name="Line 4"/>
              <p:cNvSpPr>
                <a:spLocks noChangeShapeType="1"/>
              </p:cNvSpPr>
              <p:nvPr/>
            </p:nvSpPr>
            <p:spPr bwMode="auto">
              <a:xfrm>
                <a:off x="-618689" y="2628899"/>
                <a:ext cx="0" cy="209550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1" name="Line 5"/>
              <p:cNvSpPr>
                <a:spLocks noChangeShapeType="1"/>
              </p:cNvSpPr>
              <p:nvPr/>
            </p:nvSpPr>
            <p:spPr bwMode="auto">
              <a:xfrm flipV="1">
                <a:off x="-332059" y="3998913"/>
                <a:ext cx="2241822" cy="803274"/>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2" name="AutoShape 6"/>
              <p:cNvSpPr>
                <a:spLocks noChangeArrowheads="1"/>
              </p:cNvSpPr>
              <p:nvPr/>
            </p:nvSpPr>
            <p:spPr bwMode="auto">
              <a:xfrm>
                <a:off x="2360613" y="1341438"/>
                <a:ext cx="6675437" cy="5400675"/>
              </a:xfrm>
              <a:prstGeom prst="roundRect">
                <a:avLst>
                  <a:gd name="adj" fmla="val 16667"/>
                </a:avLst>
              </a:prstGeom>
              <a:solidFill>
                <a:srgbClr val="CCECFF"/>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3" name="Freeform 7"/>
              <p:cNvSpPr>
                <a:spLocks/>
              </p:cNvSpPr>
              <p:nvPr/>
            </p:nvSpPr>
            <p:spPr bwMode="auto">
              <a:xfrm>
                <a:off x="2511425" y="1422400"/>
                <a:ext cx="3748088" cy="2071688"/>
              </a:xfrm>
              <a:custGeom>
                <a:avLst/>
                <a:gdLst>
                  <a:gd name="T0" fmla="*/ 61 w 2326"/>
                  <a:gd name="T1" fmla="*/ 152 h 1235"/>
                  <a:gd name="T2" fmla="*/ 118 w 2326"/>
                  <a:gd name="T3" fmla="*/ 113 h 1235"/>
                  <a:gd name="T4" fmla="*/ 238 w 2326"/>
                  <a:gd name="T5" fmla="*/ 35 h 1235"/>
                  <a:gd name="T6" fmla="*/ 478 w 2326"/>
                  <a:gd name="T7" fmla="*/ 11 h 1235"/>
                  <a:gd name="T8" fmla="*/ 898 w 2326"/>
                  <a:gd name="T9" fmla="*/ 47 h 1235"/>
                  <a:gd name="T10" fmla="*/ 1510 w 2326"/>
                  <a:gd name="T11" fmla="*/ 11 h 1235"/>
                  <a:gd name="T12" fmla="*/ 2068 w 2326"/>
                  <a:gd name="T13" fmla="*/ 11 h 1235"/>
                  <a:gd name="T14" fmla="*/ 2302 w 2326"/>
                  <a:gd name="T15" fmla="*/ 203 h 1235"/>
                  <a:gd name="T16" fmla="*/ 2326 w 2326"/>
                  <a:gd name="T17" fmla="*/ 275 h 1235"/>
                  <a:gd name="T18" fmla="*/ 2302 w 2326"/>
                  <a:gd name="T19" fmla="*/ 575 h 1235"/>
                  <a:gd name="T20" fmla="*/ 2266 w 2326"/>
                  <a:gd name="T21" fmla="*/ 773 h 1235"/>
                  <a:gd name="T22" fmla="*/ 2170 w 2326"/>
                  <a:gd name="T23" fmla="*/ 971 h 1235"/>
                  <a:gd name="T24" fmla="*/ 2026 w 2326"/>
                  <a:gd name="T25" fmla="*/ 1103 h 1235"/>
                  <a:gd name="T26" fmla="*/ 1954 w 2326"/>
                  <a:gd name="T27" fmla="*/ 1151 h 1235"/>
                  <a:gd name="T28" fmla="*/ 1846 w 2326"/>
                  <a:gd name="T29" fmla="*/ 1211 h 1235"/>
                  <a:gd name="T30" fmla="*/ 1810 w 2326"/>
                  <a:gd name="T31" fmla="*/ 1223 h 1235"/>
                  <a:gd name="T32" fmla="*/ 1774 w 2326"/>
                  <a:gd name="T33" fmla="*/ 1235 h 1235"/>
                  <a:gd name="T34" fmla="*/ 1474 w 2326"/>
                  <a:gd name="T35" fmla="*/ 1223 h 1235"/>
                  <a:gd name="T36" fmla="*/ 1066 w 2326"/>
                  <a:gd name="T37" fmla="*/ 1103 h 1235"/>
                  <a:gd name="T38" fmla="*/ 766 w 2326"/>
                  <a:gd name="T39" fmla="*/ 1055 h 1235"/>
                  <a:gd name="T40" fmla="*/ 478 w 2326"/>
                  <a:gd name="T41" fmla="*/ 947 h 1235"/>
                  <a:gd name="T42" fmla="*/ 430 w 2326"/>
                  <a:gd name="T43" fmla="*/ 923 h 1235"/>
                  <a:gd name="T44" fmla="*/ 169 w 2326"/>
                  <a:gd name="T45" fmla="*/ 848 h 1235"/>
                  <a:gd name="T46" fmla="*/ 70 w 2326"/>
                  <a:gd name="T47" fmla="*/ 725 h 1235"/>
                  <a:gd name="T48" fmla="*/ 19 w 2326"/>
                  <a:gd name="T49" fmla="*/ 542 h 1235"/>
                  <a:gd name="T50" fmla="*/ 7 w 2326"/>
                  <a:gd name="T51" fmla="*/ 404 h 1235"/>
                  <a:gd name="T52" fmla="*/ 22 w 2326"/>
                  <a:gd name="T53" fmla="*/ 263 h 1235"/>
                  <a:gd name="T54" fmla="*/ 61 w 2326"/>
                  <a:gd name="T55" fmla="*/ 152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26" h="1235">
                    <a:moveTo>
                      <a:pt x="61" y="152"/>
                    </a:moveTo>
                    <a:cubicBezTo>
                      <a:pt x="58" y="176"/>
                      <a:pt x="104" y="118"/>
                      <a:pt x="118" y="113"/>
                    </a:cubicBezTo>
                    <a:cubicBezTo>
                      <a:pt x="160" y="99"/>
                      <a:pt x="193" y="40"/>
                      <a:pt x="238" y="35"/>
                    </a:cubicBezTo>
                    <a:cubicBezTo>
                      <a:pt x="318" y="25"/>
                      <a:pt x="478" y="11"/>
                      <a:pt x="478" y="11"/>
                    </a:cubicBezTo>
                    <a:cubicBezTo>
                      <a:pt x="632" y="18"/>
                      <a:pt x="752" y="26"/>
                      <a:pt x="898" y="47"/>
                    </a:cubicBezTo>
                    <a:cubicBezTo>
                      <a:pt x="1333" y="37"/>
                      <a:pt x="1265" y="52"/>
                      <a:pt x="1510" y="11"/>
                    </a:cubicBezTo>
                    <a:cubicBezTo>
                      <a:pt x="1714" y="15"/>
                      <a:pt x="1864" y="0"/>
                      <a:pt x="2068" y="11"/>
                    </a:cubicBezTo>
                    <a:cubicBezTo>
                      <a:pt x="2116" y="14"/>
                      <a:pt x="2284" y="150"/>
                      <a:pt x="2302" y="203"/>
                    </a:cubicBezTo>
                    <a:cubicBezTo>
                      <a:pt x="2310" y="227"/>
                      <a:pt x="2326" y="275"/>
                      <a:pt x="2326" y="275"/>
                    </a:cubicBezTo>
                    <a:cubicBezTo>
                      <a:pt x="2322" y="391"/>
                      <a:pt x="2309" y="459"/>
                      <a:pt x="2302" y="575"/>
                    </a:cubicBezTo>
                    <a:cubicBezTo>
                      <a:pt x="2297" y="658"/>
                      <a:pt x="2299" y="675"/>
                      <a:pt x="2266" y="773"/>
                    </a:cubicBezTo>
                    <a:cubicBezTo>
                      <a:pt x="2243" y="841"/>
                      <a:pt x="2211" y="910"/>
                      <a:pt x="2170" y="971"/>
                    </a:cubicBezTo>
                    <a:cubicBezTo>
                      <a:pt x="2132" y="1028"/>
                      <a:pt x="2077" y="1060"/>
                      <a:pt x="2026" y="1103"/>
                    </a:cubicBezTo>
                    <a:cubicBezTo>
                      <a:pt x="1966" y="1153"/>
                      <a:pt x="2017" y="1130"/>
                      <a:pt x="1954" y="1151"/>
                    </a:cubicBezTo>
                    <a:cubicBezTo>
                      <a:pt x="1900" y="1205"/>
                      <a:pt x="1934" y="1182"/>
                      <a:pt x="1846" y="1211"/>
                    </a:cubicBezTo>
                    <a:cubicBezTo>
                      <a:pt x="1834" y="1215"/>
                      <a:pt x="1822" y="1219"/>
                      <a:pt x="1810" y="1223"/>
                    </a:cubicBezTo>
                    <a:cubicBezTo>
                      <a:pt x="1798" y="1227"/>
                      <a:pt x="1774" y="1235"/>
                      <a:pt x="1774" y="1235"/>
                    </a:cubicBezTo>
                    <a:cubicBezTo>
                      <a:pt x="1674" y="1231"/>
                      <a:pt x="1574" y="1230"/>
                      <a:pt x="1474" y="1223"/>
                    </a:cubicBezTo>
                    <a:cubicBezTo>
                      <a:pt x="1331" y="1213"/>
                      <a:pt x="1204" y="1131"/>
                      <a:pt x="1066" y="1103"/>
                    </a:cubicBezTo>
                    <a:cubicBezTo>
                      <a:pt x="967" y="1083"/>
                      <a:pt x="863" y="1084"/>
                      <a:pt x="766" y="1055"/>
                    </a:cubicBezTo>
                    <a:cubicBezTo>
                      <a:pt x="666" y="1025"/>
                      <a:pt x="575" y="983"/>
                      <a:pt x="478" y="947"/>
                    </a:cubicBezTo>
                    <a:cubicBezTo>
                      <a:pt x="461" y="941"/>
                      <a:pt x="447" y="927"/>
                      <a:pt x="430" y="923"/>
                    </a:cubicBezTo>
                    <a:cubicBezTo>
                      <a:pt x="401" y="916"/>
                      <a:pt x="181" y="849"/>
                      <a:pt x="169" y="848"/>
                    </a:cubicBezTo>
                    <a:cubicBezTo>
                      <a:pt x="94" y="794"/>
                      <a:pt x="109" y="776"/>
                      <a:pt x="70" y="725"/>
                    </a:cubicBezTo>
                    <a:cubicBezTo>
                      <a:pt x="37" y="650"/>
                      <a:pt x="31" y="614"/>
                      <a:pt x="19" y="542"/>
                    </a:cubicBezTo>
                    <a:cubicBezTo>
                      <a:pt x="15" y="490"/>
                      <a:pt x="0" y="469"/>
                      <a:pt x="7" y="404"/>
                    </a:cubicBezTo>
                    <a:cubicBezTo>
                      <a:pt x="7" y="358"/>
                      <a:pt x="13" y="305"/>
                      <a:pt x="22" y="263"/>
                    </a:cubicBezTo>
                    <a:cubicBezTo>
                      <a:pt x="31" y="221"/>
                      <a:pt x="53" y="175"/>
                      <a:pt x="61" y="152"/>
                    </a:cubicBezTo>
                    <a:close/>
                  </a:path>
                </a:pathLst>
              </a:custGeom>
              <a:solidFill>
                <a:schemeClr val="bg1"/>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4" name="Freeform 8"/>
              <p:cNvSpPr>
                <a:spLocks/>
              </p:cNvSpPr>
              <p:nvPr/>
            </p:nvSpPr>
            <p:spPr bwMode="auto">
              <a:xfrm>
                <a:off x="2449513" y="2790825"/>
                <a:ext cx="1162050" cy="1128713"/>
              </a:xfrm>
              <a:custGeom>
                <a:avLst/>
                <a:gdLst>
                  <a:gd name="T0" fmla="*/ 0 w 732"/>
                  <a:gd name="T1" fmla="*/ 711 h 711"/>
                  <a:gd name="T2" fmla="*/ 732 w 732"/>
                  <a:gd name="T3" fmla="*/ 372 h 711"/>
                  <a:gd name="T4" fmla="*/ 732 w 732"/>
                  <a:gd name="T5" fmla="*/ 0 h 711"/>
                </a:gdLst>
                <a:ahLst/>
                <a:cxnLst>
                  <a:cxn ang="0">
                    <a:pos x="T0" y="T1"/>
                  </a:cxn>
                  <a:cxn ang="0">
                    <a:pos x="T2" y="T3"/>
                  </a:cxn>
                  <a:cxn ang="0">
                    <a:pos x="T4" y="T5"/>
                  </a:cxn>
                </a:cxnLst>
                <a:rect l="0" t="0" r="r" b="b"/>
                <a:pathLst>
                  <a:path w="732" h="711">
                    <a:moveTo>
                      <a:pt x="0" y="711"/>
                    </a:moveTo>
                    <a:lnTo>
                      <a:pt x="732" y="372"/>
                    </a:lnTo>
                    <a:lnTo>
                      <a:pt x="732" y="0"/>
                    </a:lnTo>
                  </a:path>
                </a:pathLst>
              </a:custGeom>
              <a:noFill/>
              <a:ln w="38100"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5" name="Freeform 9"/>
              <p:cNvSpPr>
                <a:spLocks/>
              </p:cNvSpPr>
              <p:nvPr/>
            </p:nvSpPr>
            <p:spPr bwMode="auto">
              <a:xfrm>
                <a:off x="2757488" y="4251325"/>
                <a:ext cx="4086225" cy="2479675"/>
              </a:xfrm>
              <a:custGeom>
                <a:avLst/>
                <a:gdLst>
                  <a:gd name="T0" fmla="*/ 65 w 2574"/>
                  <a:gd name="T1" fmla="*/ 457 h 1562"/>
                  <a:gd name="T2" fmla="*/ 612 w 2574"/>
                  <a:gd name="T3" fmla="*/ 146 h 1562"/>
                  <a:gd name="T4" fmla="*/ 770 w 2574"/>
                  <a:gd name="T5" fmla="*/ 89 h 1562"/>
                  <a:gd name="T6" fmla="*/ 917 w 2574"/>
                  <a:gd name="T7" fmla="*/ 55 h 1562"/>
                  <a:gd name="T8" fmla="*/ 1063 w 2574"/>
                  <a:gd name="T9" fmla="*/ 50 h 1562"/>
                  <a:gd name="T10" fmla="*/ 1303 w 2574"/>
                  <a:gd name="T11" fmla="*/ 18 h 1562"/>
                  <a:gd name="T12" fmla="*/ 1703 w 2574"/>
                  <a:gd name="T13" fmla="*/ 18 h 1562"/>
                  <a:gd name="T14" fmla="*/ 2119 w 2574"/>
                  <a:gd name="T15" fmla="*/ 154 h 1562"/>
                  <a:gd name="T16" fmla="*/ 2267 w 2574"/>
                  <a:gd name="T17" fmla="*/ 361 h 1562"/>
                  <a:gd name="T18" fmla="*/ 2401 w 2574"/>
                  <a:gd name="T19" fmla="*/ 589 h 1562"/>
                  <a:gd name="T20" fmla="*/ 2487 w 2574"/>
                  <a:gd name="T21" fmla="*/ 762 h 1562"/>
                  <a:gd name="T22" fmla="*/ 2567 w 2574"/>
                  <a:gd name="T23" fmla="*/ 1226 h 1562"/>
                  <a:gd name="T24" fmla="*/ 2455 w 2574"/>
                  <a:gd name="T25" fmla="*/ 1394 h 1562"/>
                  <a:gd name="T26" fmla="*/ 2287 w 2574"/>
                  <a:gd name="T27" fmla="*/ 1458 h 1562"/>
                  <a:gd name="T28" fmla="*/ 2000 w 2574"/>
                  <a:gd name="T29" fmla="*/ 1515 h 1562"/>
                  <a:gd name="T30" fmla="*/ 1756 w 2574"/>
                  <a:gd name="T31" fmla="*/ 1502 h 1562"/>
                  <a:gd name="T32" fmla="*/ 1512 w 2574"/>
                  <a:gd name="T33" fmla="*/ 1388 h 1562"/>
                  <a:gd name="T34" fmla="*/ 952 w 2574"/>
                  <a:gd name="T35" fmla="*/ 1337 h 1562"/>
                  <a:gd name="T36" fmla="*/ 684 w 2574"/>
                  <a:gd name="T37" fmla="*/ 1274 h 1562"/>
                  <a:gd name="T38" fmla="*/ 477 w 2574"/>
                  <a:gd name="T39" fmla="*/ 1198 h 1562"/>
                  <a:gd name="T40" fmla="*/ 65 w 2574"/>
                  <a:gd name="T41" fmla="*/ 1036 h 1562"/>
                  <a:gd name="T42" fmla="*/ 0 w 2574"/>
                  <a:gd name="T43" fmla="*/ 853 h 1562"/>
                  <a:gd name="T44" fmla="*/ 65 w 2574"/>
                  <a:gd name="T45" fmla="*/ 457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1562">
                    <a:moveTo>
                      <a:pt x="65" y="457"/>
                    </a:moveTo>
                    <a:cubicBezTo>
                      <a:pt x="262" y="320"/>
                      <a:pt x="371" y="154"/>
                      <a:pt x="612" y="146"/>
                    </a:cubicBezTo>
                    <a:cubicBezTo>
                      <a:pt x="707" y="122"/>
                      <a:pt x="689" y="145"/>
                      <a:pt x="770" y="89"/>
                    </a:cubicBezTo>
                    <a:cubicBezTo>
                      <a:pt x="784" y="79"/>
                      <a:pt x="901" y="61"/>
                      <a:pt x="917" y="55"/>
                    </a:cubicBezTo>
                    <a:cubicBezTo>
                      <a:pt x="952" y="49"/>
                      <a:pt x="1004" y="48"/>
                      <a:pt x="1063" y="50"/>
                    </a:cubicBezTo>
                    <a:cubicBezTo>
                      <a:pt x="1127" y="44"/>
                      <a:pt x="1196" y="23"/>
                      <a:pt x="1303" y="18"/>
                    </a:cubicBezTo>
                    <a:cubicBezTo>
                      <a:pt x="1502" y="22"/>
                      <a:pt x="1505" y="0"/>
                      <a:pt x="1703" y="18"/>
                    </a:cubicBezTo>
                    <a:cubicBezTo>
                      <a:pt x="1770" y="24"/>
                      <a:pt x="2049" y="130"/>
                      <a:pt x="2119" y="154"/>
                    </a:cubicBezTo>
                    <a:cubicBezTo>
                      <a:pt x="2181" y="203"/>
                      <a:pt x="2213" y="303"/>
                      <a:pt x="2267" y="361"/>
                    </a:cubicBezTo>
                    <a:cubicBezTo>
                      <a:pt x="2325" y="421"/>
                      <a:pt x="2366" y="514"/>
                      <a:pt x="2401" y="589"/>
                    </a:cubicBezTo>
                    <a:cubicBezTo>
                      <a:pt x="2414" y="654"/>
                      <a:pt x="2478" y="696"/>
                      <a:pt x="2487" y="762"/>
                    </a:cubicBezTo>
                    <a:cubicBezTo>
                      <a:pt x="2483" y="898"/>
                      <a:pt x="2574" y="1091"/>
                      <a:pt x="2567" y="1226"/>
                    </a:cubicBezTo>
                    <a:cubicBezTo>
                      <a:pt x="2564" y="1281"/>
                      <a:pt x="2482" y="1355"/>
                      <a:pt x="2455" y="1394"/>
                    </a:cubicBezTo>
                    <a:cubicBezTo>
                      <a:pt x="2445" y="1410"/>
                      <a:pt x="2298" y="1442"/>
                      <a:pt x="2287" y="1458"/>
                    </a:cubicBezTo>
                    <a:cubicBezTo>
                      <a:pt x="2215" y="1562"/>
                      <a:pt x="2111" y="1496"/>
                      <a:pt x="2000" y="1515"/>
                    </a:cubicBezTo>
                    <a:cubicBezTo>
                      <a:pt x="1918" y="1511"/>
                      <a:pt x="1836" y="1513"/>
                      <a:pt x="1756" y="1502"/>
                    </a:cubicBezTo>
                    <a:cubicBezTo>
                      <a:pt x="1687" y="1493"/>
                      <a:pt x="1592" y="1406"/>
                      <a:pt x="1512" y="1388"/>
                    </a:cubicBezTo>
                    <a:cubicBezTo>
                      <a:pt x="1318" y="1344"/>
                      <a:pt x="1150" y="1347"/>
                      <a:pt x="952" y="1337"/>
                    </a:cubicBezTo>
                    <a:cubicBezTo>
                      <a:pt x="875" y="1324"/>
                      <a:pt x="760" y="1294"/>
                      <a:pt x="684" y="1274"/>
                    </a:cubicBezTo>
                    <a:cubicBezTo>
                      <a:pt x="620" y="1230"/>
                      <a:pt x="550" y="1217"/>
                      <a:pt x="477" y="1198"/>
                    </a:cubicBezTo>
                    <a:cubicBezTo>
                      <a:pt x="282" y="1147"/>
                      <a:pt x="242" y="1124"/>
                      <a:pt x="65" y="1036"/>
                    </a:cubicBezTo>
                    <a:cubicBezTo>
                      <a:pt x="37" y="959"/>
                      <a:pt x="0" y="949"/>
                      <a:pt x="0" y="853"/>
                    </a:cubicBezTo>
                    <a:cubicBezTo>
                      <a:pt x="0" y="757"/>
                      <a:pt x="52" y="539"/>
                      <a:pt x="65" y="457"/>
                    </a:cubicBezTo>
                    <a:close/>
                  </a:path>
                </a:pathLst>
              </a:custGeom>
              <a:solidFill>
                <a:schemeClr val="bg1"/>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6" name="Freeform 10"/>
              <p:cNvSpPr>
                <a:spLocks/>
              </p:cNvSpPr>
              <p:nvPr/>
            </p:nvSpPr>
            <p:spPr bwMode="auto">
              <a:xfrm>
                <a:off x="2449513" y="4078288"/>
                <a:ext cx="1392237" cy="804862"/>
              </a:xfrm>
              <a:custGeom>
                <a:avLst/>
                <a:gdLst>
                  <a:gd name="T0" fmla="*/ 0 w 877"/>
                  <a:gd name="T1" fmla="*/ 0 h 507"/>
                  <a:gd name="T2" fmla="*/ 877 w 877"/>
                  <a:gd name="T3" fmla="*/ 287 h 507"/>
                  <a:gd name="T4" fmla="*/ 877 w 877"/>
                  <a:gd name="T5" fmla="*/ 507 h 507"/>
                </a:gdLst>
                <a:ahLst/>
                <a:cxnLst>
                  <a:cxn ang="0">
                    <a:pos x="T0" y="T1"/>
                  </a:cxn>
                  <a:cxn ang="0">
                    <a:pos x="T2" y="T3"/>
                  </a:cxn>
                  <a:cxn ang="0">
                    <a:pos x="T4" y="T5"/>
                  </a:cxn>
                </a:cxnLst>
                <a:rect l="0" t="0" r="r" b="b"/>
                <a:pathLst>
                  <a:path w="877" h="507">
                    <a:moveTo>
                      <a:pt x="0" y="0"/>
                    </a:moveTo>
                    <a:lnTo>
                      <a:pt x="877" y="287"/>
                    </a:lnTo>
                    <a:lnTo>
                      <a:pt x="877" y="507"/>
                    </a:lnTo>
                  </a:path>
                </a:pathLst>
              </a:custGeom>
              <a:noFill/>
              <a:ln w="38100"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7" name="Freeform 11"/>
              <p:cNvSpPr>
                <a:spLocks/>
              </p:cNvSpPr>
              <p:nvPr/>
            </p:nvSpPr>
            <p:spPr bwMode="auto">
              <a:xfrm>
                <a:off x="6072188" y="1503363"/>
                <a:ext cx="2836862" cy="3963987"/>
              </a:xfrm>
              <a:custGeom>
                <a:avLst/>
                <a:gdLst>
                  <a:gd name="T0" fmla="*/ 289 w 1787"/>
                  <a:gd name="T1" fmla="*/ 1901 h 2497"/>
                  <a:gd name="T2" fmla="*/ 128 w 1787"/>
                  <a:gd name="T3" fmla="*/ 1797 h 2497"/>
                  <a:gd name="T4" fmla="*/ 15 w 1787"/>
                  <a:gd name="T5" fmla="*/ 1583 h 2497"/>
                  <a:gd name="T6" fmla="*/ 83 w 1787"/>
                  <a:gd name="T7" fmla="*/ 1007 h 2497"/>
                  <a:gd name="T8" fmla="*/ 264 w 1787"/>
                  <a:gd name="T9" fmla="*/ 596 h 2497"/>
                  <a:gd name="T10" fmla="*/ 374 w 1787"/>
                  <a:gd name="T11" fmla="*/ 228 h 2497"/>
                  <a:gd name="T12" fmla="*/ 496 w 1787"/>
                  <a:gd name="T13" fmla="*/ 101 h 2497"/>
                  <a:gd name="T14" fmla="*/ 776 w 1787"/>
                  <a:gd name="T15" fmla="*/ 0 h 2497"/>
                  <a:gd name="T16" fmla="*/ 1263 w 1787"/>
                  <a:gd name="T17" fmla="*/ 13 h 2497"/>
                  <a:gd name="T18" fmla="*/ 1470 w 1787"/>
                  <a:gd name="T19" fmla="*/ 89 h 2497"/>
                  <a:gd name="T20" fmla="*/ 1543 w 1787"/>
                  <a:gd name="T21" fmla="*/ 139 h 2497"/>
                  <a:gd name="T22" fmla="*/ 1641 w 1787"/>
                  <a:gd name="T23" fmla="*/ 241 h 2497"/>
                  <a:gd name="T24" fmla="*/ 1738 w 1787"/>
                  <a:gd name="T25" fmla="*/ 532 h 2497"/>
                  <a:gd name="T26" fmla="*/ 1787 w 1787"/>
                  <a:gd name="T27" fmla="*/ 1952 h 2497"/>
                  <a:gd name="T28" fmla="*/ 1775 w 1787"/>
                  <a:gd name="T29" fmla="*/ 2269 h 2497"/>
                  <a:gd name="T30" fmla="*/ 1519 w 1787"/>
                  <a:gd name="T31" fmla="*/ 2497 h 2497"/>
                  <a:gd name="T32" fmla="*/ 1141 w 1787"/>
                  <a:gd name="T33" fmla="*/ 2459 h 2497"/>
                  <a:gd name="T34" fmla="*/ 971 w 1787"/>
                  <a:gd name="T35" fmla="*/ 2396 h 2497"/>
                  <a:gd name="T36" fmla="*/ 861 w 1787"/>
                  <a:gd name="T37" fmla="*/ 2320 h 2497"/>
                  <a:gd name="T38" fmla="*/ 812 w 1787"/>
                  <a:gd name="T39" fmla="*/ 2294 h 2497"/>
                  <a:gd name="T40" fmla="*/ 618 w 1787"/>
                  <a:gd name="T41" fmla="*/ 2142 h 2497"/>
                  <a:gd name="T42" fmla="*/ 386 w 1787"/>
                  <a:gd name="T43" fmla="*/ 1977 h 2497"/>
                  <a:gd name="T44" fmla="*/ 350 w 1787"/>
                  <a:gd name="T45" fmla="*/ 1939 h 2497"/>
                  <a:gd name="T46" fmla="*/ 289 w 1787"/>
                  <a:gd name="T47" fmla="*/ 1901 h 2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87" h="2497">
                    <a:moveTo>
                      <a:pt x="289" y="1901"/>
                    </a:moveTo>
                    <a:cubicBezTo>
                      <a:pt x="270" y="1825"/>
                      <a:pt x="157" y="1859"/>
                      <a:pt x="128" y="1797"/>
                    </a:cubicBezTo>
                    <a:cubicBezTo>
                      <a:pt x="98" y="1735"/>
                      <a:pt x="36" y="1648"/>
                      <a:pt x="15" y="1583"/>
                    </a:cubicBezTo>
                    <a:cubicBezTo>
                      <a:pt x="0" y="1365"/>
                      <a:pt x="35" y="1221"/>
                      <a:pt x="83" y="1007"/>
                    </a:cubicBezTo>
                    <a:cubicBezTo>
                      <a:pt x="108" y="892"/>
                      <a:pt x="242" y="711"/>
                      <a:pt x="264" y="596"/>
                    </a:cubicBezTo>
                    <a:cubicBezTo>
                      <a:pt x="289" y="467"/>
                      <a:pt x="297" y="335"/>
                      <a:pt x="374" y="228"/>
                    </a:cubicBezTo>
                    <a:cubicBezTo>
                      <a:pt x="395" y="161"/>
                      <a:pt x="438" y="142"/>
                      <a:pt x="496" y="101"/>
                    </a:cubicBezTo>
                    <a:cubicBezTo>
                      <a:pt x="582" y="42"/>
                      <a:pt x="673" y="15"/>
                      <a:pt x="776" y="0"/>
                    </a:cubicBezTo>
                    <a:cubicBezTo>
                      <a:pt x="938" y="4"/>
                      <a:pt x="1101" y="5"/>
                      <a:pt x="1263" y="13"/>
                    </a:cubicBezTo>
                    <a:cubicBezTo>
                      <a:pt x="1339" y="16"/>
                      <a:pt x="1400" y="71"/>
                      <a:pt x="1470" y="89"/>
                    </a:cubicBezTo>
                    <a:cubicBezTo>
                      <a:pt x="1495" y="106"/>
                      <a:pt x="1527" y="114"/>
                      <a:pt x="1543" y="139"/>
                    </a:cubicBezTo>
                    <a:cubicBezTo>
                      <a:pt x="1572" y="183"/>
                      <a:pt x="1599" y="211"/>
                      <a:pt x="1641" y="241"/>
                    </a:cubicBezTo>
                    <a:cubicBezTo>
                      <a:pt x="1694" y="323"/>
                      <a:pt x="1720" y="435"/>
                      <a:pt x="1738" y="532"/>
                    </a:cubicBezTo>
                    <a:cubicBezTo>
                      <a:pt x="1763" y="984"/>
                      <a:pt x="1720" y="1534"/>
                      <a:pt x="1787" y="1952"/>
                    </a:cubicBezTo>
                    <a:cubicBezTo>
                      <a:pt x="1783" y="2058"/>
                      <a:pt x="1785" y="2163"/>
                      <a:pt x="1775" y="2269"/>
                    </a:cubicBezTo>
                    <a:cubicBezTo>
                      <a:pt x="1762" y="2412"/>
                      <a:pt x="1640" y="2472"/>
                      <a:pt x="1519" y="2497"/>
                    </a:cubicBezTo>
                    <a:cubicBezTo>
                      <a:pt x="1358" y="2489"/>
                      <a:pt x="1280" y="2483"/>
                      <a:pt x="1141" y="2459"/>
                    </a:cubicBezTo>
                    <a:cubicBezTo>
                      <a:pt x="1086" y="2430"/>
                      <a:pt x="1030" y="2416"/>
                      <a:pt x="971" y="2396"/>
                    </a:cubicBezTo>
                    <a:cubicBezTo>
                      <a:pt x="934" y="2383"/>
                      <a:pt x="898" y="2339"/>
                      <a:pt x="861" y="2320"/>
                    </a:cubicBezTo>
                    <a:cubicBezTo>
                      <a:pt x="845" y="2311"/>
                      <a:pt x="827" y="2306"/>
                      <a:pt x="812" y="2294"/>
                    </a:cubicBezTo>
                    <a:cubicBezTo>
                      <a:pt x="741" y="2234"/>
                      <a:pt x="706" y="2173"/>
                      <a:pt x="618" y="2142"/>
                    </a:cubicBezTo>
                    <a:cubicBezTo>
                      <a:pt x="542" y="2084"/>
                      <a:pt x="464" y="2031"/>
                      <a:pt x="386" y="1977"/>
                    </a:cubicBezTo>
                    <a:cubicBezTo>
                      <a:pt x="372" y="1968"/>
                      <a:pt x="364" y="1949"/>
                      <a:pt x="350" y="1939"/>
                    </a:cubicBezTo>
                    <a:cubicBezTo>
                      <a:pt x="255" y="1874"/>
                      <a:pt x="365" y="1980"/>
                      <a:pt x="289" y="1901"/>
                    </a:cubicBezTo>
                    <a:close/>
                  </a:path>
                </a:pathLst>
              </a:custGeom>
              <a:solidFill>
                <a:schemeClr val="bg1"/>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8" name="Line 12"/>
              <p:cNvSpPr>
                <a:spLocks noChangeShapeType="1"/>
              </p:cNvSpPr>
              <p:nvPr/>
            </p:nvSpPr>
            <p:spPr bwMode="auto">
              <a:xfrm flipV="1">
                <a:off x="2449513" y="3998913"/>
                <a:ext cx="5106987"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9" name="Line 13"/>
              <p:cNvSpPr>
                <a:spLocks noChangeShapeType="1"/>
              </p:cNvSpPr>
              <p:nvPr/>
            </p:nvSpPr>
            <p:spPr bwMode="auto">
              <a:xfrm>
                <a:off x="3176588" y="2389188"/>
                <a:ext cx="0" cy="41275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0" name="Freeform 14"/>
              <p:cNvSpPr>
                <a:spLocks/>
              </p:cNvSpPr>
              <p:nvPr/>
            </p:nvSpPr>
            <p:spPr bwMode="auto">
              <a:xfrm>
                <a:off x="7543800" y="2776538"/>
                <a:ext cx="495300" cy="508000"/>
              </a:xfrm>
              <a:custGeom>
                <a:avLst/>
                <a:gdLst>
                  <a:gd name="T0" fmla="*/ 308 w 308"/>
                  <a:gd name="T1" fmla="*/ 0 h 396"/>
                  <a:gd name="T2" fmla="*/ 308 w 308"/>
                  <a:gd name="T3" fmla="*/ 396 h 396"/>
                  <a:gd name="T4" fmla="*/ 0 w 308"/>
                  <a:gd name="T5" fmla="*/ 392 h 396"/>
                </a:gdLst>
                <a:ahLst/>
                <a:cxnLst>
                  <a:cxn ang="0">
                    <a:pos x="T0" y="T1"/>
                  </a:cxn>
                  <a:cxn ang="0">
                    <a:pos x="T2" y="T3"/>
                  </a:cxn>
                  <a:cxn ang="0">
                    <a:pos x="T4" y="T5"/>
                  </a:cxn>
                </a:cxnLst>
                <a:rect l="0" t="0" r="r" b="b"/>
                <a:pathLst>
                  <a:path w="308" h="396">
                    <a:moveTo>
                      <a:pt x="308" y="0"/>
                    </a:moveTo>
                    <a:lnTo>
                      <a:pt x="308" y="396"/>
                    </a:lnTo>
                    <a:lnTo>
                      <a:pt x="0" y="392"/>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1" name="Line 15"/>
              <p:cNvSpPr>
                <a:spLocks noChangeShapeType="1"/>
              </p:cNvSpPr>
              <p:nvPr/>
            </p:nvSpPr>
            <p:spPr bwMode="auto">
              <a:xfrm>
                <a:off x="5575300" y="2147888"/>
                <a:ext cx="0" cy="6318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2" name="Line 16"/>
              <p:cNvSpPr>
                <a:spLocks noChangeShapeType="1"/>
              </p:cNvSpPr>
              <p:nvPr/>
            </p:nvSpPr>
            <p:spPr bwMode="auto">
              <a:xfrm flipV="1">
                <a:off x="5956300" y="4870450"/>
                <a:ext cx="9525" cy="10763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3" name="Line 17"/>
              <p:cNvSpPr>
                <a:spLocks noChangeShapeType="1"/>
              </p:cNvSpPr>
              <p:nvPr/>
            </p:nvSpPr>
            <p:spPr bwMode="auto">
              <a:xfrm flipH="1">
                <a:off x="4238625" y="2279650"/>
                <a:ext cx="0" cy="5222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4" name="Freeform 18"/>
              <p:cNvSpPr>
                <a:spLocks/>
              </p:cNvSpPr>
              <p:nvPr/>
            </p:nvSpPr>
            <p:spPr bwMode="auto">
              <a:xfrm>
                <a:off x="7272338" y="2374900"/>
                <a:ext cx="284162" cy="657225"/>
              </a:xfrm>
              <a:custGeom>
                <a:avLst/>
                <a:gdLst>
                  <a:gd name="T0" fmla="*/ 0 w 176"/>
                  <a:gd name="T1" fmla="*/ 0 h 392"/>
                  <a:gd name="T2" fmla="*/ 0 w 176"/>
                  <a:gd name="T3" fmla="*/ 392 h 392"/>
                  <a:gd name="T4" fmla="*/ 176 w 176"/>
                  <a:gd name="T5" fmla="*/ 392 h 392"/>
                </a:gdLst>
                <a:ahLst/>
                <a:cxnLst>
                  <a:cxn ang="0">
                    <a:pos x="T0" y="T1"/>
                  </a:cxn>
                  <a:cxn ang="0">
                    <a:pos x="T2" y="T3"/>
                  </a:cxn>
                  <a:cxn ang="0">
                    <a:pos x="T4" y="T5"/>
                  </a:cxn>
                </a:cxnLst>
                <a:rect l="0" t="0" r="r" b="b"/>
                <a:pathLst>
                  <a:path w="176" h="392">
                    <a:moveTo>
                      <a:pt x="0" y="0"/>
                    </a:moveTo>
                    <a:lnTo>
                      <a:pt x="0" y="392"/>
                    </a:lnTo>
                    <a:lnTo>
                      <a:pt x="176" y="392"/>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5" name="Line 19"/>
              <p:cNvSpPr>
                <a:spLocks noChangeShapeType="1"/>
              </p:cNvSpPr>
              <p:nvPr/>
            </p:nvSpPr>
            <p:spPr bwMode="auto">
              <a:xfrm flipH="1" flipV="1">
                <a:off x="4892675" y="4883150"/>
                <a:ext cx="0" cy="6873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6" name="Line 20"/>
              <p:cNvSpPr>
                <a:spLocks noChangeShapeType="1"/>
              </p:cNvSpPr>
              <p:nvPr/>
            </p:nvSpPr>
            <p:spPr bwMode="auto">
              <a:xfrm flipH="1" flipV="1">
                <a:off x="3500438" y="4883150"/>
                <a:ext cx="0" cy="4048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7" name="Line 21"/>
              <p:cNvSpPr>
                <a:spLocks noChangeShapeType="1"/>
              </p:cNvSpPr>
              <p:nvPr/>
            </p:nvSpPr>
            <p:spPr bwMode="auto">
              <a:xfrm flipH="1" flipV="1">
                <a:off x="7556500" y="4683125"/>
                <a:ext cx="850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pic>
            <p:nvPicPr>
              <p:cNvPr id="98" name="Picture 2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4950" y="1985963"/>
                <a:ext cx="382588"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9763" y="3756025"/>
                <a:ext cx="6969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0" name="Picture 2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2438" y="2236788"/>
                <a:ext cx="38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1150" y="1825625"/>
                <a:ext cx="38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2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6063" y="2468563"/>
                <a:ext cx="38258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2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2066925"/>
                <a:ext cx="38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Picture 2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1825" y="4402138"/>
                <a:ext cx="3825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2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3738" y="5734050"/>
                <a:ext cx="3825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3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9000" y="5448300"/>
                <a:ext cx="381000"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3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75" y="5126038"/>
                <a:ext cx="3825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Text Box 32"/>
              <p:cNvSpPr txBox="1">
                <a:spLocks noChangeArrowheads="1"/>
              </p:cNvSpPr>
              <p:nvPr/>
            </p:nvSpPr>
            <p:spPr bwMode="auto">
              <a:xfrm>
                <a:off x="2339975" y="1879600"/>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145.13.3.10</a:t>
                </a:r>
              </a:p>
            </p:txBody>
          </p:sp>
          <p:sp>
            <p:nvSpPr>
              <p:cNvPr id="109" name="Text Box 33"/>
              <p:cNvSpPr txBox="1">
                <a:spLocks noChangeArrowheads="1"/>
              </p:cNvSpPr>
              <p:nvPr/>
            </p:nvSpPr>
            <p:spPr bwMode="auto">
              <a:xfrm>
                <a:off x="3327400" y="1663700"/>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145.13.3.11</a:t>
                </a:r>
              </a:p>
            </p:txBody>
          </p:sp>
          <p:sp>
            <p:nvSpPr>
              <p:cNvPr id="110" name="Text Box 34"/>
              <p:cNvSpPr txBox="1">
                <a:spLocks noChangeArrowheads="1"/>
              </p:cNvSpPr>
              <p:nvPr/>
            </p:nvSpPr>
            <p:spPr bwMode="auto">
              <a:xfrm>
                <a:off x="4641850" y="1519237"/>
                <a:ext cx="160645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145.13.3.101</a:t>
                </a:r>
              </a:p>
            </p:txBody>
          </p:sp>
          <p:sp>
            <p:nvSpPr>
              <p:cNvPr id="111" name="Text Box 35"/>
              <p:cNvSpPr txBox="1">
                <a:spLocks noChangeArrowheads="1"/>
              </p:cNvSpPr>
              <p:nvPr/>
            </p:nvSpPr>
            <p:spPr bwMode="auto">
              <a:xfrm>
                <a:off x="6653213" y="1655763"/>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145.13.7.34</a:t>
                </a:r>
              </a:p>
            </p:txBody>
          </p:sp>
          <p:sp>
            <p:nvSpPr>
              <p:cNvPr id="112" name="Text Box 36"/>
              <p:cNvSpPr txBox="1">
                <a:spLocks noChangeArrowheads="1"/>
              </p:cNvSpPr>
              <p:nvPr/>
            </p:nvSpPr>
            <p:spPr bwMode="auto">
              <a:xfrm>
                <a:off x="7558088" y="2044701"/>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dirty="0">
                    <a:latin typeface="+mj-ea"/>
                    <a:ea typeface="+mj-ea"/>
                  </a:rPr>
                  <a:t>145.13.7.35</a:t>
                </a:r>
              </a:p>
            </p:txBody>
          </p:sp>
          <p:sp>
            <p:nvSpPr>
              <p:cNvPr id="113" name="Text Box 37"/>
              <p:cNvSpPr txBox="1">
                <a:spLocks noChangeArrowheads="1"/>
              </p:cNvSpPr>
              <p:nvPr/>
            </p:nvSpPr>
            <p:spPr bwMode="auto">
              <a:xfrm>
                <a:off x="7524749" y="4040188"/>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145.13.7.56</a:t>
                </a:r>
              </a:p>
            </p:txBody>
          </p:sp>
          <p:sp>
            <p:nvSpPr>
              <p:cNvPr id="114" name="Text Box 38"/>
              <p:cNvSpPr txBox="1">
                <a:spLocks noChangeArrowheads="1"/>
              </p:cNvSpPr>
              <p:nvPr/>
            </p:nvSpPr>
            <p:spPr bwMode="auto">
              <a:xfrm>
                <a:off x="2700338" y="5507038"/>
                <a:ext cx="160645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145.13.21.23</a:t>
                </a:r>
              </a:p>
            </p:txBody>
          </p:sp>
          <p:sp>
            <p:nvSpPr>
              <p:cNvPr id="115" name="Text Box 39"/>
              <p:cNvSpPr txBox="1">
                <a:spLocks noChangeArrowheads="1"/>
              </p:cNvSpPr>
              <p:nvPr/>
            </p:nvSpPr>
            <p:spPr bwMode="auto">
              <a:xfrm>
                <a:off x="4056063" y="5805488"/>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145.13.21.9</a:t>
                </a:r>
              </a:p>
            </p:txBody>
          </p:sp>
          <p:sp>
            <p:nvSpPr>
              <p:cNvPr id="116" name="Text Box 40"/>
              <p:cNvSpPr txBox="1">
                <a:spLocks noChangeArrowheads="1"/>
              </p:cNvSpPr>
              <p:nvPr/>
            </p:nvSpPr>
            <p:spPr bwMode="auto">
              <a:xfrm>
                <a:off x="5159377" y="6127751"/>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145.13.21.8</a:t>
                </a:r>
              </a:p>
            </p:txBody>
          </p:sp>
          <p:sp>
            <p:nvSpPr>
              <p:cNvPr id="117" name="Line 41"/>
              <p:cNvSpPr>
                <a:spLocks noChangeShapeType="1"/>
              </p:cNvSpPr>
              <p:nvPr/>
            </p:nvSpPr>
            <p:spPr bwMode="auto">
              <a:xfrm flipV="1">
                <a:off x="3146425" y="4868863"/>
                <a:ext cx="3154363" cy="14287"/>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8" name="Line 42"/>
              <p:cNvSpPr>
                <a:spLocks noChangeShapeType="1"/>
              </p:cNvSpPr>
              <p:nvPr/>
            </p:nvSpPr>
            <p:spPr bwMode="auto">
              <a:xfrm>
                <a:off x="2914650" y="2790825"/>
                <a:ext cx="3094038"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9" name="Text Box 43"/>
              <p:cNvSpPr txBox="1">
                <a:spLocks noChangeArrowheads="1"/>
              </p:cNvSpPr>
              <p:nvPr/>
            </p:nvSpPr>
            <p:spPr bwMode="auto">
              <a:xfrm>
                <a:off x="3989388" y="4930415"/>
                <a:ext cx="530350"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b="1" dirty="0">
                    <a:latin typeface="+mj-ea"/>
                    <a:ea typeface="+mj-ea"/>
                  </a:rPr>
                  <a:t>…</a:t>
                </a:r>
              </a:p>
            </p:txBody>
          </p:sp>
          <p:sp>
            <p:nvSpPr>
              <p:cNvPr id="120" name="Text Box 44"/>
              <p:cNvSpPr txBox="1">
                <a:spLocks noChangeArrowheads="1"/>
              </p:cNvSpPr>
              <p:nvPr/>
            </p:nvSpPr>
            <p:spPr bwMode="auto">
              <a:xfrm>
                <a:off x="4653766" y="2058872"/>
                <a:ext cx="530350"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b="1" dirty="0">
                    <a:latin typeface="+mj-ea"/>
                    <a:ea typeface="+mj-ea"/>
                  </a:rPr>
                  <a:t>…</a:t>
                </a:r>
              </a:p>
            </p:txBody>
          </p:sp>
          <p:sp>
            <p:nvSpPr>
              <p:cNvPr id="121" name="Line 45"/>
              <p:cNvSpPr>
                <a:spLocks noChangeShapeType="1"/>
              </p:cNvSpPr>
              <p:nvPr/>
            </p:nvSpPr>
            <p:spPr bwMode="auto">
              <a:xfrm rot="5400000">
                <a:off x="6388100" y="3797300"/>
                <a:ext cx="2336800"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2" name="Text Box 46"/>
              <p:cNvSpPr txBox="1">
                <a:spLocks noChangeArrowheads="1"/>
              </p:cNvSpPr>
              <p:nvPr/>
            </p:nvSpPr>
            <p:spPr bwMode="auto">
              <a:xfrm rot="5400000">
                <a:off x="7633941" y="3497427"/>
                <a:ext cx="530350"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b="1" dirty="0">
                    <a:latin typeface="+mj-ea"/>
                    <a:ea typeface="+mj-ea"/>
                  </a:rPr>
                  <a:t>…</a:t>
                </a:r>
              </a:p>
            </p:txBody>
          </p:sp>
          <p:sp>
            <p:nvSpPr>
              <p:cNvPr id="123" name="Text Box 47"/>
              <p:cNvSpPr txBox="1">
                <a:spLocks noChangeArrowheads="1"/>
              </p:cNvSpPr>
              <p:nvPr/>
            </p:nvSpPr>
            <p:spPr bwMode="auto">
              <a:xfrm>
                <a:off x="3924300" y="4471988"/>
                <a:ext cx="1989282"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200">
                    <a:latin typeface="+mj-ea"/>
                    <a:ea typeface="+mj-ea"/>
                  </a:rPr>
                  <a:t>子网 </a:t>
                </a:r>
                <a:r>
                  <a:rPr kumimoji="1" lang="en-US" altLang="zh-CN" sz="1200">
                    <a:latin typeface="+mj-ea"/>
                    <a:ea typeface="+mj-ea"/>
                  </a:rPr>
                  <a:t>145.13.21.0</a:t>
                </a:r>
              </a:p>
            </p:txBody>
          </p:sp>
          <p:sp>
            <p:nvSpPr>
              <p:cNvPr id="124" name="Text Box 48"/>
              <p:cNvSpPr txBox="1">
                <a:spLocks noChangeArrowheads="1"/>
              </p:cNvSpPr>
              <p:nvPr/>
            </p:nvSpPr>
            <p:spPr bwMode="auto">
              <a:xfrm>
                <a:off x="3851275" y="2816225"/>
                <a:ext cx="1858561"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200">
                    <a:latin typeface="+mj-ea"/>
                    <a:ea typeface="+mj-ea"/>
                  </a:rPr>
                  <a:t>子网 </a:t>
                </a:r>
                <a:r>
                  <a:rPr kumimoji="1" lang="en-US" altLang="zh-CN" sz="1200">
                    <a:latin typeface="+mj-ea"/>
                    <a:ea typeface="+mj-ea"/>
                  </a:rPr>
                  <a:t>145.13.3.0</a:t>
                </a:r>
              </a:p>
            </p:txBody>
          </p:sp>
          <p:sp>
            <p:nvSpPr>
              <p:cNvPr id="125" name="Text Box 49"/>
              <p:cNvSpPr txBox="1">
                <a:spLocks noChangeArrowheads="1"/>
              </p:cNvSpPr>
              <p:nvPr/>
            </p:nvSpPr>
            <p:spPr bwMode="auto">
              <a:xfrm>
                <a:off x="6011864" y="3262313"/>
                <a:ext cx="1345018" cy="67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    </a:t>
                </a:r>
                <a:r>
                  <a:rPr kumimoji="1" lang="zh-CN" altLang="en-US" sz="1200">
                    <a:latin typeface="+mj-ea"/>
                    <a:ea typeface="+mj-ea"/>
                  </a:rPr>
                  <a:t>子网 </a:t>
                </a:r>
              </a:p>
              <a:p>
                <a:r>
                  <a:rPr kumimoji="1" lang="en-US" altLang="zh-CN" sz="1200">
                    <a:latin typeface="+mj-ea"/>
                    <a:ea typeface="+mj-ea"/>
                  </a:rPr>
                  <a:t>145.13.7.0</a:t>
                </a:r>
              </a:p>
            </p:txBody>
          </p:sp>
          <p:pic>
            <p:nvPicPr>
              <p:cNvPr id="126" name="Picture 5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251" y="4643438"/>
                <a:ext cx="696911"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7" name="Picture 5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251" y="2389187"/>
                <a:ext cx="696911"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8" name="AutoShape 52"/>
              <p:cNvSpPr>
                <a:spLocks noChangeArrowheads="1"/>
              </p:cNvSpPr>
              <p:nvPr/>
            </p:nvSpPr>
            <p:spPr bwMode="auto">
              <a:xfrm>
                <a:off x="-644299" y="5448302"/>
                <a:ext cx="2592162" cy="1393824"/>
              </a:xfrm>
              <a:prstGeom prst="wedgeRoundRectCallout">
                <a:avLst>
                  <a:gd name="adj1" fmla="val 52503"/>
                  <a:gd name="adj2" fmla="val -135917"/>
                  <a:gd name="adj3" fmla="val 16667"/>
                </a:avLst>
              </a:prstGeom>
              <a:solidFill>
                <a:srgbClr val="FFFF99"/>
              </a:solidFill>
              <a:ln w="9525">
                <a:solidFill>
                  <a:srgbClr val="333399"/>
                </a:solidFill>
                <a:miter lim="800000"/>
                <a:headEnd/>
                <a:tailEnd/>
              </a:ln>
              <a:effectLst/>
            </p:spPr>
            <p:txBody>
              <a:bodyPr/>
              <a:lstStyle/>
              <a:p>
                <a:pPr algn="ctr"/>
                <a:endParaRPr kumimoji="1" lang="zh-CN" altLang="zh-CN" sz="1400">
                  <a:latin typeface="+mj-ea"/>
                  <a:ea typeface="+mj-ea"/>
                </a:endParaRPr>
              </a:p>
            </p:txBody>
          </p:sp>
          <p:sp>
            <p:nvSpPr>
              <p:cNvPr id="129" name="Line 54"/>
              <p:cNvSpPr>
                <a:spLocks noChangeShapeType="1"/>
              </p:cNvSpPr>
              <p:nvPr/>
            </p:nvSpPr>
            <p:spPr bwMode="auto">
              <a:xfrm>
                <a:off x="-84459" y="3032126"/>
                <a:ext cx="700848" cy="365123"/>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0" name="Line 55"/>
              <p:cNvSpPr>
                <a:spLocks noChangeShapeType="1"/>
              </p:cNvSpPr>
              <p:nvPr/>
            </p:nvSpPr>
            <p:spPr bwMode="auto">
              <a:xfrm rot="17213177">
                <a:off x="45581" y="4149218"/>
                <a:ext cx="440766" cy="645087"/>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1" name="Text Box 56"/>
              <p:cNvSpPr txBox="1">
                <a:spLocks noChangeArrowheads="1"/>
              </p:cNvSpPr>
              <p:nvPr/>
            </p:nvSpPr>
            <p:spPr bwMode="auto">
              <a:xfrm>
                <a:off x="7043079" y="5680075"/>
                <a:ext cx="1536430" cy="76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a:p>
                <a:pPr algn="ctr"/>
                <a:r>
                  <a:rPr kumimoji="1" lang="en-US" altLang="zh-CN" sz="1400">
                    <a:latin typeface="+mj-ea"/>
                    <a:ea typeface="+mj-ea"/>
                  </a:rPr>
                  <a:t>145.13.0.0</a:t>
                </a:r>
              </a:p>
            </p:txBody>
          </p:sp>
          <p:sp>
            <p:nvSpPr>
              <p:cNvPr id="132" name="Text Box 57"/>
              <p:cNvSpPr txBox="1">
                <a:spLocks noChangeArrowheads="1"/>
              </p:cNvSpPr>
              <p:nvPr/>
            </p:nvSpPr>
            <p:spPr bwMode="auto">
              <a:xfrm>
                <a:off x="1943075" y="4151245"/>
                <a:ext cx="556029"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1</a:t>
                </a:r>
              </a:p>
            </p:txBody>
          </p:sp>
          <p:sp>
            <p:nvSpPr>
              <p:cNvPr id="133" name="Text Box 58"/>
              <p:cNvSpPr txBox="1">
                <a:spLocks noChangeArrowheads="1"/>
              </p:cNvSpPr>
              <p:nvPr/>
            </p:nvSpPr>
            <p:spPr bwMode="auto">
              <a:xfrm>
                <a:off x="-1484280" y="4643438"/>
                <a:ext cx="556029"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3</a:t>
                </a:r>
              </a:p>
            </p:txBody>
          </p:sp>
          <p:sp>
            <p:nvSpPr>
              <p:cNvPr id="134" name="Text Box 59"/>
              <p:cNvSpPr txBox="1">
                <a:spLocks noChangeArrowheads="1"/>
              </p:cNvSpPr>
              <p:nvPr/>
            </p:nvSpPr>
            <p:spPr bwMode="auto">
              <a:xfrm>
                <a:off x="-1456018" y="2406242"/>
                <a:ext cx="556029"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2</a:t>
                </a:r>
              </a:p>
            </p:txBody>
          </p:sp>
        </p:grpSp>
        <p:sp>
          <p:nvSpPr>
            <p:cNvPr id="135" name="Text Box 53"/>
            <p:cNvSpPr txBox="1">
              <a:spLocks noChangeArrowheads="1"/>
            </p:cNvSpPr>
            <p:nvPr/>
          </p:nvSpPr>
          <p:spPr bwMode="auto">
            <a:xfrm>
              <a:off x="1519977" y="4451609"/>
              <a:ext cx="155063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zh-CN" altLang="en-US" sz="1400" dirty="0">
                  <a:latin typeface="Arial" charset="0"/>
                </a:rPr>
                <a:t>所有到达</a:t>
              </a:r>
              <a:r>
                <a:rPr kumimoji="1" lang="zh-CN" altLang="en-US" sz="1400" dirty="0" smtClean="0">
                  <a:latin typeface="Arial" charset="0"/>
                </a:rPr>
                <a:t>网络 </a:t>
              </a:r>
              <a:r>
                <a:rPr kumimoji="1" lang="en-US" altLang="zh-CN" sz="1400" dirty="0" smtClean="0">
                  <a:latin typeface="Arial" charset="0"/>
                </a:rPr>
                <a:t>145.13.0.0</a:t>
              </a:r>
              <a:endParaRPr kumimoji="1" lang="en-US" altLang="zh-CN" sz="1400" dirty="0">
                <a:latin typeface="Arial" charset="0"/>
              </a:endParaRPr>
            </a:p>
            <a:p>
              <a:pPr algn="ctr"/>
              <a:r>
                <a:rPr kumimoji="1" lang="zh-CN" altLang="en-US" sz="1400" dirty="0">
                  <a:latin typeface="Arial" charset="0"/>
                </a:rPr>
                <a:t>的分组均到达</a:t>
              </a:r>
            </a:p>
            <a:p>
              <a:pPr algn="ctr"/>
              <a:r>
                <a:rPr kumimoji="1" lang="zh-CN" altLang="en-US" sz="1400" dirty="0">
                  <a:latin typeface="Arial" charset="0"/>
                </a:rPr>
                <a:t>此路由器</a:t>
              </a:r>
            </a:p>
          </p:txBody>
        </p:sp>
      </p:grpSp>
    </p:spTree>
    <p:extLst>
      <p:ext uri="{BB962C8B-B14F-4D97-AF65-F5344CB8AC3E}">
        <p14:creationId xmlns:p14="http://schemas.microsoft.com/office/powerpoint/2010/main" val="32893985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t>当没有划分子网时，</a:t>
            </a:r>
            <a:r>
              <a:rPr lang="en-US" altLang="zh-CN" dirty="0" smtClean="0"/>
              <a:t>IP</a:t>
            </a:r>
            <a:r>
              <a:rPr lang="zh-CN" altLang="en-US" dirty="0" smtClean="0"/>
              <a:t>地址</a:t>
            </a:r>
            <a:r>
              <a:rPr lang="zh-CN" altLang="en-US" dirty="0"/>
              <a:t>是两级结构。</a:t>
            </a:r>
          </a:p>
          <a:p>
            <a:r>
              <a:rPr lang="zh-CN" altLang="en-US" dirty="0"/>
              <a:t>划分子网</a:t>
            </a:r>
            <a:r>
              <a:rPr lang="zh-CN" altLang="en-US" dirty="0" smtClean="0"/>
              <a:t>后</a:t>
            </a:r>
            <a:r>
              <a:rPr lang="en-US" altLang="zh-CN" dirty="0" smtClean="0"/>
              <a:t>IP</a:t>
            </a:r>
            <a:r>
              <a:rPr lang="zh-CN" altLang="en-US" dirty="0" smtClean="0"/>
              <a:t>地址</a:t>
            </a:r>
            <a:r>
              <a:rPr lang="zh-CN" altLang="en-US" dirty="0"/>
              <a:t>就变成了三级结构。</a:t>
            </a:r>
          </a:p>
          <a:p>
            <a:r>
              <a:rPr lang="zh-CN" altLang="en-US" dirty="0"/>
              <a:t>划分子网只是</a:t>
            </a:r>
            <a:r>
              <a:rPr lang="zh-CN" altLang="en-US" dirty="0" smtClean="0"/>
              <a:t>把</a:t>
            </a:r>
            <a:r>
              <a:rPr lang="en-US" altLang="zh-CN" dirty="0" smtClean="0"/>
              <a:t>IP</a:t>
            </a:r>
            <a:r>
              <a:rPr lang="zh-CN" altLang="en-US" dirty="0" smtClean="0"/>
              <a:t>地址</a:t>
            </a:r>
            <a:r>
              <a:rPr lang="zh-CN" altLang="en-US" dirty="0"/>
              <a:t>的主机</a:t>
            </a:r>
            <a:r>
              <a:rPr lang="zh-CN" altLang="en-US" dirty="0" smtClean="0"/>
              <a:t>号</a:t>
            </a:r>
            <a:r>
              <a:rPr lang="en-US" altLang="zh-CN" dirty="0" smtClean="0"/>
              <a:t>host-id</a:t>
            </a:r>
            <a:r>
              <a:rPr lang="zh-CN" altLang="en-US" dirty="0" smtClean="0"/>
              <a:t>这</a:t>
            </a:r>
            <a:r>
              <a:rPr lang="zh-CN" altLang="en-US" dirty="0"/>
              <a:t>部分进行再划分，而不</a:t>
            </a:r>
            <a:r>
              <a:rPr lang="zh-CN" altLang="en-US" dirty="0" smtClean="0"/>
              <a:t>改变</a:t>
            </a:r>
            <a:r>
              <a:rPr lang="en-US" altLang="zh-CN" dirty="0" smtClean="0"/>
              <a:t>IP</a:t>
            </a:r>
            <a:r>
              <a:rPr lang="zh-CN" altLang="en-US" dirty="0" smtClean="0"/>
              <a:t>地址</a:t>
            </a:r>
            <a:r>
              <a:rPr lang="zh-CN" altLang="en-US" dirty="0"/>
              <a:t>原来的网络号 </a:t>
            </a:r>
            <a:r>
              <a:rPr lang="en-US" altLang="zh-CN" dirty="0"/>
              <a:t>net-id</a:t>
            </a:r>
            <a:r>
              <a:rPr lang="zh-CN" altLang="en-US" dirty="0" smtClean="0"/>
              <a:t>。</a:t>
            </a:r>
            <a:endParaRPr lang="en-US" altLang="zh-CN" dirty="0" smtClean="0"/>
          </a:p>
          <a:p>
            <a:r>
              <a:rPr lang="zh-CN" altLang="en-US" dirty="0"/>
              <a:t>划分子网是单位内部</a:t>
            </a:r>
            <a:r>
              <a:rPr lang="zh-CN" altLang="en-US" dirty="0" smtClean="0"/>
              <a:t>为了管理</a:t>
            </a:r>
            <a:r>
              <a:rPr lang="zh-CN" altLang="en-US" dirty="0"/>
              <a:t>而自行开展的工作</a:t>
            </a:r>
            <a:r>
              <a:rPr lang="zh-CN" altLang="en-US" dirty="0" smtClean="0"/>
              <a:t>，</a:t>
            </a:r>
            <a:r>
              <a:rPr lang="zh-CN" altLang="en-US" dirty="0"/>
              <a:t>对于上层接入</a:t>
            </a:r>
            <a:r>
              <a:rPr lang="zh-CN" altLang="en-US" dirty="0" smtClean="0"/>
              <a:t>网络而讲没有任何影响。</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86</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33722792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t>从</a:t>
            </a:r>
            <a:r>
              <a:rPr lang="en-US" altLang="zh-CN" dirty="0" smtClean="0"/>
              <a:t>IP</a:t>
            </a:r>
            <a:r>
              <a:rPr lang="zh-CN" altLang="en-US" dirty="0" smtClean="0"/>
              <a:t>数据报的首部无法看出源主机或目的主机所连接的网络是否进行了子网划分。</a:t>
            </a:r>
            <a:endParaRPr lang="en-US" altLang="zh-CN" dirty="0" smtClean="0"/>
          </a:p>
          <a:p>
            <a:r>
              <a:rPr lang="zh-CN" altLang="en-US" dirty="0"/>
              <a:t>为了看到一个</a:t>
            </a:r>
            <a:r>
              <a:rPr lang="en-US" altLang="zh-CN" dirty="0" smtClean="0"/>
              <a:t>IP</a:t>
            </a:r>
            <a:r>
              <a:rPr lang="zh-CN" altLang="en-US" dirty="0" smtClean="0"/>
              <a:t>地址的网络号和主机号，于是使用了子网掩码</a:t>
            </a:r>
            <a:r>
              <a:rPr lang="en-US" altLang="zh-CN" dirty="0" smtClean="0"/>
              <a:t>(subnet mask)</a:t>
            </a:r>
            <a:r>
              <a:rPr lang="zh-CN" altLang="en-US" dirty="0" smtClean="0"/>
              <a:t>来作为辅助手段，以计算某一个</a:t>
            </a:r>
            <a:r>
              <a:rPr lang="en-US" altLang="zh-CN" dirty="0" smtClean="0"/>
              <a:t>IP</a:t>
            </a:r>
            <a:r>
              <a:rPr lang="zh-CN" altLang="en-US" dirty="0" smtClean="0"/>
              <a:t>地址的网络号。</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87</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11197883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88</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grpSp>
        <p:nvGrpSpPr>
          <p:cNvPr id="5" name="组合 4"/>
          <p:cNvGrpSpPr/>
          <p:nvPr/>
        </p:nvGrpSpPr>
        <p:grpSpPr>
          <a:xfrm>
            <a:off x="251520" y="1345332"/>
            <a:ext cx="8310745" cy="3714573"/>
            <a:chOff x="-744204" y="1844675"/>
            <a:chExt cx="9664367" cy="4319588"/>
          </a:xfrm>
        </p:grpSpPr>
        <p:sp>
          <p:nvSpPr>
            <p:cNvPr id="8" name="Rectangle 2"/>
            <p:cNvSpPr>
              <a:spLocks noChangeArrowheads="1"/>
            </p:cNvSpPr>
            <p:nvPr/>
          </p:nvSpPr>
          <p:spPr bwMode="auto">
            <a:xfrm>
              <a:off x="1797050" y="3644900"/>
              <a:ext cx="7110413" cy="473075"/>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 name="Rectangle 3"/>
            <p:cNvSpPr>
              <a:spLocks noChangeArrowheads="1"/>
            </p:cNvSpPr>
            <p:nvPr/>
          </p:nvSpPr>
          <p:spPr bwMode="auto">
            <a:xfrm>
              <a:off x="1797050" y="2371725"/>
              <a:ext cx="7110413" cy="463550"/>
            </a:xfrm>
            <a:prstGeom prst="rect">
              <a:avLst/>
            </a:prstGeom>
            <a:solidFill>
              <a:srgbClr val="CCECFF"/>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 name="Line 5"/>
            <p:cNvSpPr>
              <a:spLocks noChangeShapeType="1"/>
            </p:cNvSpPr>
            <p:nvPr/>
          </p:nvSpPr>
          <p:spPr bwMode="auto">
            <a:xfrm>
              <a:off x="1831975" y="4408488"/>
              <a:ext cx="5245100" cy="635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 name="Line 6"/>
            <p:cNvSpPr>
              <a:spLocks noChangeShapeType="1"/>
            </p:cNvSpPr>
            <p:nvPr/>
          </p:nvSpPr>
          <p:spPr bwMode="auto">
            <a:xfrm flipV="1">
              <a:off x="7108825" y="4408488"/>
              <a:ext cx="1778000" cy="0"/>
            </a:xfrm>
            <a:prstGeom prst="line">
              <a:avLst/>
            </a:prstGeom>
            <a:noFill/>
            <a:ln w="12700">
              <a:solidFill>
                <a:schemeClr val="tx2"/>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 name="Rectangle 8"/>
            <p:cNvSpPr>
              <a:spLocks noChangeArrowheads="1"/>
            </p:cNvSpPr>
            <p:nvPr/>
          </p:nvSpPr>
          <p:spPr bwMode="auto">
            <a:xfrm>
              <a:off x="1811338" y="2384425"/>
              <a:ext cx="3490912" cy="442913"/>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 name="Rectangle 9"/>
            <p:cNvSpPr>
              <a:spLocks noChangeArrowheads="1"/>
            </p:cNvSpPr>
            <p:nvPr/>
          </p:nvSpPr>
          <p:spPr bwMode="auto">
            <a:xfrm>
              <a:off x="2411413" y="2349500"/>
              <a:ext cx="3032882" cy="390714"/>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145        </a:t>
              </a:r>
              <a:r>
                <a:rPr kumimoji="1" lang="en-US" altLang="zh-CN" sz="1600" b="1">
                  <a:latin typeface="+mj-ea"/>
                  <a:ea typeface="+mj-ea"/>
                </a:rPr>
                <a:t>.</a:t>
              </a:r>
              <a:r>
                <a:rPr kumimoji="1" lang="en-US" altLang="zh-CN" sz="1600">
                  <a:latin typeface="+mj-ea"/>
                  <a:ea typeface="+mj-ea"/>
                </a:rPr>
                <a:t>        13            </a:t>
              </a:r>
              <a:r>
                <a:rPr kumimoji="1" lang="en-US" altLang="zh-CN" sz="1600" b="1">
                  <a:latin typeface="+mj-ea"/>
                  <a:ea typeface="+mj-ea"/>
                </a:rPr>
                <a:t>.</a:t>
              </a:r>
            </a:p>
          </p:txBody>
        </p:sp>
        <p:sp>
          <p:nvSpPr>
            <p:cNvPr id="14" name="Rectangle 10"/>
            <p:cNvSpPr>
              <a:spLocks noChangeArrowheads="1"/>
            </p:cNvSpPr>
            <p:nvPr/>
          </p:nvSpPr>
          <p:spPr bwMode="auto">
            <a:xfrm>
              <a:off x="6156325" y="2349500"/>
              <a:ext cx="1975940" cy="3907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3         </a:t>
              </a:r>
              <a:r>
                <a:rPr kumimoji="1" lang="en-US" altLang="zh-CN" sz="1600" b="1">
                  <a:latin typeface="+mj-ea"/>
                  <a:ea typeface="+mj-ea"/>
                </a:rPr>
                <a:t>.</a:t>
              </a:r>
              <a:r>
                <a:rPr kumimoji="1" lang="en-US" altLang="zh-CN" sz="1600">
                  <a:latin typeface="+mj-ea"/>
                  <a:ea typeface="+mj-ea"/>
                </a:rPr>
                <a:t>         10</a:t>
              </a:r>
            </a:p>
          </p:txBody>
        </p:sp>
        <p:sp>
          <p:nvSpPr>
            <p:cNvPr id="15" name="Rectangle 11"/>
            <p:cNvSpPr>
              <a:spLocks noChangeArrowheads="1"/>
            </p:cNvSpPr>
            <p:nvPr/>
          </p:nvSpPr>
          <p:spPr bwMode="auto">
            <a:xfrm>
              <a:off x="413892" y="2408143"/>
              <a:ext cx="1383159"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两</a:t>
              </a:r>
              <a:r>
                <a:rPr kumimoji="1" lang="zh-CN" altLang="en-US" sz="1600" dirty="0" smtClean="0">
                  <a:latin typeface="+mj-ea"/>
                  <a:ea typeface="+mj-ea"/>
                </a:rPr>
                <a:t>级</a:t>
              </a:r>
              <a:r>
                <a:rPr kumimoji="1" lang="en-US" altLang="zh-CN" sz="1600" dirty="0" smtClean="0">
                  <a:latin typeface="+mj-ea"/>
                  <a:ea typeface="+mj-ea"/>
                </a:rPr>
                <a:t>IP</a:t>
              </a:r>
              <a:r>
                <a:rPr kumimoji="1" lang="zh-CN" altLang="en-US" sz="1600" dirty="0" smtClean="0">
                  <a:latin typeface="+mj-ea"/>
                  <a:ea typeface="+mj-ea"/>
                </a:rPr>
                <a:t>地址</a:t>
              </a:r>
              <a:endParaRPr kumimoji="1" lang="zh-CN" altLang="en-US" sz="1600" dirty="0">
                <a:latin typeface="+mj-ea"/>
                <a:ea typeface="+mj-ea"/>
              </a:endParaRPr>
            </a:p>
          </p:txBody>
        </p:sp>
        <p:sp>
          <p:nvSpPr>
            <p:cNvPr id="16" name="Rectangle 12"/>
            <p:cNvSpPr>
              <a:spLocks noChangeArrowheads="1"/>
            </p:cNvSpPr>
            <p:nvPr/>
          </p:nvSpPr>
          <p:spPr bwMode="auto">
            <a:xfrm>
              <a:off x="2955925" y="4303713"/>
              <a:ext cx="1160463" cy="261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 name="Line 13"/>
            <p:cNvSpPr>
              <a:spLocks noChangeShapeType="1"/>
            </p:cNvSpPr>
            <p:nvPr/>
          </p:nvSpPr>
          <p:spPr bwMode="auto">
            <a:xfrm>
              <a:off x="5310188" y="2379663"/>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 name="Rectangle 14"/>
            <p:cNvSpPr>
              <a:spLocks noChangeArrowheads="1"/>
            </p:cNvSpPr>
            <p:nvPr/>
          </p:nvSpPr>
          <p:spPr bwMode="auto">
            <a:xfrm>
              <a:off x="2916238" y="4214813"/>
              <a:ext cx="3103717" cy="39071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子网号为 </a:t>
              </a:r>
              <a:r>
                <a:rPr kumimoji="1" lang="en-US" altLang="zh-CN" sz="1600">
                  <a:latin typeface="+mj-ea"/>
                  <a:ea typeface="+mj-ea"/>
                </a:rPr>
                <a:t>3 </a:t>
              </a:r>
              <a:r>
                <a:rPr kumimoji="1" lang="zh-CN" altLang="en-US" sz="1600">
                  <a:latin typeface="+mj-ea"/>
                  <a:ea typeface="+mj-ea"/>
                </a:rPr>
                <a:t>的网络的网络号</a:t>
              </a:r>
            </a:p>
          </p:txBody>
        </p:sp>
        <p:sp>
          <p:nvSpPr>
            <p:cNvPr id="19" name="Rectangle 15"/>
            <p:cNvSpPr>
              <a:spLocks noChangeArrowheads="1"/>
            </p:cNvSpPr>
            <p:nvPr/>
          </p:nvSpPr>
          <p:spPr bwMode="auto">
            <a:xfrm>
              <a:off x="1824038" y="3665538"/>
              <a:ext cx="5268912" cy="442912"/>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0" name="Rectangle 18"/>
            <p:cNvSpPr>
              <a:spLocks noChangeArrowheads="1"/>
            </p:cNvSpPr>
            <p:nvPr/>
          </p:nvSpPr>
          <p:spPr bwMode="auto">
            <a:xfrm>
              <a:off x="400382" y="3682111"/>
              <a:ext cx="1383159"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三</a:t>
              </a:r>
              <a:r>
                <a:rPr kumimoji="1" lang="zh-CN" altLang="en-US" sz="1600" dirty="0" smtClean="0">
                  <a:latin typeface="+mj-ea"/>
                  <a:ea typeface="+mj-ea"/>
                </a:rPr>
                <a:t>级</a:t>
              </a:r>
              <a:r>
                <a:rPr kumimoji="1" lang="en-US" altLang="zh-CN" sz="1600" dirty="0" smtClean="0">
                  <a:latin typeface="+mj-ea"/>
                  <a:ea typeface="+mj-ea"/>
                </a:rPr>
                <a:t>IP</a:t>
              </a:r>
              <a:r>
                <a:rPr kumimoji="1" lang="zh-CN" altLang="en-US" sz="1600" dirty="0" smtClean="0">
                  <a:latin typeface="+mj-ea"/>
                  <a:ea typeface="+mj-ea"/>
                </a:rPr>
                <a:t>地址</a:t>
              </a:r>
              <a:endParaRPr kumimoji="1" lang="zh-CN" altLang="en-US" sz="1600" dirty="0">
                <a:latin typeface="+mj-ea"/>
                <a:ea typeface="+mj-ea"/>
              </a:endParaRPr>
            </a:p>
          </p:txBody>
        </p:sp>
        <p:sp>
          <p:nvSpPr>
            <p:cNvPr id="21" name="Rectangle 19"/>
            <p:cNvSpPr>
              <a:spLocks noChangeArrowheads="1"/>
            </p:cNvSpPr>
            <p:nvPr/>
          </p:nvSpPr>
          <p:spPr bwMode="auto">
            <a:xfrm>
              <a:off x="7640638" y="4303713"/>
              <a:ext cx="889000"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2" name="Line 20"/>
            <p:cNvSpPr>
              <a:spLocks noChangeShapeType="1"/>
            </p:cNvSpPr>
            <p:nvPr/>
          </p:nvSpPr>
          <p:spPr bwMode="auto">
            <a:xfrm>
              <a:off x="5310188" y="3663950"/>
              <a:ext cx="0" cy="450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3" name="Rectangle 21"/>
            <p:cNvSpPr>
              <a:spLocks noChangeArrowheads="1"/>
            </p:cNvSpPr>
            <p:nvPr/>
          </p:nvSpPr>
          <p:spPr bwMode="auto">
            <a:xfrm>
              <a:off x="7589838" y="4149725"/>
              <a:ext cx="9429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主机号</a:t>
              </a:r>
            </a:p>
          </p:txBody>
        </p:sp>
        <p:sp>
          <p:nvSpPr>
            <p:cNvPr id="24" name="Line 23"/>
            <p:cNvSpPr>
              <a:spLocks noChangeShapeType="1"/>
            </p:cNvSpPr>
            <p:nvPr/>
          </p:nvSpPr>
          <p:spPr bwMode="auto">
            <a:xfrm>
              <a:off x="7108825" y="3651250"/>
              <a:ext cx="0" cy="4524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5" name="Line 27"/>
            <p:cNvSpPr>
              <a:spLocks noChangeShapeType="1"/>
            </p:cNvSpPr>
            <p:nvPr/>
          </p:nvSpPr>
          <p:spPr bwMode="auto">
            <a:xfrm>
              <a:off x="1809750" y="4156075"/>
              <a:ext cx="0" cy="393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 name="Line 28"/>
            <p:cNvSpPr>
              <a:spLocks noChangeShapeType="1"/>
            </p:cNvSpPr>
            <p:nvPr/>
          </p:nvSpPr>
          <p:spPr bwMode="auto">
            <a:xfrm>
              <a:off x="7108825" y="3141663"/>
              <a:ext cx="0" cy="434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 name="Rectangle 29"/>
            <p:cNvSpPr>
              <a:spLocks noChangeArrowheads="1"/>
            </p:cNvSpPr>
            <p:nvPr/>
          </p:nvSpPr>
          <p:spPr bwMode="auto">
            <a:xfrm>
              <a:off x="-744204" y="4854766"/>
              <a:ext cx="2576179"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三</a:t>
              </a:r>
              <a:r>
                <a:rPr kumimoji="1" lang="zh-CN" altLang="en-US" sz="1600" dirty="0" smtClean="0">
                  <a:latin typeface="+mj-ea"/>
                  <a:ea typeface="+mj-ea"/>
                </a:rPr>
                <a:t>级</a:t>
              </a:r>
              <a:r>
                <a:rPr kumimoji="1" lang="en-US" altLang="zh-CN" sz="1600" dirty="0" smtClean="0">
                  <a:latin typeface="+mj-ea"/>
                  <a:ea typeface="+mj-ea"/>
                </a:rPr>
                <a:t>IP</a:t>
              </a:r>
              <a:r>
                <a:rPr kumimoji="1" lang="zh-CN" altLang="en-US" sz="1600" dirty="0" smtClean="0">
                  <a:latin typeface="+mj-ea"/>
                  <a:ea typeface="+mj-ea"/>
                </a:rPr>
                <a:t>地址的</a:t>
              </a:r>
              <a:r>
                <a:rPr kumimoji="1" lang="zh-CN" altLang="en-US" sz="1600" dirty="0">
                  <a:latin typeface="+mj-ea"/>
                  <a:ea typeface="+mj-ea"/>
                </a:rPr>
                <a:t>子网掩码</a:t>
              </a:r>
            </a:p>
          </p:txBody>
        </p:sp>
        <p:sp>
          <p:nvSpPr>
            <p:cNvPr id="28" name="Line 30"/>
            <p:cNvSpPr>
              <a:spLocks noChangeShapeType="1"/>
            </p:cNvSpPr>
            <p:nvPr/>
          </p:nvSpPr>
          <p:spPr bwMode="auto">
            <a:xfrm>
              <a:off x="1809750" y="2092325"/>
              <a:ext cx="3482975" cy="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Line 31"/>
            <p:cNvSpPr>
              <a:spLocks noChangeShapeType="1"/>
            </p:cNvSpPr>
            <p:nvPr/>
          </p:nvSpPr>
          <p:spPr bwMode="auto">
            <a:xfrm>
              <a:off x="1809750" y="188118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0" name="Line 32"/>
            <p:cNvSpPr>
              <a:spLocks noChangeShapeType="1"/>
            </p:cNvSpPr>
            <p:nvPr/>
          </p:nvSpPr>
          <p:spPr bwMode="auto">
            <a:xfrm>
              <a:off x="8907463" y="1881188"/>
              <a:ext cx="0" cy="384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1" name="Rectangle 33"/>
            <p:cNvSpPr>
              <a:spLocks noChangeArrowheads="1"/>
            </p:cNvSpPr>
            <p:nvPr/>
          </p:nvSpPr>
          <p:spPr bwMode="auto">
            <a:xfrm>
              <a:off x="3108325" y="1844675"/>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网络号</a:t>
              </a:r>
            </a:p>
          </p:txBody>
        </p:sp>
        <p:sp>
          <p:nvSpPr>
            <p:cNvPr id="32" name="Line 34"/>
            <p:cNvSpPr>
              <a:spLocks noChangeShapeType="1"/>
            </p:cNvSpPr>
            <p:nvPr/>
          </p:nvSpPr>
          <p:spPr bwMode="auto">
            <a:xfrm>
              <a:off x="5337175" y="2092325"/>
              <a:ext cx="3582988" cy="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Rectangle 35"/>
            <p:cNvSpPr>
              <a:spLocks noChangeArrowheads="1"/>
            </p:cNvSpPr>
            <p:nvPr/>
          </p:nvSpPr>
          <p:spPr bwMode="auto">
            <a:xfrm>
              <a:off x="6653213" y="1844675"/>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主机号</a:t>
              </a:r>
            </a:p>
          </p:txBody>
        </p:sp>
        <p:sp>
          <p:nvSpPr>
            <p:cNvPr id="34" name="Line 36"/>
            <p:cNvSpPr>
              <a:spLocks noChangeShapeType="1"/>
            </p:cNvSpPr>
            <p:nvPr/>
          </p:nvSpPr>
          <p:spPr bwMode="auto">
            <a:xfrm>
              <a:off x="5310188" y="188118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Line 37"/>
            <p:cNvSpPr>
              <a:spLocks noChangeShapeType="1"/>
            </p:cNvSpPr>
            <p:nvPr/>
          </p:nvSpPr>
          <p:spPr bwMode="auto">
            <a:xfrm flipV="1">
              <a:off x="1809750" y="3343275"/>
              <a:ext cx="3495675" cy="1270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Line 38"/>
            <p:cNvSpPr>
              <a:spLocks noChangeShapeType="1"/>
            </p:cNvSpPr>
            <p:nvPr/>
          </p:nvSpPr>
          <p:spPr bwMode="auto">
            <a:xfrm>
              <a:off x="1809750" y="314483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39"/>
            <p:cNvSpPr>
              <a:spLocks noChangeShapeType="1"/>
            </p:cNvSpPr>
            <p:nvPr/>
          </p:nvSpPr>
          <p:spPr bwMode="auto">
            <a:xfrm>
              <a:off x="8907463" y="3144838"/>
              <a:ext cx="0" cy="384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41"/>
            <p:cNvSpPr>
              <a:spLocks noChangeShapeType="1"/>
            </p:cNvSpPr>
            <p:nvPr/>
          </p:nvSpPr>
          <p:spPr bwMode="auto">
            <a:xfrm flipV="1">
              <a:off x="5337175" y="3343275"/>
              <a:ext cx="3570288" cy="1270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43"/>
            <p:cNvSpPr>
              <a:spLocks noChangeShapeType="1"/>
            </p:cNvSpPr>
            <p:nvPr/>
          </p:nvSpPr>
          <p:spPr bwMode="auto">
            <a:xfrm>
              <a:off x="5310188" y="314483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44"/>
            <p:cNvSpPr>
              <a:spLocks noChangeShapeType="1"/>
            </p:cNvSpPr>
            <p:nvPr/>
          </p:nvSpPr>
          <p:spPr bwMode="auto">
            <a:xfrm>
              <a:off x="7092950" y="4208463"/>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1" name="Line 45"/>
            <p:cNvSpPr>
              <a:spLocks noChangeShapeType="1"/>
            </p:cNvSpPr>
            <p:nvPr/>
          </p:nvSpPr>
          <p:spPr bwMode="auto">
            <a:xfrm>
              <a:off x="8907463" y="4156075"/>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2" name="Rectangle 46"/>
            <p:cNvSpPr>
              <a:spLocks noChangeArrowheads="1"/>
            </p:cNvSpPr>
            <p:nvPr/>
          </p:nvSpPr>
          <p:spPr bwMode="auto">
            <a:xfrm>
              <a:off x="-466744" y="5684837"/>
              <a:ext cx="2276494"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子网</a:t>
              </a:r>
              <a:r>
                <a:rPr kumimoji="1" lang="zh-CN" altLang="en-US" sz="1600" dirty="0" smtClean="0">
                  <a:latin typeface="+mj-ea"/>
                  <a:ea typeface="+mj-ea"/>
                </a:rPr>
                <a:t>的网络</a:t>
              </a:r>
              <a:r>
                <a:rPr kumimoji="1" lang="zh-CN" altLang="en-US" sz="1600" dirty="0">
                  <a:latin typeface="+mj-ea"/>
                  <a:ea typeface="+mj-ea"/>
                </a:rPr>
                <a:t>地址</a:t>
              </a:r>
            </a:p>
          </p:txBody>
        </p:sp>
        <p:sp>
          <p:nvSpPr>
            <p:cNvPr id="43" name="Rectangle 47"/>
            <p:cNvSpPr>
              <a:spLocks noChangeArrowheads="1"/>
            </p:cNvSpPr>
            <p:nvPr/>
          </p:nvSpPr>
          <p:spPr bwMode="auto">
            <a:xfrm>
              <a:off x="7092950" y="47974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4" name="Rectangle 48"/>
            <p:cNvSpPr>
              <a:spLocks noChangeArrowheads="1"/>
            </p:cNvSpPr>
            <p:nvPr/>
          </p:nvSpPr>
          <p:spPr bwMode="auto">
            <a:xfrm>
              <a:off x="1835150" y="47974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45" name="Group 49"/>
            <p:cNvGrpSpPr>
              <a:grpSpLocks/>
            </p:cNvGrpSpPr>
            <p:nvPr/>
          </p:nvGrpSpPr>
          <p:grpSpPr bwMode="auto">
            <a:xfrm>
              <a:off x="1790700" y="4887926"/>
              <a:ext cx="7123113" cy="390526"/>
              <a:chOff x="1116" y="3149"/>
              <a:chExt cx="4487" cy="246"/>
            </a:xfrm>
          </p:grpSpPr>
          <p:sp>
            <p:nvSpPr>
              <p:cNvPr id="46" name="Rectangle 50"/>
              <p:cNvSpPr>
                <a:spLocks noChangeArrowheads="1"/>
              </p:cNvSpPr>
              <p:nvPr/>
            </p:nvSpPr>
            <p:spPr bwMode="auto">
              <a:xfrm>
                <a:off x="1116" y="3149"/>
                <a:ext cx="3363"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1 1 1 1 1 1 1 1 1 1 1 1 1 1 1 1   1 1 1 1 1 1 1 1</a:t>
                </a:r>
              </a:p>
            </p:txBody>
          </p:sp>
          <p:sp>
            <p:nvSpPr>
              <p:cNvPr id="47" name="Rectangle 51"/>
              <p:cNvSpPr>
                <a:spLocks noChangeArrowheads="1"/>
              </p:cNvSpPr>
              <p:nvPr/>
            </p:nvSpPr>
            <p:spPr bwMode="auto">
              <a:xfrm>
                <a:off x="4452" y="3149"/>
                <a:ext cx="1151" cy="2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0 0 0 0 0 0 0 0</a:t>
                </a:r>
              </a:p>
            </p:txBody>
          </p:sp>
        </p:grpSp>
        <p:sp>
          <p:nvSpPr>
            <p:cNvPr id="48" name="Line 52"/>
            <p:cNvSpPr>
              <a:spLocks noChangeShapeType="1"/>
            </p:cNvSpPr>
            <p:nvPr/>
          </p:nvSpPr>
          <p:spPr bwMode="auto">
            <a:xfrm>
              <a:off x="5310188" y="47974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9" name="Rectangle 53"/>
            <p:cNvSpPr>
              <a:spLocks noChangeArrowheads="1"/>
            </p:cNvSpPr>
            <p:nvPr/>
          </p:nvSpPr>
          <p:spPr bwMode="auto">
            <a:xfrm>
              <a:off x="7092950" y="56610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0" name="Rectangle 54"/>
            <p:cNvSpPr>
              <a:spLocks noChangeArrowheads="1"/>
            </p:cNvSpPr>
            <p:nvPr/>
          </p:nvSpPr>
          <p:spPr bwMode="auto">
            <a:xfrm>
              <a:off x="1835150" y="56610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1" name="Line 55"/>
            <p:cNvSpPr>
              <a:spLocks noChangeShapeType="1"/>
            </p:cNvSpPr>
            <p:nvPr/>
          </p:nvSpPr>
          <p:spPr bwMode="auto">
            <a:xfrm>
              <a:off x="5310188" y="56610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2" name="Rectangle 58"/>
            <p:cNvSpPr>
              <a:spLocks noChangeArrowheads="1"/>
            </p:cNvSpPr>
            <p:nvPr/>
          </p:nvSpPr>
          <p:spPr bwMode="auto">
            <a:xfrm>
              <a:off x="7812088" y="5684838"/>
              <a:ext cx="352315" cy="3907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0</a:t>
              </a:r>
            </a:p>
          </p:txBody>
        </p:sp>
        <p:sp>
          <p:nvSpPr>
            <p:cNvPr id="53" name="Rectangle 60"/>
            <p:cNvSpPr>
              <a:spLocks noChangeArrowheads="1"/>
            </p:cNvSpPr>
            <p:nvPr/>
          </p:nvSpPr>
          <p:spPr bwMode="auto">
            <a:xfrm>
              <a:off x="3132138" y="3141663"/>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网络号</a:t>
              </a:r>
            </a:p>
          </p:txBody>
        </p:sp>
        <p:sp>
          <p:nvSpPr>
            <p:cNvPr id="54" name="Rectangle 25"/>
            <p:cNvSpPr>
              <a:spLocks noChangeArrowheads="1"/>
            </p:cNvSpPr>
            <p:nvPr/>
          </p:nvSpPr>
          <p:spPr bwMode="auto">
            <a:xfrm>
              <a:off x="5789613" y="3141663"/>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子网号</a:t>
              </a:r>
            </a:p>
          </p:txBody>
        </p:sp>
        <p:sp>
          <p:nvSpPr>
            <p:cNvPr id="55" name="Rectangle 17"/>
            <p:cNvSpPr>
              <a:spLocks noChangeArrowheads="1"/>
            </p:cNvSpPr>
            <p:nvPr/>
          </p:nvSpPr>
          <p:spPr bwMode="auto">
            <a:xfrm>
              <a:off x="7567613" y="3141663"/>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主机号</a:t>
              </a:r>
            </a:p>
          </p:txBody>
        </p:sp>
        <p:sp>
          <p:nvSpPr>
            <p:cNvPr id="56" name="Rectangle 61"/>
            <p:cNvSpPr>
              <a:spLocks noChangeArrowheads="1"/>
            </p:cNvSpPr>
            <p:nvPr/>
          </p:nvSpPr>
          <p:spPr bwMode="auto">
            <a:xfrm>
              <a:off x="2411413" y="3644900"/>
              <a:ext cx="3032882" cy="390714"/>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145        </a:t>
              </a:r>
              <a:r>
                <a:rPr kumimoji="1" lang="en-US" altLang="zh-CN" sz="1600" b="1">
                  <a:latin typeface="+mj-ea"/>
                  <a:ea typeface="+mj-ea"/>
                </a:rPr>
                <a:t>.</a:t>
              </a:r>
              <a:r>
                <a:rPr kumimoji="1" lang="en-US" altLang="zh-CN" sz="1600">
                  <a:latin typeface="+mj-ea"/>
                  <a:ea typeface="+mj-ea"/>
                </a:rPr>
                <a:t>        13            </a:t>
              </a:r>
              <a:r>
                <a:rPr kumimoji="1" lang="en-US" altLang="zh-CN" sz="1600" b="1">
                  <a:latin typeface="+mj-ea"/>
                  <a:ea typeface="+mj-ea"/>
                </a:rPr>
                <a:t>.</a:t>
              </a:r>
            </a:p>
          </p:txBody>
        </p:sp>
        <p:sp>
          <p:nvSpPr>
            <p:cNvPr id="57" name="Rectangle 63"/>
            <p:cNvSpPr>
              <a:spLocks noChangeArrowheads="1"/>
            </p:cNvSpPr>
            <p:nvPr/>
          </p:nvSpPr>
          <p:spPr bwMode="auto">
            <a:xfrm>
              <a:off x="2411413" y="5724517"/>
              <a:ext cx="3951879" cy="390714"/>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145        </a:t>
              </a:r>
              <a:r>
                <a:rPr kumimoji="1" lang="en-US" altLang="zh-CN" sz="1600" b="1" dirty="0">
                  <a:latin typeface="+mj-ea"/>
                  <a:ea typeface="+mj-ea"/>
                </a:rPr>
                <a:t>.</a:t>
              </a:r>
              <a:r>
                <a:rPr kumimoji="1" lang="en-US" altLang="zh-CN" sz="1600" dirty="0">
                  <a:latin typeface="+mj-ea"/>
                  <a:ea typeface="+mj-ea"/>
                </a:rPr>
                <a:t>        13            </a:t>
              </a:r>
              <a:r>
                <a:rPr kumimoji="1" lang="en-US" altLang="zh-CN" sz="1600" b="1" dirty="0">
                  <a:latin typeface="+mj-ea"/>
                  <a:ea typeface="+mj-ea"/>
                </a:rPr>
                <a:t>.</a:t>
              </a:r>
              <a:r>
                <a:rPr kumimoji="1" lang="en-US" altLang="zh-CN" sz="1600" dirty="0">
                  <a:latin typeface="+mj-ea"/>
                  <a:ea typeface="+mj-ea"/>
                </a:rPr>
                <a:t>           3</a:t>
              </a:r>
            </a:p>
          </p:txBody>
        </p:sp>
        <p:sp>
          <p:nvSpPr>
            <p:cNvPr id="58" name="Rectangle 64"/>
            <p:cNvSpPr>
              <a:spLocks noChangeArrowheads="1"/>
            </p:cNvSpPr>
            <p:nvPr/>
          </p:nvSpPr>
          <p:spPr bwMode="auto">
            <a:xfrm>
              <a:off x="6156325" y="3644900"/>
              <a:ext cx="1975940" cy="3907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3         </a:t>
              </a:r>
              <a:r>
                <a:rPr kumimoji="1" lang="en-US" altLang="zh-CN" sz="1600" b="1" dirty="0">
                  <a:latin typeface="+mj-ea"/>
                  <a:ea typeface="+mj-ea"/>
                </a:rPr>
                <a:t>.</a:t>
              </a:r>
              <a:r>
                <a:rPr kumimoji="1" lang="en-US" altLang="zh-CN" sz="1600" dirty="0">
                  <a:latin typeface="+mj-ea"/>
                  <a:ea typeface="+mj-ea"/>
                </a:rPr>
                <a:t>         10</a:t>
              </a:r>
            </a:p>
          </p:txBody>
        </p:sp>
      </p:grpSp>
    </p:spTree>
    <p:extLst>
      <p:ext uri="{BB962C8B-B14F-4D97-AF65-F5344CB8AC3E}">
        <p14:creationId xmlns:p14="http://schemas.microsoft.com/office/powerpoint/2010/main" val="10006699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89</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grpSp>
        <p:nvGrpSpPr>
          <p:cNvPr id="6" name="组合 5"/>
          <p:cNvGrpSpPr/>
          <p:nvPr/>
        </p:nvGrpSpPr>
        <p:grpSpPr>
          <a:xfrm>
            <a:off x="431713" y="1561356"/>
            <a:ext cx="8100727" cy="3291860"/>
            <a:chOff x="401141" y="1547046"/>
            <a:chExt cx="8100727" cy="3291860"/>
          </a:xfrm>
        </p:grpSpPr>
        <p:grpSp>
          <p:nvGrpSpPr>
            <p:cNvPr id="3" name="组合 2"/>
            <p:cNvGrpSpPr/>
            <p:nvPr/>
          </p:nvGrpSpPr>
          <p:grpSpPr>
            <a:xfrm>
              <a:off x="401141" y="1547046"/>
              <a:ext cx="8100727" cy="3291860"/>
              <a:chOff x="-425351" y="2371725"/>
              <a:chExt cx="9332814" cy="3792538"/>
            </a:xfrm>
          </p:grpSpPr>
          <p:sp>
            <p:nvSpPr>
              <p:cNvPr id="59" name="Rectangle 2"/>
              <p:cNvSpPr>
                <a:spLocks noChangeArrowheads="1"/>
              </p:cNvSpPr>
              <p:nvPr/>
            </p:nvSpPr>
            <p:spPr bwMode="auto">
              <a:xfrm>
                <a:off x="1797050" y="3654425"/>
                <a:ext cx="7110413" cy="46355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0" name="Rectangle 3"/>
              <p:cNvSpPr>
                <a:spLocks noChangeArrowheads="1"/>
              </p:cNvSpPr>
              <p:nvPr/>
            </p:nvSpPr>
            <p:spPr bwMode="auto">
              <a:xfrm>
                <a:off x="1797050" y="2371725"/>
                <a:ext cx="7110413" cy="463550"/>
              </a:xfrm>
              <a:prstGeom prst="rect">
                <a:avLst/>
              </a:prstGeom>
              <a:solidFill>
                <a:srgbClr val="CCECFF"/>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4" name="Rectangle 8"/>
              <p:cNvSpPr>
                <a:spLocks noChangeArrowheads="1"/>
              </p:cNvSpPr>
              <p:nvPr/>
            </p:nvSpPr>
            <p:spPr bwMode="auto">
              <a:xfrm>
                <a:off x="1811338" y="2384425"/>
                <a:ext cx="3490912" cy="442913"/>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5" name="Rectangle 9"/>
              <p:cNvSpPr>
                <a:spLocks noChangeArrowheads="1"/>
              </p:cNvSpPr>
              <p:nvPr/>
            </p:nvSpPr>
            <p:spPr bwMode="auto">
              <a:xfrm>
                <a:off x="3052763" y="2430859"/>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dirty="0">
                    <a:latin typeface="+mj-ea"/>
                    <a:ea typeface="+mj-ea"/>
                  </a:rPr>
                  <a:t>网络号</a:t>
                </a:r>
              </a:p>
            </p:txBody>
          </p:sp>
          <p:sp>
            <p:nvSpPr>
              <p:cNvPr id="66" name="Rectangle 10"/>
              <p:cNvSpPr>
                <a:spLocks noChangeArrowheads="1"/>
              </p:cNvSpPr>
              <p:nvPr/>
            </p:nvSpPr>
            <p:spPr bwMode="auto">
              <a:xfrm>
                <a:off x="6693291" y="2430859"/>
                <a:ext cx="831067" cy="3516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dirty="0">
                    <a:latin typeface="+mj-ea"/>
                    <a:ea typeface="+mj-ea"/>
                  </a:rPr>
                  <a:t>主机号</a:t>
                </a:r>
              </a:p>
            </p:txBody>
          </p:sp>
          <p:sp>
            <p:nvSpPr>
              <p:cNvPr id="67" name="Rectangle 11"/>
              <p:cNvSpPr>
                <a:spLocks noChangeArrowheads="1"/>
              </p:cNvSpPr>
              <p:nvPr/>
            </p:nvSpPr>
            <p:spPr bwMode="auto">
              <a:xfrm>
                <a:off x="570765" y="2430859"/>
                <a:ext cx="1226285"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两</a:t>
                </a:r>
                <a:r>
                  <a:rPr kumimoji="1" lang="zh-CN" altLang="en-US" sz="1400" dirty="0" smtClean="0">
                    <a:latin typeface="+mj-ea"/>
                    <a:ea typeface="+mj-ea"/>
                  </a:rPr>
                  <a:t>级</a:t>
                </a:r>
                <a:r>
                  <a:rPr kumimoji="1" lang="en-US" altLang="zh-CN" sz="1400" dirty="0" smtClean="0">
                    <a:latin typeface="+mj-ea"/>
                    <a:ea typeface="+mj-ea"/>
                  </a:rPr>
                  <a:t>IP</a:t>
                </a:r>
                <a:r>
                  <a:rPr kumimoji="1" lang="zh-CN" altLang="en-US" sz="1400" dirty="0" smtClean="0">
                    <a:latin typeface="+mj-ea"/>
                    <a:ea typeface="+mj-ea"/>
                  </a:rPr>
                  <a:t>地址</a:t>
                </a:r>
                <a:endParaRPr kumimoji="1" lang="zh-CN" altLang="en-US" sz="1400" dirty="0">
                  <a:latin typeface="+mj-ea"/>
                  <a:ea typeface="+mj-ea"/>
                </a:endParaRPr>
              </a:p>
            </p:txBody>
          </p:sp>
          <p:sp>
            <p:nvSpPr>
              <p:cNvPr id="68" name="Rectangle 12"/>
              <p:cNvSpPr>
                <a:spLocks noChangeArrowheads="1"/>
              </p:cNvSpPr>
              <p:nvPr/>
            </p:nvSpPr>
            <p:spPr bwMode="auto">
              <a:xfrm>
                <a:off x="2955925" y="4303713"/>
                <a:ext cx="1160463" cy="261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9" name="Line 13"/>
              <p:cNvSpPr>
                <a:spLocks noChangeShapeType="1"/>
              </p:cNvSpPr>
              <p:nvPr/>
            </p:nvSpPr>
            <p:spPr bwMode="auto">
              <a:xfrm>
                <a:off x="5310188" y="2379663"/>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1" name="Rectangle 15"/>
              <p:cNvSpPr>
                <a:spLocks noChangeArrowheads="1"/>
              </p:cNvSpPr>
              <p:nvPr/>
            </p:nvSpPr>
            <p:spPr bwMode="auto">
              <a:xfrm>
                <a:off x="1806972" y="3663950"/>
                <a:ext cx="3499642" cy="450850"/>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2" name="Rectangle 16"/>
              <p:cNvSpPr>
                <a:spLocks noChangeArrowheads="1"/>
              </p:cNvSpPr>
              <p:nvPr/>
            </p:nvSpPr>
            <p:spPr bwMode="auto">
              <a:xfrm>
                <a:off x="570764" y="3701651"/>
                <a:ext cx="1226285"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三</a:t>
                </a:r>
                <a:r>
                  <a:rPr kumimoji="1" lang="zh-CN" altLang="en-US" sz="1400" dirty="0" smtClean="0">
                    <a:latin typeface="+mj-ea"/>
                    <a:ea typeface="+mj-ea"/>
                  </a:rPr>
                  <a:t>级</a:t>
                </a:r>
                <a:r>
                  <a:rPr kumimoji="1" lang="en-US" altLang="zh-CN" sz="1400" dirty="0" smtClean="0">
                    <a:latin typeface="+mj-ea"/>
                    <a:ea typeface="+mj-ea"/>
                  </a:rPr>
                  <a:t>IP</a:t>
                </a:r>
                <a:r>
                  <a:rPr kumimoji="1" lang="zh-CN" altLang="en-US" sz="1400" dirty="0" smtClean="0">
                    <a:latin typeface="+mj-ea"/>
                    <a:ea typeface="+mj-ea"/>
                  </a:rPr>
                  <a:t>地址</a:t>
                </a:r>
                <a:endParaRPr kumimoji="1" lang="zh-CN" altLang="en-US" sz="1400" dirty="0">
                  <a:latin typeface="+mj-ea"/>
                  <a:ea typeface="+mj-ea"/>
                </a:endParaRPr>
              </a:p>
            </p:txBody>
          </p:sp>
          <p:sp>
            <p:nvSpPr>
              <p:cNvPr id="73" name="Rectangle 17"/>
              <p:cNvSpPr>
                <a:spLocks noChangeArrowheads="1"/>
              </p:cNvSpPr>
              <p:nvPr/>
            </p:nvSpPr>
            <p:spPr bwMode="auto">
              <a:xfrm>
                <a:off x="7640638" y="4303713"/>
                <a:ext cx="889000"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4" name="Line 18"/>
              <p:cNvSpPr>
                <a:spLocks noChangeShapeType="1"/>
              </p:cNvSpPr>
              <p:nvPr/>
            </p:nvSpPr>
            <p:spPr bwMode="auto">
              <a:xfrm>
                <a:off x="5310188" y="3663950"/>
                <a:ext cx="0" cy="450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6" name="Rectangle 20"/>
              <p:cNvSpPr>
                <a:spLocks noChangeArrowheads="1"/>
              </p:cNvSpPr>
              <p:nvPr/>
            </p:nvSpPr>
            <p:spPr bwMode="auto">
              <a:xfrm>
                <a:off x="5794375" y="4292600"/>
                <a:ext cx="889000"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7" name="Line 21"/>
              <p:cNvSpPr>
                <a:spLocks noChangeShapeType="1"/>
              </p:cNvSpPr>
              <p:nvPr/>
            </p:nvSpPr>
            <p:spPr bwMode="auto">
              <a:xfrm>
                <a:off x="7108825" y="3651250"/>
                <a:ext cx="0" cy="4524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8" name="Rectangle 23"/>
              <p:cNvSpPr>
                <a:spLocks noChangeArrowheads="1"/>
              </p:cNvSpPr>
              <p:nvPr/>
            </p:nvSpPr>
            <p:spPr bwMode="auto">
              <a:xfrm>
                <a:off x="3059113" y="371355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dirty="0">
                    <a:latin typeface="+mj-ea"/>
                    <a:ea typeface="+mj-ea"/>
                  </a:rPr>
                  <a:t>网络号</a:t>
                </a:r>
              </a:p>
            </p:txBody>
          </p:sp>
          <p:sp>
            <p:nvSpPr>
              <p:cNvPr id="79" name="Rectangle 24"/>
              <p:cNvSpPr>
                <a:spLocks noChangeArrowheads="1"/>
              </p:cNvSpPr>
              <p:nvPr/>
            </p:nvSpPr>
            <p:spPr bwMode="auto">
              <a:xfrm>
                <a:off x="7527925" y="3686175"/>
                <a:ext cx="831067" cy="3516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a:t>
                </a:r>
              </a:p>
            </p:txBody>
          </p:sp>
          <p:sp>
            <p:nvSpPr>
              <p:cNvPr id="80" name="Rectangle 25"/>
              <p:cNvSpPr>
                <a:spLocks noChangeArrowheads="1"/>
              </p:cNvSpPr>
              <p:nvPr/>
            </p:nvSpPr>
            <p:spPr bwMode="auto">
              <a:xfrm>
                <a:off x="5789613" y="368458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子网号</a:t>
                </a:r>
              </a:p>
            </p:txBody>
          </p:sp>
          <p:sp>
            <p:nvSpPr>
              <p:cNvPr id="84" name="Rectangle 29"/>
              <p:cNvSpPr>
                <a:spLocks noChangeArrowheads="1"/>
              </p:cNvSpPr>
              <p:nvPr/>
            </p:nvSpPr>
            <p:spPr bwMode="auto">
              <a:xfrm>
                <a:off x="-425351" y="4872433"/>
                <a:ext cx="2260501"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三</a:t>
                </a:r>
                <a:r>
                  <a:rPr kumimoji="1" lang="zh-CN" altLang="en-US" sz="1400" dirty="0" smtClean="0">
                    <a:latin typeface="+mj-ea"/>
                    <a:ea typeface="+mj-ea"/>
                  </a:rPr>
                  <a:t>级</a:t>
                </a:r>
                <a:r>
                  <a:rPr kumimoji="1" lang="en-US" altLang="zh-CN" sz="1400" dirty="0" smtClean="0">
                    <a:latin typeface="+mj-ea"/>
                    <a:ea typeface="+mj-ea"/>
                  </a:rPr>
                  <a:t>IP</a:t>
                </a:r>
                <a:r>
                  <a:rPr kumimoji="1" lang="zh-CN" altLang="en-US" sz="1400" dirty="0" smtClean="0">
                    <a:latin typeface="+mj-ea"/>
                    <a:ea typeface="+mj-ea"/>
                  </a:rPr>
                  <a:t>地址的</a:t>
                </a:r>
                <a:r>
                  <a:rPr kumimoji="1" lang="zh-CN" altLang="en-US" sz="1400" dirty="0">
                    <a:latin typeface="+mj-ea"/>
                    <a:ea typeface="+mj-ea"/>
                  </a:rPr>
                  <a:t>子网掩码</a:t>
                </a:r>
              </a:p>
            </p:txBody>
          </p:sp>
          <p:sp>
            <p:nvSpPr>
              <p:cNvPr id="87" name="Rectangle 46"/>
              <p:cNvSpPr>
                <a:spLocks noChangeArrowheads="1"/>
              </p:cNvSpPr>
              <p:nvPr/>
            </p:nvSpPr>
            <p:spPr bwMode="auto">
              <a:xfrm>
                <a:off x="176709" y="5732792"/>
                <a:ext cx="1658441"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子网</a:t>
                </a:r>
                <a:r>
                  <a:rPr kumimoji="1" lang="zh-CN" altLang="en-US" sz="1400" dirty="0" smtClean="0">
                    <a:latin typeface="+mj-ea"/>
                    <a:ea typeface="+mj-ea"/>
                  </a:rPr>
                  <a:t>的网络</a:t>
                </a:r>
                <a:r>
                  <a:rPr kumimoji="1" lang="zh-CN" altLang="en-US" sz="1400" dirty="0">
                    <a:latin typeface="+mj-ea"/>
                    <a:ea typeface="+mj-ea"/>
                  </a:rPr>
                  <a:t>地址</a:t>
                </a:r>
              </a:p>
            </p:txBody>
          </p:sp>
          <p:sp>
            <p:nvSpPr>
              <p:cNvPr id="88" name="Rectangle 47"/>
              <p:cNvSpPr>
                <a:spLocks noChangeArrowheads="1"/>
              </p:cNvSpPr>
              <p:nvPr/>
            </p:nvSpPr>
            <p:spPr bwMode="auto">
              <a:xfrm>
                <a:off x="7092950" y="47974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9" name="Rectangle 48"/>
              <p:cNvSpPr>
                <a:spLocks noChangeArrowheads="1"/>
              </p:cNvSpPr>
              <p:nvPr/>
            </p:nvSpPr>
            <p:spPr bwMode="auto">
              <a:xfrm>
                <a:off x="1835150" y="47974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nvGrpSpPr>
              <p:cNvPr id="90" name="Group 49"/>
              <p:cNvGrpSpPr>
                <a:grpSpLocks/>
              </p:cNvGrpSpPr>
              <p:nvPr/>
            </p:nvGrpSpPr>
            <p:grpSpPr bwMode="auto">
              <a:xfrm>
                <a:off x="1835150" y="4854576"/>
                <a:ext cx="7061200" cy="387350"/>
                <a:chOff x="1156" y="3058"/>
                <a:chExt cx="4448" cy="244"/>
              </a:xfrm>
            </p:grpSpPr>
            <p:sp>
              <p:nvSpPr>
                <p:cNvPr id="91" name="Rectangle 50"/>
                <p:cNvSpPr>
                  <a:spLocks noChangeArrowheads="1"/>
                </p:cNvSpPr>
                <p:nvPr/>
              </p:nvSpPr>
              <p:spPr bwMode="auto">
                <a:xfrm>
                  <a:off x="1156" y="3058"/>
                  <a:ext cx="3332"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1 1 1 1 1 1 1 1 1 1 1 1 1 1 1 1   1 1 1 1 1 1 1 1</a:t>
                  </a:r>
                </a:p>
              </p:txBody>
            </p:sp>
            <p:sp>
              <p:nvSpPr>
                <p:cNvPr id="92" name="Rectangle 51"/>
                <p:cNvSpPr>
                  <a:spLocks noChangeArrowheads="1"/>
                </p:cNvSpPr>
                <p:nvPr/>
              </p:nvSpPr>
              <p:spPr bwMode="auto">
                <a:xfrm>
                  <a:off x="4464" y="3058"/>
                  <a:ext cx="1140" cy="2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0 0 0 0 0 0 0 0</a:t>
                  </a:r>
                </a:p>
              </p:txBody>
            </p:sp>
          </p:grpSp>
          <p:sp>
            <p:nvSpPr>
              <p:cNvPr id="93" name="Line 52"/>
              <p:cNvSpPr>
                <a:spLocks noChangeShapeType="1"/>
              </p:cNvSpPr>
              <p:nvPr/>
            </p:nvSpPr>
            <p:spPr bwMode="auto">
              <a:xfrm>
                <a:off x="5310188" y="47974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4" name="Rectangle 53"/>
              <p:cNvSpPr>
                <a:spLocks noChangeArrowheads="1"/>
              </p:cNvSpPr>
              <p:nvPr/>
            </p:nvSpPr>
            <p:spPr bwMode="auto">
              <a:xfrm>
                <a:off x="7092950" y="56610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5" name="Rectangle 54"/>
              <p:cNvSpPr>
                <a:spLocks noChangeArrowheads="1"/>
              </p:cNvSpPr>
              <p:nvPr/>
            </p:nvSpPr>
            <p:spPr bwMode="auto">
              <a:xfrm>
                <a:off x="1835150" y="56610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6" name="Line 55"/>
              <p:cNvSpPr>
                <a:spLocks noChangeShapeType="1"/>
              </p:cNvSpPr>
              <p:nvPr/>
            </p:nvSpPr>
            <p:spPr bwMode="auto">
              <a:xfrm>
                <a:off x="5310188" y="56610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7" name="Rectangle 57"/>
              <p:cNvSpPr>
                <a:spLocks noChangeArrowheads="1"/>
              </p:cNvSpPr>
              <p:nvPr/>
            </p:nvSpPr>
            <p:spPr bwMode="auto">
              <a:xfrm>
                <a:off x="3132138" y="568483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98" name="Rectangle 58"/>
              <p:cNvSpPr>
                <a:spLocks noChangeArrowheads="1"/>
              </p:cNvSpPr>
              <p:nvPr/>
            </p:nvSpPr>
            <p:spPr bwMode="auto">
              <a:xfrm>
                <a:off x="5716588" y="568483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子网号</a:t>
                </a:r>
              </a:p>
            </p:txBody>
          </p:sp>
          <p:sp>
            <p:nvSpPr>
              <p:cNvPr id="99" name="Rectangle 59"/>
              <p:cNvSpPr>
                <a:spLocks noChangeArrowheads="1"/>
              </p:cNvSpPr>
              <p:nvPr/>
            </p:nvSpPr>
            <p:spPr bwMode="auto">
              <a:xfrm>
                <a:off x="7850188" y="5684838"/>
                <a:ext cx="332428" cy="3516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a:latin typeface="+mj-ea"/>
                    <a:ea typeface="+mj-ea"/>
                  </a:rPr>
                  <a:t>0</a:t>
                </a:r>
              </a:p>
            </p:txBody>
          </p:sp>
          <p:sp>
            <p:nvSpPr>
              <p:cNvPr id="100" name="AutoShape 61"/>
              <p:cNvSpPr>
                <a:spLocks noChangeArrowheads="1"/>
              </p:cNvSpPr>
              <p:nvPr/>
            </p:nvSpPr>
            <p:spPr bwMode="auto">
              <a:xfrm>
                <a:off x="5022377" y="5241925"/>
                <a:ext cx="578795" cy="572857"/>
              </a:xfrm>
              <a:prstGeom prst="downArrow">
                <a:avLst>
                  <a:gd name="adj1" fmla="val 46118"/>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400">
                  <a:latin typeface="+mj-ea"/>
                  <a:ea typeface="+mj-ea"/>
                </a:endParaRPr>
              </a:p>
            </p:txBody>
          </p:sp>
        </p:grpSp>
        <p:sp>
          <p:nvSpPr>
            <p:cNvPr id="101" name="Rectangle 60"/>
            <p:cNvSpPr>
              <a:spLocks noChangeArrowheads="1"/>
            </p:cNvSpPr>
            <p:nvPr/>
          </p:nvSpPr>
          <p:spPr bwMode="auto">
            <a:xfrm>
              <a:off x="2329254" y="3121763"/>
              <a:ext cx="6171722" cy="452458"/>
            </a:xfrm>
            <a:prstGeom prst="rect">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400" dirty="0">
                  <a:solidFill>
                    <a:srgbClr val="FF0000"/>
                  </a:solidFill>
                  <a:latin typeface="+mj-ea"/>
                  <a:ea typeface="+mj-ea"/>
                </a:rPr>
                <a:t>逐位进行 </a:t>
              </a:r>
              <a:r>
                <a:rPr lang="en-US" altLang="zh-CN" sz="2400" dirty="0">
                  <a:solidFill>
                    <a:srgbClr val="FF0000"/>
                  </a:solidFill>
                  <a:latin typeface="+mj-ea"/>
                  <a:ea typeface="+mj-ea"/>
                </a:rPr>
                <a:t>AND </a:t>
              </a:r>
              <a:r>
                <a:rPr lang="zh-CN" altLang="en-US" sz="2400" dirty="0">
                  <a:solidFill>
                    <a:srgbClr val="FF0000"/>
                  </a:solidFill>
                  <a:latin typeface="+mj-ea"/>
                  <a:ea typeface="+mj-ea"/>
                </a:rPr>
                <a:t>运算</a:t>
              </a:r>
            </a:p>
          </p:txBody>
        </p:sp>
      </p:grpSp>
    </p:spTree>
    <p:extLst>
      <p:ext uri="{BB962C8B-B14F-4D97-AF65-F5344CB8AC3E}">
        <p14:creationId xmlns:p14="http://schemas.microsoft.com/office/powerpoint/2010/main" val="23536562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1.</a:t>
            </a:r>
            <a:r>
              <a:rPr lang="zh-CN" altLang="en-US" smtClean="0"/>
              <a:t>网络层提供的两种服务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a:t>
            </a:fld>
            <a:endParaRPr lang="en-US" altLang="zh-CN"/>
          </a:p>
        </p:txBody>
      </p:sp>
      <p:sp>
        <p:nvSpPr>
          <p:cNvPr id="5" name="文本占位符 4"/>
          <p:cNvSpPr>
            <a:spLocks noGrp="1"/>
          </p:cNvSpPr>
          <p:nvPr>
            <p:ph type="body" sz="quarter" idx="13"/>
          </p:nvPr>
        </p:nvSpPr>
        <p:spPr>
          <a:xfrm>
            <a:off x="5220073" y="770533"/>
            <a:ext cx="3384376" cy="358775"/>
          </a:xfrm>
        </p:spPr>
        <p:txBody>
          <a:bodyPr/>
          <a:lstStyle/>
          <a:p>
            <a:r>
              <a:rPr lang="en-US" altLang="zh-CN" smtClean="0"/>
              <a:t>1.3</a:t>
            </a:r>
            <a:r>
              <a:rPr lang="zh-CN" altLang="en-US" smtClean="0"/>
              <a:t>虚电路服务与数据报服务对比</a:t>
            </a:r>
            <a:endParaRPr lang="zh-CN" alt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77215" y="1720387"/>
            <a:ext cx="6789570" cy="2703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4076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5" name="内容占位符 4"/>
          <p:cNvSpPr>
            <a:spLocks noGrp="1"/>
          </p:cNvSpPr>
          <p:nvPr>
            <p:ph idx="1"/>
          </p:nvPr>
        </p:nvSpPr>
        <p:spPr/>
        <p:txBody>
          <a:bodyPr/>
          <a:lstStyle/>
          <a:p>
            <a:r>
              <a:rPr lang="zh-CN" altLang="en-US" dirty="0" smtClean="0"/>
              <a:t>使用子网掩码之后，不管网络是否划分了子网，都可以通过子网掩码和</a:t>
            </a:r>
            <a:r>
              <a:rPr lang="en-US" altLang="zh-CN" dirty="0" smtClean="0"/>
              <a:t>IP</a:t>
            </a:r>
            <a:r>
              <a:rPr lang="zh-CN" altLang="en-US" dirty="0" smtClean="0"/>
              <a:t>地址逐位的“与”运算，方便的得出网络地址。</a:t>
            </a:r>
            <a:endParaRPr lang="en-US" altLang="zh-CN" dirty="0" smtClean="0"/>
          </a:p>
          <a:p>
            <a:r>
              <a:rPr lang="zh-CN" altLang="en-US" dirty="0" smtClean="0"/>
              <a:t>路由器在进行分组转发时，就不需要考虑是否划分子网，通过一个方法进行处理即可。</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90</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12915510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5" name="内容占位符 4"/>
          <p:cNvSpPr>
            <a:spLocks noGrp="1"/>
          </p:cNvSpPr>
          <p:nvPr>
            <p:ph idx="1"/>
          </p:nvPr>
        </p:nvSpPr>
        <p:spPr/>
        <p:txBody>
          <a:bodyPr/>
          <a:lstStyle/>
          <a:p>
            <a:r>
              <a:rPr lang="zh-CN" altLang="en-US" dirty="0" smtClean="0">
                <a:solidFill>
                  <a:srgbClr val="FF0000"/>
                </a:solidFill>
              </a:rPr>
              <a:t>讨论</a:t>
            </a:r>
            <a:r>
              <a:rPr lang="zh-CN" altLang="en-US" dirty="0" smtClean="0"/>
              <a:t>：</a:t>
            </a:r>
            <a:endParaRPr lang="en-US" altLang="zh-CN" dirty="0" smtClean="0"/>
          </a:p>
          <a:p>
            <a:pPr lvl="1"/>
            <a:r>
              <a:rPr lang="en-US" altLang="zh-CN" dirty="0" smtClean="0"/>
              <a:t>IP</a:t>
            </a:r>
            <a:r>
              <a:rPr lang="zh-CN" altLang="en-US" dirty="0" smtClean="0"/>
              <a:t>地址：</a:t>
            </a:r>
            <a:r>
              <a:rPr lang="en-US" altLang="zh-CN" dirty="0" smtClean="0"/>
              <a:t>211.69.32.18</a:t>
            </a:r>
            <a:r>
              <a:rPr lang="zh-CN" altLang="en-US" dirty="0" smtClean="0"/>
              <a:t>，是</a:t>
            </a:r>
            <a:r>
              <a:rPr lang="en-US" altLang="zh-CN" dirty="0" smtClean="0"/>
              <a:t>C</a:t>
            </a:r>
            <a:r>
              <a:rPr lang="zh-CN" altLang="en-US" dirty="0" smtClean="0"/>
              <a:t>类地址，在具体使用时没有进行子网划分。</a:t>
            </a:r>
            <a:endParaRPr lang="en-US" altLang="zh-CN" dirty="0" smtClean="0"/>
          </a:p>
          <a:p>
            <a:pPr lvl="1"/>
            <a:r>
              <a:rPr lang="zh-CN" altLang="en-US" dirty="0" smtClean="0"/>
              <a:t>但是在具体应用中，依然需要使用子网掩码，这是为什么？</a:t>
            </a:r>
            <a:endParaRPr lang="en-US" altLang="zh-CN" dirty="0" smtClean="0"/>
          </a:p>
          <a:p>
            <a:pPr lvl="1"/>
            <a:endParaRPr lang="en-US" altLang="zh-CN" dirty="0" smtClean="0"/>
          </a:p>
          <a:p>
            <a:r>
              <a:rPr lang="zh-CN" altLang="en-US" dirty="0" smtClean="0"/>
              <a:t>不</a:t>
            </a:r>
            <a:r>
              <a:rPr lang="zh-CN" altLang="en-US" dirty="0"/>
              <a:t>划分</a:t>
            </a:r>
            <a:r>
              <a:rPr lang="zh-CN" altLang="en-US" dirty="0" smtClean="0"/>
              <a:t>子网也要使用子网掩码的原因，就在于让路由器以一个方法进行分组处理，以便于以一种方法查找路由表。</a:t>
            </a:r>
            <a:endParaRPr lang="en-US" altLang="zh-CN" dirty="0" smtClean="0"/>
          </a:p>
          <a:p>
            <a:r>
              <a:rPr lang="zh-CN" altLang="en-US" dirty="0"/>
              <a:t>子网掩码是一个</a:t>
            </a:r>
            <a:r>
              <a:rPr lang="zh-CN" altLang="en-US" dirty="0" smtClean="0"/>
              <a:t>网络或一个子网的重要属性。</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91</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299974172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92</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grpSp>
        <p:nvGrpSpPr>
          <p:cNvPr id="6" name="组合 5"/>
          <p:cNvGrpSpPr/>
          <p:nvPr/>
        </p:nvGrpSpPr>
        <p:grpSpPr>
          <a:xfrm>
            <a:off x="1043608" y="1273324"/>
            <a:ext cx="7317985" cy="4182441"/>
            <a:chOff x="22225" y="1579563"/>
            <a:chExt cx="9032875" cy="5162550"/>
          </a:xfrm>
        </p:grpSpPr>
        <p:sp>
          <p:nvSpPr>
            <p:cNvPr id="48" name="Rectangle 45"/>
            <p:cNvSpPr>
              <a:spLocks noChangeArrowheads="1"/>
            </p:cNvSpPr>
            <p:nvPr/>
          </p:nvSpPr>
          <p:spPr bwMode="auto">
            <a:xfrm>
              <a:off x="5520992" y="3467101"/>
              <a:ext cx="3180096" cy="50800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 name="Rectangle 54"/>
            <p:cNvSpPr>
              <a:spLocks noChangeArrowheads="1"/>
            </p:cNvSpPr>
            <p:nvPr/>
          </p:nvSpPr>
          <p:spPr bwMode="auto">
            <a:xfrm>
              <a:off x="7112000" y="6003924"/>
              <a:ext cx="1589088" cy="509588"/>
            </a:xfrm>
            <a:prstGeom prst="rect">
              <a:avLst/>
            </a:prstGeom>
            <a:solidFill>
              <a:srgbClr val="FF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 name="Rectangle 35"/>
            <p:cNvSpPr>
              <a:spLocks noChangeArrowheads="1"/>
            </p:cNvSpPr>
            <p:nvPr/>
          </p:nvSpPr>
          <p:spPr bwMode="auto">
            <a:xfrm>
              <a:off x="2433638" y="6016625"/>
              <a:ext cx="4679950" cy="496888"/>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0" name="Rectangle 39"/>
            <p:cNvSpPr>
              <a:spLocks noChangeArrowheads="1"/>
            </p:cNvSpPr>
            <p:nvPr/>
          </p:nvSpPr>
          <p:spPr bwMode="auto">
            <a:xfrm>
              <a:off x="2360147" y="6076702"/>
              <a:ext cx="4861543" cy="37673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1 1 1 1 1 1 1 1 1 1 1 1 1 1 1 1 1 1 1 1 1 1 1 1</a:t>
              </a:r>
            </a:p>
          </p:txBody>
        </p:sp>
        <p:sp>
          <p:nvSpPr>
            <p:cNvPr id="11" name="Rectangle 44"/>
            <p:cNvSpPr>
              <a:spLocks noChangeArrowheads="1"/>
            </p:cNvSpPr>
            <p:nvPr/>
          </p:nvSpPr>
          <p:spPr bwMode="auto">
            <a:xfrm>
              <a:off x="7045243" y="6076702"/>
              <a:ext cx="172736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0 0 0 0 0 0 0 0</a:t>
              </a:r>
            </a:p>
          </p:txBody>
        </p:sp>
        <p:sp>
          <p:nvSpPr>
            <p:cNvPr id="12" name="Rectangle 53"/>
            <p:cNvSpPr>
              <a:spLocks noChangeArrowheads="1"/>
            </p:cNvSpPr>
            <p:nvPr/>
          </p:nvSpPr>
          <p:spPr bwMode="auto">
            <a:xfrm>
              <a:off x="5508625" y="4252913"/>
              <a:ext cx="3197225" cy="500063"/>
            </a:xfrm>
            <a:prstGeom prst="rect">
              <a:avLst/>
            </a:prstGeom>
            <a:solidFill>
              <a:srgbClr val="FF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42"/>
            <p:cNvSpPr>
              <a:spLocks noChangeArrowheads="1"/>
            </p:cNvSpPr>
            <p:nvPr/>
          </p:nvSpPr>
          <p:spPr bwMode="auto">
            <a:xfrm>
              <a:off x="5483824" y="4317751"/>
              <a:ext cx="3294452"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0 0 0 0 0 0 0 0 0 0 0 0 0 0 0 0</a:t>
              </a:r>
            </a:p>
          </p:txBody>
        </p:sp>
        <p:sp>
          <p:nvSpPr>
            <p:cNvPr id="14" name="Rectangle 29"/>
            <p:cNvSpPr>
              <a:spLocks noChangeArrowheads="1"/>
            </p:cNvSpPr>
            <p:nvPr/>
          </p:nvSpPr>
          <p:spPr bwMode="auto">
            <a:xfrm>
              <a:off x="2439988" y="4244975"/>
              <a:ext cx="3074987" cy="520700"/>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Rectangle 41"/>
            <p:cNvSpPr>
              <a:spLocks noChangeArrowheads="1"/>
            </p:cNvSpPr>
            <p:nvPr/>
          </p:nvSpPr>
          <p:spPr bwMode="auto">
            <a:xfrm>
              <a:off x="2333165" y="4314577"/>
              <a:ext cx="3294452" cy="37673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1 1 1 1 1 1 1 1 1 1 1 1 1 1 1 1</a:t>
              </a:r>
            </a:p>
          </p:txBody>
        </p:sp>
        <p:sp>
          <p:nvSpPr>
            <p:cNvPr id="16" name="Rectangle 19"/>
            <p:cNvSpPr>
              <a:spLocks noChangeArrowheads="1"/>
            </p:cNvSpPr>
            <p:nvPr/>
          </p:nvSpPr>
          <p:spPr bwMode="auto">
            <a:xfrm>
              <a:off x="2436813" y="2482447"/>
              <a:ext cx="1611021" cy="514066"/>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Rectangle 52"/>
            <p:cNvSpPr>
              <a:spLocks noChangeArrowheads="1"/>
            </p:cNvSpPr>
            <p:nvPr/>
          </p:nvSpPr>
          <p:spPr bwMode="auto">
            <a:xfrm>
              <a:off x="4040186" y="2487613"/>
              <a:ext cx="4668838" cy="514066"/>
            </a:xfrm>
            <a:prstGeom prst="rect">
              <a:avLst/>
            </a:prstGeom>
            <a:solidFill>
              <a:srgbClr val="FF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Rectangle 43"/>
            <p:cNvSpPr>
              <a:spLocks noChangeArrowheads="1"/>
            </p:cNvSpPr>
            <p:nvPr/>
          </p:nvSpPr>
          <p:spPr bwMode="auto">
            <a:xfrm>
              <a:off x="2402695" y="2561976"/>
              <a:ext cx="172736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1 1 1 1 1 1 1 1</a:t>
              </a:r>
            </a:p>
          </p:txBody>
        </p:sp>
        <p:sp>
          <p:nvSpPr>
            <p:cNvPr id="19" name="Rectangle 40"/>
            <p:cNvSpPr>
              <a:spLocks noChangeArrowheads="1"/>
            </p:cNvSpPr>
            <p:nvPr/>
          </p:nvSpPr>
          <p:spPr bwMode="auto">
            <a:xfrm>
              <a:off x="3995738" y="2551114"/>
              <a:ext cx="4861543" cy="376735"/>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0 0 0 0 0 0 0 0 0 0 0 0 0 0 0 0 0 0 0 0 0 0 0 0</a:t>
              </a:r>
            </a:p>
          </p:txBody>
        </p:sp>
        <p:sp>
          <p:nvSpPr>
            <p:cNvPr id="20" name="Rectangle 2"/>
            <p:cNvSpPr>
              <a:spLocks noChangeArrowheads="1"/>
            </p:cNvSpPr>
            <p:nvPr/>
          </p:nvSpPr>
          <p:spPr bwMode="auto">
            <a:xfrm>
              <a:off x="22225" y="1579563"/>
              <a:ext cx="9032875" cy="5162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Rectangle 3"/>
            <p:cNvSpPr>
              <a:spLocks noChangeArrowheads="1"/>
            </p:cNvSpPr>
            <p:nvPr/>
          </p:nvSpPr>
          <p:spPr bwMode="auto">
            <a:xfrm>
              <a:off x="2436813" y="5219700"/>
              <a:ext cx="4679950" cy="496888"/>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Rectangle 4"/>
            <p:cNvSpPr>
              <a:spLocks noChangeArrowheads="1"/>
            </p:cNvSpPr>
            <p:nvPr/>
          </p:nvSpPr>
          <p:spPr bwMode="auto">
            <a:xfrm>
              <a:off x="4676775" y="5240338"/>
              <a:ext cx="89039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23" name="Line 5"/>
            <p:cNvSpPr>
              <a:spLocks noChangeShapeType="1"/>
            </p:cNvSpPr>
            <p:nvPr/>
          </p:nvSpPr>
          <p:spPr bwMode="auto">
            <a:xfrm flipH="1">
              <a:off x="7121525" y="5203825"/>
              <a:ext cx="0" cy="522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Rectangle 6"/>
            <p:cNvSpPr>
              <a:spLocks noChangeArrowheads="1"/>
            </p:cNvSpPr>
            <p:nvPr/>
          </p:nvSpPr>
          <p:spPr bwMode="auto">
            <a:xfrm>
              <a:off x="2432050" y="5207000"/>
              <a:ext cx="6276975" cy="5191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Rectangle 7"/>
            <p:cNvSpPr>
              <a:spLocks noChangeArrowheads="1"/>
            </p:cNvSpPr>
            <p:nvPr/>
          </p:nvSpPr>
          <p:spPr bwMode="auto">
            <a:xfrm>
              <a:off x="2441575" y="1757362"/>
              <a:ext cx="1584325" cy="520700"/>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8"/>
            <p:cNvSpPr>
              <a:spLocks noChangeArrowheads="1"/>
            </p:cNvSpPr>
            <p:nvPr/>
          </p:nvSpPr>
          <p:spPr bwMode="auto">
            <a:xfrm>
              <a:off x="4025900" y="1757363"/>
              <a:ext cx="4687888" cy="51593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7" name="Rectangle 9"/>
            <p:cNvSpPr>
              <a:spLocks noChangeArrowheads="1"/>
            </p:cNvSpPr>
            <p:nvPr/>
          </p:nvSpPr>
          <p:spPr bwMode="auto">
            <a:xfrm>
              <a:off x="2814639" y="1824037"/>
              <a:ext cx="89039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28" name="Rectangle 10"/>
            <p:cNvSpPr>
              <a:spLocks noChangeArrowheads="1"/>
            </p:cNvSpPr>
            <p:nvPr/>
          </p:nvSpPr>
          <p:spPr bwMode="auto">
            <a:xfrm>
              <a:off x="5619750" y="1824037"/>
              <a:ext cx="1529498" cy="376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主机号为全 </a:t>
              </a:r>
              <a:r>
                <a:rPr kumimoji="1" lang="en-US" altLang="zh-CN" sz="1400">
                  <a:latin typeface="+mj-ea"/>
                  <a:ea typeface="+mj-ea"/>
                </a:rPr>
                <a:t>0</a:t>
              </a:r>
            </a:p>
          </p:txBody>
        </p:sp>
        <p:sp>
          <p:nvSpPr>
            <p:cNvPr id="29" name="Line 11"/>
            <p:cNvSpPr>
              <a:spLocks noChangeShapeType="1"/>
            </p:cNvSpPr>
            <p:nvPr/>
          </p:nvSpPr>
          <p:spPr bwMode="auto">
            <a:xfrm>
              <a:off x="4025900" y="1757362"/>
              <a:ext cx="0" cy="517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0" name="Rectangle 12"/>
            <p:cNvSpPr>
              <a:spLocks noChangeArrowheads="1"/>
            </p:cNvSpPr>
            <p:nvPr/>
          </p:nvSpPr>
          <p:spPr bwMode="auto">
            <a:xfrm>
              <a:off x="2433638" y="1757363"/>
              <a:ext cx="6280150" cy="52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1" name="Rectangle 13"/>
            <p:cNvSpPr>
              <a:spLocks noChangeArrowheads="1"/>
            </p:cNvSpPr>
            <p:nvPr/>
          </p:nvSpPr>
          <p:spPr bwMode="auto">
            <a:xfrm>
              <a:off x="2436813" y="3474244"/>
              <a:ext cx="3078162" cy="500856"/>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2" name="Rectangle 14"/>
            <p:cNvSpPr>
              <a:spLocks noChangeArrowheads="1"/>
            </p:cNvSpPr>
            <p:nvPr/>
          </p:nvSpPr>
          <p:spPr bwMode="auto">
            <a:xfrm>
              <a:off x="3579812" y="3540125"/>
              <a:ext cx="89039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33" name="Line 15"/>
            <p:cNvSpPr>
              <a:spLocks noChangeShapeType="1"/>
            </p:cNvSpPr>
            <p:nvPr/>
          </p:nvSpPr>
          <p:spPr bwMode="auto">
            <a:xfrm>
              <a:off x="5520992" y="3474244"/>
              <a:ext cx="0" cy="508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4" name="Rectangle 16"/>
            <p:cNvSpPr>
              <a:spLocks noChangeArrowheads="1"/>
            </p:cNvSpPr>
            <p:nvPr/>
          </p:nvSpPr>
          <p:spPr bwMode="auto">
            <a:xfrm>
              <a:off x="2430463" y="3467100"/>
              <a:ext cx="6278562" cy="5191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5" name="Rectangle 18"/>
            <p:cNvSpPr>
              <a:spLocks noChangeArrowheads="1"/>
            </p:cNvSpPr>
            <p:nvPr/>
          </p:nvSpPr>
          <p:spPr bwMode="auto">
            <a:xfrm>
              <a:off x="7131050" y="5219700"/>
              <a:ext cx="1574799" cy="496888"/>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6" name="Rectangle 21"/>
            <p:cNvSpPr>
              <a:spLocks noChangeArrowheads="1"/>
            </p:cNvSpPr>
            <p:nvPr/>
          </p:nvSpPr>
          <p:spPr bwMode="auto">
            <a:xfrm>
              <a:off x="2432050" y="2487613"/>
              <a:ext cx="6280150" cy="5191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7" name="Rectangle 22"/>
            <p:cNvSpPr>
              <a:spLocks noChangeArrowheads="1"/>
            </p:cNvSpPr>
            <p:nvPr/>
          </p:nvSpPr>
          <p:spPr bwMode="auto">
            <a:xfrm>
              <a:off x="1085474" y="1824037"/>
              <a:ext cx="1112003" cy="3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r>
                <a:rPr kumimoji="1" lang="zh-CN" altLang="en-US" sz="1400">
                  <a:latin typeface="+mj-ea"/>
                  <a:ea typeface="+mj-ea"/>
                </a:rPr>
                <a:t>网络地址</a:t>
              </a:r>
            </a:p>
          </p:txBody>
        </p:sp>
        <p:sp>
          <p:nvSpPr>
            <p:cNvPr id="38" name="Text Box 23"/>
            <p:cNvSpPr txBox="1">
              <a:spLocks noChangeArrowheads="1"/>
            </p:cNvSpPr>
            <p:nvPr/>
          </p:nvSpPr>
          <p:spPr bwMode="auto">
            <a:xfrm>
              <a:off x="127650" y="1946638"/>
              <a:ext cx="449550" cy="101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pPr>
              <a:r>
                <a:rPr kumimoji="1" lang="en-US" altLang="zh-CN" sz="1400" dirty="0">
                  <a:latin typeface="+mj-ea"/>
                  <a:ea typeface="+mj-ea"/>
                </a:rPr>
                <a:t>A</a:t>
              </a:r>
            </a:p>
            <a:p>
              <a:pPr algn="ctr">
                <a:lnSpc>
                  <a:spcPct val="85000"/>
                </a:lnSpc>
              </a:pPr>
              <a:r>
                <a:rPr kumimoji="1" lang="zh-CN" altLang="en-US" sz="1400" dirty="0">
                  <a:latin typeface="+mj-ea"/>
                  <a:ea typeface="+mj-ea"/>
                </a:rPr>
                <a:t>类</a:t>
              </a:r>
            </a:p>
            <a:p>
              <a:pPr algn="ctr">
                <a:lnSpc>
                  <a:spcPct val="85000"/>
                </a:lnSpc>
              </a:pPr>
              <a:r>
                <a:rPr kumimoji="1" lang="zh-CN" altLang="en-US" sz="1400" dirty="0">
                  <a:latin typeface="+mj-ea"/>
                  <a:ea typeface="+mj-ea"/>
                </a:rPr>
                <a:t>地</a:t>
              </a:r>
            </a:p>
            <a:p>
              <a:pPr algn="ctr">
                <a:lnSpc>
                  <a:spcPct val="85000"/>
                </a:lnSpc>
              </a:pPr>
              <a:r>
                <a:rPr kumimoji="1" lang="zh-CN" altLang="en-US" sz="1400" dirty="0">
                  <a:latin typeface="+mj-ea"/>
                  <a:ea typeface="+mj-ea"/>
                </a:rPr>
                <a:t>址</a:t>
              </a:r>
            </a:p>
          </p:txBody>
        </p:sp>
        <p:sp>
          <p:nvSpPr>
            <p:cNvPr id="39" name="Rectangle 24"/>
            <p:cNvSpPr>
              <a:spLocks noChangeArrowheads="1"/>
            </p:cNvSpPr>
            <p:nvPr/>
          </p:nvSpPr>
          <p:spPr bwMode="auto">
            <a:xfrm>
              <a:off x="843227" y="2459038"/>
              <a:ext cx="1555220" cy="5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lnSpc>
                  <a:spcPct val="90000"/>
                </a:lnSpc>
              </a:pPr>
              <a:r>
                <a:rPr kumimoji="1" lang="zh-CN" altLang="en-US" sz="1400">
                  <a:latin typeface="+mj-ea"/>
                  <a:ea typeface="+mj-ea"/>
                </a:rPr>
                <a:t>默认子网掩码</a:t>
              </a:r>
            </a:p>
            <a:p>
              <a:pPr algn="ctr" eaLnBrk="0" hangingPunct="0">
                <a:lnSpc>
                  <a:spcPct val="90000"/>
                </a:lnSpc>
              </a:pPr>
              <a:r>
                <a:rPr kumimoji="1" lang="en-US" altLang="zh-CN" sz="1400">
                  <a:latin typeface="+mj-ea"/>
                  <a:ea typeface="+mj-ea"/>
                </a:rPr>
                <a:t>255.0.0.0</a:t>
              </a:r>
            </a:p>
          </p:txBody>
        </p:sp>
        <p:sp>
          <p:nvSpPr>
            <p:cNvPr id="40" name="Rectangle 25"/>
            <p:cNvSpPr>
              <a:spLocks noChangeArrowheads="1"/>
            </p:cNvSpPr>
            <p:nvPr/>
          </p:nvSpPr>
          <p:spPr bwMode="auto">
            <a:xfrm>
              <a:off x="1093410" y="3540125"/>
              <a:ext cx="1112003" cy="3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r>
                <a:rPr kumimoji="1" lang="zh-CN" altLang="en-US" sz="1400">
                  <a:latin typeface="+mj-ea"/>
                  <a:ea typeface="+mj-ea"/>
                </a:rPr>
                <a:t>网络地址</a:t>
              </a:r>
            </a:p>
          </p:txBody>
        </p:sp>
        <p:sp>
          <p:nvSpPr>
            <p:cNvPr id="41" name="Text Box 26"/>
            <p:cNvSpPr txBox="1">
              <a:spLocks noChangeArrowheads="1"/>
            </p:cNvSpPr>
            <p:nvPr/>
          </p:nvSpPr>
          <p:spPr bwMode="auto">
            <a:xfrm>
              <a:off x="127650" y="3659119"/>
              <a:ext cx="449550" cy="101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pPr>
              <a:r>
                <a:rPr kumimoji="1" lang="en-US" altLang="zh-CN" sz="1400" dirty="0">
                  <a:latin typeface="+mj-ea"/>
                  <a:ea typeface="+mj-ea"/>
                </a:rPr>
                <a:t>B</a:t>
              </a:r>
            </a:p>
            <a:p>
              <a:pPr algn="ctr">
                <a:lnSpc>
                  <a:spcPct val="85000"/>
                </a:lnSpc>
              </a:pPr>
              <a:r>
                <a:rPr kumimoji="1" lang="zh-CN" altLang="en-US" sz="1400" dirty="0">
                  <a:latin typeface="+mj-ea"/>
                  <a:ea typeface="+mj-ea"/>
                </a:rPr>
                <a:t>类</a:t>
              </a:r>
            </a:p>
            <a:p>
              <a:pPr algn="ctr">
                <a:lnSpc>
                  <a:spcPct val="85000"/>
                </a:lnSpc>
              </a:pPr>
              <a:r>
                <a:rPr kumimoji="1" lang="zh-CN" altLang="en-US" sz="1400" dirty="0">
                  <a:latin typeface="+mj-ea"/>
                  <a:ea typeface="+mj-ea"/>
                </a:rPr>
                <a:t>地</a:t>
              </a:r>
            </a:p>
            <a:p>
              <a:pPr algn="ctr">
                <a:lnSpc>
                  <a:spcPct val="85000"/>
                </a:lnSpc>
              </a:pPr>
              <a:r>
                <a:rPr kumimoji="1" lang="zh-CN" altLang="en-US" sz="1400" dirty="0">
                  <a:latin typeface="+mj-ea"/>
                  <a:ea typeface="+mj-ea"/>
                </a:rPr>
                <a:t>址</a:t>
              </a:r>
            </a:p>
          </p:txBody>
        </p:sp>
        <p:sp>
          <p:nvSpPr>
            <p:cNvPr id="42" name="Rectangle 27"/>
            <p:cNvSpPr>
              <a:spLocks noChangeArrowheads="1"/>
            </p:cNvSpPr>
            <p:nvPr/>
          </p:nvSpPr>
          <p:spPr bwMode="auto">
            <a:xfrm>
              <a:off x="809889" y="4149725"/>
              <a:ext cx="1555220" cy="5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lnSpc>
                  <a:spcPct val="90000"/>
                </a:lnSpc>
              </a:pPr>
              <a:r>
                <a:rPr kumimoji="1" lang="zh-CN" altLang="en-US" sz="1400">
                  <a:latin typeface="+mj-ea"/>
                  <a:ea typeface="+mj-ea"/>
                </a:rPr>
                <a:t>默认子网掩码</a:t>
              </a:r>
            </a:p>
            <a:p>
              <a:pPr algn="ctr" eaLnBrk="0" hangingPunct="0">
                <a:lnSpc>
                  <a:spcPct val="90000"/>
                </a:lnSpc>
              </a:pPr>
              <a:r>
                <a:rPr kumimoji="1" lang="en-US" altLang="zh-CN" sz="1400">
                  <a:latin typeface="+mj-ea"/>
                  <a:ea typeface="+mj-ea"/>
                </a:rPr>
                <a:t>255.255.0.0</a:t>
              </a:r>
            </a:p>
          </p:txBody>
        </p:sp>
        <p:sp>
          <p:nvSpPr>
            <p:cNvPr id="43" name="Rectangle 31"/>
            <p:cNvSpPr>
              <a:spLocks noChangeArrowheads="1"/>
            </p:cNvSpPr>
            <p:nvPr/>
          </p:nvSpPr>
          <p:spPr bwMode="auto">
            <a:xfrm>
              <a:off x="2432050" y="4244975"/>
              <a:ext cx="6280150" cy="52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44" name="Rectangle 32"/>
            <p:cNvSpPr>
              <a:spLocks noChangeArrowheads="1"/>
            </p:cNvSpPr>
            <p:nvPr/>
          </p:nvSpPr>
          <p:spPr bwMode="auto">
            <a:xfrm>
              <a:off x="1093410" y="5267325"/>
              <a:ext cx="1112003" cy="3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r>
                <a:rPr kumimoji="1" lang="zh-CN" altLang="en-US" sz="1400">
                  <a:latin typeface="+mj-ea"/>
                  <a:ea typeface="+mj-ea"/>
                </a:rPr>
                <a:t>网络地址</a:t>
              </a:r>
            </a:p>
          </p:txBody>
        </p:sp>
        <p:sp>
          <p:nvSpPr>
            <p:cNvPr id="45" name="Text Box 33"/>
            <p:cNvSpPr txBox="1">
              <a:spLocks noChangeArrowheads="1"/>
            </p:cNvSpPr>
            <p:nvPr/>
          </p:nvSpPr>
          <p:spPr bwMode="auto">
            <a:xfrm>
              <a:off x="127650" y="5401501"/>
              <a:ext cx="449550" cy="101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pPr>
              <a:r>
                <a:rPr kumimoji="1" lang="en-US" altLang="zh-CN" sz="1400" dirty="0">
                  <a:latin typeface="+mj-ea"/>
                  <a:ea typeface="+mj-ea"/>
                </a:rPr>
                <a:t>C</a:t>
              </a:r>
            </a:p>
            <a:p>
              <a:pPr algn="ctr">
                <a:lnSpc>
                  <a:spcPct val="85000"/>
                </a:lnSpc>
              </a:pPr>
              <a:r>
                <a:rPr kumimoji="1" lang="zh-CN" altLang="en-US" sz="1400" dirty="0">
                  <a:latin typeface="+mj-ea"/>
                  <a:ea typeface="+mj-ea"/>
                </a:rPr>
                <a:t>类</a:t>
              </a:r>
            </a:p>
            <a:p>
              <a:pPr algn="ctr">
                <a:lnSpc>
                  <a:spcPct val="85000"/>
                </a:lnSpc>
              </a:pPr>
              <a:r>
                <a:rPr kumimoji="1" lang="zh-CN" altLang="en-US" sz="1400" dirty="0">
                  <a:latin typeface="+mj-ea"/>
                  <a:ea typeface="+mj-ea"/>
                </a:rPr>
                <a:t>地</a:t>
              </a:r>
            </a:p>
            <a:p>
              <a:pPr algn="ctr">
                <a:lnSpc>
                  <a:spcPct val="85000"/>
                </a:lnSpc>
              </a:pPr>
              <a:r>
                <a:rPr kumimoji="1" lang="zh-CN" altLang="en-US" sz="1400" dirty="0">
                  <a:latin typeface="+mj-ea"/>
                  <a:ea typeface="+mj-ea"/>
                </a:rPr>
                <a:t>址</a:t>
              </a:r>
            </a:p>
          </p:txBody>
        </p:sp>
        <p:sp>
          <p:nvSpPr>
            <p:cNvPr id="46" name="Rectangle 34"/>
            <p:cNvSpPr>
              <a:spLocks noChangeArrowheads="1"/>
            </p:cNvSpPr>
            <p:nvPr/>
          </p:nvSpPr>
          <p:spPr bwMode="auto">
            <a:xfrm>
              <a:off x="741626" y="5957888"/>
              <a:ext cx="1691747" cy="5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lnSpc>
                  <a:spcPct val="90000"/>
                </a:lnSpc>
              </a:pPr>
              <a:r>
                <a:rPr kumimoji="1" lang="zh-CN" altLang="en-US" sz="1400">
                  <a:latin typeface="+mj-ea"/>
                  <a:ea typeface="+mj-ea"/>
                </a:rPr>
                <a:t>默认子网掩码</a:t>
              </a:r>
            </a:p>
            <a:p>
              <a:pPr algn="ctr" eaLnBrk="0" hangingPunct="0">
                <a:lnSpc>
                  <a:spcPct val="90000"/>
                </a:lnSpc>
              </a:pPr>
              <a:r>
                <a:rPr kumimoji="1" lang="en-US" altLang="zh-CN" sz="1400">
                  <a:latin typeface="+mj-ea"/>
                  <a:ea typeface="+mj-ea"/>
                </a:rPr>
                <a:t>255.255.255.0</a:t>
              </a:r>
            </a:p>
          </p:txBody>
        </p:sp>
        <p:sp>
          <p:nvSpPr>
            <p:cNvPr id="47" name="Rectangle 37"/>
            <p:cNvSpPr>
              <a:spLocks noChangeArrowheads="1"/>
            </p:cNvSpPr>
            <p:nvPr/>
          </p:nvSpPr>
          <p:spPr bwMode="auto">
            <a:xfrm>
              <a:off x="2427288" y="6002338"/>
              <a:ext cx="6278562" cy="52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49" name="Rectangle 46"/>
            <p:cNvSpPr>
              <a:spLocks noChangeArrowheads="1"/>
            </p:cNvSpPr>
            <p:nvPr/>
          </p:nvSpPr>
          <p:spPr bwMode="auto">
            <a:xfrm>
              <a:off x="7086599" y="5245099"/>
              <a:ext cx="1529498" cy="376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主机号为全 </a:t>
              </a:r>
              <a:r>
                <a:rPr kumimoji="1" lang="en-US" altLang="zh-CN" sz="1400">
                  <a:latin typeface="+mj-ea"/>
                  <a:ea typeface="+mj-ea"/>
                </a:rPr>
                <a:t>0</a:t>
              </a:r>
            </a:p>
          </p:txBody>
        </p:sp>
        <p:sp>
          <p:nvSpPr>
            <p:cNvPr id="50" name="Rectangle 47"/>
            <p:cNvSpPr>
              <a:spLocks noChangeArrowheads="1"/>
            </p:cNvSpPr>
            <p:nvPr/>
          </p:nvSpPr>
          <p:spPr bwMode="auto">
            <a:xfrm>
              <a:off x="6296025" y="3540125"/>
              <a:ext cx="1529498" cy="376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主机号为全 </a:t>
              </a:r>
              <a:r>
                <a:rPr kumimoji="1" lang="en-US" altLang="zh-CN" sz="1400">
                  <a:latin typeface="+mj-ea"/>
                  <a:ea typeface="+mj-ea"/>
                </a:rPr>
                <a:t>0</a:t>
              </a:r>
            </a:p>
          </p:txBody>
        </p:sp>
        <p:sp>
          <p:nvSpPr>
            <p:cNvPr id="51" name="Line 48"/>
            <p:cNvSpPr>
              <a:spLocks noChangeShapeType="1"/>
            </p:cNvSpPr>
            <p:nvPr/>
          </p:nvSpPr>
          <p:spPr bwMode="auto">
            <a:xfrm>
              <a:off x="22225" y="3227388"/>
              <a:ext cx="903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52" name="Line 49"/>
            <p:cNvSpPr>
              <a:spLocks noChangeShapeType="1"/>
            </p:cNvSpPr>
            <p:nvPr/>
          </p:nvSpPr>
          <p:spPr bwMode="auto">
            <a:xfrm>
              <a:off x="22225" y="4984750"/>
              <a:ext cx="903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53" name="Line 50"/>
            <p:cNvSpPr>
              <a:spLocks noChangeShapeType="1"/>
            </p:cNvSpPr>
            <p:nvPr/>
          </p:nvSpPr>
          <p:spPr bwMode="auto">
            <a:xfrm>
              <a:off x="674688" y="1579563"/>
              <a:ext cx="0" cy="516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spTree>
    <p:extLst>
      <p:ext uri="{BB962C8B-B14F-4D97-AF65-F5344CB8AC3E}">
        <p14:creationId xmlns:p14="http://schemas.microsoft.com/office/powerpoint/2010/main" val="19126101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t>子网掩码是一个网络或一个子网的重要属性。</a:t>
            </a:r>
          </a:p>
          <a:p>
            <a:r>
              <a:rPr lang="zh-CN" altLang="en-US" dirty="0"/>
              <a:t>路由器在和相邻路由器交换路由信息时，必须把自己所在网络（或子网）的子网掩码告诉相邻路由器。</a:t>
            </a:r>
          </a:p>
          <a:p>
            <a:r>
              <a:rPr lang="zh-CN" altLang="en-US" dirty="0"/>
              <a:t>路由器的路由表中的每一个项目，除了要给出目的网络地址外，还必须同时给出该网络的子网掩码。</a:t>
            </a:r>
          </a:p>
          <a:p>
            <a:r>
              <a:rPr lang="zh-CN" altLang="en-US" dirty="0"/>
              <a:t>若一个路由器连接在两个子网上就拥有两个网络地址和两个子网掩码。</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93</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240857202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现场演示</a:t>
            </a:r>
            <a:r>
              <a:rPr lang="zh-CN" altLang="en-US" dirty="0" smtClean="0"/>
              <a:t>：</a:t>
            </a:r>
            <a:endParaRPr lang="en-US" altLang="zh-CN" dirty="0" smtClean="0"/>
          </a:p>
          <a:p>
            <a:pPr lvl="1"/>
            <a:r>
              <a:rPr lang="zh-CN" altLang="en-US" dirty="0"/>
              <a:t>让一个主机同时接入到两个网络</a:t>
            </a:r>
            <a:r>
              <a:rPr lang="zh-CN" altLang="en-US" dirty="0" smtClean="0"/>
              <a:t>上。（为一个网络接口卡配置多个</a:t>
            </a:r>
            <a:r>
              <a:rPr lang="en-US" altLang="zh-CN" dirty="0" smtClean="0"/>
              <a:t>IP</a:t>
            </a:r>
            <a:r>
              <a:rPr lang="zh-CN" altLang="en-US" dirty="0" smtClean="0"/>
              <a:t>地址）</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94</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713483"/>
            <a:ext cx="5969199" cy="2253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0741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计算</a:t>
            </a:r>
            <a:r>
              <a:rPr lang="zh-CN" altLang="en-US" dirty="0" smtClean="0"/>
              <a:t>：</a:t>
            </a:r>
            <a:endParaRPr lang="en-US" altLang="zh-CN" dirty="0" smtClean="0"/>
          </a:p>
          <a:p>
            <a:pPr lvl="1"/>
            <a:r>
              <a:rPr lang="zh-CN" altLang="en-US" dirty="0" smtClean="0"/>
              <a:t>已知</a:t>
            </a:r>
            <a:r>
              <a:rPr lang="en-US" altLang="zh-CN" dirty="0" smtClean="0"/>
              <a:t>IP</a:t>
            </a:r>
            <a:r>
              <a:rPr lang="zh-CN" altLang="en-US" dirty="0" smtClean="0"/>
              <a:t>地址</a:t>
            </a:r>
            <a:r>
              <a:rPr lang="en-US" altLang="zh-CN" dirty="0" smtClean="0"/>
              <a:t>211.69.32.18</a:t>
            </a:r>
            <a:r>
              <a:rPr lang="zh-CN" altLang="en-US" dirty="0" smtClean="0"/>
              <a:t>，子网掩码是</a:t>
            </a:r>
            <a:r>
              <a:rPr lang="en-US" altLang="zh-CN" dirty="0" smtClean="0"/>
              <a:t>255.255.255.0</a:t>
            </a:r>
            <a:r>
              <a:rPr lang="zh-CN" altLang="en-US" dirty="0" smtClean="0"/>
              <a:t>，请计算其网络地址。</a:t>
            </a:r>
            <a:endParaRPr lang="en-US" altLang="zh-CN" dirty="0" smtClean="0"/>
          </a:p>
          <a:p>
            <a:pPr lvl="1"/>
            <a:r>
              <a:rPr lang="zh-CN" altLang="en-US" dirty="0"/>
              <a:t>已知</a:t>
            </a:r>
            <a:r>
              <a:rPr lang="en-US" altLang="zh-CN" dirty="0" smtClean="0"/>
              <a:t>IP</a:t>
            </a:r>
            <a:r>
              <a:rPr lang="zh-CN" altLang="en-US" dirty="0" smtClean="0"/>
              <a:t>地址</a:t>
            </a:r>
            <a:r>
              <a:rPr lang="en-US" altLang="zh-CN" dirty="0" smtClean="0"/>
              <a:t>211.69.32.18</a:t>
            </a:r>
            <a:r>
              <a:rPr lang="zh-CN" altLang="en-US" dirty="0" smtClean="0"/>
              <a:t>，子网掩码是</a:t>
            </a:r>
            <a:r>
              <a:rPr lang="en-US" altLang="zh-CN" dirty="0" smtClean="0"/>
              <a:t>255.255.240.0</a:t>
            </a:r>
            <a:r>
              <a:rPr lang="zh-CN" altLang="en-US" dirty="0" smtClean="0"/>
              <a:t>，请计算其网络地址。</a:t>
            </a:r>
            <a:endParaRPr lang="en-US" altLang="zh-CN" dirty="0" smtClean="0"/>
          </a:p>
          <a:p>
            <a:pPr lvl="1"/>
            <a:r>
              <a:rPr lang="zh-CN" altLang="en-US" dirty="0"/>
              <a:t>已知</a:t>
            </a:r>
            <a:r>
              <a:rPr lang="en-US" altLang="zh-CN" dirty="0" smtClean="0"/>
              <a:t>IP</a:t>
            </a:r>
            <a:r>
              <a:rPr lang="zh-CN" altLang="en-US" dirty="0" smtClean="0"/>
              <a:t>地址</a:t>
            </a:r>
            <a:r>
              <a:rPr lang="en-US" altLang="zh-CN" dirty="0" smtClean="0"/>
              <a:t>211.69.32.18</a:t>
            </a:r>
            <a:r>
              <a:rPr lang="zh-CN" altLang="en-US" dirty="0" smtClean="0"/>
              <a:t>，子网掩码是</a:t>
            </a:r>
            <a:r>
              <a:rPr lang="en-US" altLang="zh-CN" dirty="0" smtClean="0"/>
              <a:t>255.255.255.252</a:t>
            </a:r>
            <a:r>
              <a:rPr lang="zh-CN" altLang="en-US" dirty="0" smtClean="0"/>
              <a:t>，请计算机其网络地址，并列出该网络内的所有</a:t>
            </a:r>
            <a:r>
              <a:rPr lang="en-US" altLang="zh-CN" dirty="0" smtClean="0"/>
              <a:t>IP</a:t>
            </a:r>
            <a:r>
              <a:rPr lang="zh-CN" altLang="en-US" dirty="0" smtClean="0"/>
              <a:t>地址。</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95</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18970911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t>在不划分子网的两级 </a:t>
            </a:r>
            <a:r>
              <a:rPr lang="en-US" altLang="zh-CN" dirty="0"/>
              <a:t>IP </a:t>
            </a:r>
            <a:r>
              <a:rPr lang="zh-CN" altLang="en-US" dirty="0"/>
              <a:t>地址下，</a:t>
            </a:r>
            <a:r>
              <a:rPr lang="zh-CN" altLang="en-US" dirty="0" smtClean="0"/>
              <a:t>从</a:t>
            </a:r>
            <a:r>
              <a:rPr lang="en-US" altLang="zh-CN" dirty="0" smtClean="0"/>
              <a:t>IP</a:t>
            </a:r>
            <a:r>
              <a:rPr lang="zh-CN" altLang="en-US" dirty="0" smtClean="0"/>
              <a:t>地址</a:t>
            </a:r>
            <a:r>
              <a:rPr lang="zh-CN" altLang="en-US" dirty="0"/>
              <a:t>得出网络地址是个很简单的事</a:t>
            </a:r>
            <a:r>
              <a:rPr lang="zh-CN" altLang="en-US" dirty="0" smtClean="0"/>
              <a:t>。</a:t>
            </a:r>
            <a:r>
              <a:rPr lang="zh-CN" altLang="en-US" sz="1600" dirty="0" smtClean="0">
                <a:solidFill>
                  <a:srgbClr val="FF0000"/>
                </a:solidFill>
              </a:rPr>
              <a:t>（讨论：两级</a:t>
            </a:r>
            <a:r>
              <a:rPr lang="en-US" altLang="zh-CN" sz="1600" dirty="0" smtClean="0">
                <a:solidFill>
                  <a:srgbClr val="FF0000"/>
                </a:solidFill>
              </a:rPr>
              <a:t>IP</a:t>
            </a:r>
            <a:r>
              <a:rPr lang="zh-CN" altLang="en-US" sz="1600" dirty="0" smtClean="0">
                <a:solidFill>
                  <a:srgbClr val="FF0000"/>
                </a:solidFill>
              </a:rPr>
              <a:t>地址下的分组转发）</a:t>
            </a:r>
            <a:endParaRPr lang="zh-CN" altLang="en-US" sz="1600" dirty="0">
              <a:solidFill>
                <a:srgbClr val="FF0000"/>
              </a:solidFill>
            </a:endParaRPr>
          </a:p>
          <a:p>
            <a:r>
              <a:rPr lang="zh-CN" altLang="en-US" dirty="0"/>
              <a:t>但在划分子网的情况下，从 </a:t>
            </a:r>
            <a:r>
              <a:rPr lang="en-US" altLang="zh-CN" dirty="0"/>
              <a:t>IP </a:t>
            </a:r>
            <a:r>
              <a:rPr lang="zh-CN" altLang="en-US" dirty="0"/>
              <a:t>地址却不能唯一地得出网络地址来，这是因为网络地址</a:t>
            </a:r>
            <a:r>
              <a:rPr lang="zh-CN" altLang="en-US" dirty="0" smtClean="0"/>
              <a:t>取决于网络</a:t>
            </a:r>
            <a:r>
              <a:rPr lang="zh-CN" altLang="en-US" dirty="0"/>
              <a:t>所采用的子网掩码，但数据报的首部并没有提供子网掩码的信息。</a:t>
            </a:r>
          </a:p>
          <a:p>
            <a:r>
              <a:rPr lang="zh-CN" altLang="en-US" dirty="0"/>
              <a:t>在划分子网的情况下，</a:t>
            </a:r>
            <a:r>
              <a:rPr lang="zh-CN" altLang="en-US" dirty="0" smtClean="0"/>
              <a:t>分组</a:t>
            </a:r>
            <a:r>
              <a:rPr lang="zh-CN" altLang="en-US" dirty="0"/>
              <a:t>转发的算法也必须做相应的改动。</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96</a:t>
            </a:fld>
            <a:endParaRPr lang="en-US" altLang="zh-CN"/>
          </a:p>
        </p:txBody>
      </p:sp>
      <p:sp>
        <p:nvSpPr>
          <p:cNvPr id="7" name="文本占位符 6"/>
          <p:cNvSpPr>
            <a:spLocks noGrp="1"/>
          </p:cNvSpPr>
          <p:nvPr>
            <p:ph type="body" sz="quarter" idx="13"/>
          </p:nvPr>
        </p:nvSpPr>
        <p:spPr>
          <a:xfrm>
            <a:off x="4932041" y="770533"/>
            <a:ext cx="3672408" cy="358775"/>
          </a:xfrm>
        </p:spPr>
        <p:txBody>
          <a:bodyPr/>
          <a:lstStyle/>
          <a:p>
            <a:r>
              <a:rPr lang="en-US" altLang="zh-CN" dirty="0" smtClean="0"/>
              <a:t>3.2</a:t>
            </a:r>
            <a:r>
              <a:rPr lang="zh-CN" altLang="en-US" dirty="0" smtClean="0"/>
              <a:t>使用子网掩码的分组转发过程</a:t>
            </a:r>
            <a:endParaRPr lang="en-US" altLang="zh-CN" dirty="0" smtClean="0"/>
          </a:p>
        </p:txBody>
      </p:sp>
    </p:spTree>
    <p:extLst>
      <p:ext uri="{BB962C8B-B14F-4D97-AF65-F5344CB8AC3E}">
        <p14:creationId xmlns:p14="http://schemas.microsoft.com/office/powerpoint/2010/main" val="37548660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t>使用子网划分后，路由表必须包含以下三项内容：</a:t>
            </a:r>
            <a:r>
              <a:rPr lang="zh-CN" altLang="en-US" dirty="0" smtClean="0">
                <a:solidFill>
                  <a:srgbClr val="FF0000"/>
                </a:solidFill>
              </a:rPr>
              <a:t>目的网络地址</a:t>
            </a:r>
            <a:r>
              <a:rPr lang="zh-CN" altLang="en-US" dirty="0" smtClean="0"/>
              <a:t>、</a:t>
            </a:r>
            <a:r>
              <a:rPr lang="zh-CN" altLang="en-US" dirty="0" smtClean="0">
                <a:solidFill>
                  <a:srgbClr val="FF0000"/>
                </a:solidFill>
              </a:rPr>
              <a:t>子网掩码</a:t>
            </a:r>
            <a:r>
              <a:rPr lang="zh-CN" altLang="en-US" dirty="0" smtClean="0"/>
              <a:t>和</a:t>
            </a:r>
            <a:r>
              <a:rPr lang="zh-CN" altLang="en-US" dirty="0" smtClean="0">
                <a:solidFill>
                  <a:srgbClr val="FF0000"/>
                </a:solidFill>
              </a:rPr>
              <a:t>下一跳地址</a:t>
            </a:r>
            <a:r>
              <a:rPr lang="zh-CN" altLang="en-US" dirty="0" smtClean="0"/>
              <a:t>。</a:t>
            </a:r>
            <a:endParaRPr lang="en-US" altLang="zh-CN" dirty="0" smtClean="0"/>
          </a:p>
          <a:p>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97</a:t>
            </a:fld>
            <a:endParaRPr lang="en-US" altLang="zh-CN"/>
          </a:p>
        </p:txBody>
      </p:sp>
      <p:sp>
        <p:nvSpPr>
          <p:cNvPr id="7" name="文本占位符 6"/>
          <p:cNvSpPr>
            <a:spLocks noGrp="1"/>
          </p:cNvSpPr>
          <p:nvPr>
            <p:ph type="body" sz="quarter" idx="13"/>
          </p:nvPr>
        </p:nvSpPr>
        <p:spPr>
          <a:xfrm>
            <a:off x="4932041" y="770533"/>
            <a:ext cx="3672408" cy="358775"/>
          </a:xfrm>
        </p:spPr>
        <p:txBody>
          <a:bodyPr/>
          <a:lstStyle/>
          <a:p>
            <a:r>
              <a:rPr lang="en-US" altLang="zh-CN" dirty="0" smtClean="0"/>
              <a:t>3.2</a:t>
            </a:r>
            <a:r>
              <a:rPr lang="zh-CN" altLang="en-US" dirty="0" smtClean="0"/>
              <a:t>使用子网掩码的分组转发过程</a:t>
            </a:r>
            <a:endParaRPr lang="en-US" altLang="zh-CN" dirty="0" smtClean="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545231"/>
            <a:ext cx="5753100" cy="1581150"/>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082517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a:xfrm>
            <a:off x="457200" y="1333501"/>
            <a:ext cx="8229600" cy="4188296"/>
          </a:xfrm>
        </p:spPr>
        <p:txBody>
          <a:bodyPr/>
          <a:lstStyle/>
          <a:p>
            <a:r>
              <a:rPr lang="zh-CN" altLang="en-US" dirty="0" smtClean="0"/>
              <a:t>划分子网的情况下，路由器转发分组的算法：</a:t>
            </a:r>
            <a:endParaRPr lang="en-US" altLang="zh-CN" dirty="0" smtClean="0"/>
          </a:p>
          <a:p>
            <a:pPr marL="405217" lvl="1" indent="0">
              <a:buNone/>
            </a:pPr>
            <a:r>
              <a:rPr lang="en-US" altLang="zh-CN" dirty="0" smtClean="0"/>
              <a:t>①</a:t>
            </a:r>
            <a:r>
              <a:rPr lang="zh-CN" altLang="en-US" dirty="0" smtClean="0"/>
              <a:t>从</a:t>
            </a:r>
            <a:r>
              <a:rPr lang="zh-CN" altLang="en-US" dirty="0"/>
              <a:t>收到的分组的首部提取</a:t>
            </a:r>
            <a:r>
              <a:rPr lang="zh-CN" altLang="en-US" dirty="0" smtClean="0"/>
              <a:t>目的</a:t>
            </a:r>
            <a:r>
              <a:rPr lang="en-US" altLang="zh-CN" dirty="0" smtClean="0"/>
              <a:t>IP</a:t>
            </a:r>
            <a:r>
              <a:rPr lang="zh-CN" altLang="en-US" dirty="0" smtClean="0"/>
              <a:t>地址</a:t>
            </a:r>
            <a:r>
              <a:rPr lang="en-US" altLang="zh-CN" dirty="0" smtClean="0"/>
              <a:t>D</a:t>
            </a:r>
            <a:r>
              <a:rPr lang="zh-CN" altLang="en-US" dirty="0"/>
              <a:t>。</a:t>
            </a:r>
          </a:p>
          <a:p>
            <a:pPr marL="405217" lvl="1" indent="0">
              <a:buNone/>
            </a:pPr>
            <a:r>
              <a:rPr lang="en-US" altLang="zh-CN" dirty="0" smtClean="0"/>
              <a:t>②</a:t>
            </a:r>
            <a:r>
              <a:rPr lang="zh-CN" altLang="en-US" dirty="0" smtClean="0"/>
              <a:t>先</a:t>
            </a:r>
            <a:r>
              <a:rPr lang="zh-CN" altLang="en-US" dirty="0"/>
              <a:t>用各网络的子网掩码</a:t>
            </a:r>
            <a:r>
              <a:rPr lang="zh-CN" altLang="en-US" dirty="0" smtClean="0"/>
              <a:t>和</a:t>
            </a:r>
            <a:r>
              <a:rPr lang="en-US" altLang="zh-CN" dirty="0" smtClean="0"/>
              <a:t>D</a:t>
            </a:r>
            <a:r>
              <a:rPr lang="zh-CN" altLang="en-US" dirty="0" smtClean="0"/>
              <a:t>逐</a:t>
            </a:r>
            <a:r>
              <a:rPr lang="zh-CN" altLang="en-US" dirty="0"/>
              <a:t>位相“与”，看是否</a:t>
            </a:r>
            <a:r>
              <a:rPr lang="zh-CN" altLang="en-US" dirty="0" smtClean="0"/>
              <a:t>和相应</a:t>
            </a:r>
            <a:r>
              <a:rPr lang="zh-CN" altLang="en-US" dirty="0"/>
              <a:t>的网络地址匹配。若</a:t>
            </a:r>
            <a:r>
              <a:rPr lang="zh-CN" altLang="en-US" dirty="0" smtClean="0"/>
              <a:t>匹配则直接</a:t>
            </a:r>
            <a:r>
              <a:rPr lang="zh-CN" altLang="en-US" dirty="0"/>
              <a:t>交付</a:t>
            </a:r>
            <a:r>
              <a:rPr lang="zh-CN" altLang="en-US" dirty="0" smtClean="0"/>
              <a:t>。否则</a:t>
            </a:r>
            <a:r>
              <a:rPr lang="zh-CN" altLang="en-US" dirty="0"/>
              <a:t>就是间接交付，</a:t>
            </a:r>
            <a:r>
              <a:rPr lang="zh-CN" altLang="en-US" dirty="0" smtClean="0"/>
              <a:t>执行</a:t>
            </a:r>
            <a:r>
              <a:rPr lang="en-US" altLang="zh-CN" dirty="0"/>
              <a:t>③ </a:t>
            </a:r>
            <a:r>
              <a:rPr lang="zh-CN" altLang="en-US" dirty="0" smtClean="0"/>
              <a:t>。</a:t>
            </a:r>
            <a:endParaRPr lang="zh-CN" altLang="en-US" dirty="0"/>
          </a:p>
          <a:p>
            <a:pPr marL="405217" lvl="1" indent="0">
              <a:buNone/>
            </a:pPr>
            <a:r>
              <a:rPr lang="en-US" altLang="zh-CN" dirty="0" smtClean="0"/>
              <a:t>③</a:t>
            </a:r>
            <a:r>
              <a:rPr lang="zh-CN" altLang="en-US" dirty="0" smtClean="0"/>
              <a:t>若</a:t>
            </a:r>
            <a:r>
              <a:rPr lang="zh-CN" altLang="en-US" dirty="0"/>
              <a:t>路由表中有目的地址</a:t>
            </a:r>
            <a:r>
              <a:rPr lang="zh-CN" altLang="en-US" dirty="0" smtClean="0"/>
              <a:t>为</a:t>
            </a:r>
            <a:r>
              <a:rPr lang="en-US" altLang="zh-CN" dirty="0" smtClean="0"/>
              <a:t>D</a:t>
            </a:r>
            <a:r>
              <a:rPr lang="zh-CN" altLang="en-US" dirty="0" smtClean="0"/>
              <a:t>的</a:t>
            </a:r>
            <a:r>
              <a:rPr lang="zh-CN" altLang="en-US" dirty="0"/>
              <a:t>特定主机路由，则</a:t>
            </a:r>
            <a:r>
              <a:rPr lang="zh-CN" altLang="en-US" dirty="0" smtClean="0"/>
              <a:t>将分组</a:t>
            </a:r>
            <a:r>
              <a:rPr lang="zh-CN" altLang="en-US" dirty="0"/>
              <a:t>传送给指明的下一跳路由器；否则，</a:t>
            </a:r>
            <a:r>
              <a:rPr lang="zh-CN" altLang="en-US" dirty="0" smtClean="0"/>
              <a:t>执行</a:t>
            </a:r>
            <a:r>
              <a:rPr lang="en-US" altLang="zh-CN" dirty="0"/>
              <a:t>④ </a:t>
            </a:r>
            <a:r>
              <a:rPr lang="zh-CN" altLang="en-US" dirty="0" smtClean="0"/>
              <a:t>。</a:t>
            </a:r>
            <a:endParaRPr lang="zh-CN" altLang="en-US" dirty="0"/>
          </a:p>
          <a:p>
            <a:pPr marL="405217" lvl="1" indent="0">
              <a:buNone/>
            </a:pPr>
            <a:r>
              <a:rPr lang="en-US" altLang="zh-CN" dirty="0" smtClean="0"/>
              <a:t>④</a:t>
            </a:r>
            <a:r>
              <a:rPr lang="zh-CN" altLang="en-US" dirty="0" smtClean="0"/>
              <a:t>对</a:t>
            </a:r>
            <a:r>
              <a:rPr lang="zh-CN" altLang="en-US" dirty="0"/>
              <a:t>路由表中的每一行的子网</a:t>
            </a:r>
            <a:r>
              <a:rPr lang="zh-CN" altLang="en-US" dirty="0" smtClean="0"/>
              <a:t>掩码和</a:t>
            </a:r>
            <a:r>
              <a:rPr lang="en-US" altLang="zh-CN" dirty="0" smtClean="0"/>
              <a:t>D</a:t>
            </a:r>
            <a:r>
              <a:rPr lang="zh-CN" altLang="en-US" dirty="0" smtClean="0"/>
              <a:t>逐</a:t>
            </a:r>
            <a:r>
              <a:rPr lang="zh-CN" altLang="en-US" dirty="0"/>
              <a:t>位相“与”</a:t>
            </a:r>
            <a:r>
              <a:rPr lang="zh-CN" altLang="en-US" dirty="0" smtClean="0"/>
              <a:t>，若</a:t>
            </a:r>
            <a:r>
              <a:rPr lang="zh-CN" altLang="en-US" dirty="0"/>
              <a:t>其结果与该行的目的网络地址匹配，则将分组</a:t>
            </a:r>
            <a:r>
              <a:rPr lang="zh-CN" altLang="en-US" dirty="0" smtClean="0"/>
              <a:t>传送给</a:t>
            </a:r>
            <a:r>
              <a:rPr lang="zh-CN" altLang="en-US" dirty="0"/>
              <a:t>该行指明的下一跳路由器；否则，</a:t>
            </a:r>
            <a:r>
              <a:rPr lang="zh-CN" altLang="en-US" dirty="0" smtClean="0"/>
              <a:t>执行</a:t>
            </a:r>
            <a:r>
              <a:rPr lang="en-US" altLang="zh-CN" dirty="0"/>
              <a:t>⑤ </a:t>
            </a:r>
            <a:r>
              <a:rPr lang="zh-CN" altLang="en-US" dirty="0" smtClean="0"/>
              <a:t>。</a:t>
            </a:r>
            <a:endParaRPr lang="zh-CN" altLang="en-US" dirty="0"/>
          </a:p>
          <a:p>
            <a:pPr marL="405217" lvl="1" indent="0">
              <a:buNone/>
            </a:pPr>
            <a:r>
              <a:rPr lang="en-US" altLang="zh-CN" dirty="0" smtClean="0"/>
              <a:t>⑤</a:t>
            </a:r>
            <a:r>
              <a:rPr lang="zh-CN" altLang="en-US" dirty="0" smtClean="0"/>
              <a:t>若</a:t>
            </a:r>
            <a:r>
              <a:rPr lang="zh-CN" altLang="en-US" dirty="0"/>
              <a:t>路由表中有一个默认路由，则将分组传送给路由</a:t>
            </a:r>
            <a:r>
              <a:rPr lang="zh-CN" altLang="en-US" dirty="0" smtClean="0"/>
              <a:t>表中</a:t>
            </a:r>
            <a:r>
              <a:rPr lang="zh-CN" altLang="en-US" dirty="0"/>
              <a:t>所指明的默认路由器；否则，</a:t>
            </a:r>
            <a:r>
              <a:rPr lang="zh-CN" altLang="en-US" dirty="0" smtClean="0"/>
              <a:t>执行</a:t>
            </a:r>
            <a:r>
              <a:rPr lang="en-US" altLang="zh-CN" dirty="0"/>
              <a:t>⑥</a:t>
            </a:r>
            <a:r>
              <a:rPr lang="zh-CN" altLang="en-US" dirty="0" smtClean="0"/>
              <a:t>。</a:t>
            </a:r>
            <a:endParaRPr lang="zh-CN" altLang="en-US" dirty="0"/>
          </a:p>
          <a:p>
            <a:pPr marL="405217" lvl="1" indent="0">
              <a:buNone/>
            </a:pPr>
            <a:r>
              <a:rPr lang="en-US" altLang="zh-CN" dirty="0"/>
              <a:t>⑥</a:t>
            </a:r>
            <a:r>
              <a:rPr lang="zh-CN" altLang="en-US" dirty="0" smtClean="0"/>
              <a:t>报告</a:t>
            </a:r>
            <a:r>
              <a:rPr lang="zh-CN" altLang="en-US" dirty="0"/>
              <a:t>转发分组出错</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98</a:t>
            </a:fld>
            <a:endParaRPr lang="en-US" altLang="zh-CN"/>
          </a:p>
        </p:txBody>
      </p:sp>
      <p:sp>
        <p:nvSpPr>
          <p:cNvPr id="7" name="文本占位符 6"/>
          <p:cNvSpPr>
            <a:spLocks noGrp="1"/>
          </p:cNvSpPr>
          <p:nvPr>
            <p:ph type="body" sz="quarter" idx="13"/>
          </p:nvPr>
        </p:nvSpPr>
        <p:spPr>
          <a:xfrm>
            <a:off x="4932041" y="770533"/>
            <a:ext cx="3672408" cy="358775"/>
          </a:xfrm>
        </p:spPr>
        <p:txBody>
          <a:bodyPr/>
          <a:lstStyle/>
          <a:p>
            <a:r>
              <a:rPr lang="en-US" altLang="zh-CN" dirty="0" smtClean="0"/>
              <a:t>3.2</a:t>
            </a:r>
            <a:r>
              <a:rPr lang="zh-CN" altLang="en-US" dirty="0" smtClean="0"/>
              <a:t>使用子网掩码的分组转发过程</a:t>
            </a:r>
            <a:endParaRPr lang="en-US" altLang="zh-CN" dirty="0" smtClean="0"/>
          </a:p>
        </p:txBody>
      </p:sp>
    </p:spTree>
    <p:extLst>
      <p:ext uri="{BB962C8B-B14F-4D97-AF65-F5344CB8AC3E}">
        <p14:creationId xmlns:p14="http://schemas.microsoft.com/office/powerpoint/2010/main" val="140653700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99</a:t>
            </a:fld>
            <a:endParaRPr lang="en-US" altLang="zh-CN"/>
          </a:p>
        </p:txBody>
      </p:sp>
      <p:sp>
        <p:nvSpPr>
          <p:cNvPr id="7" name="文本占位符 6"/>
          <p:cNvSpPr>
            <a:spLocks noGrp="1"/>
          </p:cNvSpPr>
          <p:nvPr>
            <p:ph type="body" sz="quarter" idx="13"/>
          </p:nvPr>
        </p:nvSpPr>
        <p:spPr>
          <a:xfrm>
            <a:off x="5292081" y="770533"/>
            <a:ext cx="3312368" cy="358775"/>
          </a:xfrm>
        </p:spPr>
        <p:txBody>
          <a:bodyPr/>
          <a:lstStyle/>
          <a:p>
            <a:r>
              <a:rPr lang="en-US" altLang="zh-CN" dirty="0" smtClean="0"/>
              <a:t>3.2</a:t>
            </a:r>
            <a:r>
              <a:rPr lang="zh-CN" altLang="en-US" dirty="0" smtClean="0"/>
              <a:t>使用子网掩码的分组转发过程</a:t>
            </a:r>
            <a:endParaRPr lang="en-US" altLang="zh-CN" dirty="0" smtClean="0"/>
          </a:p>
        </p:txBody>
      </p:sp>
      <p:graphicFrame>
        <p:nvGraphicFramePr>
          <p:cNvPr id="60" name="Group 5"/>
          <p:cNvGraphicFramePr>
            <a:graphicFrameLocks noGrp="1"/>
          </p:cNvGraphicFramePr>
          <p:nvPr>
            <p:extLst>
              <p:ext uri="{D42A27DB-BD31-4B8C-83A1-F6EECF244321}">
                <p14:modId xmlns:p14="http://schemas.microsoft.com/office/powerpoint/2010/main" val="119983735"/>
              </p:ext>
            </p:extLst>
          </p:nvPr>
        </p:nvGraphicFramePr>
        <p:xfrm>
          <a:off x="5186644" y="1633364"/>
          <a:ext cx="3672408" cy="862928"/>
        </p:xfrm>
        <a:graphic>
          <a:graphicData uri="http://schemas.openxmlformats.org/drawingml/2006/table">
            <a:tbl>
              <a:tblPr/>
              <a:tblGrid>
                <a:gridCol w="1319104"/>
                <a:gridCol w="1580165"/>
                <a:gridCol w="773139"/>
              </a:tblGrid>
              <a:tr h="222928">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目的网络地址</a:t>
                      </a:r>
                    </a:p>
                  </a:txBody>
                  <a:tcPr marL="65704" marR="65704" marT="32852" marB="328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子网掩码</a:t>
                      </a:r>
                    </a:p>
                  </a:txBody>
                  <a:tcPr marL="65704" marR="65704" marT="32852" marB="328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下一跳</a:t>
                      </a:r>
                    </a:p>
                  </a:txBody>
                  <a:tcPr marL="65704" marR="65704" marT="32852" marB="328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598430">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128.30.33.0</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128.30.33.128</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128.30.36.0</a:t>
                      </a:r>
                    </a:p>
                  </a:txBody>
                  <a:tcPr marL="65704" marR="65704" marT="32852" marB="328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255.255.255.128</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255.255.255.128</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255.255.255.0</a:t>
                      </a:r>
                    </a:p>
                  </a:txBody>
                  <a:tcPr marL="65704" marR="65704" marT="32852" marB="328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接口 </a:t>
                      </a:r>
                      <a:r>
                        <a:rPr kumimoji="0" lang="en-US" altLang="zh-CN" sz="1200" b="0" i="0" u="none" strike="noStrike" cap="none" normalizeH="0" baseline="0" dirty="0" smtClean="0">
                          <a:ln>
                            <a:noFill/>
                          </a:ln>
                          <a:solidFill>
                            <a:schemeClr val="tx1"/>
                          </a:solidFill>
                          <a:effectLst/>
                          <a:latin typeface="Arial" charset="0"/>
                          <a:ea typeface="黑体" pitchFamily="2" charset="-122"/>
                        </a:rPr>
                        <a:t>0</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接口 </a:t>
                      </a:r>
                      <a:r>
                        <a:rPr kumimoji="0" lang="en-US" altLang="zh-CN" sz="1200" b="0" i="0" u="none" strike="noStrike" cap="none" normalizeH="0" baseline="0" dirty="0" smtClean="0">
                          <a:ln>
                            <a:noFill/>
                          </a:ln>
                          <a:solidFill>
                            <a:schemeClr val="tx1"/>
                          </a:solidFill>
                          <a:effectLst/>
                          <a:latin typeface="Arial" charset="0"/>
                          <a:ea typeface="黑体" pitchFamily="2" charset="-122"/>
                        </a:rPr>
                        <a:t>1</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R</a:t>
                      </a:r>
                      <a:r>
                        <a:rPr kumimoji="0" lang="en-US" altLang="zh-CN" sz="1200" b="0" i="0" u="none" strike="noStrike" cap="none" normalizeH="0" baseline="-25000" dirty="0" smtClean="0">
                          <a:ln>
                            <a:noFill/>
                          </a:ln>
                          <a:solidFill>
                            <a:schemeClr val="tx1"/>
                          </a:solidFill>
                          <a:effectLst/>
                          <a:latin typeface="Arial" charset="0"/>
                          <a:ea typeface="黑体" pitchFamily="2" charset="-122"/>
                        </a:rPr>
                        <a:t>2</a:t>
                      </a:r>
                    </a:p>
                  </a:txBody>
                  <a:tcPr marL="65704" marR="65704" marT="32852" marB="328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grpSp>
        <p:nvGrpSpPr>
          <p:cNvPr id="109" name="组合 108"/>
          <p:cNvGrpSpPr/>
          <p:nvPr/>
        </p:nvGrpSpPr>
        <p:grpSpPr>
          <a:xfrm>
            <a:off x="323528" y="1571282"/>
            <a:ext cx="8118264" cy="3734490"/>
            <a:chOff x="-843843" y="2150679"/>
            <a:chExt cx="9210734" cy="4412375"/>
          </a:xfrm>
        </p:grpSpPr>
        <p:sp>
          <p:nvSpPr>
            <p:cNvPr id="110" name="Text Box 4"/>
            <p:cNvSpPr txBox="1">
              <a:spLocks noChangeArrowheads="1"/>
            </p:cNvSpPr>
            <p:nvPr/>
          </p:nvSpPr>
          <p:spPr bwMode="auto">
            <a:xfrm>
              <a:off x="2549525" y="3127375"/>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0</a:t>
              </a:r>
              <a:endParaRPr kumimoji="1" lang="en-US" altLang="zh-CN" sz="1400" baseline="-25000">
                <a:latin typeface="+mj-ea"/>
                <a:ea typeface="+mj-ea"/>
              </a:endParaRPr>
            </a:p>
          </p:txBody>
        </p:sp>
        <p:sp>
          <p:nvSpPr>
            <p:cNvPr id="111" name="Line 19"/>
            <p:cNvSpPr>
              <a:spLocks noChangeShapeType="1"/>
            </p:cNvSpPr>
            <p:nvPr/>
          </p:nvSpPr>
          <p:spPr bwMode="auto">
            <a:xfrm>
              <a:off x="2522538" y="3105150"/>
              <a:ext cx="1587" cy="7032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2" name="Line 20"/>
            <p:cNvSpPr>
              <a:spLocks noChangeShapeType="1"/>
            </p:cNvSpPr>
            <p:nvPr/>
          </p:nvSpPr>
          <p:spPr bwMode="auto">
            <a:xfrm>
              <a:off x="314325" y="3087688"/>
              <a:ext cx="1588" cy="5699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3" name="Line 21"/>
            <p:cNvSpPr>
              <a:spLocks noChangeShapeType="1"/>
            </p:cNvSpPr>
            <p:nvPr/>
          </p:nvSpPr>
          <p:spPr bwMode="auto">
            <a:xfrm flipV="1">
              <a:off x="96838" y="3105150"/>
              <a:ext cx="4043362"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4" name="Line 22"/>
            <p:cNvSpPr>
              <a:spLocks noChangeShapeType="1"/>
            </p:cNvSpPr>
            <p:nvPr/>
          </p:nvSpPr>
          <p:spPr bwMode="auto">
            <a:xfrm>
              <a:off x="708420" y="2535238"/>
              <a:ext cx="1588" cy="5699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115" name="Picture 2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023" y="2276475"/>
              <a:ext cx="39846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 name="Text Box 25"/>
            <p:cNvSpPr txBox="1">
              <a:spLocks noChangeArrowheads="1"/>
            </p:cNvSpPr>
            <p:nvPr/>
          </p:nvSpPr>
          <p:spPr bwMode="auto">
            <a:xfrm>
              <a:off x="-843843" y="2150679"/>
              <a:ext cx="1437150"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zh-CN" altLang="en-US" sz="1400" dirty="0">
                  <a:solidFill>
                    <a:srgbClr val="0070C0"/>
                  </a:solidFill>
                  <a:latin typeface="+mj-ea"/>
                  <a:ea typeface="+mj-ea"/>
                </a:rPr>
                <a:t>源</a:t>
              </a:r>
              <a:r>
                <a:rPr kumimoji="1" lang="zh-CN" altLang="en-US" sz="1400" dirty="0" smtClean="0">
                  <a:solidFill>
                    <a:srgbClr val="0070C0"/>
                  </a:solidFill>
                  <a:latin typeface="+mj-ea"/>
                  <a:ea typeface="+mj-ea"/>
                </a:rPr>
                <a:t>主机</a:t>
              </a:r>
              <a:r>
                <a:rPr kumimoji="1" lang="en-US" altLang="zh-CN" sz="1400" dirty="0" smtClean="0">
                  <a:solidFill>
                    <a:srgbClr val="0070C0"/>
                  </a:solidFill>
                  <a:latin typeface="+mj-ea"/>
                  <a:ea typeface="+mj-ea"/>
                </a:rPr>
                <a:t>H</a:t>
              </a:r>
              <a:r>
                <a:rPr kumimoji="1" lang="en-US" altLang="zh-CN" sz="1400" baseline="-25000" dirty="0" smtClean="0">
                  <a:solidFill>
                    <a:srgbClr val="0070C0"/>
                  </a:solidFill>
                  <a:latin typeface="+mj-ea"/>
                  <a:ea typeface="+mj-ea"/>
                </a:rPr>
                <a:t>1</a:t>
              </a:r>
              <a:r>
                <a:rPr kumimoji="1" lang="zh-CN" altLang="en-US" sz="1400" baseline="-25000" dirty="0" smtClean="0">
                  <a:solidFill>
                    <a:srgbClr val="0070C0"/>
                  </a:solidFill>
                  <a:latin typeface="+mj-ea"/>
                  <a:ea typeface="+mj-ea"/>
                </a:rPr>
                <a:t>：</a:t>
              </a:r>
              <a:endParaRPr kumimoji="1" lang="en-US" altLang="zh-CN" sz="1400" baseline="-25000" dirty="0" smtClean="0">
                <a:solidFill>
                  <a:srgbClr val="0070C0"/>
                </a:solidFill>
                <a:latin typeface="+mj-ea"/>
                <a:ea typeface="+mj-ea"/>
              </a:endParaRPr>
            </a:p>
            <a:p>
              <a:pPr algn="r"/>
              <a:r>
                <a:rPr kumimoji="1" lang="en-US" altLang="zh-CN" sz="1400" dirty="0" smtClean="0">
                  <a:solidFill>
                    <a:srgbClr val="0070C0"/>
                  </a:solidFill>
                  <a:latin typeface="+mj-ea"/>
                </a:rPr>
                <a:t>128.30.33.13</a:t>
              </a:r>
              <a:endParaRPr kumimoji="1" lang="en-US" altLang="zh-CN" sz="1400" dirty="0">
                <a:solidFill>
                  <a:srgbClr val="0070C0"/>
                </a:solidFill>
                <a:latin typeface="+mj-ea"/>
              </a:endParaRPr>
            </a:p>
          </p:txBody>
        </p:sp>
        <p:sp>
          <p:nvSpPr>
            <p:cNvPr id="118" name="Line 27"/>
            <p:cNvSpPr>
              <a:spLocks noChangeShapeType="1"/>
            </p:cNvSpPr>
            <p:nvPr/>
          </p:nvSpPr>
          <p:spPr bwMode="auto">
            <a:xfrm>
              <a:off x="1628775" y="5011738"/>
              <a:ext cx="1588" cy="70326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9" name="Line 28"/>
            <p:cNvSpPr>
              <a:spLocks noChangeShapeType="1"/>
            </p:cNvSpPr>
            <p:nvPr/>
          </p:nvSpPr>
          <p:spPr bwMode="auto">
            <a:xfrm>
              <a:off x="6156325" y="4400550"/>
              <a:ext cx="1588" cy="5699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0" name="Line 29"/>
            <p:cNvSpPr>
              <a:spLocks noChangeShapeType="1"/>
            </p:cNvSpPr>
            <p:nvPr/>
          </p:nvSpPr>
          <p:spPr bwMode="auto">
            <a:xfrm>
              <a:off x="833438" y="5708650"/>
              <a:ext cx="1587" cy="5699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1" name="Line 30"/>
            <p:cNvSpPr>
              <a:spLocks noChangeShapeType="1"/>
            </p:cNvSpPr>
            <p:nvPr/>
          </p:nvSpPr>
          <p:spPr bwMode="auto">
            <a:xfrm>
              <a:off x="1628775" y="4400550"/>
              <a:ext cx="1588" cy="7032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2" name="Line 31"/>
            <p:cNvSpPr>
              <a:spLocks noChangeShapeType="1"/>
            </p:cNvSpPr>
            <p:nvPr/>
          </p:nvSpPr>
          <p:spPr bwMode="auto">
            <a:xfrm>
              <a:off x="2528888" y="3676650"/>
              <a:ext cx="1587" cy="7032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123" name="Picture 3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13" y="6018213"/>
              <a:ext cx="398462"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3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75" y="3413125"/>
              <a:ext cx="398463"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5" name="组合 124"/>
            <p:cNvGrpSpPr/>
            <p:nvPr/>
          </p:nvGrpSpPr>
          <p:grpSpPr>
            <a:xfrm>
              <a:off x="2268538" y="3459163"/>
              <a:ext cx="612775" cy="460375"/>
              <a:chOff x="2268538" y="3459163"/>
              <a:chExt cx="612775" cy="460375"/>
            </a:xfrm>
          </p:grpSpPr>
          <p:pic>
            <p:nvPicPr>
              <p:cNvPr id="152" name="Picture 3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538" y="34591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3" name="Picture 3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538" y="34591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pic>
          <p:nvPicPr>
            <p:cNvPr id="126" name="Picture 3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1225" y="4779963"/>
              <a:ext cx="398463"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7" name="Line 38"/>
            <p:cNvSpPr>
              <a:spLocks noChangeShapeType="1"/>
            </p:cNvSpPr>
            <p:nvPr/>
          </p:nvSpPr>
          <p:spPr bwMode="auto">
            <a:xfrm>
              <a:off x="935038" y="4379913"/>
              <a:ext cx="6948487" cy="15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8" name="Line 39"/>
            <p:cNvSpPr>
              <a:spLocks noChangeShapeType="1"/>
            </p:cNvSpPr>
            <p:nvPr/>
          </p:nvSpPr>
          <p:spPr bwMode="auto">
            <a:xfrm>
              <a:off x="520700" y="5729288"/>
              <a:ext cx="7835900" cy="15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9" name="Text Box 40"/>
            <p:cNvSpPr txBox="1">
              <a:spLocks noChangeArrowheads="1"/>
            </p:cNvSpPr>
            <p:nvPr/>
          </p:nvSpPr>
          <p:spPr bwMode="auto">
            <a:xfrm>
              <a:off x="961293" y="3914005"/>
              <a:ext cx="1557187"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en-US" altLang="zh-CN" sz="1400" dirty="0">
                  <a:latin typeface="+mj-ea"/>
                  <a:ea typeface="+mj-ea"/>
                </a:rPr>
                <a:t>128.30.33.130</a:t>
              </a:r>
            </a:p>
          </p:txBody>
        </p:sp>
        <p:sp>
          <p:nvSpPr>
            <p:cNvPr id="130" name="Text Box 44"/>
            <p:cNvSpPr txBox="1">
              <a:spLocks noChangeArrowheads="1"/>
            </p:cNvSpPr>
            <p:nvPr/>
          </p:nvSpPr>
          <p:spPr bwMode="auto">
            <a:xfrm>
              <a:off x="2533650" y="3897313"/>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1</a:t>
              </a:r>
              <a:endParaRPr kumimoji="1" lang="en-US" altLang="zh-CN" sz="1400" baseline="-25000">
                <a:latin typeface="+mj-ea"/>
                <a:ea typeface="+mj-ea"/>
              </a:endParaRPr>
            </a:p>
          </p:txBody>
        </p:sp>
        <p:sp>
          <p:nvSpPr>
            <p:cNvPr id="131" name="Line 45"/>
            <p:cNvSpPr>
              <a:spLocks noChangeShapeType="1"/>
            </p:cNvSpPr>
            <p:nvPr/>
          </p:nvSpPr>
          <p:spPr bwMode="auto">
            <a:xfrm>
              <a:off x="4019550" y="4400550"/>
              <a:ext cx="1588" cy="5699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nvGrpSpPr>
            <p:cNvPr id="132" name="组合 131"/>
            <p:cNvGrpSpPr/>
            <p:nvPr/>
          </p:nvGrpSpPr>
          <p:grpSpPr>
            <a:xfrm>
              <a:off x="1368425" y="4843463"/>
              <a:ext cx="612775" cy="460375"/>
              <a:chOff x="1368425" y="4843463"/>
              <a:chExt cx="612775" cy="460375"/>
            </a:xfrm>
          </p:grpSpPr>
          <p:pic>
            <p:nvPicPr>
              <p:cNvPr id="150" name="Picture 4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425" y="48434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1" name="Picture 4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425" y="48434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
          <p:nvSpPr>
            <p:cNvPr id="133" name="Text Box 49"/>
            <p:cNvSpPr txBox="1">
              <a:spLocks noChangeArrowheads="1"/>
            </p:cNvSpPr>
            <p:nvPr/>
          </p:nvSpPr>
          <p:spPr bwMode="auto">
            <a:xfrm>
              <a:off x="871817" y="4850497"/>
              <a:ext cx="482324" cy="43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dirty="0">
                  <a:latin typeface="+mj-ea"/>
                  <a:ea typeface="+mj-ea"/>
                </a:rPr>
                <a:t>R</a:t>
              </a:r>
              <a:r>
                <a:rPr kumimoji="1" lang="en-US" altLang="zh-CN" baseline="-25000" dirty="0">
                  <a:latin typeface="+mj-ea"/>
                  <a:ea typeface="+mj-ea"/>
                </a:rPr>
                <a:t>2</a:t>
              </a:r>
            </a:p>
          </p:txBody>
        </p:sp>
        <p:sp>
          <p:nvSpPr>
            <p:cNvPr id="134" name="Line 50"/>
            <p:cNvSpPr>
              <a:spLocks noChangeShapeType="1"/>
            </p:cNvSpPr>
            <p:nvPr/>
          </p:nvSpPr>
          <p:spPr bwMode="auto">
            <a:xfrm>
              <a:off x="2217738" y="5707063"/>
              <a:ext cx="1587" cy="5699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135" name="Picture 5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4925" y="4784725"/>
              <a:ext cx="398463"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Text Box 52"/>
            <p:cNvSpPr txBox="1">
              <a:spLocks noChangeArrowheads="1"/>
            </p:cNvSpPr>
            <p:nvPr/>
          </p:nvSpPr>
          <p:spPr bwMode="auto">
            <a:xfrm>
              <a:off x="4515770" y="3744534"/>
              <a:ext cx="3383498"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B050"/>
                  </a:solidFill>
                  <a:latin typeface="+mj-ea"/>
                  <a:ea typeface="+mj-ea"/>
                </a:rPr>
                <a:t>子网</a:t>
              </a:r>
              <a:r>
                <a:rPr kumimoji="1" lang="en-US" altLang="zh-CN" sz="1400" dirty="0">
                  <a:solidFill>
                    <a:srgbClr val="00B050"/>
                  </a:solidFill>
                  <a:latin typeface="+mj-ea"/>
                  <a:ea typeface="+mj-ea"/>
                </a:rPr>
                <a:t>2</a:t>
              </a:r>
              <a:r>
                <a:rPr kumimoji="1" lang="zh-CN" altLang="en-US" sz="1400" dirty="0">
                  <a:solidFill>
                    <a:srgbClr val="00B050"/>
                  </a:solidFill>
                  <a:latin typeface="+mj-ea"/>
                  <a:ea typeface="+mj-ea"/>
                </a:rPr>
                <a:t>：网络地址 </a:t>
              </a:r>
              <a:r>
                <a:rPr kumimoji="1" lang="en-US" altLang="zh-CN" sz="1400" dirty="0">
                  <a:solidFill>
                    <a:srgbClr val="00B050"/>
                  </a:solidFill>
                  <a:latin typeface="+mj-ea"/>
                  <a:ea typeface="+mj-ea"/>
                </a:rPr>
                <a:t>128.30.33.128</a:t>
              </a:r>
            </a:p>
            <a:p>
              <a:r>
                <a:rPr kumimoji="1" lang="en-US" altLang="zh-CN" sz="1400" dirty="0">
                  <a:solidFill>
                    <a:srgbClr val="00B050"/>
                  </a:solidFill>
                  <a:latin typeface="+mj-ea"/>
                  <a:ea typeface="+mj-ea"/>
                </a:rPr>
                <a:t>            </a:t>
              </a:r>
              <a:r>
                <a:rPr kumimoji="1" lang="zh-CN" altLang="en-US" sz="1400" dirty="0">
                  <a:solidFill>
                    <a:srgbClr val="00B050"/>
                  </a:solidFill>
                  <a:latin typeface="+mj-ea"/>
                  <a:ea typeface="+mj-ea"/>
                </a:rPr>
                <a:t>子网掩码 </a:t>
              </a:r>
              <a:r>
                <a:rPr kumimoji="1" lang="en-US" altLang="zh-CN" sz="1400" dirty="0">
                  <a:solidFill>
                    <a:srgbClr val="00B050"/>
                  </a:solidFill>
                  <a:latin typeface="+mj-ea"/>
                  <a:ea typeface="+mj-ea"/>
                </a:rPr>
                <a:t>255.255.255.128</a:t>
              </a:r>
              <a:endParaRPr kumimoji="1" lang="en-US" altLang="zh-CN" sz="1400" baseline="-25000" dirty="0">
                <a:solidFill>
                  <a:srgbClr val="00B050"/>
                </a:solidFill>
                <a:latin typeface="+mj-ea"/>
                <a:ea typeface="+mj-ea"/>
              </a:endParaRPr>
            </a:p>
          </p:txBody>
        </p:sp>
        <p:sp>
          <p:nvSpPr>
            <p:cNvPr id="137" name="Text Box 53"/>
            <p:cNvSpPr txBox="1">
              <a:spLocks noChangeArrowheads="1"/>
            </p:cNvSpPr>
            <p:nvPr/>
          </p:nvSpPr>
          <p:spPr bwMode="auto">
            <a:xfrm>
              <a:off x="4187125" y="4742321"/>
              <a:ext cx="1715660"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70C0"/>
                  </a:solidFill>
                  <a:latin typeface="+mj-ea"/>
                  <a:ea typeface="+mj-ea"/>
                </a:rPr>
                <a:t>目的</a:t>
              </a:r>
              <a:r>
                <a:rPr kumimoji="1" lang="zh-CN" altLang="en-US" sz="1400" dirty="0" smtClean="0">
                  <a:solidFill>
                    <a:srgbClr val="0070C0"/>
                  </a:solidFill>
                  <a:latin typeface="+mj-ea"/>
                  <a:ea typeface="+mj-ea"/>
                </a:rPr>
                <a:t>主机</a:t>
              </a:r>
              <a:r>
                <a:rPr kumimoji="1" lang="en-US" altLang="zh-CN" sz="1400" dirty="0" smtClean="0">
                  <a:solidFill>
                    <a:srgbClr val="0070C0"/>
                  </a:solidFill>
                  <a:latin typeface="+mj-ea"/>
                  <a:ea typeface="+mj-ea"/>
                </a:rPr>
                <a:t>H</a:t>
              </a:r>
              <a:r>
                <a:rPr kumimoji="1" lang="en-US" altLang="zh-CN" sz="1400" baseline="-25000" dirty="0" smtClean="0">
                  <a:solidFill>
                    <a:srgbClr val="0070C0"/>
                  </a:solidFill>
                  <a:latin typeface="+mj-ea"/>
                  <a:ea typeface="+mj-ea"/>
                </a:rPr>
                <a:t>2</a:t>
              </a:r>
              <a:r>
                <a:rPr kumimoji="1" lang="zh-CN" altLang="en-US" sz="1400" baseline="-25000" dirty="0" smtClean="0">
                  <a:solidFill>
                    <a:srgbClr val="0070C0"/>
                  </a:solidFill>
                  <a:latin typeface="+mj-ea"/>
                  <a:ea typeface="+mj-ea"/>
                </a:rPr>
                <a:t>：</a:t>
              </a:r>
              <a:endParaRPr kumimoji="1" lang="en-US" altLang="zh-CN" sz="1400" baseline="-25000" dirty="0" smtClean="0">
                <a:solidFill>
                  <a:srgbClr val="0070C0"/>
                </a:solidFill>
                <a:latin typeface="+mj-ea"/>
                <a:ea typeface="+mj-ea"/>
              </a:endParaRPr>
            </a:p>
            <a:p>
              <a:r>
                <a:rPr kumimoji="1" lang="en-US" altLang="zh-CN" sz="1400" dirty="0" smtClean="0">
                  <a:solidFill>
                    <a:srgbClr val="0070C0"/>
                  </a:solidFill>
                  <a:latin typeface="+mj-ea"/>
                </a:rPr>
                <a:t>128.30.33.138</a:t>
              </a:r>
              <a:endParaRPr kumimoji="1" lang="en-US" altLang="zh-CN" sz="1400" dirty="0">
                <a:solidFill>
                  <a:srgbClr val="0070C0"/>
                </a:solidFill>
                <a:latin typeface="+mj-ea"/>
              </a:endParaRPr>
            </a:p>
          </p:txBody>
        </p:sp>
        <p:sp>
          <p:nvSpPr>
            <p:cNvPr id="139" name="Text Box 55"/>
            <p:cNvSpPr txBox="1">
              <a:spLocks noChangeArrowheads="1"/>
            </p:cNvSpPr>
            <p:nvPr/>
          </p:nvSpPr>
          <p:spPr bwMode="auto">
            <a:xfrm>
              <a:off x="1308100" y="4538663"/>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0</a:t>
              </a:r>
              <a:endParaRPr kumimoji="1" lang="en-US" altLang="zh-CN" sz="1400" baseline="-25000">
                <a:latin typeface="+mj-ea"/>
                <a:ea typeface="+mj-ea"/>
              </a:endParaRPr>
            </a:p>
          </p:txBody>
        </p:sp>
        <p:sp>
          <p:nvSpPr>
            <p:cNvPr id="140" name="Text Box 56"/>
            <p:cNvSpPr txBox="1">
              <a:spLocks noChangeArrowheads="1"/>
            </p:cNvSpPr>
            <p:nvPr/>
          </p:nvSpPr>
          <p:spPr bwMode="auto">
            <a:xfrm>
              <a:off x="1308100" y="5259388"/>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1</a:t>
              </a:r>
              <a:endParaRPr kumimoji="1" lang="en-US" altLang="zh-CN" sz="1400" baseline="-25000">
                <a:latin typeface="+mj-ea"/>
                <a:ea typeface="+mj-ea"/>
              </a:endParaRPr>
            </a:p>
          </p:txBody>
        </p:sp>
        <p:sp>
          <p:nvSpPr>
            <p:cNvPr id="141" name="Text Box 57"/>
            <p:cNvSpPr txBox="1">
              <a:spLocks noChangeArrowheads="1"/>
            </p:cNvSpPr>
            <p:nvPr/>
          </p:nvSpPr>
          <p:spPr bwMode="auto">
            <a:xfrm>
              <a:off x="1619250" y="4538663"/>
              <a:ext cx="1557187"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128.30.33.129</a:t>
              </a:r>
            </a:p>
          </p:txBody>
        </p:sp>
        <p:pic>
          <p:nvPicPr>
            <p:cNvPr id="142" name="Picture 5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3113" y="6016625"/>
              <a:ext cx="4000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 name="Text Box 60"/>
            <p:cNvSpPr txBox="1">
              <a:spLocks noChangeArrowheads="1"/>
            </p:cNvSpPr>
            <p:nvPr/>
          </p:nvSpPr>
          <p:spPr bwMode="auto">
            <a:xfrm>
              <a:off x="1607099" y="5257800"/>
              <a:ext cx="1317116"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128.30.36.2</a:t>
              </a:r>
            </a:p>
          </p:txBody>
        </p:sp>
        <p:sp>
          <p:nvSpPr>
            <p:cNvPr id="145" name="Text Box 61"/>
            <p:cNvSpPr txBox="1">
              <a:spLocks noChangeArrowheads="1"/>
            </p:cNvSpPr>
            <p:nvPr/>
          </p:nvSpPr>
          <p:spPr bwMode="auto">
            <a:xfrm>
              <a:off x="5214688" y="5769759"/>
              <a:ext cx="3152203"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solidFill>
                    <a:srgbClr val="00B050"/>
                  </a:solidFill>
                  <a:latin typeface="+mj-ea"/>
                  <a:ea typeface="+mj-ea"/>
                </a:rPr>
                <a:t>子网</a:t>
              </a:r>
              <a:r>
                <a:rPr kumimoji="1" lang="en-US" altLang="zh-CN" sz="1400" dirty="0">
                  <a:solidFill>
                    <a:srgbClr val="00B050"/>
                  </a:solidFill>
                  <a:latin typeface="+mj-ea"/>
                  <a:ea typeface="+mj-ea"/>
                </a:rPr>
                <a:t>3</a:t>
              </a:r>
              <a:r>
                <a:rPr kumimoji="1" lang="zh-CN" altLang="en-US" sz="1400" dirty="0">
                  <a:solidFill>
                    <a:srgbClr val="00B050"/>
                  </a:solidFill>
                  <a:latin typeface="+mj-ea"/>
                  <a:ea typeface="+mj-ea"/>
                </a:rPr>
                <a:t>：网络地址 </a:t>
              </a:r>
              <a:r>
                <a:rPr kumimoji="1" lang="en-US" altLang="zh-CN" sz="1400" dirty="0">
                  <a:solidFill>
                    <a:srgbClr val="00B050"/>
                  </a:solidFill>
                  <a:latin typeface="+mj-ea"/>
                  <a:ea typeface="+mj-ea"/>
                </a:rPr>
                <a:t>128.30.36.0</a:t>
              </a:r>
            </a:p>
            <a:p>
              <a:r>
                <a:rPr kumimoji="1" lang="en-US" altLang="zh-CN" sz="1400" dirty="0">
                  <a:solidFill>
                    <a:srgbClr val="00B050"/>
                  </a:solidFill>
                  <a:latin typeface="+mj-ea"/>
                  <a:ea typeface="+mj-ea"/>
                </a:rPr>
                <a:t>            </a:t>
              </a:r>
              <a:r>
                <a:rPr kumimoji="1" lang="zh-CN" altLang="en-US" sz="1400" dirty="0">
                  <a:solidFill>
                    <a:srgbClr val="00B050"/>
                  </a:solidFill>
                  <a:latin typeface="+mj-ea"/>
                  <a:ea typeface="+mj-ea"/>
                </a:rPr>
                <a:t>子网掩码 </a:t>
              </a:r>
              <a:r>
                <a:rPr kumimoji="1" lang="en-US" altLang="zh-CN" sz="1400" dirty="0">
                  <a:solidFill>
                    <a:srgbClr val="00B050"/>
                  </a:solidFill>
                  <a:latin typeface="+mj-ea"/>
                  <a:ea typeface="+mj-ea"/>
                </a:rPr>
                <a:t>255.255.255.0</a:t>
              </a:r>
              <a:endParaRPr kumimoji="1" lang="en-US" altLang="zh-CN" sz="1400" baseline="-25000" dirty="0">
                <a:solidFill>
                  <a:srgbClr val="00B050"/>
                </a:solidFill>
                <a:latin typeface="+mj-ea"/>
                <a:ea typeface="+mj-ea"/>
              </a:endParaRPr>
            </a:p>
          </p:txBody>
        </p:sp>
        <p:sp>
          <p:nvSpPr>
            <p:cNvPr id="146" name="Text Box 62"/>
            <p:cNvSpPr txBox="1">
              <a:spLocks noChangeArrowheads="1"/>
            </p:cNvSpPr>
            <p:nvPr/>
          </p:nvSpPr>
          <p:spPr bwMode="auto">
            <a:xfrm>
              <a:off x="2420788" y="5944859"/>
              <a:ext cx="1511301"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70C0"/>
                  </a:solidFill>
                  <a:latin typeface="+mj-ea"/>
                </a:rPr>
                <a:t>目的主机</a:t>
              </a:r>
              <a:r>
                <a:rPr kumimoji="1" lang="en-US" altLang="zh-CN" sz="1400" dirty="0" smtClean="0">
                  <a:solidFill>
                    <a:srgbClr val="0070C0"/>
                  </a:solidFill>
                  <a:latin typeface="+mj-ea"/>
                </a:rPr>
                <a:t>H</a:t>
              </a:r>
              <a:r>
                <a:rPr kumimoji="1" lang="en-US" altLang="zh-CN" sz="1400" baseline="-25000" dirty="0">
                  <a:solidFill>
                    <a:srgbClr val="0070C0"/>
                  </a:solidFill>
                  <a:latin typeface="+mj-ea"/>
                </a:rPr>
                <a:t>3</a:t>
              </a:r>
              <a:r>
                <a:rPr kumimoji="1" lang="zh-CN" altLang="en-US" sz="1400" baseline="-25000" dirty="0" smtClean="0">
                  <a:solidFill>
                    <a:srgbClr val="0070C0"/>
                  </a:solidFill>
                  <a:latin typeface="+mj-ea"/>
                </a:rPr>
                <a:t>：</a:t>
              </a:r>
              <a:endParaRPr kumimoji="1" lang="en-US" altLang="zh-CN" sz="1400" dirty="0" smtClean="0">
                <a:solidFill>
                  <a:srgbClr val="0070C0"/>
                </a:solidFill>
                <a:latin typeface="+mj-ea"/>
                <a:ea typeface="+mj-ea"/>
              </a:endParaRPr>
            </a:p>
            <a:p>
              <a:r>
                <a:rPr kumimoji="1" lang="en-US" altLang="zh-CN" sz="1400" dirty="0" smtClean="0">
                  <a:solidFill>
                    <a:srgbClr val="0070C0"/>
                  </a:solidFill>
                  <a:latin typeface="+mj-ea"/>
                  <a:ea typeface="+mj-ea"/>
                </a:rPr>
                <a:t>128.30.36.12</a:t>
              </a:r>
              <a:endParaRPr kumimoji="1" lang="en-US" altLang="zh-CN" sz="1400" dirty="0">
                <a:solidFill>
                  <a:srgbClr val="0070C0"/>
                </a:solidFill>
                <a:latin typeface="+mj-ea"/>
                <a:ea typeface="+mj-ea"/>
              </a:endParaRPr>
            </a:p>
          </p:txBody>
        </p:sp>
        <p:sp>
          <p:nvSpPr>
            <p:cNvPr id="147" name="Line 64"/>
            <p:cNvSpPr>
              <a:spLocks noChangeShapeType="1"/>
            </p:cNvSpPr>
            <p:nvPr/>
          </p:nvSpPr>
          <p:spPr bwMode="auto">
            <a:xfrm>
              <a:off x="858043" y="2647156"/>
              <a:ext cx="3093246" cy="2137569"/>
            </a:xfrm>
            <a:prstGeom prst="line">
              <a:avLst/>
            </a:prstGeom>
            <a:noFill/>
            <a:ln w="76200">
              <a:solidFill>
                <a:srgbClr val="FF9933">
                  <a:alpha val="61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48" name="Text Box 26"/>
            <p:cNvSpPr txBox="1">
              <a:spLocks noChangeArrowheads="1"/>
            </p:cNvSpPr>
            <p:nvPr/>
          </p:nvSpPr>
          <p:spPr bwMode="auto">
            <a:xfrm>
              <a:off x="1035213" y="2468351"/>
              <a:ext cx="3480557"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B050"/>
                  </a:solidFill>
                  <a:latin typeface="+mj-ea"/>
                  <a:ea typeface="+mj-ea"/>
                </a:rPr>
                <a:t>子网</a:t>
              </a:r>
              <a:r>
                <a:rPr kumimoji="1" lang="en-US" altLang="zh-CN" sz="1400" dirty="0">
                  <a:solidFill>
                    <a:srgbClr val="00B050"/>
                  </a:solidFill>
                  <a:latin typeface="+mj-ea"/>
                  <a:ea typeface="+mj-ea"/>
                </a:rPr>
                <a:t>1</a:t>
              </a:r>
              <a:r>
                <a:rPr kumimoji="1" lang="zh-CN" altLang="en-US" sz="1400" dirty="0" smtClean="0">
                  <a:solidFill>
                    <a:srgbClr val="00B050"/>
                  </a:solidFill>
                  <a:latin typeface="+mj-ea"/>
                  <a:ea typeface="+mj-ea"/>
                </a:rPr>
                <a:t>：网络</a:t>
              </a:r>
              <a:r>
                <a:rPr kumimoji="1" lang="zh-CN" altLang="en-US" sz="1400" dirty="0">
                  <a:solidFill>
                    <a:srgbClr val="00B050"/>
                  </a:solidFill>
                  <a:latin typeface="+mj-ea"/>
                  <a:ea typeface="+mj-ea"/>
                </a:rPr>
                <a:t>地址 </a:t>
              </a:r>
              <a:r>
                <a:rPr kumimoji="1" lang="en-US" altLang="zh-CN" sz="1400" dirty="0">
                  <a:solidFill>
                    <a:srgbClr val="00B050"/>
                  </a:solidFill>
                  <a:latin typeface="+mj-ea"/>
                  <a:ea typeface="+mj-ea"/>
                </a:rPr>
                <a:t>128.30.33.0</a:t>
              </a:r>
            </a:p>
            <a:p>
              <a:r>
                <a:rPr kumimoji="1" lang="zh-CN" altLang="en-US" sz="1400" dirty="0" smtClean="0">
                  <a:solidFill>
                    <a:srgbClr val="00B050"/>
                  </a:solidFill>
                  <a:latin typeface="+mj-ea"/>
                  <a:ea typeface="+mj-ea"/>
                </a:rPr>
                <a:t>            子网</a:t>
              </a:r>
              <a:r>
                <a:rPr kumimoji="1" lang="zh-CN" altLang="en-US" sz="1400" dirty="0">
                  <a:solidFill>
                    <a:srgbClr val="00B050"/>
                  </a:solidFill>
                  <a:latin typeface="+mj-ea"/>
                  <a:ea typeface="+mj-ea"/>
                </a:rPr>
                <a:t>掩码 </a:t>
              </a:r>
              <a:r>
                <a:rPr kumimoji="1" lang="en-US" altLang="zh-CN" sz="1400" dirty="0">
                  <a:solidFill>
                    <a:srgbClr val="00B050"/>
                  </a:solidFill>
                  <a:latin typeface="+mj-ea"/>
                  <a:ea typeface="+mj-ea"/>
                </a:rPr>
                <a:t>255.255.255.128</a:t>
              </a:r>
            </a:p>
          </p:txBody>
        </p:sp>
        <p:sp>
          <p:nvSpPr>
            <p:cNvPr id="149" name="Text Box 3"/>
            <p:cNvSpPr txBox="1">
              <a:spLocks noChangeArrowheads="1"/>
            </p:cNvSpPr>
            <p:nvPr/>
          </p:nvSpPr>
          <p:spPr bwMode="auto">
            <a:xfrm>
              <a:off x="1212565" y="3127374"/>
              <a:ext cx="1317116"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en-US" altLang="zh-CN" sz="1400" dirty="0">
                  <a:latin typeface="+mj-ea"/>
                  <a:ea typeface="+mj-ea"/>
                </a:rPr>
                <a:t>128.30.33.1</a:t>
              </a:r>
            </a:p>
          </p:txBody>
        </p:sp>
      </p:grpSp>
      <p:sp>
        <p:nvSpPr>
          <p:cNvPr id="154" name="Text Box 42"/>
          <p:cNvSpPr txBox="1">
            <a:spLocks noChangeArrowheads="1"/>
          </p:cNvSpPr>
          <p:nvPr/>
        </p:nvSpPr>
        <p:spPr bwMode="auto">
          <a:xfrm>
            <a:off x="5659411" y="1325587"/>
            <a:ext cx="29450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400" dirty="0" smtClean="0">
                <a:latin typeface="Arial" charset="0"/>
              </a:rPr>
              <a:t>R</a:t>
            </a:r>
            <a:r>
              <a:rPr kumimoji="1" lang="en-US" altLang="zh-CN" sz="1400" baseline="-25000" dirty="0" smtClean="0">
                <a:latin typeface="Arial" charset="0"/>
              </a:rPr>
              <a:t>1</a:t>
            </a:r>
            <a:r>
              <a:rPr kumimoji="1" lang="zh-CN" altLang="en-US" sz="1400" dirty="0" smtClean="0">
                <a:latin typeface="Arial" charset="0"/>
              </a:rPr>
              <a:t>的</a:t>
            </a:r>
            <a:r>
              <a:rPr kumimoji="1" lang="zh-CN" altLang="en-US" sz="1400" dirty="0">
                <a:latin typeface="Arial" charset="0"/>
              </a:rPr>
              <a:t>路由表（未给出默认路由器）</a:t>
            </a:r>
            <a:endParaRPr kumimoji="1" lang="zh-CN" altLang="en-US" sz="1400" baseline="-25000" dirty="0">
              <a:latin typeface="Arial" charset="0"/>
            </a:endParaRPr>
          </a:p>
        </p:txBody>
      </p:sp>
      <p:sp>
        <p:nvSpPr>
          <p:cNvPr id="155" name="Text Box 49"/>
          <p:cNvSpPr txBox="1">
            <a:spLocks noChangeArrowheads="1"/>
          </p:cNvSpPr>
          <p:nvPr/>
        </p:nvSpPr>
        <p:spPr bwMode="auto">
          <a:xfrm>
            <a:off x="3563888" y="2683642"/>
            <a:ext cx="4251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dirty="0" smtClean="0">
                <a:latin typeface="+mj-ea"/>
                <a:ea typeface="+mj-ea"/>
              </a:rPr>
              <a:t>R</a:t>
            </a:r>
            <a:r>
              <a:rPr kumimoji="1" lang="en-US" altLang="zh-CN" baseline="-25000" dirty="0" smtClean="0">
                <a:latin typeface="+mj-ea"/>
                <a:ea typeface="+mj-ea"/>
              </a:rPr>
              <a:t>1</a:t>
            </a:r>
            <a:endParaRPr kumimoji="1" lang="en-US" altLang="zh-CN" baseline="-25000" dirty="0">
              <a:latin typeface="+mj-ea"/>
              <a:ea typeface="+mj-ea"/>
            </a:endParaRPr>
          </a:p>
        </p:txBody>
      </p:sp>
      <p:sp>
        <p:nvSpPr>
          <p:cNvPr id="156" name="Line 64"/>
          <p:cNvSpPr>
            <a:spLocks noChangeShapeType="1"/>
          </p:cNvSpPr>
          <p:nvPr/>
        </p:nvSpPr>
        <p:spPr bwMode="auto">
          <a:xfrm>
            <a:off x="1837766" y="1996675"/>
            <a:ext cx="1228990" cy="2899288"/>
          </a:xfrm>
          <a:prstGeom prst="line">
            <a:avLst/>
          </a:prstGeom>
          <a:noFill/>
          <a:ln w="76200">
            <a:solidFill>
              <a:srgbClr val="FF9933">
                <a:alpha val="61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Tree>
    <p:extLst>
      <p:ext uri="{BB962C8B-B14F-4D97-AF65-F5344CB8AC3E}">
        <p14:creationId xmlns:p14="http://schemas.microsoft.com/office/powerpoint/2010/main" val="256938635"/>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a:themeElements>
    <a:clrScheme name="演示稿（水平）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zh-CN"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zh-CN" sz="1800" b="0" i="0" u="none" strike="noStrike" cap="none" normalizeH="0" baseline="0" smtClean="0">
            <a:ln>
              <a:noFill/>
            </a:ln>
            <a:solidFill>
              <a:schemeClr val="tx1"/>
            </a:solidFill>
            <a:effectLst/>
            <a:latin typeface="Arial" charset="0"/>
          </a:defRPr>
        </a:defPPr>
      </a:lstStyle>
    </a:lnDef>
  </a:objectDefaults>
  <a:extraClrSchemeLst>
    <a:extraClrScheme>
      <a:clrScheme name="演示稿（水平）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演示稿（水平）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演示稿（水平）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演示稿（水平）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演示稿（水平）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演示稿（水平）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演示稿（水平）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演示稿（水平）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演示稿（水平）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4222</TotalTime>
  <Words>14984</Words>
  <Application>Microsoft Office PowerPoint</Application>
  <PresentationFormat>全屏显示(16:10)</PresentationFormat>
  <Paragraphs>2121</Paragraphs>
  <Slides>189</Slides>
  <Notes>28</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189</vt:i4>
      </vt:variant>
    </vt:vector>
  </HeadingPairs>
  <TitlesOfParts>
    <vt:vector size="201" baseType="lpstr">
      <vt:lpstr>Franklin Gothic Book</vt:lpstr>
      <vt:lpstr>仿宋</vt:lpstr>
      <vt:lpstr>黑体</vt:lpstr>
      <vt:lpstr>宋体</vt:lpstr>
      <vt:lpstr>微软雅黑</vt:lpstr>
      <vt:lpstr>Arial</vt:lpstr>
      <vt:lpstr>Franklin Gothic Medium</vt:lpstr>
      <vt:lpstr>MS Reference Sans Serif</vt:lpstr>
      <vt:lpstr>Times New Roman</vt:lpstr>
      <vt:lpstr>Wingdings</vt:lpstr>
      <vt:lpstr>Presentation</vt:lpstr>
      <vt:lpstr>Visio</vt:lpstr>
      <vt:lpstr>计算机网络</vt:lpstr>
      <vt:lpstr>本章教学计划</vt:lpstr>
      <vt:lpstr>本章教学计划</vt:lpstr>
      <vt:lpstr>1.网络层提供的两种服务</vt:lpstr>
      <vt:lpstr>1.网络层提供的两种服务</vt:lpstr>
      <vt:lpstr>1.网络层提供的两种服务</vt:lpstr>
      <vt:lpstr>1.网络层提供的两种服务</vt:lpstr>
      <vt:lpstr>1.网络层提供的两种服务</vt:lpstr>
      <vt:lpstr>1.网络层提供的两种服务</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PowerPoint 演示文稿</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PowerPoint 演示文稿</vt:lpstr>
      <vt:lpstr>2.网际协议（IP）</vt:lpstr>
      <vt:lpstr>2.网际协议（IP）</vt:lpstr>
      <vt:lpstr>PowerPoint 演示文稿</vt:lpstr>
      <vt:lpstr>2.网际协议（IP）</vt:lpstr>
      <vt:lpstr>2.网际协议（IP）</vt:lpstr>
      <vt:lpstr>2.网际协议（IP）</vt:lpstr>
      <vt:lpstr>2.网际协议（IP）</vt:lpstr>
      <vt:lpstr>2.网际协议（IP）</vt:lpstr>
      <vt:lpstr>PowerPoint 演示文稿</vt:lpstr>
      <vt:lpstr>PowerPoint 演示文稿</vt:lpstr>
      <vt:lpstr>PowerPoint 演示文稿</vt:lpstr>
      <vt:lpstr>PowerPoint 演示文稿</vt:lpstr>
      <vt:lpstr>PowerPoint 演示文稿</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Thanks</vt:lpstr>
    </vt:vector>
  </TitlesOfParts>
  <Company>NIC.HACTCM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04.计算机网络-2016版本-阮晓龙-第4章：网络层</dc:title>
  <dc:creator>RuanXiaolong</dc:creator>
  <cp:lastModifiedBy>冯顺磊</cp:lastModifiedBy>
  <cp:revision>510</cp:revision>
  <dcterms:created xsi:type="dcterms:W3CDTF">2014-02-16T08:01:44Z</dcterms:created>
  <dcterms:modified xsi:type="dcterms:W3CDTF">2017-10-29T12:18:04Z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TC060874522052</vt:lpwstr>
  </property>
</Properties>
</file>